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handoutMasterIdLst>
    <p:handoutMasterId r:id="rId92"/>
  </p:handoutMasterIdLst>
  <p:sldIdLst>
    <p:sldId id="256" r:id="rId2"/>
    <p:sldId id="257" r:id="rId3"/>
    <p:sldId id="335" r:id="rId4"/>
    <p:sldId id="358" r:id="rId5"/>
    <p:sldId id="313" r:id="rId6"/>
    <p:sldId id="598" r:id="rId7"/>
    <p:sldId id="359" r:id="rId8"/>
    <p:sldId id="599" r:id="rId9"/>
    <p:sldId id="271" r:id="rId10"/>
    <p:sldId id="261" r:id="rId11"/>
    <p:sldId id="262" r:id="rId12"/>
    <p:sldId id="360" r:id="rId13"/>
    <p:sldId id="265" r:id="rId14"/>
    <p:sldId id="602" r:id="rId15"/>
    <p:sldId id="601" r:id="rId16"/>
    <p:sldId id="600" r:id="rId17"/>
    <p:sldId id="272" r:id="rId18"/>
    <p:sldId id="374" r:id="rId19"/>
    <p:sldId id="375" r:id="rId20"/>
    <p:sldId id="324" r:id="rId21"/>
    <p:sldId id="273" r:id="rId22"/>
    <p:sldId id="362" r:id="rId23"/>
    <p:sldId id="603" r:id="rId24"/>
    <p:sldId id="267" r:id="rId25"/>
    <p:sldId id="610" r:id="rId26"/>
    <p:sldId id="592" r:id="rId27"/>
    <p:sldId id="593" r:id="rId28"/>
    <p:sldId id="608" r:id="rId29"/>
    <p:sldId id="604" r:id="rId30"/>
    <p:sldId id="594" r:id="rId31"/>
    <p:sldId id="609" r:id="rId32"/>
    <p:sldId id="376" r:id="rId33"/>
    <p:sldId id="595" r:id="rId34"/>
    <p:sldId id="260" r:id="rId35"/>
    <p:sldId id="269" r:id="rId36"/>
    <p:sldId id="336" r:id="rId37"/>
    <p:sldId id="340" r:id="rId38"/>
    <p:sldId id="605" r:id="rId39"/>
    <p:sldId id="363" r:id="rId40"/>
    <p:sldId id="596" r:id="rId41"/>
    <p:sldId id="270" r:id="rId42"/>
    <p:sldId id="259" r:id="rId43"/>
    <p:sldId id="365" r:id="rId44"/>
    <p:sldId id="364" r:id="rId45"/>
    <p:sldId id="366" r:id="rId46"/>
    <p:sldId id="264" r:id="rId47"/>
    <p:sldId id="263" r:id="rId48"/>
    <p:sldId id="320" r:id="rId49"/>
    <p:sldId id="298" r:id="rId50"/>
    <p:sldId id="299" r:id="rId51"/>
    <p:sldId id="319" r:id="rId52"/>
    <p:sldId id="369" r:id="rId53"/>
    <p:sldId id="341" r:id="rId54"/>
    <p:sldId id="317" r:id="rId55"/>
    <p:sldId id="275" r:id="rId56"/>
    <p:sldId id="370" r:id="rId57"/>
    <p:sldId id="277" r:id="rId58"/>
    <p:sldId id="278" r:id="rId59"/>
    <p:sldId id="276" r:id="rId60"/>
    <p:sldId id="597" r:id="rId61"/>
    <p:sldId id="361" r:id="rId62"/>
    <p:sldId id="367" r:id="rId63"/>
    <p:sldId id="280" r:id="rId64"/>
    <p:sldId id="281" r:id="rId65"/>
    <p:sldId id="371" r:id="rId66"/>
    <p:sldId id="398" r:id="rId67"/>
    <p:sldId id="399" r:id="rId68"/>
    <p:sldId id="372" r:id="rId69"/>
    <p:sldId id="282" r:id="rId70"/>
    <p:sldId id="373" r:id="rId71"/>
    <p:sldId id="348" r:id="rId72"/>
    <p:sldId id="283" r:id="rId73"/>
    <p:sldId id="344" r:id="rId74"/>
    <p:sldId id="343" r:id="rId75"/>
    <p:sldId id="284" r:id="rId76"/>
    <p:sldId id="285" r:id="rId77"/>
    <p:sldId id="345" r:id="rId78"/>
    <p:sldId id="287" r:id="rId79"/>
    <p:sldId id="304" r:id="rId80"/>
    <p:sldId id="311" r:id="rId81"/>
    <p:sldId id="323" r:id="rId82"/>
    <p:sldId id="286" r:id="rId83"/>
    <p:sldId id="346" r:id="rId84"/>
    <p:sldId id="312" r:id="rId85"/>
    <p:sldId id="347" r:id="rId86"/>
    <p:sldId id="607" r:id="rId87"/>
    <p:sldId id="495" r:id="rId88"/>
    <p:sldId id="606" r:id="rId89"/>
    <p:sldId id="342" r:id="rId90"/>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FF00FF"/>
    <a:srgbClr val="DCEFF5"/>
    <a:srgbClr val="804000"/>
    <a:srgbClr val="FFCC66"/>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30" autoAdjust="0"/>
    <p:restoredTop sz="86761" autoAdjust="0"/>
  </p:normalViewPr>
  <p:slideViewPr>
    <p:cSldViewPr snapToObjects="1">
      <p:cViewPr varScale="1">
        <p:scale>
          <a:sx n="106" d="100"/>
          <a:sy n="106" d="100"/>
        </p:scale>
        <p:origin x="1304" y="1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07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22F0DB2F-F7CD-421D-9985-B04560B7D93C}" type="datetimeFigureOut">
              <a:rPr lang="en-US" smtClean="0"/>
              <a:t>9/15/23</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43883507-F7BC-4186-8AC8-9A4063482D9B}" type="slidenum">
              <a:rPr lang="en-US" smtClean="0"/>
              <a:t>‹#›</a:t>
            </a:fld>
            <a:endParaRPr lang="en-US"/>
          </a:p>
        </p:txBody>
      </p:sp>
    </p:spTree>
    <p:extLst>
      <p:ext uri="{BB962C8B-B14F-4D97-AF65-F5344CB8AC3E}">
        <p14:creationId xmlns:p14="http://schemas.microsoft.com/office/powerpoint/2010/main" val="123268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E7665947-8883-694D-9329-E11496E09163}" type="datetimeFigureOut">
              <a:rPr lang="en-US" smtClean="0"/>
              <a:t>9/15/23</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4D0922A3-9EF0-8547-811C-CAC28910C7E9}" type="slidenum">
              <a:rPr lang="en-US" smtClean="0"/>
              <a:t>‹#›</a:t>
            </a:fld>
            <a:endParaRPr lang="en-US"/>
          </a:p>
        </p:txBody>
      </p:sp>
    </p:spTree>
    <p:extLst>
      <p:ext uri="{BB962C8B-B14F-4D97-AF65-F5344CB8AC3E}">
        <p14:creationId xmlns:p14="http://schemas.microsoft.com/office/powerpoint/2010/main" val="1551923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0.5</a:t>
            </a:r>
          </a:p>
        </p:txBody>
      </p:sp>
      <p:sp>
        <p:nvSpPr>
          <p:cNvPr id="4" name="Slide Number Placeholder 3"/>
          <p:cNvSpPr>
            <a:spLocks noGrp="1"/>
          </p:cNvSpPr>
          <p:nvPr>
            <p:ph type="sldNum" sz="quarter" idx="10"/>
          </p:nvPr>
        </p:nvSpPr>
        <p:spPr/>
        <p:txBody>
          <a:bodyPr/>
          <a:lstStyle/>
          <a:p>
            <a:fld id="{4D0922A3-9EF0-8547-811C-CAC28910C7E9}" type="slidenum">
              <a:rPr lang="en-US" smtClean="0"/>
              <a:t>1</a:t>
            </a:fld>
            <a:endParaRPr lang="en-US"/>
          </a:p>
        </p:txBody>
      </p:sp>
    </p:spTree>
    <p:extLst>
      <p:ext uri="{BB962C8B-B14F-4D97-AF65-F5344CB8AC3E}">
        <p14:creationId xmlns:p14="http://schemas.microsoft.com/office/powerpoint/2010/main" val="1320140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B5AF66DE-4A75-428F-8AFC-078B29D1DF2A}" type="slidenum">
              <a:rPr lang="en-US" sz="1000" b="0">
                <a:latin typeface="Times New Roman" pitchFamily="18" charset="0"/>
              </a:rPr>
              <a:pPr/>
              <a:t>15</a:t>
            </a:fld>
            <a:endParaRPr lang="en-US" sz="1000" b="0" dirty="0">
              <a:latin typeface="Times New Roman" pitchFamily="18" charset="0"/>
            </a:endParaRPr>
          </a:p>
        </p:txBody>
      </p:sp>
      <p:sp>
        <p:nvSpPr>
          <p:cNvPr id="64515" name="Rectangle 1026"/>
          <p:cNvSpPr>
            <a:spLocks noGrp="1" noRot="1" noChangeAspect="1" noChangeArrowheads="1" noTextEdit="1"/>
          </p:cNvSpPr>
          <p:nvPr>
            <p:ph type="sldImg"/>
          </p:nvPr>
        </p:nvSpPr>
        <p:spPr>
          <a:ln/>
        </p:spPr>
      </p:sp>
      <p:sp>
        <p:nvSpPr>
          <p:cNvPr id="6451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2</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E.g., disturb temperature</a:t>
            </a:r>
            <a:r>
              <a:rPr lang="en-US" baseline="0" dirty="0">
                <a:latin typeface="Times New Roman" pitchFamily="18" charset="0"/>
                <a:ea typeface="ＭＳ Ｐゴシック" pitchFamily="34" charset="-128"/>
              </a:rPr>
              <a:t> by 100mV, new temperature is 1V which corresponds to 73 degrees instead of 72.5</a:t>
            </a: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794151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0922A3-9EF0-8547-811C-CAC28910C7E9}" type="slidenum">
              <a:rPr lang="en-US" smtClean="0"/>
              <a:t>16</a:t>
            </a:fld>
            <a:endParaRPr lang="en-US"/>
          </a:p>
        </p:txBody>
      </p:sp>
    </p:spTree>
    <p:extLst>
      <p:ext uri="{BB962C8B-B14F-4D97-AF65-F5344CB8AC3E}">
        <p14:creationId xmlns:p14="http://schemas.microsoft.com/office/powerpoint/2010/main" val="166348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B5AF66DE-4A75-428F-8AFC-078B29D1DF2A}" type="slidenum">
              <a:rPr lang="en-US" sz="1000" b="0">
                <a:latin typeface="Times New Roman" pitchFamily="18" charset="0"/>
              </a:rPr>
              <a:pPr/>
              <a:t>17</a:t>
            </a:fld>
            <a:endParaRPr lang="en-US" sz="1000" b="0" dirty="0">
              <a:latin typeface="Times New Roman" pitchFamily="18" charset="0"/>
            </a:endParaRPr>
          </a:p>
        </p:txBody>
      </p:sp>
      <p:sp>
        <p:nvSpPr>
          <p:cNvPr id="64515" name="Rectangle 1026"/>
          <p:cNvSpPr>
            <a:spLocks noGrp="1" noRot="1" noChangeAspect="1" noChangeArrowheads="1" noTextEdit="1"/>
          </p:cNvSpPr>
          <p:nvPr>
            <p:ph type="sldImg"/>
          </p:nvPr>
        </p:nvSpPr>
        <p:spPr>
          <a:ln/>
        </p:spPr>
      </p:sp>
      <p:sp>
        <p:nvSpPr>
          <p:cNvPr id="6451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a:t>
            </a:r>
          </a:p>
        </p:txBody>
      </p:sp>
    </p:spTree>
    <p:extLst>
      <p:ext uri="{BB962C8B-B14F-4D97-AF65-F5344CB8AC3E}">
        <p14:creationId xmlns:p14="http://schemas.microsoft.com/office/powerpoint/2010/main" val="3020826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a:t>
            </a:r>
          </a:p>
        </p:txBody>
      </p:sp>
      <p:sp>
        <p:nvSpPr>
          <p:cNvPr id="4" name="Slide Number Placeholder 3"/>
          <p:cNvSpPr>
            <a:spLocks noGrp="1"/>
          </p:cNvSpPr>
          <p:nvPr>
            <p:ph type="sldNum" sz="quarter" idx="10"/>
          </p:nvPr>
        </p:nvSpPr>
        <p:spPr/>
        <p:txBody>
          <a:bodyPr/>
          <a:lstStyle/>
          <a:p>
            <a:fld id="{4D0922A3-9EF0-8547-811C-CAC28910C7E9}" type="slidenum">
              <a:rPr lang="en-US" smtClean="0"/>
              <a:t>21</a:t>
            </a:fld>
            <a:endParaRPr lang="en-US"/>
          </a:p>
        </p:txBody>
      </p:sp>
    </p:spTree>
    <p:extLst>
      <p:ext uri="{BB962C8B-B14F-4D97-AF65-F5344CB8AC3E}">
        <p14:creationId xmlns:p14="http://schemas.microsoft.com/office/powerpoint/2010/main" val="3781504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7BE6CF2B-F76E-4FE7-9418-EF605A6A3042}" type="slidenum">
              <a:rPr lang="en-US" sz="1000" b="0">
                <a:latin typeface="Times New Roman" pitchFamily="18" charset="0"/>
              </a:rPr>
              <a:pPr/>
              <a:t>24</a:t>
            </a:fld>
            <a:endParaRPr lang="en-US" sz="1000" b="0" dirty="0">
              <a:latin typeface="Times New Roman" pitchFamily="18"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4790">
              <a:defRPr/>
            </a:pP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883156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7BE6CF2B-F76E-4FE7-9418-EF605A6A3042}" type="slidenum">
              <a:rPr lang="en-US" sz="1000" b="0">
                <a:latin typeface="Times New Roman" pitchFamily="18" charset="0"/>
              </a:rPr>
              <a:pPr/>
              <a:t>26</a:t>
            </a:fld>
            <a:endParaRPr lang="en-US" sz="1000" b="0" dirty="0">
              <a:latin typeface="Times New Roman" pitchFamily="18"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4790">
              <a:defRPr/>
            </a:pPr>
            <a:r>
              <a:rPr lang="en-US" dirty="0">
                <a:latin typeface="Times New Roman" pitchFamily="18" charset="0"/>
                <a:ea typeface="ＭＳ Ｐゴシック" pitchFamily="34" charset="-128"/>
              </a:rPr>
              <a:t>Here “a” is 0 or 1.</a:t>
            </a:r>
          </a:p>
          <a:p>
            <a:pPr defTabSz="464790">
              <a:defRPr/>
            </a:pPr>
            <a:endParaRPr lang="en-US" dirty="0">
              <a:latin typeface="Times New Roman" pitchFamily="18" charset="0"/>
              <a:ea typeface="ＭＳ Ｐゴシック" pitchFamily="34" charset="-128"/>
            </a:endParaRPr>
          </a:p>
          <a:p>
            <a:r>
              <a:rPr lang="en-US" dirty="0"/>
              <a:t>Digital systems process, transport, and store information without it being distorted by noise because they periodically *restore* a degraded 1 or 0 back to a clean 1 or 0 before an error accumulates and becomes larger than noise margin.</a:t>
            </a: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796172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7BE6CF2B-F76E-4FE7-9418-EF605A6A3042}" type="slidenum">
              <a:rPr lang="en-US" sz="1000" b="0">
                <a:latin typeface="Times New Roman" pitchFamily="18" charset="0"/>
              </a:rPr>
              <a:pPr/>
              <a:t>27</a:t>
            </a:fld>
            <a:endParaRPr lang="en-US" sz="1000" b="0" dirty="0">
              <a:latin typeface="Times New Roman" pitchFamily="18"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4790">
              <a:defRPr/>
            </a:pP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975758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0922A3-9EF0-8547-811C-CAC28910C7E9}" type="slidenum">
              <a:rPr lang="en-US" smtClean="0"/>
              <a:t>32</a:t>
            </a:fld>
            <a:endParaRPr lang="en-US"/>
          </a:p>
        </p:txBody>
      </p:sp>
    </p:spTree>
    <p:extLst>
      <p:ext uri="{BB962C8B-B14F-4D97-AF65-F5344CB8AC3E}">
        <p14:creationId xmlns:p14="http://schemas.microsoft.com/office/powerpoint/2010/main" val="1203397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0922A3-9EF0-8547-811C-CAC28910C7E9}" type="slidenum">
              <a:rPr lang="en-US" smtClean="0"/>
              <a:t>33</a:t>
            </a:fld>
            <a:endParaRPr lang="en-US"/>
          </a:p>
        </p:txBody>
      </p:sp>
    </p:spTree>
    <p:extLst>
      <p:ext uri="{BB962C8B-B14F-4D97-AF65-F5344CB8AC3E}">
        <p14:creationId xmlns:p14="http://schemas.microsoft.com/office/powerpoint/2010/main" val="3928837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C78322F9-3CC3-4B14-96C6-325A6A7C4AEC}" type="slidenum">
              <a:rPr lang="en-US" sz="1000" b="0">
                <a:latin typeface="Times New Roman" pitchFamily="18" charset="0"/>
              </a:rPr>
              <a:pPr/>
              <a:t>34</a:t>
            </a:fld>
            <a:endParaRPr lang="en-US" sz="1000" b="0" dirty="0">
              <a:latin typeface="Times New Roman"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1.5</a:t>
            </a:r>
          </a:p>
        </p:txBody>
      </p:sp>
    </p:spTree>
    <p:extLst>
      <p:ext uri="{BB962C8B-B14F-4D97-AF65-F5344CB8AC3E}">
        <p14:creationId xmlns:p14="http://schemas.microsoft.com/office/powerpoint/2010/main" val="4256311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p>
        </p:txBody>
      </p:sp>
      <p:sp>
        <p:nvSpPr>
          <p:cNvPr id="4" name="Slide Number Placeholder 3"/>
          <p:cNvSpPr>
            <a:spLocks noGrp="1"/>
          </p:cNvSpPr>
          <p:nvPr>
            <p:ph type="sldNum" sz="quarter" idx="10"/>
          </p:nvPr>
        </p:nvSpPr>
        <p:spPr/>
        <p:txBody>
          <a:bodyPr/>
          <a:lstStyle/>
          <a:p>
            <a:fld id="{4D0922A3-9EF0-8547-811C-CAC28910C7E9}" type="slidenum">
              <a:rPr lang="en-US" smtClean="0"/>
              <a:t>2</a:t>
            </a:fld>
            <a:endParaRPr lang="en-US"/>
          </a:p>
        </p:txBody>
      </p:sp>
    </p:spTree>
    <p:extLst>
      <p:ext uri="{BB962C8B-B14F-4D97-AF65-F5344CB8AC3E}">
        <p14:creationId xmlns:p14="http://schemas.microsoft.com/office/powerpoint/2010/main" val="2576602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a:t>
            </a:r>
          </a:p>
        </p:txBody>
      </p:sp>
      <p:sp>
        <p:nvSpPr>
          <p:cNvPr id="4" name="Slide Number Placeholder 3"/>
          <p:cNvSpPr>
            <a:spLocks noGrp="1"/>
          </p:cNvSpPr>
          <p:nvPr>
            <p:ph type="sldNum" sz="quarter" idx="10"/>
          </p:nvPr>
        </p:nvSpPr>
        <p:spPr/>
        <p:txBody>
          <a:bodyPr/>
          <a:lstStyle/>
          <a:p>
            <a:fld id="{4D0922A3-9EF0-8547-811C-CAC28910C7E9}" type="slidenum">
              <a:rPr lang="en-US" smtClean="0"/>
              <a:t>35</a:t>
            </a:fld>
            <a:endParaRPr lang="en-US"/>
          </a:p>
        </p:txBody>
      </p:sp>
    </p:spTree>
    <p:extLst>
      <p:ext uri="{BB962C8B-B14F-4D97-AF65-F5344CB8AC3E}">
        <p14:creationId xmlns:p14="http://schemas.microsoft.com/office/powerpoint/2010/main" val="910516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a:t>
            </a:r>
            <a:r>
              <a:rPr lang="en-US" baseline="0" dirty="0"/>
              <a:t>we said we would represent “false” with a low voltage and “true” with a high voltage.</a:t>
            </a:r>
          </a:p>
          <a:p>
            <a:endParaRPr lang="en-US" baseline="0" dirty="0"/>
          </a:p>
          <a:p>
            <a:r>
              <a:rPr lang="en-US" baseline="0" dirty="0"/>
              <a:t>It is important to recognize that in some sense the choice of associating a low voltage or logic level 0 with “false” is arbitrary.  It is not unlike associating the English word “rose” with the plant shown above.  However, the choice can have an impact on how easy it is to operate on the information.</a:t>
            </a:r>
          </a:p>
          <a:p>
            <a:endParaRPr lang="en-US" baseline="0" dirty="0"/>
          </a:p>
          <a:p>
            <a:r>
              <a:rPr lang="en-US" baseline="0" dirty="0"/>
              <a:t>Another issue that arises with digital representations is the number of different things we can represent.  For the picture on the left each pixel can only be black or white. For the picture on the right, each pixel can take on any one of millions of different colors.  </a:t>
            </a:r>
            <a:endParaRPr lang="en-US" dirty="0"/>
          </a:p>
        </p:txBody>
      </p:sp>
      <p:sp>
        <p:nvSpPr>
          <p:cNvPr id="4" name="Slide Number Placeholder 3"/>
          <p:cNvSpPr>
            <a:spLocks noGrp="1"/>
          </p:cNvSpPr>
          <p:nvPr>
            <p:ph type="sldNum" sz="quarter" idx="10"/>
          </p:nvPr>
        </p:nvSpPr>
        <p:spPr/>
        <p:txBody>
          <a:bodyPr/>
          <a:lstStyle/>
          <a:p>
            <a:fld id="{4D0922A3-9EF0-8547-811C-CAC28910C7E9}" type="slidenum">
              <a:rPr lang="en-US" smtClean="0"/>
              <a:t>39</a:t>
            </a:fld>
            <a:endParaRPr lang="en-US"/>
          </a:p>
        </p:txBody>
      </p:sp>
    </p:spTree>
    <p:extLst>
      <p:ext uri="{BB962C8B-B14F-4D97-AF65-F5344CB8AC3E}">
        <p14:creationId xmlns:p14="http://schemas.microsoft.com/office/powerpoint/2010/main" val="189887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922A3-9EF0-8547-811C-CAC28910C7E9}" type="slidenum">
              <a:rPr lang="en-US" smtClean="0"/>
              <a:t>40</a:t>
            </a:fld>
            <a:endParaRPr lang="en-US"/>
          </a:p>
        </p:txBody>
      </p:sp>
    </p:spTree>
    <p:extLst>
      <p:ext uri="{BB962C8B-B14F-4D97-AF65-F5344CB8AC3E}">
        <p14:creationId xmlns:p14="http://schemas.microsoft.com/office/powerpoint/2010/main" val="3595739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1.5</a:t>
            </a:r>
          </a:p>
        </p:txBody>
      </p:sp>
      <p:sp>
        <p:nvSpPr>
          <p:cNvPr id="4" name="Slide Number Placeholder 3"/>
          <p:cNvSpPr>
            <a:spLocks noGrp="1"/>
          </p:cNvSpPr>
          <p:nvPr>
            <p:ph type="sldNum" sz="quarter" idx="10"/>
          </p:nvPr>
        </p:nvSpPr>
        <p:spPr/>
        <p:txBody>
          <a:bodyPr/>
          <a:lstStyle/>
          <a:p>
            <a:fld id="{4D0922A3-9EF0-8547-811C-CAC28910C7E9}" type="slidenum">
              <a:rPr lang="en-US" smtClean="0"/>
              <a:t>41</a:t>
            </a:fld>
            <a:endParaRPr lang="en-US"/>
          </a:p>
        </p:txBody>
      </p:sp>
    </p:spTree>
    <p:extLst>
      <p:ext uri="{BB962C8B-B14F-4D97-AF65-F5344CB8AC3E}">
        <p14:creationId xmlns:p14="http://schemas.microsoft.com/office/powerpoint/2010/main" val="1669107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A7B103E3-32BA-4DA2-ACA3-ECBEDD5EF2A1}" type="slidenum">
              <a:rPr lang="en-US" sz="1000" b="0">
                <a:latin typeface="Times New Roman" pitchFamily="18" charset="0"/>
              </a:rPr>
              <a:pPr/>
              <a:t>42</a:t>
            </a:fld>
            <a:endParaRPr lang="en-US" sz="1000" b="0" dirty="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417581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A7B103E3-32BA-4DA2-ACA3-ECBEDD5EF2A1}" type="slidenum">
              <a:rPr lang="en-US" sz="1000" b="0">
                <a:latin typeface="Times New Roman" pitchFamily="18" charset="0"/>
              </a:rPr>
              <a:pPr/>
              <a:t>43</a:t>
            </a:fld>
            <a:endParaRPr lang="en-US" sz="1000" b="0" dirty="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a:t>
            </a:r>
          </a:p>
        </p:txBody>
      </p:sp>
    </p:spTree>
    <p:extLst>
      <p:ext uri="{BB962C8B-B14F-4D97-AF65-F5344CB8AC3E}">
        <p14:creationId xmlns:p14="http://schemas.microsoft.com/office/powerpoint/2010/main" val="1416839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70BB76DF-20A5-48CE-8456-AD85E49C1673}" type="slidenum">
              <a:rPr lang="en-US" sz="1000" b="0">
                <a:latin typeface="Times New Roman" pitchFamily="18" charset="0"/>
              </a:rPr>
              <a:pPr/>
              <a:t>46</a:t>
            </a:fld>
            <a:endParaRPr lang="en-US" sz="1000" b="0" dirty="0">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2</a:t>
            </a:r>
          </a:p>
        </p:txBody>
      </p:sp>
    </p:spTree>
    <p:extLst>
      <p:ext uri="{BB962C8B-B14F-4D97-AF65-F5344CB8AC3E}">
        <p14:creationId xmlns:p14="http://schemas.microsoft.com/office/powerpoint/2010/main" val="545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0B5A37C8-9865-4028-9289-7948926BF8A2}" type="slidenum">
              <a:rPr lang="en-US" sz="1000" b="0">
                <a:latin typeface="Times New Roman" pitchFamily="18" charset="0"/>
              </a:rPr>
              <a:pPr/>
              <a:t>47</a:t>
            </a:fld>
            <a:endParaRPr lang="en-US" sz="1000" b="0" dirty="0">
              <a:latin typeface="Times New Roman" pitchFamily="18"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735,110 days</a:t>
            </a:r>
            <a:r>
              <a:rPr lang="en-US" baseline="0" dirty="0"/>
              <a:t> ; 2^20 = 1,048,576</a:t>
            </a:r>
          </a:p>
          <a:p>
            <a:endParaRPr lang="en-US" baseline="0" dirty="0"/>
          </a:p>
          <a:p>
            <a:r>
              <a:rPr lang="en-US" baseline="0" dirty="0"/>
              <a:t>12 months, requires 4-bits (16)</a:t>
            </a:r>
          </a:p>
          <a:p>
            <a:r>
              <a:rPr lang="en-US" baseline="0" dirty="0"/>
              <a:t>31 days in month, requires 5-bits (32)</a:t>
            </a:r>
          </a:p>
          <a:p>
            <a:r>
              <a:rPr lang="en-US" baseline="0" dirty="0"/>
              <a:t>How many years?   11-bits 2048, 12-bits 4096</a:t>
            </a:r>
          </a:p>
          <a:p>
            <a:endParaRPr lang="en-US" baseline="0" dirty="0"/>
          </a:p>
        </p:txBody>
      </p:sp>
    </p:spTree>
    <p:extLst>
      <p:ext uri="{BB962C8B-B14F-4D97-AF65-F5344CB8AC3E}">
        <p14:creationId xmlns:p14="http://schemas.microsoft.com/office/powerpoint/2010/main" val="1984777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a:t>
            </a:r>
          </a:p>
        </p:txBody>
      </p:sp>
      <p:sp>
        <p:nvSpPr>
          <p:cNvPr id="4" name="Slide Number Placeholder 3"/>
          <p:cNvSpPr>
            <a:spLocks noGrp="1"/>
          </p:cNvSpPr>
          <p:nvPr>
            <p:ph type="sldNum" sz="quarter" idx="10"/>
          </p:nvPr>
        </p:nvSpPr>
        <p:spPr/>
        <p:txBody>
          <a:bodyPr/>
          <a:lstStyle/>
          <a:p>
            <a:fld id="{4D0922A3-9EF0-8547-811C-CAC28910C7E9}" type="slidenum">
              <a:rPr lang="en-US" smtClean="0"/>
              <a:t>48</a:t>
            </a:fld>
            <a:endParaRPr lang="en-US"/>
          </a:p>
        </p:txBody>
      </p:sp>
    </p:spTree>
    <p:extLst>
      <p:ext uri="{BB962C8B-B14F-4D97-AF65-F5344CB8AC3E}">
        <p14:creationId xmlns:p14="http://schemas.microsoft.com/office/powerpoint/2010/main" val="2812337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1.5</a:t>
            </a:r>
          </a:p>
        </p:txBody>
      </p:sp>
      <p:sp>
        <p:nvSpPr>
          <p:cNvPr id="4" name="Slide Number Placeholder 3"/>
          <p:cNvSpPr>
            <a:spLocks noGrp="1"/>
          </p:cNvSpPr>
          <p:nvPr>
            <p:ph type="sldNum" sz="quarter" idx="10"/>
          </p:nvPr>
        </p:nvSpPr>
        <p:spPr/>
        <p:txBody>
          <a:bodyPr/>
          <a:lstStyle/>
          <a:p>
            <a:fld id="{4D0922A3-9EF0-8547-811C-CAC28910C7E9}" type="slidenum">
              <a:rPr lang="en-US" smtClean="0"/>
              <a:t>49</a:t>
            </a:fld>
            <a:endParaRPr lang="en-US"/>
          </a:p>
        </p:txBody>
      </p:sp>
    </p:spTree>
    <p:extLst>
      <p:ext uri="{BB962C8B-B14F-4D97-AF65-F5344CB8AC3E}">
        <p14:creationId xmlns:p14="http://schemas.microsoft.com/office/powerpoint/2010/main" val="3743248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p>
        </p:txBody>
      </p:sp>
      <p:sp>
        <p:nvSpPr>
          <p:cNvPr id="4" name="Slide Number Placeholder 3"/>
          <p:cNvSpPr>
            <a:spLocks noGrp="1"/>
          </p:cNvSpPr>
          <p:nvPr>
            <p:ph type="sldNum" sz="quarter" idx="10"/>
          </p:nvPr>
        </p:nvSpPr>
        <p:spPr/>
        <p:txBody>
          <a:bodyPr/>
          <a:lstStyle/>
          <a:p>
            <a:fld id="{4D0922A3-9EF0-8547-811C-CAC28910C7E9}" type="slidenum">
              <a:rPr lang="en-US" smtClean="0"/>
              <a:t>5</a:t>
            </a:fld>
            <a:endParaRPr lang="en-US"/>
          </a:p>
        </p:txBody>
      </p:sp>
    </p:spTree>
    <p:extLst>
      <p:ext uri="{BB962C8B-B14F-4D97-AF65-F5344CB8AC3E}">
        <p14:creationId xmlns:p14="http://schemas.microsoft.com/office/powerpoint/2010/main" val="3589231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a:t>
            </a:r>
          </a:p>
        </p:txBody>
      </p:sp>
      <p:sp>
        <p:nvSpPr>
          <p:cNvPr id="4" name="Slide Number Placeholder 3"/>
          <p:cNvSpPr>
            <a:spLocks noGrp="1"/>
          </p:cNvSpPr>
          <p:nvPr>
            <p:ph type="sldNum" sz="quarter" idx="10"/>
          </p:nvPr>
        </p:nvSpPr>
        <p:spPr/>
        <p:txBody>
          <a:bodyPr/>
          <a:lstStyle/>
          <a:p>
            <a:fld id="{4D0922A3-9EF0-8547-811C-CAC28910C7E9}" type="slidenum">
              <a:rPr lang="en-US" smtClean="0"/>
              <a:t>50</a:t>
            </a:fld>
            <a:endParaRPr lang="en-US"/>
          </a:p>
        </p:txBody>
      </p:sp>
    </p:spTree>
    <p:extLst>
      <p:ext uri="{BB962C8B-B14F-4D97-AF65-F5344CB8AC3E}">
        <p14:creationId xmlns:p14="http://schemas.microsoft.com/office/powerpoint/2010/main" val="3085986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2.5</a:t>
            </a:r>
          </a:p>
        </p:txBody>
      </p:sp>
      <p:sp>
        <p:nvSpPr>
          <p:cNvPr id="4" name="Slide Number Placeholder 3"/>
          <p:cNvSpPr>
            <a:spLocks noGrp="1"/>
          </p:cNvSpPr>
          <p:nvPr>
            <p:ph type="sldNum" sz="quarter" idx="10"/>
          </p:nvPr>
        </p:nvSpPr>
        <p:spPr/>
        <p:txBody>
          <a:bodyPr/>
          <a:lstStyle/>
          <a:p>
            <a:fld id="{4D0922A3-9EF0-8547-811C-CAC28910C7E9}" type="slidenum">
              <a:rPr lang="en-US" smtClean="0"/>
              <a:t>51</a:t>
            </a:fld>
            <a:endParaRPr lang="en-US"/>
          </a:p>
        </p:txBody>
      </p:sp>
    </p:spTree>
    <p:extLst>
      <p:ext uri="{BB962C8B-B14F-4D97-AF65-F5344CB8AC3E}">
        <p14:creationId xmlns:p14="http://schemas.microsoft.com/office/powerpoint/2010/main" val="1250310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3AD0B30-0674-6341-BE67-84A28CADBC61}" type="slidenum">
              <a:rPr lang="en-US">
                <a:latin typeface="Times New Roman" pitchFamily="-106" charset="-52"/>
              </a:rPr>
              <a:pPr/>
              <a:t>52</a:t>
            </a:fld>
            <a:endParaRPr lang="en-US">
              <a:latin typeface="Times New Roman" pitchFamily="-106" charset="-52"/>
            </a:endParaRPr>
          </a:p>
        </p:txBody>
      </p:sp>
      <p:sp>
        <p:nvSpPr>
          <p:cNvPr id="51203" name="Rectangle 2"/>
          <p:cNvSpPr>
            <a:spLocks noGrp="1" noRot="1" noChangeAspect="1" noChangeArrowheads="1" noTextEdit="1"/>
          </p:cNvSpPr>
          <p:nvPr>
            <p:ph type="sldImg"/>
          </p:nvPr>
        </p:nvSpPr>
        <p:spPr>
          <a:xfrm>
            <a:off x="1147763" y="688975"/>
            <a:ext cx="4562475" cy="3421063"/>
          </a:xfrm>
          <a:ln/>
        </p:spPr>
      </p:sp>
      <p:sp>
        <p:nvSpPr>
          <p:cNvPr id="51204" name="Rectangle 3"/>
          <p:cNvSpPr>
            <a:spLocks noGrp="1" noChangeArrowheads="1"/>
          </p:cNvSpPr>
          <p:nvPr>
            <p:ph type="body" idx="1"/>
          </p:nvPr>
        </p:nvSpPr>
        <p:spPr>
          <a:xfrm>
            <a:off x="915294" y="4340680"/>
            <a:ext cx="5027414" cy="4118429"/>
          </a:xfrm>
          <a:noFill/>
          <a:ln/>
        </p:spPr>
        <p:txBody>
          <a:bodyPr/>
          <a:lstStyle/>
          <a:p>
            <a:pPr eaLnBrk="1" hangingPunct="1"/>
            <a:endParaRPr lang="en-US" dirty="0">
              <a:latin typeface="Times New Roman" pitchFamily="-106" charset="-52"/>
            </a:endParaRPr>
          </a:p>
        </p:txBody>
      </p:sp>
    </p:spTree>
    <p:extLst>
      <p:ext uri="{BB962C8B-B14F-4D97-AF65-F5344CB8AC3E}">
        <p14:creationId xmlns:p14="http://schemas.microsoft.com/office/powerpoint/2010/main" val="1928629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1.5</a:t>
            </a:r>
          </a:p>
        </p:txBody>
      </p:sp>
      <p:sp>
        <p:nvSpPr>
          <p:cNvPr id="4" name="Slide Number Placeholder 3"/>
          <p:cNvSpPr>
            <a:spLocks noGrp="1"/>
          </p:cNvSpPr>
          <p:nvPr>
            <p:ph type="sldNum" sz="quarter" idx="10"/>
          </p:nvPr>
        </p:nvSpPr>
        <p:spPr/>
        <p:txBody>
          <a:bodyPr/>
          <a:lstStyle/>
          <a:p>
            <a:fld id="{4D0922A3-9EF0-8547-811C-CAC28910C7E9}" type="slidenum">
              <a:rPr lang="en-US" smtClean="0"/>
              <a:t>54</a:t>
            </a:fld>
            <a:endParaRPr lang="en-US"/>
          </a:p>
        </p:txBody>
      </p:sp>
    </p:spTree>
    <p:extLst>
      <p:ext uri="{BB962C8B-B14F-4D97-AF65-F5344CB8AC3E}">
        <p14:creationId xmlns:p14="http://schemas.microsoft.com/office/powerpoint/2010/main" val="958066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F5B09EEA-028E-4BB4-8181-884F35DA3A23}" type="slidenum">
              <a:rPr lang="en-US" sz="1000" b="0">
                <a:latin typeface="Times New Roman" pitchFamily="18" charset="0"/>
              </a:rPr>
              <a:pPr/>
              <a:t>55</a:t>
            </a:fld>
            <a:endParaRPr lang="en-US" sz="1000" b="0" dirty="0">
              <a:latin typeface="Times New Roman"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1.5</a:t>
            </a:r>
          </a:p>
        </p:txBody>
      </p:sp>
    </p:spTree>
    <p:extLst>
      <p:ext uri="{BB962C8B-B14F-4D97-AF65-F5344CB8AC3E}">
        <p14:creationId xmlns:p14="http://schemas.microsoft.com/office/powerpoint/2010/main" val="3448553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90C422BE-3C31-4332-92A4-1AD9BD2817FA}" type="slidenum">
              <a:rPr lang="en-US" sz="1000" b="0">
                <a:latin typeface="Times New Roman" pitchFamily="18" charset="0"/>
              </a:rPr>
              <a:pPr/>
              <a:t>57</a:t>
            </a:fld>
            <a:endParaRPr lang="en-US" sz="1000" b="0" dirty="0">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1.5</a:t>
            </a:r>
          </a:p>
        </p:txBody>
      </p:sp>
    </p:spTree>
    <p:extLst>
      <p:ext uri="{BB962C8B-B14F-4D97-AF65-F5344CB8AC3E}">
        <p14:creationId xmlns:p14="http://schemas.microsoft.com/office/powerpoint/2010/main" val="4075835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1.5</a:t>
            </a:r>
          </a:p>
        </p:txBody>
      </p:sp>
      <p:sp>
        <p:nvSpPr>
          <p:cNvPr id="4" name="Slide Number Placeholder 3"/>
          <p:cNvSpPr>
            <a:spLocks noGrp="1"/>
          </p:cNvSpPr>
          <p:nvPr>
            <p:ph type="sldNum" sz="quarter" idx="10"/>
          </p:nvPr>
        </p:nvSpPr>
        <p:spPr/>
        <p:txBody>
          <a:bodyPr/>
          <a:lstStyle/>
          <a:p>
            <a:fld id="{4D0922A3-9EF0-8547-811C-CAC28910C7E9}" type="slidenum">
              <a:rPr lang="en-US" smtClean="0"/>
              <a:t>58</a:t>
            </a:fld>
            <a:endParaRPr lang="en-US"/>
          </a:p>
        </p:txBody>
      </p:sp>
    </p:spTree>
    <p:extLst>
      <p:ext uri="{BB962C8B-B14F-4D97-AF65-F5344CB8AC3E}">
        <p14:creationId xmlns:p14="http://schemas.microsoft.com/office/powerpoint/2010/main" val="2323646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8DFC7464-1667-489C-866D-F923974507F0}" type="slidenum">
              <a:rPr lang="en-US" sz="1000" b="0">
                <a:latin typeface="Times New Roman" pitchFamily="18" charset="0"/>
              </a:rPr>
              <a:pPr/>
              <a:t>59</a:t>
            </a:fld>
            <a:endParaRPr lang="en-US" sz="1000" b="0" dirty="0">
              <a:latin typeface="Times New Roman" pitchFamily="18"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2</a:t>
            </a:r>
          </a:p>
        </p:txBody>
      </p:sp>
    </p:spTree>
    <p:extLst>
      <p:ext uri="{BB962C8B-B14F-4D97-AF65-F5344CB8AC3E}">
        <p14:creationId xmlns:p14="http://schemas.microsoft.com/office/powerpoint/2010/main" val="2097749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6C055355-FBB2-42C7-8AEA-0ACB20149325}" type="slidenum">
              <a:rPr lang="en-US" sz="1000" b="0">
                <a:latin typeface="Times New Roman" pitchFamily="18" charset="0"/>
              </a:rPr>
              <a:pPr/>
              <a:t>62</a:t>
            </a:fld>
            <a:endParaRPr lang="en-US" sz="1000" b="0" dirty="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2</a:t>
            </a:r>
          </a:p>
          <a:p>
            <a:endParaRPr lang="en-US" dirty="0"/>
          </a:p>
          <a:p>
            <a:r>
              <a:rPr lang="en-US" dirty="0"/>
              <a:t>Suppose we want to modify our thermostat so that the fan does not run on Sundays.</a:t>
            </a:r>
          </a:p>
          <a:p>
            <a:endParaRPr lang="en-US" dirty="0"/>
          </a:p>
          <a:p>
            <a:r>
              <a:rPr lang="en-US" dirty="0"/>
              <a:t>Important part of digital design is partitioning up a design into smaller portions.  In 259 we study in detail an example which is the digital system inside a computer.</a:t>
            </a: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12825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CB495EF9-5A57-4163-BA48-D8C884D0AA10}" type="slidenum">
              <a:rPr lang="en-US" sz="1000" b="0">
                <a:latin typeface="Times New Roman" pitchFamily="18" charset="0"/>
              </a:rPr>
              <a:pPr/>
              <a:t>63</a:t>
            </a:fld>
            <a:endParaRPr lang="en-US" sz="1000" b="0" dirty="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1.5</a:t>
            </a:r>
          </a:p>
        </p:txBody>
      </p:sp>
    </p:spTree>
    <p:extLst>
      <p:ext uri="{BB962C8B-B14F-4D97-AF65-F5344CB8AC3E}">
        <p14:creationId xmlns:p14="http://schemas.microsoft.com/office/powerpoint/2010/main" val="258232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3AD0B30-0674-6341-BE67-84A28CADBC61}" type="slidenum">
              <a:rPr lang="en-US">
                <a:latin typeface="Times New Roman" pitchFamily="-106" charset="-52"/>
              </a:rPr>
              <a:pPr/>
              <a:t>6</a:t>
            </a:fld>
            <a:endParaRPr lang="en-US">
              <a:latin typeface="Times New Roman" pitchFamily="-106" charset="-52"/>
            </a:endParaRPr>
          </a:p>
        </p:txBody>
      </p:sp>
      <p:sp>
        <p:nvSpPr>
          <p:cNvPr id="51203" name="Rectangle 2"/>
          <p:cNvSpPr>
            <a:spLocks noGrp="1" noRot="1" noChangeAspect="1" noChangeArrowheads="1" noTextEdit="1"/>
          </p:cNvSpPr>
          <p:nvPr>
            <p:ph type="sldImg"/>
          </p:nvPr>
        </p:nvSpPr>
        <p:spPr>
          <a:xfrm>
            <a:off x="1147763" y="688975"/>
            <a:ext cx="4562475" cy="3421063"/>
          </a:xfrm>
          <a:ln/>
        </p:spPr>
      </p:sp>
      <p:sp>
        <p:nvSpPr>
          <p:cNvPr id="51204" name="Rectangle 3"/>
          <p:cNvSpPr>
            <a:spLocks noGrp="1" noChangeArrowheads="1"/>
          </p:cNvSpPr>
          <p:nvPr>
            <p:ph type="body" idx="1"/>
          </p:nvPr>
        </p:nvSpPr>
        <p:spPr>
          <a:xfrm>
            <a:off x="915294" y="4340680"/>
            <a:ext cx="5027414" cy="4118429"/>
          </a:xfrm>
          <a:noFill/>
          <a:ln/>
        </p:spPr>
        <p:txBody>
          <a:bodyPr/>
          <a:lstStyle/>
          <a:p>
            <a:pPr eaLnBrk="1" hangingPunct="1"/>
            <a:endParaRPr lang="en-US" dirty="0">
              <a:latin typeface="Times New Roman" pitchFamily="-106" charset="-52"/>
            </a:endParaRPr>
          </a:p>
        </p:txBody>
      </p:sp>
    </p:spTree>
    <p:extLst>
      <p:ext uri="{BB962C8B-B14F-4D97-AF65-F5344CB8AC3E}">
        <p14:creationId xmlns:p14="http://schemas.microsoft.com/office/powerpoint/2010/main" val="2323140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B2F56EBD-03CD-49F9-89DD-F68F7023EFC7}" type="slidenum">
              <a:rPr lang="en-US" sz="1000" b="0">
                <a:latin typeface="Times New Roman" pitchFamily="18" charset="0"/>
              </a:rPr>
              <a:pPr/>
              <a:t>64</a:t>
            </a:fld>
            <a:endParaRPr lang="en-US" sz="1000" b="0" dirty="0">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a:t>
            </a:r>
          </a:p>
        </p:txBody>
      </p:sp>
    </p:spTree>
    <p:extLst>
      <p:ext uri="{BB962C8B-B14F-4D97-AF65-F5344CB8AC3E}">
        <p14:creationId xmlns:p14="http://schemas.microsoft.com/office/powerpoint/2010/main" val="410265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42129C6C-5F35-402E-A0CE-3EAE27AE95F5}" type="slidenum">
              <a:rPr lang="en-US" sz="1000" b="0">
                <a:latin typeface="Times New Roman" pitchFamily="18" charset="0"/>
              </a:rPr>
              <a:pPr/>
              <a:t>69</a:t>
            </a:fld>
            <a:endParaRPr lang="en-US" sz="1000" b="0" dirty="0">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2</a:t>
            </a:r>
          </a:p>
        </p:txBody>
      </p:sp>
    </p:spTree>
    <p:extLst>
      <p:ext uri="{BB962C8B-B14F-4D97-AF65-F5344CB8AC3E}">
        <p14:creationId xmlns:p14="http://schemas.microsoft.com/office/powerpoint/2010/main" val="1020482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BE9FCB8B-588D-4B65-9106-FE96DA8EB9CC}" type="slidenum">
              <a:rPr lang="en-US" sz="1000" b="0">
                <a:latin typeface="Times New Roman" pitchFamily="18" charset="0"/>
              </a:rPr>
              <a:pPr/>
              <a:t>72</a:t>
            </a:fld>
            <a:endParaRPr lang="en-US" sz="1000" b="0" dirty="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1.5</a:t>
            </a:r>
          </a:p>
        </p:txBody>
      </p:sp>
    </p:spTree>
    <p:extLst>
      <p:ext uri="{BB962C8B-B14F-4D97-AF65-F5344CB8AC3E}">
        <p14:creationId xmlns:p14="http://schemas.microsoft.com/office/powerpoint/2010/main" val="742035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BE9FCB8B-588D-4B65-9106-FE96DA8EB9CC}" type="slidenum">
              <a:rPr lang="en-US" sz="1000" b="0">
                <a:latin typeface="Times New Roman" pitchFamily="18" charset="0"/>
              </a:rPr>
              <a:pPr/>
              <a:t>73</a:t>
            </a:fld>
            <a:endParaRPr lang="en-US" sz="1000" b="0" dirty="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“NOT a” can also be written as a with a bar over it or a’</a:t>
            </a:r>
          </a:p>
        </p:txBody>
      </p:sp>
    </p:spTree>
    <p:extLst>
      <p:ext uri="{BB962C8B-B14F-4D97-AF65-F5344CB8AC3E}">
        <p14:creationId xmlns:p14="http://schemas.microsoft.com/office/powerpoint/2010/main" val="3479276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BE9FCB8B-588D-4B65-9106-FE96DA8EB9CC}" type="slidenum">
              <a:rPr lang="en-US" sz="1000" b="0">
                <a:latin typeface="Times New Roman" pitchFamily="18" charset="0"/>
              </a:rPr>
              <a:pPr/>
              <a:t>74</a:t>
            </a:fld>
            <a:endParaRPr lang="en-US" sz="1000" b="0" dirty="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1.5</a:t>
            </a:r>
          </a:p>
        </p:txBody>
      </p:sp>
    </p:spTree>
    <p:extLst>
      <p:ext uri="{BB962C8B-B14F-4D97-AF65-F5344CB8AC3E}">
        <p14:creationId xmlns:p14="http://schemas.microsoft.com/office/powerpoint/2010/main" val="3636204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F139B06D-FF4A-4C59-9356-DFCFA8938B3C}" type="slidenum">
              <a:rPr lang="en-US" sz="1000" b="0">
                <a:latin typeface="Times New Roman" pitchFamily="18" charset="0"/>
              </a:rPr>
              <a:pPr/>
              <a:t>75</a:t>
            </a:fld>
            <a:endParaRPr lang="en-US" sz="1000" b="0" dirty="0">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1.5</a:t>
            </a:r>
          </a:p>
        </p:txBody>
      </p:sp>
    </p:spTree>
    <p:extLst>
      <p:ext uri="{BB962C8B-B14F-4D97-AF65-F5344CB8AC3E}">
        <p14:creationId xmlns:p14="http://schemas.microsoft.com/office/powerpoint/2010/main" val="4191794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BD22D1D6-0CCB-49ED-BB4F-2A46A59D312F}" type="slidenum">
              <a:rPr lang="en-US" sz="1000" b="0">
                <a:latin typeface="Times New Roman" pitchFamily="18" charset="0"/>
              </a:rPr>
              <a:pPr/>
              <a:t>76</a:t>
            </a:fld>
            <a:endParaRPr lang="en-US" sz="1000" b="0" dirty="0">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2</a:t>
            </a:r>
          </a:p>
        </p:txBody>
      </p:sp>
    </p:spTree>
    <p:extLst>
      <p:ext uri="{BB962C8B-B14F-4D97-AF65-F5344CB8AC3E}">
        <p14:creationId xmlns:p14="http://schemas.microsoft.com/office/powerpoint/2010/main" val="13090864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FC8832D3-19A2-46C9-8E57-90F5D72BBF23}" type="slidenum">
              <a:rPr lang="en-US" sz="1000" b="0">
                <a:latin typeface="Times New Roman" pitchFamily="18" charset="0"/>
              </a:rPr>
              <a:pPr/>
              <a:t>78</a:t>
            </a:fld>
            <a:endParaRPr lang="en-US" sz="1000" b="0" dirty="0">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1.5</a:t>
            </a:r>
          </a:p>
        </p:txBody>
      </p:sp>
    </p:spTree>
    <p:extLst>
      <p:ext uri="{BB962C8B-B14F-4D97-AF65-F5344CB8AC3E}">
        <p14:creationId xmlns:p14="http://schemas.microsoft.com/office/powerpoint/2010/main" val="1157522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1.5</a:t>
            </a:r>
          </a:p>
        </p:txBody>
      </p:sp>
      <p:sp>
        <p:nvSpPr>
          <p:cNvPr id="4" name="Slide Number Placeholder 3"/>
          <p:cNvSpPr>
            <a:spLocks noGrp="1"/>
          </p:cNvSpPr>
          <p:nvPr>
            <p:ph type="sldNum" sz="quarter" idx="10"/>
          </p:nvPr>
        </p:nvSpPr>
        <p:spPr/>
        <p:txBody>
          <a:bodyPr/>
          <a:lstStyle/>
          <a:p>
            <a:fld id="{4D0922A3-9EF0-8547-811C-CAC28910C7E9}" type="slidenum">
              <a:rPr lang="en-US" smtClean="0"/>
              <a:t>79</a:t>
            </a:fld>
            <a:endParaRPr lang="en-US"/>
          </a:p>
        </p:txBody>
      </p:sp>
    </p:spTree>
    <p:extLst>
      <p:ext uri="{BB962C8B-B14F-4D97-AF65-F5344CB8AC3E}">
        <p14:creationId xmlns:p14="http://schemas.microsoft.com/office/powerpoint/2010/main" val="330924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p>
        </p:txBody>
      </p:sp>
      <p:sp>
        <p:nvSpPr>
          <p:cNvPr id="4" name="Slide Number Placeholder 3"/>
          <p:cNvSpPr>
            <a:spLocks noGrp="1"/>
          </p:cNvSpPr>
          <p:nvPr>
            <p:ph type="sldNum" sz="quarter" idx="10"/>
          </p:nvPr>
        </p:nvSpPr>
        <p:spPr/>
        <p:txBody>
          <a:bodyPr/>
          <a:lstStyle/>
          <a:p>
            <a:fld id="{4D0922A3-9EF0-8547-811C-CAC28910C7E9}" type="slidenum">
              <a:rPr lang="en-US" smtClean="0"/>
              <a:t>80</a:t>
            </a:fld>
            <a:endParaRPr lang="en-US"/>
          </a:p>
        </p:txBody>
      </p:sp>
    </p:spTree>
    <p:extLst>
      <p:ext uri="{BB962C8B-B14F-4D97-AF65-F5344CB8AC3E}">
        <p14:creationId xmlns:p14="http://schemas.microsoft.com/office/powerpoint/2010/main" val="290189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F5B09EEA-028E-4BB4-8181-884F35DA3A23}" type="slidenum">
              <a:rPr lang="en-US" sz="1000" b="0">
                <a:latin typeface="Times New Roman" pitchFamily="18" charset="0"/>
              </a:rPr>
              <a:pPr/>
              <a:t>8</a:t>
            </a:fld>
            <a:endParaRPr lang="en-US" sz="1000" b="0" dirty="0">
              <a:latin typeface="Times New Roman"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1.5</a:t>
            </a:r>
          </a:p>
        </p:txBody>
      </p:sp>
    </p:spTree>
    <p:extLst>
      <p:ext uri="{BB962C8B-B14F-4D97-AF65-F5344CB8AC3E}">
        <p14:creationId xmlns:p14="http://schemas.microsoft.com/office/powerpoint/2010/main" val="3448553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AF13858C-404E-4931-9F2E-DE4DE0EA1E7F}" type="slidenum">
              <a:rPr lang="en-US" sz="1000" b="0">
                <a:latin typeface="Times New Roman" pitchFamily="18" charset="0"/>
              </a:rPr>
              <a:pPr/>
              <a:t>82</a:t>
            </a:fld>
            <a:endParaRPr lang="en-US" sz="1000" b="0" dirty="0">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2</a:t>
            </a:r>
          </a:p>
        </p:txBody>
      </p:sp>
    </p:spTree>
    <p:extLst>
      <p:ext uri="{BB962C8B-B14F-4D97-AF65-F5344CB8AC3E}">
        <p14:creationId xmlns:p14="http://schemas.microsoft.com/office/powerpoint/2010/main" val="39228693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a:t>
            </a:r>
          </a:p>
        </p:txBody>
      </p:sp>
      <p:sp>
        <p:nvSpPr>
          <p:cNvPr id="4" name="Slide Number Placeholder 3"/>
          <p:cNvSpPr>
            <a:spLocks noGrp="1"/>
          </p:cNvSpPr>
          <p:nvPr>
            <p:ph type="sldNum" sz="quarter" idx="10"/>
          </p:nvPr>
        </p:nvSpPr>
        <p:spPr/>
        <p:txBody>
          <a:bodyPr/>
          <a:lstStyle/>
          <a:p>
            <a:fld id="{4D0922A3-9EF0-8547-811C-CAC28910C7E9}" type="slidenum">
              <a:rPr lang="en-US" smtClean="0"/>
              <a:t>84</a:t>
            </a:fld>
            <a:endParaRPr lang="en-US"/>
          </a:p>
        </p:txBody>
      </p:sp>
    </p:spTree>
    <p:extLst>
      <p:ext uri="{BB962C8B-B14F-4D97-AF65-F5344CB8AC3E}">
        <p14:creationId xmlns:p14="http://schemas.microsoft.com/office/powerpoint/2010/main" val="18736059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193">
              <a:defRPr sz="2000" b="1">
                <a:solidFill>
                  <a:schemeClr val="tx1"/>
                </a:solidFill>
                <a:latin typeface="Arial" charset="0"/>
                <a:ea typeface="ＭＳ Ｐゴシック" pitchFamily="34" charset="-128"/>
              </a:defRPr>
            </a:lvl1pPr>
            <a:lvl2pPr marL="755283" indent="-290493" defTabSz="931193">
              <a:defRPr sz="2000" b="1">
                <a:solidFill>
                  <a:schemeClr val="tx1"/>
                </a:solidFill>
                <a:latin typeface="Arial" charset="0"/>
                <a:ea typeface="ＭＳ Ｐゴシック" pitchFamily="34" charset="-128"/>
              </a:defRPr>
            </a:lvl2pPr>
            <a:lvl3pPr marL="1161974" indent="-232395" defTabSz="931193">
              <a:defRPr sz="2000" b="1">
                <a:solidFill>
                  <a:schemeClr val="tx1"/>
                </a:solidFill>
                <a:latin typeface="Arial" charset="0"/>
                <a:ea typeface="ＭＳ Ｐゴシック" pitchFamily="34" charset="-128"/>
              </a:defRPr>
            </a:lvl3pPr>
            <a:lvl4pPr marL="1626763" indent="-232395" defTabSz="931193">
              <a:defRPr sz="2000" b="1">
                <a:solidFill>
                  <a:schemeClr val="tx1"/>
                </a:solidFill>
                <a:latin typeface="Arial" charset="0"/>
                <a:ea typeface="ＭＳ Ｐゴシック" pitchFamily="34" charset="-128"/>
              </a:defRPr>
            </a:lvl4pPr>
            <a:lvl5pPr marL="2091553" indent="-232395" defTabSz="931193">
              <a:defRPr sz="2000" b="1">
                <a:solidFill>
                  <a:schemeClr val="tx1"/>
                </a:solidFill>
                <a:latin typeface="Arial" charset="0"/>
                <a:ea typeface="ＭＳ Ｐゴシック" pitchFamily="34" charset="-128"/>
              </a:defRPr>
            </a:lvl5pPr>
            <a:lvl6pPr marL="2556342"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6pPr>
            <a:lvl7pPr marL="3021132"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85921"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8pPr>
            <a:lvl9pPr marL="3950711" indent="-232395" algn="r" defTabSz="93119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F361C2FE-0EFB-4DB0-A84D-1EE51339E9CC}" type="slidenum">
              <a:rPr lang="en-US" sz="1000" b="0">
                <a:latin typeface="Times New Roman" pitchFamily="18" charset="0"/>
              </a:rPr>
              <a:pPr/>
              <a:t>89</a:t>
            </a:fld>
            <a:endParaRPr lang="en-US" sz="1000" b="0">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685391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579" eaLnBrk="0" fontAlgn="base" hangingPunct="0">
              <a:spcBef>
                <a:spcPct val="30000"/>
              </a:spcBef>
              <a:spcAft>
                <a:spcPct val="0"/>
              </a:spcAft>
              <a:defRPr/>
            </a:pPr>
            <a:r>
              <a:rPr lang="en-CA" dirty="0"/>
              <a:t>3</a:t>
            </a:r>
          </a:p>
          <a:p>
            <a:pPr defTabSz="929579" eaLnBrk="0" fontAlgn="base" hangingPunct="0">
              <a:spcBef>
                <a:spcPct val="30000"/>
              </a:spcBef>
              <a:spcAft>
                <a:spcPct val="0"/>
              </a:spcAft>
              <a:defRPr/>
            </a:pPr>
            <a:endParaRPr lang="en-CA" dirty="0"/>
          </a:p>
          <a:p>
            <a:pPr defTabSz="929579" eaLnBrk="0" fontAlgn="base" hangingPunct="0">
              <a:spcBef>
                <a:spcPct val="30000"/>
              </a:spcBef>
              <a:spcAft>
                <a:spcPct val="0"/>
              </a:spcAft>
              <a:defRPr/>
            </a:pPr>
            <a:r>
              <a:rPr lang="en-CA" dirty="0"/>
              <a:t>Slide courtesy: Prof. Yale </a:t>
            </a:r>
            <a:r>
              <a:rPr lang="en-CA" dirty="0" err="1"/>
              <a:t>Patt</a:t>
            </a:r>
            <a:r>
              <a:rPr lang="en-CA" dirty="0"/>
              <a:t>, Univ. of Texas at Austin</a:t>
            </a:r>
            <a:endParaRPr lang="en-US" baseline="0" dirty="0"/>
          </a:p>
          <a:p>
            <a:pPr>
              <a:buFontTx/>
              <a:buNone/>
            </a:pPr>
            <a:endParaRPr lang="en-US" baseline="0" dirty="0"/>
          </a:p>
          <a:p>
            <a:pPr>
              <a:buFontTx/>
              <a:buNone/>
            </a:pPr>
            <a:r>
              <a:rPr lang="en-US" baseline="0" dirty="0"/>
              <a:t>Problem: Compute list of suggested friends on </a:t>
            </a:r>
            <a:r>
              <a:rPr lang="en-US" baseline="0" dirty="0" err="1"/>
              <a:t>facebook</a:t>
            </a:r>
            <a:endParaRPr lang="en-US" baseline="0" dirty="0"/>
          </a:p>
          <a:p>
            <a:pPr>
              <a:buFontTx/>
              <a:buNone/>
            </a:pPr>
            <a:r>
              <a:rPr lang="en-US" baseline="0" dirty="0"/>
              <a:t>Algorithm: Search social graph</a:t>
            </a:r>
          </a:p>
          <a:p>
            <a:pPr>
              <a:buFontTx/>
              <a:buNone/>
            </a:pPr>
            <a:r>
              <a:rPr lang="en-US" baseline="0" dirty="0"/>
              <a:t>Program: Algorithm to perform search…  operating system you run the program on (Linux)</a:t>
            </a:r>
          </a:p>
          <a:p>
            <a:pPr>
              <a:buFontTx/>
              <a:buNone/>
            </a:pPr>
            <a:r>
              <a:rPr lang="en-US" baseline="0" dirty="0"/>
              <a:t>ISA: x86-64-bit</a:t>
            </a:r>
          </a:p>
          <a:p>
            <a:pPr>
              <a:buFontTx/>
              <a:buNone/>
            </a:pPr>
            <a:r>
              <a:rPr lang="en-US" baseline="0" dirty="0" err="1"/>
              <a:t>Microarchitecture</a:t>
            </a:r>
            <a:r>
              <a:rPr lang="en-US" baseline="0" dirty="0"/>
              <a:t>: Pipelined, superscalar, out-of-order and speculative execution</a:t>
            </a:r>
          </a:p>
          <a:p>
            <a:pPr>
              <a:buFontTx/>
              <a:buNone/>
            </a:pPr>
            <a:r>
              <a:rPr lang="en-US" baseline="0" dirty="0"/>
              <a:t>Circuits: AND, OR, NOT; Half-adder, priority encoder, flip-flops, counters, registers, SRAM, DRAM, etc…</a:t>
            </a:r>
          </a:p>
          <a:p>
            <a:pPr>
              <a:buFontTx/>
              <a:buNone/>
            </a:pPr>
            <a:r>
              <a:rPr lang="en-US" baseline="0" dirty="0"/>
              <a:t>Electronic Devices: fin-FET CMOS</a:t>
            </a:r>
          </a:p>
        </p:txBody>
      </p:sp>
      <p:sp>
        <p:nvSpPr>
          <p:cNvPr id="4" name="Slide Number Placeholder 3"/>
          <p:cNvSpPr>
            <a:spLocks noGrp="1"/>
          </p:cNvSpPr>
          <p:nvPr>
            <p:ph type="sldNum" sz="quarter" idx="10"/>
          </p:nvPr>
        </p:nvSpPr>
        <p:spPr/>
        <p:txBody>
          <a:bodyPr/>
          <a:lstStyle/>
          <a:p>
            <a:pPr>
              <a:defRPr/>
            </a:pPr>
            <a:fld id="{D96311AC-E61D-FD4A-ADA1-12E863E004CE}" type="slidenum">
              <a:rPr lang="en-US" smtClean="0"/>
              <a:pPr>
                <a:defRPr/>
              </a:pPr>
              <a:t>9</a:t>
            </a:fld>
            <a:endParaRPr lang="en-US"/>
          </a:p>
        </p:txBody>
      </p:sp>
    </p:spTree>
    <p:extLst>
      <p:ext uri="{BB962C8B-B14F-4D97-AF65-F5344CB8AC3E}">
        <p14:creationId xmlns:p14="http://schemas.microsoft.com/office/powerpoint/2010/main" val="1487886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1.5</a:t>
            </a:r>
          </a:p>
        </p:txBody>
      </p:sp>
      <p:sp>
        <p:nvSpPr>
          <p:cNvPr id="4" name="Slide Number Placeholder 3"/>
          <p:cNvSpPr>
            <a:spLocks noGrp="1"/>
          </p:cNvSpPr>
          <p:nvPr>
            <p:ph type="sldNum" sz="quarter" idx="10"/>
          </p:nvPr>
        </p:nvSpPr>
        <p:spPr/>
        <p:txBody>
          <a:bodyPr/>
          <a:lstStyle/>
          <a:p>
            <a:fld id="{4D0922A3-9EF0-8547-811C-CAC28910C7E9}" type="slidenum">
              <a:rPr lang="en-US" smtClean="0"/>
              <a:t>10</a:t>
            </a:fld>
            <a:endParaRPr lang="en-US"/>
          </a:p>
        </p:txBody>
      </p:sp>
    </p:spTree>
    <p:extLst>
      <p:ext uri="{BB962C8B-B14F-4D97-AF65-F5344CB8AC3E}">
        <p14:creationId xmlns:p14="http://schemas.microsoft.com/office/powerpoint/2010/main" val="2651226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p>
          <a:p>
            <a:endParaRPr lang="en-US" dirty="0"/>
          </a:p>
          <a:p>
            <a:pPr defTabSz="464790">
              <a:defRPr/>
            </a:pPr>
            <a:r>
              <a:rPr lang="en-US" dirty="0"/>
              <a:t>Need to process,</a:t>
            </a:r>
            <a:r>
              <a:rPr lang="en-US" baseline="0" dirty="0"/>
              <a:t> transport and store information.</a:t>
            </a:r>
            <a:endParaRPr lang="en-US" dirty="0"/>
          </a:p>
          <a:p>
            <a:endParaRPr lang="en-US" dirty="0"/>
          </a:p>
        </p:txBody>
      </p:sp>
      <p:sp>
        <p:nvSpPr>
          <p:cNvPr id="4" name="Slide Number Placeholder 3"/>
          <p:cNvSpPr>
            <a:spLocks noGrp="1"/>
          </p:cNvSpPr>
          <p:nvPr>
            <p:ph type="sldNum" sz="quarter" idx="10"/>
          </p:nvPr>
        </p:nvSpPr>
        <p:spPr/>
        <p:txBody>
          <a:bodyPr/>
          <a:lstStyle/>
          <a:p>
            <a:fld id="{4D0922A3-9EF0-8547-811C-CAC28910C7E9}" type="slidenum">
              <a:rPr lang="en-US" smtClean="0"/>
              <a:t>11</a:t>
            </a:fld>
            <a:endParaRPr lang="en-US"/>
          </a:p>
        </p:txBody>
      </p:sp>
    </p:spTree>
    <p:extLst>
      <p:ext uri="{BB962C8B-B14F-4D97-AF65-F5344CB8AC3E}">
        <p14:creationId xmlns:p14="http://schemas.microsoft.com/office/powerpoint/2010/main" val="1451650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133">
              <a:defRPr sz="2000" b="1">
                <a:solidFill>
                  <a:schemeClr val="tx1"/>
                </a:solidFill>
                <a:latin typeface="Arial" charset="0"/>
                <a:ea typeface="ＭＳ Ｐゴシック" pitchFamily="34" charset="-128"/>
              </a:defRPr>
            </a:lvl1pPr>
            <a:lvl2pPr marL="743878" indent="-286107" defTabSz="917133">
              <a:defRPr sz="2000" b="1">
                <a:solidFill>
                  <a:schemeClr val="tx1"/>
                </a:solidFill>
                <a:latin typeface="Arial" charset="0"/>
                <a:ea typeface="ＭＳ Ｐゴシック" pitchFamily="34" charset="-128"/>
              </a:defRPr>
            </a:lvl2pPr>
            <a:lvl3pPr marL="1144428" indent="-228885" defTabSz="917133">
              <a:defRPr sz="2000" b="1">
                <a:solidFill>
                  <a:schemeClr val="tx1"/>
                </a:solidFill>
                <a:latin typeface="Arial" charset="0"/>
                <a:ea typeface="ＭＳ Ｐゴシック" pitchFamily="34" charset="-128"/>
              </a:defRPr>
            </a:lvl3pPr>
            <a:lvl4pPr marL="1602199" indent="-228885" defTabSz="917133">
              <a:defRPr sz="2000" b="1">
                <a:solidFill>
                  <a:schemeClr val="tx1"/>
                </a:solidFill>
                <a:latin typeface="Arial" charset="0"/>
                <a:ea typeface="ＭＳ Ｐゴシック" pitchFamily="34" charset="-128"/>
              </a:defRPr>
            </a:lvl4pPr>
            <a:lvl5pPr marL="2059970" indent="-228885" defTabSz="917133">
              <a:defRPr sz="2000" b="1">
                <a:solidFill>
                  <a:schemeClr val="tx1"/>
                </a:solidFill>
                <a:latin typeface="Arial" charset="0"/>
                <a:ea typeface="ＭＳ Ｐゴシック" pitchFamily="34" charset="-128"/>
              </a:defRPr>
            </a:lvl5pPr>
            <a:lvl6pPr marL="2517742"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5513"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7pPr>
            <a:lvl8pPr marL="3433284"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8pPr>
            <a:lvl9pPr marL="3891055" indent="-228885" algn="r" defTabSz="917133" eaLnBrk="0" fontAlgn="base" hangingPunct="0">
              <a:spcBef>
                <a:spcPct val="50000"/>
              </a:spcBef>
              <a:spcAft>
                <a:spcPct val="0"/>
              </a:spcAft>
              <a:defRPr sz="2000" b="1">
                <a:solidFill>
                  <a:schemeClr val="tx1"/>
                </a:solidFill>
                <a:latin typeface="Arial" charset="0"/>
                <a:ea typeface="ＭＳ Ｐゴシック" pitchFamily="34" charset="-128"/>
              </a:defRPr>
            </a:lvl9pPr>
          </a:lstStyle>
          <a:p>
            <a:fld id="{B5AF66DE-4A75-428F-8AFC-078B29D1DF2A}" type="slidenum">
              <a:rPr lang="en-US" sz="1000" b="0">
                <a:latin typeface="Times New Roman" pitchFamily="18" charset="0"/>
              </a:rPr>
              <a:pPr/>
              <a:t>13</a:t>
            </a:fld>
            <a:endParaRPr lang="en-US" sz="1000" b="0" dirty="0">
              <a:latin typeface="Times New Roman" pitchFamily="18" charset="0"/>
            </a:endParaRPr>
          </a:p>
        </p:txBody>
      </p:sp>
      <p:sp>
        <p:nvSpPr>
          <p:cNvPr id="64515" name="Rectangle 1026"/>
          <p:cNvSpPr>
            <a:spLocks noGrp="1" noRot="1" noChangeAspect="1" noChangeArrowheads="1" noTextEdit="1"/>
          </p:cNvSpPr>
          <p:nvPr>
            <p:ph type="sldImg"/>
          </p:nvPr>
        </p:nvSpPr>
        <p:spPr>
          <a:ln/>
        </p:spPr>
      </p:sp>
      <p:sp>
        <p:nvSpPr>
          <p:cNvPr id="6451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2</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E.g., disturb temperature</a:t>
            </a:r>
            <a:r>
              <a:rPr lang="en-US" baseline="0" dirty="0">
                <a:latin typeface="Times New Roman" pitchFamily="18" charset="0"/>
                <a:ea typeface="ＭＳ Ｐゴシック" pitchFamily="34" charset="-128"/>
              </a:rPr>
              <a:t> by 100mV, new temperature is 1V which corresponds to 73 degrees instead of 72.5</a:t>
            </a: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365865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92C1D4-C364-4D31-AAEC-3094DABE812E}" type="datetime1">
              <a:rPr lang="en-US" smtClean="0"/>
              <a:t>9/15/23</a:t>
            </a:fld>
            <a:endParaRPr lang="en-US"/>
          </a:p>
        </p:txBody>
      </p:sp>
      <p:sp>
        <p:nvSpPr>
          <p:cNvPr id="5" name="Footer Placeholder 4"/>
          <p:cNvSpPr>
            <a:spLocks noGrp="1"/>
          </p:cNvSpPr>
          <p:nvPr>
            <p:ph type="ftr" sz="quarter" idx="11"/>
          </p:nvPr>
        </p:nvSpPr>
        <p:spPr/>
        <p:txBody>
          <a:bodyPr/>
          <a:lstStyle/>
          <a:p>
            <a:r>
              <a:rPr lang="en-US"/>
              <a:t>(c) 2005-2014, W. J. Dally  and T.M. Aamodt</a:t>
            </a:r>
          </a:p>
        </p:txBody>
      </p:sp>
      <p:sp>
        <p:nvSpPr>
          <p:cNvPr id="6" name="Slide Number Placeholder 5"/>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F2A1C-9734-4233-AF39-D51AF238691D}" type="datetime1">
              <a:rPr lang="en-US" smtClean="0"/>
              <a:t>9/15/23</a:t>
            </a:fld>
            <a:endParaRPr lang="en-US"/>
          </a:p>
        </p:txBody>
      </p:sp>
      <p:sp>
        <p:nvSpPr>
          <p:cNvPr id="5" name="Footer Placeholder 4"/>
          <p:cNvSpPr>
            <a:spLocks noGrp="1"/>
          </p:cNvSpPr>
          <p:nvPr>
            <p:ph type="ftr" sz="quarter" idx="11"/>
          </p:nvPr>
        </p:nvSpPr>
        <p:spPr/>
        <p:txBody>
          <a:bodyPr/>
          <a:lstStyle/>
          <a:p>
            <a:r>
              <a:rPr lang="en-US"/>
              <a:t>(c) 2005-2014, W. J. Dally  and T.M. Aamodt</a:t>
            </a:r>
          </a:p>
        </p:txBody>
      </p:sp>
      <p:sp>
        <p:nvSpPr>
          <p:cNvPr id="6" name="Slide Number Placeholder 5"/>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B3A29F-4B7D-4326-A043-C778934AF8B9}" type="datetime1">
              <a:rPr lang="en-US" smtClean="0"/>
              <a:t>9/15/23</a:t>
            </a:fld>
            <a:endParaRPr lang="en-US"/>
          </a:p>
        </p:txBody>
      </p:sp>
      <p:sp>
        <p:nvSpPr>
          <p:cNvPr id="5" name="Footer Placeholder 4"/>
          <p:cNvSpPr>
            <a:spLocks noGrp="1"/>
          </p:cNvSpPr>
          <p:nvPr>
            <p:ph type="ftr" sz="quarter" idx="11"/>
          </p:nvPr>
        </p:nvSpPr>
        <p:spPr/>
        <p:txBody>
          <a:bodyPr/>
          <a:lstStyle/>
          <a:p>
            <a:r>
              <a:rPr lang="en-US"/>
              <a:t>(c) 2005-2014, W. J. Dally  and T.M. Aamodt</a:t>
            </a:r>
          </a:p>
        </p:txBody>
      </p:sp>
      <p:sp>
        <p:nvSpPr>
          <p:cNvPr id="6" name="Slide Number Placeholder 5"/>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47932" y="667988"/>
            <a:ext cx="8904400" cy="5334659"/>
          </a:xfrm>
        </p:spPr>
        <p:txBody>
          <a:bodyPr/>
          <a:lstStyle>
            <a:lvl1pPr>
              <a:defRPr sz="2531" b="1">
                <a:latin typeface="Quicksand"/>
                <a:cs typeface="Arial" pitchFamily="34" charset="0"/>
              </a:defRPr>
            </a:lvl1pPr>
            <a:lvl2pPr marL="375034" indent="-252255">
              <a:defRPr sz="2250">
                <a:latin typeface="Quicksand"/>
                <a:cs typeface="Arial" pitchFamily="34" charset="0"/>
              </a:defRPr>
            </a:lvl2pPr>
            <a:lvl3pPr marL="630637" indent="-253371">
              <a:defRPr sz="2250">
                <a:latin typeface="Quicksand"/>
                <a:cs typeface="Arial" pitchFamily="34" charset="0"/>
              </a:defRPr>
            </a:lvl3pPr>
            <a:lvl4pPr marL="887356" indent="-193098">
              <a:defRPr sz="1969">
                <a:latin typeface="Quicksand"/>
                <a:cs typeface="Arial" pitchFamily="34" charset="0"/>
              </a:defRPr>
            </a:lvl4pPr>
            <a:lvl5pPr marL="1130682" indent="-160729">
              <a:defRPr sz="1969">
                <a:latin typeface="Quicksand"/>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28"/>
          <p:cNvSpPr>
            <a:spLocks noGrp="1"/>
          </p:cNvSpPr>
          <p:nvPr>
            <p:ph type="title"/>
          </p:nvPr>
        </p:nvSpPr>
        <p:spPr>
          <a:xfrm>
            <a:off x="0" y="-37110"/>
            <a:ext cx="9144000" cy="563150"/>
          </a:xfrm>
        </p:spPr>
        <p:txBody>
          <a:bodyPr/>
          <a:lstStyle>
            <a:lvl1pPr>
              <a:defRPr b="1">
                <a:effectLst>
                  <a:outerShdw blurRad="38100" dist="38100" dir="2700000" algn="tl">
                    <a:srgbClr val="000000">
                      <a:alpha val="43137"/>
                    </a:srgbClr>
                  </a:outerShdw>
                </a:effectLst>
                <a:latin typeface="Quicksand"/>
              </a:defRPr>
            </a:lvl1pPr>
          </a:lstStyle>
          <a:p>
            <a:r>
              <a:rPr lang="en-US" dirty="0"/>
              <a:t>Click to edit Master title style</a:t>
            </a:r>
          </a:p>
        </p:txBody>
      </p:sp>
      <p:sp>
        <p:nvSpPr>
          <p:cNvPr id="28" name="Slide Number Placeholder 1"/>
          <p:cNvSpPr>
            <a:spLocks noGrp="1"/>
          </p:cNvSpPr>
          <p:nvPr>
            <p:ph type="sldNum" sz="quarter" idx="4"/>
          </p:nvPr>
        </p:nvSpPr>
        <p:spPr>
          <a:xfrm>
            <a:off x="6995294" y="6490767"/>
            <a:ext cx="2133079" cy="365001"/>
          </a:xfrm>
          <a:prstGeom prst="rect">
            <a:avLst/>
          </a:prstGeom>
        </p:spPr>
        <p:txBody>
          <a:bodyPr vert="horz" lIns="91440" tIns="45720" rIns="91440" bIns="45720" rtlCol="0" anchor="ctr"/>
          <a:lstStyle>
            <a:lvl1pPr algn="r">
              <a:defRPr sz="1125" b="1">
                <a:solidFill>
                  <a:srgbClr val="000000"/>
                </a:solidFill>
              </a:defRPr>
            </a:lvl1pPr>
          </a:lstStyle>
          <a:p>
            <a:fld id="{C6ED0C1F-4601-412C-99FA-1165431FFB52}" type="slidenum">
              <a:rPr lang="en-US" smtClean="0"/>
              <a:pPr/>
              <a:t>‹#›</a:t>
            </a:fld>
            <a:endParaRPr lang="en-US" dirty="0"/>
          </a:p>
        </p:txBody>
      </p:sp>
    </p:spTree>
    <p:extLst>
      <p:ext uri="{BB962C8B-B14F-4D97-AF65-F5344CB8AC3E}">
        <p14:creationId xmlns:p14="http://schemas.microsoft.com/office/powerpoint/2010/main" val="2091883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B6766-3E7F-42C7-AEEB-72169E446F93}" type="datetime1">
              <a:rPr lang="en-US" smtClean="0"/>
              <a:t>9/15/23</a:t>
            </a:fld>
            <a:endParaRPr lang="en-US"/>
          </a:p>
        </p:txBody>
      </p:sp>
      <p:sp>
        <p:nvSpPr>
          <p:cNvPr id="5" name="Footer Placeholder 4"/>
          <p:cNvSpPr>
            <a:spLocks noGrp="1"/>
          </p:cNvSpPr>
          <p:nvPr>
            <p:ph type="ftr" sz="quarter" idx="11"/>
          </p:nvPr>
        </p:nvSpPr>
        <p:spPr/>
        <p:txBody>
          <a:bodyPr/>
          <a:lstStyle/>
          <a:p>
            <a:r>
              <a:rPr lang="en-US"/>
              <a:t>(c) 2005-2014, W. J. Dally  and T.M. Aamodt</a:t>
            </a:r>
          </a:p>
        </p:txBody>
      </p:sp>
      <p:sp>
        <p:nvSpPr>
          <p:cNvPr id="6" name="Slide Number Placeholder 5"/>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D29E88-2BF6-4D56-968D-97C5E0961F21}" type="datetime1">
              <a:rPr lang="en-US" smtClean="0"/>
              <a:t>9/15/23</a:t>
            </a:fld>
            <a:endParaRPr lang="en-US"/>
          </a:p>
        </p:txBody>
      </p:sp>
      <p:sp>
        <p:nvSpPr>
          <p:cNvPr id="5" name="Footer Placeholder 4"/>
          <p:cNvSpPr>
            <a:spLocks noGrp="1"/>
          </p:cNvSpPr>
          <p:nvPr>
            <p:ph type="ftr" sz="quarter" idx="11"/>
          </p:nvPr>
        </p:nvSpPr>
        <p:spPr/>
        <p:txBody>
          <a:bodyPr/>
          <a:lstStyle/>
          <a:p>
            <a:r>
              <a:rPr lang="en-US"/>
              <a:t>(c) 2005-2014, W. J. Dally  and T.M. Aamodt</a:t>
            </a:r>
          </a:p>
        </p:txBody>
      </p:sp>
      <p:sp>
        <p:nvSpPr>
          <p:cNvPr id="6" name="Slide Number Placeholder 5"/>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C15376-BD89-4BC6-9C08-FB612C013D0A}" type="datetime1">
              <a:rPr lang="en-US" smtClean="0"/>
              <a:t>9/15/23</a:t>
            </a:fld>
            <a:endParaRPr lang="en-US"/>
          </a:p>
        </p:txBody>
      </p:sp>
      <p:sp>
        <p:nvSpPr>
          <p:cNvPr id="6" name="Footer Placeholder 5"/>
          <p:cNvSpPr>
            <a:spLocks noGrp="1"/>
          </p:cNvSpPr>
          <p:nvPr>
            <p:ph type="ftr" sz="quarter" idx="11"/>
          </p:nvPr>
        </p:nvSpPr>
        <p:spPr/>
        <p:txBody>
          <a:bodyPr/>
          <a:lstStyle/>
          <a:p>
            <a:r>
              <a:rPr lang="en-US"/>
              <a:t>(c) 2005-2014, W. J. Dally  and T.M. Aamodt</a:t>
            </a:r>
          </a:p>
        </p:txBody>
      </p:sp>
      <p:sp>
        <p:nvSpPr>
          <p:cNvPr id="7" name="Slide Number Placeholder 6"/>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D30FE7-9ABE-4BF3-8160-7DDBD9E652EA}" type="datetime1">
              <a:rPr lang="en-US" smtClean="0"/>
              <a:t>9/15/23</a:t>
            </a:fld>
            <a:endParaRPr lang="en-US"/>
          </a:p>
        </p:txBody>
      </p:sp>
      <p:sp>
        <p:nvSpPr>
          <p:cNvPr id="8" name="Footer Placeholder 7"/>
          <p:cNvSpPr>
            <a:spLocks noGrp="1"/>
          </p:cNvSpPr>
          <p:nvPr>
            <p:ph type="ftr" sz="quarter" idx="11"/>
          </p:nvPr>
        </p:nvSpPr>
        <p:spPr/>
        <p:txBody>
          <a:bodyPr/>
          <a:lstStyle/>
          <a:p>
            <a:r>
              <a:rPr lang="en-US"/>
              <a:t>(c) 2005-2014, W. J. Dally  and T.M. Aamodt</a:t>
            </a:r>
          </a:p>
        </p:txBody>
      </p:sp>
      <p:sp>
        <p:nvSpPr>
          <p:cNvPr id="9" name="Slide Number Placeholder 8"/>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BFF8B7-8E96-422E-8BB5-8EC7A75F4D41}" type="datetime1">
              <a:rPr lang="en-US" smtClean="0"/>
              <a:t>9/15/23</a:t>
            </a:fld>
            <a:endParaRPr lang="en-US"/>
          </a:p>
        </p:txBody>
      </p:sp>
      <p:sp>
        <p:nvSpPr>
          <p:cNvPr id="4" name="Footer Placeholder 3"/>
          <p:cNvSpPr>
            <a:spLocks noGrp="1"/>
          </p:cNvSpPr>
          <p:nvPr>
            <p:ph type="ftr" sz="quarter" idx="11"/>
          </p:nvPr>
        </p:nvSpPr>
        <p:spPr/>
        <p:txBody>
          <a:bodyPr/>
          <a:lstStyle/>
          <a:p>
            <a:r>
              <a:rPr lang="en-US"/>
              <a:t>(c) 2005-2014, W. J. Dally  and T.M. Aamodt</a:t>
            </a:r>
          </a:p>
        </p:txBody>
      </p:sp>
      <p:sp>
        <p:nvSpPr>
          <p:cNvPr id="5" name="Slide Number Placeholder 4"/>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F2C73E-106A-4B70-AC7F-4FDF106B470A}" type="datetime1">
              <a:rPr lang="en-US" smtClean="0"/>
              <a:t>9/15/23</a:t>
            </a:fld>
            <a:endParaRPr lang="en-US"/>
          </a:p>
        </p:txBody>
      </p:sp>
      <p:sp>
        <p:nvSpPr>
          <p:cNvPr id="3" name="Footer Placeholder 2"/>
          <p:cNvSpPr>
            <a:spLocks noGrp="1"/>
          </p:cNvSpPr>
          <p:nvPr>
            <p:ph type="ftr" sz="quarter" idx="11"/>
          </p:nvPr>
        </p:nvSpPr>
        <p:spPr/>
        <p:txBody>
          <a:bodyPr/>
          <a:lstStyle/>
          <a:p>
            <a:r>
              <a:rPr lang="en-US"/>
              <a:t>(c) 2005-2014, W. J. Dally  and T.M. Aamodt</a:t>
            </a:r>
          </a:p>
        </p:txBody>
      </p:sp>
      <p:sp>
        <p:nvSpPr>
          <p:cNvPr id="4" name="Slide Number Placeholder 3"/>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23CFAD-5A6F-4627-8DE8-69141764DBE1}" type="datetime1">
              <a:rPr lang="en-US" smtClean="0"/>
              <a:t>9/15/23</a:t>
            </a:fld>
            <a:endParaRPr lang="en-US"/>
          </a:p>
        </p:txBody>
      </p:sp>
      <p:sp>
        <p:nvSpPr>
          <p:cNvPr id="6" name="Footer Placeholder 5"/>
          <p:cNvSpPr>
            <a:spLocks noGrp="1"/>
          </p:cNvSpPr>
          <p:nvPr>
            <p:ph type="ftr" sz="quarter" idx="11"/>
          </p:nvPr>
        </p:nvSpPr>
        <p:spPr/>
        <p:txBody>
          <a:bodyPr/>
          <a:lstStyle/>
          <a:p>
            <a:r>
              <a:rPr lang="en-US"/>
              <a:t>(c) 2005-2014, W. J. Dally  and T.M. Aamodt</a:t>
            </a:r>
          </a:p>
        </p:txBody>
      </p:sp>
      <p:sp>
        <p:nvSpPr>
          <p:cNvPr id="7" name="Slide Number Placeholder 6"/>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BCF68B-10C9-458C-856C-31EB4F0F7D28}" type="datetime1">
              <a:rPr lang="en-US" smtClean="0"/>
              <a:t>9/15/23</a:t>
            </a:fld>
            <a:endParaRPr lang="en-US"/>
          </a:p>
        </p:txBody>
      </p:sp>
      <p:sp>
        <p:nvSpPr>
          <p:cNvPr id="6" name="Footer Placeholder 5"/>
          <p:cNvSpPr>
            <a:spLocks noGrp="1"/>
          </p:cNvSpPr>
          <p:nvPr>
            <p:ph type="ftr" sz="quarter" idx="11"/>
          </p:nvPr>
        </p:nvSpPr>
        <p:spPr/>
        <p:txBody>
          <a:bodyPr/>
          <a:lstStyle/>
          <a:p>
            <a:r>
              <a:rPr lang="en-US"/>
              <a:t>(c) 2005-2014, W. J. Dally  and T.M. Aamodt</a:t>
            </a:r>
          </a:p>
        </p:txBody>
      </p:sp>
      <p:sp>
        <p:nvSpPr>
          <p:cNvPr id="7" name="Slide Number Placeholder 6"/>
          <p:cNvSpPr>
            <a:spLocks noGrp="1"/>
          </p:cNvSpPr>
          <p:nvPr>
            <p:ph type="sldNum" sz="quarter" idx="12"/>
          </p:nvPr>
        </p:nvSpPr>
        <p:spPr/>
        <p:txBody>
          <a:bodyPr/>
          <a:lstStyle/>
          <a:p>
            <a:fld id="{6F344C7A-0D93-FE43-BBB8-6C733ACB5A1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9B716-A95C-4818-ABD5-B88E6821D786}" type="datetime1">
              <a:rPr lang="en-US" smtClean="0"/>
              <a:t>9/15/23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 2005-2014, W. J. Dally  and T.M. Aamodt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44C7A-0D93-FE43-BBB8-6C733ACB5A1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youtube.com/watch?v=i6LGJ7evrAg" TargetMode="External"/><Relationship Id="rId1" Type="http://schemas.openxmlformats.org/officeDocument/2006/relationships/slideLayout" Target="../slideLayouts/slideLayout2.xml"/><Relationship Id="rId5" Type="http://schemas.openxmlformats.org/officeDocument/2006/relationships/hyperlink" Target="http://scienceblogs.com/dotphysics/2010/07/30/how-fast-is-the-beacon-of-gond/" TargetMode="Externa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3.emf"/><Relationship Id="rId4" Type="http://schemas.openxmlformats.org/officeDocument/2006/relationships/image" Target="../media/image21.emf"/></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3.emf"/><Relationship Id="rId5" Type="http://schemas.openxmlformats.org/officeDocument/2006/relationships/image" Target="../media/image24.emf"/><Relationship Id="rId4" Type="http://schemas.openxmlformats.org/officeDocument/2006/relationships/image" Target="../media/image21.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32.jpg"/><Relationship Id="rId4" Type="http://schemas.openxmlformats.org/officeDocument/2006/relationships/image" Target="../media/image10.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1.wmf"/></Relationships>
</file>

<file path=ppt/slides/_rels/slide81.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2.w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31"/>
            <a:ext cx="9144000" cy="6987653"/>
          </a:xfrm>
          <a:prstGeom prst="rect">
            <a:avLst/>
          </a:prstGeom>
        </p:spPr>
      </p:pic>
      <p:sp>
        <p:nvSpPr>
          <p:cNvPr id="7" name="Rectangle 6"/>
          <p:cNvSpPr/>
          <p:nvPr/>
        </p:nvSpPr>
        <p:spPr>
          <a:xfrm>
            <a:off x="0" y="-58231"/>
            <a:ext cx="9372600" cy="6987653"/>
          </a:xfrm>
          <a:prstGeom prst="rect">
            <a:avLst/>
          </a:prstGeom>
          <a:solidFill>
            <a:schemeClr val="accent6">
              <a:lumMod val="5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33400"/>
            <a:ext cx="7772400" cy="3581400"/>
          </a:xfrm>
          <a:noFill/>
        </p:spPr>
        <p:txBody>
          <a:bodyPr>
            <a:noAutofit/>
          </a:bodyPr>
          <a:lstStyle/>
          <a:p>
            <a:pPr algn="l"/>
            <a:r>
              <a:rPr lang="en-US" sz="3200" dirty="0">
                <a:solidFill>
                  <a:schemeClr val="accent5">
                    <a:lumMod val="20000"/>
                    <a:lumOff val="80000"/>
                  </a:schemeClr>
                </a:solidFill>
              </a:rPr>
              <a:t>  CPEN 211: Computer Systems I</a:t>
            </a:r>
            <a:br>
              <a:rPr lang="en-US" sz="2800" dirty="0">
                <a:solidFill>
                  <a:schemeClr val="accent5">
                    <a:lumMod val="20000"/>
                    <a:lumOff val="80000"/>
                  </a:schemeClr>
                </a:solidFill>
              </a:rPr>
            </a:br>
            <a:br>
              <a:rPr lang="en-US" sz="2800" dirty="0">
                <a:solidFill>
                  <a:schemeClr val="accent5">
                    <a:lumMod val="20000"/>
                    <a:lumOff val="80000"/>
                  </a:schemeClr>
                </a:solidFill>
              </a:rPr>
            </a:br>
            <a:r>
              <a:rPr lang="en-US" sz="2800" dirty="0">
                <a:solidFill>
                  <a:schemeClr val="accent5">
                    <a:lumMod val="20000"/>
                    <a:lumOff val="80000"/>
                  </a:schemeClr>
                </a:solidFill>
              </a:rPr>
              <a:t>  </a:t>
            </a:r>
            <a:r>
              <a:rPr lang="en-US" sz="3600" dirty="0">
                <a:solidFill>
                  <a:schemeClr val="accent5">
                    <a:lumMod val="20000"/>
                    <a:lumOff val="80000"/>
                  </a:schemeClr>
                </a:solidFill>
              </a:rPr>
              <a:t>Slide Set 1: </a:t>
            </a:r>
            <a:br>
              <a:rPr lang="en-US" sz="3600" dirty="0">
                <a:solidFill>
                  <a:schemeClr val="accent5">
                    <a:lumMod val="20000"/>
                    <a:lumOff val="80000"/>
                  </a:schemeClr>
                </a:solidFill>
              </a:rPr>
            </a:br>
            <a:r>
              <a:rPr lang="en-US" sz="3600" dirty="0">
                <a:solidFill>
                  <a:schemeClr val="accent5">
                    <a:lumMod val="20000"/>
                    <a:lumOff val="80000"/>
                  </a:schemeClr>
                </a:solidFill>
              </a:rPr>
              <a:t>  The Digital Abstraction</a:t>
            </a:r>
            <a:br>
              <a:rPr lang="en-US" sz="3600" dirty="0">
                <a:solidFill>
                  <a:schemeClr val="accent5">
                    <a:lumMod val="20000"/>
                    <a:lumOff val="80000"/>
                  </a:schemeClr>
                </a:solidFill>
              </a:rPr>
            </a:br>
            <a:r>
              <a:rPr lang="en-US" sz="3600" dirty="0">
                <a:solidFill>
                  <a:schemeClr val="accent5">
                    <a:lumMod val="20000"/>
                    <a:lumOff val="80000"/>
                  </a:schemeClr>
                </a:solidFill>
              </a:rPr>
              <a:t>  Combinational Logic</a:t>
            </a:r>
            <a:br>
              <a:rPr lang="en-US" sz="3600" dirty="0">
                <a:solidFill>
                  <a:schemeClr val="accent5">
                    <a:lumMod val="20000"/>
                    <a:lumOff val="80000"/>
                  </a:schemeClr>
                </a:solidFill>
              </a:rPr>
            </a:br>
            <a:endParaRPr lang="en-US" sz="3200" dirty="0">
              <a:solidFill>
                <a:schemeClr val="accent5">
                  <a:lumMod val="20000"/>
                  <a:lumOff val="80000"/>
                </a:schemeClr>
              </a:solidFill>
            </a:endParaRPr>
          </a:p>
        </p:txBody>
      </p:sp>
      <p:sp>
        <p:nvSpPr>
          <p:cNvPr id="3" name="Subtitle 2"/>
          <p:cNvSpPr>
            <a:spLocks noGrp="1"/>
          </p:cNvSpPr>
          <p:nvPr>
            <p:ph type="subTitle" idx="1"/>
          </p:nvPr>
        </p:nvSpPr>
        <p:spPr>
          <a:xfrm>
            <a:off x="1371600" y="5562600"/>
            <a:ext cx="6400800" cy="838200"/>
          </a:xfrm>
        </p:spPr>
        <p:txBody>
          <a:bodyPr/>
          <a:lstStyle/>
          <a:p>
            <a:r>
              <a:rPr lang="en-US" dirty="0">
                <a:solidFill>
                  <a:schemeClr val="accent5">
                    <a:lumMod val="20000"/>
                    <a:lumOff val="80000"/>
                  </a:schemeClr>
                </a:solidFill>
              </a:rPr>
              <a:t>Prof. Tor Aamodt</a:t>
            </a:r>
          </a:p>
          <a:p>
            <a:endParaRPr lang="en-US" dirty="0">
              <a:solidFill>
                <a:schemeClr val="bg1"/>
              </a:solidFill>
            </a:endParaRPr>
          </a:p>
        </p:txBody>
      </p:sp>
      <p:sp>
        <p:nvSpPr>
          <p:cNvPr id="5" name="Slide Number Placeholder 4"/>
          <p:cNvSpPr>
            <a:spLocks noGrp="1"/>
          </p:cNvSpPr>
          <p:nvPr>
            <p:ph type="sldNum" sz="quarter" idx="12"/>
          </p:nvPr>
        </p:nvSpPr>
        <p:spPr/>
        <p:txBody>
          <a:bodyPr/>
          <a:lstStyle/>
          <a:p>
            <a:fld id="{6F344C7A-0D93-FE43-BBB8-6C733ACB5A1E}" type="slidenum">
              <a:rPr lang="en-US" smtClean="0"/>
              <a:t>1</a:t>
            </a:fld>
            <a:endParaRPr lang="en-US"/>
          </a:p>
        </p:txBody>
      </p:sp>
      <p:sp>
        <p:nvSpPr>
          <p:cNvPr id="6" name="TextBox 5"/>
          <p:cNvSpPr txBox="1"/>
          <p:nvPr/>
        </p:nvSpPr>
        <p:spPr>
          <a:xfrm>
            <a:off x="228600" y="6521678"/>
            <a:ext cx="4663456" cy="215444"/>
          </a:xfrm>
          <a:prstGeom prst="rect">
            <a:avLst/>
          </a:prstGeom>
          <a:noFill/>
        </p:spPr>
        <p:txBody>
          <a:bodyPr wrap="none" rtlCol="0">
            <a:spAutoFit/>
          </a:bodyPr>
          <a:lstStyle/>
          <a:p>
            <a:r>
              <a:rPr lang="en-US" sz="800" dirty="0">
                <a:solidFill>
                  <a:schemeClr val="bg1">
                    <a:lumMod val="75000"/>
                  </a:schemeClr>
                </a:solidFill>
              </a:rPr>
              <a:t>By Unknown - U.S. Army Photo, Public Domain, https://</a:t>
            </a:r>
            <a:r>
              <a:rPr lang="en-US" sz="800" dirty="0" err="1">
                <a:solidFill>
                  <a:schemeClr val="bg1">
                    <a:lumMod val="75000"/>
                  </a:schemeClr>
                </a:solidFill>
              </a:rPr>
              <a:t>commons.wikimedia.org</a:t>
            </a:r>
            <a:r>
              <a:rPr lang="en-US" sz="800" dirty="0">
                <a:solidFill>
                  <a:schemeClr val="bg1">
                    <a:lumMod val="75000"/>
                  </a:schemeClr>
                </a:solidFill>
              </a:rPr>
              <a:t>/w/</a:t>
            </a:r>
            <a:r>
              <a:rPr lang="en-US" sz="800" dirty="0" err="1">
                <a:solidFill>
                  <a:schemeClr val="bg1">
                    <a:lumMod val="75000"/>
                  </a:schemeClr>
                </a:solidFill>
              </a:rPr>
              <a:t>index.php?curid</a:t>
            </a:r>
            <a:r>
              <a:rPr lang="en-US" sz="800" dirty="0">
                <a:solidFill>
                  <a:schemeClr val="bg1">
                    <a:lumMod val="75000"/>
                  </a:schemeClr>
                </a:solidFill>
              </a:rPr>
              <a:t>=55124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705" y="4999037"/>
            <a:ext cx="8229600" cy="1554163"/>
          </a:xfrm>
        </p:spPr>
        <p:txBody>
          <a:bodyPr>
            <a:normAutofit/>
          </a:bodyPr>
          <a:lstStyle/>
          <a:p>
            <a:r>
              <a:rPr lang="en-US" dirty="0"/>
              <a:t>Electrons accelerated by electric field.</a:t>
            </a:r>
          </a:p>
          <a:p>
            <a:r>
              <a:rPr lang="en-US" dirty="0"/>
              <a:t>Electric field generated by voltage differences.</a:t>
            </a:r>
          </a:p>
        </p:txBody>
      </p:sp>
      <p:sp>
        <p:nvSpPr>
          <p:cNvPr id="5" name="Slide Number Placeholder 4"/>
          <p:cNvSpPr>
            <a:spLocks noGrp="1"/>
          </p:cNvSpPr>
          <p:nvPr>
            <p:ph type="sldNum" sz="quarter" idx="12"/>
          </p:nvPr>
        </p:nvSpPr>
        <p:spPr/>
        <p:txBody>
          <a:bodyPr/>
          <a:lstStyle/>
          <a:p>
            <a:fld id="{6F344C7A-0D93-FE43-BBB8-6C733ACB5A1E}" type="slidenum">
              <a:rPr lang="en-US" smtClean="0"/>
              <a:t>10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609600"/>
            <a:ext cx="6306199" cy="4205446"/>
          </a:xfrm>
          <a:prstGeom prst="rect">
            <a:avLst/>
          </a:prstGeom>
        </p:spPr>
      </p:pic>
      <p:sp>
        <p:nvSpPr>
          <p:cNvPr id="7" name="TextBox 6"/>
          <p:cNvSpPr txBox="1"/>
          <p:nvPr/>
        </p:nvSpPr>
        <p:spPr>
          <a:xfrm>
            <a:off x="3733800" y="4513444"/>
            <a:ext cx="3740126" cy="200055"/>
          </a:xfrm>
          <a:prstGeom prst="rect">
            <a:avLst/>
          </a:prstGeom>
          <a:noFill/>
        </p:spPr>
        <p:txBody>
          <a:bodyPr wrap="none" rtlCol="0">
            <a:spAutoFit/>
          </a:bodyPr>
          <a:lstStyle/>
          <a:p>
            <a:r>
              <a:rPr lang="en-US" sz="700" dirty="0">
                <a:solidFill>
                  <a:schemeClr val="bg1">
                    <a:lumMod val="65000"/>
                  </a:schemeClr>
                </a:solidFill>
              </a:rPr>
              <a:t>[By Fir0002 - Own work, GFDL 1.2, https://</a:t>
            </a:r>
            <a:r>
              <a:rPr lang="en-US" sz="700" dirty="0" err="1">
                <a:solidFill>
                  <a:schemeClr val="bg1">
                    <a:lumMod val="65000"/>
                  </a:schemeClr>
                </a:solidFill>
              </a:rPr>
              <a:t>commons.wikimedia.org</a:t>
            </a:r>
            <a:r>
              <a:rPr lang="en-US" sz="700" dirty="0">
                <a:solidFill>
                  <a:schemeClr val="bg1">
                    <a:lumMod val="65000"/>
                  </a:schemeClr>
                </a:solidFill>
              </a:rPr>
              <a:t>/w/</a:t>
            </a:r>
            <a:r>
              <a:rPr lang="en-US" sz="700" dirty="0" err="1">
                <a:solidFill>
                  <a:schemeClr val="bg1">
                    <a:lumMod val="65000"/>
                  </a:schemeClr>
                </a:solidFill>
              </a:rPr>
              <a:t>index.php?curid</a:t>
            </a:r>
            <a:r>
              <a:rPr lang="en-US" sz="700" dirty="0">
                <a:solidFill>
                  <a:schemeClr val="bg1">
                    <a:lumMod val="65000"/>
                  </a:schemeClr>
                </a:solidFill>
              </a:rPr>
              <a:t>=2380067]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turn problem into voltages?</a:t>
            </a:r>
          </a:p>
        </p:txBody>
      </p:sp>
      <p:sp>
        <p:nvSpPr>
          <p:cNvPr id="3" name="Content Placeholder 2"/>
          <p:cNvSpPr>
            <a:spLocks noGrp="1"/>
          </p:cNvSpPr>
          <p:nvPr>
            <p:ph idx="1"/>
          </p:nvPr>
        </p:nvSpPr>
        <p:spPr>
          <a:xfrm>
            <a:off x="457200" y="2133600"/>
            <a:ext cx="8229600" cy="3886200"/>
          </a:xfrm>
        </p:spPr>
        <p:txBody>
          <a:bodyPr>
            <a:normAutofit/>
          </a:bodyPr>
          <a:lstStyle/>
          <a:p>
            <a:r>
              <a:rPr lang="en-US" dirty="0"/>
              <a:t>Analog approach: Use voltage to directly encode information</a:t>
            </a:r>
          </a:p>
          <a:p>
            <a:pPr>
              <a:buNone/>
            </a:pPr>
            <a:endParaRPr lang="en-US" dirty="0"/>
          </a:p>
          <a:p>
            <a:pPr>
              <a:buNone/>
            </a:pPr>
            <a:r>
              <a:rPr lang="en-US" dirty="0"/>
              <a:t>    Example: Voltage = 0.2(Temperature − 68) </a:t>
            </a:r>
          </a:p>
          <a:p>
            <a:pPr>
              <a:buNone/>
            </a:pPr>
            <a:endParaRPr lang="en-US" dirty="0"/>
          </a:p>
          <a:p>
            <a:pPr>
              <a:buNone/>
            </a:pPr>
            <a:r>
              <a:rPr lang="en-US" dirty="0"/>
              <a:t> 			            </a:t>
            </a:r>
            <a:r>
              <a:rPr lang="en-US" dirty="0">
                <a:solidFill>
                  <a:srgbClr val="0000FF"/>
                </a:solidFill>
              </a:rPr>
              <a:t>72.5 °F represented by …?</a:t>
            </a:r>
          </a:p>
          <a:p>
            <a:endParaRPr lang="en-US" dirty="0"/>
          </a:p>
        </p:txBody>
      </p:sp>
      <p:sp>
        <p:nvSpPr>
          <p:cNvPr id="4" name="TextBox 3"/>
          <p:cNvSpPr txBox="1"/>
          <p:nvPr/>
        </p:nvSpPr>
        <p:spPr>
          <a:xfrm>
            <a:off x="67437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§1.2</a:t>
            </a:r>
          </a:p>
        </p:txBody>
      </p:sp>
      <p:sp>
        <p:nvSpPr>
          <p:cNvPr id="6" name="Slide Number Placeholder 5"/>
          <p:cNvSpPr>
            <a:spLocks noGrp="1"/>
          </p:cNvSpPr>
          <p:nvPr>
            <p:ph type="sldNum" sz="quarter" idx="12"/>
          </p:nvPr>
        </p:nvSpPr>
        <p:spPr/>
        <p:txBody>
          <a:bodyPr/>
          <a:lstStyle/>
          <a:p>
            <a:fld id="{6F344C7A-0D93-FE43-BBB8-6C733ACB5A1E}" type="slidenum">
              <a:rPr lang="en-US" smtClean="0"/>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 Fact:  Thermal Noise</a:t>
            </a:r>
          </a:p>
        </p:txBody>
      </p:sp>
      <p:sp>
        <p:nvSpPr>
          <p:cNvPr id="4" name="Slide Number Placeholder 3"/>
          <p:cNvSpPr>
            <a:spLocks noGrp="1"/>
          </p:cNvSpPr>
          <p:nvPr>
            <p:ph type="sldNum" sz="quarter" idx="12"/>
          </p:nvPr>
        </p:nvSpPr>
        <p:spPr/>
        <p:txBody>
          <a:bodyPr/>
          <a:lstStyle/>
          <a:p>
            <a:fld id="{6F344C7A-0D93-FE43-BBB8-6C733ACB5A1E}" type="slidenum">
              <a:rPr lang="en-US" smtClean="0"/>
              <a:t>12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00" y="1874914"/>
            <a:ext cx="3924300" cy="4855028"/>
          </a:xfrm>
          <a:prstGeom prst="rect">
            <a:avLst/>
          </a:prstGeom>
        </p:spPr>
      </p:pic>
      <p:sp>
        <p:nvSpPr>
          <p:cNvPr id="6" name="Rectangle 5"/>
          <p:cNvSpPr/>
          <p:nvPr/>
        </p:nvSpPr>
        <p:spPr>
          <a:xfrm>
            <a:off x="2286000" y="4302428"/>
            <a:ext cx="4572000" cy="22364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57150" y="6498058"/>
            <a:ext cx="7223452" cy="338554"/>
          </a:xfrm>
          <a:prstGeom prst="rect">
            <a:avLst/>
          </a:prstGeom>
          <a:noFill/>
        </p:spPr>
        <p:txBody>
          <a:bodyPr wrap="none" rtlCol="0">
            <a:spAutoFit/>
          </a:bodyPr>
          <a:lstStyle/>
          <a:p>
            <a:r>
              <a:rPr lang="en-US" sz="800" dirty="0">
                <a:solidFill>
                  <a:schemeClr val="bg1">
                    <a:lumMod val="75000"/>
                  </a:schemeClr>
                </a:solidFill>
              </a:rPr>
              <a:t>Resistor image: By </a:t>
            </a:r>
            <a:r>
              <a:rPr lang="en-US" sz="800" dirty="0" err="1">
                <a:solidFill>
                  <a:schemeClr val="bg1">
                    <a:lumMod val="75000"/>
                  </a:schemeClr>
                </a:solidFill>
              </a:rPr>
              <a:t>oomlout</a:t>
            </a:r>
            <a:r>
              <a:rPr lang="en-US" sz="800" dirty="0">
                <a:solidFill>
                  <a:schemeClr val="bg1">
                    <a:lumMod val="75000"/>
                  </a:schemeClr>
                </a:solidFill>
              </a:rPr>
              <a:t> (RESE-W04-X-O331-01) [CC BY-SA 2.0 (http://</a:t>
            </a:r>
            <a:r>
              <a:rPr lang="en-US" sz="800" dirty="0" err="1">
                <a:solidFill>
                  <a:schemeClr val="bg1">
                    <a:lumMod val="75000"/>
                  </a:schemeClr>
                </a:solidFill>
              </a:rPr>
              <a:t>creativecommons.org</a:t>
            </a:r>
            <a:r>
              <a:rPr lang="en-US" sz="800" dirty="0">
                <a:solidFill>
                  <a:schemeClr val="bg1">
                    <a:lumMod val="75000"/>
                  </a:schemeClr>
                </a:solidFill>
              </a:rPr>
              <a:t>/licenses/by-</a:t>
            </a:r>
            <a:r>
              <a:rPr lang="en-US" sz="800" dirty="0" err="1">
                <a:solidFill>
                  <a:schemeClr val="bg1">
                    <a:lumMod val="75000"/>
                  </a:schemeClr>
                </a:solidFill>
              </a:rPr>
              <a:t>sa</a:t>
            </a:r>
            <a:r>
              <a:rPr lang="en-US" sz="800" dirty="0">
                <a:solidFill>
                  <a:schemeClr val="bg1">
                    <a:lumMod val="75000"/>
                  </a:schemeClr>
                </a:solidFill>
              </a:rPr>
              <a:t>/2.0)], via Wikimedia Commons from Wikimedia Commons</a:t>
            </a:r>
          </a:p>
          <a:p>
            <a:r>
              <a:rPr lang="en-US" sz="800" dirty="0">
                <a:solidFill>
                  <a:schemeClr val="bg1">
                    <a:lumMod val="75000"/>
                  </a:schemeClr>
                </a:solidFill>
              </a:rPr>
              <a:t>Circuit  Image:  By Sbyrnes321 - Own work, CC0, https://</a:t>
            </a:r>
            <a:r>
              <a:rPr lang="en-US" sz="800" dirty="0" err="1">
                <a:solidFill>
                  <a:schemeClr val="bg1">
                    <a:lumMod val="75000"/>
                  </a:schemeClr>
                </a:solidFill>
              </a:rPr>
              <a:t>commons.wikimedia.org</a:t>
            </a:r>
            <a:r>
              <a:rPr lang="en-US" sz="800" dirty="0">
                <a:solidFill>
                  <a:schemeClr val="bg1">
                    <a:lumMod val="75000"/>
                  </a:schemeClr>
                </a:solidFill>
              </a:rPr>
              <a:t>/w/</a:t>
            </a:r>
            <a:r>
              <a:rPr lang="en-US" sz="800" dirty="0" err="1">
                <a:solidFill>
                  <a:schemeClr val="bg1">
                    <a:lumMod val="75000"/>
                  </a:schemeClr>
                </a:solidFill>
              </a:rPr>
              <a:t>index.php?curid</a:t>
            </a:r>
            <a:r>
              <a:rPr lang="en-US" sz="800" dirty="0">
                <a:solidFill>
                  <a:schemeClr val="bg1">
                    <a:lumMod val="75000"/>
                  </a:schemeClr>
                </a:solidFill>
              </a:rPr>
              <a:t>=28181783</a:t>
            </a:r>
          </a:p>
        </p:txBody>
      </p:sp>
      <p:sp>
        <p:nvSpPr>
          <p:cNvPr id="9" name="TextBox 8"/>
          <p:cNvSpPr txBox="1"/>
          <p:nvPr/>
        </p:nvSpPr>
        <p:spPr>
          <a:xfrm>
            <a:off x="7239000" y="3034518"/>
            <a:ext cx="1807867" cy="923330"/>
          </a:xfrm>
          <a:prstGeom prst="rect">
            <a:avLst/>
          </a:prstGeom>
          <a:noFill/>
        </p:spPr>
        <p:txBody>
          <a:bodyPr wrap="none" rtlCol="0">
            <a:spAutoFit/>
          </a:bodyPr>
          <a:lstStyle/>
          <a:p>
            <a:r>
              <a:rPr lang="en-US" dirty="0">
                <a:solidFill>
                  <a:srgbClr val="0000FF"/>
                </a:solidFill>
              </a:rPr>
              <a:t>You do NOT need</a:t>
            </a:r>
          </a:p>
          <a:p>
            <a:r>
              <a:rPr lang="en-US" dirty="0">
                <a:solidFill>
                  <a:srgbClr val="0000FF"/>
                </a:solidFill>
              </a:rPr>
              <a:t>to know this </a:t>
            </a:r>
          </a:p>
          <a:p>
            <a:r>
              <a:rPr lang="en-US" dirty="0">
                <a:solidFill>
                  <a:srgbClr val="0000FF"/>
                </a:solidFill>
              </a:rPr>
              <a:t>formula </a:t>
            </a:r>
            <a:r>
              <a:rPr lang="en-US" dirty="0">
                <a:solidFill>
                  <a:srgbClr val="0000FF"/>
                </a:solidFill>
                <a:sym typeface="Wingdings"/>
              </a:rPr>
              <a:t></a:t>
            </a:r>
            <a:endParaRPr lang="en-US" dirty="0">
              <a:solidFill>
                <a:srgbClr val="0000FF"/>
              </a:solidFill>
            </a:endParaRPr>
          </a:p>
        </p:txBody>
      </p:sp>
      <p:cxnSp>
        <p:nvCxnSpPr>
          <p:cNvPr id="11" name="Straight Arrow Connector 10"/>
          <p:cNvCxnSpPr>
            <a:stCxn id="9" idx="1"/>
          </p:cNvCxnSpPr>
          <p:nvPr/>
        </p:nvCxnSpPr>
        <p:spPr>
          <a:xfrm flipH="1">
            <a:off x="6479618" y="3496183"/>
            <a:ext cx="75938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28" y="2151744"/>
            <a:ext cx="2212758" cy="1475172"/>
          </a:xfrm>
          <a:prstGeom prst="rect">
            <a:avLst/>
          </a:prstGeom>
        </p:spPr>
      </p:pic>
      <p:sp>
        <p:nvSpPr>
          <p:cNvPr id="8" name="TextBox 7"/>
          <p:cNvSpPr txBox="1"/>
          <p:nvPr/>
        </p:nvSpPr>
        <p:spPr>
          <a:xfrm>
            <a:off x="2272553" y="5289962"/>
            <a:ext cx="4915841" cy="830997"/>
          </a:xfrm>
          <a:prstGeom prst="rect">
            <a:avLst/>
          </a:prstGeom>
          <a:noFill/>
        </p:spPr>
        <p:txBody>
          <a:bodyPr wrap="square" rtlCol="0">
            <a:spAutoFit/>
          </a:bodyPr>
          <a:lstStyle/>
          <a:p>
            <a:r>
              <a:rPr lang="en-US" sz="2400" dirty="0">
                <a:solidFill>
                  <a:srgbClr val="FF00FF"/>
                </a:solidFill>
              </a:rPr>
              <a:t>All wires have some resistance so they will have some amount of “</a:t>
            </a:r>
            <a:r>
              <a:rPr lang="en-US" sz="2400">
                <a:solidFill>
                  <a:srgbClr val="FF00FF"/>
                </a:solidFill>
              </a:rPr>
              <a:t>noise”.</a:t>
            </a:r>
            <a:endParaRPr lang="en-US" sz="2400" dirty="0">
              <a:solidFill>
                <a:srgbClr val="FF00FF"/>
              </a:solidFill>
            </a:endParaRPr>
          </a:p>
        </p:txBody>
      </p:sp>
    </p:spTree>
    <p:extLst>
      <p:ext uri="{BB962C8B-B14F-4D97-AF65-F5344CB8AC3E}">
        <p14:creationId xmlns:p14="http://schemas.microsoft.com/office/powerpoint/2010/main" val="83831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57200" y="152400"/>
            <a:ext cx="8229600" cy="1143000"/>
          </a:xfrm>
        </p:spPr>
        <p:txBody>
          <a:bodyPr>
            <a:normAutofit fontScale="90000"/>
          </a:bodyPr>
          <a:lstStyle/>
          <a:p>
            <a:r>
              <a:rPr lang="en-US" sz="3600" dirty="0">
                <a:ea typeface="ＭＳ Ｐゴシック" pitchFamily="34" charset="-128"/>
              </a:rPr>
              <a:t>Effect of Noise on Temperature Sensor Output</a:t>
            </a:r>
          </a:p>
        </p:txBody>
      </p:sp>
      <p:sp>
        <p:nvSpPr>
          <p:cNvPr id="22532" name="Line 5"/>
          <p:cNvSpPr>
            <a:spLocks noChangeShapeType="1"/>
          </p:cNvSpPr>
          <p:nvPr/>
        </p:nvSpPr>
        <p:spPr bwMode="auto">
          <a:xfrm>
            <a:off x="1581150" y="3541712"/>
            <a:ext cx="1220787"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3" name="Freeform 6"/>
          <p:cNvSpPr>
            <a:spLocks/>
          </p:cNvSpPr>
          <p:nvPr/>
        </p:nvSpPr>
        <p:spPr bwMode="auto">
          <a:xfrm>
            <a:off x="2787650" y="3487737"/>
            <a:ext cx="165100" cy="109538"/>
          </a:xfrm>
          <a:custGeom>
            <a:avLst/>
            <a:gdLst>
              <a:gd name="T0" fmla="*/ 0 w 208"/>
              <a:gd name="T1" fmla="*/ 0 h 138"/>
              <a:gd name="T2" fmla="*/ 2147483647 w 208"/>
              <a:gd name="T3" fmla="*/ 2147483647 h 138"/>
              <a:gd name="T4" fmla="*/ 0 w 208"/>
              <a:gd name="T5" fmla="*/ 2147483647 h 138"/>
              <a:gd name="T6" fmla="*/ 0 w 208"/>
              <a:gd name="T7" fmla="*/ 0 h 138"/>
              <a:gd name="T8" fmla="*/ 0 60000 65536"/>
              <a:gd name="T9" fmla="*/ 0 60000 65536"/>
              <a:gd name="T10" fmla="*/ 0 60000 65536"/>
              <a:gd name="T11" fmla="*/ 0 60000 65536"/>
              <a:gd name="T12" fmla="*/ 0 w 208"/>
              <a:gd name="T13" fmla="*/ 0 h 138"/>
              <a:gd name="T14" fmla="*/ 208 w 208"/>
              <a:gd name="T15" fmla="*/ 138 h 138"/>
            </a:gdLst>
            <a:ahLst/>
            <a:cxnLst>
              <a:cxn ang="T8">
                <a:pos x="T0" y="T1"/>
              </a:cxn>
              <a:cxn ang="T9">
                <a:pos x="T2" y="T3"/>
              </a:cxn>
              <a:cxn ang="T10">
                <a:pos x="T4" y="T5"/>
              </a:cxn>
              <a:cxn ang="T11">
                <a:pos x="T6" y="T7"/>
              </a:cxn>
            </a:cxnLst>
            <a:rect l="T12" t="T13" r="T14" b="T15"/>
            <a:pathLst>
              <a:path w="208" h="138">
                <a:moveTo>
                  <a:pt x="0" y="0"/>
                </a:moveTo>
                <a:lnTo>
                  <a:pt x="208"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4" name="Rectangle 7"/>
          <p:cNvSpPr>
            <a:spLocks noChangeArrowheads="1"/>
          </p:cNvSpPr>
          <p:nvPr/>
        </p:nvSpPr>
        <p:spPr bwMode="auto">
          <a:xfrm>
            <a:off x="2182812" y="3187700"/>
            <a:ext cx="169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V</a:t>
            </a:r>
            <a:endParaRPr lang="en-US" sz="2400" b="0">
              <a:latin typeface="Times New Roman" pitchFamily="18" charset="0"/>
            </a:endParaRPr>
          </a:p>
        </p:txBody>
      </p:sp>
      <p:sp>
        <p:nvSpPr>
          <p:cNvPr id="22535" name="Rectangle 8"/>
          <p:cNvSpPr>
            <a:spLocks noChangeArrowheads="1"/>
          </p:cNvSpPr>
          <p:nvPr/>
        </p:nvSpPr>
        <p:spPr bwMode="auto">
          <a:xfrm>
            <a:off x="609600" y="3313112"/>
            <a:ext cx="8001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6" name="Rectangle 9"/>
          <p:cNvSpPr>
            <a:spLocks noChangeArrowheads="1"/>
          </p:cNvSpPr>
          <p:nvPr/>
        </p:nvSpPr>
        <p:spPr bwMode="auto">
          <a:xfrm>
            <a:off x="844550" y="3390900"/>
            <a:ext cx="565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dirty="0">
                <a:solidFill>
                  <a:srgbClr val="000000"/>
                </a:solidFill>
              </a:rPr>
              <a:t>Input</a:t>
            </a:r>
            <a:endParaRPr lang="en-US" sz="2400" b="0" dirty="0">
              <a:latin typeface="Times New Roman" pitchFamily="18" charset="0"/>
            </a:endParaRPr>
          </a:p>
        </p:txBody>
      </p:sp>
      <p:sp>
        <p:nvSpPr>
          <p:cNvPr id="22537" name="Freeform 10"/>
          <p:cNvSpPr>
            <a:spLocks/>
          </p:cNvSpPr>
          <p:nvPr/>
        </p:nvSpPr>
        <p:spPr bwMode="auto">
          <a:xfrm>
            <a:off x="2952750" y="3313112"/>
            <a:ext cx="457200" cy="457200"/>
          </a:xfrm>
          <a:custGeom>
            <a:avLst/>
            <a:gdLst>
              <a:gd name="T0" fmla="*/ 2147483647 w 575"/>
              <a:gd name="T1" fmla="*/ 2147483647 h 577"/>
              <a:gd name="T2" fmla="*/ 2147483647 w 575"/>
              <a:gd name="T3" fmla="*/ 2147483647 h 577"/>
              <a:gd name="T4" fmla="*/ 2147483647 w 575"/>
              <a:gd name="T5" fmla="*/ 2147483647 h 577"/>
              <a:gd name="T6" fmla="*/ 2147483647 w 575"/>
              <a:gd name="T7" fmla="*/ 2147483647 h 577"/>
              <a:gd name="T8" fmla="*/ 2147483647 w 575"/>
              <a:gd name="T9" fmla="*/ 2147483647 h 577"/>
              <a:gd name="T10" fmla="*/ 2147483647 w 575"/>
              <a:gd name="T11" fmla="*/ 2147483647 h 577"/>
              <a:gd name="T12" fmla="*/ 2147483647 w 575"/>
              <a:gd name="T13" fmla="*/ 2147483647 h 577"/>
              <a:gd name="T14" fmla="*/ 2147483647 w 575"/>
              <a:gd name="T15" fmla="*/ 2147483647 h 577"/>
              <a:gd name="T16" fmla="*/ 2147483647 w 575"/>
              <a:gd name="T17" fmla="*/ 2147483647 h 577"/>
              <a:gd name="T18" fmla="*/ 2147483647 w 575"/>
              <a:gd name="T19" fmla="*/ 2147483647 h 577"/>
              <a:gd name="T20" fmla="*/ 2147483647 w 575"/>
              <a:gd name="T21" fmla="*/ 0 h 577"/>
              <a:gd name="T22" fmla="*/ 2147483647 w 575"/>
              <a:gd name="T23" fmla="*/ 2147483647 h 577"/>
              <a:gd name="T24" fmla="*/ 2147483647 w 575"/>
              <a:gd name="T25" fmla="*/ 2147483647 h 577"/>
              <a:gd name="T26" fmla="*/ 2147483647 w 575"/>
              <a:gd name="T27" fmla="*/ 2147483647 h 577"/>
              <a:gd name="T28" fmla="*/ 2147483647 w 575"/>
              <a:gd name="T29" fmla="*/ 2147483647 h 577"/>
              <a:gd name="T30" fmla="*/ 2147483647 w 575"/>
              <a:gd name="T31" fmla="*/ 2147483647 h 577"/>
              <a:gd name="T32" fmla="*/ 2147483647 w 575"/>
              <a:gd name="T33" fmla="*/ 2147483647 h 577"/>
              <a:gd name="T34" fmla="*/ 2147483647 w 575"/>
              <a:gd name="T35" fmla="*/ 2147483647 h 577"/>
              <a:gd name="T36" fmla="*/ 2147483647 w 575"/>
              <a:gd name="T37" fmla="*/ 2147483647 h 577"/>
              <a:gd name="T38" fmla="*/ 2147483647 w 575"/>
              <a:gd name="T39" fmla="*/ 2147483647 h 577"/>
              <a:gd name="T40" fmla="*/ 2147483647 w 575"/>
              <a:gd name="T41" fmla="*/ 2147483647 h 577"/>
              <a:gd name="T42" fmla="*/ 0 w 575"/>
              <a:gd name="T43" fmla="*/ 2147483647 h 577"/>
              <a:gd name="T44" fmla="*/ 2147483647 w 575"/>
              <a:gd name="T45" fmla="*/ 2147483647 h 577"/>
              <a:gd name="T46" fmla="*/ 2147483647 w 575"/>
              <a:gd name="T47" fmla="*/ 2147483647 h 577"/>
              <a:gd name="T48" fmla="*/ 2147483647 w 575"/>
              <a:gd name="T49" fmla="*/ 2147483647 h 577"/>
              <a:gd name="T50" fmla="*/ 2147483647 w 575"/>
              <a:gd name="T51" fmla="*/ 2147483647 h 577"/>
              <a:gd name="T52" fmla="*/ 2147483647 w 575"/>
              <a:gd name="T53" fmla="*/ 2147483647 h 577"/>
              <a:gd name="T54" fmla="*/ 2147483647 w 575"/>
              <a:gd name="T55" fmla="*/ 2147483647 h 577"/>
              <a:gd name="T56" fmla="*/ 2147483647 w 575"/>
              <a:gd name="T57" fmla="*/ 2147483647 h 577"/>
              <a:gd name="T58" fmla="*/ 2147483647 w 575"/>
              <a:gd name="T59" fmla="*/ 2147483647 h 577"/>
              <a:gd name="T60" fmla="*/ 2147483647 w 575"/>
              <a:gd name="T61" fmla="*/ 2147483647 h 577"/>
              <a:gd name="T62" fmla="*/ 2147483647 w 575"/>
              <a:gd name="T63" fmla="*/ 2147483647 h 577"/>
              <a:gd name="T64" fmla="*/ 2147483647 w 575"/>
              <a:gd name="T65" fmla="*/ 2147483647 h 577"/>
              <a:gd name="T66" fmla="*/ 2147483647 w 575"/>
              <a:gd name="T67" fmla="*/ 2147483647 h 577"/>
              <a:gd name="T68" fmla="*/ 2147483647 w 575"/>
              <a:gd name="T69" fmla="*/ 2147483647 h 577"/>
              <a:gd name="T70" fmla="*/ 2147483647 w 575"/>
              <a:gd name="T71" fmla="*/ 2147483647 h 577"/>
              <a:gd name="T72" fmla="*/ 2147483647 w 575"/>
              <a:gd name="T73" fmla="*/ 2147483647 h 577"/>
              <a:gd name="T74" fmla="*/ 2147483647 w 575"/>
              <a:gd name="T75" fmla="*/ 2147483647 h 577"/>
              <a:gd name="T76" fmla="*/ 2147483647 w 575"/>
              <a:gd name="T77" fmla="*/ 2147483647 h 577"/>
              <a:gd name="T78" fmla="*/ 2147483647 w 575"/>
              <a:gd name="T79" fmla="*/ 2147483647 h 577"/>
              <a:gd name="T80" fmla="*/ 2147483647 w 575"/>
              <a:gd name="T81" fmla="*/ 2147483647 h 577"/>
              <a:gd name="T82" fmla="*/ 2147483647 w 575"/>
              <a:gd name="T83" fmla="*/ 2147483647 h 577"/>
              <a:gd name="T84" fmla="*/ 2147483647 w 575"/>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5"/>
              <a:gd name="T130" fmla="*/ 0 h 577"/>
              <a:gd name="T131" fmla="*/ 575 w 575"/>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5" h="577">
                <a:moveTo>
                  <a:pt x="575" y="288"/>
                </a:moveTo>
                <a:lnTo>
                  <a:pt x="575" y="274"/>
                </a:lnTo>
                <a:lnTo>
                  <a:pt x="574" y="259"/>
                </a:lnTo>
                <a:lnTo>
                  <a:pt x="572" y="245"/>
                </a:lnTo>
                <a:lnTo>
                  <a:pt x="570" y="230"/>
                </a:lnTo>
                <a:lnTo>
                  <a:pt x="566" y="216"/>
                </a:lnTo>
                <a:lnTo>
                  <a:pt x="563" y="203"/>
                </a:lnTo>
                <a:lnTo>
                  <a:pt x="559" y="188"/>
                </a:lnTo>
                <a:lnTo>
                  <a:pt x="554" y="176"/>
                </a:lnTo>
                <a:lnTo>
                  <a:pt x="548" y="163"/>
                </a:lnTo>
                <a:lnTo>
                  <a:pt x="541" y="150"/>
                </a:lnTo>
                <a:lnTo>
                  <a:pt x="534" y="139"/>
                </a:lnTo>
                <a:lnTo>
                  <a:pt x="526" y="127"/>
                </a:lnTo>
                <a:lnTo>
                  <a:pt x="519" y="116"/>
                </a:lnTo>
                <a:lnTo>
                  <a:pt x="510" y="105"/>
                </a:lnTo>
                <a:lnTo>
                  <a:pt x="501" y="94"/>
                </a:lnTo>
                <a:lnTo>
                  <a:pt x="492" y="85"/>
                </a:lnTo>
                <a:lnTo>
                  <a:pt x="481" y="76"/>
                </a:lnTo>
                <a:lnTo>
                  <a:pt x="472" y="67"/>
                </a:lnTo>
                <a:lnTo>
                  <a:pt x="461" y="58"/>
                </a:lnTo>
                <a:lnTo>
                  <a:pt x="448" y="49"/>
                </a:lnTo>
                <a:lnTo>
                  <a:pt x="438" y="41"/>
                </a:lnTo>
                <a:lnTo>
                  <a:pt x="425" y="34"/>
                </a:lnTo>
                <a:lnTo>
                  <a:pt x="412" y="29"/>
                </a:lnTo>
                <a:lnTo>
                  <a:pt x="399" y="23"/>
                </a:lnTo>
                <a:lnTo>
                  <a:pt x="387" y="18"/>
                </a:lnTo>
                <a:lnTo>
                  <a:pt x="374" y="12"/>
                </a:lnTo>
                <a:lnTo>
                  <a:pt x="360" y="9"/>
                </a:lnTo>
                <a:lnTo>
                  <a:pt x="347" y="5"/>
                </a:lnTo>
                <a:lnTo>
                  <a:pt x="332" y="3"/>
                </a:lnTo>
                <a:lnTo>
                  <a:pt x="318" y="1"/>
                </a:lnTo>
                <a:lnTo>
                  <a:pt x="303" y="0"/>
                </a:lnTo>
                <a:lnTo>
                  <a:pt x="289" y="0"/>
                </a:lnTo>
                <a:lnTo>
                  <a:pt x="272" y="0"/>
                </a:lnTo>
                <a:lnTo>
                  <a:pt x="258" y="1"/>
                </a:lnTo>
                <a:lnTo>
                  <a:pt x="243" y="3"/>
                </a:lnTo>
                <a:lnTo>
                  <a:pt x="231" y="5"/>
                </a:lnTo>
                <a:lnTo>
                  <a:pt x="216" y="9"/>
                </a:lnTo>
                <a:lnTo>
                  <a:pt x="202" y="12"/>
                </a:lnTo>
                <a:lnTo>
                  <a:pt x="189" y="18"/>
                </a:lnTo>
                <a:lnTo>
                  <a:pt x="176" y="23"/>
                </a:lnTo>
                <a:lnTo>
                  <a:pt x="164" y="29"/>
                </a:lnTo>
                <a:lnTo>
                  <a:pt x="151" y="34"/>
                </a:lnTo>
                <a:lnTo>
                  <a:pt x="138" y="41"/>
                </a:lnTo>
                <a:lnTo>
                  <a:pt x="127" y="49"/>
                </a:lnTo>
                <a:lnTo>
                  <a:pt x="116" y="58"/>
                </a:lnTo>
                <a:lnTo>
                  <a:pt x="106" y="67"/>
                </a:lnTo>
                <a:lnTo>
                  <a:pt x="95" y="76"/>
                </a:lnTo>
                <a:lnTo>
                  <a:pt x="84" y="85"/>
                </a:lnTo>
                <a:lnTo>
                  <a:pt x="75" y="94"/>
                </a:lnTo>
                <a:lnTo>
                  <a:pt x="66" y="105"/>
                </a:lnTo>
                <a:lnTo>
                  <a:pt x="57" y="116"/>
                </a:lnTo>
                <a:lnTo>
                  <a:pt x="49" y="127"/>
                </a:lnTo>
                <a:lnTo>
                  <a:pt x="42" y="139"/>
                </a:lnTo>
                <a:lnTo>
                  <a:pt x="35" y="150"/>
                </a:lnTo>
                <a:lnTo>
                  <a:pt x="28" y="163"/>
                </a:lnTo>
                <a:lnTo>
                  <a:pt x="22" y="176"/>
                </a:lnTo>
                <a:lnTo>
                  <a:pt x="17" y="188"/>
                </a:lnTo>
                <a:lnTo>
                  <a:pt x="13" y="203"/>
                </a:lnTo>
                <a:lnTo>
                  <a:pt x="9" y="216"/>
                </a:lnTo>
                <a:lnTo>
                  <a:pt x="6" y="230"/>
                </a:lnTo>
                <a:lnTo>
                  <a:pt x="4" y="245"/>
                </a:lnTo>
                <a:lnTo>
                  <a:pt x="2" y="259"/>
                </a:lnTo>
                <a:lnTo>
                  <a:pt x="0" y="274"/>
                </a:lnTo>
                <a:lnTo>
                  <a:pt x="0" y="288"/>
                </a:lnTo>
                <a:lnTo>
                  <a:pt x="0" y="303"/>
                </a:lnTo>
                <a:lnTo>
                  <a:pt x="2" y="317"/>
                </a:lnTo>
                <a:lnTo>
                  <a:pt x="4" y="332"/>
                </a:lnTo>
                <a:lnTo>
                  <a:pt x="6" y="346"/>
                </a:lnTo>
                <a:lnTo>
                  <a:pt x="9" y="361"/>
                </a:lnTo>
                <a:lnTo>
                  <a:pt x="13" y="373"/>
                </a:lnTo>
                <a:lnTo>
                  <a:pt x="17" y="388"/>
                </a:lnTo>
                <a:lnTo>
                  <a:pt x="22" y="401"/>
                </a:lnTo>
                <a:lnTo>
                  <a:pt x="28" y="413"/>
                </a:lnTo>
                <a:lnTo>
                  <a:pt x="35" y="426"/>
                </a:lnTo>
                <a:lnTo>
                  <a:pt x="42" y="437"/>
                </a:lnTo>
                <a:lnTo>
                  <a:pt x="49" y="450"/>
                </a:lnTo>
                <a:lnTo>
                  <a:pt x="57" y="460"/>
                </a:lnTo>
                <a:lnTo>
                  <a:pt x="66" y="471"/>
                </a:lnTo>
                <a:lnTo>
                  <a:pt x="75" y="482"/>
                </a:lnTo>
                <a:lnTo>
                  <a:pt x="84" y="491"/>
                </a:lnTo>
                <a:lnTo>
                  <a:pt x="95" y="502"/>
                </a:lnTo>
                <a:lnTo>
                  <a:pt x="106" y="511"/>
                </a:lnTo>
                <a:lnTo>
                  <a:pt x="116" y="519"/>
                </a:lnTo>
                <a:lnTo>
                  <a:pt x="127" y="528"/>
                </a:lnTo>
                <a:lnTo>
                  <a:pt x="138" y="535"/>
                </a:lnTo>
                <a:lnTo>
                  <a:pt x="151" y="542"/>
                </a:lnTo>
                <a:lnTo>
                  <a:pt x="164" y="548"/>
                </a:lnTo>
                <a:lnTo>
                  <a:pt x="176" y="553"/>
                </a:lnTo>
                <a:lnTo>
                  <a:pt x="189" y="558"/>
                </a:lnTo>
                <a:lnTo>
                  <a:pt x="202" y="564"/>
                </a:lnTo>
                <a:lnTo>
                  <a:pt x="216" y="568"/>
                </a:lnTo>
                <a:lnTo>
                  <a:pt x="231" y="571"/>
                </a:lnTo>
                <a:lnTo>
                  <a:pt x="243" y="573"/>
                </a:lnTo>
                <a:lnTo>
                  <a:pt x="258" y="575"/>
                </a:lnTo>
                <a:lnTo>
                  <a:pt x="272" y="577"/>
                </a:lnTo>
                <a:lnTo>
                  <a:pt x="289" y="577"/>
                </a:lnTo>
                <a:lnTo>
                  <a:pt x="303" y="577"/>
                </a:lnTo>
                <a:lnTo>
                  <a:pt x="318" y="575"/>
                </a:lnTo>
                <a:lnTo>
                  <a:pt x="332" y="573"/>
                </a:lnTo>
                <a:lnTo>
                  <a:pt x="347" y="571"/>
                </a:lnTo>
                <a:lnTo>
                  <a:pt x="360" y="568"/>
                </a:lnTo>
                <a:lnTo>
                  <a:pt x="374" y="564"/>
                </a:lnTo>
                <a:lnTo>
                  <a:pt x="387" y="558"/>
                </a:lnTo>
                <a:lnTo>
                  <a:pt x="399" y="553"/>
                </a:lnTo>
                <a:lnTo>
                  <a:pt x="412" y="548"/>
                </a:lnTo>
                <a:lnTo>
                  <a:pt x="425" y="542"/>
                </a:lnTo>
                <a:lnTo>
                  <a:pt x="438" y="535"/>
                </a:lnTo>
                <a:lnTo>
                  <a:pt x="448" y="528"/>
                </a:lnTo>
                <a:lnTo>
                  <a:pt x="461" y="519"/>
                </a:lnTo>
                <a:lnTo>
                  <a:pt x="472" y="511"/>
                </a:lnTo>
                <a:lnTo>
                  <a:pt x="481" y="502"/>
                </a:lnTo>
                <a:lnTo>
                  <a:pt x="492" y="491"/>
                </a:lnTo>
                <a:lnTo>
                  <a:pt x="501" y="482"/>
                </a:lnTo>
                <a:lnTo>
                  <a:pt x="510" y="471"/>
                </a:lnTo>
                <a:lnTo>
                  <a:pt x="519" y="460"/>
                </a:lnTo>
                <a:lnTo>
                  <a:pt x="526" y="450"/>
                </a:lnTo>
                <a:lnTo>
                  <a:pt x="534" y="437"/>
                </a:lnTo>
                <a:lnTo>
                  <a:pt x="541" y="426"/>
                </a:lnTo>
                <a:lnTo>
                  <a:pt x="548" y="413"/>
                </a:lnTo>
                <a:lnTo>
                  <a:pt x="554" y="401"/>
                </a:lnTo>
                <a:lnTo>
                  <a:pt x="559" y="388"/>
                </a:lnTo>
                <a:lnTo>
                  <a:pt x="563" y="373"/>
                </a:lnTo>
                <a:lnTo>
                  <a:pt x="566" y="361"/>
                </a:lnTo>
                <a:lnTo>
                  <a:pt x="570" y="346"/>
                </a:lnTo>
                <a:lnTo>
                  <a:pt x="572" y="332"/>
                </a:lnTo>
                <a:lnTo>
                  <a:pt x="574" y="317"/>
                </a:lnTo>
                <a:lnTo>
                  <a:pt x="575" y="303"/>
                </a:lnTo>
                <a:lnTo>
                  <a:pt x="575" y="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8" name="Freeform 11"/>
          <p:cNvSpPr>
            <a:spLocks/>
          </p:cNvSpPr>
          <p:nvPr/>
        </p:nvSpPr>
        <p:spPr bwMode="auto">
          <a:xfrm>
            <a:off x="2952750" y="3313112"/>
            <a:ext cx="457200" cy="457200"/>
          </a:xfrm>
          <a:custGeom>
            <a:avLst/>
            <a:gdLst>
              <a:gd name="T0" fmla="*/ 2147483647 w 575"/>
              <a:gd name="T1" fmla="*/ 2147483647 h 577"/>
              <a:gd name="T2" fmla="*/ 2147483647 w 575"/>
              <a:gd name="T3" fmla="*/ 2147483647 h 577"/>
              <a:gd name="T4" fmla="*/ 2147483647 w 575"/>
              <a:gd name="T5" fmla="*/ 2147483647 h 577"/>
              <a:gd name="T6" fmla="*/ 2147483647 w 575"/>
              <a:gd name="T7" fmla="*/ 2147483647 h 577"/>
              <a:gd name="T8" fmla="*/ 2147483647 w 575"/>
              <a:gd name="T9" fmla="*/ 2147483647 h 577"/>
              <a:gd name="T10" fmla="*/ 2147483647 w 575"/>
              <a:gd name="T11" fmla="*/ 2147483647 h 577"/>
              <a:gd name="T12" fmla="*/ 2147483647 w 575"/>
              <a:gd name="T13" fmla="*/ 2147483647 h 577"/>
              <a:gd name="T14" fmla="*/ 2147483647 w 575"/>
              <a:gd name="T15" fmla="*/ 2147483647 h 577"/>
              <a:gd name="T16" fmla="*/ 2147483647 w 575"/>
              <a:gd name="T17" fmla="*/ 2147483647 h 577"/>
              <a:gd name="T18" fmla="*/ 2147483647 w 575"/>
              <a:gd name="T19" fmla="*/ 2147483647 h 577"/>
              <a:gd name="T20" fmla="*/ 2147483647 w 575"/>
              <a:gd name="T21" fmla="*/ 0 h 577"/>
              <a:gd name="T22" fmla="*/ 2147483647 w 575"/>
              <a:gd name="T23" fmla="*/ 2147483647 h 577"/>
              <a:gd name="T24" fmla="*/ 2147483647 w 575"/>
              <a:gd name="T25" fmla="*/ 2147483647 h 577"/>
              <a:gd name="T26" fmla="*/ 2147483647 w 575"/>
              <a:gd name="T27" fmla="*/ 2147483647 h 577"/>
              <a:gd name="T28" fmla="*/ 2147483647 w 575"/>
              <a:gd name="T29" fmla="*/ 2147483647 h 577"/>
              <a:gd name="T30" fmla="*/ 2147483647 w 575"/>
              <a:gd name="T31" fmla="*/ 2147483647 h 577"/>
              <a:gd name="T32" fmla="*/ 2147483647 w 575"/>
              <a:gd name="T33" fmla="*/ 2147483647 h 577"/>
              <a:gd name="T34" fmla="*/ 2147483647 w 575"/>
              <a:gd name="T35" fmla="*/ 2147483647 h 577"/>
              <a:gd name="T36" fmla="*/ 2147483647 w 575"/>
              <a:gd name="T37" fmla="*/ 2147483647 h 577"/>
              <a:gd name="T38" fmla="*/ 2147483647 w 575"/>
              <a:gd name="T39" fmla="*/ 2147483647 h 577"/>
              <a:gd name="T40" fmla="*/ 2147483647 w 575"/>
              <a:gd name="T41" fmla="*/ 2147483647 h 577"/>
              <a:gd name="T42" fmla="*/ 0 w 575"/>
              <a:gd name="T43" fmla="*/ 2147483647 h 577"/>
              <a:gd name="T44" fmla="*/ 2147483647 w 575"/>
              <a:gd name="T45" fmla="*/ 2147483647 h 577"/>
              <a:gd name="T46" fmla="*/ 2147483647 w 575"/>
              <a:gd name="T47" fmla="*/ 2147483647 h 577"/>
              <a:gd name="T48" fmla="*/ 2147483647 w 575"/>
              <a:gd name="T49" fmla="*/ 2147483647 h 577"/>
              <a:gd name="T50" fmla="*/ 2147483647 w 575"/>
              <a:gd name="T51" fmla="*/ 2147483647 h 577"/>
              <a:gd name="T52" fmla="*/ 2147483647 w 575"/>
              <a:gd name="T53" fmla="*/ 2147483647 h 577"/>
              <a:gd name="T54" fmla="*/ 2147483647 w 575"/>
              <a:gd name="T55" fmla="*/ 2147483647 h 577"/>
              <a:gd name="T56" fmla="*/ 2147483647 w 575"/>
              <a:gd name="T57" fmla="*/ 2147483647 h 577"/>
              <a:gd name="T58" fmla="*/ 2147483647 w 575"/>
              <a:gd name="T59" fmla="*/ 2147483647 h 577"/>
              <a:gd name="T60" fmla="*/ 2147483647 w 575"/>
              <a:gd name="T61" fmla="*/ 2147483647 h 577"/>
              <a:gd name="T62" fmla="*/ 2147483647 w 575"/>
              <a:gd name="T63" fmla="*/ 2147483647 h 577"/>
              <a:gd name="T64" fmla="*/ 2147483647 w 575"/>
              <a:gd name="T65" fmla="*/ 2147483647 h 577"/>
              <a:gd name="T66" fmla="*/ 2147483647 w 575"/>
              <a:gd name="T67" fmla="*/ 2147483647 h 577"/>
              <a:gd name="T68" fmla="*/ 2147483647 w 575"/>
              <a:gd name="T69" fmla="*/ 2147483647 h 577"/>
              <a:gd name="T70" fmla="*/ 2147483647 w 575"/>
              <a:gd name="T71" fmla="*/ 2147483647 h 577"/>
              <a:gd name="T72" fmla="*/ 2147483647 w 575"/>
              <a:gd name="T73" fmla="*/ 2147483647 h 577"/>
              <a:gd name="T74" fmla="*/ 2147483647 w 575"/>
              <a:gd name="T75" fmla="*/ 2147483647 h 577"/>
              <a:gd name="T76" fmla="*/ 2147483647 w 575"/>
              <a:gd name="T77" fmla="*/ 2147483647 h 577"/>
              <a:gd name="T78" fmla="*/ 2147483647 w 575"/>
              <a:gd name="T79" fmla="*/ 2147483647 h 577"/>
              <a:gd name="T80" fmla="*/ 2147483647 w 575"/>
              <a:gd name="T81" fmla="*/ 2147483647 h 577"/>
              <a:gd name="T82" fmla="*/ 2147483647 w 575"/>
              <a:gd name="T83" fmla="*/ 2147483647 h 577"/>
              <a:gd name="T84" fmla="*/ 2147483647 w 575"/>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5"/>
              <a:gd name="T130" fmla="*/ 0 h 577"/>
              <a:gd name="T131" fmla="*/ 575 w 575"/>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5" h="577">
                <a:moveTo>
                  <a:pt x="575" y="288"/>
                </a:moveTo>
                <a:lnTo>
                  <a:pt x="575" y="274"/>
                </a:lnTo>
                <a:lnTo>
                  <a:pt x="574" y="259"/>
                </a:lnTo>
                <a:lnTo>
                  <a:pt x="572" y="245"/>
                </a:lnTo>
                <a:lnTo>
                  <a:pt x="570" y="230"/>
                </a:lnTo>
                <a:lnTo>
                  <a:pt x="566" y="216"/>
                </a:lnTo>
                <a:lnTo>
                  <a:pt x="563" y="203"/>
                </a:lnTo>
                <a:lnTo>
                  <a:pt x="559" y="188"/>
                </a:lnTo>
                <a:lnTo>
                  <a:pt x="554" y="176"/>
                </a:lnTo>
                <a:lnTo>
                  <a:pt x="548" y="163"/>
                </a:lnTo>
                <a:lnTo>
                  <a:pt x="541" y="150"/>
                </a:lnTo>
                <a:lnTo>
                  <a:pt x="534" y="139"/>
                </a:lnTo>
                <a:lnTo>
                  <a:pt x="526" y="127"/>
                </a:lnTo>
                <a:lnTo>
                  <a:pt x="519" y="116"/>
                </a:lnTo>
                <a:lnTo>
                  <a:pt x="510" y="105"/>
                </a:lnTo>
                <a:lnTo>
                  <a:pt x="501" y="94"/>
                </a:lnTo>
                <a:lnTo>
                  <a:pt x="492" y="85"/>
                </a:lnTo>
                <a:lnTo>
                  <a:pt x="481" y="76"/>
                </a:lnTo>
                <a:lnTo>
                  <a:pt x="472" y="67"/>
                </a:lnTo>
                <a:lnTo>
                  <a:pt x="461" y="58"/>
                </a:lnTo>
                <a:lnTo>
                  <a:pt x="448" y="49"/>
                </a:lnTo>
                <a:lnTo>
                  <a:pt x="438" y="41"/>
                </a:lnTo>
                <a:lnTo>
                  <a:pt x="425" y="34"/>
                </a:lnTo>
                <a:lnTo>
                  <a:pt x="412" y="29"/>
                </a:lnTo>
                <a:lnTo>
                  <a:pt x="399" y="23"/>
                </a:lnTo>
                <a:lnTo>
                  <a:pt x="387" y="18"/>
                </a:lnTo>
                <a:lnTo>
                  <a:pt x="374" y="12"/>
                </a:lnTo>
                <a:lnTo>
                  <a:pt x="360" y="9"/>
                </a:lnTo>
                <a:lnTo>
                  <a:pt x="347" y="5"/>
                </a:lnTo>
                <a:lnTo>
                  <a:pt x="332" y="3"/>
                </a:lnTo>
                <a:lnTo>
                  <a:pt x="318" y="1"/>
                </a:lnTo>
                <a:lnTo>
                  <a:pt x="303" y="0"/>
                </a:lnTo>
                <a:lnTo>
                  <a:pt x="289" y="0"/>
                </a:lnTo>
                <a:lnTo>
                  <a:pt x="272" y="0"/>
                </a:lnTo>
                <a:lnTo>
                  <a:pt x="258" y="1"/>
                </a:lnTo>
                <a:lnTo>
                  <a:pt x="243" y="3"/>
                </a:lnTo>
                <a:lnTo>
                  <a:pt x="231" y="5"/>
                </a:lnTo>
                <a:lnTo>
                  <a:pt x="216" y="9"/>
                </a:lnTo>
                <a:lnTo>
                  <a:pt x="202" y="12"/>
                </a:lnTo>
                <a:lnTo>
                  <a:pt x="189" y="18"/>
                </a:lnTo>
                <a:lnTo>
                  <a:pt x="176" y="23"/>
                </a:lnTo>
                <a:lnTo>
                  <a:pt x="164" y="29"/>
                </a:lnTo>
                <a:lnTo>
                  <a:pt x="151" y="34"/>
                </a:lnTo>
                <a:lnTo>
                  <a:pt x="138" y="41"/>
                </a:lnTo>
                <a:lnTo>
                  <a:pt x="127" y="49"/>
                </a:lnTo>
                <a:lnTo>
                  <a:pt x="116" y="58"/>
                </a:lnTo>
                <a:lnTo>
                  <a:pt x="106" y="67"/>
                </a:lnTo>
                <a:lnTo>
                  <a:pt x="95" y="76"/>
                </a:lnTo>
                <a:lnTo>
                  <a:pt x="84" y="85"/>
                </a:lnTo>
                <a:lnTo>
                  <a:pt x="75" y="94"/>
                </a:lnTo>
                <a:lnTo>
                  <a:pt x="66" y="105"/>
                </a:lnTo>
                <a:lnTo>
                  <a:pt x="57" y="116"/>
                </a:lnTo>
                <a:lnTo>
                  <a:pt x="49" y="127"/>
                </a:lnTo>
                <a:lnTo>
                  <a:pt x="42" y="139"/>
                </a:lnTo>
                <a:lnTo>
                  <a:pt x="35" y="150"/>
                </a:lnTo>
                <a:lnTo>
                  <a:pt x="28" y="163"/>
                </a:lnTo>
                <a:lnTo>
                  <a:pt x="22" y="176"/>
                </a:lnTo>
                <a:lnTo>
                  <a:pt x="17" y="188"/>
                </a:lnTo>
                <a:lnTo>
                  <a:pt x="13" y="203"/>
                </a:lnTo>
                <a:lnTo>
                  <a:pt x="9" y="216"/>
                </a:lnTo>
                <a:lnTo>
                  <a:pt x="6" y="230"/>
                </a:lnTo>
                <a:lnTo>
                  <a:pt x="4" y="245"/>
                </a:lnTo>
                <a:lnTo>
                  <a:pt x="2" y="259"/>
                </a:lnTo>
                <a:lnTo>
                  <a:pt x="0" y="274"/>
                </a:lnTo>
                <a:lnTo>
                  <a:pt x="0" y="288"/>
                </a:lnTo>
                <a:lnTo>
                  <a:pt x="0" y="303"/>
                </a:lnTo>
                <a:lnTo>
                  <a:pt x="2" y="317"/>
                </a:lnTo>
                <a:lnTo>
                  <a:pt x="4" y="332"/>
                </a:lnTo>
                <a:lnTo>
                  <a:pt x="6" y="346"/>
                </a:lnTo>
                <a:lnTo>
                  <a:pt x="9" y="361"/>
                </a:lnTo>
                <a:lnTo>
                  <a:pt x="13" y="373"/>
                </a:lnTo>
                <a:lnTo>
                  <a:pt x="17" y="388"/>
                </a:lnTo>
                <a:lnTo>
                  <a:pt x="22" y="401"/>
                </a:lnTo>
                <a:lnTo>
                  <a:pt x="28" y="413"/>
                </a:lnTo>
                <a:lnTo>
                  <a:pt x="35" y="426"/>
                </a:lnTo>
                <a:lnTo>
                  <a:pt x="42" y="437"/>
                </a:lnTo>
                <a:lnTo>
                  <a:pt x="49" y="450"/>
                </a:lnTo>
                <a:lnTo>
                  <a:pt x="57" y="460"/>
                </a:lnTo>
                <a:lnTo>
                  <a:pt x="66" y="471"/>
                </a:lnTo>
                <a:lnTo>
                  <a:pt x="75" y="482"/>
                </a:lnTo>
                <a:lnTo>
                  <a:pt x="84" y="491"/>
                </a:lnTo>
                <a:lnTo>
                  <a:pt x="95" y="502"/>
                </a:lnTo>
                <a:lnTo>
                  <a:pt x="106" y="511"/>
                </a:lnTo>
                <a:lnTo>
                  <a:pt x="116" y="519"/>
                </a:lnTo>
                <a:lnTo>
                  <a:pt x="127" y="528"/>
                </a:lnTo>
                <a:lnTo>
                  <a:pt x="138" y="535"/>
                </a:lnTo>
                <a:lnTo>
                  <a:pt x="151" y="542"/>
                </a:lnTo>
                <a:lnTo>
                  <a:pt x="164" y="548"/>
                </a:lnTo>
                <a:lnTo>
                  <a:pt x="176" y="553"/>
                </a:lnTo>
                <a:lnTo>
                  <a:pt x="189" y="558"/>
                </a:lnTo>
                <a:lnTo>
                  <a:pt x="202" y="564"/>
                </a:lnTo>
                <a:lnTo>
                  <a:pt x="216" y="568"/>
                </a:lnTo>
                <a:lnTo>
                  <a:pt x="231" y="571"/>
                </a:lnTo>
                <a:lnTo>
                  <a:pt x="243" y="573"/>
                </a:lnTo>
                <a:lnTo>
                  <a:pt x="258" y="575"/>
                </a:lnTo>
                <a:lnTo>
                  <a:pt x="272" y="577"/>
                </a:lnTo>
                <a:lnTo>
                  <a:pt x="289" y="577"/>
                </a:lnTo>
                <a:lnTo>
                  <a:pt x="303" y="577"/>
                </a:lnTo>
                <a:lnTo>
                  <a:pt x="318" y="575"/>
                </a:lnTo>
                <a:lnTo>
                  <a:pt x="332" y="573"/>
                </a:lnTo>
                <a:lnTo>
                  <a:pt x="347" y="571"/>
                </a:lnTo>
                <a:lnTo>
                  <a:pt x="360" y="568"/>
                </a:lnTo>
                <a:lnTo>
                  <a:pt x="374" y="564"/>
                </a:lnTo>
                <a:lnTo>
                  <a:pt x="387" y="558"/>
                </a:lnTo>
                <a:lnTo>
                  <a:pt x="399" y="553"/>
                </a:lnTo>
                <a:lnTo>
                  <a:pt x="412" y="548"/>
                </a:lnTo>
                <a:lnTo>
                  <a:pt x="425" y="542"/>
                </a:lnTo>
                <a:lnTo>
                  <a:pt x="438" y="535"/>
                </a:lnTo>
                <a:lnTo>
                  <a:pt x="448" y="528"/>
                </a:lnTo>
                <a:lnTo>
                  <a:pt x="461" y="519"/>
                </a:lnTo>
                <a:lnTo>
                  <a:pt x="472" y="511"/>
                </a:lnTo>
                <a:lnTo>
                  <a:pt x="481" y="502"/>
                </a:lnTo>
                <a:lnTo>
                  <a:pt x="492" y="491"/>
                </a:lnTo>
                <a:lnTo>
                  <a:pt x="501" y="482"/>
                </a:lnTo>
                <a:lnTo>
                  <a:pt x="510" y="471"/>
                </a:lnTo>
                <a:lnTo>
                  <a:pt x="519" y="460"/>
                </a:lnTo>
                <a:lnTo>
                  <a:pt x="526" y="450"/>
                </a:lnTo>
                <a:lnTo>
                  <a:pt x="534" y="437"/>
                </a:lnTo>
                <a:lnTo>
                  <a:pt x="541" y="426"/>
                </a:lnTo>
                <a:lnTo>
                  <a:pt x="548" y="413"/>
                </a:lnTo>
                <a:lnTo>
                  <a:pt x="554" y="401"/>
                </a:lnTo>
                <a:lnTo>
                  <a:pt x="559" y="388"/>
                </a:lnTo>
                <a:lnTo>
                  <a:pt x="563" y="373"/>
                </a:lnTo>
                <a:lnTo>
                  <a:pt x="566" y="361"/>
                </a:lnTo>
                <a:lnTo>
                  <a:pt x="570" y="346"/>
                </a:lnTo>
                <a:lnTo>
                  <a:pt x="572" y="332"/>
                </a:lnTo>
                <a:lnTo>
                  <a:pt x="574" y="317"/>
                </a:lnTo>
                <a:lnTo>
                  <a:pt x="575" y="303"/>
                </a:lnTo>
                <a:lnTo>
                  <a:pt x="575" y="288"/>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9" name="Rectangle 12"/>
          <p:cNvSpPr>
            <a:spLocks noChangeArrowheads="1"/>
          </p:cNvSpPr>
          <p:nvPr/>
        </p:nvSpPr>
        <p:spPr bwMode="auto">
          <a:xfrm>
            <a:off x="3106737" y="3390900"/>
            <a:ext cx="14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a:t>
            </a:r>
            <a:endParaRPr lang="en-US" sz="2400" b="0">
              <a:latin typeface="Times New Roman" pitchFamily="18" charset="0"/>
            </a:endParaRPr>
          </a:p>
        </p:txBody>
      </p:sp>
      <p:sp>
        <p:nvSpPr>
          <p:cNvPr id="22540" name="Line 13"/>
          <p:cNvSpPr>
            <a:spLocks noChangeShapeType="1"/>
          </p:cNvSpPr>
          <p:nvPr/>
        </p:nvSpPr>
        <p:spPr bwMode="auto">
          <a:xfrm>
            <a:off x="3181350" y="2741612"/>
            <a:ext cx="1587" cy="4206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1" name="Freeform 14"/>
          <p:cNvSpPr>
            <a:spLocks/>
          </p:cNvSpPr>
          <p:nvPr/>
        </p:nvSpPr>
        <p:spPr bwMode="auto">
          <a:xfrm>
            <a:off x="3125787" y="3148012"/>
            <a:ext cx="111125" cy="165100"/>
          </a:xfrm>
          <a:custGeom>
            <a:avLst/>
            <a:gdLst>
              <a:gd name="T0" fmla="*/ 2147483647 w 140"/>
              <a:gd name="T1" fmla="*/ 0 h 207"/>
              <a:gd name="T2" fmla="*/ 2147483647 w 140"/>
              <a:gd name="T3" fmla="*/ 2147483647 h 207"/>
              <a:gd name="T4" fmla="*/ 0 w 140"/>
              <a:gd name="T5" fmla="*/ 0 h 207"/>
              <a:gd name="T6" fmla="*/ 2147483647 w 140"/>
              <a:gd name="T7" fmla="*/ 0 h 207"/>
              <a:gd name="T8" fmla="*/ 0 60000 65536"/>
              <a:gd name="T9" fmla="*/ 0 60000 65536"/>
              <a:gd name="T10" fmla="*/ 0 60000 65536"/>
              <a:gd name="T11" fmla="*/ 0 60000 65536"/>
              <a:gd name="T12" fmla="*/ 0 w 140"/>
              <a:gd name="T13" fmla="*/ 0 h 207"/>
              <a:gd name="T14" fmla="*/ 140 w 140"/>
              <a:gd name="T15" fmla="*/ 207 h 207"/>
            </a:gdLst>
            <a:ahLst/>
            <a:cxnLst>
              <a:cxn ang="T8">
                <a:pos x="T0" y="T1"/>
              </a:cxn>
              <a:cxn ang="T9">
                <a:pos x="T2" y="T3"/>
              </a:cxn>
              <a:cxn ang="T10">
                <a:pos x="T4" y="T5"/>
              </a:cxn>
              <a:cxn ang="T11">
                <a:pos x="T6" y="T7"/>
              </a:cxn>
            </a:cxnLst>
            <a:rect l="T12" t="T13" r="T14" b="T15"/>
            <a:pathLst>
              <a:path w="140" h="207">
                <a:moveTo>
                  <a:pt x="140" y="0"/>
                </a:moveTo>
                <a:lnTo>
                  <a:pt x="71" y="207"/>
                </a:lnTo>
                <a:lnTo>
                  <a:pt x="0" y="0"/>
                </a:lnTo>
                <a:lnTo>
                  <a:pt x="1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Rectangle 15"/>
          <p:cNvSpPr>
            <a:spLocks noChangeArrowheads="1"/>
          </p:cNvSpPr>
          <p:nvPr/>
        </p:nvSpPr>
        <p:spPr bwMode="auto">
          <a:xfrm>
            <a:off x="3295650" y="2790825"/>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latin typeface="Symbol" pitchFamily="18" charset="2"/>
              </a:rPr>
              <a:t>e</a:t>
            </a:r>
            <a:endParaRPr lang="en-US" sz="2400" b="0">
              <a:latin typeface="Times New Roman" pitchFamily="18" charset="0"/>
            </a:endParaRPr>
          </a:p>
        </p:txBody>
      </p:sp>
      <p:sp>
        <p:nvSpPr>
          <p:cNvPr id="22543" name="Rectangle 16"/>
          <p:cNvSpPr>
            <a:spLocks noChangeArrowheads="1"/>
          </p:cNvSpPr>
          <p:nvPr/>
        </p:nvSpPr>
        <p:spPr bwMode="auto">
          <a:xfrm>
            <a:off x="2724150" y="2436812"/>
            <a:ext cx="8001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4" name="Rectangle 17"/>
          <p:cNvSpPr>
            <a:spLocks noChangeArrowheads="1"/>
          </p:cNvSpPr>
          <p:nvPr/>
        </p:nvSpPr>
        <p:spPr bwMode="auto">
          <a:xfrm>
            <a:off x="2874962" y="2362200"/>
            <a:ext cx="649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Noise</a:t>
            </a:r>
            <a:endParaRPr lang="en-US" sz="2400" b="0">
              <a:latin typeface="Times New Roman" pitchFamily="18" charset="0"/>
            </a:endParaRPr>
          </a:p>
        </p:txBody>
      </p:sp>
      <p:sp>
        <p:nvSpPr>
          <p:cNvPr id="22545" name="Line 18"/>
          <p:cNvSpPr>
            <a:spLocks noChangeShapeType="1"/>
          </p:cNvSpPr>
          <p:nvPr/>
        </p:nvSpPr>
        <p:spPr bwMode="auto">
          <a:xfrm>
            <a:off x="3409950" y="3533775"/>
            <a:ext cx="12207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6" name="Freeform 19"/>
          <p:cNvSpPr>
            <a:spLocks/>
          </p:cNvSpPr>
          <p:nvPr/>
        </p:nvSpPr>
        <p:spPr bwMode="auto">
          <a:xfrm>
            <a:off x="4616450" y="3478212"/>
            <a:ext cx="165100" cy="109538"/>
          </a:xfrm>
          <a:custGeom>
            <a:avLst/>
            <a:gdLst>
              <a:gd name="T0" fmla="*/ 0 w 208"/>
              <a:gd name="T1" fmla="*/ 0 h 138"/>
              <a:gd name="T2" fmla="*/ 2147483647 w 208"/>
              <a:gd name="T3" fmla="*/ 2147483647 h 138"/>
              <a:gd name="T4" fmla="*/ 0 w 208"/>
              <a:gd name="T5" fmla="*/ 2147483647 h 138"/>
              <a:gd name="T6" fmla="*/ 0 w 208"/>
              <a:gd name="T7" fmla="*/ 0 h 138"/>
              <a:gd name="T8" fmla="*/ 0 60000 65536"/>
              <a:gd name="T9" fmla="*/ 0 60000 65536"/>
              <a:gd name="T10" fmla="*/ 0 60000 65536"/>
              <a:gd name="T11" fmla="*/ 0 60000 65536"/>
              <a:gd name="T12" fmla="*/ 0 w 208"/>
              <a:gd name="T13" fmla="*/ 0 h 138"/>
              <a:gd name="T14" fmla="*/ 208 w 208"/>
              <a:gd name="T15" fmla="*/ 138 h 138"/>
            </a:gdLst>
            <a:ahLst/>
            <a:cxnLst>
              <a:cxn ang="T8">
                <a:pos x="T0" y="T1"/>
              </a:cxn>
              <a:cxn ang="T9">
                <a:pos x="T2" y="T3"/>
              </a:cxn>
              <a:cxn ang="T10">
                <a:pos x="T4" y="T5"/>
              </a:cxn>
              <a:cxn ang="T11">
                <a:pos x="T6" y="T7"/>
              </a:cxn>
            </a:cxnLst>
            <a:rect l="T12" t="T13" r="T14" b="T15"/>
            <a:pathLst>
              <a:path w="208" h="138">
                <a:moveTo>
                  <a:pt x="0" y="0"/>
                </a:moveTo>
                <a:lnTo>
                  <a:pt x="208"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7" name="Rectangle 20"/>
          <p:cNvSpPr>
            <a:spLocks noChangeArrowheads="1"/>
          </p:cNvSpPr>
          <p:nvPr/>
        </p:nvSpPr>
        <p:spPr bwMode="auto">
          <a:xfrm>
            <a:off x="3879850" y="3230562"/>
            <a:ext cx="31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V+</a:t>
            </a:r>
            <a:endParaRPr lang="en-US" sz="2400" b="0">
              <a:latin typeface="Times New Roman" pitchFamily="18" charset="0"/>
            </a:endParaRPr>
          </a:p>
        </p:txBody>
      </p:sp>
      <p:sp>
        <p:nvSpPr>
          <p:cNvPr id="22548" name="Rectangle 21"/>
          <p:cNvSpPr>
            <a:spLocks noChangeArrowheads="1"/>
          </p:cNvSpPr>
          <p:nvPr/>
        </p:nvSpPr>
        <p:spPr bwMode="auto">
          <a:xfrm>
            <a:off x="4198937" y="3201987"/>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latin typeface="Symbol" pitchFamily="18" charset="2"/>
              </a:rPr>
              <a:t>e</a:t>
            </a:r>
            <a:endParaRPr lang="en-US" sz="2400" b="0">
              <a:latin typeface="Times New Roman" pitchFamily="18" charset="0"/>
            </a:endParaRPr>
          </a:p>
        </p:txBody>
      </p:sp>
      <p:sp>
        <p:nvSpPr>
          <p:cNvPr id="22549" name="Rectangle 22"/>
          <p:cNvSpPr>
            <a:spLocks noChangeArrowheads="1"/>
          </p:cNvSpPr>
          <p:nvPr/>
        </p:nvSpPr>
        <p:spPr bwMode="auto">
          <a:xfrm>
            <a:off x="4781550" y="3198812"/>
            <a:ext cx="685800" cy="685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0" name="Rectangle 23"/>
          <p:cNvSpPr>
            <a:spLocks noChangeArrowheads="1"/>
          </p:cNvSpPr>
          <p:nvPr/>
        </p:nvSpPr>
        <p:spPr bwMode="auto">
          <a:xfrm>
            <a:off x="4781550" y="3198812"/>
            <a:ext cx="685800" cy="685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1" name="Rectangle 24"/>
          <p:cNvSpPr>
            <a:spLocks noChangeArrowheads="1"/>
          </p:cNvSpPr>
          <p:nvPr/>
        </p:nvSpPr>
        <p:spPr bwMode="auto">
          <a:xfrm>
            <a:off x="5087937" y="3390900"/>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f</a:t>
            </a:r>
            <a:endParaRPr lang="en-US" sz="2400" b="0">
              <a:latin typeface="Times New Roman" pitchFamily="18" charset="0"/>
            </a:endParaRPr>
          </a:p>
        </p:txBody>
      </p:sp>
      <p:sp>
        <p:nvSpPr>
          <p:cNvPr id="22552" name="Line 25"/>
          <p:cNvSpPr>
            <a:spLocks noChangeShapeType="1"/>
          </p:cNvSpPr>
          <p:nvPr/>
        </p:nvSpPr>
        <p:spPr bwMode="auto">
          <a:xfrm>
            <a:off x="5467350" y="3541712"/>
            <a:ext cx="1220787"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53" name="Freeform 26"/>
          <p:cNvSpPr>
            <a:spLocks/>
          </p:cNvSpPr>
          <p:nvPr/>
        </p:nvSpPr>
        <p:spPr bwMode="auto">
          <a:xfrm>
            <a:off x="6673850" y="3487737"/>
            <a:ext cx="165100" cy="109538"/>
          </a:xfrm>
          <a:custGeom>
            <a:avLst/>
            <a:gdLst>
              <a:gd name="T0" fmla="*/ 0 w 209"/>
              <a:gd name="T1" fmla="*/ 0 h 138"/>
              <a:gd name="T2" fmla="*/ 2147483647 w 209"/>
              <a:gd name="T3" fmla="*/ 2147483647 h 138"/>
              <a:gd name="T4" fmla="*/ 0 w 209"/>
              <a:gd name="T5" fmla="*/ 2147483647 h 138"/>
              <a:gd name="T6" fmla="*/ 0 w 209"/>
              <a:gd name="T7" fmla="*/ 0 h 138"/>
              <a:gd name="T8" fmla="*/ 0 60000 65536"/>
              <a:gd name="T9" fmla="*/ 0 60000 65536"/>
              <a:gd name="T10" fmla="*/ 0 60000 65536"/>
              <a:gd name="T11" fmla="*/ 0 60000 65536"/>
              <a:gd name="T12" fmla="*/ 0 w 209"/>
              <a:gd name="T13" fmla="*/ 0 h 138"/>
              <a:gd name="T14" fmla="*/ 209 w 209"/>
              <a:gd name="T15" fmla="*/ 138 h 138"/>
            </a:gdLst>
            <a:ahLst/>
            <a:cxnLst>
              <a:cxn ang="T8">
                <a:pos x="T0" y="T1"/>
              </a:cxn>
              <a:cxn ang="T9">
                <a:pos x="T2" y="T3"/>
              </a:cxn>
              <a:cxn ang="T10">
                <a:pos x="T4" y="T5"/>
              </a:cxn>
              <a:cxn ang="T11">
                <a:pos x="T6" y="T7"/>
              </a:cxn>
            </a:cxnLst>
            <a:rect l="T12" t="T13" r="T14" b="T15"/>
            <a:pathLst>
              <a:path w="209" h="138">
                <a:moveTo>
                  <a:pt x="0" y="0"/>
                </a:moveTo>
                <a:lnTo>
                  <a:pt x="209"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6" name="Rectangle 29"/>
          <p:cNvSpPr>
            <a:spLocks noChangeArrowheads="1"/>
          </p:cNvSpPr>
          <p:nvPr/>
        </p:nvSpPr>
        <p:spPr bwMode="auto">
          <a:xfrm>
            <a:off x="6896100" y="3313112"/>
            <a:ext cx="8001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7" name="Rectangle 30"/>
          <p:cNvSpPr>
            <a:spLocks noChangeArrowheads="1"/>
          </p:cNvSpPr>
          <p:nvPr/>
        </p:nvSpPr>
        <p:spPr bwMode="auto">
          <a:xfrm>
            <a:off x="6896100" y="33909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Output</a:t>
            </a:r>
            <a:endParaRPr lang="en-US" sz="2400" b="0">
              <a:latin typeface="Times New Roman" pitchFamily="18" charset="0"/>
            </a:endParaRPr>
          </a:p>
        </p:txBody>
      </p:sp>
      <p:sp>
        <p:nvSpPr>
          <p:cNvPr id="67" name="TextBox 66"/>
          <p:cNvSpPr txBox="1"/>
          <p:nvPr/>
        </p:nvSpPr>
        <p:spPr>
          <a:xfrm>
            <a:off x="179322" y="5476598"/>
            <a:ext cx="6813550" cy="1200328"/>
          </a:xfrm>
          <a:prstGeom prst="rect">
            <a:avLst/>
          </a:prstGeom>
          <a:noFill/>
        </p:spPr>
        <p:txBody>
          <a:bodyPr wrap="square" rtlCol="0">
            <a:spAutoFit/>
          </a:bodyPr>
          <a:lstStyle/>
          <a:p>
            <a:r>
              <a:rPr lang="en-US" sz="2400" dirty="0">
                <a:latin typeface="Calibri"/>
                <a:ea typeface="ＭＳ Ｐゴシック" pitchFamily="34" charset="-128"/>
                <a:cs typeface="Calibri"/>
              </a:rPr>
              <a:t>E.g., disturb temperature</a:t>
            </a:r>
            <a:r>
              <a:rPr lang="en-US" sz="2400" baseline="0" dirty="0">
                <a:latin typeface="Calibri"/>
                <a:ea typeface="ＭＳ Ｐゴシック" pitchFamily="34" charset="-128"/>
                <a:cs typeface="Calibri"/>
              </a:rPr>
              <a:t> by </a:t>
            </a:r>
            <a:r>
              <a:rPr lang="en-US" sz="2400" baseline="0" dirty="0" err="1">
                <a:latin typeface="Calibri"/>
                <a:ea typeface="ＭＳ Ｐゴシック" pitchFamily="34" charset="-128"/>
                <a:cs typeface="Calibri"/>
              </a:rPr>
              <a:t>ε</a:t>
            </a:r>
            <a:r>
              <a:rPr lang="en-US" sz="2400" baseline="0" dirty="0">
                <a:latin typeface="Calibri"/>
                <a:ea typeface="ＭＳ Ｐゴシック" pitchFamily="34" charset="-128"/>
                <a:cs typeface="Calibri"/>
              </a:rPr>
              <a:t>=100mV, new temperature signal is 1V which corresponds to 73 degrees instead of 72.5</a:t>
            </a:r>
            <a:endParaRPr lang="en-US" sz="2400" dirty="0">
              <a:latin typeface="Calibri"/>
              <a:cs typeface="Calibri"/>
            </a:endParaRPr>
          </a:p>
        </p:txBody>
      </p:sp>
      <p:sp>
        <p:nvSpPr>
          <p:cNvPr id="68" name="TextBox 67"/>
          <p:cNvSpPr txBox="1"/>
          <p:nvPr/>
        </p:nvSpPr>
        <p:spPr>
          <a:xfrm>
            <a:off x="6756400" y="6498398"/>
            <a:ext cx="1752600" cy="369332"/>
          </a:xfrm>
          <a:prstGeom prst="rect">
            <a:avLst/>
          </a:prstGeom>
          <a:noFill/>
        </p:spPr>
        <p:txBody>
          <a:bodyPr wrap="square" rtlCol="0">
            <a:spAutoFit/>
          </a:bodyPr>
          <a:lstStyle/>
          <a:p>
            <a:r>
              <a:rPr lang="en-US" dirty="0">
                <a:solidFill>
                  <a:schemeClr val="tx1">
                    <a:lumMod val="50000"/>
                    <a:lumOff val="50000"/>
                  </a:schemeClr>
                </a:solidFill>
              </a:rPr>
              <a:t>Text: Dally §1.2</a:t>
            </a:r>
          </a:p>
        </p:txBody>
      </p:sp>
      <p:sp>
        <p:nvSpPr>
          <p:cNvPr id="2" name="Slide Number Placeholder 1"/>
          <p:cNvSpPr>
            <a:spLocks noGrp="1"/>
          </p:cNvSpPr>
          <p:nvPr>
            <p:ph type="sldNum" sz="quarter" idx="12"/>
          </p:nvPr>
        </p:nvSpPr>
        <p:spPr/>
        <p:txBody>
          <a:bodyPr/>
          <a:lstStyle/>
          <a:p>
            <a:fld id="{6F344C7A-0D93-FE43-BBB8-6C733ACB5A1E}" type="slidenum">
              <a:rPr lang="en-US" smtClean="0"/>
              <a:t>13</a:t>
            </a:fld>
            <a:endParaRPr lang="en-US"/>
          </a:p>
        </p:txBody>
      </p:sp>
      <p:grpSp>
        <p:nvGrpSpPr>
          <p:cNvPr id="37" name="Group 36"/>
          <p:cNvGrpSpPr/>
          <p:nvPr/>
        </p:nvGrpSpPr>
        <p:grpSpPr>
          <a:xfrm>
            <a:off x="2438400" y="1143000"/>
            <a:ext cx="1524000" cy="877094"/>
            <a:chOff x="2438400" y="1143000"/>
            <a:chExt cx="1524000" cy="877094"/>
          </a:xfrm>
        </p:grpSpPr>
        <p:sp>
          <p:nvSpPr>
            <p:cNvPr id="47" name="Rounded Rectangular Callout 46"/>
            <p:cNvSpPr/>
            <p:nvPr/>
          </p:nvSpPr>
          <p:spPr>
            <a:xfrm>
              <a:off x="2438400" y="1143000"/>
              <a:ext cx="1524000" cy="877094"/>
            </a:xfrm>
            <a:prstGeom prst="wedgeRoundRectCallout">
              <a:avLst>
                <a:gd name="adj1" fmla="val -7976"/>
                <a:gd name="adj2" fmla="val 84840"/>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2614613" y="1285875"/>
              <a:ext cx="1173252" cy="381000"/>
            </a:xfrm>
            <a:custGeom>
              <a:avLst/>
              <a:gdLst>
                <a:gd name="connsiteX0" fmla="*/ 0 w 1173252"/>
                <a:gd name="connsiteY0" fmla="*/ 304800 h 381000"/>
                <a:gd name="connsiteX1" fmla="*/ 4762 w 1173252"/>
                <a:gd name="connsiteY1" fmla="*/ 319088 h 381000"/>
                <a:gd name="connsiteX2" fmla="*/ 14287 w 1173252"/>
                <a:gd name="connsiteY2" fmla="*/ 361950 h 381000"/>
                <a:gd name="connsiteX3" fmla="*/ 23812 w 1173252"/>
                <a:gd name="connsiteY3" fmla="*/ 381000 h 381000"/>
                <a:gd name="connsiteX4" fmla="*/ 28575 w 1173252"/>
                <a:gd name="connsiteY4" fmla="*/ 366713 h 381000"/>
                <a:gd name="connsiteX5" fmla="*/ 42862 w 1173252"/>
                <a:gd name="connsiteY5" fmla="*/ 290513 h 381000"/>
                <a:gd name="connsiteX6" fmla="*/ 52387 w 1173252"/>
                <a:gd name="connsiteY6" fmla="*/ 257175 h 381000"/>
                <a:gd name="connsiteX7" fmla="*/ 57150 w 1173252"/>
                <a:gd name="connsiteY7" fmla="*/ 242888 h 381000"/>
                <a:gd name="connsiteX8" fmla="*/ 71437 w 1173252"/>
                <a:gd name="connsiteY8" fmla="*/ 319088 h 381000"/>
                <a:gd name="connsiteX9" fmla="*/ 90487 w 1173252"/>
                <a:gd name="connsiteY9" fmla="*/ 285750 h 381000"/>
                <a:gd name="connsiteX10" fmla="*/ 100012 w 1173252"/>
                <a:gd name="connsiteY10" fmla="*/ 257175 h 381000"/>
                <a:gd name="connsiteX11" fmla="*/ 109537 w 1173252"/>
                <a:gd name="connsiteY11" fmla="*/ 300038 h 381000"/>
                <a:gd name="connsiteX12" fmla="*/ 119062 w 1173252"/>
                <a:gd name="connsiteY12" fmla="*/ 314325 h 381000"/>
                <a:gd name="connsiteX13" fmla="*/ 128587 w 1173252"/>
                <a:gd name="connsiteY13" fmla="*/ 300038 h 381000"/>
                <a:gd name="connsiteX14" fmla="*/ 133350 w 1173252"/>
                <a:gd name="connsiteY14" fmla="*/ 280988 h 381000"/>
                <a:gd name="connsiteX15" fmla="*/ 142875 w 1173252"/>
                <a:gd name="connsiteY15" fmla="*/ 309563 h 381000"/>
                <a:gd name="connsiteX16" fmla="*/ 166687 w 1173252"/>
                <a:gd name="connsiteY16" fmla="*/ 338138 h 381000"/>
                <a:gd name="connsiteX17" fmla="*/ 171450 w 1173252"/>
                <a:gd name="connsiteY17" fmla="*/ 309563 h 381000"/>
                <a:gd name="connsiteX18" fmla="*/ 176212 w 1173252"/>
                <a:gd name="connsiteY18" fmla="*/ 271463 h 381000"/>
                <a:gd name="connsiteX19" fmla="*/ 180975 w 1173252"/>
                <a:gd name="connsiteY19" fmla="*/ 247650 h 381000"/>
                <a:gd name="connsiteX20" fmla="*/ 190500 w 1173252"/>
                <a:gd name="connsiteY20" fmla="*/ 266700 h 381000"/>
                <a:gd name="connsiteX21" fmla="*/ 200025 w 1173252"/>
                <a:gd name="connsiteY21" fmla="*/ 295275 h 381000"/>
                <a:gd name="connsiteX22" fmla="*/ 214312 w 1173252"/>
                <a:gd name="connsiteY22" fmla="*/ 328613 h 381000"/>
                <a:gd name="connsiteX23" fmla="*/ 223837 w 1173252"/>
                <a:gd name="connsiteY23" fmla="*/ 314325 h 381000"/>
                <a:gd name="connsiteX24" fmla="*/ 238125 w 1173252"/>
                <a:gd name="connsiteY24" fmla="*/ 266700 h 381000"/>
                <a:gd name="connsiteX25" fmla="*/ 252412 w 1173252"/>
                <a:gd name="connsiteY25" fmla="*/ 290513 h 381000"/>
                <a:gd name="connsiteX26" fmla="*/ 257175 w 1173252"/>
                <a:gd name="connsiteY26" fmla="*/ 319088 h 381000"/>
                <a:gd name="connsiteX27" fmla="*/ 276225 w 1173252"/>
                <a:gd name="connsiteY27" fmla="*/ 347663 h 381000"/>
                <a:gd name="connsiteX28" fmla="*/ 280987 w 1173252"/>
                <a:gd name="connsiteY28" fmla="*/ 328613 h 381000"/>
                <a:gd name="connsiteX29" fmla="*/ 285750 w 1173252"/>
                <a:gd name="connsiteY29" fmla="*/ 304800 h 381000"/>
                <a:gd name="connsiteX30" fmla="*/ 300037 w 1173252"/>
                <a:gd name="connsiteY30" fmla="*/ 319088 h 381000"/>
                <a:gd name="connsiteX31" fmla="*/ 314325 w 1173252"/>
                <a:gd name="connsiteY31" fmla="*/ 347663 h 381000"/>
                <a:gd name="connsiteX32" fmla="*/ 319087 w 1173252"/>
                <a:gd name="connsiteY32" fmla="*/ 319088 h 381000"/>
                <a:gd name="connsiteX33" fmla="*/ 323850 w 1173252"/>
                <a:gd name="connsiteY33" fmla="*/ 261938 h 381000"/>
                <a:gd name="connsiteX34" fmla="*/ 338137 w 1173252"/>
                <a:gd name="connsiteY34" fmla="*/ 280988 h 381000"/>
                <a:gd name="connsiteX35" fmla="*/ 352425 w 1173252"/>
                <a:gd name="connsiteY35" fmla="*/ 309563 h 381000"/>
                <a:gd name="connsiteX36" fmla="*/ 366712 w 1173252"/>
                <a:gd name="connsiteY36" fmla="*/ 314325 h 381000"/>
                <a:gd name="connsiteX37" fmla="*/ 376237 w 1173252"/>
                <a:gd name="connsiteY37" fmla="*/ 295275 h 381000"/>
                <a:gd name="connsiteX38" fmla="*/ 381000 w 1173252"/>
                <a:gd name="connsiteY38" fmla="*/ 280988 h 381000"/>
                <a:gd name="connsiteX39" fmla="*/ 390525 w 1173252"/>
                <a:gd name="connsiteY39" fmla="*/ 261938 h 381000"/>
                <a:gd name="connsiteX40" fmla="*/ 400050 w 1173252"/>
                <a:gd name="connsiteY40" fmla="*/ 276225 h 381000"/>
                <a:gd name="connsiteX41" fmla="*/ 404812 w 1173252"/>
                <a:gd name="connsiteY41" fmla="*/ 290513 h 381000"/>
                <a:gd name="connsiteX42" fmla="*/ 409575 w 1173252"/>
                <a:gd name="connsiteY42" fmla="*/ 257175 h 381000"/>
                <a:gd name="connsiteX43" fmla="*/ 414337 w 1173252"/>
                <a:gd name="connsiteY43" fmla="*/ 204788 h 381000"/>
                <a:gd name="connsiteX44" fmla="*/ 423862 w 1173252"/>
                <a:gd name="connsiteY44" fmla="*/ 71438 h 381000"/>
                <a:gd name="connsiteX45" fmla="*/ 433387 w 1173252"/>
                <a:gd name="connsiteY45" fmla="*/ 0 h 381000"/>
                <a:gd name="connsiteX46" fmla="*/ 442912 w 1173252"/>
                <a:gd name="connsiteY46" fmla="*/ 80963 h 381000"/>
                <a:gd name="connsiteX47" fmla="*/ 447675 w 1173252"/>
                <a:gd name="connsiteY47" fmla="*/ 133350 h 381000"/>
                <a:gd name="connsiteX48" fmla="*/ 457200 w 1173252"/>
                <a:gd name="connsiteY48" fmla="*/ 200025 h 381000"/>
                <a:gd name="connsiteX49" fmla="*/ 466725 w 1173252"/>
                <a:gd name="connsiteY49" fmla="*/ 295275 h 381000"/>
                <a:gd name="connsiteX50" fmla="*/ 476250 w 1173252"/>
                <a:gd name="connsiteY50" fmla="*/ 314325 h 381000"/>
                <a:gd name="connsiteX51" fmla="*/ 471487 w 1173252"/>
                <a:gd name="connsiteY51" fmla="*/ 152400 h 381000"/>
                <a:gd name="connsiteX52" fmla="*/ 476250 w 1173252"/>
                <a:gd name="connsiteY52" fmla="*/ 190500 h 381000"/>
                <a:gd name="connsiteX53" fmla="*/ 481012 w 1173252"/>
                <a:gd name="connsiteY53" fmla="*/ 219075 h 381000"/>
                <a:gd name="connsiteX54" fmla="*/ 485775 w 1173252"/>
                <a:gd name="connsiteY54" fmla="*/ 242888 h 381000"/>
                <a:gd name="connsiteX55" fmla="*/ 495300 w 1173252"/>
                <a:gd name="connsiteY55" fmla="*/ 257175 h 381000"/>
                <a:gd name="connsiteX56" fmla="*/ 509587 w 1173252"/>
                <a:gd name="connsiteY56" fmla="*/ 161925 h 381000"/>
                <a:gd name="connsiteX57" fmla="*/ 519112 w 1173252"/>
                <a:gd name="connsiteY57" fmla="*/ 71438 h 381000"/>
                <a:gd name="connsiteX58" fmla="*/ 523875 w 1173252"/>
                <a:gd name="connsiteY58" fmla="*/ 100013 h 381000"/>
                <a:gd name="connsiteX59" fmla="*/ 538162 w 1173252"/>
                <a:gd name="connsiteY59" fmla="*/ 195263 h 381000"/>
                <a:gd name="connsiteX60" fmla="*/ 542925 w 1173252"/>
                <a:gd name="connsiteY60" fmla="*/ 280988 h 381000"/>
                <a:gd name="connsiteX61" fmla="*/ 547687 w 1173252"/>
                <a:gd name="connsiteY61" fmla="*/ 261938 h 381000"/>
                <a:gd name="connsiteX62" fmla="*/ 557212 w 1173252"/>
                <a:gd name="connsiteY62" fmla="*/ 228600 h 381000"/>
                <a:gd name="connsiteX63" fmla="*/ 561975 w 1173252"/>
                <a:gd name="connsiteY63" fmla="*/ 257175 h 381000"/>
                <a:gd name="connsiteX64" fmla="*/ 566737 w 1173252"/>
                <a:gd name="connsiteY64" fmla="*/ 271463 h 381000"/>
                <a:gd name="connsiteX65" fmla="*/ 571500 w 1173252"/>
                <a:gd name="connsiteY65" fmla="*/ 295275 h 381000"/>
                <a:gd name="connsiteX66" fmla="*/ 585787 w 1173252"/>
                <a:gd name="connsiteY66" fmla="*/ 290513 h 381000"/>
                <a:gd name="connsiteX67" fmla="*/ 609600 w 1173252"/>
                <a:gd name="connsiteY67" fmla="*/ 328613 h 381000"/>
                <a:gd name="connsiteX68" fmla="*/ 623887 w 1173252"/>
                <a:gd name="connsiteY68" fmla="*/ 314325 h 381000"/>
                <a:gd name="connsiteX69" fmla="*/ 633412 w 1173252"/>
                <a:gd name="connsiteY69" fmla="*/ 271463 h 381000"/>
                <a:gd name="connsiteX70" fmla="*/ 638175 w 1173252"/>
                <a:gd name="connsiteY70" fmla="*/ 295275 h 381000"/>
                <a:gd name="connsiteX71" fmla="*/ 647700 w 1173252"/>
                <a:gd name="connsiteY71" fmla="*/ 319088 h 381000"/>
                <a:gd name="connsiteX72" fmla="*/ 652462 w 1173252"/>
                <a:gd name="connsiteY72" fmla="*/ 333375 h 381000"/>
                <a:gd name="connsiteX73" fmla="*/ 661987 w 1173252"/>
                <a:gd name="connsiteY73" fmla="*/ 319088 h 381000"/>
                <a:gd name="connsiteX74" fmla="*/ 666750 w 1173252"/>
                <a:gd name="connsiteY74" fmla="*/ 304800 h 381000"/>
                <a:gd name="connsiteX75" fmla="*/ 690562 w 1173252"/>
                <a:gd name="connsiteY75" fmla="*/ 333375 h 381000"/>
                <a:gd name="connsiteX76" fmla="*/ 695325 w 1173252"/>
                <a:gd name="connsiteY76" fmla="*/ 319088 h 381000"/>
                <a:gd name="connsiteX77" fmla="*/ 700087 w 1173252"/>
                <a:gd name="connsiteY77" fmla="*/ 295275 h 381000"/>
                <a:gd name="connsiteX78" fmla="*/ 704850 w 1173252"/>
                <a:gd name="connsiteY78" fmla="*/ 309563 h 381000"/>
                <a:gd name="connsiteX79" fmla="*/ 723900 w 1173252"/>
                <a:gd name="connsiteY79" fmla="*/ 347663 h 381000"/>
                <a:gd name="connsiteX80" fmla="*/ 733425 w 1173252"/>
                <a:gd name="connsiteY80" fmla="*/ 333375 h 381000"/>
                <a:gd name="connsiteX81" fmla="*/ 752475 w 1173252"/>
                <a:gd name="connsiteY81" fmla="*/ 304800 h 381000"/>
                <a:gd name="connsiteX82" fmla="*/ 757237 w 1173252"/>
                <a:gd name="connsiteY82" fmla="*/ 319088 h 381000"/>
                <a:gd name="connsiteX83" fmla="*/ 766762 w 1173252"/>
                <a:gd name="connsiteY83" fmla="*/ 304800 h 381000"/>
                <a:gd name="connsiteX84" fmla="*/ 771525 w 1173252"/>
                <a:gd name="connsiteY84" fmla="*/ 271463 h 381000"/>
                <a:gd name="connsiteX85" fmla="*/ 785812 w 1173252"/>
                <a:gd name="connsiteY85" fmla="*/ 309563 h 381000"/>
                <a:gd name="connsiteX86" fmla="*/ 795337 w 1173252"/>
                <a:gd name="connsiteY86" fmla="*/ 338138 h 381000"/>
                <a:gd name="connsiteX87" fmla="*/ 804862 w 1173252"/>
                <a:gd name="connsiteY87" fmla="*/ 309563 h 381000"/>
                <a:gd name="connsiteX88" fmla="*/ 814387 w 1173252"/>
                <a:gd name="connsiteY88" fmla="*/ 276225 h 381000"/>
                <a:gd name="connsiteX89" fmla="*/ 833437 w 1173252"/>
                <a:gd name="connsiteY89" fmla="*/ 314325 h 381000"/>
                <a:gd name="connsiteX90" fmla="*/ 847725 w 1173252"/>
                <a:gd name="connsiteY90" fmla="*/ 342900 h 381000"/>
                <a:gd name="connsiteX91" fmla="*/ 862012 w 1173252"/>
                <a:gd name="connsiteY91" fmla="*/ 300038 h 381000"/>
                <a:gd name="connsiteX92" fmla="*/ 871537 w 1173252"/>
                <a:gd name="connsiteY92" fmla="*/ 285750 h 381000"/>
                <a:gd name="connsiteX93" fmla="*/ 885825 w 1173252"/>
                <a:gd name="connsiteY93" fmla="*/ 300038 h 381000"/>
                <a:gd name="connsiteX94" fmla="*/ 904875 w 1173252"/>
                <a:gd name="connsiteY94" fmla="*/ 314325 h 381000"/>
                <a:gd name="connsiteX95" fmla="*/ 909637 w 1173252"/>
                <a:gd name="connsiteY95" fmla="*/ 290513 h 381000"/>
                <a:gd name="connsiteX96" fmla="*/ 919162 w 1173252"/>
                <a:gd name="connsiteY96" fmla="*/ 276225 h 381000"/>
                <a:gd name="connsiteX97" fmla="*/ 928687 w 1173252"/>
                <a:gd name="connsiteY97" fmla="*/ 300038 h 381000"/>
                <a:gd name="connsiteX98" fmla="*/ 933450 w 1173252"/>
                <a:gd name="connsiteY98" fmla="*/ 328613 h 381000"/>
                <a:gd name="connsiteX99" fmla="*/ 947737 w 1173252"/>
                <a:gd name="connsiteY99" fmla="*/ 309563 h 381000"/>
                <a:gd name="connsiteX100" fmla="*/ 966787 w 1173252"/>
                <a:gd name="connsiteY100" fmla="*/ 276225 h 381000"/>
                <a:gd name="connsiteX101" fmla="*/ 971550 w 1173252"/>
                <a:gd name="connsiteY101" fmla="*/ 261938 h 381000"/>
                <a:gd name="connsiteX102" fmla="*/ 981075 w 1173252"/>
                <a:gd name="connsiteY102" fmla="*/ 280988 h 381000"/>
                <a:gd name="connsiteX103" fmla="*/ 990600 w 1173252"/>
                <a:gd name="connsiteY103" fmla="*/ 295275 h 381000"/>
                <a:gd name="connsiteX104" fmla="*/ 995362 w 1173252"/>
                <a:gd name="connsiteY104" fmla="*/ 314325 h 381000"/>
                <a:gd name="connsiteX105" fmla="*/ 1009650 w 1173252"/>
                <a:gd name="connsiteY105" fmla="*/ 319088 h 381000"/>
                <a:gd name="connsiteX106" fmla="*/ 1019175 w 1173252"/>
                <a:gd name="connsiteY106" fmla="*/ 290513 h 381000"/>
                <a:gd name="connsiteX107" fmla="*/ 1023937 w 1173252"/>
                <a:gd name="connsiteY107" fmla="*/ 276225 h 381000"/>
                <a:gd name="connsiteX108" fmla="*/ 1047750 w 1173252"/>
                <a:gd name="connsiteY108" fmla="*/ 309563 h 381000"/>
                <a:gd name="connsiteX109" fmla="*/ 1052512 w 1173252"/>
                <a:gd name="connsiteY109" fmla="*/ 323850 h 381000"/>
                <a:gd name="connsiteX110" fmla="*/ 1062037 w 1173252"/>
                <a:gd name="connsiteY110" fmla="*/ 309563 h 381000"/>
                <a:gd name="connsiteX111" fmla="*/ 1066800 w 1173252"/>
                <a:gd name="connsiteY111" fmla="*/ 285750 h 381000"/>
                <a:gd name="connsiteX112" fmla="*/ 1076325 w 1173252"/>
                <a:gd name="connsiteY112" fmla="*/ 238125 h 381000"/>
                <a:gd name="connsiteX113" fmla="*/ 1085850 w 1173252"/>
                <a:gd name="connsiteY113" fmla="*/ 257175 h 381000"/>
                <a:gd name="connsiteX114" fmla="*/ 1090612 w 1173252"/>
                <a:gd name="connsiteY114" fmla="*/ 276225 h 381000"/>
                <a:gd name="connsiteX115" fmla="*/ 1100137 w 1173252"/>
                <a:gd name="connsiteY115" fmla="*/ 309563 h 381000"/>
                <a:gd name="connsiteX116" fmla="*/ 1114425 w 1173252"/>
                <a:gd name="connsiteY116" fmla="*/ 304800 h 381000"/>
                <a:gd name="connsiteX117" fmla="*/ 1128712 w 1173252"/>
                <a:gd name="connsiteY117" fmla="*/ 271463 h 381000"/>
                <a:gd name="connsiteX118" fmla="*/ 1138237 w 1173252"/>
                <a:gd name="connsiteY118" fmla="*/ 290513 h 381000"/>
                <a:gd name="connsiteX119" fmla="*/ 1147762 w 1173252"/>
                <a:gd name="connsiteY119" fmla="*/ 319088 h 381000"/>
                <a:gd name="connsiteX120" fmla="*/ 1152525 w 1173252"/>
                <a:gd name="connsiteY120" fmla="*/ 333375 h 381000"/>
                <a:gd name="connsiteX121" fmla="*/ 1157287 w 1173252"/>
                <a:gd name="connsiteY121" fmla="*/ 347663 h 381000"/>
                <a:gd name="connsiteX122" fmla="*/ 1166812 w 1173252"/>
                <a:gd name="connsiteY122" fmla="*/ 361950 h 381000"/>
                <a:gd name="connsiteX123" fmla="*/ 1171575 w 1173252"/>
                <a:gd name="connsiteY123" fmla="*/ 290513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173252" h="381000">
                  <a:moveTo>
                    <a:pt x="0" y="304800"/>
                  </a:moveTo>
                  <a:cubicBezTo>
                    <a:pt x="1587" y="309563"/>
                    <a:pt x="3544" y="314218"/>
                    <a:pt x="4762" y="319088"/>
                  </a:cubicBezTo>
                  <a:cubicBezTo>
                    <a:pt x="7022" y="328128"/>
                    <a:pt x="10624" y="352182"/>
                    <a:pt x="14287" y="361950"/>
                  </a:cubicBezTo>
                  <a:cubicBezTo>
                    <a:pt x="16780" y="368598"/>
                    <a:pt x="20637" y="374650"/>
                    <a:pt x="23812" y="381000"/>
                  </a:cubicBezTo>
                  <a:cubicBezTo>
                    <a:pt x="25400" y="376238"/>
                    <a:pt x="27486" y="371613"/>
                    <a:pt x="28575" y="366713"/>
                  </a:cubicBezTo>
                  <a:cubicBezTo>
                    <a:pt x="34343" y="340758"/>
                    <a:pt x="34218" y="316442"/>
                    <a:pt x="42862" y="290513"/>
                  </a:cubicBezTo>
                  <a:cubicBezTo>
                    <a:pt x="54284" y="256249"/>
                    <a:pt x="40424" y="299044"/>
                    <a:pt x="52387" y="257175"/>
                  </a:cubicBezTo>
                  <a:cubicBezTo>
                    <a:pt x="53766" y="252348"/>
                    <a:pt x="55562" y="247650"/>
                    <a:pt x="57150" y="242888"/>
                  </a:cubicBezTo>
                  <a:cubicBezTo>
                    <a:pt x="67751" y="306494"/>
                    <a:pt x="61991" y="281302"/>
                    <a:pt x="71437" y="319088"/>
                  </a:cubicBezTo>
                  <a:cubicBezTo>
                    <a:pt x="96471" y="310743"/>
                    <a:pt x="81852" y="320293"/>
                    <a:pt x="90487" y="285750"/>
                  </a:cubicBezTo>
                  <a:cubicBezTo>
                    <a:pt x="92922" y="276010"/>
                    <a:pt x="100012" y="257175"/>
                    <a:pt x="100012" y="257175"/>
                  </a:cubicBezTo>
                  <a:cubicBezTo>
                    <a:pt x="101840" y="268143"/>
                    <a:pt x="103677" y="288317"/>
                    <a:pt x="109537" y="300038"/>
                  </a:cubicBezTo>
                  <a:cubicBezTo>
                    <a:pt x="112097" y="305157"/>
                    <a:pt x="115887" y="309563"/>
                    <a:pt x="119062" y="314325"/>
                  </a:cubicBezTo>
                  <a:cubicBezTo>
                    <a:pt x="122237" y="309563"/>
                    <a:pt x="126332" y="305299"/>
                    <a:pt x="128587" y="300038"/>
                  </a:cubicBezTo>
                  <a:cubicBezTo>
                    <a:pt x="131165" y="294022"/>
                    <a:pt x="127904" y="277357"/>
                    <a:pt x="133350" y="280988"/>
                  </a:cubicBezTo>
                  <a:cubicBezTo>
                    <a:pt x="141704" y="286557"/>
                    <a:pt x="138385" y="300583"/>
                    <a:pt x="142875" y="309563"/>
                  </a:cubicBezTo>
                  <a:cubicBezTo>
                    <a:pt x="154960" y="333732"/>
                    <a:pt x="146493" y="324675"/>
                    <a:pt x="166687" y="338138"/>
                  </a:cubicBezTo>
                  <a:cubicBezTo>
                    <a:pt x="168275" y="328613"/>
                    <a:pt x="170084" y="319122"/>
                    <a:pt x="171450" y="309563"/>
                  </a:cubicBezTo>
                  <a:cubicBezTo>
                    <a:pt x="173260" y="296893"/>
                    <a:pt x="174266" y="284113"/>
                    <a:pt x="176212" y="271463"/>
                  </a:cubicBezTo>
                  <a:cubicBezTo>
                    <a:pt x="177443" y="263462"/>
                    <a:pt x="179387" y="255588"/>
                    <a:pt x="180975" y="247650"/>
                  </a:cubicBezTo>
                  <a:cubicBezTo>
                    <a:pt x="184150" y="254000"/>
                    <a:pt x="187863" y="260108"/>
                    <a:pt x="190500" y="266700"/>
                  </a:cubicBezTo>
                  <a:cubicBezTo>
                    <a:pt x="194229" y="276022"/>
                    <a:pt x="195535" y="286295"/>
                    <a:pt x="200025" y="295275"/>
                  </a:cubicBezTo>
                  <a:cubicBezTo>
                    <a:pt x="211795" y="318815"/>
                    <a:pt x="207305" y="307590"/>
                    <a:pt x="214312" y="328613"/>
                  </a:cubicBezTo>
                  <a:cubicBezTo>
                    <a:pt x="217487" y="323850"/>
                    <a:pt x="221512" y="319556"/>
                    <a:pt x="223837" y="314325"/>
                  </a:cubicBezTo>
                  <a:cubicBezTo>
                    <a:pt x="230462" y="299420"/>
                    <a:pt x="234167" y="282531"/>
                    <a:pt x="238125" y="266700"/>
                  </a:cubicBezTo>
                  <a:cubicBezTo>
                    <a:pt x="242887" y="274638"/>
                    <a:pt x="249249" y="281814"/>
                    <a:pt x="252412" y="290513"/>
                  </a:cubicBezTo>
                  <a:cubicBezTo>
                    <a:pt x="255712" y="299588"/>
                    <a:pt x="253461" y="310174"/>
                    <a:pt x="257175" y="319088"/>
                  </a:cubicBezTo>
                  <a:cubicBezTo>
                    <a:pt x="261578" y="329655"/>
                    <a:pt x="276225" y="347663"/>
                    <a:pt x="276225" y="347663"/>
                  </a:cubicBezTo>
                  <a:cubicBezTo>
                    <a:pt x="277812" y="341313"/>
                    <a:pt x="279567" y="335003"/>
                    <a:pt x="280987" y="328613"/>
                  </a:cubicBezTo>
                  <a:cubicBezTo>
                    <a:pt x="282743" y="320711"/>
                    <a:pt x="278510" y="308420"/>
                    <a:pt x="285750" y="304800"/>
                  </a:cubicBezTo>
                  <a:cubicBezTo>
                    <a:pt x="291774" y="301788"/>
                    <a:pt x="296301" y="313484"/>
                    <a:pt x="300037" y="319088"/>
                  </a:cubicBezTo>
                  <a:cubicBezTo>
                    <a:pt x="305944" y="327949"/>
                    <a:pt x="309562" y="338138"/>
                    <a:pt x="314325" y="347663"/>
                  </a:cubicBezTo>
                  <a:cubicBezTo>
                    <a:pt x="315912" y="338138"/>
                    <a:pt x="318021" y="328685"/>
                    <a:pt x="319087" y="319088"/>
                  </a:cubicBezTo>
                  <a:cubicBezTo>
                    <a:pt x="321198" y="300089"/>
                    <a:pt x="315301" y="279036"/>
                    <a:pt x="323850" y="261938"/>
                  </a:cubicBezTo>
                  <a:cubicBezTo>
                    <a:pt x="327400" y="254839"/>
                    <a:pt x="333375" y="274638"/>
                    <a:pt x="338137" y="280988"/>
                  </a:cubicBezTo>
                  <a:cubicBezTo>
                    <a:pt x="341274" y="290399"/>
                    <a:pt x="344033" y="302849"/>
                    <a:pt x="352425" y="309563"/>
                  </a:cubicBezTo>
                  <a:cubicBezTo>
                    <a:pt x="356345" y="312699"/>
                    <a:pt x="361950" y="312738"/>
                    <a:pt x="366712" y="314325"/>
                  </a:cubicBezTo>
                  <a:cubicBezTo>
                    <a:pt x="369887" y="307975"/>
                    <a:pt x="373440" y="301800"/>
                    <a:pt x="376237" y="295275"/>
                  </a:cubicBezTo>
                  <a:cubicBezTo>
                    <a:pt x="378215" y="290661"/>
                    <a:pt x="379022" y="285602"/>
                    <a:pt x="381000" y="280988"/>
                  </a:cubicBezTo>
                  <a:cubicBezTo>
                    <a:pt x="383797" y="274463"/>
                    <a:pt x="387350" y="268288"/>
                    <a:pt x="390525" y="261938"/>
                  </a:cubicBezTo>
                  <a:cubicBezTo>
                    <a:pt x="393700" y="266700"/>
                    <a:pt x="397490" y="271106"/>
                    <a:pt x="400050" y="276225"/>
                  </a:cubicBezTo>
                  <a:cubicBezTo>
                    <a:pt x="402295" y="280715"/>
                    <a:pt x="402567" y="295003"/>
                    <a:pt x="404812" y="290513"/>
                  </a:cubicBezTo>
                  <a:cubicBezTo>
                    <a:pt x="409832" y="280473"/>
                    <a:pt x="408335" y="268332"/>
                    <a:pt x="409575" y="257175"/>
                  </a:cubicBezTo>
                  <a:cubicBezTo>
                    <a:pt x="411511" y="239748"/>
                    <a:pt x="412992" y="222271"/>
                    <a:pt x="414337" y="204788"/>
                  </a:cubicBezTo>
                  <a:cubicBezTo>
                    <a:pt x="417755" y="160356"/>
                    <a:pt x="417559" y="115553"/>
                    <a:pt x="423862" y="71438"/>
                  </a:cubicBezTo>
                  <a:cubicBezTo>
                    <a:pt x="430435" y="25430"/>
                    <a:pt x="427233" y="49239"/>
                    <a:pt x="433387" y="0"/>
                  </a:cubicBezTo>
                  <a:cubicBezTo>
                    <a:pt x="437188" y="30407"/>
                    <a:pt x="439820" y="50041"/>
                    <a:pt x="442912" y="80963"/>
                  </a:cubicBezTo>
                  <a:cubicBezTo>
                    <a:pt x="444657" y="98410"/>
                    <a:pt x="445586" y="115941"/>
                    <a:pt x="447675" y="133350"/>
                  </a:cubicBezTo>
                  <a:cubicBezTo>
                    <a:pt x="450350" y="155641"/>
                    <a:pt x="454525" y="177734"/>
                    <a:pt x="457200" y="200025"/>
                  </a:cubicBezTo>
                  <a:cubicBezTo>
                    <a:pt x="457775" y="204820"/>
                    <a:pt x="464525" y="285740"/>
                    <a:pt x="466725" y="295275"/>
                  </a:cubicBezTo>
                  <a:cubicBezTo>
                    <a:pt x="468321" y="302193"/>
                    <a:pt x="473075" y="307975"/>
                    <a:pt x="476250" y="314325"/>
                  </a:cubicBezTo>
                  <a:cubicBezTo>
                    <a:pt x="474662" y="260350"/>
                    <a:pt x="471487" y="206398"/>
                    <a:pt x="471487" y="152400"/>
                  </a:cubicBezTo>
                  <a:cubicBezTo>
                    <a:pt x="471487" y="139601"/>
                    <a:pt x="474440" y="177830"/>
                    <a:pt x="476250" y="190500"/>
                  </a:cubicBezTo>
                  <a:cubicBezTo>
                    <a:pt x="477616" y="200059"/>
                    <a:pt x="479285" y="209574"/>
                    <a:pt x="481012" y="219075"/>
                  </a:cubicBezTo>
                  <a:cubicBezTo>
                    <a:pt x="482460" y="227039"/>
                    <a:pt x="482933" y="235309"/>
                    <a:pt x="485775" y="242888"/>
                  </a:cubicBezTo>
                  <a:cubicBezTo>
                    <a:pt x="487785" y="248247"/>
                    <a:pt x="492125" y="252413"/>
                    <a:pt x="495300" y="257175"/>
                  </a:cubicBezTo>
                  <a:cubicBezTo>
                    <a:pt x="507218" y="203543"/>
                    <a:pt x="505190" y="221284"/>
                    <a:pt x="509587" y="161925"/>
                  </a:cubicBezTo>
                  <a:cubicBezTo>
                    <a:pt x="515871" y="77091"/>
                    <a:pt x="506064" y="110584"/>
                    <a:pt x="519112" y="71438"/>
                  </a:cubicBezTo>
                  <a:cubicBezTo>
                    <a:pt x="520700" y="80963"/>
                    <a:pt x="522443" y="90463"/>
                    <a:pt x="523875" y="100013"/>
                  </a:cubicBezTo>
                  <a:cubicBezTo>
                    <a:pt x="540222" y="208988"/>
                    <a:pt x="527363" y="130461"/>
                    <a:pt x="538162" y="195263"/>
                  </a:cubicBezTo>
                  <a:cubicBezTo>
                    <a:pt x="539750" y="223838"/>
                    <a:pt x="538878" y="252657"/>
                    <a:pt x="542925" y="280988"/>
                  </a:cubicBezTo>
                  <a:cubicBezTo>
                    <a:pt x="543851" y="287468"/>
                    <a:pt x="545889" y="268232"/>
                    <a:pt x="547687" y="261938"/>
                  </a:cubicBezTo>
                  <a:cubicBezTo>
                    <a:pt x="561351" y="214112"/>
                    <a:pt x="542326" y="288151"/>
                    <a:pt x="557212" y="228600"/>
                  </a:cubicBezTo>
                  <a:cubicBezTo>
                    <a:pt x="558800" y="238125"/>
                    <a:pt x="559880" y="247749"/>
                    <a:pt x="561975" y="257175"/>
                  </a:cubicBezTo>
                  <a:cubicBezTo>
                    <a:pt x="563064" y="262076"/>
                    <a:pt x="565519" y="266593"/>
                    <a:pt x="566737" y="271463"/>
                  </a:cubicBezTo>
                  <a:cubicBezTo>
                    <a:pt x="568700" y="279316"/>
                    <a:pt x="569912" y="287338"/>
                    <a:pt x="571500" y="295275"/>
                  </a:cubicBezTo>
                  <a:cubicBezTo>
                    <a:pt x="576262" y="293688"/>
                    <a:pt x="582009" y="287207"/>
                    <a:pt x="585787" y="290513"/>
                  </a:cubicBezTo>
                  <a:cubicBezTo>
                    <a:pt x="597058" y="300375"/>
                    <a:pt x="609600" y="328613"/>
                    <a:pt x="609600" y="328613"/>
                  </a:cubicBezTo>
                  <a:cubicBezTo>
                    <a:pt x="614362" y="323850"/>
                    <a:pt x="620545" y="320173"/>
                    <a:pt x="623887" y="314325"/>
                  </a:cubicBezTo>
                  <a:cubicBezTo>
                    <a:pt x="625958" y="310700"/>
                    <a:pt x="633123" y="272906"/>
                    <a:pt x="633412" y="271463"/>
                  </a:cubicBezTo>
                  <a:cubicBezTo>
                    <a:pt x="635000" y="279400"/>
                    <a:pt x="635849" y="287522"/>
                    <a:pt x="638175" y="295275"/>
                  </a:cubicBezTo>
                  <a:cubicBezTo>
                    <a:pt x="640632" y="303464"/>
                    <a:pt x="644698" y="311083"/>
                    <a:pt x="647700" y="319088"/>
                  </a:cubicBezTo>
                  <a:cubicBezTo>
                    <a:pt x="649463" y="323788"/>
                    <a:pt x="650875" y="328613"/>
                    <a:pt x="652462" y="333375"/>
                  </a:cubicBezTo>
                  <a:cubicBezTo>
                    <a:pt x="655637" y="328613"/>
                    <a:pt x="659427" y="324207"/>
                    <a:pt x="661987" y="319088"/>
                  </a:cubicBezTo>
                  <a:cubicBezTo>
                    <a:pt x="664232" y="314598"/>
                    <a:pt x="661730" y="304800"/>
                    <a:pt x="666750" y="304800"/>
                  </a:cubicBezTo>
                  <a:cubicBezTo>
                    <a:pt x="672860" y="304800"/>
                    <a:pt x="687689" y="329066"/>
                    <a:pt x="690562" y="333375"/>
                  </a:cubicBezTo>
                  <a:cubicBezTo>
                    <a:pt x="692150" y="328613"/>
                    <a:pt x="694107" y="323958"/>
                    <a:pt x="695325" y="319088"/>
                  </a:cubicBezTo>
                  <a:cubicBezTo>
                    <a:pt x="697288" y="311235"/>
                    <a:pt x="694363" y="300999"/>
                    <a:pt x="700087" y="295275"/>
                  </a:cubicBezTo>
                  <a:cubicBezTo>
                    <a:pt x="703637" y="291725"/>
                    <a:pt x="702773" y="304993"/>
                    <a:pt x="704850" y="309563"/>
                  </a:cubicBezTo>
                  <a:cubicBezTo>
                    <a:pt x="710726" y="322489"/>
                    <a:pt x="723900" y="347663"/>
                    <a:pt x="723900" y="347663"/>
                  </a:cubicBezTo>
                  <a:cubicBezTo>
                    <a:pt x="727075" y="342900"/>
                    <a:pt x="731780" y="338858"/>
                    <a:pt x="733425" y="333375"/>
                  </a:cubicBezTo>
                  <a:cubicBezTo>
                    <a:pt x="744369" y="296892"/>
                    <a:pt x="725090" y="295673"/>
                    <a:pt x="752475" y="304800"/>
                  </a:cubicBezTo>
                  <a:cubicBezTo>
                    <a:pt x="754062" y="309563"/>
                    <a:pt x="752217" y="319088"/>
                    <a:pt x="757237" y="319088"/>
                  </a:cubicBezTo>
                  <a:cubicBezTo>
                    <a:pt x="762961" y="319088"/>
                    <a:pt x="765117" y="310283"/>
                    <a:pt x="766762" y="304800"/>
                  </a:cubicBezTo>
                  <a:cubicBezTo>
                    <a:pt x="769988" y="294048"/>
                    <a:pt x="769937" y="282575"/>
                    <a:pt x="771525" y="271463"/>
                  </a:cubicBezTo>
                  <a:cubicBezTo>
                    <a:pt x="787495" y="303403"/>
                    <a:pt x="776085" y="277139"/>
                    <a:pt x="785812" y="309563"/>
                  </a:cubicBezTo>
                  <a:cubicBezTo>
                    <a:pt x="788697" y="319180"/>
                    <a:pt x="795337" y="338138"/>
                    <a:pt x="795337" y="338138"/>
                  </a:cubicBezTo>
                  <a:cubicBezTo>
                    <a:pt x="798512" y="328613"/>
                    <a:pt x="802427" y="319303"/>
                    <a:pt x="804862" y="309563"/>
                  </a:cubicBezTo>
                  <a:cubicBezTo>
                    <a:pt x="810843" y="285643"/>
                    <a:pt x="807555" y="296723"/>
                    <a:pt x="814387" y="276225"/>
                  </a:cubicBezTo>
                  <a:cubicBezTo>
                    <a:pt x="836455" y="309328"/>
                    <a:pt x="810135" y="267722"/>
                    <a:pt x="833437" y="314325"/>
                  </a:cubicBezTo>
                  <a:cubicBezTo>
                    <a:pt x="851903" y="351257"/>
                    <a:pt x="835752" y="306986"/>
                    <a:pt x="847725" y="342900"/>
                  </a:cubicBezTo>
                  <a:cubicBezTo>
                    <a:pt x="852272" y="324709"/>
                    <a:pt x="853044" y="317974"/>
                    <a:pt x="862012" y="300038"/>
                  </a:cubicBezTo>
                  <a:cubicBezTo>
                    <a:pt x="864572" y="294918"/>
                    <a:pt x="868362" y="290513"/>
                    <a:pt x="871537" y="285750"/>
                  </a:cubicBezTo>
                  <a:cubicBezTo>
                    <a:pt x="876300" y="290513"/>
                    <a:pt x="882483" y="294190"/>
                    <a:pt x="885825" y="300038"/>
                  </a:cubicBezTo>
                  <a:cubicBezTo>
                    <a:pt x="898263" y="321805"/>
                    <a:pt x="879424" y="322809"/>
                    <a:pt x="904875" y="314325"/>
                  </a:cubicBezTo>
                  <a:cubicBezTo>
                    <a:pt x="906462" y="306388"/>
                    <a:pt x="906795" y="298092"/>
                    <a:pt x="909637" y="290513"/>
                  </a:cubicBezTo>
                  <a:cubicBezTo>
                    <a:pt x="911647" y="285153"/>
                    <a:pt x="914042" y="273665"/>
                    <a:pt x="919162" y="276225"/>
                  </a:cubicBezTo>
                  <a:cubicBezTo>
                    <a:pt x="926809" y="280048"/>
                    <a:pt x="925512" y="292100"/>
                    <a:pt x="928687" y="300038"/>
                  </a:cubicBezTo>
                  <a:cubicBezTo>
                    <a:pt x="930275" y="309563"/>
                    <a:pt x="924813" y="324295"/>
                    <a:pt x="933450" y="328613"/>
                  </a:cubicBezTo>
                  <a:cubicBezTo>
                    <a:pt x="940549" y="332163"/>
                    <a:pt x="944187" y="316662"/>
                    <a:pt x="947737" y="309563"/>
                  </a:cubicBezTo>
                  <a:cubicBezTo>
                    <a:pt x="966925" y="271186"/>
                    <a:pt x="934709" y="308305"/>
                    <a:pt x="966787" y="276225"/>
                  </a:cubicBezTo>
                  <a:cubicBezTo>
                    <a:pt x="968375" y="271463"/>
                    <a:pt x="966788" y="260350"/>
                    <a:pt x="971550" y="261938"/>
                  </a:cubicBezTo>
                  <a:cubicBezTo>
                    <a:pt x="978285" y="264183"/>
                    <a:pt x="977553" y="274824"/>
                    <a:pt x="981075" y="280988"/>
                  </a:cubicBezTo>
                  <a:cubicBezTo>
                    <a:pt x="983915" y="285958"/>
                    <a:pt x="987425" y="290513"/>
                    <a:pt x="990600" y="295275"/>
                  </a:cubicBezTo>
                  <a:cubicBezTo>
                    <a:pt x="992187" y="301625"/>
                    <a:pt x="991273" y="309214"/>
                    <a:pt x="995362" y="314325"/>
                  </a:cubicBezTo>
                  <a:cubicBezTo>
                    <a:pt x="998498" y="318245"/>
                    <a:pt x="1006100" y="322638"/>
                    <a:pt x="1009650" y="319088"/>
                  </a:cubicBezTo>
                  <a:cubicBezTo>
                    <a:pt x="1016750" y="311989"/>
                    <a:pt x="1016000" y="300038"/>
                    <a:pt x="1019175" y="290513"/>
                  </a:cubicBezTo>
                  <a:lnTo>
                    <a:pt x="1023937" y="276225"/>
                  </a:lnTo>
                  <a:cubicBezTo>
                    <a:pt x="1027176" y="280543"/>
                    <a:pt x="1044267" y="302596"/>
                    <a:pt x="1047750" y="309563"/>
                  </a:cubicBezTo>
                  <a:cubicBezTo>
                    <a:pt x="1049995" y="314053"/>
                    <a:pt x="1050925" y="319088"/>
                    <a:pt x="1052512" y="323850"/>
                  </a:cubicBezTo>
                  <a:cubicBezTo>
                    <a:pt x="1055687" y="319088"/>
                    <a:pt x="1060027" y="314922"/>
                    <a:pt x="1062037" y="309563"/>
                  </a:cubicBezTo>
                  <a:cubicBezTo>
                    <a:pt x="1064879" y="301984"/>
                    <a:pt x="1065044" y="293652"/>
                    <a:pt x="1066800" y="285750"/>
                  </a:cubicBezTo>
                  <a:cubicBezTo>
                    <a:pt x="1076271" y="243130"/>
                    <a:pt x="1066993" y="294109"/>
                    <a:pt x="1076325" y="238125"/>
                  </a:cubicBezTo>
                  <a:cubicBezTo>
                    <a:pt x="1079500" y="244475"/>
                    <a:pt x="1083357" y="250527"/>
                    <a:pt x="1085850" y="257175"/>
                  </a:cubicBezTo>
                  <a:cubicBezTo>
                    <a:pt x="1088148" y="263304"/>
                    <a:pt x="1088814" y="269931"/>
                    <a:pt x="1090612" y="276225"/>
                  </a:cubicBezTo>
                  <a:cubicBezTo>
                    <a:pt x="1104276" y="324051"/>
                    <a:pt x="1085251" y="250012"/>
                    <a:pt x="1100137" y="309563"/>
                  </a:cubicBezTo>
                  <a:cubicBezTo>
                    <a:pt x="1104900" y="307975"/>
                    <a:pt x="1110875" y="308350"/>
                    <a:pt x="1114425" y="304800"/>
                  </a:cubicBezTo>
                  <a:cubicBezTo>
                    <a:pt x="1120311" y="298914"/>
                    <a:pt x="1125866" y="280002"/>
                    <a:pt x="1128712" y="271463"/>
                  </a:cubicBezTo>
                  <a:cubicBezTo>
                    <a:pt x="1131887" y="277813"/>
                    <a:pt x="1135600" y="283921"/>
                    <a:pt x="1138237" y="290513"/>
                  </a:cubicBezTo>
                  <a:cubicBezTo>
                    <a:pt x="1141966" y="299835"/>
                    <a:pt x="1144587" y="309563"/>
                    <a:pt x="1147762" y="319088"/>
                  </a:cubicBezTo>
                  <a:lnTo>
                    <a:pt x="1152525" y="333375"/>
                  </a:lnTo>
                  <a:cubicBezTo>
                    <a:pt x="1154113" y="338138"/>
                    <a:pt x="1154502" y="343486"/>
                    <a:pt x="1157287" y="347663"/>
                  </a:cubicBezTo>
                  <a:lnTo>
                    <a:pt x="1166812" y="361950"/>
                  </a:lnTo>
                  <a:cubicBezTo>
                    <a:pt x="1177600" y="329591"/>
                    <a:pt x="1171575" y="352683"/>
                    <a:pt x="1171575" y="29051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4038600" y="2057400"/>
            <a:ext cx="1524000" cy="877094"/>
            <a:chOff x="4038600" y="2057400"/>
            <a:chExt cx="1524000" cy="877094"/>
          </a:xfrm>
        </p:grpSpPr>
        <p:sp>
          <p:nvSpPr>
            <p:cNvPr id="58" name="Rounded Rectangular Callout 57"/>
            <p:cNvSpPr/>
            <p:nvPr/>
          </p:nvSpPr>
          <p:spPr>
            <a:xfrm>
              <a:off x="4038600" y="2057400"/>
              <a:ext cx="1524000" cy="877094"/>
            </a:xfrm>
            <a:prstGeom prst="wedgeRoundRectCallout">
              <a:avLst>
                <a:gd name="adj1" fmla="val -39048"/>
                <a:gd name="adj2" fmla="val 81117"/>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p:cNvGrpSpPr/>
            <p:nvPr/>
          </p:nvGrpSpPr>
          <p:grpSpPr>
            <a:xfrm>
              <a:off x="4205288" y="2165267"/>
              <a:ext cx="1176747" cy="630321"/>
              <a:chOff x="4205288" y="2165267"/>
              <a:chExt cx="1176747" cy="630321"/>
            </a:xfrm>
          </p:grpSpPr>
          <p:sp>
            <p:nvSpPr>
              <p:cNvPr id="30" name="Freeform 29"/>
              <p:cNvSpPr/>
              <p:nvPr/>
            </p:nvSpPr>
            <p:spPr>
              <a:xfrm>
                <a:off x="4205288" y="2642100"/>
                <a:ext cx="171450" cy="124913"/>
              </a:xfrm>
              <a:custGeom>
                <a:avLst/>
                <a:gdLst>
                  <a:gd name="connsiteX0" fmla="*/ 0 w 171450"/>
                  <a:gd name="connsiteY0" fmla="*/ 67763 h 124913"/>
                  <a:gd name="connsiteX1" fmla="*/ 4762 w 171450"/>
                  <a:gd name="connsiteY1" fmla="*/ 105863 h 124913"/>
                  <a:gd name="connsiteX2" fmla="*/ 9525 w 171450"/>
                  <a:gd name="connsiteY2" fmla="*/ 120150 h 124913"/>
                  <a:gd name="connsiteX3" fmla="*/ 23812 w 171450"/>
                  <a:gd name="connsiteY3" fmla="*/ 124913 h 124913"/>
                  <a:gd name="connsiteX4" fmla="*/ 28575 w 171450"/>
                  <a:gd name="connsiteY4" fmla="*/ 63000 h 124913"/>
                  <a:gd name="connsiteX5" fmla="*/ 33337 w 171450"/>
                  <a:gd name="connsiteY5" fmla="*/ 48713 h 124913"/>
                  <a:gd name="connsiteX6" fmla="*/ 47625 w 171450"/>
                  <a:gd name="connsiteY6" fmla="*/ 39188 h 124913"/>
                  <a:gd name="connsiteX7" fmla="*/ 52387 w 171450"/>
                  <a:gd name="connsiteY7" fmla="*/ 1088 h 124913"/>
                  <a:gd name="connsiteX8" fmla="*/ 61912 w 171450"/>
                  <a:gd name="connsiteY8" fmla="*/ 20138 h 124913"/>
                  <a:gd name="connsiteX9" fmla="*/ 66675 w 171450"/>
                  <a:gd name="connsiteY9" fmla="*/ 39188 h 124913"/>
                  <a:gd name="connsiteX10" fmla="*/ 71437 w 171450"/>
                  <a:gd name="connsiteY10" fmla="*/ 53475 h 124913"/>
                  <a:gd name="connsiteX11" fmla="*/ 100012 w 171450"/>
                  <a:gd name="connsiteY11" fmla="*/ 29663 h 124913"/>
                  <a:gd name="connsiteX12" fmla="*/ 109537 w 171450"/>
                  <a:gd name="connsiteY12" fmla="*/ 43950 h 124913"/>
                  <a:gd name="connsiteX13" fmla="*/ 142875 w 171450"/>
                  <a:gd name="connsiteY13" fmla="*/ 53475 h 124913"/>
                  <a:gd name="connsiteX14" fmla="*/ 157162 w 171450"/>
                  <a:gd name="connsiteY14" fmla="*/ 63000 h 124913"/>
                  <a:gd name="connsiteX15" fmla="*/ 171450 w 171450"/>
                  <a:gd name="connsiteY15" fmla="*/ 67763 h 1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24913">
                    <a:moveTo>
                      <a:pt x="0" y="67763"/>
                    </a:moveTo>
                    <a:cubicBezTo>
                      <a:pt x="1587" y="80463"/>
                      <a:pt x="2472" y="93271"/>
                      <a:pt x="4762" y="105863"/>
                    </a:cubicBezTo>
                    <a:cubicBezTo>
                      <a:pt x="5660" y="110802"/>
                      <a:pt x="5975" y="116600"/>
                      <a:pt x="9525" y="120150"/>
                    </a:cubicBezTo>
                    <a:cubicBezTo>
                      <a:pt x="13075" y="123700"/>
                      <a:pt x="19050" y="123325"/>
                      <a:pt x="23812" y="124913"/>
                    </a:cubicBezTo>
                    <a:cubicBezTo>
                      <a:pt x="25400" y="104275"/>
                      <a:pt x="26008" y="83539"/>
                      <a:pt x="28575" y="63000"/>
                    </a:cubicBezTo>
                    <a:cubicBezTo>
                      <a:pt x="29198" y="58019"/>
                      <a:pt x="30201" y="52633"/>
                      <a:pt x="33337" y="48713"/>
                    </a:cubicBezTo>
                    <a:cubicBezTo>
                      <a:pt x="36913" y="44243"/>
                      <a:pt x="42862" y="42363"/>
                      <a:pt x="47625" y="39188"/>
                    </a:cubicBezTo>
                    <a:cubicBezTo>
                      <a:pt x="49212" y="26488"/>
                      <a:pt x="44708" y="11327"/>
                      <a:pt x="52387" y="1088"/>
                    </a:cubicBezTo>
                    <a:cubicBezTo>
                      <a:pt x="56647" y="-4592"/>
                      <a:pt x="59419" y="13491"/>
                      <a:pt x="61912" y="20138"/>
                    </a:cubicBezTo>
                    <a:cubicBezTo>
                      <a:pt x="64210" y="26267"/>
                      <a:pt x="64877" y="32894"/>
                      <a:pt x="66675" y="39188"/>
                    </a:cubicBezTo>
                    <a:cubicBezTo>
                      <a:pt x="68054" y="44015"/>
                      <a:pt x="69850" y="48713"/>
                      <a:pt x="71437" y="53475"/>
                    </a:cubicBezTo>
                    <a:cubicBezTo>
                      <a:pt x="83032" y="18690"/>
                      <a:pt x="71222" y="22465"/>
                      <a:pt x="100012" y="29663"/>
                    </a:cubicBezTo>
                    <a:cubicBezTo>
                      <a:pt x="103187" y="34425"/>
                      <a:pt x="105068" y="40374"/>
                      <a:pt x="109537" y="43950"/>
                    </a:cubicBezTo>
                    <a:cubicBezTo>
                      <a:pt x="112644" y="46436"/>
                      <a:pt x="141627" y="53163"/>
                      <a:pt x="142875" y="53475"/>
                    </a:cubicBezTo>
                    <a:cubicBezTo>
                      <a:pt x="147637" y="56650"/>
                      <a:pt x="153586" y="58531"/>
                      <a:pt x="157162" y="63000"/>
                    </a:cubicBezTo>
                    <a:cubicBezTo>
                      <a:pt x="168153" y="76739"/>
                      <a:pt x="154075" y="85138"/>
                      <a:pt x="171450" y="6776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4376738" y="2165267"/>
                <a:ext cx="390525" cy="320758"/>
              </a:xfrm>
              <a:custGeom>
                <a:avLst/>
                <a:gdLst>
                  <a:gd name="connsiteX0" fmla="*/ 0 w 390525"/>
                  <a:gd name="connsiteY0" fmla="*/ 249321 h 320758"/>
                  <a:gd name="connsiteX1" fmla="*/ 19050 w 390525"/>
                  <a:gd name="connsiteY1" fmla="*/ 277896 h 320758"/>
                  <a:gd name="connsiteX2" fmla="*/ 33337 w 390525"/>
                  <a:gd name="connsiteY2" fmla="*/ 292183 h 320758"/>
                  <a:gd name="connsiteX3" fmla="*/ 47625 w 390525"/>
                  <a:gd name="connsiteY3" fmla="*/ 287421 h 320758"/>
                  <a:gd name="connsiteX4" fmla="*/ 57150 w 390525"/>
                  <a:gd name="connsiteY4" fmla="*/ 254083 h 320758"/>
                  <a:gd name="connsiteX5" fmla="*/ 71437 w 390525"/>
                  <a:gd name="connsiteY5" fmla="*/ 249321 h 320758"/>
                  <a:gd name="connsiteX6" fmla="*/ 85725 w 390525"/>
                  <a:gd name="connsiteY6" fmla="*/ 301708 h 320758"/>
                  <a:gd name="connsiteX7" fmla="*/ 90487 w 390525"/>
                  <a:gd name="connsiteY7" fmla="*/ 315996 h 320758"/>
                  <a:gd name="connsiteX8" fmla="*/ 104775 w 390525"/>
                  <a:gd name="connsiteY8" fmla="*/ 320758 h 320758"/>
                  <a:gd name="connsiteX9" fmla="*/ 109537 w 390525"/>
                  <a:gd name="connsiteY9" fmla="*/ 292183 h 320758"/>
                  <a:gd name="connsiteX10" fmla="*/ 123825 w 390525"/>
                  <a:gd name="connsiteY10" fmla="*/ 296946 h 320758"/>
                  <a:gd name="connsiteX11" fmla="*/ 138112 w 390525"/>
                  <a:gd name="connsiteY11" fmla="*/ 311233 h 320758"/>
                  <a:gd name="connsiteX12" fmla="*/ 152400 w 390525"/>
                  <a:gd name="connsiteY12" fmla="*/ 230271 h 320758"/>
                  <a:gd name="connsiteX13" fmla="*/ 157162 w 390525"/>
                  <a:gd name="connsiteY13" fmla="*/ 244558 h 320758"/>
                  <a:gd name="connsiteX14" fmla="*/ 180975 w 390525"/>
                  <a:gd name="connsiteY14" fmla="*/ 268371 h 320758"/>
                  <a:gd name="connsiteX15" fmla="*/ 185737 w 390525"/>
                  <a:gd name="connsiteY15" fmla="*/ 282658 h 320758"/>
                  <a:gd name="connsiteX16" fmla="*/ 204787 w 390525"/>
                  <a:gd name="connsiteY16" fmla="*/ 263608 h 320758"/>
                  <a:gd name="connsiteX17" fmla="*/ 209550 w 390525"/>
                  <a:gd name="connsiteY17" fmla="*/ 230271 h 320758"/>
                  <a:gd name="connsiteX18" fmla="*/ 214312 w 390525"/>
                  <a:gd name="connsiteY18" fmla="*/ 215983 h 320758"/>
                  <a:gd name="connsiteX19" fmla="*/ 223837 w 390525"/>
                  <a:gd name="connsiteY19" fmla="*/ 244558 h 320758"/>
                  <a:gd name="connsiteX20" fmla="*/ 238125 w 390525"/>
                  <a:gd name="connsiteY20" fmla="*/ 258846 h 320758"/>
                  <a:gd name="connsiteX21" fmla="*/ 242887 w 390525"/>
                  <a:gd name="connsiteY21" fmla="*/ 130258 h 320758"/>
                  <a:gd name="connsiteX22" fmla="*/ 252412 w 390525"/>
                  <a:gd name="connsiteY22" fmla="*/ 77871 h 320758"/>
                  <a:gd name="connsiteX23" fmla="*/ 257175 w 390525"/>
                  <a:gd name="connsiteY23" fmla="*/ 1671 h 320758"/>
                  <a:gd name="connsiteX24" fmla="*/ 271462 w 390525"/>
                  <a:gd name="connsiteY24" fmla="*/ 11196 h 320758"/>
                  <a:gd name="connsiteX25" fmla="*/ 280987 w 390525"/>
                  <a:gd name="connsiteY25" fmla="*/ 154071 h 320758"/>
                  <a:gd name="connsiteX26" fmla="*/ 285750 w 390525"/>
                  <a:gd name="connsiteY26" fmla="*/ 168358 h 320758"/>
                  <a:gd name="connsiteX27" fmla="*/ 290512 w 390525"/>
                  <a:gd name="connsiteY27" fmla="*/ 201696 h 320758"/>
                  <a:gd name="connsiteX28" fmla="*/ 300037 w 390525"/>
                  <a:gd name="connsiteY28" fmla="*/ 277896 h 320758"/>
                  <a:gd name="connsiteX29" fmla="*/ 304800 w 390525"/>
                  <a:gd name="connsiteY29" fmla="*/ 182646 h 320758"/>
                  <a:gd name="connsiteX30" fmla="*/ 309562 w 390525"/>
                  <a:gd name="connsiteY30" fmla="*/ 206458 h 320758"/>
                  <a:gd name="connsiteX31" fmla="*/ 314325 w 390525"/>
                  <a:gd name="connsiteY31" fmla="*/ 225508 h 320758"/>
                  <a:gd name="connsiteX32" fmla="*/ 323850 w 390525"/>
                  <a:gd name="connsiteY32" fmla="*/ 120733 h 320758"/>
                  <a:gd name="connsiteX33" fmla="*/ 328612 w 390525"/>
                  <a:gd name="connsiteY33" fmla="*/ 101683 h 320758"/>
                  <a:gd name="connsiteX34" fmla="*/ 338137 w 390525"/>
                  <a:gd name="connsiteY34" fmla="*/ 87396 h 320758"/>
                  <a:gd name="connsiteX35" fmla="*/ 347662 w 390525"/>
                  <a:gd name="connsiteY35" fmla="*/ 87396 h 320758"/>
                  <a:gd name="connsiteX36" fmla="*/ 357187 w 390525"/>
                  <a:gd name="connsiteY36" fmla="*/ 106446 h 320758"/>
                  <a:gd name="connsiteX37" fmla="*/ 361950 w 390525"/>
                  <a:gd name="connsiteY37" fmla="*/ 139783 h 320758"/>
                  <a:gd name="connsiteX38" fmla="*/ 366712 w 390525"/>
                  <a:gd name="connsiteY38" fmla="*/ 187408 h 320758"/>
                  <a:gd name="connsiteX39" fmla="*/ 376237 w 390525"/>
                  <a:gd name="connsiteY39" fmla="*/ 239796 h 320758"/>
                  <a:gd name="connsiteX40" fmla="*/ 385762 w 390525"/>
                  <a:gd name="connsiteY40" fmla="*/ 244558 h 320758"/>
                  <a:gd name="connsiteX41" fmla="*/ 390525 w 390525"/>
                  <a:gd name="connsiteY41" fmla="*/ 254083 h 3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0525" h="320758">
                    <a:moveTo>
                      <a:pt x="0" y="249321"/>
                    </a:moveTo>
                    <a:cubicBezTo>
                      <a:pt x="30903" y="269924"/>
                      <a:pt x="124" y="244777"/>
                      <a:pt x="19050" y="277896"/>
                    </a:cubicBezTo>
                    <a:cubicBezTo>
                      <a:pt x="22392" y="283744"/>
                      <a:pt x="28575" y="287421"/>
                      <a:pt x="33337" y="292183"/>
                    </a:cubicBezTo>
                    <a:cubicBezTo>
                      <a:pt x="38100" y="290596"/>
                      <a:pt x="44489" y="291341"/>
                      <a:pt x="47625" y="287421"/>
                    </a:cubicBezTo>
                    <a:cubicBezTo>
                      <a:pt x="48127" y="286793"/>
                      <a:pt x="54518" y="256715"/>
                      <a:pt x="57150" y="254083"/>
                    </a:cubicBezTo>
                    <a:cubicBezTo>
                      <a:pt x="60700" y="250533"/>
                      <a:pt x="66675" y="250908"/>
                      <a:pt x="71437" y="249321"/>
                    </a:cubicBezTo>
                    <a:cubicBezTo>
                      <a:pt x="78170" y="282982"/>
                      <a:pt x="73639" y="265450"/>
                      <a:pt x="85725" y="301708"/>
                    </a:cubicBezTo>
                    <a:cubicBezTo>
                      <a:pt x="87312" y="306471"/>
                      <a:pt x="85724" y="314409"/>
                      <a:pt x="90487" y="315996"/>
                    </a:cubicBezTo>
                    <a:lnTo>
                      <a:pt x="104775" y="320758"/>
                    </a:lnTo>
                    <a:cubicBezTo>
                      <a:pt x="106362" y="311233"/>
                      <a:pt x="103505" y="299723"/>
                      <a:pt x="109537" y="292183"/>
                    </a:cubicBezTo>
                    <a:cubicBezTo>
                      <a:pt x="112673" y="288263"/>
                      <a:pt x="119648" y="294161"/>
                      <a:pt x="123825" y="296946"/>
                    </a:cubicBezTo>
                    <a:cubicBezTo>
                      <a:pt x="129429" y="300682"/>
                      <a:pt x="133350" y="306471"/>
                      <a:pt x="138112" y="311233"/>
                    </a:cubicBezTo>
                    <a:cubicBezTo>
                      <a:pt x="162819" y="274174"/>
                      <a:pt x="136243" y="319133"/>
                      <a:pt x="152400" y="230271"/>
                    </a:cubicBezTo>
                    <a:cubicBezTo>
                      <a:pt x="153298" y="225332"/>
                      <a:pt x="154917" y="240068"/>
                      <a:pt x="157162" y="244558"/>
                    </a:cubicBezTo>
                    <a:cubicBezTo>
                      <a:pt x="165100" y="260434"/>
                      <a:pt x="166687" y="258846"/>
                      <a:pt x="180975" y="268371"/>
                    </a:cubicBezTo>
                    <a:cubicBezTo>
                      <a:pt x="182562" y="273133"/>
                      <a:pt x="181247" y="280413"/>
                      <a:pt x="185737" y="282658"/>
                    </a:cubicBezTo>
                    <a:cubicBezTo>
                      <a:pt x="200253" y="289916"/>
                      <a:pt x="202973" y="269052"/>
                      <a:pt x="204787" y="263608"/>
                    </a:cubicBezTo>
                    <a:cubicBezTo>
                      <a:pt x="206375" y="252496"/>
                      <a:pt x="207349" y="241278"/>
                      <a:pt x="209550" y="230271"/>
                    </a:cubicBezTo>
                    <a:cubicBezTo>
                      <a:pt x="210535" y="225348"/>
                      <a:pt x="210762" y="212433"/>
                      <a:pt x="214312" y="215983"/>
                    </a:cubicBezTo>
                    <a:cubicBezTo>
                      <a:pt x="221412" y="223083"/>
                      <a:pt x="216737" y="237458"/>
                      <a:pt x="223837" y="244558"/>
                    </a:cubicBezTo>
                    <a:lnTo>
                      <a:pt x="238125" y="258846"/>
                    </a:lnTo>
                    <a:cubicBezTo>
                      <a:pt x="239712" y="215983"/>
                      <a:pt x="240292" y="173071"/>
                      <a:pt x="242887" y="130258"/>
                    </a:cubicBezTo>
                    <a:cubicBezTo>
                      <a:pt x="243416" y="121524"/>
                      <a:pt x="250421" y="87828"/>
                      <a:pt x="252412" y="77871"/>
                    </a:cubicBezTo>
                    <a:cubicBezTo>
                      <a:pt x="254000" y="52471"/>
                      <a:pt x="250183" y="26141"/>
                      <a:pt x="257175" y="1671"/>
                    </a:cubicBezTo>
                    <a:cubicBezTo>
                      <a:pt x="258747" y="-3832"/>
                      <a:pt x="270592" y="5539"/>
                      <a:pt x="271462" y="11196"/>
                    </a:cubicBezTo>
                    <a:cubicBezTo>
                      <a:pt x="289130" y="126039"/>
                      <a:pt x="266790" y="90187"/>
                      <a:pt x="280987" y="154071"/>
                    </a:cubicBezTo>
                    <a:cubicBezTo>
                      <a:pt x="282076" y="158971"/>
                      <a:pt x="284162" y="163596"/>
                      <a:pt x="285750" y="168358"/>
                    </a:cubicBezTo>
                    <a:cubicBezTo>
                      <a:pt x="287337" y="179471"/>
                      <a:pt x="289272" y="190539"/>
                      <a:pt x="290512" y="201696"/>
                    </a:cubicBezTo>
                    <a:cubicBezTo>
                      <a:pt x="298755" y="275880"/>
                      <a:pt x="290569" y="230548"/>
                      <a:pt x="300037" y="277896"/>
                    </a:cubicBezTo>
                    <a:cubicBezTo>
                      <a:pt x="301625" y="246146"/>
                      <a:pt x="300599" y="214157"/>
                      <a:pt x="304800" y="182646"/>
                    </a:cubicBezTo>
                    <a:cubicBezTo>
                      <a:pt x="305870" y="174623"/>
                      <a:pt x="307806" y="198556"/>
                      <a:pt x="309562" y="206458"/>
                    </a:cubicBezTo>
                    <a:cubicBezTo>
                      <a:pt x="310982" y="212848"/>
                      <a:pt x="312737" y="219158"/>
                      <a:pt x="314325" y="225508"/>
                    </a:cubicBezTo>
                    <a:cubicBezTo>
                      <a:pt x="317103" y="183828"/>
                      <a:pt x="316996" y="158431"/>
                      <a:pt x="323850" y="120733"/>
                    </a:cubicBezTo>
                    <a:cubicBezTo>
                      <a:pt x="325021" y="114293"/>
                      <a:pt x="326034" y="107699"/>
                      <a:pt x="328612" y="101683"/>
                    </a:cubicBezTo>
                    <a:cubicBezTo>
                      <a:pt x="330867" y="96422"/>
                      <a:pt x="334962" y="92158"/>
                      <a:pt x="338137" y="87396"/>
                    </a:cubicBezTo>
                    <a:cubicBezTo>
                      <a:pt x="345758" y="56916"/>
                      <a:pt x="340042" y="67076"/>
                      <a:pt x="347662" y="87396"/>
                    </a:cubicBezTo>
                    <a:cubicBezTo>
                      <a:pt x="350155" y="94044"/>
                      <a:pt x="354012" y="100096"/>
                      <a:pt x="357187" y="106446"/>
                    </a:cubicBezTo>
                    <a:cubicBezTo>
                      <a:pt x="358775" y="117558"/>
                      <a:pt x="360638" y="128635"/>
                      <a:pt x="361950" y="139783"/>
                    </a:cubicBezTo>
                    <a:cubicBezTo>
                      <a:pt x="363814" y="155628"/>
                      <a:pt x="364456" y="171614"/>
                      <a:pt x="366712" y="187408"/>
                    </a:cubicBezTo>
                    <a:cubicBezTo>
                      <a:pt x="369222" y="204979"/>
                      <a:pt x="373062" y="222333"/>
                      <a:pt x="376237" y="239796"/>
                    </a:cubicBezTo>
                    <a:cubicBezTo>
                      <a:pt x="384101" y="192617"/>
                      <a:pt x="378175" y="210417"/>
                      <a:pt x="385762" y="244558"/>
                    </a:cubicBezTo>
                    <a:cubicBezTo>
                      <a:pt x="386532" y="248023"/>
                      <a:pt x="388937" y="250908"/>
                      <a:pt x="390525" y="25408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767263" y="2667000"/>
                <a:ext cx="614772" cy="128588"/>
              </a:xfrm>
              <a:custGeom>
                <a:avLst/>
                <a:gdLst>
                  <a:gd name="connsiteX0" fmla="*/ 0 w 614772"/>
                  <a:gd name="connsiteY0" fmla="*/ 23813 h 128588"/>
                  <a:gd name="connsiteX1" fmla="*/ 23812 w 614772"/>
                  <a:gd name="connsiteY1" fmla="*/ 47625 h 128588"/>
                  <a:gd name="connsiteX2" fmla="*/ 38100 w 614772"/>
                  <a:gd name="connsiteY2" fmla="*/ 57150 h 128588"/>
                  <a:gd name="connsiteX3" fmla="*/ 42862 w 614772"/>
                  <a:gd name="connsiteY3" fmla="*/ 71438 h 128588"/>
                  <a:gd name="connsiteX4" fmla="*/ 61912 w 614772"/>
                  <a:gd name="connsiteY4" fmla="*/ 47625 h 128588"/>
                  <a:gd name="connsiteX5" fmla="*/ 66675 w 614772"/>
                  <a:gd name="connsiteY5" fmla="*/ 19050 h 128588"/>
                  <a:gd name="connsiteX6" fmla="*/ 71437 w 614772"/>
                  <a:gd name="connsiteY6" fmla="*/ 33338 h 128588"/>
                  <a:gd name="connsiteX7" fmla="*/ 80962 w 614772"/>
                  <a:gd name="connsiteY7" fmla="*/ 47625 h 128588"/>
                  <a:gd name="connsiteX8" fmla="*/ 85725 w 614772"/>
                  <a:gd name="connsiteY8" fmla="*/ 71438 h 128588"/>
                  <a:gd name="connsiteX9" fmla="*/ 90487 w 614772"/>
                  <a:gd name="connsiteY9" fmla="*/ 85725 h 128588"/>
                  <a:gd name="connsiteX10" fmla="*/ 104775 w 614772"/>
                  <a:gd name="connsiteY10" fmla="*/ 76200 h 128588"/>
                  <a:gd name="connsiteX11" fmla="*/ 128587 w 614772"/>
                  <a:gd name="connsiteY11" fmla="*/ 85725 h 128588"/>
                  <a:gd name="connsiteX12" fmla="*/ 142875 w 614772"/>
                  <a:gd name="connsiteY12" fmla="*/ 80963 h 128588"/>
                  <a:gd name="connsiteX13" fmla="*/ 138112 w 614772"/>
                  <a:gd name="connsiteY13" fmla="*/ 52388 h 128588"/>
                  <a:gd name="connsiteX14" fmla="*/ 142875 w 614772"/>
                  <a:gd name="connsiteY14" fmla="*/ 66675 h 128588"/>
                  <a:gd name="connsiteX15" fmla="*/ 161925 w 614772"/>
                  <a:gd name="connsiteY15" fmla="*/ 95250 h 128588"/>
                  <a:gd name="connsiteX16" fmla="*/ 180975 w 614772"/>
                  <a:gd name="connsiteY16" fmla="*/ 71438 h 128588"/>
                  <a:gd name="connsiteX17" fmla="*/ 195262 w 614772"/>
                  <a:gd name="connsiteY17" fmla="*/ 47625 h 128588"/>
                  <a:gd name="connsiteX18" fmla="*/ 204787 w 614772"/>
                  <a:gd name="connsiteY18" fmla="*/ 61913 h 128588"/>
                  <a:gd name="connsiteX19" fmla="*/ 214312 w 614772"/>
                  <a:gd name="connsiteY19" fmla="*/ 90488 h 128588"/>
                  <a:gd name="connsiteX20" fmla="*/ 233362 w 614772"/>
                  <a:gd name="connsiteY20" fmla="*/ 61913 h 128588"/>
                  <a:gd name="connsiteX21" fmla="*/ 242887 w 614772"/>
                  <a:gd name="connsiteY21" fmla="*/ 47625 h 128588"/>
                  <a:gd name="connsiteX22" fmla="*/ 266700 w 614772"/>
                  <a:gd name="connsiteY22" fmla="*/ 76200 h 128588"/>
                  <a:gd name="connsiteX23" fmla="*/ 271462 w 614772"/>
                  <a:gd name="connsiteY23" fmla="*/ 95250 h 128588"/>
                  <a:gd name="connsiteX24" fmla="*/ 276225 w 614772"/>
                  <a:gd name="connsiteY24" fmla="*/ 109538 h 128588"/>
                  <a:gd name="connsiteX25" fmla="*/ 285750 w 614772"/>
                  <a:gd name="connsiteY25" fmla="*/ 80963 h 128588"/>
                  <a:gd name="connsiteX26" fmla="*/ 304800 w 614772"/>
                  <a:gd name="connsiteY26" fmla="*/ 57150 h 128588"/>
                  <a:gd name="connsiteX27" fmla="*/ 319087 w 614772"/>
                  <a:gd name="connsiteY27" fmla="*/ 52388 h 128588"/>
                  <a:gd name="connsiteX28" fmla="*/ 333375 w 614772"/>
                  <a:gd name="connsiteY28" fmla="*/ 61913 h 128588"/>
                  <a:gd name="connsiteX29" fmla="*/ 357187 w 614772"/>
                  <a:gd name="connsiteY29" fmla="*/ 57150 h 128588"/>
                  <a:gd name="connsiteX30" fmla="*/ 371475 w 614772"/>
                  <a:gd name="connsiteY30" fmla="*/ 52388 h 128588"/>
                  <a:gd name="connsiteX31" fmla="*/ 395287 w 614772"/>
                  <a:gd name="connsiteY31" fmla="*/ 33338 h 128588"/>
                  <a:gd name="connsiteX32" fmla="*/ 400050 w 614772"/>
                  <a:gd name="connsiteY32" fmla="*/ 47625 h 128588"/>
                  <a:gd name="connsiteX33" fmla="*/ 409575 w 614772"/>
                  <a:gd name="connsiteY33" fmla="*/ 85725 h 128588"/>
                  <a:gd name="connsiteX34" fmla="*/ 423862 w 614772"/>
                  <a:gd name="connsiteY34" fmla="*/ 71438 h 128588"/>
                  <a:gd name="connsiteX35" fmla="*/ 438150 w 614772"/>
                  <a:gd name="connsiteY35" fmla="*/ 66675 h 128588"/>
                  <a:gd name="connsiteX36" fmla="*/ 466725 w 614772"/>
                  <a:gd name="connsiteY36" fmla="*/ 47625 h 128588"/>
                  <a:gd name="connsiteX37" fmla="*/ 481012 w 614772"/>
                  <a:gd name="connsiteY37" fmla="*/ 57150 h 128588"/>
                  <a:gd name="connsiteX38" fmla="*/ 490537 w 614772"/>
                  <a:gd name="connsiteY38" fmla="*/ 33338 h 128588"/>
                  <a:gd name="connsiteX39" fmla="*/ 504825 w 614772"/>
                  <a:gd name="connsiteY39" fmla="*/ 0 h 128588"/>
                  <a:gd name="connsiteX40" fmla="*/ 519112 w 614772"/>
                  <a:gd name="connsiteY40" fmla="*/ 4763 h 128588"/>
                  <a:gd name="connsiteX41" fmla="*/ 533400 w 614772"/>
                  <a:gd name="connsiteY41" fmla="*/ 33338 h 128588"/>
                  <a:gd name="connsiteX42" fmla="*/ 538162 w 614772"/>
                  <a:gd name="connsiteY42" fmla="*/ 66675 h 128588"/>
                  <a:gd name="connsiteX43" fmla="*/ 561975 w 614772"/>
                  <a:gd name="connsiteY43" fmla="*/ 23813 h 128588"/>
                  <a:gd name="connsiteX44" fmla="*/ 576262 w 614772"/>
                  <a:gd name="connsiteY44" fmla="*/ 28575 h 128588"/>
                  <a:gd name="connsiteX45" fmla="*/ 585787 w 614772"/>
                  <a:gd name="connsiteY45" fmla="*/ 76200 h 128588"/>
                  <a:gd name="connsiteX46" fmla="*/ 595312 w 614772"/>
                  <a:gd name="connsiteY46" fmla="*/ 128588 h 128588"/>
                  <a:gd name="connsiteX47" fmla="*/ 604837 w 614772"/>
                  <a:gd name="connsiteY47" fmla="*/ 109538 h 128588"/>
                  <a:gd name="connsiteX48" fmla="*/ 614362 w 614772"/>
                  <a:gd name="connsiteY48" fmla="*/ 71438 h 128588"/>
                  <a:gd name="connsiteX49" fmla="*/ 614362 w 614772"/>
                  <a:gd name="connsiteY49" fmla="*/ 3810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4772" h="128588">
                    <a:moveTo>
                      <a:pt x="0" y="23813"/>
                    </a:moveTo>
                    <a:cubicBezTo>
                      <a:pt x="7937" y="31750"/>
                      <a:pt x="15364" y="40233"/>
                      <a:pt x="23812" y="47625"/>
                    </a:cubicBezTo>
                    <a:cubicBezTo>
                      <a:pt x="28120" y="51394"/>
                      <a:pt x="34524" y="52680"/>
                      <a:pt x="38100" y="57150"/>
                    </a:cubicBezTo>
                    <a:cubicBezTo>
                      <a:pt x="41236" y="61070"/>
                      <a:pt x="41275" y="66675"/>
                      <a:pt x="42862" y="71438"/>
                    </a:cubicBezTo>
                    <a:cubicBezTo>
                      <a:pt x="49212" y="63500"/>
                      <a:pt x="57706" y="56879"/>
                      <a:pt x="61912" y="47625"/>
                    </a:cubicBezTo>
                    <a:cubicBezTo>
                      <a:pt x="65908" y="38834"/>
                      <a:pt x="61318" y="27085"/>
                      <a:pt x="66675" y="19050"/>
                    </a:cubicBezTo>
                    <a:cubicBezTo>
                      <a:pt x="69460" y="14873"/>
                      <a:pt x="69192" y="28848"/>
                      <a:pt x="71437" y="33338"/>
                    </a:cubicBezTo>
                    <a:cubicBezTo>
                      <a:pt x="73997" y="38457"/>
                      <a:pt x="77787" y="42863"/>
                      <a:pt x="80962" y="47625"/>
                    </a:cubicBezTo>
                    <a:cubicBezTo>
                      <a:pt x="82550" y="55563"/>
                      <a:pt x="83762" y="63585"/>
                      <a:pt x="85725" y="71438"/>
                    </a:cubicBezTo>
                    <a:cubicBezTo>
                      <a:pt x="86943" y="76308"/>
                      <a:pt x="85617" y="84508"/>
                      <a:pt x="90487" y="85725"/>
                    </a:cubicBezTo>
                    <a:cubicBezTo>
                      <a:pt x="96040" y="87113"/>
                      <a:pt x="100012" y="79375"/>
                      <a:pt x="104775" y="76200"/>
                    </a:cubicBezTo>
                    <a:cubicBezTo>
                      <a:pt x="124353" y="46835"/>
                      <a:pt x="103402" y="68935"/>
                      <a:pt x="128587" y="85725"/>
                    </a:cubicBezTo>
                    <a:cubicBezTo>
                      <a:pt x="132764" y="88510"/>
                      <a:pt x="138112" y="82550"/>
                      <a:pt x="142875" y="80963"/>
                    </a:cubicBezTo>
                    <a:cubicBezTo>
                      <a:pt x="141287" y="71438"/>
                      <a:pt x="138112" y="62044"/>
                      <a:pt x="138112" y="52388"/>
                    </a:cubicBezTo>
                    <a:cubicBezTo>
                      <a:pt x="138112" y="47368"/>
                      <a:pt x="140437" y="62287"/>
                      <a:pt x="142875" y="66675"/>
                    </a:cubicBezTo>
                    <a:cubicBezTo>
                      <a:pt x="148435" y="76682"/>
                      <a:pt x="161925" y="95250"/>
                      <a:pt x="161925" y="95250"/>
                    </a:cubicBezTo>
                    <a:cubicBezTo>
                      <a:pt x="168275" y="87313"/>
                      <a:pt x="175146" y="79765"/>
                      <a:pt x="180975" y="71438"/>
                    </a:cubicBezTo>
                    <a:cubicBezTo>
                      <a:pt x="186283" y="63855"/>
                      <a:pt x="186667" y="51063"/>
                      <a:pt x="195262" y="47625"/>
                    </a:cubicBezTo>
                    <a:cubicBezTo>
                      <a:pt x="200577" y="45499"/>
                      <a:pt x="202462" y="56682"/>
                      <a:pt x="204787" y="61913"/>
                    </a:cubicBezTo>
                    <a:cubicBezTo>
                      <a:pt x="208865" y="71088"/>
                      <a:pt x="214312" y="90488"/>
                      <a:pt x="214312" y="90488"/>
                    </a:cubicBezTo>
                    <a:lnTo>
                      <a:pt x="233362" y="61913"/>
                    </a:lnTo>
                    <a:lnTo>
                      <a:pt x="242887" y="47625"/>
                    </a:lnTo>
                    <a:cubicBezTo>
                      <a:pt x="251468" y="56206"/>
                      <a:pt x="261728" y="64598"/>
                      <a:pt x="266700" y="76200"/>
                    </a:cubicBezTo>
                    <a:cubicBezTo>
                      <a:pt x="269278" y="82216"/>
                      <a:pt x="269664" y="88956"/>
                      <a:pt x="271462" y="95250"/>
                    </a:cubicBezTo>
                    <a:cubicBezTo>
                      <a:pt x="272841" y="100077"/>
                      <a:pt x="274637" y="104775"/>
                      <a:pt x="276225" y="109538"/>
                    </a:cubicBezTo>
                    <a:lnTo>
                      <a:pt x="285750" y="80963"/>
                    </a:lnTo>
                    <a:cubicBezTo>
                      <a:pt x="291243" y="64483"/>
                      <a:pt x="287565" y="65767"/>
                      <a:pt x="304800" y="57150"/>
                    </a:cubicBezTo>
                    <a:cubicBezTo>
                      <a:pt x="309290" y="54905"/>
                      <a:pt x="314325" y="53975"/>
                      <a:pt x="319087" y="52388"/>
                    </a:cubicBezTo>
                    <a:cubicBezTo>
                      <a:pt x="323850" y="55563"/>
                      <a:pt x="327762" y="63036"/>
                      <a:pt x="333375" y="61913"/>
                    </a:cubicBezTo>
                    <a:cubicBezTo>
                      <a:pt x="365124" y="55563"/>
                      <a:pt x="319089" y="31750"/>
                      <a:pt x="357187" y="57150"/>
                    </a:cubicBezTo>
                    <a:cubicBezTo>
                      <a:pt x="361950" y="55563"/>
                      <a:pt x="367555" y="55524"/>
                      <a:pt x="371475" y="52388"/>
                    </a:cubicBezTo>
                    <a:cubicBezTo>
                      <a:pt x="402250" y="27768"/>
                      <a:pt x="359375" y="45308"/>
                      <a:pt x="395287" y="33338"/>
                    </a:cubicBezTo>
                    <a:cubicBezTo>
                      <a:pt x="396875" y="38100"/>
                      <a:pt x="398729" y="42782"/>
                      <a:pt x="400050" y="47625"/>
                    </a:cubicBezTo>
                    <a:cubicBezTo>
                      <a:pt x="403495" y="60255"/>
                      <a:pt x="400319" y="76468"/>
                      <a:pt x="409575" y="85725"/>
                    </a:cubicBezTo>
                    <a:cubicBezTo>
                      <a:pt x="414337" y="90487"/>
                      <a:pt x="418258" y="75174"/>
                      <a:pt x="423862" y="71438"/>
                    </a:cubicBezTo>
                    <a:cubicBezTo>
                      <a:pt x="428039" y="68653"/>
                      <a:pt x="433761" y="69113"/>
                      <a:pt x="438150" y="66675"/>
                    </a:cubicBezTo>
                    <a:cubicBezTo>
                      <a:pt x="448157" y="61116"/>
                      <a:pt x="466725" y="47625"/>
                      <a:pt x="466725" y="47625"/>
                    </a:cubicBezTo>
                    <a:cubicBezTo>
                      <a:pt x="471487" y="50800"/>
                      <a:pt x="476104" y="60095"/>
                      <a:pt x="481012" y="57150"/>
                    </a:cubicBezTo>
                    <a:cubicBezTo>
                      <a:pt x="488343" y="52752"/>
                      <a:pt x="487065" y="41150"/>
                      <a:pt x="490537" y="33338"/>
                    </a:cubicBezTo>
                    <a:cubicBezTo>
                      <a:pt x="506231" y="-1973"/>
                      <a:pt x="495042" y="29347"/>
                      <a:pt x="504825" y="0"/>
                    </a:cubicBezTo>
                    <a:cubicBezTo>
                      <a:pt x="509587" y="1588"/>
                      <a:pt x="515192" y="1627"/>
                      <a:pt x="519112" y="4763"/>
                    </a:cubicBezTo>
                    <a:cubicBezTo>
                      <a:pt x="527505" y="11478"/>
                      <a:pt x="530262" y="23926"/>
                      <a:pt x="533400" y="33338"/>
                    </a:cubicBezTo>
                    <a:cubicBezTo>
                      <a:pt x="534987" y="44450"/>
                      <a:pt x="527155" y="64474"/>
                      <a:pt x="538162" y="66675"/>
                    </a:cubicBezTo>
                    <a:cubicBezTo>
                      <a:pt x="548396" y="68722"/>
                      <a:pt x="558679" y="33700"/>
                      <a:pt x="561975" y="23813"/>
                    </a:cubicBezTo>
                    <a:cubicBezTo>
                      <a:pt x="566737" y="25400"/>
                      <a:pt x="574185" y="24005"/>
                      <a:pt x="576262" y="28575"/>
                    </a:cubicBezTo>
                    <a:cubicBezTo>
                      <a:pt x="582961" y="43313"/>
                      <a:pt x="582395" y="60370"/>
                      <a:pt x="585787" y="76200"/>
                    </a:cubicBezTo>
                    <a:cubicBezTo>
                      <a:pt x="595412" y="121113"/>
                      <a:pt x="585957" y="63092"/>
                      <a:pt x="595312" y="128588"/>
                    </a:cubicBezTo>
                    <a:cubicBezTo>
                      <a:pt x="598487" y="122238"/>
                      <a:pt x="602040" y="116063"/>
                      <a:pt x="604837" y="109538"/>
                    </a:cubicBezTo>
                    <a:cubicBezTo>
                      <a:pt x="609074" y="99651"/>
                      <a:pt x="613591" y="80695"/>
                      <a:pt x="614362" y="71438"/>
                    </a:cubicBezTo>
                    <a:cubicBezTo>
                      <a:pt x="615285" y="60364"/>
                      <a:pt x="614362" y="49213"/>
                      <a:pt x="614362" y="38100"/>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a:endCxn id="31" idx="0"/>
              </p:cNvCxnSpPr>
              <p:nvPr/>
            </p:nvCxnSpPr>
            <p:spPr>
              <a:xfrm flipV="1">
                <a:off x="4376738" y="2414588"/>
                <a:ext cx="0" cy="3167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1" idx="41"/>
                <a:endCxn id="32" idx="0"/>
              </p:cNvCxnSpPr>
              <p:nvPr/>
            </p:nvCxnSpPr>
            <p:spPr>
              <a:xfrm>
                <a:off x="4767263" y="2419350"/>
                <a:ext cx="0" cy="271463"/>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4" name="Group 3"/>
          <p:cNvGrpSpPr/>
          <p:nvPr/>
        </p:nvGrpSpPr>
        <p:grpSpPr>
          <a:xfrm>
            <a:off x="76200" y="1879346"/>
            <a:ext cx="2286000" cy="1131348"/>
            <a:chOff x="76200" y="1879346"/>
            <a:chExt cx="2286000" cy="1131348"/>
          </a:xfrm>
        </p:grpSpPr>
        <p:grpSp>
          <p:nvGrpSpPr>
            <p:cNvPr id="14" name="Group 13"/>
            <p:cNvGrpSpPr/>
            <p:nvPr/>
          </p:nvGrpSpPr>
          <p:grpSpPr>
            <a:xfrm>
              <a:off x="76200" y="1879346"/>
              <a:ext cx="2286000" cy="1131348"/>
              <a:chOff x="-76200" y="1879346"/>
              <a:chExt cx="2286000" cy="1131348"/>
            </a:xfrm>
          </p:grpSpPr>
          <p:sp>
            <p:nvSpPr>
              <p:cNvPr id="3" name="Rounded Rectangular Callout 2"/>
              <p:cNvSpPr/>
              <p:nvPr/>
            </p:nvSpPr>
            <p:spPr>
              <a:xfrm>
                <a:off x="-76200" y="1879346"/>
                <a:ext cx="2286000" cy="1131348"/>
              </a:xfrm>
              <a:prstGeom prst="wedgeRoundRectCallout">
                <a:avLst>
                  <a:gd name="adj1" fmla="val -12262"/>
                  <a:gd name="adj2" fmla="val 81117"/>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Elbow Connector 4"/>
              <p:cNvCxnSpPr/>
              <p:nvPr/>
            </p:nvCxnSpPr>
            <p:spPr>
              <a:xfrm flipV="1">
                <a:off x="609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1" name="Elbow Connector 10"/>
              <p:cNvCxnSpPr/>
              <p:nvPr/>
            </p:nvCxnSpPr>
            <p:spPr>
              <a:xfrm>
                <a:off x="990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371600" y="2667000"/>
                <a:ext cx="479425"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44" name="Straight Arrow Connector 43"/>
            <p:cNvCxnSpPr/>
            <p:nvPr/>
          </p:nvCxnSpPr>
          <p:spPr>
            <a:xfrm flipV="1">
              <a:off x="685800"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685800"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090613" y="2730519"/>
              <a:ext cx="784225" cy="276999"/>
            </a:xfrm>
            <a:prstGeom prst="rect">
              <a:avLst/>
            </a:prstGeom>
            <a:noFill/>
          </p:spPr>
          <p:txBody>
            <a:bodyPr wrap="square" rtlCol="0">
              <a:spAutoFit/>
            </a:bodyPr>
            <a:lstStyle/>
            <a:p>
              <a:r>
                <a:rPr lang="en-US" sz="1200" dirty="0"/>
                <a:t>Time</a:t>
              </a:r>
            </a:p>
          </p:txBody>
        </p:sp>
        <p:sp>
          <p:nvSpPr>
            <p:cNvPr id="98" name="TextBox 97"/>
            <p:cNvSpPr txBox="1"/>
            <p:nvPr/>
          </p:nvSpPr>
          <p:spPr>
            <a:xfrm>
              <a:off x="76200" y="2268963"/>
              <a:ext cx="784225" cy="276999"/>
            </a:xfrm>
            <a:prstGeom prst="rect">
              <a:avLst/>
            </a:prstGeom>
            <a:noFill/>
          </p:spPr>
          <p:txBody>
            <a:bodyPr wrap="square" rtlCol="0">
              <a:spAutoFit/>
            </a:bodyPr>
            <a:lstStyle/>
            <a:p>
              <a:r>
                <a:rPr lang="en-US" sz="1200" dirty="0"/>
                <a:t>Voltage</a:t>
              </a:r>
            </a:p>
          </p:txBody>
        </p:sp>
      </p:gr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22" y="4290186"/>
            <a:ext cx="640437" cy="1115114"/>
          </a:xfrm>
          <a:prstGeom prst="rect">
            <a:avLst/>
          </a:prstGeom>
        </p:spPr>
      </p:pic>
      <p:sp>
        <p:nvSpPr>
          <p:cNvPr id="8" name="TextBox 7"/>
          <p:cNvSpPr txBox="1"/>
          <p:nvPr/>
        </p:nvSpPr>
        <p:spPr>
          <a:xfrm>
            <a:off x="762000" y="4504245"/>
            <a:ext cx="877163" cy="923330"/>
          </a:xfrm>
          <a:prstGeom prst="rect">
            <a:avLst/>
          </a:prstGeom>
          <a:noFill/>
        </p:spPr>
        <p:txBody>
          <a:bodyPr wrap="none" rtlCol="0">
            <a:spAutoFit/>
          </a:bodyPr>
          <a:lstStyle/>
          <a:p>
            <a:r>
              <a:rPr lang="en-US" sz="5400" dirty="0">
                <a:solidFill>
                  <a:srgbClr val="FF0000"/>
                </a:solidFill>
              </a:rPr>
              <a:t>✘</a:t>
            </a:r>
            <a:endParaRPr lang="en-US" sz="3200" dirty="0">
              <a:solidFill>
                <a:srgbClr val="FF0000"/>
              </a:solidFill>
            </a:endParaRPr>
          </a:p>
        </p:txBody>
      </p:sp>
      <p:sp>
        <p:nvSpPr>
          <p:cNvPr id="16" name="Rectangle 15">
            <a:extLst>
              <a:ext uri="{FF2B5EF4-FFF2-40B4-BE49-F238E27FC236}">
                <a16:creationId xmlns:a16="http://schemas.microsoft.com/office/drawing/2014/main" id="{F6846084-179E-E440-B516-A1EAFADA0F74}"/>
              </a:ext>
            </a:extLst>
          </p:cNvPr>
          <p:cNvSpPr/>
          <p:nvPr/>
        </p:nvSpPr>
        <p:spPr>
          <a:xfrm>
            <a:off x="4737600" y="3095625"/>
            <a:ext cx="2876550" cy="942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5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7" grpId="0"/>
      <p:bldP spid="22548" grpId="0"/>
      <p:bldP spid="6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dirty="0">
                <a:ea typeface="ＭＳ Ｐゴシック" pitchFamily="34" charset="-128"/>
              </a:rPr>
              <a:t>Effect of Noise on an Analog System</a:t>
            </a:r>
            <a:endParaRPr lang="en-US" dirty="0"/>
          </a:p>
        </p:txBody>
      </p:sp>
      <p:sp>
        <p:nvSpPr>
          <p:cNvPr id="4" name="Slide Number Placeholder 3"/>
          <p:cNvSpPr>
            <a:spLocks noGrp="1"/>
          </p:cNvSpPr>
          <p:nvPr>
            <p:ph type="sldNum" sz="quarter" idx="12"/>
          </p:nvPr>
        </p:nvSpPr>
        <p:spPr/>
        <p:txBody>
          <a:bodyPr/>
          <a:lstStyle/>
          <a:p>
            <a:fld id="{6F344C7A-0D93-FE43-BBB8-6C733ACB5A1E}" type="slidenum">
              <a:rPr lang="en-US" smtClean="0"/>
              <a:t>14</a:t>
            </a:fld>
            <a:endParaRPr lang="en-US"/>
          </a:p>
        </p:txBody>
      </p:sp>
      <p:cxnSp>
        <p:nvCxnSpPr>
          <p:cNvPr id="10" name="Straight Arrow Connector 9"/>
          <p:cNvCxnSpPr/>
          <p:nvPr/>
        </p:nvCxnSpPr>
        <p:spPr>
          <a:xfrm>
            <a:off x="5334000" y="3754905"/>
            <a:ext cx="1600200" cy="0"/>
          </a:xfrm>
          <a:prstGeom prst="straightConnector1">
            <a:avLst/>
          </a:prstGeom>
          <a:ln>
            <a:headEnd w="lg" len="med"/>
            <a:tailEnd type="triangle" w="lg" len="med"/>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2863926"/>
            <a:ext cx="1752600" cy="1744811"/>
          </a:xfrm>
          <a:prstGeom prst="rect">
            <a:avLst/>
          </a:prstGeom>
        </p:spPr>
      </p:pic>
      <p:cxnSp>
        <p:nvCxnSpPr>
          <p:cNvPr id="15" name="Straight Arrow Connector 14">
            <a:extLst>
              <a:ext uri="{FF2B5EF4-FFF2-40B4-BE49-F238E27FC236}">
                <a16:creationId xmlns:a16="http://schemas.microsoft.com/office/drawing/2014/main" id="{58F70439-84DA-0A43-9034-E9C49D919A66}"/>
              </a:ext>
            </a:extLst>
          </p:cNvPr>
          <p:cNvCxnSpPr/>
          <p:nvPr/>
        </p:nvCxnSpPr>
        <p:spPr>
          <a:xfrm>
            <a:off x="1752600" y="3736331"/>
            <a:ext cx="1600200" cy="0"/>
          </a:xfrm>
          <a:prstGeom prst="straightConnector1">
            <a:avLst/>
          </a:prstGeom>
          <a:ln>
            <a:headEnd w="lg" len="med"/>
            <a:tailEnd type="triangle" w="lg" len="med"/>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9CE4993-DABD-3A49-8A43-1B6D7893891E}"/>
              </a:ext>
            </a:extLst>
          </p:cNvPr>
          <p:cNvSpPr txBox="1"/>
          <p:nvPr/>
        </p:nvSpPr>
        <p:spPr>
          <a:xfrm>
            <a:off x="1524000" y="3886200"/>
            <a:ext cx="1715085" cy="369332"/>
          </a:xfrm>
          <a:prstGeom prst="rect">
            <a:avLst/>
          </a:prstGeom>
          <a:noFill/>
        </p:spPr>
        <p:txBody>
          <a:bodyPr wrap="none" rtlCol="0">
            <a:spAutoFit/>
          </a:bodyPr>
          <a:lstStyle/>
          <a:p>
            <a:r>
              <a:rPr lang="en-US" dirty="0"/>
              <a:t>Input (voltage) x</a:t>
            </a:r>
          </a:p>
        </p:txBody>
      </p:sp>
      <p:sp>
        <p:nvSpPr>
          <p:cNvPr id="18" name="TextBox 17">
            <a:extLst>
              <a:ext uri="{FF2B5EF4-FFF2-40B4-BE49-F238E27FC236}">
                <a16:creationId xmlns:a16="http://schemas.microsoft.com/office/drawing/2014/main" id="{96823A23-0484-CB4F-8B90-62F06D50F5E4}"/>
              </a:ext>
            </a:extLst>
          </p:cNvPr>
          <p:cNvSpPr txBox="1"/>
          <p:nvPr/>
        </p:nvSpPr>
        <p:spPr>
          <a:xfrm>
            <a:off x="5410200" y="3886200"/>
            <a:ext cx="2098203" cy="369332"/>
          </a:xfrm>
          <a:prstGeom prst="rect">
            <a:avLst/>
          </a:prstGeom>
          <a:noFill/>
        </p:spPr>
        <p:txBody>
          <a:bodyPr wrap="none" rtlCol="0">
            <a:spAutoFit/>
          </a:bodyPr>
          <a:lstStyle/>
          <a:p>
            <a:r>
              <a:rPr lang="en-US" dirty="0"/>
              <a:t>Output (voltage) f(x)</a:t>
            </a:r>
          </a:p>
        </p:txBody>
      </p:sp>
      <p:sp>
        <p:nvSpPr>
          <p:cNvPr id="8" name="TextBox 7">
            <a:extLst>
              <a:ext uri="{FF2B5EF4-FFF2-40B4-BE49-F238E27FC236}">
                <a16:creationId xmlns:a16="http://schemas.microsoft.com/office/drawing/2014/main" id="{0D2C872A-F426-AB4F-A595-86A229E063A3}"/>
              </a:ext>
            </a:extLst>
          </p:cNvPr>
          <p:cNvSpPr txBox="1"/>
          <p:nvPr/>
        </p:nvSpPr>
        <p:spPr>
          <a:xfrm>
            <a:off x="753979" y="1265498"/>
            <a:ext cx="7636042" cy="707886"/>
          </a:xfrm>
          <a:prstGeom prst="rect">
            <a:avLst/>
          </a:prstGeom>
          <a:noFill/>
        </p:spPr>
        <p:txBody>
          <a:bodyPr wrap="square" rtlCol="0">
            <a:spAutoFit/>
          </a:bodyPr>
          <a:lstStyle/>
          <a:p>
            <a:r>
              <a:rPr lang="en-US" sz="2000" dirty="0"/>
              <a:t>Consider a device that reads a voltage “x” at its input and outputs a voltage that is some function y=f(x).   How it does that is not important.</a:t>
            </a:r>
          </a:p>
        </p:txBody>
      </p:sp>
    </p:spTree>
    <p:extLst>
      <p:ext uri="{BB962C8B-B14F-4D97-AF65-F5344CB8AC3E}">
        <p14:creationId xmlns:p14="http://schemas.microsoft.com/office/powerpoint/2010/main" val="3312859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57200" y="152400"/>
            <a:ext cx="8229600" cy="1143000"/>
          </a:xfrm>
        </p:spPr>
        <p:txBody>
          <a:bodyPr>
            <a:normAutofit/>
          </a:bodyPr>
          <a:lstStyle/>
          <a:p>
            <a:r>
              <a:rPr lang="en-US" sz="3600" dirty="0">
                <a:ea typeface="ＭＳ Ｐゴシック" pitchFamily="34" charset="-128"/>
              </a:rPr>
              <a:t>Effect of Noise on an Analog System</a:t>
            </a:r>
          </a:p>
        </p:txBody>
      </p:sp>
      <p:sp>
        <p:nvSpPr>
          <p:cNvPr id="22532" name="Line 5"/>
          <p:cNvSpPr>
            <a:spLocks noChangeShapeType="1"/>
          </p:cNvSpPr>
          <p:nvPr/>
        </p:nvSpPr>
        <p:spPr bwMode="auto">
          <a:xfrm>
            <a:off x="1581150" y="3541712"/>
            <a:ext cx="1220787"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3" name="Freeform 6"/>
          <p:cNvSpPr>
            <a:spLocks/>
          </p:cNvSpPr>
          <p:nvPr/>
        </p:nvSpPr>
        <p:spPr bwMode="auto">
          <a:xfrm>
            <a:off x="2787650" y="3487737"/>
            <a:ext cx="165100" cy="109538"/>
          </a:xfrm>
          <a:custGeom>
            <a:avLst/>
            <a:gdLst>
              <a:gd name="T0" fmla="*/ 0 w 208"/>
              <a:gd name="T1" fmla="*/ 0 h 138"/>
              <a:gd name="T2" fmla="*/ 2147483647 w 208"/>
              <a:gd name="T3" fmla="*/ 2147483647 h 138"/>
              <a:gd name="T4" fmla="*/ 0 w 208"/>
              <a:gd name="T5" fmla="*/ 2147483647 h 138"/>
              <a:gd name="T6" fmla="*/ 0 w 208"/>
              <a:gd name="T7" fmla="*/ 0 h 138"/>
              <a:gd name="T8" fmla="*/ 0 60000 65536"/>
              <a:gd name="T9" fmla="*/ 0 60000 65536"/>
              <a:gd name="T10" fmla="*/ 0 60000 65536"/>
              <a:gd name="T11" fmla="*/ 0 60000 65536"/>
              <a:gd name="T12" fmla="*/ 0 w 208"/>
              <a:gd name="T13" fmla="*/ 0 h 138"/>
              <a:gd name="T14" fmla="*/ 208 w 208"/>
              <a:gd name="T15" fmla="*/ 138 h 138"/>
            </a:gdLst>
            <a:ahLst/>
            <a:cxnLst>
              <a:cxn ang="T8">
                <a:pos x="T0" y="T1"/>
              </a:cxn>
              <a:cxn ang="T9">
                <a:pos x="T2" y="T3"/>
              </a:cxn>
              <a:cxn ang="T10">
                <a:pos x="T4" y="T5"/>
              </a:cxn>
              <a:cxn ang="T11">
                <a:pos x="T6" y="T7"/>
              </a:cxn>
            </a:cxnLst>
            <a:rect l="T12" t="T13" r="T14" b="T15"/>
            <a:pathLst>
              <a:path w="208" h="138">
                <a:moveTo>
                  <a:pt x="0" y="0"/>
                </a:moveTo>
                <a:lnTo>
                  <a:pt x="208"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4" name="Rectangle 7"/>
          <p:cNvSpPr>
            <a:spLocks noChangeArrowheads="1"/>
          </p:cNvSpPr>
          <p:nvPr/>
        </p:nvSpPr>
        <p:spPr bwMode="auto">
          <a:xfrm>
            <a:off x="2182812" y="3187700"/>
            <a:ext cx="169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V</a:t>
            </a:r>
            <a:endParaRPr lang="en-US" sz="2400" b="0">
              <a:latin typeface="Times New Roman" pitchFamily="18" charset="0"/>
            </a:endParaRPr>
          </a:p>
        </p:txBody>
      </p:sp>
      <p:sp>
        <p:nvSpPr>
          <p:cNvPr id="22535" name="Rectangle 8"/>
          <p:cNvSpPr>
            <a:spLocks noChangeArrowheads="1"/>
          </p:cNvSpPr>
          <p:nvPr/>
        </p:nvSpPr>
        <p:spPr bwMode="auto">
          <a:xfrm>
            <a:off x="609600" y="3313112"/>
            <a:ext cx="8001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6" name="Rectangle 9"/>
          <p:cNvSpPr>
            <a:spLocks noChangeArrowheads="1"/>
          </p:cNvSpPr>
          <p:nvPr/>
        </p:nvSpPr>
        <p:spPr bwMode="auto">
          <a:xfrm>
            <a:off x="844550" y="3390900"/>
            <a:ext cx="565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dirty="0">
                <a:solidFill>
                  <a:srgbClr val="000000"/>
                </a:solidFill>
              </a:rPr>
              <a:t>Input</a:t>
            </a:r>
            <a:endParaRPr lang="en-US" sz="2400" b="0" dirty="0">
              <a:latin typeface="Times New Roman" pitchFamily="18" charset="0"/>
            </a:endParaRPr>
          </a:p>
        </p:txBody>
      </p:sp>
      <p:sp>
        <p:nvSpPr>
          <p:cNvPr id="22537" name="Freeform 10"/>
          <p:cNvSpPr>
            <a:spLocks/>
          </p:cNvSpPr>
          <p:nvPr/>
        </p:nvSpPr>
        <p:spPr bwMode="auto">
          <a:xfrm>
            <a:off x="2952750" y="3313112"/>
            <a:ext cx="457200" cy="457200"/>
          </a:xfrm>
          <a:custGeom>
            <a:avLst/>
            <a:gdLst>
              <a:gd name="T0" fmla="*/ 2147483647 w 575"/>
              <a:gd name="T1" fmla="*/ 2147483647 h 577"/>
              <a:gd name="T2" fmla="*/ 2147483647 w 575"/>
              <a:gd name="T3" fmla="*/ 2147483647 h 577"/>
              <a:gd name="T4" fmla="*/ 2147483647 w 575"/>
              <a:gd name="T5" fmla="*/ 2147483647 h 577"/>
              <a:gd name="T6" fmla="*/ 2147483647 w 575"/>
              <a:gd name="T7" fmla="*/ 2147483647 h 577"/>
              <a:gd name="T8" fmla="*/ 2147483647 w 575"/>
              <a:gd name="T9" fmla="*/ 2147483647 h 577"/>
              <a:gd name="T10" fmla="*/ 2147483647 w 575"/>
              <a:gd name="T11" fmla="*/ 2147483647 h 577"/>
              <a:gd name="T12" fmla="*/ 2147483647 w 575"/>
              <a:gd name="T13" fmla="*/ 2147483647 h 577"/>
              <a:gd name="T14" fmla="*/ 2147483647 w 575"/>
              <a:gd name="T15" fmla="*/ 2147483647 h 577"/>
              <a:gd name="T16" fmla="*/ 2147483647 w 575"/>
              <a:gd name="T17" fmla="*/ 2147483647 h 577"/>
              <a:gd name="T18" fmla="*/ 2147483647 w 575"/>
              <a:gd name="T19" fmla="*/ 2147483647 h 577"/>
              <a:gd name="T20" fmla="*/ 2147483647 w 575"/>
              <a:gd name="T21" fmla="*/ 0 h 577"/>
              <a:gd name="T22" fmla="*/ 2147483647 w 575"/>
              <a:gd name="T23" fmla="*/ 2147483647 h 577"/>
              <a:gd name="T24" fmla="*/ 2147483647 w 575"/>
              <a:gd name="T25" fmla="*/ 2147483647 h 577"/>
              <a:gd name="T26" fmla="*/ 2147483647 w 575"/>
              <a:gd name="T27" fmla="*/ 2147483647 h 577"/>
              <a:gd name="T28" fmla="*/ 2147483647 w 575"/>
              <a:gd name="T29" fmla="*/ 2147483647 h 577"/>
              <a:gd name="T30" fmla="*/ 2147483647 w 575"/>
              <a:gd name="T31" fmla="*/ 2147483647 h 577"/>
              <a:gd name="T32" fmla="*/ 2147483647 w 575"/>
              <a:gd name="T33" fmla="*/ 2147483647 h 577"/>
              <a:gd name="T34" fmla="*/ 2147483647 w 575"/>
              <a:gd name="T35" fmla="*/ 2147483647 h 577"/>
              <a:gd name="T36" fmla="*/ 2147483647 w 575"/>
              <a:gd name="T37" fmla="*/ 2147483647 h 577"/>
              <a:gd name="T38" fmla="*/ 2147483647 w 575"/>
              <a:gd name="T39" fmla="*/ 2147483647 h 577"/>
              <a:gd name="T40" fmla="*/ 2147483647 w 575"/>
              <a:gd name="T41" fmla="*/ 2147483647 h 577"/>
              <a:gd name="T42" fmla="*/ 0 w 575"/>
              <a:gd name="T43" fmla="*/ 2147483647 h 577"/>
              <a:gd name="T44" fmla="*/ 2147483647 w 575"/>
              <a:gd name="T45" fmla="*/ 2147483647 h 577"/>
              <a:gd name="T46" fmla="*/ 2147483647 w 575"/>
              <a:gd name="T47" fmla="*/ 2147483647 h 577"/>
              <a:gd name="T48" fmla="*/ 2147483647 w 575"/>
              <a:gd name="T49" fmla="*/ 2147483647 h 577"/>
              <a:gd name="T50" fmla="*/ 2147483647 w 575"/>
              <a:gd name="T51" fmla="*/ 2147483647 h 577"/>
              <a:gd name="T52" fmla="*/ 2147483647 w 575"/>
              <a:gd name="T53" fmla="*/ 2147483647 h 577"/>
              <a:gd name="T54" fmla="*/ 2147483647 w 575"/>
              <a:gd name="T55" fmla="*/ 2147483647 h 577"/>
              <a:gd name="T56" fmla="*/ 2147483647 w 575"/>
              <a:gd name="T57" fmla="*/ 2147483647 h 577"/>
              <a:gd name="T58" fmla="*/ 2147483647 w 575"/>
              <a:gd name="T59" fmla="*/ 2147483647 h 577"/>
              <a:gd name="T60" fmla="*/ 2147483647 w 575"/>
              <a:gd name="T61" fmla="*/ 2147483647 h 577"/>
              <a:gd name="T62" fmla="*/ 2147483647 w 575"/>
              <a:gd name="T63" fmla="*/ 2147483647 h 577"/>
              <a:gd name="T64" fmla="*/ 2147483647 w 575"/>
              <a:gd name="T65" fmla="*/ 2147483647 h 577"/>
              <a:gd name="T66" fmla="*/ 2147483647 w 575"/>
              <a:gd name="T67" fmla="*/ 2147483647 h 577"/>
              <a:gd name="T68" fmla="*/ 2147483647 w 575"/>
              <a:gd name="T69" fmla="*/ 2147483647 h 577"/>
              <a:gd name="T70" fmla="*/ 2147483647 w 575"/>
              <a:gd name="T71" fmla="*/ 2147483647 h 577"/>
              <a:gd name="T72" fmla="*/ 2147483647 w 575"/>
              <a:gd name="T73" fmla="*/ 2147483647 h 577"/>
              <a:gd name="T74" fmla="*/ 2147483647 w 575"/>
              <a:gd name="T75" fmla="*/ 2147483647 h 577"/>
              <a:gd name="T76" fmla="*/ 2147483647 w 575"/>
              <a:gd name="T77" fmla="*/ 2147483647 h 577"/>
              <a:gd name="T78" fmla="*/ 2147483647 w 575"/>
              <a:gd name="T79" fmla="*/ 2147483647 h 577"/>
              <a:gd name="T80" fmla="*/ 2147483647 w 575"/>
              <a:gd name="T81" fmla="*/ 2147483647 h 577"/>
              <a:gd name="T82" fmla="*/ 2147483647 w 575"/>
              <a:gd name="T83" fmla="*/ 2147483647 h 577"/>
              <a:gd name="T84" fmla="*/ 2147483647 w 575"/>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5"/>
              <a:gd name="T130" fmla="*/ 0 h 577"/>
              <a:gd name="T131" fmla="*/ 575 w 575"/>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5" h="577">
                <a:moveTo>
                  <a:pt x="575" y="288"/>
                </a:moveTo>
                <a:lnTo>
                  <a:pt x="575" y="274"/>
                </a:lnTo>
                <a:lnTo>
                  <a:pt x="574" y="259"/>
                </a:lnTo>
                <a:lnTo>
                  <a:pt x="572" y="245"/>
                </a:lnTo>
                <a:lnTo>
                  <a:pt x="570" y="230"/>
                </a:lnTo>
                <a:lnTo>
                  <a:pt x="566" y="216"/>
                </a:lnTo>
                <a:lnTo>
                  <a:pt x="563" y="203"/>
                </a:lnTo>
                <a:lnTo>
                  <a:pt x="559" y="188"/>
                </a:lnTo>
                <a:lnTo>
                  <a:pt x="554" y="176"/>
                </a:lnTo>
                <a:lnTo>
                  <a:pt x="548" y="163"/>
                </a:lnTo>
                <a:lnTo>
                  <a:pt x="541" y="150"/>
                </a:lnTo>
                <a:lnTo>
                  <a:pt x="534" y="139"/>
                </a:lnTo>
                <a:lnTo>
                  <a:pt x="526" y="127"/>
                </a:lnTo>
                <a:lnTo>
                  <a:pt x="519" y="116"/>
                </a:lnTo>
                <a:lnTo>
                  <a:pt x="510" y="105"/>
                </a:lnTo>
                <a:lnTo>
                  <a:pt x="501" y="94"/>
                </a:lnTo>
                <a:lnTo>
                  <a:pt x="492" y="85"/>
                </a:lnTo>
                <a:lnTo>
                  <a:pt x="481" y="76"/>
                </a:lnTo>
                <a:lnTo>
                  <a:pt x="472" y="67"/>
                </a:lnTo>
                <a:lnTo>
                  <a:pt x="461" y="58"/>
                </a:lnTo>
                <a:lnTo>
                  <a:pt x="448" y="49"/>
                </a:lnTo>
                <a:lnTo>
                  <a:pt x="438" y="41"/>
                </a:lnTo>
                <a:lnTo>
                  <a:pt x="425" y="34"/>
                </a:lnTo>
                <a:lnTo>
                  <a:pt x="412" y="29"/>
                </a:lnTo>
                <a:lnTo>
                  <a:pt x="399" y="23"/>
                </a:lnTo>
                <a:lnTo>
                  <a:pt x="387" y="18"/>
                </a:lnTo>
                <a:lnTo>
                  <a:pt x="374" y="12"/>
                </a:lnTo>
                <a:lnTo>
                  <a:pt x="360" y="9"/>
                </a:lnTo>
                <a:lnTo>
                  <a:pt x="347" y="5"/>
                </a:lnTo>
                <a:lnTo>
                  <a:pt x="332" y="3"/>
                </a:lnTo>
                <a:lnTo>
                  <a:pt x="318" y="1"/>
                </a:lnTo>
                <a:lnTo>
                  <a:pt x="303" y="0"/>
                </a:lnTo>
                <a:lnTo>
                  <a:pt x="289" y="0"/>
                </a:lnTo>
                <a:lnTo>
                  <a:pt x="272" y="0"/>
                </a:lnTo>
                <a:lnTo>
                  <a:pt x="258" y="1"/>
                </a:lnTo>
                <a:lnTo>
                  <a:pt x="243" y="3"/>
                </a:lnTo>
                <a:lnTo>
                  <a:pt x="231" y="5"/>
                </a:lnTo>
                <a:lnTo>
                  <a:pt x="216" y="9"/>
                </a:lnTo>
                <a:lnTo>
                  <a:pt x="202" y="12"/>
                </a:lnTo>
                <a:lnTo>
                  <a:pt x="189" y="18"/>
                </a:lnTo>
                <a:lnTo>
                  <a:pt x="176" y="23"/>
                </a:lnTo>
                <a:lnTo>
                  <a:pt x="164" y="29"/>
                </a:lnTo>
                <a:lnTo>
                  <a:pt x="151" y="34"/>
                </a:lnTo>
                <a:lnTo>
                  <a:pt x="138" y="41"/>
                </a:lnTo>
                <a:lnTo>
                  <a:pt x="127" y="49"/>
                </a:lnTo>
                <a:lnTo>
                  <a:pt x="116" y="58"/>
                </a:lnTo>
                <a:lnTo>
                  <a:pt x="106" y="67"/>
                </a:lnTo>
                <a:lnTo>
                  <a:pt x="95" y="76"/>
                </a:lnTo>
                <a:lnTo>
                  <a:pt x="84" y="85"/>
                </a:lnTo>
                <a:lnTo>
                  <a:pt x="75" y="94"/>
                </a:lnTo>
                <a:lnTo>
                  <a:pt x="66" y="105"/>
                </a:lnTo>
                <a:lnTo>
                  <a:pt x="57" y="116"/>
                </a:lnTo>
                <a:lnTo>
                  <a:pt x="49" y="127"/>
                </a:lnTo>
                <a:lnTo>
                  <a:pt x="42" y="139"/>
                </a:lnTo>
                <a:lnTo>
                  <a:pt x="35" y="150"/>
                </a:lnTo>
                <a:lnTo>
                  <a:pt x="28" y="163"/>
                </a:lnTo>
                <a:lnTo>
                  <a:pt x="22" y="176"/>
                </a:lnTo>
                <a:lnTo>
                  <a:pt x="17" y="188"/>
                </a:lnTo>
                <a:lnTo>
                  <a:pt x="13" y="203"/>
                </a:lnTo>
                <a:lnTo>
                  <a:pt x="9" y="216"/>
                </a:lnTo>
                <a:lnTo>
                  <a:pt x="6" y="230"/>
                </a:lnTo>
                <a:lnTo>
                  <a:pt x="4" y="245"/>
                </a:lnTo>
                <a:lnTo>
                  <a:pt x="2" y="259"/>
                </a:lnTo>
                <a:lnTo>
                  <a:pt x="0" y="274"/>
                </a:lnTo>
                <a:lnTo>
                  <a:pt x="0" y="288"/>
                </a:lnTo>
                <a:lnTo>
                  <a:pt x="0" y="303"/>
                </a:lnTo>
                <a:lnTo>
                  <a:pt x="2" y="317"/>
                </a:lnTo>
                <a:lnTo>
                  <a:pt x="4" y="332"/>
                </a:lnTo>
                <a:lnTo>
                  <a:pt x="6" y="346"/>
                </a:lnTo>
                <a:lnTo>
                  <a:pt x="9" y="361"/>
                </a:lnTo>
                <a:lnTo>
                  <a:pt x="13" y="373"/>
                </a:lnTo>
                <a:lnTo>
                  <a:pt x="17" y="388"/>
                </a:lnTo>
                <a:lnTo>
                  <a:pt x="22" y="401"/>
                </a:lnTo>
                <a:lnTo>
                  <a:pt x="28" y="413"/>
                </a:lnTo>
                <a:lnTo>
                  <a:pt x="35" y="426"/>
                </a:lnTo>
                <a:lnTo>
                  <a:pt x="42" y="437"/>
                </a:lnTo>
                <a:lnTo>
                  <a:pt x="49" y="450"/>
                </a:lnTo>
                <a:lnTo>
                  <a:pt x="57" y="460"/>
                </a:lnTo>
                <a:lnTo>
                  <a:pt x="66" y="471"/>
                </a:lnTo>
                <a:lnTo>
                  <a:pt x="75" y="482"/>
                </a:lnTo>
                <a:lnTo>
                  <a:pt x="84" y="491"/>
                </a:lnTo>
                <a:lnTo>
                  <a:pt x="95" y="502"/>
                </a:lnTo>
                <a:lnTo>
                  <a:pt x="106" y="511"/>
                </a:lnTo>
                <a:lnTo>
                  <a:pt x="116" y="519"/>
                </a:lnTo>
                <a:lnTo>
                  <a:pt x="127" y="528"/>
                </a:lnTo>
                <a:lnTo>
                  <a:pt x="138" y="535"/>
                </a:lnTo>
                <a:lnTo>
                  <a:pt x="151" y="542"/>
                </a:lnTo>
                <a:lnTo>
                  <a:pt x="164" y="548"/>
                </a:lnTo>
                <a:lnTo>
                  <a:pt x="176" y="553"/>
                </a:lnTo>
                <a:lnTo>
                  <a:pt x="189" y="558"/>
                </a:lnTo>
                <a:lnTo>
                  <a:pt x="202" y="564"/>
                </a:lnTo>
                <a:lnTo>
                  <a:pt x="216" y="568"/>
                </a:lnTo>
                <a:lnTo>
                  <a:pt x="231" y="571"/>
                </a:lnTo>
                <a:lnTo>
                  <a:pt x="243" y="573"/>
                </a:lnTo>
                <a:lnTo>
                  <a:pt x="258" y="575"/>
                </a:lnTo>
                <a:lnTo>
                  <a:pt x="272" y="577"/>
                </a:lnTo>
                <a:lnTo>
                  <a:pt x="289" y="577"/>
                </a:lnTo>
                <a:lnTo>
                  <a:pt x="303" y="577"/>
                </a:lnTo>
                <a:lnTo>
                  <a:pt x="318" y="575"/>
                </a:lnTo>
                <a:lnTo>
                  <a:pt x="332" y="573"/>
                </a:lnTo>
                <a:lnTo>
                  <a:pt x="347" y="571"/>
                </a:lnTo>
                <a:lnTo>
                  <a:pt x="360" y="568"/>
                </a:lnTo>
                <a:lnTo>
                  <a:pt x="374" y="564"/>
                </a:lnTo>
                <a:lnTo>
                  <a:pt x="387" y="558"/>
                </a:lnTo>
                <a:lnTo>
                  <a:pt x="399" y="553"/>
                </a:lnTo>
                <a:lnTo>
                  <a:pt x="412" y="548"/>
                </a:lnTo>
                <a:lnTo>
                  <a:pt x="425" y="542"/>
                </a:lnTo>
                <a:lnTo>
                  <a:pt x="438" y="535"/>
                </a:lnTo>
                <a:lnTo>
                  <a:pt x="448" y="528"/>
                </a:lnTo>
                <a:lnTo>
                  <a:pt x="461" y="519"/>
                </a:lnTo>
                <a:lnTo>
                  <a:pt x="472" y="511"/>
                </a:lnTo>
                <a:lnTo>
                  <a:pt x="481" y="502"/>
                </a:lnTo>
                <a:lnTo>
                  <a:pt x="492" y="491"/>
                </a:lnTo>
                <a:lnTo>
                  <a:pt x="501" y="482"/>
                </a:lnTo>
                <a:lnTo>
                  <a:pt x="510" y="471"/>
                </a:lnTo>
                <a:lnTo>
                  <a:pt x="519" y="460"/>
                </a:lnTo>
                <a:lnTo>
                  <a:pt x="526" y="450"/>
                </a:lnTo>
                <a:lnTo>
                  <a:pt x="534" y="437"/>
                </a:lnTo>
                <a:lnTo>
                  <a:pt x="541" y="426"/>
                </a:lnTo>
                <a:lnTo>
                  <a:pt x="548" y="413"/>
                </a:lnTo>
                <a:lnTo>
                  <a:pt x="554" y="401"/>
                </a:lnTo>
                <a:lnTo>
                  <a:pt x="559" y="388"/>
                </a:lnTo>
                <a:lnTo>
                  <a:pt x="563" y="373"/>
                </a:lnTo>
                <a:lnTo>
                  <a:pt x="566" y="361"/>
                </a:lnTo>
                <a:lnTo>
                  <a:pt x="570" y="346"/>
                </a:lnTo>
                <a:lnTo>
                  <a:pt x="572" y="332"/>
                </a:lnTo>
                <a:lnTo>
                  <a:pt x="574" y="317"/>
                </a:lnTo>
                <a:lnTo>
                  <a:pt x="575" y="303"/>
                </a:lnTo>
                <a:lnTo>
                  <a:pt x="575" y="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8" name="Freeform 11"/>
          <p:cNvSpPr>
            <a:spLocks/>
          </p:cNvSpPr>
          <p:nvPr/>
        </p:nvSpPr>
        <p:spPr bwMode="auto">
          <a:xfrm>
            <a:off x="2952750" y="3313112"/>
            <a:ext cx="457200" cy="457200"/>
          </a:xfrm>
          <a:custGeom>
            <a:avLst/>
            <a:gdLst>
              <a:gd name="T0" fmla="*/ 2147483647 w 575"/>
              <a:gd name="T1" fmla="*/ 2147483647 h 577"/>
              <a:gd name="T2" fmla="*/ 2147483647 w 575"/>
              <a:gd name="T3" fmla="*/ 2147483647 h 577"/>
              <a:gd name="T4" fmla="*/ 2147483647 w 575"/>
              <a:gd name="T5" fmla="*/ 2147483647 h 577"/>
              <a:gd name="T6" fmla="*/ 2147483647 w 575"/>
              <a:gd name="T7" fmla="*/ 2147483647 h 577"/>
              <a:gd name="T8" fmla="*/ 2147483647 w 575"/>
              <a:gd name="T9" fmla="*/ 2147483647 h 577"/>
              <a:gd name="T10" fmla="*/ 2147483647 w 575"/>
              <a:gd name="T11" fmla="*/ 2147483647 h 577"/>
              <a:gd name="T12" fmla="*/ 2147483647 w 575"/>
              <a:gd name="T13" fmla="*/ 2147483647 h 577"/>
              <a:gd name="T14" fmla="*/ 2147483647 w 575"/>
              <a:gd name="T15" fmla="*/ 2147483647 h 577"/>
              <a:gd name="T16" fmla="*/ 2147483647 w 575"/>
              <a:gd name="T17" fmla="*/ 2147483647 h 577"/>
              <a:gd name="T18" fmla="*/ 2147483647 w 575"/>
              <a:gd name="T19" fmla="*/ 2147483647 h 577"/>
              <a:gd name="T20" fmla="*/ 2147483647 w 575"/>
              <a:gd name="T21" fmla="*/ 0 h 577"/>
              <a:gd name="T22" fmla="*/ 2147483647 w 575"/>
              <a:gd name="T23" fmla="*/ 2147483647 h 577"/>
              <a:gd name="T24" fmla="*/ 2147483647 w 575"/>
              <a:gd name="T25" fmla="*/ 2147483647 h 577"/>
              <a:gd name="T26" fmla="*/ 2147483647 w 575"/>
              <a:gd name="T27" fmla="*/ 2147483647 h 577"/>
              <a:gd name="T28" fmla="*/ 2147483647 w 575"/>
              <a:gd name="T29" fmla="*/ 2147483647 h 577"/>
              <a:gd name="T30" fmla="*/ 2147483647 w 575"/>
              <a:gd name="T31" fmla="*/ 2147483647 h 577"/>
              <a:gd name="T32" fmla="*/ 2147483647 w 575"/>
              <a:gd name="T33" fmla="*/ 2147483647 h 577"/>
              <a:gd name="T34" fmla="*/ 2147483647 w 575"/>
              <a:gd name="T35" fmla="*/ 2147483647 h 577"/>
              <a:gd name="T36" fmla="*/ 2147483647 w 575"/>
              <a:gd name="T37" fmla="*/ 2147483647 h 577"/>
              <a:gd name="T38" fmla="*/ 2147483647 w 575"/>
              <a:gd name="T39" fmla="*/ 2147483647 h 577"/>
              <a:gd name="T40" fmla="*/ 2147483647 w 575"/>
              <a:gd name="T41" fmla="*/ 2147483647 h 577"/>
              <a:gd name="T42" fmla="*/ 0 w 575"/>
              <a:gd name="T43" fmla="*/ 2147483647 h 577"/>
              <a:gd name="T44" fmla="*/ 2147483647 w 575"/>
              <a:gd name="T45" fmla="*/ 2147483647 h 577"/>
              <a:gd name="T46" fmla="*/ 2147483647 w 575"/>
              <a:gd name="T47" fmla="*/ 2147483647 h 577"/>
              <a:gd name="T48" fmla="*/ 2147483647 w 575"/>
              <a:gd name="T49" fmla="*/ 2147483647 h 577"/>
              <a:gd name="T50" fmla="*/ 2147483647 w 575"/>
              <a:gd name="T51" fmla="*/ 2147483647 h 577"/>
              <a:gd name="T52" fmla="*/ 2147483647 w 575"/>
              <a:gd name="T53" fmla="*/ 2147483647 h 577"/>
              <a:gd name="T54" fmla="*/ 2147483647 w 575"/>
              <a:gd name="T55" fmla="*/ 2147483647 h 577"/>
              <a:gd name="T56" fmla="*/ 2147483647 w 575"/>
              <a:gd name="T57" fmla="*/ 2147483647 h 577"/>
              <a:gd name="T58" fmla="*/ 2147483647 w 575"/>
              <a:gd name="T59" fmla="*/ 2147483647 h 577"/>
              <a:gd name="T60" fmla="*/ 2147483647 w 575"/>
              <a:gd name="T61" fmla="*/ 2147483647 h 577"/>
              <a:gd name="T62" fmla="*/ 2147483647 w 575"/>
              <a:gd name="T63" fmla="*/ 2147483647 h 577"/>
              <a:gd name="T64" fmla="*/ 2147483647 w 575"/>
              <a:gd name="T65" fmla="*/ 2147483647 h 577"/>
              <a:gd name="T66" fmla="*/ 2147483647 w 575"/>
              <a:gd name="T67" fmla="*/ 2147483647 h 577"/>
              <a:gd name="T68" fmla="*/ 2147483647 w 575"/>
              <a:gd name="T69" fmla="*/ 2147483647 h 577"/>
              <a:gd name="T70" fmla="*/ 2147483647 w 575"/>
              <a:gd name="T71" fmla="*/ 2147483647 h 577"/>
              <a:gd name="T72" fmla="*/ 2147483647 w 575"/>
              <a:gd name="T73" fmla="*/ 2147483647 h 577"/>
              <a:gd name="T74" fmla="*/ 2147483647 w 575"/>
              <a:gd name="T75" fmla="*/ 2147483647 h 577"/>
              <a:gd name="T76" fmla="*/ 2147483647 w 575"/>
              <a:gd name="T77" fmla="*/ 2147483647 h 577"/>
              <a:gd name="T78" fmla="*/ 2147483647 w 575"/>
              <a:gd name="T79" fmla="*/ 2147483647 h 577"/>
              <a:gd name="T80" fmla="*/ 2147483647 w 575"/>
              <a:gd name="T81" fmla="*/ 2147483647 h 577"/>
              <a:gd name="T82" fmla="*/ 2147483647 w 575"/>
              <a:gd name="T83" fmla="*/ 2147483647 h 577"/>
              <a:gd name="T84" fmla="*/ 2147483647 w 575"/>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5"/>
              <a:gd name="T130" fmla="*/ 0 h 577"/>
              <a:gd name="T131" fmla="*/ 575 w 575"/>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5" h="577">
                <a:moveTo>
                  <a:pt x="575" y="288"/>
                </a:moveTo>
                <a:lnTo>
                  <a:pt x="575" y="274"/>
                </a:lnTo>
                <a:lnTo>
                  <a:pt x="574" y="259"/>
                </a:lnTo>
                <a:lnTo>
                  <a:pt x="572" y="245"/>
                </a:lnTo>
                <a:lnTo>
                  <a:pt x="570" y="230"/>
                </a:lnTo>
                <a:lnTo>
                  <a:pt x="566" y="216"/>
                </a:lnTo>
                <a:lnTo>
                  <a:pt x="563" y="203"/>
                </a:lnTo>
                <a:lnTo>
                  <a:pt x="559" y="188"/>
                </a:lnTo>
                <a:lnTo>
                  <a:pt x="554" y="176"/>
                </a:lnTo>
                <a:lnTo>
                  <a:pt x="548" y="163"/>
                </a:lnTo>
                <a:lnTo>
                  <a:pt x="541" y="150"/>
                </a:lnTo>
                <a:lnTo>
                  <a:pt x="534" y="139"/>
                </a:lnTo>
                <a:lnTo>
                  <a:pt x="526" y="127"/>
                </a:lnTo>
                <a:lnTo>
                  <a:pt x="519" y="116"/>
                </a:lnTo>
                <a:lnTo>
                  <a:pt x="510" y="105"/>
                </a:lnTo>
                <a:lnTo>
                  <a:pt x="501" y="94"/>
                </a:lnTo>
                <a:lnTo>
                  <a:pt x="492" y="85"/>
                </a:lnTo>
                <a:lnTo>
                  <a:pt x="481" y="76"/>
                </a:lnTo>
                <a:lnTo>
                  <a:pt x="472" y="67"/>
                </a:lnTo>
                <a:lnTo>
                  <a:pt x="461" y="58"/>
                </a:lnTo>
                <a:lnTo>
                  <a:pt x="448" y="49"/>
                </a:lnTo>
                <a:lnTo>
                  <a:pt x="438" y="41"/>
                </a:lnTo>
                <a:lnTo>
                  <a:pt x="425" y="34"/>
                </a:lnTo>
                <a:lnTo>
                  <a:pt x="412" y="29"/>
                </a:lnTo>
                <a:lnTo>
                  <a:pt x="399" y="23"/>
                </a:lnTo>
                <a:lnTo>
                  <a:pt x="387" y="18"/>
                </a:lnTo>
                <a:lnTo>
                  <a:pt x="374" y="12"/>
                </a:lnTo>
                <a:lnTo>
                  <a:pt x="360" y="9"/>
                </a:lnTo>
                <a:lnTo>
                  <a:pt x="347" y="5"/>
                </a:lnTo>
                <a:lnTo>
                  <a:pt x="332" y="3"/>
                </a:lnTo>
                <a:lnTo>
                  <a:pt x="318" y="1"/>
                </a:lnTo>
                <a:lnTo>
                  <a:pt x="303" y="0"/>
                </a:lnTo>
                <a:lnTo>
                  <a:pt x="289" y="0"/>
                </a:lnTo>
                <a:lnTo>
                  <a:pt x="272" y="0"/>
                </a:lnTo>
                <a:lnTo>
                  <a:pt x="258" y="1"/>
                </a:lnTo>
                <a:lnTo>
                  <a:pt x="243" y="3"/>
                </a:lnTo>
                <a:lnTo>
                  <a:pt x="231" y="5"/>
                </a:lnTo>
                <a:lnTo>
                  <a:pt x="216" y="9"/>
                </a:lnTo>
                <a:lnTo>
                  <a:pt x="202" y="12"/>
                </a:lnTo>
                <a:lnTo>
                  <a:pt x="189" y="18"/>
                </a:lnTo>
                <a:lnTo>
                  <a:pt x="176" y="23"/>
                </a:lnTo>
                <a:lnTo>
                  <a:pt x="164" y="29"/>
                </a:lnTo>
                <a:lnTo>
                  <a:pt x="151" y="34"/>
                </a:lnTo>
                <a:lnTo>
                  <a:pt x="138" y="41"/>
                </a:lnTo>
                <a:lnTo>
                  <a:pt x="127" y="49"/>
                </a:lnTo>
                <a:lnTo>
                  <a:pt x="116" y="58"/>
                </a:lnTo>
                <a:lnTo>
                  <a:pt x="106" y="67"/>
                </a:lnTo>
                <a:lnTo>
                  <a:pt x="95" y="76"/>
                </a:lnTo>
                <a:lnTo>
                  <a:pt x="84" y="85"/>
                </a:lnTo>
                <a:lnTo>
                  <a:pt x="75" y="94"/>
                </a:lnTo>
                <a:lnTo>
                  <a:pt x="66" y="105"/>
                </a:lnTo>
                <a:lnTo>
                  <a:pt x="57" y="116"/>
                </a:lnTo>
                <a:lnTo>
                  <a:pt x="49" y="127"/>
                </a:lnTo>
                <a:lnTo>
                  <a:pt x="42" y="139"/>
                </a:lnTo>
                <a:lnTo>
                  <a:pt x="35" y="150"/>
                </a:lnTo>
                <a:lnTo>
                  <a:pt x="28" y="163"/>
                </a:lnTo>
                <a:lnTo>
                  <a:pt x="22" y="176"/>
                </a:lnTo>
                <a:lnTo>
                  <a:pt x="17" y="188"/>
                </a:lnTo>
                <a:lnTo>
                  <a:pt x="13" y="203"/>
                </a:lnTo>
                <a:lnTo>
                  <a:pt x="9" y="216"/>
                </a:lnTo>
                <a:lnTo>
                  <a:pt x="6" y="230"/>
                </a:lnTo>
                <a:lnTo>
                  <a:pt x="4" y="245"/>
                </a:lnTo>
                <a:lnTo>
                  <a:pt x="2" y="259"/>
                </a:lnTo>
                <a:lnTo>
                  <a:pt x="0" y="274"/>
                </a:lnTo>
                <a:lnTo>
                  <a:pt x="0" y="288"/>
                </a:lnTo>
                <a:lnTo>
                  <a:pt x="0" y="303"/>
                </a:lnTo>
                <a:lnTo>
                  <a:pt x="2" y="317"/>
                </a:lnTo>
                <a:lnTo>
                  <a:pt x="4" y="332"/>
                </a:lnTo>
                <a:lnTo>
                  <a:pt x="6" y="346"/>
                </a:lnTo>
                <a:lnTo>
                  <a:pt x="9" y="361"/>
                </a:lnTo>
                <a:lnTo>
                  <a:pt x="13" y="373"/>
                </a:lnTo>
                <a:lnTo>
                  <a:pt x="17" y="388"/>
                </a:lnTo>
                <a:lnTo>
                  <a:pt x="22" y="401"/>
                </a:lnTo>
                <a:lnTo>
                  <a:pt x="28" y="413"/>
                </a:lnTo>
                <a:lnTo>
                  <a:pt x="35" y="426"/>
                </a:lnTo>
                <a:lnTo>
                  <a:pt x="42" y="437"/>
                </a:lnTo>
                <a:lnTo>
                  <a:pt x="49" y="450"/>
                </a:lnTo>
                <a:lnTo>
                  <a:pt x="57" y="460"/>
                </a:lnTo>
                <a:lnTo>
                  <a:pt x="66" y="471"/>
                </a:lnTo>
                <a:lnTo>
                  <a:pt x="75" y="482"/>
                </a:lnTo>
                <a:lnTo>
                  <a:pt x="84" y="491"/>
                </a:lnTo>
                <a:lnTo>
                  <a:pt x="95" y="502"/>
                </a:lnTo>
                <a:lnTo>
                  <a:pt x="106" y="511"/>
                </a:lnTo>
                <a:lnTo>
                  <a:pt x="116" y="519"/>
                </a:lnTo>
                <a:lnTo>
                  <a:pt x="127" y="528"/>
                </a:lnTo>
                <a:lnTo>
                  <a:pt x="138" y="535"/>
                </a:lnTo>
                <a:lnTo>
                  <a:pt x="151" y="542"/>
                </a:lnTo>
                <a:lnTo>
                  <a:pt x="164" y="548"/>
                </a:lnTo>
                <a:lnTo>
                  <a:pt x="176" y="553"/>
                </a:lnTo>
                <a:lnTo>
                  <a:pt x="189" y="558"/>
                </a:lnTo>
                <a:lnTo>
                  <a:pt x="202" y="564"/>
                </a:lnTo>
                <a:lnTo>
                  <a:pt x="216" y="568"/>
                </a:lnTo>
                <a:lnTo>
                  <a:pt x="231" y="571"/>
                </a:lnTo>
                <a:lnTo>
                  <a:pt x="243" y="573"/>
                </a:lnTo>
                <a:lnTo>
                  <a:pt x="258" y="575"/>
                </a:lnTo>
                <a:lnTo>
                  <a:pt x="272" y="577"/>
                </a:lnTo>
                <a:lnTo>
                  <a:pt x="289" y="577"/>
                </a:lnTo>
                <a:lnTo>
                  <a:pt x="303" y="577"/>
                </a:lnTo>
                <a:lnTo>
                  <a:pt x="318" y="575"/>
                </a:lnTo>
                <a:lnTo>
                  <a:pt x="332" y="573"/>
                </a:lnTo>
                <a:lnTo>
                  <a:pt x="347" y="571"/>
                </a:lnTo>
                <a:lnTo>
                  <a:pt x="360" y="568"/>
                </a:lnTo>
                <a:lnTo>
                  <a:pt x="374" y="564"/>
                </a:lnTo>
                <a:lnTo>
                  <a:pt x="387" y="558"/>
                </a:lnTo>
                <a:lnTo>
                  <a:pt x="399" y="553"/>
                </a:lnTo>
                <a:lnTo>
                  <a:pt x="412" y="548"/>
                </a:lnTo>
                <a:lnTo>
                  <a:pt x="425" y="542"/>
                </a:lnTo>
                <a:lnTo>
                  <a:pt x="438" y="535"/>
                </a:lnTo>
                <a:lnTo>
                  <a:pt x="448" y="528"/>
                </a:lnTo>
                <a:lnTo>
                  <a:pt x="461" y="519"/>
                </a:lnTo>
                <a:lnTo>
                  <a:pt x="472" y="511"/>
                </a:lnTo>
                <a:lnTo>
                  <a:pt x="481" y="502"/>
                </a:lnTo>
                <a:lnTo>
                  <a:pt x="492" y="491"/>
                </a:lnTo>
                <a:lnTo>
                  <a:pt x="501" y="482"/>
                </a:lnTo>
                <a:lnTo>
                  <a:pt x="510" y="471"/>
                </a:lnTo>
                <a:lnTo>
                  <a:pt x="519" y="460"/>
                </a:lnTo>
                <a:lnTo>
                  <a:pt x="526" y="450"/>
                </a:lnTo>
                <a:lnTo>
                  <a:pt x="534" y="437"/>
                </a:lnTo>
                <a:lnTo>
                  <a:pt x="541" y="426"/>
                </a:lnTo>
                <a:lnTo>
                  <a:pt x="548" y="413"/>
                </a:lnTo>
                <a:lnTo>
                  <a:pt x="554" y="401"/>
                </a:lnTo>
                <a:lnTo>
                  <a:pt x="559" y="388"/>
                </a:lnTo>
                <a:lnTo>
                  <a:pt x="563" y="373"/>
                </a:lnTo>
                <a:lnTo>
                  <a:pt x="566" y="361"/>
                </a:lnTo>
                <a:lnTo>
                  <a:pt x="570" y="346"/>
                </a:lnTo>
                <a:lnTo>
                  <a:pt x="572" y="332"/>
                </a:lnTo>
                <a:lnTo>
                  <a:pt x="574" y="317"/>
                </a:lnTo>
                <a:lnTo>
                  <a:pt x="575" y="303"/>
                </a:lnTo>
                <a:lnTo>
                  <a:pt x="575" y="288"/>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9" name="Rectangle 12"/>
          <p:cNvSpPr>
            <a:spLocks noChangeArrowheads="1"/>
          </p:cNvSpPr>
          <p:nvPr/>
        </p:nvSpPr>
        <p:spPr bwMode="auto">
          <a:xfrm>
            <a:off x="3106737" y="3390900"/>
            <a:ext cx="14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a:t>
            </a:r>
            <a:endParaRPr lang="en-US" sz="2400" b="0">
              <a:latin typeface="Times New Roman" pitchFamily="18" charset="0"/>
            </a:endParaRPr>
          </a:p>
        </p:txBody>
      </p:sp>
      <p:sp>
        <p:nvSpPr>
          <p:cNvPr id="22540" name="Line 13"/>
          <p:cNvSpPr>
            <a:spLocks noChangeShapeType="1"/>
          </p:cNvSpPr>
          <p:nvPr/>
        </p:nvSpPr>
        <p:spPr bwMode="auto">
          <a:xfrm>
            <a:off x="3181350" y="2741612"/>
            <a:ext cx="1587" cy="4206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1" name="Freeform 14"/>
          <p:cNvSpPr>
            <a:spLocks/>
          </p:cNvSpPr>
          <p:nvPr/>
        </p:nvSpPr>
        <p:spPr bwMode="auto">
          <a:xfrm>
            <a:off x="3125787" y="3148012"/>
            <a:ext cx="111125" cy="165100"/>
          </a:xfrm>
          <a:custGeom>
            <a:avLst/>
            <a:gdLst>
              <a:gd name="T0" fmla="*/ 2147483647 w 140"/>
              <a:gd name="T1" fmla="*/ 0 h 207"/>
              <a:gd name="T2" fmla="*/ 2147483647 w 140"/>
              <a:gd name="T3" fmla="*/ 2147483647 h 207"/>
              <a:gd name="T4" fmla="*/ 0 w 140"/>
              <a:gd name="T5" fmla="*/ 0 h 207"/>
              <a:gd name="T6" fmla="*/ 2147483647 w 140"/>
              <a:gd name="T7" fmla="*/ 0 h 207"/>
              <a:gd name="T8" fmla="*/ 0 60000 65536"/>
              <a:gd name="T9" fmla="*/ 0 60000 65536"/>
              <a:gd name="T10" fmla="*/ 0 60000 65536"/>
              <a:gd name="T11" fmla="*/ 0 60000 65536"/>
              <a:gd name="T12" fmla="*/ 0 w 140"/>
              <a:gd name="T13" fmla="*/ 0 h 207"/>
              <a:gd name="T14" fmla="*/ 140 w 140"/>
              <a:gd name="T15" fmla="*/ 207 h 207"/>
            </a:gdLst>
            <a:ahLst/>
            <a:cxnLst>
              <a:cxn ang="T8">
                <a:pos x="T0" y="T1"/>
              </a:cxn>
              <a:cxn ang="T9">
                <a:pos x="T2" y="T3"/>
              </a:cxn>
              <a:cxn ang="T10">
                <a:pos x="T4" y="T5"/>
              </a:cxn>
              <a:cxn ang="T11">
                <a:pos x="T6" y="T7"/>
              </a:cxn>
            </a:cxnLst>
            <a:rect l="T12" t="T13" r="T14" b="T15"/>
            <a:pathLst>
              <a:path w="140" h="207">
                <a:moveTo>
                  <a:pt x="140" y="0"/>
                </a:moveTo>
                <a:lnTo>
                  <a:pt x="71" y="207"/>
                </a:lnTo>
                <a:lnTo>
                  <a:pt x="0" y="0"/>
                </a:lnTo>
                <a:lnTo>
                  <a:pt x="1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Rectangle 15"/>
          <p:cNvSpPr>
            <a:spLocks noChangeArrowheads="1"/>
          </p:cNvSpPr>
          <p:nvPr/>
        </p:nvSpPr>
        <p:spPr bwMode="auto">
          <a:xfrm>
            <a:off x="3295650" y="2790825"/>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latin typeface="Symbol" pitchFamily="18" charset="2"/>
              </a:rPr>
              <a:t>e</a:t>
            </a:r>
            <a:endParaRPr lang="en-US" sz="2400" b="0">
              <a:latin typeface="Times New Roman" pitchFamily="18" charset="0"/>
            </a:endParaRPr>
          </a:p>
        </p:txBody>
      </p:sp>
      <p:sp>
        <p:nvSpPr>
          <p:cNvPr id="22543" name="Rectangle 16"/>
          <p:cNvSpPr>
            <a:spLocks noChangeArrowheads="1"/>
          </p:cNvSpPr>
          <p:nvPr/>
        </p:nvSpPr>
        <p:spPr bwMode="auto">
          <a:xfrm>
            <a:off x="2724150" y="2436812"/>
            <a:ext cx="8001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4" name="Rectangle 17"/>
          <p:cNvSpPr>
            <a:spLocks noChangeArrowheads="1"/>
          </p:cNvSpPr>
          <p:nvPr/>
        </p:nvSpPr>
        <p:spPr bwMode="auto">
          <a:xfrm>
            <a:off x="2874962" y="2362200"/>
            <a:ext cx="649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Noise</a:t>
            </a:r>
            <a:endParaRPr lang="en-US" sz="2400" b="0">
              <a:latin typeface="Times New Roman" pitchFamily="18" charset="0"/>
            </a:endParaRPr>
          </a:p>
        </p:txBody>
      </p:sp>
      <p:sp>
        <p:nvSpPr>
          <p:cNvPr id="22545" name="Line 18"/>
          <p:cNvSpPr>
            <a:spLocks noChangeShapeType="1"/>
          </p:cNvSpPr>
          <p:nvPr/>
        </p:nvSpPr>
        <p:spPr bwMode="auto">
          <a:xfrm>
            <a:off x="3409950" y="3533775"/>
            <a:ext cx="12207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6" name="Freeform 19"/>
          <p:cNvSpPr>
            <a:spLocks/>
          </p:cNvSpPr>
          <p:nvPr/>
        </p:nvSpPr>
        <p:spPr bwMode="auto">
          <a:xfrm>
            <a:off x="4616450" y="3478212"/>
            <a:ext cx="165100" cy="109538"/>
          </a:xfrm>
          <a:custGeom>
            <a:avLst/>
            <a:gdLst>
              <a:gd name="T0" fmla="*/ 0 w 208"/>
              <a:gd name="T1" fmla="*/ 0 h 138"/>
              <a:gd name="T2" fmla="*/ 2147483647 w 208"/>
              <a:gd name="T3" fmla="*/ 2147483647 h 138"/>
              <a:gd name="T4" fmla="*/ 0 w 208"/>
              <a:gd name="T5" fmla="*/ 2147483647 h 138"/>
              <a:gd name="T6" fmla="*/ 0 w 208"/>
              <a:gd name="T7" fmla="*/ 0 h 138"/>
              <a:gd name="T8" fmla="*/ 0 60000 65536"/>
              <a:gd name="T9" fmla="*/ 0 60000 65536"/>
              <a:gd name="T10" fmla="*/ 0 60000 65536"/>
              <a:gd name="T11" fmla="*/ 0 60000 65536"/>
              <a:gd name="T12" fmla="*/ 0 w 208"/>
              <a:gd name="T13" fmla="*/ 0 h 138"/>
              <a:gd name="T14" fmla="*/ 208 w 208"/>
              <a:gd name="T15" fmla="*/ 138 h 138"/>
            </a:gdLst>
            <a:ahLst/>
            <a:cxnLst>
              <a:cxn ang="T8">
                <a:pos x="T0" y="T1"/>
              </a:cxn>
              <a:cxn ang="T9">
                <a:pos x="T2" y="T3"/>
              </a:cxn>
              <a:cxn ang="T10">
                <a:pos x="T4" y="T5"/>
              </a:cxn>
              <a:cxn ang="T11">
                <a:pos x="T6" y="T7"/>
              </a:cxn>
            </a:cxnLst>
            <a:rect l="T12" t="T13" r="T14" b="T15"/>
            <a:pathLst>
              <a:path w="208" h="138">
                <a:moveTo>
                  <a:pt x="0" y="0"/>
                </a:moveTo>
                <a:lnTo>
                  <a:pt x="208"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7" name="Rectangle 20"/>
          <p:cNvSpPr>
            <a:spLocks noChangeArrowheads="1"/>
          </p:cNvSpPr>
          <p:nvPr/>
        </p:nvSpPr>
        <p:spPr bwMode="auto">
          <a:xfrm>
            <a:off x="3879850" y="3230562"/>
            <a:ext cx="31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V+</a:t>
            </a:r>
            <a:endParaRPr lang="en-US" sz="2400" b="0">
              <a:latin typeface="Times New Roman" pitchFamily="18" charset="0"/>
            </a:endParaRPr>
          </a:p>
        </p:txBody>
      </p:sp>
      <p:sp>
        <p:nvSpPr>
          <p:cNvPr id="22548" name="Rectangle 21"/>
          <p:cNvSpPr>
            <a:spLocks noChangeArrowheads="1"/>
          </p:cNvSpPr>
          <p:nvPr/>
        </p:nvSpPr>
        <p:spPr bwMode="auto">
          <a:xfrm>
            <a:off x="4198937" y="3201987"/>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latin typeface="Symbol" pitchFamily="18" charset="2"/>
              </a:rPr>
              <a:t>e</a:t>
            </a:r>
            <a:endParaRPr lang="en-US" sz="2400" b="0">
              <a:latin typeface="Times New Roman" pitchFamily="18" charset="0"/>
            </a:endParaRPr>
          </a:p>
        </p:txBody>
      </p:sp>
      <p:sp>
        <p:nvSpPr>
          <p:cNvPr id="22549" name="Rectangle 22"/>
          <p:cNvSpPr>
            <a:spLocks noChangeArrowheads="1"/>
          </p:cNvSpPr>
          <p:nvPr/>
        </p:nvSpPr>
        <p:spPr bwMode="auto">
          <a:xfrm>
            <a:off x="4781550" y="3198812"/>
            <a:ext cx="685800" cy="685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0" name="Rectangle 23"/>
          <p:cNvSpPr>
            <a:spLocks noChangeArrowheads="1"/>
          </p:cNvSpPr>
          <p:nvPr/>
        </p:nvSpPr>
        <p:spPr bwMode="auto">
          <a:xfrm>
            <a:off x="4781550" y="3198812"/>
            <a:ext cx="685800" cy="685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1" name="Rectangle 24"/>
          <p:cNvSpPr>
            <a:spLocks noChangeArrowheads="1"/>
          </p:cNvSpPr>
          <p:nvPr/>
        </p:nvSpPr>
        <p:spPr bwMode="auto">
          <a:xfrm>
            <a:off x="5087937" y="3390900"/>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f</a:t>
            </a:r>
            <a:endParaRPr lang="en-US" sz="2400" b="0">
              <a:latin typeface="Times New Roman" pitchFamily="18" charset="0"/>
            </a:endParaRPr>
          </a:p>
        </p:txBody>
      </p:sp>
      <p:sp>
        <p:nvSpPr>
          <p:cNvPr id="22552" name="Line 25"/>
          <p:cNvSpPr>
            <a:spLocks noChangeShapeType="1"/>
          </p:cNvSpPr>
          <p:nvPr/>
        </p:nvSpPr>
        <p:spPr bwMode="auto">
          <a:xfrm>
            <a:off x="5467350" y="3541712"/>
            <a:ext cx="1220787"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53" name="Freeform 26"/>
          <p:cNvSpPr>
            <a:spLocks/>
          </p:cNvSpPr>
          <p:nvPr/>
        </p:nvSpPr>
        <p:spPr bwMode="auto">
          <a:xfrm>
            <a:off x="6673850" y="3487737"/>
            <a:ext cx="165100" cy="109538"/>
          </a:xfrm>
          <a:custGeom>
            <a:avLst/>
            <a:gdLst>
              <a:gd name="T0" fmla="*/ 0 w 209"/>
              <a:gd name="T1" fmla="*/ 0 h 138"/>
              <a:gd name="T2" fmla="*/ 2147483647 w 209"/>
              <a:gd name="T3" fmla="*/ 2147483647 h 138"/>
              <a:gd name="T4" fmla="*/ 0 w 209"/>
              <a:gd name="T5" fmla="*/ 2147483647 h 138"/>
              <a:gd name="T6" fmla="*/ 0 w 209"/>
              <a:gd name="T7" fmla="*/ 0 h 138"/>
              <a:gd name="T8" fmla="*/ 0 60000 65536"/>
              <a:gd name="T9" fmla="*/ 0 60000 65536"/>
              <a:gd name="T10" fmla="*/ 0 60000 65536"/>
              <a:gd name="T11" fmla="*/ 0 60000 65536"/>
              <a:gd name="T12" fmla="*/ 0 w 209"/>
              <a:gd name="T13" fmla="*/ 0 h 138"/>
              <a:gd name="T14" fmla="*/ 209 w 209"/>
              <a:gd name="T15" fmla="*/ 138 h 138"/>
            </a:gdLst>
            <a:ahLst/>
            <a:cxnLst>
              <a:cxn ang="T8">
                <a:pos x="T0" y="T1"/>
              </a:cxn>
              <a:cxn ang="T9">
                <a:pos x="T2" y="T3"/>
              </a:cxn>
              <a:cxn ang="T10">
                <a:pos x="T4" y="T5"/>
              </a:cxn>
              <a:cxn ang="T11">
                <a:pos x="T6" y="T7"/>
              </a:cxn>
            </a:cxnLst>
            <a:rect l="T12" t="T13" r="T14" b="T15"/>
            <a:pathLst>
              <a:path w="209" h="138">
                <a:moveTo>
                  <a:pt x="0" y="0"/>
                </a:moveTo>
                <a:lnTo>
                  <a:pt x="209"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4" name="Rectangle 27"/>
          <p:cNvSpPr>
            <a:spLocks noChangeArrowheads="1"/>
          </p:cNvSpPr>
          <p:nvPr/>
        </p:nvSpPr>
        <p:spPr bwMode="auto">
          <a:xfrm>
            <a:off x="5818187" y="3238500"/>
            <a:ext cx="386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dirty="0" err="1">
                <a:solidFill>
                  <a:srgbClr val="FF0000"/>
                </a:solidFill>
              </a:rPr>
              <a:t>f(V</a:t>
            </a:r>
            <a:r>
              <a:rPr lang="en-US" b="0" dirty="0">
                <a:solidFill>
                  <a:srgbClr val="FF0000"/>
                </a:solidFill>
              </a:rPr>
              <a:t>+</a:t>
            </a:r>
            <a:endParaRPr lang="en-US" sz="2400" b="0" dirty="0">
              <a:solidFill>
                <a:srgbClr val="FF0000"/>
              </a:solidFill>
              <a:latin typeface="Times New Roman" pitchFamily="18" charset="0"/>
            </a:endParaRPr>
          </a:p>
        </p:txBody>
      </p:sp>
      <p:sp>
        <p:nvSpPr>
          <p:cNvPr id="22555" name="Rectangle 28"/>
          <p:cNvSpPr>
            <a:spLocks noChangeArrowheads="1"/>
          </p:cNvSpPr>
          <p:nvPr/>
        </p:nvSpPr>
        <p:spPr bwMode="auto">
          <a:xfrm>
            <a:off x="6291262" y="3209925"/>
            <a:ext cx="178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dirty="0">
                <a:solidFill>
                  <a:srgbClr val="FF0000"/>
                </a:solidFill>
                <a:latin typeface="Symbol" pitchFamily="18" charset="2"/>
              </a:rPr>
              <a:t>e)</a:t>
            </a:r>
            <a:endParaRPr lang="en-US" sz="2400" b="0" dirty="0">
              <a:solidFill>
                <a:srgbClr val="FF0000"/>
              </a:solidFill>
              <a:latin typeface="Times New Roman" pitchFamily="18" charset="0"/>
            </a:endParaRPr>
          </a:p>
        </p:txBody>
      </p:sp>
      <p:sp>
        <p:nvSpPr>
          <p:cNvPr id="22556" name="Rectangle 29"/>
          <p:cNvSpPr>
            <a:spLocks noChangeArrowheads="1"/>
          </p:cNvSpPr>
          <p:nvPr/>
        </p:nvSpPr>
        <p:spPr bwMode="auto">
          <a:xfrm>
            <a:off x="6896100" y="3313112"/>
            <a:ext cx="8001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7" name="Rectangle 30"/>
          <p:cNvSpPr>
            <a:spLocks noChangeArrowheads="1"/>
          </p:cNvSpPr>
          <p:nvPr/>
        </p:nvSpPr>
        <p:spPr bwMode="auto">
          <a:xfrm>
            <a:off x="6896100" y="33909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Output</a:t>
            </a:r>
            <a:endParaRPr lang="en-US" sz="2400" b="0">
              <a:latin typeface="Times New Roman" pitchFamily="18" charset="0"/>
            </a:endParaRPr>
          </a:p>
        </p:txBody>
      </p:sp>
      <p:sp>
        <p:nvSpPr>
          <p:cNvPr id="22558" name="Text Box 33"/>
          <p:cNvSpPr txBox="1">
            <a:spLocks noChangeArrowheads="1"/>
          </p:cNvSpPr>
          <p:nvPr/>
        </p:nvSpPr>
        <p:spPr bwMode="auto">
          <a:xfrm>
            <a:off x="1851025" y="3917950"/>
            <a:ext cx="25988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i="1" dirty="0">
                <a:solidFill>
                  <a:srgbClr val="FF0000"/>
                </a:solidFill>
              </a:rPr>
              <a:t>Noise added to Input</a:t>
            </a:r>
          </a:p>
        </p:txBody>
      </p:sp>
      <p:sp>
        <p:nvSpPr>
          <p:cNvPr id="22559" name="Text Box 34"/>
          <p:cNvSpPr txBox="1">
            <a:spLocks noChangeArrowheads="1"/>
          </p:cNvSpPr>
          <p:nvPr/>
        </p:nvSpPr>
        <p:spPr bwMode="auto">
          <a:xfrm>
            <a:off x="6896100" y="3002457"/>
            <a:ext cx="19006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i="1" dirty="0">
                <a:solidFill>
                  <a:srgbClr val="FF0000"/>
                </a:solidFill>
              </a:rPr>
              <a:t>Error at Output</a:t>
            </a:r>
          </a:p>
        </p:txBody>
      </p:sp>
      <p:sp>
        <p:nvSpPr>
          <p:cNvPr id="68" name="TextBox 67"/>
          <p:cNvSpPr txBox="1"/>
          <p:nvPr/>
        </p:nvSpPr>
        <p:spPr>
          <a:xfrm>
            <a:off x="6756400" y="6498398"/>
            <a:ext cx="1752600" cy="369332"/>
          </a:xfrm>
          <a:prstGeom prst="rect">
            <a:avLst/>
          </a:prstGeom>
          <a:noFill/>
        </p:spPr>
        <p:txBody>
          <a:bodyPr wrap="square" rtlCol="0">
            <a:spAutoFit/>
          </a:bodyPr>
          <a:lstStyle/>
          <a:p>
            <a:r>
              <a:rPr lang="en-US" dirty="0">
                <a:solidFill>
                  <a:schemeClr val="tx1">
                    <a:lumMod val="50000"/>
                    <a:lumOff val="50000"/>
                  </a:schemeClr>
                </a:solidFill>
              </a:rPr>
              <a:t>Text: Dally §1.2</a:t>
            </a:r>
          </a:p>
        </p:txBody>
      </p:sp>
      <p:sp>
        <p:nvSpPr>
          <p:cNvPr id="2" name="Slide Number Placeholder 1"/>
          <p:cNvSpPr>
            <a:spLocks noGrp="1"/>
          </p:cNvSpPr>
          <p:nvPr>
            <p:ph type="sldNum" sz="quarter" idx="12"/>
          </p:nvPr>
        </p:nvSpPr>
        <p:spPr/>
        <p:txBody>
          <a:bodyPr/>
          <a:lstStyle/>
          <a:p>
            <a:fld id="{6F344C7A-0D93-FE43-BBB8-6C733ACB5A1E}" type="slidenum">
              <a:rPr lang="en-US" smtClean="0"/>
              <a:t>15</a:t>
            </a:fld>
            <a:endParaRPr lang="en-US"/>
          </a:p>
        </p:txBody>
      </p:sp>
      <p:grpSp>
        <p:nvGrpSpPr>
          <p:cNvPr id="37" name="Group 36"/>
          <p:cNvGrpSpPr/>
          <p:nvPr/>
        </p:nvGrpSpPr>
        <p:grpSpPr>
          <a:xfrm>
            <a:off x="2438400" y="1143000"/>
            <a:ext cx="1524000" cy="877094"/>
            <a:chOff x="2438400" y="1143000"/>
            <a:chExt cx="1524000" cy="877094"/>
          </a:xfrm>
        </p:grpSpPr>
        <p:sp>
          <p:nvSpPr>
            <p:cNvPr id="47" name="Rounded Rectangular Callout 46"/>
            <p:cNvSpPr/>
            <p:nvPr/>
          </p:nvSpPr>
          <p:spPr>
            <a:xfrm>
              <a:off x="2438400" y="1143000"/>
              <a:ext cx="1524000" cy="877094"/>
            </a:xfrm>
            <a:prstGeom prst="wedgeRoundRectCallout">
              <a:avLst>
                <a:gd name="adj1" fmla="val -7976"/>
                <a:gd name="adj2" fmla="val 84840"/>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2614613" y="1285875"/>
              <a:ext cx="1173252" cy="381000"/>
            </a:xfrm>
            <a:custGeom>
              <a:avLst/>
              <a:gdLst>
                <a:gd name="connsiteX0" fmla="*/ 0 w 1173252"/>
                <a:gd name="connsiteY0" fmla="*/ 304800 h 381000"/>
                <a:gd name="connsiteX1" fmla="*/ 4762 w 1173252"/>
                <a:gd name="connsiteY1" fmla="*/ 319088 h 381000"/>
                <a:gd name="connsiteX2" fmla="*/ 14287 w 1173252"/>
                <a:gd name="connsiteY2" fmla="*/ 361950 h 381000"/>
                <a:gd name="connsiteX3" fmla="*/ 23812 w 1173252"/>
                <a:gd name="connsiteY3" fmla="*/ 381000 h 381000"/>
                <a:gd name="connsiteX4" fmla="*/ 28575 w 1173252"/>
                <a:gd name="connsiteY4" fmla="*/ 366713 h 381000"/>
                <a:gd name="connsiteX5" fmla="*/ 42862 w 1173252"/>
                <a:gd name="connsiteY5" fmla="*/ 290513 h 381000"/>
                <a:gd name="connsiteX6" fmla="*/ 52387 w 1173252"/>
                <a:gd name="connsiteY6" fmla="*/ 257175 h 381000"/>
                <a:gd name="connsiteX7" fmla="*/ 57150 w 1173252"/>
                <a:gd name="connsiteY7" fmla="*/ 242888 h 381000"/>
                <a:gd name="connsiteX8" fmla="*/ 71437 w 1173252"/>
                <a:gd name="connsiteY8" fmla="*/ 319088 h 381000"/>
                <a:gd name="connsiteX9" fmla="*/ 90487 w 1173252"/>
                <a:gd name="connsiteY9" fmla="*/ 285750 h 381000"/>
                <a:gd name="connsiteX10" fmla="*/ 100012 w 1173252"/>
                <a:gd name="connsiteY10" fmla="*/ 257175 h 381000"/>
                <a:gd name="connsiteX11" fmla="*/ 109537 w 1173252"/>
                <a:gd name="connsiteY11" fmla="*/ 300038 h 381000"/>
                <a:gd name="connsiteX12" fmla="*/ 119062 w 1173252"/>
                <a:gd name="connsiteY12" fmla="*/ 314325 h 381000"/>
                <a:gd name="connsiteX13" fmla="*/ 128587 w 1173252"/>
                <a:gd name="connsiteY13" fmla="*/ 300038 h 381000"/>
                <a:gd name="connsiteX14" fmla="*/ 133350 w 1173252"/>
                <a:gd name="connsiteY14" fmla="*/ 280988 h 381000"/>
                <a:gd name="connsiteX15" fmla="*/ 142875 w 1173252"/>
                <a:gd name="connsiteY15" fmla="*/ 309563 h 381000"/>
                <a:gd name="connsiteX16" fmla="*/ 166687 w 1173252"/>
                <a:gd name="connsiteY16" fmla="*/ 338138 h 381000"/>
                <a:gd name="connsiteX17" fmla="*/ 171450 w 1173252"/>
                <a:gd name="connsiteY17" fmla="*/ 309563 h 381000"/>
                <a:gd name="connsiteX18" fmla="*/ 176212 w 1173252"/>
                <a:gd name="connsiteY18" fmla="*/ 271463 h 381000"/>
                <a:gd name="connsiteX19" fmla="*/ 180975 w 1173252"/>
                <a:gd name="connsiteY19" fmla="*/ 247650 h 381000"/>
                <a:gd name="connsiteX20" fmla="*/ 190500 w 1173252"/>
                <a:gd name="connsiteY20" fmla="*/ 266700 h 381000"/>
                <a:gd name="connsiteX21" fmla="*/ 200025 w 1173252"/>
                <a:gd name="connsiteY21" fmla="*/ 295275 h 381000"/>
                <a:gd name="connsiteX22" fmla="*/ 214312 w 1173252"/>
                <a:gd name="connsiteY22" fmla="*/ 328613 h 381000"/>
                <a:gd name="connsiteX23" fmla="*/ 223837 w 1173252"/>
                <a:gd name="connsiteY23" fmla="*/ 314325 h 381000"/>
                <a:gd name="connsiteX24" fmla="*/ 238125 w 1173252"/>
                <a:gd name="connsiteY24" fmla="*/ 266700 h 381000"/>
                <a:gd name="connsiteX25" fmla="*/ 252412 w 1173252"/>
                <a:gd name="connsiteY25" fmla="*/ 290513 h 381000"/>
                <a:gd name="connsiteX26" fmla="*/ 257175 w 1173252"/>
                <a:gd name="connsiteY26" fmla="*/ 319088 h 381000"/>
                <a:gd name="connsiteX27" fmla="*/ 276225 w 1173252"/>
                <a:gd name="connsiteY27" fmla="*/ 347663 h 381000"/>
                <a:gd name="connsiteX28" fmla="*/ 280987 w 1173252"/>
                <a:gd name="connsiteY28" fmla="*/ 328613 h 381000"/>
                <a:gd name="connsiteX29" fmla="*/ 285750 w 1173252"/>
                <a:gd name="connsiteY29" fmla="*/ 304800 h 381000"/>
                <a:gd name="connsiteX30" fmla="*/ 300037 w 1173252"/>
                <a:gd name="connsiteY30" fmla="*/ 319088 h 381000"/>
                <a:gd name="connsiteX31" fmla="*/ 314325 w 1173252"/>
                <a:gd name="connsiteY31" fmla="*/ 347663 h 381000"/>
                <a:gd name="connsiteX32" fmla="*/ 319087 w 1173252"/>
                <a:gd name="connsiteY32" fmla="*/ 319088 h 381000"/>
                <a:gd name="connsiteX33" fmla="*/ 323850 w 1173252"/>
                <a:gd name="connsiteY33" fmla="*/ 261938 h 381000"/>
                <a:gd name="connsiteX34" fmla="*/ 338137 w 1173252"/>
                <a:gd name="connsiteY34" fmla="*/ 280988 h 381000"/>
                <a:gd name="connsiteX35" fmla="*/ 352425 w 1173252"/>
                <a:gd name="connsiteY35" fmla="*/ 309563 h 381000"/>
                <a:gd name="connsiteX36" fmla="*/ 366712 w 1173252"/>
                <a:gd name="connsiteY36" fmla="*/ 314325 h 381000"/>
                <a:gd name="connsiteX37" fmla="*/ 376237 w 1173252"/>
                <a:gd name="connsiteY37" fmla="*/ 295275 h 381000"/>
                <a:gd name="connsiteX38" fmla="*/ 381000 w 1173252"/>
                <a:gd name="connsiteY38" fmla="*/ 280988 h 381000"/>
                <a:gd name="connsiteX39" fmla="*/ 390525 w 1173252"/>
                <a:gd name="connsiteY39" fmla="*/ 261938 h 381000"/>
                <a:gd name="connsiteX40" fmla="*/ 400050 w 1173252"/>
                <a:gd name="connsiteY40" fmla="*/ 276225 h 381000"/>
                <a:gd name="connsiteX41" fmla="*/ 404812 w 1173252"/>
                <a:gd name="connsiteY41" fmla="*/ 290513 h 381000"/>
                <a:gd name="connsiteX42" fmla="*/ 409575 w 1173252"/>
                <a:gd name="connsiteY42" fmla="*/ 257175 h 381000"/>
                <a:gd name="connsiteX43" fmla="*/ 414337 w 1173252"/>
                <a:gd name="connsiteY43" fmla="*/ 204788 h 381000"/>
                <a:gd name="connsiteX44" fmla="*/ 423862 w 1173252"/>
                <a:gd name="connsiteY44" fmla="*/ 71438 h 381000"/>
                <a:gd name="connsiteX45" fmla="*/ 433387 w 1173252"/>
                <a:gd name="connsiteY45" fmla="*/ 0 h 381000"/>
                <a:gd name="connsiteX46" fmla="*/ 442912 w 1173252"/>
                <a:gd name="connsiteY46" fmla="*/ 80963 h 381000"/>
                <a:gd name="connsiteX47" fmla="*/ 447675 w 1173252"/>
                <a:gd name="connsiteY47" fmla="*/ 133350 h 381000"/>
                <a:gd name="connsiteX48" fmla="*/ 457200 w 1173252"/>
                <a:gd name="connsiteY48" fmla="*/ 200025 h 381000"/>
                <a:gd name="connsiteX49" fmla="*/ 466725 w 1173252"/>
                <a:gd name="connsiteY49" fmla="*/ 295275 h 381000"/>
                <a:gd name="connsiteX50" fmla="*/ 476250 w 1173252"/>
                <a:gd name="connsiteY50" fmla="*/ 314325 h 381000"/>
                <a:gd name="connsiteX51" fmla="*/ 471487 w 1173252"/>
                <a:gd name="connsiteY51" fmla="*/ 152400 h 381000"/>
                <a:gd name="connsiteX52" fmla="*/ 476250 w 1173252"/>
                <a:gd name="connsiteY52" fmla="*/ 190500 h 381000"/>
                <a:gd name="connsiteX53" fmla="*/ 481012 w 1173252"/>
                <a:gd name="connsiteY53" fmla="*/ 219075 h 381000"/>
                <a:gd name="connsiteX54" fmla="*/ 485775 w 1173252"/>
                <a:gd name="connsiteY54" fmla="*/ 242888 h 381000"/>
                <a:gd name="connsiteX55" fmla="*/ 495300 w 1173252"/>
                <a:gd name="connsiteY55" fmla="*/ 257175 h 381000"/>
                <a:gd name="connsiteX56" fmla="*/ 509587 w 1173252"/>
                <a:gd name="connsiteY56" fmla="*/ 161925 h 381000"/>
                <a:gd name="connsiteX57" fmla="*/ 519112 w 1173252"/>
                <a:gd name="connsiteY57" fmla="*/ 71438 h 381000"/>
                <a:gd name="connsiteX58" fmla="*/ 523875 w 1173252"/>
                <a:gd name="connsiteY58" fmla="*/ 100013 h 381000"/>
                <a:gd name="connsiteX59" fmla="*/ 538162 w 1173252"/>
                <a:gd name="connsiteY59" fmla="*/ 195263 h 381000"/>
                <a:gd name="connsiteX60" fmla="*/ 542925 w 1173252"/>
                <a:gd name="connsiteY60" fmla="*/ 280988 h 381000"/>
                <a:gd name="connsiteX61" fmla="*/ 547687 w 1173252"/>
                <a:gd name="connsiteY61" fmla="*/ 261938 h 381000"/>
                <a:gd name="connsiteX62" fmla="*/ 557212 w 1173252"/>
                <a:gd name="connsiteY62" fmla="*/ 228600 h 381000"/>
                <a:gd name="connsiteX63" fmla="*/ 561975 w 1173252"/>
                <a:gd name="connsiteY63" fmla="*/ 257175 h 381000"/>
                <a:gd name="connsiteX64" fmla="*/ 566737 w 1173252"/>
                <a:gd name="connsiteY64" fmla="*/ 271463 h 381000"/>
                <a:gd name="connsiteX65" fmla="*/ 571500 w 1173252"/>
                <a:gd name="connsiteY65" fmla="*/ 295275 h 381000"/>
                <a:gd name="connsiteX66" fmla="*/ 585787 w 1173252"/>
                <a:gd name="connsiteY66" fmla="*/ 290513 h 381000"/>
                <a:gd name="connsiteX67" fmla="*/ 609600 w 1173252"/>
                <a:gd name="connsiteY67" fmla="*/ 328613 h 381000"/>
                <a:gd name="connsiteX68" fmla="*/ 623887 w 1173252"/>
                <a:gd name="connsiteY68" fmla="*/ 314325 h 381000"/>
                <a:gd name="connsiteX69" fmla="*/ 633412 w 1173252"/>
                <a:gd name="connsiteY69" fmla="*/ 271463 h 381000"/>
                <a:gd name="connsiteX70" fmla="*/ 638175 w 1173252"/>
                <a:gd name="connsiteY70" fmla="*/ 295275 h 381000"/>
                <a:gd name="connsiteX71" fmla="*/ 647700 w 1173252"/>
                <a:gd name="connsiteY71" fmla="*/ 319088 h 381000"/>
                <a:gd name="connsiteX72" fmla="*/ 652462 w 1173252"/>
                <a:gd name="connsiteY72" fmla="*/ 333375 h 381000"/>
                <a:gd name="connsiteX73" fmla="*/ 661987 w 1173252"/>
                <a:gd name="connsiteY73" fmla="*/ 319088 h 381000"/>
                <a:gd name="connsiteX74" fmla="*/ 666750 w 1173252"/>
                <a:gd name="connsiteY74" fmla="*/ 304800 h 381000"/>
                <a:gd name="connsiteX75" fmla="*/ 690562 w 1173252"/>
                <a:gd name="connsiteY75" fmla="*/ 333375 h 381000"/>
                <a:gd name="connsiteX76" fmla="*/ 695325 w 1173252"/>
                <a:gd name="connsiteY76" fmla="*/ 319088 h 381000"/>
                <a:gd name="connsiteX77" fmla="*/ 700087 w 1173252"/>
                <a:gd name="connsiteY77" fmla="*/ 295275 h 381000"/>
                <a:gd name="connsiteX78" fmla="*/ 704850 w 1173252"/>
                <a:gd name="connsiteY78" fmla="*/ 309563 h 381000"/>
                <a:gd name="connsiteX79" fmla="*/ 723900 w 1173252"/>
                <a:gd name="connsiteY79" fmla="*/ 347663 h 381000"/>
                <a:gd name="connsiteX80" fmla="*/ 733425 w 1173252"/>
                <a:gd name="connsiteY80" fmla="*/ 333375 h 381000"/>
                <a:gd name="connsiteX81" fmla="*/ 752475 w 1173252"/>
                <a:gd name="connsiteY81" fmla="*/ 304800 h 381000"/>
                <a:gd name="connsiteX82" fmla="*/ 757237 w 1173252"/>
                <a:gd name="connsiteY82" fmla="*/ 319088 h 381000"/>
                <a:gd name="connsiteX83" fmla="*/ 766762 w 1173252"/>
                <a:gd name="connsiteY83" fmla="*/ 304800 h 381000"/>
                <a:gd name="connsiteX84" fmla="*/ 771525 w 1173252"/>
                <a:gd name="connsiteY84" fmla="*/ 271463 h 381000"/>
                <a:gd name="connsiteX85" fmla="*/ 785812 w 1173252"/>
                <a:gd name="connsiteY85" fmla="*/ 309563 h 381000"/>
                <a:gd name="connsiteX86" fmla="*/ 795337 w 1173252"/>
                <a:gd name="connsiteY86" fmla="*/ 338138 h 381000"/>
                <a:gd name="connsiteX87" fmla="*/ 804862 w 1173252"/>
                <a:gd name="connsiteY87" fmla="*/ 309563 h 381000"/>
                <a:gd name="connsiteX88" fmla="*/ 814387 w 1173252"/>
                <a:gd name="connsiteY88" fmla="*/ 276225 h 381000"/>
                <a:gd name="connsiteX89" fmla="*/ 833437 w 1173252"/>
                <a:gd name="connsiteY89" fmla="*/ 314325 h 381000"/>
                <a:gd name="connsiteX90" fmla="*/ 847725 w 1173252"/>
                <a:gd name="connsiteY90" fmla="*/ 342900 h 381000"/>
                <a:gd name="connsiteX91" fmla="*/ 862012 w 1173252"/>
                <a:gd name="connsiteY91" fmla="*/ 300038 h 381000"/>
                <a:gd name="connsiteX92" fmla="*/ 871537 w 1173252"/>
                <a:gd name="connsiteY92" fmla="*/ 285750 h 381000"/>
                <a:gd name="connsiteX93" fmla="*/ 885825 w 1173252"/>
                <a:gd name="connsiteY93" fmla="*/ 300038 h 381000"/>
                <a:gd name="connsiteX94" fmla="*/ 904875 w 1173252"/>
                <a:gd name="connsiteY94" fmla="*/ 314325 h 381000"/>
                <a:gd name="connsiteX95" fmla="*/ 909637 w 1173252"/>
                <a:gd name="connsiteY95" fmla="*/ 290513 h 381000"/>
                <a:gd name="connsiteX96" fmla="*/ 919162 w 1173252"/>
                <a:gd name="connsiteY96" fmla="*/ 276225 h 381000"/>
                <a:gd name="connsiteX97" fmla="*/ 928687 w 1173252"/>
                <a:gd name="connsiteY97" fmla="*/ 300038 h 381000"/>
                <a:gd name="connsiteX98" fmla="*/ 933450 w 1173252"/>
                <a:gd name="connsiteY98" fmla="*/ 328613 h 381000"/>
                <a:gd name="connsiteX99" fmla="*/ 947737 w 1173252"/>
                <a:gd name="connsiteY99" fmla="*/ 309563 h 381000"/>
                <a:gd name="connsiteX100" fmla="*/ 966787 w 1173252"/>
                <a:gd name="connsiteY100" fmla="*/ 276225 h 381000"/>
                <a:gd name="connsiteX101" fmla="*/ 971550 w 1173252"/>
                <a:gd name="connsiteY101" fmla="*/ 261938 h 381000"/>
                <a:gd name="connsiteX102" fmla="*/ 981075 w 1173252"/>
                <a:gd name="connsiteY102" fmla="*/ 280988 h 381000"/>
                <a:gd name="connsiteX103" fmla="*/ 990600 w 1173252"/>
                <a:gd name="connsiteY103" fmla="*/ 295275 h 381000"/>
                <a:gd name="connsiteX104" fmla="*/ 995362 w 1173252"/>
                <a:gd name="connsiteY104" fmla="*/ 314325 h 381000"/>
                <a:gd name="connsiteX105" fmla="*/ 1009650 w 1173252"/>
                <a:gd name="connsiteY105" fmla="*/ 319088 h 381000"/>
                <a:gd name="connsiteX106" fmla="*/ 1019175 w 1173252"/>
                <a:gd name="connsiteY106" fmla="*/ 290513 h 381000"/>
                <a:gd name="connsiteX107" fmla="*/ 1023937 w 1173252"/>
                <a:gd name="connsiteY107" fmla="*/ 276225 h 381000"/>
                <a:gd name="connsiteX108" fmla="*/ 1047750 w 1173252"/>
                <a:gd name="connsiteY108" fmla="*/ 309563 h 381000"/>
                <a:gd name="connsiteX109" fmla="*/ 1052512 w 1173252"/>
                <a:gd name="connsiteY109" fmla="*/ 323850 h 381000"/>
                <a:gd name="connsiteX110" fmla="*/ 1062037 w 1173252"/>
                <a:gd name="connsiteY110" fmla="*/ 309563 h 381000"/>
                <a:gd name="connsiteX111" fmla="*/ 1066800 w 1173252"/>
                <a:gd name="connsiteY111" fmla="*/ 285750 h 381000"/>
                <a:gd name="connsiteX112" fmla="*/ 1076325 w 1173252"/>
                <a:gd name="connsiteY112" fmla="*/ 238125 h 381000"/>
                <a:gd name="connsiteX113" fmla="*/ 1085850 w 1173252"/>
                <a:gd name="connsiteY113" fmla="*/ 257175 h 381000"/>
                <a:gd name="connsiteX114" fmla="*/ 1090612 w 1173252"/>
                <a:gd name="connsiteY114" fmla="*/ 276225 h 381000"/>
                <a:gd name="connsiteX115" fmla="*/ 1100137 w 1173252"/>
                <a:gd name="connsiteY115" fmla="*/ 309563 h 381000"/>
                <a:gd name="connsiteX116" fmla="*/ 1114425 w 1173252"/>
                <a:gd name="connsiteY116" fmla="*/ 304800 h 381000"/>
                <a:gd name="connsiteX117" fmla="*/ 1128712 w 1173252"/>
                <a:gd name="connsiteY117" fmla="*/ 271463 h 381000"/>
                <a:gd name="connsiteX118" fmla="*/ 1138237 w 1173252"/>
                <a:gd name="connsiteY118" fmla="*/ 290513 h 381000"/>
                <a:gd name="connsiteX119" fmla="*/ 1147762 w 1173252"/>
                <a:gd name="connsiteY119" fmla="*/ 319088 h 381000"/>
                <a:gd name="connsiteX120" fmla="*/ 1152525 w 1173252"/>
                <a:gd name="connsiteY120" fmla="*/ 333375 h 381000"/>
                <a:gd name="connsiteX121" fmla="*/ 1157287 w 1173252"/>
                <a:gd name="connsiteY121" fmla="*/ 347663 h 381000"/>
                <a:gd name="connsiteX122" fmla="*/ 1166812 w 1173252"/>
                <a:gd name="connsiteY122" fmla="*/ 361950 h 381000"/>
                <a:gd name="connsiteX123" fmla="*/ 1171575 w 1173252"/>
                <a:gd name="connsiteY123" fmla="*/ 290513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173252" h="381000">
                  <a:moveTo>
                    <a:pt x="0" y="304800"/>
                  </a:moveTo>
                  <a:cubicBezTo>
                    <a:pt x="1587" y="309563"/>
                    <a:pt x="3544" y="314218"/>
                    <a:pt x="4762" y="319088"/>
                  </a:cubicBezTo>
                  <a:cubicBezTo>
                    <a:pt x="7022" y="328128"/>
                    <a:pt x="10624" y="352182"/>
                    <a:pt x="14287" y="361950"/>
                  </a:cubicBezTo>
                  <a:cubicBezTo>
                    <a:pt x="16780" y="368598"/>
                    <a:pt x="20637" y="374650"/>
                    <a:pt x="23812" y="381000"/>
                  </a:cubicBezTo>
                  <a:cubicBezTo>
                    <a:pt x="25400" y="376238"/>
                    <a:pt x="27486" y="371613"/>
                    <a:pt x="28575" y="366713"/>
                  </a:cubicBezTo>
                  <a:cubicBezTo>
                    <a:pt x="34343" y="340758"/>
                    <a:pt x="34218" y="316442"/>
                    <a:pt x="42862" y="290513"/>
                  </a:cubicBezTo>
                  <a:cubicBezTo>
                    <a:pt x="54284" y="256249"/>
                    <a:pt x="40424" y="299044"/>
                    <a:pt x="52387" y="257175"/>
                  </a:cubicBezTo>
                  <a:cubicBezTo>
                    <a:pt x="53766" y="252348"/>
                    <a:pt x="55562" y="247650"/>
                    <a:pt x="57150" y="242888"/>
                  </a:cubicBezTo>
                  <a:cubicBezTo>
                    <a:pt x="67751" y="306494"/>
                    <a:pt x="61991" y="281302"/>
                    <a:pt x="71437" y="319088"/>
                  </a:cubicBezTo>
                  <a:cubicBezTo>
                    <a:pt x="96471" y="310743"/>
                    <a:pt x="81852" y="320293"/>
                    <a:pt x="90487" y="285750"/>
                  </a:cubicBezTo>
                  <a:cubicBezTo>
                    <a:pt x="92922" y="276010"/>
                    <a:pt x="100012" y="257175"/>
                    <a:pt x="100012" y="257175"/>
                  </a:cubicBezTo>
                  <a:cubicBezTo>
                    <a:pt x="101840" y="268143"/>
                    <a:pt x="103677" y="288317"/>
                    <a:pt x="109537" y="300038"/>
                  </a:cubicBezTo>
                  <a:cubicBezTo>
                    <a:pt x="112097" y="305157"/>
                    <a:pt x="115887" y="309563"/>
                    <a:pt x="119062" y="314325"/>
                  </a:cubicBezTo>
                  <a:cubicBezTo>
                    <a:pt x="122237" y="309563"/>
                    <a:pt x="126332" y="305299"/>
                    <a:pt x="128587" y="300038"/>
                  </a:cubicBezTo>
                  <a:cubicBezTo>
                    <a:pt x="131165" y="294022"/>
                    <a:pt x="127904" y="277357"/>
                    <a:pt x="133350" y="280988"/>
                  </a:cubicBezTo>
                  <a:cubicBezTo>
                    <a:pt x="141704" y="286557"/>
                    <a:pt x="138385" y="300583"/>
                    <a:pt x="142875" y="309563"/>
                  </a:cubicBezTo>
                  <a:cubicBezTo>
                    <a:pt x="154960" y="333732"/>
                    <a:pt x="146493" y="324675"/>
                    <a:pt x="166687" y="338138"/>
                  </a:cubicBezTo>
                  <a:cubicBezTo>
                    <a:pt x="168275" y="328613"/>
                    <a:pt x="170084" y="319122"/>
                    <a:pt x="171450" y="309563"/>
                  </a:cubicBezTo>
                  <a:cubicBezTo>
                    <a:pt x="173260" y="296893"/>
                    <a:pt x="174266" y="284113"/>
                    <a:pt x="176212" y="271463"/>
                  </a:cubicBezTo>
                  <a:cubicBezTo>
                    <a:pt x="177443" y="263462"/>
                    <a:pt x="179387" y="255588"/>
                    <a:pt x="180975" y="247650"/>
                  </a:cubicBezTo>
                  <a:cubicBezTo>
                    <a:pt x="184150" y="254000"/>
                    <a:pt x="187863" y="260108"/>
                    <a:pt x="190500" y="266700"/>
                  </a:cubicBezTo>
                  <a:cubicBezTo>
                    <a:pt x="194229" y="276022"/>
                    <a:pt x="195535" y="286295"/>
                    <a:pt x="200025" y="295275"/>
                  </a:cubicBezTo>
                  <a:cubicBezTo>
                    <a:pt x="211795" y="318815"/>
                    <a:pt x="207305" y="307590"/>
                    <a:pt x="214312" y="328613"/>
                  </a:cubicBezTo>
                  <a:cubicBezTo>
                    <a:pt x="217487" y="323850"/>
                    <a:pt x="221512" y="319556"/>
                    <a:pt x="223837" y="314325"/>
                  </a:cubicBezTo>
                  <a:cubicBezTo>
                    <a:pt x="230462" y="299420"/>
                    <a:pt x="234167" y="282531"/>
                    <a:pt x="238125" y="266700"/>
                  </a:cubicBezTo>
                  <a:cubicBezTo>
                    <a:pt x="242887" y="274638"/>
                    <a:pt x="249249" y="281814"/>
                    <a:pt x="252412" y="290513"/>
                  </a:cubicBezTo>
                  <a:cubicBezTo>
                    <a:pt x="255712" y="299588"/>
                    <a:pt x="253461" y="310174"/>
                    <a:pt x="257175" y="319088"/>
                  </a:cubicBezTo>
                  <a:cubicBezTo>
                    <a:pt x="261578" y="329655"/>
                    <a:pt x="276225" y="347663"/>
                    <a:pt x="276225" y="347663"/>
                  </a:cubicBezTo>
                  <a:cubicBezTo>
                    <a:pt x="277812" y="341313"/>
                    <a:pt x="279567" y="335003"/>
                    <a:pt x="280987" y="328613"/>
                  </a:cubicBezTo>
                  <a:cubicBezTo>
                    <a:pt x="282743" y="320711"/>
                    <a:pt x="278510" y="308420"/>
                    <a:pt x="285750" y="304800"/>
                  </a:cubicBezTo>
                  <a:cubicBezTo>
                    <a:pt x="291774" y="301788"/>
                    <a:pt x="296301" y="313484"/>
                    <a:pt x="300037" y="319088"/>
                  </a:cubicBezTo>
                  <a:cubicBezTo>
                    <a:pt x="305944" y="327949"/>
                    <a:pt x="309562" y="338138"/>
                    <a:pt x="314325" y="347663"/>
                  </a:cubicBezTo>
                  <a:cubicBezTo>
                    <a:pt x="315912" y="338138"/>
                    <a:pt x="318021" y="328685"/>
                    <a:pt x="319087" y="319088"/>
                  </a:cubicBezTo>
                  <a:cubicBezTo>
                    <a:pt x="321198" y="300089"/>
                    <a:pt x="315301" y="279036"/>
                    <a:pt x="323850" y="261938"/>
                  </a:cubicBezTo>
                  <a:cubicBezTo>
                    <a:pt x="327400" y="254839"/>
                    <a:pt x="333375" y="274638"/>
                    <a:pt x="338137" y="280988"/>
                  </a:cubicBezTo>
                  <a:cubicBezTo>
                    <a:pt x="341274" y="290399"/>
                    <a:pt x="344033" y="302849"/>
                    <a:pt x="352425" y="309563"/>
                  </a:cubicBezTo>
                  <a:cubicBezTo>
                    <a:pt x="356345" y="312699"/>
                    <a:pt x="361950" y="312738"/>
                    <a:pt x="366712" y="314325"/>
                  </a:cubicBezTo>
                  <a:cubicBezTo>
                    <a:pt x="369887" y="307975"/>
                    <a:pt x="373440" y="301800"/>
                    <a:pt x="376237" y="295275"/>
                  </a:cubicBezTo>
                  <a:cubicBezTo>
                    <a:pt x="378215" y="290661"/>
                    <a:pt x="379022" y="285602"/>
                    <a:pt x="381000" y="280988"/>
                  </a:cubicBezTo>
                  <a:cubicBezTo>
                    <a:pt x="383797" y="274463"/>
                    <a:pt x="387350" y="268288"/>
                    <a:pt x="390525" y="261938"/>
                  </a:cubicBezTo>
                  <a:cubicBezTo>
                    <a:pt x="393700" y="266700"/>
                    <a:pt x="397490" y="271106"/>
                    <a:pt x="400050" y="276225"/>
                  </a:cubicBezTo>
                  <a:cubicBezTo>
                    <a:pt x="402295" y="280715"/>
                    <a:pt x="402567" y="295003"/>
                    <a:pt x="404812" y="290513"/>
                  </a:cubicBezTo>
                  <a:cubicBezTo>
                    <a:pt x="409832" y="280473"/>
                    <a:pt x="408335" y="268332"/>
                    <a:pt x="409575" y="257175"/>
                  </a:cubicBezTo>
                  <a:cubicBezTo>
                    <a:pt x="411511" y="239748"/>
                    <a:pt x="412992" y="222271"/>
                    <a:pt x="414337" y="204788"/>
                  </a:cubicBezTo>
                  <a:cubicBezTo>
                    <a:pt x="417755" y="160356"/>
                    <a:pt x="417559" y="115553"/>
                    <a:pt x="423862" y="71438"/>
                  </a:cubicBezTo>
                  <a:cubicBezTo>
                    <a:pt x="430435" y="25430"/>
                    <a:pt x="427233" y="49239"/>
                    <a:pt x="433387" y="0"/>
                  </a:cubicBezTo>
                  <a:cubicBezTo>
                    <a:pt x="437188" y="30407"/>
                    <a:pt x="439820" y="50041"/>
                    <a:pt x="442912" y="80963"/>
                  </a:cubicBezTo>
                  <a:cubicBezTo>
                    <a:pt x="444657" y="98410"/>
                    <a:pt x="445586" y="115941"/>
                    <a:pt x="447675" y="133350"/>
                  </a:cubicBezTo>
                  <a:cubicBezTo>
                    <a:pt x="450350" y="155641"/>
                    <a:pt x="454525" y="177734"/>
                    <a:pt x="457200" y="200025"/>
                  </a:cubicBezTo>
                  <a:cubicBezTo>
                    <a:pt x="457775" y="204820"/>
                    <a:pt x="464525" y="285740"/>
                    <a:pt x="466725" y="295275"/>
                  </a:cubicBezTo>
                  <a:cubicBezTo>
                    <a:pt x="468321" y="302193"/>
                    <a:pt x="473075" y="307975"/>
                    <a:pt x="476250" y="314325"/>
                  </a:cubicBezTo>
                  <a:cubicBezTo>
                    <a:pt x="474662" y="260350"/>
                    <a:pt x="471487" y="206398"/>
                    <a:pt x="471487" y="152400"/>
                  </a:cubicBezTo>
                  <a:cubicBezTo>
                    <a:pt x="471487" y="139601"/>
                    <a:pt x="474440" y="177830"/>
                    <a:pt x="476250" y="190500"/>
                  </a:cubicBezTo>
                  <a:cubicBezTo>
                    <a:pt x="477616" y="200059"/>
                    <a:pt x="479285" y="209574"/>
                    <a:pt x="481012" y="219075"/>
                  </a:cubicBezTo>
                  <a:cubicBezTo>
                    <a:pt x="482460" y="227039"/>
                    <a:pt x="482933" y="235309"/>
                    <a:pt x="485775" y="242888"/>
                  </a:cubicBezTo>
                  <a:cubicBezTo>
                    <a:pt x="487785" y="248247"/>
                    <a:pt x="492125" y="252413"/>
                    <a:pt x="495300" y="257175"/>
                  </a:cubicBezTo>
                  <a:cubicBezTo>
                    <a:pt x="507218" y="203543"/>
                    <a:pt x="505190" y="221284"/>
                    <a:pt x="509587" y="161925"/>
                  </a:cubicBezTo>
                  <a:cubicBezTo>
                    <a:pt x="515871" y="77091"/>
                    <a:pt x="506064" y="110584"/>
                    <a:pt x="519112" y="71438"/>
                  </a:cubicBezTo>
                  <a:cubicBezTo>
                    <a:pt x="520700" y="80963"/>
                    <a:pt x="522443" y="90463"/>
                    <a:pt x="523875" y="100013"/>
                  </a:cubicBezTo>
                  <a:cubicBezTo>
                    <a:pt x="540222" y="208988"/>
                    <a:pt x="527363" y="130461"/>
                    <a:pt x="538162" y="195263"/>
                  </a:cubicBezTo>
                  <a:cubicBezTo>
                    <a:pt x="539750" y="223838"/>
                    <a:pt x="538878" y="252657"/>
                    <a:pt x="542925" y="280988"/>
                  </a:cubicBezTo>
                  <a:cubicBezTo>
                    <a:pt x="543851" y="287468"/>
                    <a:pt x="545889" y="268232"/>
                    <a:pt x="547687" y="261938"/>
                  </a:cubicBezTo>
                  <a:cubicBezTo>
                    <a:pt x="561351" y="214112"/>
                    <a:pt x="542326" y="288151"/>
                    <a:pt x="557212" y="228600"/>
                  </a:cubicBezTo>
                  <a:cubicBezTo>
                    <a:pt x="558800" y="238125"/>
                    <a:pt x="559880" y="247749"/>
                    <a:pt x="561975" y="257175"/>
                  </a:cubicBezTo>
                  <a:cubicBezTo>
                    <a:pt x="563064" y="262076"/>
                    <a:pt x="565519" y="266593"/>
                    <a:pt x="566737" y="271463"/>
                  </a:cubicBezTo>
                  <a:cubicBezTo>
                    <a:pt x="568700" y="279316"/>
                    <a:pt x="569912" y="287338"/>
                    <a:pt x="571500" y="295275"/>
                  </a:cubicBezTo>
                  <a:cubicBezTo>
                    <a:pt x="576262" y="293688"/>
                    <a:pt x="582009" y="287207"/>
                    <a:pt x="585787" y="290513"/>
                  </a:cubicBezTo>
                  <a:cubicBezTo>
                    <a:pt x="597058" y="300375"/>
                    <a:pt x="609600" y="328613"/>
                    <a:pt x="609600" y="328613"/>
                  </a:cubicBezTo>
                  <a:cubicBezTo>
                    <a:pt x="614362" y="323850"/>
                    <a:pt x="620545" y="320173"/>
                    <a:pt x="623887" y="314325"/>
                  </a:cubicBezTo>
                  <a:cubicBezTo>
                    <a:pt x="625958" y="310700"/>
                    <a:pt x="633123" y="272906"/>
                    <a:pt x="633412" y="271463"/>
                  </a:cubicBezTo>
                  <a:cubicBezTo>
                    <a:pt x="635000" y="279400"/>
                    <a:pt x="635849" y="287522"/>
                    <a:pt x="638175" y="295275"/>
                  </a:cubicBezTo>
                  <a:cubicBezTo>
                    <a:pt x="640632" y="303464"/>
                    <a:pt x="644698" y="311083"/>
                    <a:pt x="647700" y="319088"/>
                  </a:cubicBezTo>
                  <a:cubicBezTo>
                    <a:pt x="649463" y="323788"/>
                    <a:pt x="650875" y="328613"/>
                    <a:pt x="652462" y="333375"/>
                  </a:cubicBezTo>
                  <a:cubicBezTo>
                    <a:pt x="655637" y="328613"/>
                    <a:pt x="659427" y="324207"/>
                    <a:pt x="661987" y="319088"/>
                  </a:cubicBezTo>
                  <a:cubicBezTo>
                    <a:pt x="664232" y="314598"/>
                    <a:pt x="661730" y="304800"/>
                    <a:pt x="666750" y="304800"/>
                  </a:cubicBezTo>
                  <a:cubicBezTo>
                    <a:pt x="672860" y="304800"/>
                    <a:pt x="687689" y="329066"/>
                    <a:pt x="690562" y="333375"/>
                  </a:cubicBezTo>
                  <a:cubicBezTo>
                    <a:pt x="692150" y="328613"/>
                    <a:pt x="694107" y="323958"/>
                    <a:pt x="695325" y="319088"/>
                  </a:cubicBezTo>
                  <a:cubicBezTo>
                    <a:pt x="697288" y="311235"/>
                    <a:pt x="694363" y="300999"/>
                    <a:pt x="700087" y="295275"/>
                  </a:cubicBezTo>
                  <a:cubicBezTo>
                    <a:pt x="703637" y="291725"/>
                    <a:pt x="702773" y="304993"/>
                    <a:pt x="704850" y="309563"/>
                  </a:cubicBezTo>
                  <a:cubicBezTo>
                    <a:pt x="710726" y="322489"/>
                    <a:pt x="723900" y="347663"/>
                    <a:pt x="723900" y="347663"/>
                  </a:cubicBezTo>
                  <a:cubicBezTo>
                    <a:pt x="727075" y="342900"/>
                    <a:pt x="731780" y="338858"/>
                    <a:pt x="733425" y="333375"/>
                  </a:cubicBezTo>
                  <a:cubicBezTo>
                    <a:pt x="744369" y="296892"/>
                    <a:pt x="725090" y="295673"/>
                    <a:pt x="752475" y="304800"/>
                  </a:cubicBezTo>
                  <a:cubicBezTo>
                    <a:pt x="754062" y="309563"/>
                    <a:pt x="752217" y="319088"/>
                    <a:pt x="757237" y="319088"/>
                  </a:cubicBezTo>
                  <a:cubicBezTo>
                    <a:pt x="762961" y="319088"/>
                    <a:pt x="765117" y="310283"/>
                    <a:pt x="766762" y="304800"/>
                  </a:cubicBezTo>
                  <a:cubicBezTo>
                    <a:pt x="769988" y="294048"/>
                    <a:pt x="769937" y="282575"/>
                    <a:pt x="771525" y="271463"/>
                  </a:cubicBezTo>
                  <a:cubicBezTo>
                    <a:pt x="787495" y="303403"/>
                    <a:pt x="776085" y="277139"/>
                    <a:pt x="785812" y="309563"/>
                  </a:cubicBezTo>
                  <a:cubicBezTo>
                    <a:pt x="788697" y="319180"/>
                    <a:pt x="795337" y="338138"/>
                    <a:pt x="795337" y="338138"/>
                  </a:cubicBezTo>
                  <a:cubicBezTo>
                    <a:pt x="798512" y="328613"/>
                    <a:pt x="802427" y="319303"/>
                    <a:pt x="804862" y="309563"/>
                  </a:cubicBezTo>
                  <a:cubicBezTo>
                    <a:pt x="810843" y="285643"/>
                    <a:pt x="807555" y="296723"/>
                    <a:pt x="814387" y="276225"/>
                  </a:cubicBezTo>
                  <a:cubicBezTo>
                    <a:pt x="836455" y="309328"/>
                    <a:pt x="810135" y="267722"/>
                    <a:pt x="833437" y="314325"/>
                  </a:cubicBezTo>
                  <a:cubicBezTo>
                    <a:pt x="851903" y="351257"/>
                    <a:pt x="835752" y="306986"/>
                    <a:pt x="847725" y="342900"/>
                  </a:cubicBezTo>
                  <a:cubicBezTo>
                    <a:pt x="852272" y="324709"/>
                    <a:pt x="853044" y="317974"/>
                    <a:pt x="862012" y="300038"/>
                  </a:cubicBezTo>
                  <a:cubicBezTo>
                    <a:pt x="864572" y="294918"/>
                    <a:pt x="868362" y="290513"/>
                    <a:pt x="871537" y="285750"/>
                  </a:cubicBezTo>
                  <a:cubicBezTo>
                    <a:pt x="876300" y="290513"/>
                    <a:pt x="882483" y="294190"/>
                    <a:pt x="885825" y="300038"/>
                  </a:cubicBezTo>
                  <a:cubicBezTo>
                    <a:pt x="898263" y="321805"/>
                    <a:pt x="879424" y="322809"/>
                    <a:pt x="904875" y="314325"/>
                  </a:cubicBezTo>
                  <a:cubicBezTo>
                    <a:pt x="906462" y="306388"/>
                    <a:pt x="906795" y="298092"/>
                    <a:pt x="909637" y="290513"/>
                  </a:cubicBezTo>
                  <a:cubicBezTo>
                    <a:pt x="911647" y="285153"/>
                    <a:pt x="914042" y="273665"/>
                    <a:pt x="919162" y="276225"/>
                  </a:cubicBezTo>
                  <a:cubicBezTo>
                    <a:pt x="926809" y="280048"/>
                    <a:pt x="925512" y="292100"/>
                    <a:pt x="928687" y="300038"/>
                  </a:cubicBezTo>
                  <a:cubicBezTo>
                    <a:pt x="930275" y="309563"/>
                    <a:pt x="924813" y="324295"/>
                    <a:pt x="933450" y="328613"/>
                  </a:cubicBezTo>
                  <a:cubicBezTo>
                    <a:pt x="940549" y="332163"/>
                    <a:pt x="944187" y="316662"/>
                    <a:pt x="947737" y="309563"/>
                  </a:cubicBezTo>
                  <a:cubicBezTo>
                    <a:pt x="966925" y="271186"/>
                    <a:pt x="934709" y="308305"/>
                    <a:pt x="966787" y="276225"/>
                  </a:cubicBezTo>
                  <a:cubicBezTo>
                    <a:pt x="968375" y="271463"/>
                    <a:pt x="966788" y="260350"/>
                    <a:pt x="971550" y="261938"/>
                  </a:cubicBezTo>
                  <a:cubicBezTo>
                    <a:pt x="978285" y="264183"/>
                    <a:pt x="977553" y="274824"/>
                    <a:pt x="981075" y="280988"/>
                  </a:cubicBezTo>
                  <a:cubicBezTo>
                    <a:pt x="983915" y="285958"/>
                    <a:pt x="987425" y="290513"/>
                    <a:pt x="990600" y="295275"/>
                  </a:cubicBezTo>
                  <a:cubicBezTo>
                    <a:pt x="992187" y="301625"/>
                    <a:pt x="991273" y="309214"/>
                    <a:pt x="995362" y="314325"/>
                  </a:cubicBezTo>
                  <a:cubicBezTo>
                    <a:pt x="998498" y="318245"/>
                    <a:pt x="1006100" y="322638"/>
                    <a:pt x="1009650" y="319088"/>
                  </a:cubicBezTo>
                  <a:cubicBezTo>
                    <a:pt x="1016750" y="311989"/>
                    <a:pt x="1016000" y="300038"/>
                    <a:pt x="1019175" y="290513"/>
                  </a:cubicBezTo>
                  <a:lnTo>
                    <a:pt x="1023937" y="276225"/>
                  </a:lnTo>
                  <a:cubicBezTo>
                    <a:pt x="1027176" y="280543"/>
                    <a:pt x="1044267" y="302596"/>
                    <a:pt x="1047750" y="309563"/>
                  </a:cubicBezTo>
                  <a:cubicBezTo>
                    <a:pt x="1049995" y="314053"/>
                    <a:pt x="1050925" y="319088"/>
                    <a:pt x="1052512" y="323850"/>
                  </a:cubicBezTo>
                  <a:cubicBezTo>
                    <a:pt x="1055687" y="319088"/>
                    <a:pt x="1060027" y="314922"/>
                    <a:pt x="1062037" y="309563"/>
                  </a:cubicBezTo>
                  <a:cubicBezTo>
                    <a:pt x="1064879" y="301984"/>
                    <a:pt x="1065044" y="293652"/>
                    <a:pt x="1066800" y="285750"/>
                  </a:cubicBezTo>
                  <a:cubicBezTo>
                    <a:pt x="1076271" y="243130"/>
                    <a:pt x="1066993" y="294109"/>
                    <a:pt x="1076325" y="238125"/>
                  </a:cubicBezTo>
                  <a:cubicBezTo>
                    <a:pt x="1079500" y="244475"/>
                    <a:pt x="1083357" y="250527"/>
                    <a:pt x="1085850" y="257175"/>
                  </a:cubicBezTo>
                  <a:cubicBezTo>
                    <a:pt x="1088148" y="263304"/>
                    <a:pt x="1088814" y="269931"/>
                    <a:pt x="1090612" y="276225"/>
                  </a:cubicBezTo>
                  <a:cubicBezTo>
                    <a:pt x="1104276" y="324051"/>
                    <a:pt x="1085251" y="250012"/>
                    <a:pt x="1100137" y="309563"/>
                  </a:cubicBezTo>
                  <a:cubicBezTo>
                    <a:pt x="1104900" y="307975"/>
                    <a:pt x="1110875" y="308350"/>
                    <a:pt x="1114425" y="304800"/>
                  </a:cubicBezTo>
                  <a:cubicBezTo>
                    <a:pt x="1120311" y="298914"/>
                    <a:pt x="1125866" y="280002"/>
                    <a:pt x="1128712" y="271463"/>
                  </a:cubicBezTo>
                  <a:cubicBezTo>
                    <a:pt x="1131887" y="277813"/>
                    <a:pt x="1135600" y="283921"/>
                    <a:pt x="1138237" y="290513"/>
                  </a:cubicBezTo>
                  <a:cubicBezTo>
                    <a:pt x="1141966" y="299835"/>
                    <a:pt x="1144587" y="309563"/>
                    <a:pt x="1147762" y="319088"/>
                  </a:cubicBezTo>
                  <a:lnTo>
                    <a:pt x="1152525" y="333375"/>
                  </a:lnTo>
                  <a:cubicBezTo>
                    <a:pt x="1154113" y="338138"/>
                    <a:pt x="1154502" y="343486"/>
                    <a:pt x="1157287" y="347663"/>
                  </a:cubicBezTo>
                  <a:lnTo>
                    <a:pt x="1166812" y="361950"/>
                  </a:lnTo>
                  <a:cubicBezTo>
                    <a:pt x="1177600" y="329591"/>
                    <a:pt x="1171575" y="352683"/>
                    <a:pt x="1171575" y="29051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4038600" y="2057400"/>
            <a:ext cx="1524000" cy="877094"/>
            <a:chOff x="4038600" y="2057400"/>
            <a:chExt cx="1524000" cy="877094"/>
          </a:xfrm>
        </p:grpSpPr>
        <p:sp>
          <p:nvSpPr>
            <p:cNvPr id="58" name="Rounded Rectangular Callout 57"/>
            <p:cNvSpPr/>
            <p:nvPr/>
          </p:nvSpPr>
          <p:spPr>
            <a:xfrm>
              <a:off x="4038600" y="2057400"/>
              <a:ext cx="1524000" cy="877094"/>
            </a:xfrm>
            <a:prstGeom prst="wedgeRoundRectCallout">
              <a:avLst>
                <a:gd name="adj1" fmla="val -39048"/>
                <a:gd name="adj2" fmla="val 81117"/>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p:cNvGrpSpPr/>
            <p:nvPr/>
          </p:nvGrpSpPr>
          <p:grpSpPr>
            <a:xfrm>
              <a:off x="4205288" y="2165267"/>
              <a:ext cx="1176747" cy="630321"/>
              <a:chOff x="4205288" y="2165267"/>
              <a:chExt cx="1176747" cy="630321"/>
            </a:xfrm>
          </p:grpSpPr>
          <p:sp>
            <p:nvSpPr>
              <p:cNvPr id="30" name="Freeform 29"/>
              <p:cNvSpPr/>
              <p:nvPr/>
            </p:nvSpPr>
            <p:spPr>
              <a:xfrm>
                <a:off x="4205288" y="2642100"/>
                <a:ext cx="171450" cy="124913"/>
              </a:xfrm>
              <a:custGeom>
                <a:avLst/>
                <a:gdLst>
                  <a:gd name="connsiteX0" fmla="*/ 0 w 171450"/>
                  <a:gd name="connsiteY0" fmla="*/ 67763 h 124913"/>
                  <a:gd name="connsiteX1" fmla="*/ 4762 w 171450"/>
                  <a:gd name="connsiteY1" fmla="*/ 105863 h 124913"/>
                  <a:gd name="connsiteX2" fmla="*/ 9525 w 171450"/>
                  <a:gd name="connsiteY2" fmla="*/ 120150 h 124913"/>
                  <a:gd name="connsiteX3" fmla="*/ 23812 w 171450"/>
                  <a:gd name="connsiteY3" fmla="*/ 124913 h 124913"/>
                  <a:gd name="connsiteX4" fmla="*/ 28575 w 171450"/>
                  <a:gd name="connsiteY4" fmla="*/ 63000 h 124913"/>
                  <a:gd name="connsiteX5" fmla="*/ 33337 w 171450"/>
                  <a:gd name="connsiteY5" fmla="*/ 48713 h 124913"/>
                  <a:gd name="connsiteX6" fmla="*/ 47625 w 171450"/>
                  <a:gd name="connsiteY6" fmla="*/ 39188 h 124913"/>
                  <a:gd name="connsiteX7" fmla="*/ 52387 w 171450"/>
                  <a:gd name="connsiteY7" fmla="*/ 1088 h 124913"/>
                  <a:gd name="connsiteX8" fmla="*/ 61912 w 171450"/>
                  <a:gd name="connsiteY8" fmla="*/ 20138 h 124913"/>
                  <a:gd name="connsiteX9" fmla="*/ 66675 w 171450"/>
                  <a:gd name="connsiteY9" fmla="*/ 39188 h 124913"/>
                  <a:gd name="connsiteX10" fmla="*/ 71437 w 171450"/>
                  <a:gd name="connsiteY10" fmla="*/ 53475 h 124913"/>
                  <a:gd name="connsiteX11" fmla="*/ 100012 w 171450"/>
                  <a:gd name="connsiteY11" fmla="*/ 29663 h 124913"/>
                  <a:gd name="connsiteX12" fmla="*/ 109537 w 171450"/>
                  <a:gd name="connsiteY12" fmla="*/ 43950 h 124913"/>
                  <a:gd name="connsiteX13" fmla="*/ 142875 w 171450"/>
                  <a:gd name="connsiteY13" fmla="*/ 53475 h 124913"/>
                  <a:gd name="connsiteX14" fmla="*/ 157162 w 171450"/>
                  <a:gd name="connsiteY14" fmla="*/ 63000 h 124913"/>
                  <a:gd name="connsiteX15" fmla="*/ 171450 w 171450"/>
                  <a:gd name="connsiteY15" fmla="*/ 67763 h 1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24913">
                    <a:moveTo>
                      <a:pt x="0" y="67763"/>
                    </a:moveTo>
                    <a:cubicBezTo>
                      <a:pt x="1587" y="80463"/>
                      <a:pt x="2472" y="93271"/>
                      <a:pt x="4762" y="105863"/>
                    </a:cubicBezTo>
                    <a:cubicBezTo>
                      <a:pt x="5660" y="110802"/>
                      <a:pt x="5975" y="116600"/>
                      <a:pt x="9525" y="120150"/>
                    </a:cubicBezTo>
                    <a:cubicBezTo>
                      <a:pt x="13075" y="123700"/>
                      <a:pt x="19050" y="123325"/>
                      <a:pt x="23812" y="124913"/>
                    </a:cubicBezTo>
                    <a:cubicBezTo>
                      <a:pt x="25400" y="104275"/>
                      <a:pt x="26008" y="83539"/>
                      <a:pt x="28575" y="63000"/>
                    </a:cubicBezTo>
                    <a:cubicBezTo>
                      <a:pt x="29198" y="58019"/>
                      <a:pt x="30201" y="52633"/>
                      <a:pt x="33337" y="48713"/>
                    </a:cubicBezTo>
                    <a:cubicBezTo>
                      <a:pt x="36913" y="44243"/>
                      <a:pt x="42862" y="42363"/>
                      <a:pt x="47625" y="39188"/>
                    </a:cubicBezTo>
                    <a:cubicBezTo>
                      <a:pt x="49212" y="26488"/>
                      <a:pt x="44708" y="11327"/>
                      <a:pt x="52387" y="1088"/>
                    </a:cubicBezTo>
                    <a:cubicBezTo>
                      <a:pt x="56647" y="-4592"/>
                      <a:pt x="59419" y="13491"/>
                      <a:pt x="61912" y="20138"/>
                    </a:cubicBezTo>
                    <a:cubicBezTo>
                      <a:pt x="64210" y="26267"/>
                      <a:pt x="64877" y="32894"/>
                      <a:pt x="66675" y="39188"/>
                    </a:cubicBezTo>
                    <a:cubicBezTo>
                      <a:pt x="68054" y="44015"/>
                      <a:pt x="69850" y="48713"/>
                      <a:pt x="71437" y="53475"/>
                    </a:cubicBezTo>
                    <a:cubicBezTo>
                      <a:pt x="83032" y="18690"/>
                      <a:pt x="71222" y="22465"/>
                      <a:pt x="100012" y="29663"/>
                    </a:cubicBezTo>
                    <a:cubicBezTo>
                      <a:pt x="103187" y="34425"/>
                      <a:pt x="105068" y="40374"/>
                      <a:pt x="109537" y="43950"/>
                    </a:cubicBezTo>
                    <a:cubicBezTo>
                      <a:pt x="112644" y="46436"/>
                      <a:pt x="141627" y="53163"/>
                      <a:pt x="142875" y="53475"/>
                    </a:cubicBezTo>
                    <a:cubicBezTo>
                      <a:pt x="147637" y="56650"/>
                      <a:pt x="153586" y="58531"/>
                      <a:pt x="157162" y="63000"/>
                    </a:cubicBezTo>
                    <a:cubicBezTo>
                      <a:pt x="168153" y="76739"/>
                      <a:pt x="154075" y="85138"/>
                      <a:pt x="171450" y="6776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4376738" y="2165267"/>
                <a:ext cx="390525" cy="320758"/>
              </a:xfrm>
              <a:custGeom>
                <a:avLst/>
                <a:gdLst>
                  <a:gd name="connsiteX0" fmla="*/ 0 w 390525"/>
                  <a:gd name="connsiteY0" fmla="*/ 249321 h 320758"/>
                  <a:gd name="connsiteX1" fmla="*/ 19050 w 390525"/>
                  <a:gd name="connsiteY1" fmla="*/ 277896 h 320758"/>
                  <a:gd name="connsiteX2" fmla="*/ 33337 w 390525"/>
                  <a:gd name="connsiteY2" fmla="*/ 292183 h 320758"/>
                  <a:gd name="connsiteX3" fmla="*/ 47625 w 390525"/>
                  <a:gd name="connsiteY3" fmla="*/ 287421 h 320758"/>
                  <a:gd name="connsiteX4" fmla="*/ 57150 w 390525"/>
                  <a:gd name="connsiteY4" fmla="*/ 254083 h 320758"/>
                  <a:gd name="connsiteX5" fmla="*/ 71437 w 390525"/>
                  <a:gd name="connsiteY5" fmla="*/ 249321 h 320758"/>
                  <a:gd name="connsiteX6" fmla="*/ 85725 w 390525"/>
                  <a:gd name="connsiteY6" fmla="*/ 301708 h 320758"/>
                  <a:gd name="connsiteX7" fmla="*/ 90487 w 390525"/>
                  <a:gd name="connsiteY7" fmla="*/ 315996 h 320758"/>
                  <a:gd name="connsiteX8" fmla="*/ 104775 w 390525"/>
                  <a:gd name="connsiteY8" fmla="*/ 320758 h 320758"/>
                  <a:gd name="connsiteX9" fmla="*/ 109537 w 390525"/>
                  <a:gd name="connsiteY9" fmla="*/ 292183 h 320758"/>
                  <a:gd name="connsiteX10" fmla="*/ 123825 w 390525"/>
                  <a:gd name="connsiteY10" fmla="*/ 296946 h 320758"/>
                  <a:gd name="connsiteX11" fmla="*/ 138112 w 390525"/>
                  <a:gd name="connsiteY11" fmla="*/ 311233 h 320758"/>
                  <a:gd name="connsiteX12" fmla="*/ 152400 w 390525"/>
                  <a:gd name="connsiteY12" fmla="*/ 230271 h 320758"/>
                  <a:gd name="connsiteX13" fmla="*/ 157162 w 390525"/>
                  <a:gd name="connsiteY13" fmla="*/ 244558 h 320758"/>
                  <a:gd name="connsiteX14" fmla="*/ 180975 w 390525"/>
                  <a:gd name="connsiteY14" fmla="*/ 268371 h 320758"/>
                  <a:gd name="connsiteX15" fmla="*/ 185737 w 390525"/>
                  <a:gd name="connsiteY15" fmla="*/ 282658 h 320758"/>
                  <a:gd name="connsiteX16" fmla="*/ 204787 w 390525"/>
                  <a:gd name="connsiteY16" fmla="*/ 263608 h 320758"/>
                  <a:gd name="connsiteX17" fmla="*/ 209550 w 390525"/>
                  <a:gd name="connsiteY17" fmla="*/ 230271 h 320758"/>
                  <a:gd name="connsiteX18" fmla="*/ 214312 w 390525"/>
                  <a:gd name="connsiteY18" fmla="*/ 215983 h 320758"/>
                  <a:gd name="connsiteX19" fmla="*/ 223837 w 390525"/>
                  <a:gd name="connsiteY19" fmla="*/ 244558 h 320758"/>
                  <a:gd name="connsiteX20" fmla="*/ 238125 w 390525"/>
                  <a:gd name="connsiteY20" fmla="*/ 258846 h 320758"/>
                  <a:gd name="connsiteX21" fmla="*/ 242887 w 390525"/>
                  <a:gd name="connsiteY21" fmla="*/ 130258 h 320758"/>
                  <a:gd name="connsiteX22" fmla="*/ 252412 w 390525"/>
                  <a:gd name="connsiteY22" fmla="*/ 77871 h 320758"/>
                  <a:gd name="connsiteX23" fmla="*/ 257175 w 390525"/>
                  <a:gd name="connsiteY23" fmla="*/ 1671 h 320758"/>
                  <a:gd name="connsiteX24" fmla="*/ 271462 w 390525"/>
                  <a:gd name="connsiteY24" fmla="*/ 11196 h 320758"/>
                  <a:gd name="connsiteX25" fmla="*/ 280987 w 390525"/>
                  <a:gd name="connsiteY25" fmla="*/ 154071 h 320758"/>
                  <a:gd name="connsiteX26" fmla="*/ 285750 w 390525"/>
                  <a:gd name="connsiteY26" fmla="*/ 168358 h 320758"/>
                  <a:gd name="connsiteX27" fmla="*/ 290512 w 390525"/>
                  <a:gd name="connsiteY27" fmla="*/ 201696 h 320758"/>
                  <a:gd name="connsiteX28" fmla="*/ 300037 w 390525"/>
                  <a:gd name="connsiteY28" fmla="*/ 277896 h 320758"/>
                  <a:gd name="connsiteX29" fmla="*/ 304800 w 390525"/>
                  <a:gd name="connsiteY29" fmla="*/ 182646 h 320758"/>
                  <a:gd name="connsiteX30" fmla="*/ 309562 w 390525"/>
                  <a:gd name="connsiteY30" fmla="*/ 206458 h 320758"/>
                  <a:gd name="connsiteX31" fmla="*/ 314325 w 390525"/>
                  <a:gd name="connsiteY31" fmla="*/ 225508 h 320758"/>
                  <a:gd name="connsiteX32" fmla="*/ 323850 w 390525"/>
                  <a:gd name="connsiteY32" fmla="*/ 120733 h 320758"/>
                  <a:gd name="connsiteX33" fmla="*/ 328612 w 390525"/>
                  <a:gd name="connsiteY33" fmla="*/ 101683 h 320758"/>
                  <a:gd name="connsiteX34" fmla="*/ 338137 w 390525"/>
                  <a:gd name="connsiteY34" fmla="*/ 87396 h 320758"/>
                  <a:gd name="connsiteX35" fmla="*/ 347662 w 390525"/>
                  <a:gd name="connsiteY35" fmla="*/ 87396 h 320758"/>
                  <a:gd name="connsiteX36" fmla="*/ 357187 w 390525"/>
                  <a:gd name="connsiteY36" fmla="*/ 106446 h 320758"/>
                  <a:gd name="connsiteX37" fmla="*/ 361950 w 390525"/>
                  <a:gd name="connsiteY37" fmla="*/ 139783 h 320758"/>
                  <a:gd name="connsiteX38" fmla="*/ 366712 w 390525"/>
                  <a:gd name="connsiteY38" fmla="*/ 187408 h 320758"/>
                  <a:gd name="connsiteX39" fmla="*/ 376237 w 390525"/>
                  <a:gd name="connsiteY39" fmla="*/ 239796 h 320758"/>
                  <a:gd name="connsiteX40" fmla="*/ 385762 w 390525"/>
                  <a:gd name="connsiteY40" fmla="*/ 244558 h 320758"/>
                  <a:gd name="connsiteX41" fmla="*/ 390525 w 390525"/>
                  <a:gd name="connsiteY41" fmla="*/ 254083 h 3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0525" h="320758">
                    <a:moveTo>
                      <a:pt x="0" y="249321"/>
                    </a:moveTo>
                    <a:cubicBezTo>
                      <a:pt x="30903" y="269924"/>
                      <a:pt x="124" y="244777"/>
                      <a:pt x="19050" y="277896"/>
                    </a:cubicBezTo>
                    <a:cubicBezTo>
                      <a:pt x="22392" y="283744"/>
                      <a:pt x="28575" y="287421"/>
                      <a:pt x="33337" y="292183"/>
                    </a:cubicBezTo>
                    <a:cubicBezTo>
                      <a:pt x="38100" y="290596"/>
                      <a:pt x="44489" y="291341"/>
                      <a:pt x="47625" y="287421"/>
                    </a:cubicBezTo>
                    <a:cubicBezTo>
                      <a:pt x="48127" y="286793"/>
                      <a:pt x="54518" y="256715"/>
                      <a:pt x="57150" y="254083"/>
                    </a:cubicBezTo>
                    <a:cubicBezTo>
                      <a:pt x="60700" y="250533"/>
                      <a:pt x="66675" y="250908"/>
                      <a:pt x="71437" y="249321"/>
                    </a:cubicBezTo>
                    <a:cubicBezTo>
                      <a:pt x="78170" y="282982"/>
                      <a:pt x="73639" y="265450"/>
                      <a:pt x="85725" y="301708"/>
                    </a:cubicBezTo>
                    <a:cubicBezTo>
                      <a:pt x="87312" y="306471"/>
                      <a:pt x="85724" y="314409"/>
                      <a:pt x="90487" y="315996"/>
                    </a:cubicBezTo>
                    <a:lnTo>
                      <a:pt x="104775" y="320758"/>
                    </a:lnTo>
                    <a:cubicBezTo>
                      <a:pt x="106362" y="311233"/>
                      <a:pt x="103505" y="299723"/>
                      <a:pt x="109537" y="292183"/>
                    </a:cubicBezTo>
                    <a:cubicBezTo>
                      <a:pt x="112673" y="288263"/>
                      <a:pt x="119648" y="294161"/>
                      <a:pt x="123825" y="296946"/>
                    </a:cubicBezTo>
                    <a:cubicBezTo>
                      <a:pt x="129429" y="300682"/>
                      <a:pt x="133350" y="306471"/>
                      <a:pt x="138112" y="311233"/>
                    </a:cubicBezTo>
                    <a:cubicBezTo>
                      <a:pt x="162819" y="274174"/>
                      <a:pt x="136243" y="319133"/>
                      <a:pt x="152400" y="230271"/>
                    </a:cubicBezTo>
                    <a:cubicBezTo>
                      <a:pt x="153298" y="225332"/>
                      <a:pt x="154917" y="240068"/>
                      <a:pt x="157162" y="244558"/>
                    </a:cubicBezTo>
                    <a:cubicBezTo>
                      <a:pt x="165100" y="260434"/>
                      <a:pt x="166687" y="258846"/>
                      <a:pt x="180975" y="268371"/>
                    </a:cubicBezTo>
                    <a:cubicBezTo>
                      <a:pt x="182562" y="273133"/>
                      <a:pt x="181247" y="280413"/>
                      <a:pt x="185737" y="282658"/>
                    </a:cubicBezTo>
                    <a:cubicBezTo>
                      <a:pt x="200253" y="289916"/>
                      <a:pt x="202973" y="269052"/>
                      <a:pt x="204787" y="263608"/>
                    </a:cubicBezTo>
                    <a:cubicBezTo>
                      <a:pt x="206375" y="252496"/>
                      <a:pt x="207349" y="241278"/>
                      <a:pt x="209550" y="230271"/>
                    </a:cubicBezTo>
                    <a:cubicBezTo>
                      <a:pt x="210535" y="225348"/>
                      <a:pt x="210762" y="212433"/>
                      <a:pt x="214312" y="215983"/>
                    </a:cubicBezTo>
                    <a:cubicBezTo>
                      <a:pt x="221412" y="223083"/>
                      <a:pt x="216737" y="237458"/>
                      <a:pt x="223837" y="244558"/>
                    </a:cubicBezTo>
                    <a:lnTo>
                      <a:pt x="238125" y="258846"/>
                    </a:lnTo>
                    <a:cubicBezTo>
                      <a:pt x="239712" y="215983"/>
                      <a:pt x="240292" y="173071"/>
                      <a:pt x="242887" y="130258"/>
                    </a:cubicBezTo>
                    <a:cubicBezTo>
                      <a:pt x="243416" y="121524"/>
                      <a:pt x="250421" y="87828"/>
                      <a:pt x="252412" y="77871"/>
                    </a:cubicBezTo>
                    <a:cubicBezTo>
                      <a:pt x="254000" y="52471"/>
                      <a:pt x="250183" y="26141"/>
                      <a:pt x="257175" y="1671"/>
                    </a:cubicBezTo>
                    <a:cubicBezTo>
                      <a:pt x="258747" y="-3832"/>
                      <a:pt x="270592" y="5539"/>
                      <a:pt x="271462" y="11196"/>
                    </a:cubicBezTo>
                    <a:cubicBezTo>
                      <a:pt x="289130" y="126039"/>
                      <a:pt x="266790" y="90187"/>
                      <a:pt x="280987" y="154071"/>
                    </a:cubicBezTo>
                    <a:cubicBezTo>
                      <a:pt x="282076" y="158971"/>
                      <a:pt x="284162" y="163596"/>
                      <a:pt x="285750" y="168358"/>
                    </a:cubicBezTo>
                    <a:cubicBezTo>
                      <a:pt x="287337" y="179471"/>
                      <a:pt x="289272" y="190539"/>
                      <a:pt x="290512" y="201696"/>
                    </a:cubicBezTo>
                    <a:cubicBezTo>
                      <a:pt x="298755" y="275880"/>
                      <a:pt x="290569" y="230548"/>
                      <a:pt x="300037" y="277896"/>
                    </a:cubicBezTo>
                    <a:cubicBezTo>
                      <a:pt x="301625" y="246146"/>
                      <a:pt x="300599" y="214157"/>
                      <a:pt x="304800" y="182646"/>
                    </a:cubicBezTo>
                    <a:cubicBezTo>
                      <a:pt x="305870" y="174623"/>
                      <a:pt x="307806" y="198556"/>
                      <a:pt x="309562" y="206458"/>
                    </a:cubicBezTo>
                    <a:cubicBezTo>
                      <a:pt x="310982" y="212848"/>
                      <a:pt x="312737" y="219158"/>
                      <a:pt x="314325" y="225508"/>
                    </a:cubicBezTo>
                    <a:cubicBezTo>
                      <a:pt x="317103" y="183828"/>
                      <a:pt x="316996" y="158431"/>
                      <a:pt x="323850" y="120733"/>
                    </a:cubicBezTo>
                    <a:cubicBezTo>
                      <a:pt x="325021" y="114293"/>
                      <a:pt x="326034" y="107699"/>
                      <a:pt x="328612" y="101683"/>
                    </a:cubicBezTo>
                    <a:cubicBezTo>
                      <a:pt x="330867" y="96422"/>
                      <a:pt x="334962" y="92158"/>
                      <a:pt x="338137" y="87396"/>
                    </a:cubicBezTo>
                    <a:cubicBezTo>
                      <a:pt x="345758" y="56916"/>
                      <a:pt x="340042" y="67076"/>
                      <a:pt x="347662" y="87396"/>
                    </a:cubicBezTo>
                    <a:cubicBezTo>
                      <a:pt x="350155" y="94044"/>
                      <a:pt x="354012" y="100096"/>
                      <a:pt x="357187" y="106446"/>
                    </a:cubicBezTo>
                    <a:cubicBezTo>
                      <a:pt x="358775" y="117558"/>
                      <a:pt x="360638" y="128635"/>
                      <a:pt x="361950" y="139783"/>
                    </a:cubicBezTo>
                    <a:cubicBezTo>
                      <a:pt x="363814" y="155628"/>
                      <a:pt x="364456" y="171614"/>
                      <a:pt x="366712" y="187408"/>
                    </a:cubicBezTo>
                    <a:cubicBezTo>
                      <a:pt x="369222" y="204979"/>
                      <a:pt x="373062" y="222333"/>
                      <a:pt x="376237" y="239796"/>
                    </a:cubicBezTo>
                    <a:cubicBezTo>
                      <a:pt x="384101" y="192617"/>
                      <a:pt x="378175" y="210417"/>
                      <a:pt x="385762" y="244558"/>
                    </a:cubicBezTo>
                    <a:cubicBezTo>
                      <a:pt x="386532" y="248023"/>
                      <a:pt x="388937" y="250908"/>
                      <a:pt x="390525" y="25408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767263" y="2667000"/>
                <a:ext cx="614772" cy="128588"/>
              </a:xfrm>
              <a:custGeom>
                <a:avLst/>
                <a:gdLst>
                  <a:gd name="connsiteX0" fmla="*/ 0 w 614772"/>
                  <a:gd name="connsiteY0" fmla="*/ 23813 h 128588"/>
                  <a:gd name="connsiteX1" fmla="*/ 23812 w 614772"/>
                  <a:gd name="connsiteY1" fmla="*/ 47625 h 128588"/>
                  <a:gd name="connsiteX2" fmla="*/ 38100 w 614772"/>
                  <a:gd name="connsiteY2" fmla="*/ 57150 h 128588"/>
                  <a:gd name="connsiteX3" fmla="*/ 42862 w 614772"/>
                  <a:gd name="connsiteY3" fmla="*/ 71438 h 128588"/>
                  <a:gd name="connsiteX4" fmla="*/ 61912 w 614772"/>
                  <a:gd name="connsiteY4" fmla="*/ 47625 h 128588"/>
                  <a:gd name="connsiteX5" fmla="*/ 66675 w 614772"/>
                  <a:gd name="connsiteY5" fmla="*/ 19050 h 128588"/>
                  <a:gd name="connsiteX6" fmla="*/ 71437 w 614772"/>
                  <a:gd name="connsiteY6" fmla="*/ 33338 h 128588"/>
                  <a:gd name="connsiteX7" fmla="*/ 80962 w 614772"/>
                  <a:gd name="connsiteY7" fmla="*/ 47625 h 128588"/>
                  <a:gd name="connsiteX8" fmla="*/ 85725 w 614772"/>
                  <a:gd name="connsiteY8" fmla="*/ 71438 h 128588"/>
                  <a:gd name="connsiteX9" fmla="*/ 90487 w 614772"/>
                  <a:gd name="connsiteY9" fmla="*/ 85725 h 128588"/>
                  <a:gd name="connsiteX10" fmla="*/ 104775 w 614772"/>
                  <a:gd name="connsiteY10" fmla="*/ 76200 h 128588"/>
                  <a:gd name="connsiteX11" fmla="*/ 128587 w 614772"/>
                  <a:gd name="connsiteY11" fmla="*/ 85725 h 128588"/>
                  <a:gd name="connsiteX12" fmla="*/ 142875 w 614772"/>
                  <a:gd name="connsiteY12" fmla="*/ 80963 h 128588"/>
                  <a:gd name="connsiteX13" fmla="*/ 138112 w 614772"/>
                  <a:gd name="connsiteY13" fmla="*/ 52388 h 128588"/>
                  <a:gd name="connsiteX14" fmla="*/ 142875 w 614772"/>
                  <a:gd name="connsiteY14" fmla="*/ 66675 h 128588"/>
                  <a:gd name="connsiteX15" fmla="*/ 161925 w 614772"/>
                  <a:gd name="connsiteY15" fmla="*/ 95250 h 128588"/>
                  <a:gd name="connsiteX16" fmla="*/ 180975 w 614772"/>
                  <a:gd name="connsiteY16" fmla="*/ 71438 h 128588"/>
                  <a:gd name="connsiteX17" fmla="*/ 195262 w 614772"/>
                  <a:gd name="connsiteY17" fmla="*/ 47625 h 128588"/>
                  <a:gd name="connsiteX18" fmla="*/ 204787 w 614772"/>
                  <a:gd name="connsiteY18" fmla="*/ 61913 h 128588"/>
                  <a:gd name="connsiteX19" fmla="*/ 214312 w 614772"/>
                  <a:gd name="connsiteY19" fmla="*/ 90488 h 128588"/>
                  <a:gd name="connsiteX20" fmla="*/ 233362 w 614772"/>
                  <a:gd name="connsiteY20" fmla="*/ 61913 h 128588"/>
                  <a:gd name="connsiteX21" fmla="*/ 242887 w 614772"/>
                  <a:gd name="connsiteY21" fmla="*/ 47625 h 128588"/>
                  <a:gd name="connsiteX22" fmla="*/ 266700 w 614772"/>
                  <a:gd name="connsiteY22" fmla="*/ 76200 h 128588"/>
                  <a:gd name="connsiteX23" fmla="*/ 271462 w 614772"/>
                  <a:gd name="connsiteY23" fmla="*/ 95250 h 128588"/>
                  <a:gd name="connsiteX24" fmla="*/ 276225 w 614772"/>
                  <a:gd name="connsiteY24" fmla="*/ 109538 h 128588"/>
                  <a:gd name="connsiteX25" fmla="*/ 285750 w 614772"/>
                  <a:gd name="connsiteY25" fmla="*/ 80963 h 128588"/>
                  <a:gd name="connsiteX26" fmla="*/ 304800 w 614772"/>
                  <a:gd name="connsiteY26" fmla="*/ 57150 h 128588"/>
                  <a:gd name="connsiteX27" fmla="*/ 319087 w 614772"/>
                  <a:gd name="connsiteY27" fmla="*/ 52388 h 128588"/>
                  <a:gd name="connsiteX28" fmla="*/ 333375 w 614772"/>
                  <a:gd name="connsiteY28" fmla="*/ 61913 h 128588"/>
                  <a:gd name="connsiteX29" fmla="*/ 357187 w 614772"/>
                  <a:gd name="connsiteY29" fmla="*/ 57150 h 128588"/>
                  <a:gd name="connsiteX30" fmla="*/ 371475 w 614772"/>
                  <a:gd name="connsiteY30" fmla="*/ 52388 h 128588"/>
                  <a:gd name="connsiteX31" fmla="*/ 395287 w 614772"/>
                  <a:gd name="connsiteY31" fmla="*/ 33338 h 128588"/>
                  <a:gd name="connsiteX32" fmla="*/ 400050 w 614772"/>
                  <a:gd name="connsiteY32" fmla="*/ 47625 h 128588"/>
                  <a:gd name="connsiteX33" fmla="*/ 409575 w 614772"/>
                  <a:gd name="connsiteY33" fmla="*/ 85725 h 128588"/>
                  <a:gd name="connsiteX34" fmla="*/ 423862 w 614772"/>
                  <a:gd name="connsiteY34" fmla="*/ 71438 h 128588"/>
                  <a:gd name="connsiteX35" fmla="*/ 438150 w 614772"/>
                  <a:gd name="connsiteY35" fmla="*/ 66675 h 128588"/>
                  <a:gd name="connsiteX36" fmla="*/ 466725 w 614772"/>
                  <a:gd name="connsiteY36" fmla="*/ 47625 h 128588"/>
                  <a:gd name="connsiteX37" fmla="*/ 481012 w 614772"/>
                  <a:gd name="connsiteY37" fmla="*/ 57150 h 128588"/>
                  <a:gd name="connsiteX38" fmla="*/ 490537 w 614772"/>
                  <a:gd name="connsiteY38" fmla="*/ 33338 h 128588"/>
                  <a:gd name="connsiteX39" fmla="*/ 504825 w 614772"/>
                  <a:gd name="connsiteY39" fmla="*/ 0 h 128588"/>
                  <a:gd name="connsiteX40" fmla="*/ 519112 w 614772"/>
                  <a:gd name="connsiteY40" fmla="*/ 4763 h 128588"/>
                  <a:gd name="connsiteX41" fmla="*/ 533400 w 614772"/>
                  <a:gd name="connsiteY41" fmla="*/ 33338 h 128588"/>
                  <a:gd name="connsiteX42" fmla="*/ 538162 w 614772"/>
                  <a:gd name="connsiteY42" fmla="*/ 66675 h 128588"/>
                  <a:gd name="connsiteX43" fmla="*/ 561975 w 614772"/>
                  <a:gd name="connsiteY43" fmla="*/ 23813 h 128588"/>
                  <a:gd name="connsiteX44" fmla="*/ 576262 w 614772"/>
                  <a:gd name="connsiteY44" fmla="*/ 28575 h 128588"/>
                  <a:gd name="connsiteX45" fmla="*/ 585787 w 614772"/>
                  <a:gd name="connsiteY45" fmla="*/ 76200 h 128588"/>
                  <a:gd name="connsiteX46" fmla="*/ 595312 w 614772"/>
                  <a:gd name="connsiteY46" fmla="*/ 128588 h 128588"/>
                  <a:gd name="connsiteX47" fmla="*/ 604837 w 614772"/>
                  <a:gd name="connsiteY47" fmla="*/ 109538 h 128588"/>
                  <a:gd name="connsiteX48" fmla="*/ 614362 w 614772"/>
                  <a:gd name="connsiteY48" fmla="*/ 71438 h 128588"/>
                  <a:gd name="connsiteX49" fmla="*/ 614362 w 614772"/>
                  <a:gd name="connsiteY49" fmla="*/ 3810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4772" h="128588">
                    <a:moveTo>
                      <a:pt x="0" y="23813"/>
                    </a:moveTo>
                    <a:cubicBezTo>
                      <a:pt x="7937" y="31750"/>
                      <a:pt x="15364" y="40233"/>
                      <a:pt x="23812" y="47625"/>
                    </a:cubicBezTo>
                    <a:cubicBezTo>
                      <a:pt x="28120" y="51394"/>
                      <a:pt x="34524" y="52680"/>
                      <a:pt x="38100" y="57150"/>
                    </a:cubicBezTo>
                    <a:cubicBezTo>
                      <a:pt x="41236" y="61070"/>
                      <a:pt x="41275" y="66675"/>
                      <a:pt x="42862" y="71438"/>
                    </a:cubicBezTo>
                    <a:cubicBezTo>
                      <a:pt x="49212" y="63500"/>
                      <a:pt x="57706" y="56879"/>
                      <a:pt x="61912" y="47625"/>
                    </a:cubicBezTo>
                    <a:cubicBezTo>
                      <a:pt x="65908" y="38834"/>
                      <a:pt x="61318" y="27085"/>
                      <a:pt x="66675" y="19050"/>
                    </a:cubicBezTo>
                    <a:cubicBezTo>
                      <a:pt x="69460" y="14873"/>
                      <a:pt x="69192" y="28848"/>
                      <a:pt x="71437" y="33338"/>
                    </a:cubicBezTo>
                    <a:cubicBezTo>
                      <a:pt x="73997" y="38457"/>
                      <a:pt x="77787" y="42863"/>
                      <a:pt x="80962" y="47625"/>
                    </a:cubicBezTo>
                    <a:cubicBezTo>
                      <a:pt x="82550" y="55563"/>
                      <a:pt x="83762" y="63585"/>
                      <a:pt x="85725" y="71438"/>
                    </a:cubicBezTo>
                    <a:cubicBezTo>
                      <a:pt x="86943" y="76308"/>
                      <a:pt x="85617" y="84508"/>
                      <a:pt x="90487" y="85725"/>
                    </a:cubicBezTo>
                    <a:cubicBezTo>
                      <a:pt x="96040" y="87113"/>
                      <a:pt x="100012" y="79375"/>
                      <a:pt x="104775" y="76200"/>
                    </a:cubicBezTo>
                    <a:cubicBezTo>
                      <a:pt x="124353" y="46835"/>
                      <a:pt x="103402" y="68935"/>
                      <a:pt x="128587" y="85725"/>
                    </a:cubicBezTo>
                    <a:cubicBezTo>
                      <a:pt x="132764" y="88510"/>
                      <a:pt x="138112" y="82550"/>
                      <a:pt x="142875" y="80963"/>
                    </a:cubicBezTo>
                    <a:cubicBezTo>
                      <a:pt x="141287" y="71438"/>
                      <a:pt x="138112" y="62044"/>
                      <a:pt x="138112" y="52388"/>
                    </a:cubicBezTo>
                    <a:cubicBezTo>
                      <a:pt x="138112" y="47368"/>
                      <a:pt x="140437" y="62287"/>
                      <a:pt x="142875" y="66675"/>
                    </a:cubicBezTo>
                    <a:cubicBezTo>
                      <a:pt x="148435" y="76682"/>
                      <a:pt x="161925" y="95250"/>
                      <a:pt x="161925" y="95250"/>
                    </a:cubicBezTo>
                    <a:cubicBezTo>
                      <a:pt x="168275" y="87313"/>
                      <a:pt x="175146" y="79765"/>
                      <a:pt x="180975" y="71438"/>
                    </a:cubicBezTo>
                    <a:cubicBezTo>
                      <a:pt x="186283" y="63855"/>
                      <a:pt x="186667" y="51063"/>
                      <a:pt x="195262" y="47625"/>
                    </a:cubicBezTo>
                    <a:cubicBezTo>
                      <a:pt x="200577" y="45499"/>
                      <a:pt x="202462" y="56682"/>
                      <a:pt x="204787" y="61913"/>
                    </a:cubicBezTo>
                    <a:cubicBezTo>
                      <a:pt x="208865" y="71088"/>
                      <a:pt x="214312" y="90488"/>
                      <a:pt x="214312" y="90488"/>
                    </a:cubicBezTo>
                    <a:lnTo>
                      <a:pt x="233362" y="61913"/>
                    </a:lnTo>
                    <a:lnTo>
                      <a:pt x="242887" y="47625"/>
                    </a:lnTo>
                    <a:cubicBezTo>
                      <a:pt x="251468" y="56206"/>
                      <a:pt x="261728" y="64598"/>
                      <a:pt x="266700" y="76200"/>
                    </a:cubicBezTo>
                    <a:cubicBezTo>
                      <a:pt x="269278" y="82216"/>
                      <a:pt x="269664" y="88956"/>
                      <a:pt x="271462" y="95250"/>
                    </a:cubicBezTo>
                    <a:cubicBezTo>
                      <a:pt x="272841" y="100077"/>
                      <a:pt x="274637" y="104775"/>
                      <a:pt x="276225" y="109538"/>
                    </a:cubicBezTo>
                    <a:lnTo>
                      <a:pt x="285750" y="80963"/>
                    </a:lnTo>
                    <a:cubicBezTo>
                      <a:pt x="291243" y="64483"/>
                      <a:pt x="287565" y="65767"/>
                      <a:pt x="304800" y="57150"/>
                    </a:cubicBezTo>
                    <a:cubicBezTo>
                      <a:pt x="309290" y="54905"/>
                      <a:pt x="314325" y="53975"/>
                      <a:pt x="319087" y="52388"/>
                    </a:cubicBezTo>
                    <a:cubicBezTo>
                      <a:pt x="323850" y="55563"/>
                      <a:pt x="327762" y="63036"/>
                      <a:pt x="333375" y="61913"/>
                    </a:cubicBezTo>
                    <a:cubicBezTo>
                      <a:pt x="365124" y="55563"/>
                      <a:pt x="319089" y="31750"/>
                      <a:pt x="357187" y="57150"/>
                    </a:cubicBezTo>
                    <a:cubicBezTo>
                      <a:pt x="361950" y="55563"/>
                      <a:pt x="367555" y="55524"/>
                      <a:pt x="371475" y="52388"/>
                    </a:cubicBezTo>
                    <a:cubicBezTo>
                      <a:pt x="402250" y="27768"/>
                      <a:pt x="359375" y="45308"/>
                      <a:pt x="395287" y="33338"/>
                    </a:cubicBezTo>
                    <a:cubicBezTo>
                      <a:pt x="396875" y="38100"/>
                      <a:pt x="398729" y="42782"/>
                      <a:pt x="400050" y="47625"/>
                    </a:cubicBezTo>
                    <a:cubicBezTo>
                      <a:pt x="403495" y="60255"/>
                      <a:pt x="400319" y="76468"/>
                      <a:pt x="409575" y="85725"/>
                    </a:cubicBezTo>
                    <a:cubicBezTo>
                      <a:pt x="414337" y="90487"/>
                      <a:pt x="418258" y="75174"/>
                      <a:pt x="423862" y="71438"/>
                    </a:cubicBezTo>
                    <a:cubicBezTo>
                      <a:pt x="428039" y="68653"/>
                      <a:pt x="433761" y="69113"/>
                      <a:pt x="438150" y="66675"/>
                    </a:cubicBezTo>
                    <a:cubicBezTo>
                      <a:pt x="448157" y="61116"/>
                      <a:pt x="466725" y="47625"/>
                      <a:pt x="466725" y="47625"/>
                    </a:cubicBezTo>
                    <a:cubicBezTo>
                      <a:pt x="471487" y="50800"/>
                      <a:pt x="476104" y="60095"/>
                      <a:pt x="481012" y="57150"/>
                    </a:cubicBezTo>
                    <a:cubicBezTo>
                      <a:pt x="488343" y="52752"/>
                      <a:pt x="487065" y="41150"/>
                      <a:pt x="490537" y="33338"/>
                    </a:cubicBezTo>
                    <a:cubicBezTo>
                      <a:pt x="506231" y="-1973"/>
                      <a:pt x="495042" y="29347"/>
                      <a:pt x="504825" y="0"/>
                    </a:cubicBezTo>
                    <a:cubicBezTo>
                      <a:pt x="509587" y="1588"/>
                      <a:pt x="515192" y="1627"/>
                      <a:pt x="519112" y="4763"/>
                    </a:cubicBezTo>
                    <a:cubicBezTo>
                      <a:pt x="527505" y="11478"/>
                      <a:pt x="530262" y="23926"/>
                      <a:pt x="533400" y="33338"/>
                    </a:cubicBezTo>
                    <a:cubicBezTo>
                      <a:pt x="534987" y="44450"/>
                      <a:pt x="527155" y="64474"/>
                      <a:pt x="538162" y="66675"/>
                    </a:cubicBezTo>
                    <a:cubicBezTo>
                      <a:pt x="548396" y="68722"/>
                      <a:pt x="558679" y="33700"/>
                      <a:pt x="561975" y="23813"/>
                    </a:cubicBezTo>
                    <a:cubicBezTo>
                      <a:pt x="566737" y="25400"/>
                      <a:pt x="574185" y="24005"/>
                      <a:pt x="576262" y="28575"/>
                    </a:cubicBezTo>
                    <a:cubicBezTo>
                      <a:pt x="582961" y="43313"/>
                      <a:pt x="582395" y="60370"/>
                      <a:pt x="585787" y="76200"/>
                    </a:cubicBezTo>
                    <a:cubicBezTo>
                      <a:pt x="595412" y="121113"/>
                      <a:pt x="585957" y="63092"/>
                      <a:pt x="595312" y="128588"/>
                    </a:cubicBezTo>
                    <a:cubicBezTo>
                      <a:pt x="598487" y="122238"/>
                      <a:pt x="602040" y="116063"/>
                      <a:pt x="604837" y="109538"/>
                    </a:cubicBezTo>
                    <a:cubicBezTo>
                      <a:pt x="609074" y="99651"/>
                      <a:pt x="613591" y="80695"/>
                      <a:pt x="614362" y="71438"/>
                    </a:cubicBezTo>
                    <a:cubicBezTo>
                      <a:pt x="615285" y="60364"/>
                      <a:pt x="614362" y="49213"/>
                      <a:pt x="614362" y="38100"/>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a:endCxn id="31" idx="0"/>
              </p:cNvCxnSpPr>
              <p:nvPr/>
            </p:nvCxnSpPr>
            <p:spPr>
              <a:xfrm flipV="1">
                <a:off x="4376738" y="2414588"/>
                <a:ext cx="0" cy="31670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1" idx="41"/>
                <a:endCxn id="32" idx="0"/>
              </p:cNvCxnSpPr>
              <p:nvPr/>
            </p:nvCxnSpPr>
            <p:spPr>
              <a:xfrm>
                <a:off x="4767263" y="2419350"/>
                <a:ext cx="0" cy="271463"/>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40" name="Group 39"/>
          <p:cNvGrpSpPr/>
          <p:nvPr/>
        </p:nvGrpSpPr>
        <p:grpSpPr>
          <a:xfrm>
            <a:off x="6324600" y="1258690"/>
            <a:ext cx="1524000" cy="1554162"/>
            <a:chOff x="6324600" y="1258690"/>
            <a:chExt cx="1524000" cy="1554162"/>
          </a:xfrm>
        </p:grpSpPr>
        <p:sp>
          <p:nvSpPr>
            <p:cNvPr id="83" name="Rounded Rectangular Callout 82"/>
            <p:cNvSpPr/>
            <p:nvPr/>
          </p:nvSpPr>
          <p:spPr>
            <a:xfrm>
              <a:off x="6324600" y="1258690"/>
              <a:ext cx="1524000" cy="1554162"/>
            </a:xfrm>
            <a:prstGeom prst="wedgeRoundRectCallout">
              <a:avLst>
                <a:gd name="adj1" fmla="val -61548"/>
                <a:gd name="adj2" fmla="val 79016"/>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4" name="Group 83"/>
            <p:cNvGrpSpPr/>
            <p:nvPr/>
          </p:nvGrpSpPr>
          <p:grpSpPr>
            <a:xfrm>
              <a:off x="6477000" y="1295400"/>
              <a:ext cx="1176747" cy="1448635"/>
              <a:chOff x="4205288" y="2165267"/>
              <a:chExt cx="1176747" cy="630321"/>
            </a:xfrm>
          </p:grpSpPr>
          <p:sp>
            <p:nvSpPr>
              <p:cNvPr id="85" name="Freeform 84"/>
              <p:cNvSpPr/>
              <p:nvPr/>
            </p:nvSpPr>
            <p:spPr>
              <a:xfrm>
                <a:off x="4205288" y="2642100"/>
                <a:ext cx="171450" cy="124913"/>
              </a:xfrm>
              <a:custGeom>
                <a:avLst/>
                <a:gdLst>
                  <a:gd name="connsiteX0" fmla="*/ 0 w 171450"/>
                  <a:gd name="connsiteY0" fmla="*/ 67763 h 124913"/>
                  <a:gd name="connsiteX1" fmla="*/ 4762 w 171450"/>
                  <a:gd name="connsiteY1" fmla="*/ 105863 h 124913"/>
                  <a:gd name="connsiteX2" fmla="*/ 9525 w 171450"/>
                  <a:gd name="connsiteY2" fmla="*/ 120150 h 124913"/>
                  <a:gd name="connsiteX3" fmla="*/ 23812 w 171450"/>
                  <a:gd name="connsiteY3" fmla="*/ 124913 h 124913"/>
                  <a:gd name="connsiteX4" fmla="*/ 28575 w 171450"/>
                  <a:gd name="connsiteY4" fmla="*/ 63000 h 124913"/>
                  <a:gd name="connsiteX5" fmla="*/ 33337 w 171450"/>
                  <a:gd name="connsiteY5" fmla="*/ 48713 h 124913"/>
                  <a:gd name="connsiteX6" fmla="*/ 47625 w 171450"/>
                  <a:gd name="connsiteY6" fmla="*/ 39188 h 124913"/>
                  <a:gd name="connsiteX7" fmla="*/ 52387 w 171450"/>
                  <a:gd name="connsiteY7" fmla="*/ 1088 h 124913"/>
                  <a:gd name="connsiteX8" fmla="*/ 61912 w 171450"/>
                  <a:gd name="connsiteY8" fmla="*/ 20138 h 124913"/>
                  <a:gd name="connsiteX9" fmla="*/ 66675 w 171450"/>
                  <a:gd name="connsiteY9" fmla="*/ 39188 h 124913"/>
                  <a:gd name="connsiteX10" fmla="*/ 71437 w 171450"/>
                  <a:gd name="connsiteY10" fmla="*/ 53475 h 124913"/>
                  <a:gd name="connsiteX11" fmla="*/ 100012 w 171450"/>
                  <a:gd name="connsiteY11" fmla="*/ 29663 h 124913"/>
                  <a:gd name="connsiteX12" fmla="*/ 109537 w 171450"/>
                  <a:gd name="connsiteY12" fmla="*/ 43950 h 124913"/>
                  <a:gd name="connsiteX13" fmla="*/ 142875 w 171450"/>
                  <a:gd name="connsiteY13" fmla="*/ 53475 h 124913"/>
                  <a:gd name="connsiteX14" fmla="*/ 157162 w 171450"/>
                  <a:gd name="connsiteY14" fmla="*/ 63000 h 124913"/>
                  <a:gd name="connsiteX15" fmla="*/ 171450 w 171450"/>
                  <a:gd name="connsiteY15" fmla="*/ 67763 h 1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24913">
                    <a:moveTo>
                      <a:pt x="0" y="67763"/>
                    </a:moveTo>
                    <a:cubicBezTo>
                      <a:pt x="1587" y="80463"/>
                      <a:pt x="2472" y="93271"/>
                      <a:pt x="4762" y="105863"/>
                    </a:cubicBezTo>
                    <a:cubicBezTo>
                      <a:pt x="5660" y="110802"/>
                      <a:pt x="5975" y="116600"/>
                      <a:pt x="9525" y="120150"/>
                    </a:cubicBezTo>
                    <a:cubicBezTo>
                      <a:pt x="13075" y="123700"/>
                      <a:pt x="19050" y="123325"/>
                      <a:pt x="23812" y="124913"/>
                    </a:cubicBezTo>
                    <a:cubicBezTo>
                      <a:pt x="25400" y="104275"/>
                      <a:pt x="26008" y="83539"/>
                      <a:pt x="28575" y="63000"/>
                    </a:cubicBezTo>
                    <a:cubicBezTo>
                      <a:pt x="29198" y="58019"/>
                      <a:pt x="30201" y="52633"/>
                      <a:pt x="33337" y="48713"/>
                    </a:cubicBezTo>
                    <a:cubicBezTo>
                      <a:pt x="36913" y="44243"/>
                      <a:pt x="42862" y="42363"/>
                      <a:pt x="47625" y="39188"/>
                    </a:cubicBezTo>
                    <a:cubicBezTo>
                      <a:pt x="49212" y="26488"/>
                      <a:pt x="44708" y="11327"/>
                      <a:pt x="52387" y="1088"/>
                    </a:cubicBezTo>
                    <a:cubicBezTo>
                      <a:pt x="56647" y="-4592"/>
                      <a:pt x="59419" y="13491"/>
                      <a:pt x="61912" y="20138"/>
                    </a:cubicBezTo>
                    <a:cubicBezTo>
                      <a:pt x="64210" y="26267"/>
                      <a:pt x="64877" y="32894"/>
                      <a:pt x="66675" y="39188"/>
                    </a:cubicBezTo>
                    <a:cubicBezTo>
                      <a:pt x="68054" y="44015"/>
                      <a:pt x="69850" y="48713"/>
                      <a:pt x="71437" y="53475"/>
                    </a:cubicBezTo>
                    <a:cubicBezTo>
                      <a:pt x="83032" y="18690"/>
                      <a:pt x="71222" y="22465"/>
                      <a:pt x="100012" y="29663"/>
                    </a:cubicBezTo>
                    <a:cubicBezTo>
                      <a:pt x="103187" y="34425"/>
                      <a:pt x="105068" y="40374"/>
                      <a:pt x="109537" y="43950"/>
                    </a:cubicBezTo>
                    <a:cubicBezTo>
                      <a:pt x="112644" y="46436"/>
                      <a:pt x="141627" y="53163"/>
                      <a:pt x="142875" y="53475"/>
                    </a:cubicBezTo>
                    <a:cubicBezTo>
                      <a:pt x="147637" y="56650"/>
                      <a:pt x="153586" y="58531"/>
                      <a:pt x="157162" y="63000"/>
                    </a:cubicBezTo>
                    <a:cubicBezTo>
                      <a:pt x="168153" y="76739"/>
                      <a:pt x="154075" y="85138"/>
                      <a:pt x="171450" y="6776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Freeform 85"/>
              <p:cNvSpPr/>
              <p:nvPr/>
            </p:nvSpPr>
            <p:spPr>
              <a:xfrm>
                <a:off x="4376738" y="2165267"/>
                <a:ext cx="390525" cy="320758"/>
              </a:xfrm>
              <a:custGeom>
                <a:avLst/>
                <a:gdLst>
                  <a:gd name="connsiteX0" fmla="*/ 0 w 390525"/>
                  <a:gd name="connsiteY0" fmla="*/ 249321 h 320758"/>
                  <a:gd name="connsiteX1" fmla="*/ 19050 w 390525"/>
                  <a:gd name="connsiteY1" fmla="*/ 277896 h 320758"/>
                  <a:gd name="connsiteX2" fmla="*/ 33337 w 390525"/>
                  <a:gd name="connsiteY2" fmla="*/ 292183 h 320758"/>
                  <a:gd name="connsiteX3" fmla="*/ 47625 w 390525"/>
                  <a:gd name="connsiteY3" fmla="*/ 287421 h 320758"/>
                  <a:gd name="connsiteX4" fmla="*/ 57150 w 390525"/>
                  <a:gd name="connsiteY4" fmla="*/ 254083 h 320758"/>
                  <a:gd name="connsiteX5" fmla="*/ 71437 w 390525"/>
                  <a:gd name="connsiteY5" fmla="*/ 249321 h 320758"/>
                  <a:gd name="connsiteX6" fmla="*/ 85725 w 390525"/>
                  <a:gd name="connsiteY6" fmla="*/ 301708 h 320758"/>
                  <a:gd name="connsiteX7" fmla="*/ 90487 w 390525"/>
                  <a:gd name="connsiteY7" fmla="*/ 315996 h 320758"/>
                  <a:gd name="connsiteX8" fmla="*/ 104775 w 390525"/>
                  <a:gd name="connsiteY8" fmla="*/ 320758 h 320758"/>
                  <a:gd name="connsiteX9" fmla="*/ 109537 w 390525"/>
                  <a:gd name="connsiteY9" fmla="*/ 292183 h 320758"/>
                  <a:gd name="connsiteX10" fmla="*/ 123825 w 390525"/>
                  <a:gd name="connsiteY10" fmla="*/ 296946 h 320758"/>
                  <a:gd name="connsiteX11" fmla="*/ 138112 w 390525"/>
                  <a:gd name="connsiteY11" fmla="*/ 311233 h 320758"/>
                  <a:gd name="connsiteX12" fmla="*/ 152400 w 390525"/>
                  <a:gd name="connsiteY12" fmla="*/ 230271 h 320758"/>
                  <a:gd name="connsiteX13" fmla="*/ 157162 w 390525"/>
                  <a:gd name="connsiteY13" fmla="*/ 244558 h 320758"/>
                  <a:gd name="connsiteX14" fmla="*/ 180975 w 390525"/>
                  <a:gd name="connsiteY14" fmla="*/ 268371 h 320758"/>
                  <a:gd name="connsiteX15" fmla="*/ 185737 w 390525"/>
                  <a:gd name="connsiteY15" fmla="*/ 282658 h 320758"/>
                  <a:gd name="connsiteX16" fmla="*/ 204787 w 390525"/>
                  <a:gd name="connsiteY16" fmla="*/ 263608 h 320758"/>
                  <a:gd name="connsiteX17" fmla="*/ 209550 w 390525"/>
                  <a:gd name="connsiteY17" fmla="*/ 230271 h 320758"/>
                  <a:gd name="connsiteX18" fmla="*/ 214312 w 390525"/>
                  <a:gd name="connsiteY18" fmla="*/ 215983 h 320758"/>
                  <a:gd name="connsiteX19" fmla="*/ 223837 w 390525"/>
                  <a:gd name="connsiteY19" fmla="*/ 244558 h 320758"/>
                  <a:gd name="connsiteX20" fmla="*/ 238125 w 390525"/>
                  <a:gd name="connsiteY20" fmla="*/ 258846 h 320758"/>
                  <a:gd name="connsiteX21" fmla="*/ 242887 w 390525"/>
                  <a:gd name="connsiteY21" fmla="*/ 130258 h 320758"/>
                  <a:gd name="connsiteX22" fmla="*/ 252412 w 390525"/>
                  <a:gd name="connsiteY22" fmla="*/ 77871 h 320758"/>
                  <a:gd name="connsiteX23" fmla="*/ 257175 w 390525"/>
                  <a:gd name="connsiteY23" fmla="*/ 1671 h 320758"/>
                  <a:gd name="connsiteX24" fmla="*/ 271462 w 390525"/>
                  <a:gd name="connsiteY24" fmla="*/ 11196 h 320758"/>
                  <a:gd name="connsiteX25" fmla="*/ 280987 w 390525"/>
                  <a:gd name="connsiteY25" fmla="*/ 154071 h 320758"/>
                  <a:gd name="connsiteX26" fmla="*/ 285750 w 390525"/>
                  <a:gd name="connsiteY26" fmla="*/ 168358 h 320758"/>
                  <a:gd name="connsiteX27" fmla="*/ 290512 w 390525"/>
                  <a:gd name="connsiteY27" fmla="*/ 201696 h 320758"/>
                  <a:gd name="connsiteX28" fmla="*/ 300037 w 390525"/>
                  <a:gd name="connsiteY28" fmla="*/ 277896 h 320758"/>
                  <a:gd name="connsiteX29" fmla="*/ 304800 w 390525"/>
                  <a:gd name="connsiteY29" fmla="*/ 182646 h 320758"/>
                  <a:gd name="connsiteX30" fmla="*/ 309562 w 390525"/>
                  <a:gd name="connsiteY30" fmla="*/ 206458 h 320758"/>
                  <a:gd name="connsiteX31" fmla="*/ 314325 w 390525"/>
                  <a:gd name="connsiteY31" fmla="*/ 225508 h 320758"/>
                  <a:gd name="connsiteX32" fmla="*/ 323850 w 390525"/>
                  <a:gd name="connsiteY32" fmla="*/ 120733 h 320758"/>
                  <a:gd name="connsiteX33" fmla="*/ 328612 w 390525"/>
                  <a:gd name="connsiteY33" fmla="*/ 101683 h 320758"/>
                  <a:gd name="connsiteX34" fmla="*/ 338137 w 390525"/>
                  <a:gd name="connsiteY34" fmla="*/ 87396 h 320758"/>
                  <a:gd name="connsiteX35" fmla="*/ 347662 w 390525"/>
                  <a:gd name="connsiteY35" fmla="*/ 87396 h 320758"/>
                  <a:gd name="connsiteX36" fmla="*/ 357187 w 390525"/>
                  <a:gd name="connsiteY36" fmla="*/ 106446 h 320758"/>
                  <a:gd name="connsiteX37" fmla="*/ 361950 w 390525"/>
                  <a:gd name="connsiteY37" fmla="*/ 139783 h 320758"/>
                  <a:gd name="connsiteX38" fmla="*/ 366712 w 390525"/>
                  <a:gd name="connsiteY38" fmla="*/ 187408 h 320758"/>
                  <a:gd name="connsiteX39" fmla="*/ 376237 w 390525"/>
                  <a:gd name="connsiteY39" fmla="*/ 239796 h 320758"/>
                  <a:gd name="connsiteX40" fmla="*/ 385762 w 390525"/>
                  <a:gd name="connsiteY40" fmla="*/ 244558 h 320758"/>
                  <a:gd name="connsiteX41" fmla="*/ 390525 w 390525"/>
                  <a:gd name="connsiteY41" fmla="*/ 254083 h 3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0525" h="320758">
                    <a:moveTo>
                      <a:pt x="0" y="249321"/>
                    </a:moveTo>
                    <a:cubicBezTo>
                      <a:pt x="30903" y="269924"/>
                      <a:pt x="124" y="244777"/>
                      <a:pt x="19050" y="277896"/>
                    </a:cubicBezTo>
                    <a:cubicBezTo>
                      <a:pt x="22392" y="283744"/>
                      <a:pt x="28575" y="287421"/>
                      <a:pt x="33337" y="292183"/>
                    </a:cubicBezTo>
                    <a:cubicBezTo>
                      <a:pt x="38100" y="290596"/>
                      <a:pt x="44489" y="291341"/>
                      <a:pt x="47625" y="287421"/>
                    </a:cubicBezTo>
                    <a:cubicBezTo>
                      <a:pt x="48127" y="286793"/>
                      <a:pt x="54518" y="256715"/>
                      <a:pt x="57150" y="254083"/>
                    </a:cubicBezTo>
                    <a:cubicBezTo>
                      <a:pt x="60700" y="250533"/>
                      <a:pt x="66675" y="250908"/>
                      <a:pt x="71437" y="249321"/>
                    </a:cubicBezTo>
                    <a:cubicBezTo>
                      <a:pt x="78170" y="282982"/>
                      <a:pt x="73639" y="265450"/>
                      <a:pt x="85725" y="301708"/>
                    </a:cubicBezTo>
                    <a:cubicBezTo>
                      <a:pt x="87312" y="306471"/>
                      <a:pt x="85724" y="314409"/>
                      <a:pt x="90487" y="315996"/>
                    </a:cubicBezTo>
                    <a:lnTo>
                      <a:pt x="104775" y="320758"/>
                    </a:lnTo>
                    <a:cubicBezTo>
                      <a:pt x="106362" y="311233"/>
                      <a:pt x="103505" y="299723"/>
                      <a:pt x="109537" y="292183"/>
                    </a:cubicBezTo>
                    <a:cubicBezTo>
                      <a:pt x="112673" y="288263"/>
                      <a:pt x="119648" y="294161"/>
                      <a:pt x="123825" y="296946"/>
                    </a:cubicBezTo>
                    <a:cubicBezTo>
                      <a:pt x="129429" y="300682"/>
                      <a:pt x="133350" y="306471"/>
                      <a:pt x="138112" y="311233"/>
                    </a:cubicBezTo>
                    <a:cubicBezTo>
                      <a:pt x="162819" y="274174"/>
                      <a:pt x="136243" y="319133"/>
                      <a:pt x="152400" y="230271"/>
                    </a:cubicBezTo>
                    <a:cubicBezTo>
                      <a:pt x="153298" y="225332"/>
                      <a:pt x="154917" y="240068"/>
                      <a:pt x="157162" y="244558"/>
                    </a:cubicBezTo>
                    <a:cubicBezTo>
                      <a:pt x="165100" y="260434"/>
                      <a:pt x="166687" y="258846"/>
                      <a:pt x="180975" y="268371"/>
                    </a:cubicBezTo>
                    <a:cubicBezTo>
                      <a:pt x="182562" y="273133"/>
                      <a:pt x="181247" y="280413"/>
                      <a:pt x="185737" y="282658"/>
                    </a:cubicBezTo>
                    <a:cubicBezTo>
                      <a:pt x="200253" y="289916"/>
                      <a:pt x="202973" y="269052"/>
                      <a:pt x="204787" y="263608"/>
                    </a:cubicBezTo>
                    <a:cubicBezTo>
                      <a:pt x="206375" y="252496"/>
                      <a:pt x="207349" y="241278"/>
                      <a:pt x="209550" y="230271"/>
                    </a:cubicBezTo>
                    <a:cubicBezTo>
                      <a:pt x="210535" y="225348"/>
                      <a:pt x="210762" y="212433"/>
                      <a:pt x="214312" y="215983"/>
                    </a:cubicBezTo>
                    <a:cubicBezTo>
                      <a:pt x="221412" y="223083"/>
                      <a:pt x="216737" y="237458"/>
                      <a:pt x="223837" y="244558"/>
                    </a:cubicBezTo>
                    <a:lnTo>
                      <a:pt x="238125" y="258846"/>
                    </a:lnTo>
                    <a:cubicBezTo>
                      <a:pt x="239712" y="215983"/>
                      <a:pt x="240292" y="173071"/>
                      <a:pt x="242887" y="130258"/>
                    </a:cubicBezTo>
                    <a:cubicBezTo>
                      <a:pt x="243416" y="121524"/>
                      <a:pt x="250421" y="87828"/>
                      <a:pt x="252412" y="77871"/>
                    </a:cubicBezTo>
                    <a:cubicBezTo>
                      <a:pt x="254000" y="52471"/>
                      <a:pt x="250183" y="26141"/>
                      <a:pt x="257175" y="1671"/>
                    </a:cubicBezTo>
                    <a:cubicBezTo>
                      <a:pt x="258747" y="-3832"/>
                      <a:pt x="270592" y="5539"/>
                      <a:pt x="271462" y="11196"/>
                    </a:cubicBezTo>
                    <a:cubicBezTo>
                      <a:pt x="289130" y="126039"/>
                      <a:pt x="266790" y="90187"/>
                      <a:pt x="280987" y="154071"/>
                    </a:cubicBezTo>
                    <a:cubicBezTo>
                      <a:pt x="282076" y="158971"/>
                      <a:pt x="284162" y="163596"/>
                      <a:pt x="285750" y="168358"/>
                    </a:cubicBezTo>
                    <a:cubicBezTo>
                      <a:pt x="287337" y="179471"/>
                      <a:pt x="289272" y="190539"/>
                      <a:pt x="290512" y="201696"/>
                    </a:cubicBezTo>
                    <a:cubicBezTo>
                      <a:pt x="298755" y="275880"/>
                      <a:pt x="290569" y="230548"/>
                      <a:pt x="300037" y="277896"/>
                    </a:cubicBezTo>
                    <a:cubicBezTo>
                      <a:pt x="301625" y="246146"/>
                      <a:pt x="300599" y="214157"/>
                      <a:pt x="304800" y="182646"/>
                    </a:cubicBezTo>
                    <a:cubicBezTo>
                      <a:pt x="305870" y="174623"/>
                      <a:pt x="307806" y="198556"/>
                      <a:pt x="309562" y="206458"/>
                    </a:cubicBezTo>
                    <a:cubicBezTo>
                      <a:pt x="310982" y="212848"/>
                      <a:pt x="312737" y="219158"/>
                      <a:pt x="314325" y="225508"/>
                    </a:cubicBezTo>
                    <a:cubicBezTo>
                      <a:pt x="317103" y="183828"/>
                      <a:pt x="316996" y="158431"/>
                      <a:pt x="323850" y="120733"/>
                    </a:cubicBezTo>
                    <a:cubicBezTo>
                      <a:pt x="325021" y="114293"/>
                      <a:pt x="326034" y="107699"/>
                      <a:pt x="328612" y="101683"/>
                    </a:cubicBezTo>
                    <a:cubicBezTo>
                      <a:pt x="330867" y="96422"/>
                      <a:pt x="334962" y="92158"/>
                      <a:pt x="338137" y="87396"/>
                    </a:cubicBezTo>
                    <a:cubicBezTo>
                      <a:pt x="345758" y="56916"/>
                      <a:pt x="340042" y="67076"/>
                      <a:pt x="347662" y="87396"/>
                    </a:cubicBezTo>
                    <a:cubicBezTo>
                      <a:pt x="350155" y="94044"/>
                      <a:pt x="354012" y="100096"/>
                      <a:pt x="357187" y="106446"/>
                    </a:cubicBezTo>
                    <a:cubicBezTo>
                      <a:pt x="358775" y="117558"/>
                      <a:pt x="360638" y="128635"/>
                      <a:pt x="361950" y="139783"/>
                    </a:cubicBezTo>
                    <a:cubicBezTo>
                      <a:pt x="363814" y="155628"/>
                      <a:pt x="364456" y="171614"/>
                      <a:pt x="366712" y="187408"/>
                    </a:cubicBezTo>
                    <a:cubicBezTo>
                      <a:pt x="369222" y="204979"/>
                      <a:pt x="373062" y="222333"/>
                      <a:pt x="376237" y="239796"/>
                    </a:cubicBezTo>
                    <a:cubicBezTo>
                      <a:pt x="384101" y="192617"/>
                      <a:pt x="378175" y="210417"/>
                      <a:pt x="385762" y="244558"/>
                    </a:cubicBezTo>
                    <a:cubicBezTo>
                      <a:pt x="386532" y="248023"/>
                      <a:pt x="388937" y="250908"/>
                      <a:pt x="390525" y="25408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Freeform 86"/>
              <p:cNvSpPr/>
              <p:nvPr/>
            </p:nvSpPr>
            <p:spPr>
              <a:xfrm>
                <a:off x="4767263" y="2667000"/>
                <a:ext cx="614772" cy="128588"/>
              </a:xfrm>
              <a:custGeom>
                <a:avLst/>
                <a:gdLst>
                  <a:gd name="connsiteX0" fmla="*/ 0 w 614772"/>
                  <a:gd name="connsiteY0" fmla="*/ 23813 h 128588"/>
                  <a:gd name="connsiteX1" fmla="*/ 23812 w 614772"/>
                  <a:gd name="connsiteY1" fmla="*/ 47625 h 128588"/>
                  <a:gd name="connsiteX2" fmla="*/ 38100 w 614772"/>
                  <a:gd name="connsiteY2" fmla="*/ 57150 h 128588"/>
                  <a:gd name="connsiteX3" fmla="*/ 42862 w 614772"/>
                  <a:gd name="connsiteY3" fmla="*/ 71438 h 128588"/>
                  <a:gd name="connsiteX4" fmla="*/ 61912 w 614772"/>
                  <a:gd name="connsiteY4" fmla="*/ 47625 h 128588"/>
                  <a:gd name="connsiteX5" fmla="*/ 66675 w 614772"/>
                  <a:gd name="connsiteY5" fmla="*/ 19050 h 128588"/>
                  <a:gd name="connsiteX6" fmla="*/ 71437 w 614772"/>
                  <a:gd name="connsiteY6" fmla="*/ 33338 h 128588"/>
                  <a:gd name="connsiteX7" fmla="*/ 80962 w 614772"/>
                  <a:gd name="connsiteY7" fmla="*/ 47625 h 128588"/>
                  <a:gd name="connsiteX8" fmla="*/ 85725 w 614772"/>
                  <a:gd name="connsiteY8" fmla="*/ 71438 h 128588"/>
                  <a:gd name="connsiteX9" fmla="*/ 90487 w 614772"/>
                  <a:gd name="connsiteY9" fmla="*/ 85725 h 128588"/>
                  <a:gd name="connsiteX10" fmla="*/ 104775 w 614772"/>
                  <a:gd name="connsiteY10" fmla="*/ 76200 h 128588"/>
                  <a:gd name="connsiteX11" fmla="*/ 128587 w 614772"/>
                  <a:gd name="connsiteY11" fmla="*/ 85725 h 128588"/>
                  <a:gd name="connsiteX12" fmla="*/ 142875 w 614772"/>
                  <a:gd name="connsiteY12" fmla="*/ 80963 h 128588"/>
                  <a:gd name="connsiteX13" fmla="*/ 138112 w 614772"/>
                  <a:gd name="connsiteY13" fmla="*/ 52388 h 128588"/>
                  <a:gd name="connsiteX14" fmla="*/ 142875 w 614772"/>
                  <a:gd name="connsiteY14" fmla="*/ 66675 h 128588"/>
                  <a:gd name="connsiteX15" fmla="*/ 161925 w 614772"/>
                  <a:gd name="connsiteY15" fmla="*/ 95250 h 128588"/>
                  <a:gd name="connsiteX16" fmla="*/ 180975 w 614772"/>
                  <a:gd name="connsiteY16" fmla="*/ 71438 h 128588"/>
                  <a:gd name="connsiteX17" fmla="*/ 195262 w 614772"/>
                  <a:gd name="connsiteY17" fmla="*/ 47625 h 128588"/>
                  <a:gd name="connsiteX18" fmla="*/ 204787 w 614772"/>
                  <a:gd name="connsiteY18" fmla="*/ 61913 h 128588"/>
                  <a:gd name="connsiteX19" fmla="*/ 214312 w 614772"/>
                  <a:gd name="connsiteY19" fmla="*/ 90488 h 128588"/>
                  <a:gd name="connsiteX20" fmla="*/ 233362 w 614772"/>
                  <a:gd name="connsiteY20" fmla="*/ 61913 h 128588"/>
                  <a:gd name="connsiteX21" fmla="*/ 242887 w 614772"/>
                  <a:gd name="connsiteY21" fmla="*/ 47625 h 128588"/>
                  <a:gd name="connsiteX22" fmla="*/ 266700 w 614772"/>
                  <a:gd name="connsiteY22" fmla="*/ 76200 h 128588"/>
                  <a:gd name="connsiteX23" fmla="*/ 271462 w 614772"/>
                  <a:gd name="connsiteY23" fmla="*/ 95250 h 128588"/>
                  <a:gd name="connsiteX24" fmla="*/ 276225 w 614772"/>
                  <a:gd name="connsiteY24" fmla="*/ 109538 h 128588"/>
                  <a:gd name="connsiteX25" fmla="*/ 285750 w 614772"/>
                  <a:gd name="connsiteY25" fmla="*/ 80963 h 128588"/>
                  <a:gd name="connsiteX26" fmla="*/ 304800 w 614772"/>
                  <a:gd name="connsiteY26" fmla="*/ 57150 h 128588"/>
                  <a:gd name="connsiteX27" fmla="*/ 319087 w 614772"/>
                  <a:gd name="connsiteY27" fmla="*/ 52388 h 128588"/>
                  <a:gd name="connsiteX28" fmla="*/ 333375 w 614772"/>
                  <a:gd name="connsiteY28" fmla="*/ 61913 h 128588"/>
                  <a:gd name="connsiteX29" fmla="*/ 357187 w 614772"/>
                  <a:gd name="connsiteY29" fmla="*/ 57150 h 128588"/>
                  <a:gd name="connsiteX30" fmla="*/ 371475 w 614772"/>
                  <a:gd name="connsiteY30" fmla="*/ 52388 h 128588"/>
                  <a:gd name="connsiteX31" fmla="*/ 395287 w 614772"/>
                  <a:gd name="connsiteY31" fmla="*/ 33338 h 128588"/>
                  <a:gd name="connsiteX32" fmla="*/ 400050 w 614772"/>
                  <a:gd name="connsiteY32" fmla="*/ 47625 h 128588"/>
                  <a:gd name="connsiteX33" fmla="*/ 409575 w 614772"/>
                  <a:gd name="connsiteY33" fmla="*/ 85725 h 128588"/>
                  <a:gd name="connsiteX34" fmla="*/ 423862 w 614772"/>
                  <a:gd name="connsiteY34" fmla="*/ 71438 h 128588"/>
                  <a:gd name="connsiteX35" fmla="*/ 438150 w 614772"/>
                  <a:gd name="connsiteY35" fmla="*/ 66675 h 128588"/>
                  <a:gd name="connsiteX36" fmla="*/ 466725 w 614772"/>
                  <a:gd name="connsiteY36" fmla="*/ 47625 h 128588"/>
                  <a:gd name="connsiteX37" fmla="*/ 481012 w 614772"/>
                  <a:gd name="connsiteY37" fmla="*/ 57150 h 128588"/>
                  <a:gd name="connsiteX38" fmla="*/ 490537 w 614772"/>
                  <a:gd name="connsiteY38" fmla="*/ 33338 h 128588"/>
                  <a:gd name="connsiteX39" fmla="*/ 504825 w 614772"/>
                  <a:gd name="connsiteY39" fmla="*/ 0 h 128588"/>
                  <a:gd name="connsiteX40" fmla="*/ 519112 w 614772"/>
                  <a:gd name="connsiteY40" fmla="*/ 4763 h 128588"/>
                  <a:gd name="connsiteX41" fmla="*/ 533400 w 614772"/>
                  <a:gd name="connsiteY41" fmla="*/ 33338 h 128588"/>
                  <a:gd name="connsiteX42" fmla="*/ 538162 w 614772"/>
                  <a:gd name="connsiteY42" fmla="*/ 66675 h 128588"/>
                  <a:gd name="connsiteX43" fmla="*/ 561975 w 614772"/>
                  <a:gd name="connsiteY43" fmla="*/ 23813 h 128588"/>
                  <a:gd name="connsiteX44" fmla="*/ 576262 w 614772"/>
                  <a:gd name="connsiteY44" fmla="*/ 28575 h 128588"/>
                  <a:gd name="connsiteX45" fmla="*/ 585787 w 614772"/>
                  <a:gd name="connsiteY45" fmla="*/ 76200 h 128588"/>
                  <a:gd name="connsiteX46" fmla="*/ 595312 w 614772"/>
                  <a:gd name="connsiteY46" fmla="*/ 128588 h 128588"/>
                  <a:gd name="connsiteX47" fmla="*/ 604837 w 614772"/>
                  <a:gd name="connsiteY47" fmla="*/ 109538 h 128588"/>
                  <a:gd name="connsiteX48" fmla="*/ 614362 w 614772"/>
                  <a:gd name="connsiteY48" fmla="*/ 71438 h 128588"/>
                  <a:gd name="connsiteX49" fmla="*/ 614362 w 614772"/>
                  <a:gd name="connsiteY49" fmla="*/ 3810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4772" h="128588">
                    <a:moveTo>
                      <a:pt x="0" y="23813"/>
                    </a:moveTo>
                    <a:cubicBezTo>
                      <a:pt x="7937" y="31750"/>
                      <a:pt x="15364" y="40233"/>
                      <a:pt x="23812" y="47625"/>
                    </a:cubicBezTo>
                    <a:cubicBezTo>
                      <a:pt x="28120" y="51394"/>
                      <a:pt x="34524" y="52680"/>
                      <a:pt x="38100" y="57150"/>
                    </a:cubicBezTo>
                    <a:cubicBezTo>
                      <a:pt x="41236" y="61070"/>
                      <a:pt x="41275" y="66675"/>
                      <a:pt x="42862" y="71438"/>
                    </a:cubicBezTo>
                    <a:cubicBezTo>
                      <a:pt x="49212" y="63500"/>
                      <a:pt x="57706" y="56879"/>
                      <a:pt x="61912" y="47625"/>
                    </a:cubicBezTo>
                    <a:cubicBezTo>
                      <a:pt x="65908" y="38834"/>
                      <a:pt x="61318" y="27085"/>
                      <a:pt x="66675" y="19050"/>
                    </a:cubicBezTo>
                    <a:cubicBezTo>
                      <a:pt x="69460" y="14873"/>
                      <a:pt x="69192" y="28848"/>
                      <a:pt x="71437" y="33338"/>
                    </a:cubicBezTo>
                    <a:cubicBezTo>
                      <a:pt x="73997" y="38457"/>
                      <a:pt x="77787" y="42863"/>
                      <a:pt x="80962" y="47625"/>
                    </a:cubicBezTo>
                    <a:cubicBezTo>
                      <a:pt x="82550" y="55563"/>
                      <a:pt x="83762" y="63585"/>
                      <a:pt x="85725" y="71438"/>
                    </a:cubicBezTo>
                    <a:cubicBezTo>
                      <a:pt x="86943" y="76308"/>
                      <a:pt x="85617" y="84508"/>
                      <a:pt x="90487" y="85725"/>
                    </a:cubicBezTo>
                    <a:cubicBezTo>
                      <a:pt x="96040" y="87113"/>
                      <a:pt x="100012" y="79375"/>
                      <a:pt x="104775" y="76200"/>
                    </a:cubicBezTo>
                    <a:cubicBezTo>
                      <a:pt x="124353" y="46835"/>
                      <a:pt x="103402" y="68935"/>
                      <a:pt x="128587" y="85725"/>
                    </a:cubicBezTo>
                    <a:cubicBezTo>
                      <a:pt x="132764" y="88510"/>
                      <a:pt x="138112" y="82550"/>
                      <a:pt x="142875" y="80963"/>
                    </a:cubicBezTo>
                    <a:cubicBezTo>
                      <a:pt x="141287" y="71438"/>
                      <a:pt x="138112" y="62044"/>
                      <a:pt x="138112" y="52388"/>
                    </a:cubicBezTo>
                    <a:cubicBezTo>
                      <a:pt x="138112" y="47368"/>
                      <a:pt x="140437" y="62287"/>
                      <a:pt x="142875" y="66675"/>
                    </a:cubicBezTo>
                    <a:cubicBezTo>
                      <a:pt x="148435" y="76682"/>
                      <a:pt x="161925" y="95250"/>
                      <a:pt x="161925" y="95250"/>
                    </a:cubicBezTo>
                    <a:cubicBezTo>
                      <a:pt x="168275" y="87313"/>
                      <a:pt x="175146" y="79765"/>
                      <a:pt x="180975" y="71438"/>
                    </a:cubicBezTo>
                    <a:cubicBezTo>
                      <a:pt x="186283" y="63855"/>
                      <a:pt x="186667" y="51063"/>
                      <a:pt x="195262" y="47625"/>
                    </a:cubicBezTo>
                    <a:cubicBezTo>
                      <a:pt x="200577" y="45499"/>
                      <a:pt x="202462" y="56682"/>
                      <a:pt x="204787" y="61913"/>
                    </a:cubicBezTo>
                    <a:cubicBezTo>
                      <a:pt x="208865" y="71088"/>
                      <a:pt x="214312" y="90488"/>
                      <a:pt x="214312" y="90488"/>
                    </a:cubicBezTo>
                    <a:lnTo>
                      <a:pt x="233362" y="61913"/>
                    </a:lnTo>
                    <a:lnTo>
                      <a:pt x="242887" y="47625"/>
                    </a:lnTo>
                    <a:cubicBezTo>
                      <a:pt x="251468" y="56206"/>
                      <a:pt x="261728" y="64598"/>
                      <a:pt x="266700" y="76200"/>
                    </a:cubicBezTo>
                    <a:cubicBezTo>
                      <a:pt x="269278" y="82216"/>
                      <a:pt x="269664" y="88956"/>
                      <a:pt x="271462" y="95250"/>
                    </a:cubicBezTo>
                    <a:cubicBezTo>
                      <a:pt x="272841" y="100077"/>
                      <a:pt x="274637" y="104775"/>
                      <a:pt x="276225" y="109538"/>
                    </a:cubicBezTo>
                    <a:lnTo>
                      <a:pt x="285750" y="80963"/>
                    </a:lnTo>
                    <a:cubicBezTo>
                      <a:pt x="291243" y="64483"/>
                      <a:pt x="287565" y="65767"/>
                      <a:pt x="304800" y="57150"/>
                    </a:cubicBezTo>
                    <a:cubicBezTo>
                      <a:pt x="309290" y="54905"/>
                      <a:pt x="314325" y="53975"/>
                      <a:pt x="319087" y="52388"/>
                    </a:cubicBezTo>
                    <a:cubicBezTo>
                      <a:pt x="323850" y="55563"/>
                      <a:pt x="327762" y="63036"/>
                      <a:pt x="333375" y="61913"/>
                    </a:cubicBezTo>
                    <a:cubicBezTo>
                      <a:pt x="365124" y="55563"/>
                      <a:pt x="319089" y="31750"/>
                      <a:pt x="357187" y="57150"/>
                    </a:cubicBezTo>
                    <a:cubicBezTo>
                      <a:pt x="361950" y="55563"/>
                      <a:pt x="367555" y="55524"/>
                      <a:pt x="371475" y="52388"/>
                    </a:cubicBezTo>
                    <a:cubicBezTo>
                      <a:pt x="402250" y="27768"/>
                      <a:pt x="359375" y="45308"/>
                      <a:pt x="395287" y="33338"/>
                    </a:cubicBezTo>
                    <a:cubicBezTo>
                      <a:pt x="396875" y="38100"/>
                      <a:pt x="398729" y="42782"/>
                      <a:pt x="400050" y="47625"/>
                    </a:cubicBezTo>
                    <a:cubicBezTo>
                      <a:pt x="403495" y="60255"/>
                      <a:pt x="400319" y="76468"/>
                      <a:pt x="409575" y="85725"/>
                    </a:cubicBezTo>
                    <a:cubicBezTo>
                      <a:pt x="414337" y="90487"/>
                      <a:pt x="418258" y="75174"/>
                      <a:pt x="423862" y="71438"/>
                    </a:cubicBezTo>
                    <a:cubicBezTo>
                      <a:pt x="428039" y="68653"/>
                      <a:pt x="433761" y="69113"/>
                      <a:pt x="438150" y="66675"/>
                    </a:cubicBezTo>
                    <a:cubicBezTo>
                      <a:pt x="448157" y="61116"/>
                      <a:pt x="466725" y="47625"/>
                      <a:pt x="466725" y="47625"/>
                    </a:cubicBezTo>
                    <a:cubicBezTo>
                      <a:pt x="471487" y="50800"/>
                      <a:pt x="476104" y="60095"/>
                      <a:pt x="481012" y="57150"/>
                    </a:cubicBezTo>
                    <a:cubicBezTo>
                      <a:pt x="488343" y="52752"/>
                      <a:pt x="487065" y="41150"/>
                      <a:pt x="490537" y="33338"/>
                    </a:cubicBezTo>
                    <a:cubicBezTo>
                      <a:pt x="506231" y="-1973"/>
                      <a:pt x="495042" y="29347"/>
                      <a:pt x="504825" y="0"/>
                    </a:cubicBezTo>
                    <a:cubicBezTo>
                      <a:pt x="509587" y="1588"/>
                      <a:pt x="515192" y="1627"/>
                      <a:pt x="519112" y="4763"/>
                    </a:cubicBezTo>
                    <a:cubicBezTo>
                      <a:pt x="527505" y="11478"/>
                      <a:pt x="530262" y="23926"/>
                      <a:pt x="533400" y="33338"/>
                    </a:cubicBezTo>
                    <a:cubicBezTo>
                      <a:pt x="534987" y="44450"/>
                      <a:pt x="527155" y="64474"/>
                      <a:pt x="538162" y="66675"/>
                    </a:cubicBezTo>
                    <a:cubicBezTo>
                      <a:pt x="548396" y="68722"/>
                      <a:pt x="558679" y="33700"/>
                      <a:pt x="561975" y="23813"/>
                    </a:cubicBezTo>
                    <a:cubicBezTo>
                      <a:pt x="566737" y="25400"/>
                      <a:pt x="574185" y="24005"/>
                      <a:pt x="576262" y="28575"/>
                    </a:cubicBezTo>
                    <a:cubicBezTo>
                      <a:pt x="582961" y="43313"/>
                      <a:pt x="582395" y="60370"/>
                      <a:pt x="585787" y="76200"/>
                    </a:cubicBezTo>
                    <a:cubicBezTo>
                      <a:pt x="595412" y="121113"/>
                      <a:pt x="585957" y="63092"/>
                      <a:pt x="595312" y="128588"/>
                    </a:cubicBezTo>
                    <a:cubicBezTo>
                      <a:pt x="598487" y="122238"/>
                      <a:pt x="602040" y="116063"/>
                      <a:pt x="604837" y="109538"/>
                    </a:cubicBezTo>
                    <a:cubicBezTo>
                      <a:pt x="609074" y="99651"/>
                      <a:pt x="613591" y="80695"/>
                      <a:pt x="614362" y="71438"/>
                    </a:cubicBezTo>
                    <a:cubicBezTo>
                      <a:pt x="615285" y="60364"/>
                      <a:pt x="614362" y="49213"/>
                      <a:pt x="614362" y="38100"/>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a:endCxn id="86" idx="0"/>
              </p:cNvCxnSpPr>
              <p:nvPr/>
            </p:nvCxnSpPr>
            <p:spPr>
              <a:xfrm flipV="1">
                <a:off x="4376738" y="2414588"/>
                <a:ext cx="0" cy="316706"/>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86" idx="41"/>
                <a:endCxn id="87" idx="0"/>
              </p:cNvCxnSpPr>
              <p:nvPr/>
            </p:nvCxnSpPr>
            <p:spPr>
              <a:xfrm>
                <a:off x="4767263" y="2419350"/>
                <a:ext cx="0" cy="271463"/>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4" name="Group 3"/>
          <p:cNvGrpSpPr/>
          <p:nvPr/>
        </p:nvGrpSpPr>
        <p:grpSpPr>
          <a:xfrm>
            <a:off x="76200" y="1879346"/>
            <a:ext cx="2286000" cy="1131348"/>
            <a:chOff x="76200" y="1879346"/>
            <a:chExt cx="2286000" cy="1131348"/>
          </a:xfrm>
        </p:grpSpPr>
        <p:grpSp>
          <p:nvGrpSpPr>
            <p:cNvPr id="14" name="Group 13"/>
            <p:cNvGrpSpPr/>
            <p:nvPr/>
          </p:nvGrpSpPr>
          <p:grpSpPr>
            <a:xfrm>
              <a:off x="76200" y="1879346"/>
              <a:ext cx="2286000" cy="1131348"/>
              <a:chOff x="-76200" y="1879346"/>
              <a:chExt cx="2286000" cy="1131348"/>
            </a:xfrm>
          </p:grpSpPr>
          <p:sp>
            <p:nvSpPr>
              <p:cNvPr id="3" name="Rounded Rectangular Callout 2"/>
              <p:cNvSpPr/>
              <p:nvPr/>
            </p:nvSpPr>
            <p:spPr>
              <a:xfrm>
                <a:off x="-76200" y="1879346"/>
                <a:ext cx="2286000" cy="1131348"/>
              </a:xfrm>
              <a:prstGeom prst="wedgeRoundRectCallout">
                <a:avLst>
                  <a:gd name="adj1" fmla="val -12262"/>
                  <a:gd name="adj2" fmla="val 81117"/>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Elbow Connector 4"/>
              <p:cNvCxnSpPr/>
              <p:nvPr/>
            </p:nvCxnSpPr>
            <p:spPr>
              <a:xfrm flipV="1">
                <a:off x="609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1" name="Elbow Connector 10"/>
              <p:cNvCxnSpPr/>
              <p:nvPr/>
            </p:nvCxnSpPr>
            <p:spPr>
              <a:xfrm>
                <a:off x="990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371600" y="2667000"/>
                <a:ext cx="479425"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44" name="Straight Arrow Connector 43"/>
            <p:cNvCxnSpPr/>
            <p:nvPr/>
          </p:nvCxnSpPr>
          <p:spPr>
            <a:xfrm flipV="1">
              <a:off x="685800"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685800"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090613" y="2730519"/>
              <a:ext cx="784225" cy="276999"/>
            </a:xfrm>
            <a:prstGeom prst="rect">
              <a:avLst/>
            </a:prstGeom>
            <a:noFill/>
          </p:spPr>
          <p:txBody>
            <a:bodyPr wrap="square" rtlCol="0">
              <a:spAutoFit/>
            </a:bodyPr>
            <a:lstStyle/>
            <a:p>
              <a:r>
                <a:rPr lang="en-US" sz="1200" dirty="0"/>
                <a:t>Time</a:t>
              </a:r>
            </a:p>
          </p:txBody>
        </p:sp>
        <p:sp>
          <p:nvSpPr>
            <p:cNvPr id="98" name="TextBox 97"/>
            <p:cNvSpPr txBox="1"/>
            <p:nvPr/>
          </p:nvSpPr>
          <p:spPr>
            <a:xfrm>
              <a:off x="76200" y="2268963"/>
              <a:ext cx="784225" cy="276999"/>
            </a:xfrm>
            <a:prstGeom prst="rect">
              <a:avLst/>
            </a:prstGeom>
            <a:noFill/>
          </p:spPr>
          <p:txBody>
            <a:bodyPr wrap="square" rtlCol="0">
              <a:spAutoFit/>
            </a:bodyPr>
            <a:lstStyle/>
            <a:p>
              <a:r>
                <a:rPr lang="en-US" sz="1200" dirty="0"/>
                <a:t>Voltage</a:t>
              </a:r>
            </a:p>
          </p:txBody>
        </p:sp>
      </p:grpSp>
      <p:grpSp>
        <p:nvGrpSpPr>
          <p:cNvPr id="15" name="Group 14"/>
          <p:cNvGrpSpPr/>
          <p:nvPr/>
        </p:nvGrpSpPr>
        <p:grpSpPr>
          <a:xfrm>
            <a:off x="5715000" y="4257674"/>
            <a:ext cx="1828800" cy="1554162"/>
            <a:chOff x="5181600" y="4257674"/>
            <a:chExt cx="1828800" cy="1554162"/>
          </a:xfrm>
        </p:grpSpPr>
        <p:sp>
          <p:nvSpPr>
            <p:cNvPr id="64" name="Rounded Rectangular Callout 63"/>
            <p:cNvSpPr/>
            <p:nvPr/>
          </p:nvSpPr>
          <p:spPr>
            <a:xfrm>
              <a:off x="5181600" y="4257674"/>
              <a:ext cx="1524000" cy="1554162"/>
            </a:xfrm>
            <a:prstGeom prst="wedgeRoundRectCallout">
              <a:avLst>
                <a:gd name="adj1" fmla="val -73936"/>
                <a:gd name="adj2" fmla="val -77338"/>
                <a:gd name="adj3" fmla="val 16667"/>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382035" y="5334000"/>
              <a:ext cx="1266415" cy="0"/>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5715000" y="4419600"/>
              <a:ext cx="0" cy="1209764"/>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6226175" y="5334000"/>
              <a:ext cx="784225" cy="307777"/>
            </a:xfrm>
            <a:prstGeom prst="rect">
              <a:avLst/>
            </a:prstGeom>
            <a:noFill/>
          </p:spPr>
          <p:txBody>
            <a:bodyPr wrap="square" rtlCol="0">
              <a:spAutoFit/>
            </a:bodyPr>
            <a:lstStyle/>
            <a:p>
              <a:r>
                <a:rPr lang="en-US" sz="1400" dirty="0"/>
                <a:t>x</a:t>
              </a:r>
            </a:p>
          </p:txBody>
        </p:sp>
        <p:sp>
          <p:nvSpPr>
            <p:cNvPr id="77" name="TextBox 76"/>
            <p:cNvSpPr txBox="1"/>
            <p:nvPr/>
          </p:nvSpPr>
          <p:spPr>
            <a:xfrm>
              <a:off x="5410200" y="4495800"/>
              <a:ext cx="784225" cy="307777"/>
            </a:xfrm>
            <a:prstGeom prst="rect">
              <a:avLst/>
            </a:prstGeom>
            <a:noFill/>
          </p:spPr>
          <p:txBody>
            <a:bodyPr wrap="square" rtlCol="0">
              <a:spAutoFit/>
            </a:bodyPr>
            <a:lstStyle/>
            <a:p>
              <a:r>
                <a:rPr lang="en-US" sz="1400" dirty="0"/>
                <a:t>y</a:t>
              </a:r>
            </a:p>
          </p:txBody>
        </p:sp>
        <p:sp>
          <p:nvSpPr>
            <p:cNvPr id="78" name="TextBox 77"/>
            <p:cNvSpPr txBox="1"/>
            <p:nvPr/>
          </p:nvSpPr>
          <p:spPr>
            <a:xfrm>
              <a:off x="5926455" y="4771133"/>
              <a:ext cx="1055688" cy="307777"/>
            </a:xfrm>
            <a:prstGeom prst="rect">
              <a:avLst/>
            </a:prstGeom>
            <a:noFill/>
          </p:spPr>
          <p:txBody>
            <a:bodyPr wrap="square" rtlCol="0">
              <a:spAutoFit/>
            </a:bodyPr>
            <a:lstStyle/>
            <a:p>
              <a:r>
                <a:rPr lang="en-US" sz="1400" dirty="0"/>
                <a:t>f(x) = 2</a:t>
              </a:r>
              <a:r>
                <a:rPr lang="en-US" sz="1400" dirty="0">
                  <a:sym typeface="Symbol" panose="05050102010706020507" pitchFamily="18" charset="2"/>
                </a:rPr>
                <a:t></a:t>
              </a:r>
              <a:r>
                <a:rPr lang="en-US" sz="1400" dirty="0"/>
                <a:t>x</a:t>
              </a:r>
            </a:p>
          </p:txBody>
        </p:sp>
        <p:cxnSp>
          <p:nvCxnSpPr>
            <p:cNvPr id="12" name="Straight Connector 11"/>
            <p:cNvCxnSpPr>
              <a:cxnSpLocks/>
            </p:cNvCxnSpPr>
            <p:nvPr/>
          </p:nvCxnSpPr>
          <p:spPr>
            <a:xfrm flipV="1">
              <a:off x="5620519" y="4543226"/>
              <a:ext cx="449336" cy="105663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75" name="TextBox 74"/>
          <p:cNvSpPr txBox="1"/>
          <p:nvPr/>
        </p:nvSpPr>
        <p:spPr>
          <a:xfrm>
            <a:off x="6585456" y="5545619"/>
            <a:ext cx="604653" cy="276999"/>
          </a:xfrm>
          <a:prstGeom prst="rect">
            <a:avLst/>
          </a:prstGeom>
          <a:noFill/>
        </p:spPr>
        <p:txBody>
          <a:bodyPr wrap="none" rtlCol="0">
            <a:spAutoFit/>
          </a:bodyPr>
          <a:lstStyle/>
          <a:p>
            <a:r>
              <a:rPr lang="en-US" sz="1200" dirty="0"/>
              <a:t>(input)</a:t>
            </a:r>
          </a:p>
        </p:txBody>
      </p:sp>
      <p:sp>
        <p:nvSpPr>
          <p:cNvPr id="79" name="TextBox 78"/>
          <p:cNvSpPr txBox="1"/>
          <p:nvPr/>
        </p:nvSpPr>
        <p:spPr>
          <a:xfrm>
            <a:off x="5578220" y="4727315"/>
            <a:ext cx="702436" cy="276999"/>
          </a:xfrm>
          <a:prstGeom prst="rect">
            <a:avLst/>
          </a:prstGeom>
          <a:noFill/>
        </p:spPr>
        <p:txBody>
          <a:bodyPr wrap="none" rtlCol="0">
            <a:spAutoFit/>
          </a:bodyPr>
          <a:lstStyle/>
          <a:p>
            <a:r>
              <a:rPr lang="en-US" sz="1200" dirty="0"/>
              <a:t>(output)</a:t>
            </a:r>
          </a:p>
        </p:txBody>
      </p:sp>
    </p:spTree>
    <p:extLst>
      <p:ext uri="{BB962C8B-B14F-4D97-AF65-F5344CB8AC3E}">
        <p14:creationId xmlns:p14="http://schemas.microsoft.com/office/powerpoint/2010/main" val="70881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5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5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5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7" grpId="0"/>
      <p:bldP spid="22548" grpId="0"/>
      <p:bldP spid="22554" grpId="0"/>
      <p:bldP spid="22555" grpId="0"/>
      <p:bldP spid="22558" grpId="0"/>
      <p:bldP spid="22559" grpId="0"/>
      <p:bldP spid="75" grpId="0"/>
      <p:bldP spid="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AA97F-76A1-F341-B8B8-9FE7E89E07ED}"/>
              </a:ext>
            </a:extLst>
          </p:cNvPr>
          <p:cNvSpPr>
            <a:spLocks noGrp="1"/>
          </p:cNvSpPr>
          <p:nvPr>
            <p:ph type="title"/>
          </p:nvPr>
        </p:nvSpPr>
        <p:spPr/>
        <p:txBody>
          <a:bodyPr/>
          <a:lstStyle/>
          <a:p>
            <a:r>
              <a:rPr lang="en-US" dirty="0"/>
              <a:t>Digital Binary</a:t>
            </a:r>
          </a:p>
        </p:txBody>
      </p:sp>
      <p:sp>
        <p:nvSpPr>
          <p:cNvPr id="3" name="Content Placeholder 2">
            <a:extLst>
              <a:ext uri="{FF2B5EF4-FFF2-40B4-BE49-F238E27FC236}">
                <a16:creationId xmlns:a16="http://schemas.microsoft.com/office/drawing/2014/main" id="{EE221FB1-AE23-A44B-A6A0-B07305AB36B8}"/>
              </a:ext>
            </a:extLst>
          </p:cNvPr>
          <p:cNvSpPr>
            <a:spLocks noGrp="1"/>
          </p:cNvSpPr>
          <p:nvPr>
            <p:ph idx="1"/>
          </p:nvPr>
        </p:nvSpPr>
        <p:spPr/>
        <p:txBody>
          <a:bodyPr>
            <a:normAutofit/>
          </a:bodyPr>
          <a:lstStyle/>
          <a:p>
            <a:r>
              <a:rPr lang="en-US" sz="2800" u="sng" dirty="0">
                <a:solidFill>
                  <a:srgbClr val="0000FF"/>
                </a:solidFill>
              </a:rPr>
              <a:t>Alternative to Analog</a:t>
            </a:r>
            <a:r>
              <a:rPr lang="en-US" sz="2800" dirty="0"/>
              <a:t>: detect presence or absence of a voltage – i.e., </a:t>
            </a:r>
            <a:r>
              <a:rPr lang="en-US" sz="2800" dirty="0">
                <a:solidFill>
                  <a:srgbClr val="FF00FF"/>
                </a:solidFill>
              </a:rPr>
              <a:t>digital </a:t>
            </a:r>
            <a:r>
              <a:rPr lang="en-US" sz="2800" dirty="0">
                <a:solidFill>
                  <a:srgbClr val="0000FF"/>
                </a:solidFill>
              </a:rPr>
              <a:t>binary</a:t>
            </a:r>
            <a:r>
              <a:rPr lang="en-US" sz="2800" dirty="0"/>
              <a:t>.   </a:t>
            </a:r>
          </a:p>
          <a:p>
            <a:r>
              <a:rPr lang="en-US" sz="2800" dirty="0"/>
              <a:t>Typically, binary (0 or 1) values. Higher voltage means ‘1’ (“true”) low voltage means ‘0’ (“false”)</a:t>
            </a:r>
          </a:p>
          <a:p>
            <a:r>
              <a:rPr lang="en-US" sz="2800" dirty="0"/>
              <a:t>E.g., connect bulb to 120V, light turns on (“1”)</a:t>
            </a:r>
          </a:p>
        </p:txBody>
      </p:sp>
      <p:sp>
        <p:nvSpPr>
          <p:cNvPr id="4" name="Slide Number Placeholder 3">
            <a:extLst>
              <a:ext uri="{FF2B5EF4-FFF2-40B4-BE49-F238E27FC236}">
                <a16:creationId xmlns:a16="http://schemas.microsoft.com/office/drawing/2014/main" id="{8501E4F1-67F3-0043-A24D-2678517A3EDE}"/>
              </a:ext>
            </a:extLst>
          </p:cNvPr>
          <p:cNvSpPr>
            <a:spLocks noGrp="1"/>
          </p:cNvSpPr>
          <p:nvPr>
            <p:ph type="sldNum" sz="quarter" idx="12"/>
          </p:nvPr>
        </p:nvSpPr>
        <p:spPr/>
        <p:txBody>
          <a:bodyPr/>
          <a:lstStyle/>
          <a:p>
            <a:fld id="{6F344C7A-0D93-FE43-BBB8-6C733ACB5A1E}" type="slidenum">
              <a:rPr lang="en-US" smtClean="0"/>
              <a:t>16</a:t>
            </a:fld>
            <a:endParaRPr lang="en-US"/>
          </a:p>
        </p:txBody>
      </p:sp>
      <p:pic>
        <p:nvPicPr>
          <p:cNvPr id="136194" name="Picture 2">
            <a:extLst>
              <a:ext uri="{FF2B5EF4-FFF2-40B4-BE49-F238E27FC236}">
                <a16:creationId xmlns:a16="http://schemas.microsoft.com/office/drawing/2014/main" id="{83DDB12C-8186-A74E-B284-71C87E59C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032" y="4068975"/>
            <a:ext cx="1193012" cy="18619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DB3BB6-8402-6D44-9119-3B737C75F6B1}"/>
              </a:ext>
            </a:extLst>
          </p:cNvPr>
          <p:cNvSpPr txBox="1"/>
          <p:nvPr/>
        </p:nvSpPr>
        <p:spPr>
          <a:xfrm>
            <a:off x="585208" y="6104173"/>
            <a:ext cx="3122971" cy="184666"/>
          </a:xfrm>
          <a:prstGeom prst="rect">
            <a:avLst/>
          </a:prstGeom>
          <a:noFill/>
        </p:spPr>
        <p:txBody>
          <a:bodyPr wrap="none" rtlCol="0">
            <a:spAutoFit/>
          </a:bodyPr>
          <a:lstStyle/>
          <a:p>
            <a:r>
              <a:rPr lang="en-US" sz="600" dirty="0">
                <a:solidFill>
                  <a:schemeClr val="bg1">
                    <a:lumMod val="75000"/>
                  </a:schemeClr>
                </a:solidFill>
              </a:rPr>
              <a:t>[By I, </a:t>
            </a:r>
            <a:r>
              <a:rPr lang="en-US" sz="600" dirty="0" err="1">
                <a:solidFill>
                  <a:schemeClr val="bg1">
                    <a:lumMod val="75000"/>
                  </a:schemeClr>
                </a:solidFill>
              </a:rPr>
              <a:t>Funpika</a:t>
            </a:r>
            <a:r>
              <a:rPr lang="en-US" sz="600" dirty="0">
                <a:solidFill>
                  <a:schemeClr val="bg1">
                    <a:lumMod val="75000"/>
                  </a:schemeClr>
                </a:solidFill>
              </a:rPr>
              <a:t>, CC BY-SA 3.0 us, https://</a:t>
            </a:r>
            <a:r>
              <a:rPr lang="en-US" sz="600" dirty="0" err="1">
                <a:solidFill>
                  <a:schemeClr val="bg1">
                    <a:lumMod val="75000"/>
                  </a:schemeClr>
                </a:solidFill>
              </a:rPr>
              <a:t>commons.wikimedia.org</a:t>
            </a:r>
            <a:r>
              <a:rPr lang="en-US" sz="600" dirty="0">
                <a:solidFill>
                  <a:schemeClr val="bg1">
                    <a:lumMod val="75000"/>
                  </a:schemeClr>
                </a:solidFill>
              </a:rPr>
              <a:t>/w/</a:t>
            </a:r>
            <a:r>
              <a:rPr lang="en-US" sz="600" dirty="0" err="1">
                <a:solidFill>
                  <a:schemeClr val="bg1">
                    <a:lumMod val="75000"/>
                  </a:schemeClr>
                </a:solidFill>
              </a:rPr>
              <a:t>index.php?curid</a:t>
            </a:r>
            <a:r>
              <a:rPr lang="en-US" sz="600" dirty="0">
                <a:solidFill>
                  <a:schemeClr val="bg1">
                    <a:lumMod val="75000"/>
                  </a:schemeClr>
                </a:solidFill>
              </a:rPr>
              <a:t>=2336969]</a:t>
            </a:r>
          </a:p>
        </p:txBody>
      </p:sp>
      <p:pic>
        <p:nvPicPr>
          <p:cNvPr id="9" name="Picture 8" descr="ss2-wall-switch.emf">
            <a:extLst>
              <a:ext uri="{FF2B5EF4-FFF2-40B4-BE49-F238E27FC236}">
                <a16:creationId xmlns:a16="http://schemas.microsoft.com/office/drawing/2014/main" id="{746E3E67-8FCD-4343-B616-07B6345E313F}"/>
              </a:ext>
            </a:extLst>
          </p:cNvPr>
          <p:cNvPicPr>
            <a:picLocks noChangeAspect="1"/>
          </p:cNvPicPr>
          <p:nvPr/>
        </p:nvPicPr>
        <p:blipFill>
          <a:blip r:embed="rId4"/>
          <a:stretch>
            <a:fillRect/>
          </a:stretch>
        </p:blipFill>
        <p:spPr>
          <a:xfrm>
            <a:off x="4251654" y="4305473"/>
            <a:ext cx="3384388" cy="1625428"/>
          </a:xfrm>
          <a:prstGeom prst="rect">
            <a:avLst/>
          </a:prstGeom>
        </p:spPr>
      </p:pic>
    </p:spTree>
    <p:extLst>
      <p:ext uri="{BB962C8B-B14F-4D97-AF65-F5344CB8AC3E}">
        <p14:creationId xmlns:p14="http://schemas.microsoft.com/office/powerpoint/2010/main" val="656633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normAutofit/>
          </a:bodyPr>
          <a:lstStyle/>
          <a:p>
            <a:r>
              <a:rPr lang="en-US" sz="3600" dirty="0">
                <a:ea typeface="ＭＳ Ｐゴシック" pitchFamily="34" charset="-128"/>
              </a:rPr>
              <a:t>Effect of Noise on Digital Signals</a:t>
            </a:r>
          </a:p>
        </p:txBody>
      </p:sp>
      <p:grpSp>
        <p:nvGrpSpPr>
          <p:cNvPr id="2" name="Group 65"/>
          <p:cNvGrpSpPr/>
          <p:nvPr/>
        </p:nvGrpSpPr>
        <p:grpSpPr>
          <a:xfrm>
            <a:off x="533400" y="2395539"/>
            <a:ext cx="7143750" cy="1600200"/>
            <a:chOff x="868363" y="4014788"/>
            <a:chExt cx="7143750" cy="1600200"/>
          </a:xfrm>
        </p:grpSpPr>
        <p:sp>
          <p:nvSpPr>
            <p:cNvPr id="22562" name="Line 37"/>
            <p:cNvSpPr>
              <a:spLocks noChangeShapeType="1"/>
            </p:cNvSpPr>
            <p:nvPr/>
          </p:nvSpPr>
          <p:spPr bwMode="auto">
            <a:xfrm>
              <a:off x="1897063" y="5272088"/>
              <a:ext cx="12207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63" name="Freeform 38"/>
            <p:cNvSpPr>
              <a:spLocks/>
            </p:cNvSpPr>
            <p:nvPr/>
          </p:nvSpPr>
          <p:spPr bwMode="auto">
            <a:xfrm>
              <a:off x="3105150" y="5216525"/>
              <a:ext cx="163513" cy="109538"/>
            </a:xfrm>
            <a:custGeom>
              <a:avLst/>
              <a:gdLst>
                <a:gd name="T0" fmla="*/ 0 w 206"/>
                <a:gd name="T1" fmla="*/ 0 h 138"/>
                <a:gd name="T2" fmla="*/ 2147483647 w 206"/>
                <a:gd name="T3" fmla="*/ 2147483647 h 138"/>
                <a:gd name="T4" fmla="*/ 0 w 206"/>
                <a:gd name="T5" fmla="*/ 2147483647 h 138"/>
                <a:gd name="T6" fmla="*/ 0 w 206"/>
                <a:gd name="T7" fmla="*/ 0 h 138"/>
                <a:gd name="T8" fmla="*/ 0 60000 65536"/>
                <a:gd name="T9" fmla="*/ 0 60000 65536"/>
                <a:gd name="T10" fmla="*/ 0 60000 65536"/>
                <a:gd name="T11" fmla="*/ 0 60000 65536"/>
                <a:gd name="T12" fmla="*/ 0 w 206"/>
                <a:gd name="T13" fmla="*/ 0 h 138"/>
                <a:gd name="T14" fmla="*/ 206 w 206"/>
                <a:gd name="T15" fmla="*/ 138 h 138"/>
              </a:gdLst>
              <a:ahLst/>
              <a:cxnLst>
                <a:cxn ang="T8">
                  <a:pos x="T0" y="T1"/>
                </a:cxn>
                <a:cxn ang="T9">
                  <a:pos x="T2" y="T3"/>
                </a:cxn>
                <a:cxn ang="T10">
                  <a:pos x="T4" y="T5"/>
                </a:cxn>
                <a:cxn ang="T11">
                  <a:pos x="T6" y="T7"/>
                </a:cxn>
              </a:cxnLst>
              <a:rect l="T12" t="T13" r="T14" b="T15"/>
              <a:pathLst>
                <a:path w="206" h="138">
                  <a:moveTo>
                    <a:pt x="0" y="0"/>
                  </a:moveTo>
                  <a:lnTo>
                    <a:pt x="206"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64" name="Rectangle 39"/>
            <p:cNvSpPr>
              <a:spLocks noChangeArrowheads="1"/>
            </p:cNvSpPr>
            <p:nvPr/>
          </p:nvSpPr>
          <p:spPr bwMode="auto">
            <a:xfrm>
              <a:off x="2451100" y="4918075"/>
              <a:ext cx="169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V</a:t>
              </a:r>
              <a:endParaRPr lang="en-US" sz="2400" b="0">
                <a:latin typeface="Times New Roman" pitchFamily="18" charset="0"/>
              </a:endParaRPr>
            </a:p>
          </p:txBody>
        </p:sp>
        <p:sp>
          <p:nvSpPr>
            <p:cNvPr id="22565" name="Rectangle 40"/>
            <p:cNvSpPr>
              <a:spLocks noChangeArrowheads="1"/>
            </p:cNvSpPr>
            <p:nvPr/>
          </p:nvSpPr>
          <p:spPr bwMode="auto">
            <a:xfrm>
              <a:off x="2620963" y="5078413"/>
              <a:ext cx="92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300" b="0">
                  <a:solidFill>
                    <a:srgbClr val="000000"/>
                  </a:solidFill>
                </a:rPr>
                <a:t>1</a:t>
              </a:r>
              <a:endParaRPr lang="en-US" sz="2400" b="0">
                <a:latin typeface="Times New Roman" pitchFamily="18" charset="0"/>
              </a:endParaRPr>
            </a:p>
          </p:txBody>
        </p:sp>
        <p:sp>
          <p:nvSpPr>
            <p:cNvPr id="22566" name="Rectangle 41"/>
            <p:cNvSpPr>
              <a:spLocks noChangeArrowheads="1"/>
            </p:cNvSpPr>
            <p:nvPr/>
          </p:nvSpPr>
          <p:spPr bwMode="auto">
            <a:xfrm>
              <a:off x="868363" y="5045075"/>
              <a:ext cx="800100" cy="455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67" name="Rectangle 42"/>
            <p:cNvSpPr>
              <a:spLocks noChangeArrowheads="1"/>
            </p:cNvSpPr>
            <p:nvPr/>
          </p:nvSpPr>
          <p:spPr bwMode="auto">
            <a:xfrm>
              <a:off x="1103313" y="5121275"/>
              <a:ext cx="565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Input</a:t>
              </a:r>
              <a:endParaRPr lang="en-US" sz="2400" b="0">
                <a:latin typeface="Times New Roman" pitchFamily="18" charset="0"/>
              </a:endParaRPr>
            </a:p>
          </p:txBody>
        </p:sp>
        <p:sp>
          <p:nvSpPr>
            <p:cNvPr id="22568" name="Freeform 43"/>
            <p:cNvSpPr>
              <a:spLocks/>
            </p:cNvSpPr>
            <p:nvPr/>
          </p:nvSpPr>
          <p:spPr bwMode="auto">
            <a:xfrm>
              <a:off x="3268663" y="5045075"/>
              <a:ext cx="457200" cy="455613"/>
            </a:xfrm>
            <a:custGeom>
              <a:avLst/>
              <a:gdLst>
                <a:gd name="T0" fmla="*/ 2147483647 w 575"/>
                <a:gd name="T1" fmla="*/ 2147483647 h 575"/>
                <a:gd name="T2" fmla="*/ 2147483647 w 575"/>
                <a:gd name="T3" fmla="*/ 2147483647 h 575"/>
                <a:gd name="T4" fmla="*/ 2147483647 w 575"/>
                <a:gd name="T5" fmla="*/ 2147483647 h 575"/>
                <a:gd name="T6" fmla="*/ 2147483647 w 575"/>
                <a:gd name="T7" fmla="*/ 2147483647 h 575"/>
                <a:gd name="T8" fmla="*/ 2147483647 w 575"/>
                <a:gd name="T9" fmla="*/ 2147483647 h 575"/>
                <a:gd name="T10" fmla="*/ 2147483647 w 575"/>
                <a:gd name="T11" fmla="*/ 2147483647 h 575"/>
                <a:gd name="T12" fmla="*/ 2147483647 w 575"/>
                <a:gd name="T13" fmla="*/ 2147483647 h 575"/>
                <a:gd name="T14" fmla="*/ 2147483647 w 575"/>
                <a:gd name="T15" fmla="*/ 2147483647 h 575"/>
                <a:gd name="T16" fmla="*/ 2147483647 w 575"/>
                <a:gd name="T17" fmla="*/ 2147483647 h 575"/>
                <a:gd name="T18" fmla="*/ 2147483647 w 575"/>
                <a:gd name="T19" fmla="*/ 2147483647 h 575"/>
                <a:gd name="T20" fmla="*/ 2147483647 w 575"/>
                <a:gd name="T21" fmla="*/ 0 h 575"/>
                <a:gd name="T22" fmla="*/ 2147483647 w 575"/>
                <a:gd name="T23" fmla="*/ 2147483647 h 575"/>
                <a:gd name="T24" fmla="*/ 2147483647 w 575"/>
                <a:gd name="T25" fmla="*/ 2147483647 h 575"/>
                <a:gd name="T26" fmla="*/ 2147483647 w 575"/>
                <a:gd name="T27" fmla="*/ 2147483647 h 575"/>
                <a:gd name="T28" fmla="*/ 2147483647 w 575"/>
                <a:gd name="T29" fmla="*/ 2147483647 h 575"/>
                <a:gd name="T30" fmla="*/ 2147483647 w 575"/>
                <a:gd name="T31" fmla="*/ 2147483647 h 575"/>
                <a:gd name="T32" fmla="*/ 2147483647 w 575"/>
                <a:gd name="T33" fmla="*/ 2147483647 h 575"/>
                <a:gd name="T34" fmla="*/ 2147483647 w 575"/>
                <a:gd name="T35" fmla="*/ 2147483647 h 575"/>
                <a:gd name="T36" fmla="*/ 2147483647 w 575"/>
                <a:gd name="T37" fmla="*/ 2147483647 h 575"/>
                <a:gd name="T38" fmla="*/ 2147483647 w 575"/>
                <a:gd name="T39" fmla="*/ 2147483647 h 575"/>
                <a:gd name="T40" fmla="*/ 2147483647 w 575"/>
                <a:gd name="T41" fmla="*/ 2147483647 h 575"/>
                <a:gd name="T42" fmla="*/ 0 w 575"/>
                <a:gd name="T43" fmla="*/ 2147483647 h 575"/>
                <a:gd name="T44" fmla="*/ 2147483647 w 575"/>
                <a:gd name="T45" fmla="*/ 2147483647 h 575"/>
                <a:gd name="T46" fmla="*/ 2147483647 w 575"/>
                <a:gd name="T47" fmla="*/ 2147483647 h 575"/>
                <a:gd name="T48" fmla="*/ 2147483647 w 575"/>
                <a:gd name="T49" fmla="*/ 2147483647 h 575"/>
                <a:gd name="T50" fmla="*/ 2147483647 w 575"/>
                <a:gd name="T51" fmla="*/ 2147483647 h 575"/>
                <a:gd name="T52" fmla="*/ 2147483647 w 575"/>
                <a:gd name="T53" fmla="*/ 2147483647 h 575"/>
                <a:gd name="T54" fmla="*/ 2147483647 w 575"/>
                <a:gd name="T55" fmla="*/ 2147483647 h 575"/>
                <a:gd name="T56" fmla="*/ 2147483647 w 575"/>
                <a:gd name="T57" fmla="*/ 2147483647 h 575"/>
                <a:gd name="T58" fmla="*/ 2147483647 w 575"/>
                <a:gd name="T59" fmla="*/ 2147483647 h 575"/>
                <a:gd name="T60" fmla="*/ 2147483647 w 575"/>
                <a:gd name="T61" fmla="*/ 2147483647 h 575"/>
                <a:gd name="T62" fmla="*/ 2147483647 w 575"/>
                <a:gd name="T63" fmla="*/ 2147483647 h 575"/>
                <a:gd name="T64" fmla="*/ 2147483647 w 575"/>
                <a:gd name="T65" fmla="*/ 2147483647 h 575"/>
                <a:gd name="T66" fmla="*/ 2147483647 w 575"/>
                <a:gd name="T67" fmla="*/ 2147483647 h 575"/>
                <a:gd name="T68" fmla="*/ 2147483647 w 575"/>
                <a:gd name="T69" fmla="*/ 2147483647 h 575"/>
                <a:gd name="T70" fmla="*/ 2147483647 w 575"/>
                <a:gd name="T71" fmla="*/ 2147483647 h 575"/>
                <a:gd name="T72" fmla="*/ 2147483647 w 575"/>
                <a:gd name="T73" fmla="*/ 2147483647 h 575"/>
                <a:gd name="T74" fmla="*/ 2147483647 w 575"/>
                <a:gd name="T75" fmla="*/ 2147483647 h 575"/>
                <a:gd name="T76" fmla="*/ 2147483647 w 575"/>
                <a:gd name="T77" fmla="*/ 2147483647 h 575"/>
                <a:gd name="T78" fmla="*/ 2147483647 w 575"/>
                <a:gd name="T79" fmla="*/ 2147483647 h 575"/>
                <a:gd name="T80" fmla="*/ 2147483647 w 575"/>
                <a:gd name="T81" fmla="*/ 2147483647 h 575"/>
                <a:gd name="T82" fmla="*/ 2147483647 w 575"/>
                <a:gd name="T83" fmla="*/ 2147483647 h 575"/>
                <a:gd name="T84" fmla="*/ 2147483647 w 575"/>
                <a:gd name="T85" fmla="*/ 2147483647 h 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5"/>
                <a:gd name="T130" fmla="*/ 0 h 575"/>
                <a:gd name="T131" fmla="*/ 575 w 575"/>
                <a:gd name="T132" fmla="*/ 575 h 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5" h="575">
                  <a:moveTo>
                    <a:pt x="575" y="287"/>
                  </a:moveTo>
                  <a:lnTo>
                    <a:pt x="575" y="272"/>
                  </a:lnTo>
                  <a:lnTo>
                    <a:pt x="574" y="258"/>
                  </a:lnTo>
                  <a:lnTo>
                    <a:pt x="572" y="243"/>
                  </a:lnTo>
                  <a:lnTo>
                    <a:pt x="570" y="229"/>
                  </a:lnTo>
                  <a:lnTo>
                    <a:pt x="566" y="216"/>
                  </a:lnTo>
                  <a:lnTo>
                    <a:pt x="563" y="202"/>
                  </a:lnTo>
                  <a:lnTo>
                    <a:pt x="559" y="189"/>
                  </a:lnTo>
                  <a:lnTo>
                    <a:pt x="554" y="174"/>
                  </a:lnTo>
                  <a:lnTo>
                    <a:pt x="548" y="162"/>
                  </a:lnTo>
                  <a:lnTo>
                    <a:pt x="541" y="151"/>
                  </a:lnTo>
                  <a:lnTo>
                    <a:pt x="534" y="138"/>
                  </a:lnTo>
                  <a:lnTo>
                    <a:pt x="526" y="127"/>
                  </a:lnTo>
                  <a:lnTo>
                    <a:pt x="519" y="114"/>
                  </a:lnTo>
                  <a:lnTo>
                    <a:pt x="510" y="104"/>
                  </a:lnTo>
                  <a:lnTo>
                    <a:pt x="501" y="95"/>
                  </a:lnTo>
                  <a:lnTo>
                    <a:pt x="492" y="84"/>
                  </a:lnTo>
                  <a:lnTo>
                    <a:pt x="481" y="75"/>
                  </a:lnTo>
                  <a:lnTo>
                    <a:pt x="472" y="66"/>
                  </a:lnTo>
                  <a:lnTo>
                    <a:pt x="461" y="56"/>
                  </a:lnTo>
                  <a:lnTo>
                    <a:pt x="448" y="49"/>
                  </a:lnTo>
                  <a:lnTo>
                    <a:pt x="438" y="42"/>
                  </a:lnTo>
                  <a:lnTo>
                    <a:pt x="425" y="35"/>
                  </a:lnTo>
                  <a:lnTo>
                    <a:pt x="412" y="27"/>
                  </a:lnTo>
                  <a:lnTo>
                    <a:pt x="399" y="22"/>
                  </a:lnTo>
                  <a:lnTo>
                    <a:pt x="387" y="17"/>
                  </a:lnTo>
                  <a:lnTo>
                    <a:pt x="374" y="13"/>
                  </a:lnTo>
                  <a:lnTo>
                    <a:pt x="360" y="9"/>
                  </a:lnTo>
                  <a:lnTo>
                    <a:pt x="347" y="6"/>
                  </a:lnTo>
                  <a:lnTo>
                    <a:pt x="332" y="2"/>
                  </a:lnTo>
                  <a:lnTo>
                    <a:pt x="318" y="0"/>
                  </a:lnTo>
                  <a:lnTo>
                    <a:pt x="303" y="0"/>
                  </a:lnTo>
                  <a:lnTo>
                    <a:pt x="289" y="0"/>
                  </a:lnTo>
                  <a:lnTo>
                    <a:pt x="272" y="0"/>
                  </a:lnTo>
                  <a:lnTo>
                    <a:pt x="258" y="0"/>
                  </a:lnTo>
                  <a:lnTo>
                    <a:pt x="243" y="2"/>
                  </a:lnTo>
                  <a:lnTo>
                    <a:pt x="231" y="6"/>
                  </a:lnTo>
                  <a:lnTo>
                    <a:pt x="216" y="9"/>
                  </a:lnTo>
                  <a:lnTo>
                    <a:pt x="202" y="13"/>
                  </a:lnTo>
                  <a:lnTo>
                    <a:pt x="189" y="17"/>
                  </a:lnTo>
                  <a:lnTo>
                    <a:pt x="176" y="22"/>
                  </a:lnTo>
                  <a:lnTo>
                    <a:pt x="164" y="27"/>
                  </a:lnTo>
                  <a:lnTo>
                    <a:pt x="151" y="35"/>
                  </a:lnTo>
                  <a:lnTo>
                    <a:pt x="138" y="42"/>
                  </a:lnTo>
                  <a:lnTo>
                    <a:pt x="127" y="49"/>
                  </a:lnTo>
                  <a:lnTo>
                    <a:pt x="116" y="56"/>
                  </a:lnTo>
                  <a:lnTo>
                    <a:pt x="106" y="66"/>
                  </a:lnTo>
                  <a:lnTo>
                    <a:pt x="95" y="75"/>
                  </a:lnTo>
                  <a:lnTo>
                    <a:pt x="84" y="84"/>
                  </a:lnTo>
                  <a:lnTo>
                    <a:pt x="75" y="95"/>
                  </a:lnTo>
                  <a:lnTo>
                    <a:pt x="66" y="104"/>
                  </a:lnTo>
                  <a:lnTo>
                    <a:pt x="57" y="114"/>
                  </a:lnTo>
                  <a:lnTo>
                    <a:pt x="49" y="127"/>
                  </a:lnTo>
                  <a:lnTo>
                    <a:pt x="42" y="138"/>
                  </a:lnTo>
                  <a:lnTo>
                    <a:pt x="35" y="151"/>
                  </a:lnTo>
                  <a:lnTo>
                    <a:pt x="28" y="162"/>
                  </a:lnTo>
                  <a:lnTo>
                    <a:pt x="22" y="174"/>
                  </a:lnTo>
                  <a:lnTo>
                    <a:pt x="17" y="189"/>
                  </a:lnTo>
                  <a:lnTo>
                    <a:pt x="13" y="202"/>
                  </a:lnTo>
                  <a:lnTo>
                    <a:pt x="9" y="216"/>
                  </a:lnTo>
                  <a:lnTo>
                    <a:pt x="6" y="229"/>
                  </a:lnTo>
                  <a:lnTo>
                    <a:pt x="4" y="243"/>
                  </a:lnTo>
                  <a:lnTo>
                    <a:pt x="2" y="258"/>
                  </a:lnTo>
                  <a:lnTo>
                    <a:pt x="0" y="272"/>
                  </a:lnTo>
                  <a:lnTo>
                    <a:pt x="0" y="287"/>
                  </a:lnTo>
                  <a:lnTo>
                    <a:pt x="0" y="301"/>
                  </a:lnTo>
                  <a:lnTo>
                    <a:pt x="2" y="318"/>
                  </a:lnTo>
                  <a:lnTo>
                    <a:pt x="4" y="330"/>
                  </a:lnTo>
                  <a:lnTo>
                    <a:pt x="6" y="345"/>
                  </a:lnTo>
                  <a:lnTo>
                    <a:pt x="9" y="359"/>
                  </a:lnTo>
                  <a:lnTo>
                    <a:pt x="13" y="374"/>
                  </a:lnTo>
                  <a:lnTo>
                    <a:pt x="17" y="387"/>
                  </a:lnTo>
                  <a:lnTo>
                    <a:pt x="22" y="399"/>
                  </a:lnTo>
                  <a:lnTo>
                    <a:pt x="28" y="412"/>
                  </a:lnTo>
                  <a:lnTo>
                    <a:pt x="35" y="425"/>
                  </a:lnTo>
                  <a:lnTo>
                    <a:pt x="42" y="437"/>
                  </a:lnTo>
                  <a:lnTo>
                    <a:pt x="49" y="448"/>
                  </a:lnTo>
                  <a:lnTo>
                    <a:pt x="57" y="459"/>
                  </a:lnTo>
                  <a:lnTo>
                    <a:pt x="66" y="470"/>
                  </a:lnTo>
                  <a:lnTo>
                    <a:pt x="75" y="481"/>
                  </a:lnTo>
                  <a:lnTo>
                    <a:pt x="84" y="492"/>
                  </a:lnTo>
                  <a:lnTo>
                    <a:pt x="95" y="501"/>
                  </a:lnTo>
                  <a:lnTo>
                    <a:pt x="106" y="510"/>
                  </a:lnTo>
                  <a:lnTo>
                    <a:pt x="116" y="519"/>
                  </a:lnTo>
                  <a:lnTo>
                    <a:pt x="127" y="526"/>
                  </a:lnTo>
                  <a:lnTo>
                    <a:pt x="138" y="534"/>
                  </a:lnTo>
                  <a:lnTo>
                    <a:pt x="151" y="541"/>
                  </a:lnTo>
                  <a:lnTo>
                    <a:pt x="164" y="546"/>
                  </a:lnTo>
                  <a:lnTo>
                    <a:pt x="176" y="554"/>
                  </a:lnTo>
                  <a:lnTo>
                    <a:pt x="189" y="557"/>
                  </a:lnTo>
                  <a:lnTo>
                    <a:pt x="202" y="563"/>
                  </a:lnTo>
                  <a:lnTo>
                    <a:pt x="216" y="566"/>
                  </a:lnTo>
                  <a:lnTo>
                    <a:pt x="231" y="570"/>
                  </a:lnTo>
                  <a:lnTo>
                    <a:pt x="243" y="572"/>
                  </a:lnTo>
                  <a:lnTo>
                    <a:pt x="258" y="573"/>
                  </a:lnTo>
                  <a:lnTo>
                    <a:pt x="272" y="575"/>
                  </a:lnTo>
                  <a:lnTo>
                    <a:pt x="289" y="575"/>
                  </a:lnTo>
                  <a:lnTo>
                    <a:pt x="303" y="575"/>
                  </a:lnTo>
                  <a:lnTo>
                    <a:pt x="318" y="573"/>
                  </a:lnTo>
                  <a:lnTo>
                    <a:pt x="332" y="572"/>
                  </a:lnTo>
                  <a:lnTo>
                    <a:pt x="347" y="570"/>
                  </a:lnTo>
                  <a:lnTo>
                    <a:pt x="360" y="566"/>
                  </a:lnTo>
                  <a:lnTo>
                    <a:pt x="374" y="563"/>
                  </a:lnTo>
                  <a:lnTo>
                    <a:pt x="387" y="557"/>
                  </a:lnTo>
                  <a:lnTo>
                    <a:pt x="399" y="554"/>
                  </a:lnTo>
                  <a:lnTo>
                    <a:pt x="412" y="546"/>
                  </a:lnTo>
                  <a:lnTo>
                    <a:pt x="425" y="541"/>
                  </a:lnTo>
                  <a:lnTo>
                    <a:pt x="438" y="534"/>
                  </a:lnTo>
                  <a:lnTo>
                    <a:pt x="448" y="526"/>
                  </a:lnTo>
                  <a:lnTo>
                    <a:pt x="461" y="519"/>
                  </a:lnTo>
                  <a:lnTo>
                    <a:pt x="472" y="510"/>
                  </a:lnTo>
                  <a:lnTo>
                    <a:pt x="481" y="501"/>
                  </a:lnTo>
                  <a:lnTo>
                    <a:pt x="492" y="492"/>
                  </a:lnTo>
                  <a:lnTo>
                    <a:pt x="501" y="481"/>
                  </a:lnTo>
                  <a:lnTo>
                    <a:pt x="510" y="470"/>
                  </a:lnTo>
                  <a:lnTo>
                    <a:pt x="519" y="459"/>
                  </a:lnTo>
                  <a:lnTo>
                    <a:pt x="526" y="448"/>
                  </a:lnTo>
                  <a:lnTo>
                    <a:pt x="534" y="437"/>
                  </a:lnTo>
                  <a:lnTo>
                    <a:pt x="541" y="425"/>
                  </a:lnTo>
                  <a:lnTo>
                    <a:pt x="548" y="412"/>
                  </a:lnTo>
                  <a:lnTo>
                    <a:pt x="554" y="399"/>
                  </a:lnTo>
                  <a:lnTo>
                    <a:pt x="559" y="387"/>
                  </a:lnTo>
                  <a:lnTo>
                    <a:pt x="563" y="374"/>
                  </a:lnTo>
                  <a:lnTo>
                    <a:pt x="566" y="359"/>
                  </a:lnTo>
                  <a:lnTo>
                    <a:pt x="570" y="345"/>
                  </a:lnTo>
                  <a:lnTo>
                    <a:pt x="572" y="330"/>
                  </a:lnTo>
                  <a:lnTo>
                    <a:pt x="574" y="318"/>
                  </a:lnTo>
                  <a:lnTo>
                    <a:pt x="575" y="301"/>
                  </a:lnTo>
                  <a:lnTo>
                    <a:pt x="575" y="2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69" name="Freeform 44"/>
            <p:cNvSpPr>
              <a:spLocks/>
            </p:cNvSpPr>
            <p:nvPr/>
          </p:nvSpPr>
          <p:spPr bwMode="auto">
            <a:xfrm>
              <a:off x="3268663" y="5045075"/>
              <a:ext cx="457200" cy="455613"/>
            </a:xfrm>
            <a:custGeom>
              <a:avLst/>
              <a:gdLst>
                <a:gd name="T0" fmla="*/ 2147483647 w 575"/>
                <a:gd name="T1" fmla="*/ 2147483647 h 575"/>
                <a:gd name="T2" fmla="*/ 2147483647 w 575"/>
                <a:gd name="T3" fmla="*/ 2147483647 h 575"/>
                <a:gd name="T4" fmla="*/ 2147483647 w 575"/>
                <a:gd name="T5" fmla="*/ 2147483647 h 575"/>
                <a:gd name="T6" fmla="*/ 2147483647 w 575"/>
                <a:gd name="T7" fmla="*/ 2147483647 h 575"/>
                <a:gd name="T8" fmla="*/ 2147483647 w 575"/>
                <a:gd name="T9" fmla="*/ 2147483647 h 575"/>
                <a:gd name="T10" fmla="*/ 2147483647 w 575"/>
                <a:gd name="T11" fmla="*/ 2147483647 h 575"/>
                <a:gd name="T12" fmla="*/ 2147483647 w 575"/>
                <a:gd name="T13" fmla="*/ 2147483647 h 575"/>
                <a:gd name="T14" fmla="*/ 2147483647 w 575"/>
                <a:gd name="T15" fmla="*/ 2147483647 h 575"/>
                <a:gd name="T16" fmla="*/ 2147483647 w 575"/>
                <a:gd name="T17" fmla="*/ 2147483647 h 575"/>
                <a:gd name="T18" fmla="*/ 2147483647 w 575"/>
                <a:gd name="T19" fmla="*/ 2147483647 h 575"/>
                <a:gd name="T20" fmla="*/ 2147483647 w 575"/>
                <a:gd name="T21" fmla="*/ 0 h 575"/>
                <a:gd name="T22" fmla="*/ 2147483647 w 575"/>
                <a:gd name="T23" fmla="*/ 2147483647 h 575"/>
                <a:gd name="T24" fmla="*/ 2147483647 w 575"/>
                <a:gd name="T25" fmla="*/ 2147483647 h 575"/>
                <a:gd name="T26" fmla="*/ 2147483647 w 575"/>
                <a:gd name="T27" fmla="*/ 2147483647 h 575"/>
                <a:gd name="T28" fmla="*/ 2147483647 w 575"/>
                <a:gd name="T29" fmla="*/ 2147483647 h 575"/>
                <a:gd name="T30" fmla="*/ 2147483647 w 575"/>
                <a:gd name="T31" fmla="*/ 2147483647 h 575"/>
                <a:gd name="T32" fmla="*/ 2147483647 w 575"/>
                <a:gd name="T33" fmla="*/ 2147483647 h 575"/>
                <a:gd name="T34" fmla="*/ 2147483647 w 575"/>
                <a:gd name="T35" fmla="*/ 2147483647 h 575"/>
                <a:gd name="T36" fmla="*/ 2147483647 w 575"/>
                <a:gd name="T37" fmla="*/ 2147483647 h 575"/>
                <a:gd name="T38" fmla="*/ 2147483647 w 575"/>
                <a:gd name="T39" fmla="*/ 2147483647 h 575"/>
                <a:gd name="T40" fmla="*/ 2147483647 w 575"/>
                <a:gd name="T41" fmla="*/ 2147483647 h 575"/>
                <a:gd name="T42" fmla="*/ 0 w 575"/>
                <a:gd name="T43" fmla="*/ 2147483647 h 575"/>
                <a:gd name="T44" fmla="*/ 2147483647 w 575"/>
                <a:gd name="T45" fmla="*/ 2147483647 h 575"/>
                <a:gd name="T46" fmla="*/ 2147483647 w 575"/>
                <a:gd name="T47" fmla="*/ 2147483647 h 575"/>
                <a:gd name="T48" fmla="*/ 2147483647 w 575"/>
                <a:gd name="T49" fmla="*/ 2147483647 h 575"/>
                <a:gd name="T50" fmla="*/ 2147483647 w 575"/>
                <a:gd name="T51" fmla="*/ 2147483647 h 575"/>
                <a:gd name="T52" fmla="*/ 2147483647 w 575"/>
                <a:gd name="T53" fmla="*/ 2147483647 h 575"/>
                <a:gd name="T54" fmla="*/ 2147483647 w 575"/>
                <a:gd name="T55" fmla="*/ 2147483647 h 575"/>
                <a:gd name="T56" fmla="*/ 2147483647 w 575"/>
                <a:gd name="T57" fmla="*/ 2147483647 h 575"/>
                <a:gd name="T58" fmla="*/ 2147483647 w 575"/>
                <a:gd name="T59" fmla="*/ 2147483647 h 575"/>
                <a:gd name="T60" fmla="*/ 2147483647 w 575"/>
                <a:gd name="T61" fmla="*/ 2147483647 h 575"/>
                <a:gd name="T62" fmla="*/ 2147483647 w 575"/>
                <a:gd name="T63" fmla="*/ 2147483647 h 575"/>
                <a:gd name="T64" fmla="*/ 2147483647 w 575"/>
                <a:gd name="T65" fmla="*/ 2147483647 h 575"/>
                <a:gd name="T66" fmla="*/ 2147483647 w 575"/>
                <a:gd name="T67" fmla="*/ 2147483647 h 575"/>
                <a:gd name="T68" fmla="*/ 2147483647 w 575"/>
                <a:gd name="T69" fmla="*/ 2147483647 h 575"/>
                <a:gd name="T70" fmla="*/ 2147483647 w 575"/>
                <a:gd name="T71" fmla="*/ 2147483647 h 575"/>
                <a:gd name="T72" fmla="*/ 2147483647 w 575"/>
                <a:gd name="T73" fmla="*/ 2147483647 h 575"/>
                <a:gd name="T74" fmla="*/ 2147483647 w 575"/>
                <a:gd name="T75" fmla="*/ 2147483647 h 575"/>
                <a:gd name="T76" fmla="*/ 2147483647 w 575"/>
                <a:gd name="T77" fmla="*/ 2147483647 h 575"/>
                <a:gd name="T78" fmla="*/ 2147483647 w 575"/>
                <a:gd name="T79" fmla="*/ 2147483647 h 575"/>
                <a:gd name="T80" fmla="*/ 2147483647 w 575"/>
                <a:gd name="T81" fmla="*/ 2147483647 h 575"/>
                <a:gd name="T82" fmla="*/ 2147483647 w 575"/>
                <a:gd name="T83" fmla="*/ 2147483647 h 575"/>
                <a:gd name="T84" fmla="*/ 2147483647 w 575"/>
                <a:gd name="T85" fmla="*/ 2147483647 h 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5"/>
                <a:gd name="T130" fmla="*/ 0 h 575"/>
                <a:gd name="T131" fmla="*/ 575 w 575"/>
                <a:gd name="T132" fmla="*/ 575 h 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5" h="575">
                  <a:moveTo>
                    <a:pt x="575" y="287"/>
                  </a:moveTo>
                  <a:lnTo>
                    <a:pt x="575" y="272"/>
                  </a:lnTo>
                  <a:lnTo>
                    <a:pt x="574" y="258"/>
                  </a:lnTo>
                  <a:lnTo>
                    <a:pt x="572" y="243"/>
                  </a:lnTo>
                  <a:lnTo>
                    <a:pt x="570" y="229"/>
                  </a:lnTo>
                  <a:lnTo>
                    <a:pt x="566" y="216"/>
                  </a:lnTo>
                  <a:lnTo>
                    <a:pt x="563" y="202"/>
                  </a:lnTo>
                  <a:lnTo>
                    <a:pt x="559" y="189"/>
                  </a:lnTo>
                  <a:lnTo>
                    <a:pt x="554" y="174"/>
                  </a:lnTo>
                  <a:lnTo>
                    <a:pt x="548" y="162"/>
                  </a:lnTo>
                  <a:lnTo>
                    <a:pt x="541" y="151"/>
                  </a:lnTo>
                  <a:lnTo>
                    <a:pt x="534" y="138"/>
                  </a:lnTo>
                  <a:lnTo>
                    <a:pt x="526" y="127"/>
                  </a:lnTo>
                  <a:lnTo>
                    <a:pt x="519" y="114"/>
                  </a:lnTo>
                  <a:lnTo>
                    <a:pt x="510" y="104"/>
                  </a:lnTo>
                  <a:lnTo>
                    <a:pt x="501" y="95"/>
                  </a:lnTo>
                  <a:lnTo>
                    <a:pt x="492" y="84"/>
                  </a:lnTo>
                  <a:lnTo>
                    <a:pt x="481" y="75"/>
                  </a:lnTo>
                  <a:lnTo>
                    <a:pt x="472" y="66"/>
                  </a:lnTo>
                  <a:lnTo>
                    <a:pt x="461" y="56"/>
                  </a:lnTo>
                  <a:lnTo>
                    <a:pt x="448" y="49"/>
                  </a:lnTo>
                  <a:lnTo>
                    <a:pt x="438" y="42"/>
                  </a:lnTo>
                  <a:lnTo>
                    <a:pt x="425" y="35"/>
                  </a:lnTo>
                  <a:lnTo>
                    <a:pt x="412" y="27"/>
                  </a:lnTo>
                  <a:lnTo>
                    <a:pt x="399" y="22"/>
                  </a:lnTo>
                  <a:lnTo>
                    <a:pt x="387" y="17"/>
                  </a:lnTo>
                  <a:lnTo>
                    <a:pt x="374" y="13"/>
                  </a:lnTo>
                  <a:lnTo>
                    <a:pt x="360" y="9"/>
                  </a:lnTo>
                  <a:lnTo>
                    <a:pt x="347" y="6"/>
                  </a:lnTo>
                  <a:lnTo>
                    <a:pt x="332" y="2"/>
                  </a:lnTo>
                  <a:lnTo>
                    <a:pt x="318" y="0"/>
                  </a:lnTo>
                  <a:lnTo>
                    <a:pt x="303" y="0"/>
                  </a:lnTo>
                  <a:lnTo>
                    <a:pt x="289" y="0"/>
                  </a:lnTo>
                  <a:lnTo>
                    <a:pt x="272" y="0"/>
                  </a:lnTo>
                  <a:lnTo>
                    <a:pt x="258" y="0"/>
                  </a:lnTo>
                  <a:lnTo>
                    <a:pt x="243" y="2"/>
                  </a:lnTo>
                  <a:lnTo>
                    <a:pt x="231" y="6"/>
                  </a:lnTo>
                  <a:lnTo>
                    <a:pt x="216" y="9"/>
                  </a:lnTo>
                  <a:lnTo>
                    <a:pt x="202" y="13"/>
                  </a:lnTo>
                  <a:lnTo>
                    <a:pt x="189" y="17"/>
                  </a:lnTo>
                  <a:lnTo>
                    <a:pt x="176" y="22"/>
                  </a:lnTo>
                  <a:lnTo>
                    <a:pt x="164" y="27"/>
                  </a:lnTo>
                  <a:lnTo>
                    <a:pt x="151" y="35"/>
                  </a:lnTo>
                  <a:lnTo>
                    <a:pt x="138" y="42"/>
                  </a:lnTo>
                  <a:lnTo>
                    <a:pt x="127" y="49"/>
                  </a:lnTo>
                  <a:lnTo>
                    <a:pt x="116" y="56"/>
                  </a:lnTo>
                  <a:lnTo>
                    <a:pt x="106" y="66"/>
                  </a:lnTo>
                  <a:lnTo>
                    <a:pt x="95" y="75"/>
                  </a:lnTo>
                  <a:lnTo>
                    <a:pt x="84" y="84"/>
                  </a:lnTo>
                  <a:lnTo>
                    <a:pt x="75" y="95"/>
                  </a:lnTo>
                  <a:lnTo>
                    <a:pt x="66" y="104"/>
                  </a:lnTo>
                  <a:lnTo>
                    <a:pt x="57" y="114"/>
                  </a:lnTo>
                  <a:lnTo>
                    <a:pt x="49" y="127"/>
                  </a:lnTo>
                  <a:lnTo>
                    <a:pt x="42" y="138"/>
                  </a:lnTo>
                  <a:lnTo>
                    <a:pt x="35" y="151"/>
                  </a:lnTo>
                  <a:lnTo>
                    <a:pt x="28" y="162"/>
                  </a:lnTo>
                  <a:lnTo>
                    <a:pt x="22" y="174"/>
                  </a:lnTo>
                  <a:lnTo>
                    <a:pt x="17" y="189"/>
                  </a:lnTo>
                  <a:lnTo>
                    <a:pt x="13" y="202"/>
                  </a:lnTo>
                  <a:lnTo>
                    <a:pt x="9" y="216"/>
                  </a:lnTo>
                  <a:lnTo>
                    <a:pt x="6" y="229"/>
                  </a:lnTo>
                  <a:lnTo>
                    <a:pt x="4" y="243"/>
                  </a:lnTo>
                  <a:lnTo>
                    <a:pt x="2" y="258"/>
                  </a:lnTo>
                  <a:lnTo>
                    <a:pt x="0" y="272"/>
                  </a:lnTo>
                  <a:lnTo>
                    <a:pt x="0" y="287"/>
                  </a:lnTo>
                  <a:lnTo>
                    <a:pt x="0" y="301"/>
                  </a:lnTo>
                  <a:lnTo>
                    <a:pt x="2" y="318"/>
                  </a:lnTo>
                  <a:lnTo>
                    <a:pt x="4" y="330"/>
                  </a:lnTo>
                  <a:lnTo>
                    <a:pt x="6" y="345"/>
                  </a:lnTo>
                  <a:lnTo>
                    <a:pt x="9" y="359"/>
                  </a:lnTo>
                  <a:lnTo>
                    <a:pt x="13" y="374"/>
                  </a:lnTo>
                  <a:lnTo>
                    <a:pt x="17" y="387"/>
                  </a:lnTo>
                  <a:lnTo>
                    <a:pt x="22" y="399"/>
                  </a:lnTo>
                  <a:lnTo>
                    <a:pt x="28" y="412"/>
                  </a:lnTo>
                  <a:lnTo>
                    <a:pt x="35" y="425"/>
                  </a:lnTo>
                  <a:lnTo>
                    <a:pt x="42" y="437"/>
                  </a:lnTo>
                  <a:lnTo>
                    <a:pt x="49" y="448"/>
                  </a:lnTo>
                  <a:lnTo>
                    <a:pt x="57" y="459"/>
                  </a:lnTo>
                  <a:lnTo>
                    <a:pt x="66" y="470"/>
                  </a:lnTo>
                  <a:lnTo>
                    <a:pt x="75" y="481"/>
                  </a:lnTo>
                  <a:lnTo>
                    <a:pt x="84" y="492"/>
                  </a:lnTo>
                  <a:lnTo>
                    <a:pt x="95" y="501"/>
                  </a:lnTo>
                  <a:lnTo>
                    <a:pt x="106" y="510"/>
                  </a:lnTo>
                  <a:lnTo>
                    <a:pt x="116" y="519"/>
                  </a:lnTo>
                  <a:lnTo>
                    <a:pt x="127" y="526"/>
                  </a:lnTo>
                  <a:lnTo>
                    <a:pt x="138" y="534"/>
                  </a:lnTo>
                  <a:lnTo>
                    <a:pt x="151" y="541"/>
                  </a:lnTo>
                  <a:lnTo>
                    <a:pt x="164" y="546"/>
                  </a:lnTo>
                  <a:lnTo>
                    <a:pt x="176" y="554"/>
                  </a:lnTo>
                  <a:lnTo>
                    <a:pt x="189" y="557"/>
                  </a:lnTo>
                  <a:lnTo>
                    <a:pt x="202" y="563"/>
                  </a:lnTo>
                  <a:lnTo>
                    <a:pt x="216" y="566"/>
                  </a:lnTo>
                  <a:lnTo>
                    <a:pt x="231" y="570"/>
                  </a:lnTo>
                  <a:lnTo>
                    <a:pt x="243" y="572"/>
                  </a:lnTo>
                  <a:lnTo>
                    <a:pt x="258" y="573"/>
                  </a:lnTo>
                  <a:lnTo>
                    <a:pt x="272" y="575"/>
                  </a:lnTo>
                  <a:lnTo>
                    <a:pt x="289" y="575"/>
                  </a:lnTo>
                  <a:lnTo>
                    <a:pt x="303" y="575"/>
                  </a:lnTo>
                  <a:lnTo>
                    <a:pt x="318" y="573"/>
                  </a:lnTo>
                  <a:lnTo>
                    <a:pt x="332" y="572"/>
                  </a:lnTo>
                  <a:lnTo>
                    <a:pt x="347" y="570"/>
                  </a:lnTo>
                  <a:lnTo>
                    <a:pt x="360" y="566"/>
                  </a:lnTo>
                  <a:lnTo>
                    <a:pt x="374" y="563"/>
                  </a:lnTo>
                  <a:lnTo>
                    <a:pt x="387" y="557"/>
                  </a:lnTo>
                  <a:lnTo>
                    <a:pt x="399" y="554"/>
                  </a:lnTo>
                  <a:lnTo>
                    <a:pt x="412" y="546"/>
                  </a:lnTo>
                  <a:lnTo>
                    <a:pt x="425" y="541"/>
                  </a:lnTo>
                  <a:lnTo>
                    <a:pt x="438" y="534"/>
                  </a:lnTo>
                  <a:lnTo>
                    <a:pt x="448" y="526"/>
                  </a:lnTo>
                  <a:lnTo>
                    <a:pt x="461" y="519"/>
                  </a:lnTo>
                  <a:lnTo>
                    <a:pt x="472" y="510"/>
                  </a:lnTo>
                  <a:lnTo>
                    <a:pt x="481" y="501"/>
                  </a:lnTo>
                  <a:lnTo>
                    <a:pt x="492" y="492"/>
                  </a:lnTo>
                  <a:lnTo>
                    <a:pt x="501" y="481"/>
                  </a:lnTo>
                  <a:lnTo>
                    <a:pt x="510" y="470"/>
                  </a:lnTo>
                  <a:lnTo>
                    <a:pt x="519" y="459"/>
                  </a:lnTo>
                  <a:lnTo>
                    <a:pt x="526" y="448"/>
                  </a:lnTo>
                  <a:lnTo>
                    <a:pt x="534" y="437"/>
                  </a:lnTo>
                  <a:lnTo>
                    <a:pt x="541" y="425"/>
                  </a:lnTo>
                  <a:lnTo>
                    <a:pt x="548" y="412"/>
                  </a:lnTo>
                  <a:lnTo>
                    <a:pt x="554" y="399"/>
                  </a:lnTo>
                  <a:lnTo>
                    <a:pt x="559" y="387"/>
                  </a:lnTo>
                  <a:lnTo>
                    <a:pt x="563" y="374"/>
                  </a:lnTo>
                  <a:lnTo>
                    <a:pt x="566" y="359"/>
                  </a:lnTo>
                  <a:lnTo>
                    <a:pt x="570" y="345"/>
                  </a:lnTo>
                  <a:lnTo>
                    <a:pt x="572" y="330"/>
                  </a:lnTo>
                  <a:lnTo>
                    <a:pt x="574" y="318"/>
                  </a:lnTo>
                  <a:lnTo>
                    <a:pt x="575" y="301"/>
                  </a:lnTo>
                  <a:lnTo>
                    <a:pt x="575" y="287"/>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70" name="Rectangle 45"/>
            <p:cNvSpPr>
              <a:spLocks noChangeArrowheads="1"/>
            </p:cNvSpPr>
            <p:nvPr/>
          </p:nvSpPr>
          <p:spPr bwMode="auto">
            <a:xfrm>
              <a:off x="3422650" y="5121275"/>
              <a:ext cx="14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a:t>
              </a:r>
              <a:endParaRPr lang="en-US" sz="2400" b="0">
                <a:latin typeface="Times New Roman" pitchFamily="18" charset="0"/>
              </a:endParaRPr>
            </a:p>
          </p:txBody>
        </p:sp>
        <p:sp>
          <p:nvSpPr>
            <p:cNvPr id="22571" name="Line 46"/>
            <p:cNvSpPr>
              <a:spLocks noChangeShapeType="1"/>
            </p:cNvSpPr>
            <p:nvPr/>
          </p:nvSpPr>
          <p:spPr bwMode="auto">
            <a:xfrm>
              <a:off x="3497263" y="4471988"/>
              <a:ext cx="1587" cy="420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72" name="Freeform 47"/>
            <p:cNvSpPr>
              <a:spLocks/>
            </p:cNvSpPr>
            <p:nvPr/>
          </p:nvSpPr>
          <p:spPr bwMode="auto">
            <a:xfrm>
              <a:off x="3441700" y="4878388"/>
              <a:ext cx="111125" cy="166687"/>
            </a:xfrm>
            <a:custGeom>
              <a:avLst/>
              <a:gdLst>
                <a:gd name="T0" fmla="*/ 2147483647 w 140"/>
                <a:gd name="T1" fmla="*/ 0 h 208"/>
                <a:gd name="T2" fmla="*/ 2147483647 w 140"/>
                <a:gd name="T3" fmla="*/ 2147483647 h 208"/>
                <a:gd name="T4" fmla="*/ 0 w 140"/>
                <a:gd name="T5" fmla="*/ 0 h 208"/>
                <a:gd name="T6" fmla="*/ 2147483647 w 140"/>
                <a:gd name="T7" fmla="*/ 0 h 208"/>
                <a:gd name="T8" fmla="*/ 0 60000 65536"/>
                <a:gd name="T9" fmla="*/ 0 60000 65536"/>
                <a:gd name="T10" fmla="*/ 0 60000 65536"/>
                <a:gd name="T11" fmla="*/ 0 60000 65536"/>
                <a:gd name="T12" fmla="*/ 0 w 140"/>
                <a:gd name="T13" fmla="*/ 0 h 208"/>
                <a:gd name="T14" fmla="*/ 140 w 140"/>
                <a:gd name="T15" fmla="*/ 208 h 208"/>
              </a:gdLst>
              <a:ahLst/>
              <a:cxnLst>
                <a:cxn ang="T8">
                  <a:pos x="T0" y="T1"/>
                </a:cxn>
                <a:cxn ang="T9">
                  <a:pos x="T2" y="T3"/>
                </a:cxn>
                <a:cxn ang="T10">
                  <a:pos x="T4" y="T5"/>
                </a:cxn>
                <a:cxn ang="T11">
                  <a:pos x="T6" y="T7"/>
                </a:cxn>
              </a:cxnLst>
              <a:rect l="T12" t="T13" r="T14" b="T15"/>
              <a:pathLst>
                <a:path w="140" h="208">
                  <a:moveTo>
                    <a:pt x="140" y="0"/>
                  </a:moveTo>
                  <a:lnTo>
                    <a:pt x="71" y="208"/>
                  </a:lnTo>
                  <a:lnTo>
                    <a:pt x="0" y="0"/>
                  </a:lnTo>
                  <a:lnTo>
                    <a:pt x="1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73" name="Rectangle 48"/>
            <p:cNvSpPr>
              <a:spLocks noChangeArrowheads="1"/>
            </p:cNvSpPr>
            <p:nvPr/>
          </p:nvSpPr>
          <p:spPr bwMode="auto">
            <a:xfrm>
              <a:off x="3611563" y="4521200"/>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latin typeface="Symbol" pitchFamily="18" charset="2"/>
                </a:rPr>
                <a:t>e</a:t>
              </a:r>
              <a:endParaRPr lang="en-US" sz="2400" b="0">
                <a:latin typeface="Times New Roman" pitchFamily="18" charset="0"/>
              </a:endParaRPr>
            </a:p>
          </p:txBody>
        </p:sp>
        <p:sp>
          <p:nvSpPr>
            <p:cNvPr id="22574" name="Rectangle 49"/>
            <p:cNvSpPr>
              <a:spLocks noChangeArrowheads="1"/>
            </p:cNvSpPr>
            <p:nvPr/>
          </p:nvSpPr>
          <p:spPr bwMode="auto">
            <a:xfrm>
              <a:off x="3040063" y="4014788"/>
              <a:ext cx="8001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75" name="Rectangle 50"/>
            <p:cNvSpPr>
              <a:spLocks noChangeArrowheads="1"/>
            </p:cNvSpPr>
            <p:nvPr/>
          </p:nvSpPr>
          <p:spPr bwMode="auto">
            <a:xfrm>
              <a:off x="3190875" y="4092575"/>
              <a:ext cx="649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Noise</a:t>
              </a:r>
              <a:endParaRPr lang="en-US" sz="2400" b="0">
                <a:latin typeface="Times New Roman" pitchFamily="18" charset="0"/>
              </a:endParaRPr>
            </a:p>
          </p:txBody>
        </p:sp>
        <p:sp>
          <p:nvSpPr>
            <p:cNvPr id="22576" name="Line 51"/>
            <p:cNvSpPr>
              <a:spLocks noChangeShapeType="1"/>
            </p:cNvSpPr>
            <p:nvPr/>
          </p:nvSpPr>
          <p:spPr bwMode="auto">
            <a:xfrm>
              <a:off x="3725863" y="5262563"/>
              <a:ext cx="12207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77" name="Freeform 52"/>
            <p:cNvSpPr>
              <a:spLocks/>
            </p:cNvSpPr>
            <p:nvPr/>
          </p:nvSpPr>
          <p:spPr bwMode="auto">
            <a:xfrm>
              <a:off x="4932363" y="5208588"/>
              <a:ext cx="165100" cy="111125"/>
            </a:xfrm>
            <a:custGeom>
              <a:avLst/>
              <a:gdLst>
                <a:gd name="T0" fmla="*/ 0 w 208"/>
                <a:gd name="T1" fmla="*/ 0 h 140"/>
                <a:gd name="T2" fmla="*/ 2147483647 w 208"/>
                <a:gd name="T3" fmla="*/ 2147483647 h 140"/>
                <a:gd name="T4" fmla="*/ 0 w 208"/>
                <a:gd name="T5" fmla="*/ 2147483647 h 140"/>
                <a:gd name="T6" fmla="*/ 0 w 208"/>
                <a:gd name="T7" fmla="*/ 0 h 140"/>
                <a:gd name="T8" fmla="*/ 0 60000 65536"/>
                <a:gd name="T9" fmla="*/ 0 60000 65536"/>
                <a:gd name="T10" fmla="*/ 0 60000 65536"/>
                <a:gd name="T11" fmla="*/ 0 60000 65536"/>
                <a:gd name="T12" fmla="*/ 0 w 208"/>
                <a:gd name="T13" fmla="*/ 0 h 140"/>
                <a:gd name="T14" fmla="*/ 208 w 208"/>
                <a:gd name="T15" fmla="*/ 140 h 140"/>
              </a:gdLst>
              <a:ahLst/>
              <a:cxnLst>
                <a:cxn ang="T8">
                  <a:pos x="T0" y="T1"/>
                </a:cxn>
                <a:cxn ang="T9">
                  <a:pos x="T2" y="T3"/>
                </a:cxn>
                <a:cxn ang="T10">
                  <a:pos x="T4" y="T5"/>
                </a:cxn>
                <a:cxn ang="T11">
                  <a:pos x="T6" y="T7"/>
                </a:cxn>
              </a:cxnLst>
              <a:rect l="T12" t="T13" r="T14" b="T15"/>
              <a:pathLst>
                <a:path w="208" h="140">
                  <a:moveTo>
                    <a:pt x="0" y="0"/>
                  </a:moveTo>
                  <a:lnTo>
                    <a:pt x="208" y="69"/>
                  </a:lnTo>
                  <a:lnTo>
                    <a:pt x="0" y="14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78" name="Rectangle 53"/>
            <p:cNvSpPr>
              <a:spLocks noChangeArrowheads="1"/>
            </p:cNvSpPr>
            <p:nvPr/>
          </p:nvSpPr>
          <p:spPr bwMode="auto">
            <a:xfrm>
              <a:off x="4149725" y="4910138"/>
              <a:ext cx="169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dirty="0">
                  <a:solidFill>
                    <a:srgbClr val="000000"/>
                  </a:solidFill>
                </a:rPr>
                <a:t>V</a:t>
              </a:r>
              <a:endParaRPr lang="en-US" sz="2400" b="0" dirty="0">
                <a:latin typeface="Times New Roman" pitchFamily="18" charset="0"/>
              </a:endParaRPr>
            </a:p>
          </p:txBody>
        </p:sp>
        <p:sp>
          <p:nvSpPr>
            <p:cNvPr id="22579" name="Rectangle 54"/>
            <p:cNvSpPr>
              <a:spLocks noChangeArrowheads="1"/>
            </p:cNvSpPr>
            <p:nvPr/>
          </p:nvSpPr>
          <p:spPr bwMode="auto">
            <a:xfrm>
              <a:off x="4318000" y="5068888"/>
              <a:ext cx="92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300" b="0" dirty="0">
                  <a:solidFill>
                    <a:srgbClr val="000000"/>
                  </a:solidFill>
                </a:rPr>
                <a:t>1</a:t>
              </a:r>
              <a:endParaRPr lang="en-US" sz="2400" b="0" dirty="0">
                <a:latin typeface="Times New Roman" pitchFamily="18" charset="0"/>
              </a:endParaRPr>
            </a:p>
          </p:txBody>
        </p:sp>
        <p:sp>
          <p:nvSpPr>
            <p:cNvPr id="22580" name="Rectangle 55"/>
            <p:cNvSpPr>
              <a:spLocks noChangeArrowheads="1"/>
            </p:cNvSpPr>
            <p:nvPr/>
          </p:nvSpPr>
          <p:spPr bwMode="auto">
            <a:xfrm>
              <a:off x="4413250" y="4910138"/>
              <a:ext cx="14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a:t>
              </a:r>
              <a:endParaRPr lang="en-US" sz="2400" b="0">
                <a:latin typeface="Times New Roman" pitchFamily="18" charset="0"/>
              </a:endParaRPr>
            </a:p>
          </p:txBody>
        </p:sp>
        <p:sp>
          <p:nvSpPr>
            <p:cNvPr id="22581" name="Rectangle 56"/>
            <p:cNvSpPr>
              <a:spLocks noChangeArrowheads="1"/>
            </p:cNvSpPr>
            <p:nvPr/>
          </p:nvSpPr>
          <p:spPr bwMode="auto">
            <a:xfrm>
              <a:off x="4562475" y="4881563"/>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latin typeface="Symbol" pitchFamily="18" charset="2"/>
                </a:rPr>
                <a:t>e</a:t>
              </a:r>
              <a:endParaRPr lang="en-US" sz="2400" b="0">
                <a:latin typeface="Times New Roman" pitchFamily="18" charset="0"/>
              </a:endParaRPr>
            </a:p>
          </p:txBody>
        </p:sp>
        <p:sp>
          <p:nvSpPr>
            <p:cNvPr id="22582" name="Rectangle 57"/>
            <p:cNvSpPr>
              <a:spLocks noChangeArrowheads="1"/>
            </p:cNvSpPr>
            <p:nvPr/>
          </p:nvSpPr>
          <p:spPr bwMode="auto">
            <a:xfrm>
              <a:off x="5097463" y="4929188"/>
              <a:ext cx="685800" cy="685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83" name="Rectangle 58"/>
            <p:cNvSpPr>
              <a:spLocks noChangeArrowheads="1"/>
            </p:cNvSpPr>
            <p:nvPr/>
          </p:nvSpPr>
          <p:spPr bwMode="auto">
            <a:xfrm>
              <a:off x="5097463" y="4929188"/>
              <a:ext cx="685800" cy="685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84" name="Rectangle 59"/>
            <p:cNvSpPr>
              <a:spLocks noChangeArrowheads="1"/>
            </p:cNvSpPr>
            <p:nvPr/>
          </p:nvSpPr>
          <p:spPr bwMode="auto">
            <a:xfrm>
              <a:off x="5403850" y="5121275"/>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f</a:t>
              </a:r>
              <a:endParaRPr lang="en-US" sz="2400" b="0">
                <a:latin typeface="Times New Roman" pitchFamily="18" charset="0"/>
              </a:endParaRPr>
            </a:p>
          </p:txBody>
        </p:sp>
        <p:sp>
          <p:nvSpPr>
            <p:cNvPr id="22585" name="Line 60"/>
            <p:cNvSpPr>
              <a:spLocks noChangeShapeType="1"/>
            </p:cNvSpPr>
            <p:nvPr/>
          </p:nvSpPr>
          <p:spPr bwMode="auto">
            <a:xfrm>
              <a:off x="5783263" y="5272088"/>
              <a:ext cx="12207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86" name="Freeform 61"/>
            <p:cNvSpPr>
              <a:spLocks/>
            </p:cNvSpPr>
            <p:nvPr/>
          </p:nvSpPr>
          <p:spPr bwMode="auto">
            <a:xfrm>
              <a:off x="6989763" y="5216525"/>
              <a:ext cx="165100" cy="111125"/>
            </a:xfrm>
            <a:custGeom>
              <a:avLst/>
              <a:gdLst>
                <a:gd name="T0" fmla="*/ 0 w 209"/>
                <a:gd name="T1" fmla="*/ 0 h 140"/>
                <a:gd name="T2" fmla="*/ 2147483647 w 209"/>
                <a:gd name="T3" fmla="*/ 2147483647 h 140"/>
                <a:gd name="T4" fmla="*/ 0 w 209"/>
                <a:gd name="T5" fmla="*/ 2147483647 h 140"/>
                <a:gd name="T6" fmla="*/ 0 w 209"/>
                <a:gd name="T7" fmla="*/ 0 h 140"/>
                <a:gd name="T8" fmla="*/ 0 60000 65536"/>
                <a:gd name="T9" fmla="*/ 0 60000 65536"/>
                <a:gd name="T10" fmla="*/ 0 60000 65536"/>
                <a:gd name="T11" fmla="*/ 0 60000 65536"/>
                <a:gd name="T12" fmla="*/ 0 w 209"/>
                <a:gd name="T13" fmla="*/ 0 h 140"/>
                <a:gd name="T14" fmla="*/ 209 w 209"/>
                <a:gd name="T15" fmla="*/ 140 h 140"/>
              </a:gdLst>
              <a:ahLst/>
              <a:cxnLst>
                <a:cxn ang="T8">
                  <a:pos x="T0" y="T1"/>
                </a:cxn>
                <a:cxn ang="T9">
                  <a:pos x="T2" y="T3"/>
                </a:cxn>
                <a:cxn ang="T10">
                  <a:pos x="T4" y="T5"/>
                </a:cxn>
                <a:cxn ang="T11">
                  <a:pos x="T6" y="T7"/>
                </a:cxn>
              </a:cxnLst>
              <a:rect l="T12" t="T13" r="T14" b="T15"/>
              <a:pathLst>
                <a:path w="209" h="140">
                  <a:moveTo>
                    <a:pt x="0" y="0"/>
                  </a:moveTo>
                  <a:lnTo>
                    <a:pt x="209" y="69"/>
                  </a:lnTo>
                  <a:lnTo>
                    <a:pt x="0" y="14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87" name="Rectangle 62"/>
            <p:cNvSpPr>
              <a:spLocks noChangeArrowheads="1"/>
            </p:cNvSpPr>
            <p:nvPr/>
          </p:nvSpPr>
          <p:spPr bwMode="auto">
            <a:xfrm>
              <a:off x="6216650" y="4918075"/>
              <a:ext cx="2714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dirty="0" err="1">
                  <a:solidFill>
                    <a:srgbClr val="0000FF"/>
                  </a:solidFill>
                </a:rPr>
                <a:t>f(V</a:t>
              </a:r>
              <a:endParaRPr lang="en-US" sz="2400" b="0" dirty="0">
                <a:solidFill>
                  <a:srgbClr val="0000FF"/>
                </a:solidFill>
                <a:latin typeface="Times New Roman" pitchFamily="18" charset="0"/>
              </a:endParaRPr>
            </a:p>
          </p:txBody>
        </p:sp>
        <p:sp>
          <p:nvSpPr>
            <p:cNvPr id="22588" name="Rectangle 63"/>
            <p:cNvSpPr>
              <a:spLocks noChangeArrowheads="1"/>
            </p:cNvSpPr>
            <p:nvPr/>
          </p:nvSpPr>
          <p:spPr bwMode="auto">
            <a:xfrm>
              <a:off x="6542088" y="5078413"/>
              <a:ext cx="8449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300" b="0" dirty="0">
                  <a:solidFill>
                    <a:srgbClr val="0000FF"/>
                  </a:solidFill>
                </a:rPr>
                <a:t>1</a:t>
              </a:r>
              <a:endParaRPr lang="en-US" sz="2400" b="0" dirty="0">
                <a:solidFill>
                  <a:srgbClr val="0000FF"/>
                </a:solidFill>
                <a:latin typeface="Times New Roman" pitchFamily="18" charset="0"/>
              </a:endParaRPr>
            </a:p>
          </p:txBody>
        </p:sp>
        <p:sp>
          <p:nvSpPr>
            <p:cNvPr id="22589" name="Rectangle 64"/>
            <p:cNvSpPr>
              <a:spLocks noChangeArrowheads="1"/>
            </p:cNvSpPr>
            <p:nvPr/>
          </p:nvSpPr>
          <p:spPr bwMode="auto">
            <a:xfrm>
              <a:off x="6635750" y="4918075"/>
              <a:ext cx="699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FF"/>
                  </a:solidFill>
                </a:rPr>
                <a:t>)</a:t>
              </a:r>
              <a:endParaRPr lang="en-US" sz="2400" b="0">
                <a:solidFill>
                  <a:srgbClr val="0000FF"/>
                </a:solidFill>
                <a:latin typeface="Times New Roman" pitchFamily="18" charset="0"/>
              </a:endParaRPr>
            </a:p>
          </p:txBody>
        </p:sp>
        <p:sp>
          <p:nvSpPr>
            <p:cNvPr id="22590" name="Rectangle 65"/>
            <p:cNvSpPr>
              <a:spLocks noChangeArrowheads="1"/>
            </p:cNvSpPr>
            <p:nvPr/>
          </p:nvSpPr>
          <p:spPr bwMode="auto">
            <a:xfrm>
              <a:off x="7212013" y="5045075"/>
              <a:ext cx="800100" cy="455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91" name="Rectangle 66"/>
            <p:cNvSpPr>
              <a:spLocks noChangeArrowheads="1"/>
            </p:cNvSpPr>
            <p:nvPr/>
          </p:nvSpPr>
          <p:spPr bwMode="auto">
            <a:xfrm>
              <a:off x="7212013" y="5121275"/>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Output</a:t>
              </a:r>
              <a:endParaRPr lang="en-US" sz="2400" b="0">
                <a:latin typeface="Times New Roman" pitchFamily="18" charset="0"/>
              </a:endParaRPr>
            </a:p>
          </p:txBody>
        </p:sp>
      </p:grpSp>
      <p:sp>
        <p:nvSpPr>
          <p:cNvPr id="68" name="TextBox 67"/>
          <p:cNvSpPr txBox="1"/>
          <p:nvPr/>
        </p:nvSpPr>
        <p:spPr>
          <a:xfrm>
            <a:off x="6710362"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§1.2</a:t>
            </a:r>
          </a:p>
        </p:txBody>
      </p:sp>
      <p:sp>
        <p:nvSpPr>
          <p:cNvPr id="3" name="Slide Number Placeholder 2"/>
          <p:cNvSpPr>
            <a:spLocks noGrp="1"/>
          </p:cNvSpPr>
          <p:nvPr>
            <p:ph type="sldNum" sz="quarter" idx="12"/>
          </p:nvPr>
        </p:nvSpPr>
        <p:spPr/>
        <p:txBody>
          <a:bodyPr/>
          <a:lstStyle/>
          <a:p>
            <a:fld id="{6F344C7A-0D93-FE43-BBB8-6C733ACB5A1E}" type="slidenum">
              <a:rPr lang="en-US" smtClean="0"/>
              <a:t>17</a:t>
            </a:fld>
            <a:endParaRPr lang="en-US"/>
          </a:p>
        </p:txBody>
      </p:sp>
      <p:grpSp>
        <p:nvGrpSpPr>
          <p:cNvPr id="39" name="Group 38"/>
          <p:cNvGrpSpPr/>
          <p:nvPr/>
        </p:nvGrpSpPr>
        <p:grpSpPr>
          <a:xfrm>
            <a:off x="2438400" y="1350964"/>
            <a:ext cx="1524000" cy="877094"/>
            <a:chOff x="2438400" y="1143000"/>
            <a:chExt cx="1524000" cy="877094"/>
          </a:xfrm>
        </p:grpSpPr>
        <p:sp>
          <p:nvSpPr>
            <p:cNvPr id="40" name="Rounded Rectangular Callout 39"/>
            <p:cNvSpPr/>
            <p:nvPr/>
          </p:nvSpPr>
          <p:spPr>
            <a:xfrm>
              <a:off x="2438400" y="1143000"/>
              <a:ext cx="1524000" cy="877094"/>
            </a:xfrm>
            <a:prstGeom prst="wedgeRoundRectCallout">
              <a:avLst>
                <a:gd name="adj1" fmla="val -7976"/>
                <a:gd name="adj2" fmla="val 84840"/>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2614613" y="1285875"/>
              <a:ext cx="1173252" cy="381000"/>
            </a:xfrm>
            <a:custGeom>
              <a:avLst/>
              <a:gdLst>
                <a:gd name="connsiteX0" fmla="*/ 0 w 1173252"/>
                <a:gd name="connsiteY0" fmla="*/ 304800 h 381000"/>
                <a:gd name="connsiteX1" fmla="*/ 4762 w 1173252"/>
                <a:gd name="connsiteY1" fmla="*/ 319088 h 381000"/>
                <a:gd name="connsiteX2" fmla="*/ 14287 w 1173252"/>
                <a:gd name="connsiteY2" fmla="*/ 361950 h 381000"/>
                <a:gd name="connsiteX3" fmla="*/ 23812 w 1173252"/>
                <a:gd name="connsiteY3" fmla="*/ 381000 h 381000"/>
                <a:gd name="connsiteX4" fmla="*/ 28575 w 1173252"/>
                <a:gd name="connsiteY4" fmla="*/ 366713 h 381000"/>
                <a:gd name="connsiteX5" fmla="*/ 42862 w 1173252"/>
                <a:gd name="connsiteY5" fmla="*/ 290513 h 381000"/>
                <a:gd name="connsiteX6" fmla="*/ 52387 w 1173252"/>
                <a:gd name="connsiteY6" fmla="*/ 257175 h 381000"/>
                <a:gd name="connsiteX7" fmla="*/ 57150 w 1173252"/>
                <a:gd name="connsiteY7" fmla="*/ 242888 h 381000"/>
                <a:gd name="connsiteX8" fmla="*/ 71437 w 1173252"/>
                <a:gd name="connsiteY8" fmla="*/ 319088 h 381000"/>
                <a:gd name="connsiteX9" fmla="*/ 90487 w 1173252"/>
                <a:gd name="connsiteY9" fmla="*/ 285750 h 381000"/>
                <a:gd name="connsiteX10" fmla="*/ 100012 w 1173252"/>
                <a:gd name="connsiteY10" fmla="*/ 257175 h 381000"/>
                <a:gd name="connsiteX11" fmla="*/ 109537 w 1173252"/>
                <a:gd name="connsiteY11" fmla="*/ 300038 h 381000"/>
                <a:gd name="connsiteX12" fmla="*/ 119062 w 1173252"/>
                <a:gd name="connsiteY12" fmla="*/ 314325 h 381000"/>
                <a:gd name="connsiteX13" fmla="*/ 128587 w 1173252"/>
                <a:gd name="connsiteY13" fmla="*/ 300038 h 381000"/>
                <a:gd name="connsiteX14" fmla="*/ 133350 w 1173252"/>
                <a:gd name="connsiteY14" fmla="*/ 280988 h 381000"/>
                <a:gd name="connsiteX15" fmla="*/ 142875 w 1173252"/>
                <a:gd name="connsiteY15" fmla="*/ 309563 h 381000"/>
                <a:gd name="connsiteX16" fmla="*/ 166687 w 1173252"/>
                <a:gd name="connsiteY16" fmla="*/ 338138 h 381000"/>
                <a:gd name="connsiteX17" fmla="*/ 171450 w 1173252"/>
                <a:gd name="connsiteY17" fmla="*/ 309563 h 381000"/>
                <a:gd name="connsiteX18" fmla="*/ 176212 w 1173252"/>
                <a:gd name="connsiteY18" fmla="*/ 271463 h 381000"/>
                <a:gd name="connsiteX19" fmla="*/ 180975 w 1173252"/>
                <a:gd name="connsiteY19" fmla="*/ 247650 h 381000"/>
                <a:gd name="connsiteX20" fmla="*/ 190500 w 1173252"/>
                <a:gd name="connsiteY20" fmla="*/ 266700 h 381000"/>
                <a:gd name="connsiteX21" fmla="*/ 200025 w 1173252"/>
                <a:gd name="connsiteY21" fmla="*/ 295275 h 381000"/>
                <a:gd name="connsiteX22" fmla="*/ 214312 w 1173252"/>
                <a:gd name="connsiteY22" fmla="*/ 328613 h 381000"/>
                <a:gd name="connsiteX23" fmla="*/ 223837 w 1173252"/>
                <a:gd name="connsiteY23" fmla="*/ 314325 h 381000"/>
                <a:gd name="connsiteX24" fmla="*/ 238125 w 1173252"/>
                <a:gd name="connsiteY24" fmla="*/ 266700 h 381000"/>
                <a:gd name="connsiteX25" fmla="*/ 252412 w 1173252"/>
                <a:gd name="connsiteY25" fmla="*/ 290513 h 381000"/>
                <a:gd name="connsiteX26" fmla="*/ 257175 w 1173252"/>
                <a:gd name="connsiteY26" fmla="*/ 319088 h 381000"/>
                <a:gd name="connsiteX27" fmla="*/ 276225 w 1173252"/>
                <a:gd name="connsiteY27" fmla="*/ 347663 h 381000"/>
                <a:gd name="connsiteX28" fmla="*/ 280987 w 1173252"/>
                <a:gd name="connsiteY28" fmla="*/ 328613 h 381000"/>
                <a:gd name="connsiteX29" fmla="*/ 285750 w 1173252"/>
                <a:gd name="connsiteY29" fmla="*/ 304800 h 381000"/>
                <a:gd name="connsiteX30" fmla="*/ 300037 w 1173252"/>
                <a:gd name="connsiteY30" fmla="*/ 319088 h 381000"/>
                <a:gd name="connsiteX31" fmla="*/ 314325 w 1173252"/>
                <a:gd name="connsiteY31" fmla="*/ 347663 h 381000"/>
                <a:gd name="connsiteX32" fmla="*/ 319087 w 1173252"/>
                <a:gd name="connsiteY32" fmla="*/ 319088 h 381000"/>
                <a:gd name="connsiteX33" fmla="*/ 323850 w 1173252"/>
                <a:gd name="connsiteY33" fmla="*/ 261938 h 381000"/>
                <a:gd name="connsiteX34" fmla="*/ 338137 w 1173252"/>
                <a:gd name="connsiteY34" fmla="*/ 280988 h 381000"/>
                <a:gd name="connsiteX35" fmla="*/ 352425 w 1173252"/>
                <a:gd name="connsiteY35" fmla="*/ 309563 h 381000"/>
                <a:gd name="connsiteX36" fmla="*/ 366712 w 1173252"/>
                <a:gd name="connsiteY36" fmla="*/ 314325 h 381000"/>
                <a:gd name="connsiteX37" fmla="*/ 376237 w 1173252"/>
                <a:gd name="connsiteY37" fmla="*/ 295275 h 381000"/>
                <a:gd name="connsiteX38" fmla="*/ 381000 w 1173252"/>
                <a:gd name="connsiteY38" fmla="*/ 280988 h 381000"/>
                <a:gd name="connsiteX39" fmla="*/ 390525 w 1173252"/>
                <a:gd name="connsiteY39" fmla="*/ 261938 h 381000"/>
                <a:gd name="connsiteX40" fmla="*/ 400050 w 1173252"/>
                <a:gd name="connsiteY40" fmla="*/ 276225 h 381000"/>
                <a:gd name="connsiteX41" fmla="*/ 404812 w 1173252"/>
                <a:gd name="connsiteY41" fmla="*/ 290513 h 381000"/>
                <a:gd name="connsiteX42" fmla="*/ 409575 w 1173252"/>
                <a:gd name="connsiteY42" fmla="*/ 257175 h 381000"/>
                <a:gd name="connsiteX43" fmla="*/ 414337 w 1173252"/>
                <a:gd name="connsiteY43" fmla="*/ 204788 h 381000"/>
                <a:gd name="connsiteX44" fmla="*/ 423862 w 1173252"/>
                <a:gd name="connsiteY44" fmla="*/ 71438 h 381000"/>
                <a:gd name="connsiteX45" fmla="*/ 433387 w 1173252"/>
                <a:gd name="connsiteY45" fmla="*/ 0 h 381000"/>
                <a:gd name="connsiteX46" fmla="*/ 442912 w 1173252"/>
                <a:gd name="connsiteY46" fmla="*/ 80963 h 381000"/>
                <a:gd name="connsiteX47" fmla="*/ 447675 w 1173252"/>
                <a:gd name="connsiteY47" fmla="*/ 133350 h 381000"/>
                <a:gd name="connsiteX48" fmla="*/ 457200 w 1173252"/>
                <a:gd name="connsiteY48" fmla="*/ 200025 h 381000"/>
                <a:gd name="connsiteX49" fmla="*/ 466725 w 1173252"/>
                <a:gd name="connsiteY49" fmla="*/ 295275 h 381000"/>
                <a:gd name="connsiteX50" fmla="*/ 476250 w 1173252"/>
                <a:gd name="connsiteY50" fmla="*/ 314325 h 381000"/>
                <a:gd name="connsiteX51" fmla="*/ 471487 w 1173252"/>
                <a:gd name="connsiteY51" fmla="*/ 152400 h 381000"/>
                <a:gd name="connsiteX52" fmla="*/ 476250 w 1173252"/>
                <a:gd name="connsiteY52" fmla="*/ 190500 h 381000"/>
                <a:gd name="connsiteX53" fmla="*/ 481012 w 1173252"/>
                <a:gd name="connsiteY53" fmla="*/ 219075 h 381000"/>
                <a:gd name="connsiteX54" fmla="*/ 485775 w 1173252"/>
                <a:gd name="connsiteY54" fmla="*/ 242888 h 381000"/>
                <a:gd name="connsiteX55" fmla="*/ 495300 w 1173252"/>
                <a:gd name="connsiteY55" fmla="*/ 257175 h 381000"/>
                <a:gd name="connsiteX56" fmla="*/ 509587 w 1173252"/>
                <a:gd name="connsiteY56" fmla="*/ 161925 h 381000"/>
                <a:gd name="connsiteX57" fmla="*/ 519112 w 1173252"/>
                <a:gd name="connsiteY57" fmla="*/ 71438 h 381000"/>
                <a:gd name="connsiteX58" fmla="*/ 523875 w 1173252"/>
                <a:gd name="connsiteY58" fmla="*/ 100013 h 381000"/>
                <a:gd name="connsiteX59" fmla="*/ 538162 w 1173252"/>
                <a:gd name="connsiteY59" fmla="*/ 195263 h 381000"/>
                <a:gd name="connsiteX60" fmla="*/ 542925 w 1173252"/>
                <a:gd name="connsiteY60" fmla="*/ 280988 h 381000"/>
                <a:gd name="connsiteX61" fmla="*/ 547687 w 1173252"/>
                <a:gd name="connsiteY61" fmla="*/ 261938 h 381000"/>
                <a:gd name="connsiteX62" fmla="*/ 557212 w 1173252"/>
                <a:gd name="connsiteY62" fmla="*/ 228600 h 381000"/>
                <a:gd name="connsiteX63" fmla="*/ 561975 w 1173252"/>
                <a:gd name="connsiteY63" fmla="*/ 257175 h 381000"/>
                <a:gd name="connsiteX64" fmla="*/ 566737 w 1173252"/>
                <a:gd name="connsiteY64" fmla="*/ 271463 h 381000"/>
                <a:gd name="connsiteX65" fmla="*/ 571500 w 1173252"/>
                <a:gd name="connsiteY65" fmla="*/ 295275 h 381000"/>
                <a:gd name="connsiteX66" fmla="*/ 585787 w 1173252"/>
                <a:gd name="connsiteY66" fmla="*/ 290513 h 381000"/>
                <a:gd name="connsiteX67" fmla="*/ 609600 w 1173252"/>
                <a:gd name="connsiteY67" fmla="*/ 328613 h 381000"/>
                <a:gd name="connsiteX68" fmla="*/ 623887 w 1173252"/>
                <a:gd name="connsiteY68" fmla="*/ 314325 h 381000"/>
                <a:gd name="connsiteX69" fmla="*/ 633412 w 1173252"/>
                <a:gd name="connsiteY69" fmla="*/ 271463 h 381000"/>
                <a:gd name="connsiteX70" fmla="*/ 638175 w 1173252"/>
                <a:gd name="connsiteY70" fmla="*/ 295275 h 381000"/>
                <a:gd name="connsiteX71" fmla="*/ 647700 w 1173252"/>
                <a:gd name="connsiteY71" fmla="*/ 319088 h 381000"/>
                <a:gd name="connsiteX72" fmla="*/ 652462 w 1173252"/>
                <a:gd name="connsiteY72" fmla="*/ 333375 h 381000"/>
                <a:gd name="connsiteX73" fmla="*/ 661987 w 1173252"/>
                <a:gd name="connsiteY73" fmla="*/ 319088 h 381000"/>
                <a:gd name="connsiteX74" fmla="*/ 666750 w 1173252"/>
                <a:gd name="connsiteY74" fmla="*/ 304800 h 381000"/>
                <a:gd name="connsiteX75" fmla="*/ 690562 w 1173252"/>
                <a:gd name="connsiteY75" fmla="*/ 333375 h 381000"/>
                <a:gd name="connsiteX76" fmla="*/ 695325 w 1173252"/>
                <a:gd name="connsiteY76" fmla="*/ 319088 h 381000"/>
                <a:gd name="connsiteX77" fmla="*/ 700087 w 1173252"/>
                <a:gd name="connsiteY77" fmla="*/ 295275 h 381000"/>
                <a:gd name="connsiteX78" fmla="*/ 704850 w 1173252"/>
                <a:gd name="connsiteY78" fmla="*/ 309563 h 381000"/>
                <a:gd name="connsiteX79" fmla="*/ 723900 w 1173252"/>
                <a:gd name="connsiteY79" fmla="*/ 347663 h 381000"/>
                <a:gd name="connsiteX80" fmla="*/ 733425 w 1173252"/>
                <a:gd name="connsiteY80" fmla="*/ 333375 h 381000"/>
                <a:gd name="connsiteX81" fmla="*/ 752475 w 1173252"/>
                <a:gd name="connsiteY81" fmla="*/ 304800 h 381000"/>
                <a:gd name="connsiteX82" fmla="*/ 757237 w 1173252"/>
                <a:gd name="connsiteY82" fmla="*/ 319088 h 381000"/>
                <a:gd name="connsiteX83" fmla="*/ 766762 w 1173252"/>
                <a:gd name="connsiteY83" fmla="*/ 304800 h 381000"/>
                <a:gd name="connsiteX84" fmla="*/ 771525 w 1173252"/>
                <a:gd name="connsiteY84" fmla="*/ 271463 h 381000"/>
                <a:gd name="connsiteX85" fmla="*/ 785812 w 1173252"/>
                <a:gd name="connsiteY85" fmla="*/ 309563 h 381000"/>
                <a:gd name="connsiteX86" fmla="*/ 795337 w 1173252"/>
                <a:gd name="connsiteY86" fmla="*/ 338138 h 381000"/>
                <a:gd name="connsiteX87" fmla="*/ 804862 w 1173252"/>
                <a:gd name="connsiteY87" fmla="*/ 309563 h 381000"/>
                <a:gd name="connsiteX88" fmla="*/ 814387 w 1173252"/>
                <a:gd name="connsiteY88" fmla="*/ 276225 h 381000"/>
                <a:gd name="connsiteX89" fmla="*/ 833437 w 1173252"/>
                <a:gd name="connsiteY89" fmla="*/ 314325 h 381000"/>
                <a:gd name="connsiteX90" fmla="*/ 847725 w 1173252"/>
                <a:gd name="connsiteY90" fmla="*/ 342900 h 381000"/>
                <a:gd name="connsiteX91" fmla="*/ 862012 w 1173252"/>
                <a:gd name="connsiteY91" fmla="*/ 300038 h 381000"/>
                <a:gd name="connsiteX92" fmla="*/ 871537 w 1173252"/>
                <a:gd name="connsiteY92" fmla="*/ 285750 h 381000"/>
                <a:gd name="connsiteX93" fmla="*/ 885825 w 1173252"/>
                <a:gd name="connsiteY93" fmla="*/ 300038 h 381000"/>
                <a:gd name="connsiteX94" fmla="*/ 904875 w 1173252"/>
                <a:gd name="connsiteY94" fmla="*/ 314325 h 381000"/>
                <a:gd name="connsiteX95" fmla="*/ 909637 w 1173252"/>
                <a:gd name="connsiteY95" fmla="*/ 290513 h 381000"/>
                <a:gd name="connsiteX96" fmla="*/ 919162 w 1173252"/>
                <a:gd name="connsiteY96" fmla="*/ 276225 h 381000"/>
                <a:gd name="connsiteX97" fmla="*/ 928687 w 1173252"/>
                <a:gd name="connsiteY97" fmla="*/ 300038 h 381000"/>
                <a:gd name="connsiteX98" fmla="*/ 933450 w 1173252"/>
                <a:gd name="connsiteY98" fmla="*/ 328613 h 381000"/>
                <a:gd name="connsiteX99" fmla="*/ 947737 w 1173252"/>
                <a:gd name="connsiteY99" fmla="*/ 309563 h 381000"/>
                <a:gd name="connsiteX100" fmla="*/ 966787 w 1173252"/>
                <a:gd name="connsiteY100" fmla="*/ 276225 h 381000"/>
                <a:gd name="connsiteX101" fmla="*/ 971550 w 1173252"/>
                <a:gd name="connsiteY101" fmla="*/ 261938 h 381000"/>
                <a:gd name="connsiteX102" fmla="*/ 981075 w 1173252"/>
                <a:gd name="connsiteY102" fmla="*/ 280988 h 381000"/>
                <a:gd name="connsiteX103" fmla="*/ 990600 w 1173252"/>
                <a:gd name="connsiteY103" fmla="*/ 295275 h 381000"/>
                <a:gd name="connsiteX104" fmla="*/ 995362 w 1173252"/>
                <a:gd name="connsiteY104" fmla="*/ 314325 h 381000"/>
                <a:gd name="connsiteX105" fmla="*/ 1009650 w 1173252"/>
                <a:gd name="connsiteY105" fmla="*/ 319088 h 381000"/>
                <a:gd name="connsiteX106" fmla="*/ 1019175 w 1173252"/>
                <a:gd name="connsiteY106" fmla="*/ 290513 h 381000"/>
                <a:gd name="connsiteX107" fmla="*/ 1023937 w 1173252"/>
                <a:gd name="connsiteY107" fmla="*/ 276225 h 381000"/>
                <a:gd name="connsiteX108" fmla="*/ 1047750 w 1173252"/>
                <a:gd name="connsiteY108" fmla="*/ 309563 h 381000"/>
                <a:gd name="connsiteX109" fmla="*/ 1052512 w 1173252"/>
                <a:gd name="connsiteY109" fmla="*/ 323850 h 381000"/>
                <a:gd name="connsiteX110" fmla="*/ 1062037 w 1173252"/>
                <a:gd name="connsiteY110" fmla="*/ 309563 h 381000"/>
                <a:gd name="connsiteX111" fmla="*/ 1066800 w 1173252"/>
                <a:gd name="connsiteY111" fmla="*/ 285750 h 381000"/>
                <a:gd name="connsiteX112" fmla="*/ 1076325 w 1173252"/>
                <a:gd name="connsiteY112" fmla="*/ 238125 h 381000"/>
                <a:gd name="connsiteX113" fmla="*/ 1085850 w 1173252"/>
                <a:gd name="connsiteY113" fmla="*/ 257175 h 381000"/>
                <a:gd name="connsiteX114" fmla="*/ 1090612 w 1173252"/>
                <a:gd name="connsiteY114" fmla="*/ 276225 h 381000"/>
                <a:gd name="connsiteX115" fmla="*/ 1100137 w 1173252"/>
                <a:gd name="connsiteY115" fmla="*/ 309563 h 381000"/>
                <a:gd name="connsiteX116" fmla="*/ 1114425 w 1173252"/>
                <a:gd name="connsiteY116" fmla="*/ 304800 h 381000"/>
                <a:gd name="connsiteX117" fmla="*/ 1128712 w 1173252"/>
                <a:gd name="connsiteY117" fmla="*/ 271463 h 381000"/>
                <a:gd name="connsiteX118" fmla="*/ 1138237 w 1173252"/>
                <a:gd name="connsiteY118" fmla="*/ 290513 h 381000"/>
                <a:gd name="connsiteX119" fmla="*/ 1147762 w 1173252"/>
                <a:gd name="connsiteY119" fmla="*/ 319088 h 381000"/>
                <a:gd name="connsiteX120" fmla="*/ 1152525 w 1173252"/>
                <a:gd name="connsiteY120" fmla="*/ 333375 h 381000"/>
                <a:gd name="connsiteX121" fmla="*/ 1157287 w 1173252"/>
                <a:gd name="connsiteY121" fmla="*/ 347663 h 381000"/>
                <a:gd name="connsiteX122" fmla="*/ 1166812 w 1173252"/>
                <a:gd name="connsiteY122" fmla="*/ 361950 h 381000"/>
                <a:gd name="connsiteX123" fmla="*/ 1171575 w 1173252"/>
                <a:gd name="connsiteY123" fmla="*/ 290513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173252" h="381000">
                  <a:moveTo>
                    <a:pt x="0" y="304800"/>
                  </a:moveTo>
                  <a:cubicBezTo>
                    <a:pt x="1587" y="309563"/>
                    <a:pt x="3544" y="314218"/>
                    <a:pt x="4762" y="319088"/>
                  </a:cubicBezTo>
                  <a:cubicBezTo>
                    <a:pt x="7022" y="328128"/>
                    <a:pt x="10624" y="352182"/>
                    <a:pt x="14287" y="361950"/>
                  </a:cubicBezTo>
                  <a:cubicBezTo>
                    <a:pt x="16780" y="368598"/>
                    <a:pt x="20637" y="374650"/>
                    <a:pt x="23812" y="381000"/>
                  </a:cubicBezTo>
                  <a:cubicBezTo>
                    <a:pt x="25400" y="376238"/>
                    <a:pt x="27486" y="371613"/>
                    <a:pt x="28575" y="366713"/>
                  </a:cubicBezTo>
                  <a:cubicBezTo>
                    <a:pt x="34343" y="340758"/>
                    <a:pt x="34218" y="316442"/>
                    <a:pt x="42862" y="290513"/>
                  </a:cubicBezTo>
                  <a:cubicBezTo>
                    <a:pt x="54284" y="256249"/>
                    <a:pt x="40424" y="299044"/>
                    <a:pt x="52387" y="257175"/>
                  </a:cubicBezTo>
                  <a:cubicBezTo>
                    <a:pt x="53766" y="252348"/>
                    <a:pt x="55562" y="247650"/>
                    <a:pt x="57150" y="242888"/>
                  </a:cubicBezTo>
                  <a:cubicBezTo>
                    <a:pt x="67751" y="306494"/>
                    <a:pt x="61991" y="281302"/>
                    <a:pt x="71437" y="319088"/>
                  </a:cubicBezTo>
                  <a:cubicBezTo>
                    <a:pt x="96471" y="310743"/>
                    <a:pt x="81852" y="320293"/>
                    <a:pt x="90487" y="285750"/>
                  </a:cubicBezTo>
                  <a:cubicBezTo>
                    <a:pt x="92922" y="276010"/>
                    <a:pt x="100012" y="257175"/>
                    <a:pt x="100012" y="257175"/>
                  </a:cubicBezTo>
                  <a:cubicBezTo>
                    <a:pt x="101840" y="268143"/>
                    <a:pt x="103677" y="288317"/>
                    <a:pt x="109537" y="300038"/>
                  </a:cubicBezTo>
                  <a:cubicBezTo>
                    <a:pt x="112097" y="305157"/>
                    <a:pt x="115887" y="309563"/>
                    <a:pt x="119062" y="314325"/>
                  </a:cubicBezTo>
                  <a:cubicBezTo>
                    <a:pt x="122237" y="309563"/>
                    <a:pt x="126332" y="305299"/>
                    <a:pt x="128587" y="300038"/>
                  </a:cubicBezTo>
                  <a:cubicBezTo>
                    <a:pt x="131165" y="294022"/>
                    <a:pt x="127904" y="277357"/>
                    <a:pt x="133350" y="280988"/>
                  </a:cubicBezTo>
                  <a:cubicBezTo>
                    <a:pt x="141704" y="286557"/>
                    <a:pt x="138385" y="300583"/>
                    <a:pt x="142875" y="309563"/>
                  </a:cubicBezTo>
                  <a:cubicBezTo>
                    <a:pt x="154960" y="333732"/>
                    <a:pt x="146493" y="324675"/>
                    <a:pt x="166687" y="338138"/>
                  </a:cubicBezTo>
                  <a:cubicBezTo>
                    <a:pt x="168275" y="328613"/>
                    <a:pt x="170084" y="319122"/>
                    <a:pt x="171450" y="309563"/>
                  </a:cubicBezTo>
                  <a:cubicBezTo>
                    <a:pt x="173260" y="296893"/>
                    <a:pt x="174266" y="284113"/>
                    <a:pt x="176212" y="271463"/>
                  </a:cubicBezTo>
                  <a:cubicBezTo>
                    <a:pt x="177443" y="263462"/>
                    <a:pt x="179387" y="255588"/>
                    <a:pt x="180975" y="247650"/>
                  </a:cubicBezTo>
                  <a:cubicBezTo>
                    <a:pt x="184150" y="254000"/>
                    <a:pt x="187863" y="260108"/>
                    <a:pt x="190500" y="266700"/>
                  </a:cubicBezTo>
                  <a:cubicBezTo>
                    <a:pt x="194229" y="276022"/>
                    <a:pt x="195535" y="286295"/>
                    <a:pt x="200025" y="295275"/>
                  </a:cubicBezTo>
                  <a:cubicBezTo>
                    <a:pt x="211795" y="318815"/>
                    <a:pt x="207305" y="307590"/>
                    <a:pt x="214312" y="328613"/>
                  </a:cubicBezTo>
                  <a:cubicBezTo>
                    <a:pt x="217487" y="323850"/>
                    <a:pt x="221512" y="319556"/>
                    <a:pt x="223837" y="314325"/>
                  </a:cubicBezTo>
                  <a:cubicBezTo>
                    <a:pt x="230462" y="299420"/>
                    <a:pt x="234167" y="282531"/>
                    <a:pt x="238125" y="266700"/>
                  </a:cubicBezTo>
                  <a:cubicBezTo>
                    <a:pt x="242887" y="274638"/>
                    <a:pt x="249249" y="281814"/>
                    <a:pt x="252412" y="290513"/>
                  </a:cubicBezTo>
                  <a:cubicBezTo>
                    <a:pt x="255712" y="299588"/>
                    <a:pt x="253461" y="310174"/>
                    <a:pt x="257175" y="319088"/>
                  </a:cubicBezTo>
                  <a:cubicBezTo>
                    <a:pt x="261578" y="329655"/>
                    <a:pt x="276225" y="347663"/>
                    <a:pt x="276225" y="347663"/>
                  </a:cubicBezTo>
                  <a:cubicBezTo>
                    <a:pt x="277812" y="341313"/>
                    <a:pt x="279567" y="335003"/>
                    <a:pt x="280987" y="328613"/>
                  </a:cubicBezTo>
                  <a:cubicBezTo>
                    <a:pt x="282743" y="320711"/>
                    <a:pt x="278510" y="308420"/>
                    <a:pt x="285750" y="304800"/>
                  </a:cubicBezTo>
                  <a:cubicBezTo>
                    <a:pt x="291774" y="301788"/>
                    <a:pt x="296301" y="313484"/>
                    <a:pt x="300037" y="319088"/>
                  </a:cubicBezTo>
                  <a:cubicBezTo>
                    <a:pt x="305944" y="327949"/>
                    <a:pt x="309562" y="338138"/>
                    <a:pt x="314325" y="347663"/>
                  </a:cubicBezTo>
                  <a:cubicBezTo>
                    <a:pt x="315912" y="338138"/>
                    <a:pt x="318021" y="328685"/>
                    <a:pt x="319087" y="319088"/>
                  </a:cubicBezTo>
                  <a:cubicBezTo>
                    <a:pt x="321198" y="300089"/>
                    <a:pt x="315301" y="279036"/>
                    <a:pt x="323850" y="261938"/>
                  </a:cubicBezTo>
                  <a:cubicBezTo>
                    <a:pt x="327400" y="254839"/>
                    <a:pt x="333375" y="274638"/>
                    <a:pt x="338137" y="280988"/>
                  </a:cubicBezTo>
                  <a:cubicBezTo>
                    <a:pt x="341274" y="290399"/>
                    <a:pt x="344033" y="302849"/>
                    <a:pt x="352425" y="309563"/>
                  </a:cubicBezTo>
                  <a:cubicBezTo>
                    <a:pt x="356345" y="312699"/>
                    <a:pt x="361950" y="312738"/>
                    <a:pt x="366712" y="314325"/>
                  </a:cubicBezTo>
                  <a:cubicBezTo>
                    <a:pt x="369887" y="307975"/>
                    <a:pt x="373440" y="301800"/>
                    <a:pt x="376237" y="295275"/>
                  </a:cubicBezTo>
                  <a:cubicBezTo>
                    <a:pt x="378215" y="290661"/>
                    <a:pt x="379022" y="285602"/>
                    <a:pt x="381000" y="280988"/>
                  </a:cubicBezTo>
                  <a:cubicBezTo>
                    <a:pt x="383797" y="274463"/>
                    <a:pt x="387350" y="268288"/>
                    <a:pt x="390525" y="261938"/>
                  </a:cubicBezTo>
                  <a:cubicBezTo>
                    <a:pt x="393700" y="266700"/>
                    <a:pt x="397490" y="271106"/>
                    <a:pt x="400050" y="276225"/>
                  </a:cubicBezTo>
                  <a:cubicBezTo>
                    <a:pt x="402295" y="280715"/>
                    <a:pt x="402567" y="295003"/>
                    <a:pt x="404812" y="290513"/>
                  </a:cubicBezTo>
                  <a:cubicBezTo>
                    <a:pt x="409832" y="280473"/>
                    <a:pt x="408335" y="268332"/>
                    <a:pt x="409575" y="257175"/>
                  </a:cubicBezTo>
                  <a:cubicBezTo>
                    <a:pt x="411511" y="239748"/>
                    <a:pt x="412992" y="222271"/>
                    <a:pt x="414337" y="204788"/>
                  </a:cubicBezTo>
                  <a:cubicBezTo>
                    <a:pt x="417755" y="160356"/>
                    <a:pt x="417559" y="115553"/>
                    <a:pt x="423862" y="71438"/>
                  </a:cubicBezTo>
                  <a:cubicBezTo>
                    <a:pt x="430435" y="25430"/>
                    <a:pt x="427233" y="49239"/>
                    <a:pt x="433387" y="0"/>
                  </a:cubicBezTo>
                  <a:cubicBezTo>
                    <a:pt x="437188" y="30407"/>
                    <a:pt x="439820" y="50041"/>
                    <a:pt x="442912" y="80963"/>
                  </a:cubicBezTo>
                  <a:cubicBezTo>
                    <a:pt x="444657" y="98410"/>
                    <a:pt x="445586" y="115941"/>
                    <a:pt x="447675" y="133350"/>
                  </a:cubicBezTo>
                  <a:cubicBezTo>
                    <a:pt x="450350" y="155641"/>
                    <a:pt x="454525" y="177734"/>
                    <a:pt x="457200" y="200025"/>
                  </a:cubicBezTo>
                  <a:cubicBezTo>
                    <a:pt x="457775" y="204820"/>
                    <a:pt x="464525" y="285740"/>
                    <a:pt x="466725" y="295275"/>
                  </a:cubicBezTo>
                  <a:cubicBezTo>
                    <a:pt x="468321" y="302193"/>
                    <a:pt x="473075" y="307975"/>
                    <a:pt x="476250" y="314325"/>
                  </a:cubicBezTo>
                  <a:cubicBezTo>
                    <a:pt x="474662" y="260350"/>
                    <a:pt x="471487" y="206398"/>
                    <a:pt x="471487" y="152400"/>
                  </a:cubicBezTo>
                  <a:cubicBezTo>
                    <a:pt x="471487" y="139601"/>
                    <a:pt x="474440" y="177830"/>
                    <a:pt x="476250" y="190500"/>
                  </a:cubicBezTo>
                  <a:cubicBezTo>
                    <a:pt x="477616" y="200059"/>
                    <a:pt x="479285" y="209574"/>
                    <a:pt x="481012" y="219075"/>
                  </a:cubicBezTo>
                  <a:cubicBezTo>
                    <a:pt x="482460" y="227039"/>
                    <a:pt x="482933" y="235309"/>
                    <a:pt x="485775" y="242888"/>
                  </a:cubicBezTo>
                  <a:cubicBezTo>
                    <a:pt x="487785" y="248247"/>
                    <a:pt x="492125" y="252413"/>
                    <a:pt x="495300" y="257175"/>
                  </a:cubicBezTo>
                  <a:cubicBezTo>
                    <a:pt x="507218" y="203543"/>
                    <a:pt x="505190" y="221284"/>
                    <a:pt x="509587" y="161925"/>
                  </a:cubicBezTo>
                  <a:cubicBezTo>
                    <a:pt x="515871" y="77091"/>
                    <a:pt x="506064" y="110584"/>
                    <a:pt x="519112" y="71438"/>
                  </a:cubicBezTo>
                  <a:cubicBezTo>
                    <a:pt x="520700" y="80963"/>
                    <a:pt x="522443" y="90463"/>
                    <a:pt x="523875" y="100013"/>
                  </a:cubicBezTo>
                  <a:cubicBezTo>
                    <a:pt x="540222" y="208988"/>
                    <a:pt x="527363" y="130461"/>
                    <a:pt x="538162" y="195263"/>
                  </a:cubicBezTo>
                  <a:cubicBezTo>
                    <a:pt x="539750" y="223838"/>
                    <a:pt x="538878" y="252657"/>
                    <a:pt x="542925" y="280988"/>
                  </a:cubicBezTo>
                  <a:cubicBezTo>
                    <a:pt x="543851" y="287468"/>
                    <a:pt x="545889" y="268232"/>
                    <a:pt x="547687" y="261938"/>
                  </a:cubicBezTo>
                  <a:cubicBezTo>
                    <a:pt x="561351" y="214112"/>
                    <a:pt x="542326" y="288151"/>
                    <a:pt x="557212" y="228600"/>
                  </a:cubicBezTo>
                  <a:cubicBezTo>
                    <a:pt x="558800" y="238125"/>
                    <a:pt x="559880" y="247749"/>
                    <a:pt x="561975" y="257175"/>
                  </a:cubicBezTo>
                  <a:cubicBezTo>
                    <a:pt x="563064" y="262076"/>
                    <a:pt x="565519" y="266593"/>
                    <a:pt x="566737" y="271463"/>
                  </a:cubicBezTo>
                  <a:cubicBezTo>
                    <a:pt x="568700" y="279316"/>
                    <a:pt x="569912" y="287338"/>
                    <a:pt x="571500" y="295275"/>
                  </a:cubicBezTo>
                  <a:cubicBezTo>
                    <a:pt x="576262" y="293688"/>
                    <a:pt x="582009" y="287207"/>
                    <a:pt x="585787" y="290513"/>
                  </a:cubicBezTo>
                  <a:cubicBezTo>
                    <a:pt x="597058" y="300375"/>
                    <a:pt x="609600" y="328613"/>
                    <a:pt x="609600" y="328613"/>
                  </a:cubicBezTo>
                  <a:cubicBezTo>
                    <a:pt x="614362" y="323850"/>
                    <a:pt x="620545" y="320173"/>
                    <a:pt x="623887" y="314325"/>
                  </a:cubicBezTo>
                  <a:cubicBezTo>
                    <a:pt x="625958" y="310700"/>
                    <a:pt x="633123" y="272906"/>
                    <a:pt x="633412" y="271463"/>
                  </a:cubicBezTo>
                  <a:cubicBezTo>
                    <a:pt x="635000" y="279400"/>
                    <a:pt x="635849" y="287522"/>
                    <a:pt x="638175" y="295275"/>
                  </a:cubicBezTo>
                  <a:cubicBezTo>
                    <a:pt x="640632" y="303464"/>
                    <a:pt x="644698" y="311083"/>
                    <a:pt x="647700" y="319088"/>
                  </a:cubicBezTo>
                  <a:cubicBezTo>
                    <a:pt x="649463" y="323788"/>
                    <a:pt x="650875" y="328613"/>
                    <a:pt x="652462" y="333375"/>
                  </a:cubicBezTo>
                  <a:cubicBezTo>
                    <a:pt x="655637" y="328613"/>
                    <a:pt x="659427" y="324207"/>
                    <a:pt x="661987" y="319088"/>
                  </a:cubicBezTo>
                  <a:cubicBezTo>
                    <a:pt x="664232" y="314598"/>
                    <a:pt x="661730" y="304800"/>
                    <a:pt x="666750" y="304800"/>
                  </a:cubicBezTo>
                  <a:cubicBezTo>
                    <a:pt x="672860" y="304800"/>
                    <a:pt x="687689" y="329066"/>
                    <a:pt x="690562" y="333375"/>
                  </a:cubicBezTo>
                  <a:cubicBezTo>
                    <a:pt x="692150" y="328613"/>
                    <a:pt x="694107" y="323958"/>
                    <a:pt x="695325" y="319088"/>
                  </a:cubicBezTo>
                  <a:cubicBezTo>
                    <a:pt x="697288" y="311235"/>
                    <a:pt x="694363" y="300999"/>
                    <a:pt x="700087" y="295275"/>
                  </a:cubicBezTo>
                  <a:cubicBezTo>
                    <a:pt x="703637" y="291725"/>
                    <a:pt x="702773" y="304993"/>
                    <a:pt x="704850" y="309563"/>
                  </a:cubicBezTo>
                  <a:cubicBezTo>
                    <a:pt x="710726" y="322489"/>
                    <a:pt x="723900" y="347663"/>
                    <a:pt x="723900" y="347663"/>
                  </a:cubicBezTo>
                  <a:cubicBezTo>
                    <a:pt x="727075" y="342900"/>
                    <a:pt x="731780" y="338858"/>
                    <a:pt x="733425" y="333375"/>
                  </a:cubicBezTo>
                  <a:cubicBezTo>
                    <a:pt x="744369" y="296892"/>
                    <a:pt x="725090" y="295673"/>
                    <a:pt x="752475" y="304800"/>
                  </a:cubicBezTo>
                  <a:cubicBezTo>
                    <a:pt x="754062" y="309563"/>
                    <a:pt x="752217" y="319088"/>
                    <a:pt x="757237" y="319088"/>
                  </a:cubicBezTo>
                  <a:cubicBezTo>
                    <a:pt x="762961" y="319088"/>
                    <a:pt x="765117" y="310283"/>
                    <a:pt x="766762" y="304800"/>
                  </a:cubicBezTo>
                  <a:cubicBezTo>
                    <a:pt x="769988" y="294048"/>
                    <a:pt x="769937" y="282575"/>
                    <a:pt x="771525" y="271463"/>
                  </a:cubicBezTo>
                  <a:cubicBezTo>
                    <a:pt x="787495" y="303403"/>
                    <a:pt x="776085" y="277139"/>
                    <a:pt x="785812" y="309563"/>
                  </a:cubicBezTo>
                  <a:cubicBezTo>
                    <a:pt x="788697" y="319180"/>
                    <a:pt x="795337" y="338138"/>
                    <a:pt x="795337" y="338138"/>
                  </a:cubicBezTo>
                  <a:cubicBezTo>
                    <a:pt x="798512" y="328613"/>
                    <a:pt x="802427" y="319303"/>
                    <a:pt x="804862" y="309563"/>
                  </a:cubicBezTo>
                  <a:cubicBezTo>
                    <a:pt x="810843" y="285643"/>
                    <a:pt x="807555" y="296723"/>
                    <a:pt x="814387" y="276225"/>
                  </a:cubicBezTo>
                  <a:cubicBezTo>
                    <a:pt x="836455" y="309328"/>
                    <a:pt x="810135" y="267722"/>
                    <a:pt x="833437" y="314325"/>
                  </a:cubicBezTo>
                  <a:cubicBezTo>
                    <a:pt x="851903" y="351257"/>
                    <a:pt x="835752" y="306986"/>
                    <a:pt x="847725" y="342900"/>
                  </a:cubicBezTo>
                  <a:cubicBezTo>
                    <a:pt x="852272" y="324709"/>
                    <a:pt x="853044" y="317974"/>
                    <a:pt x="862012" y="300038"/>
                  </a:cubicBezTo>
                  <a:cubicBezTo>
                    <a:pt x="864572" y="294918"/>
                    <a:pt x="868362" y="290513"/>
                    <a:pt x="871537" y="285750"/>
                  </a:cubicBezTo>
                  <a:cubicBezTo>
                    <a:pt x="876300" y="290513"/>
                    <a:pt x="882483" y="294190"/>
                    <a:pt x="885825" y="300038"/>
                  </a:cubicBezTo>
                  <a:cubicBezTo>
                    <a:pt x="898263" y="321805"/>
                    <a:pt x="879424" y="322809"/>
                    <a:pt x="904875" y="314325"/>
                  </a:cubicBezTo>
                  <a:cubicBezTo>
                    <a:pt x="906462" y="306388"/>
                    <a:pt x="906795" y="298092"/>
                    <a:pt x="909637" y="290513"/>
                  </a:cubicBezTo>
                  <a:cubicBezTo>
                    <a:pt x="911647" y="285153"/>
                    <a:pt x="914042" y="273665"/>
                    <a:pt x="919162" y="276225"/>
                  </a:cubicBezTo>
                  <a:cubicBezTo>
                    <a:pt x="926809" y="280048"/>
                    <a:pt x="925512" y="292100"/>
                    <a:pt x="928687" y="300038"/>
                  </a:cubicBezTo>
                  <a:cubicBezTo>
                    <a:pt x="930275" y="309563"/>
                    <a:pt x="924813" y="324295"/>
                    <a:pt x="933450" y="328613"/>
                  </a:cubicBezTo>
                  <a:cubicBezTo>
                    <a:pt x="940549" y="332163"/>
                    <a:pt x="944187" y="316662"/>
                    <a:pt x="947737" y="309563"/>
                  </a:cubicBezTo>
                  <a:cubicBezTo>
                    <a:pt x="966925" y="271186"/>
                    <a:pt x="934709" y="308305"/>
                    <a:pt x="966787" y="276225"/>
                  </a:cubicBezTo>
                  <a:cubicBezTo>
                    <a:pt x="968375" y="271463"/>
                    <a:pt x="966788" y="260350"/>
                    <a:pt x="971550" y="261938"/>
                  </a:cubicBezTo>
                  <a:cubicBezTo>
                    <a:pt x="978285" y="264183"/>
                    <a:pt x="977553" y="274824"/>
                    <a:pt x="981075" y="280988"/>
                  </a:cubicBezTo>
                  <a:cubicBezTo>
                    <a:pt x="983915" y="285958"/>
                    <a:pt x="987425" y="290513"/>
                    <a:pt x="990600" y="295275"/>
                  </a:cubicBezTo>
                  <a:cubicBezTo>
                    <a:pt x="992187" y="301625"/>
                    <a:pt x="991273" y="309214"/>
                    <a:pt x="995362" y="314325"/>
                  </a:cubicBezTo>
                  <a:cubicBezTo>
                    <a:pt x="998498" y="318245"/>
                    <a:pt x="1006100" y="322638"/>
                    <a:pt x="1009650" y="319088"/>
                  </a:cubicBezTo>
                  <a:cubicBezTo>
                    <a:pt x="1016750" y="311989"/>
                    <a:pt x="1016000" y="300038"/>
                    <a:pt x="1019175" y="290513"/>
                  </a:cubicBezTo>
                  <a:lnTo>
                    <a:pt x="1023937" y="276225"/>
                  </a:lnTo>
                  <a:cubicBezTo>
                    <a:pt x="1027176" y="280543"/>
                    <a:pt x="1044267" y="302596"/>
                    <a:pt x="1047750" y="309563"/>
                  </a:cubicBezTo>
                  <a:cubicBezTo>
                    <a:pt x="1049995" y="314053"/>
                    <a:pt x="1050925" y="319088"/>
                    <a:pt x="1052512" y="323850"/>
                  </a:cubicBezTo>
                  <a:cubicBezTo>
                    <a:pt x="1055687" y="319088"/>
                    <a:pt x="1060027" y="314922"/>
                    <a:pt x="1062037" y="309563"/>
                  </a:cubicBezTo>
                  <a:cubicBezTo>
                    <a:pt x="1064879" y="301984"/>
                    <a:pt x="1065044" y="293652"/>
                    <a:pt x="1066800" y="285750"/>
                  </a:cubicBezTo>
                  <a:cubicBezTo>
                    <a:pt x="1076271" y="243130"/>
                    <a:pt x="1066993" y="294109"/>
                    <a:pt x="1076325" y="238125"/>
                  </a:cubicBezTo>
                  <a:cubicBezTo>
                    <a:pt x="1079500" y="244475"/>
                    <a:pt x="1083357" y="250527"/>
                    <a:pt x="1085850" y="257175"/>
                  </a:cubicBezTo>
                  <a:cubicBezTo>
                    <a:pt x="1088148" y="263304"/>
                    <a:pt x="1088814" y="269931"/>
                    <a:pt x="1090612" y="276225"/>
                  </a:cubicBezTo>
                  <a:cubicBezTo>
                    <a:pt x="1104276" y="324051"/>
                    <a:pt x="1085251" y="250012"/>
                    <a:pt x="1100137" y="309563"/>
                  </a:cubicBezTo>
                  <a:cubicBezTo>
                    <a:pt x="1104900" y="307975"/>
                    <a:pt x="1110875" y="308350"/>
                    <a:pt x="1114425" y="304800"/>
                  </a:cubicBezTo>
                  <a:cubicBezTo>
                    <a:pt x="1120311" y="298914"/>
                    <a:pt x="1125866" y="280002"/>
                    <a:pt x="1128712" y="271463"/>
                  </a:cubicBezTo>
                  <a:cubicBezTo>
                    <a:pt x="1131887" y="277813"/>
                    <a:pt x="1135600" y="283921"/>
                    <a:pt x="1138237" y="290513"/>
                  </a:cubicBezTo>
                  <a:cubicBezTo>
                    <a:pt x="1141966" y="299835"/>
                    <a:pt x="1144587" y="309563"/>
                    <a:pt x="1147762" y="319088"/>
                  </a:cubicBezTo>
                  <a:lnTo>
                    <a:pt x="1152525" y="333375"/>
                  </a:lnTo>
                  <a:cubicBezTo>
                    <a:pt x="1154113" y="338138"/>
                    <a:pt x="1154502" y="343486"/>
                    <a:pt x="1157287" y="347663"/>
                  </a:cubicBezTo>
                  <a:lnTo>
                    <a:pt x="1166812" y="361950"/>
                  </a:lnTo>
                  <a:cubicBezTo>
                    <a:pt x="1177600" y="329591"/>
                    <a:pt x="1171575" y="352683"/>
                    <a:pt x="1171575" y="29051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4038600" y="2265364"/>
            <a:ext cx="1524000" cy="877094"/>
            <a:chOff x="4038600" y="2057400"/>
            <a:chExt cx="1524000" cy="877094"/>
          </a:xfrm>
        </p:grpSpPr>
        <p:sp>
          <p:nvSpPr>
            <p:cNvPr id="43" name="Rounded Rectangular Callout 42"/>
            <p:cNvSpPr/>
            <p:nvPr/>
          </p:nvSpPr>
          <p:spPr>
            <a:xfrm>
              <a:off x="4038600" y="2057400"/>
              <a:ext cx="1524000" cy="877094"/>
            </a:xfrm>
            <a:prstGeom prst="wedgeRoundRectCallout">
              <a:avLst>
                <a:gd name="adj1" fmla="val -39048"/>
                <a:gd name="adj2" fmla="val 81117"/>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 name="Group 43"/>
            <p:cNvGrpSpPr/>
            <p:nvPr/>
          </p:nvGrpSpPr>
          <p:grpSpPr>
            <a:xfrm>
              <a:off x="4205288" y="2165267"/>
              <a:ext cx="1176747" cy="630321"/>
              <a:chOff x="4205288" y="2165267"/>
              <a:chExt cx="1176747" cy="630321"/>
            </a:xfrm>
          </p:grpSpPr>
          <p:sp>
            <p:nvSpPr>
              <p:cNvPr id="45" name="Freeform 44"/>
              <p:cNvSpPr/>
              <p:nvPr/>
            </p:nvSpPr>
            <p:spPr>
              <a:xfrm>
                <a:off x="4205288" y="2642100"/>
                <a:ext cx="171450" cy="124913"/>
              </a:xfrm>
              <a:custGeom>
                <a:avLst/>
                <a:gdLst>
                  <a:gd name="connsiteX0" fmla="*/ 0 w 171450"/>
                  <a:gd name="connsiteY0" fmla="*/ 67763 h 124913"/>
                  <a:gd name="connsiteX1" fmla="*/ 4762 w 171450"/>
                  <a:gd name="connsiteY1" fmla="*/ 105863 h 124913"/>
                  <a:gd name="connsiteX2" fmla="*/ 9525 w 171450"/>
                  <a:gd name="connsiteY2" fmla="*/ 120150 h 124913"/>
                  <a:gd name="connsiteX3" fmla="*/ 23812 w 171450"/>
                  <a:gd name="connsiteY3" fmla="*/ 124913 h 124913"/>
                  <a:gd name="connsiteX4" fmla="*/ 28575 w 171450"/>
                  <a:gd name="connsiteY4" fmla="*/ 63000 h 124913"/>
                  <a:gd name="connsiteX5" fmla="*/ 33337 w 171450"/>
                  <a:gd name="connsiteY5" fmla="*/ 48713 h 124913"/>
                  <a:gd name="connsiteX6" fmla="*/ 47625 w 171450"/>
                  <a:gd name="connsiteY6" fmla="*/ 39188 h 124913"/>
                  <a:gd name="connsiteX7" fmla="*/ 52387 w 171450"/>
                  <a:gd name="connsiteY7" fmla="*/ 1088 h 124913"/>
                  <a:gd name="connsiteX8" fmla="*/ 61912 w 171450"/>
                  <a:gd name="connsiteY8" fmla="*/ 20138 h 124913"/>
                  <a:gd name="connsiteX9" fmla="*/ 66675 w 171450"/>
                  <a:gd name="connsiteY9" fmla="*/ 39188 h 124913"/>
                  <a:gd name="connsiteX10" fmla="*/ 71437 w 171450"/>
                  <a:gd name="connsiteY10" fmla="*/ 53475 h 124913"/>
                  <a:gd name="connsiteX11" fmla="*/ 100012 w 171450"/>
                  <a:gd name="connsiteY11" fmla="*/ 29663 h 124913"/>
                  <a:gd name="connsiteX12" fmla="*/ 109537 w 171450"/>
                  <a:gd name="connsiteY12" fmla="*/ 43950 h 124913"/>
                  <a:gd name="connsiteX13" fmla="*/ 142875 w 171450"/>
                  <a:gd name="connsiteY13" fmla="*/ 53475 h 124913"/>
                  <a:gd name="connsiteX14" fmla="*/ 157162 w 171450"/>
                  <a:gd name="connsiteY14" fmla="*/ 63000 h 124913"/>
                  <a:gd name="connsiteX15" fmla="*/ 171450 w 171450"/>
                  <a:gd name="connsiteY15" fmla="*/ 67763 h 1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24913">
                    <a:moveTo>
                      <a:pt x="0" y="67763"/>
                    </a:moveTo>
                    <a:cubicBezTo>
                      <a:pt x="1587" y="80463"/>
                      <a:pt x="2472" y="93271"/>
                      <a:pt x="4762" y="105863"/>
                    </a:cubicBezTo>
                    <a:cubicBezTo>
                      <a:pt x="5660" y="110802"/>
                      <a:pt x="5975" y="116600"/>
                      <a:pt x="9525" y="120150"/>
                    </a:cubicBezTo>
                    <a:cubicBezTo>
                      <a:pt x="13075" y="123700"/>
                      <a:pt x="19050" y="123325"/>
                      <a:pt x="23812" y="124913"/>
                    </a:cubicBezTo>
                    <a:cubicBezTo>
                      <a:pt x="25400" y="104275"/>
                      <a:pt x="26008" y="83539"/>
                      <a:pt x="28575" y="63000"/>
                    </a:cubicBezTo>
                    <a:cubicBezTo>
                      <a:pt x="29198" y="58019"/>
                      <a:pt x="30201" y="52633"/>
                      <a:pt x="33337" y="48713"/>
                    </a:cubicBezTo>
                    <a:cubicBezTo>
                      <a:pt x="36913" y="44243"/>
                      <a:pt x="42862" y="42363"/>
                      <a:pt x="47625" y="39188"/>
                    </a:cubicBezTo>
                    <a:cubicBezTo>
                      <a:pt x="49212" y="26488"/>
                      <a:pt x="44708" y="11327"/>
                      <a:pt x="52387" y="1088"/>
                    </a:cubicBezTo>
                    <a:cubicBezTo>
                      <a:pt x="56647" y="-4592"/>
                      <a:pt x="59419" y="13491"/>
                      <a:pt x="61912" y="20138"/>
                    </a:cubicBezTo>
                    <a:cubicBezTo>
                      <a:pt x="64210" y="26267"/>
                      <a:pt x="64877" y="32894"/>
                      <a:pt x="66675" y="39188"/>
                    </a:cubicBezTo>
                    <a:cubicBezTo>
                      <a:pt x="68054" y="44015"/>
                      <a:pt x="69850" y="48713"/>
                      <a:pt x="71437" y="53475"/>
                    </a:cubicBezTo>
                    <a:cubicBezTo>
                      <a:pt x="83032" y="18690"/>
                      <a:pt x="71222" y="22465"/>
                      <a:pt x="100012" y="29663"/>
                    </a:cubicBezTo>
                    <a:cubicBezTo>
                      <a:pt x="103187" y="34425"/>
                      <a:pt x="105068" y="40374"/>
                      <a:pt x="109537" y="43950"/>
                    </a:cubicBezTo>
                    <a:cubicBezTo>
                      <a:pt x="112644" y="46436"/>
                      <a:pt x="141627" y="53163"/>
                      <a:pt x="142875" y="53475"/>
                    </a:cubicBezTo>
                    <a:cubicBezTo>
                      <a:pt x="147637" y="56650"/>
                      <a:pt x="153586" y="58531"/>
                      <a:pt x="157162" y="63000"/>
                    </a:cubicBezTo>
                    <a:cubicBezTo>
                      <a:pt x="168153" y="76739"/>
                      <a:pt x="154075" y="85138"/>
                      <a:pt x="171450" y="6776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Freeform 45"/>
              <p:cNvSpPr/>
              <p:nvPr/>
            </p:nvSpPr>
            <p:spPr>
              <a:xfrm>
                <a:off x="4376738" y="2165267"/>
                <a:ext cx="390525" cy="320758"/>
              </a:xfrm>
              <a:custGeom>
                <a:avLst/>
                <a:gdLst>
                  <a:gd name="connsiteX0" fmla="*/ 0 w 390525"/>
                  <a:gd name="connsiteY0" fmla="*/ 249321 h 320758"/>
                  <a:gd name="connsiteX1" fmla="*/ 19050 w 390525"/>
                  <a:gd name="connsiteY1" fmla="*/ 277896 h 320758"/>
                  <a:gd name="connsiteX2" fmla="*/ 33337 w 390525"/>
                  <a:gd name="connsiteY2" fmla="*/ 292183 h 320758"/>
                  <a:gd name="connsiteX3" fmla="*/ 47625 w 390525"/>
                  <a:gd name="connsiteY3" fmla="*/ 287421 h 320758"/>
                  <a:gd name="connsiteX4" fmla="*/ 57150 w 390525"/>
                  <a:gd name="connsiteY4" fmla="*/ 254083 h 320758"/>
                  <a:gd name="connsiteX5" fmla="*/ 71437 w 390525"/>
                  <a:gd name="connsiteY5" fmla="*/ 249321 h 320758"/>
                  <a:gd name="connsiteX6" fmla="*/ 85725 w 390525"/>
                  <a:gd name="connsiteY6" fmla="*/ 301708 h 320758"/>
                  <a:gd name="connsiteX7" fmla="*/ 90487 w 390525"/>
                  <a:gd name="connsiteY7" fmla="*/ 315996 h 320758"/>
                  <a:gd name="connsiteX8" fmla="*/ 104775 w 390525"/>
                  <a:gd name="connsiteY8" fmla="*/ 320758 h 320758"/>
                  <a:gd name="connsiteX9" fmla="*/ 109537 w 390525"/>
                  <a:gd name="connsiteY9" fmla="*/ 292183 h 320758"/>
                  <a:gd name="connsiteX10" fmla="*/ 123825 w 390525"/>
                  <a:gd name="connsiteY10" fmla="*/ 296946 h 320758"/>
                  <a:gd name="connsiteX11" fmla="*/ 138112 w 390525"/>
                  <a:gd name="connsiteY11" fmla="*/ 311233 h 320758"/>
                  <a:gd name="connsiteX12" fmla="*/ 152400 w 390525"/>
                  <a:gd name="connsiteY12" fmla="*/ 230271 h 320758"/>
                  <a:gd name="connsiteX13" fmla="*/ 157162 w 390525"/>
                  <a:gd name="connsiteY13" fmla="*/ 244558 h 320758"/>
                  <a:gd name="connsiteX14" fmla="*/ 180975 w 390525"/>
                  <a:gd name="connsiteY14" fmla="*/ 268371 h 320758"/>
                  <a:gd name="connsiteX15" fmla="*/ 185737 w 390525"/>
                  <a:gd name="connsiteY15" fmla="*/ 282658 h 320758"/>
                  <a:gd name="connsiteX16" fmla="*/ 204787 w 390525"/>
                  <a:gd name="connsiteY16" fmla="*/ 263608 h 320758"/>
                  <a:gd name="connsiteX17" fmla="*/ 209550 w 390525"/>
                  <a:gd name="connsiteY17" fmla="*/ 230271 h 320758"/>
                  <a:gd name="connsiteX18" fmla="*/ 214312 w 390525"/>
                  <a:gd name="connsiteY18" fmla="*/ 215983 h 320758"/>
                  <a:gd name="connsiteX19" fmla="*/ 223837 w 390525"/>
                  <a:gd name="connsiteY19" fmla="*/ 244558 h 320758"/>
                  <a:gd name="connsiteX20" fmla="*/ 238125 w 390525"/>
                  <a:gd name="connsiteY20" fmla="*/ 258846 h 320758"/>
                  <a:gd name="connsiteX21" fmla="*/ 242887 w 390525"/>
                  <a:gd name="connsiteY21" fmla="*/ 130258 h 320758"/>
                  <a:gd name="connsiteX22" fmla="*/ 252412 w 390525"/>
                  <a:gd name="connsiteY22" fmla="*/ 77871 h 320758"/>
                  <a:gd name="connsiteX23" fmla="*/ 257175 w 390525"/>
                  <a:gd name="connsiteY23" fmla="*/ 1671 h 320758"/>
                  <a:gd name="connsiteX24" fmla="*/ 271462 w 390525"/>
                  <a:gd name="connsiteY24" fmla="*/ 11196 h 320758"/>
                  <a:gd name="connsiteX25" fmla="*/ 280987 w 390525"/>
                  <a:gd name="connsiteY25" fmla="*/ 154071 h 320758"/>
                  <a:gd name="connsiteX26" fmla="*/ 285750 w 390525"/>
                  <a:gd name="connsiteY26" fmla="*/ 168358 h 320758"/>
                  <a:gd name="connsiteX27" fmla="*/ 290512 w 390525"/>
                  <a:gd name="connsiteY27" fmla="*/ 201696 h 320758"/>
                  <a:gd name="connsiteX28" fmla="*/ 300037 w 390525"/>
                  <a:gd name="connsiteY28" fmla="*/ 277896 h 320758"/>
                  <a:gd name="connsiteX29" fmla="*/ 304800 w 390525"/>
                  <a:gd name="connsiteY29" fmla="*/ 182646 h 320758"/>
                  <a:gd name="connsiteX30" fmla="*/ 309562 w 390525"/>
                  <a:gd name="connsiteY30" fmla="*/ 206458 h 320758"/>
                  <a:gd name="connsiteX31" fmla="*/ 314325 w 390525"/>
                  <a:gd name="connsiteY31" fmla="*/ 225508 h 320758"/>
                  <a:gd name="connsiteX32" fmla="*/ 323850 w 390525"/>
                  <a:gd name="connsiteY32" fmla="*/ 120733 h 320758"/>
                  <a:gd name="connsiteX33" fmla="*/ 328612 w 390525"/>
                  <a:gd name="connsiteY33" fmla="*/ 101683 h 320758"/>
                  <a:gd name="connsiteX34" fmla="*/ 338137 w 390525"/>
                  <a:gd name="connsiteY34" fmla="*/ 87396 h 320758"/>
                  <a:gd name="connsiteX35" fmla="*/ 347662 w 390525"/>
                  <a:gd name="connsiteY35" fmla="*/ 87396 h 320758"/>
                  <a:gd name="connsiteX36" fmla="*/ 357187 w 390525"/>
                  <a:gd name="connsiteY36" fmla="*/ 106446 h 320758"/>
                  <a:gd name="connsiteX37" fmla="*/ 361950 w 390525"/>
                  <a:gd name="connsiteY37" fmla="*/ 139783 h 320758"/>
                  <a:gd name="connsiteX38" fmla="*/ 366712 w 390525"/>
                  <a:gd name="connsiteY38" fmla="*/ 187408 h 320758"/>
                  <a:gd name="connsiteX39" fmla="*/ 376237 w 390525"/>
                  <a:gd name="connsiteY39" fmla="*/ 239796 h 320758"/>
                  <a:gd name="connsiteX40" fmla="*/ 385762 w 390525"/>
                  <a:gd name="connsiteY40" fmla="*/ 244558 h 320758"/>
                  <a:gd name="connsiteX41" fmla="*/ 390525 w 390525"/>
                  <a:gd name="connsiteY41" fmla="*/ 254083 h 3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0525" h="320758">
                    <a:moveTo>
                      <a:pt x="0" y="249321"/>
                    </a:moveTo>
                    <a:cubicBezTo>
                      <a:pt x="30903" y="269924"/>
                      <a:pt x="124" y="244777"/>
                      <a:pt x="19050" y="277896"/>
                    </a:cubicBezTo>
                    <a:cubicBezTo>
                      <a:pt x="22392" y="283744"/>
                      <a:pt x="28575" y="287421"/>
                      <a:pt x="33337" y="292183"/>
                    </a:cubicBezTo>
                    <a:cubicBezTo>
                      <a:pt x="38100" y="290596"/>
                      <a:pt x="44489" y="291341"/>
                      <a:pt x="47625" y="287421"/>
                    </a:cubicBezTo>
                    <a:cubicBezTo>
                      <a:pt x="48127" y="286793"/>
                      <a:pt x="54518" y="256715"/>
                      <a:pt x="57150" y="254083"/>
                    </a:cubicBezTo>
                    <a:cubicBezTo>
                      <a:pt x="60700" y="250533"/>
                      <a:pt x="66675" y="250908"/>
                      <a:pt x="71437" y="249321"/>
                    </a:cubicBezTo>
                    <a:cubicBezTo>
                      <a:pt x="78170" y="282982"/>
                      <a:pt x="73639" y="265450"/>
                      <a:pt x="85725" y="301708"/>
                    </a:cubicBezTo>
                    <a:cubicBezTo>
                      <a:pt x="87312" y="306471"/>
                      <a:pt x="85724" y="314409"/>
                      <a:pt x="90487" y="315996"/>
                    </a:cubicBezTo>
                    <a:lnTo>
                      <a:pt x="104775" y="320758"/>
                    </a:lnTo>
                    <a:cubicBezTo>
                      <a:pt x="106362" y="311233"/>
                      <a:pt x="103505" y="299723"/>
                      <a:pt x="109537" y="292183"/>
                    </a:cubicBezTo>
                    <a:cubicBezTo>
                      <a:pt x="112673" y="288263"/>
                      <a:pt x="119648" y="294161"/>
                      <a:pt x="123825" y="296946"/>
                    </a:cubicBezTo>
                    <a:cubicBezTo>
                      <a:pt x="129429" y="300682"/>
                      <a:pt x="133350" y="306471"/>
                      <a:pt x="138112" y="311233"/>
                    </a:cubicBezTo>
                    <a:cubicBezTo>
                      <a:pt x="162819" y="274174"/>
                      <a:pt x="136243" y="319133"/>
                      <a:pt x="152400" y="230271"/>
                    </a:cubicBezTo>
                    <a:cubicBezTo>
                      <a:pt x="153298" y="225332"/>
                      <a:pt x="154917" y="240068"/>
                      <a:pt x="157162" y="244558"/>
                    </a:cubicBezTo>
                    <a:cubicBezTo>
                      <a:pt x="165100" y="260434"/>
                      <a:pt x="166687" y="258846"/>
                      <a:pt x="180975" y="268371"/>
                    </a:cubicBezTo>
                    <a:cubicBezTo>
                      <a:pt x="182562" y="273133"/>
                      <a:pt x="181247" y="280413"/>
                      <a:pt x="185737" y="282658"/>
                    </a:cubicBezTo>
                    <a:cubicBezTo>
                      <a:pt x="200253" y="289916"/>
                      <a:pt x="202973" y="269052"/>
                      <a:pt x="204787" y="263608"/>
                    </a:cubicBezTo>
                    <a:cubicBezTo>
                      <a:pt x="206375" y="252496"/>
                      <a:pt x="207349" y="241278"/>
                      <a:pt x="209550" y="230271"/>
                    </a:cubicBezTo>
                    <a:cubicBezTo>
                      <a:pt x="210535" y="225348"/>
                      <a:pt x="210762" y="212433"/>
                      <a:pt x="214312" y="215983"/>
                    </a:cubicBezTo>
                    <a:cubicBezTo>
                      <a:pt x="221412" y="223083"/>
                      <a:pt x="216737" y="237458"/>
                      <a:pt x="223837" y="244558"/>
                    </a:cubicBezTo>
                    <a:lnTo>
                      <a:pt x="238125" y="258846"/>
                    </a:lnTo>
                    <a:cubicBezTo>
                      <a:pt x="239712" y="215983"/>
                      <a:pt x="240292" y="173071"/>
                      <a:pt x="242887" y="130258"/>
                    </a:cubicBezTo>
                    <a:cubicBezTo>
                      <a:pt x="243416" y="121524"/>
                      <a:pt x="250421" y="87828"/>
                      <a:pt x="252412" y="77871"/>
                    </a:cubicBezTo>
                    <a:cubicBezTo>
                      <a:pt x="254000" y="52471"/>
                      <a:pt x="250183" y="26141"/>
                      <a:pt x="257175" y="1671"/>
                    </a:cubicBezTo>
                    <a:cubicBezTo>
                      <a:pt x="258747" y="-3832"/>
                      <a:pt x="270592" y="5539"/>
                      <a:pt x="271462" y="11196"/>
                    </a:cubicBezTo>
                    <a:cubicBezTo>
                      <a:pt x="289130" y="126039"/>
                      <a:pt x="266790" y="90187"/>
                      <a:pt x="280987" y="154071"/>
                    </a:cubicBezTo>
                    <a:cubicBezTo>
                      <a:pt x="282076" y="158971"/>
                      <a:pt x="284162" y="163596"/>
                      <a:pt x="285750" y="168358"/>
                    </a:cubicBezTo>
                    <a:cubicBezTo>
                      <a:pt x="287337" y="179471"/>
                      <a:pt x="289272" y="190539"/>
                      <a:pt x="290512" y="201696"/>
                    </a:cubicBezTo>
                    <a:cubicBezTo>
                      <a:pt x="298755" y="275880"/>
                      <a:pt x="290569" y="230548"/>
                      <a:pt x="300037" y="277896"/>
                    </a:cubicBezTo>
                    <a:cubicBezTo>
                      <a:pt x="301625" y="246146"/>
                      <a:pt x="300599" y="214157"/>
                      <a:pt x="304800" y="182646"/>
                    </a:cubicBezTo>
                    <a:cubicBezTo>
                      <a:pt x="305870" y="174623"/>
                      <a:pt x="307806" y="198556"/>
                      <a:pt x="309562" y="206458"/>
                    </a:cubicBezTo>
                    <a:cubicBezTo>
                      <a:pt x="310982" y="212848"/>
                      <a:pt x="312737" y="219158"/>
                      <a:pt x="314325" y="225508"/>
                    </a:cubicBezTo>
                    <a:cubicBezTo>
                      <a:pt x="317103" y="183828"/>
                      <a:pt x="316996" y="158431"/>
                      <a:pt x="323850" y="120733"/>
                    </a:cubicBezTo>
                    <a:cubicBezTo>
                      <a:pt x="325021" y="114293"/>
                      <a:pt x="326034" y="107699"/>
                      <a:pt x="328612" y="101683"/>
                    </a:cubicBezTo>
                    <a:cubicBezTo>
                      <a:pt x="330867" y="96422"/>
                      <a:pt x="334962" y="92158"/>
                      <a:pt x="338137" y="87396"/>
                    </a:cubicBezTo>
                    <a:cubicBezTo>
                      <a:pt x="345758" y="56916"/>
                      <a:pt x="340042" y="67076"/>
                      <a:pt x="347662" y="87396"/>
                    </a:cubicBezTo>
                    <a:cubicBezTo>
                      <a:pt x="350155" y="94044"/>
                      <a:pt x="354012" y="100096"/>
                      <a:pt x="357187" y="106446"/>
                    </a:cubicBezTo>
                    <a:cubicBezTo>
                      <a:pt x="358775" y="117558"/>
                      <a:pt x="360638" y="128635"/>
                      <a:pt x="361950" y="139783"/>
                    </a:cubicBezTo>
                    <a:cubicBezTo>
                      <a:pt x="363814" y="155628"/>
                      <a:pt x="364456" y="171614"/>
                      <a:pt x="366712" y="187408"/>
                    </a:cubicBezTo>
                    <a:cubicBezTo>
                      <a:pt x="369222" y="204979"/>
                      <a:pt x="373062" y="222333"/>
                      <a:pt x="376237" y="239796"/>
                    </a:cubicBezTo>
                    <a:cubicBezTo>
                      <a:pt x="384101" y="192617"/>
                      <a:pt x="378175" y="210417"/>
                      <a:pt x="385762" y="244558"/>
                    </a:cubicBezTo>
                    <a:cubicBezTo>
                      <a:pt x="386532" y="248023"/>
                      <a:pt x="388937" y="250908"/>
                      <a:pt x="390525" y="25408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46"/>
              <p:cNvSpPr/>
              <p:nvPr/>
            </p:nvSpPr>
            <p:spPr>
              <a:xfrm>
                <a:off x="4767263" y="2667000"/>
                <a:ext cx="614772" cy="128588"/>
              </a:xfrm>
              <a:custGeom>
                <a:avLst/>
                <a:gdLst>
                  <a:gd name="connsiteX0" fmla="*/ 0 w 614772"/>
                  <a:gd name="connsiteY0" fmla="*/ 23813 h 128588"/>
                  <a:gd name="connsiteX1" fmla="*/ 23812 w 614772"/>
                  <a:gd name="connsiteY1" fmla="*/ 47625 h 128588"/>
                  <a:gd name="connsiteX2" fmla="*/ 38100 w 614772"/>
                  <a:gd name="connsiteY2" fmla="*/ 57150 h 128588"/>
                  <a:gd name="connsiteX3" fmla="*/ 42862 w 614772"/>
                  <a:gd name="connsiteY3" fmla="*/ 71438 h 128588"/>
                  <a:gd name="connsiteX4" fmla="*/ 61912 w 614772"/>
                  <a:gd name="connsiteY4" fmla="*/ 47625 h 128588"/>
                  <a:gd name="connsiteX5" fmla="*/ 66675 w 614772"/>
                  <a:gd name="connsiteY5" fmla="*/ 19050 h 128588"/>
                  <a:gd name="connsiteX6" fmla="*/ 71437 w 614772"/>
                  <a:gd name="connsiteY6" fmla="*/ 33338 h 128588"/>
                  <a:gd name="connsiteX7" fmla="*/ 80962 w 614772"/>
                  <a:gd name="connsiteY7" fmla="*/ 47625 h 128588"/>
                  <a:gd name="connsiteX8" fmla="*/ 85725 w 614772"/>
                  <a:gd name="connsiteY8" fmla="*/ 71438 h 128588"/>
                  <a:gd name="connsiteX9" fmla="*/ 90487 w 614772"/>
                  <a:gd name="connsiteY9" fmla="*/ 85725 h 128588"/>
                  <a:gd name="connsiteX10" fmla="*/ 104775 w 614772"/>
                  <a:gd name="connsiteY10" fmla="*/ 76200 h 128588"/>
                  <a:gd name="connsiteX11" fmla="*/ 128587 w 614772"/>
                  <a:gd name="connsiteY11" fmla="*/ 85725 h 128588"/>
                  <a:gd name="connsiteX12" fmla="*/ 142875 w 614772"/>
                  <a:gd name="connsiteY12" fmla="*/ 80963 h 128588"/>
                  <a:gd name="connsiteX13" fmla="*/ 138112 w 614772"/>
                  <a:gd name="connsiteY13" fmla="*/ 52388 h 128588"/>
                  <a:gd name="connsiteX14" fmla="*/ 142875 w 614772"/>
                  <a:gd name="connsiteY14" fmla="*/ 66675 h 128588"/>
                  <a:gd name="connsiteX15" fmla="*/ 161925 w 614772"/>
                  <a:gd name="connsiteY15" fmla="*/ 95250 h 128588"/>
                  <a:gd name="connsiteX16" fmla="*/ 180975 w 614772"/>
                  <a:gd name="connsiteY16" fmla="*/ 71438 h 128588"/>
                  <a:gd name="connsiteX17" fmla="*/ 195262 w 614772"/>
                  <a:gd name="connsiteY17" fmla="*/ 47625 h 128588"/>
                  <a:gd name="connsiteX18" fmla="*/ 204787 w 614772"/>
                  <a:gd name="connsiteY18" fmla="*/ 61913 h 128588"/>
                  <a:gd name="connsiteX19" fmla="*/ 214312 w 614772"/>
                  <a:gd name="connsiteY19" fmla="*/ 90488 h 128588"/>
                  <a:gd name="connsiteX20" fmla="*/ 233362 w 614772"/>
                  <a:gd name="connsiteY20" fmla="*/ 61913 h 128588"/>
                  <a:gd name="connsiteX21" fmla="*/ 242887 w 614772"/>
                  <a:gd name="connsiteY21" fmla="*/ 47625 h 128588"/>
                  <a:gd name="connsiteX22" fmla="*/ 266700 w 614772"/>
                  <a:gd name="connsiteY22" fmla="*/ 76200 h 128588"/>
                  <a:gd name="connsiteX23" fmla="*/ 271462 w 614772"/>
                  <a:gd name="connsiteY23" fmla="*/ 95250 h 128588"/>
                  <a:gd name="connsiteX24" fmla="*/ 276225 w 614772"/>
                  <a:gd name="connsiteY24" fmla="*/ 109538 h 128588"/>
                  <a:gd name="connsiteX25" fmla="*/ 285750 w 614772"/>
                  <a:gd name="connsiteY25" fmla="*/ 80963 h 128588"/>
                  <a:gd name="connsiteX26" fmla="*/ 304800 w 614772"/>
                  <a:gd name="connsiteY26" fmla="*/ 57150 h 128588"/>
                  <a:gd name="connsiteX27" fmla="*/ 319087 w 614772"/>
                  <a:gd name="connsiteY27" fmla="*/ 52388 h 128588"/>
                  <a:gd name="connsiteX28" fmla="*/ 333375 w 614772"/>
                  <a:gd name="connsiteY28" fmla="*/ 61913 h 128588"/>
                  <a:gd name="connsiteX29" fmla="*/ 357187 w 614772"/>
                  <a:gd name="connsiteY29" fmla="*/ 57150 h 128588"/>
                  <a:gd name="connsiteX30" fmla="*/ 371475 w 614772"/>
                  <a:gd name="connsiteY30" fmla="*/ 52388 h 128588"/>
                  <a:gd name="connsiteX31" fmla="*/ 395287 w 614772"/>
                  <a:gd name="connsiteY31" fmla="*/ 33338 h 128588"/>
                  <a:gd name="connsiteX32" fmla="*/ 400050 w 614772"/>
                  <a:gd name="connsiteY32" fmla="*/ 47625 h 128588"/>
                  <a:gd name="connsiteX33" fmla="*/ 409575 w 614772"/>
                  <a:gd name="connsiteY33" fmla="*/ 85725 h 128588"/>
                  <a:gd name="connsiteX34" fmla="*/ 423862 w 614772"/>
                  <a:gd name="connsiteY34" fmla="*/ 71438 h 128588"/>
                  <a:gd name="connsiteX35" fmla="*/ 438150 w 614772"/>
                  <a:gd name="connsiteY35" fmla="*/ 66675 h 128588"/>
                  <a:gd name="connsiteX36" fmla="*/ 466725 w 614772"/>
                  <a:gd name="connsiteY36" fmla="*/ 47625 h 128588"/>
                  <a:gd name="connsiteX37" fmla="*/ 481012 w 614772"/>
                  <a:gd name="connsiteY37" fmla="*/ 57150 h 128588"/>
                  <a:gd name="connsiteX38" fmla="*/ 490537 w 614772"/>
                  <a:gd name="connsiteY38" fmla="*/ 33338 h 128588"/>
                  <a:gd name="connsiteX39" fmla="*/ 504825 w 614772"/>
                  <a:gd name="connsiteY39" fmla="*/ 0 h 128588"/>
                  <a:gd name="connsiteX40" fmla="*/ 519112 w 614772"/>
                  <a:gd name="connsiteY40" fmla="*/ 4763 h 128588"/>
                  <a:gd name="connsiteX41" fmla="*/ 533400 w 614772"/>
                  <a:gd name="connsiteY41" fmla="*/ 33338 h 128588"/>
                  <a:gd name="connsiteX42" fmla="*/ 538162 w 614772"/>
                  <a:gd name="connsiteY42" fmla="*/ 66675 h 128588"/>
                  <a:gd name="connsiteX43" fmla="*/ 561975 w 614772"/>
                  <a:gd name="connsiteY43" fmla="*/ 23813 h 128588"/>
                  <a:gd name="connsiteX44" fmla="*/ 576262 w 614772"/>
                  <a:gd name="connsiteY44" fmla="*/ 28575 h 128588"/>
                  <a:gd name="connsiteX45" fmla="*/ 585787 w 614772"/>
                  <a:gd name="connsiteY45" fmla="*/ 76200 h 128588"/>
                  <a:gd name="connsiteX46" fmla="*/ 595312 w 614772"/>
                  <a:gd name="connsiteY46" fmla="*/ 128588 h 128588"/>
                  <a:gd name="connsiteX47" fmla="*/ 604837 w 614772"/>
                  <a:gd name="connsiteY47" fmla="*/ 109538 h 128588"/>
                  <a:gd name="connsiteX48" fmla="*/ 614362 w 614772"/>
                  <a:gd name="connsiteY48" fmla="*/ 71438 h 128588"/>
                  <a:gd name="connsiteX49" fmla="*/ 614362 w 614772"/>
                  <a:gd name="connsiteY49" fmla="*/ 3810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4772" h="128588">
                    <a:moveTo>
                      <a:pt x="0" y="23813"/>
                    </a:moveTo>
                    <a:cubicBezTo>
                      <a:pt x="7937" y="31750"/>
                      <a:pt x="15364" y="40233"/>
                      <a:pt x="23812" y="47625"/>
                    </a:cubicBezTo>
                    <a:cubicBezTo>
                      <a:pt x="28120" y="51394"/>
                      <a:pt x="34524" y="52680"/>
                      <a:pt x="38100" y="57150"/>
                    </a:cubicBezTo>
                    <a:cubicBezTo>
                      <a:pt x="41236" y="61070"/>
                      <a:pt x="41275" y="66675"/>
                      <a:pt x="42862" y="71438"/>
                    </a:cubicBezTo>
                    <a:cubicBezTo>
                      <a:pt x="49212" y="63500"/>
                      <a:pt x="57706" y="56879"/>
                      <a:pt x="61912" y="47625"/>
                    </a:cubicBezTo>
                    <a:cubicBezTo>
                      <a:pt x="65908" y="38834"/>
                      <a:pt x="61318" y="27085"/>
                      <a:pt x="66675" y="19050"/>
                    </a:cubicBezTo>
                    <a:cubicBezTo>
                      <a:pt x="69460" y="14873"/>
                      <a:pt x="69192" y="28848"/>
                      <a:pt x="71437" y="33338"/>
                    </a:cubicBezTo>
                    <a:cubicBezTo>
                      <a:pt x="73997" y="38457"/>
                      <a:pt x="77787" y="42863"/>
                      <a:pt x="80962" y="47625"/>
                    </a:cubicBezTo>
                    <a:cubicBezTo>
                      <a:pt x="82550" y="55563"/>
                      <a:pt x="83762" y="63585"/>
                      <a:pt x="85725" y="71438"/>
                    </a:cubicBezTo>
                    <a:cubicBezTo>
                      <a:pt x="86943" y="76308"/>
                      <a:pt x="85617" y="84508"/>
                      <a:pt x="90487" y="85725"/>
                    </a:cubicBezTo>
                    <a:cubicBezTo>
                      <a:pt x="96040" y="87113"/>
                      <a:pt x="100012" y="79375"/>
                      <a:pt x="104775" y="76200"/>
                    </a:cubicBezTo>
                    <a:cubicBezTo>
                      <a:pt x="124353" y="46835"/>
                      <a:pt x="103402" y="68935"/>
                      <a:pt x="128587" y="85725"/>
                    </a:cubicBezTo>
                    <a:cubicBezTo>
                      <a:pt x="132764" y="88510"/>
                      <a:pt x="138112" y="82550"/>
                      <a:pt x="142875" y="80963"/>
                    </a:cubicBezTo>
                    <a:cubicBezTo>
                      <a:pt x="141287" y="71438"/>
                      <a:pt x="138112" y="62044"/>
                      <a:pt x="138112" y="52388"/>
                    </a:cubicBezTo>
                    <a:cubicBezTo>
                      <a:pt x="138112" y="47368"/>
                      <a:pt x="140437" y="62287"/>
                      <a:pt x="142875" y="66675"/>
                    </a:cubicBezTo>
                    <a:cubicBezTo>
                      <a:pt x="148435" y="76682"/>
                      <a:pt x="161925" y="95250"/>
                      <a:pt x="161925" y="95250"/>
                    </a:cubicBezTo>
                    <a:cubicBezTo>
                      <a:pt x="168275" y="87313"/>
                      <a:pt x="175146" y="79765"/>
                      <a:pt x="180975" y="71438"/>
                    </a:cubicBezTo>
                    <a:cubicBezTo>
                      <a:pt x="186283" y="63855"/>
                      <a:pt x="186667" y="51063"/>
                      <a:pt x="195262" y="47625"/>
                    </a:cubicBezTo>
                    <a:cubicBezTo>
                      <a:pt x="200577" y="45499"/>
                      <a:pt x="202462" y="56682"/>
                      <a:pt x="204787" y="61913"/>
                    </a:cubicBezTo>
                    <a:cubicBezTo>
                      <a:pt x="208865" y="71088"/>
                      <a:pt x="214312" y="90488"/>
                      <a:pt x="214312" y="90488"/>
                    </a:cubicBezTo>
                    <a:lnTo>
                      <a:pt x="233362" y="61913"/>
                    </a:lnTo>
                    <a:lnTo>
                      <a:pt x="242887" y="47625"/>
                    </a:lnTo>
                    <a:cubicBezTo>
                      <a:pt x="251468" y="56206"/>
                      <a:pt x="261728" y="64598"/>
                      <a:pt x="266700" y="76200"/>
                    </a:cubicBezTo>
                    <a:cubicBezTo>
                      <a:pt x="269278" y="82216"/>
                      <a:pt x="269664" y="88956"/>
                      <a:pt x="271462" y="95250"/>
                    </a:cubicBezTo>
                    <a:cubicBezTo>
                      <a:pt x="272841" y="100077"/>
                      <a:pt x="274637" y="104775"/>
                      <a:pt x="276225" y="109538"/>
                    </a:cubicBezTo>
                    <a:lnTo>
                      <a:pt x="285750" y="80963"/>
                    </a:lnTo>
                    <a:cubicBezTo>
                      <a:pt x="291243" y="64483"/>
                      <a:pt x="287565" y="65767"/>
                      <a:pt x="304800" y="57150"/>
                    </a:cubicBezTo>
                    <a:cubicBezTo>
                      <a:pt x="309290" y="54905"/>
                      <a:pt x="314325" y="53975"/>
                      <a:pt x="319087" y="52388"/>
                    </a:cubicBezTo>
                    <a:cubicBezTo>
                      <a:pt x="323850" y="55563"/>
                      <a:pt x="327762" y="63036"/>
                      <a:pt x="333375" y="61913"/>
                    </a:cubicBezTo>
                    <a:cubicBezTo>
                      <a:pt x="365124" y="55563"/>
                      <a:pt x="319089" y="31750"/>
                      <a:pt x="357187" y="57150"/>
                    </a:cubicBezTo>
                    <a:cubicBezTo>
                      <a:pt x="361950" y="55563"/>
                      <a:pt x="367555" y="55524"/>
                      <a:pt x="371475" y="52388"/>
                    </a:cubicBezTo>
                    <a:cubicBezTo>
                      <a:pt x="402250" y="27768"/>
                      <a:pt x="359375" y="45308"/>
                      <a:pt x="395287" y="33338"/>
                    </a:cubicBezTo>
                    <a:cubicBezTo>
                      <a:pt x="396875" y="38100"/>
                      <a:pt x="398729" y="42782"/>
                      <a:pt x="400050" y="47625"/>
                    </a:cubicBezTo>
                    <a:cubicBezTo>
                      <a:pt x="403495" y="60255"/>
                      <a:pt x="400319" y="76468"/>
                      <a:pt x="409575" y="85725"/>
                    </a:cubicBezTo>
                    <a:cubicBezTo>
                      <a:pt x="414337" y="90487"/>
                      <a:pt x="418258" y="75174"/>
                      <a:pt x="423862" y="71438"/>
                    </a:cubicBezTo>
                    <a:cubicBezTo>
                      <a:pt x="428039" y="68653"/>
                      <a:pt x="433761" y="69113"/>
                      <a:pt x="438150" y="66675"/>
                    </a:cubicBezTo>
                    <a:cubicBezTo>
                      <a:pt x="448157" y="61116"/>
                      <a:pt x="466725" y="47625"/>
                      <a:pt x="466725" y="47625"/>
                    </a:cubicBezTo>
                    <a:cubicBezTo>
                      <a:pt x="471487" y="50800"/>
                      <a:pt x="476104" y="60095"/>
                      <a:pt x="481012" y="57150"/>
                    </a:cubicBezTo>
                    <a:cubicBezTo>
                      <a:pt x="488343" y="52752"/>
                      <a:pt x="487065" y="41150"/>
                      <a:pt x="490537" y="33338"/>
                    </a:cubicBezTo>
                    <a:cubicBezTo>
                      <a:pt x="506231" y="-1973"/>
                      <a:pt x="495042" y="29347"/>
                      <a:pt x="504825" y="0"/>
                    </a:cubicBezTo>
                    <a:cubicBezTo>
                      <a:pt x="509587" y="1588"/>
                      <a:pt x="515192" y="1627"/>
                      <a:pt x="519112" y="4763"/>
                    </a:cubicBezTo>
                    <a:cubicBezTo>
                      <a:pt x="527505" y="11478"/>
                      <a:pt x="530262" y="23926"/>
                      <a:pt x="533400" y="33338"/>
                    </a:cubicBezTo>
                    <a:cubicBezTo>
                      <a:pt x="534987" y="44450"/>
                      <a:pt x="527155" y="64474"/>
                      <a:pt x="538162" y="66675"/>
                    </a:cubicBezTo>
                    <a:cubicBezTo>
                      <a:pt x="548396" y="68722"/>
                      <a:pt x="558679" y="33700"/>
                      <a:pt x="561975" y="23813"/>
                    </a:cubicBezTo>
                    <a:cubicBezTo>
                      <a:pt x="566737" y="25400"/>
                      <a:pt x="574185" y="24005"/>
                      <a:pt x="576262" y="28575"/>
                    </a:cubicBezTo>
                    <a:cubicBezTo>
                      <a:pt x="582961" y="43313"/>
                      <a:pt x="582395" y="60370"/>
                      <a:pt x="585787" y="76200"/>
                    </a:cubicBezTo>
                    <a:cubicBezTo>
                      <a:pt x="595412" y="121113"/>
                      <a:pt x="585957" y="63092"/>
                      <a:pt x="595312" y="128588"/>
                    </a:cubicBezTo>
                    <a:cubicBezTo>
                      <a:pt x="598487" y="122238"/>
                      <a:pt x="602040" y="116063"/>
                      <a:pt x="604837" y="109538"/>
                    </a:cubicBezTo>
                    <a:cubicBezTo>
                      <a:pt x="609074" y="99651"/>
                      <a:pt x="613591" y="80695"/>
                      <a:pt x="614362" y="71438"/>
                    </a:cubicBezTo>
                    <a:cubicBezTo>
                      <a:pt x="615285" y="60364"/>
                      <a:pt x="614362" y="49213"/>
                      <a:pt x="614362" y="38100"/>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p:cNvCxnSpPr>
                <a:endCxn id="46" idx="0"/>
              </p:cNvCxnSpPr>
              <p:nvPr/>
            </p:nvCxnSpPr>
            <p:spPr>
              <a:xfrm flipV="1">
                <a:off x="4376738" y="2414588"/>
                <a:ext cx="0" cy="31670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46" idx="41"/>
                <a:endCxn id="47" idx="0"/>
              </p:cNvCxnSpPr>
              <p:nvPr/>
            </p:nvCxnSpPr>
            <p:spPr>
              <a:xfrm>
                <a:off x="4767263" y="2419350"/>
                <a:ext cx="0" cy="271463"/>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58" name="Group 57"/>
          <p:cNvGrpSpPr/>
          <p:nvPr/>
        </p:nvGrpSpPr>
        <p:grpSpPr>
          <a:xfrm>
            <a:off x="76200" y="2087310"/>
            <a:ext cx="2286000" cy="1131348"/>
            <a:chOff x="76200" y="1879346"/>
            <a:chExt cx="2286000" cy="1131348"/>
          </a:xfrm>
        </p:grpSpPr>
        <p:grpSp>
          <p:nvGrpSpPr>
            <p:cNvPr id="59" name="Group 58"/>
            <p:cNvGrpSpPr/>
            <p:nvPr/>
          </p:nvGrpSpPr>
          <p:grpSpPr>
            <a:xfrm>
              <a:off x="76200" y="1879346"/>
              <a:ext cx="2286000" cy="1131348"/>
              <a:chOff x="-76200" y="1879346"/>
              <a:chExt cx="2286000" cy="1131348"/>
            </a:xfrm>
          </p:grpSpPr>
          <p:sp>
            <p:nvSpPr>
              <p:cNvPr id="64" name="Rounded Rectangular Callout 63"/>
              <p:cNvSpPr/>
              <p:nvPr/>
            </p:nvSpPr>
            <p:spPr>
              <a:xfrm>
                <a:off x="-76200" y="1879346"/>
                <a:ext cx="2286000" cy="1131348"/>
              </a:xfrm>
              <a:prstGeom prst="wedgeRoundRectCallout">
                <a:avLst>
                  <a:gd name="adj1" fmla="val -12262"/>
                  <a:gd name="adj2" fmla="val 81117"/>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Elbow Connector 64"/>
              <p:cNvCxnSpPr/>
              <p:nvPr/>
            </p:nvCxnSpPr>
            <p:spPr>
              <a:xfrm flipV="1">
                <a:off x="609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66" name="Elbow Connector 65"/>
              <p:cNvCxnSpPr/>
              <p:nvPr/>
            </p:nvCxnSpPr>
            <p:spPr>
              <a:xfrm>
                <a:off x="990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371600" y="2667000"/>
                <a:ext cx="479425"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60" name="Straight Arrow Connector 59"/>
            <p:cNvCxnSpPr/>
            <p:nvPr/>
          </p:nvCxnSpPr>
          <p:spPr>
            <a:xfrm flipV="1">
              <a:off x="685800"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85800"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1090613" y="2730519"/>
              <a:ext cx="784225" cy="276999"/>
            </a:xfrm>
            <a:prstGeom prst="rect">
              <a:avLst/>
            </a:prstGeom>
            <a:noFill/>
          </p:spPr>
          <p:txBody>
            <a:bodyPr wrap="square" rtlCol="0">
              <a:spAutoFit/>
            </a:bodyPr>
            <a:lstStyle/>
            <a:p>
              <a:r>
                <a:rPr lang="en-US" sz="1200" dirty="0"/>
                <a:t>Time</a:t>
              </a:r>
            </a:p>
          </p:txBody>
        </p:sp>
        <p:sp>
          <p:nvSpPr>
            <p:cNvPr id="63" name="TextBox 62"/>
            <p:cNvSpPr txBox="1"/>
            <p:nvPr/>
          </p:nvSpPr>
          <p:spPr>
            <a:xfrm>
              <a:off x="76200" y="2268963"/>
              <a:ext cx="784225" cy="276999"/>
            </a:xfrm>
            <a:prstGeom prst="rect">
              <a:avLst/>
            </a:prstGeom>
            <a:noFill/>
          </p:spPr>
          <p:txBody>
            <a:bodyPr wrap="square" rtlCol="0">
              <a:spAutoFit/>
            </a:bodyPr>
            <a:lstStyle/>
            <a:p>
              <a:r>
                <a:rPr lang="en-US" sz="1200" dirty="0"/>
                <a:t>Voltage</a:t>
              </a:r>
            </a:p>
          </p:txBody>
        </p:sp>
      </p:grpSp>
      <p:grpSp>
        <p:nvGrpSpPr>
          <p:cNvPr id="78" name="Group 77"/>
          <p:cNvGrpSpPr/>
          <p:nvPr/>
        </p:nvGrpSpPr>
        <p:grpSpPr>
          <a:xfrm>
            <a:off x="6370781" y="1843629"/>
            <a:ext cx="2286000" cy="1131348"/>
            <a:chOff x="76200" y="1879346"/>
            <a:chExt cx="2286000" cy="1131348"/>
          </a:xfrm>
        </p:grpSpPr>
        <p:grpSp>
          <p:nvGrpSpPr>
            <p:cNvPr id="79" name="Group 78"/>
            <p:cNvGrpSpPr/>
            <p:nvPr/>
          </p:nvGrpSpPr>
          <p:grpSpPr>
            <a:xfrm>
              <a:off x="76200" y="1879346"/>
              <a:ext cx="2286000" cy="1131348"/>
              <a:chOff x="-76200" y="1879346"/>
              <a:chExt cx="2286000" cy="1131348"/>
            </a:xfrm>
          </p:grpSpPr>
          <p:sp>
            <p:nvSpPr>
              <p:cNvPr id="84" name="Rounded Rectangular Callout 83"/>
              <p:cNvSpPr/>
              <p:nvPr/>
            </p:nvSpPr>
            <p:spPr>
              <a:xfrm>
                <a:off x="-76200" y="1879346"/>
                <a:ext cx="2286000" cy="1131348"/>
              </a:xfrm>
              <a:prstGeom prst="wedgeRoundRectCallout">
                <a:avLst>
                  <a:gd name="adj1" fmla="val -38929"/>
                  <a:gd name="adj2" fmla="val 81117"/>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5" name="Elbow Connector 84"/>
              <p:cNvCxnSpPr/>
              <p:nvPr/>
            </p:nvCxnSpPr>
            <p:spPr>
              <a:xfrm flipV="1">
                <a:off x="609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86" name="Elbow Connector 85"/>
              <p:cNvCxnSpPr/>
              <p:nvPr/>
            </p:nvCxnSpPr>
            <p:spPr>
              <a:xfrm>
                <a:off x="990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1371600" y="2667000"/>
                <a:ext cx="479425"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80" name="Straight Arrow Connector 79"/>
            <p:cNvCxnSpPr/>
            <p:nvPr/>
          </p:nvCxnSpPr>
          <p:spPr>
            <a:xfrm flipV="1">
              <a:off x="685800"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685800"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1090613" y="2730519"/>
              <a:ext cx="784225" cy="276999"/>
            </a:xfrm>
            <a:prstGeom prst="rect">
              <a:avLst/>
            </a:prstGeom>
            <a:noFill/>
          </p:spPr>
          <p:txBody>
            <a:bodyPr wrap="square" rtlCol="0">
              <a:spAutoFit/>
            </a:bodyPr>
            <a:lstStyle/>
            <a:p>
              <a:r>
                <a:rPr lang="en-US" sz="1200" dirty="0"/>
                <a:t>Time</a:t>
              </a:r>
            </a:p>
          </p:txBody>
        </p:sp>
        <p:sp>
          <p:nvSpPr>
            <p:cNvPr id="83" name="TextBox 82"/>
            <p:cNvSpPr txBox="1"/>
            <p:nvPr/>
          </p:nvSpPr>
          <p:spPr>
            <a:xfrm>
              <a:off x="76200" y="2268963"/>
              <a:ext cx="784225" cy="276999"/>
            </a:xfrm>
            <a:prstGeom prst="rect">
              <a:avLst/>
            </a:prstGeom>
            <a:noFill/>
          </p:spPr>
          <p:txBody>
            <a:bodyPr wrap="square" rtlCol="0">
              <a:spAutoFit/>
            </a:bodyPr>
            <a:lstStyle/>
            <a:p>
              <a:r>
                <a:rPr lang="en-US" sz="1200" dirty="0"/>
                <a:t>Voltage</a:t>
              </a:r>
            </a:p>
          </p:txBody>
        </p:sp>
      </p:grpSp>
      <p:grpSp>
        <p:nvGrpSpPr>
          <p:cNvPr id="11" name="Group 10"/>
          <p:cNvGrpSpPr/>
          <p:nvPr/>
        </p:nvGrpSpPr>
        <p:grpSpPr>
          <a:xfrm>
            <a:off x="4572000" y="4465638"/>
            <a:ext cx="1981200" cy="1554162"/>
            <a:chOff x="5638800" y="4257674"/>
            <a:chExt cx="1905000" cy="1554162"/>
          </a:xfrm>
        </p:grpSpPr>
        <p:grpSp>
          <p:nvGrpSpPr>
            <p:cNvPr id="70" name="Group 69"/>
            <p:cNvGrpSpPr/>
            <p:nvPr/>
          </p:nvGrpSpPr>
          <p:grpSpPr>
            <a:xfrm>
              <a:off x="5638800" y="4257674"/>
              <a:ext cx="1905000" cy="1554162"/>
              <a:chOff x="5105400" y="4257674"/>
              <a:chExt cx="1905000" cy="1554162"/>
            </a:xfrm>
          </p:grpSpPr>
          <p:sp>
            <p:nvSpPr>
              <p:cNvPr id="71" name="Rounded Rectangular Callout 70"/>
              <p:cNvSpPr/>
              <p:nvPr/>
            </p:nvSpPr>
            <p:spPr>
              <a:xfrm>
                <a:off x="5105400" y="4257674"/>
                <a:ext cx="1600200" cy="1554162"/>
              </a:xfrm>
              <a:prstGeom prst="wedgeRoundRectCallout">
                <a:avLst>
                  <a:gd name="adj1" fmla="val -27864"/>
                  <a:gd name="adj2" fmla="val -84202"/>
                  <a:gd name="adj3" fmla="val 16667"/>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Arrow Connector 71"/>
              <p:cNvCxnSpPr/>
              <p:nvPr/>
            </p:nvCxnSpPr>
            <p:spPr>
              <a:xfrm>
                <a:off x="5382035" y="5334000"/>
                <a:ext cx="1266415" cy="0"/>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5715000" y="4419600"/>
                <a:ext cx="0" cy="1209764"/>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6226175" y="5334000"/>
                <a:ext cx="784225" cy="307777"/>
              </a:xfrm>
              <a:prstGeom prst="rect">
                <a:avLst/>
              </a:prstGeom>
              <a:noFill/>
            </p:spPr>
            <p:txBody>
              <a:bodyPr wrap="square" rtlCol="0">
                <a:spAutoFit/>
              </a:bodyPr>
              <a:lstStyle/>
              <a:p>
                <a:r>
                  <a:rPr lang="en-US" sz="1400" dirty="0"/>
                  <a:t>x</a:t>
                </a:r>
              </a:p>
            </p:txBody>
          </p:sp>
          <p:sp>
            <p:nvSpPr>
              <p:cNvPr id="75" name="TextBox 74"/>
              <p:cNvSpPr txBox="1"/>
              <p:nvPr/>
            </p:nvSpPr>
            <p:spPr>
              <a:xfrm>
                <a:off x="5410200" y="4495800"/>
                <a:ext cx="784225" cy="307777"/>
              </a:xfrm>
              <a:prstGeom prst="rect">
                <a:avLst/>
              </a:prstGeom>
              <a:noFill/>
            </p:spPr>
            <p:txBody>
              <a:bodyPr wrap="square" rtlCol="0">
                <a:spAutoFit/>
              </a:bodyPr>
              <a:lstStyle/>
              <a:p>
                <a:r>
                  <a:rPr lang="en-US" sz="1400" dirty="0"/>
                  <a:t>y</a:t>
                </a:r>
              </a:p>
            </p:txBody>
          </p:sp>
          <p:cxnSp>
            <p:nvCxnSpPr>
              <p:cNvPr id="77" name="Straight Connector 76"/>
              <p:cNvCxnSpPr/>
              <p:nvPr/>
            </p:nvCxnSpPr>
            <p:spPr>
              <a:xfrm>
                <a:off x="5242095" y="5334000"/>
                <a:ext cx="682943"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grpSp>
        <p:cxnSp>
          <p:nvCxnSpPr>
            <p:cNvPr id="89" name="Straight Connector 88"/>
            <p:cNvCxnSpPr>
              <a:cxnSpLocks/>
            </p:cNvCxnSpPr>
            <p:nvPr/>
          </p:nvCxnSpPr>
          <p:spPr>
            <a:xfrm>
              <a:off x="6444762" y="4953000"/>
              <a:ext cx="677716"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6444762" y="4937125"/>
              <a:ext cx="0" cy="39687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6492875" y="4625576"/>
              <a:ext cx="784225" cy="307777"/>
            </a:xfrm>
            <a:prstGeom prst="rect">
              <a:avLst/>
            </a:prstGeom>
            <a:noFill/>
          </p:spPr>
          <p:txBody>
            <a:bodyPr wrap="square" rtlCol="0">
              <a:spAutoFit/>
            </a:bodyPr>
            <a:lstStyle/>
            <a:p>
              <a:r>
                <a:rPr lang="en-US" sz="1400" dirty="0"/>
                <a:t>f(x)</a:t>
              </a:r>
            </a:p>
          </p:txBody>
        </p:sp>
      </p:grpSp>
      <p:sp>
        <p:nvSpPr>
          <p:cNvPr id="88" name="TextBox 87"/>
          <p:cNvSpPr txBox="1"/>
          <p:nvPr/>
        </p:nvSpPr>
        <p:spPr>
          <a:xfrm>
            <a:off x="6702424" y="3899118"/>
            <a:ext cx="2365376" cy="2246769"/>
          </a:xfrm>
          <a:prstGeom prst="rect">
            <a:avLst/>
          </a:prstGeom>
          <a:noFill/>
        </p:spPr>
        <p:txBody>
          <a:bodyPr wrap="square" rtlCol="0">
            <a:spAutoFit/>
          </a:bodyPr>
          <a:lstStyle/>
          <a:p>
            <a:r>
              <a:rPr lang="en-US" sz="2800" i="1" dirty="0">
                <a:solidFill>
                  <a:srgbClr val="0000FF"/>
                </a:solidFill>
                <a:latin typeface="Calibri"/>
                <a:ea typeface="ＭＳ Ｐゴシック" pitchFamily="34" charset="-128"/>
                <a:cs typeface="Calibri"/>
              </a:rPr>
              <a:t>Restoration</a:t>
            </a:r>
            <a:r>
              <a:rPr lang="en-US" sz="2800" dirty="0">
                <a:solidFill>
                  <a:srgbClr val="0000FF"/>
                </a:solidFill>
                <a:latin typeface="Calibri"/>
                <a:ea typeface="ＭＳ Ｐゴシック" pitchFamily="34" charset="-128"/>
                <a:cs typeface="Calibri"/>
              </a:rPr>
              <a:t>: Output is identical to Input </a:t>
            </a:r>
            <a:r>
              <a:rPr lang="en-US" sz="2800" u="sng" dirty="0">
                <a:solidFill>
                  <a:srgbClr val="0000FF"/>
                </a:solidFill>
                <a:latin typeface="Calibri"/>
                <a:ea typeface="ＭＳ Ｐゴシック" pitchFamily="34" charset="-128"/>
                <a:cs typeface="Calibri"/>
              </a:rPr>
              <a:t>despite</a:t>
            </a:r>
          </a:p>
          <a:p>
            <a:r>
              <a:rPr lang="en-US" sz="2800" u="sng" dirty="0">
                <a:solidFill>
                  <a:srgbClr val="0000FF"/>
                </a:solidFill>
                <a:latin typeface="Calibri"/>
                <a:ea typeface="ＭＳ Ｐゴシック" pitchFamily="34" charset="-128"/>
                <a:cs typeface="Calibri"/>
              </a:rPr>
              <a:t>noise</a:t>
            </a:r>
            <a:r>
              <a:rPr lang="en-US" sz="2800" dirty="0">
                <a:solidFill>
                  <a:srgbClr val="0000FF"/>
                </a:solidFill>
                <a:latin typeface="Calibri"/>
                <a:ea typeface="ＭＳ Ｐゴシック" pitchFamily="34" charset="-128"/>
                <a:cs typeface="Calibri"/>
              </a:rPr>
              <a:t>!</a:t>
            </a:r>
            <a:endParaRPr lang="en-US" sz="2800" dirty="0">
              <a:solidFill>
                <a:srgbClr val="0000FF"/>
              </a:solidFill>
              <a:latin typeface="Calibri"/>
              <a:cs typeface="Calibri"/>
            </a:endParaRPr>
          </a:p>
        </p:txBody>
      </p:sp>
      <p:sp>
        <p:nvSpPr>
          <p:cNvPr id="4" name="TextBox 3"/>
          <p:cNvSpPr txBox="1"/>
          <p:nvPr/>
        </p:nvSpPr>
        <p:spPr>
          <a:xfrm>
            <a:off x="5562600" y="5722905"/>
            <a:ext cx="604653" cy="276999"/>
          </a:xfrm>
          <a:prstGeom prst="rect">
            <a:avLst/>
          </a:prstGeom>
          <a:noFill/>
        </p:spPr>
        <p:txBody>
          <a:bodyPr wrap="none" rtlCol="0">
            <a:spAutoFit/>
          </a:bodyPr>
          <a:lstStyle/>
          <a:p>
            <a:r>
              <a:rPr lang="en-US" sz="1200" dirty="0"/>
              <a:t>(input)</a:t>
            </a:r>
          </a:p>
        </p:txBody>
      </p:sp>
      <p:sp>
        <p:nvSpPr>
          <p:cNvPr id="90" name="TextBox 89"/>
          <p:cNvSpPr txBox="1"/>
          <p:nvPr/>
        </p:nvSpPr>
        <p:spPr>
          <a:xfrm>
            <a:off x="4555364" y="4904601"/>
            <a:ext cx="702436" cy="276999"/>
          </a:xfrm>
          <a:prstGeom prst="rect">
            <a:avLst/>
          </a:prstGeom>
          <a:noFill/>
        </p:spPr>
        <p:txBody>
          <a:bodyPr wrap="none" rtlCol="0">
            <a:spAutoFit/>
          </a:bodyPr>
          <a:lstStyle/>
          <a:p>
            <a:r>
              <a:rPr lang="en-US" sz="1200"/>
              <a:t>(output)</a:t>
            </a:r>
            <a:endParaRPr lang="en-US" sz="1200" dirty="0"/>
          </a:p>
        </p:txBody>
      </p:sp>
      <p:sp>
        <p:nvSpPr>
          <p:cNvPr id="5" name="Rectangle 4">
            <a:extLst>
              <a:ext uri="{FF2B5EF4-FFF2-40B4-BE49-F238E27FC236}">
                <a16:creationId xmlns:a16="http://schemas.microsoft.com/office/drawing/2014/main" id="{F2789DE0-379B-8B4C-9313-9FD7A0FC0327}"/>
              </a:ext>
            </a:extLst>
          </p:cNvPr>
          <p:cNvSpPr/>
          <p:nvPr/>
        </p:nvSpPr>
        <p:spPr>
          <a:xfrm>
            <a:off x="5737606" y="3215482"/>
            <a:ext cx="633175" cy="427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4FC6FDF-8214-A541-BCF3-4ACC4B6B2156}"/>
              </a:ext>
            </a:extLst>
          </p:cNvPr>
          <p:cNvSpPr txBox="1"/>
          <p:nvPr/>
        </p:nvSpPr>
        <p:spPr>
          <a:xfrm>
            <a:off x="265275" y="4640263"/>
            <a:ext cx="3528595" cy="923330"/>
          </a:xfrm>
          <a:prstGeom prst="rect">
            <a:avLst/>
          </a:prstGeom>
          <a:noFill/>
        </p:spPr>
        <p:txBody>
          <a:bodyPr wrap="none" rtlCol="0">
            <a:spAutoFit/>
          </a:bodyPr>
          <a:lstStyle/>
          <a:p>
            <a:r>
              <a:rPr lang="en-US" dirty="0"/>
              <a:t>Simplest binary digital function “f”?</a:t>
            </a:r>
          </a:p>
          <a:p>
            <a:r>
              <a:rPr lang="en-US" dirty="0"/>
              <a:t>  0 =&gt; 0</a:t>
            </a:r>
          </a:p>
          <a:p>
            <a:r>
              <a:rPr lang="en-US" dirty="0"/>
              <a:t>  1 =&gt;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 grpId="0"/>
      <p:bldP spid="90" grpId="0"/>
      <p:bldP spid="5" grpId="0" animBg="1"/>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344C7A-0D93-FE43-BBB8-6C733ACB5A1E}" type="slidenum">
              <a:rPr lang="en-US" smtClean="0"/>
              <a:t>18</a:t>
            </a:fld>
            <a:endParaRPr lang="en-US"/>
          </a:p>
        </p:txBody>
      </p:sp>
      <p:grpSp>
        <p:nvGrpSpPr>
          <p:cNvPr id="5" name="Group 4"/>
          <p:cNvGrpSpPr/>
          <p:nvPr/>
        </p:nvGrpSpPr>
        <p:grpSpPr>
          <a:xfrm rot="5400000">
            <a:off x="2495947" y="3527661"/>
            <a:ext cx="1524000" cy="877094"/>
            <a:chOff x="4038600" y="2057400"/>
            <a:chExt cx="1524000" cy="877094"/>
          </a:xfrm>
        </p:grpSpPr>
        <p:sp>
          <p:nvSpPr>
            <p:cNvPr id="6" name="Rounded Rectangular Callout 5"/>
            <p:cNvSpPr/>
            <p:nvPr/>
          </p:nvSpPr>
          <p:spPr>
            <a:xfrm>
              <a:off x="4038600" y="2057400"/>
              <a:ext cx="1524000" cy="877094"/>
            </a:xfrm>
            <a:prstGeom prst="wedgeRoundRectCallout">
              <a:avLst>
                <a:gd name="adj1" fmla="val -21401"/>
                <a:gd name="adj2" fmla="val 50454"/>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126648" y="2165267"/>
              <a:ext cx="1255387" cy="630321"/>
              <a:chOff x="4126648" y="2165267"/>
              <a:chExt cx="1255387" cy="630321"/>
            </a:xfrm>
          </p:grpSpPr>
          <p:sp>
            <p:nvSpPr>
              <p:cNvPr id="8" name="Freeform 7"/>
              <p:cNvSpPr/>
              <p:nvPr/>
            </p:nvSpPr>
            <p:spPr>
              <a:xfrm>
                <a:off x="4126648" y="2642100"/>
                <a:ext cx="250091" cy="124913"/>
              </a:xfrm>
              <a:custGeom>
                <a:avLst/>
                <a:gdLst>
                  <a:gd name="connsiteX0" fmla="*/ 0 w 171450"/>
                  <a:gd name="connsiteY0" fmla="*/ 67763 h 124913"/>
                  <a:gd name="connsiteX1" fmla="*/ 4762 w 171450"/>
                  <a:gd name="connsiteY1" fmla="*/ 105863 h 124913"/>
                  <a:gd name="connsiteX2" fmla="*/ 9525 w 171450"/>
                  <a:gd name="connsiteY2" fmla="*/ 120150 h 124913"/>
                  <a:gd name="connsiteX3" fmla="*/ 23812 w 171450"/>
                  <a:gd name="connsiteY3" fmla="*/ 124913 h 124913"/>
                  <a:gd name="connsiteX4" fmla="*/ 28575 w 171450"/>
                  <a:gd name="connsiteY4" fmla="*/ 63000 h 124913"/>
                  <a:gd name="connsiteX5" fmla="*/ 33337 w 171450"/>
                  <a:gd name="connsiteY5" fmla="*/ 48713 h 124913"/>
                  <a:gd name="connsiteX6" fmla="*/ 47625 w 171450"/>
                  <a:gd name="connsiteY6" fmla="*/ 39188 h 124913"/>
                  <a:gd name="connsiteX7" fmla="*/ 52387 w 171450"/>
                  <a:gd name="connsiteY7" fmla="*/ 1088 h 124913"/>
                  <a:gd name="connsiteX8" fmla="*/ 61912 w 171450"/>
                  <a:gd name="connsiteY8" fmla="*/ 20138 h 124913"/>
                  <a:gd name="connsiteX9" fmla="*/ 66675 w 171450"/>
                  <a:gd name="connsiteY9" fmla="*/ 39188 h 124913"/>
                  <a:gd name="connsiteX10" fmla="*/ 71437 w 171450"/>
                  <a:gd name="connsiteY10" fmla="*/ 53475 h 124913"/>
                  <a:gd name="connsiteX11" fmla="*/ 100012 w 171450"/>
                  <a:gd name="connsiteY11" fmla="*/ 29663 h 124913"/>
                  <a:gd name="connsiteX12" fmla="*/ 109537 w 171450"/>
                  <a:gd name="connsiteY12" fmla="*/ 43950 h 124913"/>
                  <a:gd name="connsiteX13" fmla="*/ 142875 w 171450"/>
                  <a:gd name="connsiteY13" fmla="*/ 53475 h 124913"/>
                  <a:gd name="connsiteX14" fmla="*/ 157162 w 171450"/>
                  <a:gd name="connsiteY14" fmla="*/ 63000 h 124913"/>
                  <a:gd name="connsiteX15" fmla="*/ 171450 w 171450"/>
                  <a:gd name="connsiteY15" fmla="*/ 67763 h 1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24913">
                    <a:moveTo>
                      <a:pt x="0" y="67763"/>
                    </a:moveTo>
                    <a:cubicBezTo>
                      <a:pt x="1587" y="80463"/>
                      <a:pt x="2472" y="93271"/>
                      <a:pt x="4762" y="105863"/>
                    </a:cubicBezTo>
                    <a:cubicBezTo>
                      <a:pt x="5660" y="110802"/>
                      <a:pt x="5975" y="116600"/>
                      <a:pt x="9525" y="120150"/>
                    </a:cubicBezTo>
                    <a:cubicBezTo>
                      <a:pt x="13075" y="123700"/>
                      <a:pt x="19050" y="123325"/>
                      <a:pt x="23812" y="124913"/>
                    </a:cubicBezTo>
                    <a:cubicBezTo>
                      <a:pt x="25400" y="104275"/>
                      <a:pt x="26008" y="83539"/>
                      <a:pt x="28575" y="63000"/>
                    </a:cubicBezTo>
                    <a:cubicBezTo>
                      <a:pt x="29198" y="58019"/>
                      <a:pt x="30201" y="52633"/>
                      <a:pt x="33337" y="48713"/>
                    </a:cubicBezTo>
                    <a:cubicBezTo>
                      <a:pt x="36913" y="44243"/>
                      <a:pt x="42862" y="42363"/>
                      <a:pt x="47625" y="39188"/>
                    </a:cubicBezTo>
                    <a:cubicBezTo>
                      <a:pt x="49212" y="26488"/>
                      <a:pt x="44708" y="11327"/>
                      <a:pt x="52387" y="1088"/>
                    </a:cubicBezTo>
                    <a:cubicBezTo>
                      <a:pt x="56647" y="-4592"/>
                      <a:pt x="59419" y="13491"/>
                      <a:pt x="61912" y="20138"/>
                    </a:cubicBezTo>
                    <a:cubicBezTo>
                      <a:pt x="64210" y="26267"/>
                      <a:pt x="64877" y="32894"/>
                      <a:pt x="66675" y="39188"/>
                    </a:cubicBezTo>
                    <a:cubicBezTo>
                      <a:pt x="68054" y="44015"/>
                      <a:pt x="69850" y="48713"/>
                      <a:pt x="71437" y="53475"/>
                    </a:cubicBezTo>
                    <a:cubicBezTo>
                      <a:pt x="83032" y="18690"/>
                      <a:pt x="71222" y="22465"/>
                      <a:pt x="100012" y="29663"/>
                    </a:cubicBezTo>
                    <a:cubicBezTo>
                      <a:pt x="103187" y="34425"/>
                      <a:pt x="105068" y="40374"/>
                      <a:pt x="109537" y="43950"/>
                    </a:cubicBezTo>
                    <a:cubicBezTo>
                      <a:pt x="112644" y="46436"/>
                      <a:pt x="141627" y="53163"/>
                      <a:pt x="142875" y="53475"/>
                    </a:cubicBezTo>
                    <a:cubicBezTo>
                      <a:pt x="147637" y="56650"/>
                      <a:pt x="153586" y="58531"/>
                      <a:pt x="157162" y="63000"/>
                    </a:cubicBezTo>
                    <a:cubicBezTo>
                      <a:pt x="168153" y="76739"/>
                      <a:pt x="154075" y="85138"/>
                      <a:pt x="171450" y="6776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4376738" y="2165267"/>
                <a:ext cx="390525" cy="320758"/>
              </a:xfrm>
              <a:custGeom>
                <a:avLst/>
                <a:gdLst>
                  <a:gd name="connsiteX0" fmla="*/ 0 w 390525"/>
                  <a:gd name="connsiteY0" fmla="*/ 249321 h 320758"/>
                  <a:gd name="connsiteX1" fmla="*/ 19050 w 390525"/>
                  <a:gd name="connsiteY1" fmla="*/ 277896 h 320758"/>
                  <a:gd name="connsiteX2" fmla="*/ 33337 w 390525"/>
                  <a:gd name="connsiteY2" fmla="*/ 292183 h 320758"/>
                  <a:gd name="connsiteX3" fmla="*/ 47625 w 390525"/>
                  <a:gd name="connsiteY3" fmla="*/ 287421 h 320758"/>
                  <a:gd name="connsiteX4" fmla="*/ 57150 w 390525"/>
                  <a:gd name="connsiteY4" fmla="*/ 254083 h 320758"/>
                  <a:gd name="connsiteX5" fmla="*/ 71437 w 390525"/>
                  <a:gd name="connsiteY5" fmla="*/ 249321 h 320758"/>
                  <a:gd name="connsiteX6" fmla="*/ 85725 w 390525"/>
                  <a:gd name="connsiteY6" fmla="*/ 301708 h 320758"/>
                  <a:gd name="connsiteX7" fmla="*/ 90487 w 390525"/>
                  <a:gd name="connsiteY7" fmla="*/ 315996 h 320758"/>
                  <a:gd name="connsiteX8" fmla="*/ 104775 w 390525"/>
                  <a:gd name="connsiteY8" fmla="*/ 320758 h 320758"/>
                  <a:gd name="connsiteX9" fmla="*/ 109537 w 390525"/>
                  <a:gd name="connsiteY9" fmla="*/ 292183 h 320758"/>
                  <a:gd name="connsiteX10" fmla="*/ 123825 w 390525"/>
                  <a:gd name="connsiteY10" fmla="*/ 296946 h 320758"/>
                  <a:gd name="connsiteX11" fmla="*/ 138112 w 390525"/>
                  <a:gd name="connsiteY11" fmla="*/ 311233 h 320758"/>
                  <a:gd name="connsiteX12" fmla="*/ 152400 w 390525"/>
                  <a:gd name="connsiteY12" fmla="*/ 230271 h 320758"/>
                  <a:gd name="connsiteX13" fmla="*/ 157162 w 390525"/>
                  <a:gd name="connsiteY13" fmla="*/ 244558 h 320758"/>
                  <a:gd name="connsiteX14" fmla="*/ 180975 w 390525"/>
                  <a:gd name="connsiteY14" fmla="*/ 268371 h 320758"/>
                  <a:gd name="connsiteX15" fmla="*/ 185737 w 390525"/>
                  <a:gd name="connsiteY15" fmla="*/ 282658 h 320758"/>
                  <a:gd name="connsiteX16" fmla="*/ 204787 w 390525"/>
                  <a:gd name="connsiteY16" fmla="*/ 263608 h 320758"/>
                  <a:gd name="connsiteX17" fmla="*/ 209550 w 390525"/>
                  <a:gd name="connsiteY17" fmla="*/ 230271 h 320758"/>
                  <a:gd name="connsiteX18" fmla="*/ 214312 w 390525"/>
                  <a:gd name="connsiteY18" fmla="*/ 215983 h 320758"/>
                  <a:gd name="connsiteX19" fmla="*/ 223837 w 390525"/>
                  <a:gd name="connsiteY19" fmla="*/ 244558 h 320758"/>
                  <a:gd name="connsiteX20" fmla="*/ 238125 w 390525"/>
                  <a:gd name="connsiteY20" fmla="*/ 258846 h 320758"/>
                  <a:gd name="connsiteX21" fmla="*/ 242887 w 390525"/>
                  <a:gd name="connsiteY21" fmla="*/ 130258 h 320758"/>
                  <a:gd name="connsiteX22" fmla="*/ 252412 w 390525"/>
                  <a:gd name="connsiteY22" fmla="*/ 77871 h 320758"/>
                  <a:gd name="connsiteX23" fmla="*/ 257175 w 390525"/>
                  <a:gd name="connsiteY23" fmla="*/ 1671 h 320758"/>
                  <a:gd name="connsiteX24" fmla="*/ 271462 w 390525"/>
                  <a:gd name="connsiteY24" fmla="*/ 11196 h 320758"/>
                  <a:gd name="connsiteX25" fmla="*/ 280987 w 390525"/>
                  <a:gd name="connsiteY25" fmla="*/ 154071 h 320758"/>
                  <a:gd name="connsiteX26" fmla="*/ 285750 w 390525"/>
                  <a:gd name="connsiteY26" fmla="*/ 168358 h 320758"/>
                  <a:gd name="connsiteX27" fmla="*/ 290512 w 390525"/>
                  <a:gd name="connsiteY27" fmla="*/ 201696 h 320758"/>
                  <a:gd name="connsiteX28" fmla="*/ 300037 w 390525"/>
                  <a:gd name="connsiteY28" fmla="*/ 277896 h 320758"/>
                  <a:gd name="connsiteX29" fmla="*/ 304800 w 390525"/>
                  <a:gd name="connsiteY29" fmla="*/ 182646 h 320758"/>
                  <a:gd name="connsiteX30" fmla="*/ 309562 w 390525"/>
                  <a:gd name="connsiteY30" fmla="*/ 206458 h 320758"/>
                  <a:gd name="connsiteX31" fmla="*/ 314325 w 390525"/>
                  <a:gd name="connsiteY31" fmla="*/ 225508 h 320758"/>
                  <a:gd name="connsiteX32" fmla="*/ 323850 w 390525"/>
                  <a:gd name="connsiteY32" fmla="*/ 120733 h 320758"/>
                  <a:gd name="connsiteX33" fmla="*/ 328612 w 390525"/>
                  <a:gd name="connsiteY33" fmla="*/ 101683 h 320758"/>
                  <a:gd name="connsiteX34" fmla="*/ 338137 w 390525"/>
                  <a:gd name="connsiteY34" fmla="*/ 87396 h 320758"/>
                  <a:gd name="connsiteX35" fmla="*/ 347662 w 390525"/>
                  <a:gd name="connsiteY35" fmla="*/ 87396 h 320758"/>
                  <a:gd name="connsiteX36" fmla="*/ 357187 w 390525"/>
                  <a:gd name="connsiteY36" fmla="*/ 106446 h 320758"/>
                  <a:gd name="connsiteX37" fmla="*/ 361950 w 390525"/>
                  <a:gd name="connsiteY37" fmla="*/ 139783 h 320758"/>
                  <a:gd name="connsiteX38" fmla="*/ 366712 w 390525"/>
                  <a:gd name="connsiteY38" fmla="*/ 187408 h 320758"/>
                  <a:gd name="connsiteX39" fmla="*/ 376237 w 390525"/>
                  <a:gd name="connsiteY39" fmla="*/ 239796 h 320758"/>
                  <a:gd name="connsiteX40" fmla="*/ 385762 w 390525"/>
                  <a:gd name="connsiteY40" fmla="*/ 244558 h 320758"/>
                  <a:gd name="connsiteX41" fmla="*/ 390525 w 390525"/>
                  <a:gd name="connsiteY41" fmla="*/ 254083 h 3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0525" h="320758">
                    <a:moveTo>
                      <a:pt x="0" y="249321"/>
                    </a:moveTo>
                    <a:cubicBezTo>
                      <a:pt x="30903" y="269924"/>
                      <a:pt x="124" y="244777"/>
                      <a:pt x="19050" y="277896"/>
                    </a:cubicBezTo>
                    <a:cubicBezTo>
                      <a:pt x="22392" y="283744"/>
                      <a:pt x="28575" y="287421"/>
                      <a:pt x="33337" y="292183"/>
                    </a:cubicBezTo>
                    <a:cubicBezTo>
                      <a:pt x="38100" y="290596"/>
                      <a:pt x="44489" y="291341"/>
                      <a:pt x="47625" y="287421"/>
                    </a:cubicBezTo>
                    <a:cubicBezTo>
                      <a:pt x="48127" y="286793"/>
                      <a:pt x="54518" y="256715"/>
                      <a:pt x="57150" y="254083"/>
                    </a:cubicBezTo>
                    <a:cubicBezTo>
                      <a:pt x="60700" y="250533"/>
                      <a:pt x="66675" y="250908"/>
                      <a:pt x="71437" y="249321"/>
                    </a:cubicBezTo>
                    <a:cubicBezTo>
                      <a:pt x="78170" y="282982"/>
                      <a:pt x="73639" y="265450"/>
                      <a:pt x="85725" y="301708"/>
                    </a:cubicBezTo>
                    <a:cubicBezTo>
                      <a:pt x="87312" y="306471"/>
                      <a:pt x="85724" y="314409"/>
                      <a:pt x="90487" y="315996"/>
                    </a:cubicBezTo>
                    <a:lnTo>
                      <a:pt x="104775" y="320758"/>
                    </a:lnTo>
                    <a:cubicBezTo>
                      <a:pt x="106362" y="311233"/>
                      <a:pt x="103505" y="299723"/>
                      <a:pt x="109537" y="292183"/>
                    </a:cubicBezTo>
                    <a:cubicBezTo>
                      <a:pt x="112673" y="288263"/>
                      <a:pt x="119648" y="294161"/>
                      <a:pt x="123825" y="296946"/>
                    </a:cubicBezTo>
                    <a:cubicBezTo>
                      <a:pt x="129429" y="300682"/>
                      <a:pt x="133350" y="306471"/>
                      <a:pt x="138112" y="311233"/>
                    </a:cubicBezTo>
                    <a:cubicBezTo>
                      <a:pt x="162819" y="274174"/>
                      <a:pt x="136243" y="319133"/>
                      <a:pt x="152400" y="230271"/>
                    </a:cubicBezTo>
                    <a:cubicBezTo>
                      <a:pt x="153298" y="225332"/>
                      <a:pt x="154917" y="240068"/>
                      <a:pt x="157162" y="244558"/>
                    </a:cubicBezTo>
                    <a:cubicBezTo>
                      <a:pt x="165100" y="260434"/>
                      <a:pt x="166687" y="258846"/>
                      <a:pt x="180975" y="268371"/>
                    </a:cubicBezTo>
                    <a:cubicBezTo>
                      <a:pt x="182562" y="273133"/>
                      <a:pt x="181247" y="280413"/>
                      <a:pt x="185737" y="282658"/>
                    </a:cubicBezTo>
                    <a:cubicBezTo>
                      <a:pt x="200253" y="289916"/>
                      <a:pt x="202973" y="269052"/>
                      <a:pt x="204787" y="263608"/>
                    </a:cubicBezTo>
                    <a:cubicBezTo>
                      <a:pt x="206375" y="252496"/>
                      <a:pt x="207349" y="241278"/>
                      <a:pt x="209550" y="230271"/>
                    </a:cubicBezTo>
                    <a:cubicBezTo>
                      <a:pt x="210535" y="225348"/>
                      <a:pt x="210762" y="212433"/>
                      <a:pt x="214312" y="215983"/>
                    </a:cubicBezTo>
                    <a:cubicBezTo>
                      <a:pt x="221412" y="223083"/>
                      <a:pt x="216737" y="237458"/>
                      <a:pt x="223837" y="244558"/>
                    </a:cubicBezTo>
                    <a:lnTo>
                      <a:pt x="238125" y="258846"/>
                    </a:lnTo>
                    <a:cubicBezTo>
                      <a:pt x="239712" y="215983"/>
                      <a:pt x="240292" y="173071"/>
                      <a:pt x="242887" y="130258"/>
                    </a:cubicBezTo>
                    <a:cubicBezTo>
                      <a:pt x="243416" y="121524"/>
                      <a:pt x="250421" y="87828"/>
                      <a:pt x="252412" y="77871"/>
                    </a:cubicBezTo>
                    <a:cubicBezTo>
                      <a:pt x="254000" y="52471"/>
                      <a:pt x="250183" y="26141"/>
                      <a:pt x="257175" y="1671"/>
                    </a:cubicBezTo>
                    <a:cubicBezTo>
                      <a:pt x="258747" y="-3832"/>
                      <a:pt x="270592" y="5539"/>
                      <a:pt x="271462" y="11196"/>
                    </a:cubicBezTo>
                    <a:cubicBezTo>
                      <a:pt x="289130" y="126039"/>
                      <a:pt x="266790" y="90187"/>
                      <a:pt x="280987" y="154071"/>
                    </a:cubicBezTo>
                    <a:cubicBezTo>
                      <a:pt x="282076" y="158971"/>
                      <a:pt x="284162" y="163596"/>
                      <a:pt x="285750" y="168358"/>
                    </a:cubicBezTo>
                    <a:cubicBezTo>
                      <a:pt x="287337" y="179471"/>
                      <a:pt x="289272" y="190539"/>
                      <a:pt x="290512" y="201696"/>
                    </a:cubicBezTo>
                    <a:cubicBezTo>
                      <a:pt x="298755" y="275880"/>
                      <a:pt x="290569" y="230548"/>
                      <a:pt x="300037" y="277896"/>
                    </a:cubicBezTo>
                    <a:cubicBezTo>
                      <a:pt x="301625" y="246146"/>
                      <a:pt x="300599" y="214157"/>
                      <a:pt x="304800" y="182646"/>
                    </a:cubicBezTo>
                    <a:cubicBezTo>
                      <a:pt x="305870" y="174623"/>
                      <a:pt x="307806" y="198556"/>
                      <a:pt x="309562" y="206458"/>
                    </a:cubicBezTo>
                    <a:cubicBezTo>
                      <a:pt x="310982" y="212848"/>
                      <a:pt x="312737" y="219158"/>
                      <a:pt x="314325" y="225508"/>
                    </a:cubicBezTo>
                    <a:cubicBezTo>
                      <a:pt x="317103" y="183828"/>
                      <a:pt x="316996" y="158431"/>
                      <a:pt x="323850" y="120733"/>
                    </a:cubicBezTo>
                    <a:cubicBezTo>
                      <a:pt x="325021" y="114293"/>
                      <a:pt x="326034" y="107699"/>
                      <a:pt x="328612" y="101683"/>
                    </a:cubicBezTo>
                    <a:cubicBezTo>
                      <a:pt x="330867" y="96422"/>
                      <a:pt x="334962" y="92158"/>
                      <a:pt x="338137" y="87396"/>
                    </a:cubicBezTo>
                    <a:cubicBezTo>
                      <a:pt x="345758" y="56916"/>
                      <a:pt x="340042" y="67076"/>
                      <a:pt x="347662" y="87396"/>
                    </a:cubicBezTo>
                    <a:cubicBezTo>
                      <a:pt x="350155" y="94044"/>
                      <a:pt x="354012" y="100096"/>
                      <a:pt x="357187" y="106446"/>
                    </a:cubicBezTo>
                    <a:cubicBezTo>
                      <a:pt x="358775" y="117558"/>
                      <a:pt x="360638" y="128635"/>
                      <a:pt x="361950" y="139783"/>
                    </a:cubicBezTo>
                    <a:cubicBezTo>
                      <a:pt x="363814" y="155628"/>
                      <a:pt x="364456" y="171614"/>
                      <a:pt x="366712" y="187408"/>
                    </a:cubicBezTo>
                    <a:cubicBezTo>
                      <a:pt x="369222" y="204979"/>
                      <a:pt x="373062" y="222333"/>
                      <a:pt x="376237" y="239796"/>
                    </a:cubicBezTo>
                    <a:cubicBezTo>
                      <a:pt x="384101" y="192617"/>
                      <a:pt x="378175" y="210417"/>
                      <a:pt x="385762" y="244558"/>
                    </a:cubicBezTo>
                    <a:cubicBezTo>
                      <a:pt x="386532" y="248023"/>
                      <a:pt x="388937" y="250908"/>
                      <a:pt x="390525" y="25408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4767263" y="2667000"/>
                <a:ext cx="614772" cy="128588"/>
              </a:xfrm>
              <a:custGeom>
                <a:avLst/>
                <a:gdLst>
                  <a:gd name="connsiteX0" fmla="*/ 0 w 614772"/>
                  <a:gd name="connsiteY0" fmla="*/ 23813 h 128588"/>
                  <a:gd name="connsiteX1" fmla="*/ 23812 w 614772"/>
                  <a:gd name="connsiteY1" fmla="*/ 47625 h 128588"/>
                  <a:gd name="connsiteX2" fmla="*/ 38100 w 614772"/>
                  <a:gd name="connsiteY2" fmla="*/ 57150 h 128588"/>
                  <a:gd name="connsiteX3" fmla="*/ 42862 w 614772"/>
                  <a:gd name="connsiteY3" fmla="*/ 71438 h 128588"/>
                  <a:gd name="connsiteX4" fmla="*/ 61912 w 614772"/>
                  <a:gd name="connsiteY4" fmla="*/ 47625 h 128588"/>
                  <a:gd name="connsiteX5" fmla="*/ 66675 w 614772"/>
                  <a:gd name="connsiteY5" fmla="*/ 19050 h 128588"/>
                  <a:gd name="connsiteX6" fmla="*/ 71437 w 614772"/>
                  <a:gd name="connsiteY6" fmla="*/ 33338 h 128588"/>
                  <a:gd name="connsiteX7" fmla="*/ 80962 w 614772"/>
                  <a:gd name="connsiteY7" fmla="*/ 47625 h 128588"/>
                  <a:gd name="connsiteX8" fmla="*/ 85725 w 614772"/>
                  <a:gd name="connsiteY8" fmla="*/ 71438 h 128588"/>
                  <a:gd name="connsiteX9" fmla="*/ 90487 w 614772"/>
                  <a:gd name="connsiteY9" fmla="*/ 85725 h 128588"/>
                  <a:gd name="connsiteX10" fmla="*/ 104775 w 614772"/>
                  <a:gd name="connsiteY10" fmla="*/ 76200 h 128588"/>
                  <a:gd name="connsiteX11" fmla="*/ 128587 w 614772"/>
                  <a:gd name="connsiteY11" fmla="*/ 85725 h 128588"/>
                  <a:gd name="connsiteX12" fmla="*/ 142875 w 614772"/>
                  <a:gd name="connsiteY12" fmla="*/ 80963 h 128588"/>
                  <a:gd name="connsiteX13" fmla="*/ 138112 w 614772"/>
                  <a:gd name="connsiteY13" fmla="*/ 52388 h 128588"/>
                  <a:gd name="connsiteX14" fmla="*/ 142875 w 614772"/>
                  <a:gd name="connsiteY14" fmla="*/ 66675 h 128588"/>
                  <a:gd name="connsiteX15" fmla="*/ 161925 w 614772"/>
                  <a:gd name="connsiteY15" fmla="*/ 95250 h 128588"/>
                  <a:gd name="connsiteX16" fmla="*/ 180975 w 614772"/>
                  <a:gd name="connsiteY16" fmla="*/ 71438 h 128588"/>
                  <a:gd name="connsiteX17" fmla="*/ 195262 w 614772"/>
                  <a:gd name="connsiteY17" fmla="*/ 47625 h 128588"/>
                  <a:gd name="connsiteX18" fmla="*/ 204787 w 614772"/>
                  <a:gd name="connsiteY18" fmla="*/ 61913 h 128588"/>
                  <a:gd name="connsiteX19" fmla="*/ 214312 w 614772"/>
                  <a:gd name="connsiteY19" fmla="*/ 90488 h 128588"/>
                  <a:gd name="connsiteX20" fmla="*/ 233362 w 614772"/>
                  <a:gd name="connsiteY20" fmla="*/ 61913 h 128588"/>
                  <a:gd name="connsiteX21" fmla="*/ 242887 w 614772"/>
                  <a:gd name="connsiteY21" fmla="*/ 47625 h 128588"/>
                  <a:gd name="connsiteX22" fmla="*/ 266700 w 614772"/>
                  <a:gd name="connsiteY22" fmla="*/ 76200 h 128588"/>
                  <a:gd name="connsiteX23" fmla="*/ 271462 w 614772"/>
                  <a:gd name="connsiteY23" fmla="*/ 95250 h 128588"/>
                  <a:gd name="connsiteX24" fmla="*/ 276225 w 614772"/>
                  <a:gd name="connsiteY24" fmla="*/ 109538 h 128588"/>
                  <a:gd name="connsiteX25" fmla="*/ 285750 w 614772"/>
                  <a:gd name="connsiteY25" fmla="*/ 80963 h 128588"/>
                  <a:gd name="connsiteX26" fmla="*/ 304800 w 614772"/>
                  <a:gd name="connsiteY26" fmla="*/ 57150 h 128588"/>
                  <a:gd name="connsiteX27" fmla="*/ 319087 w 614772"/>
                  <a:gd name="connsiteY27" fmla="*/ 52388 h 128588"/>
                  <a:gd name="connsiteX28" fmla="*/ 333375 w 614772"/>
                  <a:gd name="connsiteY28" fmla="*/ 61913 h 128588"/>
                  <a:gd name="connsiteX29" fmla="*/ 357187 w 614772"/>
                  <a:gd name="connsiteY29" fmla="*/ 57150 h 128588"/>
                  <a:gd name="connsiteX30" fmla="*/ 371475 w 614772"/>
                  <a:gd name="connsiteY30" fmla="*/ 52388 h 128588"/>
                  <a:gd name="connsiteX31" fmla="*/ 395287 w 614772"/>
                  <a:gd name="connsiteY31" fmla="*/ 33338 h 128588"/>
                  <a:gd name="connsiteX32" fmla="*/ 400050 w 614772"/>
                  <a:gd name="connsiteY32" fmla="*/ 47625 h 128588"/>
                  <a:gd name="connsiteX33" fmla="*/ 409575 w 614772"/>
                  <a:gd name="connsiteY33" fmla="*/ 85725 h 128588"/>
                  <a:gd name="connsiteX34" fmla="*/ 423862 w 614772"/>
                  <a:gd name="connsiteY34" fmla="*/ 71438 h 128588"/>
                  <a:gd name="connsiteX35" fmla="*/ 438150 w 614772"/>
                  <a:gd name="connsiteY35" fmla="*/ 66675 h 128588"/>
                  <a:gd name="connsiteX36" fmla="*/ 466725 w 614772"/>
                  <a:gd name="connsiteY36" fmla="*/ 47625 h 128588"/>
                  <a:gd name="connsiteX37" fmla="*/ 481012 w 614772"/>
                  <a:gd name="connsiteY37" fmla="*/ 57150 h 128588"/>
                  <a:gd name="connsiteX38" fmla="*/ 490537 w 614772"/>
                  <a:gd name="connsiteY38" fmla="*/ 33338 h 128588"/>
                  <a:gd name="connsiteX39" fmla="*/ 504825 w 614772"/>
                  <a:gd name="connsiteY39" fmla="*/ 0 h 128588"/>
                  <a:gd name="connsiteX40" fmla="*/ 519112 w 614772"/>
                  <a:gd name="connsiteY40" fmla="*/ 4763 h 128588"/>
                  <a:gd name="connsiteX41" fmla="*/ 533400 w 614772"/>
                  <a:gd name="connsiteY41" fmla="*/ 33338 h 128588"/>
                  <a:gd name="connsiteX42" fmla="*/ 538162 w 614772"/>
                  <a:gd name="connsiteY42" fmla="*/ 66675 h 128588"/>
                  <a:gd name="connsiteX43" fmla="*/ 561975 w 614772"/>
                  <a:gd name="connsiteY43" fmla="*/ 23813 h 128588"/>
                  <a:gd name="connsiteX44" fmla="*/ 576262 w 614772"/>
                  <a:gd name="connsiteY44" fmla="*/ 28575 h 128588"/>
                  <a:gd name="connsiteX45" fmla="*/ 585787 w 614772"/>
                  <a:gd name="connsiteY45" fmla="*/ 76200 h 128588"/>
                  <a:gd name="connsiteX46" fmla="*/ 595312 w 614772"/>
                  <a:gd name="connsiteY46" fmla="*/ 128588 h 128588"/>
                  <a:gd name="connsiteX47" fmla="*/ 604837 w 614772"/>
                  <a:gd name="connsiteY47" fmla="*/ 109538 h 128588"/>
                  <a:gd name="connsiteX48" fmla="*/ 614362 w 614772"/>
                  <a:gd name="connsiteY48" fmla="*/ 71438 h 128588"/>
                  <a:gd name="connsiteX49" fmla="*/ 614362 w 614772"/>
                  <a:gd name="connsiteY49" fmla="*/ 3810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4772" h="128588">
                    <a:moveTo>
                      <a:pt x="0" y="23813"/>
                    </a:moveTo>
                    <a:cubicBezTo>
                      <a:pt x="7937" y="31750"/>
                      <a:pt x="15364" y="40233"/>
                      <a:pt x="23812" y="47625"/>
                    </a:cubicBezTo>
                    <a:cubicBezTo>
                      <a:pt x="28120" y="51394"/>
                      <a:pt x="34524" y="52680"/>
                      <a:pt x="38100" y="57150"/>
                    </a:cubicBezTo>
                    <a:cubicBezTo>
                      <a:pt x="41236" y="61070"/>
                      <a:pt x="41275" y="66675"/>
                      <a:pt x="42862" y="71438"/>
                    </a:cubicBezTo>
                    <a:cubicBezTo>
                      <a:pt x="49212" y="63500"/>
                      <a:pt x="57706" y="56879"/>
                      <a:pt x="61912" y="47625"/>
                    </a:cubicBezTo>
                    <a:cubicBezTo>
                      <a:pt x="65908" y="38834"/>
                      <a:pt x="61318" y="27085"/>
                      <a:pt x="66675" y="19050"/>
                    </a:cubicBezTo>
                    <a:cubicBezTo>
                      <a:pt x="69460" y="14873"/>
                      <a:pt x="69192" y="28848"/>
                      <a:pt x="71437" y="33338"/>
                    </a:cubicBezTo>
                    <a:cubicBezTo>
                      <a:pt x="73997" y="38457"/>
                      <a:pt x="77787" y="42863"/>
                      <a:pt x="80962" y="47625"/>
                    </a:cubicBezTo>
                    <a:cubicBezTo>
                      <a:pt x="82550" y="55563"/>
                      <a:pt x="83762" y="63585"/>
                      <a:pt x="85725" y="71438"/>
                    </a:cubicBezTo>
                    <a:cubicBezTo>
                      <a:pt x="86943" y="76308"/>
                      <a:pt x="85617" y="84508"/>
                      <a:pt x="90487" y="85725"/>
                    </a:cubicBezTo>
                    <a:cubicBezTo>
                      <a:pt x="96040" y="87113"/>
                      <a:pt x="100012" y="79375"/>
                      <a:pt x="104775" y="76200"/>
                    </a:cubicBezTo>
                    <a:cubicBezTo>
                      <a:pt x="124353" y="46835"/>
                      <a:pt x="103402" y="68935"/>
                      <a:pt x="128587" y="85725"/>
                    </a:cubicBezTo>
                    <a:cubicBezTo>
                      <a:pt x="132764" y="88510"/>
                      <a:pt x="138112" y="82550"/>
                      <a:pt x="142875" y="80963"/>
                    </a:cubicBezTo>
                    <a:cubicBezTo>
                      <a:pt x="141287" y="71438"/>
                      <a:pt x="138112" y="62044"/>
                      <a:pt x="138112" y="52388"/>
                    </a:cubicBezTo>
                    <a:cubicBezTo>
                      <a:pt x="138112" y="47368"/>
                      <a:pt x="140437" y="62287"/>
                      <a:pt x="142875" y="66675"/>
                    </a:cubicBezTo>
                    <a:cubicBezTo>
                      <a:pt x="148435" y="76682"/>
                      <a:pt x="161925" y="95250"/>
                      <a:pt x="161925" y="95250"/>
                    </a:cubicBezTo>
                    <a:cubicBezTo>
                      <a:pt x="168275" y="87313"/>
                      <a:pt x="175146" y="79765"/>
                      <a:pt x="180975" y="71438"/>
                    </a:cubicBezTo>
                    <a:cubicBezTo>
                      <a:pt x="186283" y="63855"/>
                      <a:pt x="186667" y="51063"/>
                      <a:pt x="195262" y="47625"/>
                    </a:cubicBezTo>
                    <a:cubicBezTo>
                      <a:pt x="200577" y="45499"/>
                      <a:pt x="202462" y="56682"/>
                      <a:pt x="204787" y="61913"/>
                    </a:cubicBezTo>
                    <a:cubicBezTo>
                      <a:pt x="208865" y="71088"/>
                      <a:pt x="214312" y="90488"/>
                      <a:pt x="214312" y="90488"/>
                    </a:cubicBezTo>
                    <a:lnTo>
                      <a:pt x="233362" y="61913"/>
                    </a:lnTo>
                    <a:lnTo>
                      <a:pt x="242887" y="47625"/>
                    </a:lnTo>
                    <a:cubicBezTo>
                      <a:pt x="251468" y="56206"/>
                      <a:pt x="261728" y="64598"/>
                      <a:pt x="266700" y="76200"/>
                    </a:cubicBezTo>
                    <a:cubicBezTo>
                      <a:pt x="269278" y="82216"/>
                      <a:pt x="269664" y="88956"/>
                      <a:pt x="271462" y="95250"/>
                    </a:cubicBezTo>
                    <a:cubicBezTo>
                      <a:pt x="272841" y="100077"/>
                      <a:pt x="274637" y="104775"/>
                      <a:pt x="276225" y="109538"/>
                    </a:cubicBezTo>
                    <a:lnTo>
                      <a:pt x="285750" y="80963"/>
                    </a:lnTo>
                    <a:cubicBezTo>
                      <a:pt x="291243" y="64483"/>
                      <a:pt x="287565" y="65767"/>
                      <a:pt x="304800" y="57150"/>
                    </a:cubicBezTo>
                    <a:cubicBezTo>
                      <a:pt x="309290" y="54905"/>
                      <a:pt x="314325" y="53975"/>
                      <a:pt x="319087" y="52388"/>
                    </a:cubicBezTo>
                    <a:cubicBezTo>
                      <a:pt x="323850" y="55563"/>
                      <a:pt x="327762" y="63036"/>
                      <a:pt x="333375" y="61913"/>
                    </a:cubicBezTo>
                    <a:cubicBezTo>
                      <a:pt x="365124" y="55563"/>
                      <a:pt x="319089" y="31750"/>
                      <a:pt x="357187" y="57150"/>
                    </a:cubicBezTo>
                    <a:cubicBezTo>
                      <a:pt x="361950" y="55563"/>
                      <a:pt x="367555" y="55524"/>
                      <a:pt x="371475" y="52388"/>
                    </a:cubicBezTo>
                    <a:cubicBezTo>
                      <a:pt x="402250" y="27768"/>
                      <a:pt x="359375" y="45308"/>
                      <a:pt x="395287" y="33338"/>
                    </a:cubicBezTo>
                    <a:cubicBezTo>
                      <a:pt x="396875" y="38100"/>
                      <a:pt x="398729" y="42782"/>
                      <a:pt x="400050" y="47625"/>
                    </a:cubicBezTo>
                    <a:cubicBezTo>
                      <a:pt x="403495" y="60255"/>
                      <a:pt x="400319" y="76468"/>
                      <a:pt x="409575" y="85725"/>
                    </a:cubicBezTo>
                    <a:cubicBezTo>
                      <a:pt x="414337" y="90487"/>
                      <a:pt x="418258" y="75174"/>
                      <a:pt x="423862" y="71438"/>
                    </a:cubicBezTo>
                    <a:cubicBezTo>
                      <a:pt x="428039" y="68653"/>
                      <a:pt x="433761" y="69113"/>
                      <a:pt x="438150" y="66675"/>
                    </a:cubicBezTo>
                    <a:cubicBezTo>
                      <a:pt x="448157" y="61116"/>
                      <a:pt x="466725" y="47625"/>
                      <a:pt x="466725" y="47625"/>
                    </a:cubicBezTo>
                    <a:cubicBezTo>
                      <a:pt x="471487" y="50800"/>
                      <a:pt x="476104" y="60095"/>
                      <a:pt x="481012" y="57150"/>
                    </a:cubicBezTo>
                    <a:cubicBezTo>
                      <a:pt x="488343" y="52752"/>
                      <a:pt x="487065" y="41150"/>
                      <a:pt x="490537" y="33338"/>
                    </a:cubicBezTo>
                    <a:cubicBezTo>
                      <a:pt x="506231" y="-1973"/>
                      <a:pt x="495042" y="29347"/>
                      <a:pt x="504825" y="0"/>
                    </a:cubicBezTo>
                    <a:cubicBezTo>
                      <a:pt x="509587" y="1588"/>
                      <a:pt x="515192" y="1627"/>
                      <a:pt x="519112" y="4763"/>
                    </a:cubicBezTo>
                    <a:cubicBezTo>
                      <a:pt x="527505" y="11478"/>
                      <a:pt x="530262" y="23926"/>
                      <a:pt x="533400" y="33338"/>
                    </a:cubicBezTo>
                    <a:cubicBezTo>
                      <a:pt x="534987" y="44450"/>
                      <a:pt x="527155" y="64474"/>
                      <a:pt x="538162" y="66675"/>
                    </a:cubicBezTo>
                    <a:cubicBezTo>
                      <a:pt x="548396" y="68722"/>
                      <a:pt x="558679" y="33700"/>
                      <a:pt x="561975" y="23813"/>
                    </a:cubicBezTo>
                    <a:cubicBezTo>
                      <a:pt x="566737" y="25400"/>
                      <a:pt x="574185" y="24005"/>
                      <a:pt x="576262" y="28575"/>
                    </a:cubicBezTo>
                    <a:cubicBezTo>
                      <a:pt x="582961" y="43313"/>
                      <a:pt x="582395" y="60370"/>
                      <a:pt x="585787" y="76200"/>
                    </a:cubicBezTo>
                    <a:cubicBezTo>
                      <a:pt x="595412" y="121113"/>
                      <a:pt x="585957" y="63092"/>
                      <a:pt x="595312" y="128588"/>
                    </a:cubicBezTo>
                    <a:cubicBezTo>
                      <a:pt x="598487" y="122238"/>
                      <a:pt x="602040" y="116063"/>
                      <a:pt x="604837" y="109538"/>
                    </a:cubicBezTo>
                    <a:cubicBezTo>
                      <a:pt x="609074" y="99651"/>
                      <a:pt x="613591" y="80695"/>
                      <a:pt x="614362" y="71438"/>
                    </a:cubicBezTo>
                    <a:cubicBezTo>
                      <a:pt x="615285" y="60364"/>
                      <a:pt x="614362" y="49213"/>
                      <a:pt x="614362" y="38100"/>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4376738" y="2414588"/>
                <a:ext cx="0" cy="3167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767263" y="2419350"/>
                <a:ext cx="0" cy="271463"/>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14" name="Group 13"/>
          <p:cNvGrpSpPr/>
          <p:nvPr/>
        </p:nvGrpSpPr>
        <p:grpSpPr>
          <a:xfrm>
            <a:off x="2824766" y="1244281"/>
            <a:ext cx="871728" cy="1554162"/>
            <a:chOff x="5181600" y="4257674"/>
            <a:chExt cx="2036054" cy="1554162"/>
          </a:xfrm>
        </p:grpSpPr>
        <p:sp>
          <p:nvSpPr>
            <p:cNvPr id="18" name="Rounded Rectangular Callout 17"/>
            <p:cNvSpPr/>
            <p:nvPr/>
          </p:nvSpPr>
          <p:spPr>
            <a:xfrm>
              <a:off x="5181600" y="4257674"/>
              <a:ext cx="2036054" cy="1554162"/>
            </a:xfrm>
            <a:prstGeom prst="wedgeRoundRectCallout">
              <a:avLst>
                <a:gd name="adj1" fmla="val -21444"/>
                <a:gd name="adj2" fmla="val -48728"/>
                <a:gd name="adj3" fmla="val 16667"/>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5382034" y="5334000"/>
              <a:ext cx="1657643" cy="0"/>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715000" y="4419600"/>
              <a:ext cx="0" cy="1209764"/>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433428" y="5334000"/>
              <a:ext cx="784226" cy="307777"/>
            </a:xfrm>
            <a:prstGeom prst="rect">
              <a:avLst/>
            </a:prstGeom>
            <a:noFill/>
          </p:spPr>
          <p:txBody>
            <a:bodyPr wrap="square" rtlCol="0">
              <a:spAutoFit/>
            </a:bodyPr>
            <a:lstStyle/>
            <a:p>
              <a:r>
                <a:rPr lang="en-US" sz="1400" dirty="0"/>
                <a:t>x</a:t>
              </a:r>
            </a:p>
          </p:txBody>
        </p:sp>
        <p:sp>
          <p:nvSpPr>
            <p:cNvPr id="22" name="TextBox 21"/>
            <p:cNvSpPr txBox="1"/>
            <p:nvPr/>
          </p:nvSpPr>
          <p:spPr>
            <a:xfrm>
              <a:off x="5259910" y="4495800"/>
              <a:ext cx="784226" cy="307777"/>
            </a:xfrm>
            <a:prstGeom prst="rect">
              <a:avLst/>
            </a:prstGeom>
            <a:noFill/>
          </p:spPr>
          <p:txBody>
            <a:bodyPr wrap="square" rtlCol="0">
              <a:spAutoFit/>
            </a:bodyPr>
            <a:lstStyle/>
            <a:p>
              <a:r>
                <a:rPr lang="en-US" sz="1400" dirty="0"/>
                <a:t>y</a:t>
              </a:r>
            </a:p>
          </p:txBody>
        </p:sp>
        <p:cxnSp>
          <p:nvCxnSpPr>
            <p:cNvPr id="23" name="Straight Connector 22"/>
            <p:cNvCxnSpPr/>
            <p:nvPr/>
          </p:nvCxnSpPr>
          <p:spPr>
            <a:xfrm>
              <a:off x="5413057" y="5334000"/>
              <a:ext cx="682943"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grpSp>
      <p:cxnSp>
        <p:nvCxnSpPr>
          <p:cNvPr id="15" name="Straight Connector 14"/>
          <p:cNvCxnSpPr/>
          <p:nvPr/>
        </p:nvCxnSpPr>
        <p:spPr>
          <a:xfrm>
            <a:off x="3216262" y="1939607"/>
            <a:ext cx="36576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212184" y="1923732"/>
            <a:ext cx="0" cy="39687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330176" y="1615659"/>
            <a:ext cx="462484" cy="307777"/>
          </a:xfrm>
          <a:prstGeom prst="rect">
            <a:avLst/>
          </a:prstGeom>
          <a:noFill/>
        </p:spPr>
        <p:txBody>
          <a:bodyPr wrap="square" rtlCol="0">
            <a:spAutoFit/>
          </a:bodyPr>
          <a:lstStyle/>
          <a:p>
            <a:r>
              <a:rPr lang="en-US" sz="1400" dirty="0"/>
              <a:t>f(x)</a:t>
            </a:r>
          </a:p>
        </p:txBody>
      </p:sp>
      <p:sp>
        <p:nvSpPr>
          <p:cNvPr id="52" name="Rectangle 53"/>
          <p:cNvSpPr>
            <a:spLocks noChangeArrowheads="1"/>
          </p:cNvSpPr>
          <p:nvPr/>
        </p:nvSpPr>
        <p:spPr bwMode="auto">
          <a:xfrm>
            <a:off x="2878302" y="5164380"/>
            <a:ext cx="169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dirty="0">
                <a:solidFill>
                  <a:srgbClr val="000000"/>
                </a:solidFill>
              </a:rPr>
              <a:t>V</a:t>
            </a:r>
            <a:endParaRPr lang="en-US" sz="2400" b="0" dirty="0">
              <a:latin typeface="Times New Roman" pitchFamily="18" charset="0"/>
            </a:endParaRPr>
          </a:p>
        </p:txBody>
      </p:sp>
      <p:sp>
        <p:nvSpPr>
          <p:cNvPr id="53" name="Rectangle 54"/>
          <p:cNvSpPr>
            <a:spLocks noChangeArrowheads="1"/>
          </p:cNvSpPr>
          <p:nvPr/>
        </p:nvSpPr>
        <p:spPr bwMode="auto">
          <a:xfrm>
            <a:off x="3046577" y="5323130"/>
            <a:ext cx="92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300" b="0" dirty="0">
                <a:solidFill>
                  <a:srgbClr val="000000"/>
                </a:solidFill>
              </a:rPr>
              <a:t>1</a:t>
            </a:r>
            <a:endParaRPr lang="en-US" sz="2400" b="0" dirty="0">
              <a:latin typeface="Times New Roman" pitchFamily="18" charset="0"/>
            </a:endParaRPr>
          </a:p>
        </p:txBody>
      </p:sp>
      <p:sp>
        <p:nvSpPr>
          <p:cNvPr id="54" name="Rectangle 55"/>
          <p:cNvSpPr>
            <a:spLocks noChangeArrowheads="1"/>
          </p:cNvSpPr>
          <p:nvPr/>
        </p:nvSpPr>
        <p:spPr bwMode="auto">
          <a:xfrm>
            <a:off x="3141827" y="5164380"/>
            <a:ext cx="14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a:t>
            </a:r>
            <a:endParaRPr lang="en-US" sz="2400" b="0">
              <a:latin typeface="Times New Roman" pitchFamily="18" charset="0"/>
            </a:endParaRPr>
          </a:p>
        </p:txBody>
      </p:sp>
      <p:sp>
        <p:nvSpPr>
          <p:cNvPr id="55" name="Rectangle 56"/>
          <p:cNvSpPr>
            <a:spLocks noChangeArrowheads="1"/>
          </p:cNvSpPr>
          <p:nvPr/>
        </p:nvSpPr>
        <p:spPr bwMode="auto">
          <a:xfrm>
            <a:off x="3291052" y="5135805"/>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latin typeface="Symbol" pitchFamily="18" charset="2"/>
              </a:rPr>
              <a:t>e</a:t>
            </a:r>
            <a:endParaRPr lang="en-US" sz="2400" b="0">
              <a:latin typeface="Times New Roman" pitchFamily="18" charset="0"/>
            </a:endParaRPr>
          </a:p>
        </p:txBody>
      </p:sp>
      <p:sp>
        <p:nvSpPr>
          <p:cNvPr id="57" name="Rectangle 50"/>
          <p:cNvSpPr>
            <a:spLocks noChangeArrowheads="1"/>
          </p:cNvSpPr>
          <p:nvPr/>
        </p:nvSpPr>
        <p:spPr bwMode="auto">
          <a:xfrm>
            <a:off x="2568886" y="4858627"/>
            <a:ext cx="12503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dirty="0">
                <a:solidFill>
                  <a:srgbClr val="000000"/>
                </a:solidFill>
              </a:rPr>
              <a:t>Input + Noise</a:t>
            </a:r>
            <a:endParaRPr lang="en-US" sz="2400" b="0" dirty="0">
              <a:latin typeface="Times New Roman" pitchFamily="18" charset="0"/>
            </a:endParaRPr>
          </a:p>
        </p:txBody>
      </p:sp>
      <p:sp>
        <p:nvSpPr>
          <p:cNvPr id="61" name="Rectangle 60"/>
          <p:cNvSpPr/>
          <p:nvPr/>
        </p:nvSpPr>
        <p:spPr>
          <a:xfrm>
            <a:off x="2908516" y="3266955"/>
            <a:ext cx="698861" cy="1382732"/>
          </a:xfrm>
          <a:prstGeom prst="rect">
            <a:avLst/>
          </a:prstGeom>
          <a:solidFill>
            <a:srgbClr val="DCEF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3053366" y="2615971"/>
            <a:ext cx="0" cy="2115650"/>
          </a:xfrm>
          <a:prstGeom prst="line">
            <a:avLst/>
          </a:prstGeom>
          <a:ln w="63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3199670" y="1482407"/>
            <a:ext cx="15976" cy="3249214"/>
          </a:xfrm>
          <a:prstGeom prst="line">
            <a:avLst/>
          </a:prstGeom>
          <a:ln w="63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3356034" y="1482407"/>
            <a:ext cx="31130" cy="3249214"/>
          </a:xfrm>
          <a:prstGeom prst="line">
            <a:avLst/>
          </a:prstGeom>
          <a:ln w="6350">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64" name="Rectangle 2"/>
          <p:cNvSpPr>
            <a:spLocks noGrp="1" noChangeArrowheads="1"/>
          </p:cNvSpPr>
          <p:nvPr>
            <p:ph type="title"/>
          </p:nvPr>
        </p:nvSpPr>
        <p:spPr>
          <a:xfrm>
            <a:off x="457200" y="27491"/>
            <a:ext cx="8229600" cy="1143000"/>
          </a:xfrm>
        </p:spPr>
        <p:txBody>
          <a:bodyPr>
            <a:normAutofit/>
          </a:bodyPr>
          <a:lstStyle/>
          <a:p>
            <a:r>
              <a:rPr lang="en-US" sz="3600" dirty="0">
                <a:ea typeface="ＭＳ Ｐゴシック" pitchFamily="34" charset="-128"/>
              </a:rPr>
              <a:t>Effect of Nonlinear Function “f”</a:t>
            </a:r>
          </a:p>
        </p:txBody>
      </p:sp>
      <p:grpSp>
        <p:nvGrpSpPr>
          <p:cNvPr id="71" name="Group 70"/>
          <p:cNvGrpSpPr/>
          <p:nvPr/>
        </p:nvGrpSpPr>
        <p:grpSpPr>
          <a:xfrm rot="5400000">
            <a:off x="2534045" y="3632570"/>
            <a:ext cx="1447800" cy="686635"/>
            <a:chOff x="3935052" y="3564348"/>
            <a:chExt cx="1447800" cy="686635"/>
          </a:xfrm>
        </p:grpSpPr>
        <p:cxnSp>
          <p:nvCxnSpPr>
            <p:cNvPr id="68" name="Straight Arrow Connector 67"/>
            <p:cNvCxnSpPr/>
            <p:nvPr/>
          </p:nvCxnSpPr>
          <p:spPr>
            <a:xfrm flipV="1">
              <a:off x="3935052" y="3564348"/>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3935052" y="4250983"/>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70" name="TextBox 69"/>
          <p:cNvSpPr txBox="1"/>
          <p:nvPr/>
        </p:nvSpPr>
        <p:spPr>
          <a:xfrm>
            <a:off x="2389333" y="3808084"/>
            <a:ext cx="784225" cy="276999"/>
          </a:xfrm>
          <a:prstGeom prst="rect">
            <a:avLst/>
          </a:prstGeom>
          <a:noFill/>
        </p:spPr>
        <p:txBody>
          <a:bodyPr wrap="square" rtlCol="0">
            <a:spAutoFit/>
          </a:bodyPr>
          <a:lstStyle/>
          <a:p>
            <a:r>
              <a:rPr lang="en-US" sz="1200" dirty="0"/>
              <a:t>Time</a:t>
            </a:r>
          </a:p>
        </p:txBody>
      </p:sp>
      <p:sp>
        <p:nvSpPr>
          <p:cNvPr id="72" name="TextBox 71"/>
          <p:cNvSpPr txBox="1"/>
          <p:nvPr/>
        </p:nvSpPr>
        <p:spPr>
          <a:xfrm>
            <a:off x="3387164" y="3290633"/>
            <a:ext cx="784225" cy="276999"/>
          </a:xfrm>
          <a:prstGeom prst="rect">
            <a:avLst/>
          </a:prstGeom>
          <a:noFill/>
        </p:spPr>
        <p:txBody>
          <a:bodyPr wrap="square" rtlCol="0">
            <a:spAutoFit/>
          </a:bodyPr>
          <a:lstStyle/>
          <a:p>
            <a:r>
              <a:rPr lang="en-US" sz="1200" dirty="0"/>
              <a:t>Voltage</a:t>
            </a:r>
          </a:p>
        </p:txBody>
      </p:sp>
    </p:spTree>
    <p:extLst>
      <p:ext uri="{BB962C8B-B14F-4D97-AF65-F5344CB8AC3E}">
        <p14:creationId xmlns:p14="http://schemas.microsoft.com/office/powerpoint/2010/main" val="8311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0000"/>
                                        <p:tgtEl>
                                          <p:spTgt spid="61"/>
                                        </p:tgtEl>
                                      </p:cBhvr>
                                    </p:animEffect>
                                    <p:set>
                                      <p:cBhvr>
                                        <p:cTn id="7" dur="1" fill="hold">
                                          <p:stCondLst>
                                            <p:cond delay="9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344C7A-0D93-FE43-BBB8-6C733ACB5A1E}" type="slidenum">
              <a:rPr lang="en-US" smtClean="0"/>
              <a:t>19</a:t>
            </a:fld>
            <a:endParaRPr lang="en-US"/>
          </a:p>
        </p:txBody>
      </p:sp>
      <p:grpSp>
        <p:nvGrpSpPr>
          <p:cNvPr id="5" name="Group 4"/>
          <p:cNvGrpSpPr/>
          <p:nvPr/>
        </p:nvGrpSpPr>
        <p:grpSpPr>
          <a:xfrm rot="5400000">
            <a:off x="2495947" y="3527661"/>
            <a:ext cx="1524000" cy="877094"/>
            <a:chOff x="4038600" y="2057400"/>
            <a:chExt cx="1524000" cy="877094"/>
          </a:xfrm>
        </p:grpSpPr>
        <p:sp>
          <p:nvSpPr>
            <p:cNvPr id="6" name="Rounded Rectangular Callout 5"/>
            <p:cNvSpPr/>
            <p:nvPr/>
          </p:nvSpPr>
          <p:spPr>
            <a:xfrm>
              <a:off x="4038600" y="2057400"/>
              <a:ext cx="1524000" cy="877094"/>
            </a:xfrm>
            <a:prstGeom prst="wedgeRoundRectCallout">
              <a:avLst>
                <a:gd name="adj1" fmla="val -21401"/>
                <a:gd name="adj2" fmla="val 50454"/>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126648" y="2165267"/>
              <a:ext cx="1255387" cy="630321"/>
              <a:chOff x="4126648" y="2165267"/>
              <a:chExt cx="1255387" cy="630321"/>
            </a:xfrm>
          </p:grpSpPr>
          <p:sp>
            <p:nvSpPr>
              <p:cNvPr id="8" name="Freeform 7"/>
              <p:cNvSpPr/>
              <p:nvPr/>
            </p:nvSpPr>
            <p:spPr>
              <a:xfrm>
                <a:off x="4126648" y="2642100"/>
                <a:ext cx="250091" cy="124913"/>
              </a:xfrm>
              <a:custGeom>
                <a:avLst/>
                <a:gdLst>
                  <a:gd name="connsiteX0" fmla="*/ 0 w 171450"/>
                  <a:gd name="connsiteY0" fmla="*/ 67763 h 124913"/>
                  <a:gd name="connsiteX1" fmla="*/ 4762 w 171450"/>
                  <a:gd name="connsiteY1" fmla="*/ 105863 h 124913"/>
                  <a:gd name="connsiteX2" fmla="*/ 9525 w 171450"/>
                  <a:gd name="connsiteY2" fmla="*/ 120150 h 124913"/>
                  <a:gd name="connsiteX3" fmla="*/ 23812 w 171450"/>
                  <a:gd name="connsiteY3" fmla="*/ 124913 h 124913"/>
                  <a:gd name="connsiteX4" fmla="*/ 28575 w 171450"/>
                  <a:gd name="connsiteY4" fmla="*/ 63000 h 124913"/>
                  <a:gd name="connsiteX5" fmla="*/ 33337 w 171450"/>
                  <a:gd name="connsiteY5" fmla="*/ 48713 h 124913"/>
                  <a:gd name="connsiteX6" fmla="*/ 47625 w 171450"/>
                  <a:gd name="connsiteY6" fmla="*/ 39188 h 124913"/>
                  <a:gd name="connsiteX7" fmla="*/ 52387 w 171450"/>
                  <a:gd name="connsiteY7" fmla="*/ 1088 h 124913"/>
                  <a:gd name="connsiteX8" fmla="*/ 61912 w 171450"/>
                  <a:gd name="connsiteY8" fmla="*/ 20138 h 124913"/>
                  <a:gd name="connsiteX9" fmla="*/ 66675 w 171450"/>
                  <a:gd name="connsiteY9" fmla="*/ 39188 h 124913"/>
                  <a:gd name="connsiteX10" fmla="*/ 71437 w 171450"/>
                  <a:gd name="connsiteY10" fmla="*/ 53475 h 124913"/>
                  <a:gd name="connsiteX11" fmla="*/ 100012 w 171450"/>
                  <a:gd name="connsiteY11" fmla="*/ 29663 h 124913"/>
                  <a:gd name="connsiteX12" fmla="*/ 109537 w 171450"/>
                  <a:gd name="connsiteY12" fmla="*/ 43950 h 124913"/>
                  <a:gd name="connsiteX13" fmla="*/ 142875 w 171450"/>
                  <a:gd name="connsiteY13" fmla="*/ 53475 h 124913"/>
                  <a:gd name="connsiteX14" fmla="*/ 157162 w 171450"/>
                  <a:gd name="connsiteY14" fmla="*/ 63000 h 124913"/>
                  <a:gd name="connsiteX15" fmla="*/ 171450 w 171450"/>
                  <a:gd name="connsiteY15" fmla="*/ 67763 h 1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24913">
                    <a:moveTo>
                      <a:pt x="0" y="67763"/>
                    </a:moveTo>
                    <a:cubicBezTo>
                      <a:pt x="1587" y="80463"/>
                      <a:pt x="2472" y="93271"/>
                      <a:pt x="4762" y="105863"/>
                    </a:cubicBezTo>
                    <a:cubicBezTo>
                      <a:pt x="5660" y="110802"/>
                      <a:pt x="5975" y="116600"/>
                      <a:pt x="9525" y="120150"/>
                    </a:cubicBezTo>
                    <a:cubicBezTo>
                      <a:pt x="13075" y="123700"/>
                      <a:pt x="19050" y="123325"/>
                      <a:pt x="23812" y="124913"/>
                    </a:cubicBezTo>
                    <a:cubicBezTo>
                      <a:pt x="25400" y="104275"/>
                      <a:pt x="26008" y="83539"/>
                      <a:pt x="28575" y="63000"/>
                    </a:cubicBezTo>
                    <a:cubicBezTo>
                      <a:pt x="29198" y="58019"/>
                      <a:pt x="30201" y="52633"/>
                      <a:pt x="33337" y="48713"/>
                    </a:cubicBezTo>
                    <a:cubicBezTo>
                      <a:pt x="36913" y="44243"/>
                      <a:pt x="42862" y="42363"/>
                      <a:pt x="47625" y="39188"/>
                    </a:cubicBezTo>
                    <a:cubicBezTo>
                      <a:pt x="49212" y="26488"/>
                      <a:pt x="44708" y="11327"/>
                      <a:pt x="52387" y="1088"/>
                    </a:cubicBezTo>
                    <a:cubicBezTo>
                      <a:pt x="56647" y="-4592"/>
                      <a:pt x="59419" y="13491"/>
                      <a:pt x="61912" y="20138"/>
                    </a:cubicBezTo>
                    <a:cubicBezTo>
                      <a:pt x="64210" y="26267"/>
                      <a:pt x="64877" y="32894"/>
                      <a:pt x="66675" y="39188"/>
                    </a:cubicBezTo>
                    <a:cubicBezTo>
                      <a:pt x="68054" y="44015"/>
                      <a:pt x="69850" y="48713"/>
                      <a:pt x="71437" y="53475"/>
                    </a:cubicBezTo>
                    <a:cubicBezTo>
                      <a:pt x="83032" y="18690"/>
                      <a:pt x="71222" y="22465"/>
                      <a:pt x="100012" y="29663"/>
                    </a:cubicBezTo>
                    <a:cubicBezTo>
                      <a:pt x="103187" y="34425"/>
                      <a:pt x="105068" y="40374"/>
                      <a:pt x="109537" y="43950"/>
                    </a:cubicBezTo>
                    <a:cubicBezTo>
                      <a:pt x="112644" y="46436"/>
                      <a:pt x="141627" y="53163"/>
                      <a:pt x="142875" y="53475"/>
                    </a:cubicBezTo>
                    <a:cubicBezTo>
                      <a:pt x="147637" y="56650"/>
                      <a:pt x="153586" y="58531"/>
                      <a:pt x="157162" y="63000"/>
                    </a:cubicBezTo>
                    <a:cubicBezTo>
                      <a:pt x="168153" y="76739"/>
                      <a:pt x="154075" y="85138"/>
                      <a:pt x="171450" y="6776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4376738" y="2165267"/>
                <a:ext cx="390525" cy="320758"/>
              </a:xfrm>
              <a:custGeom>
                <a:avLst/>
                <a:gdLst>
                  <a:gd name="connsiteX0" fmla="*/ 0 w 390525"/>
                  <a:gd name="connsiteY0" fmla="*/ 249321 h 320758"/>
                  <a:gd name="connsiteX1" fmla="*/ 19050 w 390525"/>
                  <a:gd name="connsiteY1" fmla="*/ 277896 h 320758"/>
                  <a:gd name="connsiteX2" fmla="*/ 33337 w 390525"/>
                  <a:gd name="connsiteY2" fmla="*/ 292183 h 320758"/>
                  <a:gd name="connsiteX3" fmla="*/ 47625 w 390525"/>
                  <a:gd name="connsiteY3" fmla="*/ 287421 h 320758"/>
                  <a:gd name="connsiteX4" fmla="*/ 57150 w 390525"/>
                  <a:gd name="connsiteY4" fmla="*/ 254083 h 320758"/>
                  <a:gd name="connsiteX5" fmla="*/ 71437 w 390525"/>
                  <a:gd name="connsiteY5" fmla="*/ 249321 h 320758"/>
                  <a:gd name="connsiteX6" fmla="*/ 85725 w 390525"/>
                  <a:gd name="connsiteY6" fmla="*/ 301708 h 320758"/>
                  <a:gd name="connsiteX7" fmla="*/ 90487 w 390525"/>
                  <a:gd name="connsiteY7" fmla="*/ 315996 h 320758"/>
                  <a:gd name="connsiteX8" fmla="*/ 104775 w 390525"/>
                  <a:gd name="connsiteY8" fmla="*/ 320758 h 320758"/>
                  <a:gd name="connsiteX9" fmla="*/ 109537 w 390525"/>
                  <a:gd name="connsiteY9" fmla="*/ 292183 h 320758"/>
                  <a:gd name="connsiteX10" fmla="*/ 123825 w 390525"/>
                  <a:gd name="connsiteY10" fmla="*/ 296946 h 320758"/>
                  <a:gd name="connsiteX11" fmla="*/ 138112 w 390525"/>
                  <a:gd name="connsiteY11" fmla="*/ 311233 h 320758"/>
                  <a:gd name="connsiteX12" fmla="*/ 152400 w 390525"/>
                  <a:gd name="connsiteY12" fmla="*/ 230271 h 320758"/>
                  <a:gd name="connsiteX13" fmla="*/ 157162 w 390525"/>
                  <a:gd name="connsiteY13" fmla="*/ 244558 h 320758"/>
                  <a:gd name="connsiteX14" fmla="*/ 180975 w 390525"/>
                  <a:gd name="connsiteY14" fmla="*/ 268371 h 320758"/>
                  <a:gd name="connsiteX15" fmla="*/ 185737 w 390525"/>
                  <a:gd name="connsiteY15" fmla="*/ 282658 h 320758"/>
                  <a:gd name="connsiteX16" fmla="*/ 204787 w 390525"/>
                  <a:gd name="connsiteY16" fmla="*/ 263608 h 320758"/>
                  <a:gd name="connsiteX17" fmla="*/ 209550 w 390525"/>
                  <a:gd name="connsiteY17" fmla="*/ 230271 h 320758"/>
                  <a:gd name="connsiteX18" fmla="*/ 214312 w 390525"/>
                  <a:gd name="connsiteY18" fmla="*/ 215983 h 320758"/>
                  <a:gd name="connsiteX19" fmla="*/ 223837 w 390525"/>
                  <a:gd name="connsiteY19" fmla="*/ 244558 h 320758"/>
                  <a:gd name="connsiteX20" fmla="*/ 238125 w 390525"/>
                  <a:gd name="connsiteY20" fmla="*/ 258846 h 320758"/>
                  <a:gd name="connsiteX21" fmla="*/ 242887 w 390525"/>
                  <a:gd name="connsiteY21" fmla="*/ 130258 h 320758"/>
                  <a:gd name="connsiteX22" fmla="*/ 252412 w 390525"/>
                  <a:gd name="connsiteY22" fmla="*/ 77871 h 320758"/>
                  <a:gd name="connsiteX23" fmla="*/ 257175 w 390525"/>
                  <a:gd name="connsiteY23" fmla="*/ 1671 h 320758"/>
                  <a:gd name="connsiteX24" fmla="*/ 271462 w 390525"/>
                  <a:gd name="connsiteY24" fmla="*/ 11196 h 320758"/>
                  <a:gd name="connsiteX25" fmla="*/ 280987 w 390525"/>
                  <a:gd name="connsiteY25" fmla="*/ 154071 h 320758"/>
                  <a:gd name="connsiteX26" fmla="*/ 285750 w 390525"/>
                  <a:gd name="connsiteY26" fmla="*/ 168358 h 320758"/>
                  <a:gd name="connsiteX27" fmla="*/ 290512 w 390525"/>
                  <a:gd name="connsiteY27" fmla="*/ 201696 h 320758"/>
                  <a:gd name="connsiteX28" fmla="*/ 300037 w 390525"/>
                  <a:gd name="connsiteY28" fmla="*/ 277896 h 320758"/>
                  <a:gd name="connsiteX29" fmla="*/ 304800 w 390525"/>
                  <a:gd name="connsiteY29" fmla="*/ 182646 h 320758"/>
                  <a:gd name="connsiteX30" fmla="*/ 309562 w 390525"/>
                  <a:gd name="connsiteY30" fmla="*/ 206458 h 320758"/>
                  <a:gd name="connsiteX31" fmla="*/ 314325 w 390525"/>
                  <a:gd name="connsiteY31" fmla="*/ 225508 h 320758"/>
                  <a:gd name="connsiteX32" fmla="*/ 323850 w 390525"/>
                  <a:gd name="connsiteY32" fmla="*/ 120733 h 320758"/>
                  <a:gd name="connsiteX33" fmla="*/ 328612 w 390525"/>
                  <a:gd name="connsiteY33" fmla="*/ 101683 h 320758"/>
                  <a:gd name="connsiteX34" fmla="*/ 338137 w 390525"/>
                  <a:gd name="connsiteY34" fmla="*/ 87396 h 320758"/>
                  <a:gd name="connsiteX35" fmla="*/ 347662 w 390525"/>
                  <a:gd name="connsiteY35" fmla="*/ 87396 h 320758"/>
                  <a:gd name="connsiteX36" fmla="*/ 357187 w 390525"/>
                  <a:gd name="connsiteY36" fmla="*/ 106446 h 320758"/>
                  <a:gd name="connsiteX37" fmla="*/ 361950 w 390525"/>
                  <a:gd name="connsiteY37" fmla="*/ 139783 h 320758"/>
                  <a:gd name="connsiteX38" fmla="*/ 366712 w 390525"/>
                  <a:gd name="connsiteY38" fmla="*/ 187408 h 320758"/>
                  <a:gd name="connsiteX39" fmla="*/ 376237 w 390525"/>
                  <a:gd name="connsiteY39" fmla="*/ 239796 h 320758"/>
                  <a:gd name="connsiteX40" fmla="*/ 385762 w 390525"/>
                  <a:gd name="connsiteY40" fmla="*/ 244558 h 320758"/>
                  <a:gd name="connsiteX41" fmla="*/ 390525 w 390525"/>
                  <a:gd name="connsiteY41" fmla="*/ 254083 h 3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0525" h="320758">
                    <a:moveTo>
                      <a:pt x="0" y="249321"/>
                    </a:moveTo>
                    <a:cubicBezTo>
                      <a:pt x="30903" y="269924"/>
                      <a:pt x="124" y="244777"/>
                      <a:pt x="19050" y="277896"/>
                    </a:cubicBezTo>
                    <a:cubicBezTo>
                      <a:pt x="22392" y="283744"/>
                      <a:pt x="28575" y="287421"/>
                      <a:pt x="33337" y="292183"/>
                    </a:cubicBezTo>
                    <a:cubicBezTo>
                      <a:pt x="38100" y="290596"/>
                      <a:pt x="44489" y="291341"/>
                      <a:pt x="47625" y="287421"/>
                    </a:cubicBezTo>
                    <a:cubicBezTo>
                      <a:pt x="48127" y="286793"/>
                      <a:pt x="54518" y="256715"/>
                      <a:pt x="57150" y="254083"/>
                    </a:cubicBezTo>
                    <a:cubicBezTo>
                      <a:pt x="60700" y="250533"/>
                      <a:pt x="66675" y="250908"/>
                      <a:pt x="71437" y="249321"/>
                    </a:cubicBezTo>
                    <a:cubicBezTo>
                      <a:pt x="78170" y="282982"/>
                      <a:pt x="73639" y="265450"/>
                      <a:pt x="85725" y="301708"/>
                    </a:cubicBezTo>
                    <a:cubicBezTo>
                      <a:pt x="87312" y="306471"/>
                      <a:pt x="85724" y="314409"/>
                      <a:pt x="90487" y="315996"/>
                    </a:cubicBezTo>
                    <a:lnTo>
                      <a:pt x="104775" y="320758"/>
                    </a:lnTo>
                    <a:cubicBezTo>
                      <a:pt x="106362" y="311233"/>
                      <a:pt x="103505" y="299723"/>
                      <a:pt x="109537" y="292183"/>
                    </a:cubicBezTo>
                    <a:cubicBezTo>
                      <a:pt x="112673" y="288263"/>
                      <a:pt x="119648" y="294161"/>
                      <a:pt x="123825" y="296946"/>
                    </a:cubicBezTo>
                    <a:cubicBezTo>
                      <a:pt x="129429" y="300682"/>
                      <a:pt x="133350" y="306471"/>
                      <a:pt x="138112" y="311233"/>
                    </a:cubicBezTo>
                    <a:cubicBezTo>
                      <a:pt x="162819" y="274174"/>
                      <a:pt x="136243" y="319133"/>
                      <a:pt x="152400" y="230271"/>
                    </a:cubicBezTo>
                    <a:cubicBezTo>
                      <a:pt x="153298" y="225332"/>
                      <a:pt x="154917" y="240068"/>
                      <a:pt x="157162" y="244558"/>
                    </a:cubicBezTo>
                    <a:cubicBezTo>
                      <a:pt x="165100" y="260434"/>
                      <a:pt x="166687" y="258846"/>
                      <a:pt x="180975" y="268371"/>
                    </a:cubicBezTo>
                    <a:cubicBezTo>
                      <a:pt x="182562" y="273133"/>
                      <a:pt x="181247" y="280413"/>
                      <a:pt x="185737" y="282658"/>
                    </a:cubicBezTo>
                    <a:cubicBezTo>
                      <a:pt x="200253" y="289916"/>
                      <a:pt x="202973" y="269052"/>
                      <a:pt x="204787" y="263608"/>
                    </a:cubicBezTo>
                    <a:cubicBezTo>
                      <a:pt x="206375" y="252496"/>
                      <a:pt x="207349" y="241278"/>
                      <a:pt x="209550" y="230271"/>
                    </a:cubicBezTo>
                    <a:cubicBezTo>
                      <a:pt x="210535" y="225348"/>
                      <a:pt x="210762" y="212433"/>
                      <a:pt x="214312" y="215983"/>
                    </a:cubicBezTo>
                    <a:cubicBezTo>
                      <a:pt x="221412" y="223083"/>
                      <a:pt x="216737" y="237458"/>
                      <a:pt x="223837" y="244558"/>
                    </a:cubicBezTo>
                    <a:lnTo>
                      <a:pt x="238125" y="258846"/>
                    </a:lnTo>
                    <a:cubicBezTo>
                      <a:pt x="239712" y="215983"/>
                      <a:pt x="240292" y="173071"/>
                      <a:pt x="242887" y="130258"/>
                    </a:cubicBezTo>
                    <a:cubicBezTo>
                      <a:pt x="243416" y="121524"/>
                      <a:pt x="250421" y="87828"/>
                      <a:pt x="252412" y="77871"/>
                    </a:cubicBezTo>
                    <a:cubicBezTo>
                      <a:pt x="254000" y="52471"/>
                      <a:pt x="250183" y="26141"/>
                      <a:pt x="257175" y="1671"/>
                    </a:cubicBezTo>
                    <a:cubicBezTo>
                      <a:pt x="258747" y="-3832"/>
                      <a:pt x="270592" y="5539"/>
                      <a:pt x="271462" y="11196"/>
                    </a:cubicBezTo>
                    <a:cubicBezTo>
                      <a:pt x="289130" y="126039"/>
                      <a:pt x="266790" y="90187"/>
                      <a:pt x="280987" y="154071"/>
                    </a:cubicBezTo>
                    <a:cubicBezTo>
                      <a:pt x="282076" y="158971"/>
                      <a:pt x="284162" y="163596"/>
                      <a:pt x="285750" y="168358"/>
                    </a:cubicBezTo>
                    <a:cubicBezTo>
                      <a:pt x="287337" y="179471"/>
                      <a:pt x="289272" y="190539"/>
                      <a:pt x="290512" y="201696"/>
                    </a:cubicBezTo>
                    <a:cubicBezTo>
                      <a:pt x="298755" y="275880"/>
                      <a:pt x="290569" y="230548"/>
                      <a:pt x="300037" y="277896"/>
                    </a:cubicBezTo>
                    <a:cubicBezTo>
                      <a:pt x="301625" y="246146"/>
                      <a:pt x="300599" y="214157"/>
                      <a:pt x="304800" y="182646"/>
                    </a:cubicBezTo>
                    <a:cubicBezTo>
                      <a:pt x="305870" y="174623"/>
                      <a:pt x="307806" y="198556"/>
                      <a:pt x="309562" y="206458"/>
                    </a:cubicBezTo>
                    <a:cubicBezTo>
                      <a:pt x="310982" y="212848"/>
                      <a:pt x="312737" y="219158"/>
                      <a:pt x="314325" y="225508"/>
                    </a:cubicBezTo>
                    <a:cubicBezTo>
                      <a:pt x="317103" y="183828"/>
                      <a:pt x="316996" y="158431"/>
                      <a:pt x="323850" y="120733"/>
                    </a:cubicBezTo>
                    <a:cubicBezTo>
                      <a:pt x="325021" y="114293"/>
                      <a:pt x="326034" y="107699"/>
                      <a:pt x="328612" y="101683"/>
                    </a:cubicBezTo>
                    <a:cubicBezTo>
                      <a:pt x="330867" y="96422"/>
                      <a:pt x="334962" y="92158"/>
                      <a:pt x="338137" y="87396"/>
                    </a:cubicBezTo>
                    <a:cubicBezTo>
                      <a:pt x="345758" y="56916"/>
                      <a:pt x="340042" y="67076"/>
                      <a:pt x="347662" y="87396"/>
                    </a:cubicBezTo>
                    <a:cubicBezTo>
                      <a:pt x="350155" y="94044"/>
                      <a:pt x="354012" y="100096"/>
                      <a:pt x="357187" y="106446"/>
                    </a:cubicBezTo>
                    <a:cubicBezTo>
                      <a:pt x="358775" y="117558"/>
                      <a:pt x="360638" y="128635"/>
                      <a:pt x="361950" y="139783"/>
                    </a:cubicBezTo>
                    <a:cubicBezTo>
                      <a:pt x="363814" y="155628"/>
                      <a:pt x="364456" y="171614"/>
                      <a:pt x="366712" y="187408"/>
                    </a:cubicBezTo>
                    <a:cubicBezTo>
                      <a:pt x="369222" y="204979"/>
                      <a:pt x="373062" y="222333"/>
                      <a:pt x="376237" y="239796"/>
                    </a:cubicBezTo>
                    <a:cubicBezTo>
                      <a:pt x="384101" y="192617"/>
                      <a:pt x="378175" y="210417"/>
                      <a:pt x="385762" y="244558"/>
                    </a:cubicBezTo>
                    <a:cubicBezTo>
                      <a:pt x="386532" y="248023"/>
                      <a:pt x="388937" y="250908"/>
                      <a:pt x="390525" y="25408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4767263" y="2667000"/>
                <a:ext cx="614772" cy="128588"/>
              </a:xfrm>
              <a:custGeom>
                <a:avLst/>
                <a:gdLst>
                  <a:gd name="connsiteX0" fmla="*/ 0 w 614772"/>
                  <a:gd name="connsiteY0" fmla="*/ 23813 h 128588"/>
                  <a:gd name="connsiteX1" fmla="*/ 23812 w 614772"/>
                  <a:gd name="connsiteY1" fmla="*/ 47625 h 128588"/>
                  <a:gd name="connsiteX2" fmla="*/ 38100 w 614772"/>
                  <a:gd name="connsiteY2" fmla="*/ 57150 h 128588"/>
                  <a:gd name="connsiteX3" fmla="*/ 42862 w 614772"/>
                  <a:gd name="connsiteY3" fmla="*/ 71438 h 128588"/>
                  <a:gd name="connsiteX4" fmla="*/ 61912 w 614772"/>
                  <a:gd name="connsiteY4" fmla="*/ 47625 h 128588"/>
                  <a:gd name="connsiteX5" fmla="*/ 66675 w 614772"/>
                  <a:gd name="connsiteY5" fmla="*/ 19050 h 128588"/>
                  <a:gd name="connsiteX6" fmla="*/ 71437 w 614772"/>
                  <a:gd name="connsiteY6" fmla="*/ 33338 h 128588"/>
                  <a:gd name="connsiteX7" fmla="*/ 80962 w 614772"/>
                  <a:gd name="connsiteY7" fmla="*/ 47625 h 128588"/>
                  <a:gd name="connsiteX8" fmla="*/ 85725 w 614772"/>
                  <a:gd name="connsiteY8" fmla="*/ 71438 h 128588"/>
                  <a:gd name="connsiteX9" fmla="*/ 90487 w 614772"/>
                  <a:gd name="connsiteY9" fmla="*/ 85725 h 128588"/>
                  <a:gd name="connsiteX10" fmla="*/ 104775 w 614772"/>
                  <a:gd name="connsiteY10" fmla="*/ 76200 h 128588"/>
                  <a:gd name="connsiteX11" fmla="*/ 128587 w 614772"/>
                  <a:gd name="connsiteY11" fmla="*/ 85725 h 128588"/>
                  <a:gd name="connsiteX12" fmla="*/ 142875 w 614772"/>
                  <a:gd name="connsiteY12" fmla="*/ 80963 h 128588"/>
                  <a:gd name="connsiteX13" fmla="*/ 138112 w 614772"/>
                  <a:gd name="connsiteY13" fmla="*/ 52388 h 128588"/>
                  <a:gd name="connsiteX14" fmla="*/ 142875 w 614772"/>
                  <a:gd name="connsiteY14" fmla="*/ 66675 h 128588"/>
                  <a:gd name="connsiteX15" fmla="*/ 161925 w 614772"/>
                  <a:gd name="connsiteY15" fmla="*/ 95250 h 128588"/>
                  <a:gd name="connsiteX16" fmla="*/ 180975 w 614772"/>
                  <a:gd name="connsiteY16" fmla="*/ 71438 h 128588"/>
                  <a:gd name="connsiteX17" fmla="*/ 195262 w 614772"/>
                  <a:gd name="connsiteY17" fmla="*/ 47625 h 128588"/>
                  <a:gd name="connsiteX18" fmla="*/ 204787 w 614772"/>
                  <a:gd name="connsiteY18" fmla="*/ 61913 h 128588"/>
                  <a:gd name="connsiteX19" fmla="*/ 214312 w 614772"/>
                  <a:gd name="connsiteY19" fmla="*/ 90488 h 128588"/>
                  <a:gd name="connsiteX20" fmla="*/ 233362 w 614772"/>
                  <a:gd name="connsiteY20" fmla="*/ 61913 h 128588"/>
                  <a:gd name="connsiteX21" fmla="*/ 242887 w 614772"/>
                  <a:gd name="connsiteY21" fmla="*/ 47625 h 128588"/>
                  <a:gd name="connsiteX22" fmla="*/ 266700 w 614772"/>
                  <a:gd name="connsiteY22" fmla="*/ 76200 h 128588"/>
                  <a:gd name="connsiteX23" fmla="*/ 271462 w 614772"/>
                  <a:gd name="connsiteY23" fmla="*/ 95250 h 128588"/>
                  <a:gd name="connsiteX24" fmla="*/ 276225 w 614772"/>
                  <a:gd name="connsiteY24" fmla="*/ 109538 h 128588"/>
                  <a:gd name="connsiteX25" fmla="*/ 285750 w 614772"/>
                  <a:gd name="connsiteY25" fmla="*/ 80963 h 128588"/>
                  <a:gd name="connsiteX26" fmla="*/ 304800 w 614772"/>
                  <a:gd name="connsiteY26" fmla="*/ 57150 h 128588"/>
                  <a:gd name="connsiteX27" fmla="*/ 319087 w 614772"/>
                  <a:gd name="connsiteY27" fmla="*/ 52388 h 128588"/>
                  <a:gd name="connsiteX28" fmla="*/ 333375 w 614772"/>
                  <a:gd name="connsiteY28" fmla="*/ 61913 h 128588"/>
                  <a:gd name="connsiteX29" fmla="*/ 357187 w 614772"/>
                  <a:gd name="connsiteY29" fmla="*/ 57150 h 128588"/>
                  <a:gd name="connsiteX30" fmla="*/ 371475 w 614772"/>
                  <a:gd name="connsiteY30" fmla="*/ 52388 h 128588"/>
                  <a:gd name="connsiteX31" fmla="*/ 395287 w 614772"/>
                  <a:gd name="connsiteY31" fmla="*/ 33338 h 128588"/>
                  <a:gd name="connsiteX32" fmla="*/ 400050 w 614772"/>
                  <a:gd name="connsiteY32" fmla="*/ 47625 h 128588"/>
                  <a:gd name="connsiteX33" fmla="*/ 409575 w 614772"/>
                  <a:gd name="connsiteY33" fmla="*/ 85725 h 128588"/>
                  <a:gd name="connsiteX34" fmla="*/ 423862 w 614772"/>
                  <a:gd name="connsiteY34" fmla="*/ 71438 h 128588"/>
                  <a:gd name="connsiteX35" fmla="*/ 438150 w 614772"/>
                  <a:gd name="connsiteY35" fmla="*/ 66675 h 128588"/>
                  <a:gd name="connsiteX36" fmla="*/ 466725 w 614772"/>
                  <a:gd name="connsiteY36" fmla="*/ 47625 h 128588"/>
                  <a:gd name="connsiteX37" fmla="*/ 481012 w 614772"/>
                  <a:gd name="connsiteY37" fmla="*/ 57150 h 128588"/>
                  <a:gd name="connsiteX38" fmla="*/ 490537 w 614772"/>
                  <a:gd name="connsiteY38" fmla="*/ 33338 h 128588"/>
                  <a:gd name="connsiteX39" fmla="*/ 504825 w 614772"/>
                  <a:gd name="connsiteY39" fmla="*/ 0 h 128588"/>
                  <a:gd name="connsiteX40" fmla="*/ 519112 w 614772"/>
                  <a:gd name="connsiteY40" fmla="*/ 4763 h 128588"/>
                  <a:gd name="connsiteX41" fmla="*/ 533400 w 614772"/>
                  <a:gd name="connsiteY41" fmla="*/ 33338 h 128588"/>
                  <a:gd name="connsiteX42" fmla="*/ 538162 w 614772"/>
                  <a:gd name="connsiteY42" fmla="*/ 66675 h 128588"/>
                  <a:gd name="connsiteX43" fmla="*/ 561975 w 614772"/>
                  <a:gd name="connsiteY43" fmla="*/ 23813 h 128588"/>
                  <a:gd name="connsiteX44" fmla="*/ 576262 w 614772"/>
                  <a:gd name="connsiteY44" fmla="*/ 28575 h 128588"/>
                  <a:gd name="connsiteX45" fmla="*/ 585787 w 614772"/>
                  <a:gd name="connsiteY45" fmla="*/ 76200 h 128588"/>
                  <a:gd name="connsiteX46" fmla="*/ 595312 w 614772"/>
                  <a:gd name="connsiteY46" fmla="*/ 128588 h 128588"/>
                  <a:gd name="connsiteX47" fmla="*/ 604837 w 614772"/>
                  <a:gd name="connsiteY47" fmla="*/ 109538 h 128588"/>
                  <a:gd name="connsiteX48" fmla="*/ 614362 w 614772"/>
                  <a:gd name="connsiteY48" fmla="*/ 71438 h 128588"/>
                  <a:gd name="connsiteX49" fmla="*/ 614362 w 614772"/>
                  <a:gd name="connsiteY49" fmla="*/ 3810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4772" h="128588">
                    <a:moveTo>
                      <a:pt x="0" y="23813"/>
                    </a:moveTo>
                    <a:cubicBezTo>
                      <a:pt x="7937" y="31750"/>
                      <a:pt x="15364" y="40233"/>
                      <a:pt x="23812" y="47625"/>
                    </a:cubicBezTo>
                    <a:cubicBezTo>
                      <a:pt x="28120" y="51394"/>
                      <a:pt x="34524" y="52680"/>
                      <a:pt x="38100" y="57150"/>
                    </a:cubicBezTo>
                    <a:cubicBezTo>
                      <a:pt x="41236" y="61070"/>
                      <a:pt x="41275" y="66675"/>
                      <a:pt x="42862" y="71438"/>
                    </a:cubicBezTo>
                    <a:cubicBezTo>
                      <a:pt x="49212" y="63500"/>
                      <a:pt x="57706" y="56879"/>
                      <a:pt x="61912" y="47625"/>
                    </a:cubicBezTo>
                    <a:cubicBezTo>
                      <a:pt x="65908" y="38834"/>
                      <a:pt x="61318" y="27085"/>
                      <a:pt x="66675" y="19050"/>
                    </a:cubicBezTo>
                    <a:cubicBezTo>
                      <a:pt x="69460" y="14873"/>
                      <a:pt x="69192" y="28848"/>
                      <a:pt x="71437" y="33338"/>
                    </a:cubicBezTo>
                    <a:cubicBezTo>
                      <a:pt x="73997" y="38457"/>
                      <a:pt x="77787" y="42863"/>
                      <a:pt x="80962" y="47625"/>
                    </a:cubicBezTo>
                    <a:cubicBezTo>
                      <a:pt x="82550" y="55563"/>
                      <a:pt x="83762" y="63585"/>
                      <a:pt x="85725" y="71438"/>
                    </a:cubicBezTo>
                    <a:cubicBezTo>
                      <a:pt x="86943" y="76308"/>
                      <a:pt x="85617" y="84508"/>
                      <a:pt x="90487" y="85725"/>
                    </a:cubicBezTo>
                    <a:cubicBezTo>
                      <a:pt x="96040" y="87113"/>
                      <a:pt x="100012" y="79375"/>
                      <a:pt x="104775" y="76200"/>
                    </a:cubicBezTo>
                    <a:cubicBezTo>
                      <a:pt x="124353" y="46835"/>
                      <a:pt x="103402" y="68935"/>
                      <a:pt x="128587" y="85725"/>
                    </a:cubicBezTo>
                    <a:cubicBezTo>
                      <a:pt x="132764" y="88510"/>
                      <a:pt x="138112" y="82550"/>
                      <a:pt x="142875" y="80963"/>
                    </a:cubicBezTo>
                    <a:cubicBezTo>
                      <a:pt x="141287" y="71438"/>
                      <a:pt x="138112" y="62044"/>
                      <a:pt x="138112" y="52388"/>
                    </a:cubicBezTo>
                    <a:cubicBezTo>
                      <a:pt x="138112" y="47368"/>
                      <a:pt x="140437" y="62287"/>
                      <a:pt x="142875" y="66675"/>
                    </a:cubicBezTo>
                    <a:cubicBezTo>
                      <a:pt x="148435" y="76682"/>
                      <a:pt x="161925" y="95250"/>
                      <a:pt x="161925" y="95250"/>
                    </a:cubicBezTo>
                    <a:cubicBezTo>
                      <a:pt x="168275" y="87313"/>
                      <a:pt x="175146" y="79765"/>
                      <a:pt x="180975" y="71438"/>
                    </a:cubicBezTo>
                    <a:cubicBezTo>
                      <a:pt x="186283" y="63855"/>
                      <a:pt x="186667" y="51063"/>
                      <a:pt x="195262" y="47625"/>
                    </a:cubicBezTo>
                    <a:cubicBezTo>
                      <a:pt x="200577" y="45499"/>
                      <a:pt x="202462" y="56682"/>
                      <a:pt x="204787" y="61913"/>
                    </a:cubicBezTo>
                    <a:cubicBezTo>
                      <a:pt x="208865" y="71088"/>
                      <a:pt x="214312" y="90488"/>
                      <a:pt x="214312" y="90488"/>
                    </a:cubicBezTo>
                    <a:lnTo>
                      <a:pt x="233362" y="61913"/>
                    </a:lnTo>
                    <a:lnTo>
                      <a:pt x="242887" y="47625"/>
                    </a:lnTo>
                    <a:cubicBezTo>
                      <a:pt x="251468" y="56206"/>
                      <a:pt x="261728" y="64598"/>
                      <a:pt x="266700" y="76200"/>
                    </a:cubicBezTo>
                    <a:cubicBezTo>
                      <a:pt x="269278" y="82216"/>
                      <a:pt x="269664" y="88956"/>
                      <a:pt x="271462" y="95250"/>
                    </a:cubicBezTo>
                    <a:cubicBezTo>
                      <a:pt x="272841" y="100077"/>
                      <a:pt x="274637" y="104775"/>
                      <a:pt x="276225" y="109538"/>
                    </a:cubicBezTo>
                    <a:lnTo>
                      <a:pt x="285750" y="80963"/>
                    </a:lnTo>
                    <a:cubicBezTo>
                      <a:pt x="291243" y="64483"/>
                      <a:pt x="287565" y="65767"/>
                      <a:pt x="304800" y="57150"/>
                    </a:cubicBezTo>
                    <a:cubicBezTo>
                      <a:pt x="309290" y="54905"/>
                      <a:pt x="314325" y="53975"/>
                      <a:pt x="319087" y="52388"/>
                    </a:cubicBezTo>
                    <a:cubicBezTo>
                      <a:pt x="323850" y="55563"/>
                      <a:pt x="327762" y="63036"/>
                      <a:pt x="333375" y="61913"/>
                    </a:cubicBezTo>
                    <a:cubicBezTo>
                      <a:pt x="365124" y="55563"/>
                      <a:pt x="319089" y="31750"/>
                      <a:pt x="357187" y="57150"/>
                    </a:cubicBezTo>
                    <a:cubicBezTo>
                      <a:pt x="361950" y="55563"/>
                      <a:pt x="367555" y="55524"/>
                      <a:pt x="371475" y="52388"/>
                    </a:cubicBezTo>
                    <a:cubicBezTo>
                      <a:pt x="402250" y="27768"/>
                      <a:pt x="359375" y="45308"/>
                      <a:pt x="395287" y="33338"/>
                    </a:cubicBezTo>
                    <a:cubicBezTo>
                      <a:pt x="396875" y="38100"/>
                      <a:pt x="398729" y="42782"/>
                      <a:pt x="400050" y="47625"/>
                    </a:cubicBezTo>
                    <a:cubicBezTo>
                      <a:pt x="403495" y="60255"/>
                      <a:pt x="400319" y="76468"/>
                      <a:pt x="409575" y="85725"/>
                    </a:cubicBezTo>
                    <a:cubicBezTo>
                      <a:pt x="414337" y="90487"/>
                      <a:pt x="418258" y="75174"/>
                      <a:pt x="423862" y="71438"/>
                    </a:cubicBezTo>
                    <a:cubicBezTo>
                      <a:pt x="428039" y="68653"/>
                      <a:pt x="433761" y="69113"/>
                      <a:pt x="438150" y="66675"/>
                    </a:cubicBezTo>
                    <a:cubicBezTo>
                      <a:pt x="448157" y="61116"/>
                      <a:pt x="466725" y="47625"/>
                      <a:pt x="466725" y="47625"/>
                    </a:cubicBezTo>
                    <a:cubicBezTo>
                      <a:pt x="471487" y="50800"/>
                      <a:pt x="476104" y="60095"/>
                      <a:pt x="481012" y="57150"/>
                    </a:cubicBezTo>
                    <a:cubicBezTo>
                      <a:pt x="488343" y="52752"/>
                      <a:pt x="487065" y="41150"/>
                      <a:pt x="490537" y="33338"/>
                    </a:cubicBezTo>
                    <a:cubicBezTo>
                      <a:pt x="506231" y="-1973"/>
                      <a:pt x="495042" y="29347"/>
                      <a:pt x="504825" y="0"/>
                    </a:cubicBezTo>
                    <a:cubicBezTo>
                      <a:pt x="509587" y="1588"/>
                      <a:pt x="515192" y="1627"/>
                      <a:pt x="519112" y="4763"/>
                    </a:cubicBezTo>
                    <a:cubicBezTo>
                      <a:pt x="527505" y="11478"/>
                      <a:pt x="530262" y="23926"/>
                      <a:pt x="533400" y="33338"/>
                    </a:cubicBezTo>
                    <a:cubicBezTo>
                      <a:pt x="534987" y="44450"/>
                      <a:pt x="527155" y="64474"/>
                      <a:pt x="538162" y="66675"/>
                    </a:cubicBezTo>
                    <a:cubicBezTo>
                      <a:pt x="548396" y="68722"/>
                      <a:pt x="558679" y="33700"/>
                      <a:pt x="561975" y="23813"/>
                    </a:cubicBezTo>
                    <a:cubicBezTo>
                      <a:pt x="566737" y="25400"/>
                      <a:pt x="574185" y="24005"/>
                      <a:pt x="576262" y="28575"/>
                    </a:cubicBezTo>
                    <a:cubicBezTo>
                      <a:pt x="582961" y="43313"/>
                      <a:pt x="582395" y="60370"/>
                      <a:pt x="585787" y="76200"/>
                    </a:cubicBezTo>
                    <a:cubicBezTo>
                      <a:pt x="595412" y="121113"/>
                      <a:pt x="585957" y="63092"/>
                      <a:pt x="595312" y="128588"/>
                    </a:cubicBezTo>
                    <a:cubicBezTo>
                      <a:pt x="598487" y="122238"/>
                      <a:pt x="602040" y="116063"/>
                      <a:pt x="604837" y="109538"/>
                    </a:cubicBezTo>
                    <a:cubicBezTo>
                      <a:pt x="609074" y="99651"/>
                      <a:pt x="613591" y="80695"/>
                      <a:pt x="614362" y="71438"/>
                    </a:cubicBezTo>
                    <a:cubicBezTo>
                      <a:pt x="615285" y="60364"/>
                      <a:pt x="614362" y="49213"/>
                      <a:pt x="614362" y="38100"/>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4376738" y="2414588"/>
                <a:ext cx="0" cy="3167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767263" y="2419350"/>
                <a:ext cx="0" cy="271463"/>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14" name="Group 13"/>
          <p:cNvGrpSpPr/>
          <p:nvPr/>
        </p:nvGrpSpPr>
        <p:grpSpPr>
          <a:xfrm>
            <a:off x="2824766" y="1244281"/>
            <a:ext cx="871728" cy="1554162"/>
            <a:chOff x="5181600" y="4257674"/>
            <a:chExt cx="2036054" cy="1554162"/>
          </a:xfrm>
        </p:grpSpPr>
        <p:sp>
          <p:nvSpPr>
            <p:cNvPr id="18" name="Rounded Rectangular Callout 17"/>
            <p:cNvSpPr/>
            <p:nvPr/>
          </p:nvSpPr>
          <p:spPr>
            <a:xfrm>
              <a:off x="5181600" y="4257674"/>
              <a:ext cx="2036054" cy="1554162"/>
            </a:xfrm>
            <a:prstGeom prst="wedgeRoundRectCallout">
              <a:avLst>
                <a:gd name="adj1" fmla="val -21444"/>
                <a:gd name="adj2" fmla="val -48728"/>
                <a:gd name="adj3" fmla="val 16667"/>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5382034" y="5334000"/>
              <a:ext cx="1657643" cy="0"/>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715000" y="4419600"/>
              <a:ext cx="0" cy="1209764"/>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433428" y="5334000"/>
              <a:ext cx="784226" cy="307777"/>
            </a:xfrm>
            <a:prstGeom prst="rect">
              <a:avLst/>
            </a:prstGeom>
            <a:noFill/>
          </p:spPr>
          <p:txBody>
            <a:bodyPr wrap="square" rtlCol="0">
              <a:spAutoFit/>
            </a:bodyPr>
            <a:lstStyle/>
            <a:p>
              <a:r>
                <a:rPr lang="en-US" sz="1400" dirty="0"/>
                <a:t>x</a:t>
              </a:r>
            </a:p>
          </p:txBody>
        </p:sp>
        <p:sp>
          <p:nvSpPr>
            <p:cNvPr id="22" name="TextBox 21"/>
            <p:cNvSpPr txBox="1"/>
            <p:nvPr/>
          </p:nvSpPr>
          <p:spPr>
            <a:xfrm>
              <a:off x="5259910" y="4495800"/>
              <a:ext cx="784226" cy="307777"/>
            </a:xfrm>
            <a:prstGeom prst="rect">
              <a:avLst/>
            </a:prstGeom>
            <a:noFill/>
          </p:spPr>
          <p:txBody>
            <a:bodyPr wrap="square" rtlCol="0">
              <a:spAutoFit/>
            </a:bodyPr>
            <a:lstStyle/>
            <a:p>
              <a:r>
                <a:rPr lang="en-US" sz="1400" dirty="0"/>
                <a:t>y</a:t>
              </a:r>
            </a:p>
          </p:txBody>
        </p:sp>
        <p:cxnSp>
          <p:nvCxnSpPr>
            <p:cNvPr id="23" name="Straight Connector 22"/>
            <p:cNvCxnSpPr/>
            <p:nvPr/>
          </p:nvCxnSpPr>
          <p:spPr>
            <a:xfrm>
              <a:off x="5413057" y="5334000"/>
              <a:ext cx="682943"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grpSp>
      <p:cxnSp>
        <p:nvCxnSpPr>
          <p:cNvPr id="15" name="Straight Connector 14"/>
          <p:cNvCxnSpPr/>
          <p:nvPr/>
        </p:nvCxnSpPr>
        <p:spPr>
          <a:xfrm>
            <a:off x="3216262" y="1939607"/>
            <a:ext cx="36576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212184" y="1923732"/>
            <a:ext cx="0" cy="39687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330176" y="1615659"/>
            <a:ext cx="462484" cy="307777"/>
          </a:xfrm>
          <a:prstGeom prst="rect">
            <a:avLst/>
          </a:prstGeom>
          <a:noFill/>
        </p:spPr>
        <p:txBody>
          <a:bodyPr wrap="square" rtlCol="0">
            <a:spAutoFit/>
          </a:bodyPr>
          <a:lstStyle/>
          <a:p>
            <a:r>
              <a:rPr lang="en-US" sz="1400" dirty="0"/>
              <a:t>f(x)</a:t>
            </a:r>
          </a:p>
        </p:txBody>
      </p:sp>
      <p:grpSp>
        <p:nvGrpSpPr>
          <p:cNvPr id="33" name="Group 32"/>
          <p:cNvGrpSpPr/>
          <p:nvPr/>
        </p:nvGrpSpPr>
        <p:grpSpPr>
          <a:xfrm>
            <a:off x="4368439" y="1542873"/>
            <a:ext cx="2286000" cy="1131348"/>
            <a:chOff x="76200" y="1879346"/>
            <a:chExt cx="2286000" cy="1131348"/>
          </a:xfrm>
        </p:grpSpPr>
        <p:grpSp>
          <p:nvGrpSpPr>
            <p:cNvPr id="34" name="Group 33"/>
            <p:cNvGrpSpPr/>
            <p:nvPr/>
          </p:nvGrpSpPr>
          <p:grpSpPr>
            <a:xfrm>
              <a:off x="76200" y="1879346"/>
              <a:ext cx="2286000" cy="1131348"/>
              <a:chOff x="-76200" y="1879346"/>
              <a:chExt cx="2286000" cy="1131348"/>
            </a:xfrm>
          </p:grpSpPr>
          <p:sp>
            <p:nvSpPr>
              <p:cNvPr id="39" name="Rounded Rectangular Callout 38"/>
              <p:cNvSpPr/>
              <p:nvPr/>
            </p:nvSpPr>
            <p:spPr>
              <a:xfrm>
                <a:off x="-76200" y="1879346"/>
                <a:ext cx="2286000" cy="1131348"/>
              </a:xfrm>
              <a:prstGeom prst="wedgeRoundRectCallout">
                <a:avLst>
                  <a:gd name="adj1" fmla="val -22565"/>
                  <a:gd name="adj2" fmla="val 49277"/>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0" name="Elbow Connector 39"/>
              <p:cNvCxnSpPr/>
              <p:nvPr/>
            </p:nvCxnSpPr>
            <p:spPr>
              <a:xfrm flipV="1">
                <a:off x="535806" y="2265787"/>
                <a:ext cx="573374" cy="393140"/>
              </a:xfrm>
              <a:prstGeom prst="bentConnector3">
                <a:avLst/>
              </a:prstGeom>
              <a:effectLst/>
            </p:spPr>
            <p:style>
              <a:lnRef idx="2">
                <a:schemeClr val="accent1"/>
              </a:lnRef>
              <a:fillRef idx="0">
                <a:schemeClr val="accent1"/>
              </a:fillRef>
              <a:effectRef idx="1">
                <a:schemeClr val="accent1"/>
              </a:effectRef>
              <a:fontRef idx="minor">
                <a:schemeClr val="tx1"/>
              </a:fontRef>
            </p:style>
          </p:cxnSp>
          <p:cxnSp>
            <p:nvCxnSpPr>
              <p:cNvPr id="41" name="Elbow Connector 40"/>
              <p:cNvCxnSpPr/>
              <p:nvPr/>
            </p:nvCxnSpPr>
            <p:spPr>
              <a:xfrm>
                <a:off x="1023473" y="2265316"/>
                <a:ext cx="434976" cy="393192"/>
              </a:xfrm>
              <a:prstGeom prst="bentConnector3">
                <a:avLst/>
              </a:prstGeom>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371600" y="2659049"/>
                <a:ext cx="479425" cy="0"/>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1090613" y="2730519"/>
              <a:ext cx="784225" cy="276999"/>
            </a:xfrm>
            <a:prstGeom prst="rect">
              <a:avLst/>
            </a:prstGeom>
            <a:noFill/>
          </p:spPr>
          <p:txBody>
            <a:bodyPr wrap="square" rtlCol="0">
              <a:spAutoFit/>
            </a:bodyPr>
            <a:lstStyle/>
            <a:p>
              <a:r>
                <a:rPr lang="en-US" sz="1200" dirty="0"/>
                <a:t>Time</a:t>
              </a:r>
            </a:p>
          </p:txBody>
        </p:sp>
        <p:sp>
          <p:nvSpPr>
            <p:cNvPr id="38" name="TextBox 37"/>
            <p:cNvSpPr txBox="1"/>
            <p:nvPr/>
          </p:nvSpPr>
          <p:spPr>
            <a:xfrm>
              <a:off x="76200" y="2268963"/>
              <a:ext cx="784225" cy="276999"/>
            </a:xfrm>
            <a:prstGeom prst="rect">
              <a:avLst/>
            </a:prstGeom>
            <a:noFill/>
          </p:spPr>
          <p:txBody>
            <a:bodyPr wrap="square" rtlCol="0">
              <a:spAutoFit/>
            </a:bodyPr>
            <a:lstStyle/>
            <a:p>
              <a:r>
                <a:rPr lang="en-US" sz="1200" dirty="0"/>
                <a:t>Voltage</a:t>
              </a:r>
            </a:p>
          </p:txBody>
        </p:sp>
        <p:cxnSp>
          <p:nvCxnSpPr>
            <p:cNvPr id="35" name="Straight Arrow Connector 34"/>
            <p:cNvCxnSpPr/>
            <p:nvPr/>
          </p:nvCxnSpPr>
          <p:spPr>
            <a:xfrm flipV="1">
              <a:off x="685800"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685800"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52" name="Rectangle 53"/>
          <p:cNvSpPr>
            <a:spLocks noChangeArrowheads="1"/>
          </p:cNvSpPr>
          <p:nvPr/>
        </p:nvSpPr>
        <p:spPr bwMode="auto">
          <a:xfrm>
            <a:off x="2878302" y="5164380"/>
            <a:ext cx="169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dirty="0">
                <a:solidFill>
                  <a:srgbClr val="000000"/>
                </a:solidFill>
              </a:rPr>
              <a:t>V</a:t>
            </a:r>
            <a:endParaRPr lang="en-US" sz="2400" b="0" dirty="0">
              <a:latin typeface="Times New Roman" pitchFamily="18" charset="0"/>
            </a:endParaRPr>
          </a:p>
        </p:txBody>
      </p:sp>
      <p:sp>
        <p:nvSpPr>
          <p:cNvPr id="53" name="Rectangle 54"/>
          <p:cNvSpPr>
            <a:spLocks noChangeArrowheads="1"/>
          </p:cNvSpPr>
          <p:nvPr/>
        </p:nvSpPr>
        <p:spPr bwMode="auto">
          <a:xfrm>
            <a:off x="3046577" y="5323130"/>
            <a:ext cx="92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300" b="0" dirty="0">
                <a:solidFill>
                  <a:srgbClr val="000000"/>
                </a:solidFill>
              </a:rPr>
              <a:t>1</a:t>
            </a:r>
            <a:endParaRPr lang="en-US" sz="2400" b="0" dirty="0">
              <a:latin typeface="Times New Roman" pitchFamily="18" charset="0"/>
            </a:endParaRPr>
          </a:p>
        </p:txBody>
      </p:sp>
      <p:sp>
        <p:nvSpPr>
          <p:cNvPr id="54" name="Rectangle 55"/>
          <p:cNvSpPr>
            <a:spLocks noChangeArrowheads="1"/>
          </p:cNvSpPr>
          <p:nvPr/>
        </p:nvSpPr>
        <p:spPr bwMode="auto">
          <a:xfrm>
            <a:off x="3141827" y="5164380"/>
            <a:ext cx="14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a:t>
            </a:r>
            <a:endParaRPr lang="en-US" sz="2400" b="0">
              <a:latin typeface="Times New Roman" pitchFamily="18" charset="0"/>
            </a:endParaRPr>
          </a:p>
        </p:txBody>
      </p:sp>
      <p:sp>
        <p:nvSpPr>
          <p:cNvPr id="55" name="Rectangle 56"/>
          <p:cNvSpPr>
            <a:spLocks noChangeArrowheads="1"/>
          </p:cNvSpPr>
          <p:nvPr/>
        </p:nvSpPr>
        <p:spPr bwMode="auto">
          <a:xfrm>
            <a:off x="3291052" y="5135805"/>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latin typeface="Symbol" pitchFamily="18" charset="2"/>
              </a:rPr>
              <a:t>e</a:t>
            </a:r>
            <a:endParaRPr lang="en-US" sz="2400" b="0">
              <a:latin typeface="Times New Roman" pitchFamily="18" charset="0"/>
            </a:endParaRPr>
          </a:p>
        </p:txBody>
      </p:sp>
      <p:sp>
        <p:nvSpPr>
          <p:cNvPr id="56" name="Rectangle 66"/>
          <p:cNvSpPr>
            <a:spLocks noChangeArrowheads="1"/>
          </p:cNvSpPr>
          <p:nvPr/>
        </p:nvSpPr>
        <p:spPr bwMode="auto">
          <a:xfrm>
            <a:off x="5041055" y="1143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00"/>
                </a:solidFill>
              </a:rPr>
              <a:t>Output</a:t>
            </a:r>
            <a:endParaRPr lang="en-US" sz="2400" b="0">
              <a:latin typeface="Times New Roman" pitchFamily="18" charset="0"/>
            </a:endParaRPr>
          </a:p>
        </p:txBody>
      </p:sp>
      <p:sp>
        <p:nvSpPr>
          <p:cNvPr id="57" name="Rectangle 50"/>
          <p:cNvSpPr>
            <a:spLocks noChangeArrowheads="1"/>
          </p:cNvSpPr>
          <p:nvPr/>
        </p:nvSpPr>
        <p:spPr bwMode="auto">
          <a:xfrm>
            <a:off x="2568886" y="4858627"/>
            <a:ext cx="12503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dirty="0">
                <a:solidFill>
                  <a:srgbClr val="000000"/>
                </a:solidFill>
              </a:rPr>
              <a:t>Input + Noise</a:t>
            </a:r>
            <a:endParaRPr lang="en-US" sz="2400" b="0" dirty="0">
              <a:latin typeface="Times New Roman" pitchFamily="18" charset="0"/>
            </a:endParaRPr>
          </a:p>
        </p:txBody>
      </p:sp>
      <p:sp>
        <p:nvSpPr>
          <p:cNvPr id="58" name="Rectangle 62"/>
          <p:cNvSpPr>
            <a:spLocks noChangeArrowheads="1"/>
          </p:cNvSpPr>
          <p:nvPr/>
        </p:nvSpPr>
        <p:spPr bwMode="auto">
          <a:xfrm>
            <a:off x="5895669" y="1147626"/>
            <a:ext cx="2714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dirty="0" err="1">
                <a:solidFill>
                  <a:srgbClr val="0000FF"/>
                </a:solidFill>
              </a:rPr>
              <a:t>f(V</a:t>
            </a:r>
            <a:endParaRPr lang="en-US" sz="2400" b="0" dirty="0">
              <a:solidFill>
                <a:srgbClr val="0000FF"/>
              </a:solidFill>
              <a:latin typeface="Times New Roman" pitchFamily="18" charset="0"/>
            </a:endParaRPr>
          </a:p>
        </p:txBody>
      </p:sp>
      <p:sp>
        <p:nvSpPr>
          <p:cNvPr id="59" name="Rectangle 63"/>
          <p:cNvSpPr>
            <a:spLocks noChangeArrowheads="1"/>
          </p:cNvSpPr>
          <p:nvPr/>
        </p:nvSpPr>
        <p:spPr bwMode="auto">
          <a:xfrm>
            <a:off x="6221107" y="1307964"/>
            <a:ext cx="8449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sz="1300" b="0" dirty="0">
                <a:solidFill>
                  <a:srgbClr val="0000FF"/>
                </a:solidFill>
              </a:rPr>
              <a:t>1</a:t>
            </a:r>
            <a:endParaRPr lang="en-US" sz="2400" b="0" dirty="0">
              <a:solidFill>
                <a:srgbClr val="0000FF"/>
              </a:solidFill>
              <a:latin typeface="Times New Roman" pitchFamily="18" charset="0"/>
            </a:endParaRPr>
          </a:p>
        </p:txBody>
      </p:sp>
      <p:sp>
        <p:nvSpPr>
          <p:cNvPr id="60" name="Rectangle 64"/>
          <p:cNvSpPr>
            <a:spLocks noChangeArrowheads="1"/>
          </p:cNvSpPr>
          <p:nvPr/>
        </p:nvSpPr>
        <p:spPr bwMode="auto">
          <a:xfrm>
            <a:off x="6314769" y="1147626"/>
            <a:ext cx="699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spcBef>
                <a:spcPct val="0"/>
              </a:spcBef>
            </a:pPr>
            <a:r>
              <a:rPr lang="en-US" b="0">
                <a:solidFill>
                  <a:srgbClr val="0000FF"/>
                </a:solidFill>
              </a:rPr>
              <a:t>)</a:t>
            </a:r>
            <a:endParaRPr lang="en-US" sz="2400" b="0">
              <a:solidFill>
                <a:srgbClr val="0000FF"/>
              </a:solidFill>
              <a:latin typeface="Times New Roman" pitchFamily="18" charset="0"/>
            </a:endParaRPr>
          </a:p>
        </p:txBody>
      </p:sp>
      <p:sp>
        <p:nvSpPr>
          <p:cNvPr id="61" name="Rectangle 60"/>
          <p:cNvSpPr/>
          <p:nvPr/>
        </p:nvSpPr>
        <p:spPr>
          <a:xfrm>
            <a:off x="2908516" y="3266955"/>
            <a:ext cx="698861" cy="1382732"/>
          </a:xfrm>
          <a:prstGeom prst="rect">
            <a:avLst/>
          </a:prstGeom>
          <a:solidFill>
            <a:srgbClr val="DCEF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3053366" y="2615971"/>
            <a:ext cx="0" cy="2115650"/>
          </a:xfrm>
          <a:prstGeom prst="line">
            <a:avLst/>
          </a:prstGeom>
          <a:ln w="63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3199670" y="1482407"/>
            <a:ext cx="15976" cy="3249214"/>
          </a:xfrm>
          <a:prstGeom prst="line">
            <a:avLst/>
          </a:prstGeom>
          <a:ln w="63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3356034" y="1482407"/>
            <a:ext cx="31130" cy="3249214"/>
          </a:xfrm>
          <a:prstGeom prst="line">
            <a:avLst/>
          </a:prstGeom>
          <a:ln w="6350">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988142" y="1804934"/>
            <a:ext cx="1326627" cy="576072"/>
          </a:xfrm>
          <a:prstGeom prst="rect">
            <a:avLst/>
          </a:prstGeom>
          <a:solidFill>
            <a:srgbClr val="DCEF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3696494" y="2322576"/>
            <a:ext cx="2653272" cy="1395"/>
          </a:xfrm>
          <a:prstGeom prst="line">
            <a:avLst/>
          </a:prstGeom>
          <a:ln w="63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3725085" y="1927462"/>
            <a:ext cx="2624681" cy="105"/>
          </a:xfrm>
          <a:prstGeom prst="line">
            <a:avLst/>
          </a:prstGeom>
          <a:ln w="6350">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950551" y="5578320"/>
            <a:ext cx="7619999" cy="1569660"/>
          </a:xfrm>
          <a:prstGeom prst="rect">
            <a:avLst/>
          </a:prstGeom>
          <a:noFill/>
        </p:spPr>
        <p:txBody>
          <a:bodyPr wrap="square" rtlCol="0">
            <a:spAutoFit/>
          </a:bodyPr>
          <a:lstStyle/>
          <a:p>
            <a:r>
              <a:rPr lang="en-US" sz="2400" dirty="0">
                <a:latin typeface="Calibri"/>
                <a:ea typeface="ＭＳ Ｐゴシック" pitchFamily="34" charset="-128"/>
                <a:cs typeface="Calibri"/>
              </a:rPr>
              <a:t>Why is this useful? </a:t>
            </a:r>
          </a:p>
          <a:p>
            <a:r>
              <a:rPr lang="en-US" sz="2400" dirty="0">
                <a:ea typeface="ＭＳ Ｐゴシック" pitchFamily="34" charset="-128"/>
                <a:cs typeface="Calibri"/>
              </a:rPr>
              <a:t>Small amount of noise leaves information unchanged.  A low voltage is kept low and a high voltage is kept high.</a:t>
            </a:r>
            <a:endParaRPr lang="en-US" sz="2400" dirty="0">
              <a:cs typeface="Calibri"/>
            </a:endParaRPr>
          </a:p>
          <a:p>
            <a:r>
              <a:rPr lang="en-US" sz="2400" dirty="0">
                <a:latin typeface="Calibri"/>
                <a:ea typeface="ＭＳ Ｐゴシック" pitchFamily="34" charset="-128"/>
                <a:cs typeface="Calibri"/>
              </a:rPr>
              <a:t>  </a:t>
            </a:r>
            <a:endParaRPr lang="en-US" sz="2400" dirty="0">
              <a:latin typeface="Calibri"/>
              <a:cs typeface="Calibri"/>
            </a:endParaRPr>
          </a:p>
        </p:txBody>
      </p:sp>
      <p:sp>
        <p:nvSpPr>
          <p:cNvPr id="64" name="Rectangle 2"/>
          <p:cNvSpPr>
            <a:spLocks noGrp="1" noChangeArrowheads="1"/>
          </p:cNvSpPr>
          <p:nvPr>
            <p:ph type="title"/>
          </p:nvPr>
        </p:nvSpPr>
        <p:spPr>
          <a:xfrm>
            <a:off x="457200" y="27491"/>
            <a:ext cx="8229600" cy="1143000"/>
          </a:xfrm>
        </p:spPr>
        <p:txBody>
          <a:bodyPr>
            <a:normAutofit/>
          </a:bodyPr>
          <a:lstStyle/>
          <a:p>
            <a:r>
              <a:rPr lang="en-US" sz="3600" dirty="0">
                <a:ea typeface="ＭＳ Ｐゴシック" pitchFamily="34" charset="-128"/>
              </a:rPr>
              <a:t>Effect of Nonlinear Function “f”</a:t>
            </a:r>
          </a:p>
        </p:txBody>
      </p:sp>
      <p:grpSp>
        <p:nvGrpSpPr>
          <p:cNvPr id="71" name="Group 70"/>
          <p:cNvGrpSpPr/>
          <p:nvPr/>
        </p:nvGrpSpPr>
        <p:grpSpPr>
          <a:xfrm rot="5400000">
            <a:off x="2534045" y="3632570"/>
            <a:ext cx="1447800" cy="686635"/>
            <a:chOff x="3935052" y="3564348"/>
            <a:chExt cx="1447800" cy="686635"/>
          </a:xfrm>
        </p:grpSpPr>
        <p:cxnSp>
          <p:nvCxnSpPr>
            <p:cNvPr id="68" name="Straight Arrow Connector 67"/>
            <p:cNvCxnSpPr/>
            <p:nvPr/>
          </p:nvCxnSpPr>
          <p:spPr>
            <a:xfrm flipV="1">
              <a:off x="3935052" y="3564348"/>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3935052" y="4250983"/>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70" name="TextBox 69"/>
          <p:cNvSpPr txBox="1"/>
          <p:nvPr/>
        </p:nvSpPr>
        <p:spPr>
          <a:xfrm>
            <a:off x="2389333" y="3808084"/>
            <a:ext cx="784225" cy="276999"/>
          </a:xfrm>
          <a:prstGeom prst="rect">
            <a:avLst/>
          </a:prstGeom>
          <a:noFill/>
        </p:spPr>
        <p:txBody>
          <a:bodyPr wrap="square" rtlCol="0">
            <a:spAutoFit/>
          </a:bodyPr>
          <a:lstStyle/>
          <a:p>
            <a:r>
              <a:rPr lang="en-US" sz="1200" dirty="0"/>
              <a:t>Time</a:t>
            </a:r>
          </a:p>
        </p:txBody>
      </p:sp>
      <p:sp>
        <p:nvSpPr>
          <p:cNvPr id="72" name="TextBox 71"/>
          <p:cNvSpPr txBox="1"/>
          <p:nvPr/>
        </p:nvSpPr>
        <p:spPr>
          <a:xfrm>
            <a:off x="3387164" y="3290633"/>
            <a:ext cx="784225" cy="276999"/>
          </a:xfrm>
          <a:prstGeom prst="rect">
            <a:avLst/>
          </a:prstGeom>
          <a:noFill/>
        </p:spPr>
        <p:txBody>
          <a:bodyPr wrap="square" rtlCol="0">
            <a:spAutoFit/>
          </a:bodyPr>
          <a:lstStyle/>
          <a:p>
            <a:r>
              <a:rPr lang="en-US" sz="1200" dirty="0"/>
              <a:t>Voltage</a:t>
            </a:r>
          </a:p>
        </p:txBody>
      </p:sp>
    </p:spTree>
    <p:extLst>
      <p:ext uri="{BB962C8B-B14F-4D97-AF65-F5344CB8AC3E}">
        <p14:creationId xmlns:p14="http://schemas.microsoft.com/office/powerpoint/2010/main" val="36042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0000"/>
                                        <p:tgtEl>
                                          <p:spTgt spid="61"/>
                                        </p:tgtEl>
                                      </p:cBhvr>
                                    </p:animEffect>
                                    <p:set>
                                      <p:cBhvr>
                                        <p:cTn id="7" dur="1" fill="hold">
                                          <p:stCondLst>
                                            <p:cond delay="9999"/>
                                          </p:stCondLst>
                                        </p:cTn>
                                        <p:tgtEl>
                                          <p:spTgt spid="61"/>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10000"/>
                                        <p:tgtEl>
                                          <p:spTgt spid="62"/>
                                        </p:tgtEl>
                                      </p:cBhvr>
                                    </p:animEffect>
                                    <p:set>
                                      <p:cBhvr>
                                        <p:cTn id="10" dur="1" fill="hold">
                                          <p:stCondLst>
                                            <p:cond delay="9999"/>
                                          </p:stCondLst>
                                        </p:cTn>
                                        <p:tgtEl>
                                          <p:spTgt spid="6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fontScale="85000" lnSpcReduction="20000"/>
          </a:bodyPr>
          <a:lstStyle/>
          <a:p>
            <a:pPr>
              <a:buNone/>
            </a:pPr>
            <a:r>
              <a:rPr lang="en-US" dirty="0"/>
              <a:t>By the end of these slides, you should be able to:</a:t>
            </a:r>
          </a:p>
          <a:p>
            <a:pPr marL="514350" indent="-514350">
              <a:buFont typeface="+mj-lt"/>
              <a:buAutoNum type="arabicPeriod"/>
            </a:pPr>
            <a:r>
              <a:rPr lang="en-US" dirty="0"/>
              <a:t>Explain how noise motivates the use of digital signals in computing systems</a:t>
            </a:r>
          </a:p>
          <a:p>
            <a:pPr marL="514350" indent="-514350">
              <a:buFont typeface="+mj-lt"/>
              <a:buAutoNum type="arabicPeriod"/>
            </a:pPr>
            <a:r>
              <a:rPr lang="en-US" dirty="0"/>
              <a:t>Explain how digital values are encoded as voltages</a:t>
            </a:r>
          </a:p>
          <a:p>
            <a:pPr marL="514350" indent="-514350">
              <a:buFont typeface="+mj-lt"/>
              <a:buAutoNum type="arabicPeriod"/>
            </a:pPr>
            <a:r>
              <a:rPr lang="en-US" dirty="0"/>
              <a:t>Evaluate the impact of noise on a digital system.</a:t>
            </a:r>
          </a:p>
          <a:p>
            <a:pPr marL="514350" indent="-514350">
              <a:buFont typeface="+mj-lt"/>
              <a:buAutoNum type="arabicPeriod"/>
            </a:pPr>
            <a:r>
              <a:rPr lang="en-US" dirty="0"/>
              <a:t>Describe how binary values can be used to encode different types of information.</a:t>
            </a:r>
          </a:p>
          <a:p>
            <a:pPr marL="514350" indent="-514350">
              <a:buFont typeface="+mj-lt"/>
              <a:buAutoNum type="arabicPeriod"/>
            </a:pPr>
            <a:r>
              <a:rPr lang="en-US" dirty="0"/>
              <a:t>Define combinational logic and explain how to build larger combinational logic circuits out of smaller combinational logic circuits</a:t>
            </a:r>
          </a:p>
          <a:p>
            <a:pPr marL="514350" indent="-514350">
              <a:buFont typeface="+mj-lt"/>
              <a:buAutoNum type="arabicPeriod"/>
            </a:pPr>
            <a:r>
              <a:rPr lang="en-US" dirty="0"/>
              <a:t>Apply </a:t>
            </a:r>
            <a:r>
              <a:rPr lang="en-US" dirty="0" err="1"/>
              <a:t>boolean</a:t>
            </a:r>
            <a:r>
              <a:rPr lang="en-US" dirty="0"/>
              <a:t> logic to simplify logical expressions</a:t>
            </a:r>
          </a:p>
        </p:txBody>
      </p:sp>
      <p:sp>
        <p:nvSpPr>
          <p:cNvPr id="5" name="Slide Number Placeholder 4"/>
          <p:cNvSpPr>
            <a:spLocks noGrp="1"/>
          </p:cNvSpPr>
          <p:nvPr>
            <p:ph type="sldNum" sz="quarter" idx="12"/>
          </p:nvPr>
        </p:nvSpPr>
        <p:spPr/>
        <p:txBody>
          <a:bodyPr/>
          <a:lstStyle/>
          <a:p>
            <a:fld id="{6F344C7A-0D93-FE43-BBB8-6C733ACB5A1E}"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02" y="7072"/>
            <a:ext cx="8229600" cy="1143000"/>
          </a:xfrm>
        </p:spPr>
        <p:txBody>
          <a:bodyPr>
            <a:normAutofit/>
          </a:bodyPr>
          <a:lstStyle/>
          <a:p>
            <a:r>
              <a:rPr lang="en-US" dirty="0"/>
              <a:t>Buffer</a:t>
            </a:r>
          </a:p>
        </p:txBody>
      </p:sp>
      <p:sp>
        <p:nvSpPr>
          <p:cNvPr id="5" name="Slide Number Placeholder 4"/>
          <p:cNvSpPr>
            <a:spLocks noGrp="1"/>
          </p:cNvSpPr>
          <p:nvPr>
            <p:ph type="sldNum" sz="quarter" idx="12"/>
          </p:nvPr>
        </p:nvSpPr>
        <p:spPr/>
        <p:txBody>
          <a:bodyPr/>
          <a:lstStyle/>
          <a:p>
            <a:fld id="{6F344C7A-0D93-FE43-BBB8-6C733ACB5A1E}" type="slidenum">
              <a:rPr lang="en-US" smtClean="0"/>
              <a:t>20</a:t>
            </a:fld>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808673"/>
            <a:ext cx="2638752" cy="894797"/>
          </a:xfrm>
          <a:prstGeom prst="rect">
            <a:avLst/>
          </a:prstGeom>
        </p:spPr>
      </p:pic>
      <p:sp>
        <p:nvSpPr>
          <p:cNvPr id="16" name="TextBox 15"/>
          <p:cNvSpPr txBox="1"/>
          <p:nvPr/>
        </p:nvSpPr>
        <p:spPr>
          <a:xfrm>
            <a:off x="5897782" y="3773048"/>
            <a:ext cx="755773" cy="369332"/>
          </a:xfrm>
          <a:prstGeom prst="rect">
            <a:avLst/>
          </a:prstGeom>
          <a:noFill/>
        </p:spPr>
        <p:txBody>
          <a:bodyPr wrap="none" rtlCol="0">
            <a:spAutoFit/>
          </a:bodyPr>
          <a:lstStyle/>
          <a:p>
            <a:r>
              <a:rPr lang="en-US" dirty="0">
                <a:solidFill>
                  <a:srgbClr val="0000FF"/>
                </a:solidFill>
              </a:rPr>
              <a:t>Buffer</a:t>
            </a:r>
          </a:p>
        </p:txBody>
      </p:sp>
      <p:grpSp>
        <p:nvGrpSpPr>
          <p:cNvPr id="18" name="Group 17"/>
          <p:cNvGrpSpPr/>
          <p:nvPr/>
        </p:nvGrpSpPr>
        <p:grpSpPr>
          <a:xfrm>
            <a:off x="1295400" y="2588218"/>
            <a:ext cx="1828800" cy="1554162"/>
            <a:chOff x="5715000" y="4257674"/>
            <a:chExt cx="1828800" cy="1554162"/>
          </a:xfrm>
        </p:grpSpPr>
        <p:grpSp>
          <p:nvGrpSpPr>
            <p:cNvPr id="23" name="Group 22"/>
            <p:cNvGrpSpPr/>
            <p:nvPr/>
          </p:nvGrpSpPr>
          <p:grpSpPr>
            <a:xfrm>
              <a:off x="5715000" y="4257674"/>
              <a:ext cx="1828800" cy="1554162"/>
              <a:chOff x="5181600" y="4257674"/>
              <a:chExt cx="1828800" cy="1554162"/>
            </a:xfrm>
          </p:grpSpPr>
          <p:sp>
            <p:nvSpPr>
              <p:cNvPr id="27" name="Rounded Rectangular Callout 26"/>
              <p:cNvSpPr/>
              <p:nvPr/>
            </p:nvSpPr>
            <p:spPr>
              <a:xfrm>
                <a:off x="5181600" y="4257674"/>
                <a:ext cx="1524000" cy="1554162"/>
              </a:xfrm>
              <a:prstGeom prst="wedgeRoundRectCallout">
                <a:avLst>
                  <a:gd name="adj1" fmla="val -29436"/>
                  <a:gd name="adj2" fmla="val -48901"/>
                  <a:gd name="adj3" fmla="val 16667"/>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5382035" y="5334000"/>
                <a:ext cx="1266415" cy="0"/>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715000" y="4419600"/>
                <a:ext cx="0" cy="1209764"/>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226175" y="5334000"/>
                <a:ext cx="784225" cy="307777"/>
              </a:xfrm>
              <a:prstGeom prst="rect">
                <a:avLst/>
              </a:prstGeom>
              <a:noFill/>
            </p:spPr>
            <p:txBody>
              <a:bodyPr wrap="square" rtlCol="0">
                <a:spAutoFit/>
              </a:bodyPr>
              <a:lstStyle/>
              <a:p>
                <a:r>
                  <a:rPr lang="en-US" sz="1400" dirty="0"/>
                  <a:t>x</a:t>
                </a:r>
              </a:p>
            </p:txBody>
          </p:sp>
          <p:sp>
            <p:nvSpPr>
              <p:cNvPr id="31" name="TextBox 30"/>
              <p:cNvSpPr txBox="1"/>
              <p:nvPr/>
            </p:nvSpPr>
            <p:spPr>
              <a:xfrm>
                <a:off x="5410200" y="4495800"/>
                <a:ext cx="784225" cy="307777"/>
              </a:xfrm>
              <a:prstGeom prst="rect">
                <a:avLst/>
              </a:prstGeom>
              <a:noFill/>
            </p:spPr>
            <p:txBody>
              <a:bodyPr wrap="square" rtlCol="0">
                <a:spAutoFit/>
              </a:bodyPr>
              <a:lstStyle/>
              <a:p>
                <a:r>
                  <a:rPr lang="en-US" sz="1400" dirty="0"/>
                  <a:t>y</a:t>
                </a:r>
              </a:p>
            </p:txBody>
          </p:sp>
          <p:cxnSp>
            <p:nvCxnSpPr>
              <p:cNvPr id="32" name="Straight Connector 31"/>
              <p:cNvCxnSpPr/>
              <p:nvPr/>
            </p:nvCxnSpPr>
            <p:spPr>
              <a:xfrm>
                <a:off x="5257800" y="5334000"/>
                <a:ext cx="682943"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grpSp>
        <p:cxnSp>
          <p:nvCxnSpPr>
            <p:cNvPr id="24" name="Straight Connector 23"/>
            <p:cNvCxnSpPr/>
            <p:nvPr/>
          </p:nvCxnSpPr>
          <p:spPr>
            <a:xfrm>
              <a:off x="6474143" y="4953000"/>
              <a:ext cx="493078"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464618" y="4937125"/>
              <a:ext cx="0" cy="39687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492875" y="4625576"/>
              <a:ext cx="784225" cy="307777"/>
            </a:xfrm>
            <a:prstGeom prst="rect">
              <a:avLst/>
            </a:prstGeom>
            <a:noFill/>
          </p:spPr>
          <p:txBody>
            <a:bodyPr wrap="square" rtlCol="0">
              <a:spAutoFit/>
            </a:bodyPr>
            <a:lstStyle/>
            <a:p>
              <a:r>
                <a:rPr lang="en-US" sz="1400" dirty="0"/>
                <a:t>f(x)</a:t>
              </a:r>
            </a:p>
          </p:txBody>
        </p:sp>
      </p:grpSp>
    </p:spTree>
    <p:extLst>
      <p:ext uri="{BB962C8B-B14F-4D97-AF65-F5344CB8AC3E}">
        <p14:creationId xmlns:p14="http://schemas.microsoft.com/office/powerpoint/2010/main" val="5395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Avoiding Errors by “Going Digital”</a:t>
            </a:r>
          </a:p>
        </p:txBody>
      </p:sp>
      <p:sp>
        <p:nvSpPr>
          <p:cNvPr id="3" name="Content Placeholder 2"/>
          <p:cNvSpPr>
            <a:spLocks noGrp="1"/>
          </p:cNvSpPr>
          <p:nvPr>
            <p:ph idx="1"/>
          </p:nvPr>
        </p:nvSpPr>
        <p:spPr>
          <a:xfrm>
            <a:off x="457200" y="1752600"/>
            <a:ext cx="8229600" cy="4343400"/>
          </a:xfrm>
        </p:spPr>
        <p:txBody>
          <a:bodyPr>
            <a:normAutofit fontScale="92500" lnSpcReduction="20000"/>
          </a:bodyPr>
          <a:lstStyle/>
          <a:p>
            <a:r>
              <a:rPr lang="en-US" u="sng" dirty="0">
                <a:solidFill>
                  <a:srgbClr val="0000FF"/>
                </a:solidFill>
              </a:rPr>
              <a:t>Alternative to Analog</a:t>
            </a:r>
            <a:r>
              <a:rPr lang="en-US" dirty="0"/>
              <a:t>: detect presence or absence of a voltage – i.e., </a:t>
            </a:r>
            <a:r>
              <a:rPr lang="en-US" dirty="0">
                <a:solidFill>
                  <a:srgbClr val="FF00FF"/>
                </a:solidFill>
              </a:rPr>
              <a:t>digital </a:t>
            </a:r>
            <a:r>
              <a:rPr lang="en-US" dirty="0">
                <a:solidFill>
                  <a:srgbClr val="0000FF"/>
                </a:solidFill>
              </a:rPr>
              <a:t>binary</a:t>
            </a:r>
            <a:r>
              <a:rPr lang="en-US" dirty="0"/>
              <a:t>.  </a:t>
            </a:r>
          </a:p>
          <a:p>
            <a:r>
              <a:rPr lang="en-US" dirty="0"/>
              <a:t>Binary, meaning two, simpler than differentiating more than two voltages</a:t>
            </a:r>
          </a:p>
          <a:p>
            <a:r>
              <a:rPr lang="en-US" dirty="0"/>
              <a:t>Digital, meaning discrete, provides noise immunity.</a:t>
            </a:r>
          </a:p>
          <a:p>
            <a:r>
              <a:rPr lang="en-US" dirty="0"/>
              <a:t>Today’s systems move from analog to digital as soon as possible.</a:t>
            </a:r>
          </a:p>
          <a:p>
            <a:r>
              <a:rPr lang="en-US" dirty="0"/>
              <a:t>We will use positive logic: Higher voltage means ‘1’ (“true”) low voltage means ‘0’ (“false”)</a:t>
            </a:r>
          </a:p>
          <a:p>
            <a:endParaRPr lang="en-US" dirty="0"/>
          </a:p>
        </p:txBody>
      </p:sp>
      <p:sp>
        <p:nvSpPr>
          <p:cNvPr id="4" name="TextBox 3"/>
          <p:cNvSpPr txBox="1"/>
          <p:nvPr/>
        </p:nvSpPr>
        <p:spPr>
          <a:xfrm>
            <a:off x="67818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§1.2</a:t>
            </a:r>
          </a:p>
        </p:txBody>
      </p:sp>
      <p:sp>
        <p:nvSpPr>
          <p:cNvPr id="6" name="Slide Number Placeholder 5"/>
          <p:cNvSpPr>
            <a:spLocks noGrp="1"/>
          </p:cNvSpPr>
          <p:nvPr>
            <p:ph type="sldNum" sz="quarter" idx="12"/>
          </p:nvPr>
        </p:nvSpPr>
        <p:spPr/>
        <p:txBody>
          <a:bodyPr/>
          <a:lstStyle/>
          <a:p>
            <a:fld id="{6F344C7A-0D93-FE43-BBB8-6C733ACB5A1E}" type="slidenum">
              <a:rPr lang="en-US" smtClean="0"/>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r>
              <a:rPr lang="en-US" dirty="0">
                <a:ea typeface="ＭＳ Ｐゴシック" pitchFamily="34" charset="-128"/>
              </a:rPr>
              <a:t>What is the impact of noise </a:t>
            </a:r>
            <a:br>
              <a:rPr lang="en-US" dirty="0">
                <a:ea typeface="ＭＳ Ｐゴシック" pitchFamily="34" charset="-128"/>
              </a:rPr>
            </a:br>
            <a:r>
              <a:rPr lang="en-US" dirty="0">
                <a:ea typeface="ＭＳ Ｐゴシック" pitchFamily="34" charset="-128"/>
              </a:rPr>
              <a:t>on </a:t>
            </a:r>
            <a:r>
              <a:rPr lang="en-US" b="1" u="sng" dirty="0">
                <a:ea typeface="ＭＳ Ｐゴシック" pitchFamily="34" charset="-128"/>
              </a:rPr>
              <a:t>large</a:t>
            </a:r>
            <a:r>
              <a:rPr lang="en-US" dirty="0">
                <a:ea typeface="ＭＳ Ｐゴシック" pitchFamily="34" charset="-128"/>
              </a:rPr>
              <a:t> circuits?</a:t>
            </a:r>
            <a:endParaRPr lang="en-US" dirty="0"/>
          </a:p>
        </p:txBody>
      </p:sp>
      <p:sp>
        <p:nvSpPr>
          <p:cNvPr id="4" name="Slide Number Placeholder 3"/>
          <p:cNvSpPr>
            <a:spLocks noGrp="1"/>
          </p:cNvSpPr>
          <p:nvPr>
            <p:ph type="sldNum" sz="quarter" idx="12"/>
          </p:nvPr>
        </p:nvSpPr>
        <p:spPr/>
        <p:txBody>
          <a:bodyPr/>
          <a:lstStyle/>
          <a:p>
            <a:fld id="{6F344C7A-0D93-FE43-BBB8-6C733ACB5A1E}" type="slidenum">
              <a:rPr lang="en-US" smtClean="0"/>
              <a:t>22</a:t>
            </a:fld>
            <a:endParaRPr lang="en-US"/>
          </a:p>
        </p:txBody>
      </p:sp>
    </p:spTree>
    <p:extLst>
      <p:ext uri="{BB962C8B-B14F-4D97-AF65-F5344CB8AC3E}">
        <p14:creationId xmlns:p14="http://schemas.microsoft.com/office/powerpoint/2010/main" val="669068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3FCE6-2395-9B41-BEAD-8B32C8FB8969}"/>
              </a:ext>
            </a:extLst>
          </p:cNvPr>
          <p:cNvSpPr>
            <a:spLocks noGrp="1"/>
          </p:cNvSpPr>
          <p:nvPr>
            <p:ph type="title"/>
          </p:nvPr>
        </p:nvSpPr>
        <p:spPr>
          <a:xfrm>
            <a:off x="457200" y="71161"/>
            <a:ext cx="8229600" cy="1143000"/>
          </a:xfrm>
        </p:spPr>
        <p:txBody>
          <a:bodyPr/>
          <a:lstStyle/>
          <a:p>
            <a:r>
              <a:rPr lang="en-US" dirty="0"/>
              <a:t>Impact on Large Circuits</a:t>
            </a:r>
          </a:p>
        </p:txBody>
      </p:sp>
      <p:sp>
        <p:nvSpPr>
          <p:cNvPr id="3" name="Content Placeholder 2">
            <a:extLst>
              <a:ext uri="{FF2B5EF4-FFF2-40B4-BE49-F238E27FC236}">
                <a16:creationId xmlns:a16="http://schemas.microsoft.com/office/drawing/2014/main" id="{E9B7DAFD-A5F3-FF4D-8F12-4F36BDEF2E9C}"/>
              </a:ext>
            </a:extLst>
          </p:cNvPr>
          <p:cNvSpPr>
            <a:spLocks noGrp="1"/>
          </p:cNvSpPr>
          <p:nvPr>
            <p:ph idx="1"/>
          </p:nvPr>
        </p:nvSpPr>
        <p:spPr>
          <a:xfrm>
            <a:off x="457200" y="1295400"/>
            <a:ext cx="8229600" cy="5060950"/>
          </a:xfrm>
        </p:spPr>
        <p:txBody>
          <a:bodyPr>
            <a:normAutofit fontScale="92500" lnSpcReduction="10000"/>
          </a:bodyPr>
          <a:lstStyle/>
          <a:p>
            <a:r>
              <a:rPr lang="en-US" dirty="0"/>
              <a:t>Next consider impact of noise when there are multiple circuit elements.</a:t>
            </a:r>
          </a:p>
          <a:p>
            <a:r>
              <a:rPr lang="en-US" dirty="0"/>
              <a:t>We’ll look at both analog and digital systems.</a:t>
            </a:r>
          </a:p>
          <a:p>
            <a:r>
              <a:rPr lang="en-US" dirty="0"/>
              <a:t>We abstract the operation of each element to a simple function f(x)</a:t>
            </a:r>
          </a:p>
          <a:p>
            <a:endParaRPr lang="en-US" dirty="0"/>
          </a:p>
          <a:p>
            <a:endParaRPr lang="en-US" dirty="0"/>
          </a:p>
          <a:p>
            <a:endParaRPr lang="en-US" dirty="0"/>
          </a:p>
          <a:p>
            <a:r>
              <a:rPr lang="en-US" dirty="0"/>
              <a:t>For analog we examine linear function.</a:t>
            </a:r>
          </a:p>
          <a:p>
            <a:r>
              <a:rPr lang="en-US" dirty="0"/>
              <a:t>For digital we examine step function.</a:t>
            </a:r>
          </a:p>
          <a:p>
            <a:endParaRPr lang="en-US" dirty="0"/>
          </a:p>
        </p:txBody>
      </p:sp>
      <p:sp>
        <p:nvSpPr>
          <p:cNvPr id="4" name="Slide Number Placeholder 3">
            <a:extLst>
              <a:ext uri="{FF2B5EF4-FFF2-40B4-BE49-F238E27FC236}">
                <a16:creationId xmlns:a16="http://schemas.microsoft.com/office/drawing/2014/main" id="{78B76929-1BE6-9A47-A7FE-B583B757EE04}"/>
              </a:ext>
            </a:extLst>
          </p:cNvPr>
          <p:cNvSpPr>
            <a:spLocks noGrp="1"/>
          </p:cNvSpPr>
          <p:nvPr>
            <p:ph type="sldNum" sz="quarter" idx="12"/>
          </p:nvPr>
        </p:nvSpPr>
        <p:spPr/>
        <p:txBody>
          <a:bodyPr/>
          <a:lstStyle/>
          <a:p>
            <a:fld id="{6F344C7A-0D93-FE43-BBB8-6C733ACB5A1E}" type="slidenum">
              <a:rPr lang="en-US" smtClean="0"/>
              <a:t>23</a:t>
            </a:fld>
            <a:endParaRPr lang="en-US"/>
          </a:p>
        </p:txBody>
      </p:sp>
      <p:pic>
        <p:nvPicPr>
          <p:cNvPr id="6" name="Picture 5">
            <a:extLst>
              <a:ext uri="{FF2B5EF4-FFF2-40B4-BE49-F238E27FC236}">
                <a16:creationId xmlns:a16="http://schemas.microsoft.com/office/drawing/2014/main" id="{3F9BD490-6927-5A4B-B125-7AD9DDA62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630" y="3775794"/>
            <a:ext cx="1182461" cy="1177206"/>
          </a:xfrm>
          <a:prstGeom prst="rect">
            <a:avLst/>
          </a:prstGeom>
        </p:spPr>
      </p:pic>
      <p:cxnSp>
        <p:nvCxnSpPr>
          <p:cNvPr id="7" name="Straight Arrow Connector 6">
            <a:extLst>
              <a:ext uri="{FF2B5EF4-FFF2-40B4-BE49-F238E27FC236}">
                <a16:creationId xmlns:a16="http://schemas.microsoft.com/office/drawing/2014/main" id="{8AD220B7-B9AD-BC45-BEA0-6509F3515791}"/>
              </a:ext>
            </a:extLst>
          </p:cNvPr>
          <p:cNvCxnSpPr>
            <a:cxnSpLocks/>
          </p:cNvCxnSpPr>
          <p:nvPr/>
        </p:nvCxnSpPr>
        <p:spPr>
          <a:xfrm>
            <a:off x="1048430" y="4364397"/>
            <a:ext cx="838200" cy="0"/>
          </a:xfrm>
          <a:prstGeom prst="straightConnector1">
            <a:avLst/>
          </a:prstGeom>
          <a:ln>
            <a:headEnd w="lg" len="med"/>
            <a:tailEnd type="triangle" w="lg" len="med"/>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447DE27D-A27B-AB4A-B8F3-7A493C5B7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4569" y="3754797"/>
            <a:ext cx="1182461" cy="1177206"/>
          </a:xfrm>
          <a:prstGeom prst="rect">
            <a:avLst/>
          </a:prstGeom>
        </p:spPr>
      </p:pic>
      <p:cxnSp>
        <p:nvCxnSpPr>
          <p:cNvPr id="12" name="Straight Arrow Connector 11">
            <a:extLst>
              <a:ext uri="{FF2B5EF4-FFF2-40B4-BE49-F238E27FC236}">
                <a16:creationId xmlns:a16="http://schemas.microsoft.com/office/drawing/2014/main" id="{CE5E65B6-B9E1-D946-B968-1590F93F6C5E}"/>
              </a:ext>
            </a:extLst>
          </p:cNvPr>
          <p:cNvCxnSpPr>
            <a:cxnSpLocks/>
          </p:cNvCxnSpPr>
          <p:nvPr/>
        </p:nvCxnSpPr>
        <p:spPr>
          <a:xfrm>
            <a:off x="3066369" y="4343400"/>
            <a:ext cx="838200" cy="0"/>
          </a:xfrm>
          <a:prstGeom prst="straightConnector1">
            <a:avLst/>
          </a:prstGeom>
          <a:ln>
            <a:headEnd w="lg" len="med"/>
            <a:tailEnd type="triangle" w="lg" len="med"/>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D73B8262-934E-974B-B817-BC635EB9C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1969" y="3754797"/>
            <a:ext cx="1182461" cy="1177206"/>
          </a:xfrm>
          <a:prstGeom prst="rect">
            <a:avLst/>
          </a:prstGeom>
        </p:spPr>
      </p:pic>
      <p:cxnSp>
        <p:nvCxnSpPr>
          <p:cNvPr id="14" name="Straight Arrow Connector 13">
            <a:extLst>
              <a:ext uri="{FF2B5EF4-FFF2-40B4-BE49-F238E27FC236}">
                <a16:creationId xmlns:a16="http://schemas.microsoft.com/office/drawing/2014/main" id="{1B91162D-EFFE-C048-AEAC-64F249D5ECA8}"/>
              </a:ext>
            </a:extLst>
          </p:cNvPr>
          <p:cNvCxnSpPr>
            <a:cxnSpLocks/>
          </p:cNvCxnSpPr>
          <p:nvPr/>
        </p:nvCxnSpPr>
        <p:spPr>
          <a:xfrm>
            <a:off x="5123769" y="4343400"/>
            <a:ext cx="838200" cy="0"/>
          </a:xfrm>
          <a:prstGeom prst="straightConnector1">
            <a:avLst/>
          </a:prstGeom>
          <a:ln>
            <a:headEnd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8B23122-7B3A-A446-9D8C-99653DC7DF33}"/>
              </a:ext>
            </a:extLst>
          </p:cNvPr>
          <p:cNvCxnSpPr>
            <a:cxnSpLocks/>
          </p:cNvCxnSpPr>
          <p:nvPr/>
        </p:nvCxnSpPr>
        <p:spPr>
          <a:xfrm>
            <a:off x="7144430" y="4364397"/>
            <a:ext cx="838200" cy="0"/>
          </a:xfrm>
          <a:prstGeom prst="straightConnector1">
            <a:avLst/>
          </a:prstGeom>
          <a:ln>
            <a:headEnd w="lg" len="med"/>
            <a:tailEnd type="triangle" w="lg" len="med"/>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40DA65C-6A0A-3C42-92AA-90EB929FA676}"/>
              </a:ext>
            </a:extLst>
          </p:cNvPr>
          <p:cNvSpPr txBox="1"/>
          <p:nvPr/>
        </p:nvSpPr>
        <p:spPr>
          <a:xfrm>
            <a:off x="2141553" y="4102787"/>
            <a:ext cx="667170" cy="523220"/>
          </a:xfrm>
          <a:prstGeom prst="rect">
            <a:avLst/>
          </a:prstGeom>
          <a:noFill/>
        </p:spPr>
        <p:txBody>
          <a:bodyPr wrap="none" rtlCol="0">
            <a:spAutoFit/>
          </a:bodyPr>
          <a:lstStyle/>
          <a:p>
            <a:r>
              <a:rPr lang="en-US" sz="2800" dirty="0">
                <a:solidFill>
                  <a:schemeClr val="bg1"/>
                </a:solidFill>
              </a:rPr>
              <a:t>f(x)</a:t>
            </a:r>
          </a:p>
        </p:txBody>
      </p:sp>
      <p:sp>
        <p:nvSpPr>
          <p:cNvPr id="17" name="TextBox 16">
            <a:extLst>
              <a:ext uri="{FF2B5EF4-FFF2-40B4-BE49-F238E27FC236}">
                <a16:creationId xmlns:a16="http://schemas.microsoft.com/office/drawing/2014/main" id="{700BCE69-70AE-2F45-B8F2-AB8DDFD23819}"/>
              </a:ext>
            </a:extLst>
          </p:cNvPr>
          <p:cNvSpPr txBox="1"/>
          <p:nvPr/>
        </p:nvSpPr>
        <p:spPr>
          <a:xfrm>
            <a:off x="4162214" y="4102787"/>
            <a:ext cx="667170" cy="523220"/>
          </a:xfrm>
          <a:prstGeom prst="rect">
            <a:avLst/>
          </a:prstGeom>
          <a:noFill/>
        </p:spPr>
        <p:txBody>
          <a:bodyPr wrap="none" rtlCol="0">
            <a:spAutoFit/>
          </a:bodyPr>
          <a:lstStyle/>
          <a:p>
            <a:r>
              <a:rPr lang="en-US" sz="2800" dirty="0">
                <a:solidFill>
                  <a:schemeClr val="bg1"/>
                </a:solidFill>
              </a:rPr>
              <a:t>f(x)</a:t>
            </a:r>
          </a:p>
        </p:txBody>
      </p:sp>
      <p:sp>
        <p:nvSpPr>
          <p:cNvPr id="18" name="TextBox 17">
            <a:extLst>
              <a:ext uri="{FF2B5EF4-FFF2-40B4-BE49-F238E27FC236}">
                <a16:creationId xmlns:a16="http://schemas.microsoft.com/office/drawing/2014/main" id="{092749E6-BE08-B74C-9B9F-7F1415AAEC87}"/>
              </a:ext>
            </a:extLst>
          </p:cNvPr>
          <p:cNvSpPr txBox="1"/>
          <p:nvPr/>
        </p:nvSpPr>
        <p:spPr>
          <a:xfrm>
            <a:off x="6224335" y="4081790"/>
            <a:ext cx="667170" cy="523220"/>
          </a:xfrm>
          <a:prstGeom prst="rect">
            <a:avLst/>
          </a:prstGeom>
          <a:noFill/>
        </p:spPr>
        <p:txBody>
          <a:bodyPr wrap="none" rtlCol="0">
            <a:spAutoFit/>
          </a:bodyPr>
          <a:lstStyle/>
          <a:p>
            <a:r>
              <a:rPr lang="en-US" sz="2800" dirty="0">
                <a:solidFill>
                  <a:schemeClr val="bg1"/>
                </a:solidFill>
              </a:rPr>
              <a:t>f(x)</a:t>
            </a:r>
          </a:p>
        </p:txBody>
      </p:sp>
    </p:spTree>
    <p:extLst>
      <p:ext uri="{BB962C8B-B14F-4D97-AF65-F5344CB8AC3E}">
        <p14:creationId xmlns:p14="http://schemas.microsoft.com/office/powerpoint/2010/main" val="2363386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7538" y="2741613"/>
            <a:ext cx="7775575" cy="1373187"/>
            <a:chOff x="617538" y="2024063"/>
            <a:chExt cx="7775575" cy="1373187"/>
          </a:xfrm>
        </p:grpSpPr>
        <p:sp>
          <p:nvSpPr>
            <p:cNvPr id="24580" name="Rectangle 5"/>
            <p:cNvSpPr>
              <a:spLocks noChangeArrowheads="1"/>
            </p:cNvSpPr>
            <p:nvPr/>
          </p:nvSpPr>
          <p:spPr bwMode="auto">
            <a:xfrm>
              <a:off x="1074738" y="2024063"/>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1" name="Rectangle 6"/>
            <p:cNvSpPr>
              <a:spLocks noChangeArrowheads="1"/>
            </p:cNvSpPr>
            <p:nvPr/>
          </p:nvSpPr>
          <p:spPr bwMode="auto">
            <a:xfrm>
              <a:off x="1246188" y="2074863"/>
              <a:ext cx="51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Noise</a:t>
              </a:r>
              <a:endParaRPr lang="en-US"/>
            </a:p>
          </p:txBody>
        </p:sp>
        <p:sp>
          <p:nvSpPr>
            <p:cNvPr id="24582" name="Line 7"/>
            <p:cNvSpPr>
              <a:spLocks noChangeShapeType="1"/>
            </p:cNvSpPr>
            <p:nvPr/>
          </p:nvSpPr>
          <p:spPr bwMode="auto">
            <a:xfrm>
              <a:off x="617538" y="3168650"/>
              <a:ext cx="420687"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3" name="Freeform 8"/>
            <p:cNvSpPr>
              <a:spLocks/>
            </p:cNvSpPr>
            <p:nvPr/>
          </p:nvSpPr>
          <p:spPr bwMode="auto">
            <a:xfrm>
              <a:off x="1023938" y="3113088"/>
              <a:ext cx="165100" cy="109537"/>
            </a:xfrm>
            <a:custGeom>
              <a:avLst/>
              <a:gdLst>
                <a:gd name="T0" fmla="*/ 0 w 207"/>
                <a:gd name="T1" fmla="*/ 0 h 138"/>
                <a:gd name="T2" fmla="*/ 2147483647 w 207"/>
                <a:gd name="T3" fmla="*/ 2147483647 h 138"/>
                <a:gd name="T4" fmla="*/ 0 w 207"/>
                <a:gd name="T5" fmla="*/ 2147483647 h 138"/>
                <a:gd name="T6" fmla="*/ 0 w 207"/>
                <a:gd name="T7" fmla="*/ 0 h 138"/>
                <a:gd name="T8" fmla="*/ 0 60000 65536"/>
                <a:gd name="T9" fmla="*/ 0 60000 65536"/>
                <a:gd name="T10" fmla="*/ 0 60000 65536"/>
                <a:gd name="T11" fmla="*/ 0 60000 65536"/>
                <a:gd name="T12" fmla="*/ 0 w 207"/>
                <a:gd name="T13" fmla="*/ 0 h 138"/>
                <a:gd name="T14" fmla="*/ 207 w 207"/>
                <a:gd name="T15" fmla="*/ 138 h 138"/>
              </a:gdLst>
              <a:ahLst/>
              <a:cxnLst>
                <a:cxn ang="T8">
                  <a:pos x="T0" y="T1"/>
                </a:cxn>
                <a:cxn ang="T9">
                  <a:pos x="T2" y="T3"/>
                </a:cxn>
                <a:cxn ang="T10">
                  <a:pos x="T4" y="T5"/>
                </a:cxn>
                <a:cxn ang="T11">
                  <a:pos x="T6" y="T7"/>
                </a:cxn>
              </a:cxnLst>
              <a:rect l="T12" t="T13" r="T14" b="T15"/>
              <a:pathLst>
                <a:path w="207" h="138">
                  <a:moveTo>
                    <a:pt x="0" y="0"/>
                  </a:moveTo>
                  <a:lnTo>
                    <a:pt x="207"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4" name="Freeform 9"/>
            <p:cNvSpPr>
              <a:spLocks/>
            </p:cNvSpPr>
            <p:nvPr/>
          </p:nvSpPr>
          <p:spPr bwMode="auto">
            <a:xfrm>
              <a:off x="1189038" y="2938463"/>
              <a:ext cx="457200" cy="457200"/>
            </a:xfrm>
            <a:custGeom>
              <a:avLst/>
              <a:gdLst>
                <a:gd name="T0" fmla="*/ 2147483647 w 577"/>
                <a:gd name="T1" fmla="*/ 2147483647 h 575"/>
                <a:gd name="T2" fmla="*/ 2147483647 w 577"/>
                <a:gd name="T3" fmla="*/ 2147483647 h 575"/>
                <a:gd name="T4" fmla="*/ 2147483647 w 577"/>
                <a:gd name="T5" fmla="*/ 2147483647 h 575"/>
                <a:gd name="T6" fmla="*/ 2147483647 w 577"/>
                <a:gd name="T7" fmla="*/ 2147483647 h 575"/>
                <a:gd name="T8" fmla="*/ 2147483647 w 577"/>
                <a:gd name="T9" fmla="*/ 2147483647 h 575"/>
                <a:gd name="T10" fmla="*/ 2147483647 w 577"/>
                <a:gd name="T11" fmla="*/ 2147483647 h 575"/>
                <a:gd name="T12" fmla="*/ 2147483647 w 577"/>
                <a:gd name="T13" fmla="*/ 2147483647 h 575"/>
                <a:gd name="T14" fmla="*/ 2147483647 w 577"/>
                <a:gd name="T15" fmla="*/ 2147483647 h 575"/>
                <a:gd name="T16" fmla="*/ 2147483647 w 577"/>
                <a:gd name="T17" fmla="*/ 2147483647 h 575"/>
                <a:gd name="T18" fmla="*/ 2147483647 w 577"/>
                <a:gd name="T19" fmla="*/ 2147483647 h 575"/>
                <a:gd name="T20" fmla="*/ 2147483647 w 577"/>
                <a:gd name="T21" fmla="*/ 0 h 575"/>
                <a:gd name="T22" fmla="*/ 2147483647 w 577"/>
                <a:gd name="T23" fmla="*/ 2147483647 h 575"/>
                <a:gd name="T24" fmla="*/ 2147483647 w 577"/>
                <a:gd name="T25" fmla="*/ 2147483647 h 575"/>
                <a:gd name="T26" fmla="*/ 2147483647 w 577"/>
                <a:gd name="T27" fmla="*/ 2147483647 h 575"/>
                <a:gd name="T28" fmla="*/ 2147483647 w 577"/>
                <a:gd name="T29" fmla="*/ 2147483647 h 575"/>
                <a:gd name="T30" fmla="*/ 2147483647 w 577"/>
                <a:gd name="T31" fmla="*/ 2147483647 h 575"/>
                <a:gd name="T32" fmla="*/ 2147483647 w 577"/>
                <a:gd name="T33" fmla="*/ 2147483647 h 575"/>
                <a:gd name="T34" fmla="*/ 2147483647 w 577"/>
                <a:gd name="T35" fmla="*/ 2147483647 h 575"/>
                <a:gd name="T36" fmla="*/ 2147483647 w 577"/>
                <a:gd name="T37" fmla="*/ 2147483647 h 575"/>
                <a:gd name="T38" fmla="*/ 2147483647 w 577"/>
                <a:gd name="T39" fmla="*/ 2147483647 h 575"/>
                <a:gd name="T40" fmla="*/ 2147483647 w 577"/>
                <a:gd name="T41" fmla="*/ 2147483647 h 575"/>
                <a:gd name="T42" fmla="*/ 0 w 577"/>
                <a:gd name="T43" fmla="*/ 2147483647 h 575"/>
                <a:gd name="T44" fmla="*/ 2147483647 w 577"/>
                <a:gd name="T45" fmla="*/ 2147483647 h 575"/>
                <a:gd name="T46" fmla="*/ 2147483647 w 577"/>
                <a:gd name="T47" fmla="*/ 2147483647 h 575"/>
                <a:gd name="T48" fmla="*/ 2147483647 w 577"/>
                <a:gd name="T49" fmla="*/ 2147483647 h 575"/>
                <a:gd name="T50" fmla="*/ 2147483647 w 577"/>
                <a:gd name="T51" fmla="*/ 2147483647 h 575"/>
                <a:gd name="T52" fmla="*/ 2147483647 w 577"/>
                <a:gd name="T53" fmla="*/ 2147483647 h 575"/>
                <a:gd name="T54" fmla="*/ 2147483647 w 577"/>
                <a:gd name="T55" fmla="*/ 2147483647 h 575"/>
                <a:gd name="T56" fmla="*/ 2147483647 w 577"/>
                <a:gd name="T57" fmla="*/ 2147483647 h 575"/>
                <a:gd name="T58" fmla="*/ 2147483647 w 577"/>
                <a:gd name="T59" fmla="*/ 2147483647 h 575"/>
                <a:gd name="T60" fmla="*/ 2147483647 w 577"/>
                <a:gd name="T61" fmla="*/ 2147483647 h 575"/>
                <a:gd name="T62" fmla="*/ 2147483647 w 577"/>
                <a:gd name="T63" fmla="*/ 2147483647 h 575"/>
                <a:gd name="T64" fmla="*/ 2147483647 w 577"/>
                <a:gd name="T65" fmla="*/ 2147483647 h 575"/>
                <a:gd name="T66" fmla="*/ 2147483647 w 577"/>
                <a:gd name="T67" fmla="*/ 2147483647 h 575"/>
                <a:gd name="T68" fmla="*/ 2147483647 w 577"/>
                <a:gd name="T69" fmla="*/ 2147483647 h 575"/>
                <a:gd name="T70" fmla="*/ 2147483647 w 577"/>
                <a:gd name="T71" fmla="*/ 2147483647 h 575"/>
                <a:gd name="T72" fmla="*/ 2147483647 w 577"/>
                <a:gd name="T73" fmla="*/ 2147483647 h 575"/>
                <a:gd name="T74" fmla="*/ 2147483647 w 577"/>
                <a:gd name="T75" fmla="*/ 2147483647 h 575"/>
                <a:gd name="T76" fmla="*/ 2147483647 w 577"/>
                <a:gd name="T77" fmla="*/ 2147483647 h 575"/>
                <a:gd name="T78" fmla="*/ 2147483647 w 577"/>
                <a:gd name="T79" fmla="*/ 2147483647 h 575"/>
                <a:gd name="T80" fmla="*/ 2147483647 w 577"/>
                <a:gd name="T81" fmla="*/ 2147483647 h 575"/>
                <a:gd name="T82" fmla="*/ 2147483647 w 577"/>
                <a:gd name="T83" fmla="*/ 2147483647 h 575"/>
                <a:gd name="T84" fmla="*/ 2147483647 w 577"/>
                <a:gd name="T85" fmla="*/ 2147483647 h 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5"/>
                <a:gd name="T131" fmla="*/ 577 w 577"/>
                <a:gd name="T132" fmla="*/ 575 h 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5">
                  <a:moveTo>
                    <a:pt x="577" y="288"/>
                  </a:moveTo>
                  <a:lnTo>
                    <a:pt x="575" y="272"/>
                  </a:lnTo>
                  <a:lnTo>
                    <a:pt x="575" y="257"/>
                  </a:lnTo>
                  <a:lnTo>
                    <a:pt x="573" y="243"/>
                  </a:lnTo>
                  <a:lnTo>
                    <a:pt x="570" y="230"/>
                  </a:lnTo>
                  <a:lnTo>
                    <a:pt x="568" y="215"/>
                  </a:lnTo>
                  <a:lnTo>
                    <a:pt x="564" y="201"/>
                  </a:lnTo>
                  <a:lnTo>
                    <a:pt x="559" y="188"/>
                  </a:lnTo>
                  <a:lnTo>
                    <a:pt x="553" y="176"/>
                  </a:lnTo>
                  <a:lnTo>
                    <a:pt x="548" y="163"/>
                  </a:lnTo>
                  <a:lnTo>
                    <a:pt x="541" y="150"/>
                  </a:lnTo>
                  <a:lnTo>
                    <a:pt x="535" y="137"/>
                  </a:lnTo>
                  <a:lnTo>
                    <a:pt x="528" y="127"/>
                  </a:lnTo>
                  <a:lnTo>
                    <a:pt x="519" y="116"/>
                  </a:lnTo>
                  <a:lnTo>
                    <a:pt x="510" y="105"/>
                  </a:lnTo>
                  <a:lnTo>
                    <a:pt x="501" y="94"/>
                  </a:lnTo>
                  <a:lnTo>
                    <a:pt x="492" y="83"/>
                  </a:lnTo>
                  <a:lnTo>
                    <a:pt x="482" y="74"/>
                  </a:lnTo>
                  <a:lnTo>
                    <a:pt x="472" y="65"/>
                  </a:lnTo>
                  <a:lnTo>
                    <a:pt x="461" y="56"/>
                  </a:lnTo>
                  <a:lnTo>
                    <a:pt x="450" y="49"/>
                  </a:lnTo>
                  <a:lnTo>
                    <a:pt x="437" y="41"/>
                  </a:lnTo>
                  <a:lnTo>
                    <a:pt x="426" y="34"/>
                  </a:lnTo>
                  <a:lnTo>
                    <a:pt x="413" y="29"/>
                  </a:lnTo>
                  <a:lnTo>
                    <a:pt x="401" y="21"/>
                  </a:lnTo>
                  <a:lnTo>
                    <a:pt x="386" y="18"/>
                  </a:lnTo>
                  <a:lnTo>
                    <a:pt x="374" y="12"/>
                  </a:lnTo>
                  <a:lnTo>
                    <a:pt x="361" y="9"/>
                  </a:lnTo>
                  <a:lnTo>
                    <a:pt x="346" y="5"/>
                  </a:lnTo>
                  <a:lnTo>
                    <a:pt x="332" y="3"/>
                  </a:lnTo>
                  <a:lnTo>
                    <a:pt x="317" y="1"/>
                  </a:lnTo>
                  <a:lnTo>
                    <a:pt x="303" y="0"/>
                  </a:lnTo>
                  <a:lnTo>
                    <a:pt x="288" y="0"/>
                  </a:lnTo>
                  <a:lnTo>
                    <a:pt x="274" y="0"/>
                  </a:lnTo>
                  <a:lnTo>
                    <a:pt x="259" y="1"/>
                  </a:lnTo>
                  <a:lnTo>
                    <a:pt x="245" y="3"/>
                  </a:lnTo>
                  <a:lnTo>
                    <a:pt x="230" y="5"/>
                  </a:lnTo>
                  <a:lnTo>
                    <a:pt x="216" y="9"/>
                  </a:lnTo>
                  <a:lnTo>
                    <a:pt x="203" y="12"/>
                  </a:lnTo>
                  <a:lnTo>
                    <a:pt x="188" y="18"/>
                  </a:lnTo>
                  <a:lnTo>
                    <a:pt x="176" y="21"/>
                  </a:lnTo>
                  <a:lnTo>
                    <a:pt x="163" y="29"/>
                  </a:lnTo>
                  <a:lnTo>
                    <a:pt x="150" y="34"/>
                  </a:lnTo>
                  <a:lnTo>
                    <a:pt x="139" y="41"/>
                  </a:lnTo>
                  <a:lnTo>
                    <a:pt x="127" y="49"/>
                  </a:lnTo>
                  <a:lnTo>
                    <a:pt x="116" y="56"/>
                  </a:lnTo>
                  <a:lnTo>
                    <a:pt x="105" y="65"/>
                  </a:lnTo>
                  <a:lnTo>
                    <a:pt x="94" y="74"/>
                  </a:lnTo>
                  <a:lnTo>
                    <a:pt x="85" y="83"/>
                  </a:lnTo>
                  <a:lnTo>
                    <a:pt x="74" y="94"/>
                  </a:lnTo>
                  <a:lnTo>
                    <a:pt x="65" y="105"/>
                  </a:lnTo>
                  <a:lnTo>
                    <a:pt x="58" y="116"/>
                  </a:lnTo>
                  <a:lnTo>
                    <a:pt x="49" y="127"/>
                  </a:lnTo>
                  <a:lnTo>
                    <a:pt x="41" y="137"/>
                  </a:lnTo>
                  <a:lnTo>
                    <a:pt x="34" y="150"/>
                  </a:lnTo>
                  <a:lnTo>
                    <a:pt x="29" y="163"/>
                  </a:lnTo>
                  <a:lnTo>
                    <a:pt x="23" y="176"/>
                  </a:lnTo>
                  <a:lnTo>
                    <a:pt x="18" y="188"/>
                  </a:lnTo>
                  <a:lnTo>
                    <a:pt x="12" y="201"/>
                  </a:lnTo>
                  <a:lnTo>
                    <a:pt x="9" y="215"/>
                  </a:lnTo>
                  <a:lnTo>
                    <a:pt x="5" y="230"/>
                  </a:lnTo>
                  <a:lnTo>
                    <a:pt x="3" y="243"/>
                  </a:lnTo>
                  <a:lnTo>
                    <a:pt x="2" y="257"/>
                  </a:lnTo>
                  <a:lnTo>
                    <a:pt x="0" y="272"/>
                  </a:lnTo>
                  <a:lnTo>
                    <a:pt x="0" y="288"/>
                  </a:lnTo>
                  <a:lnTo>
                    <a:pt x="0" y="303"/>
                  </a:lnTo>
                  <a:lnTo>
                    <a:pt x="2" y="317"/>
                  </a:lnTo>
                  <a:lnTo>
                    <a:pt x="3" y="332"/>
                  </a:lnTo>
                  <a:lnTo>
                    <a:pt x="5" y="346"/>
                  </a:lnTo>
                  <a:lnTo>
                    <a:pt x="9" y="359"/>
                  </a:lnTo>
                  <a:lnTo>
                    <a:pt x="12" y="373"/>
                  </a:lnTo>
                  <a:lnTo>
                    <a:pt x="18" y="386"/>
                  </a:lnTo>
                  <a:lnTo>
                    <a:pt x="23" y="399"/>
                  </a:lnTo>
                  <a:lnTo>
                    <a:pt x="29" y="411"/>
                  </a:lnTo>
                  <a:lnTo>
                    <a:pt x="34" y="424"/>
                  </a:lnTo>
                  <a:lnTo>
                    <a:pt x="41" y="437"/>
                  </a:lnTo>
                  <a:lnTo>
                    <a:pt x="49" y="448"/>
                  </a:lnTo>
                  <a:lnTo>
                    <a:pt x="58" y="460"/>
                  </a:lnTo>
                  <a:lnTo>
                    <a:pt x="65" y="471"/>
                  </a:lnTo>
                  <a:lnTo>
                    <a:pt x="74" y="480"/>
                  </a:lnTo>
                  <a:lnTo>
                    <a:pt x="85" y="491"/>
                  </a:lnTo>
                  <a:lnTo>
                    <a:pt x="94" y="500"/>
                  </a:lnTo>
                  <a:lnTo>
                    <a:pt x="105" y="509"/>
                  </a:lnTo>
                  <a:lnTo>
                    <a:pt x="116" y="518"/>
                  </a:lnTo>
                  <a:lnTo>
                    <a:pt x="127" y="526"/>
                  </a:lnTo>
                  <a:lnTo>
                    <a:pt x="139" y="533"/>
                  </a:lnTo>
                  <a:lnTo>
                    <a:pt x="150" y="540"/>
                  </a:lnTo>
                  <a:lnTo>
                    <a:pt x="163" y="548"/>
                  </a:lnTo>
                  <a:lnTo>
                    <a:pt x="176" y="553"/>
                  </a:lnTo>
                  <a:lnTo>
                    <a:pt x="188" y="558"/>
                  </a:lnTo>
                  <a:lnTo>
                    <a:pt x="203" y="562"/>
                  </a:lnTo>
                  <a:lnTo>
                    <a:pt x="216" y="566"/>
                  </a:lnTo>
                  <a:lnTo>
                    <a:pt x="230" y="569"/>
                  </a:lnTo>
                  <a:lnTo>
                    <a:pt x="245" y="573"/>
                  </a:lnTo>
                  <a:lnTo>
                    <a:pt x="259" y="575"/>
                  </a:lnTo>
                  <a:lnTo>
                    <a:pt x="274" y="575"/>
                  </a:lnTo>
                  <a:lnTo>
                    <a:pt x="288" y="575"/>
                  </a:lnTo>
                  <a:lnTo>
                    <a:pt x="303" y="575"/>
                  </a:lnTo>
                  <a:lnTo>
                    <a:pt x="317" y="575"/>
                  </a:lnTo>
                  <a:lnTo>
                    <a:pt x="332" y="573"/>
                  </a:lnTo>
                  <a:lnTo>
                    <a:pt x="346" y="569"/>
                  </a:lnTo>
                  <a:lnTo>
                    <a:pt x="361" y="566"/>
                  </a:lnTo>
                  <a:lnTo>
                    <a:pt x="374" y="562"/>
                  </a:lnTo>
                  <a:lnTo>
                    <a:pt x="386" y="558"/>
                  </a:lnTo>
                  <a:lnTo>
                    <a:pt x="401" y="553"/>
                  </a:lnTo>
                  <a:lnTo>
                    <a:pt x="413" y="548"/>
                  </a:lnTo>
                  <a:lnTo>
                    <a:pt x="426" y="540"/>
                  </a:lnTo>
                  <a:lnTo>
                    <a:pt x="437" y="533"/>
                  </a:lnTo>
                  <a:lnTo>
                    <a:pt x="450" y="526"/>
                  </a:lnTo>
                  <a:lnTo>
                    <a:pt x="461" y="518"/>
                  </a:lnTo>
                  <a:lnTo>
                    <a:pt x="472" y="509"/>
                  </a:lnTo>
                  <a:lnTo>
                    <a:pt x="482" y="500"/>
                  </a:lnTo>
                  <a:lnTo>
                    <a:pt x="492" y="491"/>
                  </a:lnTo>
                  <a:lnTo>
                    <a:pt x="501" y="480"/>
                  </a:lnTo>
                  <a:lnTo>
                    <a:pt x="510" y="471"/>
                  </a:lnTo>
                  <a:lnTo>
                    <a:pt x="519" y="460"/>
                  </a:lnTo>
                  <a:lnTo>
                    <a:pt x="528" y="448"/>
                  </a:lnTo>
                  <a:lnTo>
                    <a:pt x="535" y="437"/>
                  </a:lnTo>
                  <a:lnTo>
                    <a:pt x="541" y="424"/>
                  </a:lnTo>
                  <a:lnTo>
                    <a:pt x="548" y="411"/>
                  </a:lnTo>
                  <a:lnTo>
                    <a:pt x="553" y="399"/>
                  </a:lnTo>
                  <a:lnTo>
                    <a:pt x="559" y="386"/>
                  </a:lnTo>
                  <a:lnTo>
                    <a:pt x="562" y="373"/>
                  </a:lnTo>
                  <a:lnTo>
                    <a:pt x="568" y="359"/>
                  </a:lnTo>
                  <a:lnTo>
                    <a:pt x="570" y="346"/>
                  </a:lnTo>
                  <a:lnTo>
                    <a:pt x="573" y="332"/>
                  </a:lnTo>
                  <a:lnTo>
                    <a:pt x="575" y="317"/>
                  </a:lnTo>
                  <a:lnTo>
                    <a:pt x="575" y="303"/>
                  </a:lnTo>
                  <a:lnTo>
                    <a:pt x="577" y="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5" name="Freeform 10"/>
            <p:cNvSpPr>
              <a:spLocks/>
            </p:cNvSpPr>
            <p:nvPr/>
          </p:nvSpPr>
          <p:spPr bwMode="auto">
            <a:xfrm>
              <a:off x="1189038" y="2938463"/>
              <a:ext cx="457200" cy="457200"/>
            </a:xfrm>
            <a:custGeom>
              <a:avLst/>
              <a:gdLst>
                <a:gd name="T0" fmla="*/ 2147483647 w 577"/>
                <a:gd name="T1" fmla="*/ 2147483647 h 575"/>
                <a:gd name="T2" fmla="*/ 2147483647 w 577"/>
                <a:gd name="T3" fmla="*/ 2147483647 h 575"/>
                <a:gd name="T4" fmla="*/ 2147483647 w 577"/>
                <a:gd name="T5" fmla="*/ 2147483647 h 575"/>
                <a:gd name="T6" fmla="*/ 2147483647 w 577"/>
                <a:gd name="T7" fmla="*/ 2147483647 h 575"/>
                <a:gd name="T8" fmla="*/ 2147483647 w 577"/>
                <a:gd name="T9" fmla="*/ 2147483647 h 575"/>
                <a:gd name="T10" fmla="*/ 2147483647 w 577"/>
                <a:gd name="T11" fmla="*/ 2147483647 h 575"/>
                <a:gd name="T12" fmla="*/ 2147483647 w 577"/>
                <a:gd name="T13" fmla="*/ 2147483647 h 575"/>
                <a:gd name="T14" fmla="*/ 2147483647 w 577"/>
                <a:gd name="T15" fmla="*/ 2147483647 h 575"/>
                <a:gd name="T16" fmla="*/ 2147483647 w 577"/>
                <a:gd name="T17" fmla="*/ 2147483647 h 575"/>
                <a:gd name="T18" fmla="*/ 2147483647 w 577"/>
                <a:gd name="T19" fmla="*/ 2147483647 h 575"/>
                <a:gd name="T20" fmla="*/ 2147483647 w 577"/>
                <a:gd name="T21" fmla="*/ 0 h 575"/>
                <a:gd name="T22" fmla="*/ 2147483647 w 577"/>
                <a:gd name="T23" fmla="*/ 2147483647 h 575"/>
                <a:gd name="T24" fmla="*/ 2147483647 w 577"/>
                <a:gd name="T25" fmla="*/ 2147483647 h 575"/>
                <a:gd name="T26" fmla="*/ 2147483647 w 577"/>
                <a:gd name="T27" fmla="*/ 2147483647 h 575"/>
                <a:gd name="T28" fmla="*/ 2147483647 w 577"/>
                <a:gd name="T29" fmla="*/ 2147483647 h 575"/>
                <a:gd name="T30" fmla="*/ 2147483647 w 577"/>
                <a:gd name="T31" fmla="*/ 2147483647 h 575"/>
                <a:gd name="T32" fmla="*/ 2147483647 w 577"/>
                <a:gd name="T33" fmla="*/ 2147483647 h 575"/>
                <a:gd name="T34" fmla="*/ 2147483647 w 577"/>
                <a:gd name="T35" fmla="*/ 2147483647 h 575"/>
                <a:gd name="T36" fmla="*/ 2147483647 w 577"/>
                <a:gd name="T37" fmla="*/ 2147483647 h 575"/>
                <a:gd name="T38" fmla="*/ 2147483647 w 577"/>
                <a:gd name="T39" fmla="*/ 2147483647 h 575"/>
                <a:gd name="T40" fmla="*/ 2147483647 w 577"/>
                <a:gd name="T41" fmla="*/ 2147483647 h 575"/>
                <a:gd name="T42" fmla="*/ 0 w 577"/>
                <a:gd name="T43" fmla="*/ 2147483647 h 575"/>
                <a:gd name="T44" fmla="*/ 2147483647 w 577"/>
                <a:gd name="T45" fmla="*/ 2147483647 h 575"/>
                <a:gd name="T46" fmla="*/ 2147483647 w 577"/>
                <a:gd name="T47" fmla="*/ 2147483647 h 575"/>
                <a:gd name="T48" fmla="*/ 2147483647 w 577"/>
                <a:gd name="T49" fmla="*/ 2147483647 h 575"/>
                <a:gd name="T50" fmla="*/ 2147483647 w 577"/>
                <a:gd name="T51" fmla="*/ 2147483647 h 575"/>
                <a:gd name="T52" fmla="*/ 2147483647 w 577"/>
                <a:gd name="T53" fmla="*/ 2147483647 h 575"/>
                <a:gd name="T54" fmla="*/ 2147483647 w 577"/>
                <a:gd name="T55" fmla="*/ 2147483647 h 575"/>
                <a:gd name="T56" fmla="*/ 2147483647 w 577"/>
                <a:gd name="T57" fmla="*/ 2147483647 h 575"/>
                <a:gd name="T58" fmla="*/ 2147483647 w 577"/>
                <a:gd name="T59" fmla="*/ 2147483647 h 575"/>
                <a:gd name="T60" fmla="*/ 2147483647 w 577"/>
                <a:gd name="T61" fmla="*/ 2147483647 h 575"/>
                <a:gd name="T62" fmla="*/ 2147483647 w 577"/>
                <a:gd name="T63" fmla="*/ 2147483647 h 575"/>
                <a:gd name="T64" fmla="*/ 2147483647 w 577"/>
                <a:gd name="T65" fmla="*/ 2147483647 h 575"/>
                <a:gd name="T66" fmla="*/ 2147483647 w 577"/>
                <a:gd name="T67" fmla="*/ 2147483647 h 575"/>
                <a:gd name="T68" fmla="*/ 2147483647 w 577"/>
                <a:gd name="T69" fmla="*/ 2147483647 h 575"/>
                <a:gd name="T70" fmla="*/ 2147483647 w 577"/>
                <a:gd name="T71" fmla="*/ 2147483647 h 575"/>
                <a:gd name="T72" fmla="*/ 2147483647 w 577"/>
                <a:gd name="T73" fmla="*/ 2147483647 h 575"/>
                <a:gd name="T74" fmla="*/ 2147483647 w 577"/>
                <a:gd name="T75" fmla="*/ 2147483647 h 575"/>
                <a:gd name="T76" fmla="*/ 2147483647 w 577"/>
                <a:gd name="T77" fmla="*/ 2147483647 h 575"/>
                <a:gd name="T78" fmla="*/ 2147483647 w 577"/>
                <a:gd name="T79" fmla="*/ 2147483647 h 575"/>
                <a:gd name="T80" fmla="*/ 2147483647 w 577"/>
                <a:gd name="T81" fmla="*/ 2147483647 h 575"/>
                <a:gd name="T82" fmla="*/ 2147483647 w 577"/>
                <a:gd name="T83" fmla="*/ 2147483647 h 575"/>
                <a:gd name="T84" fmla="*/ 2147483647 w 577"/>
                <a:gd name="T85" fmla="*/ 2147483647 h 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5"/>
                <a:gd name="T131" fmla="*/ 577 w 577"/>
                <a:gd name="T132" fmla="*/ 575 h 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5">
                  <a:moveTo>
                    <a:pt x="577" y="288"/>
                  </a:moveTo>
                  <a:lnTo>
                    <a:pt x="575" y="272"/>
                  </a:lnTo>
                  <a:lnTo>
                    <a:pt x="575" y="257"/>
                  </a:lnTo>
                  <a:lnTo>
                    <a:pt x="573" y="243"/>
                  </a:lnTo>
                  <a:lnTo>
                    <a:pt x="570" y="230"/>
                  </a:lnTo>
                  <a:lnTo>
                    <a:pt x="568" y="215"/>
                  </a:lnTo>
                  <a:lnTo>
                    <a:pt x="564" y="201"/>
                  </a:lnTo>
                  <a:lnTo>
                    <a:pt x="559" y="188"/>
                  </a:lnTo>
                  <a:lnTo>
                    <a:pt x="553" y="176"/>
                  </a:lnTo>
                  <a:lnTo>
                    <a:pt x="548" y="163"/>
                  </a:lnTo>
                  <a:lnTo>
                    <a:pt x="541" y="150"/>
                  </a:lnTo>
                  <a:lnTo>
                    <a:pt x="535" y="137"/>
                  </a:lnTo>
                  <a:lnTo>
                    <a:pt x="528" y="127"/>
                  </a:lnTo>
                  <a:lnTo>
                    <a:pt x="519" y="116"/>
                  </a:lnTo>
                  <a:lnTo>
                    <a:pt x="510" y="105"/>
                  </a:lnTo>
                  <a:lnTo>
                    <a:pt x="501" y="94"/>
                  </a:lnTo>
                  <a:lnTo>
                    <a:pt x="492" y="83"/>
                  </a:lnTo>
                  <a:lnTo>
                    <a:pt x="482" y="74"/>
                  </a:lnTo>
                  <a:lnTo>
                    <a:pt x="472" y="65"/>
                  </a:lnTo>
                  <a:lnTo>
                    <a:pt x="461" y="56"/>
                  </a:lnTo>
                  <a:lnTo>
                    <a:pt x="450" y="49"/>
                  </a:lnTo>
                  <a:lnTo>
                    <a:pt x="437" y="41"/>
                  </a:lnTo>
                  <a:lnTo>
                    <a:pt x="426" y="34"/>
                  </a:lnTo>
                  <a:lnTo>
                    <a:pt x="413" y="29"/>
                  </a:lnTo>
                  <a:lnTo>
                    <a:pt x="401" y="21"/>
                  </a:lnTo>
                  <a:lnTo>
                    <a:pt x="386" y="18"/>
                  </a:lnTo>
                  <a:lnTo>
                    <a:pt x="374" y="12"/>
                  </a:lnTo>
                  <a:lnTo>
                    <a:pt x="361" y="9"/>
                  </a:lnTo>
                  <a:lnTo>
                    <a:pt x="346" y="5"/>
                  </a:lnTo>
                  <a:lnTo>
                    <a:pt x="332" y="3"/>
                  </a:lnTo>
                  <a:lnTo>
                    <a:pt x="317" y="1"/>
                  </a:lnTo>
                  <a:lnTo>
                    <a:pt x="303" y="0"/>
                  </a:lnTo>
                  <a:lnTo>
                    <a:pt x="288" y="0"/>
                  </a:lnTo>
                  <a:lnTo>
                    <a:pt x="274" y="0"/>
                  </a:lnTo>
                  <a:lnTo>
                    <a:pt x="259" y="1"/>
                  </a:lnTo>
                  <a:lnTo>
                    <a:pt x="245" y="3"/>
                  </a:lnTo>
                  <a:lnTo>
                    <a:pt x="230" y="5"/>
                  </a:lnTo>
                  <a:lnTo>
                    <a:pt x="216" y="9"/>
                  </a:lnTo>
                  <a:lnTo>
                    <a:pt x="203" y="12"/>
                  </a:lnTo>
                  <a:lnTo>
                    <a:pt x="188" y="18"/>
                  </a:lnTo>
                  <a:lnTo>
                    <a:pt x="176" y="21"/>
                  </a:lnTo>
                  <a:lnTo>
                    <a:pt x="163" y="29"/>
                  </a:lnTo>
                  <a:lnTo>
                    <a:pt x="150" y="34"/>
                  </a:lnTo>
                  <a:lnTo>
                    <a:pt x="139" y="41"/>
                  </a:lnTo>
                  <a:lnTo>
                    <a:pt x="127" y="49"/>
                  </a:lnTo>
                  <a:lnTo>
                    <a:pt x="116" y="56"/>
                  </a:lnTo>
                  <a:lnTo>
                    <a:pt x="105" y="65"/>
                  </a:lnTo>
                  <a:lnTo>
                    <a:pt x="94" y="74"/>
                  </a:lnTo>
                  <a:lnTo>
                    <a:pt x="85" y="83"/>
                  </a:lnTo>
                  <a:lnTo>
                    <a:pt x="74" y="94"/>
                  </a:lnTo>
                  <a:lnTo>
                    <a:pt x="65" y="105"/>
                  </a:lnTo>
                  <a:lnTo>
                    <a:pt x="58" y="116"/>
                  </a:lnTo>
                  <a:lnTo>
                    <a:pt x="49" y="127"/>
                  </a:lnTo>
                  <a:lnTo>
                    <a:pt x="41" y="137"/>
                  </a:lnTo>
                  <a:lnTo>
                    <a:pt x="34" y="150"/>
                  </a:lnTo>
                  <a:lnTo>
                    <a:pt x="29" y="163"/>
                  </a:lnTo>
                  <a:lnTo>
                    <a:pt x="23" y="176"/>
                  </a:lnTo>
                  <a:lnTo>
                    <a:pt x="18" y="188"/>
                  </a:lnTo>
                  <a:lnTo>
                    <a:pt x="12" y="201"/>
                  </a:lnTo>
                  <a:lnTo>
                    <a:pt x="9" y="215"/>
                  </a:lnTo>
                  <a:lnTo>
                    <a:pt x="5" y="230"/>
                  </a:lnTo>
                  <a:lnTo>
                    <a:pt x="3" y="243"/>
                  </a:lnTo>
                  <a:lnTo>
                    <a:pt x="2" y="257"/>
                  </a:lnTo>
                  <a:lnTo>
                    <a:pt x="0" y="272"/>
                  </a:lnTo>
                  <a:lnTo>
                    <a:pt x="0" y="288"/>
                  </a:lnTo>
                  <a:lnTo>
                    <a:pt x="0" y="303"/>
                  </a:lnTo>
                  <a:lnTo>
                    <a:pt x="2" y="317"/>
                  </a:lnTo>
                  <a:lnTo>
                    <a:pt x="3" y="332"/>
                  </a:lnTo>
                  <a:lnTo>
                    <a:pt x="5" y="346"/>
                  </a:lnTo>
                  <a:lnTo>
                    <a:pt x="9" y="359"/>
                  </a:lnTo>
                  <a:lnTo>
                    <a:pt x="12" y="373"/>
                  </a:lnTo>
                  <a:lnTo>
                    <a:pt x="18" y="386"/>
                  </a:lnTo>
                  <a:lnTo>
                    <a:pt x="23" y="399"/>
                  </a:lnTo>
                  <a:lnTo>
                    <a:pt x="29" y="411"/>
                  </a:lnTo>
                  <a:lnTo>
                    <a:pt x="34" y="424"/>
                  </a:lnTo>
                  <a:lnTo>
                    <a:pt x="41" y="437"/>
                  </a:lnTo>
                  <a:lnTo>
                    <a:pt x="49" y="448"/>
                  </a:lnTo>
                  <a:lnTo>
                    <a:pt x="58" y="460"/>
                  </a:lnTo>
                  <a:lnTo>
                    <a:pt x="65" y="471"/>
                  </a:lnTo>
                  <a:lnTo>
                    <a:pt x="74" y="480"/>
                  </a:lnTo>
                  <a:lnTo>
                    <a:pt x="85" y="491"/>
                  </a:lnTo>
                  <a:lnTo>
                    <a:pt x="94" y="500"/>
                  </a:lnTo>
                  <a:lnTo>
                    <a:pt x="105" y="509"/>
                  </a:lnTo>
                  <a:lnTo>
                    <a:pt x="116" y="518"/>
                  </a:lnTo>
                  <a:lnTo>
                    <a:pt x="127" y="526"/>
                  </a:lnTo>
                  <a:lnTo>
                    <a:pt x="139" y="533"/>
                  </a:lnTo>
                  <a:lnTo>
                    <a:pt x="150" y="540"/>
                  </a:lnTo>
                  <a:lnTo>
                    <a:pt x="163" y="548"/>
                  </a:lnTo>
                  <a:lnTo>
                    <a:pt x="176" y="553"/>
                  </a:lnTo>
                  <a:lnTo>
                    <a:pt x="188" y="558"/>
                  </a:lnTo>
                  <a:lnTo>
                    <a:pt x="203" y="562"/>
                  </a:lnTo>
                  <a:lnTo>
                    <a:pt x="216" y="566"/>
                  </a:lnTo>
                  <a:lnTo>
                    <a:pt x="230" y="569"/>
                  </a:lnTo>
                  <a:lnTo>
                    <a:pt x="245" y="573"/>
                  </a:lnTo>
                  <a:lnTo>
                    <a:pt x="259" y="575"/>
                  </a:lnTo>
                  <a:lnTo>
                    <a:pt x="274" y="575"/>
                  </a:lnTo>
                  <a:lnTo>
                    <a:pt x="288" y="575"/>
                  </a:lnTo>
                  <a:lnTo>
                    <a:pt x="303" y="575"/>
                  </a:lnTo>
                  <a:lnTo>
                    <a:pt x="317" y="575"/>
                  </a:lnTo>
                  <a:lnTo>
                    <a:pt x="332" y="573"/>
                  </a:lnTo>
                  <a:lnTo>
                    <a:pt x="346" y="569"/>
                  </a:lnTo>
                  <a:lnTo>
                    <a:pt x="361" y="566"/>
                  </a:lnTo>
                  <a:lnTo>
                    <a:pt x="374" y="562"/>
                  </a:lnTo>
                  <a:lnTo>
                    <a:pt x="386" y="558"/>
                  </a:lnTo>
                  <a:lnTo>
                    <a:pt x="401" y="553"/>
                  </a:lnTo>
                  <a:lnTo>
                    <a:pt x="413" y="548"/>
                  </a:lnTo>
                  <a:lnTo>
                    <a:pt x="426" y="540"/>
                  </a:lnTo>
                  <a:lnTo>
                    <a:pt x="437" y="533"/>
                  </a:lnTo>
                  <a:lnTo>
                    <a:pt x="450" y="526"/>
                  </a:lnTo>
                  <a:lnTo>
                    <a:pt x="461" y="518"/>
                  </a:lnTo>
                  <a:lnTo>
                    <a:pt x="472" y="509"/>
                  </a:lnTo>
                  <a:lnTo>
                    <a:pt x="482" y="500"/>
                  </a:lnTo>
                  <a:lnTo>
                    <a:pt x="492" y="491"/>
                  </a:lnTo>
                  <a:lnTo>
                    <a:pt x="501" y="480"/>
                  </a:lnTo>
                  <a:lnTo>
                    <a:pt x="510" y="471"/>
                  </a:lnTo>
                  <a:lnTo>
                    <a:pt x="519" y="460"/>
                  </a:lnTo>
                  <a:lnTo>
                    <a:pt x="528" y="448"/>
                  </a:lnTo>
                  <a:lnTo>
                    <a:pt x="535" y="437"/>
                  </a:lnTo>
                  <a:lnTo>
                    <a:pt x="541" y="424"/>
                  </a:lnTo>
                  <a:lnTo>
                    <a:pt x="548" y="411"/>
                  </a:lnTo>
                  <a:lnTo>
                    <a:pt x="553" y="399"/>
                  </a:lnTo>
                  <a:lnTo>
                    <a:pt x="559" y="386"/>
                  </a:lnTo>
                  <a:lnTo>
                    <a:pt x="562" y="373"/>
                  </a:lnTo>
                  <a:lnTo>
                    <a:pt x="568" y="359"/>
                  </a:lnTo>
                  <a:lnTo>
                    <a:pt x="570" y="346"/>
                  </a:lnTo>
                  <a:lnTo>
                    <a:pt x="573" y="332"/>
                  </a:lnTo>
                  <a:lnTo>
                    <a:pt x="575" y="317"/>
                  </a:lnTo>
                  <a:lnTo>
                    <a:pt x="575" y="303"/>
                  </a:lnTo>
                  <a:lnTo>
                    <a:pt x="577" y="288"/>
                  </a:lnTo>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6" name="Rectangle 11"/>
            <p:cNvSpPr>
              <a:spLocks noChangeArrowheads="1"/>
            </p:cNvSpPr>
            <p:nvPr/>
          </p:nvSpPr>
          <p:spPr bwMode="auto">
            <a:xfrm>
              <a:off x="1346200" y="3009900"/>
              <a:ext cx="14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a:t>
              </a:r>
              <a:endParaRPr lang="en-US"/>
            </a:p>
          </p:txBody>
        </p:sp>
        <p:sp>
          <p:nvSpPr>
            <p:cNvPr id="24587" name="Line 12"/>
            <p:cNvSpPr>
              <a:spLocks noChangeShapeType="1"/>
            </p:cNvSpPr>
            <p:nvPr/>
          </p:nvSpPr>
          <p:spPr bwMode="auto">
            <a:xfrm>
              <a:off x="1417638" y="2366963"/>
              <a:ext cx="1587" cy="420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8" name="Freeform 13"/>
            <p:cNvSpPr>
              <a:spLocks/>
            </p:cNvSpPr>
            <p:nvPr/>
          </p:nvSpPr>
          <p:spPr bwMode="auto">
            <a:xfrm>
              <a:off x="1363663" y="2774950"/>
              <a:ext cx="109537" cy="163513"/>
            </a:xfrm>
            <a:custGeom>
              <a:avLst/>
              <a:gdLst>
                <a:gd name="T0" fmla="*/ 2147483647 w 138"/>
                <a:gd name="T1" fmla="*/ 0 h 207"/>
                <a:gd name="T2" fmla="*/ 2147483647 w 138"/>
                <a:gd name="T3" fmla="*/ 2147483647 h 207"/>
                <a:gd name="T4" fmla="*/ 0 w 138"/>
                <a:gd name="T5" fmla="*/ 0 h 207"/>
                <a:gd name="T6" fmla="*/ 2147483647 w 138"/>
                <a:gd name="T7" fmla="*/ 0 h 207"/>
                <a:gd name="T8" fmla="*/ 0 60000 65536"/>
                <a:gd name="T9" fmla="*/ 0 60000 65536"/>
                <a:gd name="T10" fmla="*/ 0 60000 65536"/>
                <a:gd name="T11" fmla="*/ 0 60000 65536"/>
                <a:gd name="T12" fmla="*/ 0 w 138"/>
                <a:gd name="T13" fmla="*/ 0 h 207"/>
                <a:gd name="T14" fmla="*/ 138 w 138"/>
                <a:gd name="T15" fmla="*/ 207 h 207"/>
              </a:gdLst>
              <a:ahLst/>
              <a:cxnLst>
                <a:cxn ang="T8">
                  <a:pos x="T0" y="T1"/>
                </a:cxn>
                <a:cxn ang="T9">
                  <a:pos x="T2" y="T3"/>
                </a:cxn>
                <a:cxn ang="T10">
                  <a:pos x="T4" y="T5"/>
                </a:cxn>
                <a:cxn ang="T11">
                  <a:pos x="T6" y="T7"/>
                </a:cxn>
              </a:cxnLst>
              <a:rect l="T12" t="T13" r="T14" b="T15"/>
              <a:pathLst>
                <a:path w="138" h="207">
                  <a:moveTo>
                    <a:pt x="138" y="0"/>
                  </a:moveTo>
                  <a:lnTo>
                    <a:pt x="69" y="207"/>
                  </a:lnTo>
                  <a:lnTo>
                    <a:pt x="0"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9" name="Rectangle 14"/>
            <p:cNvSpPr>
              <a:spLocks noChangeArrowheads="1"/>
            </p:cNvSpPr>
            <p:nvPr/>
          </p:nvSpPr>
          <p:spPr bwMode="auto">
            <a:xfrm>
              <a:off x="1627188" y="2416175"/>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latin typeface="Symbol" pitchFamily="18" charset="2"/>
                </a:rPr>
                <a:t>e</a:t>
              </a:r>
              <a:endParaRPr lang="en-US"/>
            </a:p>
          </p:txBody>
        </p:sp>
        <p:sp>
          <p:nvSpPr>
            <p:cNvPr id="24590" name="Rectangle 15"/>
            <p:cNvSpPr>
              <a:spLocks noChangeArrowheads="1"/>
            </p:cNvSpPr>
            <p:nvPr/>
          </p:nvSpPr>
          <p:spPr bwMode="auto">
            <a:xfrm>
              <a:off x="1704975" y="258445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0">
                  <a:solidFill>
                    <a:srgbClr val="000000"/>
                  </a:solidFill>
                  <a:latin typeface="Symbol" pitchFamily="18" charset="2"/>
                </a:rPr>
                <a:t>1</a:t>
              </a:r>
              <a:endParaRPr lang="en-US"/>
            </a:p>
          </p:txBody>
        </p:sp>
        <p:sp>
          <p:nvSpPr>
            <p:cNvPr id="24591" name="Line 16"/>
            <p:cNvSpPr>
              <a:spLocks noChangeShapeType="1"/>
            </p:cNvSpPr>
            <p:nvPr/>
          </p:nvSpPr>
          <p:spPr bwMode="auto">
            <a:xfrm>
              <a:off x="1646238" y="3162300"/>
              <a:ext cx="1792287"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2" name="Freeform 17"/>
            <p:cNvSpPr>
              <a:spLocks/>
            </p:cNvSpPr>
            <p:nvPr/>
          </p:nvSpPr>
          <p:spPr bwMode="auto">
            <a:xfrm>
              <a:off x="3425825" y="3106738"/>
              <a:ext cx="165100" cy="111125"/>
            </a:xfrm>
            <a:custGeom>
              <a:avLst/>
              <a:gdLst>
                <a:gd name="T0" fmla="*/ 0 w 207"/>
                <a:gd name="T1" fmla="*/ 0 h 140"/>
                <a:gd name="T2" fmla="*/ 2147483647 w 207"/>
                <a:gd name="T3" fmla="*/ 2147483647 h 140"/>
                <a:gd name="T4" fmla="*/ 0 w 207"/>
                <a:gd name="T5" fmla="*/ 2147483647 h 140"/>
                <a:gd name="T6" fmla="*/ 0 w 207"/>
                <a:gd name="T7" fmla="*/ 0 h 140"/>
                <a:gd name="T8" fmla="*/ 0 60000 65536"/>
                <a:gd name="T9" fmla="*/ 0 60000 65536"/>
                <a:gd name="T10" fmla="*/ 0 60000 65536"/>
                <a:gd name="T11" fmla="*/ 0 60000 65536"/>
                <a:gd name="T12" fmla="*/ 0 w 207"/>
                <a:gd name="T13" fmla="*/ 0 h 140"/>
                <a:gd name="T14" fmla="*/ 207 w 207"/>
                <a:gd name="T15" fmla="*/ 140 h 140"/>
              </a:gdLst>
              <a:ahLst/>
              <a:cxnLst>
                <a:cxn ang="T8">
                  <a:pos x="T0" y="T1"/>
                </a:cxn>
                <a:cxn ang="T9">
                  <a:pos x="T2" y="T3"/>
                </a:cxn>
                <a:cxn ang="T10">
                  <a:pos x="T4" y="T5"/>
                </a:cxn>
                <a:cxn ang="T11">
                  <a:pos x="T6" y="T7"/>
                </a:cxn>
              </a:cxnLst>
              <a:rect l="T12" t="T13" r="T14" b="T15"/>
              <a:pathLst>
                <a:path w="207" h="140">
                  <a:moveTo>
                    <a:pt x="0" y="0"/>
                  </a:moveTo>
                  <a:lnTo>
                    <a:pt x="207" y="71"/>
                  </a:lnTo>
                  <a:lnTo>
                    <a:pt x="0" y="14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5" name="Line 20"/>
            <p:cNvSpPr>
              <a:spLocks noChangeShapeType="1"/>
            </p:cNvSpPr>
            <p:nvPr/>
          </p:nvSpPr>
          <p:spPr bwMode="auto">
            <a:xfrm>
              <a:off x="2103438" y="3162300"/>
              <a:ext cx="914400"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6" name="Rectangle 21"/>
            <p:cNvSpPr>
              <a:spLocks noChangeArrowheads="1"/>
            </p:cNvSpPr>
            <p:nvPr/>
          </p:nvSpPr>
          <p:spPr bwMode="auto">
            <a:xfrm>
              <a:off x="2408238" y="2870200"/>
              <a:ext cx="13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597" name="Rectangle 22"/>
            <p:cNvSpPr>
              <a:spLocks noChangeArrowheads="1"/>
            </p:cNvSpPr>
            <p:nvPr/>
          </p:nvSpPr>
          <p:spPr bwMode="auto">
            <a:xfrm>
              <a:off x="2522538" y="2998788"/>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598" name="Rectangle 23"/>
            <p:cNvSpPr>
              <a:spLocks noChangeArrowheads="1"/>
            </p:cNvSpPr>
            <p:nvPr/>
          </p:nvSpPr>
          <p:spPr bwMode="auto">
            <a:xfrm>
              <a:off x="2624138" y="2870200"/>
              <a:ext cx="119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4599" name="Rectangle 24"/>
            <p:cNvSpPr>
              <a:spLocks noChangeArrowheads="1"/>
            </p:cNvSpPr>
            <p:nvPr/>
          </p:nvSpPr>
          <p:spPr bwMode="auto">
            <a:xfrm>
              <a:off x="2770188" y="2847975"/>
              <a:ext cx="88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600" name="Rectangle 25"/>
            <p:cNvSpPr>
              <a:spLocks noChangeArrowheads="1"/>
            </p:cNvSpPr>
            <p:nvPr/>
          </p:nvSpPr>
          <p:spPr bwMode="auto">
            <a:xfrm>
              <a:off x="2825750" y="29829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1</a:t>
              </a:r>
              <a:endParaRPr lang="en-US"/>
            </a:p>
          </p:txBody>
        </p:sp>
        <p:sp>
          <p:nvSpPr>
            <p:cNvPr id="24601" name="Rectangle 26"/>
            <p:cNvSpPr>
              <a:spLocks noChangeArrowheads="1"/>
            </p:cNvSpPr>
            <p:nvPr/>
          </p:nvSpPr>
          <p:spPr bwMode="auto">
            <a:xfrm>
              <a:off x="3476625" y="2024063"/>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02" name="Rectangle 27"/>
            <p:cNvSpPr>
              <a:spLocks noChangeArrowheads="1"/>
            </p:cNvSpPr>
            <p:nvPr/>
          </p:nvSpPr>
          <p:spPr bwMode="auto">
            <a:xfrm>
              <a:off x="3648075" y="2074863"/>
              <a:ext cx="519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Noise</a:t>
              </a:r>
              <a:endParaRPr lang="en-US"/>
            </a:p>
          </p:txBody>
        </p:sp>
        <p:sp>
          <p:nvSpPr>
            <p:cNvPr id="24603" name="Freeform 28"/>
            <p:cNvSpPr>
              <a:spLocks/>
            </p:cNvSpPr>
            <p:nvPr/>
          </p:nvSpPr>
          <p:spPr bwMode="auto">
            <a:xfrm>
              <a:off x="3590925" y="2938463"/>
              <a:ext cx="457200" cy="457200"/>
            </a:xfrm>
            <a:custGeom>
              <a:avLst/>
              <a:gdLst>
                <a:gd name="T0" fmla="*/ 2147483647 w 577"/>
                <a:gd name="T1" fmla="*/ 2147483647 h 575"/>
                <a:gd name="T2" fmla="*/ 2147483647 w 577"/>
                <a:gd name="T3" fmla="*/ 2147483647 h 575"/>
                <a:gd name="T4" fmla="*/ 2147483647 w 577"/>
                <a:gd name="T5" fmla="*/ 2147483647 h 575"/>
                <a:gd name="T6" fmla="*/ 2147483647 w 577"/>
                <a:gd name="T7" fmla="*/ 2147483647 h 575"/>
                <a:gd name="T8" fmla="*/ 2147483647 w 577"/>
                <a:gd name="T9" fmla="*/ 2147483647 h 575"/>
                <a:gd name="T10" fmla="*/ 2147483647 w 577"/>
                <a:gd name="T11" fmla="*/ 2147483647 h 575"/>
                <a:gd name="T12" fmla="*/ 2147483647 w 577"/>
                <a:gd name="T13" fmla="*/ 2147483647 h 575"/>
                <a:gd name="T14" fmla="*/ 2147483647 w 577"/>
                <a:gd name="T15" fmla="*/ 2147483647 h 575"/>
                <a:gd name="T16" fmla="*/ 2147483647 w 577"/>
                <a:gd name="T17" fmla="*/ 2147483647 h 575"/>
                <a:gd name="T18" fmla="*/ 2147483647 w 577"/>
                <a:gd name="T19" fmla="*/ 2147483647 h 575"/>
                <a:gd name="T20" fmla="*/ 2147483647 w 577"/>
                <a:gd name="T21" fmla="*/ 0 h 575"/>
                <a:gd name="T22" fmla="*/ 2147483647 w 577"/>
                <a:gd name="T23" fmla="*/ 2147483647 h 575"/>
                <a:gd name="T24" fmla="*/ 2147483647 w 577"/>
                <a:gd name="T25" fmla="*/ 2147483647 h 575"/>
                <a:gd name="T26" fmla="*/ 2147483647 w 577"/>
                <a:gd name="T27" fmla="*/ 2147483647 h 575"/>
                <a:gd name="T28" fmla="*/ 2147483647 w 577"/>
                <a:gd name="T29" fmla="*/ 2147483647 h 575"/>
                <a:gd name="T30" fmla="*/ 2147483647 w 577"/>
                <a:gd name="T31" fmla="*/ 2147483647 h 575"/>
                <a:gd name="T32" fmla="*/ 2147483647 w 577"/>
                <a:gd name="T33" fmla="*/ 2147483647 h 575"/>
                <a:gd name="T34" fmla="*/ 2147483647 w 577"/>
                <a:gd name="T35" fmla="*/ 2147483647 h 575"/>
                <a:gd name="T36" fmla="*/ 2147483647 w 577"/>
                <a:gd name="T37" fmla="*/ 2147483647 h 575"/>
                <a:gd name="T38" fmla="*/ 2147483647 w 577"/>
                <a:gd name="T39" fmla="*/ 2147483647 h 575"/>
                <a:gd name="T40" fmla="*/ 2147483647 w 577"/>
                <a:gd name="T41" fmla="*/ 2147483647 h 575"/>
                <a:gd name="T42" fmla="*/ 0 w 577"/>
                <a:gd name="T43" fmla="*/ 2147483647 h 575"/>
                <a:gd name="T44" fmla="*/ 2147483647 w 577"/>
                <a:gd name="T45" fmla="*/ 2147483647 h 575"/>
                <a:gd name="T46" fmla="*/ 2147483647 w 577"/>
                <a:gd name="T47" fmla="*/ 2147483647 h 575"/>
                <a:gd name="T48" fmla="*/ 2147483647 w 577"/>
                <a:gd name="T49" fmla="*/ 2147483647 h 575"/>
                <a:gd name="T50" fmla="*/ 2147483647 w 577"/>
                <a:gd name="T51" fmla="*/ 2147483647 h 575"/>
                <a:gd name="T52" fmla="*/ 2147483647 w 577"/>
                <a:gd name="T53" fmla="*/ 2147483647 h 575"/>
                <a:gd name="T54" fmla="*/ 2147483647 w 577"/>
                <a:gd name="T55" fmla="*/ 2147483647 h 575"/>
                <a:gd name="T56" fmla="*/ 2147483647 w 577"/>
                <a:gd name="T57" fmla="*/ 2147483647 h 575"/>
                <a:gd name="T58" fmla="*/ 2147483647 w 577"/>
                <a:gd name="T59" fmla="*/ 2147483647 h 575"/>
                <a:gd name="T60" fmla="*/ 2147483647 w 577"/>
                <a:gd name="T61" fmla="*/ 2147483647 h 575"/>
                <a:gd name="T62" fmla="*/ 2147483647 w 577"/>
                <a:gd name="T63" fmla="*/ 2147483647 h 575"/>
                <a:gd name="T64" fmla="*/ 2147483647 w 577"/>
                <a:gd name="T65" fmla="*/ 2147483647 h 575"/>
                <a:gd name="T66" fmla="*/ 2147483647 w 577"/>
                <a:gd name="T67" fmla="*/ 2147483647 h 575"/>
                <a:gd name="T68" fmla="*/ 2147483647 w 577"/>
                <a:gd name="T69" fmla="*/ 2147483647 h 575"/>
                <a:gd name="T70" fmla="*/ 2147483647 w 577"/>
                <a:gd name="T71" fmla="*/ 2147483647 h 575"/>
                <a:gd name="T72" fmla="*/ 2147483647 w 577"/>
                <a:gd name="T73" fmla="*/ 2147483647 h 575"/>
                <a:gd name="T74" fmla="*/ 2147483647 w 577"/>
                <a:gd name="T75" fmla="*/ 2147483647 h 575"/>
                <a:gd name="T76" fmla="*/ 2147483647 w 577"/>
                <a:gd name="T77" fmla="*/ 2147483647 h 575"/>
                <a:gd name="T78" fmla="*/ 2147483647 w 577"/>
                <a:gd name="T79" fmla="*/ 2147483647 h 575"/>
                <a:gd name="T80" fmla="*/ 2147483647 w 577"/>
                <a:gd name="T81" fmla="*/ 2147483647 h 575"/>
                <a:gd name="T82" fmla="*/ 2147483647 w 577"/>
                <a:gd name="T83" fmla="*/ 2147483647 h 575"/>
                <a:gd name="T84" fmla="*/ 2147483647 w 577"/>
                <a:gd name="T85" fmla="*/ 2147483647 h 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5"/>
                <a:gd name="T131" fmla="*/ 577 w 577"/>
                <a:gd name="T132" fmla="*/ 575 h 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5">
                  <a:moveTo>
                    <a:pt x="577" y="288"/>
                  </a:moveTo>
                  <a:lnTo>
                    <a:pt x="575" y="272"/>
                  </a:lnTo>
                  <a:lnTo>
                    <a:pt x="575" y="257"/>
                  </a:lnTo>
                  <a:lnTo>
                    <a:pt x="574" y="243"/>
                  </a:lnTo>
                  <a:lnTo>
                    <a:pt x="570" y="230"/>
                  </a:lnTo>
                  <a:lnTo>
                    <a:pt x="568" y="215"/>
                  </a:lnTo>
                  <a:lnTo>
                    <a:pt x="563" y="201"/>
                  </a:lnTo>
                  <a:lnTo>
                    <a:pt x="559" y="188"/>
                  </a:lnTo>
                  <a:lnTo>
                    <a:pt x="554" y="176"/>
                  </a:lnTo>
                  <a:lnTo>
                    <a:pt x="548" y="163"/>
                  </a:lnTo>
                  <a:lnTo>
                    <a:pt x="541" y="150"/>
                  </a:lnTo>
                  <a:lnTo>
                    <a:pt x="535" y="137"/>
                  </a:lnTo>
                  <a:lnTo>
                    <a:pt x="526" y="127"/>
                  </a:lnTo>
                  <a:lnTo>
                    <a:pt x="519" y="116"/>
                  </a:lnTo>
                  <a:lnTo>
                    <a:pt x="510" y="105"/>
                  </a:lnTo>
                  <a:lnTo>
                    <a:pt x="501" y="94"/>
                  </a:lnTo>
                  <a:lnTo>
                    <a:pt x="492" y="83"/>
                  </a:lnTo>
                  <a:lnTo>
                    <a:pt x="481" y="74"/>
                  </a:lnTo>
                  <a:lnTo>
                    <a:pt x="472" y="65"/>
                  </a:lnTo>
                  <a:lnTo>
                    <a:pt x="461" y="56"/>
                  </a:lnTo>
                  <a:lnTo>
                    <a:pt x="450" y="49"/>
                  </a:lnTo>
                  <a:lnTo>
                    <a:pt x="437" y="41"/>
                  </a:lnTo>
                  <a:lnTo>
                    <a:pt x="425" y="34"/>
                  </a:lnTo>
                  <a:lnTo>
                    <a:pt x="414" y="29"/>
                  </a:lnTo>
                  <a:lnTo>
                    <a:pt x="401" y="21"/>
                  </a:lnTo>
                  <a:lnTo>
                    <a:pt x="387" y="18"/>
                  </a:lnTo>
                  <a:lnTo>
                    <a:pt x="374" y="12"/>
                  </a:lnTo>
                  <a:lnTo>
                    <a:pt x="359" y="9"/>
                  </a:lnTo>
                  <a:lnTo>
                    <a:pt x="347" y="5"/>
                  </a:lnTo>
                  <a:lnTo>
                    <a:pt x="332" y="3"/>
                  </a:lnTo>
                  <a:lnTo>
                    <a:pt x="318" y="1"/>
                  </a:lnTo>
                  <a:lnTo>
                    <a:pt x="303" y="0"/>
                  </a:lnTo>
                  <a:lnTo>
                    <a:pt x="289" y="0"/>
                  </a:lnTo>
                  <a:lnTo>
                    <a:pt x="274" y="0"/>
                  </a:lnTo>
                  <a:lnTo>
                    <a:pt x="260" y="1"/>
                  </a:lnTo>
                  <a:lnTo>
                    <a:pt x="245" y="3"/>
                  </a:lnTo>
                  <a:lnTo>
                    <a:pt x="231" y="5"/>
                  </a:lnTo>
                  <a:lnTo>
                    <a:pt x="216" y="9"/>
                  </a:lnTo>
                  <a:lnTo>
                    <a:pt x="203" y="12"/>
                  </a:lnTo>
                  <a:lnTo>
                    <a:pt x="189" y="18"/>
                  </a:lnTo>
                  <a:lnTo>
                    <a:pt x="176" y="21"/>
                  </a:lnTo>
                  <a:lnTo>
                    <a:pt x="163" y="29"/>
                  </a:lnTo>
                  <a:lnTo>
                    <a:pt x="151" y="34"/>
                  </a:lnTo>
                  <a:lnTo>
                    <a:pt x="138" y="41"/>
                  </a:lnTo>
                  <a:lnTo>
                    <a:pt x="127" y="49"/>
                  </a:lnTo>
                  <a:lnTo>
                    <a:pt x="116" y="56"/>
                  </a:lnTo>
                  <a:lnTo>
                    <a:pt x="105" y="65"/>
                  </a:lnTo>
                  <a:lnTo>
                    <a:pt x="94" y="74"/>
                  </a:lnTo>
                  <a:lnTo>
                    <a:pt x="85" y="83"/>
                  </a:lnTo>
                  <a:lnTo>
                    <a:pt x="75" y="94"/>
                  </a:lnTo>
                  <a:lnTo>
                    <a:pt x="65" y="105"/>
                  </a:lnTo>
                  <a:lnTo>
                    <a:pt x="58" y="116"/>
                  </a:lnTo>
                  <a:lnTo>
                    <a:pt x="49" y="127"/>
                  </a:lnTo>
                  <a:lnTo>
                    <a:pt x="42" y="137"/>
                  </a:lnTo>
                  <a:lnTo>
                    <a:pt x="35" y="150"/>
                  </a:lnTo>
                  <a:lnTo>
                    <a:pt x="29" y="163"/>
                  </a:lnTo>
                  <a:lnTo>
                    <a:pt x="22" y="176"/>
                  </a:lnTo>
                  <a:lnTo>
                    <a:pt x="18" y="188"/>
                  </a:lnTo>
                  <a:lnTo>
                    <a:pt x="13" y="201"/>
                  </a:lnTo>
                  <a:lnTo>
                    <a:pt x="9" y="215"/>
                  </a:lnTo>
                  <a:lnTo>
                    <a:pt x="6" y="230"/>
                  </a:lnTo>
                  <a:lnTo>
                    <a:pt x="4" y="243"/>
                  </a:lnTo>
                  <a:lnTo>
                    <a:pt x="2" y="257"/>
                  </a:lnTo>
                  <a:lnTo>
                    <a:pt x="0" y="272"/>
                  </a:lnTo>
                  <a:lnTo>
                    <a:pt x="0" y="288"/>
                  </a:lnTo>
                  <a:lnTo>
                    <a:pt x="0" y="303"/>
                  </a:lnTo>
                  <a:lnTo>
                    <a:pt x="2" y="317"/>
                  </a:lnTo>
                  <a:lnTo>
                    <a:pt x="4" y="332"/>
                  </a:lnTo>
                  <a:lnTo>
                    <a:pt x="6" y="346"/>
                  </a:lnTo>
                  <a:lnTo>
                    <a:pt x="9" y="359"/>
                  </a:lnTo>
                  <a:lnTo>
                    <a:pt x="13" y="373"/>
                  </a:lnTo>
                  <a:lnTo>
                    <a:pt x="18" y="386"/>
                  </a:lnTo>
                  <a:lnTo>
                    <a:pt x="24" y="399"/>
                  </a:lnTo>
                  <a:lnTo>
                    <a:pt x="29" y="413"/>
                  </a:lnTo>
                  <a:lnTo>
                    <a:pt x="35" y="424"/>
                  </a:lnTo>
                  <a:lnTo>
                    <a:pt x="42" y="437"/>
                  </a:lnTo>
                  <a:lnTo>
                    <a:pt x="49" y="448"/>
                  </a:lnTo>
                  <a:lnTo>
                    <a:pt x="58" y="460"/>
                  </a:lnTo>
                  <a:lnTo>
                    <a:pt x="65" y="471"/>
                  </a:lnTo>
                  <a:lnTo>
                    <a:pt x="75" y="480"/>
                  </a:lnTo>
                  <a:lnTo>
                    <a:pt x="85" y="491"/>
                  </a:lnTo>
                  <a:lnTo>
                    <a:pt x="94" y="500"/>
                  </a:lnTo>
                  <a:lnTo>
                    <a:pt x="105" y="509"/>
                  </a:lnTo>
                  <a:lnTo>
                    <a:pt x="116" y="518"/>
                  </a:lnTo>
                  <a:lnTo>
                    <a:pt x="127" y="526"/>
                  </a:lnTo>
                  <a:lnTo>
                    <a:pt x="138" y="533"/>
                  </a:lnTo>
                  <a:lnTo>
                    <a:pt x="151" y="540"/>
                  </a:lnTo>
                  <a:lnTo>
                    <a:pt x="163" y="548"/>
                  </a:lnTo>
                  <a:lnTo>
                    <a:pt x="176" y="553"/>
                  </a:lnTo>
                  <a:lnTo>
                    <a:pt x="189" y="558"/>
                  </a:lnTo>
                  <a:lnTo>
                    <a:pt x="203" y="562"/>
                  </a:lnTo>
                  <a:lnTo>
                    <a:pt x="216" y="566"/>
                  </a:lnTo>
                  <a:lnTo>
                    <a:pt x="231" y="569"/>
                  </a:lnTo>
                  <a:lnTo>
                    <a:pt x="245" y="573"/>
                  </a:lnTo>
                  <a:lnTo>
                    <a:pt x="260" y="575"/>
                  </a:lnTo>
                  <a:lnTo>
                    <a:pt x="274" y="575"/>
                  </a:lnTo>
                  <a:lnTo>
                    <a:pt x="289" y="575"/>
                  </a:lnTo>
                  <a:lnTo>
                    <a:pt x="303" y="575"/>
                  </a:lnTo>
                  <a:lnTo>
                    <a:pt x="318" y="575"/>
                  </a:lnTo>
                  <a:lnTo>
                    <a:pt x="332" y="573"/>
                  </a:lnTo>
                  <a:lnTo>
                    <a:pt x="347" y="569"/>
                  </a:lnTo>
                  <a:lnTo>
                    <a:pt x="359" y="566"/>
                  </a:lnTo>
                  <a:lnTo>
                    <a:pt x="374" y="562"/>
                  </a:lnTo>
                  <a:lnTo>
                    <a:pt x="387" y="558"/>
                  </a:lnTo>
                  <a:lnTo>
                    <a:pt x="401" y="553"/>
                  </a:lnTo>
                  <a:lnTo>
                    <a:pt x="414" y="548"/>
                  </a:lnTo>
                  <a:lnTo>
                    <a:pt x="425" y="540"/>
                  </a:lnTo>
                  <a:lnTo>
                    <a:pt x="437" y="533"/>
                  </a:lnTo>
                  <a:lnTo>
                    <a:pt x="450" y="526"/>
                  </a:lnTo>
                  <a:lnTo>
                    <a:pt x="461" y="518"/>
                  </a:lnTo>
                  <a:lnTo>
                    <a:pt x="472" y="509"/>
                  </a:lnTo>
                  <a:lnTo>
                    <a:pt x="481" y="500"/>
                  </a:lnTo>
                  <a:lnTo>
                    <a:pt x="492" y="491"/>
                  </a:lnTo>
                  <a:lnTo>
                    <a:pt x="501" y="480"/>
                  </a:lnTo>
                  <a:lnTo>
                    <a:pt x="510" y="471"/>
                  </a:lnTo>
                  <a:lnTo>
                    <a:pt x="519" y="460"/>
                  </a:lnTo>
                  <a:lnTo>
                    <a:pt x="526" y="448"/>
                  </a:lnTo>
                  <a:lnTo>
                    <a:pt x="535" y="437"/>
                  </a:lnTo>
                  <a:lnTo>
                    <a:pt x="541" y="424"/>
                  </a:lnTo>
                  <a:lnTo>
                    <a:pt x="548" y="413"/>
                  </a:lnTo>
                  <a:lnTo>
                    <a:pt x="554" y="399"/>
                  </a:lnTo>
                  <a:lnTo>
                    <a:pt x="559" y="386"/>
                  </a:lnTo>
                  <a:lnTo>
                    <a:pt x="563" y="373"/>
                  </a:lnTo>
                  <a:lnTo>
                    <a:pt x="568" y="359"/>
                  </a:lnTo>
                  <a:lnTo>
                    <a:pt x="570" y="346"/>
                  </a:lnTo>
                  <a:lnTo>
                    <a:pt x="574" y="332"/>
                  </a:lnTo>
                  <a:lnTo>
                    <a:pt x="575" y="317"/>
                  </a:lnTo>
                  <a:lnTo>
                    <a:pt x="575" y="303"/>
                  </a:lnTo>
                  <a:lnTo>
                    <a:pt x="577" y="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4" name="Freeform 29"/>
            <p:cNvSpPr>
              <a:spLocks/>
            </p:cNvSpPr>
            <p:nvPr/>
          </p:nvSpPr>
          <p:spPr bwMode="auto">
            <a:xfrm>
              <a:off x="3590925" y="2938463"/>
              <a:ext cx="457200" cy="457200"/>
            </a:xfrm>
            <a:custGeom>
              <a:avLst/>
              <a:gdLst>
                <a:gd name="T0" fmla="*/ 2147483647 w 577"/>
                <a:gd name="T1" fmla="*/ 2147483647 h 575"/>
                <a:gd name="T2" fmla="*/ 2147483647 w 577"/>
                <a:gd name="T3" fmla="*/ 2147483647 h 575"/>
                <a:gd name="T4" fmla="*/ 2147483647 w 577"/>
                <a:gd name="T5" fmla="*/ 2147483647 h 575"/>
                <a:gd name="T6" fmla="*/ 2147483647 w 577"/>
                <a:gd name="T7" fmla="*/ 2147483647 h 575"/>
                <a:gd name="T8" fmla="*/ 2147483647 w 577"/>
                <a:gd name="T9" fmla="*/ 2147483647 h 575"/>
                <a:gd name="T10" fmla="*/ 2147483647 w 577"/>
                <a:gd name="T11" fmla="*/ 2147483647 h 575"/>
                <a:gd name="T12" fmla="*/ 2147483647 w 577"/>
                <a:gd name="T13" fmla="*/ 2147483647 h 575"/>
                <a:gd name="T14" fmla="*/ 2147483647 w 577"/>
                <a:gd name="T15" fmla="*/ 2147483647 h 575"/>
                <a:gd name="T16" fmla="*/ 2147483647 w 577"/>
                <a:gd name="T17" fmla="*/ 2147483647 h 575"/>
                <a:gd name="T18" fmla="*/ 2147483647 w 577"/>
                <a:gd name="T19" fmla="*/ 2147483647 h 575"/>
                <a:gd name="T20" fmla="*/ 2147483647 w 577"/>
                <a:gd name="T21" fmla="*/ 0 h 575"/>
                <a:gd name="T22" fmla="*/ 2147483647 w 577"/>
                <a:gd name="T23" fmla="*/ 2147483647 h 575"/>
                <a:gd name="T24" fmla="*/ 2147483647 w 577"/>
                <a:gd name="T25" fmla="*/ 2147483647 h 575"/>
                <a:gd name="T26" fmla="*/ 2147483647 w 577"/>
                <a:gd name="T27" fmla="*/ 2147483647 h 575"/>
                <a:gd name="T28" fmla="*/ 2147483647 w 577"/>
                <a:gd name="T29" fmla="*/ 2147483647 h 575"/>
                <a:gd name="T30" fmla="*/ 2147483647 w 577"/>
                <a:gd name="T31" fmla="*/ 2147483647 h 575"/>
                <a:gd name="T32" fmla="*/ 2147483647 w 577"/>
                <a:gd name="T33" fmla="*/ 2147483647 h 575"/>
                <a:gd name="T34" fmla="*/ 2147483647 w 577"/>
                <a:gd name="T35" fmla="*/ 2147483647 h 575"/>
                <a:gd name="T36" fmla="*/ 2147483647 w 577"/>
                <a:gd name="T37" fmla="*/ 2147483647 h 575"/>
                <a:gd name="T38" fmla="*/ 2147483647 w 577"/>
                <a:gd name="T39" fmla="*/ 2147483647 h 575"/>
                <a:gd name="T40" fmla="*/ 2147483647 w 577"/>
                <a:gd name="T41" fmla="*/ 2147483647 h 575"/>
                <a:gd name="T42" fmla="*/ 0 w 577"/>
                <a:gd name="T43" fmla="*/ 2147483647 h 575"/>
                <a:gd name="T44" fmla="*/ 2147483647 w 577"/>
                <a:gd name="T45" fmla="*/ 2147483647 h 575"/>
                <a:gd name="T46" fmla="*/ 2147483647 w 577"/>
                <a:gd name="T47" fmla="*/ 2147483647 h 575"/>
                <a:gd name="T48" fmla="*/ 2147483647 w 577"/>
                <a:gd name="T49" fmla="*/ 2147483647 h 575"/>
                <a:gd name="T50" fmla="*/ 2147483647 w 577"/>
                <a:gd name="T51" fmla="*/ 2147483647 h 575"/>
                <a:gd name="T52" fmla="*/ 2147483647 w 577"/>
                <a:gd name="T53" fmla="*/ 2147483647 h 575"/>
                <a:gd name="T54" fmla="*/ 2147483647 w 577"/>
                <a:gd name="T55" fmla="*/ 2147483647 h 575"/>
                <a:gd name="T56" fmla="*/ 2147483647 w 577"/>
                <a:gd name="T57" fmla="*/ 2147483647 h 575"/>
                <a:gd name="T58" fmla="*/ 2147483647 w 577"/>
                <a:gd name="T59" fmla="*/ 2147483647 h 575"/>
                <a:gd name="T60" fmla="*/ 2147483647 w 577"/>
                <a:gd name="T61" fmla="*/ 2147483647 h 575"/>
                <a:gd name="T62" fmla="*/ 2147483647 w 577"/>
                <a:gd name="T63" fmla="*/ 2147483647 h 575"/>
                <a:gd name="T64" fmla="*/ 2147483647 w 577"/>
                <a:gd name="T65" fmla="*/ 2147483647 h 575"/>
                <a:gd name="T66" fmla="*/ 2147483647 w 577"/>
                <a:gd name="T67" fmla="*/ 2147483647 h 575"/>
                <a:gd name="T68" fmla="*/ 2147483647 w 577"/>
                <a:gd name="T69" fmla="*/ 2147483647 h 575"/>
                <a:gd name="T70" fmla="*/ 2147483647 w 577"/>
                <a:gd name="T71" fmla="*/ 2147483647 h 575"/>
                <a:gd name="T72" fmla="*/ 2147483647 w 577"/>
                <a:gd name="T73" fmla="*/ 2147483647 h 575"/>
                <a:gd name="T74" fmla="*/ 2147483647 w 577"/>
                <a:gd name="T75" fmla="*/ 2147483647 h 575"/>
                <a:gd name="T76" fmla="*/ 2147483647 w 577"/>
                <a:gd name="T77" fmla="*/ 2147483647 h 575"/>
                <a:gd name="T78" fmla="*/ 2147483647 w 577"/>
                <a:gd name="T79" fmla="*/ 2147483647 h 575"/>
                <a:gd name="T80" fmla="*/ 2147483647 w 577"/>
                <a:gd name="T81" fmla="*/ 2147483647 h 575"/>
                <a:gd name="T82" fmla="*/ 2147483647 w 577"/>
                <a:gd name="T83" fmla="*/ 2147483647 h 575"/>
                <a:gd name="T84" fmla="*/ 2147483647 w 577"/>
                <a:gd name="T85" fmla="*/ 2147483647 h 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5"/>
                <a:gd name="T131" fmla="*/ 577 w 577"/>
                <a:gd name="T132" fmla="*/ 575 h 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5">
                  <a:moveTo>
                    <a:pt x="577" y="288"/>
                  </a:moveTo>
                  <a:lnTo>
                    <a:pt x="575" y="272"/>
                  </a:lnTo>
                  <a:lnTo>
                    <a:pt x="575" y="257"/>
                  </a:lnTo>
                  <a:lnTo>
                    <a:pt x="574" y="243"/>
                  </a:lnTo>
                  <a:lnTo>
                    <a:pt x="570" y="230"/>
                  </a:lnTo>
                  <a:lnTo>
                    <a:pt x="568" y="215"/>
                  </a:lnTo>
                  <a:lnTo>
                    <a:pt x="563" y="201"/>
                  </a:lnTo>
                  <a:lnTo>
                    <a:pt x="559" y="188"/>
                  </a:lnTo>
                  <a:lnTo>
                    <a:pt x="554" y="176"/>
                  </a:lnTo>
                  <a:lnTo>
                    <a:pt x="548" y="163"/>
                  </a:lnTo>
                  <a:lnTo>
                    <a:pt x="541" y="150"/>
                  </a:lnTo>
                  <a:lnTo>
                    <a:pt x="535" y="137"/>
                  </a:lnTo>
                  <a:lnTo>
                    <a:pt x="526" y="127"/>
                  </a:lnTo>
                  <a:lnTo>
                    <a:pt x="519" y="116"/>
                  </a:lnTo>
                  <a:lnTo>
                    <a:pt x="510" y="105"/>
                  </a:lnTo>
                  <a:lnTo>
                    <a:pt x="501" y="94"/>
                  </a:lnTo>
                  <a:lnTo>
                    <a:pt x="492" y="83"/>
                  </a:lnTo>
                  <a:lnTo>
                    <a:pt x="481" y="74"/>
                  </a:lnTo>
                  <a:lnTo>
                    <a:pt x="472" y="65"/>
                  </a:lnTo>
                  <a:lnTo>
                    <a:pt x="461" y="56"/>
                  </a:lnTo>
                  <a:lnTo>
                    <a:pt x="450" y="49"/>
                  </a:lnTo>
                  <a:lnTo>
                    <a:pt x="437" y="41"/>
                  </a:lnTo>
                  <a:lnTo>
                    <a:pt x="425" y="34"/>
                  </a:lnTo>
                  <a:lnTo>
                    <a:pt x="414" y="29"/>
                  </a:lnTo>
                  <a:lnTo>
                    <a:pt x="401" y="21"/>
                  </a:lnTo>
                  <a:lnTo>
                    <a:pt x="387" y="18"/>
                  </a:lnTo>
                  <a:lnTo>
                    <a:pt x="374" y="12"/>
                  </a:lnTo>
                  <a:lnTo>
                    <a:pt x="359" y="9"/>
                  </a:lnTo>
                  <a:lnTo>
                    <a:pt x="347" y="5"/>
                  </a:lnTo>
                  <a:lnTo>
                    <a:pt x="332" y="3"/>
                  </a:lnTo>
                  <a:lnTo>
                    <a:pt x="318" y="1"/>
                  </a:lnTo>
                  <a:lnTo>
                    <a:pt x="303" y="0"/>
                  </a:lnTo>
                  <a:lnTo>
                    <a:pt x="289" y="0"/>
                  </a:lnTo>
                  <a:lnTo>
                    <a:pt x="274" y="0"/>
                  </a:lnTo>
                  <a:lnTo>
                    <a:pt x="260" y="1"/>
                  </a:lnTo>
                  <a:lnTo>
                    <a:pt x="245" y="3"/>
                  </a:lnTo>
                  <a:lnTo>
                    <a:pt x="231" y="5"/>
                  </a:lnTo>
                  <a:lnTo>
                    <a:pt x="216" y="9"/>
                  </a:lnTo>
                  <a:lnTo>
                    <a:pt x="203" y="12"/>
                  </a:lnTo>
                  <a:lnTo>
                    <a:pt x="189" y="18"/>
                  </a:lnTo>
                  <a:lnTo>
                    <a:pt x="176" y="21"/>
                  </a:lnTo>
                  <a:lnTo>
                    <a:pt x="163" y="29"/>
                  </a:lnTo>
                  <a:lnTo>
                    <a:pt x="151" y="34"/>
                  </a:lnTo>
                  <a:lnTo>
                    <a:pt x="138" y="41"/>
                  </a:lnTo>
                  <a:lnTo>
                    <a:pt x="127" y="49"/>
                  </a:lnTo>
                  <a:lnTo>
                    <a:pt x="116" y="56"/>
                  </a:lnTo>
                  <a:lnTo>
                    <a:pt x="105" y="65"/>
                  </a:lnTo>
                  <a:lnTo>
                    <a:pt x="94" y="74"/>
                  </a:lnTo>
                  <a:lnTo>
                    <a:pt x="85" y="83"/>
                  </a:lnTo>
                  <a:lnTo>
                    <a:pt x="75" y="94"/>
                  </a:lnTo>
                  <a:lnTo>
                    <a:pt x="65" y="105"/>
                  </a:lnTo>
                  <a:lnTo>
                    <a:pt x="58" y="116"/>
                  </a:lnTo>
                  <a:lnTo>
                    <a:pt x="49" y="127"/>
                  </a:lnTo>
                  <a:lnTo>
                    <a:pt x="42" y="137"/>
                  </a:lnTo>
                  <a:lnTo>
                    <a:pt x="35" y="150"/>
                  </a:lnTo>
                  <a:lnTo>
                    <a:pt x="29" y="163"/>
                  </a:lnTo>
                  <a:lnTo>
                    <a:pt x="22" y="176"/>
                  </a:lnTo>
                  <a:lnTo>
                    <a:pt x="18" y="188"/>
                  </a:lnTo>
                  <a:lnTo>
                    <a:pt x="13" y="201"/>
                  </a:lnTo>
                  <a:lnTo>
                    <a:pt x="9" y="215"/>
                  </a:lnTo>
                  <a:lnTo>
                    <a:pt x="6" y="230"/>
                  </a:lnTo>
                  <a:lnTo>
                    <a:pt x="4" y="243"/>
                  </a:lnTo>
                  <a:lnTo>
                    <a:pt x="2" y="257"/>
                  </a:lnTo>
                  <a:lnTo>
                    <a:pt x="0" y="272"/>
                  </a:lnTo>
                  <a:lnTo>
                    <a:pt x="0" y="288"/>
                  </a:lnTo>
                  <a:lnTo>
                    <a:pt x="0" y="303"/>
                  </a:lnTo>
                  <a:lnTo>
                    <a:pt x="2" y="317"/>
                  </a:lnTo>
                  <a:lnTo>
                    <a:pt x="4" y="332"/>
                  </a:lnTo>
                  <a:lnTo>
                    <a:pt x="6" y="346"/>
                  </a:lnTo>
                  <a:lnTo>
                    <a:pt x="9" y="359"/>
                  </a:lnTo>
                  <a:lnTo>
                    <a:pt x="13" y="373"/>
                  </a:lnTo>
                  <a:lnTo>
                    <a:pt x="18" y="386"/>
                  </a:lnTo>
                  <a:lnTo>
                    <a:pt x="24" y="399"/>
                  </a:lnTo>
                  <a:lnTo>
                    <a:pt x="29" y="413"/>
                  </a:lnTo>
                  <a:lnTo>
                    <a:pt x="35" y="424"/>
                  </a:lnTo>
                  <a:lnTo>
                    <a:pt x="42" y="437"/>
                  </a:lnTo>
                  <a:lnTo>
                    <a:pt x="49" y="448"/>
                  </a:lnTo>
                  <a:lnTo>
                    <a:pt x="58" y="460"/>
                  </a:lnTo>
                  <a:lnTo>
                    <a:pt x="65" y="471"/>
                  </a:lnTo>
                  <a:lnTo>
                    <a:pt x="75" y="480"/>
                  </a:lnTo>
                  <a:lnTo>
                    <a:pt x="85" y="491"/>
                  </a:lnTo>
                  <a:lnTo>
                    <a:pt x="94" y="500"/>
                  </a:lnTo>
                  <a:lnTo>
                    <a:pt x="105" y="509"/>
                  </a:lnTo>
                  <a:lnTo>
                    <a:pt x="116" y="518"/>
                  </a:lnTo>
                  <a:lnTo>
                    <a:pt x="127" y="526"/>
                  </a:lnTo>
                  <a:lnTo>
                    <a:pt x="138" y="533"/>
                  </a:lnTo>
                  <a:lnTo>
                    <a:pt x="151" y="540"/>
                  </a:lnTo>
                  <a:lnTo>
                    <a:pt x="163" y="548"/>
                  </a:lnTo>
                  <a:lnTo>
                    <a:pt x="176" y="553"/>
                  </a:lnTo>
                  <a:lnTo>
                    <a:pt x="189" y="558"/>
                  </a:lnTo>
                  <a:lnTo>
                    <a:pt x="203" y="562"/>
                  </a:lnTo>
                  <a:lnTo>
                    <a:pt x="216" y="566"/>
                  </a:lnTo>
                  <a:lnTo>
                    <a:pt x="231" y="569"/>
                  </a:lnTo>
                  <a:lnTo>
                    <a:pt x="245" y="573"/>
                  </a:lnTo>
                  <a:lnTo>
                    <a:pt x="260" y="575"/>
                  </a:lnTo>
                  <a:lnTo>
                    <a:pt x="274" y="575"/>
                  </a:lnTo>
                  <a:lnTo>
                    <a:pt x="289" y="575"/>
                  </a:lnTo>
                  <a:lnTo>
                    <a:pt x="303" y="575"/>
                  </a:lnTo>
                  <a:lnTo>
                    <a:pt x="318" y="575"/>
                  </a:lnTo>
                  <a:lnTo>
                    <a:pt x="332" y="573"/>
                  </a:lnTo>
                  <a:lnTo>
                    <a:pt x="347" y="569"/>
                  </a:lnTo>
                  <a:lnTo>
                    <a:pt x="359" y="566"/>
                  </a:lnTo>
                  <a:lnTo>
                    <a:pt x="374" y="562"/>
                  </a:lnTo>
                  <a:lnTo>
                    <a:pt x="387" y="558"/>
                  </a:lnTo>
                  <a:lnTo>
                    <a:pt x="401" y="553"/>
                  </a:lnTo>
                  <a:lnTo>
                    <a:pt x="414" y="548"/>
                  </a:lnTo>
                  <a:lnTo>
                    <a:pt x="425" y="540"/>
                  </a:lnTo>
                  <a:lnTo>
                    <a:pt x="437" y="533"/>
                  </a:lnTo>
                  <a:lnTo>
                    <a:pt x="450" y="526"/>
                  </a:lnTo>
                  <a:lnTo>
                    <a:pt x="461" y="518"/>
                  </a:lnTo>
                  <a:lnTo>
                    <a:pt x="472" y="509"/>
                  </a:lnTo>
                  <a:lnTo>
                    <a:pt x="481" y="500"/>
                  </a:lnTo>
                  <a:lnTo>
                    <a:pt x="492" y="491"/>
                  </a:lnTo>
                  <a:lnTo>
                    <a:pt x="501" y="480"/>
                  </a:lnTo>
                  <a:lnTo>
                    <a:pt x="510" y="471"/>
                  </a:lnTo>
                  <a:lnTo>
                    <a:pt x="519" y="460"/>
                  </a:lnTo>
                  <a:lnTo>
                    <a:pt x="526" y="448"/>
                  </a:lnTo>
                  <a:lnTo>
                    <a:pt x="535" y="437"/>
                  </a:lnTo>
                  <a:lnTo>
                    <a:pt x="541" y="424"/>
                  </a:lnTo>
                  <a:lnTo>
                    <a:pt x="548" y="413"/>
                  </a:lnTo>
                  <a:lnTo>
                    <a:pt x="554" y="399"/>
                  </a:lnTo>
                  <a:lnTo>
                    <a:pt x="559" y="386"/>
                  </a:lnTo>
                  <a:lnTo>
                    <a:pt x="563" y="373"/>
                  </a:lnTo>
                  <a:lnTo>
                    <a:pt x="568" y="359"/>
                  </a:lnTo>
                  <a:lnTo>
                    <a:pt x="570" y="346"/>
                  </a:lnTo>
                  <a:lnTo>
                    <a:pt x="574" y="332"/>
                  </a:lnTo>
                  <a:lnTo>
                    <a:pt x="575" y="317"/>
                  </a:lnTo>
                  <a:lnTo>
                    <a:pt x="575" y="303"/>
                  </a:lnTo>
                  <a:lnTo>
                    <a:pt x="577" y="288"/>
                  </a:lnTo>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5" name="Rectangle 30"/>
            <p:cNvSpPr>
              <a:spLocks noChangeArrowheads="1"/>
            </p:cNvSpPr>
            <p:nvPr/>
          </p:nvSpPr>
          <p:spPr bwMode="auto">
            <a:xfrm>
              <a:off x="3763963" y="3017838"/>
              <a:ext cx="147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a:t>
              </a:r>
              <a:endParaRPr lang="en-US"/>
            </a:p>
          </p:txBody>
        </p:sp>
        <p:sp>
          <p:nvSpPr>
            <p:cNvPr id="24606" name="Line 31"/>
            <p:cNvSpPr>
              <a:spLocks noChangeShapeType="1"/>
            </p:cNvSpPr>
            <p:nvPr/>
          </p:nvSpPr>
          <p:spPr bwMode="auto">
            <a:xfrm>
              <a:off x="3819525" y="2366963"/>
              <a:ext cx="1588" cy="420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7" name="Freeform 32"/>
            <p:cNvSpPr>
              <a:spLocks/>
            </p:cNvSpPr>
            <p:nvPr/>
          </p:nvSpPr>
          <p:spPr bwMode="auto">
            <a:xfrm>
              <a:off x="3763963" y="2774950"/>
              <a:ext cx="109537" cy="163513"/>
            </a:xfrm>
            <a:custGeom>
              <a:avLst/>
              <a:gdLst>
                <a:gd name="T0" fmla="*/ 2147483647 w 138"/>
                <a:gd name="T1" fmla="*/ 0 h 207"/>
                <a:gd name="T2" fmla="*/ 2147483647 w 138"/>
                <a:gd name="T3" fmla="*/ 2147483647 h 207"/>
                <a:gd name="T4" fmla="*/ 0 w 138"/>
                <a:gd name="T5" fmla="*/ 0 h 207"/>
                <a:gd name="T6" fmla="*/ 2147483647 w 138"/>
                <a:gd name="T7" fmla="*/ 0 h 207"/>
                <a:gd name="T8" fmla="*/ 0 60000 65536"/>
                <a:gd name="T9" fmla="*/ 0 60000 65536"/>
                <a:gd name="T10" fmla="*/ 0 60000 65536"/>
                <a:gd name="T11" fmla="*/ 0 60000 65536"/>
                <a:gd name="T12" fmla="*/ 0 w 138"/>
                <a:gd name="T13" fmla="*/ 0 h 207"/>
                <a:gd name="T14" fmla="*/ 138 w 138"/>
                <a:gd name="T15" fmla="*/ 207 h 207"/>
              </a:gdLst>
              <a:ahLst/>
              <a:cxnLst>
                <a:cxn ang="T8">
                  <a:pos x="T0" y="T1"/>
                </a:cxn>
                <a:cxn ang="T9">
                  <a:pos x="T2" y="T3"/>
                </a:cxn>
                <a:cxn ang="T10">
                  <a:pos x="T4" y="T5"/>
                </a:cxn>
                <a:cxn ang="T11">
                  <a:pos x="T6" y="T7"/>
                </a:cxn>
              </a:cxnLst>
              <a:rect l="T12" t="T13" r="T14" b="T15"/>
              <a:pathLst>
                <a:path w="138" h="207">
                  <a:moveTo>
                    <a:pt x="138" y="0"/>
                  </a:moveTo>
                  <a:lnTo>
                    <a:pt x="69" y="207"/>
                  </a:lnTo>
                  <a:lnTo>
                    <a:pt x="0"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8" name="Rectangle 33"/>
            <p:cNvSpPr>
              <a:spLocks noChangeArrowheads="1"/>
            </p:cNvSpPr>
            <p:nvPr/>
          </p:nvSpPr>
          <p:spPr bwMode="auto">
            <a:xfrm>
              <a:off x="4027488" y="2416175"/>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latin typeface="Symbol" pitchFamily="18" charset="2"/>
                </a:rPr>
                <a:t>e</a:t>
              </a:r>
              <a:endParaRPr lang="en-US"/>
            </a:p>
          </p:txBody>
        </p:sp>
        <p:sp>
          <p:nvSpPr>
            <p:cNvPr id="24609" name="Rectangle 34"/>
            <p:cNvSpPr>
              <a:spLocks noChangeArrowheads="1"/>
            </p:cNvSpPr>
            <p:nvPr/>
          </p:nvSpPr>
          <p:spPr bwMode="auto">
            <a:xfrm>
              <a:off x="4106863" y="258445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0">
                  <a:solidFill>
                    <a:srgbClr val="000000"/>
                  </a:solidFill>
                  <a:latin typeface="Symbol" pitchFamily="18" charset="2"/>
                </a:rPr>
                <a:t>2</a:t>
              </a:r>
              <a:endParaRPr lang="en-US"/>
            </a:p>
          </p:txBody>
        </p:sp>
        <p:sp>
          <p:nvSpPr>
            <p:cNvPr id="24610" name="Line 35"/>
            <p:cNvSpPr>
              <a:spLocks noChangeShapeType="1"/>
            </p:cNvSpPr>
            <p:nvPr/>
          </p:nvSpPr>
          <p:spPr bwMode="auto">
            <a:xfrm>
              <a:off x="4048125" y="3163888"/>
              <a:ext cx="17922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1" name="Freeform 36"/>
            <p:cNvSpPr>
              <a:spLocks/>
            </p:cNvSpPr>
            <p:nvPr/>
          </p:nvSpPr>
          <p:spPr bwMode="auto">
            <a:xfrm>
              <a:off x="5827713" y="3106738"/>
              <a:ext cx="163512" cy="111125"/>
            </a:xfrm>
            <a:custGeom>
              <a:avLst/>
              <a:gdLst>
                <a:gd name="T0" fmla="*/ 0 w 206"/>
                <a:gd name="T1" fmla="*/ 0 h 140"/>
                <a:gd name="T2" fmla="*/ 2147483647 w 206"/>
                <a:gd name="T3" fmla="*/ 2147483647 h 140"/>
                <a:gd name="T4" fmla="*/ 0 w 206"/>
                <a:gd name="T5" fmla="*/ 2147483647 h 140"/>
                <a:gd name="T6" fmla="*/ 0 w 206"/>
                <a:gd name="T7" fmla="*/ 0 h 140"/>
                <a:gd name="T8" fmla="*/ 0 60000 65536"/>
                <a:gd name="T9" fmla="*/ 0 60000 65536"/>
                <a:gd name="T10" fmla="*/ 0 60000 65536"/>
                <a:gd name="T11" fmla="*/ 0 60000 65536"/>
                <a:gd name="T12" fmla="*/ 0 w 206"/>
                <a:gd name="T13" fmla="*/ 0 h 140"/>
                <a:gd name="T14" fmla="*/ 206 w 206"/>
                <a:gd name="T15" fmla="*/ 140 h 140"/>
              </a:gdLst>
              <a:ahLst/>
              <a:cxnLst>
                <a:cxn ang="T8">
                  <a:pos x="T0" y="T1"/>
                </a:cxn>
                <a:cxn ang="T9">
                  <a:pos x="T2" y="T3"/>
                </a:cxn>
                <a:cxn ang="T10">
                  <a:pos x="T4" y="T5"/>
                </a:cxn>
                <a:cxn ang="T11">
                  <a:pos x="T6" y="T7"/>
                </a:cxn>
              </a:cxnLst>
              <a:rect l="T12" t="T13" r="T14" b="T15"/>
              <a:pathLst>
                <a:path w="206" h="140">
                  <a:moveTo>
                    <a:pt x="0" y="0"/>
                  </a:moveTo>
                  <a:lnTo>
                    <a:pt x="206" y="71"/>
                  </a:lnTo>
                  <a:lnTo>
                    <a:pt x="0" y="14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2" name="Line 37"/>
            <p:cNvSpPr>
              <a:spLocks noChangeShapeType="1"/>
            </p:cNvSpPr>
            <p:nvPr/>
          </p:nvSpPr>
          <p:spPr bwMode="auto">
            <a:xfrm>
              <a:off x="4275138" y="3163888"/>
              <a:ext cx="12588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3" name="Rectangle 38"/>
            <p:cNvSpPr>
              <a:spLocks noChangeArrowheads="1"/>
            </p:cNvSpPr>
            <p:nvPr/>
          </p:nvSpPr>
          <p:spPr bwMode="auto">
            <a:xfrm>
              <a:off x="4618038" y="2870200"/>
              <a:ext cx="13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614" name="Rectangle 39"/>
            <p:cNvSpPr>
              <a:spLocks noChangeArrowheads="1"/>
            </p:cNvSpPr>
            <p:nvPr/>
          </p:nvSpPr>
          <p:spPr bwMode="auto">
            <a:xfrm>
              <a:off x="4732338" y="2998788"/>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15" name="Rectangle 40"/>
            <p:cNvSpPr>
              <a:spLocks noChangeArrowheads="1"/>
            </p:cNvSpPr>
            <p:nvPr/>
          </p:nvSpPr>
          <p:spPr bwMode="auto">
            <a:xfrm>
              <a:off x="4833938" y="2870200"/>
              <a:ext cx="119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4616" name="Rectangle 41"/>
            <p:cNvSpPr>
              <a:spLocks noChangeArrowheads="1"/>
            </p:cNvSpPr>
            <p:nvPr/>
          </p:nvSpPr>
          <p:spPr bwMode="auto">
            <a:xfrm>
              <a:off x="4978400" y="2847975"/>
              <a:ext cx="88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617" name="Rectangle 42"/>
            <p:cNvSpPr>
              <a:spLocks noChangeArrowheads="1"/>
            </p:cNvSpPr>
            <p:nvPr/>
          </p:nvSpPr>
          <p:spPr bwMode="auto">
            <a:xfrm>
              <a:off x="5035550" y="29829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1</a:t>
              </a:r>
              <a:endParaRPr lang="en-US"/>
            </a:p>
          </p:txBody>
        </p:sp>
        <p:sp>
          <p:nvSpPr>
            <p:cNvPr id="24618" name="Rectangle 43"/>
            <p:cNvSpPr>
              <a:spLocks noChangeArrowheads="1"/>
            </p:cNvSpPr>
            <p:nvPr/>
          </p:nvSpPr>
          <p:spPr bwMode="auto">
            <a:xfrm>
              <a:off x="5135563" y="2847975"/>
              <a:ext cx="200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619" name="Rectangle 44"/>
            <p:cNvSpPr>
              <a:spLocks noChangeArrowheads="1"/>
            </p:cNvSpPr>
            <p:nvPr/>
          </p:nvSpPr>
          <p:spPr bwMode="auto">
            <a:xfrm>
              <a:off x="5305425" y="29829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2</a:t>
              </a:r>
              <a:endParaRPr lang="en-US"/>
            </a:p>
          </p:txBody>
        </p:sp>
        <p:sp>
          <p:nvSpPr>
            <p:cNvPr id="24620" name="Line 45"/>
            <p:cNvSpPr>
              <a:spLocks noChangeShapeType="1"/>
            </p:cNvSpPr>
            <p:nvPr/>
          </p:nvSpPr>
          <p:spPr bwMode="auto">
            <a:xfrm>
              <a:off x="617538" y="3168650"/>
              <a:ext cx="400050"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21" name="Rectangle 46"/>
            <p:cNvSpPr>
              <a:spLocks noChangeArrowheads="1"/>
            </p:cNvSpPr>
            <p:nvPr/>
          </p:nvSpPr>
          <p:spPr bwMode="auto">
            <a:xfrm>
              <a:off x="801688" y="2874963"/>
              <a:ext cx="13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622" name="Rectangle 47"/>
            <p:cNvSpPr>
              <a:spLocks noChangeArrowheads="1"/>
            </p:cNvSpPr>
            <p:nvPr/>
          </p:nvSpPr>
          <p:spPr bwMode="auto">
            <a:xfrm>
              <a:off x="915988" y="300196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23" name="Rectangle 48"/>
            <p:cNvSpPr>
              <a:spLocks noChangeArrowheads="1"/>
            </p:cNvSpPr>
            <p:nvPr/>
          </p:nvSpPr>
          <p:spPr bwMode="auto">
            <a:xfrm>
              <a:off x="5878513" y="2024063"/>
              <a:ext cx="684212"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24" name="Rectangle 49"/>
            <p:cNvSpPr>
              <a:spLocks noChangeArrowheads="1"/>
            </p:cNvSpPr>
            <p:nvPr/>
          </p:nvSpPr>
          <p:spPr bwMode="auto">
            <a:xfrm>
              <a:off x="6048375" y="2074863"/>
              <a:ext cx="519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Noise</a:t>
              </a:r>
              <a:endParaRPr lang="en-US"/>
            </a:p>
          </p:txBody>
        </p:sp>
        <p:sp>
          <p:nvSpPr>
            <p:cNvPr id="24625" name="Freeform 50"/>
            <p:cNvSpPr>
              <a:spLocks/>
            </p:cNvSpPr>
            <p:nvPr/>
          </p:nvSpPr>
          <p:spPr bwMode="auto">
            <a:xfrm>
              <a:off x="5991225" y="2938463"/>
              <a:ext cx="457200" cy="457200"/>
            </a:xfrm>
            <a:custGeom>
              <a:avLst/>
              <a:gdLst>
                <a:gd name="T0" fmla="*/ 2147483647 w 576"/>
                <a:gd name="T1" fmla="*/ 2147483647 h 575"/>
                <a:gd name="T2" fmla="*/ 2147483647 w 576"/>
                <a:gd name="T3" fmla="*/ 2147483647 h 575"/>
                <a:gd name="T4" fmla="*/ 2147483647 w 576"/>
                <a:gd name="T5" fmla="*/ 2147483647 h 575"/>
                <a:gd name="T6" fmla="*/ 2147483647 w 576"/>
                <a:gd name="T7" fmla="*/ 2147483647 h 575"/>
                <a:gd name="T8" fmla="*/ 2147483647 w 576"/>
                <a:gd name="T9" fmla="*/ 2147483647 h 575"/>
                <a:gd name="T10" fmla="*/ 2147483647 w 576"/>
                <a:gd name="T11" fmla="*/ 2147483647 h 575"/>
                <a:gd name="T12" fmla="*/ 2147483647 w 576"/>
                <a:gd name="T13" fmla="*/ 2147483647 h 575"/>
                <a:gd name="T14" fmla="*/ 2147483647 w 576"/>
                <a:gd name="T15" fmla="*/ 2147483647 h 575"/>
                <a:gd name="T16" fmla="*/ 2147483647 w 576"/>
                <a:gd name="T17" fmla="*/ 2147483647 h 575"/>
                <a:gd name="T18" fmla="*/ 2147483647 w 576"/>
                <a:gd name="T19" fmla="*/ 2147483647 h 575"/>
                <a:gd name="T20" fmla="*/ 2147483647 w 576"/>
                <a:gd name="T21" fmla="*/ 0 h 575"/>
                <a:gd name="T22" fmla="*/ 2147483647 w 576"/>
                <a:gd name="T23" fmla="*/ 2147483647 h 575"/>
                <a:gd name="T24" fmla="*/ 2147483647 w 576"/>
                <a:gd name="T25" fmla="*/ 2147483647 h 575"/>
                <a:gd name="T26" fmla="*/ 2147483647 w 576"/>
                <a:gd name="T27" fmla="*/ 2147483647 h 575"/>
                <a:gd name="T28" fmla="*/ 2147483647 w 576"/>
                <a:gd name="T29" fmla="*/ 2147483647 h 575"/>
                <a:gd name="T30" fmla="*/ 2147483647 w 576"/>
                <a:gd name="T31" fmla="*/ 2147483647 h 575"/>
                <a:gd name="T32" fmla="*/ 2147483647 w 576"/>
                <a:gd name="T33" fmla="*/ 2147483647 h 575"/>
                <a:gd name="T34" fmla="*/ 2147483647 w 576"/>
                <a:gd name="T35" fmla="*/ 2147483647 h 575"/>
                <a:gd name="T36" fmla="*/ 2147483647 w 576"/>
                <a:gd name="T37" fmla="*/ 2147483647 h 575"/>
                <a:gd name="T38" fmla="*/ 2147483647 w 576"/>
                <a:gd name="T39" fmla="*/ 2147483647 h 575"/>
                <a:gd name="T40" fmla="*/ 2147483647 w 576"/>
                <a:gd name="T41" fmla="*/ 2147483647 h 575"/>
                <a:gd name="T42" fmla="*/ 0 w 576"/>
                <a:gd name="T43" fmla="*/ 2147483647 h 575"/>
                <a:gd name="T44" fmla="*/ 2147483647 w 576"/>
                <a:gd name="T45" fmla="*/ 2147483647 h 575"/>
                <a:gd name="T46" fmla="*/ 2147483647 w 576"/>
                <a:gd name="T47" fmla="*/ 2147483647 h 575"/>
                <a:gd name="T48" fmla="*/ 2147483647 w 576"/>
                <a:gd name="T49" fmla="*/ 2147483647 h 575"/>
                <a:gd name="T50" fmla="*/ 2147483647 w 576"/>
                <a:gd name="T51" fmla="*/ 2147483647 h 575"/>
                <a:gd name="T52" fmla="*/ 2147483647 w 576"/>
                <a:gd name="T53" fmla="*/ 2147483647 h 575"/>
                <a:gd name="T54" fmla="*/ 2147483647 w 576"/>
                <a:gd name="T55" fmla="*/ 2147483647 h 575"/>
                <a:gd name="T56" fmla="*/ 2147483647 w 576"/>
                <a:gd name="T57" fmla="*/ 2147483647 h 575"/>
                <a:gd name="T58" fmla="*/ 2147483647 w 576"/>
                <a:gd name="T59" fmla="*/ 2147483647 h 575"/>
                <a:gd name="T60" fmla="*/ 2147483647 w 576"/>
                <a:gd name="T61" fmla="*/ 2147483647 h 575"/>
                <a:gd name="T62" fmla="*/ 2147483647 w 576"/>
                <a:gd name="T63" fmla="*/ 2147483647 h 575"/>
                <a:gd name="T64" fmla="*/ 2147483647 w 576"/>
                <a:gd name="T65" fmla="*/ 2147483647 h 575"/>
                <a:gd name="T66" fmla="*/ 2147483647 w 576"/>
                <a:gd name="T67" fmla="*/ 2147483647 h 575"/>
                <a:gd name="T68" fmla="*/ 2147483647 w 576"/>
                <a:gd name="T69" fmla="*/ 2147483647 h 575"/>
                <a:gd name="T70" fmla="*/ 2147483647 w 576"/>
                <a:gd name="T71" fmla="*/ 2147483647 h 575"/>
                <a:gd name="T72" fmla="*/ 2147483647 w 576"/>
                <a:gd name="T73" fmla="*/ 2147483647 h 575"/>
                <a:gd name="T74" fmla="*/ 2147483647 w 576"/>
                <a:gd name="T75" fmla="*/ 2147483647 h 575"/>
                <a:gd name="T76" fmla="*/ 2147483647 w 576"/>
                <a:gd name="T77" fmla="*/ 2147483647 h 575"/>
                <a:gd name="T78" fmla="*/ 2147483647 w 576"/>
                <a:gd name="T79" fmla="*/ 2147483647 h 575"/>
                <a:gd name="T80" fmla="*/ 2147483647 w 576"/>
                <a:gd name="T81" fmla="*/ 2147483647 h 575"/>
                <a:gd name="T82" fmla="*/ 2147483647 w 576"/>
                <a:gd name="T83" fmla="*/ 2147483647 h 575"/>
                <a:gd name="T84" fmla="*/ 2147483647 w 576"/>
                <a:gd name="T85" fmla="*/ 2147483647 h 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6"/>
                <a:gd name="T130" fmla="*/ 0 h 575"/>
                <a:gd name="T131" fmla="*/ 576 w 576"/>
                <a:gd name="T132" fmla="*/ 575 h 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6" h="575">
                  <a:moveTo>
                    <a:pt x="576" y="288"/>
                  </a:moveTo>
                  <a:lnTo>
                    <a:pt x="576" y="272"/>
                  </a:lnTo>
                  <a:lnTo>
                    <a:pt x="576" y="257"/>
                  </a:lnTo>
                  <a:lnTo>
                    <a:pt x="574" y="243"/>
                  </a:lnTo>
                  <a:lnTo>
                    <a:pt x="570" y="230"/>
                  </a:lnTo>
                  <a:lnTo>
                    <a:pt x="567" y="215"/>
                  </a:lnTo>
                  <a:lnTo>
                    <a:pt x="563" y="201"/>
                  </a:lnTo>
                  <a:lnTo>
                    <a:pt x="559" y="188"/>
                  </a:lnTo>
                  <a:lnTo>
                    <a:pt x="554" y="176"/>
                  </a:lnTo>
                  <a:lnTo>
                    <a:pt x="549" y="163"/>
                  </a:lnTo>
                  <a:lnTo>
                    <a:pt x="541" y="150"/>
                  </a:lnTo>
                  <a:lnTo>
                    <a:pt x="534" y="137"/>
                  </a:lnTo>
                  <a:lnTo>
                    <a:pt x="527" y="127"/>
                  </a:lnTo>
                  <a:lnTo>
                    <a:pt x="520" y="116"/>
                  </a:lnTo>
                  <a:lnTo>
                    <a:pt x="510" y="105"/>
                  </a:lnTo>
                  <a:lnTo>
                    <a:pt x="501" y="94"/>
                  </a:lnTo>
                  <a:lnTo>
                    <a:pt x="492" y="83"/>
                  </a:lnTo>
                  <a:lnTo>
                    <a:pt x="481" y="74"/>
                  </a:lnTo>
                  <a:lnTo>
                    <a:pt x="472" y="65"/>
                  </a:lnTo>
                  <a:lnTo>
                    <a:pt x="461" y="56"/>
                  </a:lnTo>
                  <a:lnTo>
                    <a:pt x="449" y="49"/>
                  </a:lnTo>
                  <a:lnTo>
                    <a:pt x="438" y="41"/>
                  </a:lnTo>
                  <a:lnTo>
                    <a:pt x="425" y="34"/>
                  </a:lnTo>
                  <a:lnTo>
                    <a:pt x="412" y="29"/>
                  </a:lnTo>
                  <a:lnTo>
                    <a:pt x="400" y="21"/>
                  </a:lnTo>
                  <a:lnTo>
                    <a:pt x="387" y="18"/>
                  </a:lnTo>
                  <a:lnTo>
                    <a:pt x="374" y="12"/>
                  </a:lnTo>
                  <a:lnTo>
                    <a:pt x="360" y="9"/>
                  </a:lnTo>
                  <a:lnTo>
                    <a:pt x="347" y="5"/>
                  </a:lnTo>
                  <a:lnTo>
                    <a:pt x="333" y="3"/>
                  </a:lnTo>
                  <a:lnTo>
                    <a:pt x="318" y="1"/>
                  </a:lnTo>
                  <a:lnTo>
                    <a:pt x="304" y="0"/>
                  </a:lnTo>
                  <a:lnTo>
                    <a:pt x="289" y="0"/>
                  </a:lnTo>
                  <a:lnTo>
                    <a:pt x="273" y="0"/>
                  </a:lnTo>
                  <a:lnTo>
                    <a:pt x="258" y="1"/>
                  </a:lnTo>
                  <a:lnTo>
                    <a:pt x="244" y="3"/>
                  </a:lnTo>
                  <a:lnTo>
                    <a:pt x="231" y="5"/>
                  </a:lnTo>
                  <a:lnTo>
                    <a:pt x="216" y="9"/>
                  </a:lnTo>
                  <a:lnTo>
                    <a:pt x="202" y="12"/>
                  </a:lnTo>
                  <a:lnTo>
                    <a:pt x="189" y="18"/>
                  </a:lnTo>
                  <a:lnTo>
                    <a:pt x="177" y="21"/>
                  </a:lnTo>
                  <a:lnTo>
                    <a:pt x="164" y="29"/>
                  </a:lnTo>
                  <a:lnTo>
                    <a:pt x="151" y="34"/>
                  </a:lnTo>
                  <a:lnTo>
                    <a:pt x="138" y="41"/>
                  </a:lnTo>
                  <a:lnTo>
                    <a:pt x="128" y="49"/>
                  </a:lnTo>
                  <a:lnTo>
                    <a:pt x="117" y="56"/>
                  </a:lnTo>
                  <a:lnTo>
                    <a:pt x="106" y="65"/>
                  </a:lnTo>
                  <a:lnTo>
                    <a:pt x="95" y="74"/>
                  </a:lnTo>
                  <a:lnTo>
                    <a:pt x="84" y="83"/>
                  </a:lnTo>
                  <a:lnTo>
                    <a:pt x="75" y="94"/>
                  </a:lnTo>
                  <a:lnTo>
                    <a:pt x="66" y="105"/>
                  </a:lnTo>
                  <a:lnTo>
                    <a:pt x="57" y="116"/>
                  </a:lnTo>
                  <a:lnTo>
                    <a:pt x="49" y="127"/>
                  </a:lnTo>
                  <a:lnTo>
                    <a:pt x="42" y="137"/>
                  </a:lnTo>
                  <a:lnTo>
                    <a:pt x="35" y="150"/>
                  </a:lnTo>
                  <a:lnTo>
                    <a:pt x="30" y="163"/>
                  </a:lnTo>
                  <a:lnTo>
                    <a:pt x="22" y="176"/>
                  </a:lnTo>
                  <a:lnTo>
                    <a:pt x="19" y="188"/>
                  </a:lnTo>
                  <a:lnTo>
                    <a:pt x="13" y="201"/>
                  </a:lnTo>
                  <a:lnTo>
                    <a:pt x="10" y="215"/>
                  </a:lnTo>
                  <a:lnTo>
                    <a:pt x="6" y="230"/>
                  </a:lnTo>
                  <a:lnTo>
                    <a:pt x="4" y="243"/>
                  </a:lnTo>
                  <a:lnTo>
                    <a:pt x="2" y="257"/>
                  </a:lnTo>
                  <a:lnTo>
                    <a:pt x="0" y="272"/>
                  </a:lnTo>
                  <a:lnTo>
                    <a:pt x="0" y="288"/>
                  </a:lnTo>
                  <a:lnTo>
                    <a:pt x="0" y="303"/>
                  </a:lnTo>
                  <a:lnTo>
                    <a:pt x="2" y="317"/>
                  </a:lnTo>
                  <a:lnTo>
                    <a:pt x="4" y="332"/>
                  </a:lnTo>
                  <a:lnTo>
                    <a:pt x="6" y="346"/>
                  </a:lnTo>
                  <a:lnTo>
                    <a:pt x="10" y="359"/>
                  </a:lnTo>
                  <a:lnTo>
                    <a:pt x="13" y="373"/>
                  </a:lnTo>
                  <a:lnTo>
                    <a:pt x="19" y="386"/>
                  </a:lnTo>
                  <a:lnTo>
                    <a:pt x="22" y="399"/>
                  </a:lnTo>
                  <a:lnTo>
                    <a:pt x="30" y="413"/>
                  </a:lnTo>
                  <a:lnTo>
                    <a:pt x="35" y="424"/>
                  </a:lnTo>
                  <a:lnTo>
                    <a:pt x="42" y="437"/>
                  </a:lnTo>
                  <a:lnTo>
                    <a:pt x="49" y="448"/>
                  </a:lnTo>
                  <a:lnTo>
                    <a:pt x="57" y="460"/>
                  </a:lnTo>
                  <a:lnTo>
                    <a:pt x="66" y="471"/>
                  </a:lnTo>
                  <a:lnTo>
                    <a:pt x="75" y="480"/>
                  </a:lnTo>
                  <a:lnTo>
                    <a:pt x="84" y="491"/>
                  </a:lnTo>
                  <a:lnTo>
                    <a:pt x="95" y="500"/>
                  </a:lnTo>
                  <a:lnTo>
                    <a:pt x="106" y="509"/>
                  </a:lnTo>
                  <a:lnTo>
                    <a:pt x="117" y="518"/>
                  </a:lnTo>
                  <a:lnTo>
                    <a:pt x="128" y="526"/>
                  </a:lnTo>
                  <a:lnTo>
                    <a:pt x="138" y="533"/>
                  </a:lnTo>
                  <a:lnTo>
                    <a:pt x="151" y="540"/>
                  </a:lnTo>
                  <a:lnTo>
                    <a:pt x="164" y="548"/>
                  </a:lnTo>
                  <a:lnTo>
                    <a:pt x="177" y="553"/>
                  </a:lnTo>
                  <a:lnTo>
                    <a:pt x="189" y="558"/>
                  </a:lnTo>
                  <a:lnTo>
                    <a:pt x="202" y="562"/>
                  </a:lnTo>
                  <a:lnTo>
                    <a:pt x="216" y="566"/>
                  </a:lnTo>
                  <a:lnTo>
                    <a:pt x="231" y="569"/>
                  </a:lnTo>
                  <a:lnTo>
                    <a:pt x="244" y="573"/>
                  </a:lnTo>
                  <a:lnTo>
                    <a:pt x="258" y="575"/>
                  </a:lnTo>
                  <a:lnTo>
                    <a:pt x="273" y="575"/>
                  </a:lnTo>
                  <a:lnTo>
                    <a:pt x="289" y="575"/>
                  </a:lnTo>
                  <a:lnTo>
                    <a:pt x="304" y="575"/>
                  </a:lnTo>
                  <a:lnTo>
                    <a:pt x="318" y="575"/>
                  </a:lnTo>
                  <a:lnTo>
                    <a:pt x="333" y="573"/>
                  </a:lnTo>
                  <a:lnTo>
                    <a:pt x="347" y="569"/>
                  </a:lnTo>
                  <a:lnTo>
                    <a:pt x="360" y="566"/>
                  </a:lnTo>
                  <a:lnTo>
                    <a:pt x="374" y="562"/>
                  </a:lnTo>
                  <a:lnTo>
                    <a:pt x="387" y="558"/>
                  </a:lnTo>
                  <a:lnTo>
                    <a:pt x="400" y="553"/>
                  </a:lnTo>
                  <a:lnTo>
                    <a:pt x="412" y="548"/>
                  </a:lnTo>
                  <a:lnTo>
                    <a:pt x="425" y="540"/>
                  </a:lnTo>
                  <a:lnTo>
                    <a:pt x="438" y="533"/>
                  </a:lnTo>
                  <a:lnTo>
                    <a:pt x="449" y="526"/>
                  </a:lnTo>
                  <a:lnTo>
                    <a:pt x="461" y="518"/>
                  </a:lnTo>
                  <a:lnTo>
                    <a:pt x="472" y="509"/>
                  </a:lnTo>
                  <a:lnTo>
                    <a:pt x="481" y="500"/>
                  </a:lnTo>
                  <a:lnTo>
                    <a:pt x="492" y="491"/>
                  </a:lnTo>
                  <a:lnTo>
                    <a:pt x="501" y="480"/>
                  </a:lnTo>
                  <a:lnTo>
                    <a:pt x="510" y="471"/>
                  </a:lnTo>
                  <a:lnTo>
                    <a:pt x="520" y="460"/>
                  </a:lnTo>
                  <a:lnTo>
                    <a:pt x="527" y="448"/>
                  </a:lnTo>
                  <a:lnTo>
                    <a:pt x="534" y="437"/>
                  </a:lnTo>
                  <a:lnTo>
                    <a:pt x="541" y="424"/>
                  </a:lnTo>
                  <a:lnTo>
                    <a:pt x="549" y="413"/>
                  </a:lnTo>
                  <a:lnTo>
                    <a:pt x="554" y="399"/>
                  </a:lnTo>
                  <a:lnTo>
                    <a:pt x="559" y="386"/>
                  </a:lnTo>
                  <a:lnTo>
                    <a:pt x="563" y="373"/>
                  </a:lnTo>
                  <a:lnTo>
                    <a:pt x="567" y="359"/>
                  </a:lnTo>
                  <a:lnTo>
                    <a:pt x="570" y="346"/>
                  </a:lnTo>
                  <a:lnTo>
                    <a:pt x="574" y="332"/>
                  </a:lnTo>
                  <a:lnTo>
                    <a:pt x="576" y="317"/>
                  </a:lnTo>
                  <a:lnTo>
                    <a:pt x="576" y="303"/>
                  </a:lnTo>
                  <a:lnTo>
                    <a:pt x="576" y="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6" name="Freeform 51"/>
            <p:cNvSpPr>
              <a:spLocks/>
            </p:cNvSpPr>
            <p:nvPr/>
          </p:nvSpPr>
          <p:spPr bwMode="auto">
            <a:xfrm>
              <a:off x="5991225" y="2938463"/>
              <a:ext cx="458788" cy="458787"/>
            </a:xfrm>
            <a:custGeom>
              <a:avLst/>
              <a:gdLst>
                <a:gd name="T0" fmla="*/ 2147483647 w 578"/>
                <a:gd name="T1" fmla="*/ 2147483647 h 577"/>
                <a:gd name="T2" fmla="*/ 2147483647 w 578"/>
                <a:gd name="T3" fmla="*/ 2147483647 h 577"/>
                <a:gd name="T4" fmla="*/ 2147483647 w 578"/>
                <a:gd name="T5" fmla="*/ 2147483647 h 577"/>
                <a:gd name="T6" fmla="*/ 2147483647 w 578"/>
                <a:gd name="T7" fmla="*/ 2147483647 h 577"/>
                <a:gd name="T8" fmla="*/ 2147483647 w 578"/>
                <a:gd name="T9" fmla="*/ 2147483647 h 577"/>
                <a:gd name="T10" fmla="*/ 2147483647 w 578"/>
                <a:gd name="T11" fmla="*/ 2147483647 h 577"/>
                <a:gd name="T12" fmla="*/ 2147483647 w 578"/>
                <a:gd name="T13" fmla="*/ 2147483647 h 577"/>
                <a:gd name="T14" fmla="*/ 2147483647 w 578"/>
                <a:gd name="T15" fmla="*/ 2147483647 h 577"/>
                <a:gd name="T16" fmla="*/ 2147483647 w 578"/>
                <a:gd name="T17" fmla="*/ 2147483647 h 577"/>
                <a:gd name="T18" fmla="*/ 2147483647 w 578"/>
                <a:gd name="T19" fmla="*/ 2147483647 h 577"/>
                <a:gd name="T20" fmla="*/ 2147483647 w 578"/>
                <a:gd name="T21" fmla="*/ 0 h 577"/>
                <a:gd name="T22" fmla="*/ 2147483647 w 578"/>
                <a:gd name="T23" fmla="*/ 2147483647 h 577"/>
                <a:gd name="T24" fmla="*/ 2147483647 w 578"/>
                <a:gd name="T25" fmla="*/ 2147483647 h 577"/>
                <a:gd name="T26" fmla="*/ 2147483647 w 578"/>
                <a:gd name="T27" fmla="*/ 2147483647 h 577"/>
                <a:gd name="T28" fmla="*/ 2147483647 w 578"/>
                <a:gd name="T29" fmla="*/ 2147483647 h 577"/>
                <a:gd name="T30" fmla="*/ 2147483647 w 578"/>
                <a:gd name="T31" fmla="*/ 2147483647 h 577"/>
                <a:gd name="T32" fmla="*/ 2147483647 w 578"/>
                <a:gd name="T33" fmla="*/ 2147483647 h 577"/>
                <a:gd name="T34" fmla="*/ 2147483647 w 578"/>
                <a:gd name="T35" fmla="*/ 2147483647 h 577"/>
                <a:gd name="T36" fmla="*/ 2147483647 w 578"/>
                <a:gd name="T37" fmla="*/ 2147483647 h 577"/>
                <a:gd name="T38" fmla="*/ 2147483647 w 578"/>
                <a:gd name="T39" fmla="*/ 2147483647 h 577"/>
                <a:gd name="T40" fmla="*/ 2147483647 w 578"/>
                <a:gd name="T41" fmla="*/ 2147483647 h 577"/>
                <a:gd name="T42" fmla="*/ 0 w 578"/>
                <a:gd name="T43" fmla="*/ 2147483647 h 577"/>
                <a:gd name="T44" fmla="*/ 2147483647 w 578"/>
                <a:gd name="T45" fmla="*/ 2147483647 h 577"/>
                <a:gd name="T46" fmla="*/ 2147483647 w 578"/>
                <a:gd name="T47" fmla="*/ 2147483647 h 577"/>
                <a:gd name="T48" fmla="*/ 2147483647 w 578"/>
                <a:gd name="T49" fmla="*/ 2147483647 h 577"/>
                <a:gd name="T50" fmla="*/ 2147483647 w 578"/>
                <a:gd name="T51" fmla="*/ 2147483647 h 577"/>
                <a:gd name="T52" fmla="*/ 2147483647 w 578"/>
                <a:gd name="T53" fmla="*/ 2147483647 h 577"/>
                <a:gd name="T54" fmla="*/ 2147483647 w 578"/>
                <a:gd name="T55" fmla="*/ 2147483647 h 577"/>
                <a:gd name="T56" fmla="*/ 2147483647 w 578"/>
                <a:gd name="T57" fmla="*/ 2147483647 h 577"/>
                <a:gd name="T58" fmla="*/ 2147483647 w 578"/>
                <a:gd name="T59" fmla="*/ 2147483647 h 577"/>
                <a:gd name="T60" fmla="*/ 2147483647 w 578"/>
                <a:gd name="T61" fmla="*/ 2147483647 h 577"/>
                <a:gd name="T62" fmla="*/ 2147483647 w 578"/>
                <a:gd name="T63" fmla="*/ 2147483647 h 577"/>
                <a:gd name="T64" fmla="*/ 2147483647 w 578"/>
                <a:gd name="T65" fmla="*/ 2147483647 h 577"/>
                <a:gd name="T66" fmla="*/ 2147483647 w 578"/>
                <a:gd name="T67" fmla="*/ 2147483647 h 577"/>
                <a:gd name="T68" fmla="*/ 2147483647 w 578"/>
                <a:gd name="T69" fmla="*/ 2147483647 h 577"/>
                <a:gd name="T70" fmla="*/ 2147483647 w 578"/>
                <a:gd name="T71" fmla="*/ 2147483647 h 577"/>
                <a:gd name="T72" fmla="*/ 2147483647 w 578"/>
                <a:gd name="T73" fmla="*/ 2147483647 h 577"/>
                <a:gd name="T74" fmla="*/ 2147483647 w 578"/>
                <a:gd name="T75" fmla="*/ 2147483647 h 577"/>
                <a:gd name="T76" fmla="*/ 2147483647 w 578"/>
                <a:gd name="T77" fmla="*/ 2147483647 h 577"/>
                <a:gd name="T78" fmla="*/ 2147483647 w 578"/>
                <a:gd name="T79" fmla="*/ 2147483647 h 577"/>
                <a:gd name="T80" fmla="*/ 2147483647 w 578"/>
                <a:gd name="T81" fmla="*/ 2147483647 h 577"/>
                <a:gd name="T82" fmla="*/ 2147483647 w 578"/>
                <a:gd name="T83" fmla="*/ 2147483647 h 577"/>
                <a:gd name="T84" fmla="*/ 2147483647 w 578"/>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8"/>
                <a:gd name="T130" fmla="*/ 0 h 577"/>
                <a:gd name="T131" fmla="*/ 578 w 578"/>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8" h="577">
                  <a:moveTo>
                    <a:pt x="578" y="288"/>
                  </a:moveTo>
                  <a:lnTo>
                    <a:pt x="576" y="274"/>
                  </a:lnTo>
                  <a:lnTo>
                    <a:pt x="576" y="259"/>
                  </a:lnTo>
                  <a:lnTo>
                    <a:pt x="574" y="244"/>
                  </a:lnTo>
                  <a:lnTo>
                    <a:pt x="570" y="230"/>
                  </a:lnTo>
                  <a:lnTo>
                    <a:pt x="569" y="215"/>
                  </a:lnTo>
                  <a:lnTo>
                    <a:pt x="563" y="203"/>
                  </a:lnTo>
                  <a:lnTo>
                    <a:pt x="559" y="188"/>
                  </a:lnTo>
                  <a:lnTo>
                    <a:pt x="554" y="176"/>
                  </a:lnTo>
                  <a:lnTo>
                    <a:pt x="549" y="163"/>
                  </a:lnTo>
                  <a:lnTo>
                    <a:pt x="541" y="150"/>
                  </a:lnTo>
                  <a:lnTo>
                    <a:pt x="534" y="137"/>
                  </a:lnTo>
                  <a:lnTo>
                    <a:pt x="527" y="127"/>
                  </a:lnTo>
                  <a:lnTo>
                    <a:pt x="520" y="116"/>
                  </a:lnTo>
                  <a:lnTo>
                    <a:pt x="510" y="105"/>
                  </a:lnTo>
                  <a:lnTo>
                    <a:pt x="501" y="94"/>
                  </a:lnTo>
                  <a:lnTo>
                    <a:pt x="492" y="83"/>
                  </a:lnTo>
                  <a:lnTo>
                    <a:pt x="481" y="74"/>
                  </a:lnTo>
                  <a:lnTo>
                    <a:pt x="472" y="65"/>
                  </a:lnTo>
                  <a:lnTo>
                    <a:pt x="461" y="58"/>
                  </a:lnTo>
                  <a:lnTo>
                    <a:pt x="449" y="49"/>
                  </a:lnTo>
                  <a:lnTo>
                    <a:pt x="438" y="41"/>
                  </a:lnTo>
                  <a:lnTo>
                    <a:pt x="425" y="34"/>
                  </a:lnTo>
                  <a:lnTo>
                    <a:pt x="414" y="29"/>
                  </a:lnTo>
                  <a:lnTo>
                    <a:pt x="400" y="21"/>
                  </a:lnTo>
                  <a:lnTo>
                    <a:pt x="387" y="18"/>
                  </a:lnTo>
                  <a:lnTo>
                    <a:pt x="374" y="12"/>
                  </a:lnTo>
                  <a:lnTo>
                    <a:pt x="360" y="9"/>
                  </a:lnTo>
                  <a:lnTo>
                    <a:pt x="347" y="5"/>
                  </a:lnTo>
                  <a:lnTo>
                    <a:pt x="333" y="3"/>
                  </a:lnTo>
                  <a:lnTo>
                    <a:pt x="318" y="1"/>
                  </a:lnTo>
                  <a:lnTo>
                    <a:pt x="304" y="0"/>
                  </a:lnTo>
                  <a:lnTo>
                    <a:pt x="289" y="0"/>
                  </a:lnTo>
                  <a:lnTo>
                    <a:pt x="275" y="0"/>
                  </a:lnTo>
                  <a:lnTo>
                    <a:pt x="260" y="1"/>
                  </a:lnTo>
                  <a:lnTo>
                    <a:pt x="245" y="3"/>
                  </a:lnTo>
                  <a:lnTo>
                    <a:pt x="231" y="5"/>
                  </a:lnTo>
                  <a:lnTo>
                    <a:pt x="216" y="9"/>
                  </a:lnTo>
                  <a:lnTo>
                    <a:pt x="204" y="12"/>
                  </a:lnTo>
                  <a:lnTo>
                    <a:pt x="189" y="18"/>
                  </a:lnTo>
                  <a:lnTo>
                    <a:pt x="177" y="21"/>
                  </a:lnTo>
                  <a:lnTo>
                    <a:pt x="164" y="29"/>
                  </a:lnTo>
                  <a:lnTo>
                    <a:pt x="151" y="34"/>
                  </a:lnTo>
                  <a:lnTo>
                    <a:pt x="138" y="41"/>
                  </a:lnTo>
                  <a:lnTo>
                    <a:pt x="128" y="49"/>
                  </a:lnTo>
                  <a:lnTo>
                    <a:pt x="117" y="58"/>
                  </a:lnTo>
                  <a:lnTo>
                    <a:pt x="106" y="65"/>
                  </a:lnTo>
                  <a:lnTo>
                    <a:pt x="95" y="74"/>
                  </a:lnTo>
                  <a:lnTo>
                    <a:pt x="84" y="83"/>
                  </a:lnTo>
                  <a:lnTo>
                    <a:pt x="75" y="94"/>
                  </a:lnTo>
                  <a:lnTo>
                    <a:pt x="66" y="105"/>
                  </a:lnTo>
                  <a:lnTo>
                    <a:pt x="59" y="116"/>
                  </a:lnTo>
                  <a:lnTo>
                    <a:pt x="49" y="127"/>
                  </a:lnTo>
                  <a:lnTo>
                    <a:pt x="42" y="137"/>
                  </a:lnTo>
                  <a:lnTo>
                    <a:pt x="35" y="150"/>
                  </a:lnTo>
                  <a:lnTo>
                    <a:pt x="30" y="163"/>
                  </a:lnTo>
                  <a:lnTo>
                    <a:pt x="22" y="176"/>
                  </a:lnTo>
                  <a:lnTo>
                    <a:pt x="19" y="188"/>
                  </a:lnTo>
                  <a:lnTo>
                    <a:pt x="13" y="203"/>
                  </a:lnTo>
                  <a:lnTo>
                    <a:pt x="10" y="215"/>
                  </a:lnTo>
                  <a:lnTo>
                    <a:pt x="6" y="230"/>
                  </a:lnTo>
                  <a:lnTo>
                    <a:pt x="4" y="244"/>
                  </a:lnTo>
                  <a:lnTo>
                    <a:pt x="2" y="259"/>
                  </a:lnTo>
                  <a:lnTo>
                    <a:pt x="0" y="274"/>
                  </a:lnTo>
                  <a:lnTo>
                    <a:pt x="0" y="288"/>
                  </a:lnTo>
                  <a:lnTo>
                    <a:pt x="0" y="303"/>
                  </a:lnTo>
                  <a:lnTo>
                    <a:pt x="2" y="317"/>
                  </a:lnTo>
                  <a:lnTo>
                    <a:pt x="4" y="332"/>
                  </a:lnTo>
                  <a:lnTo>
                    <a:pt x="6" y="346"/>
                  </a:lnTo>
                  <a:lnTo>
                    <a:pt x="10" y="359"/>
                  </a:lnTo>
                  <a:lnTo>
                    <a:pt x="13" y="373"/>
                  </a:lnTo>
                  <a:lnTo>
                    <a:pt x="19" y="386"/>
                  </a:lnTo>
                  <a:lnTo>
                    <a:pt x="22" y="401"/>
                  </a:lnTo>
                  <a:lnTo>
                    <a:pt x="30" y="413"/>
                  </a:lnTo>
                  <a:lnTo>
                    <a:pt x="35" y="424"/>
                  </a:lnTo>
                  <a:lnTo>
                    <a:pt x="42" y="437"/>
                  </a:lnTo>
                  <a:lnTo>
                    <a:pt x="49" y="450"/>
                  </a:lnTo>
                  <a:lnTo>
                    <a:pt x="59" y="460"/>
                  </a:lnTo>
                  <a:lnTo>
                    <a:pt x="66" y="471"/>
                  </a:lnTo>
                  <a:lnTo>
                    <a:pt x="75" y="482"/>
                  </a:lnTo>
                  <a:lnTo>
                    <a:pt x="84" y="491"/>
                  </a:lnTo>
                  <a:lnTo>
                    <a:pt x="95" y="500"/>
                  </a:lnTo>
                  <a:lnTo>
                    <a:pt x="106" y="509"/>
                  </a:lnTo>
                  <a:lnTo>
                    <a:pt x="117" y="518"/>
                  </a:lnTo>
                  <a:lnTo>
                    <a:pt x="128" y="526"/>
                  </a:lnTo>
                  <a:lnTo>
                    <a:pt x="138" y="535"/>
                  </a:lnTo>
                  <a:lnTo>
                    <a:pt x="151" y="540"/>
                  </a:lnTo>
                  <a:lnTo>
                    <a:pt x="164" y="548"/>
                  </a:lnTo>
                  <a:lnTo>
                    <a:pt x="177" y="553"/>
                  </a:lnTo>
                  <a:lnTo>
                    <a:pt x="189" y="558"/>
                  </a:lnTo>
                  <a:lnTo>
                    <a:pt x="204" y="562"/>
                  </a:lnTo>
                  <a:lnTo>
                    <a:pt x="216" y="567"/>
                  </a:lnTo>
                  <a:lnTo>
                    <a:pt x="231" y="569"/>
                  </a:lnTo>
                  <a:lnTo>
                    <a:pt x="245" y="573"/>
                  </a:lnTo>
                  <a:lnTo>
                    <a:pt x="260" y="575"/>
                  </a:lnTo>
                  <a:lnTo>
                    <a:pt x="275" y="575"/>
                  </a:lnTo>
                  <a:lnTo>
                    <a:pt x="289" y="577"/>
                  </a:lnTo>
                  <a:lnTo>
                    <a:pt x="304" y="575"/>
                  </a:lnTo>
                  <a:lnTo>
                    <a:pt x="318" y="575"/>
                  </a:lnTo>
                  <a:lnTo>
                    <a:pt x="333" y="573"/>
                  </a:lnTo>
                  <a:lnTo>
                    <a:pt x="347" y="569"/>
                  </a:lnTo>
                  <a:lnTo>
                    <a:pt x="360" y="567"/>
                  </a:lnTo>
                  <a:lnTo>
                    <a:pt x="374" y="562"/>
                  </a:lnTo>
                  <a:lnTo>
                    <a:pt x="387" y="558"/>
                  </a:lnTo>
                  <a:lnTo>
                    <a:pt x="400" y="553"/>
                  </a:lnTo>
                  <a:lnTo>
                    <a:pt x="414" y="548"/>
                  </a:lnTo>
                  <a:lnTo>
                    <a:pt x="425" y="540"/>
                  </a:lnTo>
                  <a:lnTo>
                    <a:pt x="438" y="535"/>
                  </a:lnTo>
                  <a:lnTo>
                    <a:pt x="449" y="526"/>
                  </a:lnTo>
                  <a:lnTo>
                    <a:pt x="461" y="518"/>
                  </a:lnTo>
                  <a:lnTo>
                    <a:pt x="472" y="509"/>
                  </a:lnTo>
                  <a:lnTo>
                    <a:pt x="481" y="500"/>
                  </a:lnTo>
                  <a:lnTo>
                    <a:pt x="492" y="491"/>
                  </a:lnTo>
                  <a:lnTo>
                    <a:pt x="501" y="482"/>
                  </a:lnTo>
                  <a:lnTo>
                    <a:pt x="510" y="471"/>
                  </a:lnTo>
                  <a:lnTo>
                    <a:pt x="520" y="460"/>
                  </a:lnTo>
                  <a:lnTo>
                    <a:pt x="527" y="450"/>
                  </a:lnTo>
                  <a:lnTo>
                    <a:pt x="534" y="437"/>
                  </a:lnTo>
                  <a:lnTo>
                    <a:pt x="541" y="424"/>
                  </a:lnTo>
                  <a:lnTo>
                    <a:pt x="549" y="413"/>
                  </a:lnTo>
                  <a:lnTo>
                    <a:pt x="554" y="401"/>
                  </a:lnTo>
                  <a:lnTo>
                    <a:pt x="559" y="386"/>
                  </a:lnTo>
                  <a:lnTo>
                    <a:pt x="563" y="373"/>
                  </a:lnTo>
                  <a:lnTo>
                    <a:pt x="569" y="359"/>
                  </a:lnTo>
                  <a:lnTo>
                    <a:pt x="570" y="346"/>
                  </a:lnTo>
                  <a:lnTo>
                    <a:pt x="574" y="332"/>
                  </a:lnTo>
                  <a:lnTo>
                    <a:pt x="576" y="317"/>
                  </a:lnTo>
                  <a:lnTo>
                    <a:pt x="576" y="303"/>
                  </a:lnTo>
                  <a:lnTo>
                    <a:pt x="578" y="288"/>
                  </a:lnTo>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7" name="Rectangle 52"/>
            <p:cNvSpPr>
              <a:spLocks noChangeArrowheads="1"/>
            </p:cNvSpPr>
            <p:nvPr/>
          </p:nvSpPr>
          <p:spPr bwMode="auto">
            <a:xfrm>
              <a:off x="6157913" y="3009900"/>
              <a:ext cx="147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a:t>
              </a:r>
              <a:endParaRPr lang="en-US"/>
            </a:p>
          </p:txBody>
        </p:sp>
        <p:sp>
          <p:nvSpPr>
            <p:cNvPr id="24628" name="Line 53"/>
            <p:cNvSpPr>
              <a:spLocks noChangeShapeType="1"/>
            </p:cNvSpPr>
            <p:nvPr/>
          </p:nvSpPr>
          <p:spPr bwMode="auto">
            <a:xfrm>
              <a:off x="6221413" y="2366963"/>
              <a:ext cx="1587" cy="420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29" name="Freeform 54"/>
            <p:cNvSpPr>
              <a:spLocks/>
            </p:cNvSpPr>
            <p:nvPr/>
          </p:nvSpPr>
          <p:spPr bwMode="auto">
            <a:xfrm>
              <a:off x="6165850" y="2774950"/>
              <a:ext cx="109538" cy="163513"/>
            </a:xfrm>
            <a:custGeom>
              <a:avLst/>
              <a:gdLst>
                <a:gd name="T0" fmla="*/ 2147483647 w 138"/>
                <a:gd name="T1" fmla="*/ 0 h 207"/>
                <a:gd name="T2" fmla="*/ 2147483647 w 138"/>
                <a:gd name="T3" fmla="*/ 2147483647 h 207"/>
                <a:gd name="T4" fmla="*/ 0 w 138"/>
                <a:gd name="T5" fmla="*/ 0 h 207"/>
                <a:gd name="T6" fmla="*/ 2147483647 w 138"/>
                <a:gd name="T7" fmla="*/ 0 h 207"/>
                <a:gd name="T8" fmla="*/ 0 60000 65536"/>
                <a:gd name="T9" fmla="*/ 0 60000 65536"/>
                <a:gd name="T10" fmla="*/ 0 60000 65536"/>
                <a:gd name="T11" fmla="*/ 0 60000 65536"/>
                <a:gd name="T12" fmla="*/ 0 w 138"/>
                <a:gd name="T13" fmla="*/ 0 h 207"/>
                <a:gd name="T14" fmla="*/ 138 w 138"/>
                <a:gd name="T15" fmla="*/ 207 h 207"/>
              </a:gdLst>
              <a:ahLst/>
              <a:cxnLst>
                <a:cxn ang="T8">
                  <a:pos x="T0" y="T1"/>
                </a:cxn>
                <a:cxn ang="T9">
                  <a:pos x="T2" y="T3"/>
                </a:cxn>
                <a:cxn ang="T10">
                  <a:pos x="T4" y="T5"/>
                </a:cxn>
                <a:cxn ang="T11">
                  <a:pos x="T6" y="T7"/>
                </a:cxn>
              </a:cxnLst>
              <a:rect l="T12" t="T13" r="T14" b="T15"/>
              <a:pathLst>
                <a:path w="138" h="207">
                  <a:moveTo>
                    <a:pt x="138" y="0"/>
                  </a:moveTo>
                  <a:lnTo>
                    <a:pt x="69" y="207"/>
                  </a:lnTo>
                  <a:lnTo>
                    <a:pt x="0"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0" name="Rectangle 55"/>
            <p:cNvSpPr>
              <a:spLocks noChangeArrowheads="1"/>
            </p:cNvSpPr>
            <p:nvPr/>
          </p:nvSpPr>
          <p:spPr bwMode="auto">
            <a:xfrm>
              <a:off x="6429375" y="2416175"/>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latin typeface="Symbol" pitchFamily="18" charset="2"/>
                </a:rPr>
                <a:t>e</a:t>
              </a:r>
              <a:endParaRPr lang="en-US"/>
            </a:p>
          </p:txBody>
        </p:sp>
        <p:sp>
          <p:nvSpPr>
            <p:cNvPr id="24631" name="Rectangle 56"/>
            <p:cNvSpPr>
              <a:spLocks noChangeArrowheads="1"/>
            </p:cNvSpPr>
            <p:nvPr/>
          </p:nvSpPr>
          <p:spPr bwMode="auto">
            <a:xfrm>
              <a:off x="6508750" y="258445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0" dirty="0">
                  <a:solidFill>
                    <a:srgbClr val="000000"/>
                  </a:solidFill>
                  <a:latin typeface="Symbol" pitchFamily="18" charset="2"/>
                </a:rPr>
                <a:t>3</a:t>
              </a:r>
              <a:endParaRPr lang="en-US" dirty="0"/>
            </a:p>
          </p:txBody>
        </p:sp>
        <p:sp>
          <p:nvSpPr>
            <p:cNvPr id="24632" name="Line 57"/>
            <p:cNvSpPr>
              <a:spLocks noChangeShapeType="1"/>
            </p:cNvSpPr>
            <p:nvPr/>
          </p:nvSpPr>
          <p:spPr bwMode="auto">
            <a:xfrm>
              <a:off x="6450013" y="3163888"/>
              <a:ext cx="17922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33" name="Freeform 58"/>
            <p:cNvSpPr>
              <a:spLocks/>
            </p:cNvSpPr>
            <p:nvPr/>
          </p:nvSpPr>
          <p:spPr bwMode="auto">
            <a:xfrm>
              <a:off x="8228013" y="3108325"/>
              <a:ext cx="165100" cy="109538"/>
            </a:xfrm>
            <a:custGeom>
              <a:avLst/>
              <a:gdLst>
                <a:gd name="T0" fmla="*/ 0 w 207"/>
                <a:gd name="T1" fmla="*/ 0 h 138"/>
                <a:gd name="T2" fmla="*/ 2147483647 w 207"/>
                <a:gd name="T3" fmla="*/ 2147483647 h 138"/>
                <a:gd name="T4" fmla="*/ 0 w 207"/>
                <a:gd name="T5" fmla="*/ 2147483647 h 138"/>
                <a:gd name="T6" fmla="*/ 0 w 207"/>
                <a:gd name="T7" fmla="*/ 0 h 138"/>
                <a:gd name="T8" fmla="*/ 0 60000 65536"/>
                <a:gd name="T9" fmla="*/ 0 60000 65536"/>
                <a:gd name="T10" fmla="*/ 0 60000 65536"/>
                <a:gd name="T11" fmla="*/ 0 60000 65536"/>
                <a:gd name="T12" fmla="*/ 0 w 207"/>
                <a:gd name="T13" fmla="*/ 0 h 138"/>
                <a:gd name="T14" fmla="*/ 207 w 207"/>
                <a:gd name="T15" fmla="*/ 138 h 138"/>
              </a:gdLst>
              <a:ahLst/>
              <a:cxnLst>
                <a:cxn ang="T8">
                  <a:pos x="T0" y="T1"/>
                </a:cxn>
                <a:cxn ang="T9">
                  <a:pos x="T2" y="T3"/>
                </a:cxn>
                <a:cxn ang="T10">
                  <a:pos x="T4" y="T5"/>
                </a:cxn>
                <a:cxn ang="T11">
                  <a:pos x="T6" y="T7"/>
                </a:cxn>
              </a:cxnLst>
              <a:rect l="T12" t="T13" r="T14" b="T15"/>
              <a:pathLst>
                <a:path w="207" h="138">
                  <a:moveTo>
                    <a:pt x="0" y="0"/>
                  </a:moveTo>
                  <a:lnTo>
                    <a:pt x="207"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2" name="Line 138"/>
            <p:cNvSpPr>
              <a:spLocks noChangeShapeType="1"/>
            </p:cNvSpPr>
            <p:nvPr/>
          </p:nvSpPr>
          <p:spPr bwMode="auto">
            <a:xfrm>
              <a:off x="6677025" y="3163888"/>
              <a:ext cx="1257300"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13" name="Rectangle 139"/>
            <p:cNvSpPr>
              <a:spLocks noChangeArrowheads="1"/>
            </p:cNvSpPr>
            <p:nvPr/>
          </p:nvSpPr>
          <p:spPr bwMode="auto">
            <a:xfrm>
              <a:off x="6884988" y="2870200"/>
              <a:ext cx="13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714" name="Rectangle 140"/>
            <p:cNvSpPr>
              <a:spLocks noChangeArrowheads="1"/>
            </p:cNvSpPr>
            <p:nvPr/>
          </p:nvSpPr>
          <p:spPr bwMode="auto">
            <a:xfrm>
              <a:off x="6997700" y="299878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715" name="Rectangle 141"/>
            <p:cNvSpPr>
              <a:spLocks noChangeArrowheads="1"/>
            </p:cNvSpPr>
            <p:nvPr/>
          </p:nvSpPr>
          <p:spPr bwMode="auto">
            <a:xfrm>
              <a:off x="7100888" y="2870200"/>
              <a:ext cx="119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4716" name="Rectangle 142"/>
            <p:cNvSpPr>
              <a:spLocks noChangeArrowheads="1"/>
            </p:cNvSpPr>
            <p:nvPr/>
          </p:nvSpPr>
          <p:spPr bwMode="auto">
            <a:xfrm>
              <a:off x="7245350" y="2847975"/>
              <a:ext cx="88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717" name="Rectangle 143"/>
            <p:cNvSpPr>
              <a:spLocks noChangeArrowheads="1"/>
            </p:cNvSpPr>
            <p:nvPr/>
          </p:nvSpPr>
          <p:spPr bwMode="auto">
            <a:xfrm>
              <a:off x="7304088" y="29829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1</a:t>
              </a:r>
              <a:endParaRPr lang="en-US"/>
            </a:p>
          </p:txBody>
        </p:sp>
        <p:sp>
          <p:nvSpPr>
            <p:cNvPr id="24718" name="Rectangle 144"/>
            <p:cNvSpPr>
              <a:spLocks noChangeArrowheads="1"/>
            </p:cNvSpPr>
            <p:nvPr/>
          </p:nvSpPr>
          <p:spPr bwMode="auto">
            <a:xfrm>
              <a:off x="7402513" y="2847975"/>
              <a:ext cx="200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719" name="Rectangle 145"/>
            <p:cNvSpPr>
              <a:spLocks noChangeArrowheads="1"/>
            </p:cNvSpPr>
            <p:nvPr/>
          </p:nvSpPr>
          <p:spPr bwMode="auto">
            <a:xfrm>
              <a:off x="7572375" y="29829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2</a:t>
              </a:r>
              <a:endParaRPr lang="en-US"/>
            </a:p>
          </p:txBody>
        </p:sp>
        <p:sp>
          <p:nvSpPr>
            <p:cNvPr id="24720" name="Rectangle 146"/>
            <p:cNvSpPr>
              <a:spLocks noChangeArrowheads="1"/>
            </p:cNvSpPr>
            <p:nvPr/>
          </p:nvSpPr>
          <p:spPr bwMode="auto">
            <a:xfrm>
              <a:off x="7672388" y="2847975"/>
              <a:ext cx="200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721" name="Rectangle 147"/>
            <p:cNvSpPr>
              <a:spLocks noChangeArrowheads="1"/>
            </p:cNvSpPr>
            <p:nvPr/>
          </p:nvSpPr>
          <p:spPr bwMode="auto">
            <a:xfrm>
              <a:off x="7840663" y="29829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3</a:t>
              </a:r>
              <a:endParaRPr lang="en-US"/>
            </a:p>
          </p:txBody>
        </p:sp>
      </p:grpSp>
      <p:sp>
        <p:nvSpPr>
          <p:cNvPr id="147" name="TextBox 146"/>
          <p:cNvSpPr txBox="1"/>
          <p:nvPr/>
        </p:nvSpPr>
        <p:spPr>
          <a:xfrm>
            <a:off x="1141674" y="5100698"/>
            <a:ext cx="6860651" cy="830997"/>
          </a:xfrm>
          <a:prstGeom prst="rect">
            <a:avLst/>
          </a:prstGeom>
          <a:noFill/>
        </p:spPr>
        <p:txBody>
          <a:bodyPr wrap="square" rtlCol="0">
            <a:spAutoFit/>
          </a:bodyPr>
          <a:lstStyle/>
          <a:p>
            <a:r>
              <a:rPr lang="en-US" sz="2400" dirty="0">
                <a:solidFill>
                  <a:srgbClr val="0000FF"/>
                </a:solidFill>
              </a:rPr>
              <a:t>The more analog circuits we combine the more noise accumulation impacts the output.  </a:t>
            </a:r>
          </a:p>
        </p:txBody>
      </p:sp>
      <p:sp>
        <p:nvSpPr>
          <p:cNvPr id="151" name="TextBox 150"/>
          <p:cNvSpPr txBox="1"/>
          <p:nvPr/>
        </p:nvSpPr>
        <p:spPr>
          <a:xfrm>
            <a:off x="6688676"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§1.2</a:t>
            </a:r>
          </a:p>
        </p:txBody>
      </p:sp>
      <p:sp>
        <p:nvSpPr>
          <p:cNvPr id="2" name="Slide Number Placeholder 1"/>
          <p:cNvSpPr>
            <a:spLocks noGrp="1"/>
          </p:cNvSpPr>
          <p:nvPr>
            <p:ph type="sldNum" sz="quarter" idx="12"/>
          </p:nvPr>
        </p:nvSpPr>
        <p:spPr/>
        <p:txBody>
          <a:bodyPr/>
          <a:lstStyle/>
          <a:p>
            <a:fld id="{6F344C7A-0D93-FE43-BBB8-6C733ACB5A1E}" type="slidenum">
              <a:rPr lang="en-US" smtClean="0"/>
              <a:t>24</a:t>
            </a:fld>
            <a:endParaRPr lang="en-US"/>
          </a:p>
        </p:txBody>
      </p:sp>
      <p:grpSp>
        <p:nvGrpSpPr>
          <p:cNvPr id="184" name="Group 183"/>
          <p:cNvGrpSpPr/>
          <p:nvPr/>
        </p:nvGrpSpPr>
        <p:grpSpPr>
          <a:xfrm>
            <a:off x="23067" y="2090903"/>
            <a:ext cx="2286000" cy="1131348"/>
            <a:chOff x="76200" y="1879346"/>
            <a:chExt cx="2286000" cy="1131348"/>
          </a:xfrm>
        </p:grpSpPr>
        <p:grpSp>
          <p:nvGrpSpPr>
            <p:cNvPr id="185" name="Group 184"/>
            <p:cNvGrpSpPr/>
            <p:nvPr/>
          </p:nvGrpSpPr>
          <p:grpSpPr>
            <a:xfrm>
              <a:off x="76200" y="1879346"/>
              <a:ext cx="2286000" cy="1131348"/>
              <a:chOff x="-76200" y="1879346"/>
              <a:chExt cx="2286000" cy="1131348"/>
            </a:xfrm>
          </p:grpSpPr>
          <p:sp>
            <p:nvSpPr>
              <p:cNvPr id="190" name="Rounded Rectangular Callout 189"/>
              <p:cNvSpPr/>
              <p:nvPr/>
            </p:nvSpPr>
            <p:spPr>
              <a:xfrm>
                <a:off x="-76200" y="1879346"/>
                <a:ext cx="2286000" cy="1131348"/>
              </a:xfrm>
              <a:prstGeom prst="wedgeRoundRectCallout">
                <a:avLst>
                  <a:gd name="adj1" fmla="val -12262"/>
                  <a:gd name="adj2" fmla="val 81117"/>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1" name="Elbow Connector 190"/>
              <p:cNvCxnSpPr/>
              <p:nvPr/>
            </p:nvCxnSpPr>
            <p:spPr>
              <a:xfrm flipV="1">
                <a:off x="609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92" name="Elbow Connector 191"/>
              <p:cNvCxnSpPr/>
              <p:nvPr/>
            </p:nvCxnSpPr>
            <p:spPr>
              <a:xfrm>
                <a:off x="990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1371600" y="2667000"/>
                <a:ext cx="479425"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86" name="Straight Arrow Connector 185"/>
            <p:cNvCxnSpPr/>
            <p:nvPr/>
          </p:nvCxnSpPr>
          <p:spPr>
            <a:xfrm flipV="1">
              <a:off x="685800"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7" name="Straight Arrow Connector 186"/>
            <p:cNvCxnSpPr/>
            <p:nvPr/>
          </p:nvCxnSpPr>
          <p:spPr>
            <a:xfrm>
              <a:off x="685800"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1090613" y="2730519"/>
              <a:ext cx="784225" cy="276999"/>
            </a:xfrm>
            <a:prstGeom prst="rect">
              <a:avLst/>
            </a:prstGeom>
            <a:noFill/>
          </p:spPr>
          <p:txBody>
            <a:bodyPr wrap="square" rtlCol="0">
              <a:spAutoFit/>
            </a:bodyPr>
            <a:lstStyle/>
            <a:p>
              <a:r>
                <a:rPr lang="en-US" sz="1200" dirty="0"/>
                <a:t>Time</a:t>
              </a:r>
            </a:p>
          </p:txBody>
        </p:sp>
        <p:sp>
          <p:nvSpPr>
            <p:cNvPr id="189" name="TextBox 188"/>
            <p:cNvSpPr txBox="1"/>
            <p:nvPr/>
          </p:nvSpPr>
          <p:spPr>
            <a:xfrm>
              <a:off x="76200" y="2268963"/>
              <a:ext cx="784225" cy="276999"/>
            </a:xfrm>
            <a:prstGeom prst="rect">
              <a:avLst/>
            </a:prstGeom>
            <a:noFill/>
          </p:spPr>
          <p:txBody>
            <a:bodyPr wrap="square" rtlCol="0">
              <a:spAutoFit/>
            </a:bodyPr>
            <a:lstStyle/>
            <a:p>
              <a:r>
                <a:rPr lang="en-US" sz="1200" dirty="0"/>
                <a:t>Voltage</a:t>
              </a:r>
            </a:p>
          </p:txBody>
        </p:sp>
      </p:grpSp>
      <p:grpSp>
        <p:nvGrpSpPr>
          <p:cNvPr id="194" name="Group 193"/>
          <p:cNvGrpSpPr/>
          <p:nvPr/>
        </p:nvGrpSpPr>
        <p:grpSpPr>
          <a:xfrm>
            <a:off x="7443788" y="2105024"/>
            <a:ext cx="1524000" cy="1047151"/>
            <a:chOff x="6324600" y="1765700"/>
            <a:chExt cx="1524000" cy="1047151"/>
          </a:xfrm>
        </p:grpSpPr>
        <p:sp>
          <p:nvSpPr>
            <p:cNvPr id="195" name="Rounded Rectangular Callout 194"/>
            <p:cNvSpPr/>
            <p:nvPr/>
          </p:nvSpPr>
          <p:spPr>
            <a:xfrm>
              <a:off x="6324600" y="1765700"/>
              <a:ext cx="1524000" cy="1047151"/>
            </a:xfrm>
            <a:prstGeom prst="wedgeRoundRectCallout">
              <a:avLst>
                <a:gd name="adj1" fmla="val -59783"/>
                <a:gd name="adj2" fmla="val 88005"/>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6" name="Group 195"/>
            <p:cNvGrpSpPr/>
            <p:nvPr/>
          </p:nvGrpSpPr>
          <p:grpSpPr>
            <a:xfrm>
              <a:off x="6477000" y="2199377"/>
              <a:ext cx="1176747" cy="447129"/>
              <a:chOff x="4205288" y="2558600"/>
              <a:chExt cx="1176747" cy="194552"/>
            </a:xfrm>
          </p:grpSpPr>
          <p:sp>
            <p:nvSpPr>
              <p:cNvPr id="197" name="Freeform 196"/>
              <p:cNvSpPr/>
              <p:nvPr/>
            </p:nvSpPr>
            <p:spPr>
              <a:xfrm>
                <a:off x="4205288" y="2628239"/>
                <a:ext cx="171450" cy="124913"/>
              </a:xfrm>
              <a:custGeom>
                <a:avLst/>
                <a:gdLst>
                  <a:gd name="connsiteX0" fmla="*/ 0 w 171450"/>
                  <a:gd name="connsiteY0" fmla="*/ 67763 h 124913"/>
                  <a:gd name="connsiteX1" fmla="*/ 4762 w 171450"/>
                  <a:gd name="connsiteY1" fmla="*/ 105863 h 124913"/>
                  <a:gd name="connsiteX2" fmla="*/ 9525 w 171450"/>
                  <a:gd name="connsiteY2" fmla="*/ 120150 h 124913"/>
                  <a:gd name="connsiteX3" fmla="*/ 23812 w 171450"/>
                  <a:gd name="connsiteY3" fmla="*/ 124913 h 124913"/>
                  <a:gd name="connsiteX4" fmla="*/ 28575 w 171450"/>
                  <a:gd name="connsiteY4" fmla="*/ 63000 h 124913"/>
                  <a:gd name="connsiteX5" fmla="*/ 33337 w 171450"/>
                  <a:gd name="connsiteY5" fmla="*/ 48713 h 124913"/>
                  <a:gd name="connsiteX6" fmla="*/ 47625 w 171450"/>
                  <a:gd name="connsiteY6" fmla="*/ 39188 h 124913"/>
                  <a:gd name="connsiteX7" fmla="*/ 52387 w 171450"/>
                  <a:gd name="connsiteY7" fmla="*/ 1088 h 124913"/>
                  <a:gd name="connsiteX8" fmla="*/ 61912 w 171450"/>
                  <a:gd name="connsiteY8" fmla="*/ 20138 h 124913"/>
                  <a:gd name="connsiteX9" fmla="*/ 66675 w 171450"/>
                  <a:gd name="connsiteY9" fmla="*/ 39188 h 124913"/>
                  <a:gd name="connsiteX10" fmla="*/ 71437 w 171450"/>
                  <a:gd name="connsiteY10" fmla="*/ 53475 h 124913"/>
                  <a:gd name="connsiteX11" fmla="*/ 100012 w 171450"/>
                  <a:gd name="connsiteY11" fmla="*/ 29663 h 124913"/>
                  <a:gd name="connsiteX12" fmla="*/ 109537 w 171450"/>
                  <a:gd name="connsiteY12" fmla="*/ 43950 h 124913"/>
                  <a:gd name="connsiteX13" fmla="*/ 142875 w 171450"/>
                  <a:gd name="connsiteY13" fmla="*/ 53475 h 124913"/>
                  <a:gd name="connsiteX14" fmla="*/ 157162 w 171450"/>
                  <a:gd name="connsiteY14" fmla="*/ 63000 h 124913"/>
                  <a:gd name="connsiteX15" fmla="*/ 171450 w 171450"/>
                  <a:gd name="connsiteY15" fmla="*/ 67763 h 1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24913">
                    <a:moveTo>
                      <a:pt x="0" y="67763"/>
                    </a:moveTo>
                    <a:cubicBezTo>
                      <a:pt x="1587" y="80463"/>
                      <a:pt x="2472" y="93271"/>
                      <a:pt x="4762" y="105863"/>
                    </a:cubicBezTo>
                    <a:cubicBezTo>
                      <a:pt x="5660" y="110802"/>
                      <a:pt x="5975" y="116600"/>
                      <a:pt x="9525" y="120150"/>
                    </a:cubicBezTo>
                    <a:cubicBezTo>
                      <a:pt x="13075" y="123700"/>
                      <a:pt x="19050" y="123325"/>
                      <a:pt x="23812" y="124913"/>
                    </a:cubicBezTo>
                    <a:cubicBezTo>
                      <a:pt x="25400" y="104275"/>
                      <a:pt x="26008" y="83539"/>
                      <a:pt x="28575" y="63000"/>
                    </a:cubicBezTo>
                    <a:cubicBezTo>
                      <a:pt x="29198" y="58019"/>
                      <a:pt x="30201" y="52633"/>
                      <a:pt x="33337" y="48713"/>
                    </a:cubicBezTo>
                    <a:cubicBezTo>
                      <a:pt x="36913" y="44243"/>
                      <a:pt x="42862" y="42363"/>
                      <a:pt x="47625" y="39188"/>
                    </a:cubicBezTo>
                    <a:cubicBezTo>
                      <a:pt x="49212" y="26488"/>
                      <a:pt x="44708" y="11327"/>
                      <a:pt x="52387" y="1088"/>
                    </a:cubicBezTo>
                    <a:cubicBezTo>
                      <a:pt x="56647" y="-4592"/>
                      <a:pt x="59419" y="13491"/>
                      <a:pt x="61912" y="20138"/>
                    </a:cubicBezTo>
                    <a:cubicBezTo>
                      <a:pt x="64210" y="26267"/>
                      <a:pt x="64877" y="32894"/>
                      <a:pt x="66675" y="39188"/>
                    </a:cubicBezTo>
                    <a:cubicBezTo>
                      <a:pt x="68054" y="44015"/>
                      <a:pt x="69850" y="48713"/>
                      <a:pt x="71437" y="53475"/>
                    </a:cubicBezTo>
                    <a:cubicBezTo>
                      <a:pt x="83032" y="18690"/>
                      <a:pt x="71222" y="22465"/>
                      <a:pt x="100012" y="29663"/>
                    </a:cubicBezTo>
                    <a:cubicBezTo>
                      <a:pt x="103187" y="34425"/>
                      <a:pt x="105068" y="40374"/>
                      <a:pt x="109537" y="43950"/>
                    </a:cubicBezTo>
                    <a:cubicBezTo>
                      <a:pt x="112644" y="46436"/>
                      <a:pt x="141627" y="53163"/>
                      <a:pt x="142875" y="53475"/>
                    </a:cubicBezTo>
                    <a:cubicBezTo>
                      <a:pt x="147637" y="56650"/>
                      <a:pt x="153586" y="58531"/>
                      <a:pt x="157162" y="63000"/>
                    </a:cubicBezTo>
                    <a:cubicBezTo>
                      <a:pt x="168153" y="76739"/>
                      <a:pt x="154075" y="85138"/>
                      <a:pt x="171450" y="67763"/>
                    </a:cubicBezTo>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Freeform 197"/>
              <p:cNvSpPr/>
              <p:nvPr/>
            </p:nvSpPr>
            <p:spPr>
              <a:xfrm>
                <a:off x="4376738" y="2558600"/>
                <a:ext cx="390525" cy="178477"/>
              </a:xfrm>
              <a:custGeom>
                <a:avLst/>
                <a:gdLst>
                  <a:gd name="connsiteX0" fmla="*/ 0 w 390525"/>
                  <a:gd name="connsiteY0" fmla="*/ 249321 h 320758"/>
                  <a:gd name="connsiteX1" fmla="*/ 19050 w 390525"/>
                  <a:gd name="connsiteY1" fmla="*/ 277896 h 320758"/>
                  <a:gd name="connsiteX2" fmla="*/ 33337 w 390525"/>
                  <a:gd name="connsiteY2" fmla="*/ 292183 h 320758"/>
                  <a:gd name="connsiteX3" fmla="*/ 47625 w 390525"/>
                  <a:gd name="connsiteY3" fmla="*/ 287421 h 320758"/>
                  <a:gd name="connsiteX4" fmla="*/ 57150 w 390525"/>
                  <a:gd name="connsiteY4" fmla="*/ 254083 h 320758"/>
                  <a:gd name="connsiteX5" fmla="*/ 71437 w 390525"/>
                  <a:gd name="connsiteY5" fmla="*/ 249321 h 320758"/>
                  <a:gd name="connsiteX6" fmla="*/ 85725 w 390525"/>
                  <a:gd name="connsiteY6" fmla="*/ 301708 h 320758"/>
                  <a:gd name="connsiteX7" fmla="*/ 90487 w 390525"/>
                  <a:gd name="connsiteY7" fmla="*/ 315996 h 320758"/>
                  <a:gd name="connsiteX8" fmla="*/ 104775 w 390525"/>
                  <a:gd name="connsiteY8" fmla="*/ 320758 h 320758"/>
                  <a:gd name="connsiteX9" fmla="*/ 109537 w 390525"/>
                  <a:gd name="connsiteY9" fmla="*/ 292183 h 320758"/>
                  <a:gd name="connsiteX10" fmla="*/ 123825 w 390525"/>
                  <a:gd name="connsiteY10" fmla="*/ 296946 h 320758"/>
                  <a:gd name="connsiteX11" fmla="*/ 138112 w 390525"/>
                  <a:gd name="connsiteY11" fmla="*/ 311233 h 320758"/>
                  <a:gd name="connsiteX12" fmla="*/ 152400 w 390525"/>
                  <a:gd name="connsiteY12" fmla="*/ 230271 h 320758"/>
                  <a:gd name="connsiteX13" fmla="*/ 157162 w 390525"/>
                  <a:gd name="connsiteY13" fmla="*/ 244558 h 320758"/>
                  <a:gd name="connsiteX14" fmla="*/ 180975 w 390525"/>
                  <a:gd name="connsiteY14" fmla="*/ 268371 h 320758"/>
                  <a:gd name="connsiteX15" fmla="*/ 185737 w 390525"/>
                  <a:gd name="connsiteY15" fmla="*/ 282658 h 320758"/>
                  <a:gd name="connsiteX16" fmla="*/ 204787 w 390525"/>
                  <a:gd name="connsiteY16" fmla="*/ 263608 h 320758"/>
                  <a:gd name="connsiteX17" fmla="*/ 209550 w 390525"/>
                  <a:gd name="connsiteY17" fmla="*/ 230271 h 320758"/>
                  <a:gd name="connsiteX18" fmla="*/ 214312 w 390525"/>
                  <a:gd name="connsiteY18" fmla="*/ 215983 h 320758"/>
                  <a:gd name="connsiteX19" fmla="*/ 223837 w 390525"/>
                  <a:gd name="connsiteY19" fmla="*/ 244558 h 320758"/>
                  <a:gd name="connsiteX20" fmla="*/ 238125 w 390525"/>
                  <a:gd name="connsiteY20" fmla="*/ 258846 h 320758"/>
                  <a:gd name="connsiteX21" fmla="*/ 242887 w 390525"/>
                  <a:gd name="connsiteY21" fmla="*/ 130258 h 320758"/>
                  <a:gd name="connsiteX22" fmla="*/ 252412 w 390525"/>
                  <a:gd name="connsiteY22" fmla="*/ 77871 h 320758"/>
                  <a:gd name="connsiteX23" fmla="*/ 257175 w 390525"/>
                  <a:gd name="connsiteY23" fmla="*/ 1671 h 320758"/>
                  <a:gd name="connsiteX24" fmla="*/ 271462 w 390525"/>
                  <a:gd name="connsiteY24" fmla="*/ 11196 h 320758"/>
                  <a:gd name="connsiteX25" fmla="*/ 280987 w 390525"/>
                  <a:gd name="connsiteY25" fmla="*/ 154071 h 320758"/>
                  <a:gd name="connsiteX26" fmla="*/ 285750 w 390525"/>
                  <a:gd name="connsiteY26" fmla="*/ 168358 h 320758"/>
                  <a:gd name="connsiteX27" fmla="*/ 290512 w 390525"/>
                  <a:gd name="connsiteY27" fmla="*/ 201696 h 320758"/>
                  <a:gd name="connsiteX28" fmla="*/ 300037 w 390525"/>
                  <a:gd name="connsiteY28" fmla="*/ 277896 h 320758"/>
                  <a:gd name="connsiteX29" fmla="*/ 304800 w 390525"/>
                  <a:gd name="connsiteY29" fmla="*/ 182646 h 320758"/>
                  <a:gd name="connsiteX30" fmla="*/ 309562 w 390525"/>
                  <a:gd name="connsiteY30" fmla="*/ 206458 h 320758"/>
                  <a:gd name="connsiteX31" fmla="*/ 314325 w 390525"/>
                  <a:gd name="connsiteY31" fmla="*/ 225508 h 320758"/>
                  <a:gd name="connsiteX32" fmla="*/ 323850 w 390525"/>
                  <a:gd name="connsiteY32" fmla="*/ 120733 h 320758"/>
                  <a:gd name="connsiteX33" fmla="*/ 328612 w 390525"/>
                  <a:gd name="connsiteY33" fmla="*/ 101683 h 320758"/>
                  <a:gd name="connsiteX34" fmla="*/ 338137 w 390525"/>
                  <a:gd name="connsiteY34" fmla="*/ 87396 h 320758"/>
                  <a:gd name="connsiteX35" fmla="*/ 347662 w 390525"/>
                  <a:gd name="connsiteY35" fmla="*/ 87396 h 320758"/>
                  <a:gd name="connsiteX36" fmla="*/ 357187 w 390525"/>
                  <a:gd name="connsiteY36" fmla="*/ 106446 h 320758"/>
                  <a:gd name="connsiteX37" fmla="*/ 361950 w 390525"/>
                  <a:gd name="connsiteY37" fmla="*/ 139783 h 320758"/>
                  <a:gd name="connsiteX38" fmla="*/ 366712 w 390525"/>
                  <a:gd name="connsiteY38" fmla="*/ 187408 h 320758"/>
                  <a:gd name="connsiteX39" fmla="*/ 376237 w 390525"/>
                  <a:gd name="connsiteY39" fmla="*/ 239796 h 320758"/>
                  <a:gd name="connsiteX40" fmla="*/ 385762 w 390525"/>
                  <a:gd name="connsiteY40" fmla="*/ 244558 h 320758"/>
                  <a:gd name="connsiteX41" fmla="*/ 390525 w 390525"/>
                  <a:gd name="connsiteY41" fmla="*/ 254083 h 3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0525" h="320758">
                    <a:moveTo>
                      <a:pt x="0" y="249321"/>
                    </a:moveTo>
                    <a:cubicBezTo>
                      <a:pt x="30903" y="269924"/>
                      <a:pt x="124" y="244777"/>
                      <a:pt x="19050" y="277896"/>
                    </a:cubicBezTo>
                    <a:cubicBezTo>
                      <a:pt x="22392" y="283744"/>
                      <a:pt x="28575" y="287421"/>
                      <a:pt x="33337" y="292183"/>
                    </a:cubicBezTo>
                    <a:cubicBezTo>
                      <a:pt x="38100" y="290596"/>
                      <a:pt x="44489" y="291341"/>
                      <a:pt x="47625" y="287421"/>
                    </a:cubicBezTo>
                    <a:cubicBezTo>
                      <a:pt x="48127" y="286793"/>
                      <a:pt x="54518" y="256715"/>
                      <a:pt x="57150" y="254083"/>
                    </a:cubicBezTo>
                    <a:cubicBezTo>
                      <a:pt x="60700" y="250533"/>
                      <a:pt x="66675" y="250908"/>
                      <a:pt x="71437" y="249321"/>
                    </a:cubicBezTo>
                    <a:cubicBezTo>
                      <a:pt x="78170" y="282982"/>
                      <a:pt x="73639" y="265450"/>
                      <a:pt x="85725" y="301708"/>
                    </a:cubicBezTo>
                    <a:cubicBezTo>
                      <a:pt x="87312" y="306471"/>
                      <a:pt x="85724" y="314409"/>
                      <a:pt x="90487" y="315996"/>
                    </a:cubicBezTo>
                    <a:lnTo>
                      <a:pt x="104775" y="320758"/>
                    </a:lnTo>
                    <a:cubicBezTo>
                      <a:pt x="106362" y="311233"/>
                      <a:pt x="103505" y="299723"/>
                      <a:pt x="109537" y="292183"/>
                    </a:cubicBezTo>
                    <a:cubicBezTo>
                      <a:pt x="112673" y="288263"/>
                      <a:pt x="119648" y="294161"/>
                      <a:pt x="123825" y="296946"/>
                    </a:cubicBezTo>
                    <a:cubicBezTo>
                      <a:pt x="129429" y="300682"/>
                      <a:pt x="133350" y="306471"/>
                      <a:pt x="138112" y="311233"/>
                    </a:cubicBezTo>
                    <a:cubicBezTo>
                      <a:pt x="162819" y="274174"/>
                      <a:pt x="136243" y="319133"/>
                      <a:pt x="152400" y="230271"/>
                    </a:cubicBezTo>
                    <a:cubicBezTo>
                      <a:pt x="153298" y="225332"/>
                      <a:pt x="154917" y="240068"/>
                      <a:pt x="157162" y="244558"/>
                    </a:cubicBezTo>
                    <a:cubicBezTo>
                      <a:pt x="165100" y="260434"/>
                      <a:pt x="166687" y="258846"/>
                      <a:pt x="180975" y="268371"/>
                    </a:cubicBezTo>
                    <a:cubicBezTo>
                      <a:pt x="182562" y="273133"/>
                      <a:pt x="181247" y="280413"/>
                      <a:pt x="185737" y="282658"/>
                    </a:cubicBezTo>
                    <a:cubicBezTo>
                      <a:pt x="200253" y="289916"/>
                      <a:pt x="202973" y="269052"/>
                      <a:pt x="204787" y="263608"/>
                    </a:cubicBezTo>
                    <a:cubicBezTo>
                      <a:pt x="206375" y="252496"/>
                      <a:pt x="207349" y="241278"/>
                      <a:pt x="209550" y="230271"/>
                    </a:cubicBezTo>
                    <a:cubicBezTo>
                      <a:pt x="210535" y="225348"/>
                      <a:pt x="210762" y="212433"/>
                      <a:pt x="214312" y="215983"/>
                    </a:cubicBezTo>
                    <a:cubicBezTo>
                      <a:pt x="221412" y="223083"/>
                      <a:pt x="216737" y="237458"/>
                      <a:pt x="223837" y="244558"/>
                    </a:cubicBezTo>
                    <a:lnTo>
                      <a:pt x="238125" y="258846"/>
                    </a:lnTo>
                    <a:cubicBezTo>
                      <a:pt x="239712" y="215983"/>
                      <a:pt x="240292" y="173071"/>
                      <a:pt x="242887" y="130258"/>
                    </a:cubicBezTo>
                    <a:cubicBezTo>
                      <a:pt x="243416" y="121524"/>
                      <a:pt x="250421" y="87828"/>
                      <a:pt x="252412" y="77871"/>
                    </a:cubicBezTo>
                    <a:cubicBezTo>
                      <a:pt x="254000" y="52471"/>
                      <a:pt x="250183" y="26141"/>
                      <a:pt x="257175" y="1671"/>
                    </a:cubicBezTo>
                    <a:cubicBezTo>
                      <a:pt x="258747" y="-3832"/>
                      <a:pt x="270592" y="5539"/>
                      <a:pt x="271462" y="11196"/>
                    </a:cubicBezTo>
                    <a:cubicBezTo>
                      <a:pt x="289130" y="126039"/>
                      <a:pt x="266790" y="90187"/>
                      <a:pt x="280987" y="154071"/>
                    </a:cubicBezTo>
                    <a:cubicBezTo>
                      <a:pt x="282076" y="158971"/>
                      <a:pt x="284162" y="163596"/>
                      <a:pt x="285750" y="168358"/>
                    </a:cubicBezTo>
                    <a:cubicBezTo>
                      <a:pt x="287337" y="179471"/>
                      <a:pt x="289272" y="190539"/>
                      <a:pt x="290512" y="201696"/>
                    </a:cubicBezTo>
                    <a:cubicBezTo>
                      <a:pt x="298755" y="275880"/>
                      <a:pt x="290569" y="230548"/>
                      <a:pt x="300037" y="277896"/>
                    </a:cubicBezTo>
                    <a:cubicBezTo>
                      <a:pt x="301625" y="246146"/>
                      <a:pt x="300599" y="214157"/>
                      <a:pt x="304800" y="182646"/>
                    </a:cubicBezTo>
                    <a:cubicBezTo>
                      <a:pt x="305870" y="174623"/>
                      <a:pt x="307806" y="198556"/>
                      <a:pt x="309562" y="206458"/>
                    </a:cubicBezTo>
                    <a:cubicBezTo>
                      <a:pt x="310982" y="212848"/>
                      <a:pt x="312737" y="219158"/>
                      <a:pt x="314325" y="225508"/>
                    </a:cubicBezTo>
                    <a:cubicBezTo>
                      <a:pt x="317103" y="183828"/>
                      <a:pt x="316996" y="158431"/>
                      <a:pt x="323850" y="120733"/>
                    </a:cubicBezTo>
                    <a:cubicBezTo>
                      <a:pt x="325021" y="114293"/>
                      <a:pt x="326034" y="107699"/>
                      <a:pt x="328612" y="101683"/>
                    </a:cubicBezTo>
                    <a:cubicBezTo>
                      <a:pt x="330867" y="96422"/>
                      <a:pt x="334962" y="92158"/>
                      <a:pt x="338137" y="87396"/>
                    </a:cubicBezTo>
                    <a:cubicBezTo>
                      <a:pt x="345758" y="56916"/>
                      <a:pt x="340042" y="67076"/>
                      <a:pt x="347662" y="87396"/>
                    </a:cubicBezTo>
                    <a:cubicBezTo>
                      <a:pt x="350155" y="94044"/>
                      <a:pt x="354012" y="100096"/>
                      <a:pt x="357187" y="106446"/>
                    </a:cubicBezTo>
                    <a:cubicBezTo>
                      <a:pt x="358775" y="117558"/>
                      <a:pt x="360638" y="128635"/>
                      <a:pt x="361950" y="139783"/>
                    </a:cubicBezTo>
                    <a:cubicBezTo>
                      <a:pt x="363814" y="155628"/>
                      <a:pt x="364456" y="171614"/>
                      <a:pt x="366712" y="187408"/>
                    </a:cubicBezTo>
                    <a:cubicBezTo>
                      <a:pt x="369222" y="204979"/>
                      <a:pt x="373062" y="222333"/>
                      <a:pt x="376237" y="239796"/>
                    </a:cubicBezTo>
                    <a:cubicBezTo>
                      <a:pt x="384101" y="192617"/>
                      <a:pt x="378175" y="210417"/>
                      <a:pt x="385762" y="244558"/>
                    </a:cubicBezTo>
                    <a:cubicBezTo>
                      <a:pt x="386532" y="248023"/>
                      <a:pt x="388937" y="250908"/>
                      <a:pt x="390525" y="254083"/>
                    </a:cubicBezTo>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Freeform 198"/>
              <p:cNvSpPr/>
              <p:nvPr/>
            </p:nvSpPr>
            <p:spPr>
              <a:xfrm>
                <a:off x="4767263" y="2596577"/>
                <a:ext cx="614772" cy="128588"/>
              </a:xfrm>
              <a:custGeom>
                <a:avLst/>
                <a:gdLst>
                  <a:gd name="connsiteX0" fmla="*/ 0 w 614772"/>
                  <a:gd name="connsiteY0" fmla="*/ 23813 h 128588"/>
                  <a:gd name="connsiteX1" fmla="*/ 23812 w 614772"/>
                  <a:gd name="connsiteY1" fmla="*/ 47625 h 128588"/>
                  <a:gd name="connsiteX2" fmla="*/ 38100 w 614772"/>
                  <a:gd name="connsiteY2" fmla="*/ 57150 h 128588"/>
                  <a:gd name="connsiteX3" fmla="*/ 42862 w 614772"/>
                  <a:gd name="connsiteY3" fmla="*/ 71438 h 128588"/>
                  <a:gd name="connsiteX4" fmla="*/ 61912 w 614772"/>
                  <a:gd name="connsiteY4" fmla="*/ 47625 h 128588"/>
                  <a:gd name="connsiteX5" fmla="*/ 66675 w 614772"/>
                  <a:gd name="connsiteY5" fmla="*/ 19050 h 128588"/>
                  <a:gd name="connsiteX6" fmla="*/ 71437 w 614772"/>
                  <a:gd name="connsiteY6" fmla="*/ 33338 h 128588"/>
                  <a:gd name="connsiteX7" fmla="*/ 80962 w 614772"/>
                  <a:gd name="connsiteY7" fmla="*/ 47625 h 128588"/>
                  <a:gd name="connsiteX8" fmla="*/ 85725 w 614772"/>
                  <a:gd name="connsiteY8" fmla="*/ 71438 h 128588"/>
                  <a:gd name="connsiteX9" fmla="*/ 90487 w 614772"/>
                  <a:gd name="connsiteY9" fmla="*/ 85725 h 128588"/>
                  <a:gd name="connsiteX10" fmla="*/ 104775 w 614772"/>
                  <a:gd name="connsiteY10" fmla="*/ 76200 h 128588"/>
                  <a:gd name="connsiteX11" fmla="*/ 128587 w 614772"/>
                  <a:gd name="connsiteY11" fmla="*/ 85725 h 128588"/>
                  <a:gd name="connsiteX12" fmla="*/ 142875 w 614772"/>
                  <a:gd name="connsiteY12" fmla="*/ 80963 h 128588"/>
                  <a:gd name="connsiteX13" fmla="*/ 138112 w 614772"/>
                  <a:gd name="connsiteY13" fmla="*/ 52388 h 128588"/>
                  <a:gd name="connsiteX14" fmla="*/ 142875 w 614772"/>
                  <a:gd name="connsiteY14" fmla="*/ 66675 h 128588"/>
                  <a:gd name="connsiteX15" fmla="*/ 161925 w 614772"/>
                  <a:gd name="connsiteY15" fmla="*/ 95250 h 128588"/>
                  <a:gd name="connsiteX16" fmla="*/ 180975 w 614772"/>
                  <a:gd name="connsiteY16" fmla="*/ 71438 h 128588"/>
                  <a:gd name="connsiteX17" fmla="*/ 195262 w 614772"/>
                  <a:gd name="connsiteY17" fmla="*/ 47625 h 128588"/>
                  <a:gd name="connsiteX18" fmla="*/ 204787 w 614772"/>
                  <a:gd name="connsiteY18" fmla="*/ 61913 h 128588"/>
                  <a:gd name="connsiteX19" fmla="*/ 214312 w 614772"/>
                  <a:gd name="connsiteY19" fmla="*/ 90488 h 128588"/>
                  <a:gd name="connsiteX20" fmla="*/ 233362 w 614772"/>
                  <a:gd name="connsiteY20" fmla="*/ 61913 h 128588"/>
                  <a:gd name="connsiteX21" fmla="*/ 242887 w 614772"/>
                  <a:gd name="connsiteY21" fmla="*/ 47625 h 128588"/>
                  <a:gd name="connsiteX22" fmla="*/ 266700 w 614772"/>
                  <a:gd name="connsiteY22" fmla="*/ 76200 h 128588"/>
                  <a:gd name="connsiteX23" fmla="*/ 271462 w 614772"/>
                  <a:gd name="connsiteY23" fmla="*/ 95250 h 128588"/>
                  <a:gd name="connsiteX24" fmla="*/ 276225 w 614772"/>
                  <a:gd name="connsiteY24" fmla="*/ 109538 h 128588"/>
                  <a:gd name="connsiteX25" fmla="*/ 285750 w 614772"/>
                  <a:gd name="connsiteY25" fmla="*/ 80963 h 128588"/>
                  <a:gd name="connsiteX26" fmla="*/ 304800 w 614772"/>
                  <a:gd name="connsiteY26" fmla="*/ 57150 h 128588"/>
                  <a:gd name="connsiteX27" fmla="*/ 319087 w 614772"/>
                  <a:gd name="connsiteY27" fmla="*/ 52388 h 128588"/>
                  <a:gd name="connsiteX28" fmla="*/ 333375 w 614772"/>
                  <a:gd name="connsiteY28" fmla="*/ 61913 h 128588"/>
                  <a:gd name="connsiteX29" fmla="*/ 357187 w 614772"/>
                  <a:gd name="connsiteY29" fmla="*/ 57150 h 128588"/>
                  <a:gd name="connsiteX30" fmla="*/ 371475 w 614772"/>
                  <a:gd name="connsiteY30" fmla="*/ 52388 h 128588"/>
                  <a:gd name="connsiteX31" fmla="*/ 395287 w 614772"/>
                  <a:gd name="connsiteY31" fmla="*/ 33338 h 128588"/>
                  <a:gd name="connsiteX32" fmla="*/ 400050 w 614772"/>
                  <a:gd name="connsiteY32" fmla="*/ 47625 h 128588"/>
                  <a:gd name="connsiteX33" fmla="*/ 409575 w 614772"/>
                  <a:gd name="connsiteY33" fmla="*/ 85725 h 128588"/>
                  <a:gd name="connsiteX34" fmla="*/ 423862 w 614772"/>
                  <a:gd name="connsiteY34" fmla="*/ 71438 h 128588"/>
                  <a:gd name="connsiteX35" fmla="*/ 438150 w 614772"/>
                  <a:gd name="connsiteY35" fmla="*/ 66675 h 128588"/>
                  <a:gd name="connsiteX36" fmla="*/ 466725 w 614772"/>
                  <a:gd name="connsiteY36" fmla="*/ 47625 h 128588"/>
                  <a:gd name="connsiteX37" fmla="*/ 481012 w 614772"/>
                  <a:gd name="connsiteY37" fmla="*/ 57150 h 128588"/>
                  <a:gd name="connsiteX38" fmla="*/ 490537 w 614772"/>
                  <a:gd name="connsiteY38" fmla="*/ 33338 h 128588"/>
                  <a:gd name="connsiteX39" fmla="*/ 504825 w 614772"/>
                  <a:gd name="connsiteY39" fmla="*/ 0 h 128588"/>
                  <a:gd name="connsiteX40" fmla="*/ 519112 w 614772"/>
                  <a:gd name="connsiteY40" fmla="*/ 4763 h 128588"/>
                  <a:gd name="connsiteX41" fmla="*/ 533400 w 614772"/>
                  <a:gd name="connsiteY41" fmla="*/ 33338 h 128588"/>
                  <a:gd name="connsiteX42" fmla="*/ 538162 w 614772"/>
                  <a:gd name="connsiteY42" fmla="*/ 66675 h 128588"/>
                  <a:gd name="connsiteX43" fmla="*/ 561975 w 614772"/>
                  <a:gd name="connsiteY43" fmla="*/ 23813 h 128588"/>
                  <a:gd name="connsiteX44" fmla="*/ 576262 w 614772"/>
                  <a:gd name="connsiteY44" fmla="*/ 28575 h 128588"/>
                  <a:gd name="connsiteX45" fmla="*/ 585787 w 614772"/>
                  <a:gd name="connsiteY45" fmla="*/ 76200 h 128588"/>
                  <a:gd name="connsiteX46" fmla="*/ 595312 w 614772"/>
                  <a:gd name="connsiteY46" fmla="*/ 128588 h 128588"/>
                  <a:gd name="connsiteX47" fmla="*/ 604837 w 614772"/>
                  <a:gd name="connsiteY47" fmla="*/ 109538 h 128588"/>
                  <a:gd name="connsiteX48" fmla="*/ 614362 w 614772"/>
                  <a:gd name="connsiteY48" fmla="*/ 71438 h 128588"/>
                  <a:gd name="connsiteX49" fmla="*/ 614362 w 614772"/>
                  <a:gd name="connsiteY49" fmla="*/ 3810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4772" h="128588">
                    <a:moveTo>
                      <a:pt x="0" y="23813"/>
                    </a:moveTo>
                    <a:cubicBezTo>
                      <a:pt x="7937" y="31750"/>
                      <a:pt x="15364" y="40233"/>
                      <a:pt x="23812" y="47625"/>
                    </a:cubicBezTo>
                    <a:cubicBezTo>
                      <a:pt x="28120" y="51394"/>
                      <a:pt x="34524" y="52680"/>
                      <a:pt x="38100" y="57150"/>
                    </a:cubicBezTo>
                    <a:cubicBezTo>
                      <a:pt x="41236" y="61070"/>
                      <a:pt x="41275" y="66675"/>
                      <a:pt x="42862" y="71438"/>
                    </a:cubicBezTo>
                    <a:cubicBezTo>
                      <a:pt x="49212" y="63500"/>
                      <a:pt x="57706" y="56879"/>
                      <a:pt x="61912" y="47625"/>
                    </a:cubicBezTo>
                    <a:cubicBezTo>
                      <a:pt x="65908" y="38834"/>
                      <a:pt x="61318" y="27085"/>
                      <a:pt x="66675" y="19050"/>
                    </a:cubicBezTo>
                    <a:cubicBezTo>
                      <a:pt x="69460" y="14873"/>
                      <a:pt x="69192" y="28848"/>
                      <a:pt x="71437" y="33338"/>
                    </a:cubicBezTo>
                    <a:cubicBezTo>
                      <a:pt x="73997" y="38457"/>
                      <a:pt x="77787" y="42863"/>
                      <a:pt x="80962" y="47625"/>
                    </a:cubicBezTo>
                    <a:cubicBezTo>
                      <a:pt x="82550" y="55563"/>
                      <a:pt x="83762" y="63585"/>
                      <a:pt x="85725" y="71438"/>
                    </a:cubicBezTo>
                    <a:cubicBezTo>
                      <a:pt x="86943" y="76308"/>
                      <a:pt x="85617" y="84508"/>
                      <a:pt x="90487" y="85725"/>
                    </a:cubicBezTo>
                    <a:cubicBezTo>
                      <a:pt x="96040" y="87113"/>
                      <a:pt x="100012" y="79375"/>
                      <a:pt x="104775" y="76200"/>
                    </a:cubicBezTo>
                    <a:cubicBezTo>
                      <a:pt x="124353" y="46835"/>
                      <a:pt x="103402" y="68935"/>
                      <a:pt x="128587" y="85725"/>
                    </a:cubicBezTo>
                    <a:cubicBezTo>
                      <a:pt x="132764" y="88510"/>
                      <a:pt x="138112" y="82550"/>
                      <a:pt x="142875" y="80963"/>
                    </a:cubicBezTo>
                    <a:cubicBezTo>
                      <a:pt x="141287" y="71438"/>
                      <a:pt x="138112" y="62044"/>
                      <a:pt x="138112" y="52388"/>
                    </a:cubicBezTo>
                    <a:cubicBezTo>
                      <a:pt x="138112" y="47368"/>
                      <a:pt x="140437" y="62287"/>
                      <a:pt x="142875" y="66675"/>
                    </a:cubicBezTo>
                    <a:cubicBezTo>
                      <a:pt x="148435" y="76682"/>
                      <a:pt x="161925" y="95250"/>
                      <a:pt x="161925" y="95250"/>
                    </a:cubicBezTo>
                    <a:cubicBezTo>
                      <a:pt x="168275" y="87313"/>
                      <a:pt x="175146" y="79765"/>
                      <a:pt x="180975" y="71438"/>
                    </a:cubicBezTo>
                    <a:cubicBezTo>
                      <a:pt x="186283" y="63855"/>
                      <a:pt x="186667" y="51063"/>
                      <a:pt x="195262" y="47625"/>
                    </a:cubicBezTo>
                    <a:cubicBezTo>
                      <a:pt x="200577" y="45499"/>
                      <a:pt x="202462" y="56682"/>
                      <a:pt x="204787" y="61913"/>
                    </a:cubicBezTo>
                    <a:cubicBezTo>
                      <a:pt x="208865" y="71088"/>
                      <a:pt x="214312" y="90488"/>
                      <a:pt x="214312" y="90488"/>
                    </a:cubicBezTo>
                    <a:lnTo>
                      <a:pt x="233362" y="61913"/>
                    </a:lnTo>
                    <a:lnTo>
                      <a:pt x="242887" y="47625"/>
                    </a:lnTo>
                    <a:cubicBezTo>
                      <a:pt x="251468" y="56206"/>
                      <a:pt x="261728" y="64598"/>
                      <a:pt x="266700" y="76200"/>
                    </a:cubicBezTo>
                    <a:cubicBezTo>
                      <a:pt x="269278" y="82216"/>
                      <a:pt x="269664" y="88956"/>
                      <a:pt x="271462" y="95250"/>
                    </a:cubicBezTo>
                    <a:cubicBezTo>
                      <a:pt x="272841" y="100077"/>
                      <a:pt x="274637" y="104775"/>
                      <a:pt x="276225" y="109538"/>
                    </a:cubicBezTo>
                    <a:lnTo>
                      <a:pt x="285750" y="80963"/>
                    </a:lnTo>
                    <a:cubicBezTo>
                      <a:pt x="291243" y="64483"/>
                      <a:pt x="287565" y="65767"/>
                      <a:pt x="304800" y="57150"/>
                    </a:cubicBezTo>
                    <a:cubicBezTo>
                      <a:pt x="309290" y="54905"/>
                      <a:pt x="314325" y="53975"/>
                      <a:pt x="319087" y="52388"/>
                    </a:cubicBezTo>
                    <a:cubicBezTo>
                      <a:pt x="323850" y="55563"/>
                      <a:pt x="327762" y="63036"/>
                      <a:pt x="333375" y="61913"/>
                    </a:cubicBezTo>
                    <a:cubicBezTo>
                      <a:pt x="365124" y="55563"/>
                      <a:pt x="319089" y="31750"/>
                      <a:pt x="357187" y="57150"/>
                    </a:cubicBezTo>
                    <a:cubicBezTo>
                      <a:pt x="361950" y="55563"/>
                      <a:pt x="367555" y="55524"/>
                      <a:pt x="371475" y="52388"/>
                    </a:cubicBezTo>
                    <a:cubicBezTo>
                      <a:pt x="402250" y="27768"/>
                      <a:pt x="359375" y="45308"/>
                      <a:pt x="395287" y="33338"/>
                    </a:cubicBezTo>
                    <a:cubicBezTo>
                      <a:pt x="396875" y="38100"/>
                      <a:pt x="398729" y="42782"/>
                      <a:pt x="400050" y="47625"/>
                    </a:cubicBezTo>
                    <a:cubicBezTo>
                      <a:pt x="403495" y="60255"/>
                      <a:pt x="400319" y="76468"/>
                      <a:pt x="409575" y="85725"/>
                    </a:cubicBezTo>
                    <a:cubicBezTo>
                      <a:pt x="414337" y="90487"/>
                      <a:pt x="418258" y="75174"/>
                      <a:pt x="423862" y="71438"/>
                    </a:cubicBezTo>
                    <a:cubicBezTo>
                      <a:pt x="428039" y="68653"/>
                      <a:pt x="433761" y="69113"/>
                      <a:pt x="438150" y="66675"/>
                    </a:cubicBezTo>
                    <a:cubicBezTo>
                      <a:pt x="448157" y="61116"/>
                      <a:pt x="466725" y="47625"/>
                      <a:pt x="466725" y="47625"/>
                    </a:cubicBezTo>
                    <a:cubicBezTo>
                      <a:pt x="471487" y="50800"/>
                      <a:pt x="476104" y="60095"/>
                      <a:pt x="481012" y="57150"/>
                    </a:cubicBezTo>
                    <a:cubicBezTo>
                      <a:pt x="488343" y="52752"/>
                      <a:pt x="487065" y="41150"/>
                      <a:pt x="490537" y="33338"/>
                    </a:cubicBezTo>
                    <a:cubicBezTo>
                      <a:pt x="506231" y="-1973"/>
                      <a:pt x="495042" y="29347"/>
                      <a:pt x="504825" y="0"/>
                    </a:cubicBezTo>
                    <a:cubicBezTo>
                      <a:pt x="509587" y="1588"/>
                      <a:pt x="515192" y="1627"/>
                      <a:pt x="519112" y="4763"/>
                    </a:cubicBezTo>
                    <a:cubicBezTo>
                      <a:pt x="527505" y="11478"/>
                      <a:pt x="530262" y="23926"/>
                      <a:pt x="533400" y="33338"/>
                    </a:cubicBezTo>
                    <a:cubicBezTo>
                      <a:pt x="534987" y="44450"/>
                      <a:pt x="527155" y="64474"/>
                      <a:pt x="538162" y="66675"/>
                    </a:cubicBezTo>
                    <a:cubicBezTo>
                      <a:pt x="548396" y="68722"/>
                      <a:pt x="558679" y="33700"/>
                      <a:pt x="561975" y="23813"/>
                    </a:cubicBezTo>
                    <a:cubicBezTo>
                      <a:pt x="566737" y="25400"/>
                      <a:pt x="574185" y="24005"/>
                      <a:pt x="576262" y="28575"/>
                    </a:cubicBezTo>
                    <a:cubicBezTo>
                      <a:pt x="582961" y="43313"/>
                      <a:pt x="582395" y="60370"/>
                      <a:pt x="585787" y="76200"/>
                    </a:cubicBezTo>
                    <a:cubicBezTo>
                      <a:pt x="595412" y="121113"/>
                      <a:pt x="585957" y="63092"/>
                      <a:pt x="595312" y="128588"/>
                    </a:cubicBezTo>
                    <a:cubicBezTo>
                      <a:pt x="598487" y="122238"/>
                      <a:pt x="602040" y="116063"/>
                      <a:pt x="604837" y="109538"/>
                    </a:cubicBezTo>
                    <a:cubicBezTo>
                      <a:pt x="609074" y="99651"/>
                      <a:pt x="613591" y="80695"/>
                      <a:pt x="614362" y="71438"/>
                    </a:cubicBezTo>
                    <a:cubicBezTo>
                      <a:pt x="615285" y="60364"/>
                      <a:pt x="614362" y="49213"/>
                      <a:pt x="614362" y="38100"/>
                    </a:cubicBezTo>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202" name="Straight Arrow Connector 201"/>
          <p:cNvCxnSpPr/>
          <p:nvPr/>
        </p:nvCxnSpPr>
        <p:spPr>
          <a:xfrm flipV="1">
            <a:off x="7543800" y="2350253"/>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p:nvPr/>
        </p:nvCxnSpPr>
        <p:spPr>
          <a:xfrm>
            <a:off x="7543800" y="3036888"/>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594" name="Rectangle 19"/>
          <p:cNvSpPr>
            <a:spLocks noChangeArrowheads="1"/>
          </p:cNvSpPr>
          <p:nvPr/>
        </p:nvSpPr>
        <p:spPr bwMode="auto">
          <a:xfrm>
            <a:off x="6416961" y="1758024"/>
            <a:ext cx="2550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1">
                <a:solidFill>
                  <a:srgbClr val="FF0000"/>
                </a:solidFill>
              </a:rPr>
              <a:t>Noise Accumulation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2459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74"/>
            <a:ext cx="8229600" cy="1143000"/>
          </a:xfrm>
        </p:spPr>
        <p:txBody>
          <a:bodyPr>
            <a:normAutofit fontScale="90000"/>
          </a:bodyPr>
          <a:lstStyle/>
          <a:p>
            <a:r>
              <a:rPr lang="en-US" dirty="0"/>
              <a:t>“Beacon of Gondor” Buffer Analogy</a:t>
            </a:r>
            <a:br>
              <a:rPr lang="en-US" dirty="0"/>
            </a:br>
            <a:r>
              <a:rPr lang="en-US" dirty="0"/>
              <a:t>(Lord of the Rings)</a:t>
            </a:r>
          </a:p>
        </p:txBody>
      </p:sp>
      <p:sp>
        <p:nvSpPr>
          <p:cNvPr id="3" name="Content Placeholder 2"/>
          <p:cNvSpPr>
            <a:spLocks noGrp="1"/>
          </p:cNvSpPr>
          <p:nvPr>
            <p:ph idx="1"/>
          </p:nvPr>
        </p:nvSpPr>
        <p:spPr>
          <a:xfrm>
            <a:off x="180877" y="1393232"/>
            <a:ext cx="8229600" cy="692657"/>
          </a:xfrm>
        </p:spPr>
        <p:txBody>
          <a:bodyPr>
            <a:normAutofit fontScale="85000" lnSpcReduction="20000"/>
          </a:bodyPr>
          <a:lstStyle/>
          <a:p>
            <a:pPr marL="0" indent="0">
              <a:buNone/>
            </a:pPr>
            <a:r>
              <a:rPr lang="en-US" sz="2000" dirty="0"/>
              <a:t>Video: </a:t>
            </a:r>
            <a:r>
              <a:rPr lang="en-US" sz="2000" dirty="0">
                <a:hlinkClick r:id="rId2"/>
              </a:rPr>
              <a:t>https://www.youtube.com/watch?v=i6LGJ7evrAg</a:t>
            </a:r>
            <a:endParaRPr lang="en-US" sz="2000" dirty="0"/>
          </a:p>
          <a:p>
            <a:pPr marL="0" indent="0">
              <a:buNone/>
            </a:pPr>
            <a:r>
              <a:rPr lang="en-US" sz="2600" dirty="0"/>
              <a:t>“</a:t>
            </a:r>
            <a:r>
              <a:rPr lang="en-US" sz="1900" dirty="0"/>
              <a:t>Gondor sends a signal to Rohan asking them for military aid”</a:t>
            </a:r>
            <a:endParaRPr lang="en-US" sz="2600" dirty="0"/>
          </a:p>
          <a:p>
            <a:endParaRPr lang="en-US" sz="2800" dirty="0"/>
          </a:p>
        </p:txBody>
      </p:sp>
      <p:sp>
        <p:nvSpPr>
          <p:cNvPr id="4" name="Slide Number Placeholder 3"/>
          <p:cNvSpPr>
            <a:spLocks noGrp="1"/>
          </p:cNvSpPr>
          <p:nvPr>
            <p:ph type="sldNum" sz="quarter" idx="12"/>
          </p:nvPr>
        </p:nvSpPr>
        <p:spPr/>
        <p:txBody>
          <a:bodyPr/>
          <a:lstStyle/>
          <a:p>
            <a:fld id="{6F344C7A-0D93-FE43-BBB8-6C733ACB5A1E}" type="slidenum">
              <a:rPr lang="en-US" smtClean="0"/>
              <a:t>25</a:t>
            </a:fld>
            <a:endParaRPr lang="en-US"/>
          </a:p>
        </p:txBody>
      </p:sp>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87" y="2088944"/>
            <a:ext cx="4073703" cy="2232389"/>
          </a:xfrm>
          <a:prstGeom prst="rect">
            <a:avLst/>
          </a:prstGeom>
        </p:spPr>
      </p:pic>
      <p:pic>
        <p:nvPicPr>
          <p:cNvPr id="65" name="Picture 6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413" y="3845116"/>
            <a:ext cx="5566064" cy="2337747"/>
          </a:xfrm>
          <a:prstGeom prst="rect">
            <a:avLst/>
          </a:prstGeom>
        </p:spPr>
      </p:pic>
      <p:sp>
        <p:nvSpPr>
          <p:cNvPr id="67" name="TextBox 66"/>
          <p:cNvSpPr txBox="1"/>
          <p:nvPr/>
        </p:nvSpPr>
        <p:spPr>
          <a:xfrm>
            <a:off x="-8724" y="6543258"/>
            <a:ext cx="9076524" cy="261610"/>
          </a:xfrm>
          <a:prstGeom prst="rect">
            <a:avLst/>
          </a:prstGeom>
          <a:noFill/>
        </p:spPr>
        <p:txBody>
          <a:bodyPr wrap="none" rtlCol="0">
            <a:spAutoFit/>
          </a:bodyPr>
          <a:lstStyle/>
          <a:p>
            <a:r>
              <a:rPr lang="en-US" sz="1100" dirty="0"/>
              <a:t>[Analysis of fictional speed </a:t>
            </a:r>
            <a:r>
              <a:rPr lang="en-US" sz="1100"/>
              <a:t>of propagation</a:t>
            </a:r>
            <a:r>
              <a:rPr lang="en-US" sz="1100" dirty="0"/>
              <a:t>: </a:t>
            </a:r>
            <a:r>
              <a:rPr lang="en-US" sz="1100" dirty="0">
                <a:hlinkClick r:id="rId5"/>
              </a:rPr>
              <a:t>http://scienceblogs.com/dotphysics/2010/07/30/how-fast-is-the-beacon-of-gond/</a:t>
            </a:r>
            <a:r>
              <a:rPr lang="en-US" sz="1100" dirty="0"/>
              <a:t>  (photos above from this URL)]</a:t>
            </a:r>
          </a:p>
        </p:txBody>
      </p:sp>
    </p:spTree>
    <p:extLst>
      <p:ext uri="{BB962C8B-B14F-4D97-AF65-F5344CB8AC3E}">
        <p14:creationId xmlns:p14="http://schemas.microsoft.com/office/powerpoint/2010/main" val="2397518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628650" y="2610644"/>
            <a:ext cx="7775575" cy="1681162"/>
            <a:chOff x="628650" y="3890963"/>
            <a:chExt cx="7775575" cy="1681162"/>
          </a:xfrm>
        </p:grpSpPr>
        <p:sp>
          <p:nvSpPr>
            <p:cNvPr id="24593" name="Rectangle 18"/>
            <p:cNvSpPr>
              <a:spLocks noChangeArrowheads="1"/>
            </p:cNvSpPr>
            <p:nvPr/>
          </p:nvSpPr>
          <p:spPr bwMode="auto">
            <a:xfrm>
              <a:off x="2916238" y="3890963"/>
              <a:ext cx="33718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34" name="Rectangle 59"/>
            <p:cNvSpPr>
              <a:spLocks noChangeArrowheads="1"/>
            </p:cNvSpPr>
            <p:nvPr/>
          </p:nvSpPr>
          <p:spPr bwMode="auto">
            <a:xfrm>
              <a:off x="1085850" y="4198938"/>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35" name="Rectangle 60"/>
            <p:cNvSpPr>
              <a:spLocks noChangeArrowheads="1"/>
            </p:cNvSpPr>
            <p:nvPr/>
          </p:nvSpPr>
          <p:spPr bwMode="auto">
            <a:xfrm>
              <a:off x="1257300" y="4251325"/>
              <a:ext cx="519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Noise</a:t>
              </a:r>
              <a:endParaRPr lang="en-US"/>
            </a:p>
          </p:txBody>
        </p:sp>
        <p:sp>
          <p:nvSpPr>
            <p:cNvPr id="24636" name="Line 61"/>
            <p:cNvSpPr>
              <a:spLocks noChangeShapeType="1"/>
            </p:cNvSpPr>
            <p:nvPr/>
          </p:nvSpPr>
          <p:spPr bwMode="auto">
            <a:xfrm>
              <a:off x="628650" y="5341938"/>
              <a:ext cx="4206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37" name="Freeform 62"/>
            <p:cNvSpPr>
              <a:spLocks/>
            </p:cNvSpPr>
            <p:nvPr/>
          </p:nvSpPr>
          <p:spPr bwMode="auto">
            <a:xfrm>
              <a:off x="1263650" y="5287963"/>
              <a:ext cx="165100" cy="109537"/>
            </a:xfrm>
            <a:custGeom>
              <a:avLst/>
              <a:gdLst>
                <a:gd name="T0" fmla="*/ 0 w 207"/>
                <a:gd name="T1" fmla="*/ 0 h 138"/>
                <a:gd name="T2" fmla="*/ 2147483647 w 207"/>
                <a:gd name="T3" fmla="*/ 2147483647 h 138"/>
                <a:gd name="T4" fmla="*/ 0 w 207"/>
                <a:gd name="T5" fmla="*/ 2147483647 h 138"/>
                <a:gd name="T6" fmla="*/ 0 w 207"/>
                <a:gd name="T7" fmla="*/ 0 h 138"/>
                <a:gd name="T8" fmla="*/ 0 60000 65536"/>
                <a:gd name="T9" fmla="*/ 0 60000 65536"/>
                <a:gd name="T10" fmla="*/ 0 60000 65536"/>
                <a:gd name="T11" fmla="*/ 0 60000 65536"/>
                <a:gd name="T12" fmla="*/ 0 w 207"/>
                <a:gd name="T13" fmla="*/ 0 h 138"/>
                <a:gd name="T14" fmla="*/ 207 w 207"/>
                <a:gd name="T15" fmla="*/ 138 h 138"/>
              </a:gdLst>
              <a:ahLst/>
              <a:cxnLst>
                <a:cxn ang="T8">
                  <a:pos x="T0" y="T1"/>
                </a:cxn>
                <a:cxn ang="T9">
                  <a:pos x="T2" y="T3"/>
                </a:cxn>
                <a:cxn ang="T10">
                  <a:pos x="T4" y="T5"/>
                </a:cxn>
                <a:cxn ang="T11">
                  <a:pos x="T6" y="T7"/>
                </a:cxn>
              </a:cxnLst>
              <a:rect l="T12" t="T13" r="T14" b="T15"/>
              <a:pathLst>
                <a:path w="207" h="138">
                  <a:moveTo>
                    <a:pt x="0" y="0"/>
                  </a:moveTo>
                  <a:lnTo>
                    <a:pt x="207"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8" name="Freeform 63"/>
            <p:cNvSpPr>
              <a:spLocks/>
            </p:cNvSpPr>
            <p:nvPr/>
          </p:nvSpPr>
          <p:spPr bwMode="auto">
            <a:xfrm>
              <a:off x="1117600" y="5113338"/>
              <a:ext cx="457200" cy="458787"/>
            </a:xfrm>
            <a:custGeom>
              <a:avLst/>
              <a:gdLst>
                <a:gd name="T0" fmla="*/ 2147483647 w 577"/>
                <a:gd name="T1" fmla="*/ 2147483647 h 577"/>
                <a:gd name="T2" fmla="*/ 2147483647 w 577"/>
                <a:gd name="T3" fmla="*/ 2147483647 h 577"/>
                <a:gd name="T4" fmla="*/ 2147483647 w 577"/>
                <a:gd name="T5" fmla="*/ 2147483647 h 577"/>
                <a:gd name="T6" fmla="*/ 2147483647 w 577"/>
                <a:gd name="T7" fmla="*/ 2147483647 h 577"/>
                <a:gd name="T8" fmla="*/ 2147483647 w 577"/>
                <a:gd name="T9" fmla="*/ 2147483647 h 577"/>
                <a:gd name="T10" fmla="*/ 2147483647 w 577"/>
                <a:gd name="T11" fmla="*/ 2147483647 h 577"/>
                <a:gd name="T12" fmla="*/ 2147483647 w 577"/>
                <a:gd name="T13" fmla="*/ 2147483647 h 577"/>
                <a:gd name="T14" fmla="*/ 2147483647 w 577"/>
                <a:gd name="T15" fmla="*/ 2147483647 h 577"/>
                <a:gd name="T16" fmla="*/ 2147483647 w 577"/>
                <a:gd name="T17" fmla="*/ 2147483647 h 577"/>
                <a:gd name="T18" fmla="*/ 2147483647 w 577"/>
                <a:gd name="T19" fmla="*/ 2147483647 h 577"/>
                <a:gd name="T20" fmla="*/ 2147483647 w 577"/>
                <a:gd name="T21" fmla="*/ 0 h 577"/>
                <a:gd name="T22" fmla="*/ 2147483647 w 577"/>
                <a:gd name="T23" fmla="*/ 2147483647 h 577"/>
                <a:gd name="T24" fmla="*/ 2147483647 w 577"/>
                <a:gd name="T25" fmla="*/ 2147483647 h 577"/>
                <a:gd name="T26" fmla="*/ 2147483647 w 577"/>
                <a:gd name="T27" fmla="*/ 2147483647 h 577"/>
                <a:gd name="T28" fmla="*/ 2147483647 w 577"/>
                <a:gd name="T29" fmla="*/ 2147483647 h 577"/>
                <a:gd name="T30" fmla="*/ 2147483647 w 577"/>
                <a:gd name="T31" fmla="*/ 2147483647 h 577"/>
                <a:gd name="T32" fmla="*/ 2147483647 w 577"/>
                <a:gd name="T33" fmla="*/ 2147483647 h 577"/>
                <a:gd name="T34" fmla="*/ 2147483647 w 577"/>
                <a:gd name="T35" fmla="*/ 2147483647 h 577"/>
                <a:gd name="T36" fmla="*/ 2147483647 w 577"/>
                <a:gd name="T37" fmla="*/ 2147483647 h 577"/>
                <a:gd name="T38" fmla="*/ 2147483647 w 577"/>
                <a:gd name="T39" fmla="*/ 2147483647 h 577"/>
                <a:gd name="T40" fmla="*/ 2147483647 w 577"/>
                <a:gd name="T41" fmla="*/ 2147483647 h 577"/>
                <a:gd name="T42" fmla="*/ 0 w 577"/>
                <a:gd name="T43" fmla="*/ 2147483647 h 577"/>
                <a:gd name="T44" fmla="*/ 2147483647 w 577"/>
                <a:gd name="T45" fmla="*/ 2147483647 h 577"/>
                <a:gd name="T46" fmla="*/ 2147483647 w 577"/>
                <a:gd name="T47" fmla="*/ 2147483647 h 577"/>
                <a:gd name="T48" fmla="*/ 2147483647 w 577"/>
                <a:gd name="T49" fmla="*/ 2147483647 h 577"/>
                <a:gd name="T50" fmla="*/ 2147483647 w 577"/>
                <a:gd name="T51" fmla="*/ 2147483647 h 577"/>
                <a:gd name="T52" fmla="*/ 2147483647 w 577"/>
                <a:gd name="T53" fmla="*/ 2147483647 h 577"/>
                <a:gd name="T54" fmla="*/ 2147483647 w 577"/>
                <a:gd name="T55" fmla="*/ 2147483647 h 577"/>
                <a:gd name="T56" fmla="*/ 2147483647 w 577"/>
                <a:gd name="T57" fmla="*/ 2147483647 h 577"/>
                <a:gd name="T58" fmla="*/ 2147483647 w 577"/>
                <a:gd name="T59" fmla="*/ 2147483647 h 577"/>
                <a:gd name="T60" fmla="*/ 2147483647 w 577"/>
                <a:gd name="T61" fmla="*/ 2147483647 h 577"/>
                <a:gd name="T62" fmla="*/ 2147483647 w 577"/>
                <a:gd name="T63" fmla="*/ 2147483647 h 577"/>
                <a:gd name="T64" fmla="*/ 2147483647 w 577"/>
                <a:gd name="T65" fmla="*/ 2147483647 h 577"/>
                <a:gd name="T66" fmla="*/ 2147483647 w 577"/>
                <a:gd name="T67" fmla="*/ 2147483647 h 577"/>
                <a:gd name="T68" fmla="*/ 2147483647 w 577"/>
                <a:gd name="T69" fmla="*/ 2147483647 h 577"/>
                <a:gd name="T70" fmla="*/ 2147483647 w 577"/>
                <a:gd name="T71" fmla="*/ 2147483647 h 577"/>
                <a:gd name="T72" fmla="*/ 2147483647 w 577"/>
                <a:gd name="T73" fmla="*/ 2147483647 h 577"/>
                <a:gd name="T74" fmla="*/ 2147483647 w 577"/>
                <a:gd name="T75" fmla="*/ 2147483647 h 577"/>
                <a:gd name="T76" fmla="*/ 2147483647 w 577"/>
                <a:gd name="T77" fmla="*/ 2147483647 h 577"/>
                <a:gd name="T78" fmla="*/ 2147483647 w 577"/>
                <a:gd name="T79" fmla="*/ 2147483647 h 577"/>
                <a:gd name="T80" fmla="*/ 2147483647 w 577"/>
                <a:gd name="T81" fmla="*/ 2147483647 h 577"/>
                <a:gd name="T82" fmla="*/ 2147483647 w 577"/>
                <a:gd name="T83" fmla="*/ 2147483647 h 577"/>
                <a:gd name="T84" fmla="*/ 2147483647 w 577"/>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7"/>
                <a:gd name="T131" fmla="*/ 577 w 577"/>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7">
                  <a:moveTo>
                    <a:pt x="577" y="289"/>
                  </a:moveTo>
                  <a:lnTo>
                    <a:pt x="575" y="274"/>
                  </a:lnTo>
                  <a:lnTo>
                    <a:pt x="575" y="260"/>
                  </a:lnTo>
                  <a:lnTo>
                    <a:pt x="573" y="245"/>
                  </a:lnTo>
                  <a:lnTo>
                    <a:pt x="570" y="231"/>
                  </a:lnTo>
                  <a:lnTo>
                    <a:pt x="568" y="216"/>
                  </a:lnTo>
                  <a:lnTo>
                    <a:pt x="564" y="204"/>
                  </a:lnTo>
                  <a:lnTo>
                    <a:pt x="559" y="189"/>
                  </a:lnTo>
                  <a:lnTo>
                    <a:pt x="553" y="176"/>
                  </a:lnTo>
                  <a:lnTo>
                    <a:pt x="548" y="164"/>
                  </a:lnTo>
                  <a:lnTo>
                    <a:pt x="541" y="151"/>
                  </a:lnTo>
                  <a:lnTo>
                    <a:pt x="535" y="140"/>
                  </a:lnTo>
                  <a:lnTo>
                    <a:pt x="528" y="127"/>
                  </a:lnTo>
                  <a:lnTo>
                    <a:pt x="519" y="116"/>
                  </a:lnTo>
                  <a:lnTo>
                    <a:pt x="510" y="106"/>
                  </a:lnTo>
                  <a:lnTo>
                    <a:pt x="501" y="95"/>
                  </a:lnTo>
                  <a:lnTo>
                    <a:pt x="492" y="86"/>
                  </a:lnTo>
                  <a:lnTo>
                    <a:pt x="482" y="77"/>
                  </a:lnTo>
                  <a:lnTo>
                    <a:pt x="472" y="67"/>
                  </a:lnTo>
                  <a:lnTo>
                    <a:pt x="461" y="58"/>
                  </a:lnTo>
                  <a:lnTo>
                    <a:pt x="450" y="49"/>
                  </a:lnTo>
                  <a:lnTo>
                    <a:pt x="437" y="42"/>
                  </a:lnTo>
                  <a:lnTo>
                    <a:pt x="426" y="35"/>
                  </a:lnTo>
                  <a:lnTo>
                    <a:pt x="413" y="29"/>
                  </a:lnTo>
                  <a:lnTo>
                    <a:pt x="401" y="24"/>
                  </a:lnTo>
                  <a:lnTo>
                    <a:pt x="386" y="18"/>
                  </a:lnTo>
                  <a:lnTo>
                    <a:pt x="374" y="13"/>
                  </a:lnTo>
                  <a:lnTo>
                    <a:pt x="361" y="9"/>
                  </a:lnTo>
                  <a:lnTo>
                    <a:pt x="346" y="6"/>
                  </a:lnTo>
                  <a:lnTo>
                    <a:pt x="332" y="4"/>
                  </a:lnTo>
                  <a:lnTo>
                    <a:pt x="317" y="2"/>
                  </a:lnTo>
                  <a:lnTo>
                    <a:pt x="303" y="0"/>
                  </a:lnTo>
                  <a:lnTo>
                    <a:pt x="288" y="0"/>
                  </a:lnTo>
                  <a:lnTo>
                    <a:pt x="274" y="0"/>
                  </a:lnTo>
                  <a:lnTo>
                    <a:pt x="259" y="2"/>
                  </a:lnTo>
                  <a:lnTo>
                    <a:pt x="245" y="4"/>
                  </a:lnTo>
                  <a:lnTo>
                    <a:pt x="230" y="6"/>
                  </a:lnTo>
                  <a:lnTo>
                    <a:pt x="216" y="9"/>
                  </a:lnTo>
                  <a:lnTo>
                    <a:pt x="203" y="13"/>
                  </a:lnTo>
                  <a:lnTo>
                    <a:pt x="188" y="18"/>
                  </a:lnTo>
                  <a:lnTo>
                    <a:pt x="176" y="24"/>
                  </a:lnTo>
                  <a:lnTo>
                    <a:pt x="163" y="29"/>
                  </a:lnTo>
                  <a:lnTo>
                    <a:pt x="150" y="35"/>
                  </a:lnTo>
                  <a:lnTo>
                    <a:pt x="139" y="42"/>
                  </a:lnTo>
                  <a:lnTo>
                    <a:pt x="127" y="49"/>
                  </a:lnTo>
                  <a:lnTo>
                    <a:pt x="116" y="58"/>
                  </a:lnTo>
                  <a:lnTo>
                    <a:pt x="105" y="67"/>
                  </a:lnTo>
                  <a:lnTo>
                    <a:pt x="94" y="77"/>
                  </a:lnTo>
                  <a:lnTo>
                    <a:pt x="85" y="86"/>
                  </a:lnTo>
                  <a:lnTo>
                    <a:pt x="74" y="95"/>
                  </a:lnTo>
                  <a:lnTo>
                    <a:pt x="65" y="106"/>
                  </a:lnTo>
                  <a:lnTo>
                    <a:pt x="58" y="116"/>
                  </a:lnTo>
                  <a:lnTo>
                    <a:pt x="49" y="127"/>
                  </a:lnTo>
                  <a:lnTo>
                    <a:pt x="41" y="140"/>
                  </a:lnTo>
                  <a:lnTo>
                    <a:pt x="34" y="151"/>
                  </a:lnTo>
                  <a:lnTo>
                    <a:pt x="29" y="164"/>
                  </a:lnTo>
                  <a:lnTo>
                    <a:pt x="23" y="176"/>
                  </a:lnTo>
                  <a:lnTo>
                    <a:pt x="18" y="189"/>
                  </a:lnTo>
                  <a:lnTo>
                    <a:pt x="12" y="204"/>
                  </a:lnTo>
                  <a:lnTo>
                    <a:pt x="9" y="216"/>
                  </a:lnTo>
                  <a:lnTo>
                    <a:pt x="5" y="231"/>
                  </a:lnTo>
                  <a:lnTo>
                    <a:pt x="3" y="245"/>
                  </a:lnTo>
                  <a:lnTo>
                    <a:pt x="2" y="260"/>
                  </a:lnTo>
                  <a:lnTo>
                    <a:pt x="0" y="274"/>
                  </a:lnTo>
                  <a:lnTo>
                    <a:pt x="0" y="289"/>
                  </a:lnTo>
                  <a:lnTo>
                    <a:pt x="0" y="303"/>
                  </a:lnTo>
                  <a:lnTo>
                    <a:pt x="2" y="318"/>
                  </a:lnTo>
                  <a:lnTo>
                    <a:pt x="3" y="332"/>
                  </a:lnTo>
                  <a:lnTo>
                    <a:pt x="5" y="347"/>
                  </a:lnTo>
                  <a:lnTo>
                    <a:pt x="9" y="361"/>
                  </a:lnTo>
                  <a:lnTo>
                    <a:pt x="12" y="374"/>
                  </a:lnTo>
                  <a:lnTo>
                    <a:pt x="18" y="389"/>
                  </a:lnTo>
                  <a:lnTo>
                    <a:pt x="23" y="401"/>
                  </a:lnTo>
                  <a:lnTo>
                    <a:pt x="29" y="414"/>
                  </a:lnTo>
                  <a:lnTo>
                    <a:pt x="34" y="427"/>
                  </a:lnTo>
                  <a:lnTo>
                    <a:pt x="41" y="438"/>
                  </a:lnTo>
                  <a:lnTo>
                    <a:pt x="49" y="450"/>
                  </a:lnTo>
                  <a:lnTo>
                    <a:pt x="58" y="461"/>
                  </a:lnTo>
                  <a:lnTo>
                    <a:pt x="65" y="472"/>
                  </a:lnTo>
                  <a:lnTo>
                    <a:pt x="74" y="483"/>
                  </a:lnTo>
                  <a:lnTo>
                    <a:pt x="85" y="492"/>
                  </a:lnTo>
                  <a:lnTo>
                    <a:pt x="94" y="503"/>
                  </a:lnTo>
                  <a:lnTo>
                    <a:pt x="105" y="512"/>
                  </a:lnTo>
                  <a:lnTo>
                    <a:pt x="116" y="519"/>
                  </a:lnTo>
                  <a:lnTo>
                    <a:pt x="127" y="528"/>
                  </a:lnTo>
                  <a:lnTo>
                    <a:pt x="139" y="536"/>
                  </a:lnTo>
                  <a:lnTo>
                    <a:pt x="150" y="543"/>
                  </a:lnTo>
                  <a:lnTo>
                    <a:pt x="163" y="548"/>
                  </a:lnTo>
                  <a:lnTo>
                    <a:pt x="176" y="554"/>
                  </a:lnTo>
                  <a:lnTo>
                    <a:pt x="188" y="559"/>
                  </a:lnTo>
                  <a:lnTo>
                    <a:pt x="203" y="565"/>
                  </a:lnTo>
                  <a:lnTo>
                    <a:pt x="216" y="568"/>
                  </a:lnTo>
                  <a:lnTo>
                    <a:pt x="230" y="572"/>
                  </a:lnTo>
                  <a:lnTo>
                    <a:pt x="245" y="574"/>
                  </a:lnTo>
                  <a:lnTo>
                    <a:pt x="259" y="576"/>
                  </a:lnTo>
                  <a:lnTo>
                    <a:pt x="274" y="577"/>
                  </a:lnTo>
                  <a:lnTo>
                    <a:pt x="288" y="577"/>
                  </a:lnTo>
                  <a:lnTo>
                    <a:pt x="303" y="577"/>
                  </a:lnTo>
                  <a:lnTo>
                    <a:pt x="317" y="576"/>
                  </a:lnTo>
                  <a:lnTo>
                    <a:pt x="332" y="574"/>
                  </a:lnTo>
                  <a:lnTo>
                    <a:pt x="346" y="572"/>
                  </a:lnTo>
                  <a:lnTo>
                    <a:pt x="361" y="568"/>
                  </a:lnTo>
                  <a:lnTo>
                    <a:pt x="374" y="565"/>
                  </a:lnTo>
                  <a:lnTo>
                    <a:pt x="386" y="559"/>
                  </a:lnTo>
                  <a:lnTo>
                    <a:pt x="401" y="554"/>
                  </a:lnTo>
                  <a:lnTo>
                    <a:pt x="413" y="548"/>
                  </a:lnTo>
                  <a:lnTo>
                    <a:pt x="426" y="543"/>
                  </a:lnTo>
                  <a:lnTo>
                    <a:pt x="437" y="536"/>
                  </a:lnTo>
                  <a:lnTo>
                    <a:pt x="450" y="528"/>
                  </a:lnTo>
                  <a:lnTo>
                    <a:pt x="461" y="519"/>
                  </a:lnTo>
                  <a:lnTo>
                    <a:pt x="472" y="512"/>
                  </a:lnTo>
                  <a:lnTo>
                    <a:pt x="482" y="503"/>
                  </a:lnTo>
                  <a:lnTo>
                    <a:pt x="492" y="492"/>
                  </a:lnTo>
                  <a:lnTo>
                    <a:pt x="501" y="483"/>
                  </a:lnTo>
                  <a:lnTo>
                    <a:pt x="510" y="472"/>
                  </a:lnTo>
                  <a:lnTo>
                    <a:pt x="519" y="461"/>
                  </a:lnTo>
                  <a:lnTo>
                    <a:pt x="528" y="450"/>
                  </a:lnTo>
                  <a:lnTo>
                    <a:pt x="535" y="438"/>
                  </a:lnTo>
                  <a:lnTo>
                    <a:pt x="541" y="427"/>
                  </a:lnTo>
                  <a:lnTo>
                    <a:pt x="548" y="414"/>
                  </a:lnTo>
                  <a:lnTo>
                    <a:pt x="553" y="401"/>
                  </a:lnTo>
                  <a:lnTo>
                    <a:pt x="559" y="389"/>
                  </a:lnTo>
                  <a:lnTo>
                    <a:pt x="562" y="374"/>
                  </a:lnTo>
                  <a:lnTo>
                    <a:pt x="568" y="361"/>
                  </a:lnTo>
                  <a:lnTo>
                    <a:pt x="570" y="347"/>
                  </a:lnTo>
                  <a:lnTo>
                    <a:pt x="573" y="332"/>
                  </a:lnTo>
                  <a:lnTo>
                    <a:pt x="575" y="318"/>
                  </a:lnTo>
                  <a:lnTo>
                    <a:pt x="575" y="303"/>
                  </a:lnTo>
                  <a:lnTo>
                    <a:pt x="577"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9" name="Freeform 64"/>
            <p:cNvSpPr>
              <a:spLocks/>
            </p:cNvSpPr>
            <p:nvPr/>
          </p:nvSpPr>
          <p:spPr bwMode="auto">
            <a:xfrm>
              <a:off x="1117600" y="5113338"/>
              <a:ext cx="457200" cy="458787"/>
            </a:xfrm>
            <a:custGeom>
              <a:avLst/>
              <a:gdLst>
                <a:gd name="T0" fmla="*/ 2147483647 w 577"/>
                <a:gd name="T1" fmla="*/ 2147483647 h 577"/>
                <a:gd name="T2" fmla="*/ 2147483647 w 577"/>
                <a:gd name="T3" fmla="*/ 2147483647 h 577"/>
                <a:gd name="T4" fmla="*/ 2147483647 w 577"/>
                <a:gd name="T5" fmla="*/ 2147483647 h 577"/>
                <a:gd name="T6" fmla="*/ 2147483647 w 577"/>
                <a:gd name="T7" fmla="*/ 2147483647 h 577"/>
                <a:gd name="T8" fmla="*/ 2147483647 w 577"/>
                <a:gd name="T9" fmla="*/ 2147483647 h 577"/>
                <a:gd name="T10" fmla="*/ 2147483647 w 577"/>
                <a:gd name="T11" fmla="*/ 2147483647 h 577"/>
                <a:gd name="T12" fmla="*/ 2147483647 w 577"/>
                <a:gd name="T13" fmla="*/ 2147483647 h 577"/>
                <a:gd name="T14" fmla="*/ 2147483647 w 577"/>
                <a:gd name="T15" fmla="*/ 2147483647 h 577"/>
                <a:gd name="T16" fmla="*/ 2147483647 w 577"/>
                <a:gd name="T17" fmla="*/ 2147483647 h 577"/>
                <a:gd name="T18" fmla="*/ 2147483647 w 577"/>
                <a:gd name="T19" fmla="*/ 2147483647 h 577"/>
                <a:gd name="T20" fmla="*/ 2147483647 w 577"/>
                <a:gd name="T21" fmla="*/ 0 h 577"/>
                <a:gd name="T22" fmla="*/ 2147483647 w 577"/>
                <a:gd name="T23" fmla="*/ 2147483647 h 577"/>
                <a:gd name="T24" fmla="*/ 2147483647 w 577"/>
                <a:gd name="T25" fmla="*/ 2147483647 h 577"/>
                <a:gd name="T26" fmla="*/ 2147483647 w 577"/>
                <a:gd name="T27" fmla="*/ 2147483647 h 577"/>
                <a:gd name="T28" fmla="*/ 2147483647 w 577"/>
                <a:gd name="T29" fmla="*/ 2147483647 h 577"/>
                <a:gd name="T30" fmla="*/ 2147483647 w 577"/>
                <a:gd name="T31" fmla="*/ 2147483647 h 577"/>
                <a:gd name="T32" fmla="*/ 2147483647 w 577"/>
                <a:gd name="T33" fmla="*/ 2147483647 h 577"/>
                <a:gd name="T34" fmla="*/ 2147483647 w 577"/>
                <a:gd name="T35" fmla="*/ 2147483647 h 577"/>
                <a:gd name="T36" fmla="*/ 2147483647 w 577"/>
                <a:gd name="T37" fmla="*/ 2147483647 h 577"/>
                <a:gd name="T38" fmla="*/ 2147483647 w 577"/>
                <a:gd name="T39" fmla="*/ 2147483647 h 577"/>
                <a:gd name="T40" fmla="*/ 2147483647 w 577"/>
                <a:gd name="T41" fmla="*/ 2147483647 h 577"/>
                <a:gd name="T42" fmla="*/ 0 w 577"/>
                <a:gd name="T43" fmla="*/ 2147483647 h 577"/>
                <a:gd name="T44" fmla="*/ 2147483647 w 577"/>
                <a:gd name="T45" fmla="*/ 2147483647 h 577"/>
                <a:gd name="T46" fmla="*/ 2147483647 w 577"/>
                <a:gd name="T47" fmla="*/ 2147483647 h 577"/>
                <a:gd name="T48" fmla="*/ 2147483647 w 577"/>
                <a:gd name="T49" fmla="*/ 2147483647 h 577"/>
                <a:gd name="T50" fmla="*/ 2147483647 w 577"/>
                <a:gd name="T51" fmla="*/ 2147483647 h 577"/>
                <a:gd name="T52" fmla="*/ 2147483647 w 577"/>
                <a:gd name="T53" fmla="*/ 2147483647 h 577"/>
                <a:gd name="T54" fmla="*/ 2147483647 w 577"/>
                <a:gd name="T55" fmla="*/ 2147483647 h 577"/>
                <a:gd name="T56" fmla="*/ 2147483647 w 577"/>
                <a:gd name="T57" fmla="*/ 2147483647 h 577"/>
                <a:gd name="T58" fmla="*/ 2147483647 w 577"/>
                <a:gd name="T59" fmla="*/ 2147483647 h 577"/>
                <a:gd name="T60" fmla="*/ 2147483647 w 577"/>
                <a:gd name="T61" fmla="*/ 2147483647 h 577"/>
                <a:gd name="T62" fmla="*/ 2147483647 w 577"/>
                <a:gd name="T63" fmla="*/ 2147483647 h 577"/>
                <a:gd name="T64" fmla="*/ 2147483647 w 577"/>
                <a:gd name="T65" fmla="*/ 2147483647 h 577"/>
                <a:gd name="T66" fmla="*/ 2147483647 w 577"/>
                <a:gd name="T67" fmla="*/ 2147483647 h 577"/>
                <a:gd name="T68" fmla="*/ 2147483647 w 577"/>
                <a:gd name="T69" fmla="*/ 2147483647 h 577"/>
                <a:gd name="T70" fmla="*/ 2147483647 w 577"/>
                <a:gd name="T71" fmla="*/ 2147483647 h 577"/>
                <a:gd name="T72" fmla="*/ 2147483647 w 577"/>
                <a:gd name="T73" fmla="*/ 2147483647 h 577"/>
                <a:gd name="T74" fmla="*/ 2147483647 w 577"/>
                <a:gd name="T75" fmla="*/ 2147483647 h 577"/>
                <a:gd name="T76" fmla="*/ 2147483647 w 577"/>
                <a:gd name="T77" fmla="*/ 2147483647 h 577"/>
                <a:gd name="T78" fmla="*/ 2147483647 w 577"/>
                <a:gd name="T79" fmla="*/ 2147483647 h 577"/>
                <a:gd name="T80" fmla="*/ 2147483647 w 577"/>
                <a:gd name="T81" fmla="*/ 2147483647 h 577"/>
                <a:gd name="T82" fmla="*/ 2147483647 w 577"/>
                <a:gd name="T83" fmla="*/ 2147483647 h 577"/>
                <a:gd name="T84" fmla="*/ 2147483647 w 577"/>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7"/>
                <a:gd name="T131" fmla="*/ 577 w 577"/>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7">
                  <a:moveTo>
                    <a:pt x="577" y="289"/>
                  </a:moveTo>
                  <a:lnTo>
                    <a:pt x="575" y="274"/>
                  </a:lnTo>
                  <a:lnTo>
                    <a:pt x="575" y="260"/>
                  </a:lnTo>
                  <a:lnTo>
                    <a:pt x="573" y="245"/>
                  </a:lnTo>
                  <a:lnTo>
                    <a:pt x="570" y="231"/>
                  </a:lnTo>
                  <a:lnTo>
                    <a:pt x="568" y="216"/>
                  </a:lnTo>
                  <a:lnTo>
                    <a:pt x="564" y="204"/>
                  </a:lnTo>
                  <a:lnTo>
                    <a:pt x="559" y="189"/>
                  </a:lnTo>
                  <a:lnTo>
                    <a:pt x="553" y="176"/>
                  </a:lnTo>
                  <a:lnTo>
                    <a:pt x="548" y="164"/>
                  </a:lnTo>
                  <a:lnTo>
                    <a:pt x="541" y="151"/>
                  </a:lnTo>
                  <a:lnTo>
                    <a:pt x="535" y="140"/>
                  </a:lnTo>
                  <a:lnTo>
                    <a:pt x="528" y="127"/>
                  </a:lnTo>
                  <a:lnTo>
                    <a:pt x="519" y="116"/>
                  </a:lnTo>
                  <a:lnTo>
                    <a:pt x="510" y="106"/>
                  </a:lnTo>
                  <a:lnTo>
                    <a:pt x="501" y="95"/>
                  </a:lnTo>
                  <a:lnTo>
                    <a:pt x="492" y="86"/>
                  </a:lnTo>
                  <a:lnTo>
                    <a:pt x="482" y="77"/>
                  </a:lnTo>
                  <a:lnTo>
                    <a:pt x="472" y="67"/>
                  </a:lnTo>
                  <a:lnTo>
                    <a:pt x="461" y="58"/>
                  </a:lnTo>
                  <a:lnTo>
                    <a:pt x="450" y="49"/>
                  </a:lnTo>
                  <a:lnTo>
                    <a:pt x="437" y="42"/>
                  </a:lnTo>
                  <a:lnTo>
                    <a:pt x="426" y="35"/>
                  </a:lnTo>
                  <a:lnTo>
                    <a:pt x="413" y="29"/>
                  </a:lnTo>
                  <a:lnTo>
                    <a:pt x="401" y="24"/>
                  </a:lnTo>
                  <a:lnTo>
                    <a:pt x="386" y="18"/>
                  </a:lnTo>
                  <a:lnTo>
                    <a:pt x="374" y="13"/>
                  </a:lnTo>
                  <a:lnTo>
                    <a:pt x="361" y="9"/>
                  </a:lnTo>
                  <a:lnTo>
                    <a:pt x="346" y="6"/>
                  </a:lnTo>
                  <a:lnTo>
                    <a:pt x="332" y="4"/>
                  </a:lnTo>
                  <a:lnTo>
                    <a:pt x="317" y="2"/>
                  </a:lnTo>
                  <a:lnTo>
                    <a:pt x="303" y="0"/>
                  </a:lnTo>
                  <a:lnTo>
                    <a:pt x="288" y="0"/>
                  </a:lnTo>
                  <a:lnTo>
                    <a:pt x="274" y="0"/>
                  </a:lnTo>
                  <a:lnTo>
                    <a:pt x="259" y="2"/>
                  </a:lnTo>
                  <a:lnTo>
                    <a:pt x="245" y="4"/>
                  </a:lnTo>
                  <a:lnTo>
                    <a:pt x="230" y="6"/>
                  </a:lnTo>
                  <a:lnTo>
                    <a:pt x="216" y="9"/>
                  </a:lnTo>
                  <a:lnTo>
                    <a:pt x="203" y="13"/>
                  </a:lnTo>
                  <a:lnTo>
                    <a:pt x="188" y="18"/>
                  </a:lnTo>
                  <a:lnTo>
                    <a:pt x="176" y="24"/>
                  </a:lnTo>
                  <a:lnTo>
                    <a:pt x="163" y="29"/>
                  </a:lnTo>
                  <a:lnTo>
                    <a:pt x="150" y="35"/>
                  </a:lnTo>
                  <a:lnTo>
                    <a:pt x="139" y="42"/>
                  </a:lnTo>
                  <a:lnTo>
                    <a:pt x="127" y="49"/>
                  </a:lnTo>
                  <a:lnTo>
                    <a:pt x="116" y="58"/>
                  </a:lnTo>
                  <a:lnTo>
                    <a:pt x="105" y="67"/>
                  </a:lnTo>
                  <a:lnTo>
                    <a:pt x="94" y="77"/>
                  </a:lnTo>
                  <a:lnTo>
                    <a:pt x="85" y="86"/>
                  </a:lnTo>
                  <a:lnTo>
                    <a:pt x="74" y="95"/>
                  </a:lnTo>
                  <a:lnTo>
                    <a:pt x="65" y="106"/>
                  </a:lnTo>
                  <a:lnTo>
                    <a:pt x="58" y="116"/>
                  </a:lnTo>
                  <a:lnTo>
                    <a:pt x="49" y="127"/>
                  </a:lnTo>
                  <a:lnTo>
                    <a:pt x="41" y="140"/>
                  </a:lnTo>
                  <a:lnTo>
                    <a:pt x="34" y="151"/>
                  </a:lnTo>
                  <a:lnTo>
                    <a:pt x="29" y="164"/>
                  </a:lnTo>
                  <a:lnTo>
                    <a:pt x="23" y="176"/>
                  </a:lnTo>
                  <a:lnTo>
                    <a:pt x="18" y="189"/>
                  </a:lnTo>
                  <a:lnTo>
                    <a:pt x="12" y="204"/>
                  </a:lnTo>
                  <a:lnTo>
                    <a:pt x="9" y="216"/>
                  </a:lnTo>
                  <a:lnTo>
                    <a:pt x="5" y="231"/>
                  </a:lnTo>
                  <a:lnTo>
                    <a:pt x="3" y="245"/>
                  </a:lnTo>
                  <a:lnTo>
                    <a:pt x="2" y="260"/>
                  </a:lnTo>
                  <a:lnTo>
                    <a:pt x="0" y="274"/>
                  </a:lnTo>
                  <a:lnTo>
                    <a:pt x="0" y="289"/>
                  </a:lnTo>
                  <a:lnTo>
                    <a:pt x="0" y="303"/>
                  </a:lnTo>
                  <a:lnTo>
                    <a:pt x="2" y="318"/>
                  </a:lnTo>
                  <a:lnTo>
                    <a:pt x="3" y="332"/>
                  </a:lnTo>
                  <a:lnTo>
                    <a:pt x="5" y="347"/>
                  </a:lnTo>
                  <a:lnTo>
                    <a:pt x="9" y="361"/>
                  </a:lnTo>
                  <a:lnTo>
                    <a:pt x="12" y="374"/>
                  </a:lnTo>
                  <a:lnTo>
                    <a:pt x="18" y="389"/>
                  </a:lnTo>
                  <a:lnTo>
                    <a:pt x="23" y="401"/>
                  </a:lnTo>
                  <a:lnTo>
                    <a:pt x="29" y="414"/>
                  </a:lnTo>
                  <a:lnTo>
                    <a:pt x="34" y="427"/>
                  </a:lnTo>
                  <a:lnTo>
                    <a:pt x="41" y="438"/>
                  </a:lnTo>
                  <a:lnTo>
                    <a:pt x="49" y="450"/>
                  </a:lnTo>
                  <a:lnTo>
                    <a:pt x="58" y="461"/>
                  </a:lnTo>
                  <a:lnTo>
                    <a:pt x="65" y="472"/>
                  </a:lnTo>
                  <a:lnTo>
                    <a:pt x="74" y="483"/>
                  </a:lnTo>
                  <a:lnTo>
                    <a:pt x="85" y="492"/>
                  </a:lnTo>
                  <a:lnTo>
                    <a:pt x="94" y="503"/>
                  </a:lnTo>
                  <a:lnTo>
                    <a:pt x="105" y="512"/>
                  </a:lnTo>
                  <a:lnTo>
                    <a:pt x="116" y="519"/>
                  </a:lnTo>
                  <a:lnTo>
                    <a:pt x="127" y="528"/>
                  </a:lnTo>
                  <a:lnTo>
                    <a:pt x="139" y="536"/>
                  </a:lnTo>
                  <a:lnTo>
                    <a:pt x="150" y="543"/>
                  </a:lnTo>
                  <a:lnTo>
                    <a:pt x="163" y="548"/>
                  </a:lnTo>
                  <a:lnTo>
                    <a:pt x="176" y="554"/>
                  </a:lnTo>
                  <a:lnTo>
                    <a:pt x="188" y="559"/>
                  </a:lnTo>
                  <a:lnTo>
                    <a:pt x="203" y="565"/>
                  </a:lnTo>
                  <a:lnTo>
                    <a:pt x="216" y="568"/>
                  </a:lnTo>
                  <a:lnTo>
                    <a:pt x="230" y="572"/>
                  </a:lnTo>
                  <a:lnTo>
                    <a:pt x="245" y="574"/>
                  </a:lnTo>
                  <a:lnTo>
                    <a:pt x="259" y="576"/>
                  </a:lnTo>
                  <a:lnTo>
                    <a:pt x="274" y="577"/>
                  </a:lnTo>
                  <a:lnTo>
                    <a:pt x="288" y="577"/>
                  </a:lnTo>
                  <a:lnTo>
                    <a:pt x="303" y="577"/>
                  </a:lnTo>
                  <a:lnTo>
                    <a:pt x="317" y="576"/>
                  </a:lnTo>
                  <a:lnTo>
                    <a:pt x="332" y="574"/>
                  </a:lnTo>
                  <a:lnTo>
                    <a:pt x="346" y="572"/>
                  </a:lnTo>
                  <a:lnTo>
                    <a:pt x="361" y="568"/>
                  </a:lnTo>
                  <a:lnTo>
                    <a:pt x="374" y="565"/>
                  </a:lnTo>
                  <a:lnTo>
                    <a:pt x="386" y="559"/>
                  </a:lnTo>
                  <a:lnTo>
                    <a:pt x="401" y="554"/>
                  </a:lnTo>
                  <a:lnTo>
                    <a:pt x="413" y="548"/>
                  </a:lnTo>
                  <a:lnTo>
                    <a:pt x="426" y="543"/>
                  </a:lnTo>
                  <a:lnTo>
                    <a:pt x="437" y="536"/>
                  </a:lnTo>
                  <a:lnTo>
                    <a:pt x="450" y="528"/>
                  </a:lnTo>
                  <a:lnTo>
                    <a:pt x="461" y="519"/>
                  </a:lnTo>
                  <a:lnTo>
                    <a:pt x="472" y="512"/>
                  </a:lnTo>
                  <a:lnTo>
                    <a:pt x="482" y="503"/>
                  </a:lnTo>
                  <a:lnTo>
                    <a:pt x="492" y="492"/>
                  </a:lnTo>
                  <a:lnTo>
                    <a:pt x="501" y="483"/>
                  </a:lnTo>
                  <a:lnTo>
                    <a:pt x="510" y="472"/>
                  </a:lnTo>
                  <a:lnTo>
                    <a:pt x="519" y="461"/>
                  </a:lnTo>
                  <a:lnTo>
                    <a:pt x="528" y="450"/>
                  </a:lnTo>
                  <a:lnTo>
                    <a:pt x="535" y="438"/>
                  </a:lnTo>
                  <a:lnTo>
                    <a:pt x="541" y="427"/>
                  </a:lnTo>
                  <a:lnTo>
                    <a:pt x="548" y="414"/>
                  </a:lnTo>
                  <a:lnTo>
                    <a:pt x="553" y="401"/>
                  </a:lnTo>
                  <a:lnTo>
                    <a:pt x="559" y="389"/>
                  </a:lnTo>
                  <a:lnTo>
                    <a:pt x="562" y="374"/>
                  </a:lnTo>
                  <a:lnTo>
                    <a:pt x="568" y="361"/>
                  </a:lnTo>
                  <a:lnTo>
                    <a:pt x="570" y="347"/>
                  </a:lnTo>
                  <a:lnTo>
                    <a:pt x="573" y="332"/>
                  </a:lnTo>
                  <a:lnTo>
                    <a:pt x="575" y="318"/>
                  </a:lnTo>
                  <a:lnTo>
                    <a:pt x="575" y="303"/>
                  </a:lnTo>
                  <a:lnTo>
                    <a:pt x="577" y="289"/>
                  </a:lnTo>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40" name="Rectangle 65"/>
            <p:cNvSpPr>
              <a:spLocks noChangeArrowheads="1"/>
            </p:cNvSpPr>
            <p:nvPr/>
          </p:nvSpPr>
          <p:spPr bwMode="auto">
            <a:xfrm>
              <a:off x="1273175" y="5192713"/>
              <a:ext cx="14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a:t>
              </a:r>
              <a:endParaRPr lang="en-US"/>
            </a:p>
          </p:txBody>
        </p:sp>
        <p:sp>
          <p:nvSpPr>
            <p:cNvPr id="24641" name="Line 66"/>
            <p:cNvSpPr>
              <a:spLocks noChangeShapeType="1"/>
            </p:cNvSpPr>
            <p:nvPr/>
          </p:nvSpPr>
          <p:spPr bwMode="auto">
            <a:xfrm>
              <a:off x="1363663" y="4541838"/>
              <a:ext cx="1587" cy="4222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42" name="Freeform 67"/>
            <p:cNvSpPr>
              <a:spLocks/>
            </p:cNvSpPr>
            <p:nvPr/>
          </p:nvSpPr>
          <p:spPr bwMode="auto">
            <a:xfrm>
              <a:off x="1292225" y="4949825"/>
              <a:ext cx="109538" cy="163513"/>
            </a:xfrm>
            <a:custGeom>
              <a:avLst/>
              <a:gdLst>
                <a:gd name="T0" fmla="*/ 2147483647 w 138"/>
                <a:gd name="T1" fmla="*/ 0 h 207"/>
                <a:gd name="T2" fmla="*/ 2147483647 w 138"/>
                <a:gd name="T3" fmla="*/ 2147483647 h 207"/>
                <a:gd name="T4" fmla="*/ 0 w 138"/>
                <a:gd name="T5" fmla="*/ 0 h 207"/>
                <a:gd name="T6" fmla="*/ 2147483647 w 138"/>
                <a:gd name="T7" fmla="*/ 0 h 207"/>
                <a:gd name="T8" fmla="*/ 0 60000 65536"/>
                <a:gd name="T9" fmla="*/ 0 60000 65536"/>
                <a:gd name="T10" fmla="*/ 0 60000 65536"/>
                <a:gd name="T11" fmla="*/ 0 60000 65536"/>
                <a:gd name="T12" fmla="*/ 0 w 138"/>
                <a:gd name="T13" fmla="*/ 0 h 207"/>
                <a:gd name="T14" fmla="*/ 138 w 138"/>
                <a:gd name="T15" fmla="*/ 207 h 207"/>
              </a:gdLst>
              <a:ahLst/>
              <a:cxnLst>
                <a:cxn ang="T8">
                  <a:pos x="T0" y="T1"/>
                </a:cxn>
                <a:cxn ang="T9">
                  <a:pos x="T2" y="T3"/>
                </a:cxn>
                <a:cxn ang="T10">
                  <a:pos x="T4" y="T5"/>
                </a:cxn>
                <a:cxn ang="T11">
                  <a:pos x="T6" y="T7"/>
                </a:cxn>
              </a:cxnLst>
              <a:rect l="T12" t="T13" r="T14" b="T15"/>
              <a:pathLst>
                <a:path w="138" h="207">
                  <a:moveTo>
                    <a:pt x="138" y="0"/>
                  </a:moveTo>
                  <a:lnTo>
                    <a:pt x="69" y="207"/>
                  </a:lnTo>
                  <a:lnTo>
                    <a:pt x="0"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3" name="Rectangle 68"/>
            <p:cNvSpPr>
              <a:spLocks noChangeArrowheads="1"/>
            </p:cNvSpPr>
            <p:nvPr/>
          </p:nvSpPr>
          <p:spPr bwMode="auto">
            <a:xfrm>
              <a:off x="1638300" y="4591050"/>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latin typeface="Symbol" pitchFamily="18" charset="2"/>
                </a:rPr>
                <a:t>e</a:t>
              </a:r>
              <a:endParaRPr lang="en-US"/>
            </a:p>
          </p:txBody>
        </p:sp>
        <p:sp>
          <p:nvSpPr>
            <p:cNvPr id="24644" name="Rectangle 69"/>
            <p:cNvSpPr>
              <a:spLocks noChangeArrowheads="1"/>
            </p:cNvSpPr>
            <p:nvPr/>
          </p:nvSpPr>
          <p:spPr bwMode="auto">
            <a:xfrm>
              <a:off x="1716088" y="4760913"/>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0">
                  <a:solidFill>
                    <a:srgbClr val="000000"/>
                  </a:solidFill>
                  <a:latin typeface="Symbol" pitchFamily="18" charset="2"/>
                </a:rPr>
                <a:t>1</a:t>
              </a:r>
              <a:endParaRPr lang="en-US"/>
            </a:p>
          </p:txBody>
        </p:sp>
        <p:sp>
          <p:nvSpPr>
            <p:cNvPr id="24645" name="Line 70"/>
            <p:cNvSpPr>
              <a:spLocks noChangeShapeType="1"/>
            </p:cNvSpPr>
            <p:nvPr/>
          </p:nvSpPr>
          <p:spPr bwMode="auto">
            <a:xfrm>
              <a:off x="1657350" y="5338763"/>
              <a:ext cx="7635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46" name="Freeform 71"/>
            <p:cNvSpPr>
              <a:spLocks/>
            </p:cNvSpPr>
            <p:nvPr/>
          </p:nvSpPr>
          <p:spPr bwMode="auto">
            <a:xfrm>
              <a:off x="2406650" y="5283200"/>
              <a:ext cx="166688" cy="109538"/>
            </a:xfrm>
            <a:custGeom>
              <a:avLst/>
              <a:gdLst>
                <a:gd name="T0" fmla="*/ 0 w 208"/>
                <a:gd name="T1" fmla="*/ 0 h 138"/>
                <a:gd name="T2" fmla="*/ 2147483647 w 208"/>
                <a:gd name="T3" fmla="*/ 2147483647 h 138"/>
                <a:gd name="T4" fmla="*/ 0 w 208"/>
                <a:gd name="T5" fmla="*/ 2147483647 h 138"/>
                <a:gd name="T6" fmla="*/ 0 w 208"/>
                <a:gd name="T7" fmla="*/ 0 h 138"/>
                <a:gd name="T8" fmla="*/ 0 60000 65536"/>
                <a:gd name="T9" fmla="*/ 0 60000 65536"/>
                <a:gd name="T10" fmla="*/ 0 60000 65536"/>
                <a:gd name="T11" fmla="*/ 0 60000 65536"/>
                <a:gd name="T12" fmla="*/ 0 w 208"/>
                <a:gd name="T13" fmla="*/ 0 h 138"/>
                <a:gd name="T14" fmla="*/ 208 w 208"/>
                <a:gd name="T15" fmla="*/ 138 h 138"/>
              </a:gdLst>
              <a:ahLst/>
              <a:cxnLst>
                <a:cxn ang="T8">
                  <a:pos x="T0" y="T1"/>
                </a:cxn>
                <a:cxn ang="T9">
                  <a:pos x="T2" y="T3"/>
                </a:cxn>
                <a:cxn ang="T10">
                  <a:pos x="T4" y="T5"/>
                </a:cxn>
                <a:cxn ang="T11">
                  <a:pos x="T6" y="T7"/>
                </a:cxn>
              </a:cxnLst>
              <a:rect l="T12" t="T13" r="T14" b="T15"/>
              <a:pathLst>
                <a:path w="208" h="138">
                  <a:moveTo>
                    <a:pt x="0" y="0"/>
                  </a:moveTo>
                  <a:lnTo>
                    <a:pt x="208"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7" name="Line 72"/>
            <p:cNvSpPr>
              <a:spLocks noChangeShapeType="1"/>
            </p:cNvSpPr>
            <p:nvPr/>
          </p:nvSpPr>
          <p:spPr bwMode="auto">
            <a:xfrm>
              <a:off x="1574800" y="5338763"/>
              <a:ext cx="8270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48" name="Rectangle 73"/>
            <p:cNvSpPr>
              <a:spLocks noChangeArrowheads="1"/>
            </p:cNvSpPr>
            <p:nvPr/>
          </p:nvSpPr>
          <p:spPr bwMode="auto">
            <a:xfrm>
              <a:off x="1876425" y="5045075"/>
              <a:ext cx="134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649" name="Rectangle 74"/>
            <p:cNvSpPr>
              <a:spLocks noChangeArrowheads="1"/>
            </p:cNvSpPr>
            <p:nvPr/>
          </p:nvSpPr>
          <p:spPr bwMode="auto">
            <a:xfrm>
              <a:off x="1989138" y="517366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50" name="Rectangle 75"/>
            <p:cNvSpPr>
              <a:spLocks noChangeArrowheads="1"/>
            </p:cNvSpPr>
            <p:nvPr/>
          </p:nvSpPr>
          <p:spPr bwMode="auto">
            <a:xfrm>
              <a:off x="2092325" y="5045075"/>
              <a:ext cx="119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4651" name="Rectangle 76"/>
            <p:cNvSpPr>
              <a:spLocks noChangeArrowheads="1"/>
            </p:cNvSpPr>
            <p:nvPr/>
          </p:nvSpPr>
          <p:spPr bwMode="auto">
            <a:xfrm>
              <a:off x="2236788" y="5022850"/>
              <a:ext cx="88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652" name="Rectangle 77"/>
            <p:cNvSpPr>
              <a:spLocks noChangeArrowheads="1"/>
            </p:cNvSpPr>
            <p:nvPr/>
          </p:nvSpPr>
          <p:spPr bwMode="auto">
            <a:xfrm>
              <a:off x="2293938" y="5157788"/>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1</a:t>
              </a:r>
              <a:endParaRPr lang="en-US"/>
            </a:p>
          </p:txBody>
        </p:sp>
        <p:sp>
          <p:nvSpPr>
            <p:cNvPr id="24653" name="Freeform 78"/>
            <p:cNvSpPr>
              <a:spLocks/>
            </p:cNvSpPr>
            <p:nvPr/>
          </p:nvSpPr>
          <p:spPr bwMode="auto">
            <a:xfrm>
              <a:off x="2573338" y="5113338"/>
              <a:ext cx="455612" cy="458787"/>
            </a:xfrm>
            <a:custGeom>
              <a:avLst/>
              <a:gdLst>
                <a:gd name="T0" fmla="*/ 0 w 576"/>
                <a:gd name="T1" fmla="*/ 2147483647 h 577"/>
                <a:gd name="T2" fmla="*/ 0 w 576"/>
                <a:gd name="T3" fmla="*/ 0 h 577"/>
                <a:gd name="T4" fmla="*/ 2147483647 w 576"/>
                <a:gd name="T5" fmla="*/ 2147483647 h 577"/>
                <a:gd name="T6" fmla="*/ 0 w 576"/>
                <a:gd name="T7" fmla="*/ 2147483647 h 577"/>
                <a:gd name="T8" fmla="*/ 0 60000 65536"/>
                <a:gd name="T9" fmla="*/ 0 60000 65536"/>
                <a:gd name="T10" fmla="*/ 0 60000 65536"/>
                <a:gd name="T11" fmla="*/ 0 60000 65536"/>
                <a:gd name="T12" fmla="*/ 0 w 576"/>
                <a:gd name="T13" fmla="*/ 0 h 577"/>
                <a:gd name="T14" fmla="*/ 576 w 576"/>
                <a:gd name="T15" fmla="*/ 577 h 577"/>
              </a:gdLst>
              <a:ahLst/>
              <a:cxnLst>
                <a:cxn ang="T8">
                  <a:pos x="T0" y="T1"/>
                </a:cxn>
                <a:cxn ang="T9">
                  <a:pos x="T2" y="T3"/>
                </a:cxn>
                <a:cxn ang="T10">
                  <a:pos x="T4" y="T5"/>
                </a:cxn>
                <a:cxn ang="T11">
                  <a:pos x="T6" y="T7"/>
                </a:cxn>
              </a:cxnLst>
              <a:rect l="T12" t="T13" r="T14" b="T15"/>
              <a:pathLst>
                <a:path w="576" h="577">
                  <a:moveTo>
                    <a:pt x="0" y="577"/>
                  </a:moveTo>
                  <a:lnTo>
                    <a:pt x="0" y="0"/>
                  </a:lnTo>
                  <a:lnTo>
                    <a:pt x="576" y="289"/>
                  </a:lnTo>
                  <a:lnTo>
                    <a:pt x="0" y="5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4" name="Freeform 79"/>
            <p:cNvSpPr>
              <a:spLocks/>
            </p:cNvSpPr>
            <p:nvPr/>
          </p:nvSpPr>
          <p:spPr bwMode="auto">
            <a:xfrm>
              <a:off x="2573338" y="5113338"/>
              <a:ext cx="455612" cy="458787"/>
            </a:xfrm>
            <a:custGeom>
              <a:avLst/>
              <a:gdLst>
                <a:gd name="T0" fmla="*/ 0 w 576"/>
                <a:gd name="T1" fmla="*/ 2147483647 h 577"/>
                <a:gd name="T2" fmla="*/ 0 w 576"/>
                <a:gd name="T3" fmla="*/ 0 h 577"/>
                <a:gd name="T4" fmla="*/ 2147483647 w 576"/>
                <a:gd name="T5" fmla="*/ 2147483647 h 577"/>
                <a:gd name="T6" fmla="*/ 0 w 576"/>
                <a:gd name="T7" fmla="*/ 2147483647 h 577"/>
                <a:gd name="T8" fmla="*/ 0 60000 65536"/>
                <a:gd name="T9" fmla="*/ 0 60000 65536"/>
                <a:gd name="T10" fmla="*/ 0 60000 65536"/>
                <a:gd name="T11" fmla="*/ 0 60000 65536"/>
                <a:gd name="T12" fmla="*/ 0 w 576"/>
                <a:gd name="T13" fmla="*/ 0 h 577"/>
                <a:gd name="T14" fmla="*/ 576 w 576"/>
                <a:gd name="T15" fmla="*/ 577 h 577"/>
              </a:gdLst>
              <a:ahLst/>
              <a:cxnLst>
                <a:cxn ang="T8">
                  <a:pos x="T0" y="T1"/>
                </a:cxn>
                <a:cxn ang="T9">
                  <a:pos x="T2" y="T3"/>
                </a:cxn>
                <a:cxn ang="T10">
                  <a:pos x="T4" y="T5"/>
                </a:cxn>
                <a:cxn ang="T11">
                  <a:pos x="T6" y="T7"/>
                </a:cxn>
              </a:cxnLst>
              <a:rect l="T12" t="T13" r="T14" b="T15"/>
              <a:pathLst>
                <a:path w="576" h="577">
                  <a:moveTo>
                    <a:pt x="0" y="577"/>
                  </a:moveTo>
                  <a:lnTo>
                    <a:pt x="0" y="0"/>
                  </a:lnTo>
                  <a:lnTo>
                    <a:pt x="576" y="289"/>
                  </a:lnTo>
                  <a:lnTo>
                    <a:pt x="0" y="577"/>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5" name="Rectangle 80"/>
            <p:cNvSpPr>
              <a:spLocks noChangeArrowheads="1"/>
            </p:cNvSpPr>
            <p:nvPr/>
          </p:nvSpPr>
          <p:spPr bwMode="auto">
            <a:xfrm>
              <a:off x="3487738" y="4198938"/>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56" name="Rectangle 81"/>
            <p:cNvSpPr>
              <a:spLocks noChangeArrowheads="1"/>
            </p:cNvSpPr>
            <p:nvPr/>
          </p:nvSpPr>
          <p:spPr bwMode="auto">
            <a:xfrm>
              <a:off x="3659188" y="4251325"/>
              <a:ext cx="51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Noise</a:t>
              </a:r>
              <a:endParaRPr lang="en-US"/>
            </a:p>
          </p:txBody>
        </p:sp>
        <p:sp>
          <p:nvSpPr>
            <p:cNvPr id="24657" name="Freeform 82"/>
            <p:cNvSpPr>
              <a:spLocks/>
            </p:cNvSpPr>
            <p:nvPr/>
          </p:nvSpPr>
          <p:spPr bwMode="auto">
            <a:xfrm>
              <a:off x="3602038" y="5113338"/>
              <a:ext cx="457200" cy="458787"/>
            </a:xfrm>
            <a:custGeom>
              <a:avLst/>
              <a:gdLst>
                <a:gd name="T0" fmla="*/ 2147483647 w 577"/>
                <a:gd name="T1" fmla="*/ 2147483647 h 577"/>
                <a:gd name="T2" fmla="*/ 2147483647 w 577"/>
                <a:gd name="T3" fmla="*/ 2147483647 h 577"/>
                <a:gd name="T4" fmla="*/ 2147483647 w 577"/>
                <a:gd name="T5" fmla="*/ 2147483647 h 577"/>
                <a:gd name="T6" fmla="*/ 2147483647 w 577"/>
                <a:gd name="T7" fmla="*/ 2147483647 h 577"/>
                <a:gd name="T8" fmla="*/ 2147483647 w 577"/>
                <a:gd name="T9" fmla="*/ 2147483647 h 577"/>
                <a:gd name="T10" fmla="*/ 2147483647 w 577"/>
                <a:gd name="T11" fmla="*/ 2147483647 h 577"/>
                <a:gd name="T12" fmla="*/ 2147483647 w 577"/>
                <a:gd name="T13" fmla="*/ 2147483647 h 577"/>
                <a:gd name="T14" fmla="*/ 2147483647 w 577"/>
                <a:gd name="T15" fmla="*/ 2147483647 h 577"/>
                <a:gd name="T16" fmla="*/ 2147483647 w 577"/>
                <a:gd name="T17" fmla="*/ 2147483647 h 577"/>
                <a:gd name="T18" fmla="*/ 2147483647 w 577"/>
                <a:gd name="T19" fmla="*/ 2147483647 h 577"/>
                <a:gd name="T20" fmla="*/ 2147483647 w 577"/>
                <a:gd name="T21" fmla="*/ 0 h 577"/>
                <a:gd name="T22" fmla="*/ 2147483647 w 577"/>
                <a:gd name="T23" fmla="*/ 2147483647 h 577"/>
                <a:gd name="T24" fmla="*/ 2147483647 w 577"/>
                <a:gd name="T25" fmla="*/ 2147483647 h 577"/>
                <a:gd name="T26" fmla="*/ 2147483647 w 577"/>
                <a:gd name="T27" fmla="*/ 2147483647 h 577"/>
                <a:gd name="T28" fmla="*/ 2147483647 w 577"/>
                <a:gd name="T29" fmla="*/ 2147483647 h 577"/>
                <a:gd name="T30" fmla="*/ 2147483647 w 577"/>
                <a:gd name="T31" fmla="*/ 2147483647 h 577"/>
                <a:gd name="T32" fmla="*/ 2147483647 w 577"/>
                <a:gd name="T33" fmla="*/ 2147483647 h 577"/>
                <a:gd name="T34" fmla="*/ 2147483647 w 577"/>
                <a:gd name="T35" fmla="*/ 2147483647 h 577"/>
                <a:gd name="T36" fmla="*/ 2147483647 w 577"/>
                <a:gd name="T37" fmla="*/ 2147483647 h 577"/>
                <a:gd name="T38" fmla="*/ 2147483647 w 577"/>
                <a:gd name="T39" fmla="*/ 2147483647 h 577"/>
                <a:gd name="T40" fmla="*/ 2147483647 w 577"/>
                <a:gd name="T41" fmla="*/ 2147483647 h 577"/>
                <a:gd name="T42" fmla="*/ 0 w 577"/>
                <a:gd name="T43" fmla="*/ 2147483647 h 577"/>
                <a:gd name="T44" fmla="*/ 2147483647 w 577"/>
                <a:gd name="T45" fmla="*/ 2147483647 h 577"/>
                <a:gd name="T46" fmla="*/ 2147483647 w 577"/>
                <a:gd name="T47" fmla="*/ 2147483647 h 577"/>
                <a:gd name="T48" fmla="*/ 2147483647 w 577"/>
                <a:gd name="T49" fmla="*/ 2147483647 h 577"/>
                <a:gd name="T50" fmla="*/ 2147483647 w 577"/>
                <a:gd name="T51" fmla="*/ 2147483647 h 577"/>
                <a:gd name="T52" fmla="*/ 2147483647 w 577"/>
                <a:gd name="T53" fmla="*/ 2147483647 h 577"/>
                <a:gd name="T54" fmla="*/ 2147483647 w 577"/>
                <a:gd name="T55" fmla="*/ 2147483647 h 577"/>
                <a:gd name="T56" fmla="*/ 2147483647 w 577"/>
                <a:gd name="T57" fmla="*/ 2147483647 h 577"/>
                <a:gd name="T58" fmla="*/ 2147483647 w 577"/>
                <a:gd name="T59" fmla="*/ 2147483647 h 577"/>
                <a:gd name="T60" fmla="*/ 2147483647 w 577"/>
                <a:gd name="T61" fmla="*/ 2147483647 h 577"/>
                <a:gd name="T62" fmla="*/ 2147483647 w 577"/>
                <a:gd name="T63" fmla="*/ 2147483647 h 577"/>
                <a:gd name="T64" fmla="*/ 2147483647 w 577"/>
                <a:gd name="T65" fmla="*/ 2147483647 h 577"/>
                <a:gd name="T66" fmla="*/ 2147483647 w 577"/>
                <a:gd name="T67" fmla="*/ 2147483647 h 577"/>
                <a:gd name="T68" fmla="*/ 2147483647 w 577"/>
                <a:gd name="T69" fmla="*/ 2147483647 h 577"/>
                <a:gd name="T70" fmla="*/ 2147483647 w 577"/>
                <a:gd name="T71" fmla="*/ 2147483647 h 577"/>
                <a:gd name="T72" fmla="*/ 2147483647 w 577"/>
                <a:gd name="T73" fmla="*/ 2147483647 h 577"/>
                <a:gd name="T74" fmla="*/ 2147483647 w 577"/>
                <a:gd name="T75" fmla="*/ 2147483647 h 577"/>
                <a:gd name="T76" fmla="*/ 2147483647 w 577"/>
                <a:gd name="T77" fmla="*/ 2147483647 h 577"/>
                <a:gd name="T78" fmla="*/ 2147483647 w 577"/>
                <a:gd name="T79" fmla="*/ 2147483647 h 577"/>
                <a:gd name="T80" fmla="*/ 2147483647 w 577"/>
                <a:gd name="T81" fmla="*/ 2147483647 h 577"/>
                <a:gd name="T82" fmla="*/ 2147483647 w 577"/>
                <a:gd name="T83" fmla="*/ 2147483647 h 577"/>
                <a:gd name="T84" fmla="*/ 2147483647 w 577"/>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7"/>
                <a:gd name="T131" fmla="*/ 577 w 577"/>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7">
                  <a:moveTo>
                    <a:pt x="577" y="289"/>
                  </a:moveTo>
                  <a:lnTo>
                    <a:pt x="575" y="274"/>
                  </a:lnTo>
                  <a:lnTo>
                    <a:pt x="575" y="260"/>
                  </a:lnTo>
                  <a:lnTo>
                    <a:pt x="574" y="245"/>
                  </a:lnTo>
                  <a:lnTo>
                    <a:pt x="570" y="231"/>
                  </a:lnTo>
                  <a:lnTo>
                    <a:pt x="568" y="216"/>
                  </a:lnTo>
                  <a:lnTo>
                    <a:pt x="563" y="204"/>
                  </a:lnTo>
                  <a:lnTo>
                    <a:pt x="559" y="189"/>
                  </a:lnTo>
                  <a:lnTo>
                    <a:pt x="554" y="176"/>
                  </a:lnTo>
                  <a:lnTo>
                    <a:pt x="548" y="164"/>
                  </a:lnTo>
                  <a:lnTo>
                    <a:pt x="541" y="151"/>
                  </a:lnTo>
                  <a:lnTo>
                    <a:pt x="535" y="140"/>
                  </a:lnTo>
                  <a:lnTo>
                    <a:pt x="526" y="127"/>
                  </a:lnTo>
                  <a:lnTo>
                    <a:pt x="519" y="116"/>
                  </a:lnTo>
                  <a:lnTo>
                    <a:pt x="510" y="106"/>
                  </a:lnTo>
                  <a:lnTo>
                    <a:pt x="501" y="95"/>
                  </a:lnTo>
                  <a:lnTo>
                    <a:pt x="492" y="86"/>
                  </a:lnTo>
                  <a:lnTo>
                    <a:pt x="481" y="77"/>
                  </a:lnTo>
                  <a:lnTo>
                    <a:pt x="472" y="67"/>
                  </a:lnTo>
                  <a:lnTo>
                    <a:pt x="461" y="58"/>
                  </a:lnTo>
                  <a:lnTo>
                    <a:pt x="450" y="49"/>
                  </a:lnTo>
                  <a:lnTo>
                    <a:pt x="437" y="42"/>
                  </a:lnTo>
                  <a:lnTo>
                    <a:pt x="425" y="35"/>
                  </a:lnTo>
                  <a:lnTo>
                    <a:pt x="414" y="29"/>
                  </a:lnTo>
                  <a:lnTo>
                    <a:pt x="401" y="24"/>
                  </a:lnTo>
                  <a:lnTo>
                    <a:pt x="387" y="18"/>
                  </a:lnTo>
                  <a:lnTo>
                    <a:pt x="374" y="13"/>
                  </a:lnTo>
                  <a:lnTo>
                    <a:pt x="359" y="9"/>
                  </a:lnTo>
                  <a:lnTo>
                    <a:pt x="347" y="6"/>
                  </a:lnTo>
                  <a:lnTo>
                    <a:pt x="332" y="4"/>
                  </a:lnTo>
                  <a:lnTo>
                    <a:pt x="318" y="2"/>
                  </a:lnTo>
                  <a:lnTo>
                    <a:pt x="303" y="0"/>
                  </a:lnTo>
                  <a:lnTo>
                    <a:pt x="289" y="0"/>
                  </a:lnTo>
                  <a:lnTo>
                    <a:pt x="274" y="0"/>
                  </a:lnTo>
                  <a:lnTo>
                    <a:pt x="260" y="2"/>
                  </a:lnTo>
                  <a:lnTo>
                    <a:pt x="245" y="4"/>
                  </a:lnTo>
                  <a:lnTo>
                    <a:pt x="231" y="6"/>
                  </a:lnTo>
                  <a:lnTo>
                    <a:pt x="216" y="9"/>
                  </a:lnTo>
                  <a:lnTo>
                    <a:pt x="203" y="13"/>
                  </a:lnTo>
                  <a:lnTo>
                    <a:pt x="189" y="18"/>
                  </a:lnTo>
                  <a:lnTo>
                    <a:pt x="176" y="24"/>
                  </a:lnTo>
                  <a:lnTo>
                    <a:pt x="163" y="29"/>
                  </a:lnTo>
                  <a:lnTo>
                    <a:pt x="151" y="35"/>
                  </a:lnTo>
                  <a:lnTo>
                    <a:pt x="138" y="42"/>
                  </a:lnTo>
                  <a:lnTo>
                    <a:pt x="127" y="49"/>
                  </a:lnTo>
                  <a:lnTo>
                    <a:pt x="116" y="58"/>
                  </a:lnTo>
                  <a:lnTo>
                    <a:pt x="105" y="67"/>
                  </a:lnTo>
                  <a:lnTo>
                    <a:pt x="94" y="77"/>
                  </a:lnTo>
                  <a:lnTo>
                    <a:pt x="85" y="86"/>
                  </a:lnTo>
                  <a:lnTo>
                    <a:pt x="75" y="95"/>
                  </a:lnTo>
                  <a:lnTo>
                    <a:pt x="65" y="106"/>
                  </a:lnTo>
                  <a:lnTo>
                    <a:pt x="58" y="116"/>
                  </a:lnTo>
                  <a:lnTo>
                    <a:pt x="49" y="127"/>
                  </a:lnTo>
                  <a:lnTo>
                    <a:pt x="42" y="140"/>
                  </a:lnTo>
                  <a:lnTo>
                    <a:pt x="35" y="151"/>
                  </a:lnTo>
                  <a:lnTo>
                    <a:pt x="29" y="164"/>
                  </a:lnTo>
                  <a:lnTo>
                    <a:pt x="22" y="176"/>
                  </a:lnTo>
                  <a:lnTo>
                    <a:pt x="18" y="189"/>
                  </a:lnTo>
                  <a:lnTo>
                    <a:pt x="13" y="204"/>
                  </a:lnTo>
                  <a:lnTo>
                    <a:pt x="9" y="216"/>
                  </a:lnTo>
                  <a:lnTo>
                    <a:pt x="6" y="231"/>
                  </a:lnTo>
                  <a:lnTo>
                    <a:pt x="4" y="245"/>
                  </a:lnTo>
                  <a:lnTo>
                    <a:pt x="2" y="260"/>
                  </a:lnTo>
                  <a:lnTo>
                    <a:pt x="0" y="274"/>
                  </a:lnTo>
                  <a:lnTo>
                    <a:pt x="0" y="289"/>
                  </a:lnTo>
                  <a:lnTo>
                    <a:pt x="0" y="303"/>
                  </a:lnTo>
                  <a:lnTo>
                    <a:pt x="2" y="318"/>
                  </a:lnTo>
                  <a:lnTo>
                    <a:pt x="4" y="332"/>
                  </a:lnTo>
                  <a:lnTo>
                    <a:pt x="6" y="347"/>
                  </a:lnTo>
                  <a:lnTo>
                    <a:pt x="9" y="361"/>
                  </a:lnTo>
                  <a:lnTo>
                    <a:pt x="13" y="374"/>
                  </a:lnTo>
                  <a:lnTo>
                    <a:pt x="18" y="389"/>
                  </a:lnTo>
                  <a:lnTo>
                    <a:pt x="24" y="401"/>
                  </a:lnTo>
                  <a:lnTo>
                    <a:pt x="29" y="414"/>
                  </a:lnTo>
                  <a:lnTo>
                    <a:pt x="35" y="427"/>
                  </a:lnTo>
                  <a:lnTo>
                    <a:pt x="42" y="438"/>
                  </a:lnTo>
                  <a:lnTo>
                    <a:pt x="49" y="450"/>
                  </a:lnTo>
                  <a:lnTo>
                    <a:pt x="58" y="461"/>
                  </a:lnTo>
                  <a:lnTo>
                    <a:pt x="65" y="472"/>
                  </a:lnTo>
                  <a:lnTo>
                    <a:pt x="75" y="483"/>
                  </a:lnTo>
                  <a:lnTo>
                    <a:pt x="85" y="492"/>
                  </a:lnTo>
                  <a:lnTo>
                    <a:pt x="94" y="503"/>
                  </a:lnTo>
                  <a:lnTo>
                    <a:pt x="105" y="512"/>
                  </a:lnTo>
                  <a:lnTo>
                    <a:pt x="116" y="519"/>
                  </a:lnTo>
                  <a:lnTo>
                    <a:pt x="127" y="528"/>
                  </a:lnTo>
                  <a:lnTo>
                    <a:pt x="138" y="536"/>
                  </a:lnTo>
                  <a:lnTo>
                    <a:pt x="151" y="543"/>
                  </a:lnTo>
                  <a:lnTo>
                    <a:pt x="163" y="548"/>
                  </a:lnTo>
                  <a:lnTo>
                    <a:pt x="176" y="554"/>
                  </a:lnTo>
                  <a:lnTo>
                    <a:pt x="189" y="559"/>
                  </a:lnTo>
                  <a:lnTo>
                    <a:pt x="203" y="565"/>
                  </a:lnTo>
                  <a:lnTo>
                    <a:pt x="216" y="568"/>
                  </a:lnTo>
                  <a:lnTo>
                    <a:pt x="231" y="572"/>
                  </a:lnTo>
                  <a:lnTo>
                    <a:pt x="245" y="574"/>
                  </a:lnTo>
                  <a:lnTo>
                    <a:pt x="260" y="576"/>
                  </a:lnTo>
                  <a:lnTo>
                    <a:pt x="274" y="577"/>
                  </a:lnTo>
                  <a:lnTo>
                    <a:pt x="289" y="577"/>
                  </a:lnTo>
                  <a:lnTo>
                    <a:pt x="303" y="577"/>
                  </a:lnTo>
                  <a:lnTo>
                    <a:pt x="318" y="576"/>
                  </a:lnTo>
                  <a:lnTo>
                    <a:pt x="332" y="574"/>
                  </a:lnTo>
                  <a:lnTo>
                    <a:pt x="347" y="572"/>
                  </a:lnTo>
                  <a:lnTo>
                    <a:pt x="359" y="568"/>
                  </a:lnTo>
                  <a:lnTo>
                    <a:pt x="374" y="565"/>
                  </a:lnTo>
                  <a:lnTo>
                    <a:pt x="387" y="559"/>
                  </a:lnTo>
                  <a:lnTo>
                    <a:pt x="401" y="554"/>
                  </a:lnTo>
                  <a:lnTo>
                    <a:pt x="414" y="548"/>
                  </a:lnTo>
                  <a:lnTo>
                    <a:pt x="425" y="543"/>
                  </a:lnTo>
                  <a:lnTo>
                    <a:pt x="437" y="536"/>
                  </a:lnTo>
                  <a:lnTo>
                    <a:pt x="450" y="528"/>
                  </a:lnTo>
                  <a:lnTo>
                    <a:pt x="461" y="519"/>
                  </a:lnTo>
                  <a:lnTo>
                    <a:pt x="472" y="512"/>
                  </a:lnTo>
                  <a:lnTo>
                    <a:pt x="481" y="503"/>
                  </a:lnTo>
                  <a:lnTo>
                    <a:pt x="492" y="492"/>
                  </a:lnTo>
                  <a:lnTo>
                    <a:pt x="501" y="483"/>
                  </a:lnTo>
                  <a:lnTo>
                    <a:pt x="510" y="472"/>
                  </a:lnTo>
                  <a:lnTo>
                    <a:pt x="519" y="461"/>
                  </a:lnTo>
                  <a:lnTo>
                    <a:pt x="526" y="450"/>
                  </a:lnTo>
                  <a:lnTo>
                    <a:pt x="535" y="438"/>
                  </a:lnTo>
                  <a:lnTo>
                    <a:pt x="541" y="427"/>
                  </a:lnTo>
                  <a:lnTo>
                    <a:pt x="548" y="414"/>
                  </a:lnTo>
                  <a:lnTo>
                    <a:pt x="554" y="401"/>
                  </a:lnTo>
                  <a:lnTo>
                    <a:pt x="559" y="389"/>
                  </a:lnTo>
                  <a:lnTo>
                    <a:pt x="563" y="374"/>
                  </a:lnTo>
                  <a:lnTo>
                    <a:pt x="568" y="361"/>
                  </a:lnTo>
                  <a:lnTo>
                    <a:pt x="570" y="347"/>
                  </a:lnTo>
                  <a:lnTo>
                    <a:pt x="574" y="332"/>
                  </a:lnTo>
                  <a:lnTo>
                    <a:pt x="575" y="318"/>
                  </a:lnTo>
                  <a:lnTo>
                    <a:pt x="575" y="303"/>
                  </a:lnTo>
                  <a:lnTo>
                    <a:pt x="577"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8" name="Freeform 83"/>
            <p:cNvSpPr>
              <a:spLocks/>
            </p:cNvSpPr>
            <p:nvPr/>
          </p:nvSpPr>
          <p:spPr bwMode="auto">
            <a:xfrm>
              <a:off x="3602038" y="5113338"/>
              <a:ext cx="457200" cy="458787"/>
            </a:xfrm>
            <a:custGeom>
              <a:avLst/>
              <a:gdLst>
                <a:gd name="T0" fmla="*/ 2147483647 w 577"/>
                <a:gd name="T1" fmla="*/ 2147483647 h 577"/>
                <a:gd name="T2" fmla="*/ 2147483647 w 577"/>
                <a:gd name="T3" fmla="*/ 2147483647 h 577"/>
                <a:gd name="T4" fmla="*/ 2147483647 w 577"/>
                <a:gd name="T5" fmla="*/ 2147483647 h 577"/>
                <a:gd name="T6" fmla="*/ 2147483647 w 577"/>
                <a:gd name="T7" fmla="*/ 2147483647 h 577"/>
                <a:gd name="T8" fmla="*/ 2147483647 w 577"/>
                <a:gd name="T9" fmla="*/ 2147483647 h 577"/>
                <a:gd name="T10" fmla="*/ 2147483647 w 577"/>
                <a:gd name="T11" fmla="*/ 2147483647 h 577"/>
                <a:gd name="T12" fmla="*/ 2147483647 w 577"/>
                <a:gd name="T13" fmla="*/ 2147483647 h 577"/>
                <a:gd name="T14" fmla="*/ 2147483647 w 577"/>
                <a:gd name="T15" fmla="*/ 2147483647 h 577"/>
                <a:gd name="T16" fmla="*/ 2147483647 w 577"/>
                <a:gd name="T17" fmla="*/ 2147483647 h 577"/>
                <a:gd name="T18" fmla="*/ 2147483647 w 577"/>
                <a:gd name="T19" fmla="*/ 2147483647 h 577"/>
                <a:gd name="T20" fmla="*/ 2147483647 w 577"/>
                <a:gd name="T21" fmla="*/ 0 h 577"/>
                <a:gd name="T22" fmla="*/ 2147483647 w 577"/>
                <a:gd name="T23" fmla="*/ 2147483647 h 577"/>
                <a:gd name="T24" fmla="*/ 2147483647 w 577"/>
                <a:gd name="T25" fmla="*/ 2147483647 h 577"/>
                <a:gd name="T26" fmla="*/ 2147483647 w 577"/>
                <a:gd name="T27" fmla="*/ 2147483647 h 577"/>
                <a:gd name="T28" fmla="*/ 2147483647 w 577"/>
                <a:gd name="T29" fmla="*/ 2147483647 h 577"/>
                <a:gd name="T30" fmla="*/ 2147483647 w 577"/>
                <a:gd name="T31" fmla="*/ 2147483647 h 577"/>
                <a:gd name="T32" fmla="*/ 2147483647 w 577"/>
                <a:gd name="T33" fmla="*/ 2147483647 h 577"/>
                <a:gd name="T34" fmla="*/ 2147483647 w 577"/>
                <a:gd name="T35" fmla="*/ 2147483647 h 577"/>
                <a:gd name="T36" fmla="*/ 2147483647 w 577"/>
                <a:gd name="T37" fmla="*/ 2147483647 h 577"/>
                <a:gd name="T38" fmla="*/ 2147483647 w 577"/>
                <a:gd name="T39" fmla="*/ 2147483647 h 577"/>
                <a:gd name="T40" fmla="*/ 2147483647 w 577"/>
                <a:gd name="T41" fmla="*/ 2147483647 h 577"/>
                <a:gd name="T42" fmla="*/ 0 w 577"/>
                <a:gd name="T43" fmla="*/ 2147483647 h 577"/>
                <a:gd name="T44" fmla="*/ 2147483647 w 577"/>
                <a:gd name="T45" fmla="*/ 2147483647 h 577"/>
                <a:gd name="T46" fmla="*/ 2147483647 w 577"/>
                <a:gd name="T47" fmla="*/ 2147483647 h 577"/>
                <a:gd name="T48" fmla="*/ 2147483647 w 577"/>
                <a:gd name="T49" fmla="*/ 2147483647 h 577"/>
                <a:gd name="T50" fmla="*/ 2147483647 w 577"/>
                <a:gd name="T51" fmla="*/ 2147483647 h 577"/>
                <a:gd name="T52" fmla="*/ 2147483647 w 577"/>
                <a:gd name="T53" fmla="*/ 2147483647 h 577"/>
                <a:gd name="T54" fmla="*/ 2147483647 w 577"/>
                <a:gd name="T55" fmla="*/ 2147483647 h 577"/>
                <a:gd name="T56" fmla="*/ 2147483647 w 577"/>
                <a:gd name="T57" fmla="*/ 2147483647 h 577"/>
                <a:gd name="T58" fmla="*/ 2147483647 w 577"/>
                <a:gd name="T59" fmla="*/ 2147483647 h 577"/>
                <a:gd name="T60" fmla="*/ 2147483647 w 577"/>
                <a:gd name="T61" fmla="*/ 2147483647 h 577"/>
                <a:gd name="T62" fmla="*/ 2147483647 w 577"/>
                <a:gd name="T63" fmla="*/ 2147483647 h 577"/>
                <a:gd name="T64" fmla="*/ 2147483647 w 577"/>
                <a:gd name="T65" fmla="*/ 2147483647 h 577"/>
                <a:gd name="T66" fmla="*/ 2147483647 w 577"/>
                <a:gd name="T67" fmla="*/ 2147483647 h 577"/>
                <a:gd name="T68" fmla="*/ 2147483647 w 577"/>
                <a:gd name="T69" fmla="*/ 2147483647 h 577"/>
                <a:gd name="T70" fmla="*/ 2147483647 w 577"/>
                <a:gd name="T71" fmla="*/ 2147483647 h 577"/>
                <a:gd name="T72" fmla="*/ 2147483647 w 577"/>
                <a:gd name="T73" fmla="*/ 2147483647 h 577"/>
                <a:gd name="T74" fmla="*/ 2147483647 w 577"/>
                <a:gd name="T75" fmla="*/ 2147483647 h 577"/>
                <a:gd name="T76" fmla="*/ 2147483647 w 577"/>
                <a:gd name="T77" fmla="*/ 2147483647 h 577"/>
                <a:gd name="T78" fmla="*/ 2147483647 w 577"/>
                <a:gd name="T79" fmla="*/ 2147483647 h 577"/>
                <a:gd name="T80" fmla="*/ 2147483647 w 577"/>
                <a:gd name="T81" fmla="*/ 2147483647 h 577"/>
                <a:gd name="T82" fmla="*/ 2147483647 w 577"/>
                <a:gd name="T83" fmla="*/ 2147483647 h 577"/>
                <a:gd name="T84" fmla="*/ 2147483647 w 577"/>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7"/>
                <a:gd name="T131" fmla="*/ 577 w 577"/>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7">
                  <a:moveTo>
                    <a:pt x="577" y="289"/>
                  </a:moveTo>
                  <a:lnTo>
                    <a:pt x="575" y="274"/>
                  </a:lnTo>
                  <a:lnTo>
                    <a:pt x="575" y="260"/>
                  </a:lnTo>
                  <a:lnTo>
                    <a:pt x="574" y="245"/>
                  </a:lnTo>
                  <a:lnTo>
                    <a:pt x="570" y="231"/>
                  </a:lnTo>
                  <a:lnTo>
                    <a:pt x="568" y="216"/>
                  </a:lnTo>
                  <a:lnTo>
                    <a:pt x="563" y="204"/>
                  </a:lnTo>
                  <a:lnTo>
                    <a:pt x="559" y="189"/>
                  </a:lnTo>
                  <a:lnTo>
                    <a:pt x="554" y="176"/>
                  </a:lnTo>
                  <a:lnTo>
                    <a:pt x="548" y="164"/>
                  </a:lnTo>
                  <a:lnTo>
                    <a:pt x="541" y="151"/>
                  </a:lnTo>
                  <a:lnTo>
                    <a:pt x="535" y="140"/>
                  </a:lnTo>
                  <a:lnTo>
                    <a:pt x="526" y="127"/>
                  </a:lnTo>
                  <a:lnTo>
                    <a:pt x="519" y="116"/>
                  </a:lnTo>
                  <a:lnTo>
                    <a:pt x="510" y="106"/>
                  </a:lnTo>
                  <a:lnTo>
                    <a:pt x="501" y="95"/>
                  </a:lnTo>
                  <a:lnTo>
                    <a:pt x="492" y="86"/>
                  </a:lnTo>
                  <a:lnTo>
                    <a:pt x="481" y="77"/>
                  </a:lnTo>
                  <a:lnTo>
                    <a:pt x="472" y="67"/>
                  </a:lnTo>
                  <a:lnTo>
                    <a:pt x="461" y="58"/>
                  </a:lnTo>
                  <a:lnTo>
                    <a:pt x="450" y="49"/>
                  </a:lnTo>
                  <a:lnTo>
                    <a:pt x="437" y="42"/>
                  </a:lnTo>
                  <a:lnTo>
                    <a:pt x="425" y="35"/>
                  </a:lnTo>
                  <a:lnTo>
                    <a:pt x="414" y="29"/>
                  </a:lnTo>
                  <a:lnTo>
                    <a:pt x="401" y="24"/>
                  </a:lnTo>
                  <a:lnTo>
                    <a:pt x="387" y="18"/>
                  </a:lnTo>
                  <a:lnTo>
                    <a:pt x="374" y="13"/>
                  </a:lnTo>
                  <a:lnTo>
                    <a:pt x="359" y="9"/>
                  </a:lnTo>
                  <a:lnTo>
                    <a:pt x="347" y="6"/>
                  </a:lnTo>
                  <a:lnTo>
                    <a:pt x="332" y="4"/>
                  </a:lnTo>
                  <a:lnTo>
                    <a:pt x="318" y="2"/>
                  </a:lnTo>
                  <a:lnTo>
                    <a:pt x="303" y="0"/>
                  </a:lnTo>
                  <a:lnTo>
                    <a:pt x="289" y="0"/>
                  </a:lnTo>
                  <a:lnTo>
                    <a:pt x="274" y="0"/>
                  </a:lnTo>
                  <a:lnTo>
                    <a:pt x="260" y="2"/>
                  </a:lnTo>
                  <a:lnTo>
                    <a:pt x="245" y="4"/>
                  </a:lnTo>
                  <a:lnTo>
                    <a:pt x="231" y="6"/>
                  </a:lnTo>
                  <a:lnTo>
                    <a:pt x="216" y="9"/>
                  </a:lnTo>
                  <a:lnTo>
                    <a:pt x="203" y="13"/>
                  </a:lnTo>
                  <a:lnTo>
                    <a:pt x="189" y="18"/>
                  </a:lnTo>
                  <a:lnTo>
                    <a:pt x="176" y="24"/>
                  </a:lnTo>
                  <a:lnTo>
                    <a:pt x="163" y="29"/>
                  </a:lnTo>
                  <a:lnTo>
                    <a:pt x="151" y="35"/>
                  </a:lnTo>
                  <a:lnTo>
                    <a:pt x="138" y="42"/>
                  </a:lnTo>
                  <a:lnTo>
                    <a:pt x="127" y="49"/>
                  </a:lnTo>
                  <a:lnTo>
                    <a:pt x="116" y="58"/>
                  </a:lnTo>
                  <a:lnTo>
                    <a:pt x="105" y="67"/>
                  </a:lnTo>
                  <a:lnTo>
                    <a:pt x="94" y="77"/>
                  </a:lnTo>
                  <a:lnTo>
                    <a:pt x="85" y="86"/>
                  </a:lnTo>
                  <a:lnTo>
                    <a:pt x="75" y="95"/>
                  </a:lnTo>
                  <a:lnTo>
                    <a:pt x="65" y="106"/>
                  </a:lnTo>
                  <a:lnTo>
                    <a:pt x="58" y="116"/>
                  </a:lnTo>
                  <a:lnTo>
                    <a:pt x="49" y="127"/>
                  </a:lnTo>
                  <a:lnTo>
                    <a:pt x="42" y="140"/>
                  </a:lnTo>
                  <a:lnTo>
                    <a:pt x="35" y="151"/>
                  </a:lnTo>
                  <a:lnTo>
                    <a:pt x="29" y="164"/>
                  </a:lnTo>
                  <a:lnTo>
                    <a:pt x="22" y="176"/>
                  </a:lnTo>
                  <a:lnTo>
                    <a:pt x="18" y="189"/>
                  </a:lnTo>
                  <a:lnTo>
                    <a:pt x="13" y="204"/>
                  </a:lnTo>
                  <a:lnTo>
                    <a:pt x="9" y="216"/>
                  </a:lnTo>
                  <a:lnTo>
                    <a:pt x="6" y="231"/>
                  </a:lnTo>
                  <a:lnTo>
                    <a:pt x="4" y="245"/>
                  </a:lnTo>
                  <a:lnTo>
                    <a:pt x="2" y="260"/>
                  </a:lnTo>
                  <a:lnTo>
                    <a:pt x="0" y="274"/>
                  </a:lnTo>
                  <a:lnTo>
                    <a:pt x="0" y="289"/>
                  </a:lnTo>
                  <a:lnTo>
                    <a:pt x="0" y="303"/>
                  </a:lnTo>
                  <a:lnTo>
                    <a:pt x="2" y="318"/>
                  </a:lnTo>
                  <a:lnTo>
                    <a:pt x="4" y="332"/>
                  </a:lnTo>
                  <a:lnTo>
                    <a:pt x="6" y="347"/>
                  </a:lnTo>
                  <a:lnTo>
                    <a:pt x="9" y="361"/>
                  </a:lnTo>
                  <a:lnTo>
                    <a:pt x="13" y="374"/>
                  </a:lnTo>
                  <a:lnTo>
                    <a:pt x="18" y="389"/>
                  </a:lnTo>
                  <a:lnTo>
                    <a:pt x="24" y="401"/>
                  </a:lnTo>
                  <a:lnTo>
                    <a:pt x="29" y="414"/>
                  </a:lnTo>
                  <a:lnTo>
                    <a:pt x="35" y="427"/>
                  </a:lnTo>
                  <a:lnTo>
                    <a:pt x="42" y="438"/>
                  </a:lnTo>
                  <a:lnTo>
                    <a:pt x="49" y="450"/>
                  </a:lnTo>
                  <a:lnTo>
                    <a:pt x="58" y="461"/>
                  </a:lnTo>
                  <a:lnTo>
                    <a:pt x="65" y="472"/>
                  </a:lnTo>
                  <a:lnTo>
                    <a:pt x="75" y="483"/>
                  </a:lnTo>
                  <a:lnTo>
                    <a:pt x="85" y="492"/>
                  </a:lnTo>
                  <a:lnTo>
                    <a:pt x="94" y="503"/>
                  </a:lnTo>
                  <a:lnTo>
                    <a:pt x="105" y="512"/>
                  </a:lnTo>
                  <a:lnTo>
                    <a:pt x="116" y="519"/>
                  </a:lnTo>
                  <a:lnTo>
                    <a:pt x="127" y="528"/>
                  </a:lnTo>
                  <a:lnTo>
                    <a:pt x="138" y="536"/>
                  </a:lnTo>
                  <a:lnTo>
                    <a:pt x="151" y="543"/>
                  </a:lnTo>
                  <a:lnTo>
                    <a:pt x="163" y="548"/>
                  </a:lnTo>
                  <a:lnTo>
                    <a:pt x="176" y="554"/>
                  </a:lnTo>
                  <a:lnTo>
                    <a:pt x="189" y="559"/>
                  </a:lnTo>
                  <a:lnTo>
                    <a:pt x="203" y="565"/>
                  </a:lnTo>
                  <a:lnTo>
                    <a:pt x="216" y="568"/>
                  </a:lnTo>
                  <a:lnTo>
                    <a:pt x="231" y="572"/>
                  </a:lnTo>
                  <a:lnTo>
                    <a:pt x="245" y="574"/>
                  </a:lnTo>
                  <a:lnTo>
                    <a:pt x="260" y="576"/>
                  </a:lnTo>
                  <a:lnTo>
                    <a:pt x="274" y="577"/>
                  </a:lnTo>
                  <a:lnTo>
                    <a:pt x="289" y="577"/>
                  </a:lnTo>
                  <a:lnTo>
                    <a:pt x="303" y="577"/>
                  </a:lnTo>
                  <a:lnTo>
                    <a:pt x="318" y="576"/>
                  </a:lnTo>
                  <a:lnTo>
                    <a:pt x="332" y="574"/>
                  </a:lnTo>
                  <a:lnTo>
                    <a:pt x="347" y="572"/>
                  </a:lnTo>
                  <a:lnTo>
                    <a:pt x="359" y="568"/>
                  </a:lnTo>
                  <a:lnTo>
                    <a:pt x="374" y="565"/>
                  </a:lnTo>
                  <a:lnTo>
                    <a:pt x="387" y="559"/>
                  </a:lnTo>
                  <a:lnTo>
                    <a:pt x="401" y="554"/>
                  </a:lnTo>
                  <a:lnTo>
                    <a:pt x="414" y="548"/>
                  </a:lnTo>
                  <a:lnTo>
                    <a:pt x="425" y="543"/>
                  </a:lnTo>
                  <a:lnTo>
                    <a:pt x="437" y="536"/>
                  </a:lnTo>
                  <a:lnTo>
                    <a:pt x="450" y="528"/>
                  </a:lnTo>
                  <a:lnTo>
                    <a:pt x="461" y="519"/>
                  </a:lnTo>
                  <a:lnTo>
                    <a:pt x="472" y="512"/>
                  </a:lnTo>
                  <a:lnTo>
                    <a:pt x="481" y="503"/>
                  </a:lnTo>
                  <a:lnTo>
                    <a:pt x="492" y="492"/>
                  </a:lnTo>
                  <a:lnTo>
                    <a:pt x="501" y="483"/>
                  </a:lnTo>
                  <a:lnTo>
                    <a:pt x="510" y="472"/>
                  </a:lnTo>
                  <a:lnTo>
                    <a:pt x="519" y="461"/>
                  </a:lnTo>
                  <a:lnTo>
                    <a:pt x="526" y="450"/>
                  </a:lnTo>
                  <a:lnTo>
                    <a:pt x="535" y="438"/>
                  </a:lnTo>
                  <a:lnTo>
                    <a:pt x="541" y="427"/>
                  </a:lnTo>
                  <a:lnTo>
                    <a:pt x="548" y="414"/>
                  </a:lnTo>
                  <a:lnTo>
                    <a:pt x="554" y="401"/>
                  </a:lnTo>
                  <a:lnTo>
                    <a:pt x="559" y="389"/>
                  </a:lnTo>
                  <a:lnTo>
                    <a:pt x="563" y="374"/>
                  </a:lnTo>
                  <a:lnTo>
                    <a:pt x="568" y="361"/>
                  </a:lnTo>
                  <a:lnTo>
                    <a:pt x="570" y="347"/>
                  </a:lnTo>
                  <a:lnTo>
                    <a:pt x="574" y="332"/>
                  </a:lnTo>
                  <a:lnTo>
                    <a:pt x="575" y="318"/>
                  </a:lnTo>
                  <a:lnTo>
                    <a:pt x="575" y="303"/>
                  </a:lnTo>
                  <a:lnTo>
                    <a:pt x="577" y="289"/>
                  </a:lnTo>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9" name="Rectangle 84"/>
            <p:cNvSpPr>
              <a:spLocks noChangeArrowheads="1"/>
            </p:cNvSpPr>
            <p:nvPr/>
          </p:nvSpPr>
          <p:spPr bwMode="auto">
            <a:xfrm>
              <a:off x="3763963" y="5192713"/>
              <a:ext cx="147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a:t>
              </a:r>
              <a:endParaRPr lang="en-US"/>
            </a:p>
          </p:txBody>
        </p:sp>
        <p:sp>
          <p:nvSpPr>
            <p:cNvPr id="24660" name="Line 85"/>
            <p:cNvSpPr>
              <a:spLocks noChangeShapeType="1"/>
            </p:cNvSpPr>
            <p:nvPr/>
          </p:nvSpPr>
          <p:spPr bwMode="auto">
            <a:xfrm>
              <a:off x="3830638" y="4541838"/>
              <a:ext cx="1587" cy="4222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61" name="Freeform 86"/>
            <p:cNvSpPr>
              <a:spLocks/>
            </p:cNvSpPr>
            <p:nvPr/>
          </p:nvSpPr>
          <p:spPr bwMode="auto">
            <a:xfrm>
              <a:off x="3775075" y="4949825"/>
              <a:ext cx="109538" cy="163513"/>
            </a:xfrm>
            <a:custGeom>
              <a:avLst/>
              <a:gdLst>
                <a:gd name="T0" fmla="*/ 2147483647 w 138"/>
                <a:gd name="T1" fmla="*/ 0 h 207"/>
                <a:gd name="T2" fmla="*/ 2147483647 w 138"/>
                <a:gd name="T3" fmla="*/ 2147483647 h 207"/>
                <a:gd name="T4" fmla="*/ 0 w 138"/>
                <a:gd name="T5" fmla="*/ 0 h 207"/>
                <a:gd name="T6" fmla="*/ 2147483647 w 138"/>
                <a:gd name="T7" fmla="*/ 0 h 207"/>
                <a:gd name="T8" fmla="*/ 0 60000 65536"/>
                <a:gd name="T9" fmla="*/ 0 60000 65536"/>
                <a:gd name="T10" fmla="*/ 0 60000 65536"/>
                <a:gd name="T11" fmla="*/ 0 60000 65536"/>
                <a:gd name="T12" fmla="*/ 0 w 138"/>
                <a:gd name="T13" fmla="*/ 0 h 207"/>
                <a:gd name="T14" fmla="*/ 138 w 138"/>
                <a:gd name="T15" fmla="*/ 207 h 207"/>
              </a:gdLst>
              <a:ahLst/>
              <a:cxnLst>
                <a:cxn ang="T8">
                  <a:pos x="T0" y="T1"/>
                </a:cxn>
                <a:cxn ang="T9">
                  <a:pos x="T2" y="T3"/>
                </a:cxn>
                <a:cxn ang="T10">
                  <a:pos x="T4" y="T5"/>
                </a:cxn>
                <a:cxn ang="T11">
                  <a:pos x="T6" y="T7"/>
                </a:cxn>
              </a:cxnLst>
              <a:rect l="T12" t="T13" r="T14" b="T15"/>
              <a:pathLst>
                <a:path w="138" h="207">
                  <a:moveTo>
                    <a:pt x="138" y="0"/>
                  </a:moveTo>
                  <a:lnTo>
                    <a:pt x="69" y="207"/>
                  </a:lnTo>
                  <a:lnTo>
                    <a:pt x="0"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2" name="Rectangle 87"/>
            <p:cNvSpPr>
              <a:spLocks noChangeArrowheads="1"/>
            </p:cNvSpPr>
            <p:nvPr/>
          </p:nvSpPr>
          <p:spPr bwMode="auto">
            <a:xfrm>
              <a:off x="4038600" y="4591050"/>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latin typeface="Symbol" pitchFamily="18" charset="2"/>
                </a:rPr>
                <a:t>e</a:t>
              </a:r>
              <a:endParaRPr lang="en-US"/>
            </a:p>
          </p:txBody>
        </p:sp>
        <p:sp>
          <p:nvSpPr>
            <p:cNvPr id="24663" name="Rectangle 88"/>
            <p:cNvSpPr>
              <a:spLocks noChangeArrowheads="1"/>
            </p:cNvSpPr>
            <p:nvPr/>
          </p:nvSpPr>
          <p:spPr bwMode="auto">
            <a:xfrm>
              <a:off x="4117975" y="4760913"/>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0">
                  <a:solidFill>
                    <a:srgbClr val="000000"/>
                  </a:solidFill>
                  <a:latin typeface="Symbol" pitchFamily="18" charset="2"/>
                </a:rPr>
                <a:t>2</a:t>
              </a:r>
              <a:endParaRPr lang="en-US"/>
            </a:p>
          </p:txBody>
        </p:sp>
        <p:sp>
          <p:nvSpPr>
            <p:cNvPr id="24664" name="Line 89"/>
            <p:cNvSpPr>
              <a:spLocks noChangeShapeType="1"/>
            </p:cNvSpPr>
            <p:nvPr/>
          </p:nvSpPr>
          <p:spPr bwMode="auto">
            <a:xfrm>
              <a:off x="4059238" y="5338763"/>
              <a:ext cx="7635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65" name="Freeform 90"/>
            <p:cNvSpPr>
              <a:spLocks/>
            </p:cNvSpPr>
            <p:nvPr/>
          </p:nvSpPr>
          <p:spPr bwMode="auto">
            <a:xfrm>
              <a:off x="4808538" y="5283200"/>
              <a:ext cx="165100" cy="109538"/>
            </a:xfrm>
            <a:custGeom>
              <a:avLst/>
              <a:gdLst>
                <a:gd name="T0" fmla="*/ 0 w 209"/>
                <a:gd name="T1" fmla="*/ 0 h 138"/>
                <a:gd name="T2" fmla="*/ 2147483647 w 209"/>
                <a:gd name="T3" fmla="*/ 2147483647 h 138"/>
                <a:gd name="T4" fmla="*/ 0 w 209"/>
                <a:gd name="T5" fmla="*/ 2147483647 h 138"/>
                <a:gd name="T6" fmla="*/ 0 w 209"/>
                <a:gd name="T7" fmla="*/ 0 h 138"/>
                <a:gd name="T8" fmla="*/ 0 60000 65536"/>
                <a:gd name="T9" fmla="*/ 0 60000 65536"/>
                <a:gd name="T10" fmla="*/ 0 60000 65536"/>
                <a:gd name="T11" fmla="*/ 0 60000 65536"/>
                <a:gd name="T12" fmla="*/ 0 w 209"/>
                <a:gd name="T13" fmla="*/ 0 h 138"/>
                <a:gd name="T14" fmla="*/ 209 w 209"/>
                <a:gd name="T15" fmla="*/ 138 h 138"/>
              </a:gdLst>
              <a:ahLst/>
              <a:cxnLst>
                <a:cxn ang="T8">
                  <a:pos x="T0" y="T1"/>
                </a:cxn>
                <a:cxn ang="T9">
                  <a:pos x="T2" y="T3"/>
                </a:cxn>
                <a:cxn ang="T10">
                  <a:pos x="T4" y="T5"/>
                </a:cxn>
                <a:cxn ang="T11">
                  <a:pos x="T6" y="T7"/>
                </a:cxn>
              </a:cxnLst>
              <a:rect l="T12" t="T13" r="T14" b="T15"/>
              <a:pathLst>
                <a:path w="209" h="138">
                  <a:moveTo>
                    <a:pt x="0" y="0"/>
                  </a:moveTo>
                  <a:lnTo>
                    <a:pt x="209"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6" name="Line 91"/>
            <p:cNvSpPr>
              <a:spLocks noChangeShapeType="1"/>
            </p:cNvSpPr>
            <p:nvPr/>
          </p:nvSpPr>
          <p:spPr bwMode="auto">
            <a:xfrm>
              <a:off x="4059238" y="5338763"/>
              <a:ext cx="742950"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67" name="Rectangle 92"/>
            <p:cNvSpPr>
              <a:spLocks noChangeArrowheads="1"/>
            </p:cNvSpPr>
            <p:nvPr/>
          </p:nvSpPr>
          <p:spPr bwMode="auto">
            <a:xfrm>
              <a:off x="4276725" y="5045075"/>
              <a:ext cx="134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668" name="Rectangle 93"/>
            <p:cNvSpPr>
              <a:spLocks noChangeArrowheads="1"/>
            </p:cNvSpPr>
            <p:nvPr/>
          </p:nvSpPr>
          <p:spPr bwMode="auto">
            <a:xfrm>
              <a:off x="4391025" y="517366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69" name="Rectangle 94"/>
            <p:cNvSpPr>
              <a:spLocks noChangeArrowheads="1"/>
            </p:cNvSpPr>
            <p:nvPr/>
          </p:nvSpPr>
          <p:spPr bwMode="auto">
            <a:xfrm>
              <a:off x="4492625" y="5045075"/>
              <a:ext cx="119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4670" name="Rectangle 95"/>
            <p:cNvSpPr>
              <a:spLocks noChangeArrowheads="1"/>
            </p:cNvSpPr>
            <p:nvPr/>
          </p:nvSpPr>
          <p:spPr bwMode="auto">
            <a:xfrm>
              <a:off x="4638675" y="5022850"/>
              <a:ext cx="88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671" name="Rectangle 96"/>
            <p:cNvSpPr>
              <a:spLocks noChangeArrowheads="1"/>
            </p:cNvSpPr>
            <p:nvPr/>
          </p:nvSpPr>
          <p:spPr bwMode="auto">
            <a:xfrm>
              <a:off x="4695825" y="5157788"/>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2</a:t>
              </a:r>
              <a:endParaRPr lang="en-US"/>
            </a:p>
          </p:txBody>
        </p:sp>
        <p:sp>
          <p:nvSpPr>
            <p:cNvPr id="24672" name="Line 97"/>
            <p:cNvSpPr>
              <a:spLocks noChangeShapeType="1"/>
            </p:cNvSpPr>
            <p:nvPr/>
          </p:nvSpPr>
          <p:spPr bwMode="auto">
            <a:xfrm>
              <a:off x="628650" y="5341938"/>
              <a:ext cx="400050"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73" name="Rectangle 98"/>
            <p:cNvSpPr>
              <a:spLocks noChangeArrowheads="1"/>
            </p:cNvSpPr>
            <p:nvPr/>
          </p:nvSpPr>
          <p:spPr bwMode="auto">
            <a:xfrm>
              <a:off x="812800" y="5049838"/>
              <a:ext cx="134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dirty="0">
                  <a:solidFill>
                    <a:srgbClr val="000000"/>
                  </a:solidFill>
                </a:rPr>
                <a:t>V</a:t>
              </a:r>
              <a:endParaRPr lang="en-US" dirty="0"/>
            </a:p>
          </p:txBody>
        </p:sp>
        <p:sp>
          <p:nvSpPr>
            <p:cNvPr id="24674" name="Rectangle 99"/>
            <p:cNvSpPr>
              <a:spLocks noChangeArrowheads="1"/>
            </p:cNvSpPr>
            <p:nvPr/>
          </p:nvSpPr>
          <p:spPr bwMode="auto">
            <a:xfrm>
              <a:off x="927100" y="517683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75" name="Line 100"/>
            <p:cNvSpPr>
              <a:spLocks noChangeShapeType="1"/>
            </p:cNvSpPr>
            <p:nvPr/>
          </p:nvSpPr>
          <p:spPr bwMode="auto">
            <a:xfrm>
              <a:off x="3028950" y="5341938"/>
              <a:ext cx="4206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76" name="Freeform 101"/>
            <p:cNvSpPr>
              <a:spLocks/>
            </p:cNvSpPr>
            <p:nvPr/>
          </p:nvSpPr>
          <p:spPr bwMode="auto">
            <a:xfrm>
              <a:off x="3436938" y="5287963"/>
              <a:ext cx="165100" cy="109537"/>
            </a:xfrm>
            <a:custGeom>
              <a:avLst/>
              <a:gdLst>
                <a:gd name="T0" fmla="*/ 0 w 207"/>
                <a:gd name="T1" fmla="*/ 0 h 138"/>
                <a:gd name="T2" fmla="*/ 2147483647 w 207"/>
                <a:gd name="T3" fmla="*/ 2147483647 h 138"/>
                <a:gd name="T4" fmla="*/ 0 w 207"/>
                <a:gd name="T5" fmla="*/ 2147483647 h 138"/>
                <a:gd name="T6" fmla="*/ 0 w 207"/>
                <a:gd name="T7" fmla="*/ 0 h 138"/>
                <a:gd name="T8" fmla="*/ 0 60000 65536"/>
                <a:gd name="T9" fmla="*/ 0 60000 65536"/>
                <a:gd name="T10" fmla="*/ 0 60000 65536"/>
                <a:gd name="T11" fmla="*/ 0 60000 65536"/>
                <a:gd name="T12" fmla="*/ 0 w 207"/>
                <a:gd name="T13" fmla="*/ 0 h 138"/>
                <a:gd name="T14" fmla="*/ 207 w 207"/>
                <a:gd name="T15" fmla="*/ 138 h 138"/>
              </a:gdLst>
              <a:ahLst/>
              <a:cxnLst>
                <a:cxn ang="T8">
                  <a:pos x="T0" y="T1"/>
                </a:cxn>
                <a:cxn ang="T9">
                  <a:pos x="T2" y="T3"/>
                </a:cxn>
                <a:cxn ang="T10">
                  <a:pos x="T4" y="T5"/>
                </a:cxn>
                <a:cxn ang="T11">
                  <a:pos x="T6" y="T7"/>
                </a:cxn>
              </a:cxnLst>
              <a:rect l="T12" t="T13" r="T14" b="T15"/>
              <a:pathLst>
                <a:path w="207" h="138">
                  <a:moveTo>
                    <a:pt x="0" y="0"/>
                  </a:moveTo>
                  <a:lnTo>
                    <a:pt x="207"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7" name="Line 102"/>
            <p:cNvSpPr>
              <a:spLocks noChangeShapeType="1"/>
            </p:cNvSpPr>
            <p:nvPr/>
          </p:nvSpPr>
          <p:spPr bwMode="auto">
            <a:xfrm>
              <a:off x="3028950" y="5341938"/>
              <a:ext cx="40163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78" name="Rectangle 103"/>
            <p:cNvSpPr>
              <a:spLocks noChangeArrowheads="1"/>
            </p:cNvSpPr>
            <p:nvPr/>
          </p:nvSpPr>
          <p:spPr bwMode="auto">
            <a:xfrm>
              <a:off x="3214688" y="5049838"/>
              <a:ext cx="13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679" name="Rectangle 104"/>
            <p:cNvSpPr>
              <a:spLocks noChangeArrowheads="1"/>
            </p:cNvSpPr>
            <p:nvPr/>
          </p:nvSpPr>
          <p:spPr bwMode="auto">
            <a:xfrm>
              <a:off x="3327400" y="517683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80" name="Freeform 105"/>
            <p:cNvSpPr>
              <a:spLocks/>
            </p:cNvSpPr>
            <p:nvPr/>
          </p:nvSpPr>
          <p:spPr bwMode="auto">
            <a:xfrm>
              <a:off x="4973638" y="5113338"/>
              <a:ext cx="457200" cy="458787"/>
            </a:xfrm>
            <a:custGeom>
              <a:avLst/>
              <a:gdLst>
                <a:gd name="T0" fmla="*/ 0 w 575"/>
                <a:gd name="T1" fmla="*/ 2147483647 h 577"/>
                <a:gd name="T2" fmla="*/ 0 w 575"/>
                <a:gd name="T3" fmla="*/ 0 h 577"/>
                <a:gd name="T4" fmla="*/ 2147483647 w 575"/>
                <a:gd name="T5" fmla="*/ 2147483647 h 577"/>
                <a:gd name="T6" fmla="*/ 0 w 575"/>
                <a:gd name="T7" fmla="*/ 2147483647 h 577"/>
                <a:gd name="T8" fmla="*/ 0 60000 65536"/>
                <a:gd name="T9" fmla="*/ 0 60000 65536"/>
                <a:gd name="T10" fmla="*/ 0 60000 65536"/>
                <a:gd name="T11" fmla="*/ 0 60000 65536"/>
                <a:gd name="T12" fmla="*/ 0 w 575"/>
                <a:gd name="T13" fmla="*/ 0 h 577"/>
                <a:gd name="T14" fmla="*/ 575 w 575"/>
                <a:gd name="T15" fmla="*/ 577 h 577"/>
              </a:gdLst>
              <a:ahLst/>
              <a:cxnLst>
                <a:cxn ang="T8">
                  <a:pos x="T0" y="T1"/>
                </a:cxn>
                <a:cxn ang="T9">
                  <a:pos x="T2" y="T3"/>
                </a:cxn>
                <a:cxn ang="T10">
                  <a:pos x="T4" y="T5"/>
                </a:cxn>
                <a:cxn ang="T11">
                  <a:pos x="T6" y="T7"/>
                </a:cxn>
              </a:cxnLst>
              <a:rect l="T12" t="T13" r="T14" b="T15"/>
              <a:pathLst>
                <a:path w="575" h="577">
                  <a:moveTo>
                    <a:pt x="0" y="577"/>
                  </a:moveTo>
                  <a:lnTo>
                    <a:pt x="0" y="0"/>
                  </a:lnTo>
                  <a:lnTo>
                    <a:pt x="575" y="289"/>
                  </a:lnTo>
                  <a:lnTo>
                    <a:pt x="0" y="5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1" name="Freeform 106"/>
            <p:cNvSpPr>
              <a:spLocks/>
            </p:cNvSpPr>
            <p:nvPr/>
          </p:nvSpPr>
          <p:spPr bwMode="auto">
            <a:xfrm>
              <a:off x="4973638" y="5113338"/>
              <a:ext cx="457200" cy="458787"/>
            </a:xfrm>
            <a:custGeom>
              <a:avLst/>
              <a:gdLst>
                <a:gd name="T0" fmla="*/ 0 w 575"/>
                <a:gd name="T1" fmla="*/ 2147483647 h 577"/>
                <a:gd name="T2" fmla="*/ 0 w 575"/>
                <a:gd name="T3" fmla="*/ 0 h 577"/>
                <a:gd name="T4" fmla="*/ 2147483647 w 575"/>
                <a:gd name="T5" fmla="*/ 2147483647 h 577"/>
                <a:gd name="T6" fmla="*/ 0 w 575"/>
                <a:gd name="T7" fmla="*/ 2147483647 h 577"/>
                <a:gd name="T8" fmla="*/ 0 60000 65536"/>
                <a:gd name="T9" fmla="*/ 0 60000 65536"/>
                <a:gd name="T10" fmla="*/ 0 60000 65536"/>
                <a:gd name="T11" fmla="*/ 0 60000 65536"/>
                <a:gd name="T12" fmla="*/ 0 w 575"/>
                <a:gd name="T13" fmla="*/ 0 h 577"/>
                <a:gd name="T14" fmla="*/ 575 w 575"/>
                <a:gd name="T15" fmla="*/ 577 h 577"/>
              </a:gdLst>
              <a:ahLst/>
              <a:cxnLst>
                <a:cxn ang="T8">
                  <a:pos x="T0" y="T1"/>
                </a:cxn>
                <a:cxn ang="T9">
                  <a:pos x="T2" y="T3"/>
                </a:cxn>
                <a:cxn ang="T10">
                  <a:pos x="T4" y="T5"/>
                </a:cxn>
                <a:cxn ang="T11">
                  <a:pos x="T6" y="T7"/>
                </a:cxn>
              </a:cxnLst>
              <a:rect l="T12" t="T13" r="T14" b="T15"/>
              <a:pathLst>
                <a:path w="575" h="577">
                  <a:moveTo>
                    <a:pt x="0" y="577"/>
                  </a:moveTo>
                  <a:lnTo>
                    <a:pt x="0" y="0"/>
                  </a:lnTo>
                  <a:lnTo>
                    <a:pt x="575" y="289"/>
                  </a:lnTo>
                  <a:lnTo>
                    <a:pt x="0" y="577"/>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2" name="Rectangle 107"/>
            <p:cNvSpPr>
              <a:spLocks noChangeArrowheads="1"/>
            </p:cNvSpPr>
            <p:nvPr/>
          </p:nvSpPr>
          <p:spPr bwMode="auto">
            <a:xfrm>
              <a:off x="5889625" y="4198938"/>
              <a:ext cx="684213" cy="344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83" name="Rectangle 108"/>
            <p:cNvSpPr>
              <a:spLocks noChangeArrowheads="1"/>
            </p:cNvSpPr>
            <p:nvPr/>
          </p:nvSpPr>
          <p:spPr bwMode="auto">
            <a:xfrm>
              <a:off x="6059488" y="4251325"/>
              <a:ext cx="51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Noise</a:t>
              </a:r>
              <a:endParaRPr lang="en-US"/>
            </a:p>
          </p:txBody>
        </p:sp>
        <p:sp>
          <p:nvSpPr>
            <p:cNvPr id="24684" name="Freeform 109"/>
            <p:cNvSpPr>
              <a:spLocks/>
            </p:cNvSpPr>
            <p:nvPr/>
          </p:nvSpPr>
          <p:spPr bwMode="auto">
            <a:xfrm>
              <a:off x="6002338" y="5113338"/>
              <a:ext cx="457200" cy="458787"/>
            </a:xfrm>
            <a:custGeom>
              <a:avLst/>
              <a:gdLst>
                <a:gd name="T0" fmla="*/ 2147483647 w 576"/>
                <a:gd name="T1" fmla="*/ 2147483647 h 577"/>
                <a:gd name="T2" fmla="*/ 2147483647 w 576"/>
                <a:gd name="T3" fmla="*/ 2147483647 h 577"/>
                <a:gd name="T4" fmla="*/ 2147483647 w 576"/>
                <a:gd name="T5" fmla="*/ 2147483647 h 577"/>
                <a:gd name="T6" fmla="*/ 2147483647 w 576"/>
                <a:gd name="T7" fmla="*/ 2147483647 h 577"/>
                <a:gd name="T8" fmla="*/ 2147483647 w 576"/>
                <a:gd name="T9" fmla="*/ 2147483647 h 577"/>
                <a:gd name="T10" fmla="*/ 2147483647 w 576"/>
                <a:gd name="T11" fmla="*/ 2147483647 h 577"/>
                <a:gd name="T12" fmla="*/ 2147483647 w 576"/>
                <a:gd name="T13" fmla="*/ 2147483647 h 577"/>
                <a:gd name="T14" fmla="*/ 2147483647 w 576"/>
                <a:gd name="T15" fmla="*/ 2147483647 h 577"/>
                <a:gd name="T16" fmla="*/ 2147483647 w 576"/>
                <a:gd name="T17" fmla="*/ 2147483647 h 577"/>
                <a:gd name="T18" fmla="*/ 2147483647 w 576"/>
                <a:gd name="T19" fmla="*/ 2147483647 h 577"/>
                <a:gd name="T20" fmla="*/ 2147483647 w 576"/>
                <a:gd name="T21" fmla="*/ 0 h 577"/>
                <a:gd name="T22" fmla="*/ 2147483647 w 576"/>
                <a:gd name="T23" fmla="*/ 2147483647 h 577"/>
                <a:gd name="T24" fmla="*/ 2147483647 w 576"/>
                <a:gd name="T25" fmla="*/ 2147483647 h 577"/>
                <a:gd name="T26" fmla="*/ 2147483647 w 576"/>
                <a:gd name="T27" fmla="*/ 2147483647 h 577"/>
                <a:gd name="T28" fmla="*/ 2147483647 w 576"/>
                <a:gd name="T29" fmla="*/ 2147483647 h 577"/>
                <a:gd name="T30" fmla="*/ 2147483647 w 576"/>
                <a:gd name="T31" fmla="*/ 2147483647 h 577"/>
                <a:gd name="T32" fmla="*/ 2147483647 w 576"/>
                <a:gd name="T33" fmla="*/ 2147483647 h 577"/>
                <a:gd name="T34" fmla="*/ 2147483647 w 576"/>
                <a:gd name="T35" fmla="*/ 2147483647 h 577"/>
                <a:gd name="T36" fmla="*/ 2147483647 w 576"/>
                <a:gd name="T37" fmla="*/ 2147483647 h 577"/>
                <a:gd name="T38" fmla="*/ 2147483647 w 576"/>
                <a:gd name="T39" fmla="*/ 2147483647 h 577"/>
                <a:gd name="T40" fmla="*/ 2147483647 w 576"/>
                <a:gd name="T41" fmla="*/ 2147483647 h 577"/>
                <a:gd name="T42" fmla="*/ 0 w 576"/>
                <a:gd name="T43" fmla="*/ 2147483647 h 577"/>
                <a:gd name="T44" fmla="*/ 2147483647 w 576"/>
                <a:gd name="T45" fmla="*/ 2147483647 h 577"/>
                <a:gd name="T46" fmla="*/ 2147483647 w 576"/>
                <a:gd name="T47" fmla="*/ 2147483647 h 577"/>
                <a:gd name="T48" fmla="*/ 2147483647 w 576"/>
                <a:gd name="T49" fmla="*/ 2147483647 h 577"/>
                <a:gd name="T50" fmla="*/ 2147483647 w 576"/>
                <a:gd name="T51" fmla="*/ 2147483647 h 577"/>
                <a:gd name="T52" fmla="*/ 2147483647 w 576"/>
                <a:gd name="T53" fmla="*/ 2147483647 h 577"/>
                <a:gd name="T54" fmla="*/ 2147483647 w 576"/>
                <a:gd name="T55" fmla="*/ 2147483647 h 577"/>
                <a:gd name="T56" fmla="*/ 2147483647 w 576"/>
                <a:gd name="T57" fmla="*/ 2147483647 h 577"/>
                <a:gd name="T58" fmla="*/ 2147483647 w 576"/>
                <a:gd name="T59" fmla="*/ 2147483647 h 577"/>
                <a:gd name="T60" fmla="*/ 2147483647 w 576"/>
                <a:gd name="T61" fmla="*/ 2147483647 h 577"/>
                <a:gd name="T62" fmla="*/ 2147483647 w 576"/>
                <a:gd name="T63" fmla="*/ 2147483647 h 577"/>
                <a:gd name="T64" fmla="*/ 2147483647 w 576"/>
                <a:gd name="T65" fmla="*/ 2147483647 h 577"/>
                <a:gd name="T66" fmla="*/ 2147483647 w 576"/>
                <a:gd name="T67" fmla="*/ 2147483647 h 577"/>
                <a:gd name="T68" fmla="*/ 2147483647 w 576"/>
                <a:gd name="T69" fmla="*/ 2147483647 h 577"/>
                <a:gd name="T70" fmla="*/ 2147483647 w 576"/>
                <a:gd name="T71" fmla="*/ 2147483647 h 577"/>
                <a:gd name="T72" fmla="*/ 2147483647 w 576"/>
                <a:gd name="T73" fmla="*/ 2147483647 h 577"/>
                <a:gd name="T74" fmla="*/ 2147483647 w 576"/>
                <a:gd name="T75" fmla="*/ 2147483647 h 577"/>
                <a:gd name="T76" fmla="*/ 2147483647 w 576"/>
                <a:gd name="T77" fmla="*/ 2147483647 h 577"/>
                <a:gd name="T78" fmla="*/ 2147483647 w 576"/>
                <a:gd name="T79" fmla="*/ 2147483647 h 577"/>
                <a:gd name="T80" fmla="*/ 2147483647 w 576"/>
                <a:gd name="T81" fmla="*/ 2147483647 h 577"/>
                <a:gd name="T82" fmla="*/ 2147483647 w 576"/>
                <a:gd name="T83" fmla="*/ 2147483647 h 577"/>
                <a:gd name="T84" fmla="*/ 2147483647 w 576"/>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6"/>
                <a:gd name="T130" fmla="*/ 0 h 577"/>
                <a:gd name="T131" fmla="*/ 576 w 576"/>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6" h="577">
                  <a:moveTo>
                    <a:pt x="576" y="289"/>
                  </a:moveTo>
                  <a:lnTo>
                    <a:pt x="576" y="274"/>
                  </a:lnTo>
                  <a:lnTo>
                    <a:pt x="576" y="260"/>
                  </a:lnTo>
                  <a:lnTo>
                    <a:pt x="574" y="245"/>
                  </a:lnTo>
                  <a:lnTo>
                    <a:pt x="570" y="231"/>
                  </a:lnTo>
                  <a:lnTo>
                    <a:pt x="567" y="216"/>
                  </a:lnTo>
                  <a:lnTo>
                    <a:pt x="563" y="204"/>
                  </a:lnTo>
                  <a:lnTo>
                    <a:pt x="559" y="189"/>
                  </a:lnTo>
                  <a:lnTo>
                    <a:pt x="554" y="176"/>
                  </a:lnTo>
                  <a:lnTo>
                    <a:pt x="549" y="164"/>
                  </a:lnTo>
                  <a:lnTo>
                    <a:pt x="541" y="151"/>
                  </a:lnTo>
                  <a:lnTo>
                    <a:pt x="534" y="140"/>
                  </a:lnTo>
                  <a:lnTo>
                    <a:pt x="527" y="127"/>
                  </a:lnTo>
                  <a:lnTo>
                    <a:pt x="520" y="116"/>
                  </a:lnTo>
                  <a:lnTo>
                    <a:pt x="510" y="106"/>
                  </a:lnTo>
                  <a:lnTo>
                    <a:pt x="501" y="95"/>
                  </a:lnTo>
                  <a:lnTo>
                    <a:pt x="492" y="86"/>
                  </a:lnTo>
                  <a:lnTo>
                    <a:pt x="481" y="77"/>
                  </a:lnTo>
                  <a:lnTo>
                    <a:pt x="472" y="67"/>
                  </a:lnTo>
                  <a:lnTo>
                    <a:pt x="461" y="58"/>
                  </a:lnTo>
                  <a:lnTo>
                    <a:pt x="449" y="49"/>
                  </a:lnTo>
                  <a:lnTo>
                    <a:pt x="438" y="42"/>
                  </a:lnTo>
                  <a:lnTo>
                    <a:pt x="425" y="35"/>
                  </a:lnTo>
                  <a:lnTo>
                    <a:pt x="412" y="29"/>
                  </a:lnTo>
                  <a:lnTo>
                    <a:pt x="400" y="24"/>
                  </a:lnTo>
                  <a:lnTo>
                    <a:pt x="387" y="18"/>
                  </a:lnTo>
                  <a:lnTo>
                    <a:pt x="374" y="13"/>
                  </a:lnTo>
                  <a:lnTo>
                    <a:pt x="360" y="9"/>
                  </a:lnTo>
                  <a:lnTo>
                    <a:pt x="347" y="6"/>
                  </a:lnTo>
                  <a:lnTo>
                    <a:pt x="333" y="4"/>
                  </a:lnTo>
                  <a:lnTo>
                    <a:pt x="318" y="2"/>
                  </a:lnTo>
                  <a:lnTo>
                    <a:pt x="304" y="0"/>
                  </a:lnTo>
                  <a:lnTo>
                    <a:pt x="289" y="0"/>
                  </a:lnTo>
                  <a:lnTo>
                    <a:pt x="273" y="0"/>
                  </a:lnTo>
                  <a:lnTo>
                    <a:pt x="258" y="2"/>
                  </a:lnTo>
                  <a:lnTo>
                    <a:pt x="244" y="4"/>
                  </a:lnTo>
                  <a:lnTo>
                    <a:pt x="231" y="6"/>
                  </a:lnTo>
                  <a:lnTo>
                    <a:pt x="216" y="9"/>
                  </a:lnTo>
                  <a:lnTo>
                    <a:pt x="202" y="13"/>
                  </a:lnTo>
                  <a:lnTo>
                    <a:pt x="189" y="18"/>
                  </a:lnTo>
                  <a:lnTo>
                    <a:pt x="177" y="24"/>
                  </a:lnTo>
                  <a:lnTo>
                    <a:pt x="164" y="29"/>
                  </a:lnTo>
                  <a:lnTo>
                    <a:pt x="151" y="35"/>
                  </a:lnTo>
                  <a:lnTo>
                    <a:pt x="138" y="42"/>
                  </a:lnTo>
                  <a:lnTo>
                    <a:pt x="128" y="49"/>
                  </a:lnTo>
                  <a:lnTo>
                    <a:pt x="117" y="58"/>
                  </a:lnTo>
                  <a:lnTo>
                    <a:pt x="106" y="67"/>
                  </a:lnTo>
                  <a:lnTo>
                    <a:pt x="95" y="77"/>
                  </a:lnTo>
                  <a:lnTo>
                    <a:pt x="84" y="86"/>
                  </a:lnTo>
                  <a:lnTo>
                    <a:pt x="75" y="95"/>
                  </a:lnTo>
                  <a:lnTo>
                    <a:pt x="66" y="106"/>
                  </a:lnTo>
                  <a:lnTo>
                    <a:pt x="57" y="116"/>
                  </a:lnTo>
                  <a:lnTo>
                    <a:pt x="49" y="127"/>
                  </a:lnTo>
                  <a:lnTo>
                    <a:pt x="42" y="140"/>
                  </a:lnTo>
                  <a:lnTo>
                    <a:pt x="35" y="151"/>
                  </a:lnTo>
                  <a:lnTo>
                    <a:pt x="30" y="164"/>
                  </a:lnTo>
                  <a:lnTo>
                    <a:pt x="22" y="176"/>
                  </a:lnTo>
                  <a:lnTo>
                    <a:pt x="19" y="189"/>
                  </a:lnTo>
                  <a:lnTo>
                    <a:pt x="13" y="204"/>
                  </a:lnTo>
                  <a:lnTo>
                    <a:pt x="10" y="216"/>
                  </a:lnTo>
                  <a:lnTo>
                    <a:pt x="6" y="231"/>
                  </a:lnTo>
                  <a:lnTo>
                    <a:pt x="4" y="245"/>
                  </a:lnTo>
                  <a:lnTo>
                    <a:pt x="2" y="260"/>
                  </a:lnTo>
                  <a:lnTo>
                    <a:pt x="0" y="274"/>
                  </a:lnTo>
                  <a:lnTo>
                    <a:pt x="0" y="289"/>
                  </a:lnTo>
                  <a:lnTo>
                    <a:pt x="0" y="303"/>
                  </a:lnTo>
                  <a:lnTo>
                    <a:pt x="2" y="318"/>
                  </a:lnTo>
                  <a:lnTo>
                    <a:pt x="4" y="332"/>
                  </a:lnTo>
                  <a:lnTo>
                    <a:pt x="6" y="347"/>
                  </a:lnTo>
                  <a:lnTo>
                    <a:pt x="10" y="361"/>
                  </a:lnTo>
                  <a:lnTo>
                    <a:pt x="13" y="374"/>
                  </a:lnTo>
                  <a:lnTo>
                    <a:pt x="19" y="389"/>
                  </a:lnTo>
                  <a:lnTo>
                    <a:pt x="22" y="401"/>
                  </a:lnTo>
                  <a:lnTo>
                    <a:pt x="30" y="414"/>
                  </a:lnTo>
                  <a:lnTo>
                    <a:pt x="35" y="427"/>
                  </a:lnTo>
                  <a:lnTo>
                    <a:pt x="42" y="438"/>
                  </a:lnTo>
                  <a:lnTo>
                    <a:pt x="49" y="450"/>
                  </a:lnTo>
                  <a:lnTo>
                    <a:pt x="57" y="461"/>
                  </a:lnTo>
                  <a:lnTo>
                    <a:pt x="66" y="472"/>
                  </a:lnTo>
                  <a:lnTo>
                    <a:pt x="75" y="483"/>
                  </a:lnTo>
                  <a:lnTo>
                    <a:pt x="84" y="492"/>
                  </a:lnTo>
                  <a:lnTo>
                    <a:pt x="95" y="503"/>
                  </a:lnTo>
                  <a:lnTo>
                    <a:pt x="106" y="512"/>
                  </a:lnTo>
                  <a:lnTo>
                    <a:pt x="117" y="519"/>
                  </a:lnTo>
                  <a:lnTo>
                    <a:pt x="128" y="528"/>
                  </a:lnTo>
                  <a:lnTo>
                    <a:pt x="138" y="536"/>
                  </a:lnTo>
                  <a:lnTo>
                    <a:pt x="151" y="543"/>
                  </a:lnTo>
                  <a:lnTo>
                    <a:pt x="164" y="548"/>
                  </a:lnTo>
                  <a:lnTo>
                    <a:pt x="177" y="554"/>
                  </a:lnTo>
                  <a:lnTo>
                    <a:pt x="189" y="559"/>
                  </a:lnTo>
                  <a:lnTo>
                    <a:pt x="202" y="565"/>
                  </a:lnTo>
                  <a:lnTo>
                    <a:pt x="216" y="568"/>
                  </a:lnTo>
                  <a:lnTo>
                    <a:pt x="231" y="572"/>
                  </a:lnTo>
                  <a:lnTo>
                    <a:pt x="244" y="574"/>
                  </a:lnTo>
                  <a:lnTo>
                    <a:pt x="258" y="576"/>
                  </a:lnTo>
                  <a:lnTo>
                    <a:pt x="273" y="577"/>
                  </a:lnTo>
                  <a:lnTo>
                    <a:pt x="289" y="577"/>
                  </a:lnTo>
                  <a:lnTo>
                    <a:pt x="304" y="577"/>
                  </a:lnTo>
                  <a:lnTo>
                    <a:pt x="318" y="576"/>
                  </a:lnTo>
                  <a:lnTo>
                    <a:pt x="333" y="574"/>
                  </a:lnTo>
                  <a:lnTo>
                    <a:pt x="347" y="572"/>
                  </a:lnTo>
                  <a:lnTo>
                    <a:pt x="360" y="568"/>
                  </a:lnTo>
                  <a:lnTo>
                    <a:pt x="374" y="565"/>
                  </a:lnTo>
                  <a:lnTo>
                    <a:pt x="387" y="559"/>
                  </a:lnTo>
                  <a:lnTo>
                    <a:pt x="400" y="554"/>
                  </a:lnTo>
                  <a:lnTo>
                    <a:pt x="412" y="548"/>
                  </a:lnTo>
                  <a:lnTo>
                    <a:pt x="425" y="543"/>
                  </a:lnTo>
                  <a:lnTo>
                    <a:pt x="438" y="536"/>
                  </a:lnTo>
                  <a:lnTo>
                    <a:pt x="449" y="528"/>
                  </a:lnTo>
                  <a:lnTo>
                    <a:pt x="461" y="519"/>
                  </a:lnTo>
                  <a:lnTo>
                    <a:pt x="472" y="512"/>
                  </a:lnTo>
                  <a:lnTo>
                    <a:pt x="481" y="503"/>
                  </a:lnTo>
                  <a:lnTo>
                    <a:pt x="492" y="492"/>
                  </a:lnTo>
                  <a:lnTo>
                    <a:pt x="501" y="483"/>
                  </a:lnTo>
                  <a:lnTo>
                    <a:pt x="510" y="472"/>
                  </a:lnTo>
                  <a:lnTo>
                    <a:pt x="520" y="461"/>
                  </a:lnTo>
                  <a:lnTo>
                    <a:pt x="527" y="450"/>
                  </a:lnTo>
                  <a:lnTo>
                    <a:pt x="534" y="438"/>
                  </a:lnTo>
                  <a:lnTo>
                    <a:pt x="541" y="427"/>
                  </a:lnTo>
                  <a:lnTo>
                    <a:pt x="549" y="414"/>
                  </a:lnTo>
                  <a:lnTo>
                    <a:pt x="554" y="401"/>
                  </a:lnTo>
                  <a:lnTo>
                    <a:pt x="559" y="389"/>
                  </a:lnTo>
                  <a:lnTo>
                    <a:pt x="563" y="374"/>
                  </a:lnTo>
                  <a:lnTo>
                    <a:pt x="567" y="361"/>
                  </a:lnTo>
                  <a:lnTo>
                    <a:pt x="570" y="347"/>
                  </a:lnTo>
                  <a:lnTo>
                    <a:pt x="574" y="332"/>
                  </a:lnTo>
                  <a:lnTo>
                    <a:pt x="576" y="318"/>
                  </a:lnTo>
                  <a:lnTo>
                    <a:pt x="576" y="303"/>
                  </a:lnTo>
                  <a:lnTo>
                    <a:pt x="576"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5" name="Freeform 110"/>
            <p:cNvSpPr>
              <a:spLocks/>
            </p:cNvSpPr>
            <p:nvPr/>
          </p:nvSpPr>
          <p:spPr bwMode="auto">
            <a:xfrm>
              <a:off x="6002338" y="5113338"/>
              <a:ext cx="458787" cy="458787"/>
            </a:xfrm>
            <a:custGeom>
              <a:avLst/>
              <a:gdLst>
                <a:gd name="T0" fmla="*/ 2147483647 w 578"/>
                <a:gd name="T1" fmla="*/ 2147483647 h 577"/>
                <a:gd name="T2" fmla="*/ 2147483647 w 578"/>
                <a:gd name="T3" fmla="*/ 2147483647 h 577"/>
                <a:gd name="T4" fmla="*/ 2147483647 w 578"/>
                <a:gd name="T5" fmla="*/ 2147483647 h 577"/>
                <a:gd name="T6" fmla="*/ 2147483647 w 578"/>
                <a:gd name="T7" fmla="*/ 2147483647 h 577"/>
                <a:gd name="T8" fmla="*/ 2147483647 w 578"/>
                <a:gd name="T9" fmla="*/ 2147483647 h 577"/>
                <a:gd name="T10" fmla="*/ 2147483647 w 578"/>
                <a:gd name="T11" fmla="*/ 2147483647 h 577"/>
                <a:gd name="T12" fmla="*/ 2147483647 w 578"/>
                <a:gd name="T13" fmla="*/ 2147483647 h 577"/>
                <a:gd name="T14" fmla="*/ 2147483647 w 578"/>
                <a:gd name="T15" fmla="*/ 2147483647 h 577"/>
                <a:gd name="T16" fmla="*/ 2147483647 w 578"/>
                <a:gd name="T17" fmla="*/ 2147483647 h 577"/>
                <a:gd name="T18" fmla="*/ 2147483647 w 578"/>
                <a:gd name="T19" fmla="*/ 2147483647 h 577"/>
                <a:gd name="T20" fmla="*/ 2147483647 w 578"/>
                <a:gd name="T21" fmla="*/ 0 h 577"/>
                <a:gd name="T22" fmla="*/ 2147483647 w 578"/>
                <a:gd name="T23" fmla="*/ 2147483647 h 577"/>
                <a:gd name="T24" fmla="*/ 2147483647 w 578"/>
                <a:gd name="T25" fmla="*/ 2147483647 h 577"/>
                <a:gd name="T26" fmla="*/ 2147483647 w 578"/>
                <a:gd name="T27" fmla="*/ 2147483647 h 577"/>
                <a:gd name="T28" fmla="*/ 2147483647 w 578"/>
                <a:gd name="T29" fmla="*/ 2147483647 h 577"/>
                <a:gd name="T30" fmla="*/ 2147483647 w 578"/>
                <a:gd name="T31" fmla="*/ 2147483647 h 577"/>
                <a:gd name="T32" fmla="*/ 2147483647 w 578"/>
                <a:gd name="T33" fmla="*/ 2147483647 h 577"/>
                <a:gd name="T34" fmla="*/ 2147483647 w 578"/>
                <a:gd name="T35" fmla="*/ 2147483647 h 577"/>
                <a:gd name="T36" fmla="*/ 2147483647 w 578"/>
                <a:gd name="T37" fmla="*/ 2147483647 h 577"/>
                <a:gd name="T38" fmla="*/ 2147483647 w 578"/>
                <a:gd name="T39" fmla="*/ 2147483647 h 577"/>
                <a:gd name="T40" fmla="*/ 2147483647 w 578"/>
                <a:gd name="T41" fmla="*/ 2147483647 h 577"/>
                <a:gd name="T42" fmla="*/ 0 w 578"/>
                <a:gd name="T43" fmla="*/ 2147483647 h 577"/>
                <a:gd name="T44" fmla="*/ 2147483647 w 578"/>
                <a:gd name="T45" fmla="*/ 2147483647 h 577"/>
                <a:gd name="T46" fmla="*/ 2147483647 w 578"/>
                <a:gd name="T47" fmla="*/ 2147483647 h 577"/>
                <a:gd name="T48" fmla="*/ 2147483647 w 578"/>
                <a:gd name="T49" fmla="*/ 2147483647 h 577"/>
                <a:gd name="T50" fmla="*/ 2147483647 w 578"/>
                <a:gd name="T51" fmla="*/ 2147483647 h 577"/>
                <a:gd name="T52" fmla="*/ 2147483647 w 578"/>
                <a:gd name="T53" fmla="*/ 2147483647 h 577"/>
                <a:gd name="T54" fmla="*/ 2147483647 w 578"/>
                <a:gd name="T55" fmla="*/ 2147483647 h 577"/>
                <a:gd name="T56" fmla="*/ 2147483647 w 578"/>
                <a:gd name="T57" fmla="*/ 2147483647 h 577"/>
                <a:gd name="T58" fmla="*/ 2147483647 w 578"/>
                <a:gd name="T59" fmla="*/ 2147483647 h 577"/>
                <a:gd name="T60" fmla="*/ 2147483647 w 578"/>
                <a:gd name="T61" fmla="*/ 2147483647 h 577"/>
                <a:gd name="T62" fmla="*/ 2147483647 w 578"/>
                <a:gd name="T63" fmla="*/ 2147483647 h 577"/>
                <a:gd name="T64" fmla="*/ 2147483647 w 578"/>
                <a:gd name="T65" fmla="*/ 2147483647 h 577"/>
                <a:gd name="T66" fmla="*/ 2147483647 w 578"/>
                <a:gd name="T67" fmla="*/ 2147483647 h 577"/>
                <a:gd name="T68" fmla="*/ 2147483647 w 578"/>
                <a:gd name="T69" fmla="*/ 2147483647 h 577"/>
                <a:gd name="T70" fmla="*/ 2147483647 w 578"/>
                <a:gd name="T71" fmla="*/ 2147483647 h 577"/>
                <a:gd name="T72" fmla="*/ 2147483647 w 578"/>
                <a:gd name="T73" fmla="*/ 2147483647 h 577"/>
                <a:gd name="T74" fmla="*/ 2147483647 w 578"/>
                <a:gd name="T75" fmla="*/ 2147483647 h 577"/>
                <a:gd name="T76" fmla="*/ 2147483647 w 578"/>
                <a:gd name="T77" fmla="*/ 2147483647 h 577"/>
                <a:gd name="T78" fmla="*/ 2147483647 w 578"/>
                <a:gd name="T79" fmla="*/ 2147483647 h 577"/>
                <a:gd name="T80" fmla="*/ 2147483647 w 578"/>
                <a:gd name="T81" fmla="*/ 2147483647 h 577"/>
                <a:gd name="T82" fmla="*/ 2147483647 w 578"/>
                <a:gd name="T83" fmla="*/ 2147483647 h 577"/>
                <a:gd name="T84" fmla="*/ 2147483647 w 578"/>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8"/>
                <a:gd name="T130" fmla="*/ 0 h 577"/>
                <a:gd name="T131" fmla="*/ 578 w 578"/>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8" h="577">
                  <a:moveTo>
                    <a:pt x="578" y="289"/>
                  </a:moveTo>
                  <a:lnTo>
                    <a:pt x="576" y="274"/>
                  </a:lnTo>
                  <a:lnTo>
                    <a:pt x="576" y="260"/>
                  </a:lnTo>
                  <a:lnTo>
                    <a:pt x="574" y="245"/>
                  </a:lnTo>
                  <a:lnTo>
                    <a:pt x="570" y="231"/>
                  </a:lnTo>
                  <a:lnTo>
                    <a:pt x="569" y="216"/>
                  </a:lnTo>
                  <a:lnTo>
                    <a:pt x="563" y="204"/>
                  </a:lnTo>
                  <a:lnTo>
                    <a:pt x="559" y="191"/>
                  </a:lnTo>
                  <a:lnTo>
                    <a:pt x="554" y="176"/>
                  </a:lnTo>
                  <a:lnTo>
                    <a:pt x="549" y="164"/>
                  </a:lnTo>
                  <a:lnTo>
                    <a:pt x="541" y="151"/>
                  </a:lnTo>
                  <a:lnTo>
                    <a:pt x="534" y="140"/>
                  </a:lnTo>
                  <a:lnTo>
                    <a:pt x="527" y="127"/>
                  </a:lnTo>
                  <a:lnTo>
                    <a:pt x="520" y="116"/>
                  </a:lnTo>
                  <a:lnTo>
                    <a:pt x="510" y="106"/>
                  </a:lnTo>
                  <a:lnTo>
                    <a:pt x="501" y="95"/>
                  </a:lnTo>
                  <a:lnTo>
                    <a:pt x="492" y="86"/>
                  </a:lnTo>
                  <a:lnTo>
                    <a:pt x="481" y="77"/>
                  </a:lnTo>
                  <a:lnTo>
                    <a:pt x="472" y="67"/>
                  </a:lnTo>
                  <a:lnTo>
                    <a:pt x="461" y="58"/>
                  </a:lnTo>
                  <a:lnTo>
                    <a:pt x="449" y="49"/>
                  </a:lnTo>
                  <a:lnTo>
                    <a:pt x="438" y="42"/>
                  </a:lnTo>
                  <a:lnTo>
                    <a:pt x="425" y="35"/>
                  </a:lnTo>
                  <a:lnTo>
                    <a:pt x="414" y="29"/>
                  </a:lnTo>
                  <a:lnTo>
                    <a:pt x="400" y="24"/>
                  </a:lnTo>
                  <a:lnTo>
                    <a:pt x="387" y="18"/>
                  </a:lnTo>
                  <a:lnTo>
                    <a:pt x="374" y="13"/>
                  </a:lnTo>
                  <a:lnTo>
                    <a:pt x="360" y="9"/>
                  </a:lnTo>
                  <a:lnTo>
                    <a:pt x="347" y="8"/>
                  </a:lnTo>
                  <a:lnTo>
                    <a:pt x="333" y="4"/>
                  </a:lnTo>
                  <a:lnTo>
                    <a:pt x="318" y="2"/>
                  </a:lnTo>
                  <a:lnTo>
                    <a:pt x="304" y="0"/>
                  </a:lnTo>
                  <a:lnTo>
                    <a:pt x="289" y="0"/>
                  </a:lnTo>
                  <a:lnTo>
                    <a:pt x="275" y="0"/>
                  </a:lnTo>
                  <a:lnTo>
                    <a:pt x="260" y="2"/>
                  </a:lnTo>
                  <a:lnTo>
                    <a:pt x="245" y="4"/>
                  </a:lnTo>
                  <a:lnTo>
                    <a:pt x="231" y="8"/>
                  </a:lnTo>
                  <a:lnTo>
                    <a:pt x="216" y="9"/>
                  </a:lnTo>
                  <a:lnTo>
                    <a:pt x="204" y="13"/>
                  </a:lnTo>
                  <a:lnTo>
                    <a:pt x="189" y="18"/>
                  </a:lnTo>
                  <a:lnTo>
                    <a:pt x="177" y="24"/>
                  </a:lnTo>
                  <a:lnTo>
                    <a:pt x="164" y="29"/>
                  </a:lnTo>
                  <a:lnTo>
                    <a:pt x="151" y="35"/>
                  </a:lnTo>
                  <a:lnTo>
                    <a:pt x="138" y="42"/>
                  </a:lnTo>
                  <a:lnTo>
                    <a:pt x="128" y="49"/>
                  </a:lnTo>
                  <a:lnTo>
                    <a:pt x="117" y="58"/>
                  </a:lnTo>
                  <a:lnTo>
                    <a:pt x="106" y="67"/>
                  </a:lnTo>
                  <a:lnTo>
                    <a:pt x="95" y="77"/>
                  </a:lnTo>
                  <a:lnTo>
                    <a:pt x="84" y="86"/>
                  </a:lnTo>
                  <a:lnTo>
                    <a:pt x="75" y="95"/>
                  </a:lnTo>
                  <a:lnTo>
                    <a:pt x="66" y="106"/>
                  </a:lnTo>
                  <a:lnTo>
                    <a:pt x="59" y="116"/>
                  </a:lnTo>
                  <a:lnTo>
                    <a:pt x="49" y="127"/>
                  </a:lnTo>
                  <a:lnTo>
                    <a:pt x="42" y="140"/>
                  </a:lnTo>
                  <a:lnTo>
                    <a:pt x="35" y="151"/>
                  </a:lnTo>
                  <a:lnTo>
                    <a:pt x="30" y="164"/>
                  </a:lnTo>
                  <a:lnTo>
                    <a:pt x="22" y="176"/>
                  </a:lnTo>
                  <a:lnTo>
                    <a:pt x="19" y="191"/>
                  </a:lnTo>
                  <a:lnTo>
                    <a:pt x="13" y="204"/>
                  </a:lnTo>
                  <a:lnTo>
                    <a:pt x="10" y="216"/>
                  </a:lnTo>
                  <a:lnTo>
                    <a:pt x="6" y="231"/>
                  </a:lnTo>
                  <a:lnTo>
                    <a:pt x="4" y="245"/>
                  </a:lnTo>
                  <a:lnTo>
                    <a:pt x="2" y="260"/>
                  </a:lnTo>
                  <a:lnTo>
                    <a:pt x="0" y="274"/>
                  </a:lnTo>
                  <a:lnTo>
                    <a:pt x="0" y="289"/>
                  </a:lnTo>
                  <a:lnTo>
                    <a:pt x="0" y="303"/>
                  </a:lnTo>
                  <a:lnTo>
                    <a:pt x="2" y="318"/>
                  </a:lnTo>
                  <a:lnTo>
                    <a:pt x="4" y="332"/>
                  </a:lnTo>
                  <a:lnTo>
                    <a:pt x="6" y="347"/>
                  </a:lnTo>
                  <a:lnTo>
                    <a:pt x="10" y="361"/>
                  </a:lnTo>
                  <a:lnTo>
                    <a:pt x="13" y="374"/>
                  </a:lnTo>
                  <a:lnTo>
                    <a:pt x="19" y="389"/>
                  </a:lnTo>
                  <a:lnTo>
                    <a:pt x="22" y="401"/>
                  </a:lnTo>
                  <a:lnTo>
                    <a:pt x="30" y="414"/>
                  </a:lnTo>
                  <a:lnTo>
                    <a:pt x="35" y="427"/>
                  </a:lnTo>
                  <a:lnTo>
                    <a:pt x="42" y="438"/>
                  </a:lnTo>
                  <a:lnTo>
                    <a:pt x="49" y="450"/>
                  </a:lnTo>
                  <a:lnTo>
                    <a:pt x="59" y="461"/>
                  </a:lnTo>
                  <a:lnTo>
                    <a:pt x="66" y="472"/>
                  </a:lnTo>
                  <a:lnTo>
                    <a:pt x="75" y="483"/>
                  </a:lnTo>
                  <a:lnTo>
                    <a:pt x="84" y="492"/>
                  </a:lnTo>
                  <a:lnTo>
                    <a:pt x="95" y="503"/>
                  </a:lnTo>
                  <a:lnTo>
                    <a:pt x="106" y="512"/>
                  </a:lnTo>
                  <a:lnTo>
                    <a:pt x="117" y="519"/>
                  </a:lnTo>
                  <a:lnTo>
                    <a:pt x="128" y="528"/>
                  </a:lnTo>
                  <a:lnTo>
                    <a:pt x="138" y="536"/>
                  </a:lnTo>
                  <a:lnTo>
                    <a:pt x="151" y="543"/>
                  </a:lnTo>
                  <a:lnTo>
                    <a:pt x="164" y="548"/>
                  </a:lnTo>
                  <a:lnTo>
                    <a:pt x="177" y="554"/>
                  </a:lnTo>
                  <a:lnTo>
                    <a:pt x="189" y="559"/>
                  </a:lnTo>
                  <a:lnTo>
                    <a:pt x="204" y="565"/>
                  </a:lnTo>
                  <a:lnTo>
                    <a:pt x="216" y="568"/>
                  </a:lnTo>
                  <a:lnTo>
                    <a:pt x="231" y="572"/>
                  </a:lnTo>
                  <a:lnTo>
                    <a:pt x="245" y="574"/>
                  </a:lnTo>
                  <a:lnTo>
                    <a:pt x="260" y="576"/>
                  </a:lnTo>
                  <a:lnTo>
                    <a:pt x="275" y="577"/>
                  </a:lnTo>
                  <a:lnTo>
                    <a:pt x="289" y="577"/>
                  </a:lnTo>
                  <a:lnTo>
                    <a:pt x="304" y="577"/>
                  </a:lnTo>
                  <a:lnTo>
                    <a:pt x="318" y="576"/>
                  </a:lnTo>
                  <a:lnTo>
                    <a:pt x="333" y="574"/>
                  </a:lnTo>
                  <a:lnTo>
                    <a:pt x="347" y="572"/>
                  </a:lnTo>
                  <a:lnTo>
                    <a:pt x="360" y="568"/>
                  </a:lnTo>
                  <a:lnTo>
                    <a:pt x="374" y="565"/>
                  </a:lnTo>
                  <a:lnTo>
                    <a:pt x="387" y="559"/>
                  </a:lnTo>
                  <a:lnTo>
                    <a:pt x="400" y="554"/>
                  </a:lnTo>
                  <a:lnTo>
                    <a:pt x="414" y="548"/>
                  </a:lnTo>
                  <a:lnTo>
                    <a:pt x="425" y="543"/>
                  </a:lnTo>
                  <a:lnTo>
                    <a:pt x="438" y="536"/>
                  </a:lnTo>
                  <a:lnTo>
                    <a:pt x="449" y="528"/>
                  </a:lnTo>
                  <a:lnTo>
                    <a:pt x="461" y="519"/>
                  </a:lnTo>
                  <a:lnTo>
                    <a:pt x="472" y="512"/>
                  </a:lnTo>
                  <a:lnTo>
                    <a:pt x="481" y="503"/>
                  </a:lnTo>
                  <a:lnTo>
                    <a:pt x="492" y="492"/>
                  </a:lnTo>
                  <a:lnTo>
                    <a:pt x="501" y="483"/>
                  </a:lnTo>
                  <a:lnTo>
                    <a:pt x="510" y="472"/>
                  </a:lnTo>
                  <a:lnTo>
                    <a:pt x="520" y="461"/>
                  </a:lnTo>
                  <a:lnTo>
                    <a:pt x="527" y="450"/>
                  </a:lnTo>
                  <a:lnTo>
                    <a:pt x="534" y="438"/>
                  </a:lnTo>
                  <a:lnTo>
                    <a:pt x="541" y="427"/>
                  </a:lnTo>
                  <a:lnTo>
                    <a:pt x="549" y="414"/>
                  </a:lnTo>
                  <a:lnTo>
                    <a:pt x="554" y="401"/>
                  </a:lnTo>
                  <a:lnTo>
                    <a:pt x="559" y="389"/>
                  </a:lnTo>
                  <a:lnTo>
                    <a:pt x="563" y="374"/>
                  </a:lnTo>
                  <a:lnTo>
                    <a:pt x="569" y="361"/>
                  </a:lnTo>
                  <a:lnTo>
                    <a:pt x="570" y="347"/>
                  </a:lnTo>
                  <a:lnTo>
                    <a:pt x="574" y="332"/>
                  </a:lnTo>
                  <a:lnTo>
                    <a:pt x="576" y="318"/>
                  </a:lnTo>
                  <a:lnTo>
                    <a:pt x="576" y="303"/>
                  </a:lnTo>
                  <a:lnTo>
                    <a:pt x="578" y="289"/>
                  </a:lnTo>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6" name="Rectangle 111"/>
            <p:cNvSpPr>
              <a:spLocks noChangeArrowheads="1"/>
            </p:cNvSpPr>
            <p:nvPr/>
          </p:nvSpPr>
          <p:spPr bwMode="auto">
            <a:xfrm>
              <a:off x="6157913" y="5173663"/>
              <a:ext cx="147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a:t>
              </a:r>
              <a:endParaRPr lang="en-US"/>
            </a:p>
          </p:txBody>
        </p:sp>
        <p:sp>
          <p:nvSpPr>
            <p:cNvPr id="24687" name="Line 112"/>
            <p:cNvSpPr>
              <a:spLocks noChangeShapeType="1"/>
            </p:cNvSpPr>
            <p:nvPr/>
          </p:nvSpPr>
          <p:spPr bwMode="auto">
            <a:xfrm>
              <a:off x="6232525" y="4541838"/>
              <a:ext cx="1588" cy="4222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88" name="Freeform 113"/>
            <p:cNvSpPr>
              <a:spLocks/>
            </p:cNvSpPr>
            <p:nvPr/>
          </p:nvSpPr>
          <p:spPr bwMode="auto">
            <a:xfrm>
              <a:off x="6176963" y="4949825"/>
              <a:ext cx="109537" cy="163513"/>
            </a:xfrm>
            <a:custGeom>
              <a:avLst/>
              <a:gdLst>
                <a:gd name="T0" fmla="*/ 2147483647 w 138"/>
                <a:gd name="T1" fmla="*/ 0 h 207"/>
                <a:gd name="T2" fmla="*/ 2147483647 w 138"/>
                <a:gd name="T3" fmla="*/ 2147483647 h 207"/>
                <a:gd name="T4" fmla="*/ 0 w 138"/>
                <a:gd name="T5" fmla="*/ 0 h 207"/>
                <a:gd name="T6" fmla="*/ 2147483647 w 138"/>
                <a:gd name="T7" fmla="*/ 0 h 207"/>
                <a:gd name="T8" fmla="*/ 0 60000 65536"/>
                <a:gd name="T9" fmla="*/ 0 60000 65536"/>
                <a:gd name="T10" fmla="*/ 0 60000 65536"/>
                <a:gd name="T11" fmla="*/ 0 60000 65536"/>
                <a:gd name="T12" fmla="*/ 0 w 138"/>
                <a:gd name="T13" fmla="*/ 0 h 207"/>
                <a:gd name="T14" fmla="*/ 138 w 138"/>
                <a:gd name="T15" fmla="*/ 207 h 207"/>
              </a:gdLst>
              <a:ahLst/>
              <a:cxnLst>
                <a:cxn ang="T8">
                  <a:pos x="T0" y="T1"/>
                </a:cxn>
                <a:cxn ang="T9">
                  <a:pos x="T2" y="T3"/>
                </a:cxn>
                <a:cxn ang="T10">
                  <a:pos x="T4" y="T5"/>
                </a:cxn>
                <a:cxn ang="T11">
                  <a:pos x="T6" y="T7"/>
                </a:cxn>
              </a:cxnLst>
              <a:rect l="T12" t="T13" r="T14" b="T15"/>
              <a:pathLst>
                <a:path w="138" h="207">
                  <a:moveTo>
                    <a:pt x="138" y="0"/>
                  </a:moveTo>
                  <a:lnTo>
                    <a:pt x="69" y="207"/>
                  </a:lnTo>
                  <a:lnTo>
                    <a:pt x="0"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9" name="Rectangle 114"/>
            <p:cNvSpPr>
              <a:spLocks noChangeArrowheads="1"/>
            </p:cNvSpPr>
            <p:nvPr/>
          </p:nvSpPr>
          <p:spPr bwMode="auto">
            <a:xfrm>
              <a:off x="6440488" y="4591050"/>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latin typeface="Symbol" pitchFamily="18" charset="2"/>
                </a:rPr>
                <a:t>e</a:t>
              </a:r>
              <a:endParaRPr lang="en-US"/>
            </a:p>
          </p:txBody>
        </p:sp>
        <p:sp>
          <p:nvSpPr>
            <p:cNvPr id="24690" name="Rectangle 115"/>
            <p:cNvSpPr>
              <a:spLocks noChangeArrowheads="1"/>
            </p:cNvSpPr>
            <p:nvPr/>
          </p:nvSpPr>
          <p:spPr bwMode="auto">
            <a:xfrm>
              <a:off x="6519863" y="4760913"/>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0">
                  <a:solidFill>
                    <a:srgbClr val="000000"/>
                  </a:solidFill>
                  <a:latin typeface="Symbol" pitchFamily="18" charset="2"/>
                </a:rPr>
                <a:t>3</a:t>
              </a:r>
              <a:endParaRPr lang="en-US"/>
            </a:p>
          </p:txBody>
        </p:sp>
        <p:sp>
          <p:nvSpPr>
            <p:cNvPr id="24691" name="Line 116"/>
            <p:cNvSpPr>
              <a:spLocks noChangeShapeType="1"/>
            </p:cNvSpPr>
            <p:nvPr/>
          </p:nvSpPr>
          <p:spPr bwMode="auto">
            <a:xfrm>
              <a:off x="6461125" y="5338763"/>
              <a:ext cx="7635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92" name="Freeform 117"/>
            <p:cNvSpPr>
              <a:spLocks/>
            </p:cNvSpPr>
            <p:nvPr/>
          </p:nvSpPr>
          <p:spPr bwMode="auto">
            <a:xfrm>
              <a:off x="7210425" y="5283200"/>
              <a:ext cx="165100" cy="109538"/>
            </a:xfrm>
            <a:custGeom>
              <a:avLst/>
              <a:gdLst>
                <a:gd name="T0" fmla="*/ 0 w 209"/>
                <a:gd name="T1" fmla="*/ 0 h 138"/>
                <a:gd name="T2" fmla="*/ 2147483647 w 209"/>
                <a:gd name="T3" fmla="*/ 2147483647 h 138"/>
                <a:gd name="T4" fmla="*/ 0 w 209"/>
                <a:gd name="T5" fmla="*/ 2147483647 h 138"/>
                <a:gd name="T6" fmla="*/ 0 w 209"/>
                <a:gd name="T7" fmla="*/ 0 h 138"/>
                <a:gd name="T8" fmla="*/ 0 60000 65536"/>
                <a:gd name="T9" fmla="*/ 0 60000 65536"/>
                <a:gd name="T10" fmla="*/ 0 60000 65536"/>
                <a:gd name="T11" fmla="*/ 0 60000 65536"/>
                <a:gd name="T12" fmla="*/ 0 w 209"/>
                <a:gd name="T13" fmla="*/ 0 h 138"/>
                <a:gd name="T14" fmla="*/ 209 w 209"/>
                <a:gd name="T15" fmla="*/ 138 h 138"/>
              </a:gdLst>
              <a:ahLst/>
              <a:cxnLst>
                <a:cxn ang="T8">
                  <a:pos x="T0" y="T1"/>
                </a:cxn>
                <a:cxn ang="T9">
                  <a:pos x="T2" y="T3"/>
                </a:cxn>
                <a:cxn ang="T10">
                  <a:pos x="T4" y="T5"/>
                </a:cxn>
                <a:cxn ang="T11">
                  <a:pos x="T6" y="T7"/>
                </a:cxn>
              </a:cxnLst>
              <a:rect l="T12" t="T13" r="T14" b="T15"/>
              <a:pathLst>
                <a:path w="209" h="138">
                  <a:moveTo>
                    <a:pt x="0" y="0"/>
                  </a:moveTo>
                  <a:lnTo>
                    <a:pt x="209"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3" name="Line 118"/>
            <p:cNvSpPr>
              <a:spLocks noChangeShapeType="1"/>
            </p:cNvSpPr>
            <p:nvPr/>
          </p:nvSpPr>
          <p:spPr bwMode="auto">
            <a:xfrm>
              <a:off x="6461125" y="5338763"/>
              <a:ext cx="741363"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94" name="Rectangle 119"/>
            <p:cNvSpPr>
              <a:spLocks noChangeArrowheads="1"/>
            </p:cNvSpPr>
            <p:nvPr/>
          </p:nvSpPr>
          <p:spPr bwMode="auto">
            <a:xfrm>
              <a:off x="6678613" y="5045075"/>
              <a:ext cx="13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695" name="Rectangle 120"/>
            <p:cNvSpPr>
              <a:spLocks noChangeArrowheads="1"/>
            </p:cNvSpPr>
            <p:nvPr/>
          </p:nvSpPr>
          <p:spPr bwMode="auto">
            <a:xfrm>
              <a:off x="6791325" y="517366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96" name="Rectangle 121"/>
            <p:cNvSpPr>
              <a:spLocks noChangeArrowheads="1"/>
            </p:cNvSpPr>
            <p:nvPr/>
          </p:nvSpPr>
          <p:spPr bwMode="auto">
            <a:xfrm>
              <a:off x="6894513" y="5045075"/>
              <a:ext cx="119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4697" name="Rectangle 122"/>
            <p:cNvSpPr>
              <a:spLocks noChangeArrowheads="1"/>
            </p:cNvSpPr>
            <p:nvPr/>
          </p:nvSpPr>
          <p:spPr bwMode="auto">
            <a:xfrm>
              <a:off x="7038975" y="5022850"/>
              <a:ext cx="88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698" name="Rectangle 123"/>
            <p:cNvSpPr>
              <a:spLocks noChangeArrowheads="1"/>
            </p:cNvSpPr>
            <p:nvPr/>
          </p:nvSpPr>
          <p:spPr bwMode="auto">
            <a:xfrm>
              <a:off x="7097713" y="5157788"/>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3</a:t>
              </a:r>
              <a:endParaRPr lang="en-US"/>
            </a:p>
          </p:txBody>
        </p:sp>
        <p:sp>
          <p:nvSpPr>
            <p:cNvPr id="24699" name="Line 124"/>
            <p:cNvSpPr>
              <a:spLocks noChangeShapeType="1"/>
            </p:cNvSpPr>
            <p:nvPr/>
          </p:nvSpPr>
          <p:spPr bwMode="auto">
            <a:xfrm>
              <a:off x="5430838" y="5341938"/>
              <a:ext cx="4206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00" name="Freeform 125"/>
            <p:cNvSpPr>
              <a:spLocks/>
            </p:cNvSpPr>
            <p:nvPr/>
          </p:nvSpPr>
          <p:spPr bwMode="auto">
            <a:xfrm>
              <a:off x="5838825" y="5287963"/>
              <a:ext cx="163513" cy="109537"/>
            </a:xfrm>
            <a:custGeom>
              <a:avLst/>
              <a:gdLst>
                <a:gd name="T0" fmla="*/ 0 w 206"/>
                <a:gd name="T1" fmla="*/ 0 h 138"/>
                <a:gd name="T2" fmla="*/ 2147483647 w 206"/>
                <a:gd name="T3" fmla="*/ 2147483647 h 138"/>
                <a:gd name="T4" fmla="*/ 0 w 206"/>
                <a:gd name="T5" fmla="*/ 2147483647 h 138"/>
                <a:gd name="T6" fmla="*/ 0 w 206"/>
                <a:gd name="T7" fmla="*/ 0 h 138"/>
                <a:gd name="T8" fmla="*/ 0 60000 65536"/>
                <a:gd name="T9" fmla="*/ 0 60000 65536"/>
                <a:gd name="T10" fmla="*/ 0 60000 65536"/>
                <a:gd name="T11" fmla="*/ 0 60000 65536"/>
                <a:gd name="T12" fmla="*/ 0 w 206"/>
                <a:gd name="T13" fmla="*/ 0 h 138"/>
                <a:gd name="T14" fmla="*/ 206 w 206"/>
                <a:gd name="T15" fmla="*/ 138 h 138"/>
              </a:gdLst>
              <a:ahLst/>
              <a:cxnLst>
                <a:cxn ang="T8">
                  <a:pos x="T0" y="T1"/>
                </a:cxn>
                <a:cxn ang="T9">
                  <a:pos x="T2" y="T3"/>
                </a:cxn>
                <a:cxn ang="T10">
                  <a:pos x="T4" y="T5"/>
                </a:cxn>
                <a:cxn ang="T11">
                  <a:pos x="T6" y="T7"/>
                </a:cxn>
              </a:cxnLst>
              <a:rect l="T12" t="T13" r="T14" b="T15"/>
              <a:pathLst>
                <a:path w="206" h="138">
                  <a:moveTo>
                    <a:pt x="0" y="0"/>
                  </a:moveTo>
                  <a:lnTo>
                    <a:pt x="206"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1" name="Line 126"/>
            <p:cNvSpPr>
              <a:spLocks noChangeShapeType="1"/>
            </p:cNvSpPr>
            <p:nvPr/>
          </p:nvSpPr>
          <p:spPr bwMode="auto">
            <a:xfrm>
              <a:off x="5430838" y="5341938"/>
              <a:ext cx="400050"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02" name="Rectangle 127"/>
            <p:cNvSpPr>
              <a:spLocks noChangeArrowheads="1"/>
            </p:cNvSpPr>
            <p:nvPr/>
          </p:nvSpPr>
          <p:spPr bwMode="auto">
            <a:xfrm>
              <a:off x="5616575" y="5049838"/>
              <a:ext cx="134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703" name="Rectangle 128"/>
            <p:cNvSpPr>
              <a:spLocks noChangeArrowheads="1"/>
            </p:cNvSpPr>
            <p:nvPr/>
          </p:nvSpPr>
          <p:spPr bwMode="auto">
            <a:xfrm>
              <a:off x="5729288" y="5176838"/>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704" name="Freeform 129"/>
            <p:cNvSpPr>
              <a:spLocks/>
            </p:cNvSpPr>
            <p:nvPr/>
          </p:nvSpPr>
          <p:spPr bwMode="auto">
            <a:xfrm>
              <a:off x="7375525" y="5113338"/>
              <a:ext cx="457200" cy="458787"/>
            </a:xfrm>
            <a:custGeom>
              <a:avLst/>
              <a:gdLst>
                <a:gd name="T0" fmla="*/ 0 w 575"/>
                <a:gd name="T1" fmla="*/ 2147483647 h 577"/>
                <a:gd name="T2" fmla="*/ 0 w 575"/>
                <a:gd name="T3" fmla="*/ 0 h 577"/>
                <a:gd name="T4" fmla="*/ 2147483647 w 575"/>
                <a:gd name="T5" fmla="*/ 2147483647 h 577"/>
                <a:gd name="T6" fmla="*/ 0 w 575"/>
                <a:gd name="T7" fmla="*/ 2147483647 h 577"/>
                <a:gd name="T8" fmla="*/ 0 60000 65536"/>
                <a:gd name="T9" fmla="*/ 0 60000 65536"/>
                <a:gd name="T10" fmla="*/ 0 60000 65536"/>
                <a:gd name="T11" fmla="*/ 0 60000 65536"/>
                <a:gd name="T12" fmla="*/ 0 w 575"/>
                <a:gd name="T13" fmla="*/ 0 h 577"/>
                <a:gd name="T14" fmla="*/ 575 w 575"/>
                <a:gd name="T15" fmla="*/ 577 h 577"/>
              </a:gdLst>
              <a:ahLst/>
              <a:cxnLst>
                <a:cxn ang="T8">
                  <a:pos x="T0" y="T1"/>
                </a:cxn>
                <a:cxn ang="T9">
                  <a:pos x="T2" y="T3"/>
                </a:cxn>
                <a:cxn ang="T10">
                  <a:pos x="T4" y="T5"/>
                </a:cxn>
                <a:cxn ang="T11">
                  <a:pos x="T6" y="T7"/>
                </a:cxn>
              </a:cxnLst>
              <a:rect l="T12" t="T13" r="T14" b="T15"/>
              <a:pathLst>
                <a:path w="575" h="577">
                  <a:moveTo>
                    <a:pt x="0" y="577"/>
                  </a:moveTo>
                  <a:lnTo>
                    <a:pt x="0" y="0"/>
                  </a:lnTo>
                  <a:lnTo>
                    <a:pt x="575" y="289"/>
                  </a:lnTo>
                  <a:lnTo>
                    <a:pt x="0" y="5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5" name="Freeform 130"/>
            <p:cNvSpPr>
              <a:spLocks/>
            </p:cNvSpPr>
            <p:nvPr/>
          </p:nvSpPr>
          <p:spPr bwMode="auto">
            <a:xfrm>
              <a:off x="7375525" y="5113338"/>
              <a:ext cx="457200" cy="458787"/>
            </a:xfrm>
            <a:custGeom>
              <a:avLst/>
              <a:gdLst>
                <a:gd name="T0" fmla="*/ 0 w 575"/>
                <a:gd name="T1" fmla="*/ 2147483647 h 577"/>
                <a:gd name="T2" fmla="*/ 0 w 575"/>
                <a:gd name="T3" fmla="*/ 0 h 577"/>
                <a:gd name="T4" fmla="*/ 2147483647 w 575"/>
                <a:gd name="T5" fmla="*/ 2147483647 h 577"/>
                <a:gd name="T6" fmla="*/ 0 w 575"/>
                <a:gd name="T7" fmla="*/ 2147483647 h 577"/>
                <a:gd name="T8" fmla="*/ 0 60000 65536"/>
                <a:gd name="T9" fmla="*/ 0 60000 65536"/>
                <a:gd name="T10" fmla="*/ 0 60000 65536"/>
                <a:gd name="T11" fmla="*/ 0 60000 65536"/>
                <a:gd name="T12" fmla="*/ 0 w 575"/>
                <a:gd name="T13" fmla="*/ 0 h 577"/>
                <a:gd name="T14" fmla="*/ 575 w 575"/>
                <a:gd name="T15" fmla="*/ 577 h 577"/>
              </a:gdLst>
              <a:ahLst/>
              <a:cxnLst>
                <a:cxn ang="T8">
                  <a:pos x="T0" y="T1"/>
                </a:cxn>
                <a:cxn ang="T9">
                  <a:pos x="T2" y="T3"/>
                </a:cxn>
                <a:cxn ang="T10">
                  <a:pos x="T4" y="T5"/>
                </a:cxn>
                <a:cxn ang="T11">
                  <a:pos x="T6" y="T7"/>
                </a:cxn>
              </a:cxnLst>
              <a:rect l="T12" t="T13" r="T14" b="T15"/>
              <a:pathLst>
                <a:path w="575" h="577">
                  <a:moveTo>
                    <a:pt x="0" y="577"/>
                  </a:moveTo>
                  <a:lnTo>
                    <a:pt x="0" y="0"/>
                  </a:lnTo>
                  <a:lnTo>
                    <a:pt x="575" y="289"/>
                  </a:lnTo>
                  <a:lnTo>
                    <a:pt x="0" y="577"/>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06" name="Line 131"/>
            <p:cNvSpPr>
              <a:spLocks noChangeShapeType="1"/>
            </p:cNvSpPr>
            <p:nvPr/>
          </p:nvSpPr>
          <p:spPr bwMode="auto">
            <a:xfrm>
              <a:off x="7832725" y="5341938"/>
              <a:ext cx="4206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07" name="Freeform 132"/>
            <p:cNvSpPr>
              <a:spLocks/>
            </p:cNvSpPr>
            <p:nvPr/>
          </p:nvSpPr>
          <p:spPr bwMode="auto">
            <a:xfrm>
              <a:off x="8239125" y="5287963"/>
              <a:ext cx="165100" cy="109537"/>
            </a:xfrm>
            <a:custGeom>
              <a:avLst/>
              <a:gdLst>
                <a:gd name="T0" fmla="*/ 0 w 207"/>
                <a:gd name="T1" fmla="*/ 0 h 138"/>
                <a:gd name="T2" fmla="*/ 2147483647 w 207"/>
                <a:gd name="T3" fmla="*/ 2147483647 h 138"/>
                <a:gd name="T4" fmla="*/ 0 w 207"/>
                <a:gd name="T5" fmla="*/ 2147483647 h 138"/>
                <a:gd name="T6" fmla="*/ 0 w 207"/>
                <a:gd name="T7" fmla="*/ 0 h 138"/>
                <a:gd name="T8" fmla="*/ 0 60000 65536"/>
                <a:gd name="T9" fmla="*/ 0 60000 65536"/>
                <a:gd name="T10" fmla="*/ 0 60000 65536"/>
                <a:gd name="T11" fmla="*/ 0 60000 65536"/>
                <a:gd name="T12" fmla="*/ 0 w 207"/>
                <a:gd name="T13" fmla="*/ 0 h 138"/>
                <a:gd name="T14" fmla="*/ 207 w 207"/>
                <a:gd name="T15" fmla="*/ 138 h 138"/>
              </a:gdLst>
              <a:ahLst/>
              <a:cxnLst>
                <a:cxn ang="T8">
                  <a:pos x="T0" y="T1"/>
                </a:cxn>
                <a:cxn ang="T9">
                  <a:pos x="T2" y="T3"/>
                </a:cxn>
                <a:cxn ang="T10">
                  <a:pos x="T4" y="T5"/>
                </a:cxn>
                <a:cxn ang="T11">
                  <a:pos x="T6" y="T7"/>
                </a:cxn>
              </a:cxnLst>
              <a:rect l="T12" t="T13" r="T14" b="T15"/>
              <a:pathLst>
                <a:path w="207" h="138">
                  <a:moveTo>
                    <a:pt x="0" y="0"/>
                  </a:moveTo>
                  <a:lnTo>
                    <a:pt x="207"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8" name="Line 133"/>
            <p:cNvSpPr>
              <a:spLocks noChangeShapeType="1"/>
            </p:cNvSpPr>
            <p:nvPr/>
          </p:nvSpPr>
          <p:spPr bwMode="auto">
            <a:xfrm>
              <a:off x="7832725" y="5341938"/>
              <a:ext cx="400050"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09" name="Rectangle 134"/>
            <p:cNvSpPr>
              <a:spLocks noChangeArrowheads="1"/>
            </p:cNvSpPr>
            <p:nvPr/>
          </p:nvSpPr>
          <p:spPr bwMode="auto">
            <a:xfrm>
              <a:off x="8016875" y="5049838"/>
              <a:ext cx="134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710" name="Rectangle 135"/>
            <p:cNvSpPr>
              <a:spLocks noChangeArrowheads="1"/>
            </p:cNvSpPr>
            <p:nvPr/>
          </p:nvSpPr>
          <p:spPr bwMode="auto">
            <a:xfrm>
              <a:off x="8131175" y="517683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grpSp>
      <p:sp>
        <p:nvSpPr>
          <p:cNvPr id="147" name="TextBox 146"/>
          <p:cNvSpPr txBox="1"/>
          <p:nvPr/>
        </p:nvSpPr>
        <p:spPr>
          <a:xfrm>
            <a:off x="256637" y="5972601"/>
            <a:ext cx="8136476" cy="830997"/>
          </a:xfrm>
          <a:prstGeom prst="rect">
            <a:avLst/>
          </a:prstGeom>
          <a:noFill/>
        </p:spPr>
        <p:txBody>
          <a:bodyPr wrap="square" rtlCol="0">
            <a:spAutoFit/>
          </a:bodyPr>
          <a:lstStyle/>
          <a:p>
            <a:r>
              <a:rPr lang="en-US" sz="2400" dirty="0">
                <a:solidFill>
                  <a:srgbClr val="0000FF"/>
                </a:solidFill>
              </a:rPr>
              <a:t>Restoration enables LARGE digital circuits to carry out complex, high-precision operations.</a:t>
            </a:r>
          </a:p>
        </p:txBody>
      </p:sp>
      <p:sp>
        <p:nvSpPr>
          <p:cNvPr id="151" name="TextBox 150"/>
          <p:cNvSpPr txBox="1"/>
          <p:nvPr/>
        </p:nvSpPr>
        <p:spPr>
          <a:xfrm>
            <a:off x="6688676"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§1.2</a:t>
            </a:r>
          </a:p>
        </p:txBody>
      </p:sp>
      <p:sp>
        <p:nvSpPr>
          <p:cNvPr id="2" name="Slide Number Placeholder 1"/>
          <p:cNvSpPr>
            <a:spLocks noGrp="1"/>
          </p:cNvSpPr>
          <p:nvPr>
            <p:ph type="sldNum" sz="quarter" idx="12"/>
          </p:nvPr>
        </p:nvSpPr>
        <p:spPr/>
        <p:txBody>
          <a:bodyPr/>
          <a:lstStyle/>
          <a:p>
            <a:fld id="{6F344C7A-0D93-FE43-BBB8-6C733ACB5A1E}" type="slidenum">
              <a:rPr lang="en-US" smtClean="0"/>
              <a:t>26</a:t>
            </a:fld>
            <a:endParaRPr lang="en-US"/>
          </a:p>
        </p:txBody>
      </p:sp>
      <p:grpSp>
        <p:nvGrpSpPr>
          <p:cNvPr id="154" name="Group 153"/>
          <p:cNvGrpSpPr/>
          <p:nvPr/>
        </p:nvGrpSpPr>
        <p:grpSpPr>
          <a:xfrm>
            <a:off x="152400" y="4495800"/>
            <a:ext cx="2286000" cy="1131348"/>
            <a:chOff x="76200" y="1879346"/>
            <a:chExt cx="2286000" cy="1131348"/>
          </a:xfrm>
        </p:grpSpPr>
        <p:grpSp>
          <p:nvGrpSpPr>
            <p:cNvPr id="155" name="Group 154"/>
            <p:cNvGrpSpPr/>
            <p:nvPr/>
          </p:nvGrpSpPr>
          <p:grpSpPr>
            <a:xfrm>
              <a:off x="76200" y="1879346"/>
              <a:ext cx="2286000" cy="1131348"/>
              <a:chOff x="-76200" y="1879346"/>
              <a:chExt cx="2286000" cy="1131348"/>
            </a:xfrm>
          </p:grpSpPr>
          <p:sp>
            <p:nvSpPr>
              <p:cNvPr id="160" name="Rounded Rectangular Callout 159"/>
              <p:cNvSpPr/>
              <p:nvPr/>
            </p:nvSpPr>
            <p:spPr>
              <a:xfrm>
                <a:off x="-76200" y="1879346"/>
                <a:ext cx="2286000" cy="1131348"/>
              </a:xfrm>
              <a:prstGeom prst="wedgeRoundRectCallout">
                <a:avLst>
                  <a:gd name="adj1" fmla="val -20985"/>
                  <a:gd name="adj2" fmla="val -77463"/>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1" name="Elbow Connector 160"/>
              <p:cNvCxnSpPr/>
              <p:nvPr/>
            </p:nvCxnSpPr>
            <p:spPr>
              <a:xfrm flipV="1">
                <a:off x="609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62" name="Elbow Connector 161"/>
              <p:cNvCxnSpPr/>
              <p:nvPr/>
            </p:nvCxnSpPr>
            <p:spPr>
              <a:xfrm>
                <a:off x="990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1371600" y="2667000"/>
                <a:ext cx="479425"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56" name="Straight Arrow Connector 155"/>
            <p:cNvCxnSpPr/>
            <p:nvPr/>
          </p:nvCxnSpPr>
          <p:spPr>
            <a:xfrm flipV="1">
              <a:off x="685800"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a:off x="685800"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1090613" y="2730519"/>
              <a:ext cx="784225" cy="276999"/>
            </a:xfrm>
            <a:prstGeom prst="rect">
              <a:avLst/>
            </a:prstGeom>
            <a:noFill/>
          </p:spPr>
          <p:txBody>
            <a:bodyPr wrap="square" rtlCol="0">
              <a:spAutoFit/>
            </a:bodyPr>
            <a:lstStyle/>
            <a:p>
              <a:r>
                <a:rPr lang="en-US" sz="1200" dirty="0"/>
                <a:t>Time</a:t>
              </a:r>
            </a:p>
          </p:txBody>
        </p:sp>
        <p:sp>
          <p:nvSpPr>
            <p:cNvPr id="159" name="TextBox 158"/>
            <p:cNvSpPr txBox="1"/>
            <p:nvPr/>
          </p:nvSpPr>
          <p:spPr>
            <a:xfrm>
              <a:off x="76200" y="2268963"/>
              <a:ext cx="784225" cy="276999"/>
            </a:xfrm>
            <a:prstGeom prst="rect">
              <a:avLst/>
            </a:prstGeom>
            <a:noFill/>
          </p:spPr>
          <p:txBody>
            <a:bodyPr wrap="square" rtlCol="0">
              <a:spAutoFit/>
            </a:bodyPr>
            <a:lstStyle/>
            <a:p>
              <a:r>
                <a:rPr lang="en-US" sz="1200" dirty="0"/>
                <a:t>Voltage</a:t>
              </a:r>
            </a:p>
          </p:txBody>
        </p:sp>
      </p:grpSp>
      <p:grpSp>
        <p:nvGrpSpPr>
          <p:cNvPr id="174" name="Group 173"/>
          <p:cNvGrpSpPr/>
          <p:nvPr/>
        </p:nvGrpSpPr>
        <p:grpSpPr>
          <a:xfrm>
            <a:off x="7138988" y="4488657"/>
            <a:ext cx="2286000" cy="1131348"/>
            <a:chOff x="-222436" y="1877518"/>
            <a:chExt cx="2286000" cy="1131348"/>
          </a:xfrm>
        </p:grpSpPr>
        <p:grpSp>
          <p:nvGrpSpPr>
            <p:cNvPr id="175" name="Group 174"/>
            <p:cNvGrpSpPr/>
            <p:nvPr/>
          </p:nvGrpSpPr>
          <p:grpSpPr>
            <a:xfrm>
              <a:off x="-222436" y="1877518"/>
              <a:ext cx="2286000" cy="1131348"/>
              <a:chOff x="-374836" y="1877518"/>
              <a:chExt cx="2286000" cy="1131348"/>
            </a:xfrm>
          </p:grpSpPr>
          <p:sp>
            <p:nvSpPr>
              <p:cNvPr id="180" name="Rounded Rectangular Callout 179"/>
              <p:cNvSpPr/>
              <p:nvPr/>
            </p:nvSpPr>
            <p:spPr>
              <a:xfrm>
                <a:off x="-374836" y="1877518"/>
                <a:ext cx="2286000" cy="1131348"/>
              </a:xfrm>
              <a:prstGeom prst="wedgeRoundRectCallout">
                <a:avLst>
                  <a:gd name="adj1" fmla="val -15119"/>
                  <a:gd name="adj2" fmla="val -84229"/>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1" name="Elbow Connector 180"/>
              <p:cNvCxnSpPr/>
              <p:nvPr/>
            </p:nvCxnSpPr>
            <p:spPr>
              <a:xfrm flipV="1">
                <a:off x="371475"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82" name="Elbow Connector 181"/>
              <p:cNvCxnSpPr/>
              <p:nvPr/>
            </p:nvCxnSpPr>
            <p:spPr>
              <a:xfrm>
                <a:off x="752475"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1133475" y="2667000"/>
                <a:ext cx="479425"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76" name="Straight Arrow Connector 175"/>
            <p:cNvCxnSpPr/>
            <p:nvPr/>
          </p:nvCxnSpPr>
          <p:spPr>
            <a:xfrm flipV="1">
              <a:off x="447675"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a:off x="447675"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8" name="TextBox 177"/>
            <p:cNvSpPr txBox="1"/>
            <p:nvPr/>
          </p:nvSpPr>
          <p:spPr>
            <a:xfrm>
              <a:off x="852488" y="2730519"/>
              <a:ext cx="784225" cy="276999"/>
            </a:xfrm>
            <a:prstGeom prst="rect">
              <a:avLst/>
            </a:prstGeom>
            <a:noFill/>
          </p:spPr>
          <p:txBody>
            <a:bodyPr wrap="square" rtlCol="0">
              <a:spAutoFit/>
            </a:bodyPr>
            <a:lstStyle/>
            <a:p>
              <a:r>
                <a:rPr lang="en-US" sz="1200" dirty="0"/>
                <a:t>Time</a:t>
              </a:r>
            </a:p>
          </p:txBody>
        </p:sp>
        <p:sp>
          <p:nvSpPr>
            <p:cNvPr id="179" name="TextBox 178"/>
            <p:cNvSpPr txBox="1"/>
            <p:nvPr/>
          </p:nvSpPr>
          <p:spPr>
            <a:xfrm>
              <a:off x="-161925" y="2268963"/>
              <a:ext cx="784225" cy="276999"/>
            </a:xfrm>
            <a:prstGeom prst="rect">
              <a:avLst/>
            </a:prstGeom>
            <a:noFill/>
          </p:spPr>
          <p:txBody>
            <a:bodyPr wrap="square" rtlCol="0">
              <a:spAutoFit/>
            </a:bodyPr>
            <a:lstStyle/>
            <a:p>
              <a:r>
                <a:rPr lang="en-US" sz="1200" dirty="0"/>
                <a:t>Voltage</a:t>
              </a:r>
            </a:p>
          </p:txBody>
        </p:sp>
      </p:grpSp>
      <p:grpSp>
        <p:nvGrpSpPr>
          <p:cNvPr id="215" name="Group 214">
            <a:extLst>
              <a:ext uri="{FF2B5EF4-FFF2-40B4-BE49-F238E27FC236}">
                <a16:creationId xmlns:a16="http://schemas.microsoft.com/office/drawing/2014/main" id="{96A89D86-1AA0-0344-A972-9FF3E69A4A96}"/>
              </a:ext>
            </a:extLst>
          </p:cNvPr>
          <p:cNvGrpSpPr/>
          <p:nvPr/>
        </p:nvGrpSpPr>
        <p:grpSpPr>
          <a:xfrm>
            <a:off x="896938" y="2018506"/>
            <a:ext cx="1524000" cy="877094"/>
            <a:chOff x="4038600" y="2057400"/>
            <a:chExt cx="1524000" cy="877094"/>
          </a:xfrm>
        </p:grpSpPr>
        <p:sp>
          <p:nvSpPr>
            <p:cNvPr id="216" name="Rounded Rectangular Callout 215">
              <a:extLst>
                <a:ext uri="{FF2B5EF4-FFF2-40B4-BE49-F238E27FC236}">
                  <a16:creationId xmlns:a16="http://schemas.microsoft.com/office/drawing/2014/main" id="{D8A781B3-9BBF-8C43-8C2B-41A5A4C3243D}"/>
                </a:ext>
              </a:extLst>
            </p:cNvPr>
            <p:cNvSpPr/>
            <p:nvPr/>
          </p:nvSpPr>
          <p:spPr>
            <a:xfrm>
              <a:off x="4038600" y="2057400"/>
              <a:ext cx="1524000" cy="877094"/>
            </a:xfrm>
            <a:prstGeom prst="wedgeRoundRectCallout">
              <a:avLst>
                <a:gd name="adj1" fmla="val 26665"/>
                <a:gd name="adj2" fmla="val 140691"/>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7" name="Group 216">
              <a:extLst>
                <a:ext uri="{FF2B5EF4-FFF2-40B4-BE49-F238E27FC236}">
                  <a16:creationId xmlns:a16="http://schemas.microsoft.com/office/drawing/2014/main" id="{F10B80EA-0F8C-6647-AA01-6DE8F48AAFBB}"/>
                </a:ext>
              </a:extLst>
            </p:cNvPr>
            <p:cNvGrpSpPr/>
            <p:nvPr/>
          </p:nvGrpSpPr>
          <p:grpSpPr>
            <a:xfrm>
              <a:off x="4205288" y="2165267"/>
              <a:ext cx="1176747" cy="630321"/>
              <a:chOff x="4205288" y="2165267"/>
              <a:chExt cx="1176747" cy="630321"/>
            </a:xfrm>
          </p:grpSpPr>
          <p:sp>
            <p:nvSpPr>
              <p:cNvPr id="218" name="Freeform 217">
                <a:extLst>
                  <a:ext uri="{FF2B5EF4-FFF2-40B4-BE49-F238E27FC236}">
                    <a16:creationId xmlns:a16="http://schemas.microsoft.com/office/drawing/2014/main" id="{E870C8BD-F2AA-2443-A777-806DF79F98EE}"/>
                  </a:ext>
                </a:extLst>
              </p:cNvPr>
              <p:cNvSpPr/>
              <p:nvPr/>
            </p:nvSpPr>
            <p:spPr>
              <a:xfrm>
                <a:off x="4205288" y="2642100"/>
                <a:ext cx="171450" cy="124913"/>
              </a:xfrm>
              <a:custGeom>
                <a:avLst/>
                <a:gdLst>
                  <a:gd name="connsiteX0" fmla="*/ 0 w 171450"/>
                  <a:gd name="connsiteY0" fmla="*/ 67763 h 124913"/>
                  <a:gd name="connsiteX1" fmla="*/ 4762 w 171450"/>
                  <a:gd name="connsiteY1" fmla="*/ 105863 h 124913"/>
                  <a:gd name="connsiteX2" fmla="*/ 9525 w 171450"/>
                  <a:gd name="connsiteY2" fmla="*/ 120150 h 124913"/>
                  <a:gd name="connsiteX3" fmla="*/ 23812 w 171450"/>
                  <a:gd name="connsiteY3" fmla="*/ 124913 h 124913"/>
                  <a:gd name="connsiteX4" fmla="*/ 28575 w 171450"/>
                  <a:gd name="connsiteY4" fmla="*/ 63000 h 124913"/>
                  <a:gd name="connsiteX5" fmla="*/ 33337 w 171450"/>
                  <a:gd name="connsiteY5" fmla="*/ 48713 h 124913"/>
                  <a:gd name="connsiteX6" fmla="*/ 47625 w 171450"/>
                  <a:gd name="connsiteY6" fmla="*/ 39188 h 124913"/>
                  <a:gd name="connsiteX7" fmla="*/ 52387 w 171450"/>
                  <a:gd name="connsiteY7" fmla="*/ 1088 h 124913"/>
                  <a:gd name="connsiteX8" fmla="*/ 61912 w 171450"/>
                  <a:gd name="connsiteY8" fmla="*/ 20138 h 124913"/>
                  <a:gd name="connsiteX9" fmla="*/ 66675 w 171450"/>
                  <a:gd name="connsiteY9" fmla="*/ 39188 h 124913"/>
                  <a:gd name="connsiteX10" fmla="*/ 71437 w 171450"/>
                  <a:gd name="connsiteY10" fmla="*/ 53475 h 124913"/>
                  <a:gd name="connsiteX11" fmla="*/ 100012 w 171450"/>
                  <a:gd name="connsiteY11" fmla="*/ 29663 h 124913"/>
                  <a:gd name="connsiteX12" fmla="*/ 109537 w 171450"/>
                  <a:gd name="connsiteY12" fmla="*/ 43950 h 124913"/>
                  <a:gd name="connsiteX13" fmla="*/ 142875 w 171450"/>
                  <a:gd name="connsiteY13" fmla="*/ 53475 h 124913"/>
                  <a:gd name="connsiteX14" fmla="*/ 157162 w 171450"/>
                  <a:gd name="connsiteY14" fmla="*/ 63000 h 124913"/>
                  <a:gd name="connsiteX15" fmla="*/ 171450 w 171450"/>
                  <a:gd name="connsiteY15" fmla="*/ 67763 h 1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24913">
                    <a:moveTo>
                      <a:pt x="0" y="67763"/>
                    </a:moveTo>
                    <a:cubicBezTo>
                      <a:pt x="1587" y="80463"/>
                      <a:pt x="2472" y="93271"/>
                      <a:pt x="4762" y="105863"/>
                    </a:cubicBezTo>
                    <a:cubicBezTo>
                      <a:pt x="5660" y="110802"/>
                      <a:pt x="5975" y="116600"/>
                      <a:pt x="9525" y="120150"/>
                    </a:cubicBezTo>
                    <a:cubicBezTo>
                      <a:pt x="13075" y="123700"/>
                      <a:pt x="19050" y="123325"/>
                      <a:pt x="23812" y="124913"/>
                    </a:cubicBezTo>
                    <a:cubicBezTo>
                      <a:pt x="25400" y="104275"/>
                      <a:pt x="26008" y="83539"/>
                      <a:pt x="28575" y="63000"/>
                    </a:cubicBezTo>
                    <a:cubicBezTo>
                      <a:pt x="29198" y="58019"/>
                      <a:pt x="30201" y="52633"/>
                      <a:pt x="33337" y="48713"/>
                    </a:cubicBezTo>
                    <a:cubicBezTo>
                      <a:pt x="36913" y="44243"/>
                      <a:pt x="42862" y="42363"/>
                      <a:pt x="47625" y="39188"/>
                    </a:cubicBezTo>
                    <a:cubicBezTo>
                      <a:pt x="49212" y="26488"/>
                      <a:pt x="44708" y="11327"/>
                      <a:pt x="52387" y="1088"/>
                    </a:cubicBezTo>
                    <a:cubicBezTo>
                      <a:pt x="56647" y="-4592"/>
                      <a:pt x="59419" y="13491"/>
                      <a:pt x="61912" y="20138"/>
                    </a:cubicBezTo>
                    <a:cubicBezTo>
                      <a:pt x="64210" y="26267"/>
                      <a:pt x="64877" y="32894"/>
                      <a:pt x="66675" y="39188"/>
                    </a:cubicBezTo>
                    <a:cubicBezTo>
                      <a:pt x="68054" y="44015"/>
                      <a:pt x="69850" y="48713"/>
                      <a:pt x="71437" y="53475"/>
                    </a:cubicBezTo>
                    <a:cubicBezTo>
                      <a:pt x="83032" y="18690"/>
                      <a:pt x="71222" y="22465"/>
                      <a:pt x="100012" y="29663"/>
                    </a:cubicBezTo>
                    <a:cubicBezTo>
                      <a:pt x="103187" y="34425"/>
                      <a:pt x="105068" y="40374"/>
                      <a:pt x="109537" y="43950"/>
                    </a:cubicBezTo>
                    <a:cubicBezTo>
                      <a:pt x="112644" y="46436"/>
                      <a:pt x="141627" y="53163"/>
                      <a:pt x="142875" y="53475"/>
                    </a:cubicBezTo>
                    <a:cubicBezTo>
                      <a:pt x="147637" y="56650"/>
                      <a:pt x="153586" y="58531"/>
                      <a:pt x="157162" y="63000"/>
                    </a:cubicBezTo>
                    <a:cubicBezTo>
                      <a:pt x="168153" y="76739"/>
                      <a:pt x="154075" y="85138"/>
                      <a:pt x="171450" y="6776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Freeform 218">
                <a:extLst>
                  <a:ext uri="{FF2B5EF4-FFF2-40B4-BE49-F238E27FC236}">
                    <a16:creationId xmlns:a16="http://schemas.microsoft.com/office/drawing/2014/main" id="{246FAF36-6A4B-BE4D-8F89-044563C846C1}"/>
                  </a:ext>
                </a:extLst>
              </p:cNvPr>
              <p:cNvSpPr/>
              <p:nvPr/>
            </p:nvSpPr>
            <p:spPr>
              <a:xfrm>
                <a:off x="4376738" y="2165267"/>
                <a:ext cx="390525" cy="320758"/>
              </a:xfrm>
              <a:custGeom>
                <a:avLst/>
                <a:gdLst>
                  <a:gd name="connsiteX0" fmla="*/ 0 w 390525"/>
                  <a:gd name="connsiteY0" fmla="*/ 249321 h 320758"/>
                  <a:gd name="connsiteX1" fmla="*/ 19050 w 390525"/>
                  <a:gd name="connsiteY1" fmla="*/ 277896 h 320758"/>
                  <a:gd name="connsiteX2" fmla="*/ 33337 w 390525"/>
                  <a:gd name="connsiteY2" fmla="*/ 292183 h 320758"/>
                  <a:gd name="connsiteX3" fmla="*/ 47625 w 390525"/>
                  <a:gd name="connsiteY3" fmla="*/ 287421 h 320758"/>
                  <a:gd name="connsiteX4" fmla="*/ 57150 w 390525"/>
                  <a:gd name="connsiteY4" fmla="*/ 254083 h 320758"/>
                  <a:gd name="connsiteX5" fmla="*/ 71437 w 390525"/>
                  <a:gd name="connsiteY5" fmla="*/ 249321 h 320758"/>
                  <a:gd name="connsiteX6" fmla="*/ 85725 w 390525"/>
                  <a:gd name="connsiteY6" fmla="*/ 301708 h 320758"/>
                  <a:gd name="connsiteX7" fmla="*/ 90487 w 390525"/>
                  <a:gd name="connsiteY7" fmla="*/ 315996 h 320758"/>
                  <a:gd name="connsiteX8" fmla="*/ 104775 w 390525"/>
                  <a:gd name="connsiteY8" fmla="*/ 320758 h 320758"/>
                  <a:gd name="connsiteX9" fmla="*/ 109537 w 390525"/>
                  <a:gd name="connsiteY9" fmla="*/ 292183 h 320758"/>
                  <a:gd name="connsiteX10" fmla="*/ 123825 w 390525"/>
                  <a:gd name="connsiteY10" fmla="*/ 296946 h 320758"/>
                  <a:gd name="connsiteX11" fmla="*/ 138112 w 390525"/>
                  <a:gd name="connsiteY11" fmla="*/ 311233 h 320758"/>
                  <a:gd name="connsiteX12" fmla="*/ 152400 w 390525"/>
                  <a:gd name="connsiteY12" fmla="*/ 230271 h 320758"/>
                  <a:gd name="connsiteX13" fmla="*/ 157162 w 390525"/>
                  <a:gd name="connsiteY13" fmla="*/ 244558 h 320758"/>
                  <a:gd name="connsiteX14" fmla="*/ 180975 w 390525"/>
                  <a:gd name="connsiteY14" fmla="*/ 268371 h 320758"/>
                  <a:gd name="connsiteX15" fmla="*/ 185737 w 390525"/>
                  <a:gd name="connsiteY15" fmla="*/ 282658 h 320758"/>
                  <a:gd name="connsiteX16" fmla="*/ 204787 w 390525"/>
                  <a:gd name="connsiteY16" fmla="*/ 263608 h 320758"/>
                  <a:gd name="connsiteX17" fmla="*/ 209550 w 390525"/>
                  <a:gd name="connsiteY17" fmla="*/ 230271 h 320758"/>
                  <a:gd name="connsiteX18" fmla="*/ 214312 w 390525"/>
                  <a:gd name="connsiteY18" fmla="*/ 215983 h 320758"/>
                  <a:gd name="connsiteX19" fmla="*/ 223837 w 390525"/>
                  <a:gd name="connsiteY19" fmla="*/ 244558 h 320758"/>
                  <a:gd name="connsiteX20" fmla="*/ 238125 w 390525"/>
                  <a:gd name="connsiteY20" fmla="*/ 258846 h 320758"/>
                  <a:gd name="connsiteX21" fmla="*/ 242887 w 390525"/>
                  <a:gd name="connsiteY21" fmla="*/ 130258 h 320758"/>
                  <a:gd name="connsiteX22" fmla="*/ 252412 w 390525"/>
                  <a:gd name="connsiteY22" fmla="*/ 77871 h 320758"/>
                  <a:gd name="connsiteX23" fmla="*/ 257175 w 390525"/>
                  <a:gd name="connsiteY23" fmla="*/ 1671 h 320758"/>
                  <a:gd name="connsiteX24" fmla="*/ 271462 w 390525"/>
                  <a:gd name="connsiteY24" fmla="*/ 11196 h 320758"/>
                  <a:gd name="connsiteX25" fmla="*/ 280987 w 390525"/>
                  <a:gd name="connsiteY25" fmla="*/ 154071 h 320758"/>
                  <a:gd name="connsiteX26" fmla="*/ 285750 w 390525"/>
                  <a:gd name="connsiteY26" fmla="*/ 168358 h 320758"/>
                  <a:gd name="connsiteX27" fmla="*/ 290512 w 390525"/>
                  <a:gd name="connsiteY27" fmla="*/ 201696 h 320758"/>
                  <a:gd name="connsiteX28" fmla="*/ 300037 w 390525"/>
                  <a:gd name="connsiteY28" fmla="*/ 277896 h 320758"/>
                  <a:gd name="connsiteX29" fmla="*/ 304800 w 390525"/>
                  <a:gd name="connsiteY29" fmla="*/ 182646 h 320758"/>
                  <a:gd name="connsiteX30" fmla="*/ 309562 w 390525"/>
                  <a:gd name="connsiteY30" fmla="*/ 206458 h 320758"/>
                  <a:gd name="connsiteX31" fmla="*/ 314325 w 390525"/>
                  <a:gd name="connsiteY31" fmla="*/ 225508 h 320758"/>
                  <a:gd name="connsiteX32" fmla="*/ 323850 w 390525"/>
                  <a:gd name="connsiteY32" fmla="*/ 120733 h 320758"/>
                  <a:gd name="connsiteX33" fmla="*/ 328612 w 390525"/>
                  <a:gd name="connsiteY33" fmla="*/ 101683 h 320758"/>
                  <a:gd name="connsiteX34" fmla="*/ 338137 w 390525"/>
                  <a:gd name="connsiteY34" fmla="*/ 87396 h 320758"/>
                  <a:gd name="connsiteX35" fmla="*/ 347662 w 390525"/>
                  <a:gd name="connsiteY35" fmla="*/ 87396 h 320758"/>
                  <a:gd name="connsiteX36" fmla="*/ 357187 w 390525"/>
                  <a:gd name="connsiteY36" fmla="*/ 106446 h 320758"/>
                  <a:gd name="connsiteX37" fmla="*/ 361950 w 390525"/>
                  <a:gd name="connsiteY37" fmla="*/ 139783 h 320758"/>
                  <a:gd name="connsiteX38" fmla="*/ 366712 w 390525"/>
                  <a:gd name="connsiteY38" fmla="*/ 187408 h 320758"/>
                  <a:gd name="connsiteX39" fmla="*/ 376237 w 390525"/>
                  <a:gd name="connsiteY39" fmla="*/ 239796 h 320758"/>
                  <a:gd name="connsiteX40" fmla="*/ 385762 w 390525"/>
                  <a:gd name="connsiteY40" fmla="*/ 244558 h 320758"/>
                  <a:gd name="connsiteX41" fmla="*/ 390525 w 390525"/>
                  <a:gd name="connsiteY41" fmla="*/ 254083 h 3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0525" h="320758">
                    <a:moveTo>
                      <a:pt x="0" y="249321"/>
                    </a:moveTo>
                    <a:cubicBezTo>
                      <a:pt x="30903" y="269924"/>
                      <a:pt x="124" y="244777"/>
                      <a:pt x="19050" y="277896"/>
                    </a:cubicBezTo>
                    <a:cubicBezTo>
                      <a:pt x="22392" y="283744"/>
                      <a:pt x="28575" y="287421"/>
                      <a:pt x="33337" y="292183"/>
                    </a:cubicBezTo>
                    <a:cubicBezTo>
                      <a:pt x="38100" y="290596"/>
                      <a:pt x="44489" y="291341"/>
                      <a:pt x="47625" y="287421"/>
                    </a:cubicBezTo>
                    <a:cubicBezTo>
                      <a:pt x="48127" y="286793"/>
                      <a:pt x="54518" y="256715"/>
                      <a:pt x="57150" y="254083"/>
                    </a:cubicBezTo>
                    <a:cubicBezTo>
                      <a:pt x="60700" y="250533"/>
                      <a:pt x="66675" y="250908"/>
                      <a:pt x="71437" y="249321"/>
                    </a:cubicBezTo>
                    <a:cubicBezTo>
                      <a:pt x="78170" y="282982"/>
                      <a:pt x="73639" y="265450"/>
                      <a:pt x="85725" y="301708"/>
                    </a:cubicBezTo>
                    <a:cubicBezTo>
                      <a:pt x="87312" y="306471"/>
                      <a:pt x="85724" y="314409"/>
                      <a:pt x="90487" y="315996"/>
                    </a:cubicBezTo>
                    <a:lnTo>
                      <a:pt x="104775" y="320758"/>
                    </a:lnTo>
                    <a:cubicBezTo>
                      <a:pt x="106362" y="311233"/>
                      <a:pt x="103505" y="299723"/>
                      <a:pt x="109537" y="292183"/>
                    </a:cubicBezTo>
                    <a:cubicBezTo>
                      <a:pt x="112673" y="288263"/>
                      <a:pt x="119648" y="294161"/>
                      <a:pt x="123825" y="296946"/>
                    </a:cubicBezTo>
                    <a:cubicBezTo>
                      <a:pt x="129429" y="300682"/>
                      <a:pt x="133350" y="306471"/>
                      <a:pt x="138112" y="311233"/>
                    </a:cubicBezTo>
                    <a:cubicBezTo>
                      <a:pt x="162819" y="274174"/>
                      <a:pt x="136243" y="319133"/>
                      <a:pt x="152400" y="230271"/>
                    </a:cubicBezTo>
                    <a:cubicBezTo>
                      <a:pt x="153298" y="225332"/>
                      <a:pt x="154917" y="240068"/>
                      <a:pt x="157162" y="244558"/>
                    </a:cubicBezTo>
                    <a:cubicBezTo>
                      <a:pt x="165100" y="260434"/>
                      <a:pt x="166687" y="258846"/>
                      <a:pt x="180975" y="268371"/>
                    </a:cubicBezTo>
                    <a:cubicBezTo>
                      <a:pt x="182562" y="273133"/>
                      <a:pt x="181247" y="280413"/>
                      <a:pt x="185737" y="282658"/>
                    </a:cubicBezTo>
                    <a:cubicBezTo>
                      <a:pt x="200253" y="289916"/>
                      <a:pt x="202973" y="269052"/>
                      <a:pt x="204787" y="263608"/>
                    </a:cubicBezTo>
                    <a:cubicBezTo>
                      <a:pt x="206375" y="252496"/>
                      <a:pt x="207349" y="241278"/>
                      <a:pt x="209550" y="230271"/>
                    </a:cubicBezTo>
                    <a:cubicBezTo>
                      <a:pt x="210535" y="225348"/>
                      <a:pt x="210762" y="212433"/>
                      <a:pt x="214312" y="215983"/>
                    </a:cubicBezTo>
                    <a:cubicBezTo>
                      <a:pt x="221412" y="223083"/>
                      <a:pt x="216737" y="237458"/>
                      <a:pt x="223837" y="244558"/>
                    </a:cubicBezTo>
                    <a:lnTo>
                      <a:pt x="238125" y="258846"/>
                    </a:lnTo>
                    <a:cubicBezTo>
                      <a:pt x="239712" y="215983"/>
                      <a:pt x="240292" y="173071"/>
                      <a:pt x="242887" y="130258"/>
                    </a:cubicBezTo>
                    <a:cubicBezTo>
                      <a:pt x="243416" y="121524"/>
                      <a:pt x="250421" y="87828"/>
                      <a:pt x="252412" y="77871"/>
                    </a:cubicBezTo>
                    <a:cubicBezTo>
                      <a:pt x="254000" y="52471"/>
                      <a:pt x="250183" y="26141"/>
                      <a:pt x="257175" y="1671"/>
                    </a:cubicBezTo>
                    <a:cubicBezTo>
                      <a:pt x="258747" y="-3832"/>
                      <a:pt x="270592" y="5539"/>
                      <a:pt x="271462" y="11196"/>
                    </a:cubicBezTo>
                    <a:cubicBezTo>
                      <a:pt x="289130" y="126039"/>
                      <a:pt x="266790" y="90187"/>
                      <a:pt x="280987" y="154071"/>
                    </a:cubicBezTo>
                    <a:cubicBezTo>
                      <a:pt x="282076" y="158971"/>
                      <a:pt x="284162" y="163596"/>
                      <a:pt x="285750" y="168358"/>
                    </a:cubicBezTo>
                    <a:cubicBezTo>
                      <a:pt x="287337" y="179471"/>
                      <a:pt x="289272" y="190539"/>
                      <a:pt x="290512" y="201696"/>
                    </a:cubicBezTo>
                    <a:cubicBezTo>
                      <a:pt x="298755" y="275880"/>
                      <a:pt x="290569" y="230548"/>
                      <a:pt x="300037" y="277896"/>
                    </a:cubicBezTo>
                    <a:cubicBezTo>
                      <a:pt x="301625" y="246146"/>
                      <a:pt x="300599" y="214157"/>
                      <a:pt x="304800" y="182646"/>
                    </a:cubicBezTo>
                    <a:cubicBezTo>
                      <a:pt x="305870" y="174623"/>
                      <a:pt x="307806" y="198556"/>
                      <a:pt x="309562" y="206458"/>
                    </a:cubicBezTo>
                    <a:cubicBezTo>
                      <a:pt x="310982" y="212848"/>
                      <a:pt x="312737" y="219158"/>
                      <a:pt x="314325" y="225508"/>
                    </a:cubicBezTo>
                    <a:cubicBezTo>
                      <a:pt x="317103" y="183828"/>
                      <a:pt x="316996" y="158431"/>
                      <a:pt x="323850" y="120733"/>
                    </a:cubicBezTo>
                    <a:cubicBezTo>
                      <a:pt x="325021" y="114293"/>
                      <a:pt x="326034" y="107699"/>
                      <a:pt x="328612" y="101683"/>
                    </a:cubicBezTo>
                    <a:cubicBezTo>
                      <a:pt x="330867" y="96422"/>
                      <a:pt x="334962" y="92158"/>
                      <a:pt x="338137" y="87396"/>
                    </a:cubicBezTo>
                    <a:cubicBezTo>
                      <a:pt x="345758" y="56916"/>
                      <a:pt x="340042" y="67076"/>
                      <a:pt x="347662" y="87396"/>
                    </a:cubicBezTo>
                    <a:cubicBezTo>
                      <a:pt x="350155" y="94044"/>
                      <a:pt x="354012" y="100096"/>
                      <a:pt x="357187" y="106446"/>
                    </a:cubicBezTo>
                    <a:cubicBezTo>
                      <a:pt x="358775" y="117558"/>
                      <a:pt x="360638" y="128635"/>
                      <a:pt x="361950" y="139783"/>
                    </a:cubicBezTo>
                    <a:cubicBezTo>
                      <a:pt x="363814" y="155628"/>
                      <a:pt x="364456" y="171614"/>
                      <a:pt x="366712" y="187408"/>
                    </a:cubicBezTo>
                    <a:cubicBezTo>
                      <a:pt x="369222" y="204979"/>
                      <a:pt x="373062" y="222333"/>
                      <a:pt x="376237" y="239796"/>
                    </a:cubicBezTo>
                    <a:cubicBezTo>
                      <a:pt x="384101" y="192617"/>
                      <a:pt x="378175" y="210417"/>
                      <a:pt x="385762" y="244558"/>
                    </a:cubicBezTo>
                    <a:cubicBezTo>
                      <a:pt x="386532" y="248023"/>
                      <a:pt x="388937" y="250908"/>
                      <a:pt x="390525" y="25408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Freeform 219">
                <a:extLst>
                  <a:ext uri="{FF2B5EF4-FFF2-40B4-BE49-F238E27FC236}">
                    <a16:creationId xmlns:a16="http://schemas.microsoft.com/office/drawing/2014/main" id="{39408831-9BAE-0642-8A90-53B8CD245332}"/>
                  </a:ext>
                </a:extLst>
              </p:cNvPr>
              <p:cNvSpPr/>
              <p:nvPr/>
            </p:nvSpPr>
            <p:spPr>
              <a:xfrm>
                <a:off x="4767263" y="2667000"/>
                <a:ext cx="614772" cy="128588"/>
              </a:xfrm>
              <a:custGeom>
                <a:avLst/>
                <a:gdLst>
                  <a:gd name="connsiteX0" fmla="*/ 0 w 614772"/>
                  <a:gd name="connsiteY0" fmla="*/ 23813 h 128588"/>
                  <a:gd name="connsiteX1" fmla="*/ 23812 w 614772"/>
                  <a:gd name="connsiteY1" fmla="*/ 47625 h 128588"/>
                  <a:gd name="connsiteX2" fmla="*/ 38100 w 614772"/>
                  <a:gd name="connsiteY2" fmla="*/ 57150 h 128588"/>
                  <a:gd name="connsiteX3" fmla="*/ 42862 w 614772"/>
                  <a:gd name="connsiteY3" fmla="*/ 71438 h 128588"/>
                  <a:gd name="connsiteX4" fmla="*/ 61912 w 614772"/>
                  <a:gd name="connsiteY4" fmla="*/ 47625 h 128588"/>
                  <a:gd name="connsiteX5" fmla="*/ 66675 w 614772"/>
                  <a:gd name="connsiteY5" fmla="*/ 19050 h 128588"/>
                  <a:gd name="connsiteX6" fmla="*/ 71437 w 614772"/>
                  <a:gd name="connsiteY6" fmla="*/ 33338 h 128588"/>
                  <a:gd name="connsiteX7" fmla="*/ 80962 w 614772"/>
                  <a:gd name="connsiteY7" fmla="*/ 47625 h 128588"/>
                  <a:gd name="connsiteX8" fmla="*/ 85725 w 614772"/>
                  <a:gd name="connsiteY8" fmla="*/ 71438 h 128588"/>
                  <a:gd name="connsiteX9" fmla="*/ 90487 w 614772"/>
                  <a:gd name="connsiteY9" fmla="*/ 85725 h 128588"/>
                  <a:gd name="connsiteX10" fmla="*/ 104775 w 614772"/>
                  <a:gd name="connsiteY10" fmla="*/ 76200 h 128588"/>
                  <a:gd name="connsiteX11" fmla="*/ 128587 w 614772"/>
                  <a:gd name="connsiteY11" fmla="*/ 85725 h 128588"/>
                  <a:gd name="connsiteX12" fmla="*/ 142875 w 614772"/>
                  <a:gd name="connsiteY12" fmla="*/ 80963 h 128588"/>
                  <a:gd name="connsiteX13" fmla="*/ 138112 w 614772"/>
                  <a:gd name="connsiteY13" fmla="*/ 52388 h 128588"/>
                  <a:gd name="connsiteX14" fmla="*/ 142875 w 614772"/>
                  <a:gd name="connsiteY14" fmla="*/ 66675 h 128588"/>
                  <a:gd name="connsiteX15" fmla="*/ 161925 w 614772"/>
                  <a:gd name="connsiteY15" fmla="*/ 95250 h 128588"/>
                  <a:gd name="connsiteX16" fmla="*/ 180975 w 614772"/>
                  <a:gd name="connsiteY16" fmla="*/ 71438 h 128588"/>
                  <a:gd name="connsiteX17" fmla="*/ 195262 w 614772"/>
                  <a:gd name="connsiteY17" fmla="*/ 47625 h 128588"/>
                  <a:gd name="connsiteX18" fmla="*/ 204787 w 614772"/>
                  <a:gd name="connsiteY18" fmla="*/ 61913 h 128588"/>
                  <a:gd name="connsiteX19" fmla="*/ 214312 w 614772"/>
                  <a:gd name="connsiteY19" fmla="*/ 90488 h 128588"/>
                  <a:gd name="connsiteX20" fmla="*/ 233362 w 614772"/>
                  <a:gd name="connsiteY20" fmla="*/ 61913 h 128588"/>
                  <a:gd name="connsiteX21" fmla="*/ 242887 w 614772"/>
                  <a:gd name="connsiteY21" fmla="*/ 47625 h 128588"/>
                  <a:gd name="connsiteX22" fmla="*/ 266700 w 614772"/>
                  <a:gd name="connsiteY22" fmla="*/ 76200 h 128588"/>
                  <a:gd name="connsiteX23" fmla="*/ 271462 w 614772"/>
                  <a:gd name="connsiteY23" fmla="*/ 95250 h 128588"/>
                  <a:gd name="connsiteX24" fmla="*/ 276225 w 614772"/>
                  <a:gd name="connsiteY24" fmla="*/ 109538 h 128588"/>
                  <a:gd name="connsiteX25" fmla="*/ 285750 w 614772"/>
                  <a:gd name="connsiteY25" fmla="*/ 80963 h 128588"/>
                  <a:gd name="connsiteX26" fmla="*/ 304800 w 614772"/>
                  <a:gd name="connsiteY26" fmla="*/ 57150 h 128588"/>
                  <a:gd name="connsiteX27" fmla="*/ 319087 w 614772"/>
                  <a:gd name="connsiteY27" fmla="*/ 52388 h 128588"/>
                  <a:gd name="connsiteX28" fmla="*/ 333375 w 614772"/>
                  <a:gd name="connsiteY28" fmla="*/ 61913 h 128588"/>
                  <a:gd name="connsiteX29" fmla="*/ 357187 w 614772"/>
                  <a:gd name="connsiteY29" fmla="*/ 57150 h 128588"/>
                  <a:gd name="connsiteX30" fmla="*/ 371475 w 614772"/>
                  <a:gd name="connsiteY30" fmla="*/ 52388 h 128588"/>
                  <a:gd name="connsiteX31" fmla="*/ 395287 w 614772"/>
                  <a:gd name="connsiteY31" fmla="*/ 33338 h 128588"/>
                  <a:gd name="connsiteX32" fmla="*/ 400050 w 614772"/>
                  <a:gd name="connsiteY32" fmla="*/ 47625 h 128588"/>
                  <a:gd name="connsiteX33" fmla="*/ 409575 w 614772"/>
                  <a:gd name="connsiteY33" fmla="*/ 85725 h 128588"/>
                  <a:gd name="connsiteX34" fmla="*/ 423862 w 614772"/>
                  <a:gd name="connsiteY34" fmla="*/ 71438 h 128588"/>
                  <a:gd name="connsiteX35" fmla="*/ 438150 w 614772"/>
                  <a:gd name="connsiteY35" fmla="*/ 66675 h 128588"/>
                  <a:gd name="connsiteX36" fmla="*/ 466725 w 614772"/>
                  <a:gd name="connsiteY36" fmla="*/ 47625 h 128588"/>
                  <a:gd name="connsiteX37" fmla="*/ 481012 w 614772"/>
                  <a:gd name="connsiteY37" fmla="*/ 57150 h 128588"/>
                  <a:gd name="connsiteX38" fmla="*/ 490537 w 614772"/>
                  <a:gd name="connsiteY38" fmla="*/ 33338 h 128588"/>
                  <a:gd name="connsiteX39" fmla="*/ 504825 w 614772"/>
                  <a:gd name="connsiteY39" fmla="*/ 0 h 128588"/>
                  <a:gd name="connsiteX40" fmla="*/ 519112 w 614772"/>
                  <a:gd name="connsiteY40" fmla="*/ 4763 h 128588"/>
                  <a:gd name="connsiteX41" fmla="*/ 533400 w 614772"/>
                  <a:gd name="connsiteY41" fmla="*/ 33338 h 128588"/>
                  <a:gd name="connsiteX42" fmla="*/ 538162 w 614772"/>
                  <a:gd name="connsiteY42" fmla="*/ 66675 h 128588"/>
                  <a:gd name="connsiteX43" fmla="*/ 561975 w 614772"/>
                  <a:gd name="connsiteY43" fmla="*/ 23813 h 128588"/>
                  <a:gd name="connsiteX44" fmla="*/ 576262 w 614772"/>
                  <a:gd name="connsiteY44" fmla="*/ 28575 h 128588"/>
                  <a:gd name="connsiteX45" fmla="*/ 585787 w 614772"/>
                  <a:gd name="connsiteY45" fmla="*/ 76200 h 128588"/>
                  <a:gd name="connsiteX46" fmla="*/ 595312 w 614772"/>
                  <a:gd name="connsiteY46" fmla="*/ 128588 h 128588"/>
                  <a:gd name="connsiteX47" fmla="*/ 604837 w 614772"/>
                  <a:gd name="connsiteY47" fmla="*/ 109538 h 128588"/>
                  <a:gd name="connsiteX48" fmla="*/ 614362 w 614772"/>
                  <a:gd name="connsiteY48" fmla="*/ 71438 h 128588"/>
                  <a:gd name="connsiteX49" fmla="*/ 614362 w 614772"/>
                  <a:gd name="connsiteY49" fmla="*/ 3810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4772" h="128588">
                    <a:moveTo>
                      <a:pt x="0" y="23813"/>
                    </a:moveTo>
                    <a:cubicBezTo>
                      <a:pt x="7937" y="31750"/>
                      <a:pt x="15364" y="40233"/>
                      <a:pt x="23812" y="47625"/>
                    </a:cubicBezTo>
                    <a:cubicBezTo>
                      <a:pt x="28120" y="51394"/>
                      <a:pt x="34524" y="52680"/>
                      <a:pt x="38100" y="57150"/>
                    </a:cubicBezTo>
                    <a:cubicBezTo>
                      <a:pt x="41236" y="61070"/>
                      <a:pt x="41275" y="66675"/>
                      <a:pt x="42862" y="71438"/>
                    </a:cubicBezTo>
                    <a:cubicBezTo>
                      <a:pt x="49212" y="63500"/>
                      <a:pt x="57706" y="56879"/>
                      <a:pt x="61912" y="47625"/>
                    </a:cubicBezTo>
                    <a:cubicBezTo>
                      <a:pt x="65908" y="38834"/>
                      <a:pt x="61318" y="27085"/>
                      <a:pt x="66675" y="19050"/>
                    </a:cubicBezTo>
                    <a:cubicBezTo>
                      <a:pt x="69460" y="14873"/>
                      <a:pt x="69192" y="28848"/>
                      <a:pt x="71437" y="33338"/>
                    </a:cubicBezTo>
                    <a:cubicBezTo>
                      <a:pt x="73997" y="38457"/>
                      <a:pt x="77787" y="42863"/>
                      <a:pt x="80962" y="47625"/>
                    </a:cubicBezTo>
                    <a:cubicBezTo>
                      <a:pt x="82550" y="55563"/>
                      <a:pt x="83762" y="63585"/>
                      <a:pt x="85725" y="71438"/>
                    </a:cubicBezTo>
                    <a:cubicBezTo>
                      <a:pt x="86943" y="76308"/>
                      <a:pt x="85617" y="84508"/>
                      <a:pt x="90487" y="85725"/>
                    </a:cubicBezTo>
                    <a:cubicBezTo>
                      <a:pt x="96040" y="87113"/>
                      <a:pt x="100012" y="79375"/>
                      <a:pt x="104775" y="76200"/>
                    </a:cubicBezTo>
                    <a:cubicBezTo>
                      <a:pt x="124353" y="46835"/>
                      <a:pt x="103402" y="68935"/>
                      <a:pt x="128587" y="85725"/>
                    </a:cubicBezTo>
                    <a:cubicBezTo>
                      <a:pt x="132764" y="88510"/>
                      <a:pt x="138112" y="82550"/>
                      <a:pt x="142875" y="80963"/>
                    </a:cubicBezTo>
                    <a:cubicBezTo>
                      <a:pt x="141287" y="71438"/>
                      <a:pt x="138112" y="62044"/>
                      <a:pt x="138112" y="52388"/>
                    </a:cubicBezTo>
                    <a:cubicBezTo>
                      <a:pt x="138112" y="47368"/>
                      <a:pt x="140437" y="62287"/>
                      <a:pt x="142875" y="66675"/>
                    </a:cubicBezTo>
                    <a:cubicBezTo>
                      <a:pt x="148435" y="76682"/>
                      <a:pt x="161925" y="95250"/>
                      <a:pt x="161925" y="95250"/>
                    </a:cubicBezTo>
                    <a:cubicBezTo>
                      <a:pt x="168275" y="87313"/>
                      <a:pt x="175146" y="79765"/>
                      <a:pt x="180975" y="71438"/>
                    </a:cubicBezTo>
                    <a:cubicBezTo>
                      <a:pt x="186283" y="63855"/>
                      <a:pt x="186667" y="51063"/>
                      <a:pt x="195262" y="47625"/>
                    </a:cubicBezTo>
                    <a:cubicBezTo>
                      <a:pt x="200577" y="45499"/>
                      <a:pt x="202462" y="56682"/>
                      <a:pt x="204787" y="61913"/>
                    </a:cubicBezTo>
                    <a:cubicBezTo>
                      <a:pt x="208865" y="71088"/>
                      <a:pt x="214312" y="90488"/>
                      <a:pt x="214312" y="90488"/>
                    </a:cubicBezTo>
                    <a:lnTo>
                      <a:pt x="233362" y="61913"/>
                    </a:lnTo>
                    <a:lnTo>
                      <a:pt x="242887" y="47625"/>
                    </a:lnTo>
                    <a:cubicBezTo>
                      <a:pt x="251468" y="56206"/>
                      <a:pt x="261728" y="64598"/>
                      <a:pt x="266700" y="76200"/>
                    </a:cubicBezTo>
                    <a:cubicBezTo>
                      <a:pt x="269278" y="82216"/>
                      <a:pt x="269664" y="88956"/>
                      <a:pt x="271462" y="95250"/>
                    </a:cubicBezTo>
                    <a:cubicBezTo>
                      <a:pt x="272841" y="100077"/>
                      <a:pt x="274637" y="104775"/>
                      <a:pt x="276225" y="109538"/>
                    </a:cubicBezTo>
                    <a:lnTo>
                      <a:pt x="285750" y="80963"/>
                    </a:lnTo>
                    <a:cubicBezTo>
                      <a:pt x="291243" y="64483"/>
                      <a:pt x="287565" y="65767"/>
                      <a:pt x="304800" y="57150"/>
                    </a:cubicBezTo>
                    <a:cubicBezTo>
                      <a:pt x="309290" y="54905"/>
                      <a:pt x="314325" y="53975"/>
                      <a:pt x="319087" y="52388"/>
                    </a:cubicBezTo>
                    <a:cubicBezTo>
                      <a:pt x="323850" y="55563"/>
                      <a:pt x="327762" y="63036"/>
                      <a:pt x="333375" y="61913"/>
                    </a:cubicBezTo>
                    <a:cubicBezTo>
                      <a:pt x="365124" y="55563"/>
                      <a:pt x="319089" y="31750"/>
                      <a:pt x="357187" y="57150"/>
                    </a:cubicBezTo>
                    <a:cubicBezTo>
                      <a:pt x="361950" y="55563"/>
                      <a:pt x="367555" y="55524"/>
                      <a:pt x="371475" y="52388"/>
                    </a:cubicBezTo>
                    <a:cubicBezTo>
                      <a:pt x="402250" y="27768"/>
                      <a:pt x="359375" y="45308"/>
                      <a:pt x="395287" y="33338"/>
                    </a:cubicBezTo>
                    <a:cubicBezTo>
                      <a:pt x="396875" y="38100"/>
                      <a:pt x="398729" y="42782"/>
                      <a:pt x="400050" y="47625"/>
                    </a:cubicBezTo>
                    <a:cubicBezTo>
                      <a:pt x="403495" y="60255"/>
                      <a:pt x="400319" y="76468"/>
                      <a:pt x="409575" y="85725"/>
                    </a:cubicBezTo>
                    <a:cubicBezTo>
                      <a:pt x="414337" y="90487"/>
                      <a:pt x="418258" y="75174"/>
                      <a:pt x="423862" y="71438"/>
                    </a:cubicBezTo>
                    <a:cubicBezTo>
                      <a:pt x="428039" y="68653"/>
                      <a:pt x="433761" y="69113"/>
                      <a:pt x="438150" y="66675"/>
                    </a:cubicBezTo>
                    <a:cubicBezTo>
                      <a:pt x="448157" y="61116"/>
                      <a:pt x="466725" y="47625"/>
                      <a:pt x="466725" y="47625"/>
                    </a:cubicBezTo>
                    <a:cubicBezTo>
                      <a:pt x="471487" y="50800"/>
                      <a:pt x="476104" y="60095"/>
                      <a:pt x="481012" y="57150"/>
                    </a:cubicBezTo>
                    <a:cubicBezTo>
                      <a:pt x="488343" y="52752"/>
                      <a:pt x="487065" y="41150"/>
                      <a:pt x="490537" y="33338"/>
                    </a:cubicBezTo>
                    <a:cubicBezTo>
                      <a:pt x="506231" y="-1973"/>
                      <a:pt x="495042" y="29347"/>
                      <a:pt x="504825" y="0"/>
                    </a:cubicBezTo>
                    <a:cubicBezTo>
                      <a:pt x="509587" y="1588"/>
                      <a:pt x="515192" y="1627"/>
                      <a:pt x="519112" y="4763"/>
                    </a:cubicBezTo>
                    <a:cubicBezTo>
                      <a:pt x="527505" y="11478"/>
                      <a:pt x="530262" y="23926"/>
                      <a:pt x="533400" y="33338"/>
                    </a:cubicBezTo>
                    <a:cubicBezTo>
                      <a:pt x="534987" y="44450"/>
                      <a:pt x="527155" y="64474"/>
                      <a:pt x="538162" y="66675"/>
                    </a:cubicBezTo>
                    <a:cubicBezTo>
                      <a:pt x="548396" y="68722"/>
                      <a:pt x="558679" y="33700"/>
                      <a:pt x="561975" y="23813"/>
                    </a:cubicBezTo>
                    <a:cubicBezTo>
                      <a:pt x="566737" y="25400"/>
                      <a:pt x="574185" y="24005"/>
                      <a:pt x="576262" y="28575"/>
                    </a:cubicBezTo>
                    <a:cubicBezTo>
                      <a:pt x="582961" y="43313"/>
                      <a:pt x="582395" y="60370"/>
                      <a:pt x="585787" y="76200"/>
                    </a:cubicBezTo>
                    <a:cubicBezTo>
                      <a:pt x="595412" y="121113"/>
                      <a:pt x="585957" y="63092"/>
                      <a:pt x="595312" y="128588"/>
                    </a:cubicBezTo>
                    <a:cubicBezTo>
                      <a:pt x="598487" y="122238"/>
                      <a:pt x="602040" y="116063"/>
                      <a:pt x="604837" y="109538"/>
                    </a:cubicBezTo>
                    <a:cubicBezTo>
                      <a:pt x="609074" y="99651"/>
                      <a:pt x="613591" y="80695"/>
                      <a:pt x="614362" y="71438"/>
                    </a:cubicBezTo>
                    <a:cubicBezTo>
                      <a:pt x="615285" y="60364"/>
                      <a:pt x="614362" y="49213"/>
                      <a:pt x="614362" y="38100"/>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1" name="Straight Connector 220">
                <a:extLst>
                  <a:ext uri="{FF2B5EF4-FFF2-40B4-BE49-F238E27FC236}">
                    <a16:creationId xmlns:a16="http://schemas.microsoft.com/office/drawing/2014/main" id="{478A7F37-E151-684B-B0C4-FE6317581096}"/>
                  </a:ext>
                </a:extLst>
              </p:cNvPr>
              <p:cNvCxnSpPr>
                <a:endCxn id="219" idx="0"/>
              </p:cNvCxnSpPr>
              <p:nvPr/>
            </p:nvCxnSpPr>
            <p:spPr>
              <a:xfrm flipV="1">
                <a:off x="4376738" y="2414588"/>
                <a:ext cx="0" cy="31670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4DC39E86-E656-D84F-8EF8-11EBB5C6864A}"/>
                  </a:ext>
                </a:extLst>
              </p:cNvPr>
              <p:cNvCxnSpPr>
                <a:stCxn id="219" idx="41"/>
                <a:endCxn id="220" idx="0"/>
              </p:cNvCxnSpPr>
              <p:nvPr/>
            </p:nvCxnSpPr>
            <p:spPr>
              <a:xfrm>
                <a:off x="4767263" y="2419350"/>
                <a:ext cx="0" cy="271463"/>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23" name="Group 222">
            <a:extLst>
              <a:ext uri="{FF2B5EF4-FFF2-40B4-BE49-F238E27FC236}">
                <a16:creationId xmlns:a16="http://schemas.microsoft.com/office/drawing/2014/main" id="{229BBCD5-A25C-BF45-AE84-F176F6F4E771}"/>
              </a:ext>
            </a:extLst>
          </p:cNvPr>
          <p:cNvGrpSpPr/>
          <p:nvPr/>
        </p:nvGrpSpPr>
        <p:grpSpPr>
          <a:xfrm>
            <a:off x="2484438" y="4495800"/>
            <a:ext cx="2286000" cy="1131348"/>
            <a:chOff x="76200" y="1879346"/>
            <a:chExt cx="2286000" cy="1131348"/>
          </a:xfrm>
        </p:grpSpPr>
        <p:grpSp>
          <p:nvGrpSpPr>
            <p:cNvPr id="224" name="Group 223">
              <a:extLst>
                <a:ext uri="{FF2B5EF4-FFF2-40B4-BE49-F238E27FC236}">
                  <a16:creationId xmlns:a16="http://schemas.microsoft.com/office/drawing/2014/main" id="{C268AC9B-79B9-8942-A218-07982A817F7D}"/>
                </a:ext>
              </a:extLst>
            </p:cNvPr>
            <p:cNvGrpSpPr/>
            <p:nvPr/>
          </p:nvGrpSpPr>
          <p:grpSpPr>
            <a:xfrm>
              <a:off x="76200" y="1879346"/>
              <a:ext cx="2286000" cy="1131348"/>
              <a:chOff x="-76200" y="1879346"/>
              <a:chExt cx="2286000" cy="1131348"/>
            </a:xfrm>
          </p:grpSpPr>
          <p:sp>
            <p:nvSpPr>
              <p:cNvPr id="229" name="Rounded Rectangular Callout 228">
                <a:extLst>
                  <a:ext uri="{FF2B5EF4-FFF2-40B4-BE49-F238E27FC236}">
                    <a16:creationId xmlns:a16="http://schemas.microsoft.com/office/drawing/2014/main" id="{B07A2EE3-6482-194F-8138-9E031C53CE8B}"/>
                  </a:ext>
                </a:extLst>
              </p:cNvPr>
              <p:cNvSpPr/>
              <p:nvPr/>
            </p:nvSpPr>
            <p:spPr>
              <a:xfrm>
                <a:off x="-76200" y="1879346"/>
                <a:ext cx="2286000" cy="1131348"/>
              </a:xfrm>
              <a:prstGeom prst="wedgeRoundRectCallout">
                <a:avLst>
                  <a:gd name="adj1" fmla="val -19881"/>
                  <a:gd name="adj2" fmla="val -79248"/>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30" name="Elbow Connector 229">
                <a:extLst>
                  <a:ext uri="{FF2B5EF4-FFF2-40B4-BE49-F238E27FC236}">
                    <a16:creationId xmlns:a16="http://schemas.microsoft.com/office/drawing/2014/main" id="{2C93845C-FA8F-B84E-91B6-C978DD317655}"/>
                  </a:ext>
                </a:extLst>
              </p:cNvPr>
              <p:cNvCxnSpPr/>
              <p:nvPr/>
            </p:nvCxnSpPr>
            <p:spPr>
              <a:xfrm flipV="1">
                <a:off x="609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31" name="Elbow Connector 230">
                <a:extLst>
                  <a:ext uri="{FF2B5EF4-FFF2-40B4-BE49-F238E27FC236}">
                    <a16:creationId xmlns:a16="http://schemas.microsoft.com/office/drawing/2014/main" id="{58B4834B-F8B2-1143-BFAA-A71BD29FCE9B}"/>
                  </a:ext>
                </a:extLst>
              </p:cNvPr>
              <p:cNvCxnSpPr/>
              <p:nvPr/>
            </p:nvCxnSpPr>
            <p:spPr>
              <a:xfrm>
                <a:off x="990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32" name="Straight Connector 231">
                <a:extLst>
                  <a:ext uri="{FF2B5EF4-FFF2-40B4-BE49-F238E27FC236}">
                    <a16:creationId xmlns:a16="http://schemas.microsoft.com/office/drawing/2014/main" id="{4CCE7ADD-1B00-0F45-ABFF-69F7DB73D284}"/>
                  </a:ext>
                </a:extLst>
              </p:cNvPr>
              <p:cNvCxnSpPr/>
              <p:nvPr/>
            </p:nvCxnSpPr>
            <p:spPr>
              <a:xfrm>
                <a:off x="1371600" y="2667000"/>
                <a:ext cx="479425"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225" name="Straight Arrow Connector 224">
              <a:extLst>
                <a:ext uri="{FF2B5EF4-FFF2-40B4-BE49-F238E27FC236}">
                  <a16:creationId xmlns:a16="http://schemas.microsoft.com/office/drawing/2014/main" id="{F2B92DE7-C8FF-B44A-97CC-6F9D3B6F5D78}"/>
                </a:ext>
              </a:extLst>
            </p:cNvPr>
            <p:cNvCxnSpPr/>
            <p:nvPr/>
          </p:nvCxnSpPr>
          <p:spPr>
            <a:xfrm flipV="1">
              <a:off x="685800"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6" name="Straight Arrow Connector 225">
              <a:extLst>
                <a:ext uri="{FF2B5EF4-FFF2-40B4-BE49-F238E27FC236}">
                  <a16:creationId xmlns:a16="http://schemas.microsoft.com/office/drawing/2014/main" id="{5E42AE27-EACB-D141-92F8-4FF387314BDD}"/>
                </a:ext>
              </a:extLst>
            </p:cNvPr>
            <p:cNvCxnSpPr/>
            <p:nvPr/>
          </p:nvCxnSpPr>
          <p:spPr>
            <a:xfrm>
              <a:off x="685800"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27" name="TextBox 226">
              <a:extLst>
                <a:ext uri="{FF2B5EF4-FFF2-40B4-BE49-F238E27FC236}">
                  <a16:creationId xmlns:a16="http://schemas.microsoft.com/office/drawing/2014/main" id="{04516DA5-5E9C-C34E-ACE6-376EBFFFBE04}"/>
                </a:ext>
              </a:extLst>
            </p:cNvPr>
            <p:cNvSpPr txBox="1"/>
            <p:nvPr/>
          </p:nvSpPr>
          <p:spPr>
            <a:xfrm>
              <a:off x="1090613" y="2730519"/>
              <a:ext cx="784225" cy="276999"/>
            </a:xfrm>
            <a:prstGeom prst="rect">
              <a:avLst/>
            </a:prstGeom>
            <a:noFill/>
          </p:spPr>
          <p:txBody>
            <a:bodyPr wrap="square" rtlCol="0">
              <a:spAutoFit/>
            </a:bodyPr>
            <a:lstStyle/>
            <a:p>
              <a:r>
                <a:rPr lang="en-US" sz="1200" dirty="0"/>
                <a:t>Time</a:t>
              </a:r>
            </a:p>
          </p:txBody>
        </p:sp>
        <p:sp>
          <p:nvSpPr>
            <p:cNvPr id="228" name="TextBox 227">
              <a:extLst>
                <a:ext uri="{FF2B5EF4-FFF2-40B4-BE49-F238E27FC236}">
                  <a16:creationId xmlns:a16="http://schemas.microsoft.com/office/drawing/2014/main" id="{8AD394A7-E4DA-6C43-BB28-6867F1A779D9}"/>
                </a:ext>
              </a:extLst>
            </p:cNvPr>
            <p:cNvSpPr txBox="1"/>
            <p:nvPr/>
          </p:nvSpPr>
          <p:spPr>
            <a:xfrm>
              <a:off x="76200" y="2268963"/>
              <a:ext cx="784225" cy="276999"/>
            </a:xfrm>
            <a:prstGeom prst="rect">
              <a:avLst/>
            </a:prstGeom>
            <a:noFill/>
          </p:spPr>
          <p:txBody>
            <a:bodyPr wrap="square" rtlCol="0">
              <a:spAutoFit/>
            </a:bodyPr>
            <a:lstStyle/>
            <a:p>
              <a:r>
                <a:rPr lang="en-US" sz="1200" dirty="0"/>
                <a:t>Voltage</a:t>
              </a:r>
            </a:p>
          </p:txBody>
        </p:sp>
      </p:grpSp>
      <p:grpSp>
        <p:nvGrpSpPr>
          <p:cNvPr id="233" name="Group 232">
            <a:extLst>
              <a:ext uri="{FF2B5EF4-FFF2-40B4-BE49-F238E27FC236}">
                <a16:creationId xmlns:a16="http://schemas.microsoft.com/office/drawing/2014/main" id="{A809FD2E-9A92-3F48-9910-C84CF3FA0E49}"/>
              </a:ext>
            </a:extLst>
          </p:cNvPr>
          <p:cNvGrpSpPr/>
          <p:nvPr/>
        </p:nvGrpSpPr>
        <p:grpSpPr>
          <a:xfrm>
            <a:off x="4419601" y="2447376"/>
            <a:ext cx="1524000" cy="877094"/>
            <a:chOff x="4038600" y="2057400"/>
            <a:chExt cx="1524000" cy="877094"/>
          </a:xfrm>
        </p:grpSpPr>
        <p:sp>
          <p:nvSpPr>
            <p:cNvPr id="234" name="Rounded Rectangular Callout 233">
              <a:extLst>
                <a:ext uri="{FF2B5EF4-FFF2-40B4-BE49-F238E27FC236}">
                  <a16:creationId xmlns:a16="http://schemas.microsoft.com/office/drawing/2014/main" id="{D3AB5B59-C238-6D42-B6CD-4D9CBC69BC44}"/>
                </a:ext>
              </a:extLst>
            </p:cNvPr>
            <p:cNvSpPr/>
            <p:nvPr/>
          </p:nvSpPr>
          <p:spPr>
            <a:xfrm>
              <a:off x="4038600" y="2057400"/>
              <a:ext cx="1524000" cy="877094"/>
            </a:xfrm>
            <a:prstGeom prst="wedgeRoundRectCallout">
              <a:avLst>
                <a:gd name="adj1" fmla="val -40953"/>
                <a:gd name="adj2" fmla="val 92701"/>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5" name="Group 234">
              <a:extLst>
                <a:ext uri="{FF2B5EF4-FFF2-40B4-BE49-F238E27FC236}">
                  <a16:creationId xmlns:a16="http://schemas.microsoft.com/office/drawing/2014/main" id="{77B38031-D664-6140-B53F-2238507090F1}"/>
                </a:ext>
              </a:extLst>
            </p:cNvPr>
            <p:cNvGrpSpPr/>
            <p:nvPr/>
          </p:nvGrpSpPr>
          <p:grpSpPr>
            <a:xfrm>
              <a:off x="4205288" y="2165267"/>
              <a:ext cx="1176747" cy="630321"/>
              <a:chOff x="4205288" y="2165267"/>
              <a:chExt cx="1176747" cy="630321"/>
            </a:xfrm>
          </p:grpSpPr>
          <p:sp>
            <p:nvSpPr>
              <p:cNvPr id="236" name="Freeform 235">
                <a:extLst>
                  <a:ext uri="{FF2B5EF4-FFF2-40B4-BE49-F238E27FC236}">
                    <a16:creationId xmlns:a16="http://schemas.microsoft.com/office/drawing/2014/main" id="{2F541BB5-C0E8-0E48-8D08-EE6F2F6F6647}"/>
                  </a:ext>
                </a:extLst>
              </p:cNvPr>
              <p:cNvSpPr/>
              <p:nvPr/>
            </p:nvSpPr>
            <p:spPr>
              <a:xfrm>
                <a:off x="4205288" y="2642100"/>
                <a:ext cx="171450" cy="124913"/>
              </a:xfrm>
              <a:custGeom>
                <a:avLst/>
                <a:gdLst>
                  <a:gd name="connsiteX0" fmla="*/ 0 w 171450"/>
                  <a:gd name="connsiteY0" fmla="*/ 67763 h 124913"/>
                  <a:gd name="connsiteX1" fmla="*/ 4762 w 171450"/>
                  <a:gd name="connsiteY1" fmla="*/ 105863 h 124913"/>
                  <a:gd name="connsiteX2" fmla="*/ 9525 w 171450"/>
                  <a:gd name="connsiteY2" fmla="*/ 120150 h 124913"/>
                  <a:gd name="connsiteX3" fmla="*/ 23812 w 171450"/>
                  <a:gd name="connsiteY3" fmla="*/ 124913 h 124913"/>
                  <a:gd name="connsiteX4" fmla="*/ 28575 w 171450"/>
                  <a:gd name="connsiteY4" fmla="*/ 63000 h 124913"/>
                  <a:gd name="connsiteX5" fmla="*/ 33337 w 171450"/>
                  <a:gd name="connsiteY5" fmla="*/ 48713 h 124913"/>
                  <a:gd name="connsiteX6" fmla="*/ 47625 w 171450"/>
                  <a:gd name="connsiteY6" fmla="*/ 39188 h 124913"/>
                  <a:gd name="connsiteX7" fmla="*/ 52387 w 171450"/>
                  <a:gd name="connsiteY7" fmla="*/ 1088 h 124913"/>
                  <a:gd name="connsiteX8" fmla="*/ 61912 w 171450"/>
                  <a:gd name="connsiteY8" fmla="*/ 20138 h 124913"/>
                  <a:gd name="connsiteX9" fmla="*/ 66675 w 171450"/>
                  <a:gd name="connsiteY9" fmla="*/ 39188 h 124913"/>
                  <a:gd name="connsiteX10" fmla="*/ 71437 w 171450"/>
                  <a:gd name="connsiteY10" fmla="*/ 53475 h 124913"/>
                  <a:gd name="connsiteX11" fmla="*/ 100012 w 171450"/>
                  <a:gd name="connsiteY11" fmla="*/ 29663 h 124913"/>
                  <a:gd name="connsiteX12" fmla="*/ 109537 w 171450"/>
                  <a:gd name="connsiteY12" fmla="*/ 43950 h 124913"/>
                  <a:gd name="connsiteX13" fmla="*/ 142875 w 171450"/>
                  <a:gd name="connsiteY13" fmla="*/ 53475 h 124913"/>
                  <a:gd name="connsiteX14" fmla="*/ 157162 w 171450"/>
                  <a:gd name="connsiteY14" fmla="*/ 63000 h 124913"/>
                  <a:gd name="connsiteX15" fmla="*/ 171450 w 171450"/>
                  <a:gd name="connsiteY15" fmla="*/ 67763 h 1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24913">
                    <a:moveTo>
                      <a:pt x="0" y="67763"/>
                    </a:moveTo>
                    <a:cubicBezTo>
                      <a:pt x="1587" y="80463"/>
                      <a:pt x="2472" y="93271"/>
                      <a:pt x="4762" y="105863"/>
                    </a:cubicBezTo>
                    <a:cubicBezTo>
                      <a:pt x="5660" y="110802"/>
                      <a:pt x="5975" y="116600"/>
                      <a:pt x="9525" y="120150"/>
                    </a:cubicBezTo>
                    <a:cubicBezTo>
                      <a:pt x="13075" y="123700"/>
                      <a:pt x="19050" y="123325"/>
                      <a:pt x="23812" y="124913"/>
                    </a:cubicBezTo>
                    <a:cubicBezTo>
                      <a:pt x="25400" y="104275"/>
                      <a:pt x="26008" y="83539"/>
                      <a:pt x="28575" y="63000"/>
                    </a:cubicBezTo>
                    <a:cubicBezTo>
                      <a:pt x="29198" y="58019"/>
                      <a:pt x="30201" y="52633"/>
                      <a:pt x="33337" y="48713"/>
                    </a:cubicBezTo>
                    <a:cubicBezTo>
                      <a:pt x="36913" y="44243"/>
                      <a:pt x="42862" y="42363"/>
                      <a:pt x="47625" y="39188"/>
                    </a:cubicBezTo>
                    <a:cubicBezTo>
                      <a:pt x="49212" y="26488"/>
                      <a:pt x="44708" y="11327"/>
                      <a:pt x="52387" y="1088"/>
                    </a:cubicBezTo>
                    <a:cubicBezTo>
                      <a:pt x="56647" y="-4592"/>
                      <a:pt x="59419" y="13491"/>
                      <a:pt x="61912" y="20138"/>
                    </a:cubicBezTo>
                    <a:cubicBezTo>
                      <a:pt x="64210" y="26267"/>
                      <a:pt x="64877" y="32894"/>
                      <a:pt x="66675" y="39188"/>
                    </a:cubicBezTo>
                    <a:cubicBezTo>
                      <a:pt x="68054" y="44015"/>
                      <a:pt x="69850" y="48713"/>
                      <a:pt x="71437" y="53475"/>
                    </a:cubicBezTo>
                    <a:cubicBezTo>
                      <a:pt x="83032" y="18690"/>
                      <a:pt x="71222" y="22465"/>
                      <a:pt x="100012" y="29663"/>
                    </a:cubicBezTo>
                    <a:cubicBezTo>
                      <a:pt x="103187" y="34425"/>
                      <a:pt x="105068" y="40374"/>
                      <a:pt x="109537" y="43950"/>
                    </a:cubicBezTo>
                    <a:cubicBezTo>
                      <a:pt x="112644" y="46436"/>
                      <a:pt x="141627" y="53163"/>
                      <a:pt x="142875" y="53475"/>
                    </a:cubicBezTo>
                    <a:cubicBezTo>
                      <a:pt x="147637" y="56650"/>
                      <a:pt x="153586" y="58531"/>
                      <a:pt x="157162" y="63000"/>
                    </a:cubicBezTo>
                    <a:cubicBezTo>
                      <a:pt x="168153" y="76739"/>
                      <a:pt x="154075" y="85138"/>
                      <a:pt x="171450" y="6776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Freeform 236">
                <a:extLst>
                  <a:ext uri="{FF2B5EF4-FFF2-40B4-BE49-F238E27FC236}">
                    <a16:creationId xmlns:a16="http://schemas.microsoft.com/office/drawing/2014/main" id="{37FC69AF-B181-044A-9E39-DFD2FDBB801C}"/>
                  </a:ext>
                </a:extLst>
              </p:cNvPr>
              <p:cNvSpPr/>
              <p:nvPr/>
            </p:nvSpPr>
            <p:spPr>
              <a:xfrm>
                <a:off x="4376738" y="2165267"/>
                <a:ext cx="390525" cy="320758"/>
              </a:xfrm>
              <a:custGeom>
                <a:avLst/>
                <a:gdLst>
                  <a:gd name="connsiteX0" fmla="*/ 0 w 390525"/>
                  <a:gd name="connsiteY0" fmla="*/ 249321 h 320758"/>
                  <a:gd name="connsiteX1" fmla="*/ 19050 w 390525"/>
                  <a:gd name="connsiteY1" fmla="*/ 277896 h 320758"/>
                  <a:gd name="connsiteX2" fmla="*/ 33337 w 390525"/>
                  <a:gd name="connsiteY2" fmla="*/ 292183 h 320758"/>
                  <a:gd name="connsiteX3" fmla="*/ 47625 w 390525"/>
                  <a:gd name="connsiteY3" fmla="*/ 287421 h 320758"/>
                  <a:gd name="connsiteX4" fmla="*/ 57150 w 390525"/>
                  <a:gd name="connsiteY4" fmla="*/ 254083 h 320758"/>
                  <a:gd name="connsiteX5" fmla="*/ 71437 w 390525"/>
                  <a:gd name="connsiteY5" fmla="*/ 249321 h 320758"/>
                  <a:gd name="connsiteX6" fmla="*/ 85725 w 390525"/>
                  <a:gd name="connsiteY6" fmla="*/ 301708 h 320758"/>
                  <a:gd name="connsiteX7" fmla="*/ 90487 w 390525"/>
                  <a:gd name="connsiteY7" fmla="*/ 315996 h 320758"/>
                  <a:gd name="connsiteX8" fmla="*/ 104775 w 390525"/>
                  <a:gd name="connsiteY8" fmla="*/ 320758 h 320758"/>
                  <a:gd name="connsiteX9" fmla="*/ 109537 w 390525"/>
                  <a:gd name="connsiteY9" fmla="*/ 292183 h 320758"/>
                  <a:gd name="connsiteX10" fmla="*/ 123825 w 390525"/>
                  <a:gd name="connsiteY10" fmla="*/ 296946 h 320758"/>
                  <a:gd name="connsiteX11" fmla="*/ 138112 w 390525"/>
                  <a:gd name="connsiteY11" fmla="*/ 311233 h 320758"/>
                  <a:gd name="connsiteX12" fmla="*/ 152400 w 390525"/>
                  <a:gd name="connsiteY12" fmla="*/ 230271 h 320758"/>
                  <a:gd name="connsiteX13" fmla="*/ 157162 w 390525"/>
                  <a:gd name="connsiteY13" fmla="*/ 244558 h 320758"/>
                  <a:gd name="connsiteX14" fmla="*/ 180975 w 390525"/>
                  <a:gd name="connsiteY14" fmla="*/ 268371 h 320758"/>
                  <a:gd name="connsiteX15" fmla="*/ 185737 w 390525"/>
                  <a:gd name="connsiteY15" fmla="*/ 282658 h 320758"/>
                  <a:gd name="connsiteX16" fmla="*/ 204787 w 390525"/>
                  <a:gd name="connsiteY16" fmla="*/ 263608 h 320758"/>
                  <a:gd name="connsiteX17" fmla="*/ 209550 w 390525"/>
                  <a:gd name="connsiteY17" fmla="*/ 230271 h 320758"/>
                  <a:gd name="connsiteX18" fmla="*/ 214312 w 390525"/>
                  <a:gd name="connsiteY18" fmla="*/ 215983 h 320758"/>
                  <a:gd name="connsiteX19" fmla="*/ 223837 w 390525"/>
                  <a:gd name="connsiteY19" fmla="*/ 244558 h 320758"/>
                  <a:gd name="connsiteX20" fmla="*/ 238125 w 390525"/>
                  <a:gd name="connsiteY20" fmla="*/ 258846 h 320758"/>
                  <a:gd name="connsiteX21" fmla="*/ 242887 w 390525"/>
                  <a:gd name="connsiteY21" fmla="*/ 130258 h 320758"/>
                  <a:gd name="connsiteX22" fmla="*/ 252412 w 390525"/>
                  <a:gd name="connsiteY22" fmla="*/ 77871 h 320758"/>
                  <a:gd name="connsiteX23" fmla="*/ 257175 w 390525"/>
                  <a:gd name="connsiteY23" fmla="*/ 1671 h 320758"/>
                  <a:gd name="connsiteX24" fmla="*/ 271462 w 390525"/>
                  <a:gd name="connsiteY24" fmla="*/ 11196 h 320758"/>
                  <a:gd name="connsiteX25" fmla="*/ 280987 w 390525"/>
                  <a:gd name="connsiteY25" fmla="*/ 154071 h 320758"/>
                  <a:gd name="connsiteX26" fmla="*/ 285750 w 390525"/>
                  <a:gd name="connsiteY26" fmla="*/ 168358 h 320758"/>
                  <a:gd name="connsiteX27" fmla="*/ 290512 w 390525"/>
                  <a:gd name="connsiteY27" fmla="*/ 201696 h 320758"/>
                  <a:gd name="connsiteX28" fmla="*/ 300037 w 390525"/>
                  <a:gd name="connsiteY28" fmla="*/ 277896 h 320758"/>
                  <a:gd name="connsiteX29" fmla="*/ 304800 w 390525"/>
                  <a:gd name="connsiteY29" fmla="*/ 182646 h 320758"/>
                  <a:gd name="connsiteX30" fmla="*/ 309562 w 390525"/>
                  <a:gd name="connsiteY30" fmla="*/ 206458 h 320758"/>
                  <a:gd name="connsiteX31" fmla="*/ 314325 w 390525"/>
                  <a:gd name="connsiteY31" fmla="*/ 225508 h 320758"/>
                  <a:gd name="connsiteX32" fmla="*/ 323850 w 390525"/>
                  <a:gd name="connsiteY32" fmla="*/ 120733 h 320758"/>
                  <a:gd name="connsiteX33" fmla="*/ 328612 w 390525"/>
                  <a:gd name="connsiteY33" fmla="*/ 101683 h 320758"/>
                  <a:gd name="connsiteX34" fmla="*/ 338137 w 390525"/>
                  <a:gd name="connsiteY34" fmla="*/ 87396 h 320758"/>
                  <a:gd name="connsiteX35" fmla="*/ 347662 w 390525"/>
                  <a:gd name="connsiteY35" fmla="*/ 87396 h 320758"/>
                  <a:gd name="connsiteX36" fmla="*/ 357187 w 390525"/>
                  <a:gd name="connsiteY36" fmla="*/ 106446 h 320758"/>
                  <a:gd name="connsiteX37" fmla="*/ 361950 w 390525"/>
                  <a:gd name="connsiteY37" fmla="*/ 139783 h 320758"/>
                  <a:gd name="connsiteX38" fmla="*/ 366712 w 390525"/>
                  <a:gd name="connsiteY38" fmla="*/ 187408 h 320758"/>
                  <a:gd name="connsiteX39" fmla="*/ 376237 w 390525"/>
                  <a:gd name="connsiteY39" fmla="*/ 239796 h 320758"/>
                  <a:gd name="connsiteX40" fmla="*/ 385762 w 390525"/>
                  <a:gd name="connsiteY40" fmla="*/ 244558 h 320758"/>
                  <a:gd name="connsiteX41" fmla="*/ 390525 w 390525"/>
                  <a:gd name="connsiteY41" fmla="*/ 254083 h 3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0525" h="320758">
                    <a:moveTo>
                      <a:pt x="0" y="249321"/>
                    </a:moveTo>
                    <a:cubicBezTo>
                      <a:pt x="30903" y="269924"/>
                      <a:pt x="124" y="244777"/>
                      <a:pt x="19050" y="277896"/>
                    </a:cubicBezTo>
                    <a:cubicBezTo>
                      <a:pt x="22392" y="283744"/>
                      <a:pt x="28575" y="287421"/>
                      <a:pt x="33337" y="292183"/>
                    </a:cubicBezTo>
                    <a:cubicBezTo>
                      <a:pt x="38100" y="290596"/>
                      <a:pt x="44489" y="291341"/>
                      <a:pt x="47625" y="287421"/>
                    </a:cubicBezTo>
                    <a:cubicBezTo>
                      <a:pt x="48127" y="286793"/>
                      <a:pt x="54518" y="256715"/>
                      <a:pt x="57150" y="254083"/>
                    </a:cubicBezTo>
                    <a:cubicBezTo>
                      <a:pt x="60700" y="250533"/>
                      <a:pt x="66675" y="250908"/>
                      <a:pt x="71437" y="249321"/>
                    </a:cubicBezTo>
                    <a:cubicBezTo>
                      <a:pt x="78170" y="282982"/>
                      <a:pt x="73639" y="265450"/>
                      <a:pt x="85725" y="301708"/>
                    </a:cubicBezTo>
                    <a:cubicBezTo>
                      <a:pt x="87312" y="306471"/>
                      <a:pt x="85724" y="314409"/>
                      <a:pt x="90487" y="315996"/>
                    </a:cubicBezTo>
                    <a:lnTo>
                      <a:pt x="104775" y="320758"/>
                    </a:lnTo>
                    <a:cubicBezTo>
                      <a:pt x="106362" y="311233"/>
                      <a:pt x="103505" y="299723"/>
                      <a:pt x="109537" y="292183"/>
                    </a:cubicBezTo>
                    <a:cubicBezTo>
                      <a:pt x="112673" y="288263"/>
                      <a:pt x="119648" y="294161"/>
                      <a:pt x="123825" y="296946"/>
                    </a:cubicBezTo>
                    <a:cubicBezTo>
                      <a:pt x="129429" y="300682"/>
                      <a:pt x="133350" y="306471"/>
                      <a:pt x="138112" y="311233"/>
                    </a:cubicBezTo>
                    <a:cubicBezTo>
                      <a:pt x="162819" y="274174"/>
                      <a:pt x="136243" y="319133"/>
                      <a:pt x="152400" y="230271"/>
                    </a:cubicBezTo>
                    <a:cubicBezTo>
                      <a:pt x="153298" y="225332"/>
                      <a:pt x="154917" y="240068"/>
                      <a:pt x="157162" y="244558"/>
                    </a:cubicBezTo>
                    <a:cubicBezTo>
                      <a:pt x="165100" y="260434"/>
                      <a:pt x="166687" y="258846"/>
                      <a:pt x="180975" y="268371"/>
                    </a:cubicBezTo>
                    <a:cubicBezTo>
                      <a:pt x="182562" y="273133"/>
                      <a:pt x="181247" y="280413"/>
                      <a:pt x="185737" y="282658"/>
                    </a:cubicBezTo>
                    <a:cubicBezTo>
                      <a:pt x="200253" y="289916"/>
                      <a:pt x="202973" y="269052"/>
                      <a:pt x="204787" y="263608"/>
                    </a:cubicBezTo>
                    <a:cubicBezTo>
                      <a:pt x="206375" y="252496"/>
                      <a:pt x="207349" y="241278"/>
                      <a:pt x="209550" y="230271"/>
                    </a:cubicBezTo>
                    <a:cubicBezTo>
                      <a:pt x="210535" y="225348"/>
                      <a:pt x="210762" y="212433"/>
                      <a:pt x="214312" y="215983"/>
                    </a:cubicBezTo>
                    <a:cubicBezTo>
                      <a:pt x="221412" y="223083"/>
                      <a:pt x="216737" y="237458"/>
                      <a:pt x="223837" y="244558"/>
                    </a:cubicBezTo>
                    <a:lnTo>
                      <a:pt x="238125" y="258846"/>
                    </a:lnTo>
                    <a:cubicBezTo>
                      <a:pt x="239712" y="215983"/>
                      <a:pt x="240292" y="173071"/>
                      <a:pt x="242887" y="130258"/>
                    </a:cubicBezTo>
                    <a:cubicBezTo>
                      <a:pt x="243416" y="121524"/>
                      <a:pt x="250421" y="87828"/>
                      <a:pt x="252412" y="77871"/>
                    </a:cubicBezTo>
                    <a:cubicBezTo>
                      <a:pt x="254000" y="52471"/>
                      <a:pt x="250183" y="26141"/>
                      <a:pt x="257175" y="1671"/>
                    </a:cubicBezTo>
                    <a:cubicBezTo>
                      <a:pt x="258747" y="-3832"/>
                      <a:pt x="270592" y="5539"/>
                      <a:pt x="271462" y="11196"/>
                    </a:cubicBezTo>
                    <a:cubicBezTo>
                      <a:pt x="289130" y="126039"/>
                      <a:pt x="266790" y="90187"/>
                      <a:pt x="280987" y="154071"/>
                    </a:cubicBezTo>
                    <a:cubicBezTo>
                      <a:pt x="282076" y="158971"/>
                      <a:pt x="284162" y="163596"/>
                      <a:pt x="285750" y="168358"/>
                    </a:cubicBezTo>
                    <a:cubicBezTo>
                      <a:pt x="287337" y="179471"/>
                      <a:pt x="289272" y="190539"/>
                      <a:pt x="290512" y="201696"/>
                    </a:cubicBezTo>
                    <a:cubicBezTo>
                      <a:pt x="298755" y="275880"/>
                      <a:pt x="290569" y="230548"/>
                      <a:pt x="300037" y="277896"/>
                    </a:cubicBezTo>
                    <a:cubicBezTo>
                      <a:pt x="301625" y="246146"/>
                      <a:pt x="300599" y="214157"/>
                      <a:pt x="304800" y="182646"/>
                    </a:cubicBezTo>
                    <a:cubicBezTo>
                      <a:pt x="305870" y="174623"/>
                      <a:pt x="307806" y="198556"/>
                      <a:pt x="309562" y="206458"/>
                    </a:cubicBezTo>
                    <a:cubicBezTo>
                      <a:pt x="310982" y="212848"/>
                      <a:pt x="312737" y="219158"/>
                      <a:pt x="314325" y="225508"/>
                    </a:cubicBezTo>
                    <a:cubicBezTo>
                      <a:pt x="317103" y="183828"/>
                      <a:pt x="316996" y="158431"/>
                      <a:pt x="323850" y="120733"/>
                    </a:cubicBezTo>
                    <a:cubicBezTo>
                      <a:pt x="325021" y="114293"/>
                      <a:pt x="326034" y="107699"/>
                      <a:pt x="328612" y="101683"/>
                    </a:cubicBezTo>
                    <a:cubicBezTo>
                      <a:pt x="330867" y="96422"/>
                      <a:pt x="334962" y="92158"/>
                      <a:pt x="338137" y="87396"/>
                    </a:cubicBezTo>
                    <a:cubicBezTo>
                      <a:pt x="345758" y="56916"/>
                      <a:pt x="340042" y="67076"/>
                      <a:pt x="347662" y="87396"/>
                    </a:cubicBezTo>
                    <a:cubicBezTo>
                      <a:pt x="350155" y="94044"/>
                      <a:pt x="354012" y="100096"/>
                      <a:pt x="357187" y="106446"/>
                    </a:cubicBezTo>
                    <a:cubicBezTo>
                      <a:pt x="358775" y="117558"/>
                      <a:pt x="360638" y="128635"/>
                      <a:pt x="361950" y="139783"/>
                    </a:cubicBezTo>
                    <a:cubicBezTo>
                      <a:pt x="363814" y="155628"/>
                      <a:pt x="364456" y="171614"/>
                      <a:pt x="366712" y="187408"/>
                    </a:cubicBezTo>
                    <a:cubicBezTo>
                      <a:pt x="369222" y="204979"/>
                      <a:pt x="373062" y="222333"/>
                      <a:pt x="376237" y="239796"/>
                    </a:cubicBezTo>
                    <a:cubicBezTo>
                      <a:pt x="384101" y="192617"/>
                      <a:pt x="378175" y="210417"/>
                      <a:pt x="385762" y="244558"/>
                    </a:cubicBezTo>
                    <a:cubicBezTo>
                      <a:pt x="386532" y="248023"/>
                      <a:pt x="388937" y="250908"/>
                      <a:pt x="390525" y="25408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Freeform 237">
                <a:extLst>
                  <a:ext uri="{FF2B5EF4-FFF2-40B4-BE49-F238E27FC236}">
                    <a16:creationId xmlns:a16="http://schemas.microsoft.com/office/drawing/2014/main" id="{418BE603-385C-CA4B-9E8D-067DD764F029}"/>
                  </a:ext>
                </a:extLst>
              </p:cNvPr>
              <p:cNvSpPr/>
              <p:nvPr/>
            </p:nvSpPr>
            <p:spPr>
              <a:xfrm>
                <a:off x="4767263" y="2667000"/>
                <a:ext cx="614772" cy="128588"/>
              </a:xfrm>
              <a:custGeom>
                <a:avLst/>
                <a:gdLst>
                  <a:gd name="connsiteX0" fmla="*/ 0 w 614772"/>
                  <a:gd name="connsiteY0" fmla="*/ 23813 h 128588"/>
                  <a:gd name="connsiteX1" fmla="*/ 23812 w 614772"/>
                  <a:gd name="connsiteY1" fmla="*/ 47625 h 128588"/>
                  <a:gd name="connsiteX2" fmla="*/ 38100 w 614772"/>
                  <a:gd name="connsiteY2" fmla="*/ 57150 h 128588"/>
                  <a:gd name="connsiteX3" fmla="*/ 42862 w 614772"/>
                  <a:gd name="connsiteY3" fmla="*/ 71438 h 128588"/>
                  <a:gd name="connsiteX4" fmla="*/ 61912 w 614772"/>
                  <a:gd name="connsiteY4" fmla="*/ 47625 h 128588"/>
                  <a:gd name="connsiteX5" fmla="*/ 66675 w 614772"/>
                  <a:gd name="connsiteY5" fmla="*/ 19050 h 128588"/>
                  <a:gd name="connsiteX6" fmla="*/ 71437 w 614772"/>
                  <a:gd name="connsiteY6" fmla="*/ 33338 h 128588"/>
                  <a:gd name="connsiteX7" fmla="*/ 80962 w 614772"/>
                  <a:gd name="connsiteY7" fmla="*/ 47625 h 128588"/>
                  <a:gd name="connsiteX8" fmla="*/ 85725 w 614772"/>
                  <a:gd name="connsiteY8" fmla="*/ 71438 h 128588"/>
                  <a:gd name="connsiteX9" fmla="*/ 90487 w 614772"/>
                  <a:gd name="connsiteY9" fmla="*/ 85725 h 128588"/>
                  <a:gd name="connsiteX10" fmla="*/ 104775 w 614772"/>
                  <a:gd name="connsiteY10" fmla="*/ 76200 h 128588"/>
                  <a:gd name="connsiteX11" fmla="*/ 128587 w 614772"/>
                  <a:gd name="connsiteY11" fmla="*/ 85725 h 128588"/>
                  <a:gd name="connsiteX12" fmla="*/ 142875 w 614772"/>
                  <a:gd name="connsiteY12" fmla="*/ 80963 h 128588"/>
                  <a:gd name="connsiteX13" fmla="*/ 138112 w 614772"/>
                  <a:gd name="connsiteY13" fmla="*/ 52388 h 128588"/>
                  <a:gd name="connsiteX14" fmla="*/ 142875 w 614772"/>
                  <a:gd name="connsiteY14" fmla="*/ 66675 h 128588"/>
                  <a:gd name="connsiteX15" fmla="*/ 161925 w 614772"/>
                  <a:gd name="connsiteY15" fmla="*/ 95250 h 128588"/>
                  <a:gd name="connsiteX16" fmla="*/ 180975 w 614772"/>
                  <a:gd name="connsiteY16" fmla="*/ 71438 h 128588"/>
                  <a:gd name="connsiteX17" fmla="*/ 195262 w 614772"/>
                  <a:gd name="connsiteY17" fmla="*/ 47625 h 128588"/>
                  <a:gd name="connsiteX18" fmla="*/ 204787 w 614772"/>
                  <a:gd name="connsiteY18" fmla="*/ 61913 h 128588"/>
                  <a:gd name="connsiteX19" fmla="*/ 214312 w 614772"/>
                  <a:gd name="connsiteY19" fmla="*/ 90488 h 128588"/>
                  <a:gd name="connsiteX20" fmla="*/ 233362 w 614772"/>
                  <a:gd name="connsiteY20" fmla="*/ 61913 h 128588"/>
                  <a:gd name="connsiteX21" fmla="*/ 242887 w 614772"/>
                  <a:gd name="connsiteY21" fmla="*/ 47625 h 128588"/>
                  <a:gd name="connsiteX22" fmla="*/ 266700 w 614772"/>
                  <a:gd name="connsiteY22" fmla="*/ 76200 h 128588"/>
                  <a:gd name="connsiteX23" fmla="*/ 271462 w 614772"/>
                  <a:gd name="connsiteY23" fmla="*/ 95250 h 128588"/>
                  <a:gd name="connsiteX24" fmla="*/ 276225 w 614772"/>
                  <a:gd name="connsiteY24" fmla="*/ 109538 h 128588"/>
                  <a:gd name="connsiteX25" fmla="*/ 285750 w 614772"/>
                  <a:gd name="connsiteY25" fmla="*/ 80963 h 128588"/>
                  <a:gd name="connsiteX26" fmla="*/ 304800 w 614772"/>
                  <a:gd name="connsiteY26" fmla="*/ 57150 h 128588"/>
                  <a:gd name="connsiteX27" fmla="*/ 319087 w 614772"/>
                  <a:gd name="connsiteY27" fmla="*/ 52388 h 128588"/>
                  <a:gd name="connsiteX28" fmla="*/ 333375 w 614772"/>
                  <a:gd name="connsiteY28" fmla="*/ 61913 h 128588"/>
                  <a:gd name="connsiteX29" fmla="*/ 357187 w 614772"/>
                  <a:gd name="connsiteY29" fmla="*/ 57150 h 128588"/>
                  <a:gd name="connsiteX30" fmla="*/ 371475 w 614772"/>
                  <a:gd name="connsiteY30" fmla="*/ 52388 h 128588"/>
                  <a:gd name="connsiteX31" fmla="*/ 395287 w 614772"/>
                  <a:gd name="connsiteY31" fmla="*/ 33338 h 128588"/>
                  <a:gd name="connsiteX32" fmla="*/ 400050 w 614772"/>
                  <a:gd name="connsiteY32" fmla="*/ 47625 h 128588"/>
                  <a:gd name="connsiteX33" fmla="*/ 409575 w 614772"/>
                  <a:gd name="connsiteY33" fmla="*/ 85725 h 128588"/>
                  <a:gd name="connsiteX34" fmla="*/ 423862 w 614772"/>
                  <a:gd name="connsiteY34" fmla="*/ 71438 h 128588"/>
                  <a:gd name="connsiteX35" fmla="*/ 438150 w 614772"/>
                  <a:gd name="connsiteY35" fmla="*/ 66675 h 128588"/>
                  <a:gd name="connsiteX36" fmla="*/ 466725 w 614772"/>
                  <a:gd name="connsiteY36" fmla="*/ 47625 h 128588"/>
                  <a:gd name="connsiteX37" fmla="*/ 481012 w 614772"/>
                  <a:gd name="connsiteY37" fmla="*/ 57150 h 128588"/>
                  <a:gd name="connsiteX38" fmla="*/ 490537 w 614772"/>
                  <a:gd name="connsiteY38" fmla="*/ 33338 h 128588"/>
                  <a:gd name="connsiteX39" fmla="*/ 504825 w 614772"/>
                  <a:gd name="connsiteY39" fmla="*/ 0 h 128588"/>
                  <a:gd name="connsiteX40" fmla="*/ 519112 w 614772"/>
                  <a:gd name="connsiteY40" fmla="*/ 4763 h 128588"/>
                  <a:gd name="connsiteX41" fmla="*/ 533400 w 614772"/>
                  <a:gd name="connsiteY41" fmla="*/ 33338 h 128588"/>
                  <a:gd name="connsiteX42" fmla="*/ 538162 w 614772"/>
                  <a:gd name="connsiteY42" fmla="*/ 66675 h 128588"/>
                  <a:gd name="connsiteX43" fmla="*/ 561975 w 614772"/>
                  <a:gd name="connsiteY43" fmla="*/ 23813 h 128588"/>
                  <a:gd name="connsiteX44" fmla="*/ 576262 w 614772"/>
                  <a:gd name="connsiteY44" fmla="*/ 28575 h 128588"/>
                  <a:gd name="connsiteX45" fmla="*/ 585787 w 614772"/>
                  <a:gd name="connsiteY45" fmla="*/ 76200 h 128588"/>
                  <a:gd name="connsiteX46" fmla="*/ 595312 w 614772"/>
                  <a:gd name="connsiteY46" fmla="*/ 128588 h 128588"/>
                  <a:gd name="connsiteX47" fmla="*/ 604837 w 614772"/>
                  <a:gd name="connsiteY47" fmla="*/ 109538 h 128588"/>
                  <a:gd name="connsiteX48" fmla="*/ 614362 w 614772"/>
                  <a:gd name="connsiteY48" fmla="*/ 71438 h 128588"/>
                  <a:gd name="connsiteX49" fmla="*/ 614362 w 614772"/>
                  <a:gd name="connsiteY49" fmla="*/ 3810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4772" h="128588">
                    <a:moveTo>
                      <a:pt x="0" y="23813"/>
                    </a:moveTo>
                    <a:cubicBezTo>
                      <a:pt x="7937" y="31750"/>
                      <a:pt x="15364" y="40233"/>
                      <a:pt x="23812" y="47625"/>
                    </a:cubicBezTo>
                    <a:cubicBezTo>
                      <a:pt x="28120" y="51394"/>
                      <a:pt x="34524" y="52680"/>
                      <a:pt x="38100" y="57150"/>
                    </a:cubicBezTo>
                    <a:cubicBezTo>
                      <a:pt x="41236" y="61070"/>
                      <a:pt x="41275" y="66675"/>
                      <a:pt x="42862" y="71438"/>
                    </a:cubicBezTo>
                    <a:cubicBezTo>
                      <a:pt x="49212" y="63500"/>
                      <a:pt x="57706" y="56879"/>
                      <a:pt x="61912" y="47625"/>
                    </a:cubicBezTo>
                    <a:cubicBezTo>
                      <a:pt x="65908" y="38834"/>
                      <a:pt x="61318" y="27085"/>
                      <a:pt x="66675" y="19050"/>
                    </a:cubicBezTo>
                    <a:cubicBezTo>
                      <a:pt x="69460" y="14873"/>
                      <a:pt x="69192" y="28848"/>
                      <a:pt x="71437" y="33338"/>
                    </a:cubicBezTo>
                    <a:cubicBezTo>
                      <a:pt x="73997" y="38457"/>
                      <a:pt x="77787" y="42863"/>
                      <a:pt x="80962" y="47625"/>
                    </a:cubicBezTo>
                    <a:cubicBezTo>
                      <a:pt x="82550" y="55563"/>
                      <a:pt x="83762" y="63585"/>
                      <a:pt x="85725" y="71438"/>
                    </a:cubicBezTo>
                    <a:cubicBezTo>
                      <a:pt x="86943" y="76308"/>
                      <a:pt x="85617" y="84508"/>
                      <a:pt x="90487" y="85725"/>
                    </a:cubicBezTo>
                    <a:cubicBezTo>
                      <a:pt x="96040" y="87113"/>
                      <a:pt x="100012" y="79375"/>
                      <a:pt x="104775" y="76200"/>
                    </a:cubicBezTo>
                    <a:cubicBezTo>
                      <a:pt x="124353" y="46835"/>
                      <a:pt x="103402" y="68935"/>
                      <a:pt x="128587" y="85725"/>
                    </a:cubicBezTo>
                    <a:cubicBezTo>
                      <a:pt x="132764" y="88510"/>
                      <a:pt x="138112" y="82550"/>
                      <a:pt x="142875" y="80963"/>
                    </a:cubicBezTo>
                    <a:cubicBezTo>
                      <a:pt x="141287" y="71438"/>
                      <a:pt x="138112" y="62044"/>
                      <a:pt x="138112" y="52388"/>
                    </a:cubicBezTo>
                    <a:cubicBezTo>
                      <a:pt x="138112" y="47368"/>
                      <a:pt x="140437" y="62287"/>
                      <a:pt x="142875" y="66675"/>
                    </a:cubicBezTo>
                    <a:cubicBezTo>
                      <a:pt x="148435" y="76682"/>
                      <a:pt x="161925" y="95250"/>
                      <a:pt x="161925" y="95250"/>
                    </a:cubicBezTo>
                    <a:cubicBezTo>
                      <a:pt x="168275" y="87313"/>
                      <a:pt x="175146" y="79765"/>
                      <a:pt x="180975" y="71438"/>
                    </a:cubicBezTo>
                    <a:cubicBezTo>
                      <a:pt x="186283" y="63855"/>
                      <a:pt x="186667" y="51063"/>
                      <a:pt x="195262" y="47625"/>
                    </a:cubicBezTo>
                    <a:cubicBezTo>
                      <a:pt x="200577" y="45499"/>
                      <a:pt x="202462" y="56682"/>
                      <a:pt x="204787" y="61913"/>
                    </a:cubicBezTo>
                    <a:cubicBezTo>
                      <a:pt x="208865" y="71088"/>
                      <a:pt x="214312" y="90488"/>
                      <a:pt x="214312" y="90488"/>
                    </a:cubicBezTo>
                    <a:lnTo>
                      <a:pt x="233362" y="61913"/>
                    </a:lnTo>
                    <a:lnTo>
                      <a:pt x="242887" y="47625"/>
                    </a:lnTo>
                    <a:cubicBezTo>
                      <a:pt x="251468" y="56206"/>
                      <a:pt x="261728" y="64598"/>
                      <a:pt x="266700" y="76200"/>
                    </a:cubicBezTo>
                    <a:cubicBezTo>
                      <a:pt x="269278" y="82216"/>
                      <a:pt x="269664" y="88956"/>
                      <a:pt x="271462" y="95250"/>
                    </a:cubicBezTo>
                    <a:cubicBezTo>
                      <a:pt x="272841" y="100077"/>
                      <a:pt x="274637" y="104775"/>
                      <a:pt x="276225" y="109538"/>
                    </a:cubicBezTo>
                    <a:lnTo>
                      <a:pt x="285750" y="80963"/>
                    </a:lnTo>
                    <a:cubicBezTo>
                      <a:pt x="291243" y="64483"/>
                      <a:pt x="287565" y="65767"/>
                      <a:pt x="304800" y="57150"/>
                    </a:cubicBezTo>
                    <a:cubicBezTo>
                      <a:pt x="309290" y="54905"/>
                      <a:pt x="314325" y="53975"/>
                      <a:pt x="319087" y="52388"/>
                    </a:cubicBezTo>
                    <a:cubicBezTo>
                      <a:pt x="323850" y="55563"/>
                      <a:pt x="327762" y="63036"/>
                      <a:pt x="333375" y="61913"/>
                    </a:cubicBezTo>
                    <a:cubicBezTo>
                      <a:pt x="365124" y="55563"/>
                      <a:pt x="319089" y="31750"/>
                      <a:pt x="357187" y="57150"/>
                    </a:cubicBezTo>
                    <a:cubicBezTo>
                      <a:pt x="361950" y="55563"/>
                      <a:pt x="367555" y="55524"/>
                      <a:pt x="371475" y="52388"/>
                    </a:cubicBezTo>
                    <a:cubicBezTo>
                      <a:pt x="402250" y="27768"/>
                      <a:pt x="359375" y="45308"/>
                      <a:pt x="395287" y="33338"/>
                    </a:cubicBezTo>
                    <a:cubicBezTo>
                      <a:pt x="396875" y="38100"/>
                      <a:pt x="398729" y="42782"/>
                      <a:pt x="400050" y="47625"/>
                    </a:cubicBezTo>
                    <a:cubicBezTo>
                      <a:pt x="403495" y="60255"/>
                      <a:pt x="400319" y="76468"/>
                      <a:pt x="409575" y="85725"/>
                    </a:cubicBezTo>
                    <a:cubicBezTo>
                      <a:pt x="414337" y="90487"/>
                      <a:pt x="418258" y="75174"/>
                      <a:pt x="423862" y="71438"/>
                    </a:cubicBezTo>
                    <a:cubicBezTo>
                      <a:pt x="428039" y="68653"/>
                      <a:pt x="433761" y="69113"/>
                      <a:pt x="438150" y="66675"/>
                    </a:cubicBezTo>
                    <a:cubicBezTo>
                      <a:pt x="448157" y="61116"/>
                      <a:pt x="466725" y="47625"/>
                      <a:pt x="466725" y="47625"/>
                    </a:cubicBezTo>
                    <a:cubicBezTo>
                      <a:pt x="471487" y="50800"/>
                      <a:pt x="476104" y="60095"/>
                      <a:pt x="481012" y="57150"/>
                    </a:cubicBezTo>
                    <a:cubicBezTo>
                      <a:pt x="488343" y="52752"/>
                      <a:pt x="487065" y="41150"/>
                      <a:pt x="490537" y="33338"/>
                    </a:cubicBezTo>
                    <a:cubicBezTo>
                      <a:pt x="506231" y="-1973"/>
                      <a:pt x="495042" y="29347"/>
                      <a:pt x="504825" y="0"/>
                    </a:cubicBezTo>
                    <a:cubicBezTo>
                      <a:pt x="509587" y="1588"/>
                      <a:pt x="515192" y="1627"/>
                      <a:pt x="519112" y="4763"/>
                    </a:cubicBezTo>
                    <a:cubicBezTo>
                      <a:pt x="527505" y="11478"/>
                      <a:pt x="530262" y="23926"/>
                      <a:pt x="533400" y="33338"/>
                    </a:cubicBezTo>
                    <a:cubicBezTo>
                      <a:pt x="534987" y="44450"/>
                      <a:pt x="527155" y="64474"/>
                      <a:pt x="538162" y="66675"/>
                    </a:cubicBezTo>
                    <a:cubicBezTo>
                      <a:pt x="548396" y="68722"/>
                      <a:pt x="558679" y="33700"/>
                      <a:pt x="561975" y="23813"/>
                    </a:cubicBezTo>
                    <a:cubicBezTo>
                      <a:pt x="566737" y="25400"/>
                      <a:pt x="574185" y="24005"/>
                      <a:pt x="576262" y="28575"/>
                    </a:cubicBezTo>
                    <a:cubicBezTo>
                      <a:pt x="582961" y="43313"/>
                      <a:pt x="582395" y="60370"/>
                      <a:pt x="585787" y="76200"/>
                    </a:cubicBezTo>
                    <a:cubicBezTo>
                      <a:pt x="595412" y="121113"/>
                      <a:pt x="585957" y="63092"/>
                      <a:pt x="595312" y="128588"/>
                    </a:cubicBezTo>
                    <a:cubicBezTo>
                      <a:pt x="598487" y="122238"/>
                      <a:pt x="602040" y="116063"/>
                      <a:pt x="604837" y="109538"/>
                    </a:cubicBezTo>
                    <a:cubicBezTo>
                      <a:pt x="609074" y="99651"/>
                      <a:pt x="613591" y="80695"/>
                      <a:pt x="614362" y="71438"/>
                    </a:cubicBezTo>
                    <a:cubicBezTo>
                      <a:pt x="615285" y="60364"/>
                      <a:pt x="614362" y="49213"/>
                      <a:pt x="614362" y="38100"/>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9" name="Straight Connector 238">
                <a:extLst>
                  <a:ext uri="{FF2B5EF4-FFF2-40B4-BE49-F238E27FC236}">
                    <a16:creationId xmlns:a16="http://schemas.microsoft.com/office/drawing/2014/main" id="{9DA5D96A-F273-334A-8E9D-41355F35A9A5}"/>
                  </a:ext>
                </a:extLst>
              </p:cNvPr>
              <p:cNvCxnSpPr>
                <a:endCxn id="237" idx="0"/>
              </p:cNvCxnSpPr>
              <p:nvPr/>
            </p:nvCxnSpPr>
            <p:spPr>
              <a:xfrm flipV="1">
                <a:off x="4376738" y="2414588"/>
                <a:ext cx="0" cy="31670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0" name="Straight Connector 239">
                <a:extLst>
                  <a:ext uri="{FF2B5EF4-FFF2-40B4-BE49-F238E27FC236}">
                    <a16:creationId xmlns:a16="http://schemas.microsoft.com/office/drawing/2014/main" id="{1DDCFD56-E8F0-1648-99F4-3C7AF63794F3}"/>
                  </a:ext>
                </a:extLst>
              </p:cNvPr>
              <p:cNvCxnSpPr>
                <a:stCxn id="237" idx="41"/>
                <a:endCxn id="238" idx="0"/>
              </p:cNvCxnSpPr>
              <p:nvPr/>
            </p:nvCxnSpPr>
            <p:spPr>
              <a:xfrm>
                <a:off x="4767263" y="2419350"/>
                <a:ext cx="0" cy="271463"/>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41" name="Group 240">
            <a:extLst>
              <a:ext uri="{FF2B5EF4-FFF2-40B4-BE49-F238E27FC236}">
                <a16:creationId xmlns:a16="http://schemas.microsoft.com/office/drawing/2014/main" id="{FCACA6AE-CEE6-5547-AD17-A1894B7F195C}"/>
              </a:ext>
            </a:extLst>
          </p:cNvPr>
          <p:cNvGrpSpPr/>
          <p:nvPr/>
        </p:nvGrpSpPr>
        <p:grpSpPr>
          <a:xfrm>
            <a:off x="4811713" y="4495555"/>
            <a:ext cx="2286000" cy="1179729"/>
            <a:chOff x="76200" y="1827789"/>
            <a:chExt cx="2286000" cy="1179729"/>
          </a:xfrm>
        </p:grpSpPr>
        <p:grpSp>
          <p:nvGrpSpPr>
            <p:cNvPr id="242" name="Group 241">
              <a:extLst>
                <a:ext uri="{FF2B5EF4-FFF2-40B4-BE49-F238E27FC236}">
                  <a16:creationId xmlns:a16="http://schemas.microsoft.com/office/drawing/2014/main" id="{0CF3F2F3-18F0-6040-B4FC-20B5611CBE9F}"/>
                </a:ext>
              </a:extLst>
            </p:cNvPr>
            <p:cNvGrpSpPr/>
            <p:nvPr/>
          </p:nvGrpSpPr>
          <p:grpSpPr>
            <a:xfrm>
              <a:off x="76200" y="1827789"/>
              <a:ext cx="2286000" cy="1131348"/>
              <a:chOff x="-76200" y="1827789"/>
              <a:chExt cx="2286000" cy="1131348"/>
            </a:xfrm>
          </p:grpSpPr>
          <p:sp>
            <p:nvSpPr>
              <p:cNvPr id="247" name="Rounded Rectangular Callout 246">
                <a:extLst>
                  <a:ext uri="{FF2B5EF4-FFF2-40B4-BE49-F238E27FC236}">
                    <a16:creationId xmlns:a16="http://schemas.microsoft.com/office/drawing/2014/main" id="{2CA4B34C-2A98-2C45-987C-E74EF006B342}"/>
                  </a:ext>
                </a:extLst>
              </p:cNvPr>
              <p:cNvSpPr/>
              <p:nvPr/>
            </p:nvSpPr>
            <p:spPr>
              <a:xfrm>
                <a:off x="-76200" y="1827789"/>
                <a:ext cx="2286000" cy="1131348"/>
              </a:xfrm>
              <a:prstGeom prst="wedgeRoundRectCallout">
                <a:avLst>
                  <a:gd name="adj1" fmla="val -16072"/>
                  <a:gd name="adj2" fmla="val -83097"/>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48" name="Elbow Connector 247">
                <a:extLst>
                  <a:ext uri="{FF2B5EF4-FFF2-40B4-BE49-F238E27FC236}">
                    <a16:creationId xmlns:a16="http://schemas.microsoft.com/office/drawing/2014/main" id="{0AEF0FE5-B549-DB43-97A3-A3757FD21A5C}"/>
                  </a:ext>
                </a:extLst>
              </p:cNvPr>
              <p:cNvCxnSpPr/>
              <p:nvPr/>
            </p:nvCxnSpPr>
            <p:spPr>
              <a:xfrm flipV="1">
                <a:off x="609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49" name="Elbow Connector 248">
                <a:extLst>
                  <a:ext uri="{FF2B5EF4-FFF2-40B4-BE49-F238E27FC236}">
                    <a16:creationId xmlns:a16="http://schemas.microsoft.com/office/drawing/2014/main" id="{834A16EA-DA1C-A840-B3C3-AF64F974C8B1}"/>
                  </a:ext>
                </a:extLst>
              </p:cNvPr>
              <p:cNvCxnSpPr/>
              <p:nvPr/>
            </p:nvCxnSpPr>
            <p:spPr>
              <a:xfrm>
                <a:off x="990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50" name="Straight Connector 249">
                <a:extLst>
                  <a:ext uri="{FF2B5EF4-FFF2-40B4-BE49-F238E27FC236}">
                    <a16:creationId xmlns:a16="http://schemas.microsoft.com/office/drawing/2014/main" id="{66C70C61-3F3D-2647-874E-A4A8F599D32F}"/>
                  </a:ext>
                </a:extLst>
              </p:cNvPr>
              <p:cNvCxnSpPr/>
              <p:nvPr/>
            </p:nvCxnSpPr>
            <p:spPr>
              <a:xfrm>
                <a:off x="1371600" y="2667000"/>
                <a:ext cx="479425"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243" name="Straight Arrow Connector 242">
              <a:extLst>
                <a:ext uri="{FF2B5EF4-FFF2-40B4-BE49-F238E27FC236}">
                  <a16:creationId xmlns:a16="http://schemas.microsoft.com/office/drawing/2014/main" id="{54DBD772-F065-BF4B-9BEF-6DB2160C35B3}"/>
                </a:ext>
              </a:extLst>
            </p:cNvPr>
            <p:cNvCxnSpPr/>
            <p:nvPr/>
          </p:nvCxnSpPr>
          <p:spPr>
            <a:xfrm flipV="1">
              <a:off x="685800"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4" name="Straight Arrow Connector 243">
              <a:extLst>
                <a:ext uri="{FF2B5EF4-FFF2-40B4-BE49-F238E27FC236}">
                  <a16:creationId xmlns:a16="http://schemas.microsoft.com/office/drawing/2014/main" id="{60C84C93-0FA2-1048-A74B-D6679900FBD7}"/>
                </a:ext>
              </a:extLst>
            </p:cNvPr>
            <p:cNvCxnSpPr/>
            <p:nvPr/>
          </p:nvCxnSpPr>
          <p:spPr>
            <a:xfrm>
              <a:off x="685800"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5" name="TextBox 244">
              <a:extLst>
                <a:ext uri="{FF2B5EF4-FFF2-40B4-BE49-F238E27FC236}">
                  <a16:creationId xmlns:a16="http://schemas.microsoft.com/office/drawing/2014/main" id="{8035072C-31C3-6945-A886-6B1BEED4FD37}"/>
                </a:ext>
              </a:extLst>
            </p:cNvPr>
            <p:cNvSpPr txBox="1"/>
            <p:nvPr/>
          </p:nvSpPr>
          <p:spPr>
            <a:xfrm>
              <a:off x="1090613" y="2730519"/>
              <a:ext cx="784225" cy="276999"/>
            </a:xfrm>
            <a:prstGeom prst="rect">
              <a:avLst/>
            </a:prstGeom>
            <a:noFill/>
          </p:spPr>
          <p:txBody>
            <a:bodyPr wrap="square" rtlCol="0">
              <a:spAutoFit/>
            </a:bodyPr>
            <a:lstStyle/>
            <a:p>
              <a:r>
                <a:rPr lang="en-US" sz="1200" dirty="0"/>
                <a:t>Time</a:t>
              </a:r>
            </a:p>
          </p:txBody>
        </p:sp>
        <p:sp>
          <p:nvSpPr>
            <p:cNvPr id="246" name="TextBox 245">
              <a:extLst>
                <a:ext uri="{FF2B5EF4-FFF2-40B4-BE49-F238E27FC236}">
                  <a16:creationId xmlns:a16="http://schemas.microsoft.com/office/drawing/2014/main" id="{8A81BDF8-75E3-A342-886A-5861B55191C6}"/>
                </a:ext>
              </a:extLst>
            </p:cNvPr>
            <p:cNvSpPr txBox="1"/>
            <p:nvPr/>
          </p:nvSpPr>
          <p:spPr>
            <a:xfrm>
              <a:off x="76200" y="2268963"/>
              <a:ext cx="784225" cy="276999"/>
            </a:xfrm>
            <a:prstGeom prst="rect">
              <a:avLst/>
            </a:prstGeom>
            <a:noFill/>
          </p:spPr>
          <p:txBody>
            <a:bodyPr wrap="square" rtlCol="0">
              <a:spAutoFit/>
            </a:bodyPr>
            <a:lstStyle/>
            <a:p>
              <a:r>
                <a:rPr lang="en-US" sz="1200" dirty="0"/>
                <a:t>Voltage</a:t>
              </a:r>
            </a:p>
          </p:txBody>
        </p:sp>
      </p:grpSp>
      <p:grpSp>
        <p:nvGrpSpPr>
          <p:cNvPr id="251" name="Group 250">
            <a:extLst>
              <a:ext uri="{FF2B5EF4-FFF2-40B4-BE49-F238E27FC236}">
                <a16:creationId xmlns:a16="http://schemas.microsoft.com/office/drawing/2014/main" id="{ADA4408E-BACB-A246-A7D1-DCF812D9C071}"/>
              </a:ext>
            </a:extLst>
          </p:cNvPr>
          <p:cNvGrpSpPr/>
          <p:nvPr/>
        </p:nvGrpSpPr>
        <p:grpSpPr>
          <a:xfrm>
            <a:off x="6793140" y="2339849"/>
            <a:ext cx="1524000" cy="877094"/>
            <a:chOff x="4038600" y="2057400"/>
            <a:chExt cx="1524000" cy="877094"/>
          </a:xfrm>
        </p:grpSpPr>
        <p:sp>
          <p:nvSpPr>
            <p:cNvPr id="252" name="Rounded Rectangular Callout 251">
              <a:extLst>
                <a:ext uri="{FF2B5EF4-FFF2-40B4-BE49-F238E27FC236}">
                  <a16:creationId xmlns:a16="http://schemas.microsoft.com/office/drawing/2014/main" id="{6E0DB4B1-538F-0A46-86D1-D1FFFC9DF669}"/>
                </a:ext>
              </a:extLst>
            </p:cNvPr>
            <p:cNvSpPr/>
            <p:nvPr/>
          </p:nvSpPr>
          <p:spPr>
            <a:xfrm>
              <a:off x="4038600" y="2057400"/>
              <a:ext cx="1524000" cy="877094"/>
            </a:xfrm>
            <a:prstGeom prst="wedgeRoundRectCallout">
              <a:avLst>
                <a:gd name="adj1" fmla="val -40953"/>
                <a:gd name="adj2" fmla="val 92701"/>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3" name="Group 252">
              <a:extLst>
                <a:ext uri="{FF2B5EF4-FFF2-40B4-BE49-F238E27FC236}">
                  <a16:creationId xmlns:a16="http://schemas.microsoft.com/office/drawing/2014/main" id="{142BB4C5-9763-EA4F-937F-E6975EB5FD48}"/>
                </a:ext>
              </a:extLst>
            </p:cNvPr>
            <p:cNvGrpSpPr/>
            <p:nvPr/>
          </p:nvGrpSpPr>
          <p:grpSpPr>
            <a:xfrm>
              <a:off x="4205288" y="2165267"/>
              <a:ext cx="1176747" cy="630321"/>
              <a:chOff x="4205288" y="2165267"/>
              <a:chExt cx="1176747" cy="630321"/>
            </a:xfrm>
          </p:grpSpPr>
          <p:sp>
            <p:nvSpPr>
              <p:cNvPr id="254" name="Freeform 253">
                <a:extLst>
                  <a:ext uri="{FF2B5EF4-FFF2-40B4-BE49-F238E27FC236}">
                    <a16:creationId xmlns:a16="http://schemas.microsoft.com/office/drawing/2014/main" id="{33B00194-9C28-2E4D-8F55-5E97E63715B5}"/>
                  </a:ext>
                </a:extLst>
              </p:cNvPr>
              <p:cNvSpPr/>
              <p:nvPr/>
            </p:nvSpPr>
            <p:spPr>
              <a:xfrm>
                <a:off x="4205288" y="2642100"/>
                <a:ext cx="171450" cy="124913"/>
              </a:xfrm>
              <a:custGeom>
                <a:avLst/>
                <a:gdLst>
                  <a:gd name="connsiteX0" fmla="*/ 0 w 171450"/>
                  <a:gd name="connsiteY0" fmla="*/ 67763 h 124913"/>
                  <a:gd name="connsiteX1" fmla="*/ 4762 w 171450"/>
                  <a:gd name="connsiteY1" fmla="*/ 105863 h 124913"/>
                  <a:gd name="connsiteX2" fmla="*/ 9525 w 171450"/>
                  <a:gd name="connsiteY2" fmla="*/ 120150 h 124913"/>
                  <a:gd name="connsiteX3" fmla="*/ 23812 w 171450"/>
                  <a:gd name="connsiteY3" fmla="*/ 124913 h 124913"/>
                  <a:gd name="connsiteX4" fmla="*/ 28575 w 171450"/>
                  <a:gd name="connsiteY4" fmla="*/ 63000 h 124913"/>
                  <a:gd name="connsiteX5" fmla="*/ 33337 w 171450"/>
                  <a:gd name="connsiteY5" fmla="*/ 48713 h 124913"/>
                  <a:gd name="connsiteX6" fmla="*/ 47625 w 171450"/>
                  <a:gd name="connsiteY6" fmla="*/ 39188 h 124913"/>
                  <a:gd name="connsiteX7" fmla="*/ 52387 w 171450"/>
                  <a:gd name="connsiteY7" fmla="*/ 1088 h 124913"/>
                  <a:gd name="connsiteX8" fmla="*/ 61912 w 171450"/>
                  <a:gd name="connsiteY8" fmla="*/ 20138 h 124913"/>
                  <a:gd name="connsiteX9" fmla="*/ 66675 w 171450"/>
                  <a:gd name="connsiteY9" fmla="*/ 39188 h 124913"/>
                  <a:gd name="connsiteX10" fmla="*/ 71437 w 171450"/>
                  <a:gd name="connsiteY10" fmla="*/ 53475 h 124913"/>
                  <a:gd name="connsiteX11" fmla="*/ 100012 w 171450"/>
                  <a:gd name="connsiteY11" fmla="*/ 29663 h 124913"/>
                  <a:gd name="connsiteX12" fmla="*/ 109537 w 171450"/>
                  <a:gd name="connsiteY12" fmla="*/ 43950 h 124913"/>
                  <a:gd name="connsiteX13" fmla="*/ 142875 w 171450"/>
                  <a:gd name="connsiteY13" fmla="*/ 53475 h 124913"/>
                  <a:gd name="connsiteX14" fmla="*/ 157162 w 171450"/>
                  <a:gd name="connsiteY14" fmla="*/ 63000 h 124913"/>
                  <a:gd name="connsiteX15" fmla="*/ 171450 w 171450"/>
                  <a:gd name="connsiteY15" fmla="*/ 67763 h 1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24913">
                    <a:moveTo>
                      <a:pt x="0" y="67763"/>
                    </a:moveTo>
                    <a:cubicBezTo>
                      <a:pt x="1587" y="80463"/>
                      <a:pt x="2472" y="93271"/>
                      <a:pt x="4762" y="105863"/>
                    </a:cubicBezTo>
                    <a:cubicBezTo>
                      <a:pt x="5660" y="110802"/>
                      <a:pt x="5975" y="116600"/>
                      <a:pt x="9525" y="120150"/>
                    </a:cubicBezTo>
                    <a:cubicBezTo>
                      <a:pt x="13075" y="123700"/>
                      <a:pt x="19050" y="123325"/>
                      <a:pt x="23812" y="124913"/>
                    </a:cubicBezTo>
                    <a:cubicBezTo>
                      <a:pt x="25400" y="104275"/>
                      <a:pt x="26008" y="83539"/>
                      <a:pt x="28575" y="63000"/>
                    </a:cubicBezTo>
                    <a:cubicBezTo>
                      <a:pt x="29198" y="58019"/>
                      <a:pt x="30201" y="52633"/>
                      <a:pt x="33337" y="48713"/>
                    </a:cubicBezTo>
                    <a:cubicBezTo>
                      <a:pt x="36913" y="44243"/>
                      <a:pt x="42862" y="42363"/>
                      <a:pt x="47625" y="39188"/>
                    </a:cubicBezTo>
                    <a:cubicBezTo>
                      <a:pt x="49212" y="26488"/>
                      <a:pt x="44708" y="11327"/>
                      <a:pt x="52387" y="1088"/>
                    </a:cubicBezTo>
                    <a:cubicBezTo>
                      <a:pt x="56647" y="-4592"/>
                      <a:pt x="59419" y="13491"/>
                      <a:pt x="61912" y="20138"/>
                    </a:cubicBezTo>
                    <a:cubicBezTo>
                      <a:pt x="64210" y="26267"/>
                      <a:pt x="64877" y="32894"/>
                      <a:pt x="66675" y="39188"/>
                    </a:cubicBezTo>
                    <a:cubicBezTo>
                      <a:pt x="68054" y="44015"/>
                      <a:pt x="69850" y="48713"/>
                      <a:pt x="71437" y="53475"/>
                    </a:cubicBezTo>
                    <a:cubicBezTo>
                      <a:pt x="83032" y="18690"/>
                      <a:pt x="71222" y="22465"/>
                      <a:pt x="100012" y="29663"/>
                    </a:cubicBezTo>
                    <a:cubicBezTo>
                      <a:pt x="103187" y="34425"/>
                      <a:pt x="105068" y="40374"/>
                      <a:pt x="109537" y="43950"/>
                    </a:cubicBezTo>
                    <a:cubicBezTo>
                      <a:pt x="112644" y="46436"/>
                      <a:pt x="141627" y="53163"/>
                      <a:pt x="142875" y="53475"/>
                    </a:cubicBezTo>
                    <a:cubicBezTo>
                      <a:pt x="147637" y="56650"/>
                      <a:pt x="153586" y="58531"/>
                      <a:pt x="157162" y="63000"/>
                    </a:cubicBezTo>
                    <a:cubicBezTo>
                      <a:pt x="168153" y="76739"/>
                      <a:pt x="154075" y="85138"/>
                      <a:pt x="171450" y="6776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Freeform 254">
                <a:extLst>
                  <a:ext uri="{FF2B5EF4-FFF2-40B4-BE49-F238E27FC236}">
                    <a16:creationId xmlns:a16="http://schemas.microsoft.com/office/drawing/2014/main" id="{1C409B9E-4F9B-C249-8B17-9C146CFB1733}"/>
                  </a:ext>
                </a:extLst>
              </p:cNvPr>
              <p:cNvSpPr/>
              <p:nvPr/>
            </p:nvSpPr>
            <p:spPr>
              <a:xfrm>
                <a:off x="4376738" y="2165267"/>
                <a:ext cx="390525" cy="320758"/>
              </a:xfrm>
              <a:custGeom>
                <a:avLst/>
                <a:gdLst>
                  <a:gd name="connsiteX0" fmla="*/ 0 w 390525"/>
                  <a:gd name="connsiteY0" fmla="*/ 249321 h 320758"/>
                  <a:gd name="connsiteX1" fmla="*/ 19050 w 390525"/>
                  <a:gd name="connsiteY1" fmla="*/ 277896 h 320758"/>
                  <a:gd name="connsiteX2" fmla="*/ 33337 w 390525"/>
                  <a:gd name="connsiteY2" fmla="*/ 292183 h 320758"/>
                  <a:gd name="connsiteX3" fmla="*/ 47625 w 390525"/>
                  <a:gd name="connsiteY3" fmla="*/ 287421 h 320758"/>
                  <a:gd name="connsiteX4" fmla="*/ 57150 w 390525"/>
                  <a:gd name="connsiteY4" fmla="*/ 254083 h 320758"/>
                  <a:gd name="connsiteX5" fmla="*/ 71437 w 390525"/>
                  <a:gd name="connsiteY5" fmla="*/ 249321 h 320758"/>
                  <a:gd name="connsiteX6" fmla="*/ 85725 w 390525"/>
                  <a:gd name="connsiteY6" fmla="*/ 301708 h 320758"/>
                  <a:gd name="connsiteX7" fmla="*/ 90487 w 390525"/>
                  <a:gd name="connsiteY7" fmla="*/ 315996 h 320758"/>
                  <a:gd name="connsiteX8" fmla="*/ 104775 w 390525"/>
                  <a:gd name="connsiteY8" fmla="*/ 320758 h 320758"/>
                  <a:gd name="connsiteX9" fmla="*/ 109537 w 390525"/>
                  <a:gd name="connsiteY9" fmla="*/ 292183 h 320758"/>
                  <a:gd name="connsiteX10" fmla="*/ 123825 w 390525"/>
                  <a:gd name="connsiteY10" fmla="*/ 296946 h 320758"/>
                  <a:gd name="connsiteX11" fmla="*/ 138112 w 390525"/>
                  <a:gd name="connsiteY11" fmla="*/ 311233 h 320758"/>
                  <a:gd name="connsiteX12" fmla="*/ 152400 w 390525"/>
                  <a:gd name="connsiteY12" fmla="*/ 230271 h 320758"/>
                  <a:gd name="connsiteX13" fmla="*/ 157162 w 390525"/>
                  <a:gd name="connsiteY13" fmla="*/ 244558 h 320758"/>
                  <a:gd name="connsiteX14" fmla="*/ 180975 w 390525"/>
                  <a:gd name="connsiteY14" fmla="*/ 268371 h 320758"/>
                  <a:gd name="connsiteX15" fmla="*/ 185737 w 390525"/>
                  <a:gd name="connsiteY15" fmla="*/ 282658 h 320758"/>
                  <a:gd name="connsiteX16" fmla="*/ 204787 w 390525"/>
                  <a:gd name="connsiteY16" fmla="*/ 263608 h 320758"/>
                  <a:gd name="connsiteX17" fmla="*/ 209550 w 390525"/>
                  <a:gd name="connsiteY17" fmla="*/ 230271 h 320758"/>
                  <a:gd name="connsiteX18" fmla="*/ 214312 w 390525"/>
                  <a:gd name="connsiteY18" fmla="*/ 215983 h 320758"/>
                  <a:gd name="connsiteX19" fmla="*/ 223837 w 390525"/>
                  <a:gd name="connsiteY19" fmla="*/ 244558 h 320758"/>
                  <a:gd name="connsiteX20" fmla="*/ 238125 w 390525"/>
                  <a:gd name="connsiteY20" fmla="*/ 258846 h 320758"/>
                  <a:gd name="connsiteX21" fmla="*/ 242887 w 390525"/>
                  <a:gd name="connsiteY21" fmla="*/ 130258 h 320758"/>
                  <a:gd name="connsiteX22" fmla="*/ 252412 w 390525"/>
                  <a:gd name="connsiteY22" fmla="*/ 77871 h 320758"/>
                  <a:gd name="connsiteX23" fmla="*/ 257175 w 390525"/>
                  <a:gd name="connsiteY23" fmla="*/ 1671 h 320758"/>
                  <a:gd name="connsiteX24" fmla="*/ 271462 w 390525"/>
                  <a:gd name="connsiteY24" fmla="*/ 11196 h 320758"/>
                  <a:gd name="connsiteX25" fmla="*/ 280987 w 390525"/>
                  <a:gd name="connsiteY25" fmla="*/ 154071 h 320758"/>
                  <a:gd name="connsiteX26" fmla="*/ 285750 w 390525"/>
                  <a:gd name="connsiteY26" fmla="*/ 168358 h 320758"/>
                  <a:gd name="connsiteX27" fmla="*/ 290512 w 390525"/>
                  <a:gd name="connsiteY27" fmla="*/ 201696 h 320758"/>
                  <a:gd name="connsiteX28" fmla="*/ 300037 w 390525"/>
                  <a:gd name="connsiteY28" fmla="*/ 277896 h 320758"/>
                  <a:gd name="connsiteX29" fmla="*/ 304800 w 390525"/>
                  <a:gd name="connsiteY29" fmla="*/ 182646 h 320758"/>
                  <a:gd name="connsiteX30" fmla="*/ 309562 w 390525"/>
                  <a:gd name="connsiteY30" fmla="*/ 206458 h 320758"/>
                  <a:gd name="connsiteX31" fmla="*/ 314325 w 390525"/>
                  <a:gd name="connsiteY31" fmla="*/ 225508 h 320758"/>
                  <a:gd name="connsiteX32" fmla="*/ 323850 w 390525"/>
                  <a:gd name="connsiteY32" fmla="*/ 120733 h 320758"/>
                  <a:gd name="connsiteX33" fmla="*/ 328612 w 390525"/>
                  <a:gd name="connsiteY33" fmla="*/ 101683 h 320758"/>
                  <a:gd name="connsiteX34" fmla="*/ 338137 w 390525"/>
                  <a:gd name="connsiteY34" fmla="*/ 87396 h 320758"/>
                  <a:gd name="connsiteX35" fmla="*/ 347662 w 390525"/>
                  <a:gd name="connsiteY35" fmla="*/ 87396 h 320758"/>
                  <a:gd name="connsiteX36" fmla="*/ 357187 w 390525"/>
                  <a:gd name="connsiteY36" fmla="*/ 106446 h 320758"/>
                  <a:gd name="connsiteX37" fmla="*/ 361950 w 390525"/>
                  <a:gd name="connsiteY37" fmla="*/ 139783 h 320758"/>
                  <a:gd name="connsiteX38" fmla="*/ 366712 w 390525"/>
                  <a:gd name="connsiteY38" fmla="*/ 187408 h 320758"/>
                  <a:gd name="connsiteX39" fmla="*/ 376237 w 390525"/>
                  <a:gd name="connsiteY39" fmla="*/ 239796 h 320758"/>
                  <a:gd name="connsiteX40" fmla="*/ 385762 w 390525"/>
                  <a:gd name="connsiteY40" fmla="*/ 244558 h 320758"/>
                  <a:gd name="connsiteX41" fmla="*/ 390525 w 390525"/>
                  <a:gd name="connsiteY41" fmla="*/ 254083 h 3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0525" h="320758">
                    <a:moveTo>
                      <a:pt x="0" y="249321"/>
                    </a:moveTo>
                    <a:cubicBezTo>
                      <a:pt x="30903" y="269924"/>
                      <a:pt x="124" y="244777"/>
                      <a:pt x="19050" y="277896"/>
                    </a:cubicBezTo>
                    <a:cubicBezTo>
                      <a:pt x="22392" y="283744"/>
                      <a:pt x="28575" y="287421"/>
                      <a:pt x="33337" y="292183"/>
                    </a:cubicBezTo>
                    <a:cubicBezTo>
                      <a:pt x="38100" y="290596"/>
                      <a:pt x="44489" y="291341"/>
                      <a:pt x="47625" y="287421"/>
                    </a:cubicBezTo>
                    <a:cubicBezTo>
                      <a:pt x="48127" y="286793"/>
                      <a:pt x="54518" y="256715"/>
                      <a:pt x="57150" y="254083"/>
                    </a:cubicBezTo>
                    <a:cubicBezTo>
                      <a:pt x="60700" y="250533"/>
                      <a:pt x="66675" y="250908"/>
                      <a:pt x="71437" y="249321"/>
                    </a:cubicBezTo>
                    <a:cubicBezTo>
                      <a:pt x="78170" y="282982"/>
                      <a:pt x="73639" y="265450"/>
                      <a:pt x="85725" y="301708"/>
                    </a:cubicBezTo>
                    <a:cubicBezTo>
                      <a:pt x="87312" y="306471"/>
                      <a:pt x="85724" y="314409"/>
                      <a:pt x="90487" y="315996"/>
                    </a:cubicBezTo>
                    <a:lnTo>
                      <a:pt x="104775" y="320758"/>
                    </a:lnTo>
                    <a:cubicBezTo>
                      <a:pt x="106362" y="311233"/>
                      <a:pt x="103505" y="299723"/>
                      <a:pt x="109537" y="292183"/>
                    </a:cubicBezTo>
                    <a:cubicBezTo>
                      <a:pt x="112673" y="288263"/>
                      <a:pt x="119648" y="294161"/>
                      <a:pt x="123825" y="296946"/>
                    </a:cubicBezTo>
                    <a:cubicBezTo>
                      <a:pt x="129429" y="300682"/>
                      <a:pt x="133350" y="306471"/>
                      <a:pt x="138112" y="311233"/>
                    </a:cubicBezTo>
                    <a:cubicBezTo>
                      <a:pt x="162819" y="274174"/>
                      <a:pt x="136243" y="319133"/>
                      <a:pt x="152400" y="230271"/>
                    </a:cubicBezTo>
                    <a:cubicBezTo>
                      <a:pt x="153298" y="225332"/>
                      <a:pt x="154917" y="240068"/>
                      <a:pt x="157162" y="244558"/>
                    </a:cubicBezTo>
                    <a:cubicBezTo>
                      <a:pt x="165100" y="260434"/>
                      <a:pt x="166687" y="258846"/>
                      <a:pt x="180975" y="268371"/>
                    </a:cubicBezTo>
                    <a:cubicBezTo>
                      <a:pt x="182562" y="273133"/>
                      <a:pt x="181247" y="280413"/>
                      <a:pt x="185737" y="282658"/>
                    </a:cubicBezTo>
                    <a:cubicBezTo>
                      <a:pt x="200253" y="289916"/>
                      <a:pt x="202973" y="269052"/>
                      <a:pt x="204787" y="263608"/>
                    </a:cubicBezTo>
                    <a:cubicBezTo>
                      <a:pt x="206375" y="252496"/>
                      <a:pt x="207349" y="241278"/>
                      <a:pt x="209550" y="230271"/>
                    </a:cubicBezTo>
                    <a:cubicBezTo>
                      <a:pt x="210535" y="225348"/>
                      <a:pt x="210762" y="212433"/>
                      <a:pt x="214312" y="215983"/>
                    </a:cubicBezTo>
                    <a:cubicBezTo>
                      <a:pt x="221412" y="223083"/>
                      <a:pt x="216737" y="237458"/>
                      <a:pt x="223837" y="244558"/>
                    </a:cubicBezTo>
                    <a:lnTo>
                      <a:pt x="238125" y="258846"/>
                    </a:lnTo>
                    <a:cubicBezTo>
                      <a:pt x="239712" y="215983"/>
                      <a:pt x="240292" y="173071"/>
                      <a:pt x="242887" y="130258"/>
                    </a:cubicBezTo>
                    <a:cubicBezTo>
                      <a:pt x="243416" y="121524"/>
                      <a:pt x="250421" y="87828"/>
                      <a:pt x="252412" y="77871"/>
                    </a:cubicBezTo>
                    <a:cubicBezTo>
                      <a:pt x="254000" y="52471"/>
                      <a:pt x="250183" y="26141"/>
                      <a:pt x="257175" y="1671"/>
                    </a:cubicBezTo>
                    <a:cubicBezTo>
                      <a:pt x="258747" y="-3832"/>
                      <a:pt x="270592" y="5539"/>
                      <a:pt x="271462" y="11196"/>
                    </a:cubicBezTo>
                    <a:cubicBezTo>
                      <a:pt x="289130" y="126039"/>
                      <a:pt x="266790" y="90187"/>
                      <a:pt x="280987" y="154071"/>
                    </a:cubicBezTo>
                    <a:cubicBezTo>
                      <a:pt x="282076" y="158971"/>
                      <a:pt x="284162" y="163596"/>
                      <a:pt x="285750" y="168358"/>
                    </a:cubicBezTo>
                    <a:cubicBezTo>
                      <a:pt x="287337" y="179471"/>
                      <a:pt x="289272" y="190539"/>
                      <a:pt x="290512" y="201696"/>
                    </a:cubicBezTo>
                    <a:cubicBezTo>
                      <a:pt x="298755" y="275880"/>
                      <a:pt x="290569" y="230548"/>
                      <a:pt x="300037" y="277896"/>
                    </a:cubicBezTo>
                    <a:cubicBezTo>
                      <a:pt x="301625" y="246146"/>
                      <a:pt x="300599" y="214157"/>
                      <a:pt x="304800" y="182646"/>
                    </a:cubicBezTo>
                    <a:cubicBezTo>
                      <a:pt x="305870" y="174623"/>
                      <a:pt x="307806" y="198556"/>
                      <a:pt x="309562" y="206458"/>
                    </a:cubicBezTo>
                    <a:cubicBezTo>
                      <a:pt x="310982" y="212848"/>
                      <a:pt x="312737" y="219158"/>
                      <a:pt x="314325" y="225508"/>
                    </a:cubicBezTo>
                    <a:cubicBezTo>
                      <a:pt x="317103" y="183828"/>
                      <a:pt x="316996" y="158431"/>
                      <a:pt x="323850" y="120733"/>
                    </a:cubicBezTo>
                    <a:cubicBezTo>
                      <a:pt x="325021" y="114293"/>
                      <a:pt x="326034" y="107699"/>
                      <a:pt x="328612" y="101683"/>
                    </a:cubicBezTo>
                    <a:cubicBezTo>
                      <a:pt x="330867" y="96422"/>
                      <a:pt x="334962" y="92158"/>
                      <a:pt x="338137" y="87396"/>
                    </a:cubicBezTo>
                    <a:cubicBezTo>
                      <a:pt x="345758" y="56916"/>
                      <a:pt x="340042" y="67076"/>
                      <a:pt x="347662" y="87396"/>
                    </a:cubicBezTo>
                    <a:cubicBezTo>
                      <a:pt x="350155" y="94044"/>
                      <a:pt x="354012" y="100096"/>
                      <a:pt x="357187" y="106446"/>
                    </a:cubicBezTo>
                    <a:cubicBezTo>
                      <a:pt x="358775" y="117558"/>
                      <a:pt x="360638" y="128635"/>
                      <a:pt x="361950" y="139783"/>
                    </a:cubicBezTo>
                    <a:cubicBezTo>
                      <a:pt x="363814" y="155628"/>
                      <a:pt x="364456" y="171614"/>
                      <a:pt x="366712" y="187408"/>
                    </a:cubicBezTo>
                    <a:cubicBezTo>
                      <a:pt x="369222" y="204979"/>
                      <a:pt x="373062" y="222333"/>
                      <a:pt x="376237" y="239796"/>
                    </a:cubicBezTo>
                    <a:cubicBezTo>
                      <a:pt x="384101" y="192617"/>
                      <a:pt x="378175" y="210417"/>
                      <a:pt x="385762" y="244558"/>
                    </a:cubicBezTo>
                    <a:cubicBezTo>
                      <a:pt x="386532" y="248023"/>
                      <a:pt x="388937" y="250908"/>
                      <a:pt x="390525" y="254083"/>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Freeform 255">
                <a:extLst>
                  <a:ext uri="{FF2B5EF4-FFF2-40B4-BE49-F238E27FC236}">
                    <a16:creationId xmlns:a16="http://schemas.microsoft.com/office/drawing/2014/main" id="{4790C53C-1194-5946-9ED4-F32FA3C628D8}"/>
                  </a:ext>
                </a:extLst>
              </p:cNvPr>
              <p:cNvSpPr/>
              <p:nvPr/>
            </p:nvSpPr>
            <p:spPr>
              <a:xfrm>
                <a:off x="4767263" y="2667000"/>
                <a:ext cx="614772" cy="128588"/>
              </a:xfrm>
              <a:custGeom>
                <a:avLst/>
                <a:gdLst>
                  <a:gd name="connsiteX0" fmla="*/ 0 w 614772"/>
                  <a:gd name="connsiteY0" fmla="*/ 23813 h 128588"/>
                  <a:gd name="connsiteX1" fmla="*/ 23812 w 614772"/>
                  <a:gd name="connsiteY1" fmla="*/ 47625 h 128588"/>
                  <a:gd name="connsiteX2" fmla="*/ 38100 w 614772"/>
                  <a:gd name="connsiteY2" fmla="*/ 57150 h 128588"/>
                  <a:gd name="connsiteX3" fmla="*/ 42862 w 614772"/>
                  <a:gd name="connsiteY3" fmla="*/ 71438 h 128588"/>
                  <a:gd name="connsiteX4" fmla="*/ 61912 w 614772"/>
                  <a:gd name="connsiteY4" fmla="*/ 47625 h 128588"/>
                  <a:gd name="connsiteX5" fmla="*/ 66675 w 614772"/>
                  <a:gd name="connsiteY5" fmla="*/ 19050 h 128588"/>
                  <a:gd name="connsiteX6" fmla="*/ 71437 w 614772"/>
                  <a:gd name="connsiteY6" fmla="*/ 33338 h 128588"/>
                  <a:gd name="connsiteX7" fmla="*/ 80962 w 614772"/>
                  <a:gd name="connsiteY7" fmla="*/ 47625 h 128588"/>
                  <a:gd name="connsiteX8" fmla="*/ 85725 w 614772"/>
                  <a:gd name="connsiteY8" fmla="*/ 71438 h 128588"/>
                  <a:gd name="connsiteX9" fmla="*/ 90487 w 614772"/>
                  <a:gd name="connsiteY9" fmla="*/ 85725 h 128588"/>
                  <a:gd name="connsiteX10" fmla="*/ 104775 w 614772"/>
                  <a:gd name="connsiteY10" fmla="*/ 76200 h 128588"/>
                  <a:gd name="connsiteX11" fmla="*/ 128587 w 614772"/>
                  <a:gd name="connsiteY11" fmla="*/ 85725 h 128588"/>
                  <a:gd name="connsiteX12" fmla="*/ 142875 w 614772"/>
                  <a:gd name="connsiteY12" fmla="*/ 80963 h 128588"/>
                  <a:gd name="connsiteX13" fmla="*/ 138112 w 614772"/>
                  <a:gd name="connsiteY13" fmla="*/ 52388 h 128588"/>
                  <a:gd name="connsiteX14" fmla="*/ 142875 w 614772"/>
                  <a:gd name="connsiteY14" fmla="*/ 66675 h 128588"/>
                  <a:gd name="connsiteX15" fmla="*/ 161925 w 614772"/>
                  <a:gd name="connsiteY15" fmla="*/ 95250 h 128588"/>
                  <a:gd name="connsiteX16" fmla="*/ 180975 w 614772"/>
                  <a:gd name="connsiteY16" fmla="*/ 71438 h 128588"/>
                  <a:gd name="connsiteX17" fmla="*/ 195262 w 614772"/>
                  <a:gd name="connsiteY17" fmla="*/ 47625 h 128588"/>
                  <a:gd name="connsiteX18" fmla="*/ 204787 w 614772"/>
                  <a:gd name="connsiteY18" fmla="*/ 61913 h 128588"/>
                  <a:gd name="connsiteX19" fmla="*/ 214312 w 614772"/>
                  <a:gd name="connsiteY19" fmla="*/ 90488 h 128588"/>
                  <a:gd name="connsiteX20" fmla="*/ 233362 w 614772"/>
                  <a:gd name="connsiteY20" fmla="*/ 61913 h 128588"/>
                  <a:gd name="connsiteX21" fmla="*/ 242887 w 614772"/>
                  <a:gd name="connsiteY21" fmla="*/ 47625 h 128588"/>
                  <a:gd name="connsiteX22" fmla="*/ 266700 w 614772"/>
                  <a:gd name="connsiteY22" fmla="*/ 76200 h 128588"/>
                  <a:gd name="connsiteX23" fmla="*/ 271462 w 614772"/>
                  <a:gd name="connsiteY23" fmla="*/ 95250 h 128588"/>
                  <a:gd name="connsiteX24" fmla="*/ 276225 w 614772"/>
                  <a:gd name="connsiteY24" fmla="*/ 109538 h 128588"/>
                  <a:gd name="connsiteX25" fmla="*/ 285750 w 614772"/>
                  <a:gd name="connsiteY25" fmla="*/ 80963 h 128588"/>
                  <a:gd name="connsiteX26" fmla="*/ 304800 w 614772"/>
                  <a:gd name="connsiteY26" fmla="*/ 57150 h 128588"/>
                  <a:gd name="connsiteX27" fmla="*/ 319087 w 614772"/>
                  <a:gd name="connsiteY27" fmla="*/ 52388 h 128588"/>
                  <a:gd name="connsiteX28" fmla="*/ 333375 w 614772"/>
                  <a:gd name="connsiteY28" fmla="*/ 61913 h 128588"/>
                  <a:gd name="connsiteX29" fmla="*/ 357187 w 614772"/>
                  <a:gd name="connsiteY29" fmla="*/ 57150 h 128588"/>
                  <a:gd name="connsiteX30" fmla="*/ 371475 w 614772"/>
                  <a:gd name="connsiteY30" fmla="*/ 52388 h 128588"/>
                  <a:gd name="connsiteX31" fmla="*/ 395287 w 614772"/>
                  <a:gd name="connsiteY31" fmla="*/ 33338 h 128588"/>
                  <a:gd name="connsiteX32" fmla="*/ 400050 w 614772"/>
                  <a:gd name="connsiteY32" fmla="*/ 47625 h 128588"/>
                  <a:gd name="connsiteX33" fmla="*/ 409575 w 614772"/>
                  <a:gd name="connsiteY33" fmla="*/ 85725 h 128588"/>
                  <a:gd name="connsiteX34" fmla="*/ 423862 w 614772"/>
                  <a:gd name="connsiteY34" fmla="*/ 71438 h 128588"/>
                  <a:gd name="connsiteX35" fmla="*/ 438150 w 614772"/>
                  <a:gd name="connsiteY35" fmla="*/ 66675 h 128588"/>
                  <a:gd name="connsiteX36" fmla="*/ 466725 w 614772"/>
                  <a:gd name="connsiteY36" fmla="*/ 47625 h 128588"/>
                  <a:gd name="connsiteX37" fmla="*/ 481012 w 614772"/>
                  <a:gd name="connsiteY37" fmla="*/ 57150 h 128588"/>
                  <a:gd name="connsiteX38" fmla="*/ 490537 w 614772"/>
                  <a:gd name="connsiteY38" fmla="*/ 33338 h 128588"/>
                  <a:gd name="connsiteX39" fmla="*/ 504825 w 614772"/>
                  <a:gd name="connsiteY39" fmla="*/ 0 h 128588"/>
                  <a:gd name="connsiteX40" fmla="*/ 519112 w 614772"/>
                  <a:gd name="connsiteY40" fmla="*/ 4763 h 128588"/>
                  <a:gd name="connsiteX41" fmla="*/ 533400 w 614772"/>
                  <a:gd name="connsiteY41" fmla="*/ 33338 h 128588"/>
                  <a:gd name="connsiteX42" fmla="*/ 538162 w 614772"/>
                  <a:gd name="connsiteY42" fmla="*/ 66675 h 128588"/>
                  <a:gd name="connsiteX43" fmla="*/ 561975 w 614772"/>
                  <a:gd name="connsiteY43" fmla="*/ 23813 h 128588"/>
                  <a:gd name="connsiteX44" fmla="*/ 576262 w 614772"/>
                  <a:gd name="connsiteY44" fmla="*/ 28575 h 128588"/>
                  <a:gd name="connsiteX45" fmla="*/ 585787 w 614772"/>
                  <a:gd name="connsiteY45" fmla="*/ 76200 h 128588"/>
                  <a:gd name="connsiteX46" fmla="*/ 595312 w 614772"/>
                  <a:gd name="connsiteY46" fmla="*/ 128588 h 128588"/>
                  <a:gd name="connsiteX47" fmla="*/ 604837 w 614772"/>
                  <a:gd name="connsiteY47" fmla="*/ 109538 h 128588"/>
                  <a:gd name="connsiteX48" fmla="*/ 614362 w 614772"/>
                  <a:gd name="connsiteY48" fmla="*/ 71438 h 128588"/>
                  <a:gd name="connsiteX49" fmla="*/ 614362 w 614772"/>
                  <a:gd name="connsiteY49" fmla="*/ 3810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4772" h="128588">
                    <a:moveTo>
                      <a:pt x="0" y="23813"/>
                    </a:moveTo>
                    <a:cubicBezTo>
                      <a:pt x="7937" y="31750"/>
                      <a:pt x="15364" y="40233"/>
                      <a:pt x="23812" y="47625"/>
                    </a:cubicBezTo>
                    <a:cubicBezTo>
                      <a:pt x="28120" y="51394"/>
                      <a:pt x="34524" y="52680"/>
                      <a:pt x="38100" y="57150"/>
                    </a:cubicBezTo>
                    <a:cubicBezTo>
                      <a:pt x="41236" y="61070"/>
                      <a:pt x="41275" y="66675"/>
                      <a:pt x="42862" y="71438"/>
                    </a:cubicBezTo>
                    <a:cubicBezTo>
                      <a:pt x="49212" y="63500"/>
                      <a:pt x="57706" y="56879"/>
                      <a:pt x="61912" y="47625"/>
                    </a:cubicBezTo>
                    <a:cubicBezTo>
                      <a:pt x="65908" y="38834"/>
                      <a:pt x="61318" y="27085"/>
                      <a:pt x="66675" y="19050"/>
                    </a:cubicBezTo>
                    <a:cubicBezTo>
                      <a:pt x="69460" y="14873"/>
                      <a:pt x="69192" y="28848"/>
                      <a:pt x="71437" y="33338"/>
                    </a:cubicBezTo>
                    <a:cubicBezTo>
                      <a:pt x="73997" y="38457"/>
                      <a:pt x="77787" y="42863"/>
                      <a:pt x="80962" y="47625"/>
                    </a:cubicBezTo>
                    <a:cubicBezTo>
                      <a:pt x="82550" y="55563"/>
                      <a:pt x="83762" y="63585"/>
                      <a:pt x="85725" y="71438"/>
                    </a:cubicBezTo>
                    <a:cubicBezTo>
                      <a:pt x="86943" y="76308"/>
                      <a:pt x="85617" y="84508"/>
                      <a:pt x="90487" y="85725"/>
                    </a:cubicBezTo>
                    <a:cubicBezTo>
                      <a:pt x="96040" y="87113"/>
                      <a:pt x="100012" y="79375"/>
                      <a:pt x="104775" y="76200"/>
                    </a:cubicBezTo>
                    <a:cubicBezTo>
                      <a:pt x="124353" y="46835"/>
                      <a:pt x="103402" y="68935"/>
                      <a:pt x="128587" y="85725"/>
                    </a:cubicBezTo>
                    <a:cubicBezTo>
                      <a:pt x="132764" y="88510"/>
                      <a:pt x="138112" y="82550"/>
                      <a:pt x="142875" y="80963"/>
                    </a:cubicBezTo>
                    <a:cubicBezTo>
                      <a:pt x="141287" y="71438"/>
                      <a:pt x="138112" y="62044"/>
                      <a:pt x="138112" y="52388"/>
                    </a:cubicBezTo>
                    <a:cubicBezTo>
                      <a:pt x="138112" y="47368"/>
                      <a:pt x="140437" y="62287"/>
                      <a:pt x="142875" y="66675"/>
                    </a:cubicBezTo>
                    <a:cubicBezTo>
                      <a:pt x="148435" y="76682"/>
                      <a:pt x="161925" y="95250"/>
                      <a:pt x="161925" y="95250"/>
                    </a:cubicBezTo>
                    <a:cubicBezTo>
                      <a:pt x="168275" y="87313"/>
                      <a:pt x="175146" y="79765"/>
                      <a:pt x="180975" y="71438"/>
                    </a:cubicBezTo>
                    <a:cubicBezTo>
                      <a:pt x="186283" y="63855"/>
                      <a:pt x="186667" y="51063"/>
                      <a:pt x="195262" y="47625"/>
                    </a:cubicBezTo>
                    <a:cubicBezTo>
                      <a:pt x="200577" y="45499"/>
                      <a:pt x="202462" y="56682"/>
                      <a:pt x="204787" y="61913"/>
                    </a:cubicBezTo>
                    <a:cubicBezTo>
                      <a:pt x="208865" y="71088"/>
                      <a:pt x="214312" y="90488"/>
                      <a:pt x="214312" y="90488"/>
                    </a:cubicBezTo>
                    <a:lnTo>
                      <a:pt x="233362" y="61913"/>
                    </a:lnTo>
                    <a:lnTo>
                      <a:pt x="242887" y="47625"/>
                    </a:lnTo>
                    <a:cubicBezTo>
                      <a:pt x="251468" y="56206"/>
                      <a:pt x="261728" y="64598"/>
                      <a:pt x="266700" y="76200"/>
                    </a:cubicBezTo>
                    <a:cubicBezTo>
                      <a:pt x="269278" y="82216"/>
                      <a:pt x="269664" y="88956"/>
                      <a:pt x="271462" y="95250"/>
                    </a:cubicBezTo>
                    <a:cubicBezTo>
                      <a:pt x="272841" y="100077"/>
                      <a:pt x="274637" y="104775"/>
                      <a:pt x="276225" y="109538"/>
                    </a:cubicBezTo>
                    <a:lnTo>
                      <a:pt x="285750" y="80963"/>
                    </a:lnTo>
                    <a:cubicBezTo>
                      <a:pt x="291243" y="64483"/>
                      <a:pt x="287565" y="65767"/>
                      <a:pt x="304800" y="57150"/>
                    </a:cubicBezTo>
                    <a:cubicBezTo>
                      <a:pt x="309290" y="54905"/>
                      <a:pt x="314325" y="53975"/>
                      <a:pt x="319087" y="52388"/>
                    </a:cubicBezTo>
                    <a:cubicBezTo>
                      <a:pt x="323850" y="55563"/>
                      <a:pt x="327762" y="63036"/>
                      <a:pt x="333375" y="61913"/>
                    </a:cubicBezTo>
                    <a:cubicBezTo>
                      <a:pt x="365124" y="55563"/>
                      <a:pt x="319089" y="31750"/>
                      <a:pt x="357187" y="57150"/>
                    </a:cubicBezTo>
                    <a:cubicBezTo>
                      <a:pt x="361950" y="55563"/>
                      <a:pt x="367555" y="55524"/>
                      <a:pt x="371475" y="52388"/>
                    </a:cubicBezTo>
                    <a:cubicBezTo>
                      <a:pt x="402250" y="27768"/>
                      <a:pt x="359375" y="45308"/>
                      <a:pt x="395287" y="33338"/>
                    </a:cubicBezTo>
                    <a:cubicBezTo>
                      <a:pt x="396875" y="38100"/>
                      <a:pt x="398729" y="42782"/>
                      <a:pt x="400050" y="47625"/>
                    </a:cubicBezTo>
                    <a:cubicBezTo>
                      <a:pt x="403495" y="60255"/>
                      <a:pt x="400319" y="76468"/>
                      <a:pt x="409575" y="85725"/>
                    </a:cubicBezTo>
                    <a:cubicBezTo>
                      <a:pt x="414337" y="90487"/>
                      <a:pt x="418258" y="75174"/>
                      <a:pt x="423862" y="71438"/>
                    </a:cubicBezTo>
                    <a:cubicBezTo>
                      <a:pt x="428039" y="68653"/>
                      <a:pt x="433761" y="69113"/>
                      <a:pt x="438150" y="66675"/>
                    </a:cubicBezTo>
                    <a:cubicBezTo>
                      <a:pt x="448157" y="61116"/>
                      <a:pt x="466725" y="47625"/>
                      <a:pt x="466725" y="47625"/>
                    </a:cubicBezTo>
                    <a:cubicBezTo>
                      <a:pt x="471487" y="50800"/>
                      <a:pt x="476104" y="60095"/>
                      <a:pt x="481012" y="57150"/>
                    </a:cubicBezTo>
                    <a:cubicBezTo>
                      <a:pt x="488343" y="52752"/>
                      <a:pt x="487065" y="41150"/>
                      <a:pt x="490537" y="33338"/>
                    </a:cubicBezTo>
                    <a:cubicBezTo>
                      <a:pt x="506231" y="-1973"/>
                      <a:pt x="495042" y="29347"/>
                      <a:pt x="504825" y="0"/>
                    </a:cubicBezTo>
                    <a:cubicBezTo>
                      <a:pt x="509587" y="1588"/>
                      <a:pt x="515192" y="1627"/>
                      <a:pt x="519112" y="4763"/>
                    </a:cubicBezTo>
                    <a:cubicBezTo>
                      <a:pt x="527505" y="11478"/>
                      <a:pt x="530262" y="23926"/>
                      <a:pt x="533400" y="33338"/>
                    </a:cubicBezTo>
                    <a:cubicBezTo>
                      <a:pt x="534987" y="44450"/>
                      <a:pt x="527155" y="64474"/>
                      <a:pt x="538162" y="66675"/>
                    </a:cubicBezTo>
                    <a:cubicBezTo>
                      <a:pt x="548396" y="68722"/>
                      <a:pt x="558679" y="33700"/>
                      <a:pt x="561975" y="23813"/>
                    </a:cubicBezTo>
                    <a:cubicBezTo>
                      <a:pt x="566737" y="25400"/>
                      <a:pt x="574185" y="24005"/>
                      <a:pt x="576262" y="28575"/>
                    </a:cubicBezTo>
                    <a:cubicBezTo>
                      <a:pt x="582961" y="43313"/>
                      <a:pt x="582395" y="60370"/>
                      <a:pt x="585787" y="76200"/>
                    </a:cubicBezTo>
                    <a:cubicBezTo>
                      <a:pt x="595412" y="121113"/>
                      <a:pt x="585957" y="63092"/>
                      <a:pt x="595312" y="128588"/>
                    </a:cubicBezTo>
                    <a:cubicBezTo>
                      <a:pt x="598487" y="122238"/>
                      <a:pt x="602040" y="116063"/>
                      <a:pt x="604837" y="109538"/>
                    </a:cubicBezTo>
                    <a:cubicBezTo>
                      <a:pt x="609074" y="99651"/>
                      <a:pt x="613591" y="80695"/>
                      <a:pt x="614362" y="71438"/>
                    </a:cubicBezTo>
                    <a:cubicBezTo>
                      <a:pt x="615285" y="60364"/>
                      <a:pt x="614362" y="49213"/>
                      <a:pt x="614362" y="38100"/>
                    </a:cubicBez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7" name="Straight Connector 256">
                <a:extLst>
                  <a:ext uri="{FF2B5EF4-FFF2-40B4-BE49-F238E27FC236}">
                    <a16:creationId xmlns:a16="http://schemas.microsoft.com/office/drawing/2014/main" id="{11E4DBF3-E8F8-2B4A-8DBB-051658D4A5A5}"/>
                  </a:ext>
                </a:extLst>
              </p:cNvPr>
              <p:cNvCxnSpPr>
                <a:endCxn id="255" idx="0"/>
              </p:cNvCxnSpPr>
              <p:nvPr/>
            </p:nvCxnSpPr>
            <p:spPr>
              <a:xfrm flipV="1">
                <a:off x="4376738" y="2414588"/>
                <a:ext cx="0" cy="31670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8" name="Straight Connector 257">
                <a:extLst>
                  <a:ext uri="{FF2B5EF4-FFF2-40B4-BE49-F238E27FC236}">
                    <a16:creationId xmlns:a16="http://schemas.microsoft.com/office/drawing/2014/main" id="{A4ACF4C2-A2FF-414D-B112-1C7CC9B4E9C6}"/>
                  </a:ext>
                </a:extLst>
              </p:cNvPr>
              <p:cNvCxnSpPr>
                <a:stCxn id="255" idx="41"/>
                <a:endCxn id="256" idx="0"/>
              </p:cNvCxnSpPr>
              <p:nvPr/>
            </p:nvCxnSpPr>
            <p:spPr>
              <a:xfrm>
                <a:off x="4767263" y="2419350"/>
                <a:ext cx="0" cy="271463"/>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259" name="Title 1">
            <a:extLst>
              <a:ext uri="{FF2B5EF4-FFF2-40B4-BE49-F238E27FC236}">
                <a16:creationId xmlns:a16="http://schemas.microsoft.com/office/drawing/2014/main" id="{15D97375-5A6B-B040-B2D3-8409DFCBE0B4}"/>
              </a:ext>
            </a:extLst>
          </p:cNvPr>
          <p:cNvSpPr>
            <a:spLocks noGrp="1"/>
          </p:cNvSpPr>
          <p:nvPr>
            <p:ph type="title"/>
          </p:nvPr>
        </p:nvSpPr>
        <p:spPr>
          <a:xfrm>
            <a:off x="457200" y="274638"/>
            <a:ext cx="8229600" cy="1143000"/>
          </a:xfrm>
        </p:spPr>
        <p:txBody>
          <a:bodyPr>
            <a:normAutofit/>
          </a:bodyPr>
          <a:lstStyle/>
          <a:p>
            <a:r>
              <a:rPr lang="en-US" dirty="0"/>
              <a:t>Signal Restoration</a:t>
            </a:r>
          </a:p>
        </p:txBody>
      </p:sp>
      <p:grpSp>
        <p:nvGrpSpPr>
          <p:cNvPr id="6" name="Group 5">
            <a:extLst>
              <a:ext uri="{FF2B5EF4-FFF2-40B4-BE49-F238E27FC236}">
                <a16:creationId xmlns:a16="http://schemas.microsoft.com/office/drawing/2014/main" id="{23CD9718-66EC-574C-93E0-DCD7D97179D5}"/>
              </a:ext>
            </a:extLst>
          </p:cNvPr>
          <p:cNvGrpSpPr/>
          <p:nvPr/>
        </p:nvGrpSpPr>
        <p:grpSpPr>
          <a:xfrm>
            <a:off x="2590800" y="1295400"/>
            <a:ext cx="1997836" cy="1554162"/>
            <a:chOff x="2634570" y="1200395"/>
            <a:chExt cx="1997836" cy="1554162"/>
          </a:xfrm>
        </p:grpSpPr>
        <p:grpSp>
          <p:nvGrpSpPr>
            <p:cNvPr id="271" name="Group 270">
              <a:extLst>
                <a:ext uri="{FF2B5EF4-FFF2-40B4-BE49-F238E27FC236}">
                  <a16:creationId xmlns:a16="http://schemas.microsoft.com/office/drawing/2014/main" id="{D4CD8822-4C35-9F46-8C1B-D799B0933165}"/>
                </a:ext>
              </a:extLst>
            </p:cNvPr>
            <p:cNvGrpSpPr/>
            <p:nvPr/>
          </p:nvGrpSpPr>
          <p:grpSpPr>
            <a:xfrm>
              <a:off x="2651206" y="1200395"/>
              <a:ext cx="1981200" cy="1554162"/>
              <a:chOff x="5638800" y="4257674"/>
              <a:chExt cx="1905000" cy="1554162"/>
            </a:xfrm>
          </p:grpSpPr>
          <p:grpSp>
            <p:nvGrpSpPr>
              <p:cNvPr id="272" name="Group 271">
                <a:extLst>
                  <a:ext uri="{FF2B5EF4-FFF2-40B4-BE49-F238E27FC236}">
                    <a16:creationId xmlns:a16="http://schemas.microsoft.com/office/drawing/2014/main" id="{8B1677A8-4146-2C4F-B1D8-808B1D405417}"/>
                  </a:ext>
                </a:extLst>
              </p:cNvPr>
              <p:cNvGrpSpPr/>
              <p:nvPr/>
            </p:nvGrpSpPr>
            <p:grpSpPr>
              <a:xfrm>
                <a:off x="5638800" y="4257674"/>
                <a:ext cx="1905000" cy="1554162"/>
                <a:chOff x="5105400" y="4257674"/>
                <a:chExt cx="1905000" cy="1554162"/>
              </a:xfrm>
            </p:grpSpPr>
            <p:sp>
              <p:nvSpPr>
                <p:cNvPr id="276" name="Rounded Rectangular Callout 275">
                  <a:extLst>
                    <a:ext uri="{FF2B5EF4-FFF2-40B4-BE49-F238E27FC236}">
                      <a16:creationId xmlns:a16="http://schemas.microsoft.com/office/drawing/2014/main" id="{95BB6F7C-B27F-5B40-A963-F870872AD2B5}"/>
                    </a:ext>
                  </a:extLst>
                </p:cNvPr>
                <p:cNvSpPr/>
                <p:nvPr/>
              </p:nvSpPr>
              <p:spPr>
                <a:xfrm>
                  <a:off x="5105400" y="4257674"/>
                  <a:ext cx="1600200" cy="1554162"/>
                </a:xfrm>
                <a:prstGeom prst="wedgeRoundRectCallout">
                  <a:avLst>
                    <a:gd name="adj1" fmla="val -40074"/>
                    <a:gd name="adj2" fmla="val 105380"/>
                    <a:gd name="adj3" fmla="val 16667"/>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7" name="Straight Arrow Connector 276">
                  <a:extLst>
                    <a:ext uri="{FF2B5EF4-FFF2-40B4-BE49-F238E27FC236}">
                      <a16:creationId xmlns:a16="http://schemas.microsoft.com/office/drawing/2014/main" id="{34E7FEFA-0CCC-9E49-AB4C-751C7061E2A8}"/>
                    </a:ext>
                  </a:extLst>
                </p:cNvPr>
                <p:cNvCxnSpPr/>
                <p:nvPr/>
              </p:nvCxnSpPr>
              <p:spPr>
                <a:xfrm>
                  <a:off x="5382035" y="5334000"/>
                  <a:ext cx="1266415" cy="0"/>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8" name="Straight Arrow Connector 277">
                  <a:extLst>
                    <a:ext uri="{FF2B5EF4-FFF2-40B4-BE49-F238E27FC236}">
                      <a16:creationId xmlns:a16="http://schemas.microsoft.com/office/drawing/2014/main" id="{30D5BC68-4A43-3E43-9236-D0663335B03E}"/>
                    </a:ext>
                  </a:extLst>
                </p:cNvPr>
                <p:cNvCxnSpPr/>
                <p:nvPr/>
              </p:nvCxnSpPr>
              <p:spPr>
                <a:xfrm flipV="1">
                  <a:off x="5715000" y="4419600"/>
                  <a:ext cx="0" cy="1209764"/>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9" name="TextBox 278">
                  <a:extLst>
                    <a:ext uri="{FF2B5EF4-FFF2-40B4-BE49-F238E27FC236}">
                      <a16:creationId xmlns:a16="http://schemas.microsoft.com/office/drawing/2014/main" id="{56D48021-E0BD-254B-B0CD-6885A3BB4815}"/>
                    </a:ext>
                  </a:extLst>
                </p:cNvPr>
                <p:cNvSpPr txBox="1"/>
                <p:nvPr/>
              </p:nvSpPr>
              <p:spPr>
                <a:xfrm>
                  <a:off x="6226175" y="5334000"/>
                  <a:ext cx="784225" cy="307777"/>
                </a:xfrm>
                <a:prstGeom prst="rect">
                  <a:avLst/>
                </a:prstGeom>
                <a:noFill/>
              </p:spPr>
              <p:txBody>
                <a:bodyPr wrap="square" rtlCol="0">
                  <a:spAutoFit/>
                </a:bodyPr>
                <a:lstStyle/>
                <a:p>
                  <a:r>
                    <a:rPr lang="en-US" sz="1400" dirty="0"/>
                    <a:t>x</a:t>
                  </a:r>
                </a:p>
              </p:txBody>
            </p:sp>
            <p:sp>
              <p:nvSpPr>
                <p:cNvPr id="280" name="TextBox 279">
                  <a:extLst>
                    <a:ext uri="{FF2B5EF4-FFF2-40B4-BE49-F238E27FC236}">
                      <a16:creationId xmlns:a16="http://schemas.microsoft.com/office/drawing/2014/main" id="{65631F27-EC4A-1541-BBBF-9A1EC7D522D0}"/>
                    </a:ext>
                  </a:extLst>
                </p:cNvPr>
                <p:cNvSpPr txBox="1"/>
                <p:nvPr/>
              </p:nvSpPr>
              <p:spPr>
                <a:xfrm>
                  <a:off x="5410200" y="4495800"/>
                  <a:ext cx="784225" cy="307777"/>
                </a:xfrm>
                <a:prstGeom prst="rect">
                  <a:avLst/>
                </a:prstGeom>
                <a:noFill/>
              </p:spPr>
              <p:txBody>
                <a:bodyPr wrap="square" rtlCol="0">
                  <a:spAutoFit/>
                </a:bodyPr>
                <a:lstStyle/>
                <a:p>
                  <a:r>
                    <a:rPr lang="en-US" sz="1400" dirty="0"/>
                    <a:t>y</a:t>
                  </a:r>
                </a:p>
              </p:txBody>
            </p:sp>
            <p:cxnSp>
              <p:nvCxnSpPr>
                <p:cNvPr id="281" name="Straight Connector 280">
                  <a:extLst>
                    <a:ext uri="{FF2B5EF4-FFF2-40B4-BE49-F238E27FC236}">
                      <a16:creationId xmlns:a16="http://schemas.microsoft.com/office/drawing/2014/main" id="{2F46729C-09AE-8745-AE82-5EEA00772DBE}"/>
                    </a:ext>
                  </a:extLst>
                </p:cNvPr>
                <p:cNvCxnSpPr/>
                <p:nvPr/>
              </p:nvCxnSpPr>
              <p:spPr>
                <a:xfrm>
                  <a:off x="5232229" y="5334000"/>
                  <a:ext cx="682943"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grpSp>
          <p:cxnSp>
            <p:nvCxnSpPr>
              <p:cNvPr id="273" name="Straight Connector 272">
                <a:extLst>
                  <a:ext uri="{FF2B5EF4-FFF2-40B4-BE49-F238E27FC236}">
                    <a16:creationId xmlns:a16="http://schemas.microsoft.com/office/drawing/2014/main" id="{75C1FD2A-4D33-F042-8CAC-8A6DC72F1787}"/>
                  </a:ext>
                </a:extLst>
              </p:cNvPr>
              <p:cNvCxnSpPr/>
              <p:nvPr/>
            </p:nvCxnSpPr>
            <p:spPr>
              <a:xfrm>
                <a:off x="6448572" y="4953000"/>
                <a:ext cx="493078"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24979224-674E-634B-AF14-344BCD2E8C60}"/>
                  </a:ext>
                </a:extLst>
              </p:cNvPr>
              <p:cNvCxnSpPr/>
              <p:nvPr/>
            </p:nvCxnSpPr>
            <p:spPr>
              <a:xfrm flipV="1">
                <a:off x="6439047" y="4937125"/>
                <a:ext cx="0" cy="39687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275" name="TextBox 274">
                <a:extLst>
                  <a:ext uri="{FF2B5EF4-FFF2-40B4-BE49-F238E27FC236}">
                    <a16:creationId xmlns:a16="http://schemas.microsoft.com/office/drawing/2014/main" id="{0AF178EC-C1C6-D240-AB7D-EE05CF02BE2F}"/>
                  </a:ext>
                </a:extLst>
              </p:cNvPr>
              <p:cNvSpPr txBox="1"/>
              <p:nvPr/>
            </p:nvSpPr>
            <p:spPr>
              <a:xfrm>
                <a:off x="6492875" y="4625576"/>
                <a:ext cx="784225" cy="307777"/>
              </a:xfrm>
              <a:prstGeom prst="rect">
                <a:avLst/>
              </a:prstGeom>
              <a:noFill/>
            </p:spPr>
            <p:txBody>
              <a:bodyPr wrap="square" rtlCol="0">
                <a:spAutoFit/>
              </a:bodyPr>
              <a:lstStyle/>
              <a:p>
                <a:r>
                  <a:rPr lang="en-US" sz="1400" dirty="0"/>
                  <a:t>f(x)</a:t>
                </a:r>
              </a:p>
            </p:txBody>
          </p:sp>
        </p:grpSp>
        <p:sp>
          <p:nvSpPr>
            <p:cNvPr id="282" name="TextBox 281">
              <a:extLst>
                <a:ext uri="{FF2B5EF4-FFF2-40B4-BE49-F238E27FC236}">
                  <a16:creationId xmlns:a16="http://schemas.microsoft.com/office/drawing/2014/main" id="{F7A78866-D702-E348-B5CF-2038285110E2}"/>
                </a:ext>
              </a:extLst>
            </p:cNvPr>
            <p:cNvSpPr txBox="1"/>
            <p:nvPr/>
          </p:nvSpPr>
          <p:spPr>
            <a:xfrm>
              <a:off x="3641806" y="2457662"/>
              <a:ext cx="604653" cy="276999"/>
            </a:xfrm>
            <a:prstGeom prst="rect">
              <a:avLst/>
            </a:prstGeom>
            <a:noFill/>
          </p:spPr>
          <p:txBody>
            <a:bodyPr wrap="none" rtlCol="0">
              <a:spAutoFit/>
            </a:bodyPr>
            <a:lstStyle/>
            <a:p>
              <a:r>
                <a:rPr lang="en-US" sz="1200" dirty="0"/>
                <a:t>(input)</a:t>
              </a:r>
            </a:p>
          </p:txBody>
        </p:sp>
        <p:sp>
          <p:nvSpPr>
            <p:cNvPr id="283" name="TextBox 282">
              <a:extLst>
                <a:ext uri="{FF2B5EF4-FFF2-40B4-BE49-F238E27FC236}">
                  <a16:creationId xmlns:a16="http://schemas.microsoft.com/office/drawing/2014/main" id="{EBAAFCDE-3A12-7B4A-9FF0-7F196825903E}"/>
                </a:ext>
              </a:extLst>
            </p:cNvPr>
            <p:cNvSpPr txBox="1"/>
            <p:nvPr/>
          </p:nvSpPr>
          <p:spPr>
            <a:xfrm>
              <a:off x="2634570" y="1639358"/>
              <a:ext cx="702436" cy="276999"/>
            </a:xfrm>
            <a:prstGeom prst="rect">
              <a:avLst/>
            </a:prstGeom>
            <a:noFill/>
          </p:spPr>
          <p:txBody>
            <a:bodyPr wrap="none" rtlCol="0">
              <a:spAutoFit/>
            </a:bodyPr>
            <a:lstStyle/>
            <a:p>
              <a:r>
                <a:rPr lang="en-US" sz="1200"/>
                <a:t>(output)</a:t>
              </a:r>
              <a:endParaRPr lang="en-US" sz="1200" dirty="0"/>
            </a:p>
          </p:txBody>
        </p:sp>
      </p:grpSp>
    </p:spTree>
    <p:extLst>
      <p:ext uri="{BB962C8B-B14F-4D97-AF65-F5344CB8AC3E}">
        <p14:creationId xmlns:p14="http://schemas.microsoft.com/office/powerpoint/2010/main" val="135047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p:cNvGrpSpPr/>
          <p:nvPr/>
        </p:nvGrpSpPr>
        <p:grpSpPr>
          <a:xfrm>
            <a:off x="601663" y="3738563"/>
            <a:ext cx="7802562" cy="1833562"/>
            <a:chOff x="601663" y="3738563"/>
            <a:chExt cx="7802562" cy="1833562"/>
          </a:xfrm>
        </p:grpSpPr>
        <p:sp>
          <p:nvSpPr>
            <p:cNvPr id="24593" name="Rectangle 18"/>
            <p:cNvSpPr>
              <a:spLocks noChangeArrowheads="1"/>
            </p:cNvSpPr>
            <p:nvPr/>
          </p:nvSpPr>
          <p:spPr bwMode="auto">
            <a:xfrm>
              <a:off x="2916238" y="3890963"/>
              <a:ext cx="33718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34" name="Rectangle 59"/>
            <p:cNvSpPr>
              <a:spLocks noChangeArrowheads="1"/>
            </p:cNvSpPr>
            <p:nvPr/>
          </p:nvSpPr>
          <p:spPr bwMode="auto">
            <a:xfrm>
              <a:off x="1085850" y="4198938"/>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35" name="Rectangle 60"/>
            <p:cNvSpPr>
              <a:spLocks noChangeArrowheads="1"/>
            </p:cNvSpPr>
            <p:nvPr/>
          </p:nvSpPr>
          <p:spPr bwMode="auto">
            <a:xfrm>
              <a:off x="1257300" y="4251325"/>
              <a:ext cx="519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Noise</a:t>
              </a:r>
              <a:endParaRPr lang="en-US"/>
            </a:p>
          </p:txBody>
        </p:sp>
        <p:sp>
          <p:nvSpPr>
            <p:cNvPr id="24636" name="Line 61"/>
            <p:cNvSpPr>
              <a:spLocks noChangeShapeType="1"/>
            </p:cNvSpPr>
            <p:nvPr/>
          </p:nvSpPr>
          <p:spPr bwMode="auto">
            <a:xfrm>
              <a:off x="628650" y="5341938"/>
              <a:ext cx="4206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37" name="Freeform 62"/>
            <p:cNvSpPr>
              <a:spLocks/>
            </p:cNvSpPr>
            <p:nvPr/>
          </p:nvSpPr>
          <p:spPr bwMode="auto">
            <a:xfrm>
              <a:off x="1263650" y="5287963"/>
              <a:ext cx="165100" cy="109537"/>
            </a:xfrm>
            <a:custGeom>
              <a:avLst/>
              <a:gdLst>
                <a:gd name="T0" fmla="*/ 0 w 207"/>
                <a:gd name="T1" fmla="*/ 0 h 138"/>
                <a:gd name="T2" fmla="*/ 2147483647 w 207"/>
                <a:gd name="T3" fmla="*/ 2147483647 h 138"/>
                <a:gd name="T4" fmla="*/ 0 w 207"/>
                <a:gd name="T5" fmla="*/ 2147483647 h 138"/>
                <a:gd name="T6" fmla="*/ 0 w 207"/>
                <a:gd name="T7" fmla="*/ 0 h 138"/>
                <a:gd name="T8" fmla="*/ 0 60000 65536"/>
                <a:gd name="T9" fmla="*/ 0 60000 65536"/>
                <a:gd name="T10" fmla="*/ 0 60000 65536"/>
                <a:gd name="T11" fmla="*/ 0 60000 65536"/>
                <a:gd name="T12" fmla="*/ 0 w 207"/>
                <a:gd name="T13" fmla="*/ 0 h 138"/>
                <a:gd name="T14" fmla="*/ 207 w 207"/>
                <a:gd name="T15" fmla="*/ 138 h 138"/>
              </a:gdLst>
              <a:ahLst/>
              <a:cxnLst>
                <a:cxn ang="T8">
                  <a:pos x="T0" y="T1"/>
                </a:cxn>
                <a:cxn ang="T9">
                  <a:pos x="T2" y="T3"/>
                </a:cxn>
                <a:cxn ang="T10">
                  <a:pos x="T4" y="T5"/>
                </a:cxn>
                <a:cxn ang="T11">
                  <a:pos x="T6" y="T7"/>
                </a:cxn>
              </a:cxnLst>
              <a:rect l="T12" t="T13" r="T14" b="T15"/>
              <a:pathLst>
                <a:path w="207" h="138">
                  <a:moveTo>
                    <a:pt x="0" y="0"/>
                  </a:moveTo>
                  <a:lnTo>
                    <a:pt x="207"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8" name="Freeform 63"/>
            <p:cNvSpPr>
              <a:spLocks/>
            </p:cNvSpPr>
            <p:nvPr/>
          </p:nvSpPr>
          <p:spPr bwMode="auto">
            <a:xfrm>
              <a:off x="1117600" y="5113338"/>
              <a:ext cx="457200" cy="458787"/>
            </a:xfrm>
            <a:custGeom>
              <a:avLst/>
              <a:gdLst>
                <a:gd name="T0" fmla="*/ 2147483647 w 577"/>
                <a:gd name="T1" fmla="*/ 2147483647 h 577"/>
                <a:gd name="T2" fmla="*/ 2147483647 w 577"/>
                <a:gd name="T3" fmla="*/ 2147483647 h 577"/>
                <a:gd name="T4" fmla="*/ 2147483647 w 577"/>
                <a:gd name="T5" fmla="*/ 2147483647 h 577"/>
                <a:gd name="T6" fmla="*/ 2147483647 w 577"/>
                <a:gd name="T7" fmla="*/ 2147483647 h 577"/>
                <a:gd name="T8" fmla="*/ 2147483647 w 577"/>
                <a:gd name="T9" fmla="*/ 2147483647 h 577"/>
                <a:gd name="T10" fmla="*/ 2147483647 w 577"/>
                <a:gd name="T11" fmla="*/ 2147483647 h 577"/>
                <a:gd name="T12" fmla="*/ 2147483647 w 577"/>
                <a:gd name="T13" fmla="*/ 2147483647 h 577"/>
                <a:gd name="T14" fmla="*/ 2147483647 w 577"/>
                <a:gd name="T15" fmla="*/ 2147483647 h 577"/>
                <a:gd name="T16" fmla="*/ 2147483647 w 577"/>
                <a:gd name="T17" fmla="*/ 2147483647 h 577"/>
                <a:gd name="T18" fmla="*/ 2147483647 w 577"/>
                <a:gd name="T19" fmla="*/ 2147483647 h 577"/>
                <a:gd name="T20" fmla="*/ 2147483647 w 577"/>
                <a:gd name="T21" fmla="*/ 0 h 577"/>
                <a:gd name="T22" fmla="*/ 2147483647 w 577"/>
                <a:gd name="T23" fmla="*/ 2147483647 h 577"/>
                <a:gd name="T24" fmla="*/ 2147483647 w 577"/>
                <a:gd name="T25" fmla="*/ 2147483647 h 577"/>
                <a:gd name="T26" fmla="*/ 2147483647 w 577"/>
                <a:gd name="T27" fmla="*/ 2147483647 h 577"/>
                <a:gd name="T28" fmla="*/ 2147483647 w 577"/>
                <a:gd name="T29" fmla="*/ 2147483647 h 577"/>
                <a:gd name="T30" fmla="*/ 2147483647 w 577"/>
                <a:gd name="T31" fmla="*/ 2147483647 h 577"/>
                <a:gd name="T32" fmla="*/ 2147483647 w 577"/>
                <a:gd name="T33" fmla="*/ 2147483647 h 577"/>
                <a:gd name="T34" fmla="*/ 2147483647 w 577"/>
                <a:gd name="T35" fmla="*/ 2147483647 h 577"/>
                <a:gd name="T36" fmla="*/ 2147483647 w 577"/>
                <a:gd name="T37" fmla="*/ 2147483647 h 577"/>
                <a:gd name="T38" fmla="*/ 2147483647 w 577"/>
                <a:gd name="T39" fmla="*/ 2147483647 h 577"/>
                <a:gd name="T40" fmla="*/ 2147483647 w 577"/>
                <a:gd name="T41" fmla="*/ 2147483647 h 577"/>
                <a:gd name="T42" fmla="*/ 0 w 577"/>
                <a:gd name="T43" fmla="*/ 2147483647 h 577"/>
                <a:gd name="T44" fmla="*/ 2147483647 w 577"/>
                <a:gd name="T45" fmla="*/ 2147483647 h 577"/>
                <a:gd name="T46" fmla="*/ 2147483647 w 577"/>
                <a:gd name="T47" fmla="*/ 2147483647 h 577"/>
                <a:gd name="T48" fmla="*/ 2147483647 w 577"/>
                <a:gd name="T49" fmla="*/ 2147483647 h 577"/>
                <a:gd name="T50" fmla="*/ 2147483647 w 577"/>
                <a:gd name="T51" fmla="*/ 2147483647 h 577"/>
                <a:gd name="T52" fmla="*/ 2147483647 w 577"/>
                <a:gd name="T53" fmla="*/ 2147483647 h 577"/>
                <a:gd name="T54" fmla="*/ 2147483647 w 577"/>
                <a:gd name="T55" fmla="*/ 2147483647 h 577"/>
                <a:gd name="T56" fmla="*/ 2147483647 w 577"/>
                <a:gd name="T57" fmla="*/ 2147483647 h 577"/>
                <a:gd name="T58" fmla="*/ 2147483647 w 577"/>
                <a:gd name="T59" fmla="*/ 2147483647 h 577"/>
                <a:gd name="T60" fmla="*/ 2147483647 w 577"/>
                <a:gd name="T61" fmla="*/ 2147483647 h 577"/>
                <a:gd name="T62" fmla="*/ 2147483647 w 577"/>
                <a:gd name="T63" fmla="*/ 2147483647 h 577"/>
                <a:gd name="T64" fmla="*/ 2147483647 w 577"/>
                <a:gd name="T65" fmla="*/ 2147483647 h 577"/>
                <a:gd name="T66" fmla="*/ 2147483647 w 577"/>
                <a:gd name="T67" fmla="*/ 2147483647 h 577"/>
                <a:gd name="T68" fmla="*/ 2147483647 w 577"/>
                <a:gd name="T69" fmla="*/ 2147483647 h 577"/>
                <a:gd name="T70" fmla="*/ 2147483647 w 577"/>
                <a:gd name="T71" fmla="*/ 2147483647 h 577"/>
                <a:gd name="T72" fmla="*/ 2147483647 w 577"/>
                <a:gd name="T73" fmla="*/ 2147483647 h 577"/>
                <a:gd name="T74" fmla="*/ 2147483647 w 577"/>
                <a:gd name="T75" fmla="*/ 2147483647 h 577"/>
                <a:gd name="T76" fmla="*/ 2147483647 w 577"/>
                <a:gd name="T77" fmla="*/ 2147483647 h 577"/>
                <a:gd name="T78" fmla="*/ 2147483647 w 577"/>
                <a:gd name="T79" fmla="*/ 2147483647 h 577"/>
                <a:gd name="T80" fmla="*/ 2147483647 w 577"/>
                <a:gd name="T81" fmla="*/ 2147483647 h 577"/>
                <a:gd name="T82" fmla="*/ 2147483647 w 577"/>
                <a:gd name="T83" fmla="*/ 2147483647 h 577"/>
                <a:gd name="T84" fmla="*/ 2147483647 w 577"/>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7"/>
                <a:gd name="T131" fmla="*/ 577 w 577"/>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7">
                  <a:moveTo>
                    <a:pt x="577" y="289"/>
                  </a:moveTo>
                  <a:lnTo>
                    <a:pt x="575" y="274"/>
                  </a:lnTo>
                  <a:lnTo>
                    <a:pt x="575" y="260"/>
                  </a:lnTo>
                  <a:lnTo>
                    <a:pt x="573" y="245"/>
                  </a:lnTo>
                  <a:lnTo>
                    <a:pt x="570" y="231"/>
                  </a:lnTo>
                  <a:lnTo>
                    <a:pt x="568" y="216"/>
                  </a:lnTo>
                  <a:lnTo>
                    <a:pt x="564" y="204"/>
                  </a:lnTo>
                  <a:lnTo>
                    <a:pt x="559" y="189"/>
                  </a:lnTo>
                  <a:lnTo>
                    <a:pt x="553" y="176"/>
                  </a:lnTo>
                  <a:lnTo>
                    <a:pt x="548" y="164"/>
                  </a:lnTo>
                  <a:lnTo>
                    <a:pt x="541" y="151"/>
                  </a:lnTo>
                  <a:lnTo>
                    <a:pt x="535" y="140"/>
                  </a:lnTo>
                  <a:lnTo>
                    <a:pt x="528" y="127"/>
                  </a:lnTo>
                  <a:lnTo>
                    <a:pt x="519" y="116"/>
                  </a:lnTo>
                  <a:lnTo>
                    <a:pt x="510" y="106"/>
                  </a:lnTo>
                  <a:lnTo>
                    <a:pt x="501" y="95"/>
                  </a:lnTo>
                  <a:lnTo>
                    <a:pt x="492" y="86"/>
                  </a:lnTo>
                  <a:lnTo>
                    <a:pt x="482" y="77"/>
                  </a:lnTo>
                  <a:lnTo>
                    <a:pt x="472" y="67"/>
                  </a:lnTo>
                  <a:lnTo>
                    <a:pt x="461" y="58"/>
                  </a:lnTo>
                  <a:lnTo>
                    <a:pt x="450" y="49"/>
                  </a:lnTo>
                  <a:lnTo>
                    <a:pt x="437" y="42"/>
                  </a:lnTo>
                  <a:lnTo>
                    <a:pt x="426" y="35"/>
                  </a:lnTo>
                  <a:lnTo>
                    <a:pt x="413" y="29"/>
                  </a:lnTo>
                  <a:lnTo>
                    <a:pt x="401" y="24"/>
                  </a:lnTo>
                  <a:lnTo>
                    <a:pt x="386" y="18"/>
                  </a:lnTo>
                  <a:lnTo>
                    <a:pt x="374" y="13"/>
                  </a:lnTo>
                  <a:lnTo>
                    <a:pt x="361" y="9"/>
                  </a:lnTo>
                  <a:lnTo>
                    <a:pt x="346" y="6"/>
                  </a:lnTo>
                  <a:lnTo>
                    <a:pt x="332" y="4"/>
                  </a:lnTo>
                  <a:lnTo>
                    <a:pt x="317" y="2"/>
                  </a:lnTo>
                  <a:lnTo>
                    <a:pt x="303" y="0"/>
                  </a:lnTo>
                  <a:lnTo>
                    <a:pt x="288" y="0"/>
                  </a:lnTo>
                  <a:lnTo>
                    <a:pt x="274" y="0"/>
                  </a:lnTo>
                  <a:lnTo>
                    <a:pt x="259" y="2"/>
                  </a:lnTo>
                  <a:lnTo>
                    <a:pt x="245" y="4"/>
                  </a:lnTo>
                  <a:lnTo>
                    <a:pt x="230" y="6"/>
                  </a:lnTo>
                  <a:lnTo>
                    <a:pt x="216" y="9"/>
                  </a:lnTo>
                  <a:lnTo>
                    <a:pt x="203" y="13"/>
                  </a:lnTo>
                  <a:lnTo>
                    <a:pt x="188" y="18"/>
                  </a:lnTo>
                  <a:lnTo>
                    <a:pt x="176" y="24"/>
                  </a:lnTo>
                  <a:lnTo>
                    <a:pt x="163" y="29"/>
                  </a:lnTo>
                  <a:lnTo>
                    <a:pt x="150" y="35"/>
                  </a:lnTo>
                  <a:lnTo>
                    <a:pt x="139" y="42"/>
                  </a:lnTo>
                  <a:lnTo>
                    <a:pt x="127" y="49"/>
                  </a:lnTo>
                  <a:lnTo>
                    <a:pt x="116" y="58"/>
                  </a:lnTo>
                  <a:lnTo>
                    <a:pt x="105" y="67"/>
                  </a:lnTo>
                  <a:lnTo>
                    <a:pt x="94" y="77"/>
                  </a:lnTo>
                  <a:lnTo>
                    <a:pt x="85" y="86"/>
                  </a:lnTo>
                  <a:lnTo>
                    <a:pt x="74" y="95"/>
                  </a:lnTo>
                  <a:lnTo>
                    <a:pt x="65" y="106"/>
                  </a:lnTo>
                  <a:lnTo>
                    <a:pt x="58" y="116"/>
                  </a:lnTo>
                  <a:lnTo>
                    <a:pt x="49" y="127"/>
                  </a:lnTo>
                  <a:lnTo>
                    <a:pt x="41" y="140"/>
                  </a:lnTo>
                  <a:lnTo>
                    <a:pt x="34" y="151"/>
                  </a:lnTo>
                  <a:lnTo>
                    <a:pt x="29" y="164"/>
                  </a:lnTo>
                  <a:lnTo>
                    <a:pt x="23" y="176"/>
                  </a:lnTo>
                  <a:lnTo>
                    <a:pt x="18" y="189"/>
                  </a:lnTo>
                  <a:lnTo>
                    <a:pt x="12" y="204"/>
                  </a:lnTo>
                  <a:lnTo>
                    <a:pt x="9" y="216"/>
                  </a:lnTo>
                  <a:lnTo>
                    <a:pt x="5" y="231"/>
                  </a:lnTo>
                  <a:lnTo>
                    <a:pt x="3" y="245"/>
                  </a:lnTo>
                  <a:lnTo>
                    <a:pt x="2" y="260"/>
                  </a:lnTo>
                  <a:lnTo>
                    <a:pt x="0" y="274"/>
                  </a:lnTo>
                  <a:lnTo>
                    <a:pt x="0" y="289"/>
                  </a:lnTo>
                  <a:lnTo>
                    <a:pt x="0" y="303"/>
                  </a:lnTo>
                  <a:lnTo>
                    <a:pt x="2" y="318"/>
                  </a:lnTo>
                  <a:lnTo>
                    <a:pt x="3" y="332"/>
                  </a:lnTo>
                  <a:lnTo>
                    <a:pt x="5" y="347"/>
                  </a:lnTo>
                  <a:lnTo>
                    <a:pt x="9" y="361"/>
                  </a:lnTo>
                  <a:lnTo>
                    <a:pt x="12" y="374"/>
                  </a:lnTo>
                  <a:lnTo>
                    <a:pt x="18" y="389"/>
                  </a:lnTo>
                  <a:lnTo>
                    <a:pt x="23" y="401"/>
                  </a:lnTo>
                  <a:lnTo>
                    <a:pt x="29" y="414"/>
                  </a:lnTo>
                  <a:lnTo>
                    <a:pt x="34" y="427"/>
                  </a:lnTo>
                  <a:lnTo>
                    <a:pt x="41" y="438"/>
                  </a:lnTo>
                  <a:lnTo>
                    <a:pt x="49" y="450"/>
                  </a:lnTo>
                  <a:lnTo>
                    <a:pt x="58" y="461"/>
                  </a:lnTo>
                  <a:lnTo>
                    <a:pt x="65" y="472"/>
                  </a:lnTo>
                  <a:lnTo>
                    <a:pt x="74" y="483"/>
                  </a:lnTo>
                  <a:lnTo>
                    <a:pt x="85" y="492"/>
                  </a:lnTo>
                  <a:lnTo>
                    <a:pt x="94" y="503"/>
                  </a:lnTo>
                  <a:lnTo>
                    <a:pt x="105" y="512"/>
                  </a:lnTo>
                  <a:lnTo>
                    <a:pt x="116" y="519"/>
                  </a:lnTo>
                  <a:lnTo>
                    <a:pt x="127" y="528"/>
                  </a:lnTo>
                  <a:lnTo>
                    <a:pt x="139" y="536"/>
                  </a:lnTo>
                  <a:lnTo>
                    <a:pt x="150" y="543"/>
                  </a:lnTo>
                  <a:lnTo>
                    <a:pt x="163" y="548"/>
                  </a:lnTo>
                  <a:lnTo>
                    <a:pt x="176" y="554"/>
                  </a:lnTo>
                  <a:lnTo>
                    <a:pt x="188" y="559"/>
                  </a:lnTo>
                  <a:lnTo>
                    <a:pt x="203" y="565"/>
                  </a:lnTo>
                  <a:lnTo>
                    <a:pt x="216" y="568"/>
                  </a:lnTo>
                  <a:lnTo>
                    <a:pt x="230" y="572"/>
                  </a:lnTo>
                  <a:lnTo>
                    <a:pt x="245" y="574"/>
                  </a:lnTo>
                  <a:lnTo>
                    <a:pt x="259" y="576"/>
                  </a:lnTo>
                  <a:lnTo>
                    <a:pt x="274" y="577"/>
                  </a:lnTo>
                  <a:lnTo>
                    <a:pt x="288" y="577"/>
                  </a:lnTo>
                  <a:lnTo>
                    <a:pt x="303" y="577"/>
                  </a:lnTo>
                  <a:lnTo>
                    <a:pt x="317" y="576"/>
                  </a:lnTo>
                  <a:lnTo>
                    <a:pt x="332" y="574"/>
                  </a:lnTo>
                  <a:lnTo>
                    <a:pt x="346" y="572"/>
                  </a:lnTo>
                  <a:lnTo>
                    <a:pt x="361" y="568"/>
                  </a:lnTo>
                  <a:lnTo>
                    <a:pt x="374" y="565"/>
                  </a:lnTo>
                  <a:lnTo>
                    <a:pt x="386" y="559"/>
                  </a:lnTo>
                  <a:lnTo>
                    <a:pt x="401" y="554"/>
                  </a:lnTo>
                  <a:lnTo>
                    <a:pt x="413" y="548"/>
                  </a:lnTo>
                  <a:lnTo>
                    <a:pt x="426" y="543"/>
                  </a:lnTo>
                  <a:lnTo>
                    <a:pt x="437" y="536"/>
                  </a:lnTo>
                  <a:lnTo>
                    <a:pt x="450" y="528"/>
                  </a:lnTo>
                  <a:lnTo>
                    <a:pt x="461" y="519"/>
                  </a:lnTo>
                  <a:lnTo>
                    <a:pt x="472" y="512"/>
                  </a:lnTo>
                  <a:lnTo>
                    <a:pt x="482" y="503"/>
                  </a:lnTo>
                  <a:lnTo>
                    <a:pt x="492" y="492"/>
                  </a:lnTo>
                  <a:lnTo>
                    <a:pt x="501" y="483"/>
                  </a:lnTo>
                  <a:lnTo>
                    <a:pt x="510" y="472"/>
                  </a:lnTo>
                  <a:lnTo>
                    <a:pt x="519" y="461"/>
                  </a:lnTo>
                  <a:lnTo>
                    <a:pt x="528" y="450"/>
                  </a:lnTo>
                  <a:lnTo>
                    <a:pt x="535" y="438"/>
                  </a:lnTo>
                  <a:lnTo>
                    <a:pt x="541" y="427"/>
                  </a:lnTo>
                  <a:lnTo>
                    <a:pt x="548" y="414"/>
                  </a:lnTo>
                  <a:lnTo>
                    <a:pt x="553" y="401"/>
                  </a:lnTo>
                  <a:lnTo>
                    <a:pt x="559" y="389"/>
                  </a:lnTo>
                  <a:lnTo>
                    <a:pt x="562" y="374"/>
                  </a:lnTo>
                  <a:lnTo>
                    <a:pt x="568" y="361"/>
                  </a:lnTo>
                  <a:lnTo>
                    <a:pt x="570" y="347"/>
                  </a:lnTo>
                  <a:lnTo>
                    <a:pt x="573" y="332"/>
                  </a:lnTo>
                  <a:lnTo>
                    <a:pt x="575" y="318"/>
                  </a:lnTo>
                  <a:lnTo>
                    <a:pt x="575" y="303"/>
                  </a:lnTo>
                  <a:lnTo>
                    <a:pt x="577"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9" name="Freeform 64"/>
            <p:cNvSpPr>
              <a:spLocks/>
            </p:cNvSpPr>
            <p:nvPr/>
          </p:nvSpPr>
          <p:spPr bwMode="auto">
            <a:xfrm>
              <a:off x="1117600" y="5113338"/>
              <a:ext cx="457200" cy="458787"/>
            </a:xfrm>
            <a:custGeom>
              <a:avLst/>
              <a:gdLst>
                <a:gd name="T0" fmla="*/ 2147483647 w 577"/>
                <a:gd name="T1" fmla="*/ 2147483647 h 577"/>
                <a:gd name="T2" fmla="*/ 2147483647 w 577"/>
                <a:gd name="T3" fmla="*/ 2147483647 h 577"/>
                <a:gd name="T4" fmla="*/ 2147483647 w 577"/>
                <a:gd name="T5" fmla="*/ 2147483647 h 577"/>
                <a:gd name="T6" fmla="*/ 2147483647 w 577"/>
                <a:gd name="T7" fmla="*/ 2147483647 h 577"/>
                <a:gd name="T8" fmla="*/ 2147483647 w 577"/>
                <a:gd name="T9" fmla="*/ 2147483647 h 577"/>
                <a:gd name="T10" fmla="*/ 2147483647 w 577"/>
                <a:gd name="T11" fmla="*/ 2147483647 h 577"/>
                <a:gd name="T12" fmla="*/ 2147483647 w 577"/>
                <a:gd name="T13" fmla="*/ 2147483647 h 577"/>
                <a:gd name="T14" fmla="*/ 2147483647 w 577"/>
                <a:gd name="T15" fmla="*/ 2147483647 h 577"/>
                <a:gd name="T16" fmla="*/ 2147483647 w 577"/>
                <a:gd name="T17" fmla="*/ 2147483647 h 577"/>
                <a:gd name="T18" fmla="*/ 2147483647 w 577"/>
                <a:gd name="T19" fmla="*/ 2147483647 h 577"/>
                <a:gd name="T20" fmla="*/ 2147483647 w 577"/>
                <a:gd name="T21" fmla="*/ 0 h 577"/>
                <a:gd name="T22" fmla="*/ 2147483647 w 577"/>
                <a:gd name="T23" fmla="*/ 2147483647 h 577"/>
                <a:gd name="T24" fmla="*/ 2147483647 w 577"/>
                <a:gd name="T25" fmla="*/ 2147483647 h 577"/>
                <a:gd name="T26" fmla="*/ 2147483647 w 577"/>
                <a:gd name="T27" fmla="*/ 2147483647 h 577"/>
                <a:gd name="T28" fmla="*/ 2147483647 w 577"/>
                <a:gd name="T29" fmla="*/ 2147483647 h 577"/>
                <a:gd name="T30" fmla="*/ 2147483647 w 577"/>
                <a:gd name="T31" fmla="*/ 2147483647 h 577"/>
                <a:gd name="T32" fmla="*/ 2147483647 w 577"/>
                <a:gd name="T33" fmla="*/ 2147483647 h 577"/>
                <a:gd name="T34" fmla="*/ 2147483647 w 577"/>
                <a:gd name="T35" fmla="*/ 2147483647 h 577"/>
                <a:gd name="T36" fmla="*/ 2147483647 w 577"/>
                <a:gd name="T37" fmla="*/ 2147483647 h 577"/>
                <a:gd name="T38" fmla="*/ 2147483647 w 577"/>
                <a:gd name="T39" fmla="*/ 2147483647 h 577"/>
                <a:gd name="T40" fmla="*/ 2147483647 w 577"/>
                <a:gd name="T41" fmla="*/ 2147483647 h 577"/>
                <a:gd name="T42" fmla="*/ 0 w 577"/>
                <a:gd name="T43" fmla="*/ 2147483647 h 577"/>
                <a:gd name="T44" fmla="*/ 2147483647 w 577"/>
                <a:gd name="T45" fmla="*/ 2147483647 h 577"/>
                <a:gd name="T46" fmla="*/ 2147483647 w 577"/>
                <a:gd name="T47" fmla="*/ 2147483647 h 577"/>
                <a:gd name="T48" fmla="*/ 2147483647 w 577"/>
                <a:gd name="T49" fmla="*/ 2147483647 h 577"/>
                <a:gd name="T50" fmla="*/ 2147483647 w 577"/>
                <a:gd name="T51" fmla="*/ 2147483647 h 577"/>
                <a:gd name="T52" fmla="*/ 2147483647 w 577"/>
                <a:gd name="T53" fmla="*/ 2147483647 h 577"/>
                <a:gd name="T54" fmla="*/ 2147483647 w 577"/>
                <a:gd name="T55" fmla="*/ 2147483647 h 577"/>
                <a:gd name="T56" fmla="*/ 2147483647 w 577"/>
                <a:gd name="T57" fmla="*/ 2147483647 h 577"/>
                <a:gd name="T58" fmla="*/ 2147483647 w 577"/>
                <a:gd name="T59" fmla="*/ 2147483647 h 577"/>
                <a:gd name="T60" fmla="*/ 2147483647 w 577"/>
                <a:gd name="T61" fmla="*/ 2147483647 h 577"/>
                <a:gd name="T62" fmla="*/ 2147483647 w 577"/>
                <a:gd name="T63" fmla="*/ 2147483647 h 577"/>
                <a:gd name="T64" fmla="*/ 2147483647 w 577"/>
                <a:gd name="T65" fmla="*/ 2147483647 h 577"/>
                <a:gd name="T66" fmla="*/ 2147483647 w 577"/>
                <a:gd name="T67" fmla="*/ 2147483647 h 577"/>
                <a:gd name="T68" fmla="*/ 2147483647 w 577"/>
                <a:gd name="T69" fmla="*/ 2147483647 h 577"/>
                <a:gd name="T70" fmla="*/ 2147483647 w 577"/>
                <a:gd name="T71" fmla="*/ 2147483647 h 577"/>
                <a:gd name="T72" fmla="*/ 2147483647 w 577"/>
                <a:gd name="T73" fmla="*/ 2147483647 h 577"/>
                <a:gd name="T74" fmla="*/ 2147483647 w 577"/>
                <a:gd name="T75" fmla="*/ 2147483647 h 577"/>
                <a:gd name="T76" fmla="*/ 2147483647 w 577"/>
                <a:gd name="T77" fmla="*/ 2147483647 h 577"/>
                <a:gd name="T78" fmla="*/ 2147483647 w 577"/>
                <a:gd name="T79" fmla="*/ 2147483647 h 577"/>
                <a:gd name="T80" fmla="*/ 2147483647 w 577"/>
                <a:gd name="T81" fmla="*/ 2147483647 h 577"/>
                <a:gd name="T82" fmla="*/ 2147483647 w 577"/>
                <a:gd name="T83" fmla="*/ 2147483647 h 577"/>
                <a:gd name="T84" fmla="*/ 2147483647 w 577"/>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7"/>
                <a:gd name="T131" fmla="*/ 577 w 577"/>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7">
                  <a:moveTo>
                    <a:pt x="577" y="289"/>
                  </a:moveTo>
                  <a:lnTo>
                    <a:pt x="575" y="274"/>
                  </a:lnTo>
                  <a:lnTo>
                    <a:pt x="575" y="260"/>
                  </a:lnTo>
                  <a:lnTo>
                    <a:pt x="573" y="245"/>
                  </a:lnTo>
                  <a:lnTo>
                    <a:pt x="570" y="231"/>
                  </a:lnTo>
                  <a:lnTo>
                    <a:pt x="568" y="216"/>
                  </a:lnTo>
                  <a:lnTo>
                    <a:pt x="564" y="204"/>
                  </a:lnTo>
                  <a:lnTo>
                    <a:pt x="559" y="189"/>
                  </a:lnTo>
                  <a:lnTo>
                    <a:pt x="553" y="176"/>
                  </a:lnTo>
                  <a:lnTo>
                    <a:pt x="548" y="164"/>
                  </a:lnTo>
                  <a:lnTo>
                    <a:pt x="541" y="151"/>
                  </a:lnTo>
                  <a:lnTo>
                    <a:pt x="535" y="140"/>
                  </a:lnTo>
                  <a:lnTo>
                    <a:pt x="528" y="127"/>
                  </a:lnTo>
                  <a:lnTo>
                    <a:pt x="519" y="116"/>
                  </a:lnTo>
                  <a:lnTo>
                    <a:pt x="510" y="106"/>
                  </a:lnTo>
                  <a:lnTo>
                    <a:pt x="501" y="95"/>
                  </a:lnTo>
                  <a:lnTo>
                    <a:pt x="492" y="86"/>
                  </a:lnTo>
                  <a:lnTo>
                    <a:pt x="482" y="77"/>
                  </a:lnTo>
                  <a:lnTo>
                    <a:pt x="472" y="67"/>
                  </a:lnTo>
                  <a:lnTo>
                    <a:pt x="461" y="58"/>
                  </a:lnTo>
                  <a:lnTo>
                    <a:pt x="450" y="49"/>
                  </a:lnTo>
                  <a:lnTo>
                    <a:pt x="437" y="42"/>
                  </a:lnTo>
                  <a:lnTo>
                    <a:pt x="426" y="35"/>
                  </a:lnTo>
                  <a:lnTo>
                    <a:pt x="413" y="29"/>
                  </a:lnTo>
                  <a:lnTo>
                    <a:pt x="401" y="24"/>
                  </a:lnTo>
                  <a:lnTo>
                    <a:pt x="386" y="18"/>
                  </a:lnTo>
                  <a:lnTo>
                    <a:pt x="374" y="13"/>
                  </a:lnTo>
                  <a:lnTo>
                    <a:pt x="361" y="9"/>
                  </a:lnTo>
                  <a:lnTo>
                    <a:pt x="346" y="6"/>
                  </a:lnTo>
                  <a:lnTo>
                    <a:pt x="332" y="4"/>
                  </a:lnTo>
                  <a:lnTo>
                    <a:pt x="317" y="2"/>
                  </a:lnTo>
                  <a:lnTo>
                    <a:pt x="303" y="0"/>
                  </a:lnTo>
                  <a:lnTo>
                    <a:pt x="288" y="0"/>
                  </a:lnTo>
                  <a:lnTo>
                    <a:pt x="274" y="0"/>
                  </a:lnTo>
                  <a:lnTo>
                    <a:pt x="259" y="2"/>
                  </a:lnTo>
                  <a:lnTo>
                    <a:pt x="245" y="4"/>
                  </a:lnTo>
                  <a:lnTo>
                    <a:pt x="230" y="6"/>
                  </a:lnTo>
                  <a:lnTo>
                    <a:pt x="216" y="9"/>
                  </a:lnTo>
                  <a:lnTo>
                    <a:pt x="203" y="13"/>
                  </a:lnTo>
                  <a:lnTo>
                    <a:pt x="188" y="18"/>
                  </a:lnTo>
                  <a:lnTo>
                    <a:pt x="176" y="24"/>
                  </a:lnTo>
                  <a:lnTo>
                    <a:pt x="163" y="29"/>
                  </a:lnTo>
                  <a:lnTo>
                    <a:pt x="150" y="35"/>
                  </a:lnTo>
                  <a:lnTo>
                    <a:pt x="139" y="42"/>
                  </a:lnTo>
                  <a:lnTo>
                    <a:pt x="127" y="49"/>
                  </a:lnTo>
                  <a:lnTo>
                    <a:pt x="116" y="58"/>
                  </a:lnTo>
                  <a:lnTo>
                    <a:pt x="105" y="67"/>
                  </a:lnTo>
                  <a:lnTo>
                    <a:pt x="94" y="77"/>
                  </a:lnTo>
                  <a:lnTo>
                    <a:pt x="85" y="86"/>
                  </a:lnTo>
                  <a:lnTo>
                    <a:pt x="74" y="95"/>
                  </a:lnTo>
                  <a:lnTo>
                    <a:pt x="65" y="106"/>
                  </a:lnTo>
                  <a:lnTo>
                    <a:pt x="58" y="116"/>
                  </a:lnTo>
                  <a:lnTo>
                    <a:pt x="49" y="127"/>
                  </a:lnTo>
                  <a:lnTo>
                    <a:pt x="41" y="140"/>
                  </a:lnTo>
                  <a:lnTo>
                    <a:pt x="34" y="151"/>
                  </a:lnTo>
                  <a:lnTo>
                    <a:pt x="29" y="164"/>
                  </a:lnTo>
                  <a:lnTo>
                    <a:pt x="23" y="176"/>
                  </a:lnTo>
                  <a:lnTo>
                    <a:pt x="18" y="189"/>
                  </a:lnTo>
                  <a:lnTo>
                    <a:pt x="12" y="204"/>
                  </a:lnTo>
                  <a:lnTo>
                    <a:pt x="9" y="216"/>
                  </a:lnTo>
                  <a:lnTo>
                    <a:pt x="5" y="231"/>
                  </a:lnTo>
                  <a:lnTo>
                    <a:pt x="3" y="245"/>
                  </a:lnTo>
                  <a:lnTo>
                    <a:pt x="2" y="260"/>
                  </a:lnTo>
                  <a:lnTo>
                    <a:pt x="0" y="274"/>
                  </a:lnTo>
                  <a:lnTo>
                    <a:pt x="0" y="289"/>
                  </a:lnTo>
                  <a:lnTo>
                    <a:pt x="0" y="303"/>
                  </a:lnTo>
                  <a:lnTo>
                    <a:pt x="2" y="318"/>
                  </a:lnTo>
                  <a:lnTo>
                    <a:pt x="3" y="332"/>
                  </a:lnTo>
                  <a:lnTo>
                    <a:pt x="5" y="347"/>
                  </a:lnTo>
                  <a:lnTo>
                    <a:pt x="9" y="361"/>
                  </a:lnTo>
                  <a:lnTo>
                    <a:pt x="12" y="374"/>
                  </a:lnTo>
                  <a:lnTo>
                    <a:pt x="18" y="389"/>
                  </a:lnTo>
                  <a:lnTo>
                    <a:pt x="23" y="401"/>
                  </a:lnTo>
                  <a:lnTo>
                    <a:pt x="29" y="414"/>
                  </a:lnTo>
                  <a:lnTo>
                    <a:pt x="34" y="427"/>
                  </a:lnTo>
                  <a:lnTo>
                    <a:pt x="41" y="438"/>
                  </a:lnTo>
                  <a:lnTo>
                    <a:pt x="49" y="450"/>
                  </a:lnTo>
                  <a:lnTo>
                    <a:pt x="58" y="461"/>
                  </a:lnTo>
                  <a:lnTo>
                    <a:pt x="65" y="472"/>
                  </a:lnTo>
                  <a:lnTo>
                    <a:pt x="74" y="483"/>
                  </a:lnTo>
                  <a:lnTo>
                    <a:pt x="85" y="492"/>
                  </a:lnTo>
                  <a:lnTo>
                    <a:pt x="94" y="503"/>
                  </a:lnTo>
                  <a:lnTo>
                    <a:pt x="105" y="512"/>
                  </a:lnTo>
                  <a:lnTo>
                    <a:pt x="116" y="519"/>
                  </a:lnTo>
                  <a:lnTo>
                    <a:pt x="127" y="528"/>
                  </a:lnTo>
                  <a:lnTo>
                    <a:pt x="139" y="536"/>
                  </a:lnTo>
                  <a:lnTo>
                    <a:pt x="150" y="543"/>
                  </a:lnTo>
                  <a:lnTo>
                    <a:pt x="163" y="548"/>
                  </a:lnTo>
                  <a:lnTo>
                    <a:pt x="176" y="554"/>
                  </a:lnTo>
                  <a:lnTo>
                    <a:pt x="188" y="559"/>
                  </a:lnTo>
                  <a:lnTo>
                    <a:pt x="203" y="565"/>
                  </a:lnTo>
                  <a:lnTo>
                    <a:pt x="216" y="568"/>
                  </a:lnTo>
                  <a:lnTo>
                    <a:pt x="230" y="572"/>
                  </a:lnTo>
                  <a:lnTo>
                    <a:pt x="245" y="574"/>
                  </a:lnTo>
                  <a:lnTo>
                    <a:pt x="259" y="576"/>
                  </a:lnTo>
                  <a:lnTo>
                    <a:pt x="274" y="577"/>
                  </a:lnTo>
                  <a:lnTo>
                    <a:pt x="288" y="577"/>
                  </a:lnTo>
                  <a:lnTo>
                    <a:pt x="303" y="577"/>
                  </a:lnTo>
                  <a:lnTo>
                    <a:pt x="317" y="576"/>
                  </a:lnTo>
                  <a:lnTo>
                    <a:pt x="332" y="574"/>
                  </a:lnTo>
                  <a:lnTo>
                    <a:pt x="346" y="572"/>
                  </a:lnTo>
                  <a:lnTo>
                    <a:pt x="361" y="568"/>
                  </a:lnTo>
                  <a:lnTo>
                    <a:pt x="374" y="565"/>
                  </a:lnTo>
                  <a:lnTo>
                    <a:pt x="386" y="559"/>
                  </a:lnTo>
                  <a:lnTo>
                    <a:pt x="401" y="554"/>
                  </a:lnTo>
                  <a:lnTo>
                    <a:pt x="413" y="548"/>
                  </a:lnTo>
                  <a:lnTo>
                    <a:pt x="426" y="543"/>
                  </a:lnTo>
                  <a:lnTo>
                    <a:pt x="437" y="536"/>
                  </a:lnTo>
                  <a:lnTo>
                    <a:pt x="450" y="528"/>
                  </a:lnTo>
                  <a:lnTo>
                    <a:pt x="461" y="519"/>
                  </a:lnTo>
                  <a:lnTo>
                    <a:pt x="472" y="512"/>
                  </a:lnTo>
                  <a:lnTo>
                    <a:pt x="482" y="503"/>
                  </a:lnTo>
                  <a:lnTo>
                    <a:pt x="492" y="492"/>
                  </a:lnTo>
                  <a:lnTo>
                    <a:pt x="501" y="483"/>
                  </a:lnTo>
                  <a:lnTo>
                    <a:pt x="510" y="472"/>
                  </a:lnTo>
                  <a:lnTo>
                    <a:pt x="519" y="461"/>
                  </a:lnTo>
                  <a:lnTo>
                    <a:pt x="528" y="450"/>
                  </a:lnTo>
                  <a:lnTo>
                    <a:pt x="535" y="438"/>
                  </a:lnTo>
                  <a:lnTo>
                    <a:pt x="541" y="427"/>
                  </a:lnTo>
                  <a:lnTo>
                    <a:pt x="548" y="414"/>
                  </a:lnTo>
                  <a:lnTo>
                    <a:pt x="553" y="401"/>
                  </a:lnTo>
                  <a:lnTo>
                    <a:pt x="559" y="389"/>
                  </a:lnTo>
                  <a:lnTo>
                    <a:pt x="562" y="374"/>
                  </a:lnTo>
                  <a:lnTo>
                    <a:pt x="568" y="361"/>
                  </a:lnTo>
                  <a:lnTo>
                    <a:pt x="570" y="347"/>
                  </a:lnTo>
                  <a:lnTo>
                    <a:pt x="573" y="332"/>
                  </a:lnTo>
                  <a:lnTo>
                    <a:pt x="575" y="318"/>
                  </a:lnTo>
                  <a:lnTo>
                    <a:pt x="575" y="303"/>
                  </a:lnTo>
                  <a:lnTo>
                    <a:pt x="577" y="289"/>
                  </a:lnTo>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40" name="Rectangle 65"/>
            <p:cNvSpPr>
              <a:spLocks noChangeArrowheads="1"/>
            </p:cNvSpPr>
            <p:nvPr/>
          </p:nvSpPr>
          <p:spPr bwMode="auto">
            <a:xfrm>
              <a:off x="1273175" y="5192713"/>
              <a:ext cx="14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a:t>
              </a:r>
              <a:endParaRPr lang="en-US"/>
            </a:p>
          </p:txBody>
        </p:sp>
        <p:sp>
          <p:nvSpPr>
            <p:cNvPr id="24641" name="Line 66"/>
            <p:cNvSpPr>
              <a:spLocks noChangeShapeType="1"/>
            </p:cNvSpPr>
            <p:nvPr/>
          </p:nvSpPr>
          <p:spPr bwMode="auto">
            <a:xfrm>
              <a:off x="1363663" y="4541838"/>
              <a:ext cx="1587" cy="4222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42" name="Freeform 67"/>
            <p:cNvSpPr>
              <a:spLocks/>
            </p:cNvSpPr>
            <p:nvPr/>
          </p:nvSpPr>
          <p:spPr bwMode="auto">
            <a:xfrm>
              <a:off x="1292225" y="4949825"/>
              <a:ext cx="109538" cy="163513"/>
            </a:xfrm>
            <a:custGeom>
              <a:avLst/>
              <a:gdLst>
                <a:gd name="T0" fmla="*/ 2147483647 w 138"/>
                <a:gd name="T1" fmla="*/ 0 h 207"/>
                <a:gd name="T2" fmla="*/ 2147483647 w 138"/>
                <a:gd name="T3" fmla="*/ 2147483647 h 207"/>
                <a:gd name="T4" fmla="*/ 0 w 138"/>
                <a:gd name="T5" fmla="*/ 0 h 207"/>
                <a:gd name="T6" fmla="*/ 2147483647 w 138"/>
                <a:gd name="T7" fmla="*/ 0 h 207"/>
                <a:gd name="T8" fmla="*/ 0 60000 65536"/>
                <a:gd name="T9" fmla="*/ 0 60000 65536"/>
                <a:gd name="T10" fmla="*/ 0 60000 65536"/>
                <a:gd name="T11" fmla="*/ 0 60000 65536"/>
                <a:gd name="T12" fmla="*/ 0 w 138"/>
                <a:gd name="T13" fmla="*/ 0 h 207"/>
                <a:gd name="T14" fmla="*/ 138 w 138"/>
                <a:gd name="T15" fmla="*/ 207 h 207"/>
              </a:gdLst>
              <a:ahLst/>
              <a:cxnLst>
                <a:cxn ang="T8">
                  <a:pos x="T0" y="T1"/>
                </a:cxn>
                <a:cxn ang="T9">
                  <a:pos x="T2" y="T3"/>
                </a:cxn>
                <a:cxn ang="T10">
                  <a:pos x="T4" y="T5"/>
                </a:cxn>
                <a:cxn ang="T11">
                  <a:pos x="T6" y="T7"/>
                </a:cxn>
              </a:cxnLst>
              <a:rect l="T12" t="T13" r="T14" b="T15"/>
              <a:pathLst>
                <a:path w="138" h="207">
                  <a:moveTo>
                    <a:pt x="138" y="0"/>
                  </a:moveTo>
                  <a:lnTo>
                    <a:pt x="69" y="207"/>
                  </a:lnTo>
                  <a:lnTo>
                    <a:pt x="0"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3" name="Rectangle 68"/>
            <p:cNvSpPr>
              <a:spLocks noChangeArrowheads="1"/>
            </p:cNvSpPr>
            <p:nvPr/>
          </p:nvSpPr>
          <p:spPr bwMode="auto">
            <a:xfrm>
              <a:off x="1638300" y="4591050"/>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latin typeface="Symbol" pitchFamily="18" charset="2"/>
                </a:rPr>
                <a:t>e</a:t>
              </a:r>
              <a:endParaRPr lang="en-US"/>
            </a:p>
          </p:txBody>
        </p:sp>
        <p:sp>
          <p:nvSpPr>
            <p:cNvPr id="24644" name="Rectangle 69"/>
            <p:cNvSpPr>
              <a:spLocks noChangeArrowheads="1"/>
            </p:cNvSpPr>
            <p:nvPr/>
          </p:nvSpPr>
          <p:spPr bwMode="auto">
            <a:xfrm>
              <a:off x="1716088" y="4760913"/>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0">
                  <a:solidFill>
                    <a:srgbClr val="000000"/>
                  </a:solidFill>
                  <a:latin typeface="Symbol" pitchFamily="18" charset="2"/>
                </a:rPr>
                <a:t>1</a:t>
              </a:r>
              <a:endParaRPr lang="en-US"/>
            </a:p>
          </p:txBody>
        </p:sp>
        <p:sp>
          <p:nvSpPr>
            <p:cNvPr id="24645" name="Line 70"/>
            <p:cNvSpPr>
              <a:spLocks noChangeShapeType="1"/>
            </p:cNvSpPr>
            <p:nvPr/>
          </p:nvSpPr>
          <p:spPr bwMode="auto">
            <a:xfrm>
              <a:off x="1657350" y="5338763"/>
              <a:ext cx="7635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46" name="Freeform 71"/>
            <p:cNvSpPr>
              <a:spLocks/>
            </p:cNvSpPr>
            <p:nvPr/>
          </p:nvSpPr>
          <p:spPr bwMode="auto">
            <a:xfrm>
              <a:off x="2406650" y="5283200"/>
              <a:ext cx="166688" cy="109538"/>
            </a:xfrm>
            <a:custGeom>
              <a:avLst/>
              <a:gdLst>
                <a:gd name="T0" fmla="*/ 0 w 208"/>
                <a:gd name="T1" fmla="*/ 0 h 138"/>
                <a:gd name="T2" fmla="*/ 2147483647 w 208"/>
                <a:gd name="T3" fmla="*/ 2147483647 h 138"/>
                <a:gd name="T4" fmla="*/ 0 w 208"/>
                <a:gd name="T5" fmla="*/ 2147483647 h 138"/>
                <a:gd name="T6" fmla="*/ 0 w 208"/>
                <a:gd name="T7" fmla="*/ 0 h 138"/>
                <a:gd name="T8" fmla="*/ 0 60000 65536"/>
                <a:gd name="T9" fmla="*/ 0 60000 65536"/>
                <a:gd name="T10" fmla="*/ 0 60000 65536"/>
                <a:gd name="T11" fmla="*/ 0 60000 65536"/>
                <a:gd name="T12" fmla="*/ 0 w 208"/>
                <a:gd name="T13" fmla="*/ 0 h 138"/>
                <a:gd name="T14" fmla="*/ 208 w 208"/>
                <a:gd name="T15" fmla="*/ 138 h 138"/>
              </a:gdLst>
              <a:ahLst/>
              <a:cxnLst>
                <a:cxn ang="T8">
                  <a:pos x="T0" y="T1"/>
                </a:cxn>
                <a:cxn ang="T9">
                  <a:pos x="T2" y="T3"/>
                </a:cxn>
                <a:cxn ang="T10">
                  <a:pos x="T4" y="T5"/>
                </a:cxn>
                <a:cxn ang="T11">
                  <a:pos x="T6" y="T7"/>
                </a:cxn>
              </a:cxnLst>
              <a:rect l="T12" t="T13" r="T14" b="T15"/>
              <a:pathLst>
                <a:path w="208" h="138">
                  <a:moveTo>
                    <a:pt x="0" y="0"/>
                  </a:moveTo>
                  <a:lnTo>
                    <a:pt x="208"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7" name="Line 72"/>
            <p:cNvSpPr>
              <a:spLocks noChangeShapeType="1"/>
            </p:cNvSpPr>
            <p:nvPr/>
          </p:nvSpPr>
          <p:spPr bwMode="auto">
            <a:xfrm>
              <a:off x="1574800" y="5338763"/>
              <a:ext cx="8270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48" name="Rectangle 73"/>
            <p:cNvSpPr>
              <a:spLocks noChangeArrowheads="1"/>
            </p:cNvSpPr>
            <p:nvPr/>
          </p:nvSpPr>
          <p:spPr bwMode="auto">
            <a:xfrm>
              <a:off x="1876425" y="5045075"/>
              <a:ext cx="134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649" name="Rectangle 74"/>
            <p:cNvSpPr>
              <a:spLocks noChangeArrowheads="1"/>
            </p:cNvSpPr>
            <p:nvPr/>
          </p:nvSpPr>
          <p:spPr bwMode="auto">
            <a:xfrm>
              <a:off x="1989138" y="517366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50" name="Rectangle 75"/>
            <p:cNvSpPr>
              <a:spLocks noChangeArrowheads="1"/>
            </p:cNvSpPr>
            <p:nvPr/>
          </p:nvSpPr>
          <p:spPr bwMode="auto">
            <a:xfrm>
              <a:off x="2092325" y="5045075"/>
              <a:ext cx="119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4651" name="Rectangle 76"/>
            <p:cNvSpPr>
              <a:spLocks noChangeArrowheads="1"/>
            </p:cNvSpPr>
            <p:nvPr/>
          </p:nvSpPr>
          <p:spPr bwMode="auto">
            <a:xfrm>
              <a:off x="2236788" y="5022850"/>
              <a:ext cx="88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652" name="Rectangle 77"/>
            <p:cNvSpPr>
              <a:spLocks noChangeArrowheads="1"/>
            </p:cNvSpPr>
            <p:nvPr/>
          </p:nvSpPr>
          <p:spPr bwMode="auto">
            <a:xfrm>
              <a:off x="2293938" y="5157788"/>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1</a:t>
              </a:r>
              <a:endParaRPr lang="en-US"/>
            </a:p>
          </p:txBody>
        </p:sp>
        <p:sp>
          <p:nvSpPr>
            <p:cNvPr id="24653" name="Freeform 78"/>
            <p:cNvSpPr>
              <a:spLocks/>
            </p:cNvSpPr>
            <p:nvPr/>
          </p:nvSpPr>
          <p:spPr bwMode="auto">
            <a:xfrm>
              <a:off x="2573338" y="5113338"/>
              <a:ext cx="455612" cy="458787"/>
            </a:xfrm>
            <a:custGeom>
              <a:avLst/>
              <a:gdLst>
                <a:gd name="T0" fmla="*/ 0 w 576"/>
                <a:gd name="T1" fmla="*/ 2147483647 h 577"/>
                <a:gd name="T2" fmla="*/ 0 w 576"/>
                <a:gd name="T3" fmla="*/ 0 h 577"/>
                <a:gd name="T4" fmla="*/ 2147483647 w 576"/>
                <a:gd name="T5" fmla="*/ 2147483647 h 577"/>
                <a:gd name="T6" fmla="*/ 0 w 576"/>
                <a:gd name="T7" fmla="*/ 2147483647 h 577"/>
                <a:gd name="T8" fmla="*/ 0 60000 65536"/>
                <a:gd name="T9" fmla="*/ 0 60000 65536"/>
                <a:gd name="T10" fmla="*/ 0 60000 65536"/>
                <a:gd name="T11" fmla="*/ 0 60000 65536"/>
                <a:gd name="T12" fmla="*/ 0 w 576"/>
                <a:gd name="T13" fmla="*/ 0 h 577"/>
                <a:gd name="T14" fmla="*/ 576 w 576"/>
                <a:gd name="T15" fmla="*/ 577 h 577"/>
              </a:gdLst>
              <a:ahLst/>
              <a:cxnLst>
                <a:cxn ang="T8">
                  <a:pos x="T0" y="T1"/>
                </a:cxn>
                <a:cxn ang="T9">
                  <a:pos x="T2" y="T3"/>
                </a:cxn>
                <a:cxn ang="T10">
                  <a:pos x="T4" y="T5"/>
                </a:cxn>
                <a:cxn ang="T11">
                  <a:pos x="T6" y="T7"/>
                </a:cxn>
              </a:cxnLst>
              <a:rect l="T12" t="T13" r="T14" b="T15"/>
              <a:pathLst>
                <a:path w="576" h="577">
                  <a:moveTo>
                    <a:pt x="0" y="577"/>
                  </a:moveTo>
                  <a:lnTo>
                    <a:pt x="0" y="0"/>
                  </a:lnTo>
                  <a:lnTo>
                    <a:pt x="576" y="289"/>
                  </a:lnTo>
                  <a:lnTo>
                    <a:pt x="0" y="5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4" name="Freeform 79"/>
            <p:cNvSpPr>
              <a:spLocks/>
            </p:cNvSpPr>
            <p:nvPr/>
          </p:nvSpPr>
          <p:spPr bwMode="auto">
            <a:xfrm>
              <a:off x="2573338" y="5113338"/>
              <a:ext cx="455612" cy="458787"/>
            </a:xfrm>
            <a:custGeom>
              <a:avLst/>
              <a:gdLst>
                <a:gd name="T0" fmla="*/ 0 w 576"/>
                <a:gd name="T1" fmla="*/ 2147483647 h 577"/>
                <a:gd name="T2" fmla="*/ 0 w 576"/>
                <a:gd name="T3" fmla="*/ 0 h 577"/>
                <a:gd name="T4" fmla="*/ 2147483647 w 576"/>
                <a:gd name="T5" fmla="*/ 2147483647 h 577"/>
                <a:gd name="T6" fmla="*/ 0 w 576"/>
                <a:gd name="T7" fmla="*/ 2147483647 h 577"/>
                <a:gd name="T8" fmla="*/ 0 60000 65536"/>
                <a:gd name="T9" fmla="*/ 0 60000 65536"/>
                <a:gd name="T10" fmla="*/ 0 60000 65536"/>
                <a:gd name="T11" fmla="*/ 0 60000 65536"/>
                <a:gd name="T12" fmla="*/ 0 w 576"/>
                <a:gd name="T13" fmla="*/ 0 h 577"/>
                <a:gd name="T14" fmla="*/ 576 w 576"/>
                <a:gd name="T15" fmla="*/ 577 h 577"/>
              </a:gdLst>
              <a:ahLst/>
              <a:cxnLst>
                <a:cxn ang="T8">
                  <a:pos x="T0" y="T1"/>
                </a:cxn>
                <a:cxn ang="T9">
                  <a:pos x="T2" y="T3"/>
                </a:cxn>
                <a:cxn ang="T10">
                  <a:pos x="T4" y="T5"/>
                </a:cxn>
                <a:cxn ang="T11">
                  <a:pos x="T6" y="T7"/>
                </a:cxn>
              </a:cxnLst>
              <a:rect l="T12" t="T13" r="T14" b="T15"/>
              <a:pathLst>
                <a:path w="576" h="577">
                  <a:moveTo>
                    <a:pt x="0" y="577"/>
                  </a:moveTo>
                  <a:lnTo>
                    <a:pt x="0" y="0"/>
                  </a:lnTo>
                  <a:lnTo>
                    <a:pt x="576" y="289"/>
                  </a:lnTo>
                  <a:lnTo>
                    <a:pt x="0" y="577"/>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5" name="Rectangle 80"/>
            <p:cNvSpPr>
              <a:spLocks noChangeArrowheads="1"/>
            </p:cNvSpPr>
            <p:nvPr/>
          </p:nvSpPr>
          <p:spPr bwMode="auto">
            <a:xfrm>
              <a:off x="3487738" y="4198938"/>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56" name="Rectangle 81"/>
            <p:cNvSpPr>
              <a:spLocks noChangeArrowheads="1"/>
            </p:cNvSpPr>
            <p:nvPr/>
          </p:nvSpPr>
          <p:spPr bwMode="auto">
            <a:xfrm>
              <a:off x="3659188" y="4251325"/>
              <a:ext cx="51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Noise</a:t>
              </a:r>
              <a:endParaRPr lang="en-US"/>
            </a:p>
          </p:txBody>
        </p:sp>
        <p:sp>
          <p:nvSpPr>
            <p:cNvPr id="24657" name="Freeform 82"/>
            <p:cNvSpPr>
              <a:spLocks/>
            </p:cNvSpPr>
            <p:nvPr/>
          </p:nvSpPr>
          <p:spPr bwMode="auto">
            <a:xfrm>
              <a:off x="3602038" y="5113338"/>
              <a:ext cx="457200" cy="458787"/>
            </a:xfrm>
            <a:custGeom>
              <a:avLst/>
              <a:gdLst>
                <a:gd name="T0" fmla="*/ 2147483647 w 577"/>
                <a:gd name="T1" fmla="*/ 2147483647 h 577"/>
                <a:gd name="T2" fmla="*/ 2147483647 w 577"/>
                <a:gd name="T3" fmla="*/ 2147483647 h 577"/>
                <a:gd name="T4" fmla="*/ 2147483647 w 577"/>
                <a:gd name="T5" fmla="*/ 2147483647 h 577"/>
                <a:gd name="T6" fmla="*/ 2147483647 w 577"/>
                <a:gd name="T7" fmla="*/ 2147483647 h 577"/>
                <a:gd name="T8" fmla="*/ 2147483647 w 577"/>
                <a:gd name="T9" fmla="*/ 2147483647 h 577"/>
                <a:gd name="T10" fmla="*/ 2147483647 w 577"/>
                <a:gd name="T11" fmla="*/ 2147483647 h 577"/>
                <a:gd name="T12" fmla="*/ 2147483647 w 577"/>
                <a:gd name="T13" fmla="*/ 2147483647 h 577"/>
                <a:gd name="T14" fmla="*/ 2147483647 w 577"/>
                <a:gd name="T15" fmla="*/ 2147483647 h 577"/>
                <a:gd name="T16" fmla="*/ 2147483647 w 577"/>
                <a:gd name="T17" fmla="*/ 2147483647 h 577"/>
                <a:gd name="T18" fmla="*/ 2147483647 w 577"/>
                <a:gd name="T19" fmla="*/ 2147483647 h 577"/>
                <a:gd name="T20" fmla="*/ 2147483647 w 577"/>
                <a:gd name="T21" fmla="*/ 0 h 577"/>
                <a:gd name="T22" fmla="*/ 2147483647 w 577"/>
                <a:gd name="T23" fmla="*/ 2147483647 h 577"/>
                <a:gd name="T24" fmla="*/ 2147483647 w 577"/>
                <a:gd name="T25" fmla="*/ 2147483647 h 577"/>
                <a:gd name="T26" fmla="*/ 2147483647 w 577"/>
                <a:gd name="T27" fmla="*/ 2147483647 h 577"/>
                <a:gd name="T28" fmla="*/ 2147483647 w 577"/>
                <a:gd name="T29" fmla="*/ 2147483647 h 577"/>
                <a:gd name="T30" fmla="*/ 2147483647 w 577"/>
                <a:gd name="T31" fmla="*/ 2147483647 h 577"/>
                <a:gd name="T32" fmla="*/ 2147483647 w 577"/>
                <a:gd name="T33" fmla="*/ 2147483647 h 577"/>
                <a:gd name="T34" fmla="*/ 2147483647 w 577"/>
                <a:gd name="T35" fmla="*/ 2147483647 h 577"/>
                <a:gd name="T36" fmla="*/ 2147483647 w 577"/>
                <a:gd name="T37" fmla="*/ 2147483647 h 577"/>
                <a:gd name="T38" fmla="*/ 2147483647 w 577"/>
                <a:gd name="T39" fmla="*/ 2147483647 h 577"/>
                <a:gd name="T40" fmla="*/ 2147483647 w 577"/>
                <a:gd name="T41" fmla="*/ 2147483647 h 577"/>
                <a:gd name="T42" fmla="*/ 0 w 577"/>
                <a:gd name="T43" fmla="*/ 2147483647 h 577"/>
                <a:gd name="T44" fmla="*/ 2147483647 w 577"/>
                <a:gd name="T45" fmla="*/ 2147483647 h 577"/>
                <a:gd name="T46" fmla="*/ 2147483647 w 577"/>
                <a:gd name="T47" fmla="*/ 2147483647 h 577"/>
                <a:gd name="T48" fmla="*/ 2147483647 w 577"/>
                <a:gd name="T49" fmla="*/ 2147483647 h 577"/>
                <a:gd name="T50" fmla="*/ 2147483647 w 577"/>
                <a:gd name="T51" fmla="*/ 2147483647 h 577"/>
                <a:gd name="T52" fmla="*/ 2147483647 w 577"/>
                <a:gd name="T53" fmla="*/ 2147483647 h 577"/>
                <a:gd name="T54" fmla="*/ 2147483647 w 577"/>
                <a:gd name="T55" fmla="*/ 2147483647 h 577"/>
                <a:gd name="T56" fmla="*/ 2147483647 w 577"/>
                <a:gd name="T57" fmla="*/ 2147483647 h 577"/>
                <a:gd name="T58" fmla="*/ 2147483647 w 577"/>
                <a:gd name="T59" fmla="*/ 2147483647 h 577"/>
                <a:gd name="T60" fmla="*/ 2147483647 w 577"/>
                <a:gd name="T61" fmla="*/ 2147483647 h 577"/>
                <a:gd name="T62" fmla="*/ 2147483647 w 577"/>
                <a:gd name="T63" fmla="*/ 2147483647 h 577"/>
                <a:gd name="T64" fmla="*/ 2147483647 w 577"/>
                <a:gd name="T65" fmla="*/ 2147483647 h 577"/>
                <a:gd name="T66" fmla="*/ 2147483647 w 577"/>
                <a:gd name="T67" fmla="*/ 2147483647 h 577"/>
                <a:gd name="T68" fmla="*/ 2147483647 w 577"/>
                <a:gd name="T69" fmla="*/ 2147483647 h 577"/>
                <a:gd name="T70" fmla="*/ 2147483647 w 577"/>
                <a:gd name="T71" fmla="*/ 2147483647 h 577"/>
                <a:gd name="T72" fmla="*/ 2147483647 w 577"/>
                <a:gd name="T73" fmla="*/ 2147483647 h 577"/>
                <a:gd name="T74" fmla="*/ 2147483647 w 577"/>
                <a:gd name="T75" fmla="*/ 2147483647 h 577"/>
                <a:gd name="T76" fmla="*/ 2147483647 w 577"/>
                <a:gd name="T77" fmla="*/ 2147483647 h 577"/>
                <a:gd name="T78" fmla="*/ 2147483647 w 577"/>
                <a:gd name="T79" fmla="*/ 2147483647 h 577"/>
                <a:gd name="T80" fmla="*/ 2147483647 w 577"/>
                <a:gd name="T81" fmla="*/ 2147483647 h 577"/>
                <a:gd name="T82" fmla="*/ 2147483647 w 577"/>
                <a:gd name="T83" fmla="*/ 2147483647 h 577"/>
                <a:gd name="T84" fmla="*/ 2147483647 w 577"/>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7"/>
                <a:gd name="T131" fmla="*/ 577 w 577"/>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7">
                  <a:moveTo>
                    <a:pt x="577" y="289"/>
                  </a:moveTo>
                  <a:lnTo>
                    <a:pt x="575" y="274"/>
                  </a:lnTo>
                  <a:lnTo>
                    <a:pt x="575" y="260"/>
                  </a:lnTo>
                  <a:lnTo>
                    <a:pt x="574" y="245"/>
                  </a:lnTo>
                  <a:lnTo>
                    <a:pt x="570" y="231"/>
                  </a:lnTo>
                  <a:lnTo>
                    <a:pt x="568" y="216"/>
                  </a:lnTo>
                  <a:lnTo>
                    <a:pt x="563" y="204"/>
                  </a:lnTo>
                  <a:lnTo>
                    <a:pt x="559" y="189"/>
                  </a:lnTo>
                  <a:lnTo>
                    <a:pt x="554" y="176"/>
                  </a:lnTo>
                  <a:lnTo>
                    <a:pt x="548" y="164"/>
                  </a:lnTo>
                  <a:lnTo>
                    <a:pt x="541" y="151"/>
                  </a:lnTo>
                  <a:lnTo>
                    <a:pt x="535" y="140"/>
                  </a:lnTo>
                  <a:lnTo>
                    <a:pt x="526" y="127"/>
                  </a:lnTo>
                  <a:lnTo>
                    <a:pt x="519" y="116"/>
                  </a:lnTo>
                  <a:lnTo>
                    <a:pt x="510" y="106"/>
                  </a:lnTo>
                  <a:lnTo>
                    <a:pt x="501" y="95"/>
                  </a:lnTo>
                  <a:lnTo>
                    <a:pt x="492" y="86"/>
                  </a:lnTo>
                  <a:lnTo>
                    <a:pt x="481" y="77"/>
                  </a:lnTo>
                  <a:lnTo>
                    <a:pt x="472" y="67"/>
                  </a:lnTo>
                  <a:lnTo>
                    <a:pt x="461" y="58"/>
                  </a:lnTo>
                  <a:lnTo>
                    <a:pt x="450" y="49"/>
                  </a:lnTo>
                  <a:lnTo>
                    <a:pt x="437" y="42"/>
                  </a:lnTo>
                  <a:lnTo>
                    <a:pt x="425" y="35"/>
                  </a:lnTo>
                  <a:lnTo>
                    <a:pt x="414" y="29"/>
                  </a:lnTo>
                  <a:lnTo>
                    <a:pt x="401" y="24"/>
                  </a:lnTo>
                  <a:lnTo>
                    <a:pt x="387" y="18"/>
                  </a:lnTo>
                  <a:lnTo>
                    <a:pt x="374" y="13"/>
                  </a:lnTo>
                  <a:lnTo>
                    <a:pt x="359" y="9"/>
                  </a:lnTo>
                  <a:lnTo>
                    <a:pt x="347" y="6"/>
                  </a:lnTo>
                  <a:lnTo>
                    <a:pt x="332" y="4"/>
                  </a:lnTo>
                  <a:lnTo>
                    <a:pt x="318" y="2"/>
                  </a:lnTo>
                  <a:lnTo>
                    <a:pt x="303" y="0"/>
                  </a:lnTo>
                  <a:lnTo>
                    <a:pt x="289" y="0"/>
                  </a:lnTo>
                  <a:lnTo>
                    <a:pt x="274" y="0"/>
                  </a:lnTo>
                  <a:lnTo>
                    <a:pt x="260" y="2"/>
                  </a:lnTo>
                  <a:lnTo>
                    <a:pt x="245" y="4"/>
                  </a:lnTo>
                  <a:lnTo>
                    <a:pt x="231" y="6"/>
                  </a:lnTo>
                  <a:lnTo>
                    <a:pt x="216" y="9"/>
                  </a:lnTo>
                  <a:lnTo>
                    <a:pt x="203" y="13"/>
                  </a:lnTo>
                  <a:lnTo>
                    <a:pt x="189" y="18"/>
                  </a:lnTo>
                  <a:lnTo>
                    <a:pt x="176" y="24"/>
                  </a:lnTo>
                  <a:lnTo>
                    <a:pt x="163" y="29"/>
                  </a:lnTo>
                  <a:lnTo>
                    <a:pt x="151" y="35"/>
                  </a:lnTo>
                  <a:lnTo>
                    <a:pt x="138" y="42"/>
                  </a:lnTo>
                  <a:lnTo>
                    <a:pt x="127" y="49"/>
                  </a:lnTo>
                  <a:lnTo>
                    <a:pt x="116" y="58"/>
                  </a:lnTo>
                  <a:lnTo>
                    <a:pt x="105" y="67"/>
                  </a:lnTo>
                  <a:lnTo>
                    <a:pt x="94" y="77"/>
                  </a:lnTo>
                  <a:lnTo>
                    <a:pt x="85" y="86"/>
                  </a:lnTo>
                  <a:lnTo>
                    <a:pt x="75" y="95"/>
                  </a:lnTo>
                  <a:lnTo>
                    <a:pt x="65" y="106"/>
                  </a:lnTo>
                  <a:lnTo>
                    <a:pt x="58" y="116"/>
                  </a:lnTo>
                  <a:lnTo>
                    <a:pt x="49" y="127"/>
                  </a:lnTo>
                  <a:lnTo>
                    <a:pt x="42" y="140"/>
                  </a:lnTo>
                  <a:lnTo>
                    <a:pt x="35" y="151"/>
                  </a:lnTo>
                  <a:lnTo>
                    <a:pt x="29" y="164"/>
                  </a:lnTo>
                  <a:lnTo>
                    <a:pt x="22" y="176"/>
                  </a:lnTo>
                  <a:lnTo>
                    <a:pt x="18" y="189"/>
                  </a:lnTo>
                  <a:lnTo>
                    <a:pt x="13" y="204"/>
                  </a:lnTo>
                  <a:lnTo>
                    <a:pt x="9" y="216"/>
                  </a:lnTo>
                  <a:lnTo>
                    <a:pt x="6" y="231"/>
                  </a:lnTo>
                  <a:lnTo>
                    <a:pt x="4" y="245"/>
                  </a:lnTo>
                  <a:lnTo>
                    <a:pt x="2" y="260"/>
                  </a:lnTo>
                  <a:lnTo>
                    <a:pt x="0" y="274"/>
                  </a:lnTo>
                  <a:lnTo>
                    <a:pt x="0" y="289"/>
                  </a:lnTo>
                  <a:lnTo>
                    <a:pt x="0" y="303"/>
                  </a:lnTo>
                  <a:lnTo>
                    <a:pt x="2" y="318"/>
                  </a:lnTo>
                  <a:lnTo>
                    <a:pt x="4" y="332"/>
                  </a:lnTo>
                  <a:lnTo>
                    <a:pt x="6" y="347"/>
                  </a:lnTo>
                  <a:lnTo>
                    <a:pt x="9" y="361"/>
                  </a:lnTo>
                  <a:lnTo>
                    <a:pt x="13" y="374"/>
                  </a:lnTo>
                  <a:lnTo>
                    <a:pt x="18" y="389"/>
                  </a:lnTo>
                  <a:lnTo>
                    <a:pt x="24" y="401"/>
                  </a:lnTo>
                  <a:lnTo>
                    <a:pt x="29" y="414"/>
                  </a:lnTo>
                  <a:lnTo>
                    <a:pt x="35" y="427"/>
                  </a:lnTo>
                  <a:lnTo>
                    <a:pt x="42" y="438"/>
                  </a:lnTo>
                  <a:lnTo>
                    <a:pt x="49" y="450"/>
                  </a:lnTo>
                  <a:lnTo>
                    <a:pt x="58" y="461"/>
                  </a:lnTo>
                  <a:lnTo>
                    <a:pt x="65" y="472"/>
                  </a:lnTo>
                  <a:lnTo>
                    <a:pt x="75" y="483"/>
                  </a:lnTo>
                  <a:lnTo>
                    <a:pt x="85" y="492"/>
                  </a:lnTo>
                  <a:lnTo>
                    <a:pt x="94" y="503"/>
                  </a:lnTo>
                  <a:lnTo>
                    <a:pt x="105" y="512"/>
                  </a:lnTo>
                  <a:lnTo>
                    <a:pt x="116" y="519"/>
                  </a:lnTo>
                  <a:lnTo>
                    <a:pt x="127" y="528"/>
                  </a:lnTo>
                  <a:lnTo>
                    <a:pt x="138" y="536"/>
                  </a:lnTo>
                  <a:lnTo>
                    <a:pt x="151" y="543"/>
                  </a:lnTo>
                  <a:lnTo>
                    <a:pt x="163" y="548"/>
                  </a:lnTo>
                  <a:lnTo>
                    <a:pt x="176" y="554"/>
                  </a:lnTo>
                  <a:lnTo>
                    <a:pt x="189" y="559"/>
                  </a:lnTo>
                  <a:lnTo>
                    <a:pt x="203" y="565"/>
                  </a:lnTo>
                  <a:lnTo>
                    <a:pt x="216" y="568"/>
                  </a:lnTo>
                  <a:lnTo>
                    <a:pt x="231" y="572"/>
                  </a:lnTo>
                  <a:lnTo>
                    <a:pt x="245" y="574"/>
                  </a:lnTo>
                  <a:lnTo>
                    <a:pt x="260" y="576"/>
                  </a:lnTo>
                  <a:lnTo>
                    <a:pt x="274" y="577"/>
                  </a:lnTo>
                  <a:lnTo>
                    <a:pt x="289" y="577"/>
                  </a:lnTo>
                  <a:lnTo>
                    <a:pt x="303" y="577"/>
                  </a:lnTo>
                  <a:lnTo>
                    <a:pt x="318" y="576"/>
                  </a:lnTo>
                  <a:lnTo>
                    <a:pt x="332" y="574"/>
                  </a:lnTo>
                  <a:lnTo>
                    <a:pt x="347" y="572"/>
                  </a:lnTo>
                  <a:lnTo>
                    <a:pt x="359" y="568"/>
                  </a:lnTo>
                  <a:lnTo>
                    <a:pt x="374" y="565"/>
                  </a:lnTo>
                  <a:lnTo>
                    <a:pt x="387" y="559"/>
                  </a:lnTo>
                  <a:lnTo>
                    <a:pt x="401" y="554"/>
                  </a:lnTo>
                  <a:lnTo>
                    <a:pt x="414" y="548"/>
                  </a:lnTo>
                  <a:lnTo>
                    <a:pt x="425" y="543"/>
                  </a:lnTo>
                  <a:lnTo>
                    <a:pt x="437" y="536"/>
                  </a:lnTo>
                  <a:lnTo>
                    <a:pt x="450" y="528"/>
                  </a:lnTo>
                  <a:lnTo>
                    <a:pt x="461" y="519"/>
                  </a:lnTo>
                  <a:lnTo>
                    <a:pt x="472" y="512"/>
                  </a:lnTo>
                  <a:lnTo>
                    <a:pt x="481" y="503"/>
                  </a:lnTo>
                  <a:lnTo>
                    <a:pt x="492" y="492"/>
                  </a:lnTo>
                  <a:lnTo>
                    <a:pt x="501" y="483"/>
                  </a:lnTo>
                  <a:lnTo>
                    <a:pt x="510" y="472"/>
                  </a:lnTo>
                  <a:lnTo>
                    <a:pt x="519" y="461"/>
                  </a:lnTo>
                  <a:lnTo>
                    <a:pt x="526" y="450"/>
                  </a:lnTo>
                  <a:lnTo>
                    <a:pt x="535" y="438"/>
                  </a:lnTo>
                  <a:lnTo>
                    <a:pt x="541" y="427"/>
                  </a:lnTo>
                  <a:lnTo>
                    <a:pt x="548" y="414"/>
                  </a:lnTo>
                  <a:lnTo>
                    <a:pt x="554" y="401"/>
                  </a:lnTo>
                  <a:lnTo>
                    <a:pt x="559" y="389"/>
                  </a:lnTo>
                  <a:lnTo>
                    <a:pt x="563" y="374"/>
                  </a:lnTo>
                  <a:lnTo>
                    <a:pt x="568" y="361"/>
                  </a:lnTo>
                  <a:lnTo>
                    <a:pt x="570" y="347"/>
                  </a:lnTo>
                  <a:lnTo>
                    <a:pt x="574" y="332"/>
                  </a:lnTo>
                  <a:lnTo>
                    <a:pt x="575" y="318"/>
                  </a:lnTo>
                  <a:lnTo>
                    <a:pt x="575" y="303"/>
                  </a:lnTo>
                  <a:lnTo>
                    <a:pt x="577"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8" name="Freeform 83"/>
            <p:cNvSpPr>
              <a:spLocks/>
            </p:cNvSpPr>
            <p:nvPr/>
          </p:nvSpPr>
          <p:spPr bwMode="auto">
            <a:xfrm>
              <a:off x="3602038" y="5113338"/>
              <a:ext cx="457200" cy="458787"/>
            </a:xfrm>
            <a:custGeom>
              <a:avLst/>
              <a:gdLst>
                <a:gd name="T0" fmla="*/ 2147483647 w 577"/>
                <a:gd name="T1" fmla="*/ 2147483647 h 577"/>
                <a:gd name="T2" fmla="*/ 2147483647 w 577"/>
                <a:gd name="T3" fmla="*/ 2147483647 h 577"/>
                <a:gd name="T4" fmla="*/ 2147483647 w 577"/>
                <a:gd name="T5" fmla="*/ 2147483647 h 577"/>
                <a:gd name="T6" fmla="*/ 2147483647 w 577"/>
                <a:gd name="T7" fmla="*/ 2147483647 h 577"/>
                <a:gd name="T8" fmla="*/ 2147483647 w 577"/>
                <a:gd name="T9" fmla="*/ 2147483647 h 577"/>
                <a:gd name="T10" fmla="*/ 2147483647 w 577"/>
                <a:gd name="T11" fmla="*/ 2147483647 h 577"/>
                <a:gd name="T12" fmla="*/ 2147483647 w 577"/>
                <a:gd name="T13" fmla="*/ 2147483647 h 577"/>
                <a:gd name="T14" fmla="*/ 2147483647 w 577"/>
                <a:gd name="T15" fmla="*/ 2147483647 h 577"/>
                <a:gd name="T16" fmla="*/ 2147483647 w 577"/>
                <a:gd name="T17" fmla="*/ 2147483647 h 577"/>
                <a:gd name="T18" fmla="*/ 2147483647 w 577"/>
                <a:gd name="T19" fmla="*/ 2147483647 h 577"/>
                <a:gd name="T20" fmla="*/ 2147483647 w 577"/>
                <a:gd name="T21" fmla="*/ 0 h 577"/>
                <a:gd name="T22" fmla="*/ 2147483647 w 577"/>
                <a:gd name="T23" fmla="*/ 2147483647 h 577"/>
                <a:gd name="T24" fmla="*/ 2147483647 w 577"/>
                <a:gd name="T25" fmla="*/ 2147483647 h 577"/>
                <a:gd name="T26" fmla="*/ 2147483647 w 577"/>
                <a:gd name="T27" fmla="*/ 2147483647 h 577"/>
                <a:gd name="T28" fmla="*/ 2147483647 w 577"/>
                <a:gd name="T29" fmla="*/ 2147483647 h 577"/>
                <a:gd name="T30" fmla="*/ 2147483647 w 577"/>
                <a:gd name="T31" fmla="*/ 2147483647 h 577"/>
                <a:gd name="T32" fmla="*/ 2147483647 w 577"/>
                <a:gd name="T33" fmla="*/ 2147483647 h 577"/>
                <a:gd name="T34" fmla="*/ 2147483647 w 577"/>
                <a:gd name="T35" fmla="*/ 2147483647 h 577"/>
                <a:gd name="T36" fmla="*/ 2147483647 w 577"/>
                <a:gd name="T37" fmla="*/ 2147483647 h 577"/>
                <a:gd name="T38" fmla="*/ 2147483647 w 577"/>
                <a:gd name="T39" fmla="*/ 2147483647 h 577"/>
                <a:gd name="T40" fmla="*/ 2147483647 w 577"/>
                <a:gd name="T41" fmla="*/ 2147483647 h 577"/>
                <a:gd name="T42" fmla="*/ 0 w 577"/>
                <a:gd name="T43" fmla="*/ 2147483647 h 577"/>
                <a:gd name="T44" fmla="*/ 2147483647 w 577"/>
                <a:gd name="T45" fmla="*/ 2147483647 h 577"/>
                <a:gd name="T46" fmla="*/ 2147483647 w 577"/>
                <a:gd name="T47" fmla="*/ 2147483647 h 577"/>
                <a:gd name="T48" fmla="*/ 2147483647 w 577"/>
                <a:gd name="T49" fmla="*/ 2147483647 h 577"/>
                <a:gd name="T50" fmla="*/ 2147483647 w 577"/>
                <a:gd name="T51" fmla="*/ 2147483647 h 577"/>
                <a:gd name="T52" fmla="*/ 2147483647 w 577"/>
                <a:gd name="T53" fmla="*/ 2147483647 h 577"/>
                <a:gd name="T54" fmla="*/ 2147483647 w 577"/>
                <a:gd name="T55" fmla="*/ 2147483647 h 577"/>
                <a:gd name="T56" fmla="*/ 2147483647 w 577"/>
                <a:gd name="T57" fmla="*/ 2147483647 h 577"/>
                <a:gd name="T58" fmla="*/ 2147483647 w 577"/>
                <a:gd name="T59" fmla="*/ 2147483647 h 577"/>
                <a:gd name="T60" fmla="*/ 2147483647 w 577"/>
                <a:gd name="T61" fmla="*/ 2147483647 h 577"/>
                <a:gd name="T62" fmla="*/ 2147483647 w 577"/>
                <a:gd name="T63" fmla="*/ 2147483647 h 577"/>
                <a:gd name="T64" fmla="*/ 2147483647 w 577"/>
                <a:gd name="T65" fmla="*/ 2147483647 h 577"/>
                <a:gd name="T66" fmla="*/ 2147483647 w 577"/>
                <a:gd name="T67" fmla="*/ 2147483647 h 577"/>
                <a:gd name="T68" fmla="*/ 2147483647 w 577"/>
                <a:gd name="T69" fmla="*/ 2147483647 h 577"/>
                <a:gd name="T70" fmla="*/ 2147483647 w 577"/>
                <a:gd name="T71" fmla="*/ 2147483647 h 577"/>
                <a:gd name="T72" fmla="*/ 2147483647 w 577"/>
                <a:gd name="T73" fmla="*/ 2147483647 h 577"/>
                <a:gd name="T74" fmla="*/ 2147483647 w 577"/>
                <a:gd name="T75" fmla="*/ 2147483647 h 577"/>
                <a:gd name="T76" fmla="*/ 2147483647 w 577"/>
                <a:gd name="T77" fmla="*/ 2147483647 h 577"/>
                <a:gd name="T78" fmla="*/ 2147483647 w 577"/>
                <a:gd name="T79" fmla="*/ 2147483647 h 577"/>
                <a:gd name="T80" fmla="*/ 2147483647 w 577"/>
                <a:gd name="T81" fmla="*/ 2147483647 h 577"/>
                <a:gd name="T82" fmla="*/ 2147483647 w 577"/>
                <a:gd name="T83" fmla="*/ 2147483647 h 577"/>
                <a:gd name="T84" fmla="*/ 2147483647 w 577"/>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7"/>
                <a:gd name="T131" fmla="*/ 577 w 577"/>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7">
                  <a:moveTo>
                    <a:pt x="577" y="289"/>
                  </a:moveTo>
                  <a:lnTo>
                    <a:pt x="575" y="274"/>
                  </a:lnTo>
                  <a:lnTo>
                    <a:pt x="575" y="260"/>
                  </a:lnTo>
                  <a:lnTo>
                    <a:pt x="574" y="245"/>
                  </a:lnTo>
                  <a:lnTo>
                    <a:pt x="570" y="231"/>
                  </a:lnTo>
                  <a:lnTo>
                    <a:pt x="568" y="216"/>
                  </a:lnTo>
                  <a:lnTo>
                    <a:pt x="563" y="204"/>
                  </a:lnTo>
                  <a:lnTo>
                    <a:pt x="559" y="189"/>
                  </a:lnTo>
                  <a:lnTo>
                    <a:pt x="554" y="176"/>
                  </a:lnTo>
                  <a:lnTo>
                    <a:pt x="548" y="164"/>
                  </a:lnTo>
                  <a:lnTo>
                    <a:pt x="541" y="151"/>
                  </a:lnTo>
                  <a:lnTo>
                    <a:pt x="535" y="140"/>
                  </a:lnTo>
                  <a:lnTo>
                    <a:pt x="526" y="127"/>
                  </a:lnTo>
                  <a:lnTo>
                    <a:pt x="519" y="116"/>
                  </a:lnTo>
                  <a:lnTo>
                    <a:pt x="510" y="106"/>
                  </a:lnTo>
                  <a:lnTo>
                    <a:pt x="501" y="95"/>
                  </a:lnTo>
                  <a:lnTo>
                    <a:pt x="492" y="86"/>
                  </a:lnTo>
                  <a:lnTo>
                    <a:pt x="481" y="77"/>
                  </a:lnTo>
                  <a:lnTo>
                    <a:pt x="472" y="67"/>
                  </a:lnTo>
                  <a:lnTo>
                    <a:pt x="461" y="58"/>
                  </a:lnTo>
                  <a:lnTo>
                    <a:pt x="450" y="49"/>
                  </a:lnTo>
                  <a:lnTo>
                    <a:pt x="437" y="42"/>
                  </a:lnTo>
                  <a:lnTo>
                    <a:pt x="425" y="35"/>
                  </a:lnTo>
                  <a:lnTo>
                    <a:pt x="414" y="29"/>
                  </a:lnTo>
                  <a:lnTo>
                    <a:pt x="401" y="24"/>
                  </a:lnTo>
                  <a:lnTo>
                    <a:pt x="387" y="18"/>
                  </a:lnTo>
                  <a:lnTo>
                    <a:pt x="374" y="13"/>
                  </a:lnTo>
                  <a:lnTo>
                    <a:pt x="359" y="9"/>
                  </a:lnTo>
                  <a:lnTo>
                    <a:pt x="347" y="6"/>
                  </a:lnTo>
                  <a:lnTo>
                    <a:pt x="332" y="4"/>
                  </a:lnTo>
                  <a:lnTo>
                    <a:pt x="318" y="2"/>
                  </a:lnTo>
                  <a:lnTo>
                    <a:pt x="303" y="0"/>
                  </a:lnTo>
                  <a:lnTo>
                    <a:pt x="289" y="0"/>
                  </a:lnTo>
                  <a:lnTo>
                    <a:pt x="274" y="0"/>
                  </a:lnTo>
                  <a:lnTo>
                    <a:pt x="260" y="2"/>
                  </a:lnTo>
                  <a:lnTo>
                    <a:pt x="245" y="4"/>
                  </a:lnTo>
                  <a:lnTo>
                    <a:pt x="231" y="6"/>
                  </a:lnTo>
                  <a:lnTo>
                    <a:pt x="216" y="9"/>
                  </a:lnTo>
                  <a:lnTo>
                    <a:pt x="203" y="13"/>
                  </a:lnTo>
                  <a:lnTo>
                    <a:pt x="189" y="18"/>
                  </a:lnTo>
                  <a:lnTo>
                    <a:pt x="176" y="24"/>
                  </a:lnTo>
                  <a:lnTo>
                    <a:pt x="163" y="29"/>
                  </a:lnTo>
                  <a:lnTo>
                    <a:pt x="151" y="35"/>
                  </a:lnTo>
                  <a:lnTo>
                    <a:pt x="138" y="42"/>
                  </a:lnTo>
                  <a:lnTo>
                    <a:pt x="127" y="49"/>
                  </a:lnTo>
                  <a:lnTo>
                    <a:pt x="116" y="58"/>
                  </a:lnTo>
                  <a:lnTo>
                    <a:pt x="105" y="67"/>
                  </a:lnTo>
                  <a:lnTo>
                    <a:pt x="94" y="77"/>
                  </a:lnTo>
                  <a:lnTo>
                    <a:pt x="85" y="86"/>
                  </a:lnTo>
                  <a:lnTo>
                    <a:pt x="75" y="95"/>
                  </a:lnTo>
                  <a:lnTo>
                    <a:pt x="65" y="106"/>
                  </a:lnTo>
                  <a:lnTo>
                    <a:pt x="58" y="116"/>
                  </a:lnTo>
                  <a:lnTo>
                    <a:pt x="49" y="127"/>
                  </a:lnTo>
                  <a:lnTo>
                    <a:pt x="42" y="140"/>
                  </a:lnTo>
                  <a:lnTo>
                    <a:pt x="35" y="151"/>
                  </a:lnTo>
                  <a:lnTo>
                    <a:pt x="29" y="164"/>
                  </a:lnTo>
                  <a:lnTo>
                    <a:pt x="22" y="176"/>
                  </a:lnTo>
                  <a:lnTo>
                    <a:pt x="18" y="189"/>
                  </a:lnTo>
                  <a:lnTo>
                    <a:pt x="13" y="204"/>
                  </a:lnTo>
                  <a:lnTo>
                    <a:pt x="9" y="216"/>
                  </a:lnTo>
                  <a:lnTo>
                    <a:pt x="6" y="231"/>
                  </a:lnTo>
                  <a:lnTo>
                    <a:pt x="4" y="245"/>
                  </a:lnTo>
                  <a:lnTo>
                    <a:pt x="2" y="260"/>
                  </a:lnTo>
                  <a:lnTo>
                    <a:pt x="0" y="274"/>
                  </a:lnTo>
                  <a:lnTo>
                    <a:pt x="0" y="289"/>
                  </a:lnTo>
                  <a:lnTo>
                    <a:pt x="0" y="303"/>
                  </a:lnTo>
                  <a:lnTo>
                    <a:pt x="2" y="318"/>
                  </a:lnTo>
                  <a:lnTo>
                    <a:pt x="4" y="332"/>
                  </a:lnTo>
                  <a:lnTo>
                    <a:pt x="6" y="347"/>
                  </a:lnTo>
                  <a:lnTo>
                    <a:pt x="9" y="361"/>
                  </a:lnTo>
                  <a:lnTo>
                    <a:pt x="13" y="374"/>
                  </a:lnTo>
                  <a:lnTo>
                    <a:pt x="18" y="389"/>
                  </a:lnTo>
                  <a:lnTo>
                    <a:pt x="24" y="401"/>
                  </a:lnTo>
                  <a:lnTo>
                    <a:pt x="29" y="414"/>
                  </a:lnTo>
                  <a:lnTo>
                    <a:pt x="35" y="427"/>
                  </a:lnTo>
                  <a:lnTo>
                    <a:pt x="42" y="438"/>
                  </a:lnTo>
                  <a:lnTo>
                    <a:pt x="49" y="450"/>
                  </a:lnTo>
                  <a:lnTo>
                    <a:pt x="58" y="461"/>
                  </a:lnTo>
                  <a:lnTo>
                    <a:pt x="65" y="472"/>
                  </a:lnTo>
                  <a:lnTo>
                    <a:pt x="75" y="483"/>
                  </a:lnTo>
                  <a:lnTo>
                    <a:pt x="85" y="492"/>
                  </a:lnTo>
                  <a:lnTo>
                    <a:pt x="94" y="503"/>
                  </a:lnTo>
                  <a:lnTo>
                    <a:pt x="105" y="512"/>
                  </a:lnTo>
                  <a:lnTo>
                    <a:pt x="116" y="519"/>
                  </a:lnTo>
                  <a:lnTo>
                    <a:pt x="127" y="528"/>
                  </a:lnTo>
                  <a:lnTo>
                    <a:pt x="138" y="536"/>
                  </a:lnTo>
                  <a:lnTo>
                    <a:pt x="151" y="543"/>
                  </a:lnTo>
                  <a:lnTo>
                    <a:pt x="163" y="548"/>
                  </a:lnTo>
                  <a:lnTo>
                    <a:pt x="176" y="554"/>
                  </a:lnTo>
                  <a:lnTo>
                    <a:pt x="189" y="559"/>
                  </a:lnTo>
                  <a:lnTo>
                    <a:pt x="203" y="565"/>
                  </a:lnTo>
                  <a:lnTo>
                    <a:pt x="216" y="568"/>
                  </a:lnTo>
                  <a:lnTo>
                    <a:pt x="231" y="572"/>
                  </a:lnTo>
                  <a:lnTo>
                    <a:pt x="245" y="574"/>
                  </a:lnTo>
                  <a:lnTo>
                    <a:pt x="260" y="576"/>
                  </a:lnTo>
                  <a:lnTo>
                    <a:pt x="274" y="577"/>
                  </a:lnTo>
                  <a:lnTo>
                    <a:pt x="289" y="577"/>
                  </a:lnTo>
                  <a:lnTo>
                    <a:pt x="303" y="577"/>
                  </a:lnTo>
                  <a:lnTo>
                    <a:pt x="318" y="576"/>
                  </a:lnTo>
                  <a:lnTo>
                    <a:pt x="332" y="574"/>
                  </a:lnTo>
                  <a:lnTo>
                    <a:pt x="347" y="572"/>
                  </a:lnTo>
                  <a:lnTo>
                    <a:pt x="359" y="568"/>
                  </a:lnTo>
                  <a:lnTo>
                    <a:pt x="374" y="565"/>
                  </a:lnTo>
                  <a:lnTo>
                    <a:pt x="387" y="559"/>
                  </a:lnTo>
                  <a:lnTo>
                    <a:pt x="401" y="554"/>
                  </a:lnTo>
                  <a:lnTo>
                    <a:pt x="414" y="548"/>
                  </a:lnTo>
                  <a:lnTo>
                    <a:pt x="425" y="543"/>
                  </a:lnTo>
                  <a:lnTo>
                    <a:pt x="437" y="536"/>
                  </a:lnTo>
                  <a:lnTo>
                    <a:pt x="450" y="528"/>
                  </a:lnTo>
                  <a:lnTo>
                    <a:pt x="461" y="519"/>
                  </a:lnTo>
                  <a:lnTo>
                    <a:pt x="472" y="512"/>
                  </a:lnTo>
                  <a:lnTo>
                    <a:pt x="481" y="503"/>
                  </a:lnTo>
                  <a:lnTo>
                    <a:pt x="492" y="492"/>
                  </a:lnTo>
                  <a:lnTo>
                    <a:pt x="501" y="483"/>
                  </a:lnTo>
                  <a:lnTo>
                    <a:pt x="510" y="472"/>
                  </a:lnTo>
                  <a:lnTo>
                    <a:pt x="519" y="461"/>
                  </a:lnTo>
                  <a:lnTo>
                    <a:pt x="526" y="450"/>
                  </a:lnTo>
                  <a:lnTo>
                    <a:pt x="535" y="438"/>
                  </a:lnTo>
                  <a:lnTo>
                    <a:pt x="541" y="427"/>
                  </a:lnTo>
                  <a:lnTo>
                    <a:pt x="548" y="414"/>
                  </a:lnTo>
                  <a:lnTo>
                    <a:pt x="554" y="401"/>
                  </a:lnTo>
                  <a:lnTo>
                    <a:pt x="559" y="389"/>
                  </a:lnTo>
                  <a:lnTo>
                    <a:pt x="563" y="374"/>
                  </a:lnTo>
                  <a:lnTo>
                    <a:pt x="568" y="361"/>
                  </a:lnTo>
                  <a:lnTo>
                    <a:pt x="570" y="347"/>
                  </a:lnTo>
                  <a:lnTo>
                    <a:pt x="574" y="332"/>
                  </a:lnTo>
                  <a:lnTo>
                    <a:pt x="575" y="318"/>
                  </a:lnTo>
                  <a:lnTo>
                    <a:pt x="575" y="303"/>
                  </a:lnTo>
                  <a:lnTo>
                    <a:pt x="577" y="289"/>
                  </a:lnTo>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59" name="Rectangle 84"/>
            <p:cNvSpPr>
              <a:spLocks noChangeArrowheads="1"/>
            </p:cNvSpPr>
            <p:nvPr/>
          </p:nvSpPr>
          <p:spPr bwMode="auto">
            <a:xfrm>
              <a:off x="3763963" y="5192713"/>
              <a:ext cx="147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a:t>
              </a:r>
              <a:endParaRPr lang="en-US"/>
            </a:p>
          </p:txBody>
        </p:sp>
        <p:sp>
          <p:nvSpPr>
            <p:cNvPr id="24660" name="Line 85"/>
            <p:cNvSpPr>
              <a:spLocks noChangeShapeType="1"/>
            </p:cNvSpPr>
            <p:nvPr/>
          </p:nvSpPr>
          <p:spPr bwMode="auto">
            <a:xfrm>
              <a:off x="3830638" y="4541838"/>
              <a:ext cx="1587" cy="4222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61" name="Freeform 86"/>
            <p:cNvSpPr>
              <a:spLocks/>
            </p:cNvSpPr>
            <p:nvPr/>
          </p:nvSpPr>
          <p:spPr bwMode="auto">
            <a:xfrm>
              <a:off x="3775075" y="4949825"/>
              <a:ext cx="109538" cy="163513"/>
            </a:xfrm>
            <a:custGeom>
              <a:avLst/>
              <a:gdLst>
                <a:gd name="T0" fmla="*/ 2147483647 w 138"/>
                <a:gd name="T1" fmla="*/ 0 h 207"/>
                <a:gd name="T2" fmla="*/ 2147483647 w 138"/>
                <a:gd name="T3" fmla="*/ 2147483647 h 207"/>
                <a:gd name="T4" fmla="*/ 0 w 138"/>
                <a:gd name="T5" fmla="*/ 0 h 207"/>
                <a:gd name="T6" fmla="*/ 2147483647 w 138"/>
                <a:gd name="T7" fmla="*/ 0 h 207"/>
                <a:gd name="T8" fmla="*/ 0 60000 65536"/>
                <a:gd name="T9" fmla="*/ 0 60000 65536"/>
                <a:gd name="T10" fmla="*/ 0 60000 65536"/>
                <a:gd name="T11" fmla="*/ 0 60000 65536"/>
                <a:gd name="T12" fmla="*/ 0 w 138"/>
                <a:gd name="T13" fmla="*/ 0 h 207"/>
                <a:gd name="T14" fmla="*/ 138 w 138"/>
                <a:gd name="T15" fmla="*/ 207 h 207"/>
              </a:gdLst>
              <a:ahLst/>
              <a:cxnLst>
                <a:cxn ang="T8">
                  <a:pos x="T0" y="T1"/>
                </a:cxn>
                <a:cxn ang="T9">
                  <a:pos x="T2" y="T3"/>
                </a:cxn>
                <a:cxn ang="T10">
                  <a:pos x="T4" y="T5"/>
                </a:cxn>
                <a:cxn ang="T11">
                  <a:pos x="T6" y="T7"/>
                </a:cxn>
              </a:cxnLst>
              <a:rect l="T12" t="T13" r="T14" b="T15"/>
              <a:pathLst>
                <a:path w="138" h="207">
                  <a:moveTo>
                    <a:pt x="138" y="0"/>
                  </a:moveTo>
                  <a:lnTo>
                    <a:pt x="69" y="207"/>
                  </a:lnTo>
                  <a:lnTo>
                    <a:pt x="0"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2" name="Rectangle 87"/>
            <p:cNvSpPr>
              <a:spLocks noChangeArrowheads="1"/>
            </p:cNvSpPr>
            <p:nvPr/>
          </p:nvSpPr>
          <p:spPr bwMode="auto">
            <a:xfrm>
              <a:off x="4038600" y="4591050"/>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latin typeface="Symbol" pitchFamily="18" charset="2"/>
                </a:rPr>
                <a:t>e</a:t>
              </a:r>
              <a:endParaRPr lang="en-US"/>
            </a:p>
          </p:txBody>
        </p:sp>
        <p:sp>
          <p:nvSpPr>
            <p:cNvPr id="24663" name="Rectangle 88"/>
            <p:cNvSpPr>
              <a:spLocks noChangeArrowheads="1"/>
            </p:cNvSpPr>
            <p:nvPr/>
          </p:nvSpPr>
          <p:spPr bwMode="auto">
            <a:xfrm>
              <a:off x="4117975" y="4760913"/>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0">
                  <a:solidFill>
                    <a:srgbClr val="000000"/>
                  </a:solidFill>
                  <a:latin typeface="Symbol" pitchFamily="18" charset="2"/>
                </a:rPr>
                <a:t>2</a:t>
              </a:r>
              <a:endParaRPr lang="en-US"/>
            </a:p>
          </p:txBody>
        </p:sp>
        <p:sp>
          <p:nvSpPr>
            <p:cNvPr id="24664" name="Line 89"/>
            <p:cNvSpPr>
              <a:spLocks noChangeShapeType="1"/>
            </p:cNvSpPr>
            <p:nvPr/>
          </p:nvSpPr>
          <p:spPr bwMode="auto">
            <a:xfrm>
              <a:off x="4059238" y="5338763"/>
              <a:ext cx="7635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65" name="Freeform 90"/>
            <p:cNvSpPr>
              <a:spLocks/>
            </p:cNvSpPr>
            <p:nvPr/>
          </p:nvSpPr>
          <p:spPr bwMode="auto">
            <a:xfrm>
              <a:off x="4808538" y="5283200"/>
              <a:ext cx="165100" cy="109538"/>
            </a:xfrm>
            <a:custGeom>
              <a:avLst/>
              <a:gdLst>
                <a:gd name="T0" fmla="*/ 0 w 209"/>
                <a:gd name="T1" fmla="*/ 0 h 138"/>
                <a:gd name="T2" fmla="*/ 2147483647 w 209"/>
                <a:gd name="T3" fmla="*/ 2147483647 h 138"/>
                <a:gd name="T4" fmla="*/ 0 w 209"/>
                <a:gd name="T5" fmla="*/ 2147483647 h 138"/>
                <a:gd name="T6" fmla="*/ 0 w 209"/>
                <a:gd name="T7" fmla="*/ 0 h 138"/>
                <a:gd name="T8" fmla="*/ 0 60000 65536"/>
                <a:gd name="T9" fmla="*/ 0 60000 65536"/>
                <a:gd name="T10" fmla="*/ 0 60000 65536"/>
                <a:gd name="T11" fmla="*/ 0 60000 65536"/>
                <a:gd name="T12" fmla="*/ 0 w 209"/>
                <a:gd name="T13" fmla="*/ 0 h 138"/>
                <a:gd name="T14" fmla="*/ 209 w 209"/>
                <a:gd name="T15" fmla="*/ 138 h 138"/>
              </a:gdLst>
              <a:ahLst/>
              <a:cxnLst>
                <a:cxn ang="T8">
                  <a:pos x="T0" y="T1"/>
                </a:cxn>
                <a:cxn ang="T9">
                  <a:pos x="T2" y="T3"/>
                </a:cxn>
                <a:cxn ang="T10">
                  <a:pos x="T4" y="T5"/>
                </a:cxn>
                <a:cxn ang="T11">
                  <a:pos x="T6" y="T7"/>
                </a:cxn>
              </a:cxnLst>
              <a:rect l="T12" t="T13" r="T14" b="T15"/>
              <a:pathLst>
                <a:path w="209" h="138">
                  <a:moveTo>
                    <a:pt x="0" y="0"/>
                  </a:moveTo>
                  <a:lnTo>
                    <a:pt x="209"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6" name="Line 91"/>
            <p:cNvSpPr>
              <a:spLocks noChangeShapeType="1"/>
            </p:cNvSpPr>
            <p:nvPr/>
          </p:nvSpPr>
          <p:spPr bwMode="auto">
            <a:xfrm>
              <a:off x="4059238" y="5338763"/>
              <a:ext cx="742950"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67" name="Rectangle 92"/>
            <p:cNvSpPr>
              <a:spLocks noChangeArrowheads="1"/>
            </p:cNvSpPr>
            <p:nvPr/>
          </p:nvSpPr>
          <p:spPr bwMode="auto">
            <a:xfrm>
              <a:off x="4276725" y="5045075"/>
              <a:ext cx="134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668" name="Rectangle 93"/>
            <p:cNvSpPr>
              <a:spLocks noChangeArrowheads="1"/>
            </p:cNvSpPr>
            <p:nvPr/>
          </p:nvSpPr>
          <p:spPr bwMode="auto">
            <a:xfrm>
              <a:off x="4391025" y="517366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69" name="Rectangle 94"/>
            <p:cNvSpPr>
              <a:spLocks noChangeArrowheads="1"/>
            </p:cNvSpPr>
            <p:nvPr/>
          </p:nvSpPr>
          <p:spPr bwMode="auto">
            <a:xfrm>
              <a:off x="4492625" y="5045075"/>
              <a:ext cx="119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4670" name="Rectangle 95"/>
            <p:cNvSpPr>
              <a:spLocks noChangeArrowheads="1"/>
            </p:cNvSpPr>
            <p:nvPr/>
          </p:nvSpPr>
          <p:spPr bwMode="auto">
            <a:xfrm>
              <a:off x="4638675" y="5022850"/>
              <a:ext cx="88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671" name="Rectangle 96"/>
            <p:cNvSpPr>
              <a:spLocks noChangeArrowheads="1"/>
            </p:cNvSpPr>
            <p:nvPr/>
          </p:nvSpPr>
          <p:spPr bwMode="auto">
            <a:xfrm>
              <a:off x="4695825" y="5157788"/>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2</a:t>
              </a:r>
              <a:endParaRPr lang="en-US"/>
            </a:p>
          </p:txBody>
        </p:sp>
        <p:sp>
          <p:nvSpPr>
            <p:cNvPr id="24672" name="Line 97"/>
            <p:cNvSpPr>
              <a:spLocks noChangeShapeType="1"/>
            </p:cNvSpPr>
            <p:nvPr/>
          </p:nvSpPr>
          <p:spPr bwMode="auto">
            <a:xfrm>
              <a:off x="628650" y="5341938"/>
              <a:ext cx="400050"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73" name="Rectangle 98"/>
            <p:cNvSpPr>
              <a:spLocks noChangeArrowheads="1"/>
            </p:cNvSpPr>
            <p:nvPr/>
          </p:nvSpPr>
          <p:spPr bwMode="auto">
            <a:xfrm>
              <a:off x="812800" y="5049838"/>
              <a:ext cx="134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dirty="0">
                  <a:solidFill>
                    <a:srgbClr val="000000"/>
                  </a:solidFill>
                </a:rPr>
                <a:t>V</a:t>
              </a:r>
              <a:endParaRPr lang="en-US" dirty="0"/>
            </a:p>
          </p:txBody>
        </p:sp>
        <p:sp>
          <p:nvSpPr>
            <p:cNvPr id="24674" name="Rectangle 99"/>
            <p:cNvSpPr>
              <a:spLocks noChangeArrowheads="1"/>
            </p:cNvSpPr>
            <p:nvPr/>
          </p:nvSpPr>
          <p:spPr bwMode="auto">
            <a:xfrm>
              <a:off x="927100" y="517683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75" name="Line 100"/>
            <p:cNvSpPr>
              <a:spLocks noChangeShapeType="1"/>
            </p:cNvSpPr>
            <p:nvPr/>
          </p:nvSpPr>
          <p:spPr bwMode="auto">
            <a:xfrm>
              <a:off x="3028950" y="5341938"/>
              <a:ext cx="4206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76" name="Freeform 101"/>
            <p:cNvSpPr>
              <a:spLocks/>
            </p:cNvSpPr>
            <p:nvPr/>
          </p:nvSpPr>
          <p:spPr bwMode="auto">
            <a:xfrm>
              <a:off x="3436938" y="5287963"/>
              <a:ext cx="165100" cy="109537"/>
            </a:xfrm>
            <a:custGeom>
              <a:avLst/>
              <a:gdLst>
                <a:gd name="T0" fmla="*/ 0 w 207"/>
                <a:gd name="T1" fmla="*/ 0 h 138"/>
                <a:gd name="T2" fmla="*/ 2147483647 w 207"/>
                <a:gd name="T3" fmla="*/ 2147483647 h 138"/>
                <a:gd name="T4" fmla="*/ 0 w 207"/>
                <a:gd name="T5" fmla="*/ 2147483647 h 138"/>
                <a:gd name="T6" fmla="*/ 0 w 207"/>
                <a:gd name="T7" fmla="*/ 0 h 138"/>
                <a:gd name="T8" fmla="*/ 0 60000 65536"/>
                <a:gd name="T9" fmla="*/ 0 60000 65536"/>
                <a:gd name="T10" fmla="*/ 0 60000 65536"/>
                <a:gd name="T11" fmla="*/ 0 60000 65536"/>
                <a:gd name="T12" fmla="*/ 0 w 207"/>
                <a:gd name="T13" fmla="*/ 0 h 138"/>
                <a:gd name="T14" fmla="*/ 207 w 207"/>
                <a:gd name="T15" fmla="*/ 138 h 138"/>
              </a:gdLst>
              <a:ahLst/>
              <a:cxnLst>
                <a:cxn ang="T8">
                  <a:pos x="T0" y="T1"/>
                </a:cxn>
                <a:cxn ang="T9">
                  <a:pos x="T2" y="T3"/>
                </a:cxn>
                <a:cxn ang="T10">
                  <a:pos x="T4" y="T5"/>
                </a:cxn>
                <a:cxn ang="T11">
                  <a:pos x="T6" y="T7"/>
                </a:cxn>
              </a:cxnLst>
              <a:rect l="T12" t="T13" r="T14" b="T15"/>
              <a:pathLst>
                <a:path w="207" h="138">
                  <a:moveTo>
                    <a:pt x="0" y="0"/>
                  </a:moveTo>
                  <a:lnTo>
                    <a:pt x="207"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7" name="Line 102"/>
            <p:cNvSpPr>
              <a:spLocks noChangeShapeType="1"/>
            </p:cNvSpPr>
            <p:nvPr/>
          </p:nvSpPr>
          <p:spPr bwMode="auto">
            <a:xfrm>
              <a:off x="3028950" y="5341938"/>
              <a:ext cx="40163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78" name="Rectangle 103"/>
            <p:cNvSpPr>
              <a:spLocks noChangeArrowheads="1"/>
            </p:cNvSpPr>
            <p:nvPr/>
          </p:nvSpPr>
          <p:spPr bwMode="auto">
            <a:xfrm>
              <a:off x="3214688" y="5049838"/>
              <a:ext cx="13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679" name="Rectangle 104"/>
            <p:cNvSpPr>
              <a:spLocks noChangeArrowheads="1"/>
            </p:cNvSpPr>
            <p:nvPr/>
          </p:nvSpPr>
          <p:spPr bwMode="auto">
            <a:xfrm>
              <a:off x="3327400" y="517683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80" name="Freeform 105"/>
            <p:cNvSpPr>
              <a:spLocks/>
            </p:cNvSpPr>
            <p:nvPr/>
          </p:nvSpPr>
          <p:spPr bwMode="auto">
            <a:xfrm>
              <a:off x="4973638" y="5113338"/>
              <a:ext cx="457200" cy="458787"/>
            </a:xfrm>
            <a:custGeom>
              <a:avLst/>
              <a:gdLst>
                <a:gd name="T0" fmla="*/ 0 w 575"/>
                <a:gd name="T1" fmla="*/ 2147483647 h 577"/>
                <a:gd name="T2" fmla="*/ 0 w 575"/>
                <a:gd name="T3" fmla="*/ 0 h 577"/>
                <a:gd name="T4" fmla="*/ 2147483647 w 575"/>
                <a:gd name="T5" fmla="*/ 2147483647 h 577"/>
                <a:gd name="T6" fmla="*/ 0 w 575"/>
                <a:gd name="T7" fmla="*/ 2147483647 h 577"/>
                <a:gd name="T8" fmla="*/ 0 60000 65536"/>
                <a:gd name="T9" fmla="*/ 0 60000 65536"/>
                <a:gd name="T10" fmla="*/ 0 60000 65536"/>
                <a:gd name="T11" fmla="*/ 0 60000 65536"/>
                <a:gd name="T12" fmla="*/ 0 w 575"/>
                <a:gd name="T13" fmla="*/ 0 h 577"/>
                <a:gd name="T14" fmla="*/ 575 w 575"/>
                <a:gd name="T15" fmla="*/ 577 h 577"/>
              </a:gdLst>
              <a:ahLst/>
              <a:cxnLst>
                <a:cxn ang="T8">
                  <a:pos x="T0" y="T1"/>
                </a:cxn>
                <a:cxn ang="T9">
                  <a:pos x="T2" y="T3"/>
                </a:cxn>
                <a:cxn ang="T10">
                  <a:pos x="T4" y="T5"/>
                </a:cxn>
                <a:cxn ang="T11">
                  <a:pos x="T6" y="T7"/>
                </a:cxn>
              </a:cxnLst>
              <a:rect l="T12" t="T13" r="T14" b="T15"/>
              <a:pathLst>
                <a:path w="575" h="577">
                  <a:moveTo>
                    <a:pt x="0" y="577"/>
                  </a:moveTo>
                  <a:lnTo>
                    <a:pt x="0" y="0"/>
                  </a:lnTo>
                  <a:lnTo>
                    <a:pt x="575" y="289"/>
                  </a:lnTo>
                  <a:lnTo>
                    <a:pt x="0" y="5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1" name="Freeform 106"/>
            <p:cNvSpPr>
              <a:spLocks/>
            </p:cNvSpPr>
            <p:nvPr/>
          </p:nvSpPr>
          <p:spPr bwMode="auto">
            <a:xfrm>
              <a:off x="4973638" y="5113338"/>
              <a:ext cx="457200" cy="458787"/>
            </a:xfrm>
            <a:custGeom>
              <a:avLst/>
              <a:gdLst>
                <a:gd name="T0" fmla="*/ 0 w 575"/>
                <a:gd name="T1" fmla="*/ 2147483647 h 577"/>
                <a:gd name="T2" fmla="*/ 0 w 575"/>
                <a:gd name="T3" fmla="*/ 0 h 577"/>
                <a:gd name="T4" fmla="*/ 2147483647 w 575"/>
                <a:gd name="T5" fmla="*/ 2147483647 h 577"/>
                <a:gd name="T6" fmla="*/ 0 w 575"/>
                <a:gd name="T7" fmla="*/ 2147483647 h 577"/>
                <a:gd name="T8" fmla="*/ 0 60000 65536"/>
                <a:gd name="T9" fmla="*/ 0 60000 65536"/>
                <a:gd name="T10" fmla="*/ 0 60000 65536"/>
                <a:gd name="T11" fmla="*/ 0 60000 65536"/>
                <a:gd name="T12" fmla="*/ 0 w 575"/>
                <a:gd name="T13" fmla="*/ 0 h 577"/>
                <a:gd name="T14" fmla="*/ 575 w 575"/>
                <a:gd name="T15" fmla="*/ 577 h 577"/>
              </a:gdLst>
              <a:ahLst/>
              <a:cxnLst>
                <a:cxn ang="T8">
                  <a:pos x="T0" y="T1"/>
                </a:cxn>
                <a:cxn ang="T9">
                  <a:pos x="T2" y="T3"/>
                </a:cxn>
                <a:cxn ang="T10">
                  <a:pos x="T4" y="T5"/>
                </a:cxn>
                <a:cxn ang="T11">
                  <a:pos x="T6" y="T7"/>
                </a:cxn>
              </a:cxnLst>
              <a:rect l="T12" t="T13" r="T14" b="T15"/>
              <a:pathLst>
                <a:path w="575" h="577">
                  <a:moveTo>
                    <a:pt x="0" y="577"/>
                  </a:moveTo>
                  <a:lnTo>
                    <a:pt x="0" y="0"/>
                  </a:lnTo>
                  <a:lnTo>
                    <a:pt x="575" y="289"/>
                  </a:lnTo>
                  <a:lnTo>
                    <a:pt x="0" y="577"/>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2" name="Rectangle 107"/>
            <p:cNvSpPr>
              <a:spLocks noChangeArrowheads="1"/>
            </p:cNvSpPr>
            <p:nvPr/>
          </p:nvSpPr>
          <p:spPr bwMode="auto">
            <a:xfrm>
              <a:off x="5889625" y="4198938"/>
              <a:ext cx="684213" cy="344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83" name="Rectangle 108"/>
            <p:cNvSpPr>
              <a:spLocks noChangeArrowheads="1"/>
            </p:cNvSpPr>
            <p:nvPr/>
          </p:nvSpPr>
          <p:spPr bwMode="auto">
            <a:xfrm>
              <a:off x="6059488" y="4251325"/>
              <a:ext cx="51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Noise</a:t>
              </a:r>
              <a:endParaRPr lang="en-US"/>
            </a:p>
          </p:txBody>
        </p:sp>
        <p:sp>
          <p:nvSpPr>
            <p:cNvPr id="24684" name="Freeform 109"/>
            <p:cNvSpPr>
              <a:spLocks/>
            </p:cNvSpPr>
            <p:nvPr/>
          </p:nvSpPr>
          <p:spPr bwMode="auto">
            <a:xfrm>
              <a:off x="6002338" y="5113338"/>
              <a:ext cx="457200" cy="458787"/>
            </a:xfrm>
            <a:custGeom>
              <a:avLst/>
              <a:gdLst>
                <a:gd name="T0" fmla="*/ 2147483647 w 576"/>
                <a:gd name="T1" fmla="*/ 2147483647 h 577"/>
                <a:gd name="T2" fmla="*/ 2147483647 w 576"/>
                <a:gd name="T3" fmla="*/ 2147483647 h 577"/>
                <a:gd name="T4" fmla="*/ 2147483647 w 576"/>
                <a:gd name="T5" fmla="*/ 2147483647 h 577"/>
                <a:gd name="T6" fmla="*/ 2147483647 w 576"/>
                <a:gd name="T7" fmla="*/ 2147483647 h 577"/>
                <a:gd name="T8" fmla="*/ 2147483647 w 576"/>
                <a:gd name="T9" fmla="*/ 2147483647 h 577"/>
                <a:gd name="T10" fmla="*/ 2147483647 w 576"/>
                <a:gd name="T11" fmla="*/ 2147483647 h 577"/>
                <a:gd name="T12" fmla="*/ 2147483647 w 576"/>
                <a:gd name="T13" fmla="*/ 2147483647 h 577"/>
                <a:gd name="T14" fmla="*/ 2147483647 w 576"/>
                <a:gd name="T15" fmla="*/ 2147483647 h 577"/>
                <a:gd name="T16" fmla="*/ 2147483647 w 576"/>
                <a:gd name="T17" fmla="*/ 2147483647 h 577"/>
                <a:gd name="T18" fmla="*/ 2147483647 w 576"/>
                <a:gd name="T19" fmla="*/ 2147483647 h 577"/>
                <a:gd name="T20" fmla="*/ 2147483647 w 576"/>
                <a:gd name="T21" fmla="*/ 0 h 577"/>
                <a:gd name="T22" fmla="*/ 2147483647 w 576"/>
                <a:gd name="T23" fmla="*/ 2147483647 h 577"/>
                <a:gd name="T24" fmla="*/ 2147483647 w 576"/>
                <a:gd name="T25" fmla="*/ 2147483647 h 577"/>
                <a:gd name="T26" fmla="*/ 2147483647 w 576"/>
                <a:gd name="T27" fmla="*/ 2147483647 h 577"/>
                <a:gd name="T28" fmla="*/ 2147483647 w 576"/>
                <a:gd name="T29" fmla="*/ 2147483647 h 577"/>
                <a:gd name="T30" fmla="*/ 2147483647 w 576"/>
                <a:gd name="T31" fmla="*/ 2147483647 h 577"/>
                <a:gd name="T32" fmla="*/ 2147483647 w 576"/>
                <a:gd name="T33" fmla="*/ 2147483647 h 577"/>
                <a:gd name="T34" fmla="*/ 2147483647 w 576"/>
                <a:gd name="T35" fmla="*/ 2147483647 h 577"/>
                <a:gd name="T36" fmla="*/ 2147483647 w 576"/>
                <a:gd name="T37" fmla="*/ 2147483647 h 577"/>
                <a:gd name="T38" fmla="*/ 2147483647 w 576"/>
                <a:gd name="T39" fmla="*/ 2147483647 h 577"/>
                <a:gd name="T40" fmla="*/ 2147483647 w 576"/>
                <a:gd name="T41" fmla="*/ 2147483647 h 577"/>
                <a:gd name="T42" fmla="*/ 0 w 576"/>
                <a:gd name="T43" fmla="*/ 2147483647 h 577"/>
                <a:gd name="T44" fmla="*/ 2147483647 w 576"/>
                <a:gd name="T45" fmla="*/ 2147483647 h 577"/>
                <a:gd name="T46" fmla="*/ 2147483647 w 576"/>
                <a:gd name="T47" fmla="*/ 2147483647 h 577"/>
                <a:gd name="T48" fmla="*/ 2147483647 w 576"/>
                <a:gd name="T49" fmla="*/ 2147483647 h 577"/>
                <a:gd name="T50" fmla="*/ 2147483647 w 576"/>
                <a:gd name="T51" fmla="*/ 2147483647 h 577"/>
                <a:gd name="T52" fmla="*/ 2147483647 w 576"/>
                <a:gd name="T53" fmla="*/ 2147483647 h 577"/>
                <a:gd name="T54" fmla="*/ 2147483647 w 576"/>
                <a:gd name="T55" fmla="*/ 2147483647 h 577"/>
                <a:gd name="T56" fmla="*/ 2147483647 w 576"/>
                <a:gd name="T57" fmla="*/ 2147483647 h 577"/>
                <a:gd name="T58" fmla="*/ 2147483647 w 576"/>
                <a:gd name="T59" fmla="*/ 2147483647 h 577"/>
                <a:gd name="T60" fmla="*/ 2147483647 w 576"/>
                <a:gd name="T61" fmla="*/ 2147483647 h 577"/>
                <a:gd name="T62" fmla="*/ 2147483647 w 576"/>
                <a:gd name="T63" fmla="*/ 2147483647 h 577"/>
                <a:gd name="T64" fmla="*/ 2147483647 w 576"/>
                <a:gd name="T65" fmla="*/ 2147483647 h 577"/>
                <a:gd name="T66" fmla="*/ 2147483647 w 576"/>
                <a:gd name="T67" fmla="*/ 2147483647 h 577"/>
                <a:gd name="T68" fmla="*/ 2147483647 w 576"/>
                <a:gd name="T69" fmla="*/ 2147483647 h 577"/>
                <a:gd name="T70" fmla="*/ 2147483647 w 576"/>
                <a:gd name="T71" fmla="*/ 2147483647 h 577"/>
                <a:gd name="T72" fmla="*/ 2147483647 w 576"/>
                <a:gd name="T73" fmla="*/ 2147483647 h 577"/>
                <a:gd name="T74" fmla="*/ 2147483647 w 576"/>
                <a:gd name="T75" fmla="*/ 2147483647 h 577"/>
                <a:gd name="T76" fmla="*/ 2147483647 w 576"/>
                <a:gd name="T77" fmla="*/ 2147483647 h 577"/>
                <a:gd name="T78" fmla="*/ 2147483647 w 576"/>
                <a:gd name="T79" fmla="*/ 2147483647 h 577"/>
                <a:gd name="T80" fmla="*/ 2147483647 w 576"/>
                <a:gd name="T81" fmla="*/ 2147483647 h 577"/>
                <a:gd name="T82" fmla="*/ 2147483647 w 576"/>
                <a:gd name="T83" fmla="*/ 2147483647 h 577"/>
                <a:gd name="T84" fmla="*/ 2147483647 w 576"/>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6"/>
                <a:gd name="T130" fmla="*/ 0 h 577"/>
                <a:gd name="T131" fmla="*/ 576 w 576"/>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6" h="577">
                  <a:moveTo>
                    <a:pt x="576" y="289"/>
                  </a:moveTo>
                  <a:lnTo>
                    <a:pt x="576" y="274"/>
                  </a:lnTo>
                  <a:lnTo>
                    <a:pt x="576" y="260"/>
                  </a:lnTo>
                  <a:lnTo>
                    <a:pt x="574" y="245"/>
                  </a:lnTo>
                  <a:lnTo>
                    <a:pt x="570" y="231"/>
                  </a:lnTo>
                  <a:lnTo>
                    <a:pt x="567" y="216"/>
                  </a:lnTo>
                  <a:lnTo>
                    <a:pt x="563" y="204"/>
                  </a:lnTo>
                  <a:lnTo>
                    <a:pt x="559" y="189"/>
                  </a:lnTo>
                  <a:lnTo>
                    <a:pt x="554" y="176"/>
                  </a:lnTo>
                  <a:lnTo>
                    <a:pt x="549" y="164"/>
                  </a:lnTo>
                  <a:lnTo>
                    <a:pt x="541" y="151"/>
                  </a:lnTo>
                  <a:lnTo>
                    <a:pt x="534" y="140"/>
                  </a:lnTo>
                  <a:lnTo>
                    <a:pt x="527" y="127"/>
                  </a:lnTo>
                  <a:lnTo>
                    <a:pt x="520" y="116"/>
                  </a:lnTo>
                  <a:lnTo>
                    <a:pt x="510" y="106"/>
                  </a:lnTo>
                  <a:lnTo>
                    <a:pt x="501" y="95"/>
                  </a:lnTo>
                  <a:lnTo>
                    <a:pt x="492" y="86"/>
                  </a:lnTo>
                  <a:lnTo>
                    <a:pt x="481" y="77"/>
                  </a:lnTo>
                  <a:lnTo>
                    <a:pt x="472" y="67"/>
                  </a:lnTo>
                  <a:lnTo>
                    <a:pt x="461" y="58"/>
                  </a:lnTo>
                  <a:lnTo>
                    <a:pt x="449" y="49"/>
                  </a:lnTo>
                  <a:lnTo>
                    <a:pt x="438" y="42"/>
                  </a:lnTo>
                  <a:lnTo>
                    <a:pt x="425" y="35"/>
                  </a:lnTo>
                  <a:lnTo>
                    <a:pt x="412" y="29"/>
                  </a:lnTo>
                  <a:lnTo>
                    <a:pt x="400" y="24"/>
                  </a:lnTo>
                  <a:lnTo>
                    <a:pt x="387" y="18"/>
                  </a:lnTo>
                  <a:lnTo>
                    <a:pt x="374" y="13"/>
                  </a:lnTo>
                  <a:lnTo>
                    <a:pt x="360" y="9"/>
                  </a:lnTo>
                  <a:lnTo>
                    <a:pt x="347" y="6"/>
                  </a:lnTo>
                  <a:lnTo>
                    <a:pt x="333" y="4"/>
                  </a:lnTo>
                  <a:lnTo>
                    <a:pt x="318" y="2"/>
                  </a:lnTo>
                  <a:lnTo>
                    <a:pt x="304" y="0"/>
                  </a:lnTo>
                  <a:lnTo>
                    <a:pt x="289" y="0"/>
                  </a:lnTo>
                  <a:lnTo>
                    <a:pt x="273" y="0"/>
                  </a:lnTo>
                  <a:lnTo>
                    <a:pt x="258" y="2"/>
                  </a:lnTo>
                  <a:lnTo>
                    <a:pt x="244" y="4"/>
                  </a:lnTo>
                  <a:lnTo>
                    <a:pt x="231" y="6"/>
                  </a:lnTo>
                  <a:lnTo>
                    <a:pt x="216" y="9"/>
                  </a:lnTo>
                  <a:lnTo>
                    <a:pt x="202" y="13"/>
                  </a:lnTo>
                  <a:lnTo>
                    <a:pt x="189" y="18"/>
                  </a:lnTo>
                  <a:lnTo>
                    <a:pt x="177" y="24"/>
                  </a:lnTo>
                  <a:lnTo>
                    <a:pt x="164" y="29"/>
                  </a:lnTo>
                  <a:lnTo>
                    <a:pt x="151" y="35"/>
                  </a:lnTo>
                  <a:lnTo>
                    <a:pt x="138" y="42"/>
                  </a:lnTo>
                  <a:lnTo>
                    <a:pt x="128" y="49"/>
                  </a:lnTo>
                  <a:lnTo>
                    <a:pt x="117" y="58"/>
                  </a:lnTo>
                  <a:lnTo>
                    <a:pt x="106" y="67"/>
                  </a:lnTo>
                  <a:lnTo>
                    <a:pt x="95" y="77"/>
                  </a:lnTo>
                  <a:lnTo>
                    <a:pt x="84" y="86"/>
                  </a:lnTo>
                  <a:lnTo>
                    <a:pt x="75" y="95"/>
                  </a:lnTo>
                  <a:lnTo>
                    <a:pt x="66" y="106"/>
                  </a:lnTo>
                  <a:lnTo>
                    <a:pt x="57" y="116"/>
                  </a:lnTo>
                  <a:lnTo>
                    <a:pt x="49" y="127"/>
                  </a:lnTo>
                  <a:lnTo>
                    <a:pt x="42" y="140"/>
                  </a:lnTo>
                  <a:lnTo>
                    <a:pt x="35" y="151"/>
                  </a:lnTo>
                  <a:lnTo>
                    <a:pt x="30" y="164"/>
                  </a:lnTo>
                  <a:lnTo>
                    <a:pt x="22" y="176"/>
                  </a:lnTo>
                  <a:lnTo>
                    <a:pt x="19" y="189"/>
                  </a:lnTo>
                  <a:lnTo>
                    <a:pt x="13" y="204"/>
                  </a:lnTo>
                  <a:lnTo>
                    <a:pt x="10" y="216"/>
                  </a:lnTo>
                  <a:lnTo>
                    <a:pt x="6" y="231"/>
                  </a:lnTo>
                  <a:lnTo>
                    <a:pt x="4" y="245"/>
                  </a:lnTo>
                  <a:lnTo>
                    <a:pt x="2" y="260"/>
                  </a:lnTo>
                  <a:lnTo>
                    <a:pt x="0" y="274"/>
                  </a:lnTo>
                  <a:lnTo>
                    <a:pt x="0" y="289"/>
                  </a:lnTo>
                  <a:lnTo>
                    <a:pt x="0" y="303"/>
                  </a:lnTo>
                  <a:lnTo>
                    <a:pt x="2" y="318"/>
                  </a:lnTo>
                  <a:lnTo>
                    <a:pt x="4" y="332"/>
                  </a:lnTo>
                  <a:lnTo>
                    <a:pt x="6" y="347"/>
                  </a:lnTo>
                  <a:lnTo>
                    <a:pt x="10" y="361"/>
                  </a:lnTo>
                  <a:lnTo>
                    <a:pt x="13" y="374"/>
                  </a:lnTo>
                  <a:lnTo>
                    <a:pt x="19" y="389"/>
                  </a:lnTo>
                  <a:lnTo>
                    <a:pt x="22" y="401"/>
                  </a:lnTo>
                  <a:lnTo>
                    <a:pt x="30" y="414"/>
                  </a:lnTo>
                  <a:lnTo>
                    <a:pt x="35" y="427"/>
                  </a:lnTo>
                  <a:lnTo>
                    <a:pt x="42" y="438"/>
                  </a:lnTo>
                  <a:lnTo>
                    <a:pt x="49" y="450"/>
                  </a:lnTo>
                  <a:lnTo>
                    <a:pt x="57" y="461"/>
                  </a:lnTo>
                  <a:lnTo>
                    <a:pt x="66" y="472"/>
                  </a:lnTo>
                  <a:lnTo>
                    <a:pt x="75" y="483"/>
                  </a:lnTo>
                  <a:lnTo>
                    <a:pt x="84" y="492"/>
                  </a:lnTo>
                  <a:lnTo>
                    <a:pt x="95" y="503"/>
                  </a:lnTo>
                  <a:lnTo>
                    <a:pt x="106" y="512"/>
                  </a:lnTo>
                  <a:lnTo>
                    <a:pt x="117" y="519"/>
                  </a:lnTo>
                  <a:lnTo>
                    <a:pt x="128" y="528"/>
                  </a:lnTo>
                  <a:lnTo>
                    <a:pt x="138" y="536"/>
                  </a:lnTo>
                  <a:lnTo>
                    <a:pt x="151" y="543"/>
                  </a:lnTo>
                  <a:lnTo>
                    <a:pt x="164" y="548"/>
                  </a:lnTo>
                  <a:lnTo>
                    <a:pt x="177" y="554"/>
                  </a:lnTo>
                  <a:lnTo>
                    <a:pt x="189" y="559"/>
                  </a:lnTo>
                  <a:lnTo>
                    <a:pt x="202" y="565"/>
                  </a:lnTo>
                  <a:lnTo>
                    <a:pt x="216" y="568"/>
                  </a:lnTo>
                  <a:lnTo>
                    <a:pt x="231" y="572"/>
                  </a:lnTo>
                  <a:lnTo>
                    <a:pt x="244" y="574"/>
                  </a:lnTo>
                  <a:lnTo>
                    <a:pt x="258" y="576"/>
                  </a:lnTo>
                  <a:lnTo>
                    <a:pt x="273" y="577"/>
                  </a:lnTo>
                  <a:lnTo>
                    <a:pt x="289" y="577"/>
                  </a:lnTo>
                  <a:lnTo>
                    <a:pt x="304" y="577"/>
                  </a:lnTo>
                  <a:lnTo>
                    <a:pt x="318" y="576"/>
                  </a:lnTo>
                  <a:lnTo>
                    <a:pt x="333" y="574"/>
                  </a:lnTo>
                  <a:lnTo>
                    <a:pt x="347" y="572"/>
                  </a:lnTo>
                  <a:lnTo>
                    <a:pt x="360" y="568"/>
                  </a:lnTo>
                  <a:lnTo>
                    <a:pt x="374" y="565"/>
                  </a:lnTo>
                  <a:lnTo>
                    <a:pt x="387" y="559"/>
                  </a:lnTo>
                  <a:lnTo>
                    <a:pt x="400" y="554"/>
                  </a:lnTo>
                  <a:lnTo>
                    <a:pt x="412" y="548"/>
                  </a:lnTo>
                  <a:lnTo>
                    <a:pt x="425" y="543"/>
                  </a:lnTo>
                  <a:lnTo>
                    <a:pt x="438" y="536"/>
                  </a:lnTo>
                  <a:lnTo>
                    <a:pt x="449" y="528"/>
                  </a:lnTo>
                  <a:lnTo>
                    <a:pt x="461" y="519"/>
                  </a:lnTo>
                  <a:lnTo>
                    <a:pt x="472" y="512"/>
                  </a:lnTo>
                  <a:lnTo>
                    <a:pt x="481" y="503"/>
                  </a:lnTo>
                  <a:lnTo>
                    <a:pt x="492" y="492"/>
                  </a:lnTo>
                  <a:lnTo>
                    <a:pt x="501" y="483"/>
                  </a:lnTo>
                  <a:lnTo>
                    <a:pt x="510" y="472"/>
                  </a:lnTo>
                  <a:lnTo>
                    <a:pt x="520" y="461"/>
                  </a:lnTo>
                  <a:lnTo>
                    <a:pt x="527" y="450"/>
                  </a:lnTo>
                  <a:lnTo>
                    <a:pt x="534" y="438"/>
                  </a:lnTo>
                  <a:lnTo>
                    <a:pt x="541" y="427"/>
                  </a:lnTo>
                  <a:lnTo>
                    <a:pt x="549" y="414"/>
                  </a:lnTo>
                  <a:lnTo>
                    <a:pt x="554" y="401"/>
                  </a:lnTo>
                  <a:lnTo>
                    <a:pt x="559" y="389"/>
                  </a:lnTo>
                  <a:lnTo>
                    <a:pt x="563" y="374"/>
                  </a:lnTo>
                  <a:lnTo>
                    <a:pt x="567" y="361"/>
                  </a:lnTo>
                  <a:lnTo>
                    <a:pt x="570" y="347"/>
                  </a:lnTo>
                  <a:lnTo>
                    <a:pt x="574" y="332"/>
                  </a:lnTo>
                  <a:lnTo>
                    <a:pt x="576" y="318"/>
                  </a:lnTo>
                  <a:lnTo>
                    <a:pt x="576" y="303"/>
                  </a:lnTo>
                  <a:lnTo>
                    <a:pt x="576"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5" name="Freeform 110"/>
            <p:cNvSpPr>
              <a:spLocks/>
            </p:cNvSpPr>
            <p:nvPr/>
          </p:nvSpPr>
          <p:spPr bwMode="auto">
            <a:xfrm>
              <a:off x="6002338" y="5113338"/>
              <a:ext cx="458787" cy="458787"/>
            </a:xfrm>
            <a:custGeom>
              <a:avLst/>
              <a:gdLst>
                <a:gd name="T0" fmla="*/ 2147483647 w 578"/>
                <a:gd name="T1" fmla="*/ 2147483647 h 577"/>
                <a:gd name="T2" fmla="*/ 2147483647 w 578"/>
                <a:gd name="T3" fmla="*/ 2147483647 h 577"/>
                <a:gd name="T4" fmla="*/ 2147483647 w 578"/>
                <a:gd name="T5" fmla="*/ 2147483647 h 577"/>
                <a:gd name="T6" fmla="*/ 2147483647 w 578"/>
                <a:gd name="T7" fmla="*/ 2147483647 h 577"/>
                <a:gd name="T8" fmla="*/ 2147483647 w 578"/>
                <a:gd name="T9" fmla="*/ 2147483647 h 577"/>
                <a:gd name="T10" fmla="*/ 2147483647 w 578"/>
                <a:gd name="T11" fmla="*/ 2147483647 h 577"/>
                <a:gd name="T12" fmla="*/ 2147483647 w 578"/>
                <a:gd name="T13" fmla="*/ 2147483647 h 577"/>
                <a:gd name="T14" fmla="*/ 2147483647 w 578"/>
                <a:gd name="T15" fmla="*/ 2147483647 h 577"/>
                <a:gd name="T16" fmla="*/ 2147483647 w 578"/>
                <a:gd name="T17" fmla="*/ 2147483647 h 577"/>
                <a:gd name="T18" fmla="*/ 2147483647 w 578"/>
                <a:gd name="T19" fmla="*/ 2147483647 h 577"/>
                <a:gd name="T20" fmla="*/ 2147483647 w 578"/>
                <a:gd name="T21" fmla="*/ 0 h 577"/>
                <a:gd name="T22" fmla="*/ 2147483647 w 578"/>
                <a:gd name="T23" fmla="*/ 2147483647 h 577"/>
                <a:gd name="T24" fmla="*/ 2147483647 w 578"/>
                <a:gd name="T25" fmla="*/ 2147483647 h 577"/>
                <a:gd name="T26" fmla="*/ 2147483647 w 578"/>
                <a:gd name="T27" fmla="*/ 2147483647 h 577"/>
                <a:gd name="T28" fmla="*/ 2147483647 w 578"/>
                <a:gd name="T29" fmla="*/ 2147483647 h 577"/>
                <a:gd name="T30" fmla="*/ 2147483647 w 578"/>
                <a:gd name="T31" fmla="*/ 2147483647 h 577"/>
                <a:gd name="T32" fmla="*/ 2147483647 w 578"/>
                <a:gd name="T33" fmla="*/ 2147483647 h 577"/>
                <a:gd name="T34" fmla="*/ 2147483647 w 578"/>
                <a:gd name="T35" fmla="*/ 2147483647 h 577"/>
                <a:gd name="T36" fmla="*/ 2147483647 w 578"/>
                <a:gd name="T37" fmla="*/ 2147483647 h 577"/>
                <a:gd name="T38" fmla="*/ 2147483647 w 578"/>
                <a:gd name="T39" fmla="*/ 2147483647 h 577"/>
                <a:gd name="T40" fmla="*/ 2147483647 w 578"/>
                <a:gd name="T41" fmla="*/ 2147483647 h 577"/>
                <a:gd name="T42" fmla="*/ 0 w 578"/>
                <a:gd name="T43" fmla="*/ 2147483647 h 577"/>
                <a:gd name="T44" fmla="*/ 2147483647 w 578"/>
                <a:gd name="T45" fmla="*/ 2147483647 h 577"/>
                <a:gd name="T46" fmla="*/ 2147483647 w 578"/>
                <a:gd name="T47" fmla="*/ 2147483647 h 577"/>
                <a:gd name="T48" fmla="*/ 2147483647 w 578"/>
                <a:gd name="T49" fmla="*/ 2147483647 h 577"/>
                <a:gd name="T50" fmla="*/ 2147483647 w 578"/>
                <a:gd name="T51" fmla="*/ 2147483647 h 577"/>
                <a:gd name="T52" fmla="*/ 2147483647 w 578"/>
                <a:gd name="T53" fmla="*/ 2147483647 h 577"/>
                <a:gd name="T54" fmla="*/ 2147483647 w 578"/>
                <a:gd name="T55" fmla="*/ 2147483647 h 577"/>
                <a:gd name="T56" fmla="*/ 2147483647 w 578"/>
                <a:gd name="T57" fmla="*/ 2147483647 h 577"/>
                <a:gd name="T58" fmla="*/ 2147483647 w 578"/>
                <a:gd name="T59" fmla="*/ 2147483647 h 577"/>
                <a:gd name="T60" fmla="*/ 2147483647 w 578"/>
                <a:gd name="T61" fmla="*/ 2147483647 h 577"/>
                <a:gd name="T62" fmla="*/ 2147483647 w 578"/>
                <a:gd name="T63" fmla="*/ 2147483647 h 577"/>
                <a:gd name="T64" fmla="*/ 2147483647 w 578"/>
                <a:gd name="T65" fmla="*/ 2147483647 h 577"/>
                <a:gd name="T66" fmla="*/ 2147483647 w 578"/>
                <a:gd name="T67" fmla="*/ 2147483647 h 577"/>
                <a:gd name="T68" fmla="*/ 2147483647 w 578"/>
                <a:gd name="T69" fmla="*/ 2147483647 h 577"/>
                <a:gd name="T70" fmla="*/ 2147483647 w 578"/>
                <a:gd name="T71" fmla="*/ 2147483647 h 577"/>
                <a:gd name="T72" fmla="*/ 2147483647 w 578"/>
                <a:gd name="T73" fmla="*/ 2147483647 h 577"/>
                <a:gd name="T74" fmla="*/ 2147483647 w 578"/>
                <a:gd name="T75" fmla="*/ 2147483647 h 577"/>
                <a:gd name="T76" fmla="*/ 2147483647 w 578"/>
                <a:gd name="T77" fmla="*/ 2147483647 h 577"/>
                <a:gd name="T78" fmla="*/ 2147483647 w 578"/>
                <a:gd name="T79" fmla="*/ 2147483647 h 577"/>
                <a:gd name="T80" fmla="*/ 2147483647 w 578"/>
                <a:gd name="T81" fmla="*/ 2147483647 h 577"/>
                <a:gd name="T82" fmla="*/ 2147483647 w 578"/>
                <a:gd name="T83" fmla="*/ 2147483647 h 577"/>
                <a:gd name="T84" fmla="*/ 2147483647 w 578"/>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8"/>
                <a:gd name="T130" fmla="*/ 0 h 577"/>
                <a:gd name="T131" fmla="*/ 578 w 578"/>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8" h="577">
                  <a:moveTo>
                    <a:pt x="578" y="289"/>
                  </a:moveTo>
                  <a:lnTo>
                    <a:pt x="576" y="274"/>
                  </a:lnTo>
                  <a:lnTo>
                    <a:pt x="576" y="260"/>
                  </a:lnTo>
                  <a:lnTo>
                    <a:pt x="574" y="245"/>
                  </a:lnTo>
                  <a:lnTo>
                    <a:pt x="570" y="231"/>
                  </a:lnTo>
                  <a:lnTo>
                    <a:pt x="569" y="216"/>
                  </a:lnTo>
                  <a:lnTo>
                    <a:pt x="563" y="204"/>
                  </a:lnTo>
                  <a:lnTo>
                    <a:pt x="559" y="191"/>
                  </a:lnTo>
                  <a:lnTo>
                    <a:pt x="554" y="176"/>
                  </a:lnTo>
                  <a:lnTo>
                    <a:pt x="549" y="164"/>
                  </a:lnTo>
                  <a:lnTo>
                    <a:pt x="541" y="151"/>
                  </a:lnTo>
                  <a:lnTo>
                    <a:pt x="534" y="140"/>
                  </a:lnTo>
                  <a:lnTo>
                    <a:pt x="527" y="127"/>
                  </a:lnTo>
                  <a:lnTo>
                    <a:pt x="520" y="116"/>
                  </a:lnTo>
                  <a:lnTo>
                    <a:pt x="510" y="106"/>
                  </a:lnTo>
                  <a:lnTo>
                    <a:pt x="501" y="95"/>
                  </a:lnTo>
                  <a:lnTo>
                    <a:pt x="492" y="86"/>
                  </a:lnTo>
                  <a:lnTo>
                    <a:pt x="481" y="77"/>
                  </a:lnTo>
                  <a:lnTo>
                    <a:pt x="472" y="67"/>
                  </a:lnTo>
                  <a:lnTo>
                    <a:pt x="461" y="58"/>
                  </a:lnTo>
                  <a:lnTo>
                    <a:pt x="449" y="49"/>
                  </a:lnTo>
                  <a:lnTo>
                    <a:pt x="438" y="42"/>
                  </a:lnTo>
                  <a:lnTo>
                    <a:pt x="425" y="35"/>
                  </a:lnTo>
                  <a:lnTo>
                    <a:pt x="414" y="29"/>
                  </a:lnTo>
                  <a:lnTo>
                    <a:pt x="400" y="24"/>
                  </a:lnTo>
                  <a:lnTo>
                    <a:pt x="387" y="18"/>
                  </a:lnTo>
                  <a:lnTo>
                    <a:pt x="374" y="13"/>
                  </a:lnTo>
                  <a:lnTo>
                    <a:pt x="360" y="9"/>
                  </a:lnTo>
                  <a:lnTo>
                    <a:pt x="347" y="8"/>
                  </a:lnTo>
                  <a:lnTo>
                    <a:pt x="333" y="4"/>
                  </a:lnTo>
                  <a:lnTo>
                    <a:pt x="318" y="2"/>
                  </a:lnTo>
                  <a:lnTo>
                    <a:pt x="304" y="0"/>
                  </a:lnTo>
                  <a:lnTo>
                    <a:pt x="289" y="0"/>
                  </a:lnTo>
                  <a:lnTo>
                    <a:pt x="275" y="0"/>
                  </a:lnTo>
                  <a:lnTo>
                    <a:pt x="260" y="2"/>
                  </a:lnTo>
                  <a:lnTo>
                    <a:pt x="245" y="4"/>
                  </a:lnTo>
                  <a:lnTo>
                    <a:pt x="231" y="8"/>
                  </a:lnTo>
                  <a:lnTo>
                    <a:pt x="216" y="9"/>
                  </a:lnTo>
                  <a:lnTo>
                    <a:pt x="204" y="13"/>
                  </a:lnTo>
                  <a:lnTo>
                    <a:pt x="189" y="18"/>
                  </a:lnTo>
                  <a:lnTo>
                    <a:pt x="177" y="24"/>
                  </a:lnTo>
                  <a:lnTo>
                    <a:pt x="164" y="29"/>
                  </a:lnTo>
                  <a:lnTo>
                    <a:pt x="151" y="35"/>
                  </a:lnTo>
                  <a:lnTo>
                    <a:pt x="138" y="42"/>
                  </a:lnTo>
                  <a:lnTo>
                    <a:pt x="128" y="49"/>
                  </a:lnTo>
                  <a:lnTo>
                    <a:pt x="117" y="58"/>
                  </a:lnTo>
                  <a:lnTo>
                    <a:pt x="106" y="67"/>
                  </a:lnTo>
                  <a:lnTo>
                    <a:pt x="95" y="77"/>
                  </a:lnTo>
                  <a:lnTo>
                    <a:pt x="84" y="86"/>
                  </a:lnTo>
                  <a:lnTo>
                    <a:pt x="75" y="95"/>
                  </a:lnTo>
                  <a:lnTo>
                    <a:pt x="66" y="106"/>
                  </a:lnTo>
                  <a:lnTo>
                    <a:pt x="59" y="116"/>
                  </a:lnTo>
                  <a:lnTo>
                    <a:pt x="49" y="127"/>
                  </a:lnTo>
                  <a:lnTo>
                    <a:pt x="42" y="140"/>
                  </a:lnTo>
                  <a:lnTo>
                    <a:pt x="35" y="151"/>
                  </a:lnTo>
                  <a:lnTo>
                    <a:pt x="30" y="164"/>
                  </a:lnTo>
                  <a:lnTo>
                    <a:pt x="22" y="176"/>
                  </a:lnTo>
                  <a:lnTo>
                    <a:pt x="19" y="191"/>
                  </a:lnTo>
                  <a:lnTo>
                    <a:pt x="13" y="204"/>
                  </a:lnTo>
                  <a:lnTo>
                    <a:pt x="10" y="216"/>
                  </a:lnTo>
                  <a:lnTo>
                    <a:pt x="6" y="231"/>
                  </a:lnTo>
                  <a:lnTo>
                    <a:pt x="4" y="245"/>
                  </a:lnTo>
                  <a:lnTo>
                    <a:pt x="2" y="260"/>
                  </a:lnTo>
                  <a:lnTo>
                    <a:pt x="0" y="274"/>
                  </a:lnTo>
                  <a:lnTo>
                    <a:pt x="0" y="289"/>
                  </a:lnTo>
                  <a:lnTo>
                    <a:pt x="0" y="303"/>
                  </a:lnTo>
                  <a:lnTo>
                    <a:pt x="2" y="318"/>
                  </a:lnTo>
                  <a:lnTo>
                    <a:pt x="4" y="332"/>
                  </a:lnTo>
                  <a:lnTo>
                    <a:pt x="6" y="347"/>
                  </a:lnTo>
                  <a:lnTo>
                    <a:pt x="10" y="361"/>
                  </a:lnTo>
                  <a:lnTo>
                    <a:pt x="13" y="374"/>
                  </a:lnTo>
                  <a:lnTo>
                    <a:pt x="19" y="389"/>
                  </a:lnTo>
                  <a:lnTo>
                    <a:pt x="22" y="401"/>
                  </a:lnTo>
                  <a:lnTo>
                    <a:pt x="30" y="414"/>
                  </a:lnTo>
                  <a:lnTo>
                    <a:pt x="35" y="427"/>
                  </a:lnTo>
                  <a:lnTo>
                    <a:pt x="42" y="438"/>
                  </a:lnTo>
                  <a:lnTo>
                    <a:pt x="49" y="450"/>
                  </a:lnTo>
                  <a:lnTo>
                    <a:pt x="59" y="461"/>
                  </a:lnTo>
                  <a:lnTo>
                    <a:pt x="66" y="472"/>
                  </a:lnTo>
                  <a:lnTo>
                    <a:pt x="75" y="483"/>
                  </a:lnTo>
                  <a:lnTo>
                    <a:pt x="84" y="492"/>
                  </a:lnTo>
                  <a:lnTo>
                    <a:pt x="95" y="503"/>
                  </a:lnTo>
                  <a:lnTo>
                    <a:pt x="106" y="512"/>
                  </a:lnTo>
                  <a:lnTo>
                    <a:pt x="117" y="519"/>
                  </a:lnTo>
                  <a:lnTo>
                    <a:pt x="128" y="528"/>
                  </a:lnTo>
                  <a:lnTo>
                    <a:pt x="138" y="536"/>
                  </a:lnTo>
                  <a:lnTo>
                    <a:pt x="151" y="543"/>
                  </a:lnTo>
                  <a:lnTo>
                    <a:pt x="164" y="548"/>
                  </a:lnTo>
                  <a:lnTo>
                    <a:pt x="177" y="554"/>
                  </a:lnTo>
                  <a:lnTo>
                    <a:pt x="189" y="559"/>
                  </a:lnTo>
                  <a:lnTo>
                    <a:pt x="204" y="565"/>
                  </a:lnTo>
                  <a:lnTo>
                    <a:pt x="216" y="568"/>
                  </a:lnTo>
                  <a:lnTo>
                    <a:pt x="231" y="572"/>
                  </a:lnTo>
                  <a:lnTo>
                    <a:pt x="245" y="574"/>
                  </a:lnTo>
                  <a:lnTo>
                    <a:pt x="260" y="576"/>
                  </a:lnTo>
                  <a:lnTo>
                    <a:pt x="275" y="577"/>
                  </a:lnTo>
                  <a:lnTo>
                    <a:pt x="289" y="577"/>
                  </a:lnTo>
                  <a:lnTo>
                    <a:pt x="304" y="577"/>
                  </a:lnTo>
                  <a:lnTo>
                    <a:pt x="318" y="576"/>
                  </a:lnTo>
                  <a:lnTo>
                    <a:pt x="333" y="574"/>
                  </a:lnTo>
                  <a:lnTo>
                    <a:pt x="347" y="572"/>
                  </a:lnTo>
                  <a:lnTo>
                    <a:pt x="360" y="568"/>
                  </a:lnTo>
                  <a:lnTo>
                    <a:pt x="374" y="565"/>
                  </a:lnTo>
                  <a:lnTo>
                    <a:pt x="387" y="559"/>
                  </a:lnTo>
                  <a:lnTo>
                    <a:pt x="400" y="554"/>
                  </a:lnTo>
                  <a:lnTo>
                    <a:pt x="414" y="548"/>
                  </a:lnTo>
                  <a:lnTo>
                    <a:pt x="425" y="543"/>
                  </a:lnTo>
                  <a:lnTo>
                    <a:pt x="438" y="536"/>
                  </a:lnTo>
                  <a:lnTo>
                    <a:pt x="449" y="528"/>
                  </a:lnTo>
                  <a:lnTo>
                    <a:pt x="461" y="519"/>
                  </a:lnTo>
                  <a:lnTo>
                    <a:pt x="472" y="512"/>
                  </a:lnTo>
                  <a:lnTo>
                    <a:pt x="481" y="503"/>
                  </a:lnTo>
                  <a:lnTo>
                    <a:pt x="492" y="492"/>
                  </a:lnTo>
                  <a:lnTo>
                    <a:pt x="501" y="483"/>
                  </a:lnTo>
                  <a:lnTo>
                    <a:pt x="510" y="472"/>
                  </a:lnTo>
                  <a:lnTo>
                    <a:pt x="520" y="461"/>
                  </a:lnTo>
                  <a:lnTo>
                    <a:pt x="527" y="450"/>
                  </a:lnTo>
                  <a:lnTo>
                    <a:pt x="534" y="438"/>
                  </a:lnTo>
                  <a:lnTo>
                    <a:pt x="541" y="427"/>
                  </a:lnTo>
                  <a:lnTo>
                    <a:pt x="549" y="414"/>
                  </a:lnTo>
                  <a:lnTo>
                    <a:pt x="554" y="401"/>
                  </a:lnTo>
                  <a:lnTo>
                    <a:pt x="559" y="389"/>
                  </a:lnTo>
                  <a:lnTo>
                    <a:pt x="563" y="374"/>
                  </a:lnTo>
                  <a:lnTo>
                    <a:pt x="569" y="361"/>
                  </a:lnTo>
                  <a:lnTo>
                    <a:pt x="570" y="347"/>
                  </a:lnTo>
                  <a:lnTo>
                    <a:pt x="574" y="332"/>
                  </a:lnTo>
                  <a:lnTo>
                    <a:pt x="576" y="318"/>
                  </a:lnTo>
                  <a:lnTo>
                    <a:pt x="576" y="303"/>
                  </a:lnTo>
                  <a:lnTo>
                    <a:pt x="578" y="289"/>
                  </a:lnTo>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6" name="Rectangle 111"/>
            <p:cNvSpPr>
              <a:spLocks noChangeArrowheads="1"/>
            </p:cNvSpPr>
            <p:nvPr/>
          </p:nvSpPr>
          <p:spPr bwMode="auto">
            <a:xfrm>
              <a:off x="6157913" y="5173663"/>
              <a:ext cx="147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a:t>
              </a:r>
              <a:endParaRPr lang="en-US"/>
            </a:p>
          </p:txBody>
        </p:sp>
        <p:sp>
          <p:nvSpPr>
            <p:cNvPr id="24687" name="Line 112"/>
            <p:cNvSpPr>
              <a:spLocks noChangeShapeType="1"/>
            </p:cNvSpPr>
            <p:nvPr/>
          </p:nvSpPr>
          <p:spPr bwMode="auto">
            <a:xfrm>
              <a:off x="6232525" y="4541838"/>
              <a:ext cx="1588" cy="4222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88" name="Freeform 113"/>
            <p:cNvSpPr>
              <a:spLocks/>
            </p:cNvSpPr>
            <p:nvPr/>
          </p:nvSpPr>
          <p:spPr bwMode="auto">
            <a:xfrm>
              <a:off x="6176963" y="4949825"/>
              <a:ext cx="109537" cy="163513"/>
            </a:xfrm>
            <a:custGeom>
              <a:avLst/>
              <a:gdLst>
                <a:gd name="T0" fmla="*/ 2147483647 w 138"/>
                <a:gd name="T1" fmla="*/ 0 h 207"/>
                <a:gd name="T2" fmla="*/ 2147483647 w 138"/>
                <a:gd name="T3" fmla="*/ 2147483647 h 207"/>
                <a:gd name="T4" fmla="*/ 0 w 138"/>
                <a:gd name="T5" fmla="*/ 0 h 207"/>
                <a:gd name="T6" fmla="*/ 2147483647 w 138"/>
                <a:gd name="T7" fmla="*/ 0 h 207"/>
                <a:gd name="T8" fmla="*/ 0 60000 65536"/>
                <a:gd name="T9" fmla="*/ 0 60000 65536"/>
                <a:gd name="T10" fmla="*/ 0 60000 65536"/>
                <a:gd name="T11" fmla="*/ 0 60000 65536"/>
                <a:gd name="T12" fmla="*/ 0 w 138"/>
                <a:gd name="T13" fmla="*/ 0 h 207"/>
                <a:gd name="T14" fmla="*/ 138 w 138"/>
                <a:gd name="T15" fmla="*/ 207 h 207"/>
              </a:gdLst>
              <a:ahLst/>
              <a:cxnLst>
                <a:cxn ang="T8">
                  <a:pos x="T0" y="T1"/>
                </a:cxn>
                <a:cxn ang="T9">
                  <a:pos x="T2" y="T3"/>
                </a:cxn>
                <a:cxn ang="T10">
                  <a:pos x="T4" y="T5"/>
                </a:cxn>
                <a:cxn ang="T11">
                  <a:pos x="T6" y="T7"/>
                </a:cxn>
              </a:cxnLst>
              <a:rect l="T12" t="T13" r="T14" b="T15"/>
              <a:pathLst>
                <a:path w="138" h="207">
                  <a:moveTo>
                    <a:pt x="138" y="0"/>
                  </a:moveTo>
                  <a:lnTo>
                    <a:pt x="69" y="207"/>
                  </a:lnTo>
                  <a:lnTo>
                    <a:pt x="0"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9" name="Rectangle 114"/>
            <p:cNvSpPr>
              <a:spLocks noChangeArrowheads="1"/>
            </p:cNvSpPr>
            <p:nvPr/>
          </p:nvSpPr>
          <p:spPr bwMode="auto">
            <a:xfrm>
              <a:off x="6440488" y="4591050"/>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latin typeface="Symbol" pitchFamily="18" charset="2"/>
                </a:rPr>
                <a:t>e</a:t>
              </a:r>
              <a:endParaRPr lang="en-US"/>
            </a:p>
          </p:txBody>
        </p:sp>
        <p:sp>
          <p:nvSpPr>
            <p:cNvPr id="24690" name="Rectangle 115"/>
            <p:cNvSpPr>
              <a:spLocks noChangeArrowheads="1"/>
            </p:cNvSpPr>
            <p:nvPr/>
          </p:nvSpPr>
          <p:spPr bwMode="auto">
            <a:xfrm>
              <a:off x="6519863" y="4760913"/>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0">
                  <a:solidFill>
                    <a:srgbClr val="000000"/>
                  </a:solidFill>
                  <a:latin typeface="Symbol" pitchFamily="18" charset="2"/>
                </a:rPr>
                <a:t>3</a:t>
              </a:r>
              <a:endParaRPr lang="en-US"/>
            </a:p>
          </p:txBody>
        </p:sp>
        <p:sp>
          <p:nvSpPr>
            <p:cNvPr id="24691" name="Line 116"/>
            <p:cNvSpPr>
              <a:spLocks noChangeShapeType="1"/>
            </p:cNvSpPr>
            <p:nvPr/>
          </p:nvSpPr>
          <p:spPr bwMode="auto">
            <a:xfrm>
              <a:off x="6461125" y="5338763"/>
              <a:ext cx="7635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92" name="Freeform 117"/>
            <p:cNvSpPr>
              <a:spLocks/>
            </p:cNvSpPr>
            <p:nvPr/>
          </p:nvSpPr>
          <p:spPr bwMode="auto">
            <a:xfrm>
              <a:off x="7210425" y="5283200"/>
              <a:ext cx="165100" cy="109538"/>
            </a:xfrm>
            <a:custGeom>
              <a:avLst/>
              <a:gdLst>
                <a:gd name="T0" fmla="*/ 0 w 209"/>
                <a:gd name="T1" fmla="*/ 0 h 138"/>
                <a:gd name="T2" fmla="*/ 2147483647 w 209"/>
                <a:gd name="T3" fmla="*/ 2147483647 h 138"/>
                <a:gd name="T4" fmla="*/ 0 w 209"/>
                <a:gd name="T5" fmla="*/ 2147483647 h 138"/>
                <a:gd name="T6" fmla="*/ 0 w 209"/>
                <a:gd name="T7" fmla="*/ 0 h 138"/>
                <a:gd name="T8" fmla="*/ 0 60000 65536"/>
                <a:gd name="T9" fmla="*/ 0 60000 65536"/>
                <a:gd name="T10" fmla="*/ 0 60000 65536"/>
                <a:gd name="T11" fmla="*/ 0 60000 65536"/>
                <a:gd name="T12" fmla="*/ 0 w 209"/>
                <a:gd name="T13" fmla="*/ 0 h 138"/>
                <a:gd name="T14" fmla="*/ 209 w 209"/>
                <a:gd name="T15" fmla="*/ 138 h 138"/>
              </a:gdLst>
              <a:ahLst/>
              <a:cxnLst>
                <a:cxn ang="T8">
                  <a:pos x="T0" y="T1"/>
                </a:cxn>
                <a:cxn ang="T9">
                  <a:pos x="T2" y="T3"/>
                </a:cxn>
                <a:cxn ang="T10">
                  <a:pos x="T4" y="T5"/>
                </a:cxn>
                <a:cxn ang="T11">
                  <a:pos x="T6" y="T7"/>
                </a:cxn>
              </a:cxnLst>
              <a:rect l="T12" t="T13" r="T14" b="T15"/>
              <a:pathLst>
                <a:path w="209" h="138">
                  <a:moveTo>
                    <a:pt x="0" y="0"/>
                  </a:moveTo>
                  <a:lnTo>
                    <a:pt x="209"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3" name="Line 118"/>
            <p:cNvSpPr>
              <a:spLocks noChangeShapeType="1"/>
            </p:cNvSpPr>
            <p:nvPr/>
          </p:nvSpPr>
          <p:spPr bwMode="auto">
            <a:xfrm>
              <a:off x="6461125" y="5338763"/>
              <a:ext cx="741363"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94" name="Rectangle 119"/>
            <p:cNvSpPr>
              <a:spLocks noChangeArrowheads="1"/>
            </p:cNvSpPr>
            <p:nvPr/>
          </p:nvSpPr>
          <p:spPr bwMode="auto">
            <a:xfrm>
              <a:off x="6678613" y="5045075"/>
              <a:ext cx="13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695" name="Rectangle 120"/>
            <p:cNvSpPr>
              <a:spLocks noChangeArrowheads="1"/>
            </p:cNvSpPr>
            <p:nvPr/>
          </p:nvSpPr>
          <p:spPr bwMode="auto">
            <a:xfrm>
              <a:off x="6791325" y="517366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96" name="Rectangle 121"/>
            <p:cNvSpPr>
              <a:spLocks noChangeArrowheads="1"/>
            </p:cNvSpPr>
            <p:nvPr/>
          </p:nvSpPr>
          <p:spPr bwMode="auto">
            <a:xfrm>
              <a:off x="6894513" y="5045075"/>
              <a:ext cx="119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4697" name="Rectangle 122"/>
            <p:cNvSpPr>
              <a:spLocks noChangeArrowheads="1"/>
            </p:cNvSpPr>
            <p:nvPr/>
          </p:nvSpPr>
          <p:spPr bwMode="auto">
            <a:xfrm>
              <a:off x="7038975" y="5022850"/>
              <a:ext cx="88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698" name="Rectangle 123"/>
            <p:cNvSpPr>
              <a:spLocks noChangeArrowheads="1"/>
            </p:cNvSpPr>
            <p:nvPr/>
          </p:nvSpPr>
          <p:spPr bwMode="auto">
            <a:xfrm>
              <a:off x="7097713" y="5157788"/>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3</a:t>
              </a:r>
              <a:endParaRPr lang="en-US"/>
            </a:p>
          </p:txBody>
        </p:sp>
        <p:sp>
          <p:nvSpPr>
            <p:cNvPr id="24699" name="Line 124"/>
            <p:cNvSpPr>
              <a:spLocks noChangeShapeType="1"/>
            </p:cNvSpPr>
            <p:nvPr/>
          </p:nvSpPr>
          <p:spPr bwMode="auto">
            <a:xfrm>
              <a:off x="5430838" y="5341938"/>
              <a:ext cx="4206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00" name="Freeform 125"/>
            <p:cNvSpPr>
              <a:spLocks/>
            </p:cNvSpPr>
            <p:nvPr/>
          </p:nvSpPr>
          <p:spPr bwMode="auto">
            <a:xfrm>
              <a:off x="5838825" y="5287963"/>
              <a:ext cx="163513" cy="109537"/>
            </a:xfrm>
            <a:custGeom>
              <a:avLst/>
              <a:gdLst>
                <a:gd name="T0" fmla="*/ 0 w 206"/>
                <a:gd name="T1" fmla="*/ 0 h 138"/>
                <a:gd name="T2" fmla="*/ 2147483647 w 206"/>
                <a:gd name="T3" fmla="*/ 2147483647 h 138"/>
                <a:gd name="T4" fmla="*/ 0 w 206"/>
                <a:gd name="T5" fmla="*/ 2147483647 h 138"/>
                <a:gd name="T6" fmla="*/ 0 w 206"/>
                <a:gd name="T7" fmla="*/ 0 h 138"/>
                <a:gd name="T8" fmla="*/ 0 60000 65536"/>
                <a:gd name="T9" fmla="*/ 0 60000 65536"/>
                <a:gd name="T10" fmla="*/ 0 60000 65536"/>
                <a:gd name="T11" fmla="*/ 0 60000 65536"/>
                <a:gd name="T12" fmla="*/ 0 w 206"/>
                <a:gd name="T13" fmla="*/ 0 h 138"/>
                <a:gd name="T14" fmla="*/ 206 w 206"/>
                <a:gd name="T15" fmla="*/ 138 h 138"/>
              </a:gdLst>
              <a:ahLst/>
              <a:cxnLst>
                <a:cxn ang="T8">
                  <a:pos x="T0" y="T1"/>
                </a:cxn>
                <a:cxn ang="T9">
                  <a:pos x="T2" y="T3"/>
                </a:cxn>
                <a:cxn ang="T10">
                  <a:pos x="T4" y="T5"/>
                </a:cxn>
                <a:cxn ang="T11">
                  <a:pos x="T6" y="T7"/>
                </a:cxn>
              </a:cxnLst>
              <a:rect l="T12" t="T13" r="T14" b="T15"/>
              <a:pathLst>
                <a:path w="206" h="138">
                  <a:moveTo>
                    <a:pt x="0" y="0"/>
                  </a:moveTo>
                  <a:lnTo>
                    <a:pt x="206"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1" name="Line 126"/>
            <p:cNvSpPr>
              <a:spLocks noChangeShapeType="1"/>
            </p:cNvSpPr>
            <p:nvPr/>
          </p:nvSpPr>
          <p:spPr bwMode="auto">
            <a:xfrm>
              <a:off x="5430838" y="5341938"/>
              <a:ext cx="400050"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02" name="Rectangle 127"/>
            <p:cNvSpPr>
              <a:spLocks noChangeArrowheads="1"/>
            </p:cNvSpPr>
            <p:nvPr/>
          </p:nvSpPr>
          <p:spPr bwMode="auto">
            <a:xfrm>
              <a:off x="5616575" y="5049838"/>
              <a:ext cx="134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703" name="Rectangle 128"/>
            <p:cNvSpPr>
              <a:spLocks noChangeArrowheads="1"/>
            </p:cNvSpPr>
            <p:nvPr/>
          </p:nvSpPr>
          <p:spPr bwMode="auto">
            <a:xfrm>
              <a:off x="5729288" y="5176838"/>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704" name="Freeform 129"/>
            <p:cNvSpPr>
              <a:spLocks/>
            </p:cNvSpPr>
            <p:nvPr/>
          </p:nvSpPr>
          <p:spPr bwMode="auto">
            <a:xfrm>
              <a:off x="7375525" y="5113338"/>
              <a:ext cx="457200" cy="458787"/>
            </a:xfrm>
            <a:custGeom>
              <a:avLst/>
              <a:gdLst>
                <a:gd name="T0" fmla="*/ 0 w 575"/>
                <a:gd name="T1" fmla="*/ 2147483647 h 577"/>
                <a:gd name="T2" fmla="*/ 0 w 575"/>
                <a:gd name="T3" fmla="*/ 0 h 577"/>
                <a:gd name="T4" fmla="*/ 2147483647 w 575"/>
                <a:gd name="T5" fmla="*/ 2147483647 h 577"/>
                <a:gd name="T6" fmla="*/ 0 w 575"/>
                <a:gd name="T7" fmla="*/ 2147483647 h 577"/>
                <a:gd name="T8" fmla="*/ 0 60000 65536"/>
                <a:gd name="T9" fmla="*/ 0 60000 65536"/>
                <a:gd name="T10" fmla="*/ 0 60000 65536"/>
                <a:gd name="T11" fmla="*/ 0 60000 65536"/>
                <a:gd name="T12" fmla="*/ 0 w 575"/>
                <a:gd name="T13" fmla="*/ 0 h 577"/>
                <a:gd name="T14" fmla="*/ 575 w 575"/>
                <a:gd name="T15" fmla="*/ 577 h 577"/>
              </a:gdLst>
              <a:ahLst/>
              <a:cxnLst>
                <a:cxn ang="T8">
                  <a:pos x="T0" y="T1"/>
                </a:cxn>
                <a:cxn ang="T9">
                  <a:pos x="T2" y="T3"/>
                </a:cxn>
                <a:cxn ang="T10">
                  <a:pos x="T4" y="T5"/>
                </a:cxn>
                <a:cxn ang="T11">
                  <a:pos x="T6" y="T7"/>
                </a:cxn>
              </a:cxnLst>
              <a:rect l="T12" t="T13" r="T14" b="T15"/>
              <a:pathLst>
                <a:path w="575" h="577">
                  <a:moveTo>
                    <a:pt x="0" y="577"/>
                  </a:moveTo>
                  <a:lnTo>
                    <a:pt x="0" y="0"/>
                  </a:lnTo>
                  <a:lnTo>
                    <a:pt x="575" y="289"/>
                  </a:lnTo>
                  <a:lnTo>
                    <a:pt x="0" y="5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5" name="Freeform 130"/>
            <p:cNvSpPr>
              <a:spLocks/>
            </p:cNvSpPr>
            <p:nvPr/>
          </p:nvSpPr>
          <p:spPr bwMode="auto">
            <a:xfrm>
              <a:off x="7375525" y="5113338"/>
              <a:ext cx="457200" cy="458787"/>
            </a:xfrm>
            <a:custGeom>
              <a:avLst/>
              <a:gdLst>
                <a:gd name="T0" fmla="*/ 0 w 575"/>
                <a:gd name="T1" fmla="*/ 2147483647 h 577"/>
                <a:gd name="T2" fmla="*/ 0 w 575"/>
                <a:gd name="T3" fmla="*/ 0 h 577"/>
                <a:gd name="T4" fmla="*/ 2147483647 w 575"/>
                <a:gd name="T5" fmla="*/ 2147483647 h 577"/>
                <a:gd name="T6" fmla="*/ 0 w 575"/>
                <a:gd name="T7" fmla="*/ 2147483647 h 577"/>
                <a:gd name="T8" fmla="*/ 0 60000 65536"/>
                <a:gd name="T9" fmla="*/ 0 60000 65536"/>
                <a:gd name="T10" fmla="*/ 0 60000 65536"/>
                <a:gd name="T11" fmla="*/ 0 60000 65536"/>
                <a:gd name="T12" fmla="*/ 0 w 575"/>
                <a:gd name="T13" fmla="*/ 0 h 577"/>
                <a:gd name="T14" fmla="*/ 575 w 575"/>
                <a:gd name="T15" fmla="*/ 577 h 577"/>
              </a:gdLst>
              <a:ahLst/>
              <a:cxnLst>
                <a:cxn ang="T8">
                  <a:pos x="T0" y="T1"/>
                </a:cxn>
                <a:cxn ang="T9">
                  <a:pos x="T2" y="T3"/>
                </a:cxn>
                <a:cxn ang="T10">
                  <a:pos x="T4" y="T5"/>
                </a:cxn>
                <a:cxn ang="T11">
                  <a:pos x="T6" y="T7"/>
                </a:cxn>
              </a:cxnLst>
              <a:rect l="T12" t="T13" r="T14" b="T15"/>
              <a:pathLst>
                <a:path w="575" h="577">
                  <a:moveTo>
                    <a:pt x="0" y="577"/>
                  </a:moveTo>
                  <a:lnTo>
                    <a:pt x="0" y="0"/>
                  </a:lnTo>
                  <a:lnTo>
                    <a:pt x="575" y="289"/>
                  </a:lnTo>
                  <a:lnTo>
                    <a:pt x="0" y="577"/>
                  </a:lnTo>
                  <a:close/>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06" name="Line 131"/>
            <p:cNvSpPr>
              <a:spLocks noChangeShapeType="1"/>
            </p:cNvSpPr>
            <p:nvPr/>
          </p:nvSpPr>
          <p:spPr bwMode="auto">
            <a:xfrm>
              <a:off x="7832725" y="5341938"/>
              <a:ext cx="4206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07" name="Freeform 132"/>
            <p:cNvSpPr>
              <a:spLocks/>
            </p:cNvSpPr>
            <p:nvPr/>
          </p:nvSpPr>
          <p:spPr bwMode="auto">
            <a:xfrm>
              <a:off x="8239125" y="5287963"/>
              <a:ext cx="165100" cy="109537"/>
            </a:xfrm>
            <a:custGeom>
              <a:avLst/>
              <a:gdLst>
                <a:gd name="T0" fmla="*/ 0 w 207"/>
                <a:gd name="T1" fmla="*/ 0 h 138"/>
                <a:gd name="T2" fmla="*/ 2147483647 w 207"/>
                <a:gd name="T3" fmla="*/ 2147483647 h 138"/>
                <a:gd name="T4" fmla="*/ 0 w 207"/>
                <a:gd name="T5" fmla="*/ 2147483647 h 138"/>
                <a:gd name="T6" fmla="*/ 0 w 207"/>
                <a:gd name="T7" fmla="*/ 0 h 138"/>
                <a:gd name="T8" fmla="*/ 0 60000 65536"/>
                <a:gd name="T9" fmla="*/ 0 60000 65536"/>
                <a:gd name="T10" fmla="*/ 0 60000 65536"/>
                <a:gd name="T11" fmla="*/ 0 60000 65536"/>
                <a:gd name="T12" fmla="*/ 0 w 207"/>
                <a:gd name="T13" fmla="*/ 0 h 138"/>
                <a:gd name="T14" fmla="*/ 207 w 207"/>
                <a:gd name="T15" fmla="*/ 138 h 138"/>
              </a:gdLst>
              <a:ahLst/>
              <a:cxnLst>
                <a:cxn ang="T8">
                  <a:pos x="T0" y="T1"/>
                </a:cxn>
                <a:cxn ang="T9">
                  <a:pos x="T2" y="T3"/>
                </a:cxn>
                <a:cxn ang="T10">
                  <a:pos x="T4" y="T5"/>
                </a:cxn>
                <a:cxn ang="T11">
                  <a:pos x="T6" y="T7"/>
                </a:cxn>
              </a:cxnLst>
              <a:rect l="T12" t="T13" r="T14" b="T15"/>
              <a:pathLst>
                <a:path w="207" h="138">
                  <a:moveTo>
                    <a:pt x="0" y="0"/>
                  </a:moveTo>
                  <a:lnTo>
                    <a:pt x="207"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8" name="Line 133"/>
            <p:cNvSpPr>
              <a:spLocks noChangeShapeType="1"/>
            </p:cNvSpPr>
            <p:nvPr/>
          </p:nvSpPr>
          <p:spPr bwMode="auto">
            <a:xfrm>
              <a:off x="7832725" y="5341938"/>
              <a:ext cx="400050"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09" name="Rectangle 134"/>
            <p:cNvSpPr>
              <a:spLocks noChangeArrowheads="1"/>
            </p:cNvSpPr>
            <p:nvPr/>
          </p:nvSpPr>
          <p:spPr bwMode="auto">
            <a:xfrm>
              <a:off x="8016875" y="5049838"/>
              <a:ext cx="134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710" name="Rectangle 135"/>
            <p:cNvSpPr>
              <a:spLocks noChangeArrowheads="1"/>
            </p:cNvSpPr>
            <p:nvPr/>
          </p:nvSpPr>
          <p:spPr bwMode="auto">
            <a:xfrm>
              <a:off x="8131175" y="517683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711" name="Rectangle 137"/>
            <p:cNvSpPr>
              <a:spLocks noChangeArrowheads="1"/>
            </p:cNvSpPr>
            <p:nvPr/>
          </p:nvSpPr>
          <p:spPr bwMode="auto">
            <a:xfrm>
              <a:off x="601663" y="3738563"/>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dirty="0">
                  <a:solidFill>
                    <a:srgbClr val="000000"/>
                  </a:solidFill>
                </a:rPr>
                <a:t>Signal Restoration</a:t>
              </a:r>
              <a:endParaRPr lang="en-US" dirty="0"/>
            </a:p>
          </p:txBody>
        </p:sp>
      </p:grpSp>
      <p:grpSp>
        <p:nvGrpSpPr>
          <p:cNvPr id="4" name="Group 3"/>
          <p:cNvGrpSpPr/>
          <p:nvPr/>
        </p:nvGrpSpPr>
        <p:grpSpPr>
          <a:xfrm>
            <a:off x="617538" y="1311527"/>
            <a:ext cx="7775575" cy="1373187"/>
            <a:chOff x="617538" y="2024063"/>
            <a:chExt cx="7775575" cy="1373187"/>
          </a:xfrm>
        </p:grpSpPr>
        <p:sp>
          <p:nvSpPr>
            <p:cNvPr id="24580" name="Rectangle 5"/>
            <p:cNvSpPr>
              <a:spLocks noChangeArrowheads="1"/>
            </p:cNvSpPr>
            <p:nvPr/>
          </p:nvSpPr>
          <p:spPr bwMode="auto">
            <a:xfrm>
              <a:off x="1074738" y="2024063"/>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1" name="Rectangle 6"/>
            <p:cNvSpPr>
              <a:spLocks noChangeArrowheads="1"/>
            </p:cNvSpPr>
            <p:nvPr/>
          </p:nvSpPr>
          <p:spPr bwMode="auto">
            <a:xfrm>
              <a:off x="1246188" y="2074863"/>
              <a:ext cx="51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Noise</a:t>
              </a:r>
              <a:endParaRPr lang="en-US"/>
            </a:p>
          </p:txBody>
        </p:sp>
        <p:sp>
          <p:nvSpPr>
            <p:cNvPr id="24582" name="Line 7"/>
            <p:cNvSpPr>
              <a:spLocks noChangeShapeType="1"/>
            </p:cNvSpPr>
            <p:nvPr/>
          </p:nvSpPr>
          <p:spPr bwMode="auto">
            <a:xfrm>
              <a:off x="617538" y="3168650"/>
              <a:ext cx="420687"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3" name="Freeform 8"/>
            <p:cNvSpPr>
              <a:spLocks/>
            </p:cNvSpPr>
            <p:nvPr/>
          </p:nvSpPr>
          <p:spPr bwMode="auto">
            <a:xfrm>
              <a:off x="1023938" y="3113088"/>
              <a:ext cx="165100" cy="109537"/>
            </a:xfrm>
            <a:custGeom>
              <a:avLst/>
              <a:gdLst>
                <a:gd name="T0" fmla="*/ 0 w 207"/>
                <a:gd name="T1" fmla="*/ 0 h 138"/>
                <a:gd name="T2" fmla="*/ 2147483647 w 207"/>
                <a:gd name="T3" fmla="*/ 2147483647 h 138"/>
                <a:gd name="T4" fmla="*/ 0 w 207"/>
                <a:gd name="T5" fmla="*/ 2147483647 h 138"/>
                <a:gd name="T6" fmla="*/ 0 w 207"/>
                <a:gd name="T7" fmla="*/ 0 h 138"/>
                <a:gd name="T8" fmla="*/ 0 60000 65536"/>
                <a:gd name="T9" fmla="*/ 0 60000 65536"/>
                <a:gd name="T10" fmla="*/ 0 60000 65536"/>
                <a:gd name="T11" fmla="*/ 0 60000 65536"/>
                <a:gd name="T12" fmla="*/ 0 w 207"/>
                <a:gd name="T13" fmla="*/ 0 h 138"/>
                <a:gd name="T14" fmla="*/ 207 w 207"/>
                <a:gd name="T15" fmla="*/ 138 h 138"/>
              </a:gdLst>
              <a:ahLst/>
              <a:cxnLst>
                <a:cxn ang="T8">
                  <a:pos x="T0" y="T1"/>
                </a:cxn>
                <a:cxn ang="T9">
                  <a:pos x="T2" y="T3"/>
                </a:cxn>
                <a:cxn ang="T10">
                  <a:pos x="T4" y="T5"/>
                </a:cxn>
                <a:cxn ang="T11">
                  <a:pos x="T6" y="T7"/>
                </a:cxn>
              </a:cxnLst>
              <a:rect l="T12" t="T13" r="T14" b="T15"/>
              <a:pathLst>
                <a:path w="207" h="138">
                  <a:moveTo>
                    <a:pt x="0" y="0"/>
                  </a:moveTo>
                  <a:lnTo>
                    <a:pt x="207"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4" name="Freeform 9"/>
            <p:cNvSpPr>
              <a:spLocks/>
            </p:cNvSpPr>
            <p:nvPr/>
          </p:nvSpPr>
          <p:spPr bwMode="auto">
            <a:xfrm>
              <a:off x="1189038" y="2938463"/>
              <a:ext cx="457200" cy="457200"/>
            </a:xfrm>
            <a:custGeom>
              <a:avLst/>
              <a:gdLst>
                <a:gd name="T0" fmla="*/ 2147483647 w 577"/>
                <a:gd name="T1" fmla="*/ 2147483647 h 575"/>
                <a:gd name="T2" fmla="*/ 2147483647 w 577"/>
                <a:gd name="T3" fmla="*/ 2147483647 h 575"/>
                <a:gd name="T4" fmla="*/ 2147483647 w 577"/>
                <a:gd name="T5" fmla="*/ 2147483647 h 575"/>
                <a:gd name="T6" fmla="*/ 2147483647 w 577"/>
                <a:gd name="T7" fmla="*/ 2147483647 h 575"/>
                <a:gd name="T8" fmla="*/ 2147483647 w 577"/>
                <a:gd name="T9" fmla="*/ 2147483647 h 575"/>
                <a:gd name="T10" fmla="*/ 2147483647 w 577"/>
                <a:gd name="T11" fmla="*/ 2147483647 h 575"/>
                <a:gd name="T12" fmla="*/ 2147483647 w 577"/>
                <a:gd name="T13" fmla="*/ 2147483647 h 575"/>
                <a:gd name="T14" fmla="*/ 2147483647 w 577"/>
                <a:gd name="T15" fmla="*/ 2147483647 h 575"/>
                <a:gd name="T16" fmla="*/ 2147483647 w 577"/>
                <a:gd name="T17" fmla="*/ 2147483647 h 575"/>
                <a:gd name="T18" fmla="*/ 2147483647 w 577"/>
                <a:gd name="T19" fmla="*/ 2147483647 h 575"/>
                <a:gd name="T20" fmla="*/ 2147483647 w 577"/>
                <a:gd name="T21" fmla="*/ 0 h 575"/>
                <a:gd name="T22" fmla="*/ 2147483647 w 577"/>
                <a:gd name="T23" fmla="*/ 2147483647 h 575"/>
                <a:gd name="T24" fmla="*/ 2147483647 w 577"/>
                <a:gd name="T25" fmla="*/ 2147483647 h 575"/>
                <a:gd name="T26" fmla="*/ 2147483647 w 577"/>
                <a:gd name="T27" fmla="*/ 2147483647 h 575"/>
                <a:gd name="T28" fmla="*/ 2147483647 w 577"/>
                <a:gd name="T29" fmla="*/ 2147483647 h 575"/>
                <a:gd name="T30" fmla="*/ 2147483647 w 577"/>
                <a:gd name="T31" fmla="*/ 2147483647 h 575"/>
                <a:gd name="T32" fmla="*/ 2147483647 w 577"/>
                <a:gd name="T33" fmla="*/ 2147483647 h 575"/>
                <a:gd name="T34" fmla="*/ 2147483647 w 577"/>
                <a:gd name="T35" fmla="*/ 2147483647 h 575"/>
                <a:gd name="T36" fmla="*/ 2147483647 w 577"/>
                <a:gd name="T37" fmla="*/ 2147483647 h 575"/>
                <a:gd name="T38" fmla="*/ 2147483647 w 577"/>
                <a:gd name="T39" fmla="*/ 2147483647 h 575"/>
                <a:gd name="T40" fmla="*/ 2147483647 w 577"/>
                <a:gd name="T41" fmla="*/ 2147483647 h 575"/>
                <a:gd name="T42" fmla="*/ 0 w 577"/>
                <a:gd name="T43" fmla="*/ 2147483647 h 575"/>
                <a:gd name="T44" fmla="*/ 2147483647 w 577"/>
                <a:gd name="T45" fmla="*/ 2147483647 h 575"/>
                <a:gd name="T46" fmla="*/ 2147483647 w 577"/>
                <a:gd name="T47" fmla="*/ 2147483647 h 575"/>
                <a:gd name="T48" fmla="*/ 2147483647 w 577"/>
                <a:gd name="T49" fmla="*/ 2147483647 h 575"/>
                <a:gd name="T50" fmla="*/ 2147483647 w 577"/>
                <a:gd name="T51" fmla="*/ 2147483647 h 575"/>
                <a:gd name="T52" fmla="*/ 2147483647 w 577"/>
                <a:gd name="T53" fmla="*/ 2147483647 h 575"/>
                <a:gd name="T54" fmla="*/ 2147483647 w 577"/>
                <a:gd name="T55" fmla="*/ 2147483647 h 575"/>
                <a:gd name="T56" fmla="*/ 2147483647 w 577"/>
                <a:gd name="T57" fmla="*/ 2147483647 h 575"/>
                <a:gd name="T58" fmla="*/ 2147483647 w 577"/>
                <a:gd name="T59" fmla="*/ 2147483647 h 575"/>
                <a:gd name="T60" fmla="*/ 2147483647 w 577"/>
                <a:gd name="T61" fmla="*/ 2147483647 h 575"/>
                <a:gd name="T62" fmla="*/ 2147483647 w 577"/>
                <a:gd name="T63" fmla="*/ 2147483647 h 575"/>
                <a:gd name="T64" fmla="*/ 2147483647 w 577"/>
                <a:gd name="T65" fmla="*/ 2147483647 h 575"/>
                <a:gd name="T66" fmla="*/ 2147483647 w 577"/>
                <a:gd name="T67" fmla="*/ 2147483647 h 575"/>
                <a:gd name="T68" fmla="*/ 2147483647 w 577"/>
                <a:gd name="T69" fmla="*/ 2147483647 h 575"/>
                <a:gd name="T70" fmla="*/ 2147483647 w 577"/>
                <a:gd name="T71" fmla="*/ 2147483647 h 575"/>
                <a:gd name="T72" fmla="*/ 2147483647 w 577"/>
                <a:gd name="T73" fmla="*/ 2147483647 h 575"/>
                <a:gd name="T74" fmla="*/ 2147483647 w 577"/>
                <a:gd name="T75" fmla="*/ 2147483647 h 575"/>
                <a:gd name="T76" fmla="*/ 2147483647 w 577"/>
                <a:gd name="T77" fmla="*/ 2147483647 h 575"/>
                <a:gd name="T78" fmla="*/ 2147483647 w 577"/>
                <a:gd name="T79" fmla="*/ 2147483647 h 575"/>
                <a:gd name="T80" fmla="*/ 2147483647 w 577"/>
                <a:gd name="T81" fmla="*/ 2147483647 h 575"/>
                <a:gd name="T82" fmla="*/ 2147483647 w 577"/>
                <a:gd name="T83" fmla="*/ 2147483647 h 575"/>
                <a:gd name="T84" fmla="*/ 2147483647 w 577"/>
                <a:gd name="T85" fmla="*/ 2147483647 h 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5"/>
                <a:gd name="T131" fmla="*/ 577 w 577"/>
                <a:gd name="T132" fmla="*/ 575 h 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5">
                  <a:moveTo>
                    <a:pt x="577" y="288"/>
                  </a:moveTo>
                  <a:lnTo>
                    <a:pt x="575" y="272"/>
                  </a:lnTo>
                  <a:lnTo>
                    <a:pt x="575" y="257"/>
                  </a:lnTo>
                  <a:lnTo>
                    <a:pt x="573" y="243"/>
                  </a:lnTo>
                  <a:lnTo>
                    <a:pt x="570" y="230"/>
                  </a:lnTo>
                  <a:lnTo>
                    <a:pt x="568" y="215"/>
                  </a:lnTo>
                  <a:lnTo>
                    <a:pt x="564" y="201"/>
                  </a:lnTo>
                  <a:lnTo>
                    <a:pt x="559" y="188"/>
                  </a:lnTo>
                  <a:lnTo>
                    <a:pt x="553" y="176"/>
                  </a:lnTo>
                  <a:lnTo>
                    <a:pt x="548" y="163"/>
                  </a:lnTo>
                  <a:lnTo>
                    <a:pt x="541" y="150"/>
                  </a:lnTo>
                  <a:lnTo>
                    <a:pt x="535" y="137"/>
                  </a:lnTo>
                  <a:lnTo>
                    <a:pt x="528" y="127"/>
                  </a:lnTo>
                  <a:lnTo>
                    <a:pt x="519" y="116"/>
                  </a:lnTo>
                  <a:lnTo>
                    <a:pt x="510" y="105"/>
                  </a:lnTo>
                  <a:lnTo>
                    <a:pt x="501" y="94"/>
                  </a:lnTo>
                  <a:lnTo>
                    <a:pt x="492" y="83"/>
                  </a:lnTo>
                  <a:lnTo>
                    <a:pt x="482" y="74"/>
                  </a:lnTo>
                  <a:lnTo>
                    <a:pt x="472" y="65"/>
                  </a:lnTo>
                  <a:lnTo>
                    <a:pt x="461" y="56"/>
                  </a:lnTo>
                  <a:lnTo>
                    <a:pt x="450" y="49"/>
                  </a:lnTo>
                  <a:lnTo>
                    <a:pt x="437" y="41"/>
                  </a:lnTo>
                  <a:lnTo>
                    <a:pt x="426" y="34"/>
                  </a:lnTo>
                  <a:lnTo>
                    <a:pt x="413" y="29"/>
                  </a:lnTo>
                  <a:lnTo>
                    <a:pt x="401" y="21"/>
                  </a:lnTo>
                  <a:lnTo>
                    <a:pt x="386" y="18"/>
                  </a:lnTo>
                  <a:lnTo>
                    <a:pt x="374" y="12"/>
                  </a:lnTo>
                  <a:lnTo>
                    <a:pt x="361" y="9"/>
                  </a:lnTo>
                  <a:lnTo>
                    <a:pt x="346" y="5"/>
                  </a:lnTo>
                  <a:lnTo>
                    <a:pt x="332" y="3"/>
                  </a:lnTo>
                  <a:lnTo>
                    <a:pt x="317" y="1"/>
                  </a:lnTo>
                  <a:lnTo>
                    <a:pt x="303" y="0"/>
                  </a:lnTo>
                  <a:lnTo>
                    <a:pt x="288" y="0"/>
                  </a:lnTo>
                  <a:lnTo>
                    <a:pt x="274" y="0"/>
                  </a:lnTo>
                  <a:lnTo>
                    <a:pt x="259" y="1"/>
                  </a:lnTo>
                  <a:lnTo>
                    <a:pt x="245" y="3"/>
                  </a:lnTo>
                  <a:lnTo>
                    <a:pt x="230" y="5"/>
                  </a:lnTo>
                  <a:lnTo>
                    <a:pt x="216" y="9"/>
                  </a:lnTo>
                  <a:lnTo>
                    <a:pt x="203" y="12"/>
                  </a:lnTo>
                  <a:lnTo>
                    <a:pt x="188" y="18"/>
                  </a:lnTo>
                  <a:lnTo>
                    <a:pt x="176" y="21"/>
                  </a:lnTo>
                  <a:lnTo>
                    <a:pt x="163" y="29"/>
                  </a:lnTo>
                  <a:lnTo>
                    <a:pt x="150" y="34"/>
                  </a:lnTo>
                  <a:lnTo>
                    <a:pt x="139" y="41"/>
                  </a:lnTo>
                  <a:lnTo>
                    <a:pt x="127" y="49"/>
                  </a:lnTo>
                  <a:lnTo>
                    <a:pt x="116" y="56"/>
                  </a:lnTo>
                  <a:lnTo>
                    <a:pt x="105" y="65"/>
                  </a:lnTo>
                  <a:lnTo>
                    <a:pt x="94" y="74"/>
                  </a:lnTo>
                  <a:lnTo>
                    <a:pt x="85" y="83"/>
                  </a:lnTo>
                  <a:lnTo>
                    <a:pt x="74" y="94"/>
                  </a:lnTo>
                  <a:lnTo>
                    <a:pt x="65" y="105"/>
                  </a:lnTo>
                  <a:lnTo>
                    <a:pt x="58" y="116"/>
                  </a:lnTo>
                  <a:lnTo>
                    <a:pt x="49" y="127"/>
                  </a:lnTo>
                  <a:lnTo>
                    <a:pt x="41" y="137"/>
                  </a:lnTo>
                  <a:lnTo>
                    <a:pt x="34" y="150"/>
                  </a:lnTo>
                  <a:lnTo>
                    <a:pt x="29" y="163"/>
                  </a:lnTo>
                  <a:lnTo>
                    <a:pt x="23" y="176"/>
                  </a:lnTo>
                  <a:lnTo>
                    <a:pt x="18" y="188"/>
                  </a:lnTo>
                  <a:lnTo>
                    <a:pt x="12" y="201"/>
                  </a:lnTo>
                  <a:lnTo>
                    <a:pt x="9" y="215"/>
                  </a:lnTo>
                  <a:lnTo>
                    <a:pt x="5" y="230"/>
                  </a:lnTo>
                  <a:lnTo>
                    <a:pt x="3" y="243"/>
                  </a:lnTo>
                  <a:lnTo>
                    <a:pt x="2" y="257"/>
                  </a:lnTo>
                  <a:lnTo>
                    <a:pt x="0" y="272"/>
                  </a:lnTo>
                  <a:lnTo>
                    <a:pt x="0" y="288"/>
                  </a:lnTo>
                  <a:lnTo>
                    <a:pt x="0" y="303"/>
                  </a:lnTo>
                  <a:lnTo>
                    <a:pt x="2" y="317"/>
                  </a:lnTo>
                  <a:lnTo>
                    <a:pt x="3" y="332"/>
                  </a:lnTo>
                  <a:lnTo>
                    <a:pt x="5" y="346"/>
                  </a:lnTo>
                  <a:lnTo>
                    <a:pt x="9" y="359"/>
                  </a:lnTo>
                  <a:lnTo>
                    <a:pt x="12" y="373"/>
                  </a:lnTo>
                  <a:lnTo>
                    <a:pt x="18" y="386"/>
                  </a:lnTo>
                  <a:lnTo>
                    <a:pt x="23" y="399"/>
                  </a:lnTo>
                  <a:lnTo>
                    <a:pt x="29" y="411"/>
                  </a:lnTo>
                  <a:lnTo>
                    <a:pt x="34" y="424"/>
                  </a:lnTo>
                  <a:lnTo>
                    <a:pt x="41" y="437"/>
                  </a:lnTo>
                  <a:lnTo>
                    <a:pt x="49" y="448"/>
                  </a:lnTo>
                  <a:lnTo>
                    <a:pt x="58" y="460"/>
                  </a:lnTo>
                  <a:lnTo>
                    <a:pt x="65" y="471"/>
                  </a:lnTo>
                  <a:lnTo>
                    <a:pt x="74" y="480"/>
                  </a:lnTo>
                  <a:lnTo>
                    <a:pt x="85" y="491"/>
                  </a:lnTo>
                  <a:lnTo>
                    <a:pt x="94" y="500"/>
                  </a:lnTo>
                  <a:lnTo>
                    <a:pt x="105" y="509"/>
                  </a:lnTo>
                  <a:lnTo>
                    <a:pt x="116" y="518"/>
                  </a:lnTo>
                  <a:lnTo>
                    <a:pt x="127" y="526"/>
                  </a:lnTo>
                  <a:lnTo>
                    <a:pt x="139" y="533"/>
                  </a:lnTo>
                  <a:lnTo>
                    <a:pt x="150" y="540"/>
                  </a:lnTo>
                  <a:lnTo>
                    <a:pt x="163" y="548"/>
                  </a:lnTo>
                  <a:lnTo>
                    <a:pt x="176" y="553"/>
                  </a:lnTo>
                  <a:lnTo>
                    <a:pt x="188" y="558"/>
                  </a:lnTo>
                  <a:lnTo>
                    <a:pt x="203" y="562"/>
                  </a:lnTo>
                  <a:lnTo>
                    <a:pt x="216" y="566"/>
                  </a:lnTo>
                  <a:lnTo>
                    <a:pt x="230" y="569"/>
                  </a:lnTo>
                  <a:lnTo>
                    <a:pt x="245" y="573"/>
                  </a:lnTo>
                  <a:lnTo>
                    <a:pt x="259" y="575"/>
                  </a:lnTo>
                  <a:lnTo>
                    <a:pt x="274" y="575"/>
                  </a:lnTo>
                  <a:lnTo>
                    <a:pt x="288" y="575"/>
                  </a:lnTo>
                  <a:lnTo>
                    <a:pt x="303" y="575"/>
                  </a:lnTo>
                  <a:lnTo>
                    <a:pt x="317" y="575"/>
                  </a:lnTo>
                  <a:lnTo>
                    <a:pt x="332" y="573"/>
                  </a:lnTo>
                  <a:lnTo>
                    <a:pt x="346" y="569"/>
                  </a:lnTo>
                  <a:lnTo>
                    <a:pt x="361" y="566"/>
                  </a:lnTo>
                  <a:lnTo>
                    <a:pt x="374" y="562"/>
                  </a:lnTo>
                  <a:lnTo>
                    <a:pt x="386" y="558"/>
                  </a:lnTo>
                  <a:lnTo>
                    <a:pt x="401" y="553"/>
                  </a:lnTo>
                  <a:lnTo>
                    <a:pt x="413" y="548"/>
                  </a:lnTo>
                  <a:lnTo>
                    <a:pt x="426" y="540"/>
                  </a:lnTo>
                  <a:lnTo>
                    <a:pt x="437" y="533"/>
                  </a:lnTo>
                  <a:lnTo>
                    <a:pt x="450" y="526"/>
                  </a:lnTo>
                  <a:lnTo>
                    <a:pt x="461" y="518"/>
                  </a:lnTo>
                  <a:lnTo>
                    <a:pt x="472" y="509"/>
                  </a:lnTo>
                  <a:lnTo>
                    <a:pt x="482" y="500"/>
                  </a:lnTo>
                  <a:lnTo>
                    <a:pt x="492" y="491"/>
                  </a:lnTo>
                  <a:lnTo>
                    <a:pt x="501" y="480"/>
                  </a:lnTo>
                  <a:lnTo>
                    <a:pt x="510" y="471"/>
                  </a:lnTo>
                  <a:lnTo>
                    <a:pt x="519" y="460"/>
                  </a:lnTo>
                  <a:lnTo>
                    <a:pt x="528" y="448"/>
                  </a:lnTo>
                  <a:lnTo>
                    <a:pt x="535" y="437"/>
                  </a:lnTo>
                  <a:lnTo>
                    <a:pt x="541" y="424"/>
                  </a:lnTo>
                  <a:lnTo>
                    <a:pt x="548" y="411"/>
                  </a:lnTo>
                  <a:lnTo>
                    <a:pt x="553" y="399"/>
                  </a:lnTo>
                  <a:lnTo>
                    <a:pt x="559" y="386"/>
                  </a:lnTo>
                  <a:lnTo>
                    <a:pt x="562" y="373"/>
                  </a:lnTo>
                  <a:lnTo>
                    <a:pt x="568" y="359"/>
                  </a:lnTo>
                  <a:lnTo>
                    <a:pt x="570" y="346"/>
                  </a:lnTo>
                  <a:lnTo>
                    <a:pt x="573" y="332"/>
                  </a:lnTo>
                  <a:lnTo>
                    <a:pt x="575" y="317"/>
                  </a:lnTo>
                  <a:lnTo>
                    <a:pt x="575" y="303"/>
                  </a:lnTo>
                  <a:lnTo>
                    <a:pt x="577" y="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5" name="Freeform 10"/>
            <p:cNvSpPr>
              <a:spLocks/>
            </p:cNvSpPr>
            <p:nvPr/>
          </p:nvSpPr>
          <p:spPr bwMode="auto">
            <a:xfrm>
              <a:off x="1189038" y="2938463"/>
              <a:ext cx="457200" cy="457200"/>
            </a:xfrm>
            <a:custGeom>
              <a:avLst/>
              <a:gdLst>
                <a:gd name="T0" fmla="*/ 2147483647 w 577"/>
                <a:gd name="T1" fmla="*/ 2147483647 h 575"/>
                <a:gd name="T2" fmla="*/ 2147483647 w 577"/>
                <a:gd name="T3" fmla="*/ 2147483647 h 575"/>
                <a:gd name="T4" fmla="*/ 2147483647 w 577"/>
                <a:gd name="T5" fmla="*/ 2147483647 h 575"/>
                <a:gd name="T6" fmla="*/ 2147483647 w 577"/>
                <a:gd name="T7" fmla="*/ 2147483647 h 575"/>
                <a:gd name="T8" fmla="*/ 2147483647 w 577"/>
                <a:gd name="T9" fmla="*/ 2147483647 h 575"/>
                <a:gd name="T10" fmla="*/ 2147483647 w 577"/>
                <a:gd name="T11" fmla="*/ 2147483647 h 575"/>
                <a:gd name="T12" fmla="*/ 2147483647 w 577"/>
                <a:gd name="T13" fmla="*/ 2147483647 h 575"/>
                <a:gd name="T14" fmla="*/ 2147483647 w 577"/>
                <a:gd name="T15" fmla="*/ 2147483647 h 575"/>
                <a:gd name="T16" fmla="*/ 2147483647 w 577"/>
                <a:gd name="T17" fmla="*/ 2147483647 h 575"/>
                <a:gd name="T18" fmla="*/ 2147483647 w 577"/>
                <a:gd name="T19" fmla="*/ 2147483647 h 575"/>
                <a:gd name="T20" fmla="*/ 2147483647 w 577"/>
                <a:gd name="T21" fmla="*/ 0 h 575"/>
                <a:gd name="T22" fmla="*/ 2147483647 w 577"/>
                <a:gd name="T23" fmla="*/ 2147483647 h 575"/>
                <a:gd name="T24" fmla="*/ 2147483647 w 577"/>
                <a:gd name="T25" fmla="*/ 2147483647 h 575"/>
                <a:gd name="T26" fmla="*/ 2147483647 w 577"/>
                <a:gd name="T27" fmla="*/ 2147483647 h 575"/>
                <a:gd name="T28" fmla="*/ 2147483647 w 577"/>
                <a:gd name="T29" fmla="*/ 2147483647 h 575"/>
                <a:gd name="T30" fmla="*/ 2147483647 w 577"/>
                <a:gd name="T31" fmla="*/ 2147483647 h 575"/>
                <a:gd name="T32" fmla="*/ 2147483647 w 577"/>
                <a:gd name="T33" fmla="*/ 2147483647 h 575"/>
                <a:gd name="T34" fmla="*/ 2147483647 w 577"/>
                <a:gd name="T35" fmla="*/ 2147483647 h 575"/>
                <a:gd name="T36" fmla="*/ 2147483647 w 577"/>
                <a:gd name="T37" fmla="*/ 2147483647 h 575"/>
                <a:gd name="T38" fmla="*/ 2147483647 w 577"/>
                <a:gd name="T39" fmla="*/ 2147483647 h 575"/>
                <a:gd name="T40" fmla="*/ 2147483647 w 577"/>
                <a:gd name="T41" fmla="*/ 2147483647 h 575"/>
                <a:gd name="T42" fmla="*/ 0 w 577"/>
                <a:gd name="T43" fmla="*/ 2147483647 h 575"/>
                <a:gd name="T44" fmla="*/ 2147483647 w 577"/>
                <a:gd name="T45" fmla="*/ 2147483647 h 575"/>
                <a:gd name="T46" fmla="*/ 2147483647 w 577"/>
                <a:gd name="T47" fmla="*/ 2147483647 h 575"/>
                <a:gd name="T48" fmla="*/ 2147483647 w 577"/>
                <a:gd name="T49" fmla="*/ 2147483647 h 575"/>
                <a:gd name="T50" fmla="*/ 2147483647 w 577"/>
                <a:gd name="T51" fmla="*/ 2147483647 h 575"/>
                <a:gd name="T52" fmla="*/ 2147483647 w 577"/>
                <a:gd name="T53" fmla="*/ 2147483647 h 575"/>
                <a:gd name="T54" fmla="*/ 2147483647 w 577"/>
                <a:gd name="T55" fmla="*/ 2147483647 h 575"/>
                <a:gd name="T56" fmla="*/ 2147483647 w 577"/>
                <a:gd name="T57" fmla="*/ 2147483647 h 575"/>
                <a:gd name="T58" fmla="*/ 2147483647 w 577"/>
                <a:gd name="T59" fmla="*/ 2147483647 h 575"/>
                <a:gd name="T60" fmla="*/ 2147483647 w 577"/>
                <a:gd name="T61" fmla="*/ 2147483647 h 575"/>
                <a:gd name="T62" fmla="*/ 2147483647 w 577"/>
                <a:gd name="T63" fmla="*/ 2147483647 h 575"/>
                <a:gd name="T64" fmla="*/ 2147483647 w 577"/>
                <a:gd name="T65" fmla="*/ 2147483647 h 575"/>
                <a:gd name="T66" fmla="*/ 2147483647 w 577"/>
                <a:gd name="T67" fmla="*/ 2147483647 h 575"/>
                <a:gd name="T68" fmla="*/ 2147483647 w 577"/>
                <a:gd name="T69" fmla="*/ 2147483647 h 575"/>
                <a:gd name="T70" fmla="*/ 2147483647 w 577"/>
                <a:gd name="T71" fmla="*/ 2147483647 h 575"/>
                <a:gd name="T72" fmla="*/ 2147483647 w 577"/>
                <a:gd name="T73" fmla="*/ 2147483647 h 575"/>
                <a:gd name="T74" fmla="*/ 2147483647 w 577"/>
                <a:gd name="T75" fmla="*/ 2147483647 h 575"/>
                <a:gd name="T76" fmla="*/ 2147483647 w 577"/>
                <a:gd name="T77" fmla="*/ 2147483647 h 575"/>
                <a:gd name="T78" fmla="*/ 2147483647 w 577"/>
                <a:gd name="T79" fmla="*/ 2147483647 h 575"/>
                <a:gd name="T80" fmla="*/ 2147483647 w 577"/>
                <a:gd name="T81" fmla="*/ 2147483647 h 575"/>
                <a:gd name="T82" fmla="*/ 2147483647 w 577"/>
                <a:gd name="T83" fmla="*/ 2147483647 h 575"/>
                <a:gd name="T84" fmla="*/ 2147483647 w 577"/>
                <a:gd name="T85" fmla="*/ 2147483647 h 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5"/>
                <a:gd name="T131" fmla="*/ 577 w 577"/>
                <a:gd name="T132" fmla="*/ 575 h 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5">
                  <a:moveTo>
                    <a:pt x="577" y="288"/>
                  </a:moveTo>
                  <a:lnTo>
                    <a:pt x="575" y="272"/>
                  </a:lnTo>
                  <a:lnTo>
                    <a:pt x="575" y="257"/>
                  </a:lnTo>
                  <a:lnTo>
                    <a:pt x="573" y="243"/>
                  </a:lnTo>
                  <a:lnTo>
                    <a:pt x="570" y="230"/>
                  </a:lnTo>
                  <a:lnTo>
                    <a:pt x="568" y="215"/>
                  </a:lnTo>
                  <a:lnTo>
                    <a:pt x="564" y="201"/>
                  </a:lnTo>
                  <a:lnTo>
                    <a:pt x="559" y="188"/>
                  </a:lnTo>
                  <a:lnTo>
                    <a:pt x="553" y="176"/>
                  </a:lnTo>
                  <a:lnTo>
                    <a:pt x="548" y="163"/>
                  </a:lnTo>
                  <a:lnTo>
                    <a:pt x="541" y="150"/>
                  </a:lnTo>
                  <a:lnTo>
                    <a:pt x="535" y="137"/>
                  </a:lnTo>
                  <a:lnTo>
                    <a:pt x="528" y="127"/>
                  </a:lnTo>
                  <a:lnTo>
                    <a:pt x="519" y="116"/>
                  </a:lnTo>
                  <a:lnTo>
                    <a:pt x="510" y="105"/>
                  </a:lnTo>
                  <a:lnTo>
                    <a:pt x="501" y="94"/>
                  </a:lnTo>
                  <a:lnTo>
                    <a:pt x="492" y="83"/>
                  </a:lnTo>
                  <a:lnTo>
                    <a:pt x="482" y="74"/>
                  </a:lnTo>
                  <a:lnTo>
                    <a:pt x="472" y="65"/>
                  </a:lnTo>
                  <a:lnTo>
                    <a:pt x="461" y="56"/>
                  </a:lnTo>
                  <a:lnTo>
                    <a:pt x="450" y="49"/>
                  </a:lnTo>
                  <a:lnTo>
                    <a:pt x="437" y="41"/>
                  </a:lnTo>
                  <a:lnTo>
                    <a:pt x="426" y="34"/>
                  </a:lnTo>
                  <a:lnTo>
                    <a:pt x="413" y="29"/>
                  </a:lnTo>
                  <a:lnTo>
                    <a:pt x="401" y="21"/>
                  </a:lnTo>
                  <a:lnTo>
                    <a:pt x="386" y="18"/>
                  </a:lnTo>
                  <a:lnTo>
                    <a:pt x="374" y="12"/>
                  </a:lnTo>
                  <a:lnTo>
                    <a:pt x="361" y="9"/>
                  </a:lnTo>
                  <a:lnTo>
                    <a:pt x="346" y="5"/>
                  </a:lnTo>
                  <a:lnTo>
                    <a:pt x="332" y="3"/>
                  </a:lnTo>
                  <a:lnTo>
                    <a:pt x="317" y="1"/>
                  </a:lnTo>
                  <a:lnTo>
                    <a:pt x="303" y="0"/>
                  </a:lnTo>
                  <a:lnTo>
                    <a:pt x="288" y="0"/>
                  </a:lnTo>
                  <a:lnTo>
                    <a:pt x="274" y="0"/>
                  </a:lnTo>
                  <a:lnTo>
                    <a:pt x="259" y="1"/>
                  </a:lnTo>
                  <a:lnTo>
                    <a:pt x="245" y="3"/>
                  </a:lnTo>
                  <a:lnTo>
                    <a:pt x="230" y="5"/>
                  </a:lnTo>
                  <a:lnTo>
                    <a:pt x="216" y="9"/>
                  </a:lnTo>
                  <a:lnTo>
                    <a:pt x="203" y="12"/>
                  </a:lnTo>
                  <a:lnTo>
                    <a:pt x="188" y="18"/>
                  </a:lnTo>
                  <a:lnTo>
                    <a:pt x="176" y="21"/>
                  </a:lnTo>
                  <a:lnTo>
                    <a:pt x="163" y="29"/>
                  </a:lnTo>
                  <a:lnTo>
                    <a:pt x="150" y="34"/>
                  </a:lnTo>
                  <a:lnTo>
                    <a:pt x="139" y="41"/>
                  </a:lnTo>
                  <a:lnTo>
                    <a:pt x="127" y="49"/>
                  </a:lnTo>
                  <a:lnTo>
                    <a:pt x="116" y="56"/>
                  </a:lnTo>
                  <a:lnTo>
                    <a:pt x="105" y="65"/>
                  </a:lnTo>
                  <a:lnTo>
                    <a:pt x="94" y="74"/>
                  </a:lnTo>
                  <a:lnTo>
                    <a:pt x="85" y="83"/>
                  </a:lnTo>
                  <a:lnTo>
                    <a:pt x="74" y="94"/>
                  </a:lnTo>
                  <a:lnTo>
                    <a:pt x="65" y="105"/>
                  </a:lnTo>
                  <a:lnTo>
                    <a:pt x="58" y="116"/>
                  </a:lnTo>
                  <a:lnTo>
                    <a:pt x="49" y="127"/>
                  </a:lnTo>
                  <a:lnTo>
                    <a:pt x="41" y="137"/>
                  </a:lnTo>
                  <a:lnTo>
                    <a:pt x="34" y="150"/>
                  </a:lnTo>
                  <a:lnTo>
                    <a:pt x="29" y="163"/>
                  </a:lnTo>
                  <a:lnTo>
                    <a:pt x="23" y="176"/>
                  </a:lnTo>
                  <a:lnTo>
                    <a:pt x="18" y="188"/>
                  </a:lnTo>
                  <a:lnTo>
                    <a:pt x="12" y="201"/>
                  </a:lnTo>
                  <a:lnTo>
                    <a:pt x="9" y="215"/>
                  </a:lnTo>
                  <a:lnTo>
                    <a:pt x="5" y="230"/>
                  </a:lnTo>
                  <a:lnTo>
                    <a:pt x="3" y="243"/>
                  </a:lnTo>
                  <a:lnTo>
                    <a:pt x="2" y="257"/>
                  </a:lnTo>
                  <a:lnTo>
                    <a:pt x="0" y="272"/>
                  </a:lnTo>
                  <a:lnTo>
                    <a:pt x="0" y="288"/>
                  </a:lnTo>
                  <a:lnTo>
                    <a:pt x="0" y="303"/>
                  </a:lnTo>
                  <a:lnTo>
                    <a:pt x="2" y="317"/>
                  </a:lnTo>
                  <a:lnTo>
                    <a:pt x="3" y="332"/>
                  </a:lnTo>
                  <a:lnTo>
                    <a:pt x="5" y="346"/>
                  </a:lnTo>
                  <a:lnTo>
                    <a:pt x="9" y="359"/>
                  </a:lnTo>
                  <a:lnTo>
                    <a:pt x="12" y="373"/>
                  </a:lnTo>
                  <a:lnTo>
                    <a:pt x="18" y="386"/>
                  </a:lnTo>
                  <a:lnTo>
                    <a:pt x="23" y="399"/>
                  </a:lnTo>
                  <a:lnTo>
                    <a:pt x="29" y="411"/>
                  </a:lnTo>
                  <a:lnTo>
                    <a:pt x="34" y="424"/>
                  </a:lnTo>
                  <a:lnTo>
                    <a:pt x="41" y="437"/>
                  </a:lnTo>
                  <a:lnTo>
                    <a:pt x="49" y="448"/>
                  </a:lnTo>
                  <a:lnTo>
                    <a:pt x="58" y="460"/>
                  </a:lnTo>
                  <a:lnTo>
                    <a:pt x="65" y="471"/>
                  </a:lnTo>
                  <a:lnTo>
                    <a:pt x="74" y="480"/>
                  </a:lnTo>
                  <a:lnTo>
                    <a:pt x="85" y="491"/>
                  </a:lnTo>
                  <a:lnTo>
                    <a:pt x="94" y="500"/>
                  </a:lnTo>
                  <a:lnTo>
                    <a:pt x="105" y="509"/>
                  </a:lnTo>
                  <a:lnTo>
                    <a:pt x="116" y="518"/>
                  </a:lnTo>
                  <a:lnTo>
                    <a:pt x="127" y="526"/>
                  </a:lnTo>
                  <a:lnTo>
                    <a:pt x="139" y="533"/>
                  </a:lnTo>
                  <a:lnTo>
                    <a:pt x="150" y="540"/>
                  </a:lnTo>
                  <a:lnTo>
                    <a:pt x="163" y="548"/>
                  </a:lnTo>
                  <a:lnTo>
                    <a:pt x="176" y="553"/>
                  </a:lnTo>
                  <a:lnTo>
                    <a:pt x="188" y="558"/>
                  </a:lnTo>
                  <a:lnTo>
                    <a:pt x="203" y="562"/>
                  </a:lnTo>
                  <a:lnTo>
                    <a:pt x="216" y="566"/>
                  </a:lnTo>
                  <a:lnTo>
                    <a:pt x="230" y="569"/>
                  </a:lnTo>
                  <a:lnTo>
                    <a:pt x="245" y="573"/>
                  </a:lnTo>
                  <a:lnTo>
                    <a:pt x="259" y="575"/>
                  </a:lnTo>
                  <a:lnTo>
                    <a:pt x="274" y="575"/>
                  </a:lnTo>
                  <a:lnTo>
                    <a:pt x="288" y="575"/>
                  </a:lnTo>
                  <a:lnTo>
                    <a:pt x="303" y="575"/>
                  </a:lnTo>
                  <a:lnTo>
                    <a:pt x="317" y="575"/>
                  </a:lnTo>
                  <a:lnTo>
                    <a:pt x="332" y="573"/>
                  </a:lnTo>
                  <a:lnTo>
                    <a:pt x="346" y="569"/>
                  </a:lnTo>
                  <a:lnTo>
                    <a:pt x="361" y="566"/>
                  </a:lnTo>
                  <a:lnTo>
                    <a:pt x="374" y="562"/>
                  </a:lnTo>
                  <a:lnTo>
                    <a:pt x="386" y="558"/>
                  </a:lnTo>
                  <a:lnTo>
                    <a:pt x="401" y="553"/>
                  </a:lnTo>
                  <a:lnTo>
                    <a:pt x="413" y="548"/>
                  </a:lnTo>
                  <a:lnTo>
                    <a:pt x="426" y="540"/>
                  </a:lnTo>
                  <a:lnTo>
                    <a:pt x="437" y="533"/>
                  </a:lnTo>
                  <a:lnTo>
                    <a:pt x="450" y="526"/>
                  </a:lnTo>
                  <a:lnTo>
                    <a:pt x="461" y="518"/>
                  </a:lnTo>
                  <a:lnTo>
                    <a:pt x="472" y="509"/>
                  </a:lnTo>
                  <a:lnTo>
                    <a:pt x="482" y="500"/>
                  </a:lnTo>
                  <a:lnTo>
                    <a:pt x="492" y="491"/>
                  </a:lnTo>
                  <a:lnTo>
                    <a:pt x="501" y="480"/>
                  </a:lnTo>
                  <a:lnTo>
                    <a:pt x="510" y="471"/>
                  </a:lnTo>
                  <a:lnTo>
                    <a:pt x="519" y="460"/>
                  </a:lnTo>
                  <a:lnTo>
                    <a:pt x="528" y="448"/>
                  </a:lnTo>
                  <a:lnTo>
                    <a:pt x="535" y="437"/>
                  </a:lnTo>
                  <a:lnTo>
                    <a:pt x="541" y="424"/>
                  </a:lnTo>
                  <a:lnTo>
                    <a:pt x="548" y="411"/>
                  </a:lnTo>
                  <a:lnTo>
                    <a:pt x="553" y="399"/>
                  </a:lnTo>
                  <a:lnTo>
                    <a:pt x="559" y="386"/>
                  </a:lnTo>
                  <a:lnTo>
                    <a:pt x="562" y="373"/>
                  </a:lnTo>
                  <a:lnTo>
                    <a:pt x="568" y="359"/>
                  </a:lnTo>
                  <a:lnTo>
                    <a:pt x="570" y="346"/>
                  </a:lnTo>
                  <a:lnTo>
                    <a:pt x="573" y="332"/>
                  </a:lnTo>
                  <a:lnTo>
                    <a:pt x="575" y="317"/>
                  </a:lnTo>
                  <a:lnTo>
                    <a:pt x="575" y="303"/>
                  </a:lnTo>
                  <a:lnTo>
                    <a:pt x="577" y="288"/>
                  </a:lnTo>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6" name="Rectangle 11"/>
            <p:cNvSpPr>
              <a:spLocks noChangeArrowheads="1"/>
            </p:cNvSpPr>
            <p:nvPr/>
          </p:nvSpPr>
          <p:spPr bwMode="auto">
            <a:xfrm>
              <a:off x="1346200" y="3009900"/>
              <a:ext cx="14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a:t>
              </a:r>
              <a:endParaRPr lang="en-US"/>
            </a:p>
          </p:txBody>
        </p:sp>
        <p:sp>
          <p:nvSpPr>
            <p:cNvPr id="24587" name="Line 12"/>
            <p:cNvSpPr>
              <a:spLocks noChangeShapeType="1"/>
            </p:cNvSpPr>
            <p:nvPr/>
          </p:nvSpPr>
          <p:spPr bwMode="auto">
            <a:xfrm>
              <a:off x="1417638" y="2366963"/>
              <a:ext cx="1587" cy="420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8" name="Freeform 13"/>
            <p:cNvSpPr>
              <a:spLocks/>
            </p:cNvSpPr>
            <p:nvPr/>
          </p:nvSpPr>
          <p:spPr bwMode="auto">
            <a:xfrm>
              <a:off x="1363663" y="2774950"/>
              <a:ext cx="109537" cy="163513"/>
            </a:xfrm>
            <a:custGeom>
              <a:avLst/>
              <a:gdLst>
                <a:gd name="T0" fmla="*/ 2147483647 w 138"/>
                <a:gd name="T1" fmla="*/ 0 h 207"/>
                <a:gd name="T2" fmla="*/ 2147483647 w 138"/>
                <a:gd name="T3" fmla="*/ 2147483647 h 207"/>
                <a:gd name="T4" fmla="*/ 0 w 138"/>
                <a:gd name="T5" fmla="*/ 0 h 207"/>
                <a:gd name="T6" fmla="*/ 2147483647 w 138"/>
                <a:gd name="T7" fmla="*/ 0 h 207"/>
                <a:gd name="T8" fmla="*/ 0 60000 65536"/>
                <a:gd name="T9" fmla="*/ 0 60000 65536"/>
                <a:gd name="T10" fmla="*/ 0 60000 65536"/>
                <a:gd name="T11" fmla="*/ 0 60000 65536"/>
                <a:gd name="T12" fmla="*/ 0 w 138"/>
                <a:gd name="T13" fmla="*/ 0 h 207"/>
                <a:gd name="T14" fmla="*/ 138 w 138"/>
                <a:gd name="T15" fmla="*/ 207 h 207"/>
              </a:gdLst>
              <a:ahLst/>
              <a:cxnLst>
                <a:cxn ang="T8">
                  <a:pos x="T0" y="T1"/>
                </a:cxn>
                <a:cxn ang="T9">
                  <a:pos x="T2" y="T3"/>
                </a:cxn>
                <a:cxn ang="T10">
                  <a:pos x="T4" y="T5"/>
                </a:cxn>
                <a:cxn ang="T11">
                  <a:pos x="T6" y="T7"/>
                </a:cxn>
              </a:cxnLst>
              <a:rect l="T12" t="T13" r="T14" b="T15"/>
              <a:pathLst>
                <a:path w="138" h="207">
                  <a:moveTo>
                    <a:pt x="138" y="0"/>
                  </a:moveTo>
                  <a:lnTo>
                    <a:pt x="69" y="207"/>
                  </a:lnTo>
                  <a:lnTo>
                    <a:pt x="0"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9" name="Rectangle 14"/>
            <p:cNvSpPr>
              <a:spLocks noChangeArrowheads="1"/>
            </p:cNvSpPr>
            <p:nvPr/>
          </p:nvSpPr>
          <p:spPr bwMode="auto">
            <a:xfrm>
              <a:off x="1627188" y="2416175"/>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latin typeface="Symbol" pitchFamily="18" charset="2"/>
                </a:rPr>
                <a:t>e</a:t>
              </a:r>
              <a:endParaRPr lang="en-US"/>
            </a:p>
          </p:txBody>
        </p:sp>
        <p:sp>
          <p:nvSpPr>
            <p:cNvPr id="24590" name="Rectangle 15"/>
            <p:cNvSpPr>
              <a:spLocks noChangeArrowheads="1"/>
            </p:cNvSpPr>
            <p:nvPr/>
          </p:nvSpPr>
          <p:spPr bwMode="auto">
            <a:xfrm>
              <a:off x="1704975" y="258445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0">
                  <a:solidFill>
                    <a:srgbClr val="000000"/>
                  </a:solidFill>
                  <a:latin typeface="Symbol" pitchFamily="18" charset="2"/>
                </a:rPr>
                <a:t>1</a:t>
              </a:r>
              <a:endParaRPr lang="en-US"/>
            </a:p>
          </p:txBody>
        </p:sp>
        <p:sp>
          <p:nvSpPr>
            <p:cNvPr id="24591" name="Line 16"/>
            <p:cNvSpPr>
              <a:spLocks noChangeShapeType="1"/>
            </p:cNvSpPr>
            <p:nvPr/>
          </p:nvSpPr>
          <p:spPr bwMode="auto">
            <a:xfrm>
              <a:off x="1646238" y="3162300"/>
              <a:ext cx="1792287"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2" name="Freeform 17"/>
            <p:cNvSpPr>
              <a:spLocks/>
            </p:cNvSpPr>
            <p:nvPr/>
          </p:nvSpPr>
          <p:spPr bwMode="auto">
            <a:xfrm>
              <a:off x="3425825" y="3106738"/>
              <a:ext cx="165100" cy="111125"/>
            </a:xfrm>
            <a:custGeom>
              <a:avLst/>
              <a:gdLst>
                <a:gd name="T0" fmla="*/ 0 w 207"/>
                <a:gd name="T1" fmla="*/ 0 h 140"/>
                <a:gd name="T2" fmla="*/ 2147483647 w 207"/>
                <a:gd name="T3" fmla="*/ 2147483647 h 140"/>
                <a:gd name="T4" fmla="*/ 0 w 207"/>
                <a:gd name="T5" fmla="*/ 2147483647 h 140"/>
                <a:gd name="T6" fmla="*/ 0 w 207"/>
                <a:gd name="T7" fmla="*/ 0 h 140"/>
                <a:gd name="T8" fmla="*/ 0 60000 65536"/>
                <a:gd name="T9" fmla="*/ 0 60000 65536"/>
                <a:gd name="T10" fmla="*/ 0 60000 65536"/>
                <a:gd name="T11" fmla="*/ 0 60000 65536"/>
                <a:gd name="T12" fmla="*/ 0 w 207"/>
                <a:gd name="T13" fmla="*/ 0 h 140"/>
                <a:gd name="T14" fmla="*/ 207 w 207"/>
                <a:gd name="T15" fmla="*/ 140 h 140"/>
              </a:gdLst>
              <a:ahLst/>
              <a:cxnLst>
                <a:cxn ang="T8">
                  <a:pos x="T0" y="T1"/>
                </a:cxn>
                <a:cxn ang="T9">
                  <a:pos x="T2" y="T3"/>
                </a:cxn>
                <a:cxn ang="T10">
                  <a:pos x="T4" y="T5"/>
                </a:cxn>
                <a:cxn ang="T11">
                  <a:pos x="T6" y="T7"/>
                </a:cxn>
              </a:cxnLst>
              <a:rect l="T12" t="T13" r="T14" b="T15"/>
              <a:pathLst>
                <a:path w="207" h="140">
                  <a:moveTo>
                    <a:pt x="0" y="0"/>
                  </a:moveTo>
                  <a:lnTo>
                    <a:pt x="207" y="71"/>
                  </a:lnTo>
                  <a:lnTo>
                    <a:pt x="0" y="14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5" name="Line 20"/>
            <p:cNvSpPr>
              <a:spLocks noChangeShapeType="1"/>
            </p:cNvSpPr>
            <p:nvPr/>
          </p:nvSpPr>
          <p:spPr bwMode="auto">
            <a:xfrm>
              <a:off x="2103438" y="3162300"/>
              <a:ext cx="914400"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6" name="Rectangle 21"/>
            <p:cNvSpPr>
              <a:spLocks noChangeArrowheads="1"/>
            </p:cNvSpPr>
            <p:nvPr/>
          </p:nvSpPr>
          <p:spPr bwMode="auto">
            <a:xfrm>
              <a:off x="2408238" y="2870200"/>
              <a:ext cx="13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597" name="Rectangle 22"/>
            <p:cNvSpPr>
              <a:spLocks noChangeArrowheads="1"/>
            </p:cNvSpPr>
            <p:nvPr/>
          </p:nvSpPr>
          <p:spPr bwMode="auto">
            <a:xfrm>
              <a:off x="2522538" y="2998788"/>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598" name="Rectangle 23"/>
            <p:cNvSpPr>
              <a:spLocks noChangeArrowheads="1"/>
            </p:cNvSpPr>
            <p:nvPr/>
          </p:nvSpPr>
          <p:spPr bwMode="auto">
            <a:xfrm>
              <a:off x="2624138" y="2870200"/>
              <a:ext cx="119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4599" name="Rectangle 24"/>
            <p:cNvSpPr>
              <a:spLocks noChangeArrowheads="1"/>
            </p:cNvSpPr>
            <p:nvPr/>
          </p:nvSpPr>
          <p:spPr bwMode="auto">
            <a:xfrm>
              <a:off x="2770188" y="2847975"/>
              <a:ext cx="88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600" name="Rectangle 25"/>
            <p:cNvSpPr>
              <a:spLocks noChangeArrowheads="1"/>
            </p:cNvSpPr>
            <p:nvPr/>
          </p:nvSpPr>
          <p:spPr bwMode="auto">
            <a:xfrm>
              <a:off x="2825750" y="29829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1</a:t>
              </a:r>
              <a:endParaRPr lang="en-US"/>
            </a:p>
          </p:txBody>
        </p:sp>
        <p:sp>
          <p:nvSpPr>
            <p:cNvPr id="24601" name="Rectangle 26"/>
            <p:cNvSpPr>
              <a:spLocks noChangeArrowheads="1"/>
            </p:cNvSpPr>
            <p:nvPr/>
          </p:nvSpPr>
          <p:spPr bwMode="auto">
            <a:xfrm>
              <a:off x="3476625" y="2024063"/>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02" name="Rectangle 27"/>
            <p:cNvSpPr>
              <a:spLocks noChangeArrowheads="1"/>
            </p:cNvSpPr>
            <p:nvPr/>
          </p:nvSpPr>
          <p:spPr bwMode="auto">
            <a:xfrm>
              <a:off x="3648075" y="2074863"/>
              <a:ext cx="519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Noise</a:t>
              </a:r>
              <a:endParaRPr lang="en-US"/>
            </a:p>
          </p:txBody>
        </p:sp>
        <p:sp>
          <p:nvSpPr>
            <p:cNvPr id="24603" name="Freeform 28"/>
            <p:cNvSpPr>
              <a:spLocks/>
            </p:cNvSpPr>
            <p:nvPr/>
          </p:nvSpPr>
          <p:spPr bwMode="auto">
            <a:xfrm>
              <a:off x="3590925" y="2938463"/>
              <a:ext cx="457200" cy="457200"/>
            </a:xfrm>
            <a:custGeom>
              <a:avLst/>
              <a:gdLst>
                <a:gd name="T0" fmla="*/ 2147483647 w 577"/>
                <a:gd name="T1" fmla="*/ 2147483647 h 575"/>
                <a:gd name="T2" fmla="*/ 2147483647 w 577"/>
                <a:gd name="T3" fmla="*/ 2147483647 h 575"/>
                <a:gd name="T4" fmla="*/ 2147483647 w 577"/>
                <a:gd name="T5" fmla="*/ 2147483647 h 575"/>
                <a:gd name="T6" fmla="*/ 2147483647 w 577"/>
                <a:gd name="T7" fmla="*/ 2147483647 h 575"/>
                <a:gd name="T8" fmla="*/ 2147483647 w 577"/>
                <a:gd name="T9" fmla="*/ 2147483647 h 575"/>
                <a:gd name="T10" fmla="*/ 2147483647 w 577"/>
                <a:gd name="T11" fmla="*/ 2147483647 h 575"/>
                <a:gd name="T12" fmla="*/ 2147483647 w 577"/>
                <a:gd name="T13" fmla="*/ 2147483647 h 575"/>
                <a:gd name="T14" fmla="*/ 2147483647 w 577"/>
                <a:gd name="T15" fmla="*/ 2147483647 h 575"/>
                <a:gd name="T16" fmla="*/ 2147483647 w 577"/>
                <a:gd name="T17" fmla="*/ 2147483647 h 575"/>
                <a:gd name="T18" fmla="*/ 2147483647 w 577"/>
                <a:gd name="T19" fmla="*/ 2147483647 h 575"/>
                <a:gd name="T20" fmla="*/ 2147483647 w 577"/>
                <a:gd name="T21" fmla="*/ 0 h 575"/>
                <a:gd name="T22" fmla="*/ 2147483647 w 577"/>
                <a:gd name="T23" fmla="*/ 2147483647 h 575"/>
                <a:gd name="T24" fmla="*/ 2147483647 w 577"/>
                <a:gd name="T25" fmla="*/ 2147483647 h 575"/>
                <a:gd name="T26" fmla="*/ 2147483647 w 577"/>
                <a:gd name="T27" fmla="*/ 2147483647 h 575"/>
                <a:gd name="T28" fmla="*/ 2147483647 w 577"/>
                <a:gd name="T29" fmla="*/ 2147483647 h 575"/>
                <a:gd name="T30" fmla="*/ 2147483647 w 577"/>
                <a:gd name="T31" fmla="*/ 2147483647 h 575"/>
                <a:gd name="T32" fmla="*/ 2147483647 w 577"/>
                <a:gd name="T33" fmla="*/ 2147483647 h 575"/>
                <a:gd name="T34" fmla="*/ 2147483647 w 577"/>
                <a:gd name="T35" fmla="*/ 2147483647 h 575"/>
                <a:gd name="T36" fmla="*/ 2147483647 w 577"/>
                <a:gd name="T37" fmla="*/ 2147483647 h 575"/>
                <a:gd name="T38" fmla="*/ 2147483647 w 577"/>
                <a:gd name="T39" fmla="*/ 2147483647 h 575"/>
                <a:gd name="T40" fmla="*/ 2147483647 w 577"/>
                <a:gd name="T41" fmla="*/ 2147483647 h 575"/>
                <a:gd name="T42" fmla="*/ 0 w 577"/>
                <a:gd name="T43" fmla="*/ 2147483647 h 575"/>
                <a:gd name="T44" fmla="*/ 2147483647 w 577"/>
                <a:gd name="T45" fmla="*/ 2147483647 h 575"/>
                <a:gd name="T46" fmla="*/ 2147483647 w 577"/>
                <a:gd name="T47" fmla="*/ 2147483647 h 575"/>
                <a:gd name="T48" fmla="*/ 2147483647 w 577"/>
                <a:gd name="T49" fmla="*/ 2147483647 h 575"/>
                <a:gd name="T50" fmla="*/ 2147483647 w 577"/>
                <a:gd name="T51" fmla="*/ 2147483647 h 575"/>
                <a:gd name="T52" fmla="*/ 2147483647 w 577"/>
                <a:gd name="T53" fmla="*/ 2147483647 h 575"/>
                <a:gd name="T54" fmla="*/ 2147483647 w 577"/>
                <a:gd name="T55" fmla="*/ 2147483647 h 575"/>
                <a:gd name="T56" fmla="*/ 2147483647 w 577"/>
                <a:gd name="T57" fmla="*/ 2147483647 h 575"/>
                <a:gd name="T58" fmla="*/ 2147483647 w 577"/>
                <a:gd name="T59" fmla="*/ 2147483647 h 575"/>
                <a:gd name="T60" fmla="*/ 2147483647 w 577"/>
                <a:gd name="T61" fmla="*/ 2147483647 h 575"/>
                <a:gd name="T62" fmla="*/ 2147483647 w 577"/>
                <a:gd name="T63" fmla="*/ 2147483647 h 575"/>
                <a:gd name="T64" fmla="*/ 2147483647 w 577"/>
                <a:gd name="T65" fmla="*/ 2147483647 h 575"/>
                <a:gd name="T66" fmla="*/ 2147483647 w 577"/>
                <a:gd name="T67" fmla="*/ 2147483647 h 575"/>
                <a:gd name="T68" fmla="*/ 2147483647 w 577"/>
                <a:gd name="T69" fmla="*/ 2147483647 h 575"/>
                <a:gd name="T70" fmla="*/ 2147483647 w 577"/>
                <a:gd name="T71" fmla="*/ 2147483647 h 575"/>
                <a:gd name="T72" fmla="*/ 2147483647 w 577"/>
                <a:gd name="T73" fmla="*/ 2147483647 h 575"/>
                <a:gd name="T74" fmla="*/ 2147483647 w 577"/>
                <a:gd name="T75" fmla="*/ 2147483647 h 575"/>
                <a:gd name="T76" fmla="*/ 2147483647 w 577"/>
                <a:gd name="T77" fmla="*/ 2147483647 h 575"/>
                <a:gd name="T78" fmla="*/ 2147483647 w 577"/>
                <a:gd name="T79" fmla="*/ 2147483647 h 575"/>
                <a:gd name="T80" fmla="*/ 2147483647 w 577"/>
                <a:gd name="T81" fmla="*/ 2147483647 h 575"/>
                <a:gd name="T82" fmla="*/ 2147483647 w 577"/>
                <a:gd name="T83" fmla="*/ 2147483647 h 575"/>
                <a:gd name="T84" fmla="*/ 2147483647 w 577"/>
                <a:gd name="T85" fmla="*/ 2147483647 h 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5"/>
                <a:gd name="T131" fmla="*/ 577 w 577"/>
                <a:gd name="T132" fmla="*/ 575 h 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5">
                  <a:moveTo>
                    <a:pt x="577" y="288"/>
                  </a:moveTo>
                  <a:lnTo>
                    <a:pt x="575" y="272"/>
                  </a:lnTo>
                  <a:lnTo>
                    <a:pt x="575" y="257"/>
                  </a:lnTo>
                  <a:lnTo>
                    <a:pt x="574" y="243"/>
                  </a:lnTo>
                  <a:lnTo>
                    <a:pt x="570" y="230"/>
                  </a:lnTo>
                  <a:lnTo>
                    <a:pt x="568" y="215"/>
                  </a:lnTo>
                  <a:lnTo>
                    <a:pt x="563" y="201"/>
                  </a:lnTo>
                  <a:lnTo>
                    <a:pt x="559" y="188"/>
                  </a:lnTo>
                  <a:lnTo>
                    <a:pt x="554" y="176"/>
                  </a:lnTo>
                  <a:lnTo>
                    <a:pt x="548" y="163"/>
                  </a:lnTo>
                  <a:lnTo>
                    <a:pt x="541" y="150"/>
                  </a:lnTo>
                  <a:lnTo>
                    <a:pt x="535" y="137"/>
                  </a:lnTo>
                  <a:lnTo>
                    <a:pt x="526" y="127"/>
                  </a:lnTo>
                  <a:lnTo>
                    <a:pt x="519" y="116"/>
                  </a:lnTo>
                  <a:lnTo>
                    <a:pt x="510" y="105"/>
                  </a:lnTo>
                  <a:lnTo>
                    <a:pt x="501" y="94"/>
                  </a:lnTo>
                  <a:lnTo>
                    <a:pt x="492" y="83"/>
                  </a:lnTo>
                  <a:lnTo>
                    <a:pt x="481" y="74"/>
                  </a:lnTo>
                  <a:lnTo>
                    <a:pt x="472" y="65"/>
                  </a:lnTo>
                  <a:lnTo>
                    <a:pt x="461" y="56"/>
                  </a:lnTo>
                  <a:lnTo>
                    <a:pt x="450" y="49"/>
                  </a:lnTo>
                  <a:lnTo>
                    <a:pt x="437" y="41"/>
                  </a:lnTo>
                  <a:lnTo>
                    <a:pt x="425" y="34"/>
                  </a:lnTo>
                  <a:lnTo>
                    <a:pt x="414" y="29"/>
                  </a:lnTo>
                  <a:lnTo>
                    <a:pt x="401" y="21"/>
                  </a:lnTo>
                  <a:lnTo>
                    <a:pt x="387" y="18"/>
                  </a:lnTo>
                  <a:lnTo>
                    <a:pt x="374" y="12"/>
                  </a:lnTo>
                  <a:lnTo>
                    <a:pt x="359" y="9"/>
                  </a:lnTo>
                  <a:lnTo>
                    <a:pt x="347" y="5"/>
                  </a:lnTo>
                  <a:lnTo>
                    <a:pt x="332" y="3"/>
                  </a:lnTo>
                  <a:lnTo>
                    <a:pt x="318" y="1"/>
                  </a:lnTo>
                  <a:lnTo>
                    <a:pt x="303" y="0"/>
                  </a:lnTo>
                  <a:lnTo>
                    <a:pt x="289" y="0"/>
                  </a:lnTo>
                  <a:lnTo>
                    <a:pt x="274" y="0"/>
                  </a:lnTo>
                  <a:lnTo>
                    <a:pt x="260" y="1"/>
                  </a:lnTo>
                  <a:lnTo>
                    <a:pt x="245" y="3"/>
                  </a:lnTo>
                  <a:lnTo>
                    <a:pt x="231" y="5"/>
                  </a:lnTo>
                  <a:lnTo>
                    <a:pt x="216" y="9"/>
                  </a:lnTo>
                  <a:lnTo>
                    <a:pt x="203" y="12"/>
                  </a:lnTo>
                  <a:lnTo>
                    <a:pt x="189" y="18"/>
                  </a:lnTo>
                  <a:lnTo>
                    <a:pt x="176" y="21"/>
                  </a:lnTo>
                  <a:lnTo>
                    <a:pt x="163" y="29"/>
                  </a:lnTo>
                  <a:lnTo>
                    <a:pt x="151" y="34"/>
                  </a:lnTo>
                  <a:lnTo>
                    <a:pt x="138" y="41"/>
                  </a:lnTo>
                  <a:lnTo>
                    <a:pt x="127" y="49"/>
                  </a:lnTo>
                  <a:lnTo>
                    <a:pt x="116" y="56"/>
                  </a:lnTo>
                  <a:lnTo>
                    <a:pt x="105" y="65"/>
                  </a:lnTo>
                  <a:lnTo>
                    <a:pt x="94" y="74"/>
                  </a:lnTo>
                  <a:lnTo>
                    <a:pt x="85" y="83"/>
                  </a:lnTo>
                  <a:lnTo>
                    <a:pt x="75" y="94"/>
                  </a:lnTo>
                  <a:lnTo>
                    <a:pt x="65" y="105"/>
                  </a:lnTo>
                  <a:lnTo>
                    <a:pt x="58" y="116"/>
                  </a:lnTo>
                  <a:lnTo>
                    <a:pt x="49" y="127"/>
                  </a:lnTo>
                  <a:lnTo>
                    <a:pt x="42" y="137"/>
                  </a:lnTo>
                  <a:lnTo>
                    <a:pt x="35" y="150"/>
                  </a:lnTo>
                  <a:lnTo>
                    <a:pt x="29" y="163"/>
                  </a:lnTo>
                  <a:lnTo>
                    <a:pt x="22" y="176"/>
                  </a:lnTo>
                  <a:lnTo>
                    <a:pt x="18" y="188"/>
                  </a:lnTo>
                  <a:lnTo>
                    <a:pt x="13" y="201"/>
                  </a:lnTo>
                  <a:lnTo>
                    <a:pt x="9" y="215"/>
                  </a:lnTo>
                  <a:lnTo>
                    <a:pt x="6" y="230"/>
                  </a:lnTo>
                  <a:lnTo>
                    <a:pt x="4" y="243"/>
                  </a:lnTo>
                  <a:lnTo>
                    <a:pt x="2" y="257"/>
                  </a:lnTo>
                  <a:lnTo>
                    <a:pt x="0" y="272"/>
                  </a:lnTo>
                  <a:lnTo>
                    <a:pt x="0" y="288"/>
                  </a:lnTo>
                  <a:lnTo>
                    <a:pt x="0" y="303"/>
                  </a:lnTo>
                  <a:lnTo>
                    <a:pt x="2" y="317"/>
                  </a:lnTo>
                  <a:lnTo>
                    <a:pt x="4" y="332"/>
                  </a:lnTo>
                  <a:lnTo>
                    <a:pt x="6" y="346"/>
                  </a:lnTo>
                  <a:lnTo>
                    <a:pt x="9" y="359"/>
                  </a:lnTo>
                  <a:lnTo>
                    <a:pt x="13" y="373"/>
                  </a:lnTo>
                  <a:lnTo>
                    <a:pt x="18" y="386"/>
                  </a:lnTo>
                  <a:lnTo>
                    <a:pt x="24" y="399"/>
                  </a:lnTo>
                  <a:lnTo>
                    <a:pt x="29" y="413"/>
                  </a:lnTo>
                  <a:lnTo>
                    <a:pt x="35" y="424"/>
                  </a:lnTo>
                  <a:lnTo>
                    <a:pt x="42" y="437"/>
                  </a:lnTo>
                  <a:lnTo>
                    <a:pt x="49" y="448"/>
                  </a:lnTo>
                  <a:lnTo>
                    <a:pt x="58" y="460"/>
                  </a:lnTo>
                  <a:lnTo>
                    <a:pt x="65" y="471"/>
                  </a:lnTo>
                  <a:lnTo>
                    <a:pt x="75" y="480"/>
                  </a:lnTo>
                  <a:lnTo>
                    <a:pt x="85" y="491"/>
                  </a:lnTo>
                  <a:lnTo>
                    <a:pt x="94" y="500"/>
                  </a:lnTo>
                  <a:lnTo>
                    <a:pt x="105" y="509"/>
                  </a:lnTo>
                  <a:lnTo>
                    <a:pt x="116" y="518"/>
                  </a:lnTo>
                  <a:lnTo>
                    <a:pt x="127" y="526"/>
                  </a:lnTo>
                  <a:lnTo>
                    <a:pt x="138" y="533"/>
                  </a:lnTo>
                  <a:lnTo>
                    <a:pt x="151" y="540"/>
                  </a:lnTo>
                  <a:lnTo>
                    <a:pt x="163" y="548"/>
                  </a:lnTo>
                  <a:lnTo>
                    <a:pt x="176" y="553"/>
                  </a:lnTo>
                  <a:lnTo>
                    <a:pt x="189" y="558"/>
                  </a:lnTo>
                  <a:lnTo>
                    <a:pt x="203" y="562"/>
                  </a:lnTo>
                  <a:lnTo>
                    <a:pt x="216" y="566"/>
                  </a:lnTo>
                  <a:lnTo>
                    <a:pt x="231" y="569"/>
                  </a:lnTo>
                  <a:lnTo>
                    <a:pt x="245" y="573"/>
                  </a:lnTo>
                  <a:lnTo>
                    <a:pt x="260" y="575"/>
                  </a:lnTo>
                  <a:lnTo>
                    <a:pt x="274" y="575"/>
                  </a:lnTo>
                  <a:lnTo>
                    <a:pt x="289" y="575"/>
                  </a:lnTo>
                  <a:lnTo>
                    <a:pt x="303" y="575"/>
                  </a:lnTo>
                  <a:lnTo>
                    <a:pt x="318" y="575"/>
                  </a:lnTo>
                  <a:lnTo>
                    <a:pt x="332" y="573"/>
                  </a:lnTo>
                  <a:lnTo>
                    <a:pt x="347" y="569"/>
                  </a:lnTo>
                  <a:lnTo>
                    <a:pt x="359" y="566"/>
                  </a:lnTo>
                  <a:lnTo>
                    <a:pt x="374" y="562"/>
                  </a:lnTo>
                  <a:lnTo>
                    <a:pt x="387" y="558"/>
                  </a:lnTo>
                  <a:lnTo>
                    <a:pt x="401" y="553"/>
                  </a:lnTo>
                  <a:lnTo>
                    <a:pt x="414" y="548"/>
                  </a:lnTo>
                  <a:lnTo>
                    <a:pt x="425" y="540"/>
                  </a:lnTo>
                  <a:lnTo>
                    <a:pt x="437" y="533"/>
                  </a:lnTo>
                  <a:lnTo>
                    <a:pt x="450" y="526"/>
                  </a:lnTo>
                  <a:lnTo>
                    <a:pt x="461" y="518"/>
                  </a:lnTo>
                  <a:lnTo>
                    <a:pt x="472" y="509"/>
                  </a:lnTo>
                  <a:lnTo>
                    <a:pt x="481" y="500"/>
                  </a:lnTo>
                  <a:lnTo>
                    <a:pt x="492" y="491"/>
                  </a:lnTo>
                  <a:lnTo>
                    <a:pt x="501" y="480"/>
                  </a:lnTo>
                  <a:lnTo>
                    <a:pt x="510" y="471"/>
                  </a:lnTo>
                  <a:lnTo>
                    <a:pt x="519" y="460"/>
                  </a:lnTo>
                  <a:lnTo>
                    <a:pt x="526" y="448"/>
                  </a:lnTo>
                  <a:lnTo>
                    <a:pt x="535" y="437"/>
                  </a:lnTo>
                  <a:lnTo>
                    <a:pt x="541" y="424"/>
                  </a:lnTo>
                  <a:lnTo>
                    <a:pt x="548" y="413"/>
                  </a:lnTo>
                  <a:lnTo>
                    <a:pt x="554" y="399"/>
                  </a:lnTo>
                  <a:lnTo>
                    <a:pt x="559" y="386"/>
                  </a:lnTo>
                  <a:lnTo>
                    <a:pt x="563" y="373"/>
                  </a:lnTo>
                  <a:lnTo>
                    <a:pt x="568" y="359"/>
                  </a:lnTo>
                  <a:lnTo>
                    <a:pt x="570" y="346"/>
                  </a:lnTo>
                  <a:lnTo>
                    <a:pt x="574" y="332"/>
                  </a:lnTo>
                  <a:lnTo>
                    <a:pt x="575" y="317"/>
                  </a:lnTo>
                  <a:lnTo>
                    <a:pt x="575" y="303"/>
                  </a:lnTo>
                  <a:lnTo>
                    <a:pt x="577" y="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4" name="Freeform 29"/>
            <p:cNvSpPr>
              <a:spLocks/>
            </p:cNvSpPr>
            <p:nvPr/>
          </p:nvSpPr>
          <p:spPr bwMode="auto">
            <a:xfrm>
              <a:off x="3590925" y="2938463"/>
              <a:ext cx="457200" cy="457200"/>
            </a:xfrm>
            <a:custGeom>
              <a:avLst/>
              <a:gdLst>
                <a:gd name="T0" fmla="*/ 2147483647 w 577"/>
                <a:gd name="T1" fmla="*/ 2147483647 h 575"/>
                <a:gd name="T2" fmla="*/ 2147483647 w 577"/>
                <a:gd name="T3" fmla="*/ 2147483647 h 575"/>
                <a:gd name="T4" fmla="*/ 2147483647 w 577"/>
                <a:gd name="T5" fmla="*/ 2147483647 h 575"/>
                <a:gd name="T6" fmla="*/ 2147483647 w 577"/>
                <a:gd name="T7" fmla="*/ 2147483647 h 575"/>
                <a:gd name="T8" fmla="*/ 2147483647 w 577"/>
                <a:gd name="T9" fmla="*/ 2147483647 h 575"/>
                <a:gd name="T10" fmla="*/ 2147483647 w 577"/>
                <a:gd name="T11" fmla="*/ 2147483647 h 575"/>
                <a:gd name="T12" fmla="*/ 2147483647 w 577"/>
                <a:gd name="T13" fmla="*/ 2147483647 h 575"/>
                <a:gd name="T14" fmla="*/ 2147483647 w 577"/>
                <a:gd name="T15" fmla="*/ 2147483647 h 575"/>
                <a:gd name="T16" fmla="*/ 2147483647 w 577"/>
                <a:gd name="T17" fmla="*/ 2147483647 h 575"/>
                <a:gd name="T18" fmla="*/ 2147483647 w 577"/>
                <a:gd name="T19" fmla="*/ 2147483647 h 575"/>
                <a:gd name="T20" fmla="*/ 2147483647 w 577"/>
                <a:gd name="T21" fmla="*/ 0 h 575"/>
                <a:gd name="T22" fmla="*/ 2147483647 w 577"/>
                <a:gd name="T23" fmla="*/ 2147483647 h 575"/>
                <a:gd name="T24" fmla="*/ 2147483647 w 577"/>
                <a:gd name="T25" fmla="*/ 2147483647 h 575"/>
                <a:gd name="T26" fmla="*/ 2147483647 w 577"/>
                <a:gd name="T27" fmla="*/ 2147483647 h 575"/>
                <a:gd name="T28" fmla="*/ 2147483647 w 577"/>
                <a:gd name="T29" fmla="*/ 2147483647 h 575"/>
                <a:gd name="T30" fmla="*/ 2147483647 w 577"/>
                <a:gd name="T31" fmla="*/ 2147483647 h 575"/>
                <a:gd name="T32" fmla="*/ 2147483647 w 577"/>
                <a:gd name="T33" fmla="*/ 2147483647 h 575"/>
                <a:gd name="T34" fmla="*/ 2147483647 w 577"/>
                <a:gd name="T35" fmla="*/ 2147483647 h 575"/>
                <a:gd name="T36" fmla="*/ 2147483647 w 577"/>
                <a:gd name="T37" fmla="*/ 2147483647 h 575"/>
                <a:gd name="T38" fmla="*/ 2147483647 w 577"/>
                <a:gd name="T39" fmla="*/ 2147483647 h 575"/>
                <a:gd name="T40" fmla="*/ 2147483647 w 577"/>
                <a:gd name="T41" fmla="*/ 2147483647 h 575"/>
                <a:gd name="T42" fmla="*/ 0 w 577"/>
                <a:gd name="T43" fmla="*/ 2147483647 h 575"/>
                <a:gd name="T44" fmla="*/ 2147483647 w 577"/>
                <a:gd name="T45" fmla="*/ 2147483647 h 575"/>
                <a:gd name="T46" fmla="*/ 2147483647 w 577"/>
                <a:gd name="T47" fmla="*/ 2147483647 h 575"/>
                <a:gd name="T48" fmla="*/ 2147483647 w 577"/>
                <a:gd name="T49" fmla="*/ 2147483647 h 575"/>
                <a:gd name="T50" fmla="*/ 2147483647 w 577"/>
                <a:gd name="T51" fmla="*/ 2147483647 h 575"/>
                <a:gd name="T52" fmla="*/ 2147483647 w 577"/>
                <a:gd name="T53" fmla="*/ 2147483647 h 575"/>
                <a:gd name="T54" fmla="*/ 2147483647 w 577"/>
                <a:gd name="T55" fmla="*/ 2147483647 h 575"/>
                <a:gd name="T56" fmla="*/ 2147483647 w 577"/>
                <a:gd name="T57" fmla="*/ 2147483647 h 575"/>
                <a:gd name="T58" fmla="*/ 2147483647 w 577"/>
                <a:gd name="T59" fmla="*/ 2147483647 h 575"/>
                <a:gd name="T60" fmla="*/ 2147483647 w 577"/>
                <a:gd name="T61" fmla="*/ 2147483647 h 575"/>
                <a:gd name="T62" fmla="*/ 2147483647 w 577"/>
                <a:gd name="T63" fmla="*/ 2147483647 h 575"/>
                <a:gd name="T64" fmla="*/ 2147483647 w 577"/>
                <a:gd name="T65" fmla="*/ 2147483647 h 575"/>
                <a:gd name="T66" fmla="*/ 2147483647 w 577"/>
                <a:gd name="T67" fmla="*/ 2147483647 h 575"/>
                <a:gd name="T68" fmla="*/ 2147483647 w 577"/>
                <a:gd name="T69" fmla="*/ 2147483647 h 575"/>
                <a:gd name="T70" fmla="*/ 2147483647 w 577"/>
                <a:gd name="T71" fmla="*/ 2147483647 h 575"/>
                <a:gd name="T72" fmla="*/ 2147483647 w 577"/>
                <a:gd name="T73" fmla="*/ 2147483647 h 575"/>
                <a:gd name="T74" fmla="*/ 2147483647 w 577"/>
                <a:gd name="T75" fmla="*/ 2147483647 h 575"/>
                <a:gd name="T76" fmla="*/ 2147483647 w 577"/>
                <a:gd name="T77" fmla="*/ 2147483647 h 575"/>
                <a:gd name="T78" fmla="*/ 2147483647 w 577"/>
                <a:gd name="T79" fmla="*/ 2147483647 h 575"/>
                <a:gd name="T80" fmla="*/ 2147483647 w 577"/>
                <a:gd name="T81" fmla="*/ 2147483647 h 575"/>
                <a:gd name="T82" fmla="*/ 2147483647 w 577"/>
                <a:gd name="T83" fmla="*/ 2147483647 h 575"/>
                <a:gd name="T84" fmla="*/ 2147483647 w 577"/>
                <a:gd name="T85" fmla="*/ 2147483647 h 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7"/>
                <a:gd name="T130" fmla="*/ 0 h 575"/>
                <a:gd name="T131" fmla="*/ 577 w 577"/>
                <a:gd name="T132" fmla="*/ 575 h 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7" h="575">
                  <a:moveTo>
                    <a:pt x="577" y="288"/>
                  </a:moveTo>
                  <a:lnTo>
                    <a:pt x="575" y="272"/>
                  </a:lnTo>
                  <a:lnTo>
                    <a:pt x="575" y="257"/>
                  </a:lnTo>
                  <a:lnTo>
                    <a:pt x="574" y="243"/>
                  </a:lnTo>
                  <a:lnTo>
                    <a:pt x="570" y="230"/>
                  </a:lnTo>
                  <a:lnTo>
                    <a:pt x="568" y="215"/>
                  </a:lnTo>
                  <a:lnTo>
                    <a:pt x="563" y="201"/>
                  </a:lnTo>
                  <a:lnTo>
                    <a:pt x="559" y="188"/>
                  </a:lnTo>
                  <a:lnTo>
                    <a:pt x="554" y="176"/>
                  </a:lnTo>
                  <a:lnTo>
                    <a:pt x="548" y="163"/>
                  </a:lnTo>
                  <a:lnTo>
                    <a:pt x="541" y="150"/>
                  </a:lnTo>
                  <a:lnTo>
                    <a:pt x="535" y="137"/>
                  </a:lnTo>
                  <a:lnTo>
                    <a:pt x="526" y="127"/>
                  </a:lnTo>
                  <a:lnTo>
                    <a:pt x="519" y="116"/>
                  </a:lnTo>
                  <a:lnTo>
                    <a:pt x="510" y="105"/>
                  </a:lnTo>
                  <a:lnTo>
                    <a:pt x="501" y="94"/>
                  </a:lnTo>
                  <a:lnTo>
                    <a:pt x="492" y="83"/>
                  </a:lnTo>
                  <a:lnTo>
                    <a:pt x="481" y="74"/>
                  </a:lnTo>
                  <a:lnTo>
                    <a:pt x="472" y="65"/>
                  </a:lnTo>
                  <a:lnTo>
                    <a:pt x="461" y="56"/>
                  </a:lnTo>
                  <a:lnTo>
                    <a:pt x="450" y="49"/>
                  </a:lnTo>
                  <a:lnTo>
                    <a:pt x="437" y="41"/>
                  </a:lnTo>
                  <a:lnTo>
                    <a:pt x="425" y="34"/>
                  </a:lnTo>
                  <a:lnTo>
                    <a:pt x="414" y="29"/>
                  </a:lnTo>
                  <a:lnTo>
                    <a:pt x="401" y="21"/>
                  </a:lnTo>
                  <a:lnTo>
                    <a:pt x="387" y="18"/>
                  </a:lnTo>
                  <a:lnTo>
                    <a:pt x="374" y="12"/>
                  </a:lnTo>
                  <a:lnTo>
                    <a:pt x="359" y="9"/>
                  </a:lnTo>
                  <a:lnTo>
                    <a:pt x="347" y="5"/>
                  </a:lnTo>
                  <a:lnTo>
                    <a:pt x="332" y="3"/>
                  </a:lnTo>
                  <a:lnTo>
                    <a:pt x="318" y="1"/>
                  </a:lnTo>
                  <a:lnTo>
                    <a:pt x="303" y="0"/>
                  </a:lnTo>
                  <a:lnTo>
                    <a:pt x="289" y="0"/>
                  </a:lnTo>
                  <a:lnTo>
                    <a:pt x="274" y="0"/>
                  </a:lnTo>
                  <a:lnTo>
                    <a:pt x="260" y="1"/>
                  </a:lnTo>
                  <a:lnTo>
                    <a:pt x="245" y="3"/>
                  </a:lnTo>
                  <a:lnTo>
                    <a:pt x="231" y="5"/>
                  </a:lnTo>
                  <a:lnTo>
                    <a:pt x="216" y="9"/>
                  </a:lnTo>
                  <a:lnTo>
                    <a:pt x="203" y="12"/>
                  </a:lnTo>
                  <a:lnTo>
                    <a:pt x="189" y="18"/>
                  </a:lnTo>
                  <a:lnTo>
                    <a:pt x="176" y="21"/>
                  </a:lnTo>
                  <a:lnTo>
                    <a:pt x="163" y="29"/>
                  </a:lnTo>
                  <a:lnTo>
                    <a:pt x="151" y="34"/>
                  </a:lnTo>
                  <a:lnTo>
                    <a:pt x="138" y="41"/>
                  </a:lnTo>
                  <a:lnTo>
                    <a:pt x="127" y="49"/>
                  </a:lnTo>
                  <a:lnTo>
                    <a:pt x="116" y="56"/>
                  </a:lnTo>
                  <a:lnTo>
                    <a:pt x="105" y="65"/>
                  </a:lnTo>
                  <a:lnTo>
                    <a:pt x="94" y="74"/>
                  </a:lnTo>
                  <a:lnTo>
                    <a:pt x="85" y="83"/>
                  </a:lnTo>
                  <a:lnTo>
                    <a:pt x="75" y="94"/>
                  </a:lnTo>
                  <a:lnTo>
                    <a:pt x="65" y="105"/>
                  </a:lnTo>
                  <a:lnTo>
                    <a:pt x="58" y="116"/>
                  </a:lnTo>
                  <a:lnTo>
                    <a:pt x="49" y="127"/>
                  </a:lnTo>
                  <a:lnTo>
                    <a:pt x="42" y="137"/>
                  </a:lnTo>
                  <a:lnTo>
                    <a:pt x="35" y="150"/>
                  </a:lnTo>
                  <a:lnTo>
                    <a:pt x="29" y="163"/>
                  </a:lnTo>
                  <a:lnTo>
                    <a:pt x="22" y="176"/>
                  </a:lnTo>
                  <a:lnTo>
                    <a:pt x="18" y="188"/>
                  </a:lnTo>
                  <a:lnTo>
                    <a:pt x="13" y="201"/>
                  </a:lnTo>
                  <a:lnTo>
                    <a:pt x="9" y="215"/>
                  </a:lnTo>
                  <a:lnTo>
                    <a:pt x="6" y="230"/>
                  </a:lnTo>
                  <a:lnTo>
                    <a:pt x="4" y="243"/>
                  </a:lnTo>
                  <a:lnTo>
                    <a:pt x="2" y="257"/>
                  </a:lnTo>
                  <a:lnTo>
                    <a:pt x="0" y="272"/>
                  </a:lnTo>
                  <a:lnTo>
                    <a:pt x="0" y="288"/>
                  </a:lnTo>
                  <a:lnTo>
                    <a:pt x="0" y="303"/>
                  </a:lnTo>
                  <a:lnTo>
                    <a:pt x="2" y="317"/>
                  </a:lnTo>
                  <a:lnTo>
                    <a:pt x="4" y="332"/>
                  </a:lnTo>
                  <a:lnTo>
                    <a:pt x="6" y="346"/>
                  </a:lnTo>
                  <a:lnTo>
                    <a:pt x="9" y="359"/>
                  </a:lnTo>
                  <a:lnTo>
                    <a:pt x="13" y="373"/>
                  </a:lnTo>
                  <a:lnTo>
                    <a:pt x="18" y="386"/>
                  </a:lnTo>
                  <a:lnTo>
                    <a:pt x="24" y="399"/>
                  </a:lnTo>
                  <a:lnTo>
                    <a:pt x="29" y="413"/>
                  </a:lnTo>
                  <a:lnTo>
                    <a:pt x="35" y="424"/>
                  </a:lnTo>
                  <a:lnTo>
                    <a:pt x="42" y="437"/>
                  </a:lnTo>
                  <a:lnTo>
                    <a:pt x="49" y="448"/>
                  </a:lnTo>
                  <a:lnTo>
                    <a:pt x="58" y="460"/>
                  </a:lnTo>
                  <a:lnTo>
                    <a:pt x="65" y="471"/>
                  </a:lnTo>
                  <a:lnTo>
                    <a:pt x="75" y="480"/>
                  </a:lnTo>
                  <a:lnTo>
                    <a:pt x="85" y="491"/>
                  </a:lnTo>
                  <a:lnTo>
                    <a:pt x="94" y="500"/>
                  </a:lnTo>
                  <a:lnTo>
                    <a:pt x="105" y="509"/>
                  </a:lnTo>
                  <a:lnTo>
                    <a:pt x="116" y="518"/>
                  </a:lnTo>
                  <a:lnTo>
                    <a:pt x="127" y="526"/>
                  </a:lnTo>
                  <a:lnTo>
                    <a:pt x="138" y="533"/>
                  </a:lnTo>
                  <a:lnTo>
                    <a:pt x="151" y="540"/>
                  </a:lnTo>
                  <a:lnTo>
                    <a:pt x="163" y="548"/>
                  </a:lnTo>
                  <a:lnTo>
                    <a:pt x="176" y="553"/>
                  </a:lnTo>
                  <a:lnTo>
                    <a:pt x="189" y="558"/>
                  </a:lnTo>
                  <a:lnTo>
                    <a:pt x="203" y="562"/>
                  </a:lnTo>
                  <a:lnTo>
                    <a:pt x="216" y="566"/>
                  </a:lnTo>
                  <a:lnTo>
                    <a:pt x="231" y="569"/>
                  </a:lnTo>
                  <a:lnTo>
                    <a:pt x="245" y="573"/>
                  </a:lnTo>
                  <a:lnTo>
                    <a:pt x="260" y="575"/>
                  </a:lnTo>
                  <a:lnTo>
                    <a:pt x="274" y="575"/>
                  </a:lnTo>
                  <a:lnTo>
                    <a:pt x="289" y="575"/>
                  </a:lnTo>
                  <a:lnTo>
                    <a:pt x="303" y="575"/>
                  </a:lnTo>
                  <a:lnTo>
                    <a:pt x="318" y="575"/>
                  </a:lnTo>
                  <a:lnTo>
                    <a:pt x="332" y="573"/>
                  </a:lnTo>
                  <a:lnTo>
                    <a:pt x="347" y="569"/>
                  </a:lnTo>
                  <a:lnTo>
                    <a:pt x="359" y="566"/>
                  </a:lnTo>
                  <a:lnTo>
                    <a:pt x="374" y="562"/>
                  </a:lnTo>
                  <a:lnTo>
                    <a:pt x="387" y="558"/>
                  </a:lnTo>
                  <a:lnTo>
                    <a:pt x="401" y="553"/>
                  </a:lnTo>
                  <a:lnTo>
                    <a:pt x="414" y="548"/>
                  </a:lnTo>
                  <a:lnTo>
                    <a:pt x="425" y="540"/>
                  </a:lnTo>
                  <a:lnTo>
                    <a:pt x="437" y="533"/>
                  </a:lnTo>
                  <a:lnTo>
                    <a:pt x="450" y="526"/>
                  </a:lnTo>
                  <a:lnTo>
                    <a:pt x="461" y="518"/>
                  </a:lnTo>
                  <a:lnTo>
                    <a:pt x="472" y="509"/>
                  </a:lnTo>
                  <a:lnTo>
                    <a:pt x="481" y="500"/>
                  </a:lnTo>
                  <a:lnTo>
                    <a:pt x="492" y="491"/>
                  </a:lnTo>
                  <a:lnTo>
                    <a:pt x="501" y="480"/>
                  </a:lnTo>
                  <a:lnTo>
                    <a:pt x="510" y="471"/>
                  </a:lnTo>
                  <a:lnTo>
                    <a:pt x="519" y="460"/>
                  </a:lnTo>
                  <a:lnTo>
                    <a:pt x="526" y="448"/>
                  </a:lnTo>
                  <a:lnTo>
                    <a:pt x="535" y="437"/>
                  </a:lnTo>
                  <a:lnTo>
                    <a:pt x="541" y="424"/>
                  </a:lnTo>
                  <a:lnTo>
                    <a:pt x="548" y="413"/>
                  </a:lnTo>
                  <a:lnTo>
                    <a:pt x="554" y="399"/>
                  </a:lnTo>
                  <a:lnTo>
                    <a:pt x="559" y="386"/>
                  </a:lnTo>
                  <a:lnTo>
                    <a:pt x="563" y="373"/>
                  </a:lnTo>
                  <a:lnTo>
                    <a:pt x="568" y="359"/>
                  </a:lnTo>
                  <a:lnTo>
                    <a:pt x="570" y="346"/>
                  </a:lnTo>
                  <a:lnTo>
                    <a:pt x="574" y="332"/>
                  </a:lnTo>
                  <a:lnTo>
                    <a:pt x="575" y="317"/>
                  </a:lnTo>
                  <a:lnTo>
                    <a:pt x="575" y="303"/>
                  </a:lnTo>
                  <a:lnTo>
                    <a:pt x="577" y="288"/>
                  </a:lnTo>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5" name="Rectangle 30"/>
            <p:cNvSpPr>
              <a:spLocks noChangeArrowheads="1"/>
            </p:cNvSpPr>
            <p:nvPr/>
          </p:nvSpPr>
          <p:spPr bwMode="auto">
            <a:xfrm>
              <a:off x="3763963" y="3017838"/>
              <a:ext cx="147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a:t>
              </a:r>
              <a:endParaRPr lang="en-US"/>
            </a:p>
          </p:txBody>
        </p:sp>
        <p:sp>
          <p:nvSpPr>
            <p:cNvPr id="24606" name="Line 31"/>
            <p:cNvSpPr>
              <a:spLocks noChangeShapeType="1"/>
            </p:cNvSpPr>
            <p:nvPr/>
          </p:nvSpPr>
          <p:spPr bwMode="auto">
            <a:xfrm>
              <a:off x="3819525" y="2366963"/>
              <a:ext cx="1588" cy="420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7" name="Freeform 32"/>
            <p:cNvSpPr>
              <a:spLocks/>
            </p:cNvSpPr>
            <p:nvPr/>
          </p:nvSpPr>
          <p:spPr bwMode="auto">
            <a:xfrm>
              <a:off x="3763963" y="2774950"/>
              <a:ext cx="109537" cy="163513"/>
            </a:xfrm>
            <a:custGeom>
              <a:avLst/>
              <a:gdLst>
                <a:gd name="T0" fmla="*/ 2147483647 w 138"/>
                <a:gd name="T1" fmla="*/ 0 h 207"/>
                <a:gd name="T2" fmla="*/ 2147483647 w 138"/>
                <a:gd name="T3" fmla="*/ 2147483647 h 207"/>
                <a:gd name="T4" fmla="*/ 0 w 138"/>
                <a:gd name="T5" fmla="*/ 0 h 207"/>
                <a:gd name="T6" fmla="*/ 2147483647 w 138"/>
                <a:gd name="T7" fmla="*/ 0 h 207"/>
                <a:gd name="T8" fmla="*/ 0 60000 65536"/>
                <a:gd name="T9" fmla="*/ 0 60000 65536"/>
                <a:gd name="T10" fmla="*/ 0 60000 65536"/>
                <a:gd name="T11" fmla="*/ 0 60000 65536"/>
                <a:gd name="T12" fmla="*/ 0 w 138"/>
                <a:gd name="T13" fmla="*/ 0 h 207"/>
                <a:gd name="T14" fmla="*/ 138 w 138"/>
                <a:gd name="T15" fmla="*/ 207 h 207"/>
              </a:gdLst>
              <a:ahLst/>
              <a:cxnLst>
                <a:cxn ang="T8">
                  <a:pos x="T0" y="T1"/>
                </a:cxn>
                <a:cxn ang="T9">
                  <a:pos x="T2" y="T3"/>
                </a:cxn>
                <a:cxn ang="T10">
                  <a:pos x="T4" y="T5"/>
                </a:cxn>
                <a:cxn ang="T11">
                  <a:pos x="T6" y="T7"/>
                </a:cxn>
              </a:cxnLst>
              <a:rect l="T12" t="T13" r="T14" b="T15"/>
              <a:pathLst>
                <a:path w="138" h="207">
                  <a:moveTo>
                    <a:pt x="138" y="0"/>
                  </a:moveTo>
                  <a:lnTo>
                    <a:pt x="69" y="207"/>
                  </a:lnTo>
                  <a:lnTo>
                    <a:pt x="0"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8" name="Rectangle 33"/>
            <p:cNvSpPr>
              <a:spLocks noChangeArrowheads="1"/>
            </p:cNvSpPr>
            <p:nvPr/>
          </p:nvSpPr>
          <p:spPr bwMode="auto">
            <a:xfrm>
              <a:off x="4027488" y="2416175"/>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latin typeface="Symbol" pitchFamily="18" charset="2"/>
                </a:rPr>
                <a:t>e</a:t>
              </a:r>
              <a:endParaRPr lang="en-US"/>
            </a:p>
          </p:txBody>
        </p:sp>
        <p:sp>
          <p:nvSpPr>
            <p:cNvPr id="24609" name="Rectangle 34"/>
            <p:cNvSpPr>
              <a:spLocks noChangeArrowheads="1"/>
            </p:cNvSpPr>
            <p:nvPr/>
          </p:nvSpPr>
          <p:spPr bwMode="auto">
            <a:xfrm>
              <a:off x="4106863" y="258445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0">
                  <a:solidFill>
                    <a:srgbClr val="000000"/>
                  </a:solidFill>
                  <a:latin typeface="Symbol" pitchFamily="18" charset="2"/>
                </a:rPr>
                <a:t>2</a:t>
              </a:r>
              <a:endParaRPr lang="en-US"/>
            </a:p>
          </p:txBody>
        </p:sp>
        <p:sp>
          <p:nvSpPr>
            <p:cNvPr id="24610" name="Line 35"/>
            <p:cNvSpPr>
              <a:spLocks noChangeShapeType="1"/>
            </p:cNvSpPr>
            <p:nvPr/>
          </p:nvSpPr>
          <p:spPr bwMode="auto">
            <a:xfrm>
              <a:off x="4048125" y="3163888"/>
              <a:ext cx="179228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1" name="Freeform 36"/>
            <p:cNvSpPr>
              <a:spLocks/>
            </p:cNvSpPr>
            <p:nvPr/>
          </p:nvSpPr>
          <p:spPr bwMode="auto">
            <a:xfrm>
              <a:off x="5827713" y="3106738"/>
              <a:ext cx="163512" cy="111125"/>
            </a:xfrm>
            <a:custGeom>
              <a:avLst/>
              <a:gdLst>
                <a:gd name="T0" fmla="*/ 0 w 206"/>
                <a:gd name="T1" fmla="*/ 0 h 140"/>
                <a:gd name="T2" fmla="*/ 2147483647 w 206"/>
                <a:gd name="T3" fmla="*/ 2147483647 h 140"/>
                <a:gd name="T4" fmla="*/ 0 w 206"/>
                <a:gd name="T5" fmla="*/ 2147483647 h 140"/>
                <a:gd name="T6" fmla="*/ 0 w 206"/>
                <a:gd name="T7" fmla="*/ 0 h 140"/>
                <a:gd name="T8" fmla="*/ 0 60000 65536"/>
                <a:gd name="T9" fmla="*/ 0 60000 65536"/>
                <a:gd name="T10" fmla="*/ 0 60000 65536"/>
                <a:gd name="T11" fmla="*/ 0 60000 65536"/>
                <a:gd name="T12" fmla="*/ 0 w 206"/>
                <a:gd name="T13" fmla="*/ 0 h 140"/>
                <a:gd name="T14" fmla="*/ 206 w 206"/>
                <a:gd name="T15" fmla="*/ 140 h 140"/>
              </a:gdLst>
              <a:ahLst/>
              <a:cxnLst>
                <a:cxn ang="T8">
                  <a:pos x="T0" y="T1"/>
                </a:cxn>
                <a:cxn ang="T9">
                  <a:pos x="T2" y="T3"/>
                </a:cxn>
                <a:cxn ang="T10">
                  <a:pos x="T4" y="T5"/>
                </a:cxn>
                <a:cxn ang="T11">
                  <a:pos x="T6" y="T7"/>
                </a:cxn>
              </a:cxnLst>
              <a:rect l="T12" t="T13" r="T14" b="T15"/>
              <a:pathLst>
                <a:path w="206" h="140">
                  <a:moveTo>
                    <a:pt x="0" y="0"/>
                  </a:moveTo>
                  <a:lnTo>
                    <a:pt x="206" y="71"/>
                  </a:lnTo>
                  <a:lnTo>
                    <a:pt x="0" y="14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2" name="Line 37"/>
            <p:cNvSpPr>
              <a:spLocks noChangeShapeType="1"/>
            </p:cNvSpPr>
            <p:nvPr/>
          </p:nvSpPr>
          <p:spPr bwMode="auto">
            <a:xfrm>
              <a:off x="4275138" y="3163888"/>
              <a:ext cx="12588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3" name="Rectangle 38"/>
            <p:cNvSpPr>
              <a:spLocks noChangeArrowheads="1"/>
            </p:cNvSpPr>
            <p:nvPr/>
          </p:nvSpPr>
          <p:spPr bwMode="auto">
            <a:xfrm>
              <a:off x="4618038" y="2870200"/>
              <a:ext cx="13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614" name="Rectangle 39"/>
            <p:cNvSpPr>
              <a:spLocks noChangeArrowheads="1"/>
            </p:cNvSpPr>
            <p:nvPr/>
          </p:nvSpPr>
          <p:spPr bwMode="auto">
            <a:xfrm>
              <a:off x="4732338" y="2998788"/>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15" name="Rectangle 40"/>
            <p:cNvSpPr>
              <a:spLocks noChangeArrowheads="1"/>
            </p:cNvSpPr>
            <p:nvPr/>
          </p:nvSpPr>
          <p:spPr bwMode="auto">
            <a:xfrm>
              <a:off x="4833938" y="2870200"/>
              <a:ext cx="119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4616" name="Rectangle 41"/>
            <p:cNvSpPr>
              <a:spLocks noChangeArrowheads="1"/>
            </p:cNvSpPr>
            <p:nvPr/>
          </p:nvSpPr>
          <p:spPr bwMode="auto">
            <a:xfrm>
              <a:off x="4978400" y="2847975"/>
              <a:ext cx="88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617" name="Rectangle 42"/>
            <p:cNvSpPr>
              <a:spLocks noChangeArrowheads="1"/>
            </p:cNvSpPr>
            <p:nvPr/>
          </p:nvSpPr>
          <p:spPr bwMode="auto">
            <a:xfrm>
              <a:off x="5035550" y="29829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1</a:t>
              </a:r>
              <a:endParaRPr lang="en-US"/>
            </a:p>
          </p:txBody>
        </p:sp>
        <p:sp>
          <p:nvSpPr>
            <p:cNvPr id="24618" name="Rectangle 43"/>
            <p:cNvSpPr>
              <a:spLocks noChangeArrowheads="1"/>
            </p:cNvSpPr>
            <p:nvPr/>
          </p:nvSpPr>
          <p:spPr bwMode="auto">
            <a:xfrm>
              <a:off x="5135563" y="2847975"/>
              <a:ext cx="200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619" name="Rectangle 44"/>
            <p:cNvSpPr>
              <a:spLocks noChangeArrowheads="1"/>
            </p:cNvSpPr>
            <p:nvPr/>
          </p:nvSpPr>
          <p:spPr bwMode="auto">
            <a:xfrm>
              <a:off x="5305425" y="29829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2</a:t>
              </a:r>
              <a:endParaRPr lang="en-US"/>
            </a:p>
          </p:txBody>
        </p:sp>
        <p:sp>
          <p:nvSpPr>
            <p:cNvPr id="24620" name="Line 45"/>
            <p:cNvSpPr>
              <a:spLocks noChangeShapeType="1"/>
            </p:cNvSpPr>
            <p:nvPr/>
          </p:nvSpPr>
          <p:spPr bwMode="auto">
            <a:xfrm>
              <a:off x="617538" y="3168650"/>
              <a:ext cx="400050"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21" name="Rectangle 46"/>
            <p:cNvSpPr>
              <a:spLocks noChangeArrowheads="1"/>
            </p:cNvSpPr>
            <p:nvPr/>
          </p:nvSpPr>
          <p:spPr bwMode="auto">
            <a:xfrm>
              <a:off x="801688" y="2874963"/>
              <a:ext cx="13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622" name="Rectangle 47"/>
            <p:cNvSpPr>
              <a:spLocks noChangeArrowheads="1"/>
            </p:cNvSpPr>
            <p:nvPr/>
          </p:nvSpPr>
          <p:spPr bwMode="auto">
            <a:xfrm>
              <a:off x="915988" y="300196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623" name="Rectangle 48"/>
            <p:cNvSpPr>
              <a:spLocks noChangeArrowheads="1"/>
            </p:cNvSpPr>
            <p:nvPr/>
          </p:nvSpPr>
          <p:spPr bwMode="auto">
            <a:xfrm>
              <a:off x="5878513" y="2024063"/>
              <a:ext cx="684212"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24" name="Rectangle 49"/>
            <p:cNvSpPr>
              <a:spLocks noChangeArrowheads="1"/>
            </p:cNvSpPr>
            <p:nvPr/>
          </p:nvSpPr>
          <p:spPr bwMode="auto">
            <a:xfrm>
              <a:off x="6048375" y="2074863"/>
              <a:ext cx="519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Noise</a:t>
              </a:r>
              <a:endParaRPr lang="en-US"/>
            </a:p>
          </p:txBody>
        </p:sp>
        <p:sp>
          <p:nvSpPr>
            <p:cNvPr id="24625" name="Freeform 50"/>
            <p:cNvSpPr>
              <a:spLocks/>
            </p:cNvSpPr>
            <p:nvPr/>
          </p:nvSpPr>
          <p:spPr bwMode="auto">
            <a:xfrm>
              <a:off x="5991225" y="2938463"/>
              <a:ext cx="457200" cy="457200"/>
            </a:xfrm>
            <a:custGeom>
              <a:avLst/>
              <a:gdLst>
                <a:gd name="T0" fmla="*/ 2147483647 w 576"/>
                <a:gd name="T1" fmla="*/ 2147483647 h 575"/>
                <a:gd name="T2" fmla="*/ 2147483647 w 576"/>
                <a:gd name="T3" fmla="*/ 2147483647 h 575"/>
                <a:gd name="T4" fmla="*/ 2147483647 w 576"/>
                <a:gd name="T5" fmla="*/ 2147483647 h 575"/>
                <a:gd name="T6" fmla="*/ 2147483647 w 576"/>
                <a:gd name="T7" fmla="*/ 2147483647 h 575"/>
                <a:gd name="T8" fmla="*/ 2147483647 w 576"/>
                <a:gd name="T9" fmla="*/ 2147483647 h 575"/>
                <a:gd name="T10" fmla="*/ 2147483647 w 576"/>
                <a:gd name="T11" fmla="*/ 2147483647 h 575"/>
                <a:gd name="T12" fmla="*/ 2147483647 w 576"/>
                <a:gd name="T13" fmla="*/ 2147483647 h 575"/>
                <a:gd name="T14" fmla="*/ 2147483647 w 576"/>
                <a:gd name="T15" fmla="*/ 2147483647 h 575"/>
                <a:gd name="T16" fmla="*/ 2147483647 w 576"/>
                <a:gd name="T17" fmla="*/ 2147483647 h 575"/>
                <a:gd name="T18" fmla="*/ 2147483647 w 576"/>
                <a:gd name="T19" fmla="*/ 2147483647 h 575"/>
                <a:gd name="T20" fmla="*/ 2147483647 w 576"/>
                <a:gd name="T21" fmla="*/ 0 h 575"/>
                <a:gd name="T22" fmla="*/ 2147483647 w 576"/>
                <a:gd name="T23" fmla="*/ 2147483647 h 575"/>
                <a:gd name="T24" fmla="*/ 2147483647 w 576"/>
                <a:gd name="T25" fmla="*/ 2147483647 h 575"/>
                <a:gd name="T26" fmla="*/ 2147483647 w 576"/>
                <a:gd name="T27" fmla="*/ 2147483647 h 575"/>
                <a:gd name="T28" fmla="*/ 2147483647 w 576"/>
                <a:gd name="T29" fmla="*/ 2147483647 h 575"/>
                <a:gd name="T30" fmla="*/ 2147483647 w 576"/>
                <a:gd name="T31" fmla="*/ 2147483647 h 575"/>
                <a:gd name="T32" fmla="*/ 2147483647 w 576"/>
                <a:gd name="T33" fmla="*/ 2147483647 h 575"/>
                <a:gd name="T34" fmla="*/ 2147483647 w 576"/>
                <a:gd name="T35" fmla="*/ 2147483647 h 575"/>
                <a:gd name="T36" fmla="*/ 2147483647 w 576"/>
                <a:gd name="T37" fmla="*/ 2147483647 h 575"/>
                <a:gd name="T38" fmla="*/ 2147483647 w 576"/>
                <a:gd name="T39" fmla="*/ 2147483647 h 575"/>
                <a:gd name="T40" fmla="*/ 2147483647 w 576"/>
                <a:gd name="T41" fmla="*/ 2147483647 h 575"/>
                <a:gd name="T42" fmla="*/ 0 w 576"/>
                <a:gd name="T43" fmla="*/ 2147483647 h 575"/>
                <a:gd name="T44" fmla="*/ 2147483647 w 576"/>
                <a:gd name="T45" fmla="*/ 2147483647 h 575"/>
                <a:gd name="T46" fmla="*/ 2147483647 w 576"/>
                <a:gd name="T47" fmla="*/ 2147483647 h 575"/>
                <a:gd name="T48" fmla="*/ 2147483647 w 576"/>
                <a:gd name="T49" fmla="*/ 2147483647 h 575"/>
                <a:gd name="T50" fmla="*/ 2147483647 w 576"/>
                <a:gd name="T51" fmla="*/ 2147483647 h 575"/>
                <a:gd name="T52" fmla="*/ 2147483647 w 576"/>
                <a:gd name="T53" fmla="*/ 2147483647 h 575"/>
                <a:gd name="T54" fmla="*/ 2147483647 w 576"/>
                <a:gd name="T55" fmla="*/ 2147483647 h 575"/>
                <a:gd name="T56" fmla="*/ 2147483647 w 576"/>
                <a:gd name="T57" fmla="*/ 2147483647 h 575"/>
                <a:gd name="T58" fmla="*/ 2147483647 w 576"/>
                <a:gd name="T59" fmla="*/ 2147483647 h 575"/>
                <a:gd name="T60" fmla="*/ 2147483647 w 576"/>
                <a:gd name="T61" fmla="*/ 2147483647 h 575"/>
                <a:gd name="T62" fmla="*/ 2147483647 w 576"/>
                <a:gd name="T63" fmla="*/ 2147483647 h 575"/>
                <a:gd name="T64" fmla="*/ 2147483647 w 576"/>
                <a:gd name="T65" fmla="*/ 2147483647 h 575"/>
                <a:gd name="T66" fmla="*/ 2147483647 w 576"/>
                <a:gd name="T67" fmla="*/ 2147483647 h 575"/>
                <a:gd name="T68" fmla="*/ 2147483647 w 576"/>
                <a:gd name="T69" fmla="*/ 2147483647 h 575"/>
                <a:gd name="T70" fmla="*/ 2147483647 w 576"/>
                <a:gd name="T71" fmla="*/ 2147483647 h 575"/>
                <a:gd name="T72" fmla="*/ 2147483647 w 576"/>
                <a:gd name="T73" fmla="*/ 2147483647 h 575"/>
                <a:gd name="T74" fmla="*/ 2147483647 w 576"/>
                <a:gd name="T75" fmla="*/ 2147483647 h 575"/>
                <a:gd name="T76" fmla="*/ 2147483647 w 576"/>
                <a:gd name="T77" fmla="*/ 2147483647 h 575"/>
                <a:gd name="T78" fmla="*/ 2147483647 w 576"/>
                <a:gd name="T79" fmla="*/ 2147483647 h 575"/>
                <a:gd name="T80" fmla="*/ 2147483647 w 576"/>
                <a:gd name="T81" fmla="*/ 2147483647 h 575"/>
                <a:gd name="T82" fmla="*/ 2147483647 w 576"/>
                <a:gd name="T83" fmla="*/ 2147483647 h 575"/>
                <a:gd name="T84" fmla="*/ 2147483647 w 576"/>
                <a:gd name="T85" fmla="*/ 2147483647 h 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6"/>
                <a:gd name="T130" fmla="*/ 0 h 575"/>
                <a:gd name="T131" fmla="*/ 576 w 576"/>
                <a:gd name="T132" fmla="*/ 575 h 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6" h="575">
                  <a:moveTo>
                    <a:pt x="576" y="288"/>
                  </a:moveTo>
                  <a:lnTo>
                    <a:pt x="576" y="272"/>
                  </a:lnTo>
                  <a:lnTo>
                    <a:pt x="576" y="257"/>
                  </a:lnTo>
                  <a:lnTo>
                    <a:pt x="574" y="243"/>
                  </a:lnTo>
                  <a:lnTo>
                    <a:pt x="570" y="230"/>
                  </a:lnTo>
                  <a:lnTo>
                    <a:pt x="567" y="215"/>
                  </a:lnTo>
                  <a:lnTo>
                    <a:pt x="563" y="201"/>
                  </a:lnTo>
                  <a:lnTo>
                    <a:pt x="559" y="188"/>
                  </a:lnTo>
                  <a:lnTo>
                    <a:pt x="554" y="176"/>
                  </a:lnTo>
                  <a:lnTo>
                    <a:pt x="549" y="163"/>
                  </a:lnTo>
                  <a:lnTo>
                    <a:pt x="541" y="150"/>
                  </a:lnTo>
                  <a:lnTo>
                    <a:pt x="534" y="137"/>
                  </a:lnTo>
                  <a:lnTo>
                    <a:pt x="527" y="127"/>
                  </a:lnTo>
                  <a:lnTo>
                    <a:pt x="520" y="116"/>
                  </a:lnTo>
                  <a:lnTo>
                    <a:pt x="510" y="105"/>
                  </a:lnTo>
                  <a:lnTo>
                    <a:pt x="501" y="94"/>
                  </a:lnTo>
                  <a:lnTo>
                    <a:pt x="492" y="83"/>
                  </a:lnTo>
                  <a:lnTo>
                    <a:pt x="481" y="74"/>
                  </a:lnTo>
                  <a:lnTo>
                    <a:pt x="472" y="65"/>
                  </a:lnTo>
                  <a:lnTo>
                    <a:pt x="461" y="56"/>
                  </a:lnTo>
                  <a:lnTo>
                    <a:pt x="449" y="49"/>
                  </a:lnTo>
                  <a:lnTo>
                    <a:pt x="438" y="41"/>
                  </a:lnTo>
                  <a:lnTo>
                    <a:pt x="425" y="34"/>
                  </a:lnTo>
                  <a:lnTo>
                    <a:pt x="412" y="29"/>
                  </a:lnTo>
                  <a:lnTo>
                    <a:pt x="400" y="21"/>
                  </a:lnTo>
                  <a:lnTo>
                    <a:pt x="387" y="18"/>
                  </a:lnTo>
                  <a:lnTo>
                    <a:pt x="374" y="12"/>
                  </a:lnTo>
                  <a:lnTo>
                    <a:pt x="360" y="9"/>
                  </a:lnTo>
                  <a:lnTo>
                    <a:pt x="347" y="5"/>
                  </a:lnTo>
                  <a:lnTo>
                    <a:pt x="333" y="3"/>
                  </a:lnTo>
                  <a:lnTo>
                    <a:pt x="318" y="1"/>
                  </a:lnTo>
                  <a:lnTo>
                    <a:pt x="304" y="0"/>
                  </a:lnTo>
                  <a:lnTo>
                    <a:pt x="289" y="0"/>
                  </a:lnTo>
                  <a:lnTo>
                    <a:pt x="273" y="0"/>
                  </a:lnTo>
                  <a:lnTo>
                    <a:pt x="258" y="1"/>
                  </a:lnTo>
                  <a:lnTo>
                    <a:pt x="244" y="3"/>
                  </a:lnTo>
                  <a:lnTo>
                    <a:pt x="231" y="5"/>
                  </a:lnTo>
                  <a:lnTo>
                    <a:pt x="216" y="9"/>
                  </a:lnTo>
                  <a:lnTo>
                    <a:pt x="202" y="12"/>
                  </a:lnTo>
                  <a:lnTo>
                    <a:pt x="189" y="18"/>
                  </a:lnTo>
                  <a:lnTo>
                    <a:pt x="177" y="21"/>
                  </a:lnTo>
                  <a:lnTo>
                    <a:pt x="164" y="29"/>
                  </a:lnTo>
                  <a:lnTo>
                    <a:pt x="151" y="34"/>
                  </a:lnTo>
                  <a:lnTo>
                    <a:pt x="138" y="41"/>
                  </a:lnTo>
                  <a:lnTo>
                    <a:pt x="128" y="49"/>
                  </a:lnTo>
                  <a:lnTo>
                    <a:pt x="117" y="56"/>
                  </a:lnTo>
                  <a:lnTo>
                    <a:pt x="106" y="65"/>
                  </a:lnTo>
                  <a:lnTo>
                    <a:pt x="95" y="74"/>
                  </a:lnTo>
                  <a:lnTo>
                    <a:pt x="84" y="83"/>
                  </a:lnTo>
                  <a:lnTo>
                    <a:pt x="75" y="94"/>
                  </a:lnTo>
                  <a:lnTo>
                    <a:pt x="66" y="105"/>
                  </a:lnTo>
                  <a:lnTo>
                    <a:pt x="57" y="116"/>
                  </a:lnTo>
                  <a:lnTo>
                    <a:pt x="49" y="127"/>
                  </a:lnTo>
                  <a:lnTo>
                    <a:pt x="42" y="137"/>
                  </a:lnTo>
                  <a:lnTo>
                    <a:pt x="35" y="150"/>
                  </a:lnTo>
                  <a:lnTo>
                    <a:pt x="30" y="163"/>
                  </a:lnTo>
                  <a:lnTo>
                    <a:pt x="22" y="176"/>
                  </a:lnTo>
                  <a:lnTo>
                    <a:pt x="19" y="188"/>
                  </a:lnTo>
                  <a:lnTo>
                    <a:pt x="13" y="201"/>
                  </a:lnTo>
                  <a:lnTo>
                    <a:pt x="10" y="215"/>
                  </a:lnTo>
                  <a:lnTo>
                    <a:pt x="6" y="230"/>
                  </a:lnTo>
                  <a:lnTo>
                    <a:pt x="4" y="243"/>
                  </a:lnTo>
                  <a:lnTo>
                    <a:pt x="2" y="257"/>
                  </a:lnTo>
                  <a:lnTo>
                    <a:pt x="0" y="272"/>
                  </a:lnTo>
                  <a:lnTo>
                    <a:pt x="0" y="288"/>
                  </a:lnTo>
                  <a:lnTo>
                    <a:pt x="0" y="303"/>
                  </a:lnTo>
                  <a:lnTo>
                    <a:pt x="2" y="317"/>
                  </a:lnTo>
                  <a:lnTo>
                    <a:pt x="4" y="332"/>
                  </a:lnTo>
                  <a:lnTo>
                    <a:pt x="6" y="346"/>
                  </a:lnTo>
                  <a:lnTo>
                    <a:pt x="10" y="359"/>
                  </a:lnTo>
                  <a:lnTo>
                    <a:pt x="13" y="373"/>
                  </a:lnTo>
                  <a:lnTo>
                    <a:pt x="19" y="386"/>
                  </a:lnTo>
                  <a:lnTo>
                    <a:pt x="22" y="399"/>
                  </a:lnTo>
                  <a:lnTo>
                    <a:pt x="30" y="413"/>
                  </a:lnTo>
                  <a:lnTo>
                    <a:pt x="35" y="424"/>
                  </a:lnTo>
                  <a:lnTo>
                    <a:pt x="42" y="437"/>
                  </a:lnTo>
                  <a:lnTo>
                    <a:pt x="49" y="448"/>
                  </a:lnTo>
                  <a:lnTo>
                    <a:pt x="57" y="460"/>
                  </a:lnTo>
                  <a:lnTo>
                    <a:pt x="66" y="471"/>
                  </a:lnTo>
                  <a:lnTo>
                    <a:pt x="75" y="480"/>
                  </a:lnTo>
                  <a:lnTo>
                    <a:pt x="84" y="491"/>
                  </a:lnTo>
                  <a:lnTo>
                    <a:pt x="95" y="500"/>
                  </a:lnTo>
                  <a:lnTo>
                    <a:pt x="106" y="509"/>
                  </a:lnTo>
                  <a:lnTo>
                    <a:pt x="117" y="518"/>
                  </a:lnTo>
                  <a:lnTo>
                    <a:pt x="128" y="526"/>
                  </a:lnTo>
                  <a:lnTo>
                    <a:pt x="138" y="533"/>
                  </a:lnTo>
                  <a:lnTo>
                    <a:pt x="151" y="540"/>
                  </a:lnTo>
                  <a:lnTo>
                    <a:pt x="164" y="548"/>
                  </a:lnTo>
                  <a:lnTo>
                    <a:pt x="177" y="553"/>
                  </a:lnTo>
                  <a:lnTo>
                    <a:pt x="189" y="558"/>
                  </a:lnTo>
                  <a:lnTo>
                    <a:pt x="202" y="562"/>
                  </a:lnTo>
                  <a:lnTo>
                    <a:pt x="216" y="566"/>
                  </a:lnTo>
                  <a:lnTo>
                    <a:pt x="231" y="569"/>
                  </a:lnTo>
                  <a:lnTo>
                    <a:pt x="244" y="573"/>
                  </a:lnTo>
                  <a:lnTo>
                    <a:pt x="258" y="575"/>
                  </a:lnTo>
                  <a:lnTo>
                    <a:pt x="273" y="575"/>
                  </a:lnTo>
                  <a:lnTo>
                    <a:pt x="289" y="575"/>
                  </a:lnTo>
                  <a:lnTo>
                    <a:pt x="304" y="575"/>
                  </a:lnTo>
                  <a:lnTo>
                    <a:pt x="318" y="575"/>
                  </a:lnTo>
                  <a:lnTo>
                    <a:pt x="333" y="573"/>
                  </a:lnTo>
                  <a:lnTo>
                    <a:pt x="347" y="569"/>
                  </a:lnTo>
                  <a:lnTo>
                    <a:pt x="360" y="566"/>
                  </a:lnTo>
                  <a:lnTo>
                    <a:pt x="374" y="562"/>
                  </a:lnTo>
                  <a:lnTo>
                    <a:pt x="387" y="558"/>
                  </a:lnTo>
                  <a:lnTo>
                    <a:pt x="400" y="553"/>
                  </a:lnTo>
                  <a:lnTo>
                    <a:pt x="412" y="548"/>
                  </a:lnTo>
                  <a:lnTo>
                    <a:pt x="425" y="540"/>
                  </a:lnTo>
                  <a:lnTo>
                    <a:pt x="438" y="533"/>
                  </a:lnTo>
                  <a:lnTo>
                    <a:pt x="449" y="526"/>
                  </a:lnTo>
                  <a:lnTo>
                    <a:pt x="461" y="518"/>
                  </a:lnTo>
                  <a:lnTo>
                    <a:pt x="472" y="509"/>
                  </a:lnTo>
                  <a:lnTo>
                    <a:pt x="481" y="500"/>
                  </a:lnTo>
                  <a:lnTo>
                    <a:pt x="492" y="491"/>
                  </a:lnTo>
                  <a:lnTo>
                    <a:pt x="501" y="480"/>
                  </a:lnTo>
                  <a:lnTo>
                    <a:pt x="510" y="471"/>
                  </a:lnTo>
                  <a:lnTo>
                    <a:pt x="520" y="460"/>
                  </a:lnTo>
                  <a:lnTo>
                    <a:pt x="527" y="448"/>
                  </a:lnTo>
                  <a:lnTo>
                    <a:pt x="534" y="437"/>
                  </a:lnTo>
                  <a:lnTo>
                    <a:pt x="541" y="424"/>
                  </a:lnTo>
                  <a:lnTo>
                    <a:pt x="549" y="413"/>
                  </a:lnTo>
                  <a:lnTo>
                    <a:pt x="554" y="399"/>
                  </a:lnTo>
                  <a:lnTo>
                    <a:pt x="559" y="386"/>
                  </a:lnTo>
                  <a:lnTo>
                    <a:pt x="563" y="373"/>
                  </a:lnTo>
                  <a:lnTo>
                    <a:pt x="567" y="359"/>
                  </a:lnTo>
                  <a:lnTo>
                    <a:pt x="570" y="346"/>
                  </a:lnTo>
                  <a:lnTo>
                    <a:pt x="574" y="332"/>
                  </a:lnTo>
                  <a:lnTo>
                    <a:pt x="576" y="317"/>
                  </a:lnTo>
                  <a:lnTo>
                    <a:pt x="576" y="303"/>
                  </a:lnTo>
                  <a:lnTo>
                    <a:pt x="576" y="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6" name="Freeform 51"/>
            <p:cNvSpPr>
              <a:spLocks/>
            </p:cNvSpPr>
            <p:nvPr/>
          </p:nvSpPr>
          <p:spPr bwMode="auto">
            <a:xfrm>
              <a:off x="5991225" y="2938463"/>
              <a:ext cx="458788" cy="458787"/>
            </a:xfrm>
            <a:custGeom>
              <a:avLst/>
              <a:gdLst>
                <a:gd name="T0" fmla="*/ 2147483647 w 578"/>
                <a:gd name="T1" fmla="*/ 2147483647 h 577"/>
                <a:gd name="T2" fmla="*/ 2147483647 w 578"/>
                <a:gd name="T3" fmla="*/ 2147483647 h 577"/>
                <a:gd name="T4" fmla="*/ 2147483647 w 578"/>
                <a:gd name="T5" fmla="*/ 2147483647 h 577"/>
                <a:gd name="T6" fmla="*/ 2147483647 w 578"/>
                <a:gd name="T7" fmla="*/ 2147483647 h 577"/>
                <a:gd name="T8" fmla="*/ 2147483647 w 578"/>
                <a:gd name="T9" fmla="*/ 2147483647 h 577"/>
                <a:gd name="T10" fmla="*/ 2147483647 w 578"/>
                <a:gd name="T11" fmla="*/ 2147483647 h 577"/>
                <a:gd name="T12" fmla="*/ 2147483647 w 578"/>
                <a:gd name="T13" fmla="*/ 2147483647 h 577"/>
                <a:gd name="T14" fmla="*/ 2147483647 w 578"/>
                <a:gd name="T15" fmla="*/ 2147483647 h 577"/>
                <a:gd name="T16" fmla="*/ 2147483647 w 578"/>
                <a:gd name="T17" fmla="*/ 2147483647 h 577"/>
                <a:gd name="T18" fmla="*/ 2147483647 w 578"/>
                <a:gd name="T19" fmla="*/ 2147483647 h 577"/>
                <a:gd name="T20" fmla="*/ 2147483647 w 578"/>
                <a:gd name="T21" fmla="*/ 0 h 577"/>
                <a:gd name="T22" fmla="*/ 2147483647 w 578"/>
                <a:gd name="T23" fmla="*/ 2147483647 h 577"/>
                <a:gd name="T24" fmla="*/ 2147483647 w 578"/>
                <a:gd name="T25" fmla="*/ 2147483647 h 577"/>
                <a:gd name="T26" fmla="*/ 2147483647 w 578"/>
                <a:gd name="T27" fmla="*/ 2147483647 h 577"/>
                <a:gd name="T28" fmla="*/ 2147483647 w 578"/>
                <a:gd name="T29" fmla="*/ 2147483647 h 577"/>
                <a:gd name="T30" fmla="*/ 2147483647 w 578"/>
                <a:gd name="T31" fmla="*/ 2147483647 h 577"/>
                <a:gd name="T32" fmla="*/ 2147483647 w 578"/>
                <a:gd name="T33" fmla="*/ 2147483647 h 577"/>
                <a:gd name="T34" fmla="*/ 2147483647 w 578"/>
                <a:gd name="T35" fmla="*/ 2147483647 h 577"/>
                <a:gd name="T36" fmla="*/ 2147483647 w 578"/>
                <a:gd name="T37" fmla="*/ 2147483647 h 577"/>
                <a:gd name="T38" fmla="*/ 2147483647 w 578"/>
                <a:gd name="T39" fmla="*/ 2147483647 h 577"/>
                <a:gd name="T40" fmla="*/ 2147483647 w 578"/>
                <a:gd name="T41" fmla="*/ 2147483647 h 577"/>
                <a:gd name="T42" fmla="*/ 0 w 578"/>
                <a:gd name="T43" fmla="*/ 2147483647 h 577"/>
                <a:gd name="T44" fmla="*/ 2147483647 w 578"/>
                <a:gd name="T45" fmla="*/ 2147483647 h 577"/>
                <a:gd name="T46" fmla="*/ 2147483647 w 578"/>
                <a:gd name="T47" fmla="*/ 2147483647 h 577"/>
                <a:gd name="T48" fmla="*/ 2147483647 w 578"/>
                <a:gd name="T49" fmla="*/ 2147483647 h 577"/>
                <a:gd name="T50" fmla="*/ 2147483647 w 578"/>
                <a:gd name="T51" fmla="*/ 2147483647 h 577"/>
                <a:gd name="T52" fmla="*/ 2147483647 w 578"/>
                <a:gd name="T53" fmla="*/ 2147483647 h 577"/>
                <a:gd name="T54" fmla="*/ 2147483647 w 578"/>
                <a:gd name="T55" fmla="*/ 2147483647 h 577"/>
                <a:gd name="T56" fmla="*/ 2147483647 w 578"/>
                <a:gd name="T57" fmla="*/ 2147483647 h 577"/>
                <a:gd name="T58" fmla="*/ 2147483647 w 578"/>
                <a:gd name="T59" fmla="*/ 2147483647 h 577"/>
                <a:gd name="T60" fmla="*/ 2147483647 w 578"/>
                <a:gd name="T61" fmla="*/ 2147483647 h 577"/>
                <a:gd name="T62" fmla="*/ 2147483647 w 578"/>
                <a:gd name="T63" fmla="*/ 2147483647 h 577"/>
                <a:gd name="T64" fmla="*/ 2147483647 w 578"/>
                <a:gd name="T65" fmla="*/ 2147483647 h 577"/>
                <a:gd name="T66" fmla="*/ 2147483647 w 578"/>
                <a:gd name="T67" fmla="*/ 2147483647 h 577"/>
                <a:gd name="T68" fmla="*/ 2147483647 w 578"/>
                <a:gd name="T69" fmla="*/ 2147483647 h 577"/>
                <a:gd name="T70" fmla="*/ 2147483647 w 578"/>
                <a:gd name="T71" fmla="*/ 2147483647 h 577"/>
                <a:gd name="T72" fmla="*/ 2147483647 w 578"/>
                <a:gd name="T73" fmla="*/ 2147483647 h 577"/>
                <a:gd name="T74" fmla="*/ 2147483647 w 578"/>
                <a:gd name="T75" fmla="*/ 2147483647 h 577"/>
                <a:gd name="T76" fmla="*/ 2147483647 w 578"/>
                <a:gd name="T77" fmla="*/ 2147483647 h 577"/>
                <a:gd name="T78" fmla="*/ 2147483647 w 578"/>
                <a:gd name="T79" fmla="*/ 2147483647 h 577"/>
                <a:gd name="T80" fmla="*/ 2147483647 w 578"/>
                <a:gd name="T81" fmla="*/ 2147483647 h 577"/>
                <a:gd name="T82" fmla="*/ 2147483647 w 578"/>
                <a:gd name="T83" fmla="*/ 2147483647 h 577"/>
                <a:gd name="T84" fmla="*/ 2147483647 w 578"/>
                <a:gd name="T85" fmla="*/ 2147483647 h 5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8"/>
                <a:gd name="T130" fmla="*/ 0 h 577"/>
                <a:gd name="T131" fmla="*/ 578 w 578"/>
                <a:gd name="T132" fmla="*/ 577 h 5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8" h="577">
                  <a:moveTo>
                    <a:pt x="578" y="288"/>
                  </a:moveTo>
                  <a:lnTo>
                    <a:pt x="576" y="274"/>
                  </a:lnTo>
                  <a:lnTo>
                    <a:pt x="576" y="259"/>
                  </a:lnTo>
                  <a:lnTo>
                    <a:pt x="574" y="244"/>
                  </a:lnTo>
                  <a:lnTo>
                    <a:pt x="570" y="230"/>
                  </a:lnTo>
                  <a:lnTo>
                    <a:pt x="569" y="215"/>
                  </a:lnTo>
                  <a:lnTo>
                    <a:pt x="563" y="203"/>
                  </a:lnTo>
                  <a:lnTo>
                    <a:pt x="559" y="188"/>
                  </a:lnTo>
                  <a:lnTo>
                    <a:pt x="554" y="176"/>
                  </a:lnTo>
                  <a:lnTo>
                    <a:pt x="549" y="163"/>
                  </a:lnTo>
                  <a:lnTo>
                    <a:pt x="541" y="150"/>
                  </a:lnTo>
                  <a:lnTo>
                    <a:pt x="534" y="137"/>
                  </a:lnTo>
                  <a:lnTo>
                    <a:pt x="527" y="127"/>
                  </a:lnTo>
                  <a:lnTo>
                    <a:pt x="520" y="116"/>
                  </a:lnTo>
                  <a:lnTo>
                    <a:pt x="510" y="105"/>
                  </a:lnTo>
                  <a:lnTo>
                    <a:pt x="501" y="94"/>
                  </a:lnTo>
                  <a:lnTo>
                    <a:pt x="492" y="83"/>
                  </a:lnTo>
                  <a:lnTo>
                    <a:pt x="481" y="74"/>
                  </a:lnTo>
                  <a:lnTo>
                    <a:pt x="472" y="65"/>
                  </a:lnTo>
                  <a:lnTo>
                    <a:pt x="461" y="58"/>
                  </a:lnTo>
                  <a:lnTo>
                    <a:pt x="449" y="49"/>
                  </a:lnTo>
                  <a:lnTo>
                    <a:pt x="438" y="41"/>
                  </a:lnTo>
                  <a:lnTo>
                    <a:pt x="425" y="34"/>
                  </a:lnTo>
                  <a:lnTo>
                    <a:pt x="414" y="29"/>
                  </a:lnTo>
                  <a:lnTo>
                    <a:pt x="400" y="21"/>
                  </a:lnTo>
                  <a:lnTo>
                    <a:pt x="387" y="18"/>
                  </a:lnTo>
                  <a:lnTo>
                    <a:pt x="374" y="12"/>
                  </a:lnTo>
                  <a:lnTo>
                    <a:pt x="360" y="9"/>
                  </a:lnTo>
                  <a:lnTo>
                    <a:pt x="347" y="5"/>
                  </a:lnTo>
                  <a:lnTo>
                    <a:pt x="333" y="3"/>
                  </a:lnTo>
                  <a:lnTo>
                    <a:pt x="318" y="1"/>
                  </a:lnTo>
                  <a:lnTo>
                    <a:pt x="304" y="0"/>
                  </a:lnTo>
                  <a:lnTo>
                    <a:pt x="289" y="0"/>
                  </a:lnTo>
                  <a:lnTo>
                    <a:pt x="275" y="0"/>
                  </a:lnTo>
                  <a:lnTo>
                    <a:pt x="260" y="1"/>
                  </a:lnTo>
                  <a:lnTo>
                    <a:pt x="245" y="3"/>
                  </a:lnTo>
                  <a:lnTo>
                    <a:pt x="231" y="5"/>
                  </a:lnTo>
                  <a:lnTo>
                    <a:pt x="216" y="9"/>
                  </a:lnTo>
                  <a:lnTo>
                    <a:pt x="204" y="12"/>
                  </a:lnTo>
                  <a:lnTo>
                    <a:pt x="189" y="18"/>
                  </a:lnTo>
                  <a:lnTo>
                    <a:pt x="177" y="21"/>
                  </a:lnTo>
                  <a:lnTo>
                    <a:pt x="164" y="29"/>
                  </a:lnTo>
                  <a:lnTo>
                    <a:pt x="151" y="34"/>
                  </a:lnTo>
                  <a:lnTo>
                    <a:pt x="138" y="41"/>
                  </a:lnTo>
                  <a:lnTo>
                    <a:pt x="128" y="49"/>
                  </a:lnTo>
                  <a:lnTo>
                    <a:pt x="117" y="58"/>
                  </a:lnTo>
                  <a:lnTo>
                    <a:pt x="106" y="65"/>
                  </a:lnTo>
                  <a:lnTo>
                    <a:pt x="95" y="74"/>
                  </a:lnTo>
                  <a:lnTo>
                    <a:pt x="84" y="83"/>
                  </a:lnTo>
                  <a:lnTo>
                    <a:pt x="75" y="94"/>
                  </a:lnTo>
                  <a:lnTo>
                    <a:pt x="66" y="105"/>
                  </a:lnTo>
                  <a:lnTo>
                    <a:pt x="59" y="116"/>
                  </a:lnTo>
                  <a:lnTo>
                    <a:pt x="49" y="127"/>
                  </a:lnTo>
                  <a:lnTo>
                    <a:pt x="42" y="137"/>
                  </a:lnTo>
                  <a:lnTo>
                    <a:pt x="35" y="150"/>
                  </a:lnTo>
                  <a:lnTo>
                    <a:pt x="30" y="163"/>
                  </a:lnTo>
                  <a:lnTo>
                    <a:pt x="22" y="176"/>
                  </a:lnTo>
                  <a:lnTo>
                    <a:pt x="19" y="188"/>
                  </a:lnTo>
                  <a:lnTo>
                    <a:pt x="13" y="203"/>
                  </a:lnTo>
                  <a:lnTo>
                    <a:pt x="10" y="215"/>
                  </a:lnTo>
                  <a:lnTo>
                    <a:pt x="6" y="230"/>
                  </a:lnTo>
                  <a:lnTo>
                    <a:pt x="4" y="244"/>
                  </a:lnTo>
                  <a:lnTo>
                    <a:pt x="2" y="259"/>
                  </a:lnTo>
                  <a:lnTo>
                    <a:pt x="0" y="274"/>
                  </a:lnTo>
                  <a:lnTo>
                    <a:pt x="0" y="288"/>
                  </a:lnTo>
                  <a:lnTo>
                    <a:pt x="0" y="303"/>
                  </a:lnTo>
                  <a:lnTo>
                    <a:pt x="2" y="317"/>
                  </a:lnTo>
                  <a:lnTo>
                    <a:pt x="4" y="332"/>
                  </a:lnTo>
                  <a:lnTo>
                    <a:pt x="6" y="346"/>
                  </a:lnTo>
                  <a:lnTo>
                    <a:pt x="10" y="359"/>
                  </a:lnTo>
                  <a:lnTo>
                    <a:pt x="13" y="373"/>
                  </a:lnTo>
                  <a:lnTo>
                    <a:pt x="19" y="386"/>
                  </a:lnTo>
                  <a:lnTo>
                    <a:pt x="22" y="401"/>
                  </a:lnTo>
                  <a:lnTo>
                    <a:pt x="30" y="413"/>
                  </a:lnTo>
                  <a:lnTo>
                    <a:pt x="35" y="424"/>
                  </a:lnTo>
                  <a:lnTo>
                    <a:pt x="42" y="437"/>
                  </a:lnTo>
                  <a:lnTo>
                    <a:pt x="49" y="450"/>
                  </a:lnTo>
                  <a:lnTo>
                    <a:pt x="59" y="460"/>
                  </a:lnTo>
                  <a:lnTo>
                    <a:pt x="66" y="471"/>
                  </a:lnTo>
                  <a:lnTo>
                    <a:pt x="75" y="482"/>
                  </a:lnTo>
                  <a:lnTo>
                    <a:pt x="84" y="491"/>
                  </a:lnTo>
                  <a:lnTo>
                    <a:pt x="95" y="500"/>
                  </a:lnTo>
                  <a:lnTo>
                    <a:pt x="106" y="509"/>
                  </a:lnTo>
                  <a:lnTo>
                    <a:pt x="117" y="518"/>
                  </a:lnTo>
                  <a:lnTo>
                    <a:pt x="128" y="526"/>
                  </a:lnTo>
                  <a:lnTo>
                    <a:pt x="138" y="535"/>
                  </a:lnTo>
                  <a:lnTo>
                    <a:pt x="151" y="540"/>
                  </a:lnTo>
                  <a:lnTo>
                    <a:pt x="164" y="548"/>
                  </a:lnTo>
                  <a:lnTo>
                    <a:pt x="177" y="553"/>
                  </a:lnTo>
                  <a:lnTo>
                    <a:pt x="189" y="558"/>
                  </a:lnTo>
                  <a:lnTo>
                    <a:pt x="204" y="562"/>
                  </a:lnTo>
                  <a:lnTo>
                    <a:pt x="216" y="567"/>
                  </a:lnTo>
                  <a:lnTo>
                    <a:pt x="231" y="569"/>
                  </a:lnTo>
                  <a:lnTo>
                    <a:pt x="245" y="573"/>
                  </a:lnTo>
                  <a:lnTo>
                    <a:pt x="260" y="575"/>
                  </a:lnTo>
                  <a:lnTo>
                    <a:pt x="275" y="575"/>
                  </a:lnTo>
                  <a:lnTo>
                    <a:pt x="289" y="577"/>
                  </a:lnTo>
                  <a:lnTo>
                    <a:pt x="304" y="575"/>
                  </a:lnTo>
                  <a:lnTo>
                    <a:pt x="318" y="575"/>
                  </a:lnTo>
                  <a:lnTo>
                    <a:pt x="333" y="573"/>
                  </a:lnTo>
                  <a:lnTo>
                    <a:pt x="347" y="569"/>
                  </a:lnTo>
                  <a:lnTo>
                    <a:pt x="360" y="567"/>
                  </a:lnTo>
                  <a:lnTo>
                    <a:pt x="374" y="562"/>
                  </a:lnTo>
                  <a:lnTo>
                    <a:pt x="387" y="558"/>
                  </a:lnTo>
                  <a:lnTo>
                    <a:pt x="400" y="553"/>
                  </a:lnTo>
                  <a:lnTo>
                    <a:pt x="414" y="548"/>
                  </a:lnTo>
                  <a:lnTo>
                    <a:pt x="425" y="540"/>
                  </a:lnTo>
                  <a:lnTo>
                    <a:pt x="438" y="535"/>
                  </a:lnTo>
                  <a:lnTo>
                    <a:pt x="449" y="526"/>
                  </a:lnTo>
                  <a:lnTo>
                    <a:pt x="461" y="518"/>
                  </a:lnTo>
                  <a:lnTo>
                    <a:pt x="472" y="509"/>
                  </a:lnTo>
                  <a:lnTo>
                    <a:pt x="481" y="500"/>
                  </a:lnTo>
                  <a:lnTo>
                    <a:pt x="492" y="491"/>
                  </a:lnTo>
                  <a:lnTo>
                    <a:pt x="501" y="482"/>
                  </a:lnTo>
                  <a:lnTo>
                    <a:pt x="510" y="471"/>
                  </a:lnTo>
                  <a:lnTo>
                    <a:pt x="520" y="460"/>
                  </a:lnTo>
                  <a:lnTo>
                    <a:pt x="527" y="450"/>
                  </a:lnTo>
                  <a:lnTo>
                    <a:pt x="534" y="437"/>
                  </a:lnTo>
                  <a:lnTo>
                    <a:pt x="541" y="424"/>
                  </a:lnTo>
                  <a:lnTo>
                    <a:pt x="549" y="413"/>
                  </a:lnTo>
                  <a:lnTo>
                    <a:pt x="554" y="401"/>
                  </a:lnTo>
                  <a:lnTo>
                    <a:pt x="559" y="386"/>
                  </a:lnTo>
                  <a:lnTo>
                    <a:pt x="563" y="373"/>
                  </a:lnTo>
                  <a:lnTo>
                    <a:pt x="569" y="359"/>
                  </a:lnTo>
                  <a:lnTo>
                    <a:pt x="570" y="346"/>
                  </a:lnTo>
                  <a:lnTo>
                    <a:pt x="574" y="332"/>
                  </a:lnTo>
                  <a:lnTo>
                    <a:pt x="576" y="317"/>
                  </a:lnTo>
                  <a:lnTo>
                    <a:pt x="576" y="303"/>
                  </a:lnTo>
                  <a:lnTo>
                    <a:pt x="578" y="288"/>
                  </a:lnTo>
                </a:path>
              </a:pathLst>
            </a:custGeom>
            <a:noFill/>
            <a:ln w="301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7" name="Rectangle 52"/>
            <p:cNvSpPr>
              <a:spLocks noChangeArrowheads="1"/>
            </p:cNvSpPr>
            <p:nvPr/>
          </p:nvSpPr>
          <p:spPr bwMode="auto">
            <a:xfrm>
              <a:off x="6157913" y="3009900"/>
              <a:ext cx="147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rPr>
                <a:t>+</a:t>
              </a:r>
              <a:endParaRPr lang="en-US"/>
            </a:p>
          </p:txBody>
        </p:sp>
        <p:sp>
          <p:nvSpPr>
            <p:cNvPr id="24628" name="Line 53"/>
            <p:cNvSpPr>
              <a:spLocks noChangeShapeType="1"/>
            </p:cNvSpPr>
            <p:nvPr/>
          </p:nvSpPr>
          <p:spPr bwMode="auto">
            <a:xfrm>
              <a:off x="6221413" y="2366963"/>
              <a:ext cx="1587" cy="4206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29" name="Freeform 54"/>
            <p:cNvSpPr>
              <a:spLocks/>
            </p:cNvSpPr>
            <p:nvPr/>
          </p:nvSpPr>
          <p:spPr bwMode="auto">
            <a:xfrm>
              <a:off x="6165850" y="2774950"/>
              <a:ext cx="109538" cy="163513"/>
            </a:xfrm>
            <a:custGeom>
              <a:avLst/>
              <a:gdLst>
                <a:gd name="T0" fmla="*/ 2147483647 w 138"/>
                <a:gd name="T1" fmla="*/ 0 h 207"/>
                <a:gd name="T2" fmla="*/ 2147483647 w 138"/>
                <a:gd name="T3" fmla="*/ 2147483647 h 207"/>
                <a:gd name="T4" fmla="*/ 0 w 138"/>
                <a:gd name="T5" fmla="*/ 0 h 207"/>
                <a:gd name="T6" fmla="*/ 2147483647 w 138"/>
                <a:gd name="T7" fmla="*/ 0 h 207"/>
                <a:gd name="T8" fmla="*/ 0 60000 65536"/>
                <a:gd name="T9" fmla="*/ 0 60000 65536"/>
                <a:gd name="T10" fmla="*/ 0 60000 65536"/>
                <a:gd name="T11" fmla="*/ 0 60000 65536"/>
                <a:gd name="T12" fmla="*/ 0 w 138"/>
                <a:gd name="T13" fmla="*/ 0 h 207"/>
                <a:gd name="T14" fmla="*/ 138 w 138"/>
                <a:gd name="T15" fmla="*/ 207 h 207"/>
              </a:gdLst>
              <a:ahLst/>
              <a:cxnLst>
                <a:cxn ang="T8">
                  <a:pos x="T0" y="T1"/>
                </a:cxn>
                <a:cxn ang="T9">
                  <a:pos x="T2" y="T3"/>
                </a:cxn>
                <a:cxn ang="T10">
                  <a:pos x="T4" y="T5"/>
                </a:cxn>
                <a:cxn ang="T11">
                  <a:pos x="T6" y="T7"/>
                </a:cxn>
              </a:cxnLst>
              <a:rect l="T12" t="T13" r="T14" b="T15"/>
              <a:pathLst>
                <a:path w="138" h="207">
                  <a:moveTo>
                    <a:pt x="138" y="0"/>
                  </a:moveTo>
                  <a:lnTo>
                    <a:pt x="69" y="207"/>
                  </a:lnTo>
                  <a:lnTo>
                    <a:pt x="0"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0" name="Rectangle 55"/>
            <p:cNvSpPr>
              <a:spLocks noChangeArrowheads="1"/>
            </p:cNvSpPr>
            <p:nvPr/>
          </p:nvSpPr>
          <p:spPr bwMode="auto">
            <a:xfrm>
              <a:off x="6429375" y="2416175"/>
              <a:ext cx="11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0">
                  <a:solidFill>
                    <a:srgbClr val="000000"/>
                  </a:solidFill>
                  <a:latin typeface="Symbol" pitchFamily="18" charset="2"/>
                </a:rPr>
                <a:t>e</a:t>
              </a:r>
              <a:endParaRPr lang="en-US"/>
            </a:p>
          </p:txBody>
        </p:sp>
        <p:sp>
          <p:nvSpPr>
            <p:cNvPr id="24631" name="Rectangle 56"/>
            <p:cNvSpPr>
              <a:spLocks noChangeArrowheads="1"/>
            </p:cNvSpPr>
            <p:nvPr/>
          </p:nvSpPr>
          <p:spPr bwMode="auto">
            <a:xfrm>
              <a:off x="6508750" y="258445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0" dirty="0">
                  <a:solidFill>
                    <a:srgbClr val="000000"/>
                  </a:solidFill>
                  <a:latin typeface="Symbol" pitchFamily="18" charset="2"/>
                </a:rPr>
                <a:t>3</a:t>
              </a:r>
              <a:endParaRPr lang="en-US" dirty="0"/>
            </a:p>
          </p:txBody>
        </p:sp>
        <p:sp>
          <p:nvSpPr>
            <p:cNvPr id="24632" name="Line 57"/>
            <p:cNvSpPr>
              <a:spLocks noChangeShapeType="1"/>
            </p:cNvSpPr>
            <p:nvPr/>
          </p:nvSpPr>
          <p:spPr bwMode="auto">
            <a:xfrm>
              <a:off x="6450013" y="3163888"/>
              <a:ext cx="1792287"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33" name="Freeform 58"/>
            <p:cNvSpPr>
              <a:spLocks/>
            </p:cNvSpPr>
            <p:nvPr/>
          </p:nvSpPr>
          <p:spPr bwMode="auto">
            <a:xfrm>
              <a:off x="8228013" y="3108325"/>
              <a:ext cx="165100" cy="109538"/>
            </a:xfrm>
            <a:custGeom>
              <a:avLst/>
              <a:gdLst>
                <a:gd name="T0" fmla="*/ 0 w 207"/>
                <a:gd name="T1" fmla="*/ 0 h 138"/>
                <a:gd name="T2" fmla="*/ 2147483647 w 207"/>
                <a:gd name="T3" fmla="*/ 2147483647 h 138"/>
                <a:gd name="T4" fmla="*/ 0 w 207"/>
                <a:gd name="T5" fmla="*/ 2147483647 h 138"/>
                <a:gd name="T6" fmla="*/ 0 w 207"/>
                <a:gd name="T7" fmla="*/ 0 h 138"/>
                <a:gd name="T8" fmla="*/ 0 60000 65536"/>
                <a:gd name="T9" fmla="*/ 0 60000 65536"/>
                <a:gd name="T10" fmla="*/ 0 60000 65536"/>
                <a:gd name="T11" fmla="*/ 0 60000 65536"/>
                <a:gd name="T12" fmla="*/ 0 w 207"/>
                <a:gd name="T13" fmla="*/ 0 h 138"/>
                <a:gd name="T14" fmla="*/ 207 w 207"/>
                <a:gd name="T15" fmla="*/ 138 h 138"/>
              </a:gdLst>
              <a:ahLst/>
              <a:cxnLst>
                <a:cxn ang="T8">
                  <a:pos x="T0" y="T1"/>
                </a:cxn>
                <a:cxn ang="T9">
                  <a:pos x="T2" y="T3"/>
                </a:cxn>
                <a:cxn ang="T10">
                  <a:pos x="T4" y="T5"/>
                </a:cxn>
                <a:cxn ang="T11">
                  <a:pos x="T6" y="T7"/>
                </a:cxn>
              </a:cxnLst>
              <a:rect l="T12" t="T13" r="T14" b="T15"/>
              <a:pathLst>
                <a:path w="207" h="138">
                  <a:moveTo>
                    <a:pt x="0" y="0"/>
                  </a:moveTo>
                  <a:lnTo>
                    <a:pt x="207" y="69"/>
                  </a:lnTo>
                  <a:lnTo>
                    <a:pt x="0" y="1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2" name="Line 138"/>
            <p:cNvSpPr>
              <a:spLocks noChangeShapeType="1"/>
            </p:cNvSpPr>
            <p:nvPr/>
          </p:nvSpPr>
          <p:spPr bwMode="auto">
            <a:xfrm>
              <a:off x="6677025" y="3163888"/>
              <a:ext cx="1257300"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13" name="Rectangle 139"/>
            <p:cNvSpPr>
              <a:spLocks noChangeArrowheads="1"/>
            </p:cNvSpPr>
            <p:nvPr/>
          </p:nvSpPr>
          <p:spPr bwMode="auto">
            <a:xfrm>
              <a:off x="6884988" y="2870200"/>
              <a:ext cx="13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V</a:t>
              </a:r>
              <a:endParaRPr lang="en-US"/>
            </a:p>
          </p:txBody>
        </p:sp>
        <p:sp>
          <p:nvSpPr>
            <p:cNvPr id="24714" name="Rectangle 140"/>
            <p:cNvSpPr>
              <a:spLocks noChangeArrowheads="1"/>
            </p:cNvSpPr>
            <p:nvPr/>
          </p:nvSpPr>
          <p:spPr bwMode="auto">
            <a:xfrm>
              <a:off x="6997700" y="299878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rPr>
                <a:t>a</a:t>
              </a:r>
              <a:endParaRPr lang="en-US"/>
            </a:p>
          </p:txBody>
        </p:sp>
        <p:sp>
          <p:nvSpPr>
            <p:cNvPr id="24715" name="Rectangle 141"/>
            <p:cNvSpPr>
              <a:spLocks noChangeArrowheads="1"/>
            </p:cNvSpPr>
            <p:nvPr/>
          </p:nvSpPr>
          <p:spPr bwMode="auto">
            <a:xfrm>
              <a:off x="7100888" y="2870200"/>
              <a:ext cx="119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rPr>
                <a:t>+</a:t>
              </a:r>
              <a:endParaRPr lang="en-US"/>
            </a:p>
          </p:txBody>
        </p:sp>
        <p:sp>
          <p:nvSpPr>
            <p:cNvPr id="24716" name="Rectangle 142"/>
            <p:cNvSpPr>
              <a:spLocks noChangeArrowheads="1"/>
            </p:cNvSpPr>
            <p:nvPr/>
          </p:nvSpPr>
          <p:spPr bwMode="auto">
            <a:xfrm>
              <a:off x="7245350" y="2847975"/>
              <a:ext cx="88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717" name="Rectangle 143"/>
            <p:cNvSpPr>
              <a:spLocks noChangeArrowheads="1"/>
            </p:cNvSpPr>
            <p:nvPr/>
          </p:nvSpPr>
          <p:spPr bwMode="auto">
            <a:xfrm>
              <a:off x="7304088" y="29829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1</a:t>
              </a:r>
              <a:endParaRPr lang="en-US"/>
            </a:p>
          </p:txBody>
        </p:sp>
        <p:sp>
          <p:nvSpPr>
            <p:cNvPr id="24718" name="Rectangle 144"/>
            <p:cNvSpPr>
              <a:spLocks noChangeArrowheads="1"/>
            </p:cNvSpPr>
            <p:nvPr/>
          </p:nvSpPr>
          <p:spPr bwMode="auto">
            <a:xfrm>
              <a:off x="7402513" y="2847975"/>
              <a:ext cx="200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719" name="Rectangle 145"/>
            <p:cNvSpPr>
              <a:spLocks noChangeArrowheads="1"/>
            </p:cNvSpPr>
            <p:nvPr/>
          </p:nvSpPr>
          <p:spPr bwMode="auto">
            <a:xfrm>
              <a:off x="7572375" y="29829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2</a:t>
              </a:r>
              <a:endParaRPr lang="en-US"/>
            </a:p>
          </p:txBody>
        </p:sp>
        <p:sp>
          <p:nvSpPr>
            <p:cNvPr id="24720" name="Rectangle 146"/>
            <p:cNvSpPr>
              <a:spLocks noChangeArrowheads="1"/>
            </p:cNvSpPr>
            <p:nvPr/>
          </p:nvSpPr>
          <p:spPr bwMode="auto">
            <a:xfrm>
              <a:off x="7672388" y="2847975"/>
              <a:ext cx="200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0">
                  <a:solidFill>
                    <a:srgbClr val="000000"/>
                  </a:solidFill>
                  <a:latin typeface="Symbol" pitchFamily="18" charset="2"/>
                </a:rPr>
                <a:t>+e</a:t>
              </a:r>
              <a:endParaRPr lang="en-US"/>
            </a:p>
          </p:txBody>
        </p:sp>
        <p:sp>
          <p:nvSpPr>
            <p:cNvPr id="24721" name="Rectangle 147"/>
            <p:cNvSpPr>
              <a:spLocks noChangeArrowheads="1"/>
            </p:cNvSpPr>
            <p:nvPr/>
          </p:nvSpPr>
          <p:spPr bwMode="auto">
            <a:xfrm>
              <a:off x="7840663" y="2982913"/>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0">
                  <a:solidFill>
                    <a:srgbClr val="000000"/>
                  </a:solidFill>
                  <a:latin typeface="Symbol" pitchFamily="18" charset="2"/>
                </a:rPr>
                <a:t>3</a:t>
              </a:r>
              <a:endParaRPr lang="en-US"/>
            </a:p>
          </p:txBody>
        </p:sp>
      </p:grpSp>
      <p:sp>
        <p:nvSpPr>
          <p:cNvPr id="147" name="TextBox 146"/>
          <p:cNvSpPr txBox="1"/>
          <p:nvPr/>
        </p:nvSpPr>
        <p:spPr>
          <a:xfrm>
            <a:off x="256637" y="5972601"/>
            <a:ext cx="8136476" cy="830997"/>
          </a:xfrm>
          <a:prstGeom prst="rect">
            <a:avLst/>
          </a:prstGeom>
          <a:noFill/>
        </p:spPr>
        <p:txBody>
          <a:bodyPr wrap="square" rtlCol="0">
            <a:spAutoFit/>
          </a:bodyPr>
          <a:lstStyle/>
          <a:p>
            <a:r>
              <a:rPr lang="en-US" sz="2400" dirty="0">
                <a:solidFill>
                  <a:srgbClr val="0000FF"/>
                </a:solidFill>
              </a:rPr>
              <a:t>Restoration enables LARGE digital circuits to carry out complex, high-precision operations.</a:t>
            </a:r>
          </a:p>
        </p:txBody>
      </p:sp>
      <p:grpSp>
        <p:nvGrpSpPr>
          <p:cNvPr id="153" name="Group 152"/>
          <p:cNvGrpSpPr/>
          <p:nvPr/>
        </p:nvGrpSpPr>
        <p:grpSpPr>
          <a:xfrm>
            <a:off x="2767013" y="3738563"/>
            <a:ext cx="847848" cy="1435101"/>
            <a:chOff x="2767013" y="3738563"/>
            <a:chExt cx="847848" cy="1435101"/>
          </a:xfrm>
        </p:grpSpPr>
        <p:sp>
          <p:nvSpPr>
            <p:cNvPr id="148" name="TextBox 147"/>
            <p:cNvSpPr txBox="1"/>
            <p:nvPr/>
          </p:nvSpPr>
          <p:spPr>
            <a:xfrm>
              <a:off x="2859088" y="3738563"/>
              <a:ext cx="755773" cy="369332"/>
            </a:xfrm>
            <a:prstGeom prst="rect">
              <a:avLst/>
            </a:prstGeom>
            <a:noFill/>
          </p:spPr>
          <p:txBody>
            <a:bodyPr wrap="none" rtlCol="0">
              <a:spAutoFit/>
            </a:bodyPr>
            <a:lstStyle/>
            <a:p>
              <a:r>
                <a:rPr lang="en-US" dirty="0">
                  <a:solidFill>
                    <a:srgbClr val="0000FF"/>
                  </a:solidFill>
                </a:rPr>
                <a:t>Buffer</a:t>
              </a:r>
            </a:p>
          </p:txBody>
        </p:sp>
        <p:cxnSp>
          <p:nvCxnSpPr>
            <p:cNvPr id="150" name="Straight Arrow Connector 149"/>
            <p:cNvCxnSpPr/>
            <p:nvPr/>
          </p:nvCxnSpPr>
          <p:spPr>
            <a:xfrm rot="5400000">
              <a:off x="2457967" y="4416942"/>
              <a:ext cx="1065768" cy="447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51" name="TextBox 150"/>
          <p:cNvSpPr txBox="1"/>
          <p:nvPr/>
        </p:nvSpPr>
        <p:spPr>
          <a:xfrm>
            <a:off x="6688676"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§1.2</a:t>
            </a:r>
          </a:p>
        </p:txBody>
      </p:sp>
      <p:sp>
        <p:nvSpPr>
          <p:cNvPr id="2" name="Slide Number Placeholder 1"/>
          <p:cNvSpPr>
            <a:spLocks noGrp="1"/>
          </p:cNvSpPr>
          <p:nvPr>
            <p:ph type="sldNum" sz="quarter" idx="12"/>
          </p:nvPr>
        </p:nvSpPr>
        <p:spPr/>
        <p:txBody>
          <a:bodyPr/>
          <a:lstStyle/>
          <a:p>
            <a:fld id="{6F344C7A-0D93-FE43-BBB8-6C733ACB5A1E}" type="slidenum">
              <a:rPr lang="en-US" smtClean="0"/>
              <a:t>27</a:t>
            </a:fld>
            <a:endParaRPr lang="en-US"/>
          </a:p>
        </p:txBody>
      </p:sp>
      <p:grpSp>
        <p:nvGrpSpPr>
          <p:cNvPr id="154" name="Group 153"/>
          <p:cNvGrpSpPr/>
          <p:nvPr/>
        </p:nvGrpSpPr>
        <p:grpSpPr>
          <a:xfrm>
            <a:off x="134938" y="3544888"/>
            <a:ext cx="2286000" cy="1131348"/>
            <a:chOff x="76200" y="1879346"/>
            <a:chExt cx="2286000" cy="1131348"/>
          </a:xfrm>
        </p:grpSpPr>
        <p:grpSp>
          <p:nvGrpSpPr>
            <p:cNvPr id="155" name="Group 154"/>
            <p:cNvGrpSpPr/>
            <p:nvPr/>
          </p:nvGrpSpPr>
          <p:grpSpPr>
            <a:xfrm>
              <a:off x="76200" y="1879346"/>
              <a:ext cx="2286000" cy="1131348"/>
              <a:chOff x="-76200" y="1879346"/>
              <a:chExt cx="2286000" cy="1131348"/>
            </a:xfrm>
          </p:grpSpPr>
          <p:sp>
            <p:nvSpPr>
              <p:cNvPr id="160" name="Rounded Rectangular Callout 159"/>
              <p:cNvSpPr/>
              <p:nvPr/>
            </p:nvSpPr>
            <p:spPr>
              <a:xfrm>
                <a:off x="-76200" y="1879346"/>
                <a:ext cx="2286000" cy="1131348"/>
              </a:xfrm>
              <a:prstGeom prst="wedgeRoundRectCallout">
                <a:avLst>
                  <a:gd name="adj1" fmla="val -12262"/>
                  <a:gd name="adj2" fmla="val 81117"/>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1" name="Elbow Connector 160"/>
              <p:cNvCxnSpPr/>
              <p:nvPr/>
            </p:nvCxnSpPr>
            <p:spPr>
              <a:xfrm flipV="1">
                <a:off x="609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62" name="Elbow Connector 161"/>
              <p:cNvCxnSpPr/>
              <p:nvPr/>
            </p:nvCxnSpPr>
            <p:spPr>
              <a:xfrm>
                <a:off x="990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1371600" y="2667000"/>
                <a:ext cx="479425"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56" name="Straight Arrow Connector 155"/>
            <p:cNvCxnSpPr/>
            <p:nvPr/>
          </p:nvCxnSpPr>
          <p:spPr>
            <a:xfrm flipV="1">
              <a:off x="685800"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a:off x="685800"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1090613" y="2730519"/>
              <a:ext cx="784225" cy="276999"/>
            </a:xfrm>
            <a:prstGeom prst="rect">
              <a:avLst/>
            </a:prstGeom>
            <a:noFill/>
          </p:spPr>
          <p:txBody>
            <a:bodyPr wrap="square" rtlCol="0">
              <a:spAutoFit/>
            </a:bodyPr>
            <a:lstStyle/>
            <a:p>
              <a:r>
                <a:rPr lang="en-US" sz="1200" dirty="0"/>
                <a:t>Time</a:t>
              </a:r>
            </a:p>
          </p:txBody>
        </p:sp>
        <p:sp>
          <p:nvSpPr>
            <p:cNvPr id="159" name="TextBox 158"/>
            <p:cNvSpPr txBox="1"/>
            <p:nvPr/>
          </p:nvSpPr>
          <p:spPr>
            <a:xfrm>
              <a:off x="76200" y="2268963"/>
              <a:ext cx="784225" cy="276999"/>
            </a:xfrm>
            <a:prstGeom prst="rect">
              <a:avLst/>
            </a:prstGeom>
            <a:noFill/>
          </p:spPr>
          <p:txBody>
            <a:bodyPr wrap="square" rtlCol="0">
              <a:spAutoFit/>
            </a:bodyPr>
            <a:lstStyle/>
            <a:p>
              <a:r>
                <a:rPr lang="en-US" sz="1200" dirty="0"/>
                <a:t>Voltage</a:t>
              </a:r>
            </a:p>
          </p:txBody>
        </p:sp>
      </p:grpSp>
      <p:grpSp>
        <p:nvGrpSpPr>
          <p:cNvPr id="174" name="Group 173"/>
          <p:cNvGrpSpPr/>
          <p:nvPr/>
        </p:nvGrpSpPr>
        <p:grpSpPr>
          <a:xfrm>
            <a:off x="6797489" y="3420298"/>
            <a:ext cx="2286000" cy="1131348"/>
            <a:chOff x="-222436" y="1877518"/>
            <a:chExt cx="2286000" cy="1131348"/>
          </a:xfrm>
        </p:grpSpPr>
        <p:grpSp>
          <p:nvGrpSpPr>
            <p:cNvPr id="175" name="Group 174"/>
            <p:cNvGrpSpPr/>
            <p:nvPr/>
          </p:nvGrpSpPr>
          <p:grpSpPr>
            <a:xfrm>
              <a:off x="-222436" y="1877518"/>
              <a:ext cx="2286000" cy="1131348"/>
              <a:chOff x="-374836" y="1877518"/>
              <a:chExt cx="2286000" cy="1131348"/>
            </a:xfrm>
          </p:grpSpPr>
          <p:sp>
            <p:nvSpPr>
              <p:cNvPr id="180" name="Rounded Rectangular Callout 179"/>
              <p:cNvSpPr/>
              <p:nvPr/>
            </p:nvSpPr>
            <p:spPr>
              <a:xfrm>
                <a:off x="-374836" y="1877518"/>
                <a:ext cx="2286000" cy="1131348"/>
              </a:xfrm>
              <a:prstGeom prst="wedgeRoundRectCallout">
                <a:avLst>
                  <a:gd name="adj1" fmla="val 7738"/>
                  <a:gd name="adj2" fmla="val 95380"/>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1" name="Elbow Connector 180"/>
              <p:cNvCxnSpPr/>
              <p:nvPr/>
            </p:nvCxnSpPr>
            <p:spPr>
              <a:xfrm flipV="1">
                <a:off x="371475"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82" name="Elbow Connector 181"/>
              <p:cNvCxnSpPr/>
              <p:nvPr/>
            </p:nvCxnSpPr>
            <p:spPr>
              <a:xfrm>
                <a:off x="752475"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1133475" y="2667000"/>
                <a:ext cx="479425"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76" name="Straight Arrow Connector 175"/>
            <p:cNvCxnSpPr/>
            <p:nvPr/>
          </p:nvCxnSpPr>
          <p:spPr>
            <a:xfrm flipV="1">
              <a:off x="447675"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a:off x="447675"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8" name="TextBox 177"/>
            <p:cNvSpPr txBox="1"/>
            <p:nvPr/>
          </p:nvSpPr>
          <p:spPr>
            <a:xfrm>
              <a:off x="852488" y="2730519"/>
              <a:ext cx="784225" cy="276999"/>
            </a:xfrm>
            <a:prstGeom prst="rect">
              <a:avLst/>
            </a:prstGeom>
            <a:noFill/>
          </p:spPr>
          <p:txBody>
            <a:bodyPr wrap="square" rtlCol="0">
              <a:spAutoFit/>
            </a:bodyPr>
            <a:lstStyle/>
            <a:p>
              <a:r>
                <a:rPr lang="en-US" sz="1200" dirty="0"/>
                <a:t>Time</a:t>
              </a:r>
            </a:p>
          </p:txBody>
        </p:sp>
        <p:sp>
          <p:nvSpPr>
            <p:cNvPr id="179" name="TextBox 178"/>
            <p:cNvSpPr txBox="1"/>
            <p:nvPr/>
          </p:nvSpPr>
          <p:spPr>
            <a:xfrm>
              <a:off x="-161925" y="2268963"/>
              <a:ext cx="784225" cy="276999"/>
            </a:xfrm>
            <a:prstGeom prst="rect">
              <a:avLst/>
            </a:prstGeom>
            <a:noFill/>
          </p:spPr>
          <p:txBody>
            <a:bodyPr wrap="square" rtlCol="0">
              <a:spAutoFit/>
            </a:bodyPr>
            <a:lstStyle/>
            <a:p>
              <a:r>
                <a:rPr lang="en-US" sz="1200" dirty="0"/>
                <a:t>Voltage</a:t>
              </a:r>
            </a:p>
          </p:txBody>
        </p:sp>
      </p:grpSp>
      <p:grpSp>
        <p:nvGrpSpPr>
          <p:cNvPr id="184" name="Group 183"/>
          <p:cNvGrpSpPr/>
          <p:nvPr/>
        </p:nvGrpSpPr>
        <p:grpSpPr>
          <a:xfrm>
            <a:off x="23067" y="660817"/>
            <a:ext cx="2286000" cy="1131348"/>
            <a:chOff x="76200" y="1879346"/>
            <a:chExt cx="2286000" cy="1131348"/>
          </a:xfrm>
        </p:grpSpPr>
        <p:grpSp>
          <p:nvGrpSpPr>
            <p:cNvPr id="185" name="Group 184"/>
            <p:cNvGrpSpPr/>
            <p:nvPr/>
          </p:nvGrpSpPr>
          <p:grpSpPr>
            <a:xfrm>
              <a:off x="76200" y="1879346"/>
              <a:ext cx="2286000" cy="1131348"/>
              <a:chOff x="-76200" y="1879346"/>
              <a:chExt cx="2286000" cy="1131348"/>
            </a:xfrm>
          </p:grpSpPr>
          <p:sp>
            <p:nvSpPr>
              <p:cNvPr id="190" name="Rounded Rectangular Callout 189"/>
              <p:cNvSpPr/>
              <p:nvPr/>
            </p:nvSpPr>
            <p:spPr>
              <a:xfrm>
                <a:off x="-76200" y="1879346"/>
                <a:ext cx="2286000" cy="1131348"/>
              </a:xfrm>
              <a:prstGeom prst="wedgeRoundRectCallout">
                <a:avLst>
                  <a:gd name="adj1" fmla="val -12262"/>
                  <a:gd name="adj2" fmla="val 81117"/>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91" name="Elbow Connector 190"/>
              <p:cNvCxnSpPr/>
              <p:nvPr/>
            </p:nvCxnSpPr>
            <p:spPr>
              <a:xfrm flipV="1">
                <a:off x="609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92" name="Elbow Connector 191"/>
              <p:cNvCxnSpPr/>
              <p:nvPr/>
            </p:nvCxnSpPr>
            <p:spPr>
              <a:xfrm>
                <a:off x="990600" y="2370138"/>
                <a:ext cx="381000" cy="296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1371600" y="2667000"/>
                <a:ext cx="479425"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86" name="Straight Arrow Connector 185"/>
            <p:cNvCxnSpPr/>
            <p:nvPr/>
          </p:nvCxnSpPr>
          <p:spPr>
            <a:xfrm flipV="1">
              <a:off x="685800" y="2057400"/>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7" name="Straight Arrow Connector 186"/>
            <p:cNvCxnSpPr/>
            <p:nvPr/>
          </p:nvCxnSpPr>
          <p:spPr>
            <a:xfrm>
              <a:off x="685800" y="2744035"/>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1090613" y="2730519"/>
              <a:ext cx="784225" cy="276999"/>
            </a:xfrm>
            <a:prstGeom prst="rect">
              <a:avLst/>
            </a:prstGeom>
            <a:noFill/>
          </p:spPr>
          <p:txBody>
            <a:bodyPr wrap="square" rtlCol="0">
              <a:spAutoFit/>
            </a:bodyPr>
            <a:lstStyle/>
            <a:p>
              <a:r>
                <a:rPr lang="en-US" sz="1200" dirty="0"/>
                <a:t>Time</a:t>
              </a:r>
            </a:p>
          </p:txBody>
        </p:sp>
        <p:sp>
          <p:nvSpPr>
            <p:cNvPr id="189" name="TextBox 188"/>
            <p:cNvSpPr txBox="1"/>
            <p:nvPr/>
          </p:nvSpPr>
          <p:spPr>
            <a:xfrm>
              <a:off x="76200" y="2268963"/>
              <a:ext cx="784225" cy="276999"/>
            </a:xfrm>
            <a:prstGeom prst="rect">
              <a:avLst/>
            </a:prstGeom>
            <a:noFill/>
          </p:spPr>
          <p:txBody>
            <a:bodyPr wrap="square" rtlCol="0">
              <a:spAutoFit/>
            </a:bodyPr>
            <a:lstStyle/>
            <a:p>
              <a:r>
                <a:rPr lang="en-US" sz="1200" dirty="0"/>
                <a:t>Voltage</a:t>
              </a:r>
            </a:p>
          </p:txBody>
        </p:sp>
      </p:grpSp>
      <p:grpSp>
        <p:nvGrpSpPr>
          <p:cNvPr id="194" name="Group 193"/>
          <p:cNvGrpSpPr/>
          <p:nvPr/>
        </p:nvGrpSpPr>
        <p:grpSpPr>
          <a:xfrm>
            <a:off x="7443788" y="674938"/>
            <a:ext cx="1524000" cy="1047151"/>
            <a:chOff x="6324600" y="1765700"/>
            <a:chExt cx="1524000" cy="1047151"/>
          </a:xfrm>
        </p:grpSpPr>
        <p:sp>
          <p:nvSpPr>
            <p:cNvPr id="195" name="Rounded Rectangular Callout 194"/>
            <p:cNvSpPr/>
            <p:nvPr/>
          </p:nvSpPr>
          <p:spPr>
            <a:xfrm>
              <a:off x="6324600" y="1765700"/>
              <a:ext cx="1524000" cy="1047151"/>
            </a:xfrm>
            <a:prstGeom prst="wedgeRoundRectCallout">
              <a:avLst>
                <a:gd name="adj1" fmla="val -59783"/>
                <a:gd name="adj2" fmla="val 88005"/>
                <a:gd name="adj3" fmla="val 16667"/>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6" name="Group 195"/>
            <p:cNvGrpSpPr/>
            <p:nvPr/>
          </p:nvGrpSpPr>
          <p:grpSpPr>
            <a:xfrm>
              <a:off x="6477000" y="2199377"/>
              <a:ext cx="1176747" cy="447129"/>
              <a:chOff x="4205288" y="2558600"/>
              <a:chExt cx="1176747" cy="194552"/>
            </a:xfrm>
          </p:grpSpPr>
          <p:sp>
            <p:nvSpPr>
              <p:cNvPr id="197" name="Freeform 196"/>
              <p:cNvSpPr/>
              <p:nvPr/>
            </p:nvSpPr>
            <p:spPr>
              <a:xfrm>
                <a:off x="4205288" y="2628239"/>
                <a:ext cx="171450" cy="124913"/>
              </a:xfrm>
              <a:custGeom>
                <a:avLst/>
                <a:gdLst>
                  <a:gd name="connsiteX0" fmla="*/ 0 w 171450"/>
                  <a:gd name="connsiteY0" fmla="*/ 67763 h 124913"/>
                  <a:gd name="connsiteX1" fmla="*/ 4762 w 171450"/>
                  <a:gd name="connsiteY1" fmla="*/ 105863 h 124913"/>
                  <a:gd name="connsiteX2" fmla="*/ 9525 w 171450"/>
                  <a:gd name="connsiteY2" fmla="*/ 120150 h 124913"/>
                  <a:gd name="connsiteX3" fmla="*/ 23812 w 171450"/>
                  <a:gd name="connsiteY3" fmla="*/ 124913 h 124913"/>
                  <a:gd name="connsiteX4" fmla="*/ 28575 w 171450"/>
                  <a:gd name="connsiteY4" fmla="*/ 63000 h 124913"/>
                  <a:gd name="connsiteX5" fmla="*/ 33337 w 171450"/>
                  <a:gd name="connsiteY5" fmla="*/ 48713 h 124913"/>
                  <a:gd name="connsiteX6" fmla="*/ 47625 w 171450"/>
                  <a:gd name="connsiteY6" fmla="*/ 39188 h 124913"/>
                  <a:gd name="connsiteX7" fmla="*/ 52387 w 171450"/>
                  <a:gd name="connsiteY7" fmla="*/ 1088 h 124913"/>
                  <a:gd name="connsiteX8" fmla="*/ 61912 w 171450"/>
                  <a:gd name="connsiteY8" fmla="*/ 20138 h 124913"/>
                  <a:gd name="connsiteX9" fmla="*/ 66675 w 171450"/>
                  <a:gd name="connsiteY9" fmla="*/ 39188 h 124913"/>
                  <a:gd name="connsiteX10" fmla="*/ 71437 w 171450"/>
                  <a:gd name="connsiteY10" fmla="*/ 53475 h 124913"/>
                  <a:gd name="connsiteX11" fmla="*/ 100012 w 171450"/>
                  <a:gd name="connsiteY11" fmla="*/ 29663 h 124913"/>
                  <a:gd name="connsiteX12" fmla="*/ 109537 w 171450"/>
                  <a:gd name="connsiteY12" fmla="*/ 43950 h 124913"/>
                  <a:gd name="connsiteX13" fmla="*/ 142875 w 171450"/>
                  <a:gd name="connsiteY13" fmla="*/ 53475 h 124913"/>
                  <a:gd name="connsiteX14" fmla="*/ 157162 w 171450"/>
                  <a:gd name="connsiteY14" fmla="*/ 63000 h 124913"/>
                  <a:gd name="connsiteX15" fmla="*/ 171450 w 171450"/>
                  <a:gd name="connsiteY15" fmla="*/ 67763 h 1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24913">
                    <a:moveTo>
                      <a:pt x="0" y="67763"/>
                    </a:moveTo>
                    <a:cubicBezTo>
                      <a:pt x="1587" y="80463"/>
                      <a:pt x="2472" y="93271"/>
                      <a:pt x="4762" y="105863"/>
                    </a:cubicBezTo>
                    <a:cubicBezTo>
                      <a:pt x="5660" y="110802"/>
                      <a:pt x="5975" y="116600"/>
                      <a:pt x="9525" y="120150"/>
                    </a:cubicBezTo>
                    <a:cubicBezTo>
                      <a:pt x="13075" y="123700"/>
                      <a:pt x="19050" y="123325"/>
                      <a:pt x="23812" y="124913"/>
                    </a:cubicBezTo>
                    <a:cubicBezTo>
                      <a:pt x="25400" y="104275"/>
                      <a:pt x="26008" y="83539"/>
                      <a:pt x="28575" y="63000"/>
                    </a:cubicBezTo>
                    <a:cubicBezTo>
                      <a:pt x="29198" y="58019"/>
                      <a:pt x="30201" y="52633"/>
                      <a:pt x="33337" y="48713"/>
                    </a:cubicBezTo>
                    <a:cubicBezTo>
                      <a:pt x="36913" y="44243"/>
                      <a:pt x="42862" y="42363"/>
                      <a:pt x="47625" y="39188"/>
                    </a:cubicBezTo>
                    <a:cubicBezTo>
                      <a:pt x="49212" y="26488"/>
                      <a:pt x="44708" y="11327"/>
                      <a:pt x="52387" y="1088"/>
                    </a:cubicBezTo>
                    <a:cubicBezTo>
                      <a:pt x="56647" y="-4592"/>
                      <a:pt x="59419" y="13491"/>
                      <a:pt x="61912" y="20138"/>
                    </a:cubicBezTo>
                    <a:cubicBezTo>
                      <a:pt x="64210" y="26267"/>
                      <a:pt x="64877" y="32894"/>
                      <a:pt x="66675" y="39188"/>
                    </a:cubicBezTo>
                    <a:cubicBezTo>
                      <a:pt x="68054" y="44015"/>
                      <a:pt x="69850" y="48713"/>
                      <a:pt x="71437" y="53475"/>
                    </a:cubicBezTo>
                    <a:cubicBezTo>
                      <a:pt x="83032" y="18690"/>
                      <a:pt x="71222" y="22465"/>
                      <a:pt x="100012" y="29663"/>
                    </a:cubicBezTo>
                    <a:cubicBezTo>
                      <a:pt x="103187" y="34425"/>
                      <a:pt x="105068" y="40374"/>
                      <a:pt x="109537" y="43950"/>
                    </a:cubicBezTo>
                    <a:cubicBezTo>
                      <a:pt x="112644" y="46436"/>
                      <a:pt x="141627" y="53163"/>
                      <a:pt x="142875" y="53475"/>
                    </a:cubicBezTo>
                    <a:cubicBezTo>
                      <a:pt x="147637" y="56650"/>
                      <a:pt x="153586" y="58531"/>
                      <a:pt x="157162" y="63000"/>
                    </a:cubicBezTo>
                    <a:cubicBezTo>
                      <a:pt x="168153" y="76739"/>
                      <a:pt x="154075" y="85138"/>
                      <a:pt x="171450" y="67763"/>
                    </a:cubicBezTo>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Freeform 197"/>
              <p:cNvSpPr/>
              <p:nvPr/>
            </p:nvSpPr>
            <p:spPr>
              <a:xfrm>
                <a:off x="4376738" y="2558600"/>
                <a:ext cx="390525" cy="178477"/>
              </a:xfrm>
              <a:custGeom>
                <a:avLst/>
                <a:gdLst>
                  <a:gd name="connsiteX0" fmla="*/ 0 w 390525"/>
                  <a:gd name="connsiteY0" fmla="*/ 249321 h 320758"/>
                  <a:gd name="connsiteX1" fmla="*/ 19050 w 390525"/>
                  <a:gd name="connsiteY1" fmla="*/ 277896 h 320758"/>
                  <a:gd name="connsiteX2" fmla="*/ 33337 w 390525"/>
                  <a:gd name="connsiteY2" fmla="*/ 292183 h 320758"/>
                  <a:gd name="connsiteX3" fmla="*/ 47625 w 390525"/>
                  <a:gd name="connsiteY3" fmla="*/ 287421 h 320758"/>
                  <a:gd name="connsiteX4" fmla="*/ 57150 w 390525"/>
                  <a:gd name="connsiteY4" fmla="*/ 254083 h 320758"/>
                  <a:gd name="connsiteX5" fmla="*/ 71437 w 390525"/>
                  <a:gd name="connsiteY5" fmla="*/ 249321 h 320758"/>
                  <a:gd name="connsiteX6" fmla="*/ 85725 w 390525"/>
                  <a:gd name="connsiteY6" fmla="*/ 301708 h 320758"/>
                  <a:gd name="connsiteX7" fmla="*/ 90487 w 390525"/>
                  <a:gd name="connsiteY7" fmla="*/ 315996 h 320758"/>
                  <a:gd name="connsiteX8" fmla="*/ 104775 w 390525"/>
                  <a:gd name="connsiteY8" fmla="*/ 320758 h 320758"/>
                  <a:gd name="connsiteX9" fmla="*/ 109537 w 390525"/>
                  <a:gd name="connsiteY9" fmla="*/ 292183 h 320758"/>
                  <a:gd name="connsiteX10" fmla="*/ 123825 w 390525"/>
                  <a:gd name="connsiteY10" fmla="*/ 296946 h 320758"/>
                  <a:gd name="connsiteX11" fmla="*/ 138112 w 390525"/>
                  <a:gd name="connsiteY11" fmla="*/ 311233 h 320758"/>
                  <a:gd name="connsiteX12" fmla="*/ 152400 w 390525"/>
                  <a:gd name="connsiteY12" fmla="*/ 230271 h 320758"/>
                  <a:gd name="connsiteX13" fmla="*/ 157162 w 390525"/>
                  <a:gd name="connsiteY13" fmla="*/ 244558 h 320758"/>
                  <a:gd name="connsiteX14" fmla="*/ 180975 w 390525"/>
                  <a:gd name="connsiteY14" fmla="*/ 268371 h 320758"/>
                  <a:gd name="connsiteX15" fmla="*/ 185737 w 390525"/>
                  <a:gd name="connsiteY15" fmla="*/ 282658 h 320758"/>
                  <a:gd name="connsiteX16" fmla="*/ 204787 w 390525"/>
                  <a:gd name="connsiteY16" fmla="*/ 263608 h 320758"/>
                  <a:gd name="connsiteX17" fmla="*/ 209550 w 390525"/>
                  <a:gd name="connsiteY17" fmla="*/ 230271 h 320758"/>
                  <a:gd name="connsiteX18" fmla="*/ 214312 w 390525"/>
                  <a:gd name="connsiteY18" fmla="*/ 215983 h 320758"/>
                  <a:gd name="connsiteX19" fmla="*/ 223837 w 390525"/>
                  <a:gd name="connsiteY19" fmla="*/ 244558 h 320758"/>
                  <a:gd name="connsiteX20" fmla="*/ 238125 w 390525"/>
                  <a:gd name="connsiteY20" fmla="*/ 258846 h 320758"/>
                  <a:gd name="connsiteX21" fmla="*/ 242887 w 390525"/>
                  <a:gd name="connsiteY21" fmla="*/ 130258 h 320758"/>
                  <a:gd name="connsiteX22" fmla="*/ 252412 w 390525"/>
                  <a:gd name="connsiteY22" fmla="*/ 77871 h 320758"/>
                  <a:gd name="connsiteX23" fmla="*/ 257175 w 390525"/>
                  <a:gd name="connsiteY23" fmla="*/ 1671 h 320758"/>
                  <a:gd name="connsiteX24" fmla="*/ 271462 w 390525"/>
                  <a:gd name="connsiteY24" fmla="*/ 11196 h 320758"/>
                  <a:gd name="connsiteX25" fmla="*/ 280987 w 390525"/>
                  <a:gd name="connsiteY25" fmla="*/ 154071 h 320758"/>
                  <a:gd name="connsiteX26" fmla="*/ 285750 w 390525"/>
                  <a:gd name="connsiteY26" fmla="*/ 168358 h 320758"/>
                  <a:gd name="connsiteX27" fmla="*/ 290512 w 390525"/>
                  <a:gd name="connsiteY27" fmla="*/ 201696 h 320758"/>
                  <a:gd name="connsiteX28" fmla="*/ 300037 w 390525"/>
                  <a:gd name="connsiteY28" fmla="*/ 277896 h 320758"/>
                  <a:gd name="connsiteX29" fmla="*/ 304800 w 390525"/>
                  <a:gd name="connsiteY29" fmla="*/ 182646 h 320758"/>
                  <a:gd name="connsiteX30" fmla="*/ 309562 w 390525"/>
                  <a:gd name="connsiteY30" fmla="*/ 206458 h 320758"/>
                  <a:gd name="connsiteX31" fmla="*/ 314325 w 390525"/>
                  <a:gd name="connsiteY31" fmla="*/ 225508 h 320758"/>
                  <a:gd name="connsiteX32" fmla="*/ 323850 w 390525"/>
                  <a:gd name="connsiteY32" fmla="*/ 120733 h 320758"/>
                  <a:gd name="connsiteX33" fmla="*/ 328612 w 390525"/>
                  <a:gd name="connsiteY33" fmla="*/ 101683 h 320758"/>
                  <a:gd name="connsiteX34" fmla="*/ 338137 w 390525"/>
                  <a:gd name="connsiteY34" fmla="*/ 87396 h 320758"/>
                  <a:gd name="connsiteX35" fmla="*/ 347662 w 390525"/>
                  <a:gd name="connsiteY35" fmla="*/ 87396 h 320758"/>
                  <a:gd name="connsiteX36" fmla="*/ 357187 w 390525"/>
                  <a:gd name="connsiteY36" fmla="*/ 106446 h 320758"/>
                  <a:gd name="connsiteX37" fmla="*/ 361950 w 390525"/>
                  <a:gd name="connsiteY37" fmla="*/ 139783 h 320758"/>
                  <a:gd name="connsiteX38" fmla="*/ 366712 w 390525"/>
                  <a:gd name="connsiteY38" fmla="*/ 187408 h 320758"/>
                  <a:gd name="connsiteX39" fmla="*/ 376237 w 390525"/>
                  <a:gd name="connsiteY39" fmla="*/ 239796 h 320758"/>
                  <a:gd name="connsiteX40" fmla="*/ 385762 w 390525"/>
                  <a:gd name="connsiteY40" fmla="*/ 244558 h 320758"/>
                  <a:gd name="connsiteX41" fmla="*/ 390525 w 390525"/>
                  <a:gd name="connsiteY41" fmla="*/ 254083 h 3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0525" h="320758">
                    <a:moveTo>
                      <a:pt x="0" y="249321"/>
                    </a:moveTo>
                    <a:cubicBezTo>
                      <a:pt x="30903" y="269924"/>
                      <a:pt x="124" y="244777"/>
                      <a:pt x="19050" y="277896"/>
                    </a:cubicBezTo>
                    <a:cubicBezTo>
                      <a:pt x="22392" y="283744"/>
                      <a:pt x="28575" y="287421"/>
                      <a:pt x="33337" y="292183"/>
                    </a:cubicBezTo>
                    <a:cubicBezTo>
                      <a:pt x="38100" y="290596"/>
                      <a:pt x="44489" y="291341"/>
                      <a:pt x="47625" y="287421"/>
                    </a:cubicBezTo>
                    <a:cubicBezTo>
                      <a:pt x="48127" y="286793"/>
                      <a:pt x="54518" y="256715"/>
                      <a:pt x="57150" y="254083"/>
                    </a:cubicBezTo>
                    <a:cubicBezTo>
                      <a:pt x="60700" y="250533"/>
                      <a:pt x="66675" y="250908"/>
                      <a:pt x="71437" y="249321"/>
                    </a:cubicBezTo>
                    <a:cubicBezTo>
                      <a:pt x="78170" y="282982"/>
                      <a:pt x="73639" y="265450"/>
                      <a:pt x="85725" y="301708"/>
                    </a:cubicBezTo>
                    <a:cubicBezTo>
                      <a:pt x="87312" y="306471"/>
                      <a:pt x="85724" y="314409"/>
                      <a:pt x="90487" y="315996"/>
                    </a:cubicBezTo>
                    <a:lnTo>
                      <a:pt x="104775" y="320758"/>
                    </a:lnTo>
                    <a:cubicBezTo>
                      <a:pt x="106362" y="311233"/>
                      <a:pt x="103505" y="299723"/>
                      <a:pt x="109537" y="292183"/>
                    </a:cubicBezTo>
                    <a:cubicBezTo>
                      <a:pt x="112673" y="288263"/>
                      <a:pt x="119648" y="294161"/>
                      <a:pt x="123825" y="296946"/>
                    </a:cubicBezTo>
                    <a:cubicBezTo>
                      <a:pt x="129429" y="300682"/>
                      <a:pt x="133350" y="306471"/>
                      <a:pt x="138112" y="311233"/>
                    </a:cubicBezTo>
                    <a:cubicBezTo>
                      <a:pt x="162819" y="274174"/>
                      <a:pt x="136243" y="319133"/>
                      <a:pt x="152400" y="230271"/>
                    </a:cubicBezTo>
                    <a:cubicBezTo>
                      <a:pt x="153298" y="225332"/>
                      <a:pt x="154917" y="240068"/>
                      <a:pt x="157162" y="244558"/>
                    </a:cubicBezTo>
                    <a:cubicBezTo>
                      <a:pt x="165100" y="260434"/>
                      <a:pt x="166687" y="258846"/>
                      <a:pt x="180975" y="268371"/>
                    </a:cubicBezTo>
                    <a:cubicBezTo>
                      <a:pt x="182562" y="273133"/>
                      <a:pt x="181247" y="280413"/>
                      <a:pt x="185737" y="282658"/>
                    </a:cubicBezTo>
                    <a:cubicBezTo>
                      <a:pt x="200253" y="289916"/>
                      <a:pt x="202973" y="269052"/>
                      <a:pt x="204787" y="263608"/>
                    </a:cubicBezTo>
                    <a:cubicBezTo>
                      <a:pt x="206375" y="252496"/>
                      <a:pt x="207349" y="241278"/>
                      <a:pt x="209550" y="230271"/>
                    </a:cubicBezTo>
                    <a:cubicBezTo>
                      <a:pt x="210535" y="225348"/>
                      <a:pt x="210762" y="212433"/>
                      <a:pt x="214312" y="215983"/>
                    </a:cubicBezTo>
                    <a:cubicBezTo>
                      <a:pt x="221412" y="223083"/>
                      <a:pt x="216737" y="237458"/>
                      <a:pt x="223837" y="244558"/>
                    </a:cubicBezTo>
                    <a:lnTo>
                      <a:pt x="238125" y="258846"/>
                    </a:lnTo>
                    <a:cubicBezTo>
                      <a:pt x="239712" y="215983"/>
                      <a:pt x="240292" y="173071"/>
                      <a:pt x="242887" y="130258"/>
                    </a:cubicBezTo>
                    <a:cubicBezTo>
                      <a:pt x="243416" y="121524"/>
                      <a:pt x="250421" y="87828"/>
                      <a:pt x="252412" y="77871"/>
                    </a:cubicBezTo>
                    <a:cubicBezTo>
                      <a:pt x="254000" y="52471"/>
                      <a:pt x="250183" y="26141"/>
                      <a:pt x="257175" y="1671"/>
                    </a:cubicBezTo>
                    <a:cubicBezTo>
                      <a:pt x="258747" y="-3832"/>
                      <a:pt x="270592" y="5539"/>
                      <a:pt x="271462" y="11196"/>
                    </a:cubicBezTo>
                    <a:cubicBezTo>
                      <a:pt x="289130" y="126039"/>
                      <a:pt x="266790" y="90187"/>
                      <a:pt x="280987" y="154071"/>
                    </a:cubicBezTo>
                    <a:cubicBezTo>
                      <a:pt x="282076" y="158971"/>
                      <a:pt x="284162" y="163596"/>
                      <a:pt x="285750" y="168358"/>
                    </a:cubicBezTo>
                    <a:cubicBezTo>
                      <a:pt x="287337" y="179471"/>
                      <a:pt x="289272" y="190539"/>
                      <a:pt x="290512" y="201696"/>
                    </a:cubicBezTo>
                    <a:cubicBezTo>
                      <a:pt x="298755" y="275880"/>
                      <a:pt x="290569" y="230548"/>
                      <a:pt x="300037" y="277896"/>
                    </a:cubicBezTo>
                    <a:cubicBezTo>
                      <a:pt x="301625" y="246146"/>
                      <a:pt x="300599" y="214157"/>
                      <a:pt x="304800" y="182646"/>
                    </a:cubicBezTo>
                    <a:cubicBezTo>
                      <a:pt x="305870" y="174623"/>
                      <a:pt x="307806" y="198556"/>
                      <a:pt x="309562" y="206458"/>
                    </a:cubicBezTo>
                    <a:cubicBezTo>
                      <a:pt x="310982" y="212848"/>
                      <a:pt x="312737" y="219158"/>
                      <a:pt x="314325" y="225508"/>
                    </a:cubicBezTo>
                    <a:cubicBezTo>
                      <a:pt x="317103" y="183828"/>
                      <a:pt x="316996" y="158431"/>
                      <a:pt x="323850" y="120733"/>
                    </a:cubicBezTo>
                    <a:cubicBezTo>
                      <a:pt x="325021" y="114293"/>
                      <a:pt x="326034" y="107699"/>
                      <a:pt x="328612" y="101683"/>
                    </a:cubicBezTo>
                    <a:cubicBezTo>
                      <a:pt x="330867" y="96422"/>
                      <a:pt x="334962" y="92158"/>
                      <a:pt x="338137" y="87396"/>
                    </a:cubicBezTo>
                    <a:cubicBezTo>
                      <a:pt x="345758" y="56916"/>
                      <a:pt x="340042" y="67076"/>
                      <a:pt x="347662" y="87396"/>
                    </a:cubicBezTo>
                    <a:cubicBezTo>
                      <a:pt x="350155" y="94044"/>
                      <a:pt x="354012" y="100096"/>
                      <a:pt x="357187" y="106446"/>
                    </a:cubicBezTo>
                    <a:cubicBezTo>
                      <a:pt x="358775" y="117558"/>
                      <a:pt x="360638" y="128635"/>
                      <a:pt x="361950" y="139783"/>
                    </a:cubicBezTo>
                    <a:cubicBezTo>
                      <a:pt x="363814" y="155628"/>
                      <a:pt x="364456" y="171614"/>
                      <a:pt x="366712" y="187408"/>
                    </a:cubicBezTo>
                    <a:cubicBezTo>
                      <a:pt x="369222" y="204979"/>
                      <a:pt x="373062" y="222333"/>
                      <a:pt x="376237" y="239796"/>
                    </a:cubicBezTo>
                    <a:cubicBezTo>
                      <a:pt x="384101" y="192617"/>
                      <a:pt x="378175" y="210417"/>
                      <a:pt x="385762" y="244558"/>
                    </a:cubicBezTo>
                    <a:cubicBezTo>
                      <a:pt x="386532" y="248023"/>
                      <a:pt x="388937" y="250908"/>
                      <a:pt x="390525" y="254083"/>
                    </a:cubicBezTo>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Freeform 198"/>
              <p:cNvSpPr/>
              <p:nvPr/>
            </p:nvSpPr>
            <p:spPr>
              <a:xfrm>
                <a:off x="4767263" y="2596577"/>
                <a:ext cx="614772" cy="128588"/>
              </a:xfrm>
              <a:custGeom>
                <a:avLst/>
                <a:gdLst>
                  <a:gd name="connsiteX0" fmla="*/ 0 w 614772"/>
                  <a:gd name="connsiteY0" fmla="*/ 23813 h 128588"/>
                  <a:gd name="connsiteX1" fmla="*/ 23812 w 614772"/>
                  <a:gd name="connsiteY1" fmla="*/ 47625 h 128588"/>
                  <a:gd name="connsiteX2" fmla="*/ 38100 w 614772"/>
                  <a:gd name="connsiteY2" fmla="*/ 57150 h 128588"/>
                  <a:gd name="connsiteX3" fmla="*/ 42862 w 614772"/>
                  <a:gd name="connsiteY3" fmla="*/ 71438 h 128588"/>
                  <a:gd name="connsiteX4" fmla="*/ 61912 w 614772"/>
                  <a:gd name="connsiteY4" fmla="*/ 47625 h 128588"/>
                  <a:gd name="connsiteX5" fmla="*/ 66675 w 614772"/>
                  <a:gd name="connsiteY5" fmla="*/ 19050 h 128588"/>
                  <a:gd name="connsiteX6" fmla="*/ 71437 w 614772"/>
                  <a:gd name="connsiteY6" fmla="*/ 33338 h 128588"/>
                  <a:gd name="connsiteX7" fmla="*/ 80962 w 614772"/>
                  <a:gd name="connsiteY7" fmla="*/ 47625 h 128588"/>
                  <a:gd name="connsiteX8" fmla="*/ 85725 w 614772"/>
                  <a:gd name="connsiteY8" fmla="*/ 71438 h 128588"/>
                  <a:gd name="connsiteX9" fmla="*/ 90487 w 614772"/>
                  <a:gd name="connsiteY9" fmla="*/ 85725 h 128588"/>
                  <a:gd name="connsiteX10" fmla="*/ 104775 w 614772"/>
                  <a:gd name="connsiteY10" fmla="*/ 76200 h 128588"/>
                  <a:gd name="connsiteX11" fmla="*/ 128587 w 614772"/>
                  <a:gd name="connsiteY11" fmla="*/ 85725 h 128588"/>
                  <a:gd name="connsiteX12" fmla="*/ 142875 w 614772"/>
                  <a:gd name="connsiteY12" fmla="*/ 80963 h 128588"/>
                  <a:gd name="connsiteX13" fmla="*/ 138112 w 614772"/>
                  <a:gd name="connsiteY13" fmla="*/ 52388 h 128588"/>
                  <a:gd name="connsiteX14" fmla="*/ 142875 w 614772"/>
                  <a:gd name="connsiteY14" fmla="*/ 66675 h 128588"/>
                  <a:gd name="connsiteX15" fmla="*/ 161925 w 614772"/>
                  <a:gd name="connsiteY15" fmla="*/ 95250 h 128588"/>
                  <a:gd name="connsiteX16" fmla="*/ 180975 w 614772"/>
                  <a:gd name="connsiteY16" fmla="*/ 71438 h 128588"/>
                  <a:gd name="connsiteX17" fmla="*/ 195262 w 614772"/>
                  <a:gd name="connsiteY17" fmla="*/ 47625 h 128588"/>
                  <a:gd name="connsiteX18" fmla="*/ 204787 w 614772"/>
                  <a:gd name="connsiteY18" fmla="*/ 61913 h 128588"/>
                  <a:gd name="connsiteX19" fmla="*/ 214312 w 614772"/>
                  <a:gd name="connsiteY19" fmla="*/ 90488 h 128588"/>
                  <a:gd name="connsiteX20" fmla="*/ 233362 w 614772"/>
                  <a:gd name="connsiteY20" fmla="*/ 61913 h 128588"/>
                  <a:gd name="connsiteX21" fmla="*/ 242887 w 614772"/>
                  <a:gd name="connsiteY21" fmla="*/ 47625 h 128588"/>
                  <a:gd name="connsiteX22" fmla="*/ 266700 w 614772"/>
                  <a:gd name="connsiteY22" fmla="*/ 76200 h 128588"/>
                  <a:gd name="connsiteX23" fmla="*/ 271462 w 614772"/>
                  <a:gd name="connsiteY23" fmla="*/ 95250 h 128588"/>
                  <a:gd name="connsiteX24" fmla="*/ 276225 w 614772"/>
                  <a:gd name="connsiteY24" fmla="*/ 109538 h 128588"/>
                  <a:gd name="connsiteX25" fmla="*/ 285750 w 614772"/>
                  <a:gd name="connsiteY25" fmla="*/ 80963 h 128588"/>
                  <a:gd name="connsiteX26" fmla="*/ 304800 w 614772"/>
                  <a:gd name="connsiteY26" fmla="*/ 57150 h 128588"/>
                  <a:gd name="connsiteX27" fmla="*/ 319087 w 614772"/>
                  <a:gd name="connsiteY27" fmla="*/ 52388 h 128588"/>
                  <a:gd name="connsiteX28" fmla="*/ 333375 w 614772"/>
                  <a:gd name="connsiteY28" fmla="*/ 61913 h 128588"/>
                  <a:gd name="connsiteX29" fmla="*/ 357187 w 614772"/>
                  <a:gd name="connsiteY29" fmla="*/ 57150 h 128588"/>
                  <a:gd name="connsiteX30" fmla="*/ 371475 w 614772"/>
                  <a:gd name="connsiteY30" fmla="*/ 52388 h 128588"/>
                  <a:gd name="connsiteX31" fmla="*/ 395287 w 614772"/>
                  <a:gd name="connsiteY31" fmla="*/ 33338 h 128588"/>
                  <a:gd name="connsiteX32" fmla="*/ 400050 w 614772"/>
                  <a:gd name="connsiteY32" fmla="*/ 47625 h 128588"/>
                  <a:gd name="connsiteX33" fmla="*/ 409575 w 614772"/>
                  <a:gd name="connsiteY33" fmla="*/ 85725 h 128588"/>
                  <a:gd name="connsiteX34" fmla="*/ 423862 w 614772"/>
                  <a:gd name="connsiteY34" fmla="*/ 71438 h 128588"/>
                  <a:gd name="connsiteX35" fmla="*/ 438150 w 614772"/>
                  <a:gd name="connsiteY35" fmla="*/ 66675 h 128588"/>
                  <a:gd name="connsiteX36" fmla="*/ 466725 w 614772"/>
                  <a:gd name="connsiteY36" fmla="*/ 47625 h 128588"/>
                  <a:gd name="connsiteX37" fmla="*/ 481012 w 614772"/>
                  <a:gd name="connsiteY37" fmla="*/ 57150 h 128588"/>
                  <a:gd name="connsiteX38" fmla="*/ 490537 w 614772"/>
                  <a:gd name="connsiteY38" fmla="*/ 33338 h 128588"/>
                  <a:gd name="connsiteX39" fmla="*/ 504825 w 614772"/>
                  <a:gd name="connsiteY39" fmla="*/ 0 h 128588"/>
                  <a:gd name="connsiteX40" fmla="*/ 519112 w 614772"/>
                  <a:gd name="connsiteY40" fmla="*/ 4763 h 128588"/>
                  <a:gd name="connsiteX41" fmla="*/ 533400 w 614772"/>
                  <a:gd name="connsiteY41" fmla="*/ 33338 h 128588"/>
                  <a:gd name="connsiteX42" fmla="*/ 538162 w 614772"/>
                  <a:gd name="connsiteY42" fmla="*/ 66675 h 128588"/>
                  <a:gd name="connsiteX43" fmla="*/ 561975 w 614772"/>
                  <a:gd name="connsiteY43" fmla="*/ 23813 h 128588"/>
                  <a:gd name="connsiteX44" fmla="*/ 576262 w 614772"/>
                  <a:gd name="connsiteY44" fmla="*/ 28575 h 128588"/>
                  <a:gd name="connsiteX45" fmla="*/ 585787 w 614772"/>
                  <a:gd name="connsiteY45" fmla="*/ 76200 h 128588"/>
                  <a:gd name="connsiteX46" fmla="*/ 595312 w 614772"/>
                  <a:gd name="connsiteY46" fmla="*/ 128588 h 128588"/>
                  <a:gd name="connsiteX47" fmla="*/ 604837 w 614772"/>
                  <a:gd name="connsiteY47" fmla="*/ 109538 h 128588"/>
                  <a:gd name="connsiteX48" fmla="*/ 614362 w 614772"/>
                  <a:gd name="connsiteY48" fmla="*/ 71438 h 128588"/>
                  <a:gd name="connsiteX49" fmla="*/ 614362 w 614772"/>
                  <a:gd name="connsiteY49" fmla="*/ 3810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4772" h="128588">
                    <a:moveTo>
                      <a:pt x="0" y="23813"/>
                    </a:moveTo>
                    <a:cubicBezTo>
                      <a:pt x="7937" y="31750"/>
                      <a:pt x="15364" y="40233"/>
                      <a:pt x="23812" y="47625"/>
                    </a:cubicBezTo>
                    <a:cubicBezTo>
                      <a:pt x="28120" y="51394"/>
                      <a:pt x="34524" y="52680"/>
                      <a:pt x="38100" y="57150"/>
                    </a:cubicBezTo>
                    <a:cubicBezTo>
                      <a:pt x="41236" y="61070"/>
                      <a:pt x="41275" y="66675"/>
                      <a:pt x="42862" y="71438"/>
                    </a:cubicBezTo>
                    <a:cubicBezTo>
                      <a:pt x="49212" y="63500"/>
                      <a:pt x="57706" y="56879"/>
                      <a:pt x="61912" y="47625"/>
                    </a:cubicBezTo>
                    <a:cubicBezTo>
                      <a:pt x="65908" y="38834"/>
                      <a:pt x="61318" y="27085"/>
                      <a:pt x="66675" y="19050"/>
                    </a:cubicBezTo>
                    <a:cubicBezTo>
                      <a:pt x="69460" y="14873"/>
                      <a:pt x="69192" y="28848"/>
                      <a:pt x="71437" y="33338"/>
                    </a:cubicBezTo>
                    <a:cubicBezTo>
                      <a:pt x="73997" y="38457"/>
                      <a:pt x="77787" y="42863"/>
                      <a:pt x="80962" y="47625"/>
                    </a:cubicBezTo>
                    <a:cubicBezTo>
                      <a:pt x="82550" y="55563"/>
                      <a:pt x="83762" y="63585"/>
                      <a:pt x="85725" y="71438"/>
                    </a:cubicBezTo>
                    <a:cubicBezTo>
                      <a:pt x="86943" y="76308"/>
                      <a:pt x="85617" y="84508"/>
                      <a:pt x="90487" y="85725"/>
                    </a:cubicBezTo>
                    <a:cubicBezTo>
                      <a:pt x="96040" y="87113"/>
                      <a:pt x="100012" y="79375"/>
                      <a:pt x="104775" y="76200"/>
                    </a:cubicBezTo>
                    <a:cubicBezTo>
                      <a:pt x="124353" y="46835"/>
                      <a:pt x="103402" y="68935"/>
                      <a:pt x="128587" y="85725"/>
                    </a:cubicBezTo>
                    <a:cubicBezTo>
                      <a:pt x="132764" y="88510"/>
                      <a:pt x="138112" y="82550"/>
                      <a:pt x="142875" y="80963"/>
                    </a:cubicBezTo>
                    <a:cubicBezTo>
                      <a:pt x="141287" y="71438"/>
                      <a:pt x="138112" y="62044"/>
                      <a:pt x="138112" y="52388"/>
                    </a:cubicBezTo>
                    <a:cubicBezTo>
                      <a:pt x="138112" y="47368"/>
                      <a:pt x="140437" y="62287"/>
                      <a:pt x="142875" y="66675"/>
                    </a:cubicBezTo>
                    <a:cubicBezTo>
                      <a:pt x="148435" y="76682"/>
                      <a:pt x="161925" y="95250"/>
                      <a:pt x="161925" y="95250"/>
                    </a:cubicBezTo>
                    <a:cubicBezTo>
                      <a:pt x="168275" y="87313"/>
                      <a:pt x="175146" y="79765"/>
                      <a:pt x="180975" y="71438"/>
                    </a:cubicBezTo>
                    <a:cubicBezTo>
                      <a:pt x="186283" y="63855"/>
                      <a:pt x="186667" y="51063"/>
                      <a:pt x="195262" y="47625"/>
                    </a:cubicBezTo>
                    <a:cubicBezTo>
                      <a:pt x="200577" y="45499"/>
                      <a:pt x="202462" y="56682"/>
                      <a:pt x="204787" y="61913"/>
                    </a:cubicBezTo>
                    <a:cubicBezTo>
                      <a:pt x="208865" y="71088"/>
                      <a:pt x="214312" y="90488"/>
                      <a:pt x="214312" y="90488"/>
                    </a:cubicBezTo>
                    <a:lnTo>
                      <a:pt x="233362" y="61913"/>
                    </a:lnTo>
                    <a:lnTo>
                      <a:pt x="242887" y="47625"/>
                    </a:lnTo>
                    <a:cubicBezTo>
                      <a:pt x="251468" y="56206"/>
                      <a:pt x="261728" y="64598"/>
                      <a:pt x="266700" y="76200"/>
                    </a:cubicBezTo>
                    <a:cubicBezTo>
                      <a:pt x="269278" y="82216"/>
                      <a:pt x="269664" y="88956"/>
                      <a:pt x="271462" y="95250"/>
                    </a:cubicBezTo>
                    <a:cubicBezTo>
                      <a:pt x="272841" y="100077"/>
                      <a:pt x="274637" y="104775"/>
                      <a:pt x="276225" y="109538"/>
                    </a:cubicBezTo>
                    <a:lnTo>
                      <a:pt x="285750" y="80963"/>
                    </a:lnTo>
                    <a:cubicBezTo>
                      <a:pt x="291243" y="64483"/>
                      <a:pt x="287565" y="65767"/>
                      <a:pt x="304800" y="57150"/>
                    </a:cubicBezTo>
                    <a:cubicBezTo>
                      <a:pt x="309290" y="54905"/>
                      <a:pt x="314325" y="53975"/>
                      <a:pt x="319087" y="52388"/>
                    </a:cubicBezTo>
                    <a:cubicBezTo>
                      <a:pt x="323850" y="55563"/>
                      <a:pt x="327762" y="63036"/>
                      <a:pt x="333375" y="61913"/>
                    </a:cubicBezTo>
                    <a:cubicBezTo>
                      <a:pt x="365124" y="55563"/>
                      <a:pt x="319089" y="31750"/>
                      <a:pt x="357187" y="57150"/>
                    </a:cubicBezTo>
                    <a:cubicBezTo>
                      <a:pt x="361950" y="55563"/>
                      <a:pt x="367555" y="55524"/>
                      <a:pt x="371475" y="52388"/>
                    </a:cubicBezTo>
                    <a:cubicBezTo>
                      <a:pt x="402250" y="27768"/>
                      <a:pt x="359375" y="45308"/>
                      <a:pt x="395287" y="33338"/>
                    </a:cubicBezTo>
                    <a:cubicBezTo>
                      <a:pt x="396875" y="38100"/>
                      <a:pt x="398729" y="42782"/>
                      <a:pt x="400050" y="47625"/>
                    </a:cubicBezTo>
                    <a:cubicBezTo>
                      <a:pt x="403495" y="60255"/>
                      <a:pt x="400319" y="76468"/>
                      <a:pt x="409575" y="85725"/>
                    </a:cubicBezTo>
                    <a:cubicBezTo>
                      <a:pt x="414337" y="90487"/>
                      <a:pt x="418258" y="75174"/>
                      <a:pt x="423862" y="71438"/>
                    </a:cubicBezTo>
                    <a:cubicBezTo>
                      <a:pt x="428039" y="68653"/>
                      <a:pt x="433761" y="69113"/>
                      <a:pt x="438150" y="66675"/>
                    </a:cubicBezTo>
                    <a:cubicBezTo>
                      <a:pt x="448157" y="61116"/>
                      <a:pt x="466725" y="47625"/>
                      <a:pt x="466725" y="47625"/>
                    </a:cubicBezTo>
                    <a:cubicBezTo>
                      <a:pt x="471487" y="50800"/>
                      <a:pt x="476104" y="60095"/>
                      <a:pt x="481012" y="57150"/>
                    </a:cubicBezTo>
                    <a:cubicBezTo>
                      <a:pt x="488343" y="52752"/>
                      <a:pt x="487065" y="41150"/>
                      <a:pt x="490537" y="33338"/>
                    </a:cubicBezTo>
                    <a:cubicBezTo>
                      <a:pt x="506231" y="-1973"/>
                      <a:pt x="495042" y="29347"/>
                      <a:pt x="504825" y="0"/>
                    </a:cubicBezTo>
                    <a:cubicBezTo>
                      <a:pt x="509587" y="1588"/>
                      <a:pt x="515192" y="1627"/>
                      <a:pt x="519112" y="4763"/>
                    </a:cubicBezTo>
                    <a:cubicBezTo>
                      <a:pt x="527505" y="11478"/>
                      <a:pt x="530262" y="23926"/>
                      <a:pt x="533400" y="33338"/>
                    </a:cubicBezTo>
                    <a:cubicBezTo>
                      <a:pt x="534987" y="44450"/>
                      <a:pt x="527155" y="64474"/>
                      <a:pt x="538162" y="66675"/>
                    </a:cubicBezTo>
                    <a:cubicBezTo>
                      <a:pt x="548396" y="68722"/>
                      <a:pt x="558679" y="33700"/>
                      <a:pt x="561975" y="23813"/>
                    </a:cubicBezTo>
                    <a:cubicBezTo>
                      <a:pt x="566737" y="25400"/>
                      <a:pt x="574185" y="24005"/>
                      <a:pt x="576262" y="28575"/>
                    </a:cubicBezTo>
                    <a:cubicBezTo>
                      <a:pt x="582961" y="43313"/>
                      <a:pt x="582395" y="60370"/>
                      <a:pt x="585787" y="76200"/>
                    </a:cubicBezTo>
                    <a:cubicBezTo>
                      <a:pt x="595412" y="121113"/>
                      <a:pt x="585957" y="63092"/>
                      <a:pt x="595312" y="128588"/>
                    </a:cubicBezTo>
                    <a:cubicBezTo>
                      <a:pt x="598487" y="122238"/>
                      <a:pt x="602040" y="116063"/>
                      <a:pt x="604837" y="109538"/>
                    </a:cubicBezTo>
                    <a:cubicBezTo>
                      <a:pt x="609074" y="99651"/>
                      <a:pt x="613591" y="80695"/>
                      <a:pt x="614362" y="71438"/>
                    </a:cubicBezTo>
                    <a:cubicBezTo>
                      <a:pt x="615285" y="60364"/>
                      <a:pt x="614362" y="49213"/>
                      <a:pt x="614362" y="38100"/>
                    </a:cubicBezTo>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202" name="Straight Arrow Connector 201"/>
          <p:cNvCxnSpPr/>
          <p:nvPr/>
        </p:nvCxnSpPr>
        <p:spPr>
          <a:xfrm flipV="1">
            <a:off x="7543800" y="920167"/>
            <a:ext cx="0" cy="686635"/>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p:nvPr/>
        </p:nvCxnSpPr>
        <p:spPr>
          <a:xfrm>
            <a:off x="7543800" y="1606802"/>
            <a:ext cx="1447800" cy="0"/>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594" name="Rectangle 19"/>
          <p:cNvSpPr>
            <a:spLocks noChangeArrowheads="1"/>
          </p:cNvSpPr>
          <p:nvPr/>
        </p:nvSpPr>
        <p:spPr bwMode="auto">
          <a:xfrm>
            <a:off x="6416961" y="327938"/>
            <a:ext cx="2550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b="1">
                <a:solidFill>
                  <a:srgbClr val="FF0000"/>
                </a:solidFill>
              </a:rPr>
              <a:t>Noise Accumulation</a:t>
            </a:r>
          </a:p>
        </p:txBody>
      </p:sp>
      <p:grpSp>
        <p:nvGrpSpPr>
          <p:cNvPr id="200" name="Group 199">
            <a:extLst>
              <a:ext uri="{FF2B5EF4-FFF2-40B4-BE49-F238E27FC236}">
                <a16:creationId xmlns:a16="http://schemas.microsoft.com/office/drawing/2014/main" id="{C26F446F-5418-9C49-BD8B-1931CB96CEED}"/>
              </a:ext>
            </a:extLst>
          </p:cNvPr>
          <p:cNvGrpSpPr/>
          <p:nvPr/>
        </p:nvGrpSpPr>
        <p:grpSpPr>
          <a:xfrm>
            <a:off x="3886200" y="2651919"/>
            <a:ext cx="1981200" cy="1554162"/>
            <a:chOff x="5638800" y="4257674"/>
            <a:chExt cx="1905000" cy="1554162"/>
          </a:xfrm>
        </p:grpSpPr>
        <p:grpSp>
          <p:nvGrpSpPr>
            <p:cNvPr id="201" name="Group 200">
              <a:extLst>
                <a:ext uri="{FF2B5EF4-FFF2-40B4-BE49-F238E27FC236}">
                  <a16:creationId xmlns:a16="http://schemas.microsoft.com/office/drawing/2014/main" id="{41F07CD6-E5F4-0541-8F4C-AE11807C05B6}"/>
                </a:ext>
              </a:extLst>
            </p:cNvPr>
            <p:cNvGrpSpPr/>
            <p:nvPr/>
          </p:nvGrpSpPr>
          <p:grpSpPr>
            <a:xfrm>
              <a:off x="5638800" y="4257674"/>
              <a:ext cx="1905000" cy="1554162"/>
              <a:chOff x="5105400" y="4257674"/>
              <a:chExt cx="1905000" cy="1554162"/>
            </a:xfrm>
          </p:grpSpPr>
          <p:sp>
            <p:nvSpPr>
              <p:cNvPr id="207" name="Rounded Rectangular Callout 206">
                <a:extLst>
                  <a:ext uri="{FF2B5EF4-FFF2-40B4-BE49-F238E27FC236}">
                    <a16:creationId xmlns:a16="http://schemas.microsoft.com/office/drawing/2014/main" id="{E976B80E-6AF1-F548-BDAB-10E295A567F8}"/>
                  </a:ext>
                </a:extLst>
              </p:cNvPr>
              <p:cNvSpPr/>
              <p:nvPr/>
            </p:nvSpPr>
            <p:spPr>
              <a:xfrm>
                <a:off x="5105400" y="4257674"/>
                <a:ext cx="1600200" cy="1554162"/>
              </a:xfrm>
              <a:prstGeom prst="wedgeRoundRectCallout">
                <a:avLst>
                  <a:gd name="adj1" fmla="val -71471"/>
                  <a:gd name="adj2" fmla="val 29734"/>
                  <a:gd name="adj3" fmla="val 16667"/>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8" name="Straight Arrow Connector 207">
                <a:extLst>
                  <a:ext uri="{FF2B5EF4-FFF2-40B4-BE49-F238E27FC236}">
                    <a16:creationId xmlns:a16="http://schemas.microsoft.com/office/drawing/2014/main" id="{5E07A46C-4252-1F4E-BABF-CB824BB48CAD}"/>
                  </a:ext>
                </a:extLst>
              </p:cNvPr>
              <p:cNvCxnSpPr/>
              <p:nvPr/>
            </p:nvCxnSpPr>
            <p:spPr>
              <a:xfrm>
                <a:off x="5382035" y="5334000"/>
                <a:ext cx="1266415" cy="0"/>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9" name="Straight Arrow Connector 208">
                <a:extLst>
                  <a:ext uri="{FF2B5EF4-FFF2-40B4-BE49-F238E27FC236}">
                    <a16:creationId xmlns:a16="http://schemas.microsoft.com/office/drawing/2014/main" id="{8C79F975-0D03-FD4F-BAF9-CC3DF057E48C}"/>
                  </a:ext>
                </a:extLst>
              </p:cNvPr>
              <p:cNvCxnSpPr/>
              <p:nvPr/>
            </p:nvCxnSpPr>
            <p:spPr>
              <a:xfrm flipV="1">
                <a:off x="5715000" y="4419600"/>
                <a:ext cx="0" cy="1209764"/>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0" name="TextBox 209">
                <a:extLst>
                  <a:ext uri="{FF2B5EF4-FFF2-40B4-BE49-F238E27FC236}">
                    <a16:creationId xmlns:a16="http://schemas.microsoft.com/office/drawing/2014/main" id="{7883997D-A3F9-F142-8404-DEB8B3F9111C}"/>
                  </a:ext>
                </a:extLst>
              </p:cNvPr>
              <p:cNvSpPr txBox="1"/>
              <p:nvPr/>
            </p:nvSpPr>
            <p:spPr>
              <a:xfrm>
                <a:off x="6226175" y="5334000"/>
                <a:ext cx="784225" cy="307777"/>
              </a:xfrm>
              <a:prstGeom prst="rect">
                <a:avLst/>
              </a:prstGeom>
              <a:noFill/>
            </p:spPr>
            <p:txBody>
              <a:bodyPr wrap="square" rtlCol="0">
                <a:spAutoFit/>
              </a:bodyPr>
              <a:lstStyle/>
              <a:p>
                <a:r>
                  <a:rPr lang="en-US" sz="1400" dirty="0"/>
                  <a:t>x</a:t>
                </a:r>
              </a:p>
            </p:txBody>
          </p:sp>
          <p:sp>
            <p:nvSpPr>
              <p:cNvPr id="211" name="TextBox 210">
                <a:extLst>
                  <a:ext uri="{FF2B5EF4-FFF2-40B4-BE49-F238E27FC236}">
                    <a16:creationId xmlns:a16="http://schemas.microsoft.com/office/drawing/2014/main" id="{3B876048-1AA7-CC4F-A149-A43566B147C3}"/>
                  </a:ext>
                </a:extLst>
              </p:cNvPr>
              <p:cNvSpPr txBox="1"/>
              <p:nvPr/>
            </p:nvSpPr>
            <p:spPr>
              <a:xfrm>
                <a:off x="5410200" y="4495800"/>
                <a:ext cx="784225" cy="307777"/>
              </a:xfrm>
              <a:prstGeom prst="rect">
                <a:avLst/>
              </a:prstGeom>
              <a:noFill/>
            </p:spPr>
            <p:txBody>
              <a:bodyPr wrap="square" rtlCol="0">
                <a:spAutoFit/>
              </a:bodyPr>
              <a:lstStyle/>
              <a:p>
                <a:r>
                  <a:rPr lang="en-US" sz="1400" dirty="0"/>
                  <a:t>y</a:t>
                </a:r>
              </a:p>
            </p:txBody>
          </p:sp>
          <p:cxnSp>
            <p:nvCxnSpPr>
              <p:cNvPr id="212" name="Straight Connector 211">
                <a:extLst>
                  <a:ext uri="{FF2B5EF4-FFF2-40B4-BE49-F238E27FC236}">
                    <a16:creationId xmlns:a16="http://schemas.microsoft.com/office/drawing/2014/main" id="{A4388BF0-D457-6E44-8094-4655792C3009}"/>
                  </a:ext>
                </a:extLst>
              </p:cNvPr>
              <p:cNvCxnSpPr/>
              <p:nvPr/>
            </p:nvCxnSpPr>
            <p:spPr>
              <a:xfrm>
                <a:off x="5251938" y="5334000"/>
                <a:ext cx="682943"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grpSp>
        <p:cxnSp>
          <p:nvCxnSpPr>
            <p:cNvPr id="204" name="Straight Connector 203">
              <a:extLst>
                <a:ext uri="{FF2B5EF4-FFF2-40B4-BE49-F238E27FC236}">
                  <a16:creationId xmlns:a16="http://schemas.microsoft.com/office/drawing/2014/main" id="{F40FC76A-BCC0-4247-998B-760C26B160EB}"/>
                </a:ext>
              </a:extLst>
            </p:cNvPr>
            <p:cNvCxnSpPr/>
            <p:nvPr/>
          </p:nvCxnSpPr>
          <p:spPr>
            <a:xfrm>
              <a:off x="6468282" y="4953000"/>
              <a:ext cx="493078"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4AE92DCE-EE93-B643-B5DE-D351EADB0E1B}"/>
                </a:ext>
              </a:extLst>
            </p:cNvPr>
            <p:cNvCxnSpPr/>
            <p:nvPr/>
          </p:nvCxnSpPr>
          <p:spPr>
            <a:xfrm flipV="1">
              <a:off x="6458757" y="4937125"/>
              <a:ext cx="0" cy="39687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206" name="TextBox 205">
              <a:extLst>
                <a:ext uri="{FF2B5EF4-FFF2-40B4-BE49-F238E27FC236}">
                  <a16:creationId xmlns:a16="http://schemas.microsoft.com/office/drawing/2014/main" id="{9ADC40A6-8432-2E4A-AA42-4D19DAB81D19}"/>
                </a:ext>
              </a:extLst>
            </p:cNvPr>
            <p:cNvSpPr txBox="1"/>
            <p:nvPr/>
          </p:nvSpPr>
          <p:spPr>
            <a:xfrm>
              <a:off x="6492875" y="4625576"/>
              <a:ext cx="784225" cy="307777"/>
            </a:xfrm>
            <a:prstGeom prst="rect">
              <a:avLst/>
            </a:prstGeom>
            <a:noFill/>
          </p:spPr>
          <p:txBody>
            <a:bodyPr wrap="square" rtlCol="0">
              <a:spAutoFit/>
            </a:bodyPr>
            <a:lstStyle/>
            <a:p>
              <a:r>
                <a:rPr lang="en-US" sz="1400" dirty="0"/>
                <a:t>f(x)</a:t>
              </a:r>
            </a:p>
          </p:txBody>
        </p:sp>
      </p:grpSp>
      <p:sp>
        <p:nvSpPr>
          <p:cNvPr id="213" name="TextBox 212">
            <a:extLst>
              <a:ext uri="{FF2B5EF4-FFF2-40B4-BE49-F238E27FC236}">
                <a16:creationId xmlns:a16="http://schemas.microsoft.com/office/drawing/2014/main" id="{D7A32CEE-EBF8-E44A-A1D6-516DE0B9F654}"/>
              </a:ext>
            </a:extLst>
          </p:cNvPr>
          <p:cNvSpPr txBox="1"/>
          <p:nvPr/>
        </p:nvSpPr>
        <p:spPr>
          <a:xfrm>
            <a:off x="4876800" y="3909186"/>
            <a:ext cx="604653" cy="276999"/>
          </a:xfrm>
          <a:prstGeom prst="rect">
            <a:avLst/>
          </a:prstGeom>
          <a:noFill/>
        </p:spPr>
        <p:txBody>
          <a:bodyPr wrap="none" rtlCol="0">
            <a:spAutoFit/>
          </a:bodyPr>
          <a:lstStyle/>
          <a:p>
            <a:r>
              <a:rPr lang="en-US" sz="1200" dirty="0"/>
              <a:t>(input)</a:t>
            </a:r>
          </a:p>
        </p:txBody>
      </p:sp>
      <p:sp>
        <p:nvSpPr>
          <p:cNvPr id="214" name="TextBox 213">
            <a:extLst>
              <a:ext uri="{FF2B5EF4-FFF2-40B4-BE49-F238E27FC236}">
                <a16:creationId xmlns:a16="http://schemas.microsoft.com/office/drawing/2014/main" id="{899B7E8C-0DCE-B74D-A6C7-10E9DD924B2E}"/>
              </a:ext>
            </a:extLst>
          </p:cNvPr>
          <p:cNvSpPr txBox="1"/>
          <p:nvPr/>
        </p:nvSpPr>
        <p:spPr>
          <a:xfrm>
            <a:off x="3869564" y="3090882"/>
            <a:ext cx="702436" cy="276999"/>
          </a:xfrm>
          <a:prstGeom prst="rect">
            <a:avLst/>
          </a:prstGeom>
          <a:noFill/>
        </p:spPr>
        <p:txBody>
          <a:bodyPr wrap="none" rtlCol="0">
            <a:spAutoFit/>
          </a:bodyPr>
          <a:lstStyle/>
          <a:p>
            <a:r>
              <a:rPr lang="en-US" sz="1200"/>
              <a:t>(output)</a:t>
            </a:r>
            <a:endParaRPr lang="en-US" sz="1200" dirty="0"/>
          </a:p>
        </p:txBody>
      </p:sp>
    </p:spTree>
    <p:extLst>
      <p:ext uri="{BB962C8B-B14F-4D97-AF65-F5344CB8AC3E}">
        <p14:creationId xmlns:p14="http://schemas.microsoft.com/office/powerpoint/2010/main" val="3024872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CDC80-6D8D-3ABC-CD9B-6738B2941FCD}"/>
              </a:ext>
            </a:extLst>
          </p:cNvPr>
          <p:cNvSpPr>
            <a:spLocks noGrp="1"/>
          </p:cNvSpPr>
          <p:nvPr>
            <p:ph type="title"/>
          </p:nvPr>
        </p:nvSpPr>
        <p:spPr>
          <a:xfrm>
            <a:off x="533400" y="2971800"/>
            <a:ext cx="8229600" cy="1143000"/>
          </a:xfrm>
        </p:spPr>
        <p:txBody>
          <a:bodyPr>
            <a:normAutofit fontScale="90000"/>
          </a:bodyPr>
          <a:lstStyle/>
          <a:p>
            <a:r>
              <a:rPr lang="en-US" dirty="0"/>
              <a:t>How much noise can a </a:t>
            </a:r>
            <a:br>
              <a:rPr lang="en-US" dirty="0"/>
            </a:br>
            <a:r>
              <a:rPr lang="en-US" dirty="0"/>
              <a:t>digital circuit tolerate?</a:t>
            </a:r>
          </a:p>
        </p:txBody>
      </p:sp>
      <p:sp>
        <p:nvSpPr>
          <p:cNvPr id="4" name="Slide Number Placeholder 3">
            <a:extLst>
              <a:ext uri="{FF2B5EF4-FFF2-40B4-BE49-F238E27FC236}">
                <a16:creationId xmlns:a16="http://schemas.microsoft.com/office/drawing/2014/main" id="{A1D7D7AD-DE34-C7A7-9A39-F01890179BCE}"/>
              </a:ext>
            </a:extLst>
          </p:cNvPr>
          <p:cNvSpPr>
            <a:spLocks noGrp="1"/>
          </p:cNvSpPr>
          <p:nvPr>
            <p:ph type="sldNum" sz="quarter" idx="12"/>
          </p:nvPr>
        </p:nvSpPr>
        <p:spPr/>
        <p:txBody>
          <a:bodyPr/>
          <a:lstStyle/>
          <a:p>
            <a:fld id="{6F344C7A-0D93-FE43-BBB8-6C733ACB5A1E}" type="slidenum">
              <a:rPr lang="en-US" smtClean="0"/>
              <a:t>28</a:t>
            </a:fld>
            <a:endParaRPr lang="en-US"/>
          </a:p>
        </p:txBody>
      </p:sp>
    </p:spTree>
    <p:extLst>
      <p:ext uri="{BB962C8B-B14F-4D97-AF65-F5344CB8AC3E}">
        <p14:creationId xmlns:p14="http://schemas.microsoft.com/office/powerpoint/2010/main" val="1903877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F7858-6331-6143-8BBE-E39191ED1DAD}"/>
              </a:ext>
            </a:extLst>
          </p:cNvPr>
          <p:cNvSpPr>
            <a:spLocks noGrp="1"/>
          </p:cNvSpPr>
          <p:nvPr>
            <p:ph type="title"/>
          </p:nvPr>
        </p:nvSpPr>
        <p:spPr>
          <a:xfrm>
            <a:off x="503241" y="9427"/>
            <a:ext cx="8229600" cy="1143000"/>
          </a:xfrm>
        </p:spPr>
        <p:txBody>
          <a:bodyPr>
            <a:normAutofit/>
          </a:bodyPr>
          <a:lstStyle/>
          <a:p>
            <a:r>
              <a:rPr lang="en-US" dirty="0"/>
              <a:t>Digital Logic - Requirements</a:t>
            </a:r>
          </a:p>
        </p:txBody>
      </p:sp>
      <p:sp>
        <p:nvSpPr>
          <p:cNvPr id="3" name="Content Placeholder 2">
            <a:extLst>
              <a:ext uri="{FF2B5EF4-FFF2-40B4-BE49-F238E27FC236}">
                <a16:creationId xmlns:a16="http://schemas.microsoft.com/office/drawing/2014/main" id="{D28EC3FF-F1FE-0E4D-8CF2-537FF79C2CA4}"/>
              </a:ext>
            </a:extLst>
          </p:cNvPr>
          <p:cNvSpPr>
            <a:spLocks noGrp="1"/>
          </p:cNvSpPr>
          <p:nvPr>
            <p:ph idx="1"/>
          </p:nvPr>
        </p:nvSpPr>
        <p:spPr>
          <a:xfrm>
            <a:off x="457200" y="1152427"/>
            <a:ext cx="8229600" cy="5203923"/>
          </a:xfrm>
        </p:spPr>
        <p:txBody>
          <a:bodyPr>
            <a:normAutofit lnSpcReduction="10000"/>
          </a:bodyPr>
          <a:lstStyle/>
          <a:p>
            <a:r>
              <a:rPr lang="en-US" dirty="0"/>
              <a:t>Let’s revisit what we mean by “detecting the presence or absence of a voltage”.</a:t>
            </a:r>
          </a:p>
          <a:p>
            <a:r>
              <a:rPr lang="en-US" dirty="0"/>
              <a:t>In prior examples looked at “threshold function”.  </a:t>
            </a:r>
          </a:p>
          <a:p>
            <a:r>
              <a:rPr lang="en-US" dirty="0"/>
              <a:t>Too simple to model real circuits as it includes portion with an infinite slope.</a:t>
            </a:r>
          </a:p>
          <a:p>
            <a:endParaRPr lang="en-US" dirty="0"/>
          </a:p>
          <a:p>
            <a:r>
              <a:rPr lang="en-US" dirty="0"/>
              <a:t>Different power supply voltages.</a:t>
            </a:r>
          </a:p>
          <a:p>
            <a:r>
              <a:rPr lang="en-US" dirty="0"/>
              <a:t>Leads to consideration of requirements that circuit elements must satisfy to be useful.</a:t>
            </a:r>
          </a:p>
        </p:txBody>
      </p:sp>
      <p:sp>
        <p:nvSpPr>
          <p:cNvPr id="4" name="Slide Number Placeholder 3">
            <a:extLst>
              <a:ext uri="{FF2B5EF4-FFF2-40B4-BE49-F238E27FC236}">
                <a16:creationId xmlns:a16="http://schemas.microsoft.com/office/drawing/2014/main" id="{D51A375B-6A8C-A64E-B476-80CD5D170D1E}"/>
              </a:ext>
            </a:extLst>
          </p:cNvPr>
          <p:cNvSpPr>
            <a:spLocks noGrp="1"/>
          </p:cNvSpPr>
          <p:nvPr>
            <p:ph type="sldNum" sz="quarter" idx="12"/>
          </p:nvPr>
        </p:nvSpPr>
        <p:spPr/>
        <p:txBody>
          <a:bodyPr/>
          <a:lstStyle/>
          <a:p>
            <a:fld id="{6F344C7A-0D93-FE43-BBB8-6C733ACB5A1E}" type="slidenum">
              <a:rPr lang="en-US" smtClean="0"/>
              <a:t>29</a:t>
            </a:fld>
            <a:endParaRPr lang="en-US"/>
          </a:p>
        </p:txBody>
      </p:sp>
      <p:grpSp>
        <p:nvGrpSpPr>
          <p:cNvPr id="5" name="Group 4">
            <a:extLst>
              <a:ext uri="{FF2B5EF4-FFF2-40B4-BE49-F238E27FC236}">
                <a16:creationId xmlns:a16="http://schemas.microsoft.com/office/drawing/2014/main" id="{AD81D3DE-7E87-6D47-844F-0828E309277F}"/>
              </a:ext>
            </a:extLst>
          </p:cNvPr>
          <p:cNvGrpSpPr/>
          <p:nvPr/>
        </p:nvGrpSpPr>
        <p:grpSpPr>
          <a:xfrm>
            <a:off x="6376102" y="3581400"/>
            <a:ext cx="1243898" cy="914400"/>
            <a:chOff x="5638800" y="4257674"/>
            <a:chExt cx="1905000" cy="1554162"/>
          </a:xfrm>
        </p:grpSpPr>
        <p:grpSp>
          <p:nvGrpSpPr>
            <p:cNvPr id="6" name="Group 5">
              <a:extLst>
                <a:ext uri="{FF2B5EF4-FFF2-40B4-BE49-F238E27FC236}">
                  <a16:creationId xmlns:a16="http://schemas.microsoft.com/office/drawing/2014/main" id="{8715DA20-77DE-0C41-BD2A-323FB0C2B9F0}"/>
                </a:ext>
              </a:extLst>
            </p:cNvPr>
            <p:cNvGrpSpPr/>
            <p:nvPr/>
          </p:nvGrpSpPr>
          <p:grpSpPr>
            <a:xfrm>
              <a:off x="5638800" y="4257674"/>
              <a:ext cx="1905000" cy="1554162"/>
              <a:chOff x="5105400" y="4257674"/>
              <a:chExt cx="1905000" cy="1554162"/>
            </a:xfrm>
          </p:grpSpPr>
          <p:sp>
            <p:nvSpPr>
              <p:cNvPr id="10" name="Rounded Rectangular Callout 9">
                <a:extLst>
                  <a:ext uri="{FF2B5EF4-FFF2-40B4-BE49-F238E27FC236}">
                    <a16:creationId xmlns:a16="http://schemas.microsoft.com/office/drawing/2014/main" id="{754B1835-85C8-4A49-902D-A2B77611D26B}"/>
                  </a:ext>
                </a:extLst>
              </p:cNvPr>
              <p:cNvSpPr/>
              <p:nvPr/>
            </p:nvSpPr>
            <p:spPr>
              <a:xfrm>
                <a:off x="5105400" y="4257674"/>
                <a:ext cx="1600200" cy="1554162"/>
              </a:xfrm>
              <a:prstGeom prst="wedgeRoundRectCallout">
                <a:avLst>
                  <a:gd name="adj1" fmla="val -79531"/>
                  <a:gd name="adj2" fmla="val -26845"/>
                  <a:gd name="adj3" fmla="val 16667"/>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D22146B4-20E2-1143-883A-01E508C3C7C2}"/>
                  </a:ext>
                </a:extLst>
              </p:cNvPr>
              <p:cNvCxnSpPr/>
              <p:nvPr/>
            </p:nvCxnSpPr>
            <p:spPr>
              <a:xfrm>
                <a:off x="5382035" y="5334000"/>
                <a:ext cx="1266415" cy="0"/>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114AD4C-FB0D-6D40-B793-23D75CB76BA9}"/>
                  </a:ext>
                </a:extLst>
              </p:cNvPr>
              <p:cNvCxnSpPr/>
              <p:nvPr/>
            </p:nvCxnSpPr>
            <p:spPr>
              <a:xfrm flipV="1">
                <a:off x="5715000" y="4419600"/>
                <a:ext cx="0" cy="1209764"/>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E8100B5-830E-2E43-9E14-63179E3FA514}"/>
                  </a:ext>
                </a:extLst>
              </p:cNvPr>
              <p:cNvSpPr txBox="1"/>
              <p:nvPr/>
            </p:nvSpPr>
            <p:spPr>
              <a:xfrm>
                <a:off x="6226175" y="5334000"/>
                <a:ext cx="784225" cy="307777"/>
              </a:xfrm>
              <a:prstGeom prst="rect">
                <a:avLst/>
              </a:prstGeom>
              <a:noFill/>
            </p:spPr>
            <p:txBody>
              <a:bodyPr wrap="square" rtlCol="0">
                <a:spAutoFit/>
              </a:bodyPr>
              <a:lstStyle/>
              <a:p>
                <a:r>
                  <a:rPr lang="en-US" sz="1400" dirty="0"/>
                  <a:t>x</a:t>
                </a:r>
              </a:p>
            </p:txBody>
          </p:sp>
          <p:sp>
            <p:nvSpPr>
              <p:cNvPr id="14" name="TextBox 13">
                <a:extLst>
                  <a:ext uri="{FF2B5EF4-FFF2-40B4-BE49-F238E27FC236}">
                    <a16:creationId xmlns:a16="http://schemas.microsoft.com/office/drawing/2014/main" id="{E98F19B9-158E-674D-BE16-1D55CD62F3B4}"/>
                  </a:ext>
                </a:extLst>
              </p:cNvPr>
              <p:cNvSpPr txBox="1"/>
              <p:nvPr/>
            </p:nvSpPr>
            <p:spPr>
              <a:xfrm>
                <a:off x="5410200" y="4495800"/>
                <a:ext cx="784225" cy="307777"/>
              </a:xfrm>
              <a:prstGeom prst="rect">
                <a:avLst/>
              </a:prstGeom>
              <a:noFill/>
            </p:spPr>
            <p:txBody>
              <a:bodyPr wrap="square" rtlCol="0">
                <a:spAutoFit/>
              </a:bodyPr>
              <a:lstStyle/>
              <a:p>
                <a:r>
                  <a:rPr lang="en-US" sz="1400" dirty="0"/>
                  <a:t>y</a:t>
                </a:r>
              </a:p>
            </p:txBody>
          </p:sp>
          <p:cxnSp>
            <p:nvCxnSpPr>
              <p:cNvPr id="15" name="Straight Connector 14">
                <a:extLst>
                  <a:ext uri="{FF2B5EF4-FFF2-40B4-BE49-F238E27FC236}">
                    <a16:creationId xmlns:a16="http://schemas.microsoft.com/office/drawing/2014/main" id="{5C1BEBC6-B095-B84B-BCAB-5F2BC044D34C}"/>
                  </a:ext>
                </a:extLst>
              </p:cNvPr>
              <p:cNvCxnSpPr/>
              <p:nvPr/>
            </p:nvCxnSpPr>
            <p:spPr>
              <a:xfrm>
                <a:off x="5259923" y="5333999"/>
                <a:ext cx="682943"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grpSp>
        <p:cxnSp>
          <p:nvCxnSpPr>
            <p:cNvPr id="7" name="Straight Connector 6">
              <a:extLst>
                <a:ext uri="{FF2B5EF4-FFF2-40B4-BE49-F238E27FC236}">
                  <a16:creationId xmlns:a16="http://schemas.microsoft.com/office/drawing/2014/main" id="{20658C88-2616-6D41-9E04-A71B5489C39D}"/>
                </a:ext>
              </a:extLst>
            </p:cNvPr>
            <p:cNvCxnSpPr/>
            <p:nvPr/>
          </p:nvCxnSpPr>
          <p:spPr>
            <a:xfrm>
              <a:off x="6476266" y="4953000"/>
              <a:ext cx="493079"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EEC254A-5A97-7E46-B964-99A1ADCC3C2E}"/>
                </a:ext>
              </a:extLst>
            </p:cNvPr>
            <p:cNvCxnSpPr/>
            <p:nvPr/>
          </p:nvCxnSpPr>
          <p:spPr>
            <a:xfrm flipV="1">
              <a:off x="6466740" y="4937125"/>
              <a:ext cx="0" cy="396876"/>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517EF9A-6AF8-BF4B-858A-2F382FECFF56}"/>
                </a:ext>
              </a:extLst>
            </p:cNvPr>
            <p:cNvSpPr txBox="1"/>
            <p:nvPr/>
          </p:nvSpPr>
          <p:spPr>
            <a:xfrm>
              <a:off x="6521449" y="4459288"/>
              <a:ext cx="784224" cy="307776"/>
            </a:xfrm>
            <a:prstGeom prst="rect">
              <a:avLst/>
            </a:prstGeom>
            <a:noFill/>
          </p:spPr>
          <p:txBody>
            <a:bodyPr wrap="square" rtlCol="0">
              <a:spAutoFit/>
            </a:bodyPr>
            <a:lstStyle/>
            <a:p>
              <a:r>
                <a:rPr lang="en-US" sz="1400" dirty="0"/>
                <a:t>f(x)</a:t>
              </a:r>
            </a:p>
          </p:txBody>
        </p:sp>
      </p:grpSp>
    </p:spTree>
    <p:extLst>
      <p:ext uri="{BB962C8B-B14F-4D97-AF65-F5344CB8AC3E}">
        <p14:creationId xmlns:p14="http://schemas.microsoft.com/office/powerpoint/2010/main" val="238364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114800"/>
          </a:xfrm>
        </p:spPr>
        <p:txBody>
          <a:bodyPr>
            <a:normAutofit/>
          </a:bodyPr>
          <a:lstStyle/>
          <a:p>
            <a:pPr algn="l"/>
            <a:r>
              <a:rPr lang="en-US" sz="4800" dirty="0"/>
              <a:t>Today, almost all electronics represents information digitally (e.g., using 0’s and 1’s).</a:t>
            </a:r>
            <a:br>
              <a:rPr lang="en-US" sz="4800" dirty="0"/>
            </a:br>
            <a:br>
              <a:rPr lang="en-US" dirty="0"/>
            </a:br>
            <a:r>
              <a:rPr lang="en-US" sz="5300" b="1" dirty="0">
                <a:solidFill>
                  <a:srgbClr val="0000FF"/>
                </a:solidFill>
              </a:rPr>
              <a:t>Why?</a:t>
            </a:r>
          </a:p>
        </p:txBody>
      </p:sp>
      <p:sp>
        <p:nvSpPr>
          <p:cNvPr id="4" name="Slide Number Placeholder 3"/>
          <p:cNvSpPr>
            <a:spLocks noGrp="1"/>
          </p:cNvSpPr>
          <p:nvPr>
            <p:ph type="sldNum" sz="quarter" idx="12"/>
          </p:nvPr>
        </p:nvSpPr>
        <p:spPr/>
        <p:txBody>
          <a:bodyPr/>
          <a:lstStyle/>
          <a:p>
            <a:fld id="{6F344C7A-0D93-FE43-BBB8-6C733ACB5A1E}" type="slidenum">
              <a:rPr lang="en-US" smtClean="0"/>
              <a:t>3</a:t>
            </a:fld>
            <a:endParaRPr lang="en-US"/>
          </a:p>
        </p:txBody>
      </p:sp>
    </p:spTree>
    <p:extLst>
      <p:ext uri="{BB962C8B-B14F-4D97-AF65-F5344CB8AC3E}">
        <p14:creationId xmlns:p14="http://schemas.microsoft.com/office/powerpoint/2010/main" val="2305095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02" y="7072"/>
            <a:ext cx="8229600" cy="1143000"/>
          </a:xfrm>
        </p:spPr>
        <p:txBody>
          <a:bodyPr>
            <a:normAutofit/>
          </a:bodyPr>
          <a:lstStyle/>
          <a:p>
            <a:r>
              <a:rPr lang="en-US" dirty="0"/>
              <a:t>Signal Restoration</a:t>
            </a:r>
          </a:p>
        </p:txBody>
      </p:sp>
      <p:sp>
        <p:nvSpPr>
          <p:cNvPr id="5" name="Slide Number Placeholder 4"/>
          <p:cNvSpPr>
            <a:spLocks noGrp="1"/>
          </p:cNvSpPr>
          <p:nvPr>
            <p:ph type="sldNum" sz="quarter" idx="12"/>
          </p:nvPr>
        </p:nvSpPr>
        <p:spPr/>
        <p:txBody>
          <a:bodyPr/>
          <a:lstStyle/>
          <a:p>
            <a:fld id="{6F344C7A-0D93-FE43-BBB8-6C733ACB5A1E}" type="slidenum">
              <a:rPr lang="en-US" smtClean="0"/>
              <a:t>30</a:t>
            </a:fld>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619293"/>
            <a:ext cx="2638752" cy="894797"/>
          </a:xfrm>
          <a:prstGeom prst="rect">
            <a:avLst/>
          </a:prstGeom>
        </p:spPr>
      </p:pic>
      <p:sp>
        <p:nvSpPr>
          <p:cNvPr id="16" name="TextBox 15"/>
          <p:cNvSpPr txBox="1"/>
          <p:nvPr/>
        </p:nvSpPr>
        <p:spPr>
          <a:xfrm>
            <a:off x="1020982" y="4583668"/>
            <a:ext cx="755773" cy="369332"/>
          </a:xfrm>
          <a:prstGeom prst="rect">
            <a:avLst/>
          </a:prstGeom>
          <a:noFill/>
        </p:spPr>
        <p:txBody>
          <a:bodyPr wrap="none" rtlCol="0">
            <a:spAutoFit/>
          </a:bodyPr>
          <a:lstStyle/>
          <a:p>
            <a:r>
              <a:rPr lang="en-US" dirty="0">
                <a:solidFill>
                  <a:srgbClr val="0000FF"/>
                </a:solidFill>
              </a:rPr>
              <a:t>Buffer</a:t>
            </a:r>
          </a:p>
        </p:txBody>
      </p:sp>
      <p:grpSp>
        <p:nvGrpSpPr>
          <p:cNvPr id="18" name="Group 17"/>
          <p:cNvGrpSpPr/>
          <p:nvPr/>
        </p:nvGrpSpPr>
        <p:grpSpPr>
          <a:xfrm>
            <a:off x="350549" y="1254511"/>
            <a:ext cx="1828800" cy="1554162"/>
            <a:chOff x="5715000" y="4257674"/>
            <a:chExt cx="1828800" cy="1554162"/>
          </a:xfrm>
        </p:grpSpPr>
        <p:grpSp>
          <p:nvGrpSpPr>
            <p:cNvPr id="23" name="Group 22"/>
            <p:cNvGrpSpPr/>
            <p:nvPr/>
          </p:nvGrpSpPr>
          <p:grpSpPr>
            <a:xfrm>
              <a:off x="5715000" y="4257674"/>
              <a:ext cx="1828800" cy="1554162"/>
              <a:chOff x="5181600" y="4257674"/>
              <a:chExt cx="1828800" cy="1554162"/>
            </a:xfrm>
          </p:grpSpPr>
          <p:sp>
            <p:nvSpPr>
              <p:cNvPr id="27" name="Rounded Rectangular Callout 26"/>
              <p:cNvSpPr/>
              <p:nvPr/>
            </p:nvSpPr>
            <p:spPr>
              <a:xfrm>
                <a:off x="5181600" y="4257674"/>
                <a:ext cx="1524000" cy="1554162"/>
              </a:xfrm>
              <a:prstGeom prst="wedgeRoundRectCallout">
                <a:avLst>
                  <a:gd name="adj1" fmla="val -29436"/>
                  <a:gd name="adj2" fmla="val -48901"/>
                  <a:gd name="adj3" fmla="val 16667"/>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5382035" y="5334000"/>
                <a:ext cx="1266415" cy="0"/>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715000" y="4419600"/>
                <a:ext cx="0" cy="1209764"/>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226175" y="5334000"/>
                <a:ext cx="784225" cy="307777"/>
              </a:xfrm>
              <a:prstGeom prst="rect">
                <a:avLst/>
              </a:prstGeom>
              <a:noFill/>
            </p:spPr>
            <p:txBody>
              <a:bodyPr wrap="square" rtlCol="0">
                <a:spAutoFit/>
              </a:bodyPr>
              <a:lstStyle/>
              <a:p>
                <a:r>
                  <a:rPr lang="en-US" sz="1400" dirty="0"/>
                  <a:t>x</a:t>
                </a:r>
              </a:p>
            </p:txBody>
          </p:sp>
          <p:sp>
            <p:nvSpPr>
              <p:cNvPr id="31" name="TextBox 30"/>
              <p:cNvSpPr txBox="1"/>
              <p:nvPr/>
            </p:nvSpPr>
            <p:spPr>
              <a:xfrm>
                <a:off x="5410200" y="4495800"/>
                <a:ext cx="784225" cy="307777"/>
              </a:xfrm>
              <a:prstGeom prst="rect">
                <a:avLst/>
              </a:prstGeom>
              <a:noFill/>
            </p:spPr>
            <p:txBody>
              <a:bodyPr wrap="square" rtlCol="0">
                <a:spAutoFit/>
              </a:bodyPr>
              <a:lstStyle/>
              <a:p>
                <a:r>
                  <a:rPr lang="en-US" sz="1400" dirty="0"/>
                  <a:t>y</a:t>
                </a:r>
              </a:p>
            </p:txBody>
          </p:sp>
          <p:cxnSp>
            <p:nvCxnSpPr>
              <p:cNvPr id="32" name="Straight Connector 31"/>
              <p:cNvCxnSpPr/>
              <p:nvPr/>
            </p:nvCxnSpPr>
            <p:spPr>
              <a:xfrm>
                <a:off x="5212051" y="5334000"/>
                <a:ext cx="682943"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grpSp>
        <p:cxnSp>
          <p:nvCxnSpPr>
            <p:cNvPr id="24" name="Straight Connector 23"/>
            <p:cNvCxnSpPr/>
            <p:nvPr/>
          </p:nvCxnSpPr>
          <p:spPr>
            <a:xfrm>
              <a:off x="6431251" y="4953000"/>
              <a:ext cx="493078"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431251" y="4937125"/>
              <a:ext cx="0" cy="39687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492875" y="4625576"/>
              <a:ext cx="784225" cy="307777"/>
            </a:xfrm>
            <a:prstGeom prst="rect">
              <a:avLst/>
            </a:prstGeom>
            <a:noFill/>
          </p:spPr>
          <p:txBody>
            <a:bodyPr wrap="square" rtlCol="0">
              <a:spAutoFit/>
            </a:bodyPr>
            <a:lstStyle/>
            <a:p>
              <a:r>
                <a:rPr lang="en-US" sz="1400" dirty="0"/>
                <a:t>f(x)</a:t>
              </a:r>
            </a:p>
          </p:txBody>
        </p:sp>
      </p:grpSp>
      <p:sp>
        <p:nvSpPr>
          <p:cNvPr id="3" name="TextBox 2">
            <a:extLst>
              <a:ext uri="{FF2B5EF4-FFF2-40B4-BE49-F238E27FC236}">
                <a16:creationId xmlns:a16="http://schemas.microsoft.com/office/drawing/2014/main" id="{D8811D51-722B-54DD-DC21-AB1A3CC227A6}"/>
              </a:ext>
            </a:extLst>
          </p:cNvPr>
          <p:cNvSpPr txBox="1"/>
          <p:nvPr/>
        </p:nvSpPr>
        <p:spPr>
          <a:xfrm>
            <a:off x="3118056" y="977522"/>
            <a:ext cx="5597576" cy="6186309"/>
          </a:xfrm>
          <a:prstGeom prst="rect">
            <a:avLst/>
          </a:prstGeom>
          <a:noFill/>
        </p:spPr>
        <p:txBody>
          <a:bodyPr wrap="square" rtlCol="0">
            <a:spAutoFit/>
          </a:bodyPr>
          <a:lstStyle/>
          <a:p>
            <a:r>
              <a:rPr lang="en-US" dirty="0"/>
              <a:t>Buffer gets rid of noise.  Getting rid of noise also called signal restoration.</a:t>
            </a:r>
          </a:p>
          <a:p>
            <a:endParaRPr lang="en-US" dirty="0"/>
          </a:p>
          <a:p>
            <a:r>
              <a:rPr lang="en-US" dirty="0"/>
              <a:t>The input/output operation of a circuit can be characterized using a curve known as the DC voltage transfer function.  </a:t>
            </a:r>
          </a:p>
          <a:p>
            <a:endParaRPr lang="en-US" dirty="0"/>
          </a:p>
          <a:p>
            <a:r>
              <a:rPr lang="en-US" dirty="0"/>
              <a:t>For the ideal buffer DC voltage transfer function (shown at top left), logic values are represented by a set of voltage values. The set of voltage values used to represent a given logic value is different at input versus the output.</a:t>
            </a:r>
          </a:p>
          <a:p>
            <a:endParaRPr lang="en-US" dirty="0"/>
          </a:p>
          <a:p>
            <a:r>
              <a:rPr lang="en-US" dirty="0"/>
              <a:t>E.g., Suppose supply voltage was 5 V and threshold (input voltage value when output “jumps”) is 2.5 V.  What voltages represent logic “0” and “1”?</a:t>
            </a:r>
          </a:p>
          <a:p>
            <a:endParaRPr lang="en-US" dirty="0"/>
          </a:p>
          <a:p>
            <a:r>
              <a:rPr lang="en-US" dirty="0"/>
              <a:t>Input:  logic “0” represented by voltage below 2.5 V</a:t>
            </a:r>
          </a:p>
          <a:p>
            <a:r>
              <a:rPr lang="en-US" dirty="0"/>
              <a:t>Output:  logic “0” represented by voltage equal to 0 V</a:t>
            </a:r>
          </a:p>
          <a:p>
            <a:endParaRPr lang="en-US" dirty="0"/>
          </a:p>
          <a:p>
            <a:r>
              <a:rPr lang="en-US" dirty="0"/>
              <a:t>Input:  logic “1” represented by voltage above 2.5 V</a:t>
            </a:r>
          </a:p>
          <a:p>
            <a:r>
              <a:rPr lang="en-US" dirty="0"/>
              <a:t>Output:  logic “1” represented by voltage equal to 5 V</a:t>
            </a:r>
          </a:p>
          <a:p>
            <a:endParaRPr lang="en-US" dirty="0"/>
          </a:p>
        </p:txBody>
      </p:sp>
    </p:spTree>
    <p:extLst>
      <p:ext uri="{BB962C8B-B14F-4D97-AF65-F5344CB8AC3E}">
        <p14:creationId xmlns:p14="http://schemas.microsoft.com/office/powerpoint/2010/main" val="3911100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412" y="1215689"/>
            <a:ext cx="5742443" cy="4974336"/>
          </a:xfrm>
          <a:prstGeom prst="rect">
            <a:avLst/>
          </a:prstGeom>
        </p:spPr>
      </p:pic>
      <p:sp>
        <p:nvSpPr>
          <p:cNvPr id="2" name="Title 1"/>
          <p:cNvSpPr>
            <a:spLocks noGrp="1"/>
          </p:cNvSpPr>
          <p:nvPr>
            <p:ph type="title"/>
          </p:nvPr>
        </p:nvSpPr>
        <p:spPr>
          <a:xfrm>
            <a:off x="441702" y="7072"/>
            <a:ext cx="8229600" cy="1143000"/>
          </a:xfrm>
        </p:spPr>
        <p:txBody>
          <a:bodyPr>
            <a:normAutofit/>
          </a:bodyPr>
          <a:lstStyle/>
          <a:p>
            <a:r>
              <a:rPr lang="en-US" dirty="0"/>
              <a:t>Characteristics of a “Buffer” Circuit</a:t>
            </a:r>
          </a:p>
        </p:txBody>
      </p:sp>
      <p:sp>
        <p:nvSpPr>
          <p:cNvPr id="5" name="Slide Number Placeholder 4"/>
          <p:cNvSpPr>
            <a:spLocks noGrp="1"/>
          </p:cNvSpPr>
          <p:nvPr>
            <p:ph type="sldNum" sz="quarter" idx="12"/>
          </p:nvPr>
        </p:nvSpPr>
        <p:spPr/>
        <p:txBody>
          <a:bodyPr/>
          <a:lstStyle/>
          <a:p>
            <a:fld id="{6F344C7A-0D93-FE43-BBB8-6C733ACB5A1E}" type="slidenum">
              <a:rPr lang="en-US" smtClean="0"/>
              <a:t>31</a:t>
            </a:fld>
            <a:endParaRPr lang="en-US"/>
          </a:p>
        </p:txBody>
      </p:sp>
      <p:sp>
        <p:nvSpPr>
          <p:cNvPr id="13" name="Rectangle 12"/>
          <p:cNvSpPr/>
          <p:nvPr/>
        </p:nvSpPr>
        <p:spPr>
          <a:xfrm>
            <a:off x="5352034" y="5867400"/>
            <a:ext cx="1219200" cy="381000"/>
          </a:xfrm>
          <a:prstGeom prst="rect">
            <a:avLst/>
          </a:prstGeom>
          <a:solidFill>
            <a:srgbClr val="0000FF">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066035" y="2667000"/>
            <a:ext cx="457199" cy="1296617"/>
          </a:xfrm>
          <a:prstGeom prst="rect">
            <a:avLst/>
          </a:prstGeom>
          <a:solidFill>
            <a:srgbClr val="0000FF">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619293"/>
            <a:ext cx="2638752" cy="894797"/>
          </a:xfrm>
          <a:prstGeom prst="rect">
            <a:avLst/>
          </a:prstGeom>
        </p:spPr>
      </p:pic>
      <p:sp>
        <p:nvSpPr>
          <p:cNvPr id="16" name="TextBox 15"/>
          <p:cNvSpPr txBox="1"/>
          <p:nvPr/>
        </p:nvSpPr>
        <p:spPr>
          <a:xfrm>
            <a:off x="1020982" y="4583668"/>
            <a:ext cx="755773" cy="369332"/>
          </a:xfrm>
          <a:prstGeom prst="rect">
            <a:avLst/>
          </a:prstGeom>
          <a:noFill/>
        </p:spPr>
        <p:txBody>
          <a:bodyPr wrap="none" rtlCol="0">
            <a:spAutoFit/>
          </a:bodyPr>
          <a:lstStyle/>
          <a:p>
            <a:r>
              <a:rPr lang="en-US" dirty="0">
                <a:solidFill>
                  <a:srgbClr val="0000FF"/>
                </a:solidFill>
              </a:rPr>
              <a:t>Buffer</a:t>
            </a:r>
          </a:p>
        </p:txBody>
      </p:sp>
      <p:grpSp>
        <p:nvGrpSpPr>
          <p:cNvPr id="18" name="Group 17"/>
          <p:cNvGrpSpPr/>
          <p:nvPr/>
        </p:nvGrpSpPr>
        <p:grpSpPr>
          <a:xfrm>
            <a:off x="350549" y="1254511"/>
            <a:ext cx="1828800" cy="1554162"/>
            <a:chOff x="5715000" y="4257674"/>
            <a:chExt cx="1828800" cy="1554162"/>
          </a:xfrm>
        </p:grpSpPr>
        <p:grpSp>
          <p:nvGrpSpPr>
            <p:cNvPr id="23" name="Group 22"/>
            <p:cNvGrpSpPr/>
            <p:nvPr/>
          </p:nvGrpSpPr>
          <p:grpSpPr>
            <a:xfrm>
              <a:off x="5715000" y="4257674"/>
              <a:ext cx="1828800" cy="1554162"/>
              <a:chOff x="5181600" y="4257674"/>
              <a:chExt cx="1828800" cy="1554162"/>
            </a:xfrm>
          </p:grpSpPr>
          <p:sp>
            <p:nvSpPr>
              <p:cNvPr id="27" name="Rounded Rectangular Callout 26"/>
              <p:cNvSpPr/>
              <p:nvPr/>
            </p:nvSpPr>
            <p:spPr>
              <a:xfrm>
                <a:off x="5181600" y="4257674"/>
                <a:ext cx="1524000" cy="1554162"/>
              </a:xfrm>
              <a:prstGeom prst="wedgeRoundRectCallout">
                <a:avLst>
                  <a:gd name="adj1" fmla="val -29436"/>
                  <a:gd name="adj2" fmla="val -48901"/>
                  <a:gd name="adj3" fmla="val 16667"/>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5382035" y="5334000"/>
                <a:ext cx="1266415" cy="0"/>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5715000" y="4419600"/>
                <a:ext cx="0" cy="1209764"/>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226175" y="5334000"/>
                <a:ext cx="784225" cy="307777"/>
              </a:xfrm>
              <a:prstGeom prst="rect">
                <a:avLst/>
              </a:prstGeom>
              <a:noFill/>
            </p:spPr>
            <p:txBody>
              <a:bodyPr wrap="square" rtlCol="0">
                <a:spAutoFit/>
              </a:bodyPr>
              <a:lstStyle/>
              <a:p>
                <a:r>
                  <a:rPr lang="en-US" sz="1400" dirty="0"/>
                  <a:t>x</a:t>
                </a:r>
              </a:p>
            </p:txBody>
          </p:sp>
          <p:sp>
            <p:nvSpPr>
              <p:cNvPr id="31" name="TextBox 30"/>
              <p:cNvSpPr txBox="1"/>
              <p:nvPr/>
            </p:nvSpPr>
            <p:spPr>
              <a:xfrm>
                <a:off x="5410200" y="4495800"/>
                <a:ext cx="784225" cy="307777"/>
              </a:xfrm>
              <a:prstGeom prst="rect">
                <a:avLst/>
              </a:prstGeom>
              <a:noFill/>
            </p:spPr>
            <p:txBody>
              <a:bodyPr wrap="square" rtlCol="0">
                <a:spAutoFit/>
              </a:bodyPr>
              <a:lstStyle/>
              <a:p>
                <a:r>
                  <a:rPr lang="en-US" sz="1400" dirty="0"/>
                  <a:t>y</a:t>
                </a:r>
              </a:p>
            </p:txBody>
          </p:sp>
          <p:cxnSp>
            <p:nvCxnSpPr>
              <p:cNvPr id="32" name="Straight Connector 31"/>
              <p:cNvCxnSpPr/>
              <p:nvPr/>
            </p:nvCxnSpPr>
            <p:spPr>
              <a:xfrm>
                <a:off x="5212051" y="5334000"/>
                <a:ext cx="682943"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grpSp>
        <p:cxnSp>
          <p:nvCxnSpPr>
            <p:cNvPr id="24" name="Straight Connector 23"/>
            <p:cNvCxnSpPr/>
            <p:nvPr/>
          </p:nvCxnSpPr>
          <p:spPr>
            <a:xfrm>
              <a:off x="6431251" y="4953000"/>
              <a:ext cx="493078"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431251" y="4937125"/>
              <a:ext cx="0" cy="39687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492875" y="4625576"/>
              <a:ext cx="784225" cy="307777"/>
            </a:xfrm>
            <a:prstGeom prst="rect">
              <a:avLst/>
            </a:prstGeom>
            <a:noFill/>
          </p:spPr>
          <p:txBody>
            <a:bodyPr wrap="square" rtlCol="0">
              <a:spAutoFit/>
            </a:bodyPr>
            <a:lstStyle/>
            <a:p>
              <a:r>
                <a:rPr lang="en-US" sz="1400" dirty="0"/>
                <a:t>f(x)</a:t>
              </a:r>
            </a:p>
          </p:txBody>
        </p:sp>
      </p:grpSp>
      <p:sp>
        <p:nvSpPr>
          <p:cNvPr id="3" name="TextBox 2">
            <a:extLst>
              <a:ext uri="{FF2B5EF4-FFF2-40B4-BE49-F238E27FC236}">
                <a16:creationId xmlns:a16="http://schemas.microsoft.com/office/drawing/2014/main" id="{D8811D51-722B-54DD-DC21-AB1A3CC227A6}"/>
              </a:ext>
            </a:extLst>
          </p:cNvPr>
          <p:cNvSpPr txBox="1"/>
          <p:nvPr/>
        </p:nvSpPr>
        <p:spPr>
          <a:xfrm>
            <a:off x="148389" y="6241216"/>
            <a:ext cx="7331174" cy="646331"/>
          </a:xfrm>
          <a:prstGeom prst="rect">
            <a:avLst/>
          </a:prstGeom>
          <a:noFill/>
        </p:spPr>
        <p:txBody>
          <a:bodyPr wrap="none" rtlCol="0">
            <a:spAutoFit/>
          </a:bodyPr>
          <a:lstStyle/>
          <a:p>
            <a:r>
              <a:rPr lang="en-US" dirty="0"/>
              <a:t>1. Logic values represented by input or output wire within a voltage range.</a:t>
            </a:r>
          </a:p>
          <a:p>
            <a:r>
              <a:rPr lang="en-US" dirty="0"/>
              <a:t>2. The voltage range used for a logic value is different at input and output.</a:t>
            </a:r>
          </a:p>
        </p:txBody>
      </p:sp>
    </p:spTree>
    <p:extLst>
      <p:ext uri="{BB962C8B-B14F-4D97-AF65-F5344CB8AC3E}">
        <p14:creationId xmlns:p14="http://schemas.microsoft.com/office/powerpoint/2010/main" val="160005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520" y="2251092"/>
            <a:ext cx="4526582" cy="3921108"/>
          </a:xfrm>
          <a:prstGeom prst="rect">
            <a:avLst/>
          </a:prstGeom>
        </p:spPr>
      </p:pic>
      <p:grpSp>
        <p:nvGrpSpPr>
          <p:cNvPr id="98" name="Group 97"/>
          <p:cNvGrpSpPr>
            <a:grpSpLocks noChangeAspect="1"/>
          </p:cNvGrpSpPr>
          <p:nvPr/>
        </p:nvGrpSpPr>
        <p:grpSpPr>
          <a:xfrm rot="16200000" flipV="1">
            <a:off x="3809097" y="1127692"/>
            <a:ext cx="1344635" cy="181172"/>
            <a:chOff x="1600200" y="2741141"/>
            <a:chExt cx="6251575" cy="842307"/>
          </a:xfrm>
        </p:grpSpPr>
        <p:sp>
          <p:nvSpPr>
            <p:cNvPr id="99"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0" name="Rectangle 12"/>
            <p:cNvSpPr>
              <a:spLocks noChangeArrowheads="1"/>
            </p:cNvSpPr>
            <p:nvPr/>
          </p:nvSpPr>
          <p:spPr bwMode="auto">
            <a:xfrm>
              <a:off x="1973430" y="2971783"/>
              <a:ext cx="1903249" cy="414337"/>
            </a:xfrm>
            <a:prstGeom prst="rect">
              <a:avLst/>
            </a:prstGeom>
            <a:solidFill>
              <a:srgbClr val="0000FF"/>
            </a:solidFill>
            <a:ln w="17463">
              <a:solidFill>
                <a:srgbClr val="000000"/>
              </a:solidFill>
              <a:miter lim="800000"/>
              <a:headEnd/>
              <a:tailEnd/>
            </a:ln>
          </p:spPr>
          <p:txBody>
            <a:bodyPr/>
            <a:lstStyle/>
            <a:p>
              <a:endParaRPr lang="en-US"/>
            </a:p>
          </p:txBody>
        </p:sp>
        <p:sp>
          <p:nvSpPr>
            <p:cNvPr id="101" name="Rectangle 13"/>
            <p:cNvSpPr>
              <a:spLocks noChangeArrowheads="1"/>
            </p:cNvSpPr>
            <p:nvPr/>
          </p:nvSpPr>
          <p:spPr bwMode="auto">
            <a:xfrm>
              <a:off x="2790730" y="2777669"/>
              <a:ext cx="189" cy="80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102" name="Rectangle 14"/>
            <p:cNvSpPr>
              <a:spLocks noChangeArrowheads="1"/>
            </p:cNvSpPr>
            <p:nvPr/>
          </p:nvSpPr>
          <p:spPr bwMode="auto">
            <a:xfrm>
              <a:off x="4719640" y="2971795"/>
              <a:ext cx="1825838" cy="41434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 name="Rectangle 15"/>
            <p:cNvSpPr>
              <a:spLocks noChangeArrowheads="1"/>
            </p:cNvSpPr>
            <p:nvPr/>
          </p:nvSpPr>
          <p:spPr bwMode="auto">
            <a:xfrm>
              <a:off x="4724405" y="2971800"/>
              <a:ext cx="1821077"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 name="Rectangle 18"/>
            <p:cNvSpPr>
              <a:spLocks noChangeArrowheads="1"/>
            </p:cNvSpPr>
            <p:nvPr/>
          </p:nvSpPr>
          <p:spPr bwMode="auto">
            <a:xfrm>
              <a:off x="2727329" y="2967258"/>
              <a:ext cx="3163890" cy="439952"/>
            </a:xfrm>
            <a:prstGeom prst="rect">
              <a:avLst/>
            </a:prstGeom>
            <a:solidFill>
              <a:srgbClr val="FFFF99"/>
            </a:solidFill>
            <a:ln w="17463">
              <a:solidFill>
                <a:srgbClr val="000000"/>
              </a:solidFill>
              <a:miter lim="800000"/>
              <a:headEnd/>
              <a:tailEnd/>
            </a:ln>
          </p:spPr>
          <p:txBody>
            <a:bodyPr/>
            <a:lstStyle/>
            <a:p>
              <a:endParaRPr lang="en-US"/>
            </a:p>
          </p:txBody>
        </p:sp>
        <p:sp>
          <p:nvSpPr>
            <p:cNvPr id="106" name="Rectangle 19"/>
            <p:cNvSpPr>
              <a:spLocks noChangeArrowheads="1"/>
            </p:cNvSpPr>
            <p:nvPr/>
          </p:nvSpPr>
          <p:spPr bwMode="auto">
            <a:xfrm>
              <a:off x="4311557" y="2741141"/>
              <a:ext cx="189" cy="80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107" name="Rectangle 26"/>
            <p:cNvSpPr>
              <a:spLocks noChangeArrowheads="1"/>
            </p:cNvSpPr>
            <p:nvPr/>
          </p:nvSpPr>
          <p:spPr bwMode="auto">
            <a:xfrm>
              <a:off x="7024688" y="29718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8" name="TextBox 107"/>
          <p:cNvSpPr txBox="1"/>
          <p:nvPr/>
        </p:nvSpPr>
        <p:spPr>
          <a:xfrm>
            <a:off x="4001755" y="1566484"/>
            <a:ext cx="490840" cy="369332"/>
          </a:xfrm>
          <a:prstGeom prst="rect">
            <a:avLst/>
          </a:prstGeom>
          <a:noFill/>
        </p:spPr>
        <p:txBody>
          <a:bodyPr wrap="none" rtlCol="0">
            <a:spAutoFit/>
          </a:bodyPr>
          <a:lstStyle/>
          <a:p>
            <a:r>
              <a:rPr lang="en-US" dirty="0"/>
              <a:t>“0”</a:t>
            </a:r>
          </a:p>
        </p:txBody>
      </p:sp>
      <p:sp>
        <p:nvSpPr>
          <p:cNvPr id="109" name="TextBox 108"/>
          <p:cNvSpPr txBox="1"/>
          <p:nvPr/>
        </p:nvSpPr>
        <p:spPr>
          <a:xfrm>
            <a:off x="4001755" y="736939"/>
            <a:ext cx="494046" cy="369332"/>
          </a:xfrm>
          <a:prstGeom prst="rect">
            <a:avLst/>
          </a:prstGeom>
          <a:noFill/>
        </p:spPr>
        <p:txBody>
          <a:bodyPr wrap="none" rtlCol="0">
            <a:spAutoFit/>
          </a:bodyPr>
          <a:lstStyle/>
          <a:p>
            <a:r>
              <a:rPr lang="en-US" dirty="0"/>
              <a:t>“1”</a:t>
            </a:r>
          </a:p>
        </p:txBody>
      </p:sp>
      <p:sp>
        <p:nvSpPr>
          <p:cNvPr id="110" name="TextBox 109"/>
          <p:cNvSpPr txBox="1"/>
          <p:nvPr/>
        </p:nvSpPr>
        <p:spPr>
          <a:xfrm>
            <a:off x="4710236" y="1550258"/>
            <a:ext cx="550387" cy="369332"/>
          </a:xfrm>
          <a:prstGeom prst="rect">
            <a:avLst/>
          </a:prstGeom>
          <a:noFill/>
        </p:spPr>
        <p:txBody>
          <a:bodyPr wrap="square" rtlCol="0">
            <a:spAutoFit/>
          </a:bodyPr>
          <a:lstStyle/>
          <a:p>
            <a:r>
              <a:rPr lang="en-US" dirty="0">
                <a:solidFill>
                  <a:srgbClr val="0000FF"/>
                </a:solidFill>
              </a:rPr>
              <a:t>H</a:t>
            </a:r>
          </a:p>
        </p:txBody>
      </p:sp>
      <p:cxnSp>
        <p:nvCxnSpPr>
          <p:cNvPr id="111" name="Straight Arrow Connector 110"/>
          <p:cNvCxnSpPr/>
          <p:nvPr/>
        </p:nvCxnSpPr>
        <p:spPr>
          <a:xfrm>
            <a:off x="4648201" y="1634486"/>
            <a:ext cx="0" cy="192469"/>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38" name="Group 37"/>
          <p:cNvGrpSpPr>
            <a:grpSpLocks noChangeAspect="1"/>
          </p:cNvGrpSpPr>
          <p:nvPr/>
        </p:nvGrpSpPr>
        <p:grpSpPr>
          <a:xfrm rot="16200000">
            <a:off x="2693864" y="1268536"/>
            <a:ext cx="1325310" cy="159838"/>
            <a:chOff x="795338" y="2741154"/>
            <a:chExt cx="7056437" cy="851026"/>
          </a:xfrm>
        </p:grpSpPr>
        <p:sp>
          <p:nvSpPr>
            <p:cNvPr id="39"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 name="Rectangle 12"/>
            <p:cNvSpPr>
              <a:spLocks noChangeArrowheads="1"/>
            </p:cNvSpPr>
            <p:nvPr/>
          </p:nvSpPr>
          <p:spPr bwMode="auto">
            <a:xfrm>
              <a:off x="1600200" y="2971800"/>
              <a:ext cx="2276475" cy="414338"/>
            </a:xfrm>
            <a:prstGeom prst="rect">
              <a:avLst/>
            </a:prstGeom>
            <a:solidFill>
              <a:srgbClr val="0000FF"/>
            </a:solidFill>
            <a:ln w="17463">
              <a:solidFill>
                <a:srgbClr val="000000"/>
              </a:solidFill>
              <a:miter lim="800000"/>
              <a:headEnd/>
              <a:tailEnd/>
            </a:ln>
          </p:spPr>
          <p:txBody>
            <a:bodyPr/>
            <a:lstStyle/>
            <a:p>
              <a:endParaRPr lang="en-US"/>
            </a:p>
          </p:txBody>
        </p:sp>
        <p:sp>
          <p:nvSpPr>
            <p:cNvPr id="41" name="Rectangle 14"/>
            <p:cNvSpPr>
              <a:spLocks noChangeArrowheads="1"/>
            </p:cNvSpPr>
            <p:nvPr/>
          </p:nvSpPr>
          <p:spPr bwMode="auto">
            <a:xfrm>
              <a:off x="4719638" y="2971800"/>
              <a:ext cx="2320925" cy="4143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 name="Rectangle 15"/>
            <p:cNvSpPr>
              <a:spLocks noChangeArrowheads="1"/>
            </p:cNvSpPr>
            <p:nvPr/>
          </p:nvSpPr>
          <p:spPr bwMode="auto">
            <a:xfrm>
              <a:off x="4724400" y="2971800"/>
              <a:ext cx="2357438"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 name="Rectangle 18"/>
            <p:cNvSpPr>
              <a:spLocks noChangeArrowheads="1"/>
            </p:cNvSpPr>
            <p:nvPr/>
          </p:nvSpPr>
          <p:spPr bwMode="auto">
            <a:xfrm>
              <a:off x="3886200" y="2971800"/>
              <a:ext cx="838200" cy="414338"/>
            </a:xfrm>
            <a:prstGeom prst="rect">
              <a:avLst/>
            </a:prstGeom>
            <a:solidFill>
              <a:srgbClr val="FFFF99"/>
            </a:solidFill>
            <a:ln w="17463">
              <a:solidFill>
                <a:srgbClr val="000000"/>
              </a:solidFill>
              <a:miter lim="800000"/>
              <a:headEnd/>
              <a:tailEnd/>
            </a:ln>
          </p:spPr>
          <p:txBody>
            <a:bodyPr/>
            <a:lstStyle/>
            <a:p>
              <a:endParaRPr lang="en-US"/>
            </a:p>
          </p:txBody>
        </p:sp>
        <p:sp>
          <p:nvSpPr>
            <p:cNvPr id="45" name="Rectangle 19"/>
            <p:cNvSpPr>
              <a:spLocks noChangeArrowheads="1"/>
            </p:cNvSpPr>
            <p:nvPr/>
          </p:nvSpPr>
          <p:spPr bwMode="auto">
            <a:xfrm>
              <a:off x="4311555" y="2741154"/>
              <a:ext cx="189" cy="8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46" name="Rectangle 23"/>
            <p:cNvSpPr>
              <a:spLocks noChangeArrowheads="1"/>
            </p:cNvSpPr>
            <p:nvPr/>
          </p:nvSpPr>
          <p:spPr bwMode="auto">
            <a:xfrm>
              <a:off x="795338" y="2971800"/>
              <a:ext cx="8286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 name="Rectangle 26"/>
            <p:cNvSpPr>
              <a:spLocks noChangeArrowheads="1"/>
            </p:cNvSpPr>
            <p:nvPr/>
          </p:nvSpPr>
          <p:spPr bwMode="auto">
            <a:xfrm>
              <a:off x="7024688" y="29718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 name="Rectangle 25"/>
            <p:cNvSpPr>
              <a:spLocks noChangeArrowheads="1"/>
            </p:cNvSpPr>
            <p:nvPr/>
          </p:nvSpPr>
          <p:spPr bwMode="auto">
            <a:xfrm>
              <a:off x="1191325" y="2786400"/>
              <a:ext cx="189" cy="8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51" name="Rectangle 28"/>
            <p:cNvSpPr>
              <a:spLocks noChangeArrowheads="1"/>
            </p:cNvSpPr>
            <p:nvPr/>
          </p:nvSpPr>
          <p:spPr bwMode="auto">
            <a:xfrm>
              <a:off x="7415912" y="2786400"/>
              <a:ext cx="189" cy="8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grpSp>
      <p:grpSp>
        <p:nvGrpSpPr>
          <p:cNvPr id="52" name="Group 51"/>
          <p:cNvGrpSpPr>
            <a:grpSpLocks noChangeAspect="1"/>
          </p:cNvGrpSpPr>
          <p:nvPr/>
        </p:nvGrpSpPr>
        <p:grpSpPr>
          <a:xfrm rot="16200000" flipV="1">
            <a:off x="456296" y="1191332"/>
            <a:ext cx="1344635" cy="181172"/>
            <a:chOff x="1600200" y="2741141"/>
            <a:chExt cx="6251575" cy="842307"/>
          </a:xfrm>
        </p:grpSpPr>
        <p:sp>
          <p:nvSpPr>
            <p:cNvPr id="53"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 name="Rectangle 12"/>
            <p:cNvSpPr>
              <a:spLocks noChangeArrowheads="1"/>
            </p:cNvSpPr>
            <p:nvPr/>
          </p:nvSpPr>
          <p:spPr bwMode="auto">
            <a:xfrm>
              <a:off x="1973430" y="2971783"/>
              <a:ext cx="1903249" cy="414337"/>
            </a:xfrm>
            <a:prstGeom prst="rect">
              <a:avLst/>
            </a:prstGeom>
            <a:solidFill>
              <a:srgbClr val="0000FF"/>
            </a:solidFill>
            <a:ln w="17463">
              <a:solidFill>
                <a:srgbClr val="000000"/>
              </a:solidFill>
              <a:miter lim="800000"/>
              <a:headEnd/>
              <a:tailEnd/>
            </a:ln>
          </p:spPr>
          <p:txBody>
            <a:bodyPr/>
            <a:lstStyle/>
            <a:p>
              <a:endParaRPr lang="en-US"/>
            </a:p>
          </p:txBody>
        </p:sp>
        <p:sp>
          <p:nvSpPr>
            <p:cNvPr id="55" name="Rectangle 13"/>
            <p:cNvSpPr>
              <a:spLocks noChangeArrowheads="1"/>
            </p:cNvSpPr>
            <p:nvPr/>
          </p:nvSpPr>
          <p:spPr bwMode="auto">
            <a:xfrm>
              <a:off x="2790730" y="2777669"/>
              <a:ext cx="189" cy="80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56" name="Rectangle 14"/>
            <p:cNvSpPr>
              <a:spLocks noChangeArrowheads="1"/>
            </p:cNvSpPr>
            <p:nvPr/>
          </p:nvSpPr>
          <p:spPr bwMode="auto">
            <a:xfrm>
              <a:off x="4719640" y="2971795"/>
              <a:ext cx="1825838" cy="41434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 name="Rectangle 15"/>
            <p:cNvSpPr>
              <a:spLocks noChangeArrowheads="1"/>
            </p:cNvSpPr>
            <p:nvPr/>
          </p:nvSpPr>
          <p:spPr bwMode="auto">
            <a:xfrm>
              <a:off x="4724405" y="2971800"/>
              <a:ext cx="1821077"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 name="Rectangle 18"/>
            <p:cNvSpPr>
              <a:spLocks noChangeArrowheads="1"/>
            </p:cNvSpPr>
            <p:nvPr/>
          </p:nvSpPr>
          <p:spPr bwMode="auto">
            <a:xfrm>
              <a:off x="2727329" y="2967258"/>
              <a:ext cx="3163890" cy="439952"/>
            </a:xfrm>
            <a:prstGeom prst="rect">
              <a:avLst/>
            </a:prstGeom>
            <a:solidFill>
              <a:srgbClr val="FFFF99"/>
            </a:solidFill>
            <a:ln w="17463">
              <a:solidFill>
                <a:srgbClr val="000000"/>
              </a:solidFill>
              <a:miter lim="800000"/>
              <a:headEnd/>
              <a:tailEnd/>
            </a:ln>
          </p:spPr>
          <p:txBody>
            <a:bodyPr/>
            <a:lstStyle/>
            <a:p>
              <a:endParaRPr lang="en-US"/>
            </a:p>
          </p:txBody>
        </p:sp>
        <p:sp>
          <p:nvSpPr>
            <p:cNvPr id="60" name="Rectangle 19"/>
            <p:cNvSpPr>
              <a:spLocks noChangeArrowheads="1"/>
            </p:cNvSpPr>
            <p:nvPr/>
          </p:nvSpPr>
          <p:spPr bwMode="auto">
            <a:xfrm>
              <a:off x="4311557" y="2741141"/>
              <a:ext cx="189" cy="80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61" name="Rectangle 26"/>
            <p:cNvSpPr>
              <a:spLocks noChangeArrowheads="1"/>
            </p:cNvSpPr>
            <p:nvPr/>
          </p:nvSpPr>
          <p:spPr bwMode="auto">
            <a:xfrm>
              <a:off x="7024688" y="29718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520" y="2247581"/>
            <a:ext cx="4526582" cy="3921108"/>
          </a:xfrm>
          <a:prstGeom prst="rect">
            <a:avLst/>
          </a:prstGeom>
        </p:spPr>
      </p:pic>
      <p:sp>
        <p:nvSpPr>
          <p:cNvPr id="5" name="Slide Number Placeholder 4"/>
          <p:cNvSpPr>
            <a:spLocks noGrp="1"/>
          </p:cNvSpPr>
          <p:nvPr>
            <p:ph type="sldNum" sz="quarter" idx="12"/>
          </p:nvPr>
        </p:nvSpPr>
        <p:spPr/>
        <p:txBody>
          <a:bodyPr/>
          <a:lstStyle/>
          <a:p>
            <a:fld id="{6F344C7A-0D93-FE43-BBB8-6C733ACB5A1E}" type="slidenum">
              <a:rPr lang="en-US" smtClean="0"/>
              <a:t>32</a:t>
            </a:fld>
            <a:endParaRPr lang="en-US"/>
          </a:p>
        </p:txBody>
      </p:sp>
      <p:grpSp>
        <p:nvGrpSpPr>
          <p:cNvPr id="19" name="Group 18"/>
          <p:cNvGrpSpPr/>
          <p:nvPr/>
        </p:nvGrpSpPr>
        <p:grpSpPr>
          <a:xfrm>
            <a:off x="5523811" y="3903336"/>
            <a:ext cx="2268292" cy="609598"/>
            <a:chOff x="6114034" y="3276602"/>
            <a:chExt cx="2877566" cy="609598"/>
          </a:xfrm>
        </p:grpSpPr>
        <p:sp>
          <p:nvSpPr>
            <p:cNvPr id="8" name="TextBox 7"/>
            <p:cNvSpPr txBox="1"/>
            <p:nvPr/>
          </p:nvSpPr>
          <p:spPr>
            <a:xfrm>
              <a:off x="7028434" y="3424535"/>
              <a:ext cx="1963166" cy="461665"/>
            </a:xfrm>
            <a:prstGeom prst="rect">
              <a:avLst/>
            </a:prstGeom>
            <a:solidFill>
              <a:schemeClr val="bg1"/>
            </a:solidFill>
          </p:spPr>
          <p:txBody>
            <a:bodyPr wrap="none" rtlCol="0">
              <a:spAutoFit/>
            </a:bodyPr>
            <a:lstStyle/>
            <a:p>
              <a:r>
                <a:rPr lang="en-US" sz="2400" dirty="0">
                  <a:solidFill>
                    <a:srgbClr val="0000FF"/>
                  </a:solidFill>
                </a:rPr>
                <a:t>Slope &gt; 1 here</a:t>
              </a:r>
            </a:p>
          </p:txBody>
        </p:sp>
        <p:cxnSp>
          <p:nvCxnSpPr>
            <p:cNvPr id="10" name="Straight Arrow Connector 9"/>
            <p:cNvCxnSpPr/>
            <p:nvPr/>
          </p:nvCxnSpPr>
          <p:spPr>
            <a:xfrm flipH="1" flipV="1">
              <a:off x="6114034" y="3276602"/>
              <a:ext cx="896366" cy="225350"/>
            </a:xfrm>
            <a:prstGeom prst="straightConnector1">
              <a:avLst/>
            </a:prstGeom>
            <a:ln w="254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152400" y="6061082"/>
            <a:ext cx="2831609" cy="400110"/>
          </a:xfrm>
          <a:prstGeom prst="rect">
            <a:avLst/>
          </a:prstGeom>
          <a:noFill/>
        </p:spPr>
        <p:txBody>
          <a:bodyPr wrap="none" rtlCol="0">
            <a:spAutoFit/>
          </a:bodyPr>
          <a:lstStyle/>
          <a:p>
            <a:r>
              <a:rPr lang="en-US" sz="2000" dirty="0">
                <a:solidFill>
                  <a:srgbClr val="0000FF"/>
                </a:solidFill>
              </a:rPr>
              <a:t>To tolerate noise: H &lt; W.  </a:t>
            </a:r>
          </a:p>
        </p:txBody>
      </p:sp>
      <p:cxnSp>
        <p:nvCxnSpPr>
          <p:cNvPr id="7" name="Straight Arrow Connector 6"/>
          <p:cNvCxnSpPr/>
          <p:nvPr/>
        </p:nvCxnSpPr>
        <p:spPr>
          <a:xfrm>
            <a:off x="4038600" y="4648200"/>
            <a:ext cx="1381518" cy="0"/>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572000" y="4355068"/>
            <a:ext cx="660725" cy="369332"/>
          </a:xfrm>
          <a:prstGeom prst="rect">
            <a:avLst/>
          </a:prstGeom>
          <a:noFill/>
        </p:spPr>
        <p:txBody>
          <a:bodyPr wrap="square" rtlCol="0">
            <a:spAutoFit/>
          </a:bodyPr>
          <a:lstStyle/>
          <a:p>
            <a:r>
              <a:rPr lang="en-US" dirty="0">
                <a:solidFill>
                  <a:srgbClr val="0000FF"/>
                </a:solidFill>
              </a:rPr>
              <a:t>W</a:t>
            </a:r>
          </a:p>
        </p:txBody>
      </p:sp>
      <p:cxnSp>
        <p:nvCxnSpPr>
          <p:cNvPr id="34" name="Straight Arrow Connector 33"/>
          <p:cNvCxnSpPr/>
          <p:nvPr/>
        </p:nvCxnSpPr>
        <p:spPr>
          <a:xfrm flipH="1">
            <a:off x="5399822" y="4639820"/>
            <a:ext cx="5008" cy="541780"/>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399822" y="4741310"/>
            <a:ext cx="550387" cy="369332"/>
          </a:xfrm>
          <a:prstGeom prst="rect">
            <a:avLst/>
          </a:prstGeom>
          <a:noFill/>
        </p:spPr>
        <p:txBody>
          <a:bodyPr wrap="square" rtlCol="0">
            <a:spAutoFit/>
          </a:bodyPr>
          <a:lstStyle/>
          <a:p>
            <a:r>
              <a:rPr lang="en-US" dirty="0">
                <a:solidFill>
                  <a:srgbClr val="0000FF"/>
                </a:solidFill>
              </a:rPr>
              <a:t>H</a:t>
            </a:r>
          </a:p>
        </p:txBody>
      </p:sp>
      <p:pic>
        <p:nvPicPr>
          <p:cNvPr id="33" name="Picture 32" descr="ss1-restoration-sub.emf"/>
          <p:cNvPicPr>
            <a:picLocks noChangeAspect="1"/>
          </p:cNvPicPr>
          <p:nvPr/>
        </p:nvPicPr>
        <p:blipFill>
          <a:blip r:embed="rId5"/>
          <a:stretch>
            <a:fillRect/>
          </a:stretch>
        </p:blipFill>
        <p:spPr>
          <a:xfrm>
            <a:off x="511275" y="96271"/>
            <a:ext cx="4227822" cy="934752"/>
          </a:xfrm>
          <a:prstGeom prst="rect">
            <a:avLst/>
          </a:prstGeom>
        </p:spPr>
      </p:pic>
      <p:sp>
        <p:nvSpPr>
          <p:cNvPr id="36" name="TextBox 35"/>
          <p:cNvSpPr txBox="1"/>
          <p:nvPr/>
        </p:nvSpPr>
        <p:spPr>
          <a:xfrm>
            <a:off x="152400" y="6338857"/>
            <a:ext cx="8856912" cy="400110"/>
          </a:xfrm>
          <a:prstGeom prst="rect">
            <a:avLst/>
          </a:prstGeom>
          <a:noFill/>
        </p:spPr>
        <p:txBody>
          <a:bodyPr wrap="none" rtlCol="0">
            <a:spAutoFit/>
          </a:bodyPr>
          <a:lstStyle/>
          <a:p>
            <a:r>
              <a:rPr lang="en-US" sz="2000" dirty="0">
                <a:solidFill>
                  <a:srgbClr val="FF00FF"/>
                </a:solidFill>
              </a:rPr>
              <a:t>Slope &gt; 1 means buffer “gain” must be greater than one. =&gt; Need “active” element.</a:t>
            </a:r>
          </a:p>
        </p:txBody>
      </p:sp>
      <p:sp>
        <p:nvSpPr>
          <p:cNvPr id="62" name="TextBox 61"/>
          <p:cNvSpPr txBox="1"/>
          <p:nvPr/>
        </p:nvSpPr>
        <p:spPr>
          <a:xfrm>
            <a:off x="648954" y="1630124"/>
            <a:ext cx="490840" cy="369332"/>
          </a:xfrm>
          <a:prstGeom prst="rect">
            <a:avLst/>
          </a:prstGeom>
          <a:noFill/>
        </p:spPr>
        <p:txBody>
          <a:bodyPr wrap="none" rtlCol="0">
            <a:spAutoFit/>
          </a:bodyPr>
          <a:lstStyle/>
          <a:p>
            <a:r>
              <a:rPr lang="en-US" dirty="0"/>
              <a:t>“0”</a:t>
            </a:r>
          </a:p>
        </p:txBody>
      </p:sp>
      <p:sp>
        <p:nvSpPr>
          <p:cNvPr id="63" name="TextBox 62"/>
          <p:cNvSpPr txBox="1"/>
          <p:nvPr/>
        </p:nvSpPr>
        <p:spPr>
          <a:xfrm>
            <a:off x="3367714" y="1542584"/>
            <a:ext cx="490840" cy="369332"/>
          </a:xfrm>
          <a:prstGeom prst="rect">
            <a:avLst/>
          </a:prstGeom>
          <a:noFill/>
        </p:spPr>
        <p:txBody>
          <a:bodyPr wrap="none" rtlCol="0">
            <a:spAutoFit/>
          </a:bodyPr>
          <a:lstStyle/>
          <a:p>
            <a:r>
              <a:rPr lang="en-US" dirty="0"/>
              <a:t>“0”</a:t>
            </a:r>
          </a:p>
        </p:txBody>
      </p:sp>
      <p:sp>
        <p:nvSpPr>
          <p:cNvPr id="64" name="TextBox 63"/>
          <p:cNvSpPr txBox="1"/>
          <p:nvPr/>
        </p:nvSpPr>
        <p:spPr>
          <a:xfrm>
            <a:off x="648954" y="800579"/>
            <a:ext cx="494046" cy="369332"/>
          </a:xfrm>
          <a:prstGeom prst="rect">
            <a:avLst/>
          </a:prstGeom>
          <a:noFill/>
        </p:spPr>
        <p:txBody>
          <a:bodyPr wrap="none" rtlCol="0">
            <a:spAutoFit/>
          </a:bodyPr>
          <a:lstStyle/>
          <a:p>
            <a:r>
              <a:rPr lang="en-US" dirty="0"/>
              <a:t>“1”</a:t>
            </a:r>
          </a:p>
        </p:txBody>
      </p:sp>
      <p:sp>
        <p:nvSpPr>
          <p:cNvPr id="65" name="TextBox 64"/>
          <p:cNvSpPr txBox="1"/>
          <p:nvPr/>
        </p:nvSpPr>
        <p:spPr>
          <a:xfrm>
            <a:off x="3352800" y="772845"/>
            <a:ext cx="494046" cy="369332"/>
          </a:xfrm>
          <a:prstGeom prst="rect">
            <a:avLst/>
          </a:prstGeom>
          <a:noFill/>
        </p:spPr>
        <p:txBody>
          <a:bodyPr wrap="none" rtlCol="0">
            <a:spAutoFit/>
          </a:bodyPr>
          <a:lstStyle/>
          <a:p>
            <a:r>
              <a:rPr lang="en-US"/>
              <a:t>“1”</a:t>
            </a:r>
          </a:p>
        </p:txBody>
      </p:sp>
      <p:sp>
        <p:nvSpPr>
          <p:cNvPr id="66" name="TextBox 65"/>
          <p:cNvSpPr txBox="1"/>
          <p:nvPr/>
        </p:nvSpPr>
        <p:spPr>
          <a:xfrm>
            <a:off x="1357435" y="1613898"/>
            <a:ext cx="550387" cy="369332"/>
          </a:xfrm>
          <a:prstGeom prst="rect">
            <a:avLst/>
          </a:prstGeom>
          <a:noFill/>
        </p:spPr>
        <p:txBody>
          <a:bodyPr wrap="square" rtlCol="0">
            <a:spAutoFit/>
          </a:bodyPr>
          <a:lstStyle/>
          <a:p>
            <a:r>
              <a:rPr lang="en-US" dirty="0">
                <a:solidFill>
                  <a:srgbClr val="0000FF"/>
                </a:solidFill>
              </a:rPr>
              <a:t>H</a:t>
            </a:r>
          </a:p>
        </p:txBody>
      </p:sp>
      <p:sp>
        <p:nvSpPr>
          <p:cNvPr id="67" name="TextBox 66"/>
          <p:cNvSpPr txBox="1"/>
          <p:nvPr/>
        </p:nvSpPr>
        <p:spPr>
          <a:xfrm>
            <a:off x="2707498" y="1598193"/>
            <a:ext cx="660725" cy="369332"/>
          </a:xfrm>
          <a:prstGeom prst="rect">
            <a:avLst/>
          </a:prstGeom>
          <a:noFill/>
        </p:spPr>
        <p:txBody>
          <a:bodyPr wrap="square" rtlCol="0">
            <a:spAutoFit/>
          </a:bodyPr>
          <a:lstStyle/>
          <a:p>
            <a:r>
              <a:rPr lang="en-US" dirty="0">
                <a:solidFill>
                  <a:srgbClr val="0000FF"/>
                </a:solidFill>
              </a:rPr>
              <a:t>W</a:t>
            </a:r>
          </a:p>
        </p:txBody>
      </p:sp>
      <p:cxnSp>
        <p:nvCxnSpPr>
          <p:cNvPr id="75" name="Straight Arrow Connector 74"/>
          <p:cNvCxnSpPr/>
          <p:nvPr/>
        </p:nvCxnSpPr>
        <p:spPr>
          <a:xfrm>
            <a:off x="3124200" y="1429469"/>
            <a:ext cx="0" cy="426002"/>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1295400" y="1698126"/>
            <a:ext cx="0" cy="192469"/>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112" name="Group 111"/>
          <p:cNvGrpSpPr>
            <a:grpSpLocks noChangeAspect="1"/>
          </p:cNvGrpSpPr>
          <p:nvPr/>
        </p:nvGrpSpPr>
        <p:grpSpPr>
          <a:xfrm rot="16200000">
            <a:off x="-538245" y="1287672"/>
            <a:ext cx="1325310" cy="159838"/>
            <a:chOff x="795338" y="2741154"/>
            <a:chExt cx="7056437" cy="851026"/>
          </a:xfrm>
        </p:grpSpPr>
        <p:sp>
          <p:nvSpPr>
            <p:cNvPr id="113"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 name="Rectangle 12"/>
            <p:cNvSpPr>
              <a:spLocks noChangeArrowheads="1"/>
            </p:cNvSpPr>
            <p:nvPr/>
          </p:nvSpPr>
          <p:spPr bwMode="auto">
            <a:xfrm>
              <a:off x="1600200" y="2971800"/>
              <a:ext cx="2276475" cy="414338"/>
            </a:xfrm>
            <a:prstGeom prst="rect">
              <a:avLst/>
            </a:prstGeom>
            <a:solidFill>
              <a:srgbClr val="0000FF"/>
            </a:solidFill>
            <a:ln w="17463">
              <a:solidFill>
                <a:srgbClr val="000000"/>
              </a:solidFill>
              <a:miter lim="800000"/>
              <a:headEnd/>
              <a:tailEnd/>
            </a:ln>
          </p:spPr>
          <p:txBody>
            <a:bodyPr/>
            <a:lstStyle/>
            <a:p>
              <a:endParaRPr lang="en-US"/>
            </a:p>
          </p:txBody>
        </p:sp>
        <p:sp>
          <p:nvSpPr>
            <p:cNvPr id="115" name="Rectangle 14"/>
            <p:cNvSpPr>
              <a:spLocks noChangeArrowheads="1"/>
            </p:cNvSpPr>
            <p:nvPr/>
          </p:nvSpPr>
          <p:spPr bwMode="auto">
            <a:xfrm>
              <a:off x="4719638" y="2971800"/>
              <a:ext cx="2320925" cy="4143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6" name="Rectangle 15"/>
            <p:cNvSpPr>
              <a:spLocks noChangeArrowheads="1"/>
            </p:cNvSpPr>
            <p:nvPr/>
          </p:nvSpPr>
          <p:spPr bwMode="auto">
            <a:xfrm>
              <a:off x="4724400" y="2971800"/>
              <a:ext cx="2357438"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8" name="Rectangle 18"/>
            <p:cNvSpPr>
              <a:spLocks noChangeArrowheads="1"/>
            </p:cNvSpPr>
            <p:nvPr/>
          </p:nvSpPr>
          <p:spPr bwMode="auto">
            <a:xfrm>
              <a:off x="3886200" y="2971800"/>
              <a:ext cx="838200" cy="414338"/>
            </a:xfrm>
            <a:prstGeom prst="rect">
              <a:avLst/>
            </a:prstGeom>
            <a:solidFill>
              <a:srgbClr val="FFFF99"/>
            </a:solidFill>
            <a:ln w="17463">
              <a:solidFill>
                <a:srgbClr val="000000"/>
              </a:solidFill>
              <a:miter lim="800000"/>
              <a:headEnd/>
              <a:tailEnd/>
            </a:ln>
          </p:spPr>
          <p:txBody>
            <a:bodyPr/>
            <a:lstStyle/>
            <a:p>
              <a:endParaRPr lang="en-US"/>
            </a:p>
          </p:txBody>
        </p:sp>
        <p:sp>
          <p:nvSpPr>
            <p:cNvPr id="119" name="Rectangle 19"/>
            <p:cNvSpPr>
              <a:spLocks noChangeArrowheads="1"/>
            </p:cNvSpPr>
            <p:nvPr/>
          </p:nvSpPr>
          <p:spPr bwMode="auto">
            <a:xfrm>
              <a:off x="4311555" y="2741154"/>
              <a:ext cx="189" cy="8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120" name="Rectangle 23"/>
            <p:cNvSpPr>
              <a:spLocks noChangeArrowheads="1"/>
            </p:cNvSpPr>
            <p:nvPr/>
          </p:nvSpPr>
          <p:spPr bwMode="auto">
            <a:xfrm>
              <a:off x="795338" y="2971800"/>
              <a:ext cx="8286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 name="Rectangle 26"/>
            <p:cNvSpPr>
              <a:spLocks noChangeArrowheads="1"/>
            </p:cNvSpPr>
            <p:nvPr/>
          </p:nvSpPr>
          <p:spPr bwMode="auto">
            <a:xfrm>
              <a:off x="7024688" y="29718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 name="Rectangle 25"/>
            <p:cNvSpPr>
              <a:spLocks noChangeArrowheads="1"/>
            </p:cNvSpPr>
            <p:nvPr/>
          </p:nvSpPr>
          <p:spPr bwMode="auto">
            <a:xfrm>
              <a:off x="1191325" y="2786400"/>
              <a:ext cx="189" cy="8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123" name="Rectangle 28"/>
            <p:cNvSpPr>
              <a:spLocks noChangeArrowheads="1"/>
            </p:cNvSpPr>
            <p:nvPr/>
          </p:nvSpPr>
          <p:spPr bwMode="auto">
            <a:xfrm>
              <a:off x="7415912" y="2786400"/>
              <a:ext cx="189" cy="8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grpSp>
      <p:sp>
        <p:nvSpPr>
          <p:cNvPr id="124" name="TextBox 123"/>
          <p:cNvSpPr txBox="1"/>
          <p:nvPr/>
        </p:nvSpPr>
        <p:spPr>
          <a:xfrm>
            <a:off x="135605" y="1561720"/>
            <a:ext cx="490840" cy="369332"/>
          </a:xfrm>
          <a:prstGeom prst="rect">
            <a:avLst/>
          </a:prstGeom>
          <a:noFill/>
        </p:spPr>
        <p:txBody>
          <a:bodyPr wrap="none" rtlCol="0">
            <a:spAutoFit/>
          </a:bodyPr>
          <a:lstStyle/>
          <a:p>
            <a:r>
              <a:rPr lang="en-US" dirty="0"/>
              <a:t>“0”</a:t>
            </a:r>
          </a:p>
        </p:txBody>
      </p:sp>
      <p:sp>
        <p:nvSpPr>
          <p:cNvPr id="125" name="TextBox 124"/>
          <p:cNvSpPr txBox="1"/>
          <p:nvPr/>
        </p:nvSpPr>
        <p:spPr>
          <a:xfrm>
            <a:off x="120691" y="791981"/>
            <a:ext cx="494046" cy="369332"/>
          </a:xfrm>
          <a:prstGeom prst="rect">
            <a:avLst/>
          </a:prstGeom>
          <a:noFill/>
        </p:spPr>
        <p:txBody>
          <a:bodyPr wrap="none" rtlCol="0">
            <a:spAutoFit/>
          </a:bodyPr>
          <a:lstStyle/>
          <a:p>
            <a:r>
              <a:rPr lang="en-US"/>
              <a:t>“1”</a:t>
            </a:r>
          </a:p>
        </p:txBody>
      </p:sp>
      <p:cxnSp>
        <p:nvCxnSpPr>
          <p:cNvPr id="3" name="Straight Connector 2"/>
          <p:cNvCxnSpPr/>
          <p:nvPr/>
        </p:nvCxnSpPr>
        <p:spPr>
          <a:xfrm>
            <a:off x="152400" y="767626"/>
            <a:ext cx="394751" cy="0"/>
          </a:xfrm>
          <a:prstGeom prst="line">
            <a:avLst/>
          </a:prstGeom>
          <a:ln w="2095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92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8"/>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1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0" grpId="0"/>
      <p:bldP spid="110" grpId="1"/>
      <p:bldP spid="15" grpId="0"/>
      <p:bldP spid="9" grpId="0"/>
      <p:bldP spid="35" grpId="0"/>
      <p:bldP spid="36" grpId="0"/>
      <p:bldP spid="62" grpId="0"/>
      <p:bldP spid="63" grpId="0"/>
      <p:bldP spid="64" grpId="0"/>
      <p:bldP spid="65" grpId="0"/>
      <p:bldP spid="66" grpId="0"/>
      <p:bldP spid="66" grpId="1"/>
      <p:bldP spid="67" grpId="0"/>
      <p:bldP spid="67" grpId="1"/>
      <p:bldP spid="124" grpId="0"/>
      <p:bldP spid="1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520" y="2251092"/>
            <a:ext cx="4526582" cy="3921108"/>
          </a:xfrm>
          <a:prstGeom prst="rect">
            <a:avLst/>
          </a:prstGeom>
        </p:spPr>
      </p:pic>
      <p:grpSp>
        <p:nvGrpSpPr>
          <p:cNvPr id="98" name="Group 97"/>
          <p:cNvGrpSpPr>
            <a:grpSpLocks noChangeAspect="1"/>
          </p:cNvGrpSpPr>
          <p:nvPr/>
        </p:nvGrpSpPr>
        <p:grpSpPr>
          <a:xfrm rot="16200000" flipV="1">
            <a:off x="3809097" y="1127692"/>
            <a:ext cx="1344635" cy="181172"/>
            <a:chOff x="1600200" y="2741141"/>
            <a:chExt cx="6251575" cy="842307"/>
          </a:xfrm>
        </p:grpSpPr>
        <p:sp>
          <p:nvSpPr>
            <p:cNvPr id="99"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0" name="Rectangle 12"/>
            <p:cNvSpPr>
              <a:spLocks noChangeArrowheads="1"/>
            </p:cNvSpPr>
            <p:nvPr/>
          </p:nvSpPr>
          <p:spPr bwMode="auto">
            <a:xfrm>
              <a:off x="1973430" y="2971783"/>
              <a:ext cx="1903249" cy="414337"/>
            </a:xfrm>
            <a:prstGeom prst="rect">
              <a:avLst/>
            </a:prstGeom>
            <a:solidFill>
              <a:srgbClr val="0000FF"/>
            </a:solidFill>
            <a:ln w="17463">
              <a:solidFill>
                <a:srgbClr val="000000"/>
              </a:solidFill>
              <a:miter lim="800000"/>
              <a:headEnd/>
              <a:tailEnd/>
            </a:ln>
          </p:spPr>
          <p:txBody>
            <a:bodyPr/>
            <a:lstStyle/>
            <a:p>
              <a:endParaRPr lang="en-US"/>
            </a:p>
          </p:txBody>
        </p:sp>
        <p:sp>
          <p:nvSpPr>
            <p:cNvPr id="101" name="Rectangle 13"/>
            <p:cNvSpPr>
              <a:spLocks noChangeArrowheads="1"/>
            </p:cNvSpPr>
            <p:nvPr/>
          </p:nvSpPr>
          <p:spPr bwMode="auto">
            <a:xfrm>
              <a:off x="2790730" y="2777669"/>
              <a:ext cx="189" cy="80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102" name="Rectangle 14"/>
            <p:cNvSpPr>
              <a:spLocks noChangeArrowheads="1"/>
            </p:cNvSpPr>
            <p:nvPr/>
          </p:nvSpPr>
          <p:spPr bwMode="auto">
            <a:xfrm>
              <a:off x="4719640" y="2971795"/>
              <a:ext cx="1825838" cy="41434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 name="Rectangle 15"/>
            <p:cNvSpPr>
              <a:spLocks noChangeArrowheads="1"/>
            </p:cNvSpPr>
            <p:nvPr/>
          </p:nvSpPr>
          <p:spPr bwMode="auto">
            <a:xfrm>
              <a:off x="4724405" y="2971800"/>
              <a:ext cx="1821077"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5" name="Rectangle 18"/>
            <p:cNvSpPr>
              <a:spLocks noChangeArrowheads="1"/>
            </p:cNvSpPr>
            <p:nvPr/>
          </p:nvSpPr>
          <p:spPr bwMode="auto">
            <a:xfrm>
              <a:off x="2727329" y="2967258"/>
              <a:ext cx="3163890" cy="439952"/>
            </a:xfrm>
            <a:prstGeom prst="rect">
              <a:avLst/>
            </a:prstGeom>
            <a:solidFill>
              <a:srgbClr val="FFFF99"/>
            </a:solidFill>
            <a:ln w="17463">
              <a:solidFill>
                <a:srgbClr val="000000"/>
              </a:solidFill>
              <a:miter lim="800000"/>
              <a:headEnd/>
              <a:tailEnd/>
            </a:ln>
          </p:spPr>
          <p:txBody>
            <a:bodyPr/>
            <a:lstStyle/>
            <a:p>
              <a:endParaRPr lang="en-US"/>
            </a:p>
          </p:txBody>
        </p:sp>
        <p:sp>
          <p:nvSpPr>
            <p:cNvPr id="106" name="Rectangle 19"/>
            <p:cNvSpPr>
              <a:spLocks noChangeArrowheads="1"/>
            </p:cNvSpPr>
            <p:nvPr/>
          </p:nvSpPr>
          <p:spPr bwMode="auto">
            <a:xfrm>
              <a:off x="4311557" y="2741141"/>
              <a:ext cx="189" cy="80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107" name="Rectangle 26"/>
            <p:cNvSpPr>
              <a:spLocks noChangeArrowheads="1"/>
            </p:cNvSpPr>
            <p:nvPr/>
          </p:nvSpPr>
          <p:spPr bwMode="auto">
            <a:xfrm>
              <a:off x="7024688" y="29718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8" name="TextBox 107"/>
          <p:cNvSpPr txBox="1"/>
          <p:nvPr/>
        </p:nvSpPr>
        <p:spPr>
          <a:xfrm>
            <a:off x="4001755" y="1566484"/>
            <a:ext cx="490840" cy="369332"/>
          </a:xfrm>
          <a:prstGeom prst="rect">
            <a:avLst/>
          </a:prstGeom>
          <a:noFill/>
        </p:spPr>
        <p:txBody>
          <a:bodyPr wrap="none" rtlCol="0">
            <a:spAutoFit/>
          </a:bodyPr>
          <a:lstStyle/>
          <a:p>
            <a:r>
              <a:rPr lang="en-US" dirty="0"/>
              <a:t>“0”</a:t>
            </a:r>
          </a:p>
        </p:txBody>
      </p:sp>
      <p:sp>
        <p:nvSpPr>
          <p:cNvPr id="109" name="TextBox 108"/>
          <p:cNvSpPr txBox="1"/>
          <p:nvPr/>
        </p:nvSpPr>
        <p:spPr>
          <a:xfrm>
            <a:off x="4001755" y="736939"/>
            <a:ext cx="494046" cy="369332"/>
          </a:xfrm>
          <a:prstGeom prst="rect">
            <a:avLst/>
          </a:prstGeom>
          <a:noFill/>
        </p:spPr>
        <p:txBody>
          <a:bodyPr wrap="none" rtlCol="0">
            <a:spAutoFit/>
          </a:bodyPr>
          <a:lstStyle/>
          <a:p>
            <a:r>
              <a:rPr lang="en-US" dirty="0"/>
              <a:t>“1”</a:t>
            </a:r>
          </a:p>
        </p:txBody>
      </p:sp>
      <p:grpSp>
        <p:nvGrpSpPr>
          <p:cNvPr id="38" name="Group 37"/>
          <p:cNvGrpSpPr>
            <a:grpSpLocks noChangeAspect="1"/>
          </p:cNvGrpSpPr>
          <p:nvPr/>
        </p:nvGrpSpPr>
        <p:grpSpPr>
          <a:xfrm rot="16200000">
            <a:off x="2693864" y="1268536"/>
            <a:ext cx="1325310" cy="159838"/>
            <a:chOff x="795338" y="2741154"/>
            <a:chExt cx="7056437" cy="851026"/>
          </a:xfrm>
        </p:grpSpPr>
        <p:sp>
          <p:nvSpPr>
            <p:cNvPr id="39"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0" name="Rectangle 12"/>
            <p:cNvSpPr>
              <a:spLocks noChangeArrowheads="1"/>
            </p:cNvSpPr>
            <p:nvPr/>
          </p:nvSpPr>
          <p:spPr bwMode="auto">
            <a:xfrm>
              <a:off x="1600200" y="2971800"/>
              <a:ext cx="2276475" cy="414338"/>
            </a:xfrm>
            <a:prstGeom prst="rect">
              <a:avLst/>
            </a:prstGeom>
            <a:solidFill>
              <a:srgbClr val="0000FF"/>
            </a:solidFill>
            <a:ln w="17463">
              <a:solidFill>
                <a:srgbClr val="000000"/>
              </a:solidFill>
              <a:miter lim="800000"/>
              <a:headEnd/>
              <a:tailEnd/>
            </a:ln>
          </p:spPr>
          <p:txBody>
            <a:bodyPr/>
            <a:lstStyle/>
            <a:p>
              <a:endParaRPr lang="en-US"/>
            </a:p>
          </p:txBody>
        </p:sp>
        <p:sp>
          <p:nvSpPr>
            <p:cNvPr id="41" name="Rectangle 14"/>
            <p:cNvSpPr>
              <a:spLocks noChangeArrowheads="1"/>
            </p:cNvSpPr>
            <p:nvPr/>
          </p:nvSpPr>
          <p:spPr bwMode="auto">
            <a:xfrm>
              <a:off x="4719638" y="2971800"/>
              <a:ext cx="2320925" cy="4143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 name="Rectangle 15"/>
            <p:cNvSpPr>
              <a:spLocks noChangeArrowheads="1"/>
            </p:cNvSpPr>
            <p:nvPr/>
          </p:nvSpPr>
          <p:spPr bwMode="auto">
            <a:xfrm>
              <a:off x="4724400" y="2971800"/>
              <a:ext cx="2357438"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 name="Rectangle 18"/>
            <p:cNvSpPr>
              <a:spLocks noChangeArrowheads="1"/>
            </p:cNvSpPr>
            <p:nvPr/>
          </p:nvSpPr>
          <p:spPr bwMode="auto">
            <a:xfrm>
              <a:off x="3886200" y="2971800"/>
              <a:ext cx="838200" cy="414338"/>
            </a:xfrm>
            <a:prstGeom prst="rect">
              <a:avLst/>
            </a:prstGeom>
            <a:solidFill>
              <a:srgbClr val="FFFF99"/>
            </a:solidFill>
            <a:ln w="17463">
              <a:solidFill>
                <a:srgbClr val="000000"/>
              </a:solidFill>
              <a:miter lim="800000"/>
              <a:headEnd/>
              <a:tailEnd/>
            </a:ln>
          </p:spPr>
          <p:txBody>
            <a:bodyPr/>
            <a:lstStyle/>
            <a:p>
              <a:endParaRPr lang="en-US"/>
            </a:p>
          </p:txBody>
        </p:sp>
        <p:sp>
          <p:nvSpPr>
            <p:cNvPr id="45" name="Rectangle 19"/>
            <p:cNvSpPr>
              <a:spLocks noChangeArrowheads="1"/>
            </p:cNvSpPr>
            <p:nvPr/>
          </p:nvSpPr>
          <p:spPr bwMode="auto">
            <a:xfrm>
              <a:off x="4311555" y="2741154"/>
              <a:ext cx="189" cy="8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46" name="Rectangle 23"/>
            <p:cNvSpPr>
              <a:spLocks noChangeArrowheads="1"/>
            </p:cNvSpPr>
            <p:nvPr/>
          </p:nvSpPr>
          <p:spPr bwMode="auto">
            <a:xfrm>
              <a:off x="795338" y="2971800"/>
              <a:ext cx="8286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 name="Rectangle 26"/>
            <p:cNvSpPr>
              <a:spLocks noChangeArrowheads="1"/>
            </p:cNvSpPr>
            <p:nvPr/>
          </p:nvSpPr>
          <p:spPr bwMode="auto">
            <a:xfrm>
              <a:off x="7024688" y="29718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 name="Rectangle 25"/>
            <p:cNvSpPr>
              <a:spLocks noChangeArrowheads="1"/>
            </p:cNvSpPr>
            <p:nvPr/>
          </p:nvSpPr>
          <p:spPr bwMode="auto">
            <a:xfrm>
              <a:off x="1191325" y="2786400"/>
              <a:ext cx="189" cy="8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51" name="Rectangle 28"/>
            <p:cNvSpPr>
              <a:spLocks noChangeArrowheads="1"/>
            </p:cNvSpPr>
            <p:nvPr/>
          </p:nvSpPr>
          <p:spPr bwMode="auto">
            <a:xfrm>
              <a:off x="7415912" y="2786400"/>
              <a:ext cx="189" cy="8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grpSp>
      <p:grpSp>
        <p:nvGrpSpPr>
          <p:cNvPr id="52" name="Group 51"/>
          <p:cNvGrpSpPr>
            <a:grpSpLocks noChangeAspect="1"/>
          </p:cNvGrpSpPr>
          <p:nvPr/>
        </p:nvGrpSpPr>
        <p:grpSpPr>
          <a:xfrm rot="16200000" flipV="1">
            <a:off x="456296" y="1191332"/>
            <a:ext cx="1344635" cy="181172"/>
            <a:chOff x="1600200" y="2741141"/>
            <a:chExt cx="6251575" cy="842307"/>
          </a:xfrm>
        </p:grpSpPr>
        <p:sp>
          <p:nvSpPr>
            <p:cNvPr id="53"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 name="Rectangle 12"/>
            <p:cNvSpPr>
              <a:spLocks noChangeArrowheads="1"/>
            </p:cNvSpPr>
            <p:nvPr/>
          </p:nvSpPr>
          <p:spPr bwMode="auto">
            <a:xfrm>
              <a:off x="1973430" y="2971783"/>
              <a:ext cx="1903249" cy="414337"/>
            </a:xfrm>
            <a:prstGeom prst="rect">
              <a:avLst/>
            </a:prstGeom>
            <a:solidFill>
              <a:srgbClr val="0000FF"/>
            </a:solidFill>
            <a:ln w="17463">
              <a:solidFill>
                <a:srgbClr val="000000"/>
              </a:solidFill>
              <a:miter lim="800000"/>
              <a:headEnd/>
              <a:tailEnd/>
            </a:ln>
          </p:spPr>
          <p:txBody>
            <a:bodyPr/>
            <a:lstStyle/>
            <a:p>
              <a:endParaRPr lang="en-US"/>
            </a:p>
          </p:txBody>
        </p:sp>
        <p:sp>
          <p:nvSpPr>
            <p:cNvPr id="55" name="Rectangle 13"/>
            <p:cNvSpPr>
              <a:spLocks noChangeArrowheads="1"/>
            </p:cNvSpPr>
            <p:nvPr/>
          </p:nvSpPr>
          <p:spPr bwMode="auto">
            <a:xfrm>
              <a:off x="2790730" y="2777669"/>
              <a:ext cx="189" cy="80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56" name="Rectangle 14"/>
            <p:cNvSpPr>
              <a:spLocks noChangeArrowheads="1"/>
            </p:cNvSpPr>
            <p:nvPr/>
          </p:nvSpPr>
          <p:spPr bwMode="auto">
            <a:xfrm>
              <a:off x="4719640" y="2971795"/>
              <a:ext cx="1825838" cy="41434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 name="Rectangle 15"/>
            <p:cNvSpPr>
              <a:spLocks noChangeArrowheads="1"/>
            </p:cNvSpPr>
            <p:nvPr/>
          </p:nvSpPr>
          <p:spPr bwMode="auto">
            <a:xfrm>
              <a:off x="4724405" y="2971800"/>
              <a:ext cx="1821077"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9" name="Rectangle 18"/>
            <p:cNvSpPr>
              <a:spLocks noChangeArrowheads="1"/>
            </p:cNvSpPr>
            <p:nvPr/>
          </p:nvSpPr>
          <p:spPr bwMode="auto">
            <a:xfrm>
              <a:off x="2727329" y="2967258"/>
              <a:ext cx="3163890" cy="439952"/>
            </a:xfrm>
            <a:prstGeom prst="rect">
              <a:avLst/>
            </a:prstGeom>
            <a:solidFill>
              <a:srgbClr val="FFFF99"/>
            </a:solidFill>
            <a:ln w="17463">
              <a:solidFill>
                <a:srgbClr val="000000"/>
              </a:solidFill>
              <a:miter lim="800000"/>
              <a:headEnd/>
              <a:tailEnd/>
            </a:ln>
          </p:spPr>
          <p:txBody>
            <a:bodyPr/>
            <a:lstStyle/>
            <a:p>
              <a:endParaRPr lang="en-US"/>
            </a:p>
          </p:txBody>
        </p:sp>
        <p:sp>
          <p:nvSpPr>
            <p:cNvPr id="60" name="Rectangle 19"/>
            <p:cNvSpPr>
              <a:spLocks noChangeArrowheads="1"/>
            </p:cNvSpPr>
            <p:nvPr/>
          </p:nvSpPr>
          <p:spPr bwMode="auto">
            <a:xfrm>
              <a:off x="4311557" y="2741141"/>
              <a:ext cx="189" cy="80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61" name="Rectangle 26"/>
            <p:cNvSpPr>
              <a:spLocks noChangeArrowheads="1"/>
            </p:cNvSpPr>
            <p:nvPr/>
          </p:nvSpPr>
          <p:spPr bwMode="auto">
            <a:xfrm>
              <a:off x="7024688" y="29718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520" y="2247581"/>
            <a:ext cx="4526582" cy="3921108"/>
          </a:xfrm>
          <a:prstGeom prst="rect">
            <a:avLst/>
          </a:prstGeom>
        </p:spPr>
      </p:pic>
      <p:sp>
        <p:nvSpPr>
          <p:cNvPr id="5" name="Slide Number Placeholder 4"/>
          <p:cNvSpPr>
            <a:spLocks noGrp="1"/>
          </p:cNvSpPr>
          <p:nvPr>
            <p:ph type="sldNum" sz="quarter" idx="12"/>
          </p:nvPr>
        </p:nvSpPr>
        <p:spPr/>
        <p:txBody>
          <a:bodyPr/>
          <a:lstStyle/>
          <a:p>
            <a:fld id="{6F344C7A-0D93-FE43-BBB8-6C733ACB5A1E}" type="slidenum">
              <a:rPr lang="en-US" smtClean="0"/>
              <a:t>33</a:t>
            </a:fld>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193" y="2251092"/>
            <a:ext cx="4526323" cy="3920884"/>
          </a:xfrm>
          <a:prstGeom prst="rect">
            <a:avLst/>
          </a:prstGeom>
        </p:spPr>
      </p:pic>
      <p:pic>
        <p:nvPicPr>
          <p:cNvPr id="33" name="Picture 32" descr="ss1-restoration-sub.emf"/>
          <p:cNvPicPr>
            <a:picLocks noChangeAspect="1"/>
          </p:cNvPicPr>
          <p:nvPr/>
        </p:nvPicPr>
        <p:blipFill>
          <a:blip r:embed="rId6"/>
          <a:stretch>
            <a:fillRect/>
          </a:stretch>
        </p:blipFill>
        <p:spPr>
          <a:xfrm>
            <a:off x="511275" y="96271"/>
            <a:ext cx="4227822" cy="934752"/>
          </a:xfrm>
          <a:prstGeom prst="rect">
            <a:avLst/>
          </a:prstGeom>
        </p:spPr>
      </p:pic>
      <p:sp>
        <p:nvSpPr>
          <p:cNvPr id="62" name="TextBox 61"/>
          <p:cNvSpPr txBox="1"/>
          <p:nvPr/>
        </p:nvSpPr>
        <p:spPr>
          <a:xfrm>
            <a:off x="648954" y="1630124"/>
            <a:ext cx="490840" cy="369332"/>
          </a:xfrm>
          <a:prstGeom prst="rect">
            <a:avLst/>
          </a:prstGeom>
          <a:noFill/>
        </p:spPr>
        <p:txBody>
          <a:bodyPr wrap="none" rtlCol="0">
            <a:spAutoFit/>
          </a:bodyPr>
          <a:lstStyle/>
          <a:p>
            <a:r>
              <a:rPr lang="en-US" dirty="0"/>
              <a:t>“0”</a:t>
            </a:r>
          </a:p>
        </p:txBody>
      </p:sp>
      <p:sp>
        <p:nvSpPr>
          <p:cNvPr id="63" name="TextBox 62"/>
          <p:cNvSpPr txBox="1"/>
          <p:nvPr/>
        </p:nvSpPr>
        <p:spPr>
          <a:xfrm>
            <a:off x="3367714" y="1542584"/>
            <a:ext cx="490840" cy="369332"/>
          </a:xfrm>
          <a:prstGeom prst="rect">
            <a:avLst/>
          </a:prstGeom>
          <a:noFill/>
        </p:spPr>
        <p:txBody>
          <a:bodyPr wrap="none" rtlCol="0">
            <a:spAutoFit/>
          </a:bodyPr>
          <a:lstStyle/>
          <a:p>
            <a:r>
              <a:rPr lang="en-US" dirty="0"/>
              <a:t>“0”</a:t>
            </a:r>
          </a:p>
        </p:txBody>
      </p:sp>
      <p:sp>
        <p:nvSpPr>
          <p:cNvPr id="64" name="TextBox 63"/>
          <p:cNvSpPr txBox="1"/>
          <p:nvPr/>
        </p:nvSpPr>
        <p:spPr>
          <a:xfrm>
            <a:off x="648954" y="800579"/>
            <a:ext cx="494046" cy="369332"/>
          </a:xfrm>
          <a:prstGeom prst="rect">
            <a:avLst/>
          </a:prstGeom>
          <a:noFill/>
        </p:spPr>
        <p:txBody>
          <a:bodyPr wrap="none" rtlCol="0">
            <a:spAutoFit/>
          </a:bodyPr>
          <a:lstStyle/>
          <a:p>
            <a:r>
              <a:rPr lang="en-US" dirty="0"/>
              <a:t>“1”</a:t>
            </a:r>
          </a:p>
        </p:txBody>
      </p:sp>
      <p:sp>
        <p:nvSpPr>
          <p:cNvPr id="65" name="TextBox 64"/>
          <p:cNvSpPr txBox="1"/>
          <p:nvPr/>
        </p:nvSpPr>
        <p:spPr>
          <a:xfrm>
            <a:off x="3352800" y="772845"/>
            <a:ext cx="494046" cy="369332"/>
          </a:xfrm>
          <a:prstGeom prst="rect">
            <a:avLst/>
          </a:prstGeom>
          <a:noFill/>
        </p:spPr>
        <p:txBody>
          <a:bodyPr wrap="none" rtlCol="0">
            <a:spAutoFit/>
          </a:bodyPr>
          <a:lstStyle/>
          <a:p>
            <a:r>
              <a:rPr lang="en-US"/>
              <a:t>“1”</a:t>
            </a:r>
          </a:p>
        </p:txBody>
      </p:sp>
      <p:grpSp>
        <p:nvGrpSpPr>
          <p:cNvPr id="112" name="Group 111"/>
          <p:cNvGrpSpPr>
            <a:grpSpLocks noChangeAspect="1"/>
          </p:cNvGrpSpPr>
          <p:nvPr/>
        </p:nvGrpSpPr>
        <p:grpSpPr>
          <a:xfrm rot="16200000">
            <a:off x="-538245" y="1287672"/>
            <a:ext cx="1325310" cy="159838"/>
            <a:chOff x="795338" y="2741154"/>
            <a:chExt cx="7056437" cy="851026"/>
          </a:xfrm>
        </p:grpSpPr>
        <p:sp>
          <p:nvSpPr>
            <p:cNvPr id="113"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 name="Rectangle 12"/>
            <p:cNvSpPr>
              <a:spLocks noChangeArrowheads="1"/>
            </p:cNvSpPr>
            <p:nvPr/>
          </p:nvSpPr>
          <p:spPr bwMode="auto">
            <a:xfrm>
              <a:off x="1600200" y="2971800"/>
              <a:ext cx="2276475" cy="414338"/>
            </a:xfrm>
            <a:prstGeom prst="rect">
              <a:avLst/>
            </a:prstGeom>
            <a:solidFill>
              <a:srgbClr val="0000FF"/>
            </a:solidFill>
            <a:ln w="17463">
              <a:solidFill>
                <a:srgbClr val="000000"/>
              </a:solidFill>
              <a:miter lim="800000"/>
              <a:headEnd/>
              <a:tailEnd/>
            </a:ln>
          </p:spPr>
          <p:txBody>
            <a:bodyPr/>
            <a:lstStyle/>
            <a:p>
              <a:endParaRPr lang="en-US"/>
            </a:p>
          </p:txBody>
        </p:sp>
        <p:sp>
          <p:nvSpPr>
            <p:cNvPr id="115" name="Rectangle 14"/>
            <p:cNvSpPr>
              <a:spLocks noChangeArrowheads="1"/>
            </p:cNvSpPr>
            <p:nvPr/>
          </p:nvSpPr>
          <p:spPr bwMode="auto">
            <a:xfrm>
              <a:off x="4719638" y="2971800"/>
              <a:ext cx="2320925" cy="4143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6" name="Rectangle 15"/>
            <p:cNvSpPr>
              <a:spLocks noChangeArrowheads="1"/>
            </p:cNvSpPr>
            <p:nvPr/>
          </p:nvSpPr>
          <p:spPr bwMode="auto">
            <a:xfrm>
              <a:off x="4724400" y="2971800"/>
              <a:ext cx="2357438"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8" name="Rectangle 18"/>
            <p:cNvSpPr>
              <a:spLocks noChangeArrowheads="1"/>
            </p:cNvSpPr>
            <p:nvPr/>
          </p:nvSpPr>
          <p:spPr bwMode="auto">
            <a:xfrm>
              <a:off x="3886200" y="2971800"/>
              <a:ext cx="838200" cy="414338"/>
            </a:xfrm>
            <a:prstGeom prst="rect">
              <a:avLst/>
            </a:prstGeom>
            <a:solidFill>
              <a:srgbClr val="FFFF99"/>
            </a:solidFill>
            <a:ln w="17463">
              <a:solidFill>
                <a:srgbClr val="000000"/>
              </a:solidFill>
              <a:miter lim="800000"/>
              <a:headEnd/>
              <a:tailEnd/>
            </a:ln>
          </p:spPr>
          <p:txBody>
            <a:bodyPr/>
            <a:lstStyle/>
            <a:p>
              <a:endParaRPr lang="en-US"/>
            </a:p>
          </p:txBody>
        </p:sp>
        <p:sp>
          <p:nvSpPr>
            <p:cNvPr id="119" name="Rectangle 19"/>
            <p:cNvSpPr>
              <a:spLocks noChangeArrowheads="1"/>
            </p:cNvSpPr>
            <p:nvPr/>
          </p:nvSpPr>
          <p:spPr bwMode="auto">
            <a:xfrm>
              <a:off x="4311555" y="2741154"/>
              <a:ext cx="189" cy="8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120" name="Rectangle 23"/>
            <p:cNvSpPr>
              <a:spLocks noChangeArrowheads="1"/>
            </p:cNvSpPr>
            <p:nvPr/>
          </p:nvSpPr>
          <p:spPr bwMode="auto">
            <a:xfrm>
              <a:off x="795338" y="2971800"/>
              <a:ext cx="8286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 name="Rectangle 26"/>
            <p:cNvSpPr>
              <a:spLocks noChangeArrowheads="1"/>
            </p:cNvSpPr>
            <p:nvPr/>
          </p:nvSpPr>
          <p:spPr bwMode="auto">
            <a:xfrm>
              <a:off x="7024688" y="29718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 name="Rectangle 25"/>
            <p:cNvSpPr>
              <a:spLocks noChangeArrowheads="1"/>
            </p:cNvSpPr>
            <p:nvPr/>
          </p:nvSpPr>
          <p:spPr bwMode="auto">
            <a:xfrm>
              <a:off x="1191325" y="2786400"/>
              <a:ext cx="189" cy="8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123" name="Rectangle 28"/>
            <p:cNvSpPr>
              <a:spLocks noChangeArrowheads="1"/>
            </p:cNvSpPr>
            <p:nvPr/>
          </p:nvSpPr>
          <p:spPr bwMode="auto">
            <a:xfrm>
              <a:off x="7415912" y="2786400"/>
              <a:ext cx="189" cy="80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grpSp>
      <p:sp>
        <p:nvSpPr>
          <p:cNvPr id="124" name="TextBox 123"/>
          <p:cNvSpPr txBox="1"/>
          <p:nvPr/>
        </p:nvSpPr>
        <p:spPr>
          <a:xfrm>
            <a:off x="135605" y="1561720"/>
            <a:ext cx="490840" cy="369332"/>
          </a:xfrm>
          <a:prstGeom prst="rect">
            <a:avLst/>
          </a:prstGeom>
          <a:noFill/>
        </p:spPr>
        <p:txBody>
          <a:bodyPr wrap="none" rtlCol="0">
            <a:spAutoFit/>
          </a:bodyPr>
          <a:lstStyle/>
          <a:p>
            <a:r>
              <a:rPr lang="en-US" dirty="0"/>
              <a:t>“0”</a:t>
            </a:r>
          </a:p>
        </p:txBody>
      </p:sp>
      <p:sp>
        <p:nvSpPr>
          <p:cNvPr id="125" name="TextBox 124"/>
          <p:cNvSpPr txBox="1"/>
          <p:nvPr/>
        </p:nvSpPr>
        <p:spPr>
          <a:xfrm>
            <a:off x="120691" y="791981"/>
            <a:ext cx="494046" cy="369332"/>
          </a:xfrm>
          <a:prstGeom prst="rect">
            <a:avLst/>
          </a:prstGeom>
          <a:noFill/>
        </p:spPr>
        <p:txBody>
          <a:bodyPr wrap="none" rtlCol="0">
            <a:spAutoFit/>
          </a:bodyPr>
          <a:lstStyle/>
          <a:p>
            <a:r>
              <a:rPr lang="en-US"/>
              <a:t>“1”</a:t>
            </a:r>
          </a:p>
        </p:txBody>
      </p:sp>
      <p:cxnSp>
        <p:nvCxnSpPr>
          <p:cNvPr id="3" name="Straight Connector 2"/>
          <p:cNvCxnSpPr/>
          <p:nvPr/>
        </p:nvCxnSpPr>
        <p:spPr>
          <a:xfrm>
            <a:off x="152400" y="767626"/>
            <a:ext cx="394751" cy="0"/>
          </a:xfrm>
          <a:prstGeom prst="line">
            <a:avLst/>
          </a:prstGeom>
          <a:ln w="2095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385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457200" y="0"/>
            <a:ext cx="8229600" cy="1143000"/>
          </a:xfrm>
        </p:spPr>
        <p:txBody>
          <a:bodyPr/>
          <a:lstStyle/>
          <a:p>
            <a:r>
              <a:rPr lang="en-US" dirty="0">
                <a:ea typeface="ＭＳ Ｐゴシック" pitchFamily="34" charset="-128"/>
              </a:rPr>
              <a:t>Voltage Ranges of Binary Signals</a:t>
            </a:r>
          </a:p>
        </p:txBody>
      </p:sp>
      <p:sp>
        <p:nvSpPr>
          <p:cNvPr id="35" name="Rectangle 11"/>
          <p:cNvSpPr>
            <a:spLocks noChangeArrowheads="1"/>
          </p:cNvSpPr>
          <p:nvPr/>
        </p:nvSpPr>
        <p:spPr bwMode="auto">
          <a:xfrm>
            <a:off x="1600200" y="32004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 name="Rectangle 12"/>
          <p:cNvSpPr>
            <a:spLocks noChangeArrowheads="1"/>
          </p:cNvSpPr>
          <p:nvPr/>
        </p:nvSpPr>
        <p:spPr bwMode="auto">
          <a:xfrm>
            <a:off x="1600200" y="3200400"/>
            <a:ext cx="2276475" cy="414338"/>
          </a:xfrm>
          <a:prstGeom prst="rect">
            <a:avLst/>
          </a:prstGeom>
          <a:solidFill>
            <a:srgbClr val="66CCFF"/>
          </a:solidFill>
          <a:ln w="17463">
            <a:solidFill>
              <a:srgbClr val="000000"/>
            </a:solidFill>
            <a:miter lim="800000"/>
            <a:headEnd/>
            <a:tailEnd/>
          </a:ln>
        </p:spPr>
        <p:txBody>
          <a:bodyPr/>
          <a:lstStyle/>
          <a:p>
            <a:endParaRPr lang="en-US"/>
          </a:p>
        </p:txBody>
      </p:sp>
      <p:sp>
        <p:nvSpPr>
          <p:cNvPr id="37" name="Rectangle 13"/>
          <p:cNvSpPr>
            <a:spLocks noChangeArrowheads="1"/>
          </p:cNvSpPr>
          <p:nvPr/>
        </p:nvSpPr>
        <p:spPr bwMode="auto">
          <a:xfrm>
            <a:off x="2727325" y="3271838"/>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0" dirty="0">
                <a:solidFill>
                  <a:srgbClr val="000000"/>
                </a:solidFill>
              </a:rPr>
              <a:t>0</a:t>
            </a:r>
            <a:endParaRPr lang="en-US" dirty="0"/>
          </a:p>
        </p:txBody>
      </p:sp>
      <p:sp>
        <p:nvSpPr>
          <p:cNvPr id="38" name="Rectangle 14"/>
          <p:cNvSpPr>
            <a:spLocks noChangeArrowheads="1"/>
          </p:cNvSpPr>
          <p:nvPr/>
        </p:nvSpPr>
        <p:spPr bwMode="auto">
          <a:xfrm>
            <a:off x="4719638" y="3200400"/>
            <a:ext cx="2320925" cy="414338"/>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 name="Rectangle 15"/>
          <p:cNvSpPr>
            <a:spLocks noChangeArrowheads="1"/>
          </p:cNvSpPr>
          <p:nvPr/>
        </p:nvSpPr>
        <p:spPr bwMode="auto">
          <a:xfrm>
            <a:off x="4724400" y="3200400"/>
            <a:ext cx="2357438"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Rectangle 16"/>
          <p:cNvSpPr>
            <a:spLocks noChangeArrowheads="1"/>
          </p:cNvSpPr>
          <p:nvPr/>
        </p:nvSpPr>
        <p:spPr bwMode="auto">
          <a:xfrm>
            <a:off x="5891213" y="3271838"/>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0">
                <a:solidFill>
                  <a:srgbClr val="000000"/>
                </a:solidFill>
              </a:rPr>
              <a:t>1</a:t>
            </a:r>
            <a:endParaRPr lang="en-US"/>
          </a:p>
        </p:txBody>
      </p:sp>
      <p:sp>
        <p:nvSpPr>
          <p:cNvPr id="41" name="Rectangle 17"/>
          <p:cNvSpPr>
            <a:spLocks noChangeArrowheads="1"/>
          </p:cNvSpPr>
          <p:nvPr/>
        </p:nvSpPr>
        <p:spPr bwMode="auto">
          <a:xfrm>
            <a:off x="4105275" y="32004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 name="Rectangle 18"/>
          <p:cNvSpPr>
            <a:spLocks noChangeArrowheads="1"/>
          </p:cNvSpPr>
          <p:nvPr/>
        </p:nvSpPr>
        <p:spPr bwMode="auto">
          <a:xfrm>
            <a:off x="3886200" y="3200400"/>
            <a:ext cx="838200" cy="414338"/>
          </a:xfrm>
          <a:prstGeom prst="rect">
            <a:avLst/>
          </a:prstGeom>
          <a:solidFill>
            <a:srgbClr val="FFFF99"/>
          </a:solidFill>
          <a:ln w="17463">
            <a:solidFill>
              <a:srgbClr val="000000"/>
            </a:solidFill>
            <a:miter lim="800000"/>
            <a:headEnd/>
            <a:tailEnd/>
          </a:ln>
        </p:spPr>
        <p:txBody>
          <a:bodyPr/>
          <a:lstStyle/>
          <a:p>
            <a:endParaRPr lang="en-US"/>
          </a:p>
        </p:txBody>
      </p:sp>
      <p:sp>
        <p:nvSpPr>
          <p:cNvPr id="43" name="Rectangle 19"/>
          <p:cNvSpPr>
            <a:spLocks noChangeArrowheads="1"/>
          </p:cNvSpPr>
          <p:nvPr/>
        </p:nvSpPr>
        <p:spPr bwMode="auto">
          <a:xfrm>
            <a:off x="4248150" y="323532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0">
                <a:solidFill>
                  <a:srgbClr val="000000"/>
                </a:solidFill>
              </a:rPr>
              <a:t>?</a:t>
            </a:r>
            <a:endParaRPr lang="en-US"/>
          </a:p>
        </p:txBody>
      </p:sp>
      <p:sp>
        <p:nvSpPr>
          <p:cNvPr id="44" name="Rectangle 22"/>
          <p:cNvSpPr>
            <a:spLocks noChangeArrowheads="1"/>
          </p:cNvSpPr>
          <p:nvPr/>
        </p:nvSpPr>
        <p:spPr bwMode="auto">
          <a:xfrm>
            <a:off x="7854950" y="3657600"/>
            <a:ext cx="917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000000"/>
                </a:solidFill>
              </a:rPr>
              <a:t>Voltage</a:t>
            </a:r>
            <a:endParaRPr lang="en-US" dirty="0"/>
          </a:p>
        </p:txBody>
      </p:sp>
      <p:sp>
        <p:nvSpPr>
          <p:cNvPr id="45" name="Rectangle 23"/>
          <p:cNvSpPr>
            <a:spLocks noChangeArrowheads="1"/>
          </p:cNvSpPr>
          <p:nvPr/>
        </p:nvSpPr>
        <p:spPr bwMode="auto">
          <a:xfrm>
            <a:off x="795338" y="3200400"/>
            <a:ext cx="8286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 name="Rectangle 24"/>
          <p:cNvSpPr>
            <a:spLocks noChangeArrowheads="1"/>
          </p:cNvSpPr>
          <p:nvPr/>
        </p:nvSpPr>
        <p:spPr bwMode="auto">
          <a:xfrm>
            <a:off x="795338" y="3200400"/>
            <a:ext cx="828675" cy="414338"/>
          </a:xfrm>
          <a:prstGeom prst="rect">
            <a:avLst/>
          </a:prstGeom>
          <a:solidFill>
            <a:srgbClr val="FF0000"/>
          </a:solidFill>
          <a:ln w="17463">
            <a:solidFill>
              <a:srgbClr val="000000"/>
            </a:solidFill>
            <a:miter lim="800000"/>
            <a:headEnd/>
            <a:tailEnd/>
          </a:ln>
        </p:spPr>
        <p:txBody>
          <a:bodyPr/>
          <a:lstStyle/>
          <a:p>
            <a:endParaRPr lang="en-US"/>
          </a:p>
        </p:txBody>
      </p:sp>
      <p:sp>
        <p:nvSpPr>
          <p:cNvPr id="47" name="Rectangle 26"/>
          <p:cNvSpPr>
            <a:spLocks noChangeArrowheads="1"/>
          </p:cNvSpPr>
          <p:nvPr/>
        </p:nvSpPr>
        <p:spPr bwMode="auto">
          <a:xfrm>
            <a:off x="7024688" y="32004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 name="Rectangle 27"/>
          <p:cNvSpPr>
            <a:spLocks noChangeArrowheads="1"/>
          </p:cNvSpPr>
          <p:nvPr/>
        </p:nvSpPr>
        <p:spPr bwMode="auto">
          <a:xfrm>
            <a:off x="7024688" y="3200400"/>
            <a:ext cx="827087" cy="414338"/>
          </a:xfrm>
          <a:prstGeom prst="rect">
            <a:avLst/>
          </a:prstGeom>
          <a:solidFill>
            <a:srgbClr val="FF0000"/>
          </a:solidFill>
          <a:ln w="17463">
            <a:solidFill>
              <a:srgbClr val="000000"/>
            </a:solidFill>
            <a:miter lim="800000"/>
            <a:headEnd/>
            <a:tailEnd/>
          </a:ln>
        </p:spPr>
        <p:txBody>
          <a:bodyPr/>
          <a:lstStyle/>
          <a:p>
            <a:endParaRPr lang="en-US"/>
          </a:p>
        </p:txBody>
      </p:sp>
      <p:sp>
        <p:nvSpPr>
          <p:cNvPr id="49" name="Rectangle 25"/>
          <p:cNvSpPr>
            <a:spLocks noChangeArrowheads="1"/>
          </p:cNvSpPr>
          <p:nvPr/>
        </p:nvSpPr>
        <p:spPr bwMode="auto">
          <a:xfrm>
            <a:off x="855663" y="3311525"/>
            <a:ext cx="6715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0" dirty="0">
                <a:solidFill>
                  <a:srgbClr val="000000"/>
                </a:solidFill>
              </a:rPr>
              <a:t>Damage</a:t>
            </a:r>
            <a:endParaRPr lang="en-US" dirty="0"/>
          </a:p>
        </p:txBody>
      </p:sp>
      <p:sp>
        <p:nvSpPr>
          <p:cNvPr id="50" name="Rectangle 28"/>
          <p:cNvSpPr>
            <a:spLocks noChangeArrowheads="1"/>
          </p:cNvSpPr>
          <p:nvPr/>
        </p:nvSpPr>
        <p:spPr bwMode="auto">
          <a:xfrm>
            <a:off x="7080250" y="3311525"/>
            <a:ext cx="6715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0">
                <a:solidFill>
                  <a:srgbClr val="000000"/>
                </a:solidFill>
              </a:rPr>
              <a:t>Damage</a:t>
            </a:r>
            <a:endParaRPr lang="en-US"/>
          </a:p>
        </p:txBody>
      </p:sp>
      <p:sp>
        <p:nvSpPr>
          <p:cNvPr id="51" name="Text Box 48"/>
          <p:cNvSpPr txBox="1">
            <a:spLocks noChangeArrowheads="1"/>
          </p:cNvSpPr>
          <p:nvPr/>
        </p:nvSpPr>
        <p:spPr bwMode="auto">
          <a:xfrm>
            <a:off x="1397000" y="3635375"/>
            <a:ext cx="463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err="1"/>
              <a:t>V</a:t>
            </a:r>
            <a:r>
              <a:rPr lang="en-US" baseline="-25000" dirty="0" err="1"/>
              <a:t>min</a:t>
            </a:r>
            <a:endParaRPr lang="en-US" baseline="-25000" dirty="0"/>
          </a:p>
        </p:txBody>
      </p:sp>
      <p:sp>
        <p:nvSpPr>
          <p:cNvPr id="52" name="Text Box 49"/>
          <p:cNvSpPr txBox="1">
            <a:spLocks noChangeArrowheads="1"/>
          </p:cNvSpPr>
          <p:nvPr/>
        </p:nvSpPr>
        <p:spPr bwMode="auto">
          <a:xfrm>
            <a:off x="2692400" y="3635375"/>
            <a:ext cx="261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t>V</a:t>
            </a:r>
            <a:r>
              <a:rPr lang="en-US" baseline="-25000" dirty="0"/>
              <a:t>0</a:t>
            </a:r>
          </a:p>
        </p:txBody>
      </p:sp>
      <p:sp>
        <p:nvSpPr>
          <p:cNvPr id="53" name="Text Box 50"/>
          <p:cNvSpPr txBox="1">
            <a:spLocks noChangeArrowheads="1"/>
          </p:cNvSpPr>
          <p:nvPr/>
        </p:nvSpPr>
        <p:spPr bwMode="auto">
          <a:xfrm>
            <a:off x="3754438" y="3635375"/>
            <a:ext cx="315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a:t>V</a:t>
            </a:r>
            <a:r>
              <a:rPr lang="en-US" baseline="-25000"/>
              <a:t>IL</a:t>
            </a:r>
          </a:p>
        </p:txBody>
      </p:sp>
      <p:sp>
        <p:nvSpPr>
          <p:cNvPr id="54" name="Text Box 51"/>
          <p:cNvSpPr txBox="1">
            <a:spLocks noChangeArrowheads="1"/>
          </p:cNvSpPr>
          <p:nvPr/>
        </p:nvSpPr>
        <p:spPr bwMode="auto">
          <a:xfrm>
            <a:off x="4649788" y="3635375"/>
            <a:ext cx="334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t>V</a:t>
            </a:r>
            <a:r>
              <a:rPr lang="en-US" baseline="-25000" dirty="0"/>
              <a:t>IH</a:t>
            </a:r>
          </a:p>
        </p:txBody>
      </p:sp>
      <p:sp>
        <p:nvSpPr>
          <p:cNvPr id="55" name="Text Box 52"/>
          <p:cNvSpPr txBox="1">
            <a:spLocks noChangeArrowheads="1"/>
          </p:cNvSpPr>
          <p:nvPr/>
        </p:nvSpPr>
        <p:spPr bwMode="auto">
          <a:xfrm>
            <a:off x="5868988" y="3635375"/>
            <a:ext cx="261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t>V</a:t>
            </a:r>
            <a:r>
              <a:rPr lang="en-US" baseline="-25000" dirty="0"/>
              <a:t>1</a:t>
            </a:r>
          </a:p>
        </p:txBody>
      </p:sp>
      <p:sp>
        <p:nvSpPr>
          <p:cNvPr id="56" name="Text Box 53"/>
          <p:cNvSpPr txBox="1">
            <a:spLocks noChangeArrowheads="1"/>
          </p:cNvSpPr>
          <p:nvPr/>
        </p:nvSpPr>
        <p:spPr bwMode="auto">
          <a:xfrm>
            <a:off x="6746875" y="3635375"/>
            <a:ext cx="500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a:t>V</a:t>
            </a:r>
            <a:r>
              <a:rPr lang="en-US" baseline="-25000"/>
              <a:t>max</a:t>
            </a:r>
          </a:p>
        </p:txBody>
      </p:sp>
      <p:sp>
        <p:nvSpPr>
          <p:cNvPr id="57" name="Line 54"/>
          <p:cNvSpPr>
            <a:spLocks noChangeShapeType="1"/>
          </p:cNvSpPr>
          <p:nvPr/>
        </p:nvSpPr>
        <p:spPr bwMode="auto">
          <a:xfrm flipV="1">
            <a:off x="457200" y="3614738"/>
            <a:ext cx="807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58" name="Text Box 55"/>
          <p:cNvSpPr txBox="1">
            <a:spLocks noChangeArrowheads="1"/>
          </p:cNvSpPr>
          <p:nvPr/>
        </p:nvSpPr>
        <p:spPr bwMode="auto">
          <a:xfrm>
            <a:off x="1371600" y="4419600"/>
            <a:ext cx="606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t>-0.3V</a:t>
            </a:r>
          </a:p>
        </p:txBody>
      </p:sp>
      <p:sp>
        <p:nvSpPr>
          <p:cNvPr id="59" name="Text Box 56"/>
          <p:cNvSpPr txBox="1">
            <a:spLocks noChangeArrowheads="1"/>
          </p:cNvSpPr>
          <p:nvPr/>
        </p:nvSpPr>
        <p:spPr bwMode="auto">
          <a:xfrm>
            <a:off x="2514600" y="4419600"/>
            <a:ext cx="522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t>0.0V</a:t>
            </a:r>
          </a:p>
        </p:txBody>
      </p:sp>
      <p:sp>
        <p:nvSpPr>
          <p:cNvPr id="60" name="Text Box 57"/>
          <p:cNvSpPr txBox="1">
            <a:spLocks noChangeArrowheads="1"/>
          </p:cNvSpPr>
          <p:nvPr/>
        </p:nvSpPr>
        <p:spPr bwMode="auto">
          <a:xfrm>
            <a:off x="3657600" y="4419600"/>
            <a:ext cx="522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a:t>0.7V</a:t>
            </a:r>
          </a:p>
        </p:txBody>
      </p:sp>
      <p:sp>
        <p:nvSpPr>
          <p:cNvPr id="61" name="Text Box 58"/>
          <p:cNvSpPr txBox="1">
            <a:spLocks noChangeArrowheads="1"/>
          </p:cNvSpPr>
          <p:nvPr/>
        </p:nvSpPr>
        <p:spPr bwMode="auto">
          <a:xfrm>
            <a:off x="4495800" y="4419600"/>
            <a:ext cx="522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a:t>1.7V</a:t>
            </a:r>
          </a:p>
        </p:txBody>
      </p:sp>
      <p:sp>
        <p:nvSpPr>
          <p:cNvPr id="62" name="Text Box 59"/>
          <p:cNvSpPr txBox="1">
            <a:spLocks noChangeArrowheads="1"/>
          </p:cNvSpPr>
          <p:nvPr/>
        </p:nvSpPr>
        <p:spPr bwMode="auto">
          <a:xfrm>
            <a:off x="5715000" y="4343400"/>
            <a:ext cx="522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a:t>2.5V</a:t>
            </a:r>
          </a:p>
        </p:txBody>
      </p:sp>
      <p:sp>
        <p:nvSpPr>
          <p:cNvPr id="63" name="Text Box 60"/>
          <p:cNvSpPr txBox="1">
            <a:spLocks noChangeArrowheads="1"/>
          </p:cNvSpPr>
          <p:nvPr/>
        </p:nvSpPr>
        <p:spPr bwMode="auto">
          <a:xfrm>
            <a:off x="6705600" y="4343400"/>
            <a:ext cx="522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t>2.8V</a:t>
            </a:r>
          </a:p>
        </p:txBody>
      </p:sp>
      <p:sp>
        <p:nvSpPr>
          <p:cNvPr id="64" name="Text Box 61"/>
          <p:cNvSpPr txBox="1">
            <a:spLocks noChangeArrowheads="1"/>
          </p:cNvSpPr>
          <p:nvPr/>
        </p:nvSpPr>
        <p:spPr bwMode="auto">
          <a:xfrm>
            <a:off x="3124200" y="5105400"/>
            <a:ext cx="2427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i="1" dirty="0"/>
              <a:t>2.5V LVCMOS Logic</a:t>
            </a:r>
          </a:p>
        </p:txBody>
      </p:sp>
      <p:sp>
        <p:nvSpPr>
          <p:cNvPr id="65" name="Line 62"/>
          <p:cNvSpPr>
            <a:spLocks noChangeShapeType="1"/>
          </p:cNvSpPr>
          <p:nvPr/>
        </p:nvSpPr>
        <p:spPr bwMode="auto">
          <a:xfrm>
            <a:off x="1676400" y="4800600"/>
            <a:ext cx="5334000" cy="0"/>
          </a:xfrm>
          <a:prstGeom prst="line">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70" name="TextBox 69"/>
          <p:cNvSpPr txBox="1"/>
          <p:nvPr/>
        </p:nvSpPr>
        <p:spPr>
          <a:xfrm>
            <a:off x="67818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§1.1</a:t>
            </a:r>
          </a:p>
        </p:txBody>
      </p:sp>
      <p:sp>
        <p:nvSpPr>
          <p:cNvPr id="2" name="Slide Number Placeholder 1"/>
          <p:cNvSpPr>
            <a:spLocks noGrp="1"/>
          </p:cNvSpPr>
          <p:nvPr>
            <p:ph type="sldNum" sz="quarter" idx="12"/>
          </p:nvPr>
        </p:nvSpPr>
        <p:spPr/>
        <p:txBody>
          <a:bodyPr/>
          <a:lstStyle/>
          <a:p>
            <a:fld id="{6F344C7A-0D93-FE43-BBB8-6C733ACB5A1E}" type="slidenum">
              <a:rPr lang="en-US" smtClean="0"/>
              <a:t>34</a:t>
            </a:fld>
            <a:endParaRPr lang="en-US"/>
          </a:p>
        </p:txBody>
      </p:sp>
      <p:sp>
        <p:nvSpPr>
          <p:cNvPr id="3" name="Left Brace 2"/>
          <p:cNvSpPr/>
          <p:nvPr/>
        </p:nvSpPr>
        <p:spPr>
          <a:xfrm rot="5400000">
            <a:off x="2520843" y="1768368"/>
            <a:ext cx="459001" cy="225266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6658" y="1310009"/>
            <a:ext cx="3913230" cy="1323439"/>
          </a:xfrm>
          <a:prstGeom prst="rect">
            <a:avLst/>
          </a:prstGeom>
          <a:noFill/>
        </p:spPr>
        <p:txBody>
          <a:bodyPr wrap="square" rtlCol="0">
            <a:spAutoFit/>
          </a:bodyPr>
          <a:lstStyle/>
          <a:p>
            <a:r>
              <a:rPr lang="en-US" sz="2000" dirty="0"/>
              <a:t>For example, 2.5V LVCMOS logic, all input voltages between </a:t>
            </a:r>
            <a:r>
              <a:rPr lang="en-US" sz="2000" dirty="0" err="1"/>
              <a:t>V</a:t>
            </a:r>
            <a:r>
              <a:rPr lang="en-US" sz="2000" baseline="-25000" dirty="0" err="1"/>
              <a:t>min</a:t>
            </a:r>
            <a:r>
              <a:rPr lang="en-US" sz="2000" dirty="0"/>
              <a:t>=-0.3V and V</a:t>
            </a:r>
            <a:r>
              <a:rPr lang="en-US" sz="2000" baseline="-25000" dirty="0"/>
              <a:t>IL </a:t>
            </a:r>
            <a:r>
              <a:rPr lang="en-US" sz="2000" dirty="0"/>
              <a:t>= 0.7V represent logic value of “0”.</a:t>
            </a:r>
          </a:p>
        </p:txBody>
      </p:sp>
      <p:sp>
        <p:nvSpPr>
          <p:cNvPr id="8" name="Left Brace 7"/>
          <p:cNvSpPr/>
          <p:nvPr/>
        </p:nvSpPr>
        <p:spPr>
          <a:xfrm rot="16200000">
            <a:off x="4141392" y="4456508"/>
            <a:ext cx="388938" cy="243125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255561" y="5955268"/>
            <a:ext cx="8528104" cy="369332"/>
          </a:xfrm>
          <a:prstGeom prst="rect">
            <a:avLst/>
          </a:prstGeom>
          <a:noFill/>
        </p:spPr>
        <p:txBody>
          <a:bodyPr wrap="none" rtlCol="0">
            <a:spAutoFit/>
          </a:bodyPr>
          <a:lstStyle/>
          <a:p>
            <a:r>
              <a:rPr lang="en-US" dirty="0"/>
              <a:t>A “standard” set of voltages.  Defined by an industry standards organization called JEDEC.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8" grpId="0" animBg="1"/>
      <p:bldP spid="39" grpId="0" animBg="1"/>
      <p:bldP spid="40" grpId="0"/>
      <p:bldP spid="42" grpId="0" animBg="1"/>
      <p:bldP spid="43" grpId="0"/>
      <p:bldP spid="46" grpId="0" animBg="1"/>
      <p:bldP spid="48" grpId="0" animBg="1"/>
      <p:bldP spid="49" grpId="0"/>
      <p:bldP spid="50" grpId="0"/>
      <p:bldP spid="51" grpId="0"/>
      <p:bldP spid="52" grpId="0"/>
      <p:bldP spid="53" grpId="0"/>
      <p:bldP spid="54" grpId="0"/>
      <p:bldP spid="55" grpId="0"/>
      <p:bldP spid="56" grpId="0"/>
      <p:bldP spid="58" grpId="0"/>
      <p:bldP spid="59" grpId="0"/>
      <p:bldP spid="60" grpId="0"/>
      <p:bldP spid="61" grpId="0"/>
      <p:bldP spid="62" grpId="0"/>
      <p:bldP spid="63" grpId="0"/>
      <p:bldP spid="64" grpId="0"/>
      <p:bldP spid="65" grpId="0" animBg="1"/>
      <p:bldP spid="3" grpId="0" animBg="1"/>
      <p:bldP spid="4" grpId="0"/>
      <p:bldP spid="8"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normAutofit/>
          </a:bodyPr>
          <a:lstStyle/>
          <a:p>
            <a:r>
              <a:rPr lang="en-US" sz="3600" dirty="0">
                <a:ea typeface="ＭＳ Ｐゴシック" pitchFamily="34" charset="-128"/>
              </a:rPr>
              <a:t>Noise Margin</a:t>
            </a:r>
            <a:endParaRPr lang="en-US" sz="3600" dirty="0"/>
          </a:p>
        </p:txBody>
      </p:sp>
      <p:sp>
        <p:nvSpPr>
          <p:cNvPr id="13" name="Rectangle 22"/>
          <p:cNvSpPr>
            <a:spLocks noChangeArrowheads="1"/>
          </p:cNvSpPr>
          <p:nvPr/>
        </p:nvSpPr>
        <p:spPr bwMode="auto">
          <a:xfrm>
            <a:off x="74612" y="1056620"/>
            <a:ext cx="917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dirty="0">
                <a:solidFill>
                  <a:srgbClr val="000000"/>
                </a:solidFill>
              </a:rPr>
              <a:t>Voltage</a:t>
            </a:r>
            <a:endParaRPr lang="en-US" dirty="0"/>
          </a:p>
        </p:txBody>
      </p:sp>
      <p:grpSp>
        <p:nvGrpSpPr>
          <p:cNvPr id="29" name="Group 28"/>
          <p:cNvGrpSpPr>
            <a:grpSpLocks noChangeAspect="1"/>
          </p:cNvGrpSpPr>
          <p:nvPr/>
        </p:nvGrpSpPr>
        <p:grpSpPr>
          <a:xfrm rot="16200000">
            <a:off x="1544004" y="3862255"/>
            <a:ext cx="4939452" cy="290037"/>
            <a:chOff x="795338" y="2971800"/>
            <a:chExt cx="7056437" cy="414338"/>
          </a:xfrm>
        </p:grpSpPr>
        <p:sp>
          <p:nvSpPr>
            <p:cNvPr id="4"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Rectangle 12"/>
            <p:cNvSpPr>
              <a:spLocks noChangeArrowheads="1"/>
            </p:cNvSpPr>
            <p:nvPr/>
          </p:nvSpPr>
          <p:spPr bwMode="auto">
            <a:xfrm>
              <a:off x="1600200" y="2971800"/>
              <a:ext cx="2276475" cy="414338"/>
            </a:xfrm>
            <a:prstGeom prst="rect">
              <a:avLst/>
            </a:prstGeom>
            <a:solidFill>
              <a:srgbClr val="0000FF"/>
            </a:solidFill>
            <a:ln w="17463">
              <a:solidFill>
                <a:srgbClr val="000000"/>
              </a:solidFill>
              <a:miter lim="800000"/>
              <a:headEnd/>
              <a:tailEnd/>
            </a:ln>
          </p:spPr>
          <p:txBody>
            <a:bodyPr/>
            <a:lstStyle/>
            <a:p>
              <a:endParaRPr lang="en-US"/>
            </a:p>
          </p:txBody>
        </p:sp>
        <p:sp>
          <p:nvSpPr>
            <p:cNvPr id="7" name="Rectangle 14"/>
            <p:cNvSpPr>
              <a:spLocks noChangeArrowheads="1"/>
            </p:cNvSpPr>
            <p:nvPr/>
          </p:nvSpPr>
          <p:spPr bwMode="auto">
            <a:xfrm>
              <a:off x="4719638" y="2971800"/>
              <a:ext cx="2320925" cy="4143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Rectangle 15"/>
            <p:cNvSpPr>
              <a:spLocks noChangeArrowheads="1"/>
            </p:cNvSpPr>
            <p:nvPr/>
          </p:nvSpPr>
          <p:spPr bwMode="auto">
            <a:xfrm>
              <a:off x="4724400" y="2971800"/>
              <a:ext cx="2357438"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 name="Rectangle 18"/>
            <p:cNvSpPr>
              <a:spLocks noChangeArrowheads="1"/>
            </p:cNvSpPr>
            <p:nvPr/>
          </p:nvSpPr>
          <p:spPr bwMode="auto">
            <a:xfrm>
              <a:off x="3886200" y="2971800"/>
              <a:ext cx="838200" cy="414338"/>
            </a:xfrm>
            <a:prstGeom prst="rect">
              <a:avLst/>
            </a:prstGeom>
            <a:solidFill>
              <a:srgbClr val="FFFF99"/>
            </a:solidFill>
            <a:ln w="17463">
              <a:solidFill>
                <a:srgbClr val="000000"/>
              </a:solidFill>
              <a:miter lim="800000"/>
              <a:headEnd/>
              <a:tailEnd/>
            </a:ln>
          </p:spPr>
          <p:txBody>
            <a:bodyPr/>
            <a:lstStyle/>
            <a:p>
              <a:endParaRPr lang="en-US"/>
            </a:p>
          </p:txBody>
        </p:sp>
        <p:sp>
          <p:nvSpPr>
            <p:cNvPr id="12" name="Rectangle 19"/>
            <p:cNvSpPr>
              <a:spLocks noChangeArrowheads="1"/>
            </p:cNvSpPr>
            <p:nvPr/>
          </p:nvSpPr>
          <p:spPr bwMode="auto">
            <a:xfrm>
              <a:off x="4248150" y="300672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0" dirty="0">
                  <a:solidFill>
                    <a:srgbClr val="000000"/>
                  </a:solidFill>
                </a:rPr>
                <a:t>?</a:t>
              </a:r>
              <a:endParaRPr lang="en-US" dirty="0"/>
            </a:p>
          </p:txBody>
        </p:sp>
        <p:sp>
          <p:nvSpPr>
            <p:cNvPr id="14" name="Rectangle 23"/>
            <p:cNvSpPr>
              <a:spLocks noChangeArrowheads="1"/>
            </p:cNvSpPr>
            <p:nvPr/>
          </p:nvSpPr>
          <p:spPr bwMode="auto">
            <a:xfrm>
              <a:off x="795338" y="2971800"/>
              <a:ext cx="8286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 name="Rectangle 24"/>
            <p:cNvSpPr>
              <a:spLocks noChangeArrowheads="1"/>
            </p:cNvSpPr>
            <p:nvPr/>
          </p:nvSpPr>
          <p:spPr bwMode="auto">
            <a:xfrm>
              <a:off x="795338" y="2971800"/>
              <a:ext cx="828675" cy="414338"/>
            </a:xfrm>
            <a:prstGeom prst="rect">
              <a:avLst/>
            </a:prstGeom>
            <a:solidFill>
              <a:srgbClr val="FF0000"/>
            </a:solidFill>
            <a:ln w="17463">
              <a:solidFill>
                <a:srgbClr val="000000"/>
              </a:solidFill>
              <a:miter lim="800000"/>
              <a:headEnd/>
              <a:tailEnd/>
            </a:ln>
          </p:spPr>
          <p:txBody>
            <a:bodyPr/>
            <a:lstStyle/>
            <a:p>
              <a:endParaRPr lang="en-US"/>
            </a:p>
          </p:txBody>
        </p:sp>
        <p:sp>
          <p:nvSpPr>
            <p:cNvPr id="16" name="Rectangle 26"/>
            <p:cNvSpPr>
              <a:spLocks noChangeArrowheads="1"/>
            </p:cNvSpPr>
            <p:nvPr/>
          </p:nvSpPr>
          <p:spPr bwMode="auto">
            <a:xfrm>
              <a:off x="7024688" y="29718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7" name="Rectangle 27"/>
            <p:cNvSpPr>
              <a:spLocks noChangeArrowheads="1"/>
            </p:cNvSpPr>
            <p:nvPr/>
          </p:nvSpPr>
          <p:spPr bwMode="auto">
            <a:xfrm>
              <a:off x="7024688" y="2971800"/>
              <a:ext cx="827087" cy="414338"/>
            </a:xfrm>
            <a:prstGeom prst="rect">
              <a:avLst/>
            </a:prstGeom>
            <a:solidFill>
              <a:srgbClr val="FF0000"/>
            </a:solidFill>
            <a:ln w="17463">
              <a:solidFill>
                <a:srgbClr val="000000"/>
              </a:solidFill>
              <a:miter lim="800000"/>
              <a:headEnd/>
              <a:tailEnd/>
            </a:ln>
          </p:spPr>
          <p:txBody>
            <a:bodyPr/>
            <a:lstStyle/>
            <a:p>
              <a:endParaRPr lang="en-US"/>
            </a:p>
          </p:txBody>
        </p:sp>
        <p:sp>
          <p:nvSpPr>
            <p:cNvPr id="18" name="Rectangle 25"/>
            <p:cNvSpPr>
              <a:spLocks noChangeArrowheads="1"/>
            </p:cNvSpPr>
            <p:nvPr/>
          </p:nvSpPr>
          <p:spPr bwMode="auto">
            <a:xfrm>
              <a:off x="855663" y="3082925"/>
              <a:ext cx="6715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0">
                  <a:solidFill>
                    <a:srgbClr val="000000"/>
                  </a:solidFill>
                </a:rPr>
                <a:t>Damage</a:t>
              </a:r>
              <a:endParaRPr lang="en-US"/>
            </a:p>
          </p:txBody>
        </p:sp>
        <p:sp>
          <p:nvSpPr>
            <p:cNvPr id="19" name="Rectangle 28"/>
            <p:cNvSpPr>
              <a:spLocks noChangeArrowheads="1"/>
            </p:cNvSpPr>
            <p:nvPr/>
          </p:nvSpPr>
          <p:spPr bwMode="auto">
            <a:xfrm>
              <a:off x="7080250" y="3082925"/>
              <a:ext cx="6715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0" dirty="0">
                  <a:solidFill>
                    <a:srgbClr val="000000"/>
                  </a:solidFill>
                </a:rPr>
                <a:t>Damage</a:t>
              </a:r>
              <a:endParaRPr lang="en-US" dirty="0"/>
            </a:p>
          </p:txBody>
        </p:sp>
      </p:grpSp>
      <p:sp>
        <p:nvSpPr>
          <p:cNvPr id="20" name="Text Box 48"/>
          <p:cNvSpPr txBox="1">
            <a:spLocks noChangeArrowheads="1"/>
          </p:cNvSpPr>
          <p:nvPr/>
        </p:nvSpPr>
        <p:spPr bwMode="auto">
          <a:xfrm>
            <a:off x="4413250" y="5744533"/>
            <a:ext cx="463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err="1"/>
              <a:t>V</a:t>
            </a:r>
            <a:r>
              <a:rPr lang="en-US" baseline="-25000" dirty="0" err="1"/>
              <a:t>min</a:t>
            </a:r>
            <a:endParaRPr lang="en-US" baseline="-25000" dirty="0"/>
          </a:p>
        </p:txBody>
      </p:sp>
      <p:sp>
        <p:nvSpPr>
          <p:cNvPr id="21" name="Text Box 49"/>
          <p:cNvSpPr txBox="1">
            <a:spLocks noChangeArrowheads="1"/>
          </p:cNvSpPr>
          <p:nvPr/>
        </p:nvSpPr>
        <p:spPr bwMode="auto">
          <a:xfrm>
            <a:off x="990600" y="5124624"/>
            <a:ext cx="261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t>V</a:t>
            </a:r>
            <a:r>
              <a:rPr lang="en-US" baseline="-25000" dirty="0"/>
              <a:t>0</a:t>
            </a:r>
          </a:p>
        </p:txBody>
      </p:sp>
      <p:sp>
        <p:nvSpPr>
          <p:cNvPr id="22" name="Text Box 50"/>
          <p:cNvSpPr txBox="1">
            <a:spLocks noChangeArrowheads="1"/>
          </p:cNvSpPr>
          <p:nvPr/>
        </p:nvSpPr>
        <p:spPr bwMode="auto">
          <a:xfrm>
            <a:off x="3396749" y="4280747"/>
            <a:ext cx="315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t>V</a:t>
            </a:r>
            <a:r>
              <a:rPr lang="en-US" baseline="-25000" dirty="0"/>
              <a:t>IL</a:t>
            </a:r>
          </a:p>
        </p:txBody>
      </p:sp>
      <p:sp>
        <p:nvSpPr>
          <p:cNvPr id="23" name="Text Box 51"/>
          <p:cNvSpPr txBox="1">
            <a:spLocks noChangeArrowheads="1"/>
          </p:cNvSpPr>
          <p:nvPr/>
        </p:nvSpPr>
        <p:spPr bwMode="auto">
          <a:xfrm>
            <a:off x="3366587" y="3366347"/>
            <a:ext cx="334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t>V</a:t>
            </a:r>
            <a:r>
              <a:rPr lang="en-US" baseline="-25000" dirty="0"/>
              <a:t>IH</a:t>
            </a:r>
          </a:p>
        </p:txBody>
      </p:sp>
      <p:sp>
        <p:nvSpPr>
          <p:cNvPr id="24" name="Text Box 52"/>
          <p:cNvSpPr txBox="1">
            <a:spLocks noChangeArrowheads="1"/>
          </p:cNvSpPr>
          <p:nvPr/>
        </p:nvSpPr>
        <p:spPr bwMode="auto">
          <a:xfrm>
            <a:off x="990600" y="2515447"/>
            <a:ext cx="261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t>V</a:t>
            </a:r>
            <a:r>
              <a:rPr lang="en-US" baseline="-25000" dirty="0"/>
              <a:t>1</a:t>
            </a:r>
          </a:p>
        </p:txBody>
      </p:sp>
      <p:sp>
        <p:nvSpPr>
          <p:cNvPr id="25" name="Text Box 53"/>
          <p:cNvSpPr txBox="1">
            <a:spLocks noChangeArrowheads="1"/>
          </p:cNvSpPr>
          <p:nvPr/>
        </p:nvSpPr>
        <p:spPr bwMode="auto">
          <a:xfrm>
            <a:off x="4254792" y="1964102"/>
            <a:ext cx="500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err="1"/>
              <a:t>V</a:t>
            </a:r>
            <a:r>
              <a:rPr lang="en-US" baseline="-25000" dirty="0" err="1"/>
              <a:t>max</a:t>
            </a:r>
            <a:endParaRPr lang="en-US" baseline="-25000" dirty="0"/>
          </a:p>
        </p:txBody>
      </p:sp>
      <p:sp>
        <p:nvSpPr>
          <p:cNvPr id="26" name="Line 54"/>
          <p:cNvSpPr>
            <a:spLocks noChangeShapeType="1"/>
          </p:cNvSpPr>
          <p:nvPr/>
        </p:nvSpPr>
        <p:spPr bwMode="auto">
          <a:xfrm flipV="1">
            <a:off x="533400" y="1508998"/>
            <a:ext cx="0" cy="4897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lIns="0" tIns="0" rIns="0" bIns="0">
            <a:spAutoFit/>
          </a:bodyPr>
          <a:lstStyle/>
          <a:p>
            <a:endParaRPr lang="en-US"/>
          </a:p>
        </p:txBody>
      </p:sp>
      <p:grpSp>
        <p:nvGrpSpPr>
          <p:cNvPr id="30" name="Group 29"/>
          <p:cNvGrpSpPr>
            <a:grpSpLocks noChangeAspect="1"/>
          </p:cNvGrpSpPr>
          <p:nvPr/>
        </p:nvGrpSpPr>
        <p:grpSpPr>
          <a:xfrm rot="16200000">
            <a:off x="12807" y="3564215"/>
            <a:ext cx="4376055" cy="322726"/>
            <a:chOff x="1600200" y="2946175"/>
            <a:chExt cx="6251575" cy="461035"/>
          </a:xfrm>
        </p:grpSpPr>
        <p:sp>
          <p:nvSpPr>
            <p:cNvPr id="31"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 name="Rectangle 12"/>
            <p:cNvSpPr>
              <a:spLocks noChangeArrowheads="1"/>
            </p:cNvSpPr>
            <p:nvPr/>
          </p:nvSpPr>
          <p:spPr bwMode="auto">
            <a:xfrm>
              <a:off x="1973430" y="2971783"/>
              <a:ext cx="1903249" cy="414337"/>
            </a:xfrm>
            <a:prstGeom prst="rect">
              <a:avLst/>
            </a:prstGeom>
            <a:solidFill>
              <a:srgbClr val="0000FF"/>
            </a:solidFill>
            <a:ln w="17463">
              <a:solidFill>
                <a:srgbClr val="000000"/>
              </a:solidFill>
              <a:miter lim="800000"/>
              <a:headEnd/>
              <a:tailEnd/>
            </a:ln>
          </p:spPr>
          <p:txBody>
            <a:bodyPr/>
            <a:lstStyle/>
            <a:p>
              <a:endParaRPr lang="en-US"/>
            </a:p>
          </p:txBody>
        </p:sp>
        <p:sp>
          <p:nvSpPr>
            <p:cNvPr id="33" name="Rectangle 13"/>
            <p:cNvSpPr>
              <a:spLocks noChangeArrowheads="1"/>
            </p:cNvSpPr>
            <p:nvPr/>
          </p:nvSpPr>
          <p:spPr bwMode="auto">
            <a:xfrm>
              <a:off x="2727325" y="3043238"/>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0">
                  <a:solidFill>
                    <a:srgbClr val="000000"/>
                  </a:solidFill>
                </a:rPr>
                <a:t>0</a:t>
              </a:r>
              <a:endParaRPr lang="en-US"/>
            </a:p>
          </p:txBody>
        </p:sp>
        <p:sp>
          <p:nvSpPr>
            <p:cNvPr id="34" name="Rectangle 14"/>
            <p:cNvSpPr>
              <a:spLocks noChangeArrowheads="1"/>
            </p:cNvSpPr>
            <p:nvPr/>
          </p:nvSpPr>
          <p:spPr bwMode="auto">
            <a:xfrm>
              <a:off x="4719640" y="2971795"/>
              <a:ext cx="1825838" cy="41434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 name="Rectangle 15"/>
            <p:cNvSpPr>
              <a:spLocks noChangeArrowheads="1"/>
            </p:cNvSpPr>
            <p:nvPr/>
          </p:nvSpPr>
          <p:spPr bwMode="auto">
            <a:xfrm>
              <a:off x="4724405" y="2971800"/>
              <a:ext cx="1821077"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 name="Rectangle 18"/>
            <p:cNvSpPr>
              <a:spLocks noChangeArrowheads="1"/>
            </p:cNvSpPr>
            <p:nvPr/>
          </p:nvSpPr>
          <p:spPr bwMode="auto">
            <a:xfrm>
              <a:off x="2727329" y="2967258"/>
              <a:ext cx="3163890" cy="439952"/>
            </a:xfrm>
            <a:prstGeom prst="rect">
              <a:avLst/>
            </a:prstGeom>
            <a:solidFill>
              <a:srgbClr val="FFFF99"/>
            </a:solidFill>
            <a:ln w="17463">
              <a:solidFill>
                <a:srgbClr val="000000"/>
              </a:solidFill>
              <a:miter lim="800000"/>
              <a:headEnd/>
              <a:tailEnd/>
            </a:ln>
          </p:spPr>
          <p:txBody>
            <a:bodyPr/>
            <a:lstStyle/>
            <a:p>
              <a:endParaRPr lang="en-US"/>
            </a:p>
          </p:txBody>
        </p:sp>
        <p:sp>
          <p:nvSpPr>
            <p:cNvPr id="39" name="Rectangle 19"/>
            <p:cNvSpPr>
              <a:spLocks noChangeArrowheads="1"/>
            </p:cNvSpPr>
            <p:nvPr/>
          </p:nvSpPr>
          <p:spPr bwMode="auto">
            <a:xfrm>
              <a:off x="4021822" y="2946175"/>
              <a:ext cx="579663" cy="39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0" dirty="0">
                  <a:solidFill>
                    <a:srgbClr val="000000"/>
                  </a:solidFill>
                </a:rPr>
                <a:t>Tran</a:t>
              </a:r>
              <a:endParaRPr lang="en-US" dirty="0"/>
            </a:p>
          </p:txBody>
        </p:sp>
        <p:sp>
          <p:nvSpPr>
            <p:cNvPr id="42" name="Rectangle 26"/>
            <p:cNvSpPr>
              <a:spLocks noChangeArrowheads="1"/>
            </p:cNvSpPr>
            <p:nvPr/>
          </p:nvSpPr>
          <p:spPr bwMode="auto">
            <a:xfrm>
              <a:off x="7024688" y="29718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cxnSp>
        <p:nvCxnSpPr>
          <p:cNvPr id="47" name="Straight Connector 46"/>
          <p:cNvCxnSpPr/>
          <p:nvPr/>
        </p:nvCxnSpPr>
        <p:spPr>
          <a:xfrm>
            <a:off x="1370013" y="2667847"/>
            <a:ext cx="4090205" cy="1588"/>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522413" y="5422159"/>
            <a:ext cx="3937805" cy="7265"/>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52" name="Text Box 51"/>
          <p:cNvSpPr txBox="1">
            <a:spLocks noChangeArrowheads="1"/>
          </p:cNvSpPr>
          <p:nvPr/>
        </p:nvSpPr>
        <p:spPr bwMode="auto">
          <a:xfrm>
            <a:off x="2438400" y="2982370"/>
            <a:ext cx="4275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t>V</a:t>
            </a:r>
            <a:r>
              <a:rPr lang="en-US" baseline="-25000" dirty="0"/>
              <a:t>OH</a:t>
            </a:r>
          </a:p>
        </p:txBody>
      </p:sp>
      <p:sp>
        <p:nvSpPr>
          <p:cNvPr id="53" name="Text Box 51"/>
          <p:cNvSpPr txBox="1">
            <a:spLocks noChangeArrowheads="1"/>
          </p:cNvSpPr>
          <p:nvPr/>
        </p:nvSpPr>
        <p:spPr bwMode="auto">
          <a:xfrm>
            <a:off x="2438400" y="4737947"/>
            <a:ext cx="4275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t>V</a:t>
            </a:r>
            <a:r>
              <a:rPr lang="en-US" baseline="-25000" dirty="0"/>
              <a:t>OL</a:t>
            </a:r>
          </a:p>
        </p:txBody>
      </p:sp>
      <p:cxnSp>
        <p:nvCxnSpPr>
          <p:cNvPr id="56" name="Straight Connector 55"/>
          <p:cNvCxnSpPr/>
          <p:nvPr/>
        </p:nvCxnSpPr>
        <p:spPr>
          <a:xfrm>
            <a:off x="2299663" y="2909924"/>
            <a:ext cx="1205537" cy="2382"/>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865951" y="3726685"/>
            <a:ext cx="1470617" cy="6513"/>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2592777" y="3291330"/>
            <a:ext cx="759635"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3" name="Text Box 51"/>
          <p:cNvSpPr txBox="1">
            <a:spLocks noChangeArrowheads="1"/>
          </p:cNvSpPr>
          <p:nvPr/>
        </p:nvSpPr>
        <p:spPr bwMode="auto">
          <a:xfrm>
            <a:off x="3048000" y="2971800"/>
            <a:ext cx="5604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solidFill>
                  <a:srgbClr val="FF00FF"/>
                </a:solidFill>
              </a:rPr>
              <a:t>V</a:t>
            </a:r>
            <a:r>
              <a:rPr lang="en-US" baseline="-25000" dirty="0">
                <a:solidFill>
                  <a:srgbClr val="FF00FF"/>
                </a:solidFill>
              </a:rPr>
              <a:t>NMH</a:t>
            </a:r>
          </a:p>
        </p:txBody>
      </p:sp>
      <p:cxnSp>
        <p:nvCxnSpPr>
          <p:cNvPr id="65" name="Straight Connector 64"/>
          <p:cNvCxnSpPr/>
          <p:nvPr/>
        </p:nvCxnSpPr>
        <p:spPr>
          <a:xfrm>
            <a:off x="2895600" y="4336887"/>
            <a:ext cx="1470617" cy="6513"/>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362200" y="5116565"/>
            <a:ext cx="1205537" cy="2382"/>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rot="5400000" flipH="1" flipV="1">
            <a:off x="2592777" y="4724788"/>
            <a:ext cx="759635"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8" name="Text Box 51"/>
          <p:cNvSpPr txBox="1">
            <a:spLocks noChangeArrowheads="1"/>
          </p:cNvSpPr>
          <p:nvPr/>
        </p:nvSpPr>
        <p:spPr bwMode="auto">
          <a:xfrm>
            <a:off x="3043059" y="4721423"/>
            <a:ext cx="5383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dirty="0">
                <a:solidFill>
                  <a:srgbClr val="FF00FF"/>
                </a:solidFill>
              </a:rPr>
              <a:t>V</a:t>
            </a:r>
            <a:r>
              <a:rPr lang="en-US" baseline="-25000" dirty="0">
                <a:solidFill>
                  <a:srgbClr val="FF00FF"/>
                </a:solidFill>
              </a:rPr>
              <a:t>NML</a:t>
            </a:r>
          </a:p>
        </p:txBody>
      </p:sp>
      <p:sp>
        <p:nvSpPr>
          <p:cNvPr id="74" name="TextBox 73"/>
          <p:cNvSpPr txBox="1"/>
          <p:nvPr/>
        </p:nvSpPr>
        <p:spPr>
          <a:xfrm>
            <a:off x="6400800" y="2209800"/>
            <a:ext cx="2667000" cy="3970318"/>
          </a:xfrm>
          <a:prstGeom prst="rect">
            <a:avLst/>
          </a:prstGeom>
          <a:noFill/>
        </p:spPr>
        <p:txBody>
          <a:bodyPr wrap="square" rtlCol="0">
            <a:spAutoFit/>
          </a:bodyPr>
          <a:lstStyle/>
          <a:p>
            <a:r>
              <a:rPr lang="en-US" dirty="0"/>
              <a:t>Key to restoration: Output range for “1” narrower than input range for “1”.  </a:t>
            </a:r>
            <a:r>
              <a:rPr lang="en-US" b="1" dirty="0">
                <a:solidFill>
                  <a:srgbClr val="0000FF"/>
                </a:solidFill>
              </a:rPr>
              <a:t>This provides </a:t>
            </a:r>
            <a:r>
              <a:rPr lang="en-US" b="1" dirty="0">
                <a:solidFill>
                  <a:srgbClr val="FF00FF"/>
                </a:solidFill>
              </a:rPr>
              <a:t>noise margin</a:t>
            </a:r>
            <a:r>
              <a:rPr lang="en-US" b="1" dirty="0">
                <a:solidFill>
                  <a:srgbClr val="0000FF"/>
                </a:solidFill>
              </a:rPr>
              <a:t>. </a:t>
            </a:r>
          </a:p>
          <a:p>
            <a:endParaRPr lang="en-US" dirty="0"/>
          </a:p>
          <a:p>
            <a:endParaRPr lang="en-US" dirty="0"/>
          </a:p>
          <a:p>
            <a:endParaRPr lang="en-US" dirty="0"/>
          </a:p>
          <a:p>
            <a:endParaRPr lang="en-US" dirty="0"/>
          </a:p>
          <a:p>
            <a:endParaRPr lang="en-US" dirty="0"/>
          </a:p>
          <a:p>
            <a:r>
              <a:rPr lang="en-US" dirty="0"/>
              <a:t> Similarly, output range for “0” narrower than input range for “0”.</a:t>
            </a:r>
          </a:p>
          <a:p>
            <a:r>
              <a:rPr lang="en-US" dirty="0"/>
              <a:t> </a:t>
            </a:r>
          </a:p>
        </p:txBody>
      </p:sp>
      <p:sp>
        <p:nvSpPr>
          <p:cNvPr id="77" name="TextBox 76"/>
          <p:cNvSpPr txBox="1"/>
          <p:nvPr/>
        </p:nvSpPr>
        <p:spPr>
          <a:xfrm>
            <a:off x="6792132" y="6477000"/>
            <a:ext cx="1752600" cy="369332"/>
          </a:xfrm>
          <a:prstGeom prst="rect">
            <a:avLst/>
          </a:prstGeom>
          <a:noFill/>
        </p:spPr>
        <p:txBody>
          <a:bodyPr wrap="square" rtlCol="0">
            <a:spAutoFit/>
          </a:bodyPr>
          <a:lstStyle/>
          <a:p>
            <a:r>
              <a:rPr lang="en-US" dirty="0">
                <a:solidFill>
                  <a:schemeClr val="tx1">
                    <a:lumMod val="50000"/>
                    <a:lumOff val="50000"/>
                  </a:schemeClr>
                </a:solidFill>
              </a:rPr>
              <a:t>Text: Dally §1.2</a:t>
            </a:r>
          </a:p>
        </p:txBody>
      </p:sp>
      <p:grpSp>
        <p:nvGrpSpPr>
          <p:cNvPr id="78" name="Group 77"/>
          <p:cNvGrpSpPr>
            <a:grpSpLocks noChangeAspect="1"/>
          </p:cNvGrpSpPr>
          <p:nvPr/>
        </p:nvGrpSpPr>
        <p:grpSpPr>
          <a:xfrm rot="16200000">
            <a:off x="3365609" y="3550665"/>
            <a:ext cx="4376055" cy="322726"/>
            <a:chOff x="1600200" y="2946175"/>
            <a:chExt cx="6251575" cy="461035"/>
          </a:xfrm>
        </p:grpSpPr>
        <p:sp>
          <p:nvSpPr>
            <p:cNvPr id="79"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 name="Rectangle 12"/>
            <p:cNvSpPr>
              <a:spLocks noChangeArrowheads="1"/>
            </p:cNvSpPr>
            <p:nvPr/>
          </p:nvSpPr>
          <p:spPr bwMode="auto">
            <a:xfrm>
              <a:off x="1973430" y="2971783"/>
              <a:ext cx="1903249" cy="414337"/>
            </a:xfrm>
            <a:prstGeom prst="rect">
              <a:avLst/>
            </a:prstGeom>
            <a:solidFill>
              <a:srgbClr val="0000FF"/>
            </a:solidFill>
            <a:ln w="17463">
              <a:solidFill>
                <a:srgbClr val="000000"/>
              </a:solidFill>
              <a:miter lim="800000"/>
              <a:headEnd/>
              <a:tailEnd/>
            </a:ln>
          </p:spPr>
          <p:txBody>
            <a:bodyPr/>
            <a:lstStyle/>
            <a:p>
              <a:endParaRPr lang="en-US"/>
            </a:p>
          </p:txBody>
        </p:sp>
        <p:sp>
          <p:nvSpPr>
            <p:cNvPr id="81" name="Rectangle 13"/>
            <p:cNvSpPr>
              <a:spLocks noChangeArrowheads="1"/>
            </p:cNvSpPr>
            <p:nvPr/>
          </p:nvSpPr>
          <p:spPr bwMode="auto">
            <a:xfrm>
              <a:off x="2727325" y="3043238"/>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0">
                  <a:solidFill>
                    <a:srgbClr val="000000"/>
                  </a:solidFill>
                </a:rPr>
                <a:t>0</a:t>
              </a:r>
              <a:endParaRPr lang="en-US"/>
            </a:p>
          </p:txBody>
        </p:sp>
        <p:sp>
          <p:nvSpPr>
            <p:cNvPr id="82" name="Rectangle 14"/>
            <p:cNvSpPr>
              <a:spLocks noChangeArrowheads="1"/>
            </p:cNvSpPr>
            <p:nvPr/>
          </p:nvSpPr>
          <p:spPr bwMode="auto">
            <a:xfrm>
              <a:off x="4719640" y="2971795"/>
              <a:ext cx="1825838" cy="41434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3" name="Rectangle 15"/>
            <p:cNvSpPr>
              <a:spLocks noChangeArrowheads="1"/>
            </p:cNvSpPr>
            <p:nvPr/>
          </p:nvSpPr>
          <p:spPr bwMode="auto">
            <a:xfrm>
              <a:off x="4724404" y="2971800"/>
              <a:ext cx="1821077"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5" name="Rectangle 18"/>
            <p:cNvSpPr>
              <a:spLocks noChangeArrowheads="1"/>
            </p:cNvSpPr>
            <p:nvPr/>
          </p:nvSpPr>
          <p:spPr bwMode="auto">
            <a:xfrm>
              <a:off x="2727329" y="2967258"/>
              <a:ext cx="3163890" cy="439952"/>
            </a:xfrm>
            <a:prstGeom prst="rect">
              <a:avLst/>
            </a:prstGeom>
            <a:solidFill>
              <a:srgbClr val="FFFF99"/>
            </a:solidFill>
            <a:ln w="17463">
              <a:solidFill>
                <a:srgbClr val="000000"/>
              </a:solidFill>
              <a:miter lim="800000"/>
              <a:headEnd/>
              <a:tailEnd/>
            </a:ln>
          </p:spPr>
          <p:txBody>
            <a:bodyPr/>
            <a:lstStyle/>
            <a:p>
              <a:endParaRPr lang="en-US"/>
            </a:p>
          </p:txBody>
        </p:sp>
        <p:sp>
          <p:nvSpPr>
            <p:cNvPr id="86" name="Rectangle 19"/>
            <p:cNvSpPr>
              <a:spLocks noChangeArrowheads="1"/>
            </p:cNvSpPr>
            <p:nvPr/>
          </p:nvSpPr>
          <p:spPr bwMode="auto">
            <a:xfrm>
              <a:off x="4021822" y="2946175"/>
              <a:ext cx="579663" cy="39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0" dirty="0">
                  <a:solidFill>
                    <a:srgbClr val="000000"/>
                  </a:solidFill>
                </a:rPr>
                <a:t>Tran</a:t>
              </a:r>
              <a:endParaRPr lang="en-US" dirty="0"/>
            </a:p>
          </p:txBody>
        </p:sp>
        <p:sp>
          <p:nvSpPr>
            <p:cNvPr id="87" name="Rectangle 26"/>
            <p:cNvSpPr>
              <a:spLocks noChangeArrowheads="1"/>
            </p:cNvSpPr>
            <p:nvPr/>
          </p:nvSpPr>
          <p:spPr bwMode="auto">
            <a:xfrm>
              <a:off x="7024688" y="29718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pic>
        <p:nvPicPr>
          <p:cNvPr id="93" name="Picture 92" descr="ss1-restoration-sub.emf"/>
          <p:cNvPicPr>
            <a:picLocks noChangeAspect="1"/>
          </p:cNvPicPr>
          <p:nvPr/>
        </p:nvPicPr>
        <p:blipFill>
          <a:blip r:embed="rId3"/>
          <a:stretch>
            <a:fillRect/>
          </a:stretch>
        </p:blipFill>
        <p:spPr>
          <a:xfrm>
            <a:off x="1715778" y="672803"/>
            <a:ext cx="4227822" cy="934752"/>
          </a:xfrm>
          <a:prstGeom prst="rect">
            <a:avLst/>
          </a:prstGeom>
        </p:spPr>
      </p:pic>
      <p:sp>
        <p:nvSpPr>
          <p:cNvPr id="6" name="Slide Number Placeholder 5"/>
          <p:cNvSpPr>
            <a:spLocks noGrp="1"/>
          </p:cNvSpPr>
          <p:nvPr>
            <p:ph type="sldNum" sz="quarter" idx="12"/>
          </p:nvPr>
        </p:nvSpPr>
        <p:spPr/>
        <p:txBody>
          <a:bodyPr/>
          <a:lstStyle/>
          <a:p>
            <a:fld id="{6F344C7A-0D93-FE43-BBB8-6C733ACB5A1E}" type="slidenum">
              <a:rPr lang="en-US" smtClean="0"/>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Example (Supply Noise)</a:t>
            </a:r>
          </a:p>
        </p:txBody>
      </p:sp>
      <p:sp>
        <p:nvSpPr>
          <p:cNvPr id="3" name="Content Placeholder 2"/>
          <p:cNvSpPr>
            <a:spLocks noGrp="1"/>
          </p:cNvSpPr>
          <p:nvPr>
            <p:ph idx="1"/>
          </p:nvPr>
        </p:nvSpPr>
        <p:spPr>
          <a:xfrm>
            <a:off x="457200" y="1265237"/>
            <a:ext cx="8229600" cy="4525963"/>
          </a:xfrm>
        </p:spPr>
        <p:txBody>
          <a:bodyPr>
            <a:normAutofit/>
          </a:bodyPr>
          <a:lstStyle/>
          <a:p>
            <a:pPr marL="0" indent="0">
              <a:buNone/>
            </a:pPr>
            <a:r>
              <a:rPr lang="en-US" dirty="0"/>
              <a:t>Two chips, A and B, use the 2.5V LVCMOS encoding to send logic signals from A to B: </a:t>
            </a:r>
          </a:p>
        </p:txBody>
      </p:sp>
      <p:sp>
        <p:nvSpPr>
          <p:cNvPr id="4" name="Slide Number Placeholder 3"/>
          <p:cNvSpPr>
            <a:spLocks noGrp="1"/>
          </p:cNvSpPr>
          <p:nvPr>
            <p:ph type="sldNum" sz="quarter" idx="12"/>
          </p:nvPr>
        </p:nvSpPr>
        <p:spPr/>
        <p:txBody>
          <a:bodyPr/>
          <a:lstStyle/>
          <a:p>
            <a:fld id="{6F344C7A-0D93-FE43-BBB8-6C733ACB5A1E}" type="slidenum">
              <a:rPr lang="en-US" smtClean="0"/>
              <a:t>36</a:t>
            </a:fld>
            <a:endParaRPr lang="en-US"/>
          </a:p>
        </p:txBody>
      </p:sp>
      <p:cxnSp>
        <p:nvCxnSpPr>
          <p:cNvPr id="10" name="Straight Arrow Connector 9"/>
          <p:cNvCxnSpPr/>
          <p:nvPr/>
        </p:nvCxnSpPr>
        <p:spPr>
          <a:xfrm>
            <a:off x="3352800" y="3733800"/>
            <a:ext cx="1600200" cy="0"/>
          </a:xfrm>
          <a:prstGeom prst="straightConnector1">
            <a:avLst/>
          </a:prstGeom>
          <a:ln>
            <a:headEnd w="lg" len="med"/>
            <a:tailEnd type="triangle" w="lg" len="med"/>
          </a:ln>
        </p:spPr>
        <p:style>
          <a:lnRef idx="2">
            <a:schemeClr val="accent1"/>
          </a:lnRef>
          <a:fillRef idx="0">
            <a:schemeClr val="accent1"/>
          </a:fillRef>
          <a:effectRef idx="1">
            <a:schemeClr val="accent1"/>
          </a:effectRef>
          <a:fontRef idx="minor">
            <a:schemeClr val="tx1"/>
          </a:fontRef>
        </p:style>
      </p:cxnSp>
      <p:sp>
        <p:nvSpPr>
          <p:cNvPr id="13" name="Content Placeholder 2"/>
          <p:cNvSpPr txBox="1">
            <a:spLocks/>
          </p:cNvSpPr>
          <p:nvPr/>
        </p:nvSpPr>
        <p:spPr>
          <a:xfrm>
            <a:off x="474133" y="4686831"/>
            <a:ext cx="8229600" cy="15633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Suppose there is a voltage shift between the two chip’s power supplies so that all voltages in A are V</a:t>
            </a:r>
            <a:r>
              <a:rPr lang="en-US" baseline="-25000" dirty="0"/>
              <a:t>N</a:t>
            </a:r>
            <a:r>
              <a:rPr lang="en-US" dirty="0"/>
              <a:t> higher in B. </a:t>
            </a:r>
          </a:p>
        </p:txBody>
      </p:sp>
      <p:sp>
        <p:nvSpPr>
          <p:cNvPr id="14" name="TextBox 13"/>
          <p:cNvSpPr txBox="1"/>
          <p:nvPr/>
        </p:nvSpPr>
        <p:spPr>
          <a:xfrm>
            <a:off x="3429000" y="3747920"/>
            <a:ext cx="1450077" cy="369332"/>
          </a:xfrm>
          <a:prstGeom prst="rect">
            <a:avLst/>
          </a:prstGeom>
          <a:noFill/>
        </p:spPr>
        <p:txBody>
          <a:bodyPr wrap="none" rtlCol="0">
            <a:spAutoFit/>
          </a:bodyPr>
          <a:lstStyle/>
          <a:p>
            <a:r>
              <a:rPr lang="en-US" dirty="0"/>
              <a:t>2.5V LVCMOS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267" y="2835855"/>
            <a:ext cx="1752600" cy="1744811"/>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933" y="2804701"/>
            <a:ext cx="1752600" cy="1744811"/>
          </a:xfrm>
          <a:prstGeom prst="rect">
            <a:avLst/>
          </a:prstGeom>
        </p:spPr>
      </p:pic>
      <p:sp>
        <p:nvSpPr>
          <p:cNvPr id="12" name="TextBox 11"/>
          <p:cNvSpPr txBox="1"/>
          <p:nvPr/>
        </p:nvSpPr>
        <p:spPr>
          <a:xfrm>
            <a:off x="2209800" y="3429000"/>
            <a:ext cx="421910" cy="584775"/>
          </a:xfrm>
          <a:prstGeom prst="rect">
            <a:avLst/>
          </a:prstGeom>
          <a:noFill/>
        </p:spPr>
        <p:txBody>
          <a:bodyPr wrap="none" rtlCol="0">
            <a:spAutoFit/>
          </a:bodyPr>
          <a:lstStyle/>
          <a:p>
            <a:r>
              <a:rPr lang="en-US" sz="3200" dirty="0">
                <a:solidFill>
                  <a:schemeClr val="bg1"/>
                </a:solidFill>
              </a:rPr>
              <a:t>A</a:t>
            </a:r>
          </a:p>
        </p:txBody>
      </p:sp>
      <p:sp>
        <p:nvSpPr>
          <p:cNvPr id="17" name="TextBox 16"/>
          <p:cNvSpPr txBox="1"/>
          <p:nvPr/>
        </p:nvSpPr>
        <p:spPr>
          <a:xfrm>
            <a:off x="5638800" y="3415872"/>
            <a:ext cx="407484" cy="584775"/>
          </a:xfrm>
          <a:prstGeom prst="rect">
            <a:avLst/>
          </a:prstGeom>
          <a:noFill/>
        </p:spPr>
        <p:txBody>
          <a:bodyPr wrap="none" rtlCol="0">
            <a:spAutoFit/>
          </a:bodyPr>
          <a:lstStyle/>
          <a:p>
            <a:r>
              <a:rPr lang="en-US" sz="3200" dirty="0">
                <a:solidFill>
                  <a:schemeClr val="bg1"/>
                </a:solidFill>
              </a:rPr>
              <a:t>B</a:t>
            </a:r>
          </a:p>
        </p:txBody>
      </p:sp>
    </p:spTree>
    <p:extLst>
      <p:ext uri="{BB962C8B-B14F-4D97-AF65-F5344CB8AC3E}">
        <p14:creationId xmlns:p14="http://schemas.microsoft.com/office/powerpoint/2010/main" val="885225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037"/>
            <a:ext cx="8229600" cy="4525963"/>
          </a:xfrm>
        </p:spPr>
        <p:txBody>
          <a:bodyPr>
            <a:normAutofit/>
          </a:bodyPr>
          <a:lstStyle/>
          <a:p>
            <a:pPr marL="0" indent="0">
              <a:buNone/>
            </a:pPr>
            <a:r>
              <a:rPr lang="en-US" sz="2800" dirty="0"/>
              <a:t>A voltage of </a:t>
            </a:r>
            <a:r>
              <a:rPr lang="en-US" sz="2800" dirty="0" err="1"/>
              <a:t>V</a:t>
            </a:r>
            <a:r>
              <a:rPr lang="en-US" sz="2800" baseline="-25000" dirty="0" err="1"/>
              <a:t>x</a:t>
            </a:r>
            <a:r>
              <a:rPr lang="en-US" sz="2800" dirty="0"/>
              <a:t> in system A appears as a voltage of </a:t>
            </a:r>
            <a:r>
              <a:rPr lang="en-US" sz="2800" dirty="0" err="1"/>
              <a:t>V</a:t>
            </a:r>
            <a:r>
              <a:rPr lang="en-US" sz="2800" baseline="-25000" dirty="0" err="1"/>
              <a:t>x</a:t>
            </a:r>
            <a:r>
              <a:rPr lang="en-US" sz="2800" dirty="0"/>
              <a:t> + V</a:t>
            </a:r>
            <a:r>
              <a:rPr lang="en-US" sz="2800" baseline="-25000" dirty="0"/>
              <a:t>N</a:t>
            </a:r>
            <a:r>
              <a:rPr lang="en-US" sz="2800" dirty="0"/>
              <a:t> in system B.  Assuming no other noise sources, what is the maximum value of V</a:t>
            </a:r>
            <a:r>
              <a:rPr lang="en-US" sz="2800" baseline="-25000" dirty="0"/>
              <a:t>N</a:t>
            </a:r>
            <a:r>
              <a:rPr lang="en-US" sz="2800" dirty="0"/>
              <a:t> for which the system operates properly?</a:t>
            </a:r>
          </a:p>
          <a:p>
            <a:pPr marL="0" indent="0">
              <a:buNone/>
            </a:pPr>
            <a:endParaRPr lang="en-US" sz="2800" dirty="0"/>
          </a:p>
        </p:txBody>
      </p:sp>
      <p:sp>
        <p:nvSpPr>
          <p:cNvPr id="4" name="Slide Number Placeholder 3"/>
          <p:cNvSpPr>
            <a:spLocks noGrp="1"/>
          </p:cNvSpPr>
          <p:nvPr>
            <p:ph type="sldNum" sz="quarter" idx="12"/>
          </p:nvPr>
        </p:nvSpPr>
        <p:spPr>
          <a:xfrm>
            <a:off x="7848600" y="6492875"/>
            <a:ext cx="838200" cy="365125"/>
          </a:xfrm>
        </p:spPr>
        <p:txBody>
          <a:bodyPr/>
          <a:lstStyle/>
          <a:p>
            <a:fld id="{6F344C7A-0D93-FE43-BBB8-6C733ACB5A1E}" type="slidenum">
              <a:rPr lang="en-US" smtClean="0"/>
              <a:t>37</a:t>
            </a:fld>
            <a:endParaRPr lang="en-US"/>
          </a:p>
        </p:txBody>
      </p:sp>
      <p:grpSp>
        <p:nvGrpSpPr>
          <p:cNvPr id="5" name="Group 4">
            <a:extLst>
              <a:ext uri="{FF2B5EF4-FFF2-40B4-BE49-F238E27FC236}">
                <a16:creationId xmlns:a16="http://schemas.microsoft.com/office/drawing/2014/main" id="{806615BC-8BC7-9545-A75D-F2F73C875CAC}"/>
              </a:ext>
            </a:extLst>
          </p:cNvPr>
          <p:cNvGrpSpPr/>
          <p:nvPr/>
        </p:nvGrpSpPr>
        <p:grpSpPr>
          <a:xfrm>
            <a:off x="228600" y="1357289"/>
            <a:ext cx="5821735" cy="4967311"/>
            <a:chOff x="228600" y="1357289"/>
            <a:chExt cx="5821735" cy="4967311"/>
          </a:xfrm>
        </p:grpSpPr>
        <p:sp>
          <p:nvSpPr>
            <p:cNvPr id="43" name="TextBox 42"/>
            <p:cNvSpPr txBox="1"/>
            <p:nvPr/>
          </p:nvSpPr>
          <p:spPr>
            <a:xfrm>
              <a:off x="268755" y="5031842"/>
              <a:ext cx="1063112" cy="369332"/>
            </a:xfrm>
            <a:prstGeom prst="rect">
              <a:avLst/>
            </a:prstGeom>
            <a:noFill/>
          </p:spPr>
          <p:txBody>
            <a:bodyPr wrap="none" rtlCol="0">
              <a:spAutoFit/>
            </a:bodyPr>
            <a:lstStyle/>
            <a:p>
              <a:r>
                <a:rPr lang="en-US" dirty="0"/>
                <a:t>V</a:t>
              </a:r>
              <a:r>
                <a:rPr lang="en-US" baseline="-25000" dirty="0"/>
                <a:t>GND	</a:t>
              </a:r>
              <a:r>
                <a:rPr lang="en-US" dirty="0"/>
                <a:t>= 0V</a:t>
              </a:r>
            </a:p>
          </p:txBody>
        </p:sp>
        <p:sp>
          <p:nvSpPr>
            <p:cNvPr id="44" name="TextBox 43"/>
            <p:cNvSpPr txBox="1"/>
            <p:nvPr/>
          </p:nvSpPr>
          <p:spPr>
            <a:xfrm>
              <a:off x="268755" y="4727042"/>
              <a:ext cx="1237839" cy="369332"/>
            </a:xfrm>
            <a:prstGeom prst="rect">
              <a:avLst/>
            </a:prstGeom>
            <a:noFill/>
          </p:spPr>
          <p:txBody>
            <a:bodyPr wrap="none" rtlCol="0">
              <a:spAutoFit/>
            </a:bodyPr>
            <a:lstStyle/>
            <a:p>
              <a:r>
                <a:rPr lang="en-US" dirty="0"/>
                <a:t>V</a:t>
              </a:r>
              <a:r>
                <a:rPr lang="en-US" baseline="-25000" dirty="0"/>
                <a:t>OL	</a:t>
              </a:r>
              <a:r>
                <a:rPr lang="en-US" dirty="0"/>
                <a:t>= 0.2V</a:t>
              </a:r>
            </a:p>
          </p:txBody>
        </p:sp>
        <p:sp>
          <p:nvSpPr>
            <p:cNvPr id="45" name="TextBox 44"/>
            <p:cNvSpPr txBox="1"/>
            <p:nvPr/>
          </p:nvSpPr>
          <p:spPr>
            <a:xfrm>
              <a:off x="228600" y="2669642"/>
              <a:ext cx="1237839" cy="369332"/>
            </a:xfrm>
            <a:prstGeom prst="rect">
              <a:avLst/>
            </a:prstGeom>
            <a:noFill/>
          </p:spPr>
          <p:txBody>
            <a:bodyPr wrap="none" rtlCol="0">
              <a:spAutoFit/>
            </a:bodyPr>
            <a:lstStyle/>
            <a:p>
              <a:r>
                <a:rPr lang="en-US" dirty="0" err="1"/>
                <a:t>V</a:t>
              </a:r>
              <a:r>
                <a:rPr lang="en-US" baseline="-25000" dirty="0" err="1"/>
                <a:t>dd</a:t>
              </a:r>
              <a:r>
                <a:rPr lang="en-US" baseline="-25000" dirty="0"/>
                <a:t>	</a:t>
              </a:r>
              <a:r>
                <a:rPr lang="en-US" dirty="0"/>
                <a:t>= 2.5V</a:t>
              </a:r>
              <a:endParaRPr lang="en-US" baseline="-25000" dirty="0"/>
            </a:p>
          </p:txBody>
        </p:sp>
        <p:sp>
          <p:nvSpPr>
            <p:cNvPr id="46" name="TextBox 45"/>
            <p:cNvSpPr txBox="1"/>
            <p:nvPr/>
          </p:nvSpPr>
          <p:spPr>
            <a:xfrm>
              <a:off x="238792" y="2962774"/>
              <a:ext cx="1237839" cy="369332"/>
            </a:xfrm>
            <a:prstGeom prst="rect">
              <a:avLst/>
            </a:prstGeom>
            <a:noFill/>
          </p:spPr>
          <p:txBody>
            <a:bodyPr wrap="none" rtlCol="0">
              <a:spAutoFit/>
            </a:bodyPr>
            <a:lstStyle/>
            <a:p>
              <a:r>
                <a:rPr lang="en-US" dirty="0"/>
                <a:t>V</a:t>
              </a:r>
              <a:r>
                <a:rPr lang="en-US" baseline="-25000" dirty="0"/>
                <a:t>OH	</a:t>
              </a:r>
              <a:r>
                <a:rPr lang="en-US" dirty="0"/>
                <a:t>= 2.1V</a:t>
              </a:r>
              <a:endParaRPr lang="en-US" baseline="-25000" dirty="0"/>
            </a:p>
          </p:txBody>
        </p:sp>
        <p:grpSp>
          <p:nvGrpSpPr>
            <p:cNvPr id="47" name="Group 46"/>
            <p:cNvGrpSpPr>
              <a:grpSpLocks noChangeAspect="1"/>
            </p:cNvGrpSpPr>
            <p:nvPr/>
          </p:nvGrpSpPr>
          <p:grpSpPr>
            <a:xfrm rot="16200000">
              <a:off x="311767" y="4050951"/>
              <a:ext cx="2790911" cy="260193"/>
              <a:chOff x="1600200" y="2946175"/>
              <a:chExt cx="4945281" cy="461035"/>
            </a:xfrm>
          </p:grpSpPr>
          <p:sp>
            <p:nvSpPr>
              <p:cNvPr id="48"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 name="Rectangle 12"/>
              <p:cNvSpPr>
                <a:spLocks noChangeArrowheads="1"/>
              </p:cNvSpPr>
              <p:nvPr/>
            </p:nvSpPr>
            <p:spPr bwMode="auto">
              <a:xfrm>
                <a:off x="1973430" y="2971783"/>
                <a:ext cx="1903249" cy="414337"/>
              </a:xfrm>
              <a:prstGeom prst="rect">
                <a:avLst/>
              </a:prstGeom>
              <a:solidFill>
                <a:srgbClr val="0000FF"/>
              </a:solidFill>
              <a:ln w="17463">
                <a:solidFill>
                  <a:srgbClr val="000000"/>
                </a:solidFill>
                <a:miter lim="800000"/>
                <a:headEnd/>
                <a:tailEnd/>
              </a:ln>
            </p:spPr>
            <p:txBody>
              <a:bodyPr/>
              <a:lstStyle/>
              <a:p>
                <a:endParaRPr lang="en-US"/>
              </a:p>
            </p:txBody>
          </p:sp>
          <p:sp>
            <p:nvSpPr>
              <p:cNvPr id="50" name="Rectangle 13"/>
              <p:cNvSpPr>
                <a:spLocks noChangeArrowheads="1"/>
              </p:cNvSpPr>
              <p:nvPr/>
            </p:nvSpPr>
            <p:spPr bwMode="auto">
              <a:xfrm>
                <a:off x="2727325" y="3043238"/>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0">
                    <a:solidFill>
                      <a:srgbClr val="000000"/>
                    </a:solidFill>
                  </a:rPr>
                  <a:t>0</a:t>
                </a:r>
                <a:endParaRPr lang="en-US"/>
              </a:p>
            </p:txBody>
          </p:sp>
          <p:sp>
            <p:nvSpPr>
              <p:cNvPr id="51" name="Rectangle 14"/>
              <p:cNvSpPr>
                <a:spLocks noChangeArrowheads="1"/>
              </p:cNvSpPr>
              <p:nvPr/>
            </p:nvSpPr>
            <p:spPr bwMode="auto">
              <a:xfrm>
                <a:off x="4719639" y="2971794"/>
                <a:ext cx="1825838" cy="41434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 name="Rectangle 15"/>
              <p:cNvSpPr>
                <a:spLocks noChangeArrowheads="1"/>
              </p:cNvSpPr>
              <p:nvPr/>
            </p:nvSpPr>
            <p:spPr bwMode="auto">
              <a:xfrm>
                <a:off x="4724404" y="2971800"/>
                <a:ext cx="1821077"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 name="Rectangle 18"/>
              <p:cNvSpPr>
                <a:spLocks noChangeArrowheads="1"/>
              </p:cNvSpPr>
              <p:nvPr/>
            </p:nvSpPr>
            <p:spPr bwMode="auto">
              <a:xfrm>
                <a:off x="2727329" y="2967258"/>
                <a:ext cx="3163890" cy="439952"/>
              </a:xfrm>
              <a:prstGeom prst="rect">
                <a:avLst/>
              </a:prstGeom>
              <a:solidFill>
                <a:srgbClr val="FFFF99"/>
              </a:solidFill>
              <a:ln w="17463">
                <a:solidFill>
                  <a:srgbClr val="000000"/>
                </a:solidFill>
                <a:miter lim="800000"/>
                <a:headEnd/>
                <a:tailEnd/>
              </a:ln>
            </p:spPr>
            <p:txBody>
              <a:bodyPr/>
              <a:lstStyle/>
              <a:p>
                <a:endParaRPr lang="en-US"/>
              </a:p>
            </p:txBody>
          </p:sp>
          <p:sp>
            <p:nvSpPr>
              <p:cNvPr id="55" name="Rectangle 19"/>
              <p:cNvSpPr>
                <a:spLocks noChangeArrowheads="1"/>
              </p:cNvSpPr>
              <p:nvPr/>
            </p:nvSpPr>
            <p:spPr bwMode="auto">
              <a:xfrm>
                <a:off x="4021822" y="2946175"/>
                <a:ext cx="579663" cy="39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0" dirty="0">
                    <a:solidFill>
                      <a:srgbClr val="000000"/>
                    </a:solidFill>
                  </a:rPr>
                  <a:t>Tran</a:t>
                </a:r>
                <a:endParaRPr lang="en-US" dirty="0"/>
              </a:p>
            </p:txBody>
          </p:sp>
        </p:grpSp>
        <p:grpSp>
          <p:nvGrpSpPr>
            <p:cNvPr id="56" name="Group 55"/>
            <p:cNvGrpSpPr>
              <a:grpSpLocks noChangeAspect="1"/>
            </p:cNvGrpSpPr>
            <p:nvPr/>
          </p:nvGrpSpPr>
          <p:grpSpPr>
            <a:xfrm rot="16200000">
              <a:off x="2189365" y="4006903"/>
              <a:ext cx="4378306" cy="257087"/>
              <a:chOff x="795338" y="2971800"/>
              <a:chExt cx="7056437" cy="414338"/>
            </a:xfrm>
          </p:grpSpPr>
          <p:sp>
            <p:nvSpPr>
              <p:cNvPr id="57" name="Rectangle 11"/>
              <p:cNvSpPr>
                <a:spLocks noChangeArrowheads="1"/>
              </p:cNvSpPr>
              <p:nvPr/>
            </p:nvSpPr>
            <p:spPr bwMode="auto">
              <a:xfrm>
                <a:off x="1600200" y="2971800"/>
                <a:ext cx="22764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 name="Rectangle 12"/>
              <p:cNvSpPr>
                <a:spLocks noChangeArrowheads="1"/>
              </p:cNvSpPr>
              <p:nvPr/>
            </p:nvSpPr>
            <p:spPr bwMode="auto">
              <a:xfrm>
                <a:off x="1600200" y="2971800"/>
                <a:ext cx="2276475" cy="414338"/>
              </a:xfrm>
              <a:prstGeom prst="rect">
                <a:avLst/>
              </a:prstGeom>
              <a:solidFill>
                <a:srgbClr val="0000FF"/>
              </a:solidFill>
              <a:ln w="17463">
                <a:solidFill>
                  <a:srgbClr val="000000"/>
                </a:solidFill>
                <a:miter lim="800000"/>
                <a:headEnd/>
                <a:tailEnd/>
              </a:ln>
            </p:spPr>
            <p:txBody>
              <a:bodyPr/>
              <a:lstStyle/>
              <a:p>
                <a:endParaRPr lang="en-US"/>
              </a:p>
            </p:txBody>
          </p:sp>
          <p:sp>
            <p:nvSpPr>
              <p:cNvPr id="59" name="Rectangle 14"/>
              <p:cNvSpPr>
                <a:spLocks noChangeArrowheads="1"/>
              </p:cNvSpPr>
              <p:nvPr/>
            </p:nvSpPr>
            <p:spPr bwMode="auto">
              <a:xfrm>
                <a:off x="4719638" y="2971800"/>
                <a:ext cx="2320926" cy="4143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 name="Rectangle 15"/>
              <p:cNvSpPr>
                <a:spLocks noChangeArrowheads="1"/>
              </p:cNvSpPr>
              <p:nvPr/>
            </p:nvSpPr>
            <p:spPr bwMode="auto">
              <a:xfrm>
                <a:off x="4724400" y="2971800"/>
                <a:ext cx="2357438" cy="4143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Rectangle 17"/>
              <p:cNvSpPr>
                <a:spLocks noChangeArrowheads="1"/>
              </p:cNvSpPr>
              <p:nvPr/>
            </p:nvSpPr>
            <p:spPr bwMode="auto">
              <a:xfrm>
                <a:off x="4105275" y="2971800"/>
                <a:ext cx="414338"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 name="Rectangle 18"/>
              <p:cNvSpPr>
                <a:spLocks noChangeArrowheads="1"/>
              </p:cNvSpPr>
              <p:nvPr/>
            </p:nvSpPr>
            <p:spPr bwMode="auto">
              <a:xfrm>
                <a:off x="3886200" y="2971800"/>
                <a:ext cx="838200" cy="414338"/>
              </a:xfrm>
              <a:prstGeom prst="rect">
                <a:avLst/>
              </a:prstGeom>
              <a:solidFill>
                <a:srgbClr val="FFFF99"/>
              </a:solidFill>
              <a:ln w="17463">
                <a:solidFill>
                  <a:srgbClr val="000000"/>
                </a:solidFill>
                <a:miter lim="800000"/>
                <a:headEnd/>
                <a:tailEnd/>
              </a:ln>
            </p:spPr>
            <p:txBody>
              <a:bodyPr/>
              <a:lstStyle/>
              <a:p>
                <a:endParaRPr lang="en-US"/>
              </a:p>
            </p:txBody>
          </p:sp>
          <p:sp>
            <p:nvSpPr>
              <p:cNvPr id="63" name="Rectangle 19"/>
              <p:cNvSpPr>
                <a:spLocks noChangeArrowheads="1"/>
              </p:cNvSpPr>
              <p:nvPr/>
            </p:nvSpPr>
            <p:spPr bwMode="auto">
              <a:xfrm>
                <a:off x="4248150" y="300672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b="0" dirty="0">
                    <a:solidFill>
                      <a:srgbClr val="000000"/>
                    </a:solidFill>
                  </a:rPr>
                  <a:t>?</a:t>
                </a:r>
                <a:endParaRPr lang="en-US" dirty="0"/>
              </a:p>
            </p:txBody>
          </p:sp>
          <p:sp>
            <p:nvSpPr>
              <p:cNvPr id="64" name="Rectangle 23"/>
              <p:cNvSpPr>
                <a:spLocks noChangeArrowheads="1"/>
              </p:cNvSpPr>
              <p:nvPr/>
            </p:nvSpPr>
            <p:spPr bwMode="auto">
              <a:xfrm>
                <a:off x="795338" y="2971800"/>
                <a:ext cx="828675"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 name="Rectangle 24"/>
              <p:cNvSpPr>
                <a:spLocks noChangeArrowheads="1"/>
              </p:cNvSpPr>
              <p:nvPr/>
            </p:nvSpPr>
            <p:spPr bwMode="auto">
              <a:xfrm>
                <a:off x="795338" y="2971800"/>
                <a:ext cx="828675" cy="414338"/>
              </a:xfrm>
              <a:prstGeom prst="rect">
                <a:avLst/>
              </a:prstGeom>
              <a:solidFill>
                <a:srgbClr val="FF0000"/>
              </a:solidFill>
              <a:ln w="17463">
                <a:solidFill>
                  <a:srgbClr val="000000"/>
                </a:solidFill>
                <a:miter lim="800000"/>
                <a:headEnd/>
                <a:tailEnd/>
              </a:ln>
            </p:spPr>
            <p:txBody>
              <a:bodyPr/>
              <a:lstStyle/>
              <a:p>
                <a:endParaRPr lang="en-US"/>
              </a:p>
            </p:txBody>
          </p:sp>
          <p:sp>
            <p:nvSpPr>
              <p:cNvPr id="66" name="Rectangle 26"/>
              <p:cNvSpPr>
                <a:spLocks noChangeArrowheads="1"/>
              </p:cNvSpPr>
              <p:nvPr/>
            </p:nvSpPr>
            <p:spPr bwMode="auto">
              <a:xfrm>
                <a:off x="7024688" y="2971800"/>
                <a:ext cx="827087" cy="414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 name="Rectangle 27"/>
              <p:cNvSpPr>
                <a:spLocks noChangeArrowheads="1"/>
              </p:cNvSpPr>
              <p:nvPr/>
            </p:nvSpPr>
            <p:spPr bwMode="auto">
              <a:xfrm>
                <a:off x="7024688" y="2971800"/>
                <a:ext cx="827087" cy="414338"/>
              </a:xfrm>
              <a:prstGeom prst="rect">
                <a:avLst/>
              </a:prstGeom>
              <a:solidFill>
                <a:srgbClr val="FF0000"/>
              </a:solidFill>
              <a:ln w="17463">
                <a:solidFill>
                  <a:srgbClr val="000000"/>
                </a:solidFill>
                <a:miter lim="800000"/>
                <a:headEnd/>
                <a:tailEnd/>
              </a:ln>
            </p:spPr>
            <p:txBody>
              <a:bodyPr/>
              <a:lstStyle/>
              <a:p>
                <a:endParaRPr lang="en-US"/>
              </a:p>
            </p:txBody>
          </p:sp>
          <p:sp>
            <p:nvSpPr>
              <p:cNvPr id="68" name="Rectangle 25"/>
              <p:cNvSpPr>
                <a:spLocks noChangeArrowheads="1"/>
              </p:cNvSpPr>
              <p:nvPr/>
            </p:nvSpPr>
            <p:spPr bwMode="auto">
              <a:xfrm>
                <a:off x="855663" y="3082925"/>
                <a:ext cx="6715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0" dirty="0">
                    <a:solidFill>
                      <a:srgbClr val="000000"/>
                    </a:solidFill>
                  </a:rPr>
                  <a:t>Damage</a:t>
                </a:r>
                <a:endParaRPr lang="en-US" dirty="0"/>
              </a:p>
            </p:txBody>
          </p:sp>
          <p:sp>
            <p:nvSpPr>
              <p:cNvPr id="69" name="Rectangle 28"/>
              <p:cNvSpPr>
                <a:spLocks noChangeArrowheads="1"/>
              </p:cNvSpPr>
              <p:nvPr/>
            </p:nvSpPr>
            <p:spPr bwMode="auto">
              <a:xfrm>
                <a:off x="7080250" y="3082925"/>
                <a:ext cx="6715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0" dirty="0">
                    <a:solidFill>
                      <a:srgbClr val="000000"/>
                    </a:solidFill>
                  </a:rPr>
                  <a:t>Damage</a:t>
                </a:r>
                <a:endParaRPr lang="en-US" dirty="0"/>
              </a:p>
            </p:txBody>
          </p:sp>
        </p:grpSp>
        <p:cxnSp>
          <p:nvCxnSpPr>
            <p:cNvPr id="73" name="Straight Arrow Connector 72"/>
            <p:cNvCxnSpPr/>
            <p:nvPr/>
          </p:nvCxnSpPr>
          <p:spPr>
            <a:xfrm>
              <a:off x="3472325" y="2438400"/>
              <a:ext cx="0" cy="4222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3463595" y="2438400"/>
              <a:ext cx="415498" cy="369332"/>
            </a:xfrm>
            <a:prstGeom prst="rect">
              <a:avLst/>
            </a:prstGeom>
            <a:noFill/>
          </p:spPr>
          <p:txBody>
            <a:bodyPr wrap="none" rtlCol="0">
              <a:spAutoFit/>
            </a:bodyPr>
            <a:lstStyle/>
            <a:p>
              <a:r>
                <a:rPr lang="en-US" dirty="0"/>
                <a:t>V</a:t>
              </a:r>
              <a:r>
                <a:rPr lang="en-US" baseline="-25000" dirty="0"/>
                <a:t>N</a:t>
              </a:r>
            </a:p>
          </p:txBody>
        </p:sp>
        <p:cxnSp>
          <p:nvCxnSpPr>
            <p:cNvPr id="83" name="Straight Connector 82"/>
            <p:cNvCxnSpPr/>
            <p:nvPr/>
          </p:nvCxnSpPr>
          <p:spPr>
            <a:xfrm>
              <a:off x="2095501" y="2786476"/>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2705101" y="2429035"/>
              <a:ext cx="647699" cy="357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352800" y="2438400"/>
              <a:ext cx="609600" cy="0"/>
            </a:xfrm>
            <a:prstGeom prst="line">
              <a:avLst/>
            </a:prstGeom>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4741964" y="5636180"/>
              <a:ext cx="1308371" cy="369332"/>
            </a:xfrm>
            <a:prstGeom prst="rect">
              <a:avLst/>
            </a:prstGeom>
            <a:noFill/>
          </p:spPr>
          <p:txBody>
            <a:bodyPr wrap="none" rtlCol="0">
              <a:spAutoFit/>
            </a:bodyPr>
            <a:lstStyle/>
            <a:p>
              <a:r>
                <a:rPr lang="en-US" dirty="0" err="1"/>
                <a:t>V</a:t>
              </a:r>
              <a:r>
                <a:rPr lang="en-US" baseline="-25000" dirty="0" err="1"/>
                <a:t>min</a:t>
              </a:r>
              <a:r>
                <a:rPr lang="en-US" baseline="-25000" dirty="0"/>
                <a:t>	</a:t>
              </a:r>
              <a:r>
                <a:rPr lang="en-US" dirty="0"/>
                <a:t>= -0.3V</a:t>
              </a:r>
            </a:p>
          </p:txBody>
        </p:sp>
        <p:sp>
          <p:nvSpPr>
            <p:cNvPr id="87" name="TextBox 86"/>
            <p:cNvSpPr txBox="1"/>
            <p:nvPr/>
          </p:nvSpPr>
          <p:spPr>
            <a:xfrm>
              <a:off x="4659462" y="4278868"/>
              <a:ext cx="1237839" cy="369332"/>
            </a:xfrm>
            <a:prstGeom prst="rect">
              <a:avLst/>
            </a:prstGeom>
            <a:noFill/>
          </p:spPr>
          <p:txBody>
            <a:bodyPr wrap="none" rtlCol="0">
              <a:spAutoFit/>
            </a:bodyPr>
            <a:lstStyle/>
            <a:p>
              <a:r>
                <a:rPr lang="en-US" dirty="0"/>
                <a:t>V</a:t>
              </a:r>
              <a:r>
                <a:rPr lang="en-US" baseline="-25000" dirty="0"/>
                <a:t>IL	</a:t>
              </a:r>
              <a:r>
                <a:rPr lang="en-US" dirty="0"/>
                <a:t>= 0.7V</a:t>
              </a:r>
            </a:p>
          </p:txBody>
        </p:sp>
        <p:sp>
          <p:nvSpPr>
            <p:cNvPr id="88" name="TextBox 87"/>
            <p:cNvSpPr txBox="1"/>
            <p:nvPr/>
          </p:nvSpPr>
          <p:spPr>
            <a:xfrm>
              <a:off x="4656741" y="3683268"/>
              <a:ext cx="1237839" cy="369332"/>
            </a:xfrm>
            <a:prstGeom prst="rect">
              <a:avLst/>
            </a:prstGeom>
            <a:noFill/>
          </p:spPr>
          <p:txBody>
            <a:bodyPr wrap="none" rtlCol="0">
              <a:spAutoFit/>
            </a:bodyPr>
            <a:lstStyle/>
            <a:p>
              <a:r>
                <a:rPr lang="en-US" dirty="0"/>
                <a:t>V</a:t>
              </a:r>
              <a:r>
                <a:rPr lang="en-US" baseline="-25000" dirty="0"/>
                <a:t>IH	</a:t>
              </a:r>
              <a:r>
                <a:rPr lang="en-US" dirty="0"/>
                <a:t>= 1.7V</a:t>
              </a:r>
            </a:p>
          </p:txBody>
        </p:sp>
        <p:sp>
          <p:nvSpPr>
            <p:cNvPr id="89" name="TextBox 88"/>
            <p:cNvSpPr txBox="1"/>
            <p:nvPr/>
          </p:nvSpPr>
          <p:spPr>
            <a:xfrm>
              <a:off x="4640823" y="2297613"/>
              <a:ext cx="1237839" cy="369332"/>
            </a:xfrm>
            <a:prstGeom prst="rect">
              <a:avLst/>
            </a:prstGeom>
            <a:noFill/>
          </p:spPr>
          <p:txBody>
            <a:bodyPr wrap="none" rtlCol="0">
              <a:spAutoFit/>
            </a:bodyPr>
            <a:lstStyle/>
            <a:p>
              <a:r>
                <a:rPr lang="en-US" dirty="0" err="1"/>
                <a:t>V</a:t>
              </a:r>
              <a:r>
                <a:rPr lang="en-US" baseline="-25000" dirty="0" err="1"/>
                <a:t>max</a:t>
              </a:r>
              <a:r>
                <a:rPr lang="en-US" baseline="-25000" dirty="0"/>
                <a:t>	</a:t>
              </a:r>
              <a:r>
                <a:rPr lang="en-US" dirty="0"/>
                <a:t>= 2.8V</a:t>
              </a:r>
            </a:p>
          </p:txBody>
        </p:sp>
        <p:cxnSp>
          <p:nvCxnSpPr>
            <p:cNvPr id="90" name="Straight Arrow Connector 89"/>
            <p:cNvCxnSpPr/>
            <p:nvPr/>
          </p:nvCxnSpPr>
          <p:spPr>
            <a:xfrm>
              <a:off x="3472325" y="4599557"/>
              <a:ext cx="0" cy="4222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3463595" y="4599557"/>
              <a:ext cx="415498" cy="369332"/>
            </a:xfrm>
            <a:prstGeom prst="rect">
              <a:avLst/>
            </a:prstGeom>
            <a:noFill/>
          </p:spPr>
          <p:txBody>
            <a:bodyPr wrap="none" rtlCol="0">
              <a:spAutoFit/>
            </a:bodyPr>
            <a:lstStyle/>
            <a:p>
              <a:r>
                <a:rPr lang="en-US" dirty="0"/>
                <a:t>V</a:t>
              </a:r>
              <a:r>
                <a:rPr lang="en-US" baseline="-25000" dirty="0"/>
                <a:t>N</a:t>
              </a:r>
            </a:p>
          </p:txBody>
        </p:sp>
        <p:cxnSp>
          <p:nvCxnSpPr>
            <p:cNvPr id="92" name="Straight Connector 91"/>
            <p:cNvCxnSpPr/>
            <p:nvPr/>
          </p:nvCxnSpPr>
          <p:spPr>
            <a:xfrm>
              <a:off x="2095501" y="4947633"/>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2705101" y="4590192"/>
              <a:ext cx="647699" cy="357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3352800" y="4599557"/>
              <a:ext cx="609600"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94235" y="2221468"/>
              <a:ext cx="780983" cy="369332"/>
            </a:xfrm>
            <a:prstGeom prst="rect">
              <a:avLst/>
            </a:prstGeom>
            <a:noFill/>
          </p:spPr>
          <p:txBody>
            <a:bodyPr wrap="none" rtlCol="0">
              <a:spAutoFit/>
            </a:bodyPr>
            <a:lstStyle/>
            <a:p>
              <a:r>
                <a:rPr lang="en-US" i="1" dirty="0"/>
                <a:t>Chip A</a:t>
              </a:r>
            </a:p>
          </p:txBody>
        </p:sp>
        <p:sp>
          <p:nvSpPr>
            <p:cNvPr id="97" name="TextBox 96"/>
            <p:cNvSpPr txBox="1"/>
            <p:nvPr/>
          </p:nvSpPr>
          <p:spPr>
            <a:xfrm>
              <a:off x="3879093" y="1357289"/>
              <a:ext cx="772969" cy="369332"/>
            </a:xfrm>
            <a:prstGeom prst="rect">
              <a:avLst/>
            </a:prstGeom>
            <a:noFill/>
          </p:spPr>
          <p:txBody>
            <a:bodyPr wrap="none" rtlCol="0">
              <a:spAutoFit/>
            </a:bodyPr>
            <a:lstStyle/>
            <a:p>
              <a:r>
                <a:rPr lang="en-US" i="1" dirty="0"/>
                <a:t>Chip B</a:t>
              </a:r>
            </a:p>
          </p:txBody>
        </p:sp>
      </p:grpSp>
      <p:sp>
        <p:nvSpPr>
          <p:cNvPr id="2" name="TextBox 1"/>
          <p:cNvSpPr txBox="1"/>
          <p:nvPr/>
        </p:nvSpPr>
        <p:spPr>
          <a:xfrm>
            <a:off x="5982207" y="3675003"/>
            <a:ext cx="2856993" cy="2862322"/>
          </a:xfrm>
          <a:prstGeom prst="rect">
            <a:avLst/>
          </a:prstGeom>
          <a:solidFill>
            <a:schemeClr val="accent5">
              <a:lumMod val="20000"/>
              <a:lumOff val="80000"/>
            </a:schemeClr>
          </a:solidFill>
        </p:spPr>
        <p:txBody>
          <a:bodyPr wrap="square" rtlCol="0">
            <a:spAutoFit/>
          </a:bodyPr>
          <a:lstStyle/>
          <a:p>
            <a:r>
              <a:rPr lang="en-US" dirty="0">
                <a:solidFill>
                  <a:srgbClr val="0000FF"/>
                </a:solidFill>
              </a:rPr>
              <a:t>(a)  </a:t>
            </a:r>
            <a:r>
              <a:rPr lang="en-US" dirty="0" err="1">
                <a:solidFill>
                  <a:srgbClr val="0000FF"/>
                </a:solidFill>
              </a:rPr>
              <a:t>V</a:t>
            </a:r>
            <a:r>
              <a:rPr lang="en-US" baseline="-25000" dirty="0" err="1">
                <a:solidFill>
                  <a:srgbClr val="0000FF"/>
                </a:solidFill>
              </a:rPr>
              <a:t>dd</a:t>
            </a:r>
            <a:r>
              <a:rPr lang="en-US" dirty="0">
                <a:solidFill>
                  <a:srgbClr val="0000FF"/>
                </a:solidFill>
              </a:rPr>
              <a:t>+ V</a:t>
            </a:r>
            <a:r>
              <a:rPr lang="en-US" baseline="-25000" dirty="0">
                <a:solidFill>
                  <a:srgbClr val="0000FF"/>
                </a:solidFill>
              </a:rPr>
              <a:t>N</a:t>
            </a:r>
            <a:r>
              <a:rPr lang="en-US" dirty="0">
                <a:solidFill>
                  <a:srgbClr val="0000FF"/>
                </a:solidFill>
              </a:rPr>
              <a:t>  &lt;= V</a:t>
            </a:r>
            <a:r>
              <a:rPr lang="en-US" baseline="-25000" dirty="0">
                <a:solidFill>
                  <a:srgbClr val="0000FF"/>
                </a:solidFill>
              </a:rPr>
              <a:t>max  </a:t>
            </a:r>
            <a:r>
              <a:rPr lang="en-US" dirty="0">
                <a:solidFill>
                  <a:srgbClr val="0000FF"/>
                </a:solidFill>
              </a:rPr>
              <a:t>       AND</a:t>
            </a:r>
            <a:endParaRPr lang="en-US" baseline="-25000" dirty="0">
              <a:solidFill>
                <a:srgbClr val="0000FF"/>
              </a:solidFill>
            </a:endParaRPr>
          </a:p>
          <a:p>
            <a:r>
              <a:rPr lang="en-US" dirty="0">
                <a:solidFill>
                  <a:srgbClr val="0000FF"/>
                </a:solidFill>
              </a:rPr>
              <a:t>(b)  V</a:t>
            </a:r>
            <a:r>
              <a:rPr lang="en-US" baseline="-25000" dirty="0">
                <a:solidFill>
                  <a:srgbClr val="0000FF"/>
                </a:solidFill>
              </a:rPr>
              <a:t>OL</a:t>
            </a:r>
            <a:r>
              <a:rPr lang="en-US" dirty="0">
                <a:solidFill>
                  <a:srgbClr val="0000FF"/>
                </a:solidFill>
              </a:rPr>
              <a:t>+ V</a:t>
            </a:r>
            <a:r>
              <a:rPr lang="en-US" baseline="-25000" dirty="0">
                <a:solidFill>
                  <a:srgbClr val="0000FF"/>
                </a:solidFill>
              </a:rPr>
              <a:t>N</a:t>
            </a:r>
            <a:r>
              <a:rPr lang="en-US" dirty="0">
                <a:solidFill>
                  <a:srgbClr val="0000FF"/>
                </a:solidFill>
              </a:rPr>
              <a:t>  &lt;= V</a:t>
            </a:r>
            <a:r>
              <a:rPr lang="en-US" baseline="-25000" dirty="0">
                <a:solidFill>
                  <a:srgbClr val="0000FF"/>
                </a:solidFill>
              </a:rPr>
              <a:t>IL</a:t>
            </a:r>
          </a:p>
          <a:p>
            <a:r>
              <a:rPr lang="en-US" dirty="0">
                <a:solidFill>
                  <a:srgbClr val="0000FF"/>
                </a:solidFill>
              </a:rPr>
              <a:t> </a:t>
            </a:r>
          </a:p>
          <a:p>
            <a:r>
              <a:rPr lang="en-US" dirty="0">
                <a:solidFill>
                  <a:srgbClr val="0000FF"/>
                </a:solidFill>
              </a:rPr>
              <a:t>(a)  2.5V + V</a:t>
            </a:r>
            <a:r>
              <a:rPr lang="en-US" baseline="-25000" dirty="0">
                <a:solidFill>
                  <a:srgbClr val="0000FF"/>
                </a:solidFill>
              </a:rPr>
              <a:t>N</a:t>
            </a:r>
            <a:r>
              <a:rPr lang="en-US" dirty="0">
                <a:solidFill>
                  <a:srgbClr val="0000FF"/>
                </a:solidFill>
              </a:rPr>
              <a:t> &lt;= 2.8V     AND</a:t>
            </a:r>
          </a:p>
          <a:p>
            <a:r>
              <a:rPr lang="en-US" dirty="0">
                <a:solidFill>
                  <a:srgbClr val="0000FF"/>
                </a:solidFill>
              </a:rPr>
              <a:t>(b)  0.2V + V</a:t>
            </a:r>
            <a:r>
              <a:rPr lang="en-US" baseline="-25000" dirty="0">
                <a:solidFill>
                  <a:srgbClr val="0000FF"/>
                </a:solidFill>
              </a:rPr>
              <a:t>N</a:t>
            </a:r>
            <a:r>
              <a:rPr lang="en-US" dirty="0">
                <a:solidFill>
                  <a:srgbClr val="0000FF"/>
                </a:solidFill>
              </a:rPr>
              <a:t> &lt;= 0.7V</a:t>
            </a:r>
          </a:p>
          <a:p>
            <a:endParaRPr lang="en-US" dirty="0">
              <a:solidFill>
                <a:srgbClr val="0000FF"/>
              </a:solidFill>
            </a:endParaRPr>
          </a:p>
          <a:p>
            <a:r>
              <a:rPr lang="en-US" dirty="0">
                <a:solidFill>
                  <a:srgbClr val="0000FF"/>
                </a:solidFill>
              </a:rPr>
              <a:t>(a)  V</a:t>
            </a:r>
            <a:r>
              <a:rPr lang="en-US" baseline="-25000" dirty="0">
                <a:solidFill>
                  <a:srgbClr val="0000FF"/>
                </a:solidFill>
              </a:rPr>
              <a:t>N</a:t>
            </a:r>
            <a:r>
              <a:rPr lang="en-US" dirty="0">
                <a:solidFill>
                  <a:srgbClr val="0000FF"/>
                </a:solidFill>
              </a:rPr>
              <a:t> &lt;= 0.3V  	       AND</a:t>
            </a:r>
          </a:p>
          <a:p>
            <a:r>
              <a:rPr lang="en-US" dirty="0">
                <a:solidFill>
                  <a:srgbClr val="0000FF"/>
                </a:solidFill>
              </a:rPr>
              <a:t>(b)  V</a:t>
            </a:r>
            <a:r>
              <a:rPr lang="en-US" baseline="-25000" dirty="0">
                <a:solidFill>
                  <a:srgbClr val="0000FF"/>
                </a:solidFill>
              </a:rPr>
              <a:t>N</a:t>
            </a:r>
            <a:r>
              <a:rPr lang="en-US" dirty="0">
                <a:solidFill>
                  <a:srgbClr val="0000FF"/>
                </a:solidFill>
              </a:rPr>
              <a:t> &lt;= 0.5V</a:t>
            </a:r>
          </a:p>
          <a:p>
            <a:endParaRPr lang="en-US" dirty="0">
              <a:solidFill>
                <a:srgbClr val="0000FF"/>
              </a:solidFill>
            </a:endParaRPr>
          </a:p>
          <a:p>
            <a:r>
              <a:rPr lang="en-US" dirty="0">
                <a:solidFill>
                  <a:srgbClr val="0000FF"/>
                </a:solidFill>
              </a:rPr>
              <a:t>V</a:t>
            </a:r>
            <a:r>
              <a:rPr lang="en-US" baseline="-25000" dirty="0">
                <a:solidFill>
                  <a:srgbClr val="0000FF"/>
                </a:solidFill>
              </a:rPr>
              <a:t>N</a:t>
            </a:r>
            <a:r>
              <a:rPr lang="en-US" dirty="0">
                <a:solidFill>
                  <a:srgbClr val="0000FF"/>
                </a:solidFill>
              </a:rPr>
              <a:t> &lt;= 0.3V</a:t>
            </a:r>
          </a:p>
        </p:txBody>
      </p:sp>
      <p:pic>
        <p:nvPicPr>
          <p:cNvPr id="8" name="Picture 7" descr="A screenshot of a cell phone&#10;&#10;Description automatically generated">
            <a:extLst>
              <a:ext uri="{FF2B5EF4-FFF2-40B4-BE49-F238E27FC236}">
                <a16:creationId xmlns:a16="http://schemas.microsoft.com/office/drawing/2014/main" id="{56EE99EC-1C39-D843-8AA4-4D487E0E1006}"/>
              </a:ext>
            </a:extLst>
          </p:cNvPr>
          <p:cNvPicPr>
            <a:picLocks noChangeAspect="1"/>
          </p:cNvPicPr>
          <p:nvPr/>
        </p:nvPicPr>
        <p:blipFill>
          <a:blip r:embed="rId2"/>
          <a:stretch>
            <a:fillRect/>
          </a:stretch>
        </p:blipFill>
        <p:spPr>
          <a:xfrm>
            <a:off x="381000" y="2710331"/>
            <a:ext cx="6379387" cy="3741530"/>
          </a:xfrm>
          <a:prstGeom prst="rect">
            <a:avLst/>
          </a:prstGeom>
        </p:spPr>
      </p:pic>
    </p:spTree>
    <p:extLst>
      <p:ext uri="{BB962C8B-B14F-4D97-AF65-F5344CB8AC3E}">
        <p14:creationId xmlns:p14="http://schemas.microsoft.com/office/powerpoint/2010/main" val="170223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A97D6-F726-2446-9EE0-F95DDE2F1EAA}"/>
              </a:ext>
            </a:extLst>
          </p:cNvPr>
          <p:cNvSpPr>
            <a:spLocks noGrp="1"/>
          </p:cNvSpPr>
          <p:nvPr>
            <p:ph type="title"/>
          </p:nvPr>
        </p:nvSpPr>
        <p:spPr>
          <a:xfrm>
            <a:off x="457200" y="2857500"/>
            <a:ext cx="8229600" cy="1143000"/>
          </a:xfrm>
        </p:spPr>
        <p:txBody>
          <a:bodyPr>
            <a:normAutofit fontScale="90000"/>
          </a:bodyPr>
          <a:lstStyle/>
          <a:p>
            <a:r>
              <a:rPr lang="en-US" dirty="0"/>
              <a:t>Representing Information</a:t>
            </a:r>
            <a:br>
              <a:rPr lang="en-US" dirty="0"/>
            </a:br>
            <a:r>
              <a:rPr lang="en-US" dirty="0"/>
              <a:t>Beyond 0 and 1</a:t>
            </a:r>
          </a:p>
        </p:txBody>
      </p:sp>
      <p:sp>
        <p:nvSpPr>
          <p:cNvPr id="4" name="Slide Number Placeholder 3">
            <a:extLst>
              <a:ext uri="{FF2B5EF4-FFF2-40B4-BE49-F238E27FC236}">
                <a16:creationId xmlns:a16="http://schemas.microsoft.com/office/drawing/2014/main" id="{A0923406-B3CD-7243-91F7-54AD2C462467}"/>
              </a:ext>
            </a:extLst>
          </p:cNvPr>
          <p:cNvSpPr>
            <a:spLocks noGrp="1"/>
          </p:cNvSpPr>
          <p:nvPr>
            <p:ph type="sldNum" sz="quarter" idx="12"/>
          </p:nvPr>
        </p:nvSpPr>
        <p:spPr/>
        <p:txBody>
          <a:bodyPr/>
          <a:lstStyle/>
          <a:p>
            <a:fld id="{6F344C7A-0D93-FE43-BBB8-6C733ACB5A1E}" type="slidenum">
              <a:rPr lang="en-US" smtClean="0"/>
              <a:t>38</a:t>
            </a:fld>
            <a:endParaRPr lang="en-US"/>
          </a:p>
        </p:txBody>
      </p:sp>
    </p:spTree>
    <p:extLst>
      <p:ext uri="{BB962C8B-B14F-4D97-AF65-F5344CB8AC3E}">
        <p14:creationId xmlns:p14="http://schemas.microsoft.com/office/powerpoint/2010/main" val="3555493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344C7A-0D93-FE43-BBB8-6C733ACB5A1E}" type="slidenum">
              <a:rPr lang="en-US" smtClean="0"/>
              <a:t>39</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387263"/>
            <a:ext cx="3738726" cy="2487858"/>
          </a:xfrm>
          <a:prstGeom prst="rect">
            <a:avLst/>
          </a:prstGeom>
        </p:spPr>
      </p:pic>
      <p:sp>
        <p:nvSpPr>
          <p:cNvPr id="10" name="TextBox 9"/>
          <p:cNvSpPr txBox="1"/>
          <p:nvPr/>
        </p:nvSpPr>
        <p:spPr>
          <a:xfrm>
            <a:off x="1371600" y="4529316"/>
            <a:ext cx="6769802" cy="1261884"/>
          </a:xfrm>
          <a:prstGeom prst="rect">
            <a:avLst/>
          </a:prstGeom>
          <a:noFill/>
        </p:spPr>
        <p:txBody>
          <a:bodyPr wrap="none" rtlCol="0">
            <a:spAutoFit/>
          </a:bodyPr>
          <a:lstStyle/>
          <a:p>
            <a:r>
              <a:rPr lang="en-US" sz="2800" dirty="0"/>
              <a:t>“What's in a name? that which we call a rose</a:t>
            </a:r>
          </a:p>
          <a:p>
            <a:r>
              <a:rPr lang="en-US" sz="2800" dirty="0"/>
              <a:t>By any other name would smell as sweet”</a:t>
            </a:r>
          </a:p>
          <a:p>
            <a:pPr algn="r"/>
            <a:r>
              <a:rPr lang="en-US" sz="2000" dirty="0"/>
              <a:t>[William Shakespeare, Romeo and Juliet]</a:t>
            </a:r>
          </a:p>
        </p:txBody>
      </p:sp>
      <p:sp>
        <p:nvSpPr>
          <p:cNvPr id="11" name="TextBox 10"/>
          <p:cNvSpPr txBox="1"/>
          <p:nvPr/>
        </p:nvSpPr>
        <p:spPr>
          <a:xfrm>
            <a:off x="4870336" y="3836817"/>
            <a:ext cx="2180405" cy="369332"/>
          </a:xfrm>
          <a:prstGeom prst="rect">
            <a:avLst/>
          </a:prstGeom>
          <a:noFill/>
        </p:spPr>
        <p:txBody>
          <a:bodyPr wrap="none" rtlCol="0">
            <a:spAutoFit/>
          </a:bodyPr>
          <a:lstStyle/>
          <a:p>
            <a:r>
              <a:rPr lang="en-US" sz="600" dirty="0">
                <a:solidFill>
                  <a:schemeClr val="bg1">
                    <a:lumMod val="65000"/>
                  </a:schemeClr>
                </a:solidFill>
              </a:rPr>
              <a:t>By </a:t>
            </a:r>
            <a:r>
              <a:rPr lang="en-US" sz="600" dirty="0" err="1">
                <a:solidFill>
                  <a:schemeClr val="bg1">
                    <a:lumMod val="65000"/>
                  </a:schemeClr>
                </a:solidFill>
              </a:rPr>
              <a:t>gnuckx</a:t>
            </a:r>
            <a:r>
              <a:rPr lang="en-US" sz="600" dirty="0">
                <a:solidFill>
                  <a:schemeClr val="bg1">
                    <a:lumMod val="65000"/>
                  </a:schemeClr>
                </a:solidFill>
              </a:rPr>
              <a:t> (A red rose for Elena - Creative Commons by </a:t>
            </a:r>
            <a:r>
              <a:rPr lang="en-US" sz="600" dirty="0" err="1">
                <a:solidFill>
                  <a:schemeClr val="bg1">
                    <a:lumMod val="65000"/>
                  </a:schemeClr>
                </a:solidFill>
              </a:rPr>
              <a:t>gnuckx</a:t>
            </a:r>
            <a:r>
              <a:rPr lang="en-US" sz="600" dirty="0">
                <a:solidFill>
                  <a:schemeClr val="bg1">
                    <a:lumMod val="65000"/>
                  </a:schemeClr>
                </a:solidFill>
              </a:rPr>
              <a:t>) </a:t>
            </a:r>
          </a:p>
          <a:p>
            <a:r>
              <a:rPr lang="en-US" sz="600" dirty="0">
                <a:solidFill>
                  <a:schemeClr val="bg1">
                    <a:lumMod val="65000"/>
                  </a:schemeClr>
                </a:solidFill>
              </a:rPr>
              <a:t>[CC BY 2.0 (http://</a:t>
            </a:r>
            <a:r>
              <a:rPr lang="en-US" sz="600" dirty="0" err="1">
                <a:solidFill>
                  <a:schemeClr val="bg1">
                    <a:lumMod val="65000"/>
                  </a:schemeClr>
                </a:solidFill>
              </a:rPr>
              <a:t>creativecommons.org</a:t>
            </a:r>
            <a:r>
              <a:rPr lang="en-US" sz="600" dirty="0">
                <a:solidFill>
                  <a:schemeClr val="bg1">
                    <a:lumMod val="65000"/>
                  </a:schemeClr>
                </a:solidFill>
              </a:rPr>
              <a:t>/licenses/by/2.0)], </a:t>
            </a:r>
          </a:p>
          <a:p>
            <a:r>
              <a:rPr lang="en-US" sz="600" dirty="0">
                <a:solidFill>
                  <a:schemeClr val="bg1">
                    <a:lumMod val="65000"/>
                  </a:schemeClr>
                </a:solidFill>
              </a:rPr>
              <a:t>via Wikimedia Commons from Wikimedia Commons</a:t>
            </a:r>
          </a:p>
        </p:txBody>
      </p:sp>
      <p:sp>
        <p:nvSpPr>
          <p:cNvPr id="12" name="Title 1"/>
          <p:cNvSpPr>
            <a:spLocks noGrp="1"/>
          </p:cNvSpPr>
          <p:nvPr>
            <p:ph type="title"/>
          </p:nvPr>
        </p:nvSpPr>
        <p:spPr>
          <a:xfrm>
            <a:off x="457200" y="51734"/>
            <a:ext cx="8229600" cy="1143000"/>
          </a:xfrm>
        </p:spPr>
        <p:txBody>
          <a:bodyPr/>
          <a:lstStyle/>
          <a:p>
            <a:r>
              <a:rPr lang="en-US" dirty="0"/>
              <a:t>Representing Information</a:t>
            </a:r>
          </a:p>
        </p:txBody>
      </p:sp>
      <p:pic>
        <p:nvPicPr>
          <p:cNvPr id="13" name="Picture 12"/>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533400" y="1404276"/>
            <a:ext cx="3738726" cy="2487858"/>
          </a:xfrm>
          <a:prstGeom prst="rect">
            <a:avLst/>
          </a:prstGeom>
        </p:spPr>
      </p:pic>
    </p:spTree>
    <p:extLst>
      <p:ext uri="{BB962C8B-B14F-4D97-AF65-F5344CB8AC3E}">
        <p14:creationId xmlns:p14="http://schemas.microsoft.com/office/powerpoint/2010/main" val="8943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344C7A-0D93-FE43-BBB8-6C733ACB5A1E}" type="slidenum">
              <a:rPr lang="en-US" smtClean="0"/>
              <a:t>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17638"/>
            <a:ext cx="5715000" cy="396153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3962400"/>
            <a:ext cx="2759364" cy="2069523"/>
          </a:xfrm>
          <a:prstGeom prst="rect">
            <a:avLst/>
          </a:prstGeom>
        </p:spPr>
      </p:pic>
      <p:sp>
        <p:nvSpPr>
          <p:cNvPr id="7" name="Title 1"/>
          <p:cNvSpPr>
            <a:spLocks noGrp="1"/>
          </p:cNvSpPr>
          <p:nvPr>
            <p:ph type="title"/>
          </p:nvPr>
        </p:nvSpPr>
        <p:spPr>
          <a:xfrm>
            <a:off x="457200" y="274638"/>
            <a:ext cx="8229600" cy="1143000"/>
          </a:xfrm>
        </p:spPr>
        <p:txBody>
          <a:bodyPr>
            <a:normAutofit/>
          </a:bodyPr>
          <a:lstStyle/>
          <a:p>
            <a:r>
              <a:rPr lang="en-US" dirty="0"/>
              <a:t>Differential Analyzer (c. 1942)</a:t>
            </a:r>
          </a:p>
        </p:txBody>
      </p:sp>
    </p:spTree>
    <p:extLst>
      <p:ext uri="{BB962C8B-B14F-4D97-AF65-F5344CB8AC3E}">
        <p14:creationId xmlns:p14="http://schemas.microsoft.com/office/powerpoint/2010/main" val="432118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1961-26BA-9C4E-AC6D-654B1D243FE8}"/>
              </a:ext>
            </a:extLst>
          </p:cNvPr>
          <p:cNvSpPr>
            <a:spLocks noGrp="1"/>
          </p:cNvSpPr>
          <p:nvPr>
            <p:ph type="title"/>
          </p:nvPr>
        </p:nvSpPr>
        <p:spPr/>
        <p:txBody>
          <a:bodyPr/>
          <a:lstStyle/>
          <a:p>
            <a:r>
              <a:rPr lang="en-US" dirty="0"/>
              <a:t>Representing Information</a:t>
            </a:r>
          </a:p>
        </p:txBody>
      </p:sp>
      <p:sp>
        <p:nvSpPr>
          <p:cNvPr id="3" name="Content Placeholder 2">
            <a:extLst>
              <a:ext uri="{FF2B5EF4-FFF2-40B4-BE49-F238E27FC236}">
                <a16:creationId xmlns:a16="http://schemas.microsoft.com/office/drawing/2014/main" id="{67CDE2A4-F09C-0A40-BB04-C9C5E8A96306}"/>
              </a:ext>
            </a:extLst>
          </p:cNvPr>
          <p:cNvSpPr>
            <a:spLocks noGrp="1"/>
          </p:cNvSpPr>
          <p:nvPr>
            <p:ph idx="1"/>
          </p:nvPr>
        </p:nvSpPr>
        <p:spPr/>
        <p:txBody>
          <a:bodyPr>
            <a:normAutofit fontScale="85000" lnSpcReduction="20000"/>
          </a:bodyPr>
          <a:lstStyle/>
          <a:p>
            <a:r>
              <a:rPr lang="en-US" dirty="0"/>
              <a:t>Earlier saw we could represent temperature with a voltage: </a:t>
            </a:r>
          </a:p>
          <a:p>
            <a:pPr marL="457200" lvl="1" indent="0">
              <a:buNone/>
            </a:pPr>
            <a:r>
              <a:rPr lang="en-US" dirty="0"/>
              <a:t>	Voltage = 0.2(Temperature − 68) </a:t>
            </a:r>
          </a:p>
          <a:p>
            <a:pPr marL="457200" lvl="1" indent="0">
              <a:buNone/>
            </a:pPr>
            <a:r>
              <a:rPr lang="en-US" dirty="0"/>
              <a:t>	0.9 V represents 72.5 °F</a:t>
            </a:r>
            <a:r>
              <a:rPr lang="en-US" dirty="0">
                <a:solidFill>
                  <a:srgbClr val="0000FF"/>
                </a:solidFill>
              </a:rPr>
              <a:t> </a:t>
            </a:r>
            <a:endParaRPr lang="en-US" dirty="0"/>
          </a:p>
          <a:p>
            <a:r>
              <a:rPr lang="en-US" dirty="0"/>
              <a:t>Also saw we could represent a binary value with a voltage: </a:t>
            </a:r>
          </a:p>
          <a:p>
            <a:pPr marL="457200" lvl="1" indent="0">
              <a:buNone/>
            </a:pPr>
            <a:r>
              <a:rPr lang="en-US" dirty="0"/>
              <a:t>	0 V represents “0”</a:t>
            </a:r>
          </a:p>
          <a:p>
            <a:pPr marL="457200" lvl="1" indent="0">
              <a:buNone/>
            </a:pPr>
            <a:r>
              <a:rPr lang="en-US" dirty="0"/>
              <a:t>	2.5 V represents “1”</a:t>
            </a:r>
          </a:p>
          <a:p>
            <a:r>
              <a:rPr lang="en-US" dirty="0"/>
              <a:t>Two separate things:  </a:t>
            </a:r>
          </a:p>
          <a:p>
            <a:pPr lvl="1"/>
            <a:r>
              <a:rPr lang="en-US" dirty="0"/>
              <a:t>The </a:t>
            </a:r>
            <a:r>
              <a:rPr lang="en-US" b="1" dirty="0">
                <a:solidFill>
                  <a:srgbClr val="FF00FF"/>
                </a:solidFill>
              </a:rPr>
              <a:t>information</a:t>
            </a:r>
            <a:r>
              <a:rPr lang="en-US" dirty="0"/>
              <a:t> we are interested in.</a:t>
            </a:r>
          </a:p>
          <a:p>
            <a:pPr lvl="1"/>
            <a:r>
              <a:rPr lang="en-US" dirty="0"/>
              <a:t>The </a:t>
            </a:r>
            <a:r>
              <a:rPr lang="en-US" b="1" dirty="0">
                <a:solidFill>
                  <a:srgbClr val="0000FF"/>
                </a:solidFill>
              </a:rPr>
              <a:t>representation</a:t>
            </a:r>
            <a:r>
              <a:rPr lang="en-US" dirty="0"/>
              <a:t> of that information.</a:t>
            </a:r>
          </a:p>
          <a:p>
            <a:r>
              <a:rPr lang="en-US" dirty="0"/>
              <a:t>Let’s consider how to represent information in binary…</a:t>
            </a:r>
          </a:p>
        </p:txBody>
      </p:sp>
      <p:sp>
        <p:nvSpPr>
          <p:cNvPr id="4" name="Slide Number Placeholder 3">
            <a:extLst>
              <a:ext uri="{FF2B5EF4-FFF2-40B4-BE49-F238E27FC236}">
                <a16:creationId xmlns:a16="http://schemas.microsoft.com/office/drawing/2014/main" id="{9412E34F-BA59-A24B-B224-BBB05902CF29}"/>
              </a:ext>
            </a:extLst>
          </p:cNvPr>
          <p:cNvSpPr>
            <a:spLocks noGrp="1"/>
          </p:cNvSpPr>
          <p:nvPr>
            <p:ph type="sldNum" sz="quarter" idx="12"/>
          </p:nvPr>
        </p:nvSpPr>
        <p:spPr/>
        <p:txBody>
          <a:bodyPr/>
          <a:lstStyle/>
          <a:p>
            <a:fld id="{6F344C7A-0D93-FE43-BBB8-6C733ACB5A1E}" type="slidenum">
              <a:rPr lang="en-US" smtClean="0"/>
              <a:t>40</a:t>
            </a:fld>
            <a:endParaRPr lang="en-US"/>
          </a:p>
        </p:txBody>
      </p:sp>
    </p:spTree>
    <p:extLst>
      <p:ext uri="{BB962C8B-B14F-4D97-AF65-F5344CB8AC3E}">
        <p14:creationId xmlns:p14="http://schemas.microsoft.com/office/powerpoint/2010/main" val="266759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1145"/>
            <a:ext cx="8229600" cy="4924425"/>
          </a:xfrm>
        </p:spPr>
        <p:txBody>
          <a:bodyPr>
            <a:normAutofit/>
          </a:bodyPr>
          <a:lstStyle/>
          <a:p>
            <a:pPr marL="0" indent="0">
              <a:buNone/>
            </a:pPr>
            <a:r>
              <a:rPr lang="en-US" dirty="0">
                <a:solidFill>
                  <a:srgbClr val="0000FF"/>
                </a:solidFill>
              </a:rPr>
              <a:t>With 0 and 1 we can represent </a:t>
            </a:r>
            <a:r>
              <a:rPr lang="en-US" u="sng" dirty="0">
                <a:solidFill>
                  <a:srgbClr val="0000FF"/>
                </a:solidFill>
              </a:rPr>
              <a:t>two</a:t>
            </a:r>
            <a:r>
              <a:rPr lang="en-US" dirty="0">
                <a:solidFill>
                  <a:srgbClr val="0000FF"/>
                </a:solidFill>
              </a:rPr>
              <a:t> things </a:t>
            </a:r>
          </a:p>
          <a:p>
            <a:r>
              <a:rPr lang="en-US" dirty="0"/>
              <a:t>A description is “True” or “False”</a:t>
            </a:r>
          </a:p>
          <a:p>
            <a:endParaRPr lang="en-US" dirty="0"/>
          </a:p>
          <a:p>
            <a:endParaRPr lang="en-US" dirty="0"/>
          </a:p>
          <a:p>
            <a:r>
              <a:rPr lang="en-US" dirty="0"/>
              <a:t>Door “open” or “closed”</a:t>
            </a:r>
          </a:p>
          <a:p>
            <a:endParaRPr lang="en-US" dirty="0"/>
          </a:p>
          <a:p>
            <a:endParaRPr lang="en-US" dirty="0"/>
          </a:p>
          <a:p>
            <a:r>
              <a:rPr lang="en-US" dirty="0"/>
              <a:t>light “on” or “off”</a:t>
            </a:r>
          </a:p>
          <a:p>
            <a:endParaRPr lang="en-US" dirty="0"/>
          </a:p>
        </p:txBody>
      </p:sp>
      <p:sp>
        <p:nvSpPr>
          <p:cNvPr id="4" name="TextBox 3"/>
          <p:cNvSpPr txBox="1"/>
          <p:nvPr/>
        </p:nvSpPr>
        <p:spPr>
          <a:xfrm>
            <a:off x="66675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§1.3</a:t>
            </a:r>
          </a:p>
        </p:txBody>
      </p:sp>
      <p:sp>
        <p:nvSpPr>
          <p:cNvPr id="6" name="Slide Number Placeholder 5"/>
          <p:cNvSpPr>
            <a:spLocks noGrp="1"/>
          </p:cNvSpPr>
          <p:nvPr>
            <p:ph type="sldNum" sz="quarter" idx="12"/>
          </p:nvPr>
        </p:nvSpPr>
        <p:spPr/>
        <p:txBody>
          <a:bodyPr/>
          <a:lstStyle/>
          <a:p>
            <a:fld id="{6F344C7A-0D93-FE43-BBB8-6C733ACB5A1E}" type="slidenum">
              <a:rPr lang="en-US" smtClean="0"/>
              <a:t>41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00" y="838200"/>
            <a:ext cx="1609165" cy="138308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1118" y="2514600"/>
            <a:ext cx="3015876" cy="182622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4914705"/>
            <a:ext cx="1282700" cy="15875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9100" y="5181600"/>
            <a:ext cx="698500" cy="12301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Text Box 6"/>
          <p:cNvSpPr txBox="1">
            <a:spLocks noChangeArrowheads="1"/>
          </p:cNvSpPr>
          <p:nvPr/>
        </p:nvSpPr>
        <p:spPr bwMode="auto">
          <a:xfrm>
            <a:off x="625806" y="1333467"/>
            <a:ext cx="3569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i="1" dirty="0">
                <a:solidFill>
                  <a:srgbClr val="0000FF"/>
                </a:solidFill>
              </a:rPr>
              <a:t>Element of a set:  E.g., colors</a:t>
            </a:r>
          </a:p>
        </p:txBody>
      </p:sp>
      <p:graphicFrame>
        <p:nvGraphicFramePr>
          <p:cNvPr id="399456" name="Group 96"/>
          <p:cNvGraphicFramePr>
            <a:graphicFrameLocks noGrp="1"/>
          </p:cNvGraphicFramePr>
          <p:nvPr>
            <p:extLst>
              <p:ext uri="{D42A27DB-BD31-4B8C-83A1-F6EECF244321}">
                <p14:modId xmlns:p14="http://schemas.microsoft.com/office/powerpoint/2010/main" val="2036964742"/>
              </p:ext>
            </p:extLst>
          </p:nvPr>
        </p:nvGraphicFramePr>
        <p:xfrm>
          <a:off x="3487271" y="3207542"/>
          <a:ext cx="2208212" cy="1201739"/>
        </p:xfrm>
        <a:graphic>
          <a:graphicData uri="http://schemas.openxmlformats.org/drawingml/2006/table">
            <a:tbl>
              <a:tblPr/>
              <a:tblGrid>
                <a:gridCol w="1104900">
                  <a:extLst>
                    <a:ext uri="{9D8B030D-6E8A-4147-A177-3AD203B41FA5}">
                      <a16:colId xmlns:a16="http://schemas.microsoft.com/office/drawing/2014/main" val="20000"/>
                    </a:ext>
                  </a:extLst>
                </a:gridCol>
                <a:gridCol w="1103312">
                  <a:extLst>
                    <a:ext uri="{9D8B030D-6E8A-4147-A177-3AD203B41FA5}">
                      <a16:colId xmlns:a16="http://schemas.microsoft.com/office/drawing/2014/main" val="20001"/>
                    </a:ext>
                  </a:extLst>
                </a:gridCol>
              </a:tblGrid>
              <a:tr h="30638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White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Red</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Blue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Yellow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99476" name="Group 116"/>
          <p:cNvGraphicFramePr>
            <a:graphicFrameLocks noGrp="1"/>
          </p:cNvGraphicFramePr>
          <p:nvPr>
            <p:extLst>
              <p:ext uri="{D42A27DB-BD31-4B8C-83A1-F6EECF244321}">
                <p14:modId xmlns:p14="http://schemas.microsoft.com/office/powerpoint/2010/main" val="1910096267"/>
              </p:ext>
            </p:extLst>
          </p:nvPr>
        </p:nvGraphicFramePr>
        <p:xfrm>
          <a:off x="6203483" y="3213892"/>
          <a:ext cx="2208213" cy="1195389"/>
        </p:xfrm>
        <a:graphic>
          <a:graphicData uri="http://schemas.openxmlformats.org/drawingml/2006/table">
            <a:tbl>
              <a:tblPr/>
              <a:tblGrid>
                <a:gridCol w="1104900">
                  <a:extLst>
                    <a:ext uri="{9D8B030D-6E8A-4147-A177-3AD203B41FA5}">
                      <a16:colId xmlns:a16="http://schemas.microsoft.com/office/drawing/2014/main" val="20000"/>
                    </a:ext>
                  </a:extLst>
                </a:gridCol>
                <a:gridCol w="1103313">
                  <a:extLst>
                    <a:ext uri="{9D8B030D-6E8A-4147-A177-3AD203B41FA5}">
                      <a16:colId xmlns:a16="http://schemas.microsoft.com/office/drawing/2014/main" val="20001"/>
                    </a:ext>
                  </a:extLst>
                </a:gridCol>
              </a:tblGrid>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Purple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Orange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Green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Black</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5" name="TextBox 14"/>
          <p:cNvSpPr txBox="1"/>
          <p:nvPr/>
        </p:nvSpPr>
        <p:spPr>
          <a:xfrm>
            <a:off x="67437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§1.3</a:t>
            </a:r>
          </a:p>
        </p:txBody>
      </p:sp>
      <p:sp>
        <p:nvSpPr>
          <p:cNvPr id="2" name="Slide Number Placeholder 1"/>
          <p:cNvSpPr>
            <a:spLocks noGrp="1"/>
          </p:cNvSpPr>
          <p:nvPr>
            <p:ph type="sldNum" sz="quarter" idx="12"/>
          </p:nvPr>
        </p:nvSpPr>
        <p:spPr/>
        <p:txBody>
          <a:bodyPr/>
          <a:lstStyle/>
          <a:p>
            <a:fld id="{6F344C7A-0D93-FE43-BBB8-6C733ACB5A1E}" type="slidenum">
              <a:rPr lang="en-US" smtClean="0"/>
              <a:t>42</a:t>
            </a:fld>
            <a:endParaRPr lang="en-US"/>
          </a:p>
        </p:txBody>
      </p:sp>
      <p:sp>
        <p:nvSpPr>
          <p:cNvPr id="16" name="Content Placeholder 2"/>
          <p:cNvSpPr>
            <a:spLocks noGrp="1"/>
          </p:cNvSpPr>
          <p:nvPr>
            <p:ph idx="1"/>
          </p:nvPr>
        </p:nvSpPr>
        <p:spPr>
          <a:xfrm>
            <a:off x="488856" y="416719"/>
            <a:ext cx="8229600" cy="780224"/>
          </a:xfrm>
        </p:spPr>
        <p:txBody>
          <a:bodyPr>
            <a:normAutofit/>
          </a:bodyPr>
          <a:lstStyle/>
          <a:p>
            <a:pPr marL="0" indent="0">
              <a:buNone/>
            </a:pPr>
            <a:r>
              <a:rPr lang="en-US" dirty="0"/>
              <a:t>Often deal with information that is NOT “binary”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06" y="1905000"/>
            <a:ext cx="2371394" cy="4358238"/>
          </a:xfrm>
          <a:prstGeom prst="rect">
            <a:avLst/>
          </a:prstGeom>
        </p:spPr>
      </p:pic>
      <p:sp>
        <p:nvSpPr>
          <p:cNvPr id="20" name="Content Placeholder 2"/>
          <p:cNvSpPr txBox="1">
            <a:spLocks/>
          </p:cNvSpPr>
          <p:nvPr/>
        </p:nvSpPr>
        <p:spPr>
          <a:xfrm>
            <a:off x="3805797" y="5086473"/>
            <a:ext cx="4876800" cy="1133352"/>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rgbClr val="0000FF"/>
                </a:solidFill>
              </a:rPr>
              <a:t>With k “bits</a:t>
            </a:r>
            <a:r>
              <a:rPr lang="en-US">
                <a:solidFill>
                  <a:srgbClr val="0000FF"/>
                </a:solidFill>
              </a:rPr>
              <a:t>” we can </a:t>
            </a:r>
            <a:r>
              <a:rPr lang="en-US" dirty="0">
                <a:solidFill>
                  <a:srgbClr val="0000FF"/>
                </a:solidFill>
              </a:rPr>
              <a:t>represent at most 2</a:t>
            </a:r>
            <a:r>
              <a:rPr lang="en-US" baseline="30000" dirty="0">
                <a:solidFill>
                  <a:srgbClr val="0000FF"/>
                </a:solidFill>
              </a:rPr>
              <a:t>k</a:t>
            </a:r>
            <a:r>
              <a:rPr lang="en-US" dirty="0">
                <a:solidFill>
                  <a:srgbClr val="0000FF"/>
                </a:solidFill>
              </a:rPr>
              <a:t> different things.</a:t>
            </a:r>
          </a:p>
          <a:p>
            <a:endParaRPr lang="en-US" dirty="0"/>
          </a:p>
          <a:p>
            <a:endParaRPr lang="en-US" dirty="0"/>
          </a:p>
          <a:p>
            <a:endParaRPr lang="en-US" dirty="0"/>
          </a:p>
        </p:txBody>
      </p:sp>
      <p:graphicFrame>
        <p:nvGraphicFramePr>
          <p:cNvPr id="23" name="Group 96"/>
          <p:cNvGraphicFramePr>
            <a:graphicFrameLocks noGrp="1"/>
          </p:cNvGraphicFramePr>
          <p:nvPr>
            <p:extLst>
              <p:ext uri="{D42A27DB-BD31-4B8C-83A1-F6EECF244321}">
                <p14:modId xmlns:p14="http://schemas.microsoft.com/office/powerpoint/2010/main" val="682750932"/>
              </p:ext>
            </p:extLst>
          </p:nvPr>
        </p:nvGraphicFramePr>
        <p:xfrm>
          <a:off x="3487271" y="3213892"/>
          <a:ext cx="2208212" cy="1201739"/>
        </p:xfrm>
        <a:graphic>
          <a:graphicData uri="http://schemas.openxmlformats.org/drawingml/2006/table">
            <a:tbl>
              <a:tblPr/>
              <a:tblGrid>
                <a:gridCol w="1104900">
                  <a:extLst>
                    <a:ext uri="{9D8B030D-6E8A-4147-A177-3AD203B41FA5}">
                      <a16:colId xmlns:a16="http://schemas.microsoft.com/office/drawing/2014/main" val="20000"/>
                    </a:ext>
                  </a:extLst>
                </a:gridCol>
                <a:gridCol w="1103312">
                  <a:extLst>
                    <a:ext uri="{9D8B030D-6E8A-4147-A177-3AD203B41FA5}">
                      <a16:colId xmlns:a16="http://schemas.microsoft.com/office/drawing/2014/main" val="20001"/>
                    </a:ext>
                  </a:extLst>
                </a:gridCol>
              </a:tblGrid>
              <a:tr h="30638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000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4" name="Group 116"/>
          <p:cNvGraphicFramePr>
            <a:graphicFrameLocks noGrp="1"/>
          </p:cNvGraphicFramePr>
          <p:nvPr>
            <p:extLst>
              <p:ext uri="{D42A27DB-BD31-4B8C-83A1-F6EECF244321}">
                <p14:modId xmlns:p14="http://schemas.microsoft.com/office/powerpoint/2010/main" val="1941652653"/>
              </p:ext>
            </p:extLst>
          </p:nvPr>
        </p:nvGraphicFramePr>
        <p:xfrm>
          <a:off x="6197833" y="3207541"/>
          <a:ext cx="2208213" cy="1195389"/>
        </p:xfrm>
        <a:graphic>
          <a:graphicData uri="http://schemas.openxmlformats.org/drawingml/2006/table">
            <a:tbl>
              <a:tblPr/>
              <a:tblGrid>
                <a:gridCol w="1104900">
                  <a:extLst>
                    <a:ext uri="{9D8B030D-6E8A-4147-A177-3AD203B41FA5}">
                      <a16:colId xmlns:a16="http://schemas.microsoft.com/office/drawing/2014/main" val="20000"/>
                    </a:ext>
                  </a:extLst>
                </a:gridCol>
                <a:gridCol w="1103313">
                  <a:extLst>
                    <a:ext uri="{9D8B030D-6E8A-4147-A177-3AD203B41FA5}">
                      <a16:colId xmlns:a16="http://schemas.microsoft.com/office/drawing/2014/main" val="20001"/>
                    </a:ext>
                  </a:extLst>
                </a:gridCol>
              </a:tblGrid>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100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101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110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4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94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2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727" y="1917514"/>
            <a:ext cx="4391804" cy="2209800"/>
          </a:xfrm>
          <a:prstGeom prst="rect">
            <a:avLst/>
          </a:prstGeom>
        </p:spPr>
      </p:pic>
      <p:sp>
        <p:nvSpPr>
          <p:cNvPr id="19497" name="Text Box 117"/>
          <p:cNvSpPr txBox="1">
            <a:spLocks noChangeArrowheads="1"/>
          </p:cNvSpPr>
          <p:nvPr/>
        </p:nvSpPr>
        <p:spPr bwMode="auto">
          <a:xfrm>
            <a:off x="618233" y="1219200"/>
            <a:ext cx="51355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i="1" dirty="0">
                <a:solidFill>
                  <a:srgbClr val="0000FF"/>
                </a:solidFill>
              </a:rPr>
              <a:t>Continuous Quantities:  E.g., temperature</a:t>
            </a:r>
          </a:p>
        </p:txBody>
      </p:sp>
      <p:graphicFrame>
        <p:nvGraphicFramePr>
          <p:cNvPr id="399478" name="Group 118"/>
          <p:cNvGraphicFramePr>
            <a:graphicFrameLocks noGrp="1"/>
          </p:cNvGraphicFramePr>
          <p:nvPr>
            <p:extLst>
              <p:ext uri="{D42A27DB-BD31-4B8C-83A1-F6EECF244321}">
                <p14:modId xmlns:p14="http://schemas.microsoft.com/office/powerpoint/2010/main" val="1533648682"/>
              </p:ext>
            </p:extLst>
          </p:nvPr>
        </p:nvGraphicFramePr>
        <p:xfrm>
          <a:off x="517431" y="4437062"/>
          <a:ext cx="1571625" cy="1201738"/>
        </p:xfrm>
        <a:graphic>
          <a:graphicData uri="http://schemas.openxmlformats.org/drawingml/2006/table">
            <a:tbl>
              <a:tblPr/>
              <a:tblGrid>
                <a:gridCol w="785813">
                  <a:extLst>
                    <a:ext uri="{9D8B030D-6E8A-4147-A177-3AD203B41FA5}">
                      <a16:colId xmlns:a16="http://schemas.microsoft.com/office/drawing/2014/main" val="20000"/>
                    </a:ext>
                  </a:extLst>
                </a:gridCol>
                <a:gridCol w="785812">
                  <a:extLst>
                    <a:ext uri="{9D8B030D-6E8A-4147-A177-3AD203B41FA5}">
                      <a16:colId xmlns:a16="http://schemas.microsoft.com/office/drawing/2014/main" val="20001"/>
                    </a:ext>
                  </a:extLst>
                </a:gridCol>
              </a:tblGrid>
              <a:tr h="306387">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68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99512" name="Group 152"/>
          <p:cNvGraphicFramePr>
            <a:graphicFrameLocks noGrp="1"/>
          </p:cNvGraphicFramePr>
          <p:nvPr>
            <p:extLst>
              <p:ext uri="{D42A27DB-BD31-4B8C-83A1-F6EECF244321}">
                <p14:modId xmlns:p14="http://schemas.microsoft.com/office/powerpoint/2010/main" val="1934667080"/>
              </p:ext>
            </p:extLst>
          </p:nvPr>
        </p:nvGraphicFramePr>
        <p:xfrm>
          <a:off x="2400206" y="4437062"/>
          <a:ext cx="1571625" cy="1201738"/>
        </p:xfrm>
        <a:graphic>
          <a:graphicData uri="http://schemas.openxmlformats.org/drawingml/2006/table">
            <a:tbl>
              <a:tblPr/>
              <a:tblGrid>
                <a:gridCol w="785813">
                  <a:extLst>
                    <a:ext uri="{9D8B030D-6E8A-4147-A177-3AD203B41FA5}">
                      <a16:colId xmlns:a16="http://schemas.microsoft.com/office/drawing/2014/main" val="20000"/>
                    </a:ext>
                  </a:extLst>
                </a:gridCol>
                <a:gridCol w="785812">
                  <a:extLst>
                    <a:ext uri="{9D8B030D-6E8A-4147-A177-3AD203B41FA5}">
                      <a16:colId xmlns:a16="http://schemas.microsoft.com/office/drawing/2014/main" val="20001"/>
                    </a:ext>
                  </a:extLst>
                </a:gridCol>
              </a:tblGrid>
              <a:tr h="306387">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100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101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110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80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82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99581" name="Group 221"/>
          <p:cNvGraphicFramePr>
            <a:graphicFrameLocks noGrp="1"/>
          </p:cNvGraphicFramePr>
          <p:nvPr>
            <p:extLst>
              <p:ext uri="{D42A27DB-BD31-4B8C-83A1-F6EECF244321}">
                <p14:modId xmlns:p14="http://schemas.microsoft.com/office/powerpoint/2010/main" val="899714333"/>
              </p:ext>
            </p:extLst>
          </p:nvPr>
        </p:nvGraphicFramePr>
        <p:xfrm>
          <a:off x="4119469" y="4437062"/>
          <a:ext cx="2125662" cy="1201738"/>
        </p:xfrm>
        <a:graphic>
          <a:graphicData uri="http://schemas.openxmlformats.org/drawingml/2006/table">
            <a:tbl>
              <a:tblPr/>
              <a:tblGrid>
                <a:gridCol w="1352550">
                  <a:extLst>
                    <a:ext uri="{9D8B030D-6E8A-4147-A177-3AD203B41FA5}">
                      <a16:colId xmlns:a16="http://schemas.microsoft.com/office/drawing/2014/main" val="20000"/>
                    </a:ext>
                  </a:extLst>
                </a:gridCol>
                <a:gridCol w="773112">
                  <a:extLst>
                    <a:ext uri="{9D8B030D-6E8A-4147-A177-3AD203B41FA5}">
                      <a16:colId xmlns:a16="http://schemas.microsoft.com/office/drawing/2014/main" val="20001"/>
                    </a:ext>
                  </a:extLst>
                </a:gridCol>
              </a:tblGrid>
              <a:tr h="306387">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0000000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68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0000001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0000011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0000111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99584" name="Group 224"/>
          <p:cNvGraphicFramePr>
            <a:graphicFrameLocks noGrp="1"/>
          </p:cNvGraphicFramePr>
          <p:nvPr>
            <p:extLst>
              <p:ext uri="{D42A27DB-BD31-4B8C-83A1-F6EECF244321}">
                <p14:modId xmlns:p14="http://schemas.microsoft.com/office/powerpoint/2010/main" val="1066436204"/>
              </p:ext>
            </p:extLst>
          </p:nvPr>
        </p:nvGraphicFramePr>
        <p:xfrm>
          <a:off x="6397531" y="4437062"/>
          <a:ext cx="2125663" cy="1201738"/>
        </p:xfrm>
        <a:graphic>
          <a:graphicData uri="http://schemas.openxmlformats.org/drawingml/2006/table">
            <a:tbl>
              <a:tblPr/>
              <a:tblGrid>
                <a:gridCol w="1352550">
                  <a:extLst>
                    <a:ext uri="{9D8B030D-6E8A-4147-A177-3AD203B41FA5}">
                      <a16:colId xmlns:a16="http://schemas.microsoft.com/office/drawing/2014/main" val="20000"/>
                    </a:ext>
                  </a:extLst>
                </a:gridCol>
                <a:gridCol w="773113">
                  <a:extLst>
                    <a:ext uri="{9D8B030D-6E8A-4147-A177-3AD203B41FA5}">
                      <a16:colId xmlns:a16="http://schemas.microsoft.com/office/drawing/2014/main" val="20001"/>
                    </a:ext>
                  </a:extLst>
                </a:gridCol>
              </a:tblGrid>
              <a:tr h="306387">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0001111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0011111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0111111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80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1111111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82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5" name="TextBox 14"/>
          <p:cNvSpPr txBox="1"/>
          <p:nvPr/>
        </p:nvSpPr>
        <p:spPr>
          <a:xfrm>
            <a:off x="67437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§1.3</a:t>
            </a:r>
          </a:p>
        </p:txBody>
      </p:sp>
      <p:sp>
        <p:nvSpPr>
          <p:cNvPr id="2" name="Slide Number Placeholder 1"/>
          <p:cNvSpPr>
            <a:spLocks noGrp="1"/>
          </p:cNvSpPr>
          <p:nvPr>
            <p:ph type="sldNum" sz="quarter" idx="12"/>
          </p:nvPr>
        </p:nvSpPr>
        <p:spPr/>
        <p:txBody>
          <a:bodyPr/>
          <a:lstStyle/>
          <a:p>
            <a:fld id="{6F344C7A-0D93-FE43-BBB8-6C733ACB5A1E}" type="slidenum">
              <a:rPr lang="en-US" smtClean="0"/>
              <a:t>43</a:t>
            </a:fld>
            <a:endParaRPr lang="en-US"/>
          </a:p>
        </p:txBody>
      </p:sp>
      <p:sp>
        <p:nvSpPr>
          <p:cNvPr id="16" name="Content Placeholder 2"/>
          <p:cNvSpPr>
            <a:spLocks noGrp="1"/>
          </p:cNvSpPr>
          <p:nvPr>
            <p:ph idx="1"/>
          </p:nvPr>
        </p:nvSpPr>
        <p:spPr>
          <a:xfrm>
            <a:off x="488856" y="416718"/>
            <a:ext cx="8229600" cy="3992563"/>
          </a:xfrm>
        </p:spPr>
        <p:txBody>
          <a:bodyPr>
            <a:normAutofit/>
          </a:bodyPr>
          <a:lstStyle/>
          <a:p>
            <a:pPr marL="0" indent="0">
              <a:buNone/>
            </a:pPr>
            <a:r>
              <a:rPr lang="en-US" dirty="0"/>
              <a:t>Often deal with information that is not binary:</a:t>
            </a:r>
          </a:p>
        </p:txBody>
      </p:sp>
      <p:sp>
        <p:nvSpPr>
          <p:cNvPr id="21" name="TextBox 20"/>
          <p:cNvSpPr txBox="1"/>
          <p:nvPr/>
        </p:nvSpPr>
        <p:spPr>
          <a:xfrm>
            <a:off x="1988904" y="3973426"/>
            <a:ext cx="3127779" cy="153888"/>
          </a:xfrm>
          <a:prstGeom prst="rect">
            <a:avLst/>
          </a:prstGeom>
          <a:noFill/>
        </p:spPr>
        <p:txBody>
          <a:bodyPr wrap="none" rtlCol="0">
            <a:spAutoFit/>
          </a:bodyPr>
          <a:lstStyle/>
          <a:p>
            <a:r>
              <a:rPr lang="en-US" sz="400" dirty="0">
                <a:solidFill>
                  <a:schemeClr val="bg1">
                    <a:lumMod val="65000"/>
                  </a:schemeClr>
                </a:solidFill>
              </a:rPr>
              <a:t>[http://</a:t>
            </a:r>
            <a:r>
              <a:rPr lang="en-US" sz="400" dirty="0" err="1">
                <a:solidFill>
                  <a:schemeClr val="bg1">
                    <a:lumMod val="65000"/>
                  </a:schemeClr>
                </a:solidFill>
              </a:rPr>
              <a:t>blogs.plos.org</a:t>
            </a:r>
            <a:r>
              <a:rPr lang="en-US" sz="400" dirty="0">
                <a:solidFill>
                  <a:schemeClr val="bg1">
                    <a:lumMod val="65000"/>
                  </a:schemeClr>
                </a:solidFill>
              </a:rPr>
              <a:t>/</a:t>
            </a:r>
            <a:r>
              <a:rPr lang="en-US" sz="400" dirty="0" err="1">
                <a:solidFill>
                  <a:schemeClr val="bg1">
                    <a:lumMod val="65000"/>
                  </a:schemeClr>
                </a:solidFill>
              </a:rPr>
              <a:t>obesitypanacea</a:t>
            </a:r>
            <a:r>
              <a:rPr lang="en-US" sz="400" dirty="0">
                <a:solidFill>
                  <a:schemeClr val="bg1">
                    <a:lumMod val="65000"/>
                  </a:schemeClr>
                </a:solidFill>
              </a:rPr>
              <a:t>/2011/02/25/turn-down-your-thermostat-to-lose-weight-suggests-new-study-dripping-with-sarcasm/]</a:t>
            </a:r>
          </a:p>
        </p:txBody>
      </p:sp>
    </p:spTree>
    <p:extLst>
      <p:ext uri="{BB962C8B-B14F-4D97-AF65-F5344CB8AC3E}">
        <p14:creationId xmlns:p14="http://schemas.microsoft.com/office/powerpoint/2010/main" val="11248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5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5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14600"/>
            <a:ext cx="8763000" cy="1981200"/>
          </a:xfrm>
        </p:spPr>
        <p:txBody>
          <a:bodyPr>
            <a:normAutofit fontScale="90000"/>
          </a:bodyPr>
          <a:lstStyle/>
          <a:p>
            <a:r>
              <a:rPr lang="en-US" dirty="0">
                <a:solidFill>
                  <a:srgbClr val="0000FF"/>
                </a:solidFill>
                <a:ea typeface="ＭＳ Ｐゴシック" pitchFamily="34" charset="-128"/>
              </a:rPr>
              <a:t>We pick a binary representation (name) based on the operations required</a:t>
            </a:r>
            <a:endParaRPr lang="en-US" dirty="0"/>
          </a:p>
        </p:txBody>
      </p:sp>
      <p:sp>
        <p:nvSpPr>
          <p:cNvPr id="4" name="Slide Number Placeholder 3"/>
          <p:cNvSpPr>
            <a:spLocks noGrp="1"/>
          </p:cNvSpPr>
          <p:nvPr>
            <p:ph type="sldNum" sz="quarter" idx="12"/>
          </p:nvPr>
        </p:nvSpPr>
        <p:spPr/>
        <p:txBody>
          <a:bodyPr/>
          <a:lstStyle/>
          <a:p>
            <a:fld id="{6F344C7A-0D93-FE43-BBB8-6C733ACB5A1E}" type="slidenum">
              <a:rPr lang="en-US" smtClean="0"/>
              <a:t>44</a:t>
            </a:fld>
            <a:endParaRPr lang="en-US"/>
          </a:p>
        </p:txBody>
      </p:sp>
    </p:spTree>
    <p:extLst>
      <p:ext uri="{BB962C8B-B14F-4D97-AF65-F5344CB8AC3E}">
        <p14:creationId xmlns:p14="http://schemas.microsoft.com/office/powerpoint/2010/main" val="23777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457200" y="152400"/>
            <a:ext cx="8229600" cy="1143000"/>
          </a:xfrm>
        </p:spPr>
        <p:txBody>
          <a:bodyPr/>
          <a:lstStyle/>
          <a:p>
            <a:r>
              <a:rPr lang="en-US" dirty="0">
                <a:ea typeface="ＭＳ Ｐゴシック" pitchFamily="34" charset="-128"/>
              </a:rPr>
              <a:t>Example</a:t>
            </a:r>
          </a:p>
        </p:txBody>
      </p:sp>
      <p:sp>
        <p:nvSpPr>
          <p:cNvPr id="4" name="Slide Number Placeholder 3"/>
          <p:cNvSpPr>
            <a:spLocks noGrp="1"/>
          </p:cNvSpPr>
          <p:nvPr>
            <p:ph type="sldNum" sz="quarter" idx="12"/>
          </p:nvPr>
        </p:nvSpPr>
        <p:spPr/>
        <p:txBody>
          <a:bodyPr/>
          <a:lstStyle/>
          <a:p>
            <a:fld id="{6F344C7A-0D93-FE43-BBB8-6C733ACB5A1E}" type="slidenum">
              <a:rPr lang="en-US" smtClean="0"/>
              <a:t>45</a:t>
            </a:fld>
            <a:endParaRPr lang="en-US"/>
          </a:p>
        </p:txBody>
      </p:sp>
      <p:sp>
        <p:nvSpPr>
          <p:cNvPr id="7" name="Oval 6"/>
          <p:cNvSpPr/>
          <p:nvPr/>
        </p:nvSpPr>
        <p:spPr>
          <a:xfrm>
            <a:off x="2438400" y="1918720"/>
            <a:ext cx="1447800" cy="1447800"/>
          </a:xfrm>
          <a:prstGeom prst="ellipse">
            <a:avLst/>
          </a:prstGeom>
          <a:solidFill>
            <a:srgbClr val="FF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4800" y="1918720"/>
            <a:ext cx="1447800" cy="1447800"/>
          </a:xfrm>
          <a:prstGeom prst="ellipse">
            <a:avLst/>
          </a:prstGeom>
          <a:solidFill>
            <a:srgbClr val="0000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333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3.33333E-6 L 0.15834 3.33333E-6 " pathEditMode="relative" rAng="0" ptsTypes="AA">
                                      <p:cBhvr>
                                        <p:cTn id="6" dur="2000" fill="hold"/>
                                        <p:tgtEl>
                                          <p:spTgt spid="7"/>
                                        </p:tgtEl>
                                        <p:attrNameLst>
                                          <p:attrName>ppt_x</p:attrName>
                                          <p:attrName>ppt_y</p:attrName>
                                        </p:attrNameLst>
                                      </p:cBhvr>
                                      <p:rCtr x="791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p:cNvSpPr>
            <a:spLocks noGrp="1" noChangeArrowheads="1"/>
          </p:cNvSpPr>
          <p:nvPr>
            <p:ph type="body" idx="1"/>
          </p:nvPr>
        </p:nvSpPr>
        <p:spPr>
          <a:xfrm>
            <a:off x="457200" y="1447800"/>
            <a:ext cx="8229600" cy="3206193"/>
          </a:xfrm>
        </p:spPr>
        <p:txBody>
          <a:bodyPr>
            <a:normAutofit/>
          </a:bodyPr>
          <a:lstStyle/>
          <a:p>
            <a:r>
              <a:rPr lang="en-US" sz="2400" dirty="0">
                <a:ea typeface="ＭＳ Ｐゴシック" pitchFamily="34" charset="-128"/>
              </a:rPr>
              <a:t>Pick representation of colors to support the operation of “subtractive” color mixing</a:t>
            </a:r>
          </a:p>
          <a:p>
            <a:pPr lvl="1"/>
            <a:r>
              <a:rPr lang="en-US" sz="2000" dirty="0">
                <a:ea typeface="ＭＳ Ｐゴシック" pitchFamily="34" charset="-128"/>
              </a:rPr>
              <a:t>No colors - white</a:t>
            </a:r>
          </a:p>
          <a:p>
            <a:pPr lvl="1"/>
            <a:r>
              <a:rPr lang="en-US" sz="2000" dirty="0">
                <a:ea typeface="ＭＳ Ｐゴシック" pitchFamily="34" charset="-128"/>
              </a:rPr>
              <a:t>Primary colors – red, blue, yellow</a:t>
            </a:r>
          </a:p>
          <a:p>
            <a:pPr lvl="1"/>
            <a:r>
              <a:rPr lang="en-US" sz="2000" dirty="0">
                <a:ea typeface="ＭＳ Ｐゴシック" pitchFamily="34" charset="-128"/>
              </a:rPr>
              <a:t>Derived colors – orange, purple, green, black</a:t>
            </a:r>
            <a:endParaRPr lang="en-US" sz="2400" dirty="0">
              <a:ea typeface="ＭＳ Ｐゴシック" pitchFamily="34" charset="-128"/>
            </a:endParaRPr>
          </a:p>
          <a:p>
            <a:endParaRPr lang="en-US" sz="2400" dirty="0">
              <a:ea typeface="ＭＳ Ｐゴシック" pitchFamily="34" charset="-128"/>
            </a:endParaRPr>
          </a:p>
          <a:p>
            <a:r>
              <a:rPr lang="en-US" sz="2400" dirty="0">
                <a:ea typeface="ＭＳ Ｐゴシック" pitchFamily="34" charset="-128"/>
              </a:rPr>
              <a:t>How to represent individual colors if we want to efficiently compute result of combining colors?</a:t>
            </a:r>
          </a:p>
          <a:p>
            <a:endParaRPr lang="en-US" sz="2400" dirty="0">
              <a:ea typeface="ＭＳ Ｐゴシック" pitchFamily="34" charset="-128"/>
            </a:endParaRPr>
          </a:p>
        </p:txBody>
      </p:sp>
      <p:graphicFrame>
        <p:nvGraphicFramePr>
          <p:cNvPr id="5" name="Group 96"/>
          <p:cNvGraphicFramePr>
            <a:graphicFrameLocks noGrp="1"/>
          </p:cNvGraphicFramePr>
          <p:nvPr>
            <p:extLst>
              <p:ext uri="{D42A27DB-BD31-4B8C-83A1-F6EECF244321}">
                <p14:modId xmlns:p14="http://schemas.microsoft.com/office/powerpoint/2010/main" val="354823380"/>
              </p:ext>
            </p:extLst>
          </p:nvPr>
        </p:nvGraphicFramePr>
        <p:xfrm>
          <a:off x="1781175" y="5192711"/>
          <a:ext cx="2208212" cy="1201739"/>
        </p:xfrm>
        <a:graphic>
          <a:graphicData uri="http://schemas.openxmlformats.org/drawingml/2006/table">
            <a:tbl>
              <a:tblPr/>
              <a:tblGrid>
                <a:gridCol w="1104900">
                  <a:extLst>
                    <a:ext uri="{9D8B030D-6E8A-4147-A177-3AD203B41FA5}">
                      <a16:colId xmlns:a16="http://schemas.microsoft.com/office/drawing/2014/main" val="20000"/>
                    </a:ext>
                  </a:extLst>
                </a:gridCol>
                <a:gridCol w="1103312">
                  <a:extLst>
                    <a:ext uri="{9D8B030D-6E8A-4147-A177-3AD203B41FA5}">
                      <a16:colId xmlns:a16="http://schemas.microsoft.com/office/drawing/2014/main" val="20001"/>
                    </a:ext>
                  </a:extLst>
                </a:gridCol>
              </a:tblGrid>
              <a:tr h="30638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White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Red</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Blue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Yellow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6" name="Group 116"/>
          <p:cNvGraphicFramePr>
            <a:graphicFrameLocks noGrp="1"/>
          </p:cNvGraphicFramePr>
          <p:nvPr>
            <p:extLst>
              <p:ext uri="{D42A27DB-BD31-4B8C-83A1-F6EECF244321}">
                <p14:modId xmlns:p14="http://schemas.microsoft.com/office/powerpoint/2010/main" val="2101943588"/>
              </p:ext>
            </p:extLst>
          </p:nvPr>
        </p:nvGraphicFramePr>
        <p:xfrm>
          <a:off x="4497387" y="5199061"/>
          <a:ext cx="2208213" cy="1195389"/>
        </p:xfrm>
        <a:graphic>
          <a:graphicData uri="http://schemas.openxmlformats.org/drawingml/2006/table">
            <a:tbl>
              <a:tblPr/>
              <a:tblGrid>
                <a:gridCol w="1104900">
                  <a:extLst>
                    <a:ext uri="{9D8B030D-6E8A-4147-A177-3AD203B41FA5}">
                      <a16:colId xmlns:a16="http://schemas.microsoft.com/office/drawing/2014/main" val="20000"/>
                    </a:ext>
                  </a:extLst>
                </a:gridCol>
                <a:gridCol w="1103313">
                  <a:extLst>
                    <a:ext uri="{9D8B030D-6E8A-4147-A177-3AD203B41FA5}">
                      <a16:colId xmlns:a16="http://schemas.microsoft.com/office/drawing/2014/main" val="20001"/>
                    </a:ext>
                  </a:extLst>
                </a:gridCol>
              </a:tblGrid>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Purple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Orange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Green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Black</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7" name="TextBox 6"/>
          <p:cNvSpPr txBox="1"/>
          <p:nvPr/>
        </p:nvSpPr>
        <p:spPr>
          <a:xfrm>
            <a:off x="65532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§1.3</a:t>
            </a:r>
          </a:p>
        </p:txBody>
      </p:sp>
      <p:sp>
        <p:nvSpPr>
          <p:cNvPr id="2" name="Slide Number Placeholder 1"/>
          <p:cNvSpPr>
            <a:spLocks noGrp="1"/>
          </p:cNvSpPr>
          <p:nvPr>
            <p:ph type="sldNum" sz="quarter" idx="12"/>
          </p:nvPr>
        </p:nvSpPr>
        <p:spPr/>
        <p:txBody>
          <a:bodyPr/>
          <a:lstStyle/>
          <a:p>
            <a:fld id="{6F344C7A-0D93-FE43-BBB8-6C733ACB5A1E}" type="slidenum">
              <a:rPr lang="en-US" smtClean="0"/>
              <a:t>46</a:t>
            </a:fld>
            <a:endParaRPr lang="en-US"/>
          </a:p>
        </p:txBody>
      </p:sp>
      <p:sp>
        <p:nvSpPr>
          <p:cNvPr id="3" name="Title 2"/>
          <p:cNvSpPr>
            <a:spLocks noGrp="1"/>
          </p:cNvSpPr>
          <p:nvPr>
            <p:ph type="title"/>
          </p:nvPr>
        </p:nvSpPr>
        <p:spPr/>
        <p:txBody>
          <a:bodyPr/>
          <a:lstStyle/>
          <a:p>
            <a:endParaRPr lang="en-US"/>
          </a:p>
        </p:txBody>
      </p:sp>
      <p:graphicFrame>
        <p:nvGraphicFramePr>
          <p:cNvPr id="11" name="Group 96"/>
          <p:cNvGraphicFramePr>
            <a:graphicFrameLocks noGrp="1"/>
          </p:cNvGraphicFramePr>
          <p:nvPr>
            <p:extLst>
              <p:ext uri="{D42A27DB-BD31-4B8C-83A1-F6EECF244321}">
                <p14:modId xmlns:p14="http://schemas.microsoft.com/office/powerpoint/2010/main" val="1259890366"/>
              </p:ext>
            </p:extLst>
          </p:nvPr>
        </p:nvGraphicFramePr>
        <p:xfrm>
          <a:off x="1781175" y="5199061"/>
          <a:ext cx="2208212" cy="1201739"/>
        </p:xfrm>
        <a:graphic>
          <a:graphicData uri="http://schemas.openxmlformats.org/drawingml/2006/table">
            <a:tbl>
              <a:tblPr/>
              <a:tblGrid>
                <a:gridCol w="1104900">
                  <a:extLst>
                    <a:ext uri="{9D8B030D-6E8A-4147-A177-3AD203B41FA5}">
                      <a16:colId xmlns:a16="http://schemas.microsoft.com/office/drawing/2014/main" val="20000"/>
                    </a:ext>
                  </a:extLst>
                </a:gridCol>
                <a:gridCol w="1103312">
                  <a:extLst>
                    <a:ext uri="{9D8B030D-6E8A-4147-A177-3AD203B41FA5}">
                      <a16:colId xmlns:a16="http://schemas.microsoft.com/office/drawing/2014/main" val="20001"/>
                    </a:ext>
                  </a:extLst>
                </a:gridCol>
              </a:tblGrid>
              <a:tr h="30638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100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Group 116"/>
          <p:cNvGraphicFramePr>
            <a:graphicFrameLocks noGrp="1"/>
          </p:cNvGraphicFramePr>
          <p:nvPr>
            <p:extLst>
              <p:ext uri="{D42A27DB-BD31-4B8C-83A1-F6EECF244321}">
                <p14:modId xmlns:p14="http://schemas.microsoft.com/office/powerpoint/2010/main" val="788621942"/>
              </p:ext>
            </p:extLst>
          </p:nvPr>
        </p:nvGraphicFramePr>
        <p:xfrm>
          <a:off x="4497387" y="5202235"/>
          <a:ext cx="2208213" cy="1195389"/>
        </p:xfrm>
        <a:graphic>
          <a:graphicData uri="http://schemas.openxmlformats.org/drawingml/2006/table">
            <a:tbl>
              <a:tblPr/>
              <a:tblGrid>
                <a:gridCol w="1104900">
                  <a:extLst>
                    <a:ext uri="{9D8B030D-6E8A-4147-A177-3AD203B41FA5}">
                      <a16:colId xmlns:a16="http://schemas.microsoft.com/office/drawing/2014/main" val="20000"/>
                    </a:ext>
                  </a:extLst>
                </a:gridCol>
                <a:gridCol w="1103313">
                  <a:extLst>
                    <a:ext uri="{9D8B030D-6E8A-4147-A177-3AD203B41FA5}">
                      <a16:colId xmlns:a16="http://schemas.microsoft.com/office/drawing/2014/main" val="20001"/>
                    </a:ext>
                  </a:extLst>
                </a:gridCol>
              </a:tblGrid>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3" name="Group 116"/>
          <p:cNvGraphicFramePr>
            <a:graphicFrameLocks noGrp="1"/>
          </p:cNvGraphicFramePr>
          <p:nvPr>
            <p:extLst>
              <p:ext uri="{D42A27DB-BD31-4B8C-83A1-F6EECF244321}">
                <p14:modId xmlns:p14="http://schemas.microsoft.com/office/powerpoint/2010/main" val="99909910"/>
              </p:ext>
            </p:extLst>
          </p:nvPr>
        </p:nvGraphicFramePr>
        <p:xfrm>
          <a:off x="4495800" y="5199061"/>
          <a:ext cx="2208213" cy="1195389"/>
        </p:xfrm>
        <a:graphic>
          <a:graphicData uri="http://schemas.openxmlformats.org/drawingml/2006/table">
            <a:tbl>
              <a:tblPr/>
              <a:tblGrid>
                <a:gridCol w="1104900">
                  <a:extLst>
                    <a:ext uri="{9D8B030D-6E8A-4147-A177-3AD203B41FA5}">
                      <a16:colId xmlns:a16="http://schemas.microsoft.com/office/drawing/2014/main" val="20000"/>
                    </a:ext>
                  </a:extLst>
                </a:gridCol>
                <a:gridCol w="1103313">
                  <a:extLst>
                    <a:ext uri="{9D8B030D-6E8A-4147-A177-3AD203B41FA5}">
                      <a16:colId xmlns:a16="http://schemas.microsoft.com/office/drawing/2014/main" val="20001"/>
                    </a:ext>
                  </a:extLst>
                </a:gridCol>
              </a:tblGrid>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101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110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extBox 3"/>
          <p:cNvSpPr txBox="1"/>
          <p:nvPr/>
        </p:nvSpPr>
        <p:spPr>
          <a:xfrm>
            <a:off x="1779588" y="4572000"/>
            <a:ext cx="1042017" cy="646331"/>
          </a:xfrm>
          <a:prstGeom prst="rect">
            <a:avLst/>
          </a:prstGeom>
          <a:noFill/>
        </p:spPr>
        <p:txBody>
          <a:bodyPr wrap="none" rtlCol="0">
            <a:spAutoFit/>
          </a:bodyPr>
          <a:lstStyle/>
          <a:p>
            <a:r>
              <a:rPr lang="en-US" dirty="0">
                <a:solidFill>
                  <a:srgbClr val="0000FF"/>
                </a:solidFill>
              </a:rPr>
              <a:t>Binary </a:t>
            </a:r>
          </a:p>
          <a:p>
            <a:r>
              <a:rPr lang="en-US" dirty="0">
                <a:solidFill>
                  <a:srgbClr val="0000FF"/>
                </a:solidFill>
              </a:rPr>
              <a:t>Encoding</a:t>
            </a:r>
          </a:p>
        </p:txBody>
      </p:sp>
      <p:sp>
        <p:nvSpPr>
          <p:cNvPr id="17" name="TextBox 16"/>
          <p:cNvSpPr txBox="1"/>
          <p:nvPr/>
        </p:nvSpPr>
        <p:spPr>
          <a:xfrm>
            <a:off x="2921793" y="4800600"/>
            <a:ext cx="1013419" cy="369332"/>
          </a:xfrm>
          <a:prstGeom prst="rect">
            <a:avLst/>
          </a:prstGeom>
          <a:noFill/>
        </p:spPr>
        <p:txBody>
          <a:bodyPr wrap="none" rtlCol="0">
            <a:spAutoFit/>
          </a:bodyPr>
          <a:lstStyle/>
          <a:p>
            <a:r>
              <a:rPr lang="en-US" dirty="0">
                <a:solidFill>
                  <a:srgbClr val="0000FF"/>
                </a:solidFill>
              </a:rPr>
              <a:t>Meaning</a:t>
            </a:r>
          </a:p>
        </p:txBody>
      </p:sp>
      <p:sp>
        <p:nvSpPr>
          <p:cNvPr id="18" name="TextBox 17"/>
          <p:cNvSpPr txBox="1"/>
          <p:nvPr/>
        </p:nvSpPr>
        <p:spPr>
          <a:xfrm>
            <a:off x="4496741" y="4557711"/>
            <a:ext cx="1042017" cy="646331"/>
          </a:xfrm>
          <a:prstGeom prst="rect">
            <a:avLst/>
          </a:prstGeom>
          <a:noFill/>
        </p:spPr>
        <p:txBody>
          <a:bodyPr wrap="none" rtlCol="0">
            <a:spAutoFit/>
          </a:bodyPr>
          <a:lstStyle/>
          <a:p>
            <a:r>
              <a:rPr lang="en-US" dirty="0">
                <a:solidFill>
                  <a:srgbClr val="0000FF"/>
                </a:solidFill>
              </a:rPr>
              <a:t>Binary </a:t>
            </a:r>
          </a:p>
          <a:p>
            <a:r>
              <a:rPr lang="en-US" dirty="0">
                <a:solidFill>
                  <a:srgbClr val="0000FF"/>
                </a:solidFill>
              </a:rPr>
              <a:t>Encoding</a:t>
            </a:r>
          </a:p>
        </p:txBody>
      </p:sp>
      <p:sp>
        <p:nvSpPr>
          <p:cNvPr id="19" name="TextBox 18"/>
          <p:cNvSpPr txBox="1"/>
          <p:nvPr/>
        </p:nvSpPr>
        <p:spPr>
          <a:xfrm>
            <a:off x="5638946" y="4786311"/>
            <a:ext cx="1013419" cy="369332"/>
          </a:xfrm>
          <a:prstGeom prst="rect">
            <a:avLst/>
          </a:prstGeom>
          <a:noFill/>
        </p:spPr>
        <p:txBody>
          <a:bodyPr wrap="none" rtlCol="0">
            <a:spAutoFit/>
          </a:bodyPr>
          <a:lstStyle/>
          <a:p>
            <a:r>
              <a:rPr lang="en-US" dirty="0">
                <a:solidFill>
                  <a:srgbClr val="0000FF"/>
                </a:solidFill>
              </a:rPr>
              <a:t>Meaning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0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50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uiExpand="1" build="p"/>
      <p:bldP spid="4" grpId="0"/>
      <p:bldP spid="17"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dirty="0">
                <a:ea typeface="ＭＳ Ｐゴシック" pitchFamily="34" charset="-128"/>
              </a:rPr>
              <a:t>How would you represent</a:t>
            </a:r>
          </a:p>
        </p:txBody>
      </p:sp>
      <p:sp>
        <p:nvSpPr>
          <p:cNvPr id="20484" name="Rectangle 3"/>
          <p:cNvSpPr>
            <a:spLocks noGrp="1" noChangeArrowheads="1"/>
          </p:cNvSpPr>
          <p:nvPr>
            <p:ph type="body" idx="1"/>
          </p:nvPr>
        </p:nvSpPr>
        <p:spPr>
          <a:xfrm>
            <a:off x="1600200" y="1624012"/>
            <a:ext cx="8229600" cy="4525963"/>
          </a:xfrm>
        </p:spPr>
        <p:txBody>
          <a:bodyPr>
            <a:normAutofit/>
          </a:bodyPr>
          <a:lstStyle/>
          <a:p>
            <a:pPr>
              <a:tabLst>
                <a:tab pos="5486400" algn="l"/>
              </a:tabLst>
            </a:pPr>
            <a:r>
              <a:rPr lang="en-US" sz="1800" dirty="0">
                <a:ea typeface="ＭＳ Ｐゴシック" pitchFamily="34" charset="-128"/>
              </a:rPr>
              <a:t>A Date ?</a:t>
            </a:r>
          </a:p>
          <a:p>
            <a:pPr lvl="1">
              <a:tabLst>
                <a:tab pos="5486400" algn="l"/>
              </a:tabLst>
            </a:pPr>
            <a:r>
              <a:rPr lang="en-US" sz="1800" dirty="0">
                <a:ea typeface="ＭＳ Ｐゴシック" pitchFamily="34" charset="-128"/>
              </a:rPr>
              <a:t>Days since Jan 1 0000 	(20 bits)</a:t>
            </a:r>
          </a:p>
          <a:p>
            <a:pPr lvl="1">
              <a:tabLst>
                <a:tab pos="5486400" algn="l"/>
              </a:tabLst>
            </a:pPr>
            <a:r>
              <a:rPr lang="en-US" sz="1800" dirty="0">
                <a:ea typeface="ＭＳ Ｐゴシック" pitchFamily="34" charset="-128"/>
              </a:rPr>
              <a:t>Month, day, year	(4 + 5 + </a:t>
            </a:r>
            <a:r>
              <a:rPr lang="en-US" sz="1800" dirty="0">
                <a:solidFill>
                  <a:schemeClr val="hlink"/>
                </a:solidFill>
                <a:ea typeface="ＭＳ Ｐゴシック" pitchFamily="34" charset="-128"/>
              </a:rPr>
              <a:t>12</a:t>
            </a:r>
            <a:r>
              <a:rPr lang="en-US" sz="1800" dirty="0">
                <a:ea typeface="ＭＳ Ｐゴシック" pitchFamily="34" charset="-128"/>
              </a:rPr>
              <a:t> bits)</a:t>
            </a:r>
          </a:p>
          <a:p>
            <a:pPr lvl="1">
              <a:tabLst>
                <a:tab pos="5486400" algn="l"/>
              </a:tabLst>
            </a:pPr>
            <a:r>
              <a:rPr lang="en-US" sz="1800" dirty="0">
                <a:ea typeface="ＭＳ Ｐゴシック" pitchFamily="34" charset="-128"/>
              </a:rPr>
              <a:t>Month, day, year, day of week	(4 + 5 + </a:t>
            </a:r>
            <a:r>
              <a:rPr lang="en-US" sz="1800" dirty="0">
                <a:solidFill>
                  <a:schemeClr val="hlink"/>
                </a:solidFill>
                <a:ea typeface="ＭＳ Ｐゴシック" pitchFamily="34" charset="-128"/>
              </a:rPr>
              <a:t>12</a:t>
            </a:r>
            <a:r>
              <a:rPr lang="en-US" sz="1800" dirty="0">
                <a:ea typeface="ＭＳ Ｐゴシック" pitchFamily="34" charset="-128"/>
              </a:rPr>
              <a:t> + 3 bits)</a:t>
            </a:r>
          </a:p>
          <a:p>
            <a:pPr lvl="2">
              <a:tabLst>
                <a:tab pos="5486400" algn="l"/>
              </a:tabLst>
            </a:pPr>
            <a:endParaRPr lang="en-US" sz="1600" dirty="0">
              <a:ea typeface="ＭＳ Ｐゴシック" pitchFamily="34" charset="-128"/>
            </a:endParaRPr>
          </a:p>
          <a:p>
            <a:pPr>
              <a:tabLst>
                <a:tab pos="5486400" algn="l"/>
              </a:tabLst>
            </a:pPr>
            <a:r>
              <a:rPr lang="en-US" sz="1800" dirty="0">
                <a:ea typeface="ＭＳ Ｐゴシック" pitchFamily="34" charset="-128"/>
              </a:rPr>
              <a:t>A playing card ?</a:t>
            </a:r>
          </a:p>
          <a:p>
            <a:pPr lvl="1">
              <a:tabLst>
                <a:tab pos="5486400" algn="l"/>
              </a:tabLst>
            </a:pPr>
            <a:r>
              <a:rPr lang="en-US" sz="1800" dirty="0">
                <a:ea typeface="ＭＳ Ｐゴシック" pitchFamily="34" charset="-128"/>
              </a:rPr>
              <a:t>Number in deck 	(6 bits)</a:t>
            </a:r>
          </a:p>
          <a:p>
            <a:pPr lvl="1">
              <a:tabLst>
                <a:tab pos="5486400" algn="l"/>
              </a:tabLst>
            </a:pPr>
            <a:r>
              <a:rPr lang="en-US" sz="1800" dirty="0">
                <a:ea typeface="ＭＳ Ｐゴシック" pitchFamily="34" charset="-128"/>
              </a:rPr>
              <a:t>Suit, Number	(2 + 4 bits)</a:t>
            </a:r>
          </a:p>
          <a:p>
            <a:pPr lvl="1">
              <a:tabLst>
                <a:tab pos="5486400" algn="l"/>
              </a:tabLst>
            </a:pPr>
            <a:r>
              <a:rPr lang="en-US" sz="1800" dirty="0">
                <a:ea typeface="ＭＳ Ｐゴシック" pitchFamily="34" charset="-128"/>
              </a:rPr>
              <a:t>Decoded suit, decoded number	(4 + 13 bits)</a:t>
            </a:r>
          </a:p>
          <a:p>
            <a:pPr lvl="1">
              <a:tabLst>
                <a:tab pos="5486400" algn="l"/>
              </a:tabLst>
            </a:pPr>
            <a:endParaRPr lang="en-US" sz="1800" dirty="0">
              <a:ea typeface="ＭＳ Ｐゴシック" pitchFamily="34" charset="-128"/>
            </a:endParaRPr>
          </a:p>
          <a:p>
            <a:pPr>
              <a:tabLst>
                <a:tab pos="5486400" algn="l"/>
              </a:tabLst>
            </a:pPr>
            <a:r>
              <a:rPr lang="en-US" sz="1800" dirty="0">
                <a:ea typeface="ＭＳ Ｐゴシック" pitchFamily="34" charset="-128"/>
              </a:rPr>
              <a:t>A 5-card hand?</a:t>
            </a:r>
          </a:p>
          <a:p>
            <a:pPr>
              <a:tabLst>
                <a:tab pos="5486400" algn="l"/>
              </a:tabLst>
            </a:pPr>
            <a:endParaRPr lang="en-US" sz="1800" dirty="0">
              <a:ea typeface="ＭＳ Ｐゴシック" pitchFamily="34" charset="-128"/>
            </a:endParaRPr>
          </a:p>
        </p:txBody>
      </p:sp>
      <p:sp>
        <p:nvSpPr>
          <p:cNvPr id="5" name="TextBox 4"/>
          <p:cNvSpPr txBox="1"/>
          <p:nvPr/>
        </p:nvSpPr>
        <p:spPr>
          <a:xfrm>
            <a:off x="66675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§1.3</a:t>
            </a:r>
          </a:p>
        </p:txBody>
      </p:sp>
      <p:sp>
        <p:nvSpPr>
          <p:cNvPr id="2" name="Slide Number Placeholder 1"/>
          <p:cNvSpPr>
            <a:spLocks noGrp="1"/>
          </p:cNvSpPr>
          <p:nvPr>
            <p:ph type="sldNum" sz="quarter" idx="12"/>
          </p:nvPr>
        </p:nvSpPr>
        <p:spPr/>
        <p:txBody>
          <a:bodyPr/>
          <a:lstStyle/>
          <a:p>
            <a:fld id="{6F344C7A-0D93-FE43-BBB8-6C733ACB5A1E}" type="slidenum">
              <a:rPr lang="en-US" smtClean="0"/>
              <a:t>47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13" y="1637459"/>
            <a:ext cx="1537987" cy="15379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70" y="3395266"/>
            <a:ext cx="1597430" cy="117673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4949164"/>
            <a:ext cx="2057400" cy="1745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8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8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48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48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48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484">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484">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504"/>
            <a:ext cx="8229600" cy="1143000"/>
          </a:xfrm>
        </p:spPr>
        <p:txBody>
          <a:bodyPr/>
          <a:lstStyle/>
          <a:p>
            <a:r>
              <a:rPr lang="en-US" dirty="0"/>
              <a:t>Representing Numbers</a:t>
            </a:r>
          </a:p>
        </p:txBody>
      </p:sp>
      <p:sp>
        <p:nvSpPr>
          <p:cNvPr id="3" name="Content Placeholder 2"/>
          <p:cNvSpPr>
            <a:spLocks noGrp="1"/>
          </p:cNvSpPr>
          <p:nvPr>
            <p:ph idx="1"/>
          </p:nvPr>
        </p:nvSpPr>
        <p:spPr>
          <a:xfrm>
            <a:off x="457200" y="1072495"/>
            <a:ext cx="8229600" cy="5861705"/>
          </a:xfrm>
        </p:spPr>
        <p:txBody>
          <a:bodyPr>
            <a:normAutofit fontScale="92500" lnSpcReduction="20000"/>
          </a:bodyPr>
          <a:lstStyle/>
          <a:p>
            <a:r>
              <a:rPr lang="en-US" dirty="0"/>
              <a:t>Many ways to represent same value</a:t>
            </a:r>
          </a:p>
          <a:p>
            <a:r>
              <a:rPr lang="en-US" dirty="0"/>
              <a:t>E.g., number five can be written as “5”.</a:t>
            </a:r>
          </a:p>
          <a:p>
            <a:r>
              <a:rPr lang="en-US" dirty="0"/>
              <a:t>Hand with </a:t>
            </a:r>
            <a:r>
              <a:rPr lang="en-US" dirty="0" err="1"/>
              <a:t>fingers+thumb</a:t>
            </a:r>
            <a:r>
              <a:rPr lang="en-US" dirty="0"/>
              <a:t> extended.</a:t>
            </a:r>
          </a:p>
          <a:p>
            <a:r>
              <a:rPr lang="en-US" dirty="0"/>
              <a:t>Unary encoding: 11111  or           .  Used for counting birthdays (candles on cake).</a:t>
            </a:r>
          </a:p>
          <a:p>
            <a:endParaRPr lang="en-US" dirty="0"/>
          </a:p>
          <a:p>
            <a:endParaRPr lang="en-US" dirty="0"/>
          </a:p>
          <a:p>
            <a:endParaRPr lang="en-US" dirty="0"/>
          </a:p>
          <a:p>
            <a:r>
              <a:rPr lang="en-US" dirty="0"/>
              <a:t>Will see binary representation for five is 101</a:t>
            </a:r>
          </a:p>
          <a:p>
            <a:r>
              <a:rPr lang="en-US" dirty="0"/>
              <a:t>Will also see (in 2-3 weeks) floating-point</a:t>
            </a:r>
          </a:p>
          <a:p>
            <a:r>
              <a:rPr lang="en-US" b="1" dirty="0">
                <a:solidFill>
                  <a:srgbClr val="0000FF"/>
                </a:solidFill>
              </a:rPr>
              <a:t>IMPORTANT:  </a:t>
            </a:r>
            <a:r>
              <a:rPr lang="en-US" dirty="0">
                <a:solidFill>
                  <a:srgbClr val="0000FF"/>
                </a:solidFill>
              </a:rPr>
              <a:t>Digital logic </a:t>
            </a:r>
            <a:r>
              <a:rPr lang="en-US" i="1" dirty="0">
                <a:solidFill>
                  <a:srgbClr val="0000FF"/>
                </a:solidFill>
              </a:rPr>
              <a:t>always</a:t>
            </a:r>
            <a:r>
              <a:rPr lang="en-US" dirty="0">
                <a:solidFill>
                  <a:srgbClr val="0000FF"/>
                </a:solidFill>
              </a:rPr>
              <a:t> uses 0’s and 1’s. Decimal numbers in Verilog are converted to 0’s and 1’s by Quartus during synthesis. </a:t>
            </a:r>
          </a:p>
          <a:p>
            <a:endParaRPr lang="en-US" dirty="0"/>
          </a:p>
        </p:txBody>
      </p:sp>
      <p:grpSp>
        <p:nvGrpSpPr>
          <p:cNvPr id="11" name="Group 10"/>
          <p:cNvGrpSpPr/>
          <p:nvPr/>
        </p:nvGrpSpPr>
        <p:grpSpPr>
          <a:xfrm>
            <a:off x="5029200" y="2514600"/>
            <a:ext cx="762000" cy="304800"/>
            <a:chOff x="6858000" y="3581400"/>
            <a:chExt cx="762000" cy="304800"/>
          </a:xfrm>
        </p:grpSpPr>
        <p:cxnSp>
          <p:nvCxnSpPr>
            <p:cNvPr id="5" name="Straight Connector 4"/>
            <p:cNvCxnSpPr/>
            <p:nvPr/>
          </p:nvCxnSpPr>
          <p:spPr>
            <a:xfrm rot="5400000">
              <a:off x="6858000" y="3657600"/>
              <a:ext cx="30480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5400000">
              <a:off x="7010400" y="3657600"/>
              <a:ext cx="30480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7162800" y="3657600"/>
              <a:ext cx="30480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a:off x="7315200" y="3657600"/>
              <a:ext cx="304800"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58000" y="3732212"/>
              <a:ext cx="762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 name="Slide Number Placeholder 8"/>
          <p:cNvSpPr>
            <a:spLocks noGrp="1"/>
          </p:cNvSpPr>
          <p:nvPr>
            <p:ph type="sldNum" sz="quarter" idx="12"/>
          </p:nvPr>
        </p:nvSpPr>
        <p:spPr/>
        <p:txBody>
          <a:bodyPr/>
          <a:lstStyle/>
          <a:p>
            <a:fld id="{6F344C7A-0D93-FE43-BBB8-6C733ACB5A1E}" type="slidenum">
              <a:rPr lang="en-US" smtClean="0"/>
              <a:t>48</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447800"/>
            <a:ext cx="1143000" cy="148328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607" y="3259950"/>
            <a:ext cx="1512794" cy="13475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Unsigned (non-negative) Integers</a:t>
            </a:r>
          </a:p>
        </p:txBody>
      </p:sp>
      <p:sp>
        <p:nvSpPr>
          <p:cNvPr id="3" name="Content Placeholder 2"/>
          <p:cNvSpPr>
            <a:spLocks noGrp="1"/>
          </p:cNvSpPr>
          <p:nvPr>
            <p:ph idx="1"/>
          </p:nvPr>
        </p:nvSpPr>
        <p:spPr/>
        <p:txBody>
          <a:bodyPr/>
          <a:lstStyle/>
          <a:p>
            <a:r>
              <a:rPr lang="en-US" dirty="0"/>
              <a:t>Unsigned integers useful for counting</a:t>
            </a:r>
          </a:p>
          <a:p>
            <a:endParaRPr lang="en-US" dirty="0"/>
          </a:p>
          <a:p>
            <a:r>
              <a:rPr lang="en-US" dirty="0"/>
              <a:t>Example 1: Track number of times we have completed a task.</a:t>
            </a:r>
          </a:p>
          <a:p>
            <a:endParaRPr lang="en-US" dirty="0"/>
          </a:p>
          <a:p>
            <a:r>
              <a:rPr lang="en-US" dirty="0"/>
              <a:t>Example 2: Identify different memory locations (e.g., 129 Main St. </a:t>
            </a:r>
            <a:r>
              <a:rPr lang="en-US" dirty="0" err="1"/>
              <a:t>vs</a:t>
            </a:r>
            <a:r>
              <a:rPr lang="en-US" dirty="0"/>
              <a:t> 131 Main St.)</a:t>
            </a:r>
          </a:p>
        </p:txBody>
      </p:sp>
      <p:sp>
        <p:nvSpPr>
          <p:cNvPr id="4" name="TextBox 3"/>
          <p:cNvSpPr txBox="1"/>
          <p:nvPr/>
        </p:nvSpPr>
        <p:spPr>
          <a:xfrm>
            <a:off x="65151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§10.1</a:t>
            </a:r>
          </a:p>
        </p:txBody>
      </p:sp>
      <p:sp>
        <p:nvSpPr>
          <p:cNvPr id="6" name="Slide Number Placeholder 5"/>
          <p:cNvSpPr>
            <a:spLocks noGrp="1"/>
          </p:cNvSpPr>
          <p:nvPr>
            <p:ph type="sldNum" sz="quarter" idx="12"/>
          </p:nvPr>
        </p:nvSpPr>
        <p:spPr/>
        <p:txBody>
          <a:bodyPr/>
          <a:lstStyle/>
          <a:p>
            <a:fld id="{6F344C7A-0D93-FE43-BBB8-6C733ACB5A1E}" type="slidenum">
              <a:rPr lang="en-US" smtClean="0"/>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Analog Computers…</a:t>
            </a:r>
          </a:p>
        </p:txBody>
      </p:sp>
      <p:sp>
        <p:nvSpPr>
          <p:cNvPr id="3" name="Content Placeholder 2"/>
          <p:cNvSpPr>
            <a:spLocks noGrp="1"/>
          </p:cNvSpPr>
          <p:nvPr>
            <p:ph idx="1"/>
          </p:nvPr>
        </p:nvSpPr>
        <p:spPr>
          <a:xfrm>
            <a:off x="457200" y="5486400"/>
            <a:ext cx="8229600" cy="639763"/>
          </a:xfrm>
        </p:spPr>
        <p:txBody>
          <a:bodyPr>
            <a:normAutofit fontScale="92500"/>
          </a:bodyPr>
          <a:lstStyle/>
          <a:p>
            <a:r>
              <a:rPr lang="en-US" dirty="0" err="1"/>
              <a:t>Norden</a:t>
            </a:r>
            <a:r>
              <a:rPr lang="en-US" dirty="0"/>
              <a:t> bombsight [Computer History Museum]</a:t>
            </a:r>
          </a:p>
        </p:txBody>
      </p:sp>
      <p:pic>
        <p:nvPicPr>
          <p:cNvPr id="4" name="Picture 3"/>
          <p:cNvPicPr>
            <a:picLocks noChangeAspect="1"/>
          </p:cNvPicPr>
          <p:nvPr/>
        </p:nvPicPr>
        <p:blipFill>
          <a:blip r:embed="rId3"/>
          <a:stretch>
            <a:fillRect/>
          </a:stretch>
        </p:blipFill>
        <p:spPr>
          <a:xfrm>
            <a:off x="2133600" y="1828800"/>
            <a:ext cx="4800600" cy="3200400"/>
          </a:xfrm>
          <a:prstGeom prst="rect">
            <a:avLst/>
          </a:prstGeom>
        </p:spPr>
      </p:pic>
      <p:sp>
        <p:nvSpPr>
          <p:cNvPr id="6" name="Slide Number Placeholder 5"/>
          <p:cNvSpPr>
            <a:spLocks noGrp="1"/>
          </p:cNvSpPr>
          <p:nvPr>
            <p:ph type="sldNum" sz="quarter" idx="12"/>
          </p:nvPr>
        </p:nvSpPr>
        <p:spPr/>
        <p:txBody>
          <a:bodyPr/>
          <a:lstStyle/>
          <a:p>
            <a:fld id="{6F344C7A-0D93-FE43-BBB8-6C733ACB5A1E}" type="slidenum">
              <a:rPr lang="en-US" smtClean="0"/>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Unsigned Integers in Binary</a:t>
            </a:r>
          </a:p>
        </p:txBody>
      </p:sp>
      <p:sp>
        <p:nvSpPr>
          <p:cNvPr id="3" name="Content Placeholder 2"/>
          <p:cNvSpPr>
            <a:spLocks noGrp="1"/>
          </p:cNvSpPr>
          <p:nvPr>
            <p:ph idx="1"/>
          </p:nvPr>
        </p:nvSpPr>
        <p:spPr/>
        <p:txBody>
          <a:bodyPr>
            <a:normAutofit lnSpcReduction="10000"/>
          </a:bodyPr>
          <a:lstStyle/>
          <a:p>
            <a:pPr>
              <a:buNone/>
            </a:pPr>
            <a:r>
              <a:rPr lang="en-US" dirty="0"/>
              <a:t>Decimal:  E.g., 329 = 3×10</a:t>
            </a:r>
            <a:r>
              <a:rPr lang="en-US" baseline="30000" dirty="0"/>
              <a:t>2 </a:t>
            </a:r>
            <a:r>
              <a:rPr lang="en-US" dirty="0"/>
              <a:t>+ 2×10</a:t>
            </a:r>
            <a:r>
              <a:rPr lang="en-US" baseline="30000" dirty="0"/>
              <a:t>1 </a:t>
            </a:r>
            <a:r>
              <a:rPr lang="en-US" dirty="0"/>
              <a:t>+ 9×10</a:t>
            </a:r>
            <a:r>
              <a:rPr lang="en-US" baseline="30000" dirty="0"/>
              <a:t>0</a:t>
            </a:r>
            <a:endParaRPr lang="en-US" dirty="0"/>
          </a:p>
          <a:p>
            <a:pPr>
              <a:buNone/>
            </a:pPr>
            <a:endParaRPr lang="en-US" dirty="0"/>
          </a:p>
          <a:p>
            <a:pPr>
              <a:buNone/>
            </a:pPr>
            <a:r>
              <a:rPr lang="en-US" dirty="0"/>
              <a:t>binary digits are 0 and 1</a:t>
            </a:r>
            <a:endParaRPr lang="en-US" baseline="30000" dirty="0"/>
          </a:p>
          <a:p>
            <a:pPr>
              <a:buNone/>
            </a:pPr>
            <a:endParaRPr lang="en-US" dirty="0"/>
          </a:p>
          <a:p>
            <a:pPr>
              <a:buNone/>
            </a:pPr>
            <a:r>
              <a:rPr lang="en-US" dirty="0"/>
              <a:t>E.g., with five bits, represent number 6 as 00110 </a:t>
            </a:r>
          </a:p>
          <a:p>
            <a:pPr>
              <a:buNone/>
            </a:pPr>
            <a:endParaRPr lang="en-US" dirty="0"/>
          </a:p>
          <a:p>
            <a:pPr>
              <a:buNone/>
            </a:pPr>
            <a:r>
              <a:rPr lang="en-US" dirty="0"/>
              <a:t>This means 0×2</a:t>
            </a:r>
            <a:r>
              <a:rPr lang="en-US" baseline="30000" dirty="0"/>
              <a:t>4 </a:t>
            </a:r>
            <a:r>
              <a:rPr lang="en-US" dirty="0"/>
              <a:t> + 0×2</a:t>
            </a:r>
            <a:r>
              <a:rPr lang="en-US" baseline="30000" dirty="0"/>
              <a:t>3 </a:t>
            </a:r>
            <a:r>
              <a:rPr lang="en-US" dirty="0"/>
              <a:t>+ 1×2</a:t>
            </a:r>
            <a:r>
              <a:rPr lang="en-US" baseline="30000" dirty="0"/>
              <a:t>2 </a:t>
            </a:r>
            <a:r>
              <a:rPr lang="en-US" dirty="0"/>
              <a:t>+ 1×2</a:t>
            </a:r>
            <a:r>
              <a:rPr lang="en-US" baseline="30000" dirty="0"/>
              <a:t>1 </a:t>
            </a:r>
            <a:r>
              <a:rPr lang="en-US" dirty="0"/>
              <a:t>+ 0×2</a:t>
            </a:r>
            <a:r>
              <a:rPr lang="en-US" baseline="30000" dirty="0"/>
              <a:t>0</a:t>
            </a:r>
          </a:p>
          <a:p>
            <a:pPr>
              <a:buNone/>
            </a:pPr>
            <a:r>
              <a:rPr lang="en-US" dirty="0"/>
              <a:t>                     0×16</a:t>
            </a:r>
            <a:r>
              <a:rPr lang="en-US" baseline="30000" dirty="0"/>
              <a:t> </a:t>
            </a:r>
            <a:r>
              <a:rPr lang="en-US" dirty="0"/>
              <a:t> + 0×8</a:t>
            </a:r>
            <a:r>
              <a:rPr lang="en-US" baseline="30000" dirty="0"/>
              <a:t> </a:t>
            </a:r>
            <a:r>
              <a:rPr lang="en-US" dirty="0"/>
              <a:t>+ </a:t>
            </a:r>
            <a:r>
              <a:rPr lang="en-US" dirty="0">
                <a:solidFill>
                  <a:srgbClr val="0000FF"/>
                </a:solidFill>
              </a:rPr>
              <a:t>1×4</a:t>
            </a:r>
            <a:r>
              <a:rPr lang="en-US" baseline="30000" dirty="0">
                <a:solidFill>
                  <a:srgbClr val="0000FF"/>
                </a:solidFill>
              </a:rPr>
              <a:t> </a:t>
            </a:r>
            <a:r>
              <a:rPr lang="en-US" dirty="0">
                <a:solidFill>
                  <a:srgbClr val="0000FF"/>
                </a:solidFill>
              </a:rPr>
              <a:t>+ 1×2</a:t>
            </a:r>
            <a:r>
              <a:rPr lang="en-US" baseline="30000" dirty="0"/>
              <a:t> </a:t>
            </a:r>
            <a:r>
              <a:rPr lang="en-US"/>
              <a:t>+ 0×1</a:t>
            </a:r>
            <a:endParaRPr lang="en-US" dirty="0"/>
          </a:p>
          <a:p>
            <a:pPr>
              <a:buNone/>
            </a:pPr>
            <a:endParaRPr lang="en-US" dirty="0"/>
          </a:p>
        </p:txBody>
      </p:sp>
      <p:sp>
        <p:nvSpPr>
          <p:cNvPr id="4" name="TextBox 3"/>
          <p:cNvSpPr txBox="1"/>
          <p:nvPr/>
        </p:nvSpPr>
        <p:spPr>
          <a:xfrm>
            <a:off x="6572573"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§10.1</a:t>
            </a:r>
          </a:p>
        </p:txBody>
      </p:sp>
      <p:sp>
        <p:nvSpPr>
          <p:cNvPr id="8" name="Slide Number Placeholder 7"/>
          <p:cNvSpPr>
            <a:spLocks noGrp="1"/>
          </p:cNvSpPr>
          <p:nvPr>
            <p:ph type="sldNum" sz="quarter" idx="12"/>
          </p:nvPr>
        </p:nvSpPr>
        <p:spPr/>
        <p:txBody>
          <a:bodyPr/>
          <a:lstStyle/>
          <a:p>
            <a:fld id="{6F344C7A-0D93-FE43-BBB8-6C733ACB5A1E}" type="slidenum">
              <a:rPr lang="en-US" smtClean="0"/>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Converting from Decimal to Binary </a:t>
            </a:r>
          </a:p>
        </p:txBody>
      </p:sp>
      <p:sp>
        <p:nvSpPr>
          <p:cNvPr id="3" name="Content Placeholder 2"/>
          <p:cNvSpPr>
            <a:spLocks noGrp="1"/>
          </p:cNvSpPr>
          <p:nvPr>
            <p:ph idx="1"/>
          </p:nvPr>
        </p:nvSpPr>
        <p:spPr>
          <a:xfrm>
            <a:off x="457200" y="1143000"/>
            <a:ext cx="8229600" cy="5257800"/>
          </a:xfrm>
        </p:spPr>
        <p:txBody>
          <a:bodyPr>
            <a:normAutofit fontScale="85000" lnSpcReduction="20000"/>
          </a:bodyPr>
          <a:lstStyle/>
          <a:p>
            <a:pPr marL="514350" indent="-514350">
              <a:buFont typeface="+mj-lt"/>
              <a:buAutoNum type="arabicPeriod"/>
            </a:pPr>
            <a:r>
              <a:rPr lang="en-US" dirty="0"/>
              <a:t>Expand, convert, evaluate (not recommended)</a:t>
            </a:r>
          </a:p>
          <a:p>
            <a:pPr marL="514350" indent="-514350">
              <a:buNone/>
            </a:pPr>
            <a:r>
              <a:rPr lang="en-US" dirty="0"/>
              <a:t>	329 = 3×10</a:t>
            </a:r>
            <a:r>
              <a:rPr lang="en-US" baseline="30000" dirty="0"/>
              <a:t>2 </a:t>
            </a:r>
            <a:r>
              <a:rPr lang="en-US" dirty="0"/>
              <a:t>+ 2×10</a:t>
            </a:r>
            <a:r>
              <a:rPr lang="en-US" baseline="30000" dirty="0"/>
              <a:t>1 </a:t>
            </a:r>
            <a:r>
              <a:rPr lang="en-US" dirty="0"/>
              <a:t>+ 9×10</a:t>
            </a:r>
            <a:r>
              <a:rPr lang="en-US" baseline="30000" dirty="0"/>
              <a:t>0</a:t>
            </a:r>
            <a:endParaRPr lang="en-US" dirty="0"/>
          </a:p>
          <a:p>
            <a:pPr marL="514350" indent="-514350">
              <a:buNone/>
            </a:pPr>
            <a:r>
              <a:rPr lang="en-US" dirty="0"/>
              <a:t>			= 11×1100100 + 10×1010 + 1001x1</a:t>
            </a:r>
          </a:p>
          <a:p>
            <a:pPr marL="514350" indent="-514350">
              <a:buNone/>
            </a:pPr>
            <a:r>
              <a:rPr lang="en-US" dirty="0"/>
              <a:t>			= 101001001</a:t>
            </a:r>
          </a:p>
          <a:p>
            <a:pPr marL="514350" indent="-514350">
              <a:buNone/>
            </a:pPr>
            <a:r>
              <a:rPr lang="en-US" dirty="0"/>
              <a:t>2.  Division by 2 method </a:t>
            </a:r>
          </a:p>
          <a:p>
            <a:pPr marL="514350" indent="-514350">
              <a:buNone/>
            </a:pPr>
            <a:r>
              <a:rPr lang="en-US" dirty="0"/>
              <a:t>	If least significant decimal digit is odd (even), then least significant binary digit is 1 (0).</a:t>
            </a:r>
          </a:p>
          <a:p>
            <a:pPr marL="514350" indent="-514350">
              <a:buNone/>
            </a:pPr>
            <a:r>
              <a:rPr lang="en-US" dirty="0"/>
              <a:t>	329 (odd)   =&gt; 1, 329 ÷ 2  =</a:t>
            </a:r>
          </a:p>
          <a:p>
            <a:pPr marL="514350" indent="-514350">
              <a:buNone/>
            </a:pPr>
            <a:r>
              <a:rPr lang="en-US" dirty="0"/>
              <a:t>	164 (even) =&gt; 0, 164 ÷ 2 =</a:t>
            </a:r>
          </a:p>
          <a:p>
            <a:pPr marL="514350" indent="-514350">
              <a:buNone/>
            </a:pPr>
            <a:r>
              <a:rPr lang="en-US" dirty="0"/>
              <a:t>	82 (even)   =&gt; 0, 82 ÷ 2 =</a:t>
            </a:r>
          </a:p>
          <a:p>
            <a:pPr marL="514350" indent="-514350">
              <a:buNone/>
            </a:pPr>
            <a:r>
              <a:rPr lang="en-US" dirty="0"/>
              <a:t>	41 (odd)    =&gt;  1, …</a:t>
            </a:r>
          </a:p>
          <a:p>
            <a:pPr marL="514350" indent="-514350">
              <a:buFont typeface="+mj-lt"/>
              <a:buAutoNum type="arabicPeriod" startAt="3"/>
            </a:pPr>
            <a:r>
              <a:rPr lang="en-US" dirty="0"/>
              <a:t>Subtraction method (see text: Dally 10.1)</a:t>
            </a:r>
          </a:p>
        </p:txBody>
      </p:sp>
      <p:sp>
        <p:nvSpPr>
          <p:cNvPr id="4" name="TextBox 3"/>
          <p:cNvSpPr txBox="1"/>
          <p:nvPr/>
        </p:nvSpPr>
        <p:spPr>
          <a:xfrm>
            <a:off x="64008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§10.1</a:t>
            </a:r>
          </a:p>
        </p:txBody>
      </p:sp>
      <p:sp>
        <p:nvSpPr>
          <p:cNvPr id="6" name="Slide Number Placeholder 5"/>
          <p:cNvSpPr>
            <a:spLocks noGrp="1"/>
          </p:cNvSpPr>
          <p:nvPr>
            <p:ph type="sldNum" sz="quarter" idx="12"/>
          </p:nvPr>
        </p:nvSpPr>
        <p:spPr/>
        <p:txBody>
          <a:bodyPr/>
          <a:lstStyle/>
          <a:p>
            <a:fld id="{6F344C7A-0D93-FE43-BBB8-6C733ACB5A1E}" type="slidenum">
              <a:rPr lang="en-US" smtClean="0"/>
              <a:t>51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5139"/>
            <a:ext cx="9144000" cy="5888736"/>
          </a:xfrm>
          <a:prstGeom prst="rect">
            <a:avLst/>
          </a:prstGeom>
        </p:spPr>
      </p:pic>
      <p:sp>
        <p:nvSpPr>
          <p:cNvPr id="50181" name="AutoShape 5" descr="main20080711"/>
          <p:cNvSpPr>
            <a:spLocks noChangeAspect="1" noChangeArrowheads="1"/>
          </p:cNvSpPr>
          <p:nvPr/>
        </p:nvSpPr>
        <p:spPr bwMode="auto">
          <a:xfrm>
            <a:off x="4419600" y="3276600"/>
            <a:ext cx="304800" cy="304800"/>
          </a:xfrm>
          <a:prstGeom prst="rect">
            <a:avLst/>
          </a:prstGeom>
          <a:noFill/>
          <a:ln w="9525">
            <a:noFill/>
            <a:miter lim="800000"/>
            <a:headEnd/>
            <a:tailEnd/>
          </a:ln>
        </p:spPr>
        <p:txBody>
          <a:bodyPr>
            <a:prstTxWarp prst="textNoShape">
              <a:avLst/>
            </a:prstTxWarp>
          </a:bodyPr>
          <a:lstStyle/>
          <a:p>
            <a:endParaRPr lang="en-US"/>
          </a:p>
        </p:txBody>
      </p:sp>
      <p:sp>
        <p:nvSpPr>
          <p:cNvPr id="50182" name="AutoShape 6" descr="main20080711"/>
          <p:cNvSpPr>
            <a:spLocks noChangeAspect="1" noChangeArrowheads="1"/>
          </p:cNvSpPr>
          <p:nvPr/>
        </p:nvSpPr>
        <p:spPr bwMode="auto">
          <a:xfrm>
            <a:off x="4419600" y="3276600"/>
            <a:ext cx="304800" cy="304800"/>
          </a:xfrm>
          <a:prstGeom prst="rect">
            <a:avLst/>
          </a:prstGeom>
          <a:noFill/>
          <a:ln w="9525">
            <a:noFill/>
            <a:miter lim="800000"/>
            <a:headEnd/>
            <a:tailEnd/>
          </a:ln>
        </p:spPr>
        <p:txBody>
          <a:bodyPr>
            <a:prstTxWarp prst="textNoShape">
              <a:avLst/>
            </a:prstTxWarp>
          </a:bodyPr>
          <a:lstStyle/>
          <a:p>
            <a:endParaRPr lang="en-US"/>
          </a:p>
        </p:txBody>
      </p:sp>
      <p:sp>
        <p:nvSpPr>
          <p:cNvPr id="9" name="Slide Number Placeholder 8"/>
          <p:cNvSpPr>
            <a:spLocks noGrp="1"/>
          </p:cNvSpPr>
          <p:nvPr>
            <p:ph type="sldNum" sz="quarter" idx="12"/>
          </p:nvPr>
        </p:nvSpPr>
        <p:spPr/>
        <p:txBody>
          <a:bodyPr/>
          <a:lstStyle/>
          <a:p>
            <a:pPr>
              <a:defRPr/>
            </a:pPr>
            <a:fld id="{D0D1DCD0-B726-524A-BB5F-A8A7C19147CE}" type="slidenum">
              <a:rPr lang="en-US" smtClean="0"/>
              <a:pPr>
                <a:defRPr/>
              </a:pPr>
              <a:t>52</a:t>
            </a:fld>
            <a:endParaRPr lang="en-US" dirty="0">
              <a:latin typeface="Times" pitchFamily="-108" charset="0"/>
            </a:endParaRPr>
          </a:p>
        </p:txBody>
      </p:sp>
      <p:sp>
        <p:nvSpPr>
          <p:cNvPr id="10" name="Rectangle 9"/>
          <p:cNvSpPr/>
          <p:nvPr/>
        </p:nvSpPr>
        <p:spPr>
          <a:xfrm>
            <a:off x="3581400" y="2438400"/>
            <a:ext cx="1143000" cy="1143000"/>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73808" cy="938784"/>
          </a:xfrm>
          <a:prstGeom prst="rect">
            <a:avLst/>
          </a:prstGeom>
        </p:spPr>
      </p:pic>
      <p:sp>
        <p:nvSpPr>
          <p:cNvPr id="50184" name="Freeform 8"/>
          <p:cNvSpPr>
            <a:spLocks/>
          </p:cNvSpPr>
          <p:nvPr/>
        </p:nvSpPr>
        <p:spPr bwMode="auto">
          <a:xfrm>
            <a:off x="2125663" y="811213"/>
            <a:ext cx="976312" cy="623887"/>
          </a:xfrm>
          <a:custGeom>
            <a:avLst/>
            <a:gdLst>
              <a:gd name="T0" fmla="*/ 0 w 615"/>
              <a:gd name="T1" fmla="*/ 0 h 393"/>
              <a:gd name="T2" fmla="*/ 2147483647 w 615"/>
              <a:gd name="T3" fmla="*/ 2147483647 h 393"/>
              <a:gd name="T4" fmla="*/ 2147483647 w 615"/>
              <a:gd name="T5" fmla="*/ 2147483647 h 393"/>
              <a:gd name="T6" fmla="*/ 0 60000 65536"/>
              <a:gd name="T7" fmla="*/ 0 60000 65536"/>
              <a:gd name="T8" fmla="*/ 0 60000 65536"/>
              <a:gd name="T9" fmla="*/ 0 w 615"/>
              <a:gd name="T10" fmla="*/ 0 h 393"/>
              <a:gd name="T11" fmla="*/ 615 w 615"/>
              <a:gd name="T12" fmla="*/ 393 h 393"/>
            </a:gdLst>
            <a:ahLst/>
            <a:cxnLst>
              <a:cxn ang="T6">
                <a:pos x="T0" y="T1"/>
              </a:cxn>
              <a:cxn ang="T7">
                <a:pos x="T2" y="T3"/>
              </a:cxn>
              <a:cxn ang="T8">
                <a:pos x="T4" y="T5"/>
              </a:cxn>
            </a:cxnLst>
            <a:rect l="T9" t="T10" r="T11" b="T12"/>
            <a:pathLst>
              <a:path w="615" h="393">
                <a:moveTo>
                  <a:pt x="0" y="0"/>
                </a:moveTo>
                <a:cubicBezTo>
                  <a:pt x="165" y="15"/>
                  <a:pt x="330" y="31"/>
                  <a:pt x="432" y="96"/>
                </a:cubicBezTo>
                <a:cubicBezTo>
                  <a:pt x="534" y="161"/>
                  <a:pt x="584" y="342"/>
                  <a:pt x="615" y="393"/>
                </a:cubicBezTo>
              </a:path>
            </a:pathLst>
          </a:custGeom>
          <a:noFill/>
          <a:ln w="76200">
            <a:solidFill>
              <a:srgbClr val="000099"/>
            </a:solidFill>
            <a:round/>
            <a:headEnd/>
            <a:tailEnd type="triangle" w="lg" len="lg"/>
          </a:ln>
        </p:spPr>
        <p:txBody>
          <a:bodyPr wrap="none" anchor="ctr">
            <a:prstTxWarp prst="textNoShape">
              <a:avLst/>
            </a:prstTxWarp>
            <a:spAutoFit/>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7639" y="-1"/>
            <a:ext cx="3943256" cy="4859555"/>
          </a:xfrm>
          <a:prstGeom prst="rect">
            <a:avLst/>
          </a:prstGeom>
        </p:spPr>
      </p:pic>
      <p:sp>
        <p:nvSpPr>
          <p:cNvPr id="5" name="TextBox 4"/>
          <p:cNvSpPr txBox="1"/>
          <p:nvPr/>
        </p:nvSpPr>
        <p:spPr>
          <a:xfrm>
            <a:off x="5410200" y="4267200"/>
            <a:ext cx="2964273" cy="215444"/>
          </a:xfrm>
          <a:prstGeom prst="rect">
            <a:avLst/>
          </a:prstGeom>
          <a:noFill/>
        </p:spPr>
        <p:txBody>
          <a:bodyPr wrap="none" rtlCol="0">
            <a:spAutoFit/>
          </a:bodyPr>
          <a:lstStyle/>
          <a:p>
            <a:r>
              <a:rPr lang="en-US" sz="800" dirty="0">
                <a:solidFill>
                  <a:srgbClr val="0000FF"/>
                </a:solidFill>
              </a:rPr>
              <a:t>[http://</a:t>
            </a:r>
            <a:r>
              <a:rPr lang="en-US" sz="800" dirty="0" err="1">
                <a:solidFill>
                  <a:srgbClr val="0000FF"/>
                </a:solidFill>
              </a:rPr>
              <a:t>vlsiarch.eecs.harvard.edu</a:t>
            </a:r>
            <a:r>
              <a:rPr lang="en-US" sz="800" dirty="0">
                <a:solidFill>
                  <a:srgbClr val="0000FF"/>
                </a:solidFill>
              </a:rPr>
              <a:t>/accelerators/die-photo-analysis]</a:t>
            </a:r>
          </a:p>
        </p:txBody>
      </p:sp>
      <p:sp>
        <p:nvSpPr>
          <p:cNvPr id="6" name="TextBox 5"/>
          <p:cNvSpPr txBox="1"/>
          <p:nvPr/>
        </p:nvSpPr>
        <p:spPr>
          <a:xfrm>
            <a:off x="5536406" y="298012"/>
            <a:ext cx="3016660" cy="1200329"/>
          </a:xfrm>
          <a:prstGeom prst="rect">
            <a:avLst/>
          </a:prstGeom>
          <a:noFill/>
        </p:spPr>
        <p:txBody>
          <a:bodyPr wrap="none" rtlCol="0">
            <a:spAutoFit/>
          </a:bodyPr>
          <a:lstStyle/>
          <a:p>
            <a:r>
              <a:rPr lang="en-US" sz="2400" dirty="0">
                <a:solidFill>
                  <a:srgbClr val="0000FF"/>
                </a:solidFill>
              </a:rPr>
              <a:t>Apple A8 die photo </a:t>
            </a:r>
          </a:p>
          <a:p>
            <a:r>
              <a:rPr lang="en-US" sz="2400" dirty="0">
                <a:solidFill>
                  <a:srgbClr val="0000FF"/>
                </a:solidFill>
              </a:rPr>
              <a:t>(application processor </a:t>
            </a:r>
          </a:p>
          <a:p>
            <a:r>
              <a:rPr lang="en-US" sz="2400" dirty="0">
                <a:solidFill>
                  <a:srgbClr val="0000FF"/>
                </a:solidFill>
              </a:rPr>
              <a:t>used in iPhone 6)</a:t>
            </a:r>
          </a:p>
        </p:txBody>
      </p:sp>
    </p:spTree>
    <p:extLst>
      <p:ext uri="{BB962C8B-B14F-4D97-AF65-F5344CB8AC3E}">
        <p14:creationId xmlns:p14="http://schemas.microsoft.com/office/powerpoint/2010/main" val="470703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344C7A-0D93-FE43-BBB8-6C733ACB5A1E}" type="slidenum">
              <a:rPr lang="en-US" smtClean="0"/>
              <a:t>53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812" y="3342242"/>
            <a:ext cx="2857500" cy="2857500"/>
          </a:xfrm>
          <a:prstGeom prst="rect">
            <a:avLst/>
          </a:prstGeom>
        </p:spPr>
      </p:pic>
      <p:sp>
        <p:nvSpPr>
          <p:cNvPr id="7" name="Title 1"/>
          <p:cNvSpPr>
            <a:spLocks noGrp="1"/>
          </p:cNvSpPr>
          <p:nvPr>
            <p:ph type="title"/>
          </p:nvPr>
        </p:nvSpPr>
        <p:spPr>
          <a:xfrm>
            <a:off x="533400" y="-76200"/>
            <a:ext cx="8229600" cy="1143000"/>
          </a:xfrm>
        </p:spPr>
        <p:txBody>
          <a:bodyPr>
            <a:normAutofit/>
          </a:bodyPr>
          <a:lstStyle/>
          <a:p>
            <a:r>
              <a:rPr lang="en-US" dirty="0"/>
              <a:t>Two Types of Digital Logic!</a:t>
            </a:r>
          </a:p>
        </p:txBody>
      </p:sp>
      <p:pic>
        <p:nvPicPr>
          <p:cNvPr id="10" name="Picture 7" descr="cliparta2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106" y="3276600"/>
            <a:ext cx="1969294" cy="310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38200" y="1485664"/>
            <a:ext cx="2538324" cy="461665"/>
          </a:xfrm>
          <a:prstGeom prst="rect">
            <a:avLst/>
          </a:prstGeom>
          <a:noFill/>
        </p:spPr>
        <p:txBody>
          <a:bodyPr wrap="none" rtlCol="0">
            <a:spAutoFit/>
          </a:bodyPr>
          <a:lstStyle/>
          <a:p>
            <a:r>
              <a:rPr lang="en-US" sz="2400" dirty="0"/>
              <a:t>“Sequential Logic” </a:t>
            </a:r>
          </a:p>
        </p:txBody>
      </p:sp>
      <p:sp>
        <p:nvSpPr>
          <p:cNvPr id="12" name="TextBox 11"/>
          <p:cNvSpPr txBox="1"/>
          <p:nvPr/>
        </p:nvSpPr>
        <p:spPr>
          <a:xfrm>
            <a:off x="5341937" y="1485663"/>
            <a:ext cx="3040063" cy="461665"/>
          </a:xfrm>
          <a:prstGeom prst="rect">
            <a:avLst/>
          </a:prstGeom>
          <a:noFill/>
        </p:spPr>
        <p:txBody>
          <a:bodyPr wrap="none" rtlCol="0">
            <a:spAutoFit/>
          </a:bodyPr>
          <a:lstStyle/>
          <a:p>
            <a:r>
              <a:rPr lang="en-US" sz="2400" dirty="0"/>
              <a:t>“Combinational Logic”</a:t>
            </a:r>
          </a:p>
        </p:txBody>
      </p:sp>
      <p:sp>
        <p:nvSpPr>
          <p:cNvPr id="13" name="TextBox 12"/>
          <p:cNvSpPr txBox="1"/>
          <p:nvPr/>
        </p:nvSpPr>
        <p:spPr>
          <a:xfrm>
            <a:off x="887506" y="2823708"/>
            <a:ext cx="2685735" cy="461665"/>
          </a:xfrm>
          <a:prstGeom prst="rect">
            <a:avLst/>
          </a:prstGeom>
          <a:noFill/>
        </p:spPr>
        <p:txBody>
          <a:bodyPr wrap="none" rtlCol="0">
            <a:spAutoFit/>
          </a:bodyPr>
          <a:lstStyle/>
          <a:p>
            <a:r>
              <a:rPr lang="en-US" sz="2400" dirty="0"/>
              <a:t>remembers things…</a:t>
            </a:r>
          </a:p>
        </p:txBody>
      </p:sp>
      <p:sp>
        <p:nvSpPr>
          <p:cNvPr id="14" name="TextBox 13"/>
          <p:cNvSpPr txBox="1"/>
          <p:nvPr/>
        </p:nvSpPr>
        <p:spPr>
          <a:xfrm>
            <a:off x="5486400" y="2812859"/>
            <a:ext cx="2098973" cy="461665"/>
          </a:xfrm>
          <a:prstGeom prst="rect">
            <a:avLst/>
          </a:prstGeom>
          <a:noFill/>
        </p:spPr>
        <p:txBody>
          <a:bodyPr wrap="none" rtlCol="0">
            <a:spAutoFit/>
          </a:bodyPr>
          <a:lstStyle/>
          <a:p>
            <a:r>
              <a:rPr lang="en-US" sz="2400" dirty="0"/>
              <a:t>forgets things…</a:t>
            </a:r>
          </a:p>
        </p:txBody>
      </p:sp>
    </p:spTree>
    <p:extLst>
      <p:ext uri="{BB962C8B-B14F-4D97-AF65-F5344CB8AC3E}">
        <p14:creationId xmlns:p14="http://schemas.microsoft.com/office/powerpoint/2010/main" val="253397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51183"/>
          </a:xfrm>
        </p:spPr>
        <p:txBody>
          <a:bodyPr/>
          <a:lstStyle/>
          <a:p>
            <a:r>
              <a:rPr lang="en-US" dirty="0"/>
              <a:t>Wires and busses</a:t>
            </a:r>
          </a:p>
        </p:txBody>
      </p:sp>
      <p:sp>
        <p:nvSpPr>
          <p:cNvPr id="3" name="Content Placeholder 2"/>
          <p:cNvSpPr>
            <a:spLocks noGrp="1"/>
          </p:cNvSpPr>
          <p:nvPr>
            <p:ph idx="1"/>
          </p:nvPr>
        </p:nvSpPr>
        <p:spPr>
          <a:xfrm>
            <a:off x="457200" y="990600"/>
            <a:ext cx="8229600" cy="2186245"/>
          </a:xfrm>
        </p:spPr>
        <p:txBody>
          <a:bodyPr>
            <a:normAutofit fontScale="77500" lnSpcReduction="20000"/>
          </a:bodyPr>
          <a:lstStyle/>
          <a:p>
            <a:r>
              <a:rPr lang="en-US" dirty="0"/>
              <a:t>Both sequential and combinational logic are built using wires and busses.</a:t>
            </a:r>
          </a:p>
          <a:p>
            <a:r>
              <a:rPr lang="en-US" dirty="0"/>
              <a:t>Single wire carries one bit (e.g., 0 V or 2.5 V for “0” or “1”)</a:t>
            </a:r>
          </a:p>
          <a:p>
            <a:r>
              <a:rPr lang="en-US" dirty="0"/>
              <a:t>If we want to send N bits (e.g., to represent one of 2</a:t>
            </a:r>
            <a:r>
              <a:rPr lang="en-US" baseline="30000" dirty="0"/>
              <a:t>N</a:t>
            </a:r>
            <a:r>
              <a:rPr lang="en-US" dirty="0"/>
              <a:t> temperatures) we need N wires.  Often referred to as N-bit </a:t>
            </a:r>
            <a:r>
              <a:rPr lang="en-US" i="1" dirty="0"/>
              <a:t>bus.</a:t>
            </a:r>
          </a:p>
        </p:txBody>
      </p:sp>
      <p:sp>
        <p:nvSpPr>
          <p:cNvPr id="7" name="TextBox 6"/>
          <p:cNvSpPr txBox="1"/>
          <p:nvPr/>
        </p:nvSpPr>
        <p:spPr>
          <a:xfrm>
            <a:off x="1106240" y="6019800"/>
            <a:ext cx="2762032" cy="646331"/>
          </a:xfrm>
          <a:prstGeom prst="rect">
            <a:avLst/>
          </a:prstGeom>
          <a:noFill/>
        </p:spPr>
        <p:txBody>
          <a:bodyPr wrap="none" rtlCol="0">
            <a:spAutoFit/>
          </a:bodyPr>
          <a:lstStyle/>
          <a:p>
            <a:r>
              <a:rPr lang="en-US" dirty="0"/>
              <a:t>Ribbon cable with 20 wires.</a:t>
            </a:r>
          </a:p>
          <a:p>
            <a:r>
              <a:rPr lang="en-US" dirty="0"/>
              <a:t>I.e., a 20-bit bus. </a:t>
            </a:r>
          </a:p>
        </p:txBody>
      </p:sp>
      <p:cxnSp>
        <p:nvCxnSpPr>
          <p:cNvPr id="9" name="Straight Connector 8"/>
          <p:cNvCxnSpPr/>
          <p:nvPr/>
        </p:nvCxnSpPr>
        <p:spPr>
          <a:xfrm>
            <a:off x="5257800" y="4343400"/>
            <a:ext cx="23622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Flachbandkabel.jpg"/>
          <p:cNvPicPr>
            <a:picLocks noChangeAspect="1"/>
          </p:cNvPicPr>
          <p:nvPr/>
        </p:nvPicPr>
        <p:blipFill>
          <a:blip r:embed="rId3"/>
          <a:stretch>
            <a:fillRect/>
          </a:stretch>
        </p:blipFill>
        <p:spPr>
          <a:xfrm>
            <a:off x="1274103" y="3124200"/>
            <a:ext cx="2206171" cy="2895600"/>
          </a:xfrm>
          <a:prstGeom prst="rect">
            <a:avLst/>
          </a:prstGeom>
        </p:spPr>
      </p:pic>
      <p:cxnSp>
        <p:nvCxnSpPr>
          <p:cNvPr id="6" name="Straight Arrow Connector 5"/>
          <p:cNvCxnSpPr/>
          <p:nvPr/>
        </p:nvCxnSpPr>
        <p:spPr>
          <a:xfrm>
            <a:off x="1371600" y="5942012"/>
            <a:ext cx="2010229"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210300" y="4192588"/>
            <a:ext cx="381000" cy="3048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210746" y="4419600"/>
            <a:ext cx="418654" cy="369332"/>
          </a:xfrm>
          <a:prstGeom prst="rect">
            <a:avLst/>
          </a:prstGeom>
          <a:noFill/>
        </p:spPr>
        <p:txBody>
          <a:bodyPr wrap="none" rtlCol="0">
            <a:spAutoFit/>
          </a:bodyPr>
          <a:lstStyle/>
          <a:p>
            <a:r>
              <a:rPr lang="en-US" dirty="0"/>
              <a:t>20</a:t>
            </a:r>
          </a:p>
        </p:txBody>
      </p:sp>
      <p:sp>
        <p:nvSpPr>
          <p:cNvPr id="16" name="TextBox 15"/>
          <p:cNvSpPr txBox="1"/>
          <p:nvPr/>
        </p:nvSpPr>
        <p:spPr>
          <a:xfrm>
            <a:off x="5257800" y="3472934"/>
            <a:ext cx="2512527" cy="461665"/>
          </a:xfrm>
          <a:prstGeom prst="rect">
            <a:avLst/>
          </a:prstGeom>
          <a:noFill/>
        </p:spPr>
        <p:txBody>
          <a:bodyPr wrap="none" rtlCol="0">
            <a:spAutoFit/>
          </a:bodyPr>
          <a:lstStyle/>
          <a:p>
            <a:r>
              <a:rPr lang="en-US" sz="2400" dirty="0"/>
              <a:t>Schematic symbol:</a:t>
            </a:r>
          </a:p>
        </p:txBody>
      </p:sp>
      <p:sp>
        <p:nvSpPr>
          <p:cNvPr id="5" name="Slide Number Placeholder 4"/>
          <p:cNvSpPr>
            <a:spLocks noGrp="1"/>
          </p:cNvSpPr>
          <p:nvPr>
            <p:ph type="sldNum" sz="quarter" idx="12"/>
          </p:nvPr>
        </p:nvSpPr>
        <p:spPr/>
        <p:txBody>
          <a:bodyPr/>
          <a:lstStyle/>
          <a:p>
            <a:fld id="{6F344C7A-0D93-FE43-BBB8-6C733ACB5A1E}" type="slidenum">
              <a:rPr lang="en-US" smtClean="0"/>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457200" y="0"/>
            <a:ext cx="8229600" cy="1143000"/>
          </a:xfrm>
        </p:spPr>
        <p:txBody>
          <a:bodyPr/>
          <a:lstStyle/>
          <a:p>
            <a:r>
              <a:rPr lang="en-US" dirty="0">
                <a:ea typeface="ＭＳ Ｐゴシック" pitchFamily="34" charset="-128"/>
              </a:rPr>
              <a:t>Combinational Logic Circuit</a:t>
            </a:r>
          </a:p>
        </p:txBody>
      </p:sp>
      <p:sp>
        <p:nvSpPr>
          <p:cNvPr id="27652" name="Rectangle 3"/>
          <p:cNvSpPr>
            <a:spLocks noGrp="1" noChangeArrowheads="1"/>
          </p:cNvSpPr>
          <p:nvPr>
            <p:ph type="body" idx="1"/>
          </p:nvPr>
        </p:nvSpPr>
        <p:spPr>
          <a:xfrm>
            <a:off x="457200" y="1143000"/>
            <a:ext cx="8229600" cy="4525963"/>
          </a:xfrm>
        </p:spPr>
        <p:txBody>
          <a:bodyPr/>
          <a:lstStyle/>
          <a:p>
            <a:r>
              <a:rPr lang="en-US" dirty="0">
                <a:ea typeface="ＭＳ Ｐゴシック" pitchFamily="34" charset="-128"/>
              </a:rPr>
              <a:t>Present output is a function of present input</a:t>
            </a:r>
          </a:p>
          <a:p>
            <a:r>
              <a:rPr lang="en-US" dirty="0">
                <a:ea typeface="ＭＳ Ｐゴシック" pitchFamily="34" charset="-128"/>
              </a:rPr>
              <a:t>Past input values do NOT matter</a:t>
            </a:r>
          </a:p>
          <a:p>
            <a:r>
              <a:rPr lang="en-US" dirty="0">
                <a:ea typeface="ＭＳ Ｐゴシック" pitchFamily="34" charset="-128"/>
              </a:rPr>
              <a:t>Example – digital thermostat</a:t>
            </a:r>
          </a:p>
        </p:txBody>
      </p:sp>
      <p:pic>
        <p:nvPicPr>
          <p:cNvPr id="6" name="Picture 5" descr="temp.emf"/>
          <p:cNvPicPr>
            <a:picLocks noChangeAspect="1"/>
          </p:cNvPicPr>
          <p:nvPr/>
        </p:nvPicPr>
        <p:blipFill>
          <a:blip r:embed="rId3"/>
          <a:stretch>
            <a:fillRect/>
          </a:stretch>
        </p:blipFill>
        <p:spPr>
          <a:xfrm>
            <a:off x="889000" y="2971800"/>
            <a:ext cx="7366000" cy="3022600"/>
          </a:xfrm>
          <a:prstGeom prst="rect">
            <a:avLst/>
          </a:prstGeom>
        </p:spPr>
      </p:pic>
      <p:sp>
        <p:nvSpPr>
          <p:cNvPr id="7" name="TextBox 6"/>
          <p:cNvSpPr txBox="1"/>
          <p:nvPr/>
        </p:nvSpPr>
        <p:spPr>
          <a:xfrm>
            <a:off x="2819400" y="6019800"/>
            <a:ext cx="3085400" cy="369332"/>
          </a:xfrm>
          <a:prstGeom prst="rect">
            <a:avLst/>
          </a:prstGeom>
          <a:noFill/>
        </p:spPr>
        <p:txBody>
          <a:bodyPr wrap="none" rtlCol="0">
            <a:spAutoFit/>
          </a:bodyPr>
          <a:lstStyle/>
          <a:p>
            <a:r>
              <a:rPr lang="en-US" dirty="0">
                <a:solidFill>
                  <a:srgbClr val="FF0000"/>
                </a:solidFill>
              </a:rPr>
              <a:t>Means this signal is 3-bits wide</a:t>
            </a:r>
          </a:p>
        </p:txBody>
      </p:sp>
      <p:cxnSp>
        <p:nvCxnSpPr>
          <p:cNvPr id="9" name="Straight Arrow Connector 8"/>
          <p:cNvCxnSpPr/>
          <p:nvPr/>
        </p:nvCxnSpPr>
        <p:spPr>
          <a:xfrm rot="10800000">
            <a:off x="3657600" y="5770562"/>
            <a:ext cx="474298" cy="3254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3048000" y="5160962"/>
            <a:ext cx="609600" cy="782638"/>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7056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§1.4</a:t>
            </a:r>
          </a:p>
        </p:txBody>
      </p:sp>
      <p:sp>
        <p:nvSpPr>
          <p:cNvPr id="2" name="Slide Number Placeholder 1"/>
          <p:cNvSpPr>
            <a:spLocks noGrp="1"/>
          </p:cNvSpPr>
          <p:nvPr>
            <p:ph type="sldNum" sz="quarter" idx="12"/>
          </p:nvPr>
        </p:nvSpPr>
        <p:spPr/>
        <p:txBody>
          <a:bodyPr/>
          <a:lstStyle/>
          <a:p>
            <a:fld id="{6F344C7A-0D93-FE43-BBB8-6C733ACB5A1E}" type="slidenum">
              <a:rPr lang="en-US" smtClean="0"/>
              <a:t>55</a:t>
            </a:fld>
            <a:endParaRPr lang="en-US"/>
          </a:p>
        </p:txBody>
      </p:sp>
      <p:pic>
        <p:nvPicPr>
          <p:cNvPr id="10" name="Picture 7" descr="cliparta2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830387"/>
            <a:ext cx="1154902" cy="182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63" y="3093365"/>
            <a:ext cx="640437" cy="111511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7000" y="4714973"/>
            <a:ext cx="1775061" cy="1218308"/>
          </a:xfrm>
          <a:prstGeom prst="rect">
            <a:avLst/>
          </a:prstGeom>
        </p:spPr>
      </p:pic>
      <p:graphicFrame>
        <p:nvGraphicFramePr>
          <p:cNvPr id="15" name="Group 118"/>
          <p:cNvGraphicFramePr>
            <a:graphicFrameLocks noGrp="1"/>
          </p:cNvGraphicFramePr>
          <p:nvPr>
            <p:extLst>
              <p:ext uri="{D42A27DB-BD31-4B8C-83A1-F6EECF244321}">
                <p14:modId xmlns:p14="http://schemas.microsoft.com/office/powerpoint/2010/main" val="615774346"/>
              </p:ext>
            </p:extLst>
          </p:nvPr>
        </p:nvGraphicFramePr>
        <p:xfrm>
          <a:off x="244569" y="4792662"/>
          <a:ext cx="1571625" cy="1201738"/>
        </p:xfrm>
        <a:graphic>
          <a:graphicData uri="http://schemas.openxmlformats.org/drawingml/2006/table">
            <a:tbl>
              <a:tblPr/>
              <a:tblGrid>
                <a:gridCol w="785813">
                  <a:extLst>
                    <a:ext uri="{9D8B030D-6E8A-4147-A177-3AD203B41FA5}">
                      <a16:colId xmlns:a16="http://schemas.microsoft.com/office/drawing/2014/main" val="20000"/>
                    </a:ext>
                  </a:extLst>
                </a:gridCol>
                <a:gridCol w="785812">
                  <a:extLst>
                    <a:ext uri="{9D8B030D-6E8A-4147-A177-3AD203B41FA5}">
                      <a16:colId xmlns:a16="http://schemas.microsoft.com/office/drawing/2014/main" val="20001"/>
                    </a:ext>
                  </a:extLst>
                </a:gridCol>
              </a:tblGrid>
              <a:tr h="306387">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68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74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65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uiExpand="1" build="p"/>
      <p:bldP spid="7" grpId="0"/>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Functions</a:t>
            </a:r>
          </a:p>
        </p:txBody>
      </p:sp>
      <p:sp>
        <p:nvSpPr>
          <p:cNvPr id="4" name="Slide Number Placeholder 3"/>
          <p:cNvSpPr>
            <a:spLocks noGrp="1"/>
          </p:cNvSpPr>
          <p:nvPr>
            <p:ph type="sldNum" sz="quarter" idx="12"/>
          </p:nvPr>
        </p:nvSpPr>
        <p:spPr/>
        <p:txBody>
          <a:bodyPr/>
          <a:lstStyle/>
          <a:p>
            <a:fld id="{6F344C7A-0D93-FE43-BBB8-6C733ACB5A1E}" type="slidenum">
              <a:rPr lang="en-US" smtClean="0"/>
              <a:t>56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105" y="1628650"/>
            <a:ext cx="5773271" cy="4745629"/>
          </a:xfrm>
          <a:prstGeom prst="rect">
            <a:avLst/>
          </a:prstGeom>
        </p:spPr>
      </p:pic>
      <p:sp>
        <p:nvSpPr>
          <p:cNvPr id="6" name="TextBox 5"/>
          <p:cNvSpPr txBox="1"/>
          <p:nvPr/>
        </p:nvSpPr>
        <p:spPr>
          <a:xfrm>
            <a:off x="1676400" y="6374279"/>
            <a:ext cx="3106941" cy="184666"/>
          </a:xfrm>
          <a:prstGeom prst="rect">
            <a:avLst/>
          </a:prstGeom>
          <a:noFill/>
        </p:spPr>
        <p:txBody>
          <a:bodyPr wrap="none" rtlCol="0">
            <a:spAutoFit/>
          </a:bodyPr>
          <a:lstStyle/>
          <a:p>
            <a:r>
              <a:rPr lang="en-US" sz="600" dirty="0">
                <a:solidFill>
                  <a:schemeClr val="bg1">
                    <a:lumMod val="75000"/>
                  </a:schemeClr>
                </a:solidFill>
              </a:rPr>
              <a:t>[http://2012books.lardbucket.org/books/beginning-algebra/s12-05-graphing-parabolas.html]</a:t>
            </a:r>
          </a:p>
        </p:txBody>
      </p:sp>
      <p:sp>
        <p:nvSpPr>
          <p:cNvPr id="7" name="TextBox 6"/>
          <p:cNvSpPr txBox="1"/>
          <p:nvPr/>
        </p:nvSpPr>
        <p:spPr>
          <a:xfrm>
            <a:off x="7239760" y="4114800"/>
            <a:ext cx="1799467" cy="523220"/>
          </a:xfrm>
          <a:prstGeom prst="rect">
            <a:avLst/>
          </a:prstGeom>
          <a:noFill/>
        </p:spPr>
        <p:txBody>
          <a:bodyPr wrap="none" rtlCol="0">
            <a:spAutoFit/>
          </a:bodyPr>
          <a:lstStyle/>
          <a:p>
            <a:r>
              <a:rPr lang="en-US" sz="2800" dirty="0">
                <a:solidFill>
                  <a:srgbClr val="0000FF"/>
                </a:solidFill>
              </a:rPr>
              <a:t>“x” is input</a:t>
            </a:r>
          </a:p>
        </p:txBody>
      </p:sp>
      <p:sp>
        <p:nvSpPr>
          <p:cNvPr id="8" name="TextBox 7"/>
          <p:cNvSpPr txBox="1"/>
          <p:nvPr/>
        </p:nvSpPr>
        <p:spPr>
          <a:xfrm>
            <a:off x="2214207" y="1271990"/>
            <a:ext cx="2031325" cy="523220"/>
          </a:xfrm>
          <a:prstGeom prst="rect">
            <a:avLst/>
          </a:prstGeom>
          <a:noFill/>
        </p:spPr>
        <p:txBody>
          <a:bodyPr wrap="none" rtlCol="0">
            <a:spAutoFit/>
          </a:bodyPr>
          <a:lstStyle/>
          <a:p>
            <a:r>
              <a:rPr lang="en-US" sz="2800" dirty="0">
                <a:solidFill>
                  <a:srgbClr val="0000FF"/>
                </a:solidFill>
              </a:rPr>
              <a:t>y is “output”</a:t>
            </a:r>
          </a:p>
        </p:txBody>
      </p:sp>
    </p:spTree>
    <p:extLst>
      <p:ext uri="{BB962C8B-B14F-4D97-AF65-F5344CB8AC3E}">
        <p14:creationId xmlns:p14="http://schemas.microsoft.com/office/powerpoint/2010/main" val="8950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3"/>
          <p:cNvSpPr txBox="1">
            <a:spLocks noChangeArrowheads="1"/>
          </p:cNvSpPr>
          <p:nvPr/>
        </p:nvSpPr>
        <p:spPr bwMode="auto">
          <a:xfrm>
            <a:off x="2684409" y="1221469"/>
            <a:ext cx="394499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4000" dirty="0">
                <a:solidFill>
                  <a:srgbClr val="0000FF"/>
                </a:solidFill>
              </a:rPr>
              <a:t>output = </a:t>
            </a:r>
            <a:r>
              <a:rPr lang="en-US" sz="4000">
                <a:solidFill>
                  <a:srgbClr val="0000FF"/>
                </a:solidFill>
              </a:rPr>
              <a:t>f(input)</a:t>
            </a:r>
            <a:endParaRPr lang="en-US" sz="4000" dirty="0">
              <a:solidFill>
                <a:srgbClr val="0000FF"/>
              </a:solidFill>
            </a:endParaRPr>
          </a:p>
        </p:txBody>
      </p:sp>
      <p:sp>
        <p:nvSpPr>
          <p:cNvPr id="29701" name="Rectangle 4"/>
          <p:cNvSpPr>
            <a:spLocks noGrp="1" noChangeArrowheads="1"/>
          </p:cNvSpPr>
          <p:nvPr>
            <p:ph type="title"/>
          </p:nvPr>
        </p:nvSpPr>
        <p:spPr>
          <a:xfrm>
            <a:off x="0" y="0"/>
            <a:ext cx="9144000" cy="1143000"/>
          </a:xfrm>
        </p:spPr>
        <p:txBody>
          <a:bodyPr>
            <a:normAutofit fontScale="90000"/>
          </a:bodyPr>
          <a:lstStyle/>
          <a:p>
            <a:r>
              <a:rPr lang="en-US" dirty="0">
                <a:ea typeface="ＭＳ Ｐゴシック" pitchFamily="34" charset="-128"/>
              </a:rPr>
              <a:t>Combinational logic implements a </a:t>
            </a:r>
            <a:br>
              <a:rPr lang="en-US" dirty="0">
                <a:ea typeface="ＭＳ Ｐゴシック" pitchFamily="34" charset="-128"/>
              </a:rPr>
            </a:br>
            <a:r>
              <a:rPr lang="en-US" dirty="0">
                <a:ea typeface="ＭＳ Ｐゴシック" pitchFamily="34" charset="-128"/>
              </a:rPr>
              <a:t>memoryless function</a:t>
            </a:r>
            <a:endParaRPr lang="en-US" u="sng" dirty="0">
              <a:ea typeface="ＭＳ Ｐゴシック" pitchFamily="34" charset="-128"/>
            </a:endParaRPr>
          </a:p>
        </p:txBody>
      </p:sp>
      <p:pic>
        <p:nvPicPr>
          <p:cNvPr id="6" name="Picture 5" descr="cl.emf"/>
          <p:cNvPicPr>
            <a:picLocks noChangeAspect="1"/>
          </p:cNvPicPr>
          <p:nvPr/>
        </p:nvPicPr>
        <p:blipFill>
          <a:blip r:embed="rId3"/>
          <a:stretch>
            <a:fillRect/>
          </a:stretch>
        </p:blipFill>
        <p:spPr>
          <a:xfrm>
            <a:off x="228600" y="1752600"/>
            <a:ext cx="8686800" cy="1875078"/>
          </a:xfrm>
          <a:prstGeom prst="rect">
            <a:avLst/>
          </a:prstGeom>
        </p:spPr>
      </p:pic>
      <p:sp>
        <p:nvSpPr>
          <p:cNvPr id="7" name="TextBox 6"/>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§6.1</a:t>
            </a:r>
          </a:p>
        </p:txBody>
      </p:sp>
      <p:sp>
        <p:nvSpPr>
          <p:cNvPr id="2" name="Slide Number Placeholder 1"/>
          <p:cNvSpPr>
            <a:spLocks noGrp="1"/>
          </p:cNvSpPr>
          <p:nvPr>
            <p:ph type="sldNum" sz="quarter" idx="12"/>
          </p:nvPr>
        </p:nvSpPr>
        <p:spPr/>
        <p:txBody>
          <a:bodyPr/>
          <a:lstStyle/>
          <a:p>
            <a:fld id="{6F344C7A-0D93-FE43-BBB8-6C733ACB5A1E}" type="slidenum">
              <a:rPr lang="en-US" smtClean="0"/>
              <a:t>57</a:t>
            </a:fld>
            <a:endParaRPr lang="en-US"/>
          </a:p>
        </p:txBody>
      </p:sp>
      <p:graphicFrame>
        <p:nvGraphicFramePr>
          <p:cNvPr id="8" name="Group 51"/>
          <p:cNvGraphicFramePr>
            <a:graphicFrameLocks noGrp="1"/>
          </p:cNvGraphicFramePr>
          <p:nvPr>
            <p:extLst>
              <p:ext uri="{D42A27DB-BD31-4B8C-83A1-F6EECF244321}">
                <p14:modId xmlns:p14="http://schemas.microsoft.com/office/powerpoint/2010/main" val="1395068701"/>
              </p:ext>
            </p:extLst>
          </p:nvPr>
        </p:nvGraphicFramePr>
        <p:xfrm>
          <a:off x="6705600" y="4007992"/>
          <a:ext cx="1138881" cy="2469008"/>
        </p:xfrm>
        <a:graphic>
          <a:graphicData uri="http://schemas.openxmlformats.org/drawingml/2006/table">
            <a:tbl>
              <a:tblPr/>
              <a:tblGrid>
                <a:gridCol w="714214">
                  <a:extLst>
                    <a:ext uri="{9D8B030D-6E8A-4147-A177-3AD203B41FA5}">
                      <a16:colId xmlns:a16="http://schemas.microsoft.com/office/drawing/2014/main" val="20000"/>
                    </a:ext>
                  </a:extLst>
                </a:gridCol>
                <a:gridCol w="424667">
                  <a:extLst>
                    <a:ext uri="{9D8B030D-6E8A-4147-A177-3AD203B41FA5}">
                      <a16:colId xmlns:a16="http://schemas.microsoft.com/office/drawing/2014/main" val="20001"/>
                    </a:ext>
                  </a:extLst>
                </a:gridCol>
              </a:tblGrid>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i</a:t>
                      </a:r>
                      <a:r>
                        <a:rPr kumimoji="0" lang="en-US" sz="1800" b="0" i="0" u="none" strike="noStrike" cap="none" normalizeH="0" baseline="-25000" dirty="0">
                          <a:ln>
                            <a:noFill/>
                          </a:ln>
                          <a:solidFill>
                            <a:schemeClr val="tx1"/>
                          </a:solidFill>
                          <a:effectLst/>
                          <a:latin typeface="Arial" charset="0"/>
                          <a:ea typeface="ＭＳ Ｐゴシック" charset="0"/>
                          <a:cs typeface="ＭＳ Ｐゴシック" charset="0"/>
                        </a:rPr>
                        <a:t>1 </a:t>
                      </a: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i</a:t>
                      </a:r>
                      <a:r>
                        <a:rPr kumimoji="0" lang="en-US" sz="1800" b="0" i="0" u="none" strike="noStrike" cap="none" normalizeH="0" baseline="-25000" dirty="0">
                          <a:ln>
                            <a:noFill/>
                          </a:ln>
                          <a:solidFill>
                            <a:schemeClr val="tx1"/>
                          </a:solidFill>
                          <a:effectLst/>
                          <a:latin typeface="Arial" charset="0"/>
                          <a:ea typeface="ＭＳ Ｐゴシック" charset="0"/>
                          <a:cs typeface="ＭＳ Ｐゴシック" charset="0"/>
                        </a:rPr>
                        <a:t>2 </a:t>
                      </a: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i</a:t>
                      </a:r>
                      <a:r>
                        <a:rPr kumimoji="0" lang="en-US" sz="1800" b="0" i="0" u="none" strike="noStrike" cap="none" normalizeH="0" baseline="-25000" dirty="0">
                          <a:ln>
                            <a:noFill/>
                          </a:ln>
                          <a:solidFill>
                            <a:schemeClr val="tx1"/>
                          </a:solidFill>
                          <a:effectLst/>
                          <a:latin typeface="Arial" charset="0"/>
                          <a:ea typeface="ＭＳ Ｐゴシック" charset="0"/>
                          <a:cs typeface="ＭＳ Ｐゴシック" charset="0"/>
                        </a:rPr>
                        <a:t>3</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o</a:t>
                      </a:r>
                      <a:r>
                        <a:rPr kumimoji="0" lang="en-US" sz="1800" b="0" i="0" u="none" strike="noStrike" cap="none" normalizeH="0" baseline="-25000" dirty="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0 0 0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0 0 1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0 1 0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0 1 1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1 0 0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1 0 1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44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1 1 0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1 1 1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29" y="4156201"/>
            <a:ext cx="2676580" cy="2200149"/>
          </a:xfrm>
          <a:prstGeom prst="rect">
            <a:avLst/>
          </a:prstGeom>
        </p:spPr>
      </p:pic>
      <p:sp>
        <p:nvSpPr>
          <p:cNvPr id="4" name="TextBox 3"/>
          <p:cNvSpPr txBox="1"/>
          <p:nvPr/>
        </p:nvSpPr>
        <p:spPr>
          <a:xfrm>
            <a:off x="457200" y="6356350"/>
            <a:ext cx="3106941" cy="184666"/>
          </a:xfrm>
          <a:prstGeom prst="rect">
            <a:avLst/>
          </a:prstGeom>
          <a:noFill/>
        </p:spPr>
        <p:txBody>
          <a:bodyPr wrap="none" rtlCol="0">
            <a:spAutoFit/>
          </a:bodyPr>
          <a:lstStyle/>
          <a:p>
            <a:r>
              <a:rPr lang="en-US" sz="600" dirty="0">
                <a:solidFill>
                  <a:schemeClr val="bg1">
                    <a:lumMod val="75000"/>
                  </a:schemeClr>
                </a:solidFill>
              </a:rPr>
              <a:t>[http://2012books.lardbucket.org/books/beginning-algebra/s12-05-graphing-parabolas.html]</a:t>
            </a:r>
          </a:p>
        </p:txBody>
      </p:sp>
      <p:cxnSp>
        <p:nvCxnSpPr>
          <p:cNvPr id="9" name="Straight Arrow Connector 8"/>
          <p:cNvCxnSpPr/>
          <p:nvPr/>
        </p:nvCxnSpPr>
        <p:spPr>
          <a:xfrm>
            <a:off x="3657600" y="5121846"/>
            <a:ext cx="27432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744957" y="5275810"/>
            <a:ext cx="2599814" cy="923330"/>
          </a:xfrm>
          <a:prstGeom prst="rect">
            <a:avLst/>
          </a:prstGeom>
          <a:noFill/>
        </p:spPr>
        <p:txBody>
          <a:bodyPr wrap="none" rtlCol="0">
            <a:spAutoFit/>
          </a:bodyPr>
          <a:lstStyle/>
          <a:p>
            <a:r>
              <a:rPr lang="en-US" dirty="0">
                <a:solidFill>
                  <a:srgbClr val="FF00FF"/>
                </a:solidFill>
              </a:rPr>
              <a:t>instead of “real” numbers</a:t>
            </a:r>
          </a:p>
          <a:p>
            <a:r>
              <a:rPr lang="en-US" dirty="0">
                <a:solidFill>
                  <a:srgbClr val="FF00FF"/>
                </a:solidFill>
              </a:rPr>
              <a:t>combinational logic </a:t>
            </a:r>
          </a:p>
          <a:p>
            <a:r>
              <a:rPr lang="en-US" dirty="0">
                <a:solidFill>
                  <a:srgbClr val="FF00FF"/>
                </a:solidFill>
              </a:rPr>
              <a:t>uses “binary"</a:t>
            </a:r>
          </a:p>
        </p:txBody>
      </p:sp>
      <p:sp>
        <p:nvSpPr>
          <p:cNvPr id="11" name="TextBox 10"/>
          <p:cNvSpPr txBox="1"/>
          <p:nvPr/>
        </p:nvSpPr>
        <p:spPr>
          <a:xfrm>
            <a:off x="6705600" y="3669268"/>
            <a:ext cx="1479892" cy="369332"/>
          </a:xfrm>
          <a:prstGeom prst="rect">
            <a:avLst/>
          </a:prstGeom>
          <a:noFill/>
        </p:spPr>
        <p:txBody>
          <a:bodyPr wrap="none" rtlCol="0">
            <a:spAutoFit/>
          </a:bodyPr>
          <a:lstStyle/>
          <a:p>
            <a:r>
              <a:rPr lang="en-US">
                <a:solidFill>
                  <a:srgbClr val="0000FF"/>
                </a:solidFill>
              </a:rPr>
              <a:t>input   output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1295400"/>
            <a:ext cx="3581400" cy="3581400"/>
          </a:xfrm>
          <a:prstGeom prst="rect">
            <a:avLst/>
          </a:prstGeom>
        </p:spPr>
      </p:pic>
      <p:sp>
        <p:nvSpPr>
          <p:cNvPr id="5" name="TextBox 4"/>
          <p:cNvSpPr txBox="1"/>
          <p:nvPr/>
        </p:nvSpPr>
        <p:spPr>
          <a:xfrm>
            <a:off x="381000" y="4690408"/>
            <a:ext cx="3810000" cy="2308324"/>
          </a:xfrm>
          <a:prstGeom prst="rect">
            <a:avLst/>
          </a:prstGeom>
          <a:noFill/>
        </p:spPr>
        <p:txBody>
          <a:bodyPr wrap="square" rtlCol="0">
            <a:spAutoFit/>
          </a:bodyPr>
          <a:lstStyle/>
          <a:p>
            <a:r>
              <a:rPr lang="en-US" sz="2400" dirty="0"/>
              <a:t>combination = R31-L23-R0</a:t>
            </a:r>
          </a:p>
          <a:p>
            <a:endParaRPr lang="en-US" sz="2400" dirty="0"/>
          </a:p>
          <a:p>
            <a:r>
              <a:rPr lang="en-US" sz="2400" dirty="0"/>
              <a:t>Current output (locked/unlocked) depends upon </a:t>
            </a:r>
            <a:r>
              <a:rPr lang="en-US" sz="2400" u="sng" dirty="0"/>
              <a:t>past</a:t>
            </a:r>
            <a:r>
              <a:rPr lang="en-US" sz="2400" dirty="0"/>
              <a:t> inputs</a:t>
            </a:r>
          </a:p>
          <a:p>
            <a:endParaRPr lang="en-US" sz="2400" dirty="0"/>
          </a:p>
        </p:txBody>
      </p:sp>
      <p:pic>
        <p:nvPicPr>
          <p:cNvPr id="6" name="Picture 5"/>
          <p:cNvPicPr>
            <a:picLocks noChangeAspect="1"/>
          </p:cNvPicPr>
          <p:nvPr/>
        </p:nvPicPr>
        <p:blipFill>
          <a:blip r:embed="rId4"/>
          <a:stretch>
            <a:fillRect/>
          </a:stretch>
        </p:blipFill>
        <p:spPr>
          <a:xfrm>
            <a:off x="5451957" y="1676400"/>
            <a:ext cx="2472843" cy="2895600"/>
          </a:xfrm>
          <a:prstGeom prst="rect">
            <a:avLst/>
          </a:prstGeom>
        </p:spPr>
      </p:pic>
      <p:sp>
        <p:nvSpPr>
          <p:cNvPr id="7" name="TextBox 6"/>
          <p:cNvSpPr txBox="1"/>
          <p:nvPr/>
        </p:nvSpPr>
        <p:spPr>
          <a:xfrm>
            <a:off x="5203575" y="4876800"/>
            <a:ext cx="3141229" cy="1200328"/>
          </a:xfrm>
          <a:prstGeom prst="rect">
            <a:avLst/>
          </a:prstGeom>
          <a:noFill/>
        </p:spPr>
        <p:txBody>
          <a:bodyPr wrap="square" rtlCol="0">
            <a:spAutoFit/>
          </a:bodyPr>
          <a:lstStyle/>
          <a:p>
            <a:r>
              <a:rPr lang="en-US" sz="2400" dirty="0"/>
              <a:t>Current output (locked/unlocked) depends </a:t>
            </a:r>
          </a:p>
          <a:p>
            <a:r>
              <a:rPr lang="en-US" sz="2400" dirty="0"/>
              <a:t>only on </a:t>
            </a:r>
            <a:r>
              <a:rPr lang="en-US" sz="2400" u="sng" dirty="0"/>
              <a:t>current</a:t>
            </a:r>
            <a:r>
              <a:rPr lang="en-US" sz="2400" dirty="0"/>
              <a:t> inputs</a:t>
            </a:r>
          </a:p>
        </p:txBody>
      </p:sp>
      <p:sp>
        <p:nvSpPr>
          <p:cNvPr id="10" name="TextBox 9"/>
          <p:cNvSpPr txBox="1"/>
          <p:nvPr/>
        </p:nvSpPr>
        <p:spPr>
          <a:xfrm>
            <a:off x="914400" y="1000780"/>
            <a:ext cx="2552126" cy="523220"/>
          </a:xfrm>
          <a:prstGeom prst="rect">
            <a:avLst/>
          </a:prstGeom>
          <a:noFill/>
        </p:spPr>
        <p:txBody>
          <a:bodyPr wrap="none" rtlCol="0">
            <a:spAutoFit/>
          </a:bodyPr>
          <a:lstStyle/>
          <a:p>
            <a:r>
              <a:rPr lang="en-US" sz="2800" dirty="0"/>
              <a:t>Sequential Logic</a:t>
            </a:r>
          </a:p>
        </p:txBody>
      </p:sp>
      <p:sp>
        <p:nvSpPr>
          <p:cNvPr id="11" name="TextBox 10"/>
          <p:cNvSpPr txBox="1"/>
          <p:nvPr/>
        </p:nvSpPr>
        <p:spPr>
          <a:xfrm>
            <a:off x="5203576" y="990600"/>
            <a:ext cx="3141229" cy="523220"/>
          </a:xfrm>
          <a:prstGeom prst="rect">
            <a:avLst/>
          </a:prstGeom>
          <a:noFill/>
        </p:spPr>
        <p:txBody>
          <a:bodyPr wrap="none" rtlCol="0">
            <a:spAutoFit/>
          </a:bodyPr>
          <a:lstStyle/>
          <a:p>
            <a:r>
              <a:rPr lang="en-US" sz="2800" dirty="0"/>
              <a:t>Combinational Logic</a:t>
            </a:r>
          </a:p>
        </p:txBody>
      </p:sp>
      <p:sp>
        <p:nvSpPr>
          <p:cNvPr id="8" name="Slide Number Placeholder 7"/>
          <p:cNvSpPr>
            <a:spLocks noGrp="1"/>
          </p:cNvSpPr>
          <p:nvPr>
            <p:ph type="sldNum" sz="quarter" idx="12"/>
          </p:nvPr>
        </p:nvSpPr>
        <p:spPr/>
        <p:txBody>
          <a:bodyPr/>
          <a:lstStyle/>
          <a:p>
            <a:fld id="{6F344C7A-0D93-FE43-BBB8-6C733ACB5A1E}" type="slidenum">
              <a:rPr lang="en-US" smtClean="0"/>
              <a:t>58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457200" y="0"/>
            <a:ext cx="8229600" cy="1143000"/>
          </a:xfrm>
        </p:spPr>
        <p:txBody>
          <a:bodyPr/>
          <a:lstStyle/>
          <a:p>
            <a:r>
              <a:rPr lang="en-US" dirty="0">
                <a:ea typeface="ＭＳ Ｐゴシック" pitchFamily="34" charset="-128"/>
              </a:rPr>
              <a:t>Sequential logic circuits</a:t>
            </a:r>
          </a:p>
        </p:txBody>
      </p:sp>
      <p:sp>
        <p:nvSpPr>
          <p:cNvPr id="28676" name="Rectangle 3"/>
          <p:cNvSpPr>
            <a:spLocks noGrp="1" noChangeArrowheads="1"/>
          </p:cNvSpPr>
          <p:nvPr>
            <p:ph type="body" idx="1"/>
          </p:nvPr>
        </p:nvSpPr>
        <p:spPr>
          <a:xfrm>
            <a:off x="457200" y="1066800"/>
            <a:ext cx="8229600" cy="4525963"/>
          </a:xfrm>
        </p:spPr>
        <p:txBody>
          <a:bodyPr>
            <a:normAutofit/>
          </a:bodyPr>
          <a:lstStyle/>
          <a:p>
            <a:r>
              <a:rPr lang="en-US" sz="2400" dirty="0">
                <a:ea typeface="ＭＳ Ｐゴシック" pitchFamily="34" charset="-128"/>
              </a:rPr>
              <a:t>Includes state (memory, storage)</a:t>
            </a:r>
          </a:p>
          <a:p>
            <a:r>
              <a:rPr lang="en-US" sz="2400" dirty="0">
                <a:ea typeface="ＭＳ Ｐゴシック" pitchFamily="34" charset="-128"/>
              </a:rPr>
              <a:t>Makes output a function of history as well as current inputs</a:t>
            </a:r>
          </a:p>
          <a:p>
            <a:r>
              <a:rPr lang="en-US" sz="2400" i="1" u="sng" dirty="0">
                <a:ea typeface="ＭＳ Ｐゴシック" pitchFamily="34" charset="-128"/>
              </a:rPr>
              <a:t>Synchronous</a:t>
            </a:r>
            <a:r>
              <a:rPr lang="en-US" sz="2400" i="1" dirty="0">
                <a:ea typeface="ＭＳ Ｐゴシック" pitchFamily="34" charset="-128"/>
              </a:rPr>
              <a:t> sequential logic </a:t>
            </a:r>
            <a:r>
              <a:rPr lang="en-US" sz="2400" dirty="0">
                <a:ea typeface="ＭＳ Ｐゴシック" pitchFamily="34" charset="-128"/>
              </a:rPr>
              <a:t>uses a </a:t>
            </a:r>
            <a:r>
              <a:rPr lang="en-US" sz="2400" i="1" dirty="0">
                <a:ea typeface="ＭＳ Ｐゴシック" pitchFamily="34" charset="-128"/>
              </a:rPr>
              <a:t>clock</a:t>
            </a:r>
          </a:p>
          <a:p>
            <a:r>
              <a:rPr lang="en-US" sz="2400" dirty="0">
                <a:ea typeface="ＭＳ Ｐゴシック" pitchFamily="34" charset="-128"/>
              </a:rPr>
              <a:t>Example:  A calendar circuit that remembers current date and updates the date each morning.</a:t>
            </a:r>
          </a:p>
        </p:txBody>
      </p:sp>
      <p:pic>
        <p:nvPicPr>
          <p:cNvPr id="6" name="Picture 5" descr="tomorrow.emf"/>
          <p:cNvPicPr>
            <a:picLocks noChangeAspect="1"/>
          </p:cNvPicPr>
          <p:nvPr/>
        </p:nvPicPr>
        <p:blipFill>
          <a:blip r:embed="rId3"/>
          <a:stretch>
            <a:fillRect/>
          </a:stretch>
        </p:blipFill>
        <p:spPr>
          <a:xfrm>
            <a:off x="533400" y="3312491"/>
            <a:ext cx="5029200" cy="3164509"/>
          </a:xfrm>
          <a:prstGeom prst="rect">
            <a:avLst/>
          </a:prstGeom>
        </p:spPr>
      </p:pic>
      <p:sp>
        <p:nvSpPr>
          <p:cNvPr id="7" name="TextBox 6"/>
          <p:cNvSpPr txBox="1"/>
          <p:nvPr/>
        </p:nvSpPr>
        <p:spPr>
          <a:xfrm>
            <a:off x="6629400" y="6474897"/>
            <a:ext cx="1752600" cy="369332"/>
          </a:xfrm>
          <a:prstGeom prst="rect">
            <a:avLst/>
          </a:prstGeom>
          <a:noFill/>
        </p:spPr>
        <p:txBody>
          <a:bodyPr wrap="square" rtlCol="0">
            <a:spAutoFit/>
          </a:bodyPr>
          <a:lstStyle/>
          <a:p>
            <a:r>
              <a:rPr lang="en-US" dirty="0">
                <a:solidFill>
                  <a:schemeClr val="tx1">
                    <a:lumMod val="50000"/>
                    <a:lumOff val="50000"/>
                  </a:schemeClr>
                </a:solidFill>
              </a:rPr>
              <a:t>Text: Dally §1.4</a:t>
            </a:r>
          </a:p>
        </p:txBody>
      </p:sp>
      <p:sp>
        <p:nvSpPr>
          <p:cNvPr id="2" name="Slide Number Placeholder 1"/>
          <p:cNvSpPr>
            <a:spLocks noGrp="1"/>
          </p:cNvSpPr>
          <p:nvPr>
            <p:ph type="sldNum" sz="quarter" idx="12"/>
          </p:nvPr>
        </p:nvSpPr>
        <p:spPr/>
        <p:txBody>
          <a:bodyPr/>
          <a:lstStyle/>
          <a:p>
            <a:fld id="{6F344C7A-0D93-FE43-BBB8-6C733ACB5A1E}" type="slidenum">
              <a:rPr lang="en-US" smtClean="0"/>
              <a:t>59</a:t>
            </a:fld>
            <a:endParaRPr lang="en-US"/>
          </a:p>
        </p:txBody>
      </p:sp>
      <p:sp>
        <p:nvSpPr>
          <p:cNvPr id="3" name="TextBox 2"/>
          <p:cNvSpPr txBox="1"/>
          <p:nvPr/>
        </p:nvSpPr>
        <p:spPr>
          <a:xfrm>
            <a:off x="5715000" y="3388691"/>
            <a:ext cx="2779928" cy="369332"/>
          </a:xfrm>
          <a:prstGeom prst="rect">
            <a:avLst/>
          </a:prstGeom>
          <a:noFill/>
        </p:spPr>
        <p:txBody>
          <a:bodyPr wrap="none" rtlCol="0">
            <a:spAutoFit/>
          </a:bodyPr>
          <a:lstStyle/>
          <a:p>
            <a:r>
              <a:rPr lang="en-US" dirty="0">
                <a:solidFill>
                  <a:srgbClr val="0000FF"/>
                </a:solidFill>
              </a:rPr>
              <a:t>September 	= 9</a:t>
            </a:r>
            <a:r>
              <a:rPr lang="en-US" baseline="-25000" dirty="0">
                <a:solidFill>
                  <a:srgbClr val="0000FF"/>
                </a:solidFill>
              </a:rPr>
              <a:t>10</a:t>
            </a:r>
            <a:r>
              <a:rPr lang="en-US" dirty="0">
                <a:solidFill>
                  <a:srgbClr val="0000FF"/>
                </a:solidFill>
              </a:rPr>
              <a:t> = 1001</a:t>
            </a:r>
            <a:r>
              <a:rPr lang="en-US" baseline="-25000" dirty="0">
                <a:solidFill>
                  <a:srgbClr val="0000FF"/>
                </a:solidFill>
              </a:rPr>
              <a:t>2</a:t>
            </a:r>
            <a:endParaRPr lang="en-US" dirty="0">
              <a:solidFill>
                <a:srgbClr val="0000FF"/>
              </a:solidFill>
            </a:endParaRPr>
          </a:p>
        </p:txBody>
      </p:sp>
      <p:sp>
        <p:nvSpPr>
          <p:cNvPr id="8" name="TextBox 7"/>
          <p:cNvSpPr txBox="1"/>
          <p:nvPr/>
        </p:nvSpPr>
        <p:spPr>
          <a:xfrm>
            <a:off x="5714999" y="3770484"/>
            <a:ext cx="2779928" cy="369332"/>
          </a:xfrm>
          <a:prstGeom prst="rect">
            <a:avLst/>
          </a:prstGeom>
          <a:noFill/>
        </p:spPr>
        <p:txBody>
          <a:bodyPr wrap="none" rtlCol="0">
            <a:spAutoFit/>
          </a:bodyPr>
          <a:lstStyle/>
          <a:p>
            <a:r>
              <a:rPr lang="en-US" dirty="0">
                <a:solidFill>
                  <a:srgbClr val="0000FF"/>
                </a:solidFill>
              </a:rPr>
              <a:t>9</a:t>
            </a:r>
            <a:r>
              <a:rPr lang="en-US" baseline="30000" dirty="0">
                <a:solidFill>
                  <a:srgbClr val="0000FF"/>
                </a:solidFill>
              </a:rPr>
              <a:t>th</a:t>
            </a:r>
            <a:r>
              <a:rPr lang="en-US" dirty="0">
                <a:solidFill>
                  <a:srgbClr val="0000FF"/>
                </a:solidFill>
              </a:rPr>
              <a:t> day 		= 9</a:t>
            </a:r>
            <a:r>
              <a:rPr lang="en-US" baseline="-25000" dirty="0">
                <a:solidFill>
                  <a:srgbClr val="0000FF"/>
                </a:solidFill>
              </a:rPr>
              <a:t>10</a:t>
            </a:r>
            <a:r>
              <a:rPr lang="en-US" dirty="0">
                <a:solidFill>
                  <a:srgbClr val="0000FF"/>
                </a:solidFill>
              </a:rPr>
              <a:t> = 1001</a:t>
            </a:r>
            <a:r>
              <a:rPr lang="en-US" baseline="-25000" dirty="0">
                <a:solidFill>
                  <a:srgbClr val="0000FF"/>
                </a:solidFill>
              </a:rPr>
              <a:t>2</a:t>
            </a:r>
            <a:endParaRPr lang="en-US" dirty="0">
              <a:solidFill>
                <a:srgbClr val="0000FF"/>
              </a:solidFill>
            </a:endParaRPr>
          </a:p>
        </p:txBody>
      </p:sp>
      <p:sp>
        <p:nvSpPr>
          <p:cNvPr id="9" name="TextBox 8"/>
          <p:cNvSpPr txBox="1"/>
          <p:nvPr/>
        </p:nvSpPr>
        <p:spPr>
          <a:xfrm>
            <a:off x="5715000" y="4226923"/>
            <a:ext cx="2629246" cy="369332"/>
          </a:xfrm>
          <a:prstGeom prst="rect">
            <a:avLst/>
          </a:prstGeom>
          <a:noFill/>
        </p:spPr>
        <p:txBody>
          <a:bodyPr wrap="none" rtlCol="0">
            <a:spAutoFit/>
          </a:bodyPr>
          <a:lstStyle/>
          <a:p>
            <a:r>
              <a:rPr lang="en-US" dirty="0">
                <a:solidFill>
                  <a:srgbClr val="0000FF"/>
                </a:solidFill>
              </a:rPr>
              <a:t>Wednesday 	= 3 	= 011</a:t>
            </a:r>
            <a:r>
              <a:rPr lang="en-US" baseline="-25000" dirty="0">
                <a:solidFill>
                  <a:srgbClr val="0000FF"/>
                </a:solidFill>
              </a:rPr>
              <a:t>2</a:t>
            </a:r>
            <a:endParaRPr lang="en-US" dirty="0">
              <a:solidFill>
                <a:srgbClr val="0000FF"/>
              </a:solidFill>
            </a:endParaRPr>
          </a:p>
        </p:txBody>
      </p:sp>
      <p:sp>
        <p:nvSpPr>
          <p:cNvPr id="10" name="TextBox 9"/>
          <p:cNvSpPr txBox="1"/>
          <p:nvPr/>
        </p:nvSpPr>
        <p:spPr>
          <a:xfrm>
            <a:off x="5711935" y="4837284"/>
            <a:ext cx="2885726" cy="369332"/>
          </a:xfrm>
          <a:prstGeom prst="rect">
            <a:avLst/>
          </a:prstGeom>
          <a:noFill/>
        </p:spPr>
        <p:txBody>
          <a:bodyPr wrap="none" rtlCol="0">
            <a:spAutoFit/>
          </a:bodyPr>
          <a:lstStyle/>
          <a:p>
            <a:r>
              <a:rPr lang="en-US" dirty="0">
                <a:solidFill>
                  <a:srgbClr val="008000"/>
                </a:solidFill>
              </a:rPr>
              <a:t>September 	= 9</a:t>
            </a:r>
            <a:r>
              <a:rPr lang="en-US" baseline="-25000" dirty="0">
                <a:solidFill>
                  <a:srgbClr val="008000"/>
                </a:solidFill>
              </a:rPr>
              <a:t>10</a:t>
            </a:r>
            <a:r>
              <a:rPr lang="en-US" dirty="0">
                <a:solidFill>
                  <a:srgbClr val="008000"/>
                </a:solidFill>
              </a:rPr>
              <a:t>   = 1001</a:t>
            </a:r>
            <a:r>
              <a:rPr lang="en-US" baseline="-25000" dirty="0">
                <a:solidFill>
                  <a:srgbClr val="008000"/>
                </a:solidFill>
              </a:rPr>
              <a:t>2</a:t>
            </a:r>
            <a:endParaRPr lang="en-US" dirty="0">
              <a:solidFill>
                <a:srgbClr val="008000"/>
              </a:solidFill>
            </a:endParaRPr>
          </a:p>
        </p:txBody>
      </p:sp>
      <p:sp>
        <p:nvSpPr>
          <p:cNvPr id="11" name="TextBox 10"/>
          <p:cNvSpPr txBox="1"/>
          <p:nvPr/>
        </p:nvSpPr>
        <p:spPr>
          <a:xfrm>
            <a:off x="5713653" y="5282816"/>
            <a:ext cx="2896947" cy="369332"/>
          </a:xfrm>
          <a:prstGeom prst="rect">
            <a:avLst/>
          </a:prstGeom>
          <a:noFill/>
        </p:spPr>
        <p:txBody>
          <a:bodyPr wrap="none" rtlCol="0">
            <a:spAutoFit/>
          </a:bodyPr>
          <a:lstStyle/>
          <a:p>
            <a:r>
              <a:rPr lang="en-US" dirty="0">
                <a:solidFill>
                  <a:srgbClr val="008000"/>
                </a:solidFill>
              </a:rPr>
              <a:t>10</a:t>
            </a:r>
            <a:r>
              <a:rPr lang="en-US" baseline="30000" dirty="0">
                <a:solidFill>
                  <a:srgbClr val="008000"/>
                </a:solidFill>
              </a:rPr>
              <a:t>th</a:t>
            </a:r>
            <a:r>
              <a:rPr lang="en-US" dirty="0">
                <a:solidFill>
                  <a:srgbClr val="008000"/>
                </a:solidFill>
              </a:rPr>
              <a:t> day 		= 10</a:t>
            </a:r>
            <a:r>
              <a:rPr lang="en-US" baseline="-25000" dirty="0">
                <a:solidFill>
                  <a:srgbClr val="008000"/>
                </a:solidFill>
              </a:rPr>
              <a:t>10</a:t>
            </a:r>
            <a:r>
              <a:rPr lang="en-US" dirty="0">
                <a:solidFill>
                  <a:srgbClr val="008000"/>
                </a:solidFill>
              </a:rPr>
              <a:t> = 1010</a:t>
            </a:r>
            <a:r>
              <a:rPr lang="en-US" baseline="-25000" dirty="0">
                <a:solidFill>
                  <a:srgbClr val="008000"/>
                </a:solidFill>
              </a:rPr>
              <a:t>2</a:t>
            </a:r>
            <a:endParaRPr lang="en-US" dirty="0">
              <a:solidFill>
                <a:srgbClr val="008000"/>
              </a:solidFill>
            </a:endParaRPr>
          </a:p>
        </p:txBody>
      </p:sp>
      <p:sp>
        <p:nvSpPr>
          <p:cNvPr id="13" name="TextBox 12"/>
          <p:cNvSpPr txBox="1"/>
          <p:nvPr/>
        </p:nvSpPr>
        <p:spPr>
          <a:xfrm>
            <a:off x="5738093" y="5744624"/>
            <a:ext cx="2787943" cy="369332"/>
          </a:xfrm>
          <a:prstGeom prst="rect">
            <a:avLst/>
          </a:prstGeom>
          <a:noFill/>
        </p:spPr>
        <p:txBody>
          <a:bodyPr wrap="none" rtlCol="0">
            <a:spAutoFit/>
          </a:bodyPr>
          <a:lstStyle/>
          <a:p>
            <a:r>
              <a:rPr lang="en-US" dirty="0">
                <a:solidFill>
                  <a:srgbClr val="008000"/>
                </a:solidFill>
              </a:rPr>
              <a:t>Thursday		= 4 	   = 100</a:t>
            </a:r>
            <a:r>
              <a:rPr lang="en-US" baseline="-25000" dirty="0">
                <a:solidFill>
                  <a:srgbClr val="008000"/>
                </a:solidFill>
              </a:rPr>
              <a:t>2</a:t>
            </a:r>
            <a:endParaRPr lang="en-US" dirty="0">
              <a:solidFill>
                <a:srgbClr val="008000"/>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4244" y="216222"/>
            <a:ext cx="1275512" cy="12755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uiExpand="1" build="p"/>
      <p:bldP spid="3" grpId="0"/>
      <p:bldP spid="8" grpId="0"/>
      <p:bldP spid="9" grpId="0"/>
      <p:bldP spid="10"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5139"/>
            <a:ext cx="9144000" cy="5888736"/>
          </a:xfrm>
          <a:prstGeom prst="rect">
            <a:avLst/>
          </a:prstGeom>
        </p:spPr>
      </p:pic>
      <p:sp>
        <p:nvSpPr>
          <p:cNvPr id="50181" name="AutoShape 5" descr="main20080711"/>
          <p:cNvSpPr>
            <a:spLocks noChangeAspect="1" noChangeArrowheads="1"/>
          </p:cNvSpPr>
          <p:nvPr/>
        </p:nvSpPr>
        <p:spPr bwMode="auto">
          <a:xfrm>
            <a:off x="4419600" y="3276600"/>
            <a:ext cx="304800" cy="304800"/>
          </a:xfrm>
          <a:prstGeom prst="rect">
            <a:avLst/>
          </a:prstGeom>
          <a:noFill/>
          <a:ln w="9525">
            <a:noFill/>
            <a:miter lim="800000"/>
            <a:headEnd/>
            <a:tailEnd/>
          </a:ln>
        </p:spPr>
        <p:txBody>
          <a:bodyPr>
            <a:prstTxWarp prst="textNoShape">
              <a:avLst/>
            </a:prstTxWarp>
          </a:bodyPr>
          <a:lstStyle/>
          <a:p>
            <a:endParaRPr lang="en-US"/>
          </a:p>
        </p:txBody>
      </p:sp>
      <p:sp>
        <p:nvSpPr>
          <p:cNvPr id="50182" name="AutoShape 6" descr="main20080711"/>
          <p:cNvSpPr>
            <a:spLocks noChangeAspect="1" noChangeArrowheads="1"/>
          </p:cNvSpPr>
          <p:nvPr/>
        </p:nvSpPr>
        <p:spPr bwMode="auto">
          <a:xfrm>
            <a:off x="4419600" y="3276600"/>
            <a:ext cx="304800" cy="304800"/>
          </a:xfrm>
          <a:prstGeom prst="rect">
            <a:avLst/>
          </a:prstGeom>
          <a:noFill/>
          <a:ln w="9525">
            <a:noFill/>
            <a:miter lim="800000"/>
            <a:headEnd/>
            <a:tailEnd/>
          </a:ln>
        </p:spPr>
        <p:txBody>
          <a:bodyPr>
            <a:prstTxWarp prst="textNoShape">
              <a:avLst/>
            </a:prstTxWarp>
          </a:bodyPr>
          <a:lstStyle/>
          <a:p>
            <a:endParaRPr lang="en-US"/>
          </a:p>
        </p:txBody>
      </p:sp>
      <p:sp>
        <p:nvSpPr>
          <p:cNvPr id="9" name="Slide Number Placeholder 8"/>
          <p:cNvSpPr>
            <a:spLocks noGrp="1"/>
          </p:cNvSpPr>
          <p:nvPr>
            <p:ph type="sldNum" sz="quarter" idx="12"/>
          </p:nvPr>
        </p:nvSpPr>
        <p:spPr/>
        <p:txBody>
          <a:bodyPr/>
          <a:lstStyle/>
          <a:p>
            <a:pPr>
              <a:defRPr/>
            </a:pPr>
            <a:fld id="{D0D1DCD0-B726-524A-BB5F-A8A7C19147CE}" type="slidenum">
              <a:rPr lang="en-US" smtClean="0"/>
              <a:pPr>
                <a:defRPr/>
              </a:pPr>
              <a:t>6</a:t>
            </a:fld>
            <a:endParaRPr lang="en-US" dirty="0">
              <a:latin typeface="Times" pitchFamily="-10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73808" cy="938784"/>
          </a:xfrm>
          <a:prstGeom prst="rect">
            <a:avLst/>
          </a:prstGeom>
        </p:spPr>
      </p:pic>
      <p:sp>
        <p:nvSpPr>
          <p:cNvPr id="50184" name="Freeform 8"/>
          <p:cNvSpPr>
            <a:spLocks/>
          </p:cNvSpPr>
          <p:nvPr/>
        </p:nvSpPr>
        <p:spPr bwMode="auto">
          <a:xfrm>
            <a:off x="2125663" y="811213"/>
            <a:ext cx="976312" cy="623887"/>
          </a:xfrm>
          <a:custGeom>
            <a:avLst/>
            <a:gdLst>
              <a:gd name="T0" fmla="*/ 0 w 615"/>
              <a:gd name="T1" fmla="*/ 0 h 393"/>
              <a:gd name="T2" fmla="*/ 2147483647 w 615"/>
              <a:gd name="T3" fmla="*/ 2147483647 h 393"/>
              <a:gd name="T4" fmla="*/ 2147483647 w 615"/>
              <a:gd name="T5" fmla="*/ 2147483647 h 393"/>
              <a:gd name="T6" fmla="*/ 0 60000 65536"/>
              <a:gd name="T7" fmla="*/ 0 60000 65536"/>
              <a:gd name="T8" fmla="*/ 0 60000 65536"/>
              <a:gd name="T9" fmla="*/ 0 w 615"/>
              <a:gd name="T10" fmla="*/ 0 h 393"/>
              <a:gd name="T11" fmla="*/ 615 w 615"/>
              <a:gd name="T12" fmla="*/ 393 h 393"/>
            </a:gdLst>
            <a:ahLst/>
            <a:cxnLst>
              <a:cxn ang="T6">
                <a:pos x="T0" y="T1"/>
              </a:cxn>
              <a:cxn ang="T7">
                <a:pos x="T2" y="T3"/>
              </a:cxn>
              <a:cxn ang="T8">
                <a:pos x="T4" y="T5"/>
              </a:cxn>
            </a:cxnLst>
            <a:rect l="T9" t="T10" r="T11" b="T12"/>
            <a:pathLst>
              <a:path w="615" h="393">
                <a:moveTo>
                  <a:pt x="0" y="0"/>
                </a:moveTo>
                <a:cubicBezTo>
                  <a:pt x="165" y="15"/>
                  <a:pt x="330" y="31"/>
                  <a:pt x="432" y="96"/>
                </a:cubicBezTo>
                <a:cubicBezTo>
                  <a:pt x="534" y="161"/>
                  <a:pt x="584" y="342"/>
                  <a:pt x="615" y="393"/>
                </a:cubicBezTo>
              </a:path>
            </a:pathLst>
          </a:custGeom>
          <a:noFill/>
          <a:ln w="76200">
            <a:solidFill>
              <a:srgbClr val="000099"/>
            </a:solidFill>
            <a:round/>
            <a:headEnd/>
            <a:tailEnd type="triangle" w="lg" len="lg"/>
          </a:ln>
        </p:spPr>
        <p:txBody>
          <a:bodyPr wrap="none" anchor="ctr">
            <a:prstTxWarp prst="textNoShape">
              <a:avLst/>
            </a:prstTxWarp>
            <a:spAutoFit/>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04D7-2208-3D42-99CF-0FCB2E8E3CED}"/>
              </a:ext>
            </a:extLst>
          </p:cNvPr>
          <p:cNvSpPr>
            <a:spLocks noGrp="1"/>
          </p:cNvSpPr>
          <p:nvPr>
            <p:ph type="title"/>
          </p:nvPr>
        </p:nvSpPr>
        <p:spPr>
          <a:xfrm>
            <a:off x="457200" y="2857500"/>
            <a:ext cx="8229600" cy="1143000"/>
          </a:xfrm>
        </p:spPr>
        <p:txBody>
          <a:bodyPr/>
          <a:lstStyle/>
          <a:p>
            <a:r>
              <a:rPr lang="en-US" dirty="0"/>
              <a:t>Building Larger Circuits</a:t>
            </a:r>
          </a:p>
        </p:txBody>
      </p:sp>
      <p:sp>
        <p:nvSpPr>
          <p:cNvPr id="4" name="Slide Number Placeholder 3">
            <a:extLst>
              <a:ext uri="{FF2B5EF4-FFF2-40B4-BE49-F238E27FC236}">
                <a16:creationId xmlns:a16="http://schemas.microsoft.com/office/drawing/2014/main" id="{034DE1A6-7283-D74F-BDD9-5A6C83161A3A}"/>
              </a:ext>
            </a:extLst>
          </p:cNvPr>
          <p:cNvSpPr>
            <a:spLocks noGrp="1"/>
          </p:cNvSpPr>
          <p:nvPr>
            <p:ph type="sldNum" sz="quarter" idx="12"/>
          </p:nvPr>
        </p:nvSpPr>
        <p:spPr/>
        <p:txBody>
          <a:bodyPr/>
          <a:lstStyle/>
          <a:p>
            <a:fld id="{6F344C7A-0D93-FE43-BBB8-6C733ACB5A1E}" type="slidenum">
              <a:rPr lang="en-US" smtClean="0"/>
              <a:t>60</a:t>
            </a:fld>
            <a:endParaRPr lang="en-US"/>
          </a:p>
        </p:txBody>
      </p:sp>
    </p:spTree>
    <p:extLst>
      <p:ext uri="{BB962C8B-B14F-4D97-AF65-F5344CB8AC3E}">
        <p14:creationId xmlns:p14="http://schemas.microsoft.com/office/powerpoint/2010/main" val="11724511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344C7A-0D93-FE43-BBB8-6C733ACB5A1E}" type="slidenum">
              <a:rPr lang="en-US" smtClean="0"/>
              <a:t>61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76" y="3200400"/>
            <a:ext cx="4391804" cy="2209800"/>
          </a:xfrm>
          <a:prstGeom prst="rect">
            <a:avLst/>
          </a:prstGeom>
        </p:spPr>
      </p:pic>
      <p:sp>
        <p:nvSpPr>
          <p:cNvPr id="6" name="TextBox 5"/>
          <p:cNvSpPr txBox="1"/>
          <p:nvPr/>
        </p:nvSpPr>
        <p:spPr>
          <a:xfrm>
            <a:off x="429553" y="5256312"/>
            <a:ext cx="3127779" cy="153888"/>
          </a:xfrm>
          <a:prstGeom prst="rect">
            <a:avLst/>
          </a:prstGeom>
          <a:noFill/>
        </p:spPr>
        <p:txBody>
          <a:bodyPr wrap="none" rtlCol="0">
            <a:spAutoFit/>
          </a:bodyPr>
          <a:lstStyle/>
          <a:p>
            <a:r>
              <a:rPr lang="en-US" sz="400" dirty="0">
                <a:solidFill>
                  <a:schemeClr val="bg1">
                    <a:lumMod val="65000"/>
                  </a:schemeClr>
                </a:solidFill>
              </a:rPr>
              <a:t>[http://</a:t>
            </a:r>
            <a:r>
              <a:rPr lang="en-US" sz="400" dirty="0" err="1">
                <a:solidFill>
                  <a:schemeClr val="bg1">
                    <a:lumMod val="65000"/>
                  </a:schemeClr>
                </a:solidFill>
              </a:rPr>
              <a:t>blogs.plos.org</a:t>
            </a:r>
            <a:r>
              <a:rPr lang="en-US" sz="400" dirty="0">
                <a:solidFill>
                  <a:schemeClr val="bg1">
                    <a:lumMod val="65000"/>
                  </a:schemeClr>
                </a:solidFill>
              </a:rPr>
              <a:t>/</a:t>
            </a:r>
            <a:r>
              <a:rPr lang="en-US" sz="400" dirty="0" err="1">
                <a:solidFill>
                  <a:schemeClr val="bg1">
                    <a:lumMod val="65000"/>
                  </a:schemeClr>
                </a:solidFill>
              </a:rPr>
              <a:t>obesitypanacea</a:t>
            </a:r>
            <a:r>
              <a:rPr lang="en-US" sz="400" dirty="0">
                <a:solidFill>
                  <a:schemeClr val="bg1">
                    <a:lumMod val="65000"/>
                  </a:schemeClr>
                </a:solidFill>
              </a:rPr>
              <a:t>/2011/02/25/turn-down-your-thermostat-to-lose-weight-suggests-new-study-dripping-with-sarcasm/]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812" y="-38100"/>
            <a:ext cx="3489988" cy="3581400"/>
          </a:xfrm>
          <a:prstGeom prst="rect">
            <a:avLst/>
          </a:prstGeom>
        </p:spPr>
      </p:pic>
      <p:sp>
        <p:nvSpPr>
          <p:cNvPr id="8" name="TextBox 7"/>
          <p:cNvSpPr txBox="1"/>
          <p:nvPr/>
        </p:nvSpPr>
        <p:spPr>
          <a:xfrm>
            <a:off x="5897254" y="3435578"/>
            <a:ext cx="2789546" cy="215444"/>
          </a:xfrm>
          <a:prstGeom prst="rect">
            <a:avLst/>
          </a:prstGeom>
          <a:noFill/>
        </p:spPr>
        <p:txBody>
          <a:bodyPr wrap="none" rtlCol="0">
            <a:spAutoFit/>
          </a:bodyPr>
          <a:lstStyle/>
          <a:p>
            <a:r>
              <a:rPr lang="en-US" sz="800" dirty="0">
                <a:solidFill>
                  <a:schemeClr val="bg1">
                    <a:lumMod val="85000"/>
                  </a:schemeClr>
                </a:solidFill>
              </a:rPr>
              <a:t>[http://</a:t>
            </a:r>
            <a:r>
              <a:rPr lang="en-US" sz="800" dirty="0" err="1">
                <a:solidFill>
                  <a:schemeClr val="bg1">
                    <a:lumMod val="85000"/>
                  </a:schemeClr>
                </a:solidFill>
              </a:rPr>
              <a:t>www.clipartpanda.com</a:t>
            </a:r>
            <a:r>
              <a:rPr lang="en-US" sz="800" dirty="0">
                <a:solidFill>
                  <a:schemeClr val="bg1">
                    <a:lumMod val="85000"/>
                  </a:schemeClr>
                </a:solidFill>
              </a:rPr>
              <a:t>/categories/cute-house-clipart]</a:t>
            </a:r>
          </a:p>
        </p:txBody>
      </p:sp>
    </p:spTree>
    <p:extLst>
      <p:ext uri="{BB962C8B-B14F-4D97-AF65-F5344CB8AC3E}">
        <p14:creationId xmlns:p14="http://schemas.microsoft.com/office/powerpoint/2010/main" val="962370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r>
              <a:rPr lang="en-US">
                <a:ea typeface="ＭＳ Ｐゴシック" pitchFamily="34" charset="-128"/>
              </a:rPr>
              <a:t>Can compose digital circuits</a:t>
            </a:r>
          </a:p>
        </p:txBody>
      </p:sp>
      <p:pic>
        <p:nvPicPr>
          <p:cNvPr id="5" name="Picture 4" descr="compose-temp.emf"/>
          <p:cNvPicPr>
            <a:picLocks noChangeAspect="1"/>
          </p:cNvPicPr>
          <p:nvPr/>
        </p:nvPicPr>
        <p:blipFill>
          <a:blip r:embed="rId3"/>
          <a:stretch>
            <a:fillRect/>
          </a:stretch>
        </p:blipFill>
        <p:spPr>
          <a:xfrm>
            <a:off x="1524000" y="2286000"/>
            <a:ext cx="6315141" cy="2660054"/>
          </a:xfrm>
          <a:prstGeom prst="rect">
            <a:avLst/>
          </a:prstGeom>
        </p:spPr>
      </p:pic>
      <p:sp>
        <p:nvSpPr>
          <p:cNvPr id="6" name="TextBox 5"/>
          <p:cNvSpPr txBox="1"/>
          <p:nvPr/>
        </p:nvSpPr>
        <p:spPr>
          <a:xfrm>
            <a:off x="65532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§1.4</a:t>
            </a:r>
          </a:p>
        </p:txBody>
      </p:sp>
      <p:sp>
        <p:nvSpPr>
          <p:cNvPr id="2" name="Slide Number Placeholder 1"/>
          <p:cNvSpPr>
            <a:spLocks noGrp="1"/>
          </p:cNvSpPr>
          <p:nvPr>
            <p:ph type="sldNum" sz="quarter" idx="12"/>
          </p:nvPr>
        </p:nvSpPr>
        <p:spPr/>
        <p:txBody>
          <a:bodyPr/>
          <a:lstStyle/>
          <a:p>
            <a:fld id="{6F344C7A-0D93-FE43-BBB8-6C733ACB5A1E}" type="slidenum">
              <a:rPr lang="en-US" smtClean="0"/>
              <a:t>62</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360070"/>
            <a:ext cx="945237" cy="164582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7" y="3874256"/>
            <a:ext cx="1537987" cy="153798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3951" y="2112667"/>
            <a:ext cx="2190379" cy="1503360"/>
          </a:xfrm>
          <a:prstGeom prst="rect">
            <a:avLst/>
          </a:prstGeom>
        </p:spPr>
      </p:pic>
    </p:spTree>
    <p:extLst>
      <p:ext uri="{BB962C8B-B14F-4D97-AF65-F5344CB8AC3E}">
        <p14:creationId xmlns:p14="http://schemas.microsoft.com/office/powerpoint/2010/main" val="2011923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ChangeArrowheads="1"/>
          </p:cNvSpPr>
          <p:nvPr/>
        </p:nvSpPr>
        <p:spPr bwMode="auto">
          <a:xfrm>
            <a:off x="1447800" y="2286000"/>
            <a:ext cx="3657600" cy="190500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a:p>
        </p:txBody>
      </p:sp>
      <p:sp>
        <p:nvSpPr>
          <p:cNvPr id="31748" name="Rectangle 3"/>
          <p:cNvSpPr>
            <a:spLocks noGrp="1" noChangeArrowheads="1"/>
          </p:cNvSpPr>
          <p:nvPr>
            <p:ph type="title"/>
          </p:nvPr>
        </p:nvSpPr>
        <p:spPr>
          <a:xfrm>
            <a:off x="385763" y="0"/>
            <a:ext cx="8229600" cy="1143000"/>
          </a:xfrm>
        </p:spPr>
        <p:txBody>
          <a:bodyPr/>
          <a:lstStyle/>
          <a:p>
            <a:r>
              <a:rPr lang="en-US" dirty="0">
                <a:ea typeface="ＭＳ Ｐゴシック" pitchFamily="34" charset="-128"/>
              </a:rPr>
              <a:t>Closure </a:t>
            </a:r>
          </a:p>
        </p:txBody>
      </p:sp>
      <p:sp>
        <p:nvSpPr>
          <p:cNvPr id="31749" name="Rectangle 4"/>
          <p:cNvSpPr>
            <a:spLocks noGrp="1" noChangeArrowheads="1"/>
          </p:cNvSpPr>
          <p:nvPr>
            <p:ph type="body" sz="half" idx="1"/>
          </p:nvPr>
        </p:nvSpPr>
        <p:spPr>
          <a:xfrm>
            <a:off x="457200" y="1143000"/>
            <a:ext cx="8382000" cy="5213350"/>
          </a:xfrm>
        </p:spPr>
        <p:txBody>
          <a:bodyPr>
            <a:normAutofit/>
          </a:bodyPr>
          <a:lstStyle/>
          <a:p>
            <a:pPr>
              <a:buNone/>
            </a:pPr>
            <a:r>
              <a:rPr lang="en-US" dirty="0">
                <a:ea typeface="ＭＳ Ｐゴシック" pitchFamily="34" charset="-128"/>
              </a:rPr>
              <a:t>	(Set Theory) Combinational logic circuits are “closed” under “acyclic composition”</a:t>
            </a:r>
          </a:p>
          <a:p>
            <a:pPr>
              <a:buNone/>
            </a:pPr>
            <a:endParaRPr lang="en-US" dirty="0">
              <a:ea typeface="ＭＳ Ｐゴシック" pitchFamily="34" charset="-128"/>
            </a:endParaRPr>
          </a:p>
          <a:p>
            <a:pPr>
              <a:buNone/>
            </a:pPr>
            <a:endParaRPr lang="en-US" dirty="0">
              <a:ea typeface="ＭＳ Ｐゴシック" pitchFamily="34" charset="-128"/>
            </a:endParaRPr>
          </a:p>
          <a:p>
            <a:pPr>
              <a:buNone/>
            </a:pPr>
            <a:endParaRPr lang="en-US" dirty="0">
              <a:ea typeface="ＭＳ Ｐゴシック" pitchFamily="34" charset="-128"/>
            </a:endParaRPr>
          </a:p>
          <a:p>
            <a:pPr>
              <a:buNone/>
            </a:pPr>
            <a:endParaRPr lang="en-US" dirty="0">
              <a:ea typeface="ＭＳ Ｐゴシック" pitchFamily="34" charset="-128"/>
            </a:endParaRPr>
          </a:p>
          <a:p>
            <a:pPr>
              <a:buNone/>
            </a:pPr>
            <a:endParaRPr lang="en-US" dirty="0">
              <a:ea typeface="ＭＳ Ｐゴシック" pitchFamily="34" charset="-128"/>
            </a:endParaRPr>
          </a:p>
          <a:p>
            <a:pPr>
              <a:buNone/>
            </a:pPr>
            <a:r>
              <a:rPr lang="en-US" dirty="0">
                <a:ea typeface="ＭＳ Ｐゴシック" pitchFamily="34" charset="-128"/>
              </a:rPr>
              <a:t>	In plain English: If we combine two combinational logic circuits without introducing a cycle, the resulting circuit will also be combinational.</a:t>
            </a:r>
          </a:p>
        </p:txBody>
      </p:sp>
      <p:sp>
        <p:nvSpPr>
          <p:cNvPr id="31750" name="Rectangle 5"/>
          <p:cNvSpPr>
            <a:spLocks noChangeArrowheads="1"/>
          </p:cNvSpPr>
          <p:nvPr/>
        </p:nvSpPr>
        <p:spPr bwMode="auto">
          <a:xfrm>
            <a:off x="1676400" y="2590800"/>
            <a:ext cx="10668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31751" name="Text Box 6"/>
          <p:cNvSpPr txBox="1">
            <a:spLocks noChangeArrowheads="1"/>
          </p:cNvSpPr>
          <p:nvPr/>
        </p:nvSpPr>
        <p:spPr bwMode="auto">
          <a:xfrm>
            <a:off x="1981200" y="2895600"/>
            <a:ext cx="466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pPr algn="ctr"/>
            <a:r>
              <a:rPr lang="en-US" b="0"/>
              <a:t>CL1</a:t>
            </a:r>
          </a:p>
        </p:txBody>
      </p:sp>
      <p:sp>
        <p:nvSpPr>
          <p:cNvPr id="31752" name="Rectangle 7"/>
          <p:cNvSpPr>
            <a:spLocks noChangeArrowheads="1"/>
          </p:cNvSpPr>
          <p:nvPr/>
        </p:nvSpPr>
        <p:spPr bwMode="auto">
          <a:xfrm>
            <a:off x="3733800" y="2971800"/>
            <a:ext cx="10668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31753" name="Text Box 8"/>
          <p:cNvSpPr txBox="1">
            <a:spLocks noChangeArrowheads="1"/>
          </p:cNvSpPr>
          <p:nvPr/>
        </p:nvSpPr>
        <p:spPr bwMode="auto">
          <a:xfrm>
            <a:off x="4038600" y="3276600"/>
            <a:ext cx="466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pPr algn="ctr"/>
            <a:r>
              <a:rPr lang="en-US" b="0"/>
              <a:t>CL2</a:t>
            </a:r>
          </a:p>
        </p:txBody>
      </p:sp>
      <p:sp>
        <p:nvSpPr>
          <p:cNvPr id="31754" name="Line 9"/>
          <p:cNvSpPr>
            <a:spLocks noChangeShapeType="1"/>
          </p:cNvSpPr>
          <p:nvPr/>
        </p:nvSpPr>
        <p:spPr bwMode="auto">
          <a:xfrm>
            <a:off x="990600" y="2743200"/>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1755" name="Line 10"/>
          <p:cNvSpPr>
            <a:spLocks noChangeShapeType="1"/>
          </p:cNvSpPr>
          <p:nvPr/>
        </p:nvSpPr>
        <p:spPr bwMode="auto">
          <a:xfrm>
            <a:off x="990600" y="2895600"/>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1756" name="Line 11"/>
          <p:cNvSpPr>
            <a:spLocks noChangeShapeType="1"/>
          </p:cNvSpPr>
          <p:nvPr/>
        </p:nvSpPr>
        <p:spPr bwMode="auto">
          <a:xfrm>
            <a:off x="990600" y="3124200"/>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1757" name="Line 12"/>
          <p:cNvSpPr>
            <a:spLocks noChangeShapeType="1"/>
          </p:cNvSpPr>
          <p:nvPr/>
        </p:nvSpPr>
        <p:spPr bwMode="auto">
          <a:xfrm>
            <a:off x="990600" y="3352800"/>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1758" name="Line 13"/>
          <p:cNvSpPr>
            <a:spLocks noChangeShapeType="1"/>
          </p:cNvSpPr>
          <p:nvPr/>
        </p:nvSpPr>
        <p:spPr bwMode="auto">
          <a:xfrm>
            <a:off x="2743200" y="2743200"/>
            <a:ext cx="281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31759" name="Line 14"/>
          <p:cNvSpPr>
            <a:spLocks noChangeShapeType="1"/>
          </p:cNvSpPr>
          <p:nvPr/>
        </p:nvSpPr>
        <p:spPr bwMode="auto">
          <a:xfrm>
            <a:off x="2743200" y="31242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1760" name="Line 15"/>
          <p:cNvSpPr>
            <a:spLocks noChangeShapeType="1"/>
          </p:cNvSpPr>
          <p:nvPr/>
        </p:nvSpPr>
        <p:spPr bwMode="auto">
          <a:xfrm>
            <a:off x="2743200" y="33528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1761" name="Line 16"/>
          <p:cNvSpPr>
            <a:spLocks noChangeShapeType="1"/>
          </p:cNvSpPr>
          <p:nvPr/>
        </p:nvSpPr>
        <p:spPr bwMode="auto">
          <a:xfrm>
            <a:off x="4800600" y="3200400"/>
            <a:ext cx="76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1762" name="Line 17"/>
          <p:cNvSpPr>
            <a:spLocks noChangeShapeType="1"/>
          </p:cNvSpPr>
          <p:nvPr/>
        </p:nvSpPr>
        <p:spPr bwMode="auto">
          <a:xfrm>
            <a:off x="4800600" y="3429000"/>
            <a:ext cx="76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1763" name="Line 18"/>
          <p:cNvSpPr>
            <a:spLocks noChangeShapeType="1"/>
          </p:cNvSpPr>
          <p:nvPr/>
        </p:nvSpPr>
        <p:spPr bwMode="auto">
          <a:xfrm>
            <a:off x="4800600" y="3657600"/>
            <a:ext cx="76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31764" name="Line 19"/>
          <p:cNvSpPr>
            <a:spLocks noChangeShapeType="1"/>
          </p:cNvSpPr>
          <p:nvPr/>
        </p:nvSpPr>
        <p:spPr bwMode="auto">
          <a:xfrm>
            <a:off x="990600" y="3733800"/>
            <a:ext cx="274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31765" name="Text Box 20"/>
          <p:cNvSpPr txBox="1">
            <a:spLocks noChangeArrowheads="1"/>
          </p:cNvSpPr>
          <p:nvPr/>
        </p:nvSpPr>
        <p:spPr bwMode="auto">
          <a:xfrm>
            <a:off x="2901950" y="3886200"/>
            <a:ext cx="608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b="0" dirty="0"/>
              <a:t>CL12</a:t>
            </a:r>
          </a:p>
        </p:txBody>
      </p:sp>
      <p:sp>
        <p:nvSpPr>
          <p:cNvPr id="22" name="TextBox 21"/>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§6.2</a:t>
            </a:r>
          </a:p>
        </p:txBody>
      </p:sp>
      <p:sp>
        <p:nvSpPr>
          <p:cNvPr id="2" name="Slide Number Placeholder 1"/>
          <p:cNvSpPr>
            <a:spLocks noGrp="1"/>
          </p:cNvSpPr>
          <p:nvPr>
            <p:ph type="sldNum" sz="quarter" idx="12"/>
          </p:nvPr>
        </p:nvSpPr>
        <p:spPr/>
        <p:txBody>
          <a:bodyPr/>
          <a:lstStyle/>
          <a:p>
            <a:fld id="{6F344C7A-0D93-FE43-BBB8-6C733ACB5A1E}" type="slidenum">
              <a:rPr lang="en-US" smtClean="0"/>
              <a:t>63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7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1" name="Object 2"/>
          <p:cNvGraphicFramePr>
            <a:graphicFrameLocks noChangeAspect="1"/>
          </p:cNvGraphicFramePr>
          <p:nvPr>
            <p:extLst>
              <p:ext uri="{D42A27DB-BD31-4B8C-83A1-F6EECF244321}">
                <p14:modId xmlns:p14="http://schemas.microsoft.com/office/powerpoint/2010/main" val="206722730"/>
              </p:ext>
            </p:extLst>
          </p:nvPr>
        </p:nvGraphicFramePr>
        <p:xfrm>
          <a:off x="319087" y="2187575"/>
          <a:ext cx="8291513" cy="3222625"/>
        </p:xfrm>
        <a:graphic>
          <a:graphicData uri="http://schemas.openxmlformats.org/presentationml/2006/ole">
            <mc:AlternateContent xmlns:mc="http://schemas.openxmlformats.org/markup-compatibility/2006">
              <mc:Choice xmlns:v="urn:schemas-microsoft-com:vml" Requires="v">
                <p:oleObj name="Visio" r:id="rId3" imgW="5524500" imgH="2146300" progId="">
                  <p:embed/>
                </p:oleObj>
              </mc:Choice>
              <mc:Fallback>
                <p:oleObj name="Visio" r:id="rId3" imgW="5524500" imgH="21463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7" y="2187575"/>
                        <a:ext cx="8291513"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 name="TextBox 3"/>
          <p:cNvSpPr txBox="1"/>
          <p:nvPr/>
        </p:nvSpPr>
        <p:spPr>
          <a:xfrm>
            <a:off x="66294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§6.2</a:t>
            </a:r>
          </a:p>
        </p:txBody>
      </p:sp>
      <p:sp>
        <p:nvSpPr>
          <p:cNvPr id="2" name="Slide Number Placeholder 1"/>
          <p:cNvSpPr>
            <a:spLocks noGrp="1"/>
          </p:cNvSpPr>
          <p:nvPr>
            <p:ph type="sldNum" sz="quarter" idx="12"/>
          </p:nvPr>
        </p:nvSpPr>
        <p:spPr/>
        <p:txBody>
          <a:bodyPr/>
          <a:lstStyle/>
          <a:p>
            <a:fld id="{6F344C7A-0D93-FE43-BBB8-6C733ACB5A1E}" type="slidenum">
              <a:rPr lang="en-US" smtClean="0"/>
              <a:t>64</a:t>
            </a:fld>
            <a:endParaRPr lang="en-US"/>
          </a:p>
        </p:txBody>
      </p:sp>
      <p:sp>
        <p:nvSpPr>
          <p:cNvPr id="5" name="Rectangle 4"/>
          <p:cNvSpPr/>
          <p:nvPr/>
        </p:nvSpPr>
        <p:spPr>
          <a:xfrm>
            <a:off x="2057400" y="4218122"/>
            <a:ext cx="14478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477000" y="4953000"/>
            <a:ext cx="14478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r>
              <a:rPr lang="en-US" dirty="0"/>
              <a:t>How to </a:t>
            </a:r>
            <a:r>
              <a:rPr lang="en-US" u="sng" dirty="0"/>
              <a:t>design</a:t>
            </a:r>
            <a:r>
              <a:rPr lang="en-US" dirty="0"/>
              <a:t> combinational logic?</a:t>
            </a:r>
          </a:p>
        </p:txBody>
      </p:sp>
      <p:sp>
        <p:nvSpPr>
          <p:cNvPr id="4" name="Slide Number Placeholder 3"/>
          <p:cNvSpPr>
            <a:spLocks noGrp="1"/>
          </p:cNvSpPr>
          <p:nvPr>
            <p:ph type="sldNum" sz="quarter" idx="12"/>
          </p:nvPr>
        </p:nvSpPr>
        <p:spPr/>
        <p:txBody>
          <a:bodyPr/>
          <a:lstStyle/>
          <a:p>
            <a:fld id="{6F344C7A-0D93-FE43-BBB8-6C733ACB5A1E}" type="slidenum">
              <a:rPr lang="en-US" smtClean="0"/>
              <a:t>65</a:t>
            </a:fld>
            <a:endParaRPr lang="en-US"/>
          </a:p>
        </p:txBody>
      </p:sp>
    </p:spTree>
    <p:extLst>
      <p:ext uri="{BB962C8B-B14F-4D97-AF65-F5344CB8AC3E}">
        <p14:creationId xmlns:p14="http://schemas.microsoft.com/office/powerpoint/2010/main" val="930074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Google Tensor Processing Unit (TPU)</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415055"/>
            <a:ext cx="5664200" cy="4354354"/>
          </a:xfrm>
          <a:prstGeom prst="rect">
            <a:avLst/>
          </a:prstGeom>
        </p:spPr>
      </p:pic>
      <p:sp>
        <p:nvSpPr>
          <p:cNvPr id="6" name="TextBox 5"/>
          <p:cNvSpPr txBox="1"/>
          <p:nvPr/>
        </p:nvSpPr>
        <p:spPr>
          <a:xfrm>
            <a:off x="1524000" y="5847435"/>
            <a:ext cx="5759910" cy="215444"/>
          </a:xfrm>
          <a:prstGeom prst="rect">
            <a:avLst/>
          </a:prstGeom>
          <a:noFill/>
        </p:spPr>
        <p:txBody>
          <a:bodyPr wrap="none" rtlCol="0">
            <a:spAutoFit/>
          </a:bodyPr>
          <a:lstStyle/>
          <a:p>
            <a:r>
              <a:rPr lang="en-US" sz="800" dirty="0">
                <a:solidFill>
                  <a:schemeClr val="bg1">
                    <a:lumMod val="75000"/>
                  </a:schemeClr>
                </a:solidFill>
              </a:rPr>
              <a:t>[</a:t>
            </a:r>
            <a:r>
              <a:rPr lang="en-US" sz="800">
                <a:solidFill>
                  <a:schemeClr val="bg1">
                    <a:lumMod val="75000"/>
                  </a:schemeClr>
                </a:solidFill>
              </a:rPr>
              <a:t>Image Source: https</a:t>
            </a:r>
            <a:r>
              <a:rPr lang="en-US" sz="800" dirty="0">
                <a:solidFill>
                  <a:schemeClr val="bg1">
                    <a:lumMod val="75000"/>
                  </a:schemeClr>
                </a:solidFill>
              </a:rPr>
              <a:t>://</a:t>
            </a:r>
            <a:r>
              <a:rPr lang="en-US" sz="800" dirty="0" err="1">
                <a:solidFill>
                  <a:schemeClr val="bg1">
                    <a:lumMod val="75000"/>
                  </a:schemeClr>
                </a:solidFill>
              </a:rPr>
              <a:t>cloudplatform.googleblog.com</a:t>
            </a:r>
            <a:r>
              <a:rPr lang="en-US" sz="800" dirty="0">
                <a:solidFill>
                  <a:schemeClr val="bg1">
                    <a:lumMod val="75000"/>
                  </a:schemeClr>
                </a:solidFill>
              </a:rPr>
              <a:t>/2016/05/Google-supercharges-machine-learning-tasks-with-custom-chip.html]</a:t>
            </a:r>
          </a:p>
        </p:txBody>
      </p:sp>
      <p:sp>
        <p:nvSpPr>
          <p:cNvPr id="3" name="Slide Number Placeholder 2"/>
          <p:cNvSpPr>
            <a:spLocks noGrp="1"/>
          </p:cNvSpPr>
          <p:nvPr>
            <p:ph type="sldNum" sz="quarter" idx="12"/>
          </p:nvPr>
        </p:nvSpPr>
        <p:spPr/>
        <p:txBody>
          <a:bodyPr/>
          <a:lstStyle/>
          <a:p>
            <a:fld id="{91428E00-80DD-2147-9602-1B9AC9547B01}" type="slidenum">
              <a:rPr lang="en-US" smtClean="0"/>
              <a:t>66</a:t>
            </a:fld>
            <a:endParaRPr lang="en-US"/>
          </a:p>
        </p:txBody>
      </p:sp>
    </p:spTree>
    <p:extLst>
      <p:ext uri="{BB962C8B-B14F-4D97-AF65-F5344CB8AC3E}">
        <p14:creationId xmlns:p14="http://schemas.microsoft.com/office/powerpoint/2010/main" val="6688937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12" b="0" dirty="0"/>
              <a:t>~ 90% of time </a:t>
            </a:r>
            <a:r>
              <a:rPr lang="en-US" sz="2812" b="0" dirty="0">
                <a:sym typeface="Wingdings" panose="05000000000000000000" pitchFamily="2" charset="2"/>
              </a:rPr>
              <a:t> dot products</a:t>
            </a:r>
            <a:endParaRPr lang="en-US" b="0" dirty="0"/>
          </a:p>
        </p:txBody>
      </p:sp>
      <p:sp>
        <p:nvSpPr>
          <p:cNvPr id="3" name="Title 2"/>
          <p:cNvSpPr>
            <a:spLocks noGrp="1"/>
          </p:cNvSpPr>
          <p:nvPr>
            <p:ph type="title"/>
          </p:nvPr>
        </p:nvSpPr>
        <p:spPr/>
        <p:txBody>
          <a:bodyPr>
            <a:normAutofit fontScale="90000"/>
          </a:bodyPr>
          <a:lstStyle/>
          <a:p>
            <a:r>
              <a:rPr lang="en-US" dirty="0"/>
              <a:t>Deep Learning: Where Times Goes</a:t>
            </a:r>
          </a:p>
        </p:txBody>
      </p:sp>
      <p:sp>
        <p:nvSpPr>
          <p:cNvPr id="5" name="Rectangle 4"/>
          <p:cNvSpPr/>
          <p:nvPr/>
        </p:nvSpPr>
        <p:spPr bwMode="auto">
          <a:xfrm>
            <a:off x="2611407" y="1727546"/>
            <a:ext cx="245993" cy="710026"/>
          </a:xfrm>
          <a:prstGeom prst="rect">
            <a:avLst/>
          </a:prstGeom>
          <a:solidFill>
            <a:schemeClr val="accent3">
              <a:lumMod val="40000"/>
              <a:lumOff val="60000"/>
            </a:schemeClr>
          </a:solidFill>
          <a:ln w="381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000000"/>
              </a:solidFill>
              <a:latin typeface="Gill Sans" pitchFamily="-65" charset="0"/>
              <a:ea typeface="ヒラギノ角ゴ ProN W3" pitchFamily="-65" charset="-128"/>
              <a:cs typeface="ヒラギノ角ゴ ProN W3" pitchFamily="-65" charset="-128"/>
              <a:sym typeface="Gill Sans" pitchFamily="-65" charset="0"/>
            </a:endParaRPr>
          </a:p>
        </p:txBody>
      </p:sp>
      <p:sp>
        <p:nvSpPr>
          <p:cNvPr id="6" name="Rectangle 5"/>
          <p:cNvSpPr/>
          <p:nvPr/>
        </p:nvSpPr>
        <p:spPr bwMode="auto">
          <a:xfrm>
            <a:off x="2611407" y="2579519"/>
            <a:ext cx="245993" cy="710026"/>
          </a:xfrm>
          <a:prstGeom prst="rect">
            <a:avLst/>
          </a:prstGeom>
          <a:solidFill>
            <a:schemeClr val="accent5">
              <a:lumMod val="60000"/>
              <a:lumOff val="40000"/>
            </a:schemeClr>
          </a:solidFill>
          <a:ln w="381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000000"/>
              </a:solidFill>
              <a:latin typeface="Gill Sans" pitchFamily="-65" charset="0"/>
              <a:ea typeface="ヒラギノ角ゴ ProN W3" pitchFamily="-65" charset="-128"/>
              <a:cs typeface="ヒラギノ角ゴ ProN W3" pitchFamily="-65" charset="-128"/>
              <a:sym typeface="Gill Sans" pitchFamily="-65" charset="0"/>
            </a:endParaRPr>
          </a:p>
        </p:txBody>
      </p:sp>
      <p:sp>
        <p:nvSpPr>
          <p:cNvPr id="7" name="Oval 6"/>
          <p:cNvSpPr/>
          <p:nvPr/>
        </p:nvSpPr>
        <p:spPr bwMode="auto">
          <a:xfrm>
            <a:off x="3148120" y="2188780"/>
            <a:ext cx="676482" cy="609393"/>
          </a:xfrm>
          <a:prstGeom prst="ellipse">
            <a:avLst/>
          </a:prstGeom>
          <a:solidFill>
            <a:schemeClr val="accent4">
              <a:lumMod val="40000"/>
              <a:lumOff val="60000"/>
            </a:schemeClr>
          </a:solidFill>
          <a:ln w="254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64294" tIns="32147" rIns="64294" bIns="32147" numCol="1" rtlCol="0" anchor="ctr" anchorCtr="0" compatLnSpc="1">
            <a:prstTxWarp prst="textNoShape">
              <a:avLst/>
            </a:prstTxWarp>
          </a:bodyPr>
          <a:lstStyle/>
          <a:p>
            <a:pPr algn="ctr" defTabSz="642915" fontAlgn="base">
              <a:spcBef>
                <a:spcPct val="0"/>
              </a:spcBef>
              <a:spcAft>
                <a:spcPct val="0"/>
              </a:spcAft>
            </a:pPr>
            <a:r>
              <a:rPr lang="en-US" sz="1266" b="1" dirty="0">
                <a:latin typeface="Gill Sans" pitchFamily="-65" charset="0"/>
                <a:ea typeface="ヒラギノ角ゴ ProN W3" pitchFamily="-65" charset="-128"/>
                <a:cs typeface="ヒラギノ角ゴ ProN W3" pitchFamily="-65" charset="-128"/>
                <a:sym typeface="Gill Sans" pitchFamily="-65" charset="0"/>
              </a:rPr>
              <a:t>X</a:t>
            </a:r>
            <a:endParaRPr lang="en-US" sz="2953" b="1" dirty="0">
              <a:solidFill>
                <a:srgbClr val="000000"/>
              </a:solidFill>
              <a:latin typeface="Gill Sans" pitchFamily="-65" charset="0"/>
              <a:ea typeface="ヒラギノ角ゴ ProN W3" pitchFamily="-65" charset="-128"/>
              <a:cs typeface="ヒラギノ角ゴ ProN W3" pitchFamily="-65" charset="-128"/>
              <a:sym typeface="Gill Sans" pitchFamily="-65" charset="0"/>
            </a:endParaRPr>
          </a:p>
        </p:txBody>
      </p:sp>
      <p:cxnSp>
        <p:nvCxnSpPr>
          <p:cNvPr id="9" name="Elbow Connector 8"/>
          <p:cNvCxnSpPr>
            <a:stCxn id="5" idx="3"/>
            <a:endCxn id="7" idx="1"/>
          </p:cNvCxnSpPr>
          <p:nvPr/>
        </p:nvCxnSpPr>
        <p:spPr bwMode="auto">
          <a:xfrm>
            <a:off x="2857400" y="2082559"/>
            <a:ext cx="389788" cy="195465"/>
          </a:xfrm>
          <a:prstGeom prst="bentConnector2">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a:ln>
          <a:effectLst>
            <a:outerShdw blurRad="50800" dist="38100" dir="8100000" algn="tr" rotWithShape="0">
              <a:prstClr val="black">
                <a:alpha val="40000"/>
              </a:prstClr>
            </a:outerShdw>
          </a:effectLst>
        </p:spPr>
      </p:cxnSp>
      <p:cxnSp>
        <p:nvCxnSpPr>
          <p:cNvPr id="11" name="Elbow Connector 10"/>
          <p:cNvCxnSpPr>
            <a:stCxn id="6" idx="3"/>
            <a:endCxn id="7" idx="3"/>
          </p:cNvCxnSpPr>
          <p:nvPr/>
        </p:nvCxnSpPr>
        <p:spPr bwMode="auto">
          <a:xfrm flipV="1">
            <a:off x="2857400" y="2708930"/>
            <a:ext cx="389788" cy="225602"/>
          </a:xfrm>
          <a:prstGeom prst="bentConnector2">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a:ln>
          <a:effectLst>
            <a:outerShdw blurRad="50800" dist="38100" dir="8100000" algn="tr" rotWithShape="0">
              <a:prstClr val="black">
                <a:alpha val="40000"/>
              </a:prstClr>
            </a:outerShdw>
          </a:effectLst>
        </p:spPr>
      </p:cxnSp>
      <p:sp>
        <p:nvSpPr>
          <p:cNvPr id="18" name="Rectangle 17"/>
          <p:cNvSpPr/>
          <p:nvPr/>
        </p:nvSpPr>
        <p:spPr bwMode="auto">
          <a:xfrm>
            <a:off x="2611407" y="4186317"/>
            <a:ext cx="245993" cy="710026"/>
          </a:xfrm>
          <a:prstGeom prst="rect">
            <a:avLst/>
          </a:prstGeom>
          <a:solidFill>
            <a:schemeClr val="accent3">
              <a:lumMod val="40000"/>
              <a:lumOff val="60000"/>
            </a:schemeClr>
          </a:solidFill>
          <a:ln w="381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000000"/>
              </a:solidFill>
              <a:latin typeface="Gill Sans" pitchFamily="-65" charset="0"/>
              <a:ea typeface="ヒラギノ角ゴ ProN W3" pitchFamily="-65" charset="-128"/>
              <a:cs typeface="ヒラギノ角ゴ ProN W3" pitchFamily="-65" charset="-128"/>
              <a:sym typeface="Gill Sans" pitchFamily="-65" charset="0"/>
            </a:endParaRPr>
          </a:p>
        </p:txBody>
      </p:sp>
      <p:sp>
        <p:nvSpPr>
          <p:cNvPr id="19" name="Rectangle 18"/>
          <p:cNvSpPr/>
          <p:nvPr/>
        </p:nvSpPr>
        <p:spPr bwMode="auto">
          <a:xfrm>
            <a:off x="2611407" y="5038290"/>
            <a:ext cx="245993" cy="710026"/>
          </a:xfrm>
          <a:prstGeom prst="rect">
            <a:avLst/>
          </a:prstGeom>
          <a:solidFill>
            <a:schemeClr val="accent5">
              <a:lumMod val="60000"/>
              <a:lumOff val="40000"/>
            </a:schemeClr>
          </a:solidFill>
          <a:ln w="381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000000"/>
              </a:solidFill>
              <a:latin typeface="Gill Sans" pitchFamily="-65" charset="0"/>
              <a:ea typeface="ヒラギノ角ゴ ProN W3" pitchFamily="-65" charset="-128"/>
              <a:cs typeface="ヒラギノ角ゴ ProN W3" pitchFamily="-65" charset="-128"/>
              <a:sym typeface="Gill Sans" pitchFamily="-65" charset="0"/>
            </a:endParaRPr>
          </a:p>
        </p:txBody>
      </p:sp>
      <p:sp>
        <p:nvSpPr>
          <p:cNvPr id="20" name="Oval 19"/>
          <p:cNvSpPr/>
          <p:nvPr/>
        </p:nvSpPr>
        <p:spPr bwMode="auto">
          <a:xfrm>
            <a:off x="3148120" y="4647552"/>
            <a:ext cx="676482" cy="609393"/>
          </a:xfrm>
          <a:prstGeom prst="ellipse">
            <a:avLst/>
          </a:prstGeom>
          <a:solidFill>
            <a:schemeClr val="accent4">
              <a:lumMod val="40000"/>
              <a:lumOff val="60000"/>
            </a:schemeClr>
          </a:solidFill>
          <a:ln w="254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64294" tIns="32147" rIns="64294" bIns="32147" numCol="1" rtlCol="0" anchor="ctr" anchorCtr="0" compatLnSpc="1">
            <a:prstTxWarp prst="textNoShape">
              <a:avLst/>
            </a:prstTxWarp>
          </a:bodyPr>
          <a:lstStyle/>
          <a:p>
            <a:pPr algn="ctr" defTabSz="642915" fontAlgn="base">
              <a:spcBef>
                <a:spcPct val="0"/>
              </a:spcBef>
              <a:spcAft>
                <a:spcPct val="0"/>
              </a:spcAft>
            </a:pPr>
            <a:r>
              <a:rPr lang="en-US" sz="1266" b="1" dirty="0">
                <a:latin typeface="Gill Sans" pitchFamily="-65" charset="0"/>
                <a:ea typeface="ヒラギノ角ゴ ProN W3" pitchFamily="-65" charset="-128"/>
                <a:cs typeface="ヒラギノ角ゴ ProN W3" pitchFamily="-65" charset="-128"/>
                <a:sym typeface="Gill Sans" pitchFamily="-65" charset="0"/>
              </a:rPr>
              <a:t>X</a:t>
            </a:r>
            <a:endParaRPr lang="en-US" sz="2953" b="1" dirty="0">
              <a:solidFill>
                <a:srgbClr val="000000"/>
              </a:solidFill>
              <a:latin typeface="Gill Sans" pitchFamily="-65" charset="0"/>
              <a:ea typeface="ヒラギノ角ゴ ProN W3" pitchFamily="-65" charset="-128"/>
              <a:cs typeface="ヒラギノ角ゴ ProN W3" pitchFamily="-65" charset="-128"/>
              <a:sym typeface="Gill Sans" pitchFamily="-65" charset="0"/>
            </a:endParaRPr>
          </a:p>
        </p:txBody>
      </p:sp>
      <p:cxnSp>
        <p:nvCxnSpPr>
          <p:cNvPr id="21" name="Elbow Connector 20"/>
          <p:cNvCxnSpPr>
            <a:stCxn id="18" idx="3"/>
            <a:endCxn id="20" idx="1"/>
          </p:cNvCxnSpPr>
          <p:nvPr/>
        </p:nvCxnSpPr>
        <p:spPr bwMode="auto">
          <a:xfrm>
            <a:off x="2857400" y="4541331"/>
            <a:ext cx="389788" cy="195465"/>
          </a:xfrm>
          <a:prstGeom prst="bentConnector2">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a:ln>
          <a:effectLst>
            <a:outerShdw blurRad="50800" dist="38100" dir="8100000" algn="tr" rotWithShape="0">
              <a:prstClr val="black">
                <a:alpha val="40000"/>
              </a:prstClr>
            </a:outerShdw>
          </a:effectLst>
        </p:spPr>
      </p:cxnSp>
      <p:cxnSp>
        <p:nvCxnSpPr>
          <p:cNvPr id="22" name="Elbow Connector 21"/>
          <p:cNvCxnSpPr>
            <a:stCxn id="19" idx="3"/>
            <a:endCxn id="20" idx="3"/>
          </p:cNvCxnSpPr>
          <p:nvPr/>
        </p:nvCxnSpPr>
        <p:spPr bwMode="auto">
          <a:xfrm flipV="1">
            <a:off x="2857400" y="5167702"/>
            <a:ext cx="389788" cy="225602"/>
          </a:xfrm>
          <a:prstGeom prst="bentConnector2">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a:ln>
          <a:effectLst>
            <a:outerShdw blurRad="50800" dist="38100" dir="8100000" algn="tr" rotWithShape="0">
              <a:prstClr val="black">
                <a:alpha val="40000"/>
              </a:prstClr>
            </a:outerShdw>
          </a:effectLst>
        </p:spPr>
      </p:cxnSp>
      <p:sp>
        <p:nvSpPr>
          <p:cNvPr id="23" name="Isosceles Triangle 22"/>
          <p:cNvSpPr/>
          <p:nvPr/>
        </p:nvSpPr>
        <p:spPr bwMode="auto">
          <a:xfrm rot="5400000">
            <a:off x="4813269" y="2600469"/>
            <a:ext cx="2907195" cy="2405757"/>
          </a:xfrm>
          <a:prstGeom prst="triangle">
            <a:avLst/>
          </a:prstGeom>
          <a:solidFill>
            <a:schemeClr val="accent4">
              <a:lumMod val="40000"/>
              <a:lumOff val="60000"/>
            </a:schemeClr>
          </a:solidFill>
          <a:ln w="381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r>
              <a:rPr lang="en-US" sz="6187" dirty="0">
                <a:solidFill>
                  <a:srgbClr val="000000"/>
                </a:solidFill>
                <a:latin typeface="Gill Sans" pitchFamily="-65" charset="0"/>
                <a:ea typeface="ヒラギノ角ゴ ProN W3" pitchFamily="-65" charset="-128"/>
                <a:cs typeface="ヒラギノ角ゴ ProN W3" pitchFamily="-65" charset="-128"/>
                <a:sym typeface="Gill Sans" pitchFamily="-65" charset="0"/>
              </a:rPr>
              <a:t>+</a:t>
            </a:r>
          </a:p>
        </p:txBody>
      </p:sp>
      <p:cxnSp>
        <p:nvCxnSpPr>
          <p:cNvPr id="25" name="Elbow Connector 24"/>
          <p:cNvCxnSpPr/>
          <p:nvPr/>
        </p:nvCxnSpPr>
        <p:spPr bwMode="auto">
          <a:xfrm>
            <a:off x="3824602" y="2579519"/>
            <a:ext cx="1239386" cy="545717"/>
          </a:xfrm>
          <a:prstGeom prst="bentConnector3">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a:ln>
          <a:effectLst>
            <a:outerShdw blurRad="50800" dist="38100" dir="8100000" algn="tr" rotWithShape="0">
              <a:prstClr val="black">
                <a:alpha val="40000"/>
              </a:prstClr>
            </a:outerShdw>
          </a:effectLst>
        </p:spPr>
      </p:cxnSp>
      <p:cxnSp>
        <p:nvCxnSpPr>
          <p:cNvPr id="27" name="Elbow Connector 26"/>
          <p:cNvCxnSpPr>
            <a:stCxn id="20" idx="6"/>
          </p:cNvCxnSpPr>
          <p:nvPr/>
        </p:nvCxnSpPr>
        <p:spPr bwMode="auto">
          <a:xfrm flipV="1">
            <a:off x="3824602" y="4371975"/>
            <a:ext cx="1280284" cy="580274"/>
          </a:xfrm>
          <a:prstGeom prst="bentConnector3">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a:ln>
          <a:effectLst>
            <a:outerShdw blurRad="50800" dist="38100" dir="8100000" algn="tr" rotWithShape="0">
              <a:prstClr val="black">
                <a:alpha val="40000"/>
              </a:prstClr>
            </a:outerShdw>
          </a:effectLst>
        </p:spPr>
      </p:cxnSp>
      <p:sp>
        <p:nvSpPr>
          <p:cNvPr id="28" name="Rectangle 27"/>
          <p:cNvSpPr/>
          <p:nvPr/>
        </p:nvSpPr>
        <p:spPr bwMode="auto">
          <a:xfrm>
            <a:off x="8058060" y="3448334"/>
            <a:ext cx="245993" cy="710026"/>
          </a:xfrm>
          <a:prstGeom prst="rect">
            <a:avLst/>
          </a:prstGeom>
          <a:solidFill>
            <a:schemeClr val="accent3">
              <a:lumMod val="40000"/>
              <a:lumOff val="60000"/>
            </a:schemeClr>
          </a:solidFill>
          <a:ln w="254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000000"/>
              </a:solidFill>
              <a:latin typeface="Gill Sans" pitchFamily="-65" charset="0"/>
              <a:ea typeface="ヒラギノ角ゴ ProN W3" pitchFamily="-65" charset="-128"/>
              <a:cs typeface="ヒラギノ角ゴ ProN W3" pitchFamily="-65" charset="-128"/>
              <a:sym typeface="Gill Sans" pitchFamily="-65" charset="0"/>
            </a:endParaRPr>
          </a:p>
        </p:txBody>
      </p:sp>
      <p:cxnSp>
        <p:nvCxnSpPr>
          <p:cNvPr id="30" name="Straight Arrow Connector 29"/>
          <p:cNvCxnSpPr>
            <a:stCxn id="23" idx="0"/>
            <a:endCxn id="28" idx="1"/>
          </p:cNvCxnSpPr>
          <p:nvPr/>
        </p:nvCxnSpPr>
        <p:spPr bwMode="auto">
          <a:xfrm flipV="1">
            <a:off x="7469745" y="3803347"/>
            <a:ext cx="588315" cy="1"/>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triangle"/>
          </a:ln>
          <a:effectLst>
            <a:outerShdw blurRad="50800" dist="38100" dir="8100000" algn="tr" rotWithShape="0">
              <a:prstClr val="black">
                <a:alpha val="40000"/>
              </a:prstClr>
            </a:outerShdw>
          </a:effectLst>
        </p:spPr>
      </p:cxnSp>
      <p:sp>
        <p:nvSpPr>
          <p:cNvPr id="31" name="Left Brace 30"/>
          <p:cNvSpPr/>
          <p:nvPr/>
        </p:nvSpPr>
        <p:spPr bwMode="auto">
          <a:xfrm>
            <a:off x="1822590" y="2146852"/>
            <a:ext cx="497578" cy="3246452"/>
          </a:xfrm>
          <a:prstGeom prst="leftBrace">
            <a:avLst/>
          </a:prstGeom>
          <a:noFill/>
          <a:ln w="25400" cap="flat" cmpd="sng" algn="ctr">
            <a:solidFill>
              <a:srgbClr val="000000"/>
            </a:solid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dirty="0">
              <a:solidFill>
                <a:srgbClr val="000000"/>
              </a:solidFill>
              <a:latin typeface="Quicksand"/>
              <a:ea typeface="ヒラギノ角ゴ ProN W3" pitchFamily="-65" charset="-128"/>
              <a:cs typeface="ヒラギノ角ゴ ProN W3" pitchFamily="-65" charset="-128"/>
              <a:sym typeface="Gill Sans" pitchFamily="-65" charset="0"/>
            </a:endParaRPr>
          </a:p>
        </p:txBody>
      </p:sp>
      <p:sp>
        <p:nvSpPr>
          <p:cNvPr id="32" name="TextBox 31"/>
          <p:cNvSpPr txBox="1"/>
          <p:nvPr/>
        </p:nvSpPr>
        <p:spPr>
          <a:xfrm>
            <a:off x="1016271" y="3096166"/>
            <a:ext cx="574196" cy="676724"/>
          </a:xfrm>
          <a:prstGeom prst="rect">
            <a:avLst/>
          </a:prstGeom>
          <a:noFill/>
          <a:effectLst>
            <a:outerShdw blurRad="50800" dist="38100" dir="8100000" algn="tr" rotWithShape="0">
              <a:prstClr val="black">
                <a:alpha val="40000"/>
              </a:prstClr>
            </a:outerShdw>
          </a:effectLst>
        </p:spPr>
        <p:txBody>
          <a:bodyPr wrap="none" rtlCol="0">
            <a:spAutoFit/>
          </a:bodyPr>
          <a:lstStyle/>
          <a:p>
            <a:pPr algn="ctr"/>
            <a:r>
              <a:rPr lang="en-US" sz="1266" dirty="0">
                <a:latin typeface="Quicksand"/>
              </a:rPr>
              <a:t>100s</a:t>
            </a:r>
          </a:p>
          <a:p>
            <a:pPr algn="ctr"/>
            <a:r>
              <a:rPr lang="en-US" sz="1266" dirty="0">
                <a:latin typeface="Quicksand"/>
              </a:rPr>
              <a:t>- </a:t>
            </a:r>
          </a:p>
          <a:p>
            <a:pPr algn="ctr"/>
            <a:r>
              <a:rPr lang="en-US" sz="1266" dirty="0">
                <a:latin typeface="Quicksand"/>
              </a:rPr>
              <a:t>1000s</a:t>
            </a:r>
          </a:p>
        </p:txBody>
      </p:sp>
      <p:cxnSp>
        <p:nvCxnSpPr>
          <p:cNvPr id="34" name="Straight Connector 33"/>
          <p:cNvCxnSpPr/>
          <p:nvPr/>
        </p:nvCxnSpPr>
        <p:spPr bwMode="auto">
          <a:xfrm>
            <a:off x="2734403" y="3448334"/>
            <a:ext cx="0" cy="571423"/>
          </a:xfrm>
          <a:prstGeom prst="line">
            <a:avLst/>
          </a:prstGeom>
          <a:blipFill dpi="0" rotWithShape="0">
            <a:blip r:embed="rId2"/>
            <a:srcRect/>
            <a:tile tx="0" ty="0" sx="100000" sy="100000" flip="none" algn="tl"/>
          </a:blipFill>
          <a:ln w="76200" cap="flat" cmpd="sng" algn="ctr">
            <a:solidFill>
              <a:schemeClr val="bg1">
                <a:lumMod val="65000"/>
              </a:schemeClr>
            </a:solidFill>
            <a:prstDash val="sysDot"/>
            <a:round/>
            <a:headEnd type="none" w="med" len="med"/>
            <a:tailEnd type="none" w="med" len="med"/>
          </a:ln>
          <a:effectLst>
            <a:outerShdw blurRad="50800" dist="38100" dir="8100000" algn="tr" rotWithShape="0">
              <a:prstClr val="black">
                <a:alpha val="40000"/>
              </a:prstClr>
            </a:outerShdw>
          </a:effectLst>
        </p:spPr>
      </p:cxnSp>
      <p:sp>
        <p:nvSpPr>
          <p:cNvPr id="8" name="Slide Number Placeholder 7"/>
          <p:cNvSpPr>
            <a:spLocks noGrp="1"/>
          </p:cNvSpPr>
          <p:nvPr>
            <p:ph type="sldNum" sz="quarter" idx="4"/>
          </p:nvPr>
        </p:nvSpPr>
        <p:spPr/>
        <p:txBody>
          <a:bodyPr/>
          <a:lstStyle/>
          <a:p>
            <a:fld id="{C6ED0C1F-4601-412C-99FA-1165431FFB52}" type="slidenum">
              <a:rPr lang="en-US" smtClean="0"/>
              <a:pPr/>
              <a:t>67</a:t>
            </a:fld>
            <a:endParaRPr lang="en-US" dirty="0"/>
          </a:p>
        </p:txBody>
      </p:sp>
      <p:sp>
        <p:nvSpPr>
          <p:cNvPr id="24" name="TextBox 23"/>
          <p:cNvSpPr txBox="1"/>
          <p:nvPr/>
        </p:nvSpPr>
        <p:spPr>
          <a:xfrm>
            <a:off x="537453" y="6105410"/>
            <a:ext cx="7536487" cy="369332"/>
          </a:xfrm>
          <a:prstGeom prst="rect">
            <a:avLst/>
          </a:prstGeom>
          <a:noFill/>
        </p:spPr>
        <p:txBody>
          <a:bodyPr wrap="none" rtlCol="0">
            <a:spAutoFit/>
          </a:bodyPr>
          <a:lstStyle/>
          <a:p>
            <a:r>
              <a:rPr lang="en-US" dirty="0">
                <a:solidFill>
                  <a:srgbClr val="0000FF"/>
                </a:solidFill>
              </a:rPr>
              <a:t>More details: http://</a:t>
            </a:r>
            <a:r>
              <a:rPr lang="en-US" dirty="0" err="1">
                <a:solidFill>
                  <a:srgbClr val="0000FF"/>
                </a:solidFill>
              </a:rPr>
              <a:t>www.ece.ubc.ca</a:t>
            </a:r>
            <a:r>
              <a:rPr lang="en-US" dirty="0">
                <a:solidFill>
                  <a:srgbClr val="0000FF"/>
                </a:solidFill>
              </a:rPr>
              <a:t>/~</a:t>
            </a:r>
            <a:r>
              <a:rPr lang="en-US" dirty="0" err="1">
                <a:solidFill>
                  <a:srgbClr val="0000FF"/>
                </a:solidFill>
              </a:rPr>
              <a:t>aamodt</a:t>
            </a:r>
            <a:r>
              <a:rPr lang="en-US" dirty="0">
                <a:solidFill>
                  <a:srgbClr val="0000FF"/>
                </a:solidFill>
              </a:rPr>
              <a:t>/papers/Cnvlutin.ISCA2016.pdf </a:t>
            </a:r>
          </a:p>
        </p:txBody>
      </p:sp>
    </p:spTree>
    <p:extLst>
      <p:ext uri="{BB962C8B-B14F-4D97-AF65-F5344CB8AC3E}">
        <p14:creationId xmlns:p14="http://schemas.microsoft.com/office/powerpoint/2010/main" val="1543042191"/>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Steps</a:t>
            </a:r>
          </a:p>
        </p:txBody>
      </p:sp>
      <p:sp>
        <p:nvSpPr>
          <p:cNvPr id="3" name="Content Placeholder 2"/>
          <p:cNvSpPr>
            <a:spLocks noGrp="1"/>
          </p:cNvSpPr>
          <p:nvPr>
            <p:ph idx="1"/>
          </p:nvPr>
        </p:nvSpPr>
        <p:spPr>
          <a:xfrm>
            <a:off x="228600" y="1600200"/>
            <a:ext cx="8686800" cy="4525963"/>
          </a:xfrm>
        </p:spPr>
        <p:txBody>
          <a:bodyPr/>
          <a:lstStyle/>
          <a:p>
            <a:pPr marL="514350" indent="-514350">
              <a:buFont typeface="+mj-lt"/>
              <a:buAutoNum type="arabicPeriod"/>
            </a:pPr>
            <a:r>
              <a:rPr lang="en-US" dirty="0"/>
              <a:t>Describe desired functionality (e.g., Verilog)</a:t>
            </a:r>
          </a:p>
          <a:p>
            <a:pPr marL="514350" indent="-514350">
              <a:buFont typeface="+mj-lt"/>
              <a:buAutoNum type="arabicPeriod"/>
            </a:pPr>
            <a:r>
              <a:rPr lang="en-US" dirty="0"/>
              <a:t>Minimize cost of implementation (e.g., </a:t>
            </a:r>
            <a:r>
              <a:rPr lang="en-US" dirty="0" err="1"/>
              <a:t>Quartus</a:t>
            </a:r>
            <a:r>
              <a:rPr lang="en-US" dirty="0"/>
              <a:t>)</a:t>
            </a:r>
          </a:p>
        </p:txBody>
      </p:sp>
      <p:sp>
        <p:nvSpPr>
          <p:cNvPr id="4" name="Slide Number Placeholder 3"/>
          <p:cNvSpPr>
            <a:spLocks noGrp="1"/>
          </p:cNvSpPr>
          <p:nvPr>
            <p:ph type="sldNum" sz="quarter" idx="12"/>
          </p:nvPr>
        </p:nvSpPr>
        <p:spPr/>
        <p:txBody>
          <a:bodyPr/>
          <a:lstStyle/>
          <a:p>
            <a:fld id="{6F344C7A-0D93-FE43-BBB8-6C733ACB5A1E}" type="slidenum">
              <a:rPr lang="en-US" smtClean="0"/>
              <a:t>68</a:t>
            </a:fld>
            <a:endParaRPr lang="en-US"/>
          </a:p>
        </p:txBody>
      </p:sp>
    </p:spTree>
    <p:extLst>
      <p:ext uri="{BB962C8B-B14F-4D97-AF65-F5344CB8AC3E}">
        <p14:creationId xmlns:p14="http://schemas.microsoft.com/office/powerpoint/2010/main" val="1726849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457200" y="76200"/>
            <a:ext cx="8229600" cy="1143000"/>
          </a:xfrm>
        </p:spPr>
        <p:txBody>
          <a:bodyPr>
            <a:normAutofit fontScale="90000"/>
          </a:bodyPr>
          <a:lstStyle/>
          <a:p>
            <a:r>
              <a:rPr lang="en-US" dirty="0">
                <a:ea typeface="ＭＳ Ｐゴシック" pitchFamily="34" charset="-128"/>
              </a:rPr>
              <a:t>Several ways to describe a combinational logic function</a:t>
            </a:r>
          </a:p>
        </p:txBody>
      </p:sp>
      <p:sp>
        <p:nvSpPr>
          <p:cNvPr id="35844" name="Rectangle 3"/>
          <p:cNvSpPr>
            <a:spLocks noChangeArrowheads="1"/>
          </p:cNvSpPr>
          <p:nvPr/>
        </p:nvSpPr>
        <p:spPr bwMode="auto">
          <a:xfrm>
            <a:off x="685800" y="1447800"/>
            <a:ext cx="77724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algn="l">
              <a:lnSpc>
                <a:spcPct val="110000"/>
              </a:lnSpc>
              <a:spcBef>
                <a:spcPct val="20000"/>
              </a:spcBef>
              <a:buSzPct val="100000"/>
            </a:pPr>
            <a:r>
              <a:rPr lang="en-US" b="0" dirty="0"/>
              <a:t>Example – “Majority Circuit”</a:t>
            </a:r>
          </a:p>
          <a:p>
            <a:pPr marL="457200" indent="-457200" algn="l">
              <a:lnSpc>
                <a:spcPct val="110000"/>
              </a:lnSpc>
              <a:spcBef>
                <a:spcPct val="20000"/>
              </a:spcBef>
              <a:buSzPct val="100000"/>
              <a:buFontTx/>
              <a:buAutoNum type="arabicPeriod"/>
            </a:pPr>
            <a:r>
              <a:rPr lang="en-US" b="0" dirty="0"/>
              <a:t>English Language Description</a:t>
            </a:r>
          </a:p>
          <a:p>
            <a:pPr marL="914400" lvl="1" indent="-457200" algn="l">
              <a:lnSpc>
                <a:spcPct val="110000"/>
              </a:lnSpc>
              <a:spcBef>
                <a:spcPct val="20000"/>
              </a:spcBef>
              <a:buSzPct val="100000"/>
              <a:buFontTx/>
              <a:buChar char="•"/>
            </a:pPr>
            <a:r>
              <a:rPr lang="en-US" b="0" dirty="0"/>
              <a:t>Outputs 1 if more inputs are 1 than are 0</a:t>
            </a:r>
          </a:p>
          <a:p>
            <a:pPr marL="457200" indent="-457200" algn="l">
              <a:lnSpc>
                <a:spcPct val="110000"/>
              </a:lnSpc>
              <a:spcBef>
                <a:spcPct val="20000"/>
              </a:spcBef>
              <a:buSzPct val="100000"/>
              <a:buFontTx/>
              <a:buAutoNum type="arabicPeriod"/>
            </a:pPr>
            <a:r>
              <a:rPr lang="en-US" b="0" dirty="0"/>
              <a:t>Truth table</a:t>
            </a:r>
          </a:p>
          <a:p>
            <a:pPr marL="457200" indent="-457200" algn="l">
              <a:lnSpc>
                <a:spcPct val="110000"/>
              </a:lnSpc>
              <a:spcBef>
                <a:spcPct val="20000"/>
              </a:spcBef>
              <a:buSzPct val="100000"/>
              <a:buFontTx/>
              <a:buAutoNum type="arabicPeriod"/>
            </a:pPr>
            <a:endParaRPr lang="en-US" dirty="0"/>
          </a:p>
          <a:p>
            <a:pPr marL="457200" indent="-457200" algn="l">
              <a:lnSpc>
                <a:spcPct val="110000"/>
              </a:lnSpc>
              <a:spcBef>
                <a:spcPct val="20000"/>
              </a:spcBef>
              <a:buSzPct val="100000"/>
              <a:buFontTx/>
              <a:buAutoNum type="arabicPeriod"/>
            </a:pPr>
            <a:endParaRPr lang="en-US" b="0" dirty="0"/>
          </a:p>
          <a:p>
            <a:pPr marL="457200" indent="-457200" algn="l">
              <a:lnSpc>
                <a:spcPct val="110000"/>
              </a:lnSpc>
              <a:spcBef>
                <a:spcPct val="20000"/>
              </a:spcBef>
              <a:buSzPct val="100000"/>
              <a:buFontTx/>
              <a:buAutoNum type="arabicPeriod"/>
            </a:pPr>
            <a:endParaRPr lang="en-US" dirty="0"/>
          </a:p>
          <a:p>
            <a:pPr marL="457200" indent="-457200" algn="l">
              <a:lnSpc>
                <a:spcPct val="110000"/>
              </a:lnSpc>
              <a:spcBef>
                <a:spcPct val="20000"/>
              </a:spcBef>
              <a:buSzPct val="100000"/>
              <a:buFontTx/>
              <a:buAutoNum type="arabicPeriod"/>
            </a:pPr>
            <a:endParaRPr lang="en-US" b="0" dirty="0"/>
          </a:p>
          <a:p>
            <a:pPr marL="457200" indent="-457200" algn="l">
              <a:lnSpc>
                <a:spcPct val="110000"/>
              </a:lnSpc>
              <a:spcBef>
                <a:spcPct val="20000"/>
              </a:spcBef>
              <a:buSzPct val="100000"/>
              <a:buFontTx/>
              <a:buAutoNum type="arabicPeriod"/>
            </a:pPr>
            <a:endParaRPr lang="en-US" dirty="0"/>
          </a:p>
          <a:p>
            <a:pPr marL="457200" indent="-457200" algn="l">
              <a:lnSpc>
                <a:spcPct val="110000"/>
              </a:lnSpc>
              <a:spcBef>
                <a:spcPct val="20000"/>
              </a:spcBef>
              <a:buSzPct val="100000"/>
              <a:buFontTx/>
              <a:buAutoNum type="arabicPeriod"/>
            </a:pPr>
            <a:endParaRPr lang="en-US" b="0" dirty="0"/>
          </a:p>
          <a:p>
            <a:pPr marL="457200" indent="-457200" algn="l">
              <a:lnSpc>
                <a:spcPct val="110000"/>
              </a:lnSpc>
              <a:spcBef>
                <a:spcPct val="20000"/>
              </a:spcBef>
              <a:buSzPct val="100000"/>
              <a:buFontTx/>
              <a:buAutoNum type="arabicPeriod"/>
            </a:pPr>
            <a:endParaRPr lang="en-US" b="0" dirty="0"/>
          </a:p>
          <a:p>
            <a:pPr marL="457200" indent="-457200">
              <a:lnSpc>
                <a:spcPct val="110000"/>
              </a:lnSpc>
              <a:spcBef>
                <a:spcPct val="20000"/>
              </a:spcBef>
              <a:buSzPct val="100000"/>
              <a:buFontTx/>
              <a:buAutoNum type="arabicPeriod"/>
            </a:pPr>
            <a:r>
              <a:rPr lang="en-US" dirty="0"/>
              <a:t>Logic equation (Boolean algebra)</a:t>
            </a:r>
          </a:p>
          <a:p>
            <a:pPr marL="914400" lvl="1" indent="-457200">
              <a:lnSpc>
                <a:spcPct val="110000"/>
              </a:lnSpc>
              <a:spcBef>
                <a:spcPct val="20000"/>
              </a:spcBef>
              <a:buSzPct val="100000"/>
              <a:buFontTx/>
              <a:buChar char="•"/>
            </a:pPr>
            <a:r>
              <a:rPr lang="en-US" dirty="0"/>
              <a:t>q = (a</a:t>
            </a:r>
            <a:r>
              <a:rPr lang="en-US" dirty="0">
                <a:sym typeface="Symbol" pitchFamily="18" charset="2"/>
              </a:rPr>
              <a:t></a:t>
            </a:r>
            <a:r>
              <a:rPr lang="en-US" dirty="0"/>
              <a:t> b) </a:t>
            </a:r>
            <a:r>
              <a:rPr lang="en-US" dirty="0">
                <a:sym typeface="Symbol" pitchFamily="18" charset="2"/>
              </a:rPr>
              <a:t></a:t>
            </a:r>
            <a:r>
              <a:rPr lang="en-US" dirty="0"/>
              <a:t> (a </a:t>
            </a:r>
            <a:r>
              <a:rPr lang="en-US" dirty="0">
                <a:sym typeface="Symbol" pitchFamily="18" charset="2"/>
              </a:rPr>
              <a:t></a:t>
            </a:r>
            <a:r>
              <a:rPr lang="en-US" dirty="0"/>
              <a:t> c) </a:t>
            </a:r>
            <a:r>
              <a:rPr lang="en-US" dirty="0">
                <a:sym typeface="Symbol" pitchFamily="18" charset="2"/>
              </a:rPr>
              <a:t></a:t>
            </a:r>
            <a:r>
              <a:rPr lang="en-US" dirty="0"/>
              <a:t> (b </a:t>
            </a:r>
            <a:r>
              <a:rPr lang="en-US" dirty="0">
                <a:sym typeface="Symbol" pitchFamily="18" charset="2"/>
              </a:rPr>
              <a:t></a:t>
            </a:r>
            <a:r>
              <a:rPr lang="en-US" dirty="0"/>
              <a:t> c)</a:t>
            </a:r>
          </a:p>
          <a:p>
            <a:pPr marL="457200" indent="-457200" algn="l">
              <a:lnSpc>
                <a:spcPct val="110000"/>
              </a:lnSpc>
              <a:spcBef>
                <a:spcPct val="20000"/>
              </a:spcBef>
              <a:buSzPct val="100000"/>
              <a:buFontTx/>
              <a:buAutoNum type="arabicPeriod"/>
            </a:pPr>
            <a:endParaRPr lang="en-US" b="0" dirty="0"/>
          </a:p>
          <a:p>
            <a:pPr marL="914400" lvl="1" indent="-457200" algn="l">
              <a:lnSpc>
                <a:spcPct val="110000"/>
              </a:lnSpc>
              <a:spcBef>
                <a:spcPct val="20000"/>
              </a:spcBef>
              <a:buSzPct val="100000"/>
              <a:buFontTx/>
              <a:buChar char="•"/>
            </a:pPr>
            <a:endParaRPr lang="en-US" b="0" dirty="0"/>
          </a:p>
        </p:txBody>
      </p:sp>
      <p:graphicFrame>
        <p:nvGraphicFramePr>
          <p:cNvPr id="472115" name="Group 51"/>
          <p:cNvGraphicFramePr>
            <a:graphicFrameLocks noGrp="1"/>
          </p:cNvGraphicFramePr>
          <p:nvPr>
            <p:extLst>
              <p:ext uri="{D42A27DB-BD31-4B8C-83A1-F6EECF244321}">
                <p14:modId xmlns:p14="http://schemas.microsoft.com/office/powerpoint/2010/main" val="836318950"/>
              </p:ext>
            </p:extLst>
          </p:nvPr>
        </p:nvGraphicFramePr>
        <p:xfrm>
          <a:off x="2590800" y="2819400"/>
          <a:ext cx="906462" cy="2469008"/>
        </p:xfrm>
        <a:graphic>
          <a:graphicData uri="http://schemas.openxmlformats.org/drawingml/2006/table">
            <a:tbl>
              <a:tblPr/>
              <a:tblGrid>
                <a:gridCol w="501650">
                  <a:extLst>
                    <a:ext uri="{9D8B030D-6E8A-4147-A177-3AD203B41FA5}">
                      <a16:colId xmlns:a16="http://schemas.microsoft.com/office/drawing/2014/main" val="20000"/>
                    </a:ext>
                  </a:extLst>
                </a:gridCol>
                <a:gridCol w="404812">
                  <a:extLst>
                    <a:ext uri="{9D8B030D-6E8A-4147-A177-3AD203B41FA5}">
                      <a16:colId xmlns:a16="http://schemas.microsoft.com/office/drawing/2014/main" val="20001"/>
                    </a:ext>
                  </a:extLst>
                </a:gridCol>
              </a:tblGrid>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abc</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q</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100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101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44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110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111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 name="Slide Number Placeholder 1"/>
          <p:cNvSpPr>
            <a:spLocks noGrp="1"/>
          </p:cNvSpPr>
          <p:nvPr>
            <p:ph type="sldNum" sz="quarter" idx="12"/>
          </p:nvPr>
        </p:nvSpPr>
        <p:spPr/>
        <p:txBody>
          <a:bodyPr/>
          <a:lstStyle/>
          <a:p>
            <a:fld id="{6F344C7A-0D93-FE43-BBB8-6C733ACB5A1E}" type="slidenum">
              <a:rPr lang="en-US" smtClean="0"/>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344C7A-0D93-FE43-BBB8-6C733ACB5A1E}" type="slidenum">
              <a:rPr lang="en-US" smtClean="0"/>
              <a:t>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95" y="3886200"/>
            <a:ext cx="4391804" cy="2209800"/>
          </a:xfrm>
          <a:prstGeom prst="rect">
            <a:avLst/>
          </a:prstGeom>
        </p:spPr>
      </p:pic>
      <p:sp>
        <p:nvSpPr>
          <p:cNvPr id="6" name="TextBox 5"/>
          <p:cNvSpPr txBox="1"/>
          <p:nvPr/>
        </p:nvSpPr>
        <p:spPr>
          <a:xfrm>
            <a:off x="429553" y="5256312"/>
            <a:ext cx="3127779" cy="153888"/>
          </a:xfrm>
          <a:prstGeom prst="rect">
            <a:avLst/>
          </a:prstGeom>
          <a:noFill/>
        </p:spPr>
        <p:txBody>
          <a:bodyPr wrap="none" rtlCol="0">
            <a:spAutoFit/>
          </a:bodyPr>
          <a:lstStyle/>
          <a:p>
            <a:r>
              <a:rPr lang="en-US" sz="400" dirty="0">
                <a:solidFill>
                  <a:schemeClr val="bg1">
                    <a:lumMod val="65000"/>
                  </a:schemeClr>
                </a:solidFill>
              </a:rPr>
              <a:t>[http://</a:t>
            </a:r>
            <a:r>
              <a:rPr lang="en-US" sz="400" dirty="0" err="1">
                <a:solidFill>
                  <a:schemeClr val="bg1">
                    <a:lumMod val="65000"/>
                  </a:schemeClr>
                </a:solidFill>
              </a:rPr>
              <a:t>blogs.plos.org</a:t>
            </a:r>
            <a:r>
              <a:rPr lang="en-US" sz="400" dirty="0">
                <a:solidFill>
                  <a:schemeClr val="bg1">
                    <a:lumMod val="65000"/>
                  </a:schemeClr>
                </a:solidFill>
              </a:rPr>
              <a:t>/</a:t>
            </a:r>
            <a:r>
              <a:rPr lang="en-US" sz="400" dirty="0" err="1">
                <a:solidFill>
                  <a:schemeClr val="bg1">
                    <a:lumMod val="65000"/>
                  </a:schemeClr>
                </a:solidFill>
              </a:rPr>
              <a:t>obesitypanacea</a:t>
            </a:r>
            <a:r>
              <a:rPr lang="en-US" sz="400" dirty="0">
                <a:solidFill>
                  <a:schemeClr val="bg1">
                    <a:lumMod val="65000"/>
                  </a:schemeClr>
                </a:solidFill>
              </a:rPr>
              <a:t>/2011/02/25/turn-down-your-thermostat-to-lose-weight-suggests-new-study-dripping-with-sarcasm/]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812" y="990600"/>
            <a:ext cx="3489988" cy="3581400"/>
          </a:xfrm>
          <a:prstGeom prst="rect">
            <a:avLst/>
          </a:prstGeom>
        </p:spPr>
      </p:pic>
      <p:sp>
        <p:nvSpPr>
          <p:cNvPr id="8" name="TextBox 7"/>
          <p:cNvSpPr txBox="1"/>
          <p:nvPr/>
        </p:nvSpPr>
        <p:spPr>
          <a:xfrm>
            <a:off x="5897254" y="3435578"/>
            <a:ext cx="2789546" cy="215444"/>
          </a:xfrm>
          <a:prstGeom prst="rect">
            <a:avLst/>
          </a:prstGeom>
          <a:noFill/>
        </p:spPr>
        <p:txBody>
          <a:bodyPr wrap="none" rtlCol="0">
            <a:spAutoFit/>
          </a:bodyPr>
          <a:lstStyle/>
          <a:p>
            <a:r>
              <a:rPr lang="en-US" sz="800" dirty="0">
                <a:solidFill>
                  <a:schemeClr val="bg1">
                    <a:lumMod val="85000"/>
                  </a:schemeClr>
                </a:solidFill>
              </a:rPr>
              <a:t>[http://</a:t>
            </a:r>
            <a:r>
              <a:rPr lang="en-US" sz="800" dirty="0" err="1">
                <a:solidFill>
                  <a:schemeClr val="bg1">
                    <a:lumMod val="85000"/>
                  </a:schemeClr>
                </a:solidFill>
              </a:rPr>
              <a:t>www.clipartpanda.com</a:t>
            </a:r>
            <a:r>
              <a:rPr lang="en-US" sz="800" dirty="0">
                <a:solidFill>
                  <a:schemeClr val="bg1">
                    <a:lumMod val="85000"/>
                  </a:schemeClr>
                </a:solidFill>
              </a:rPr>
              <a:t>/categories/cute-house-clipart]</a:t>
            </a:r>
          </a:p>
        </p:txBody>
      </p:sp>
      <p:sp>
        <p:nvSpPr>
          <p:cNvPr id="9" name="Title 1">
            <a:extLst>
              <a:ext uri="{FF2B5EF4-FFF2-40B4-BE49-F238E27FC236}">
                <a16:creationId xmlns:a16="http://schemas.microsoft.com/office/drawing/2014/main" id="{4FA93701-0F14-A24F-8A8E-C48BBE8D14FF}"/>
              </a:ext>
            </a:extLst>
          </p:cNvPr>
          <p:cNvSpPr>
            <a:spLocks noGrp="1"/>
          </p:cNvSpPr>
          <p:nvPr>
            <p:ph type="title"/>
          </p:nvPr>
        </p:nvSpPr>
        <p:spPr>
          <a:xfrm>
            <a:off x="304800" y="136525"/>
            <a:ext cx="8229600" cy="1143000"/>
          </a:xfrm>
        </p:spPr>
        <p:txBody>
          <a:bodyPr>
            <a:normAutofit/>
          </a:bodyPr>
          <a:lstStyle/>
          <a:p>
            <a:r>
              <a:rPr lang="en-US" dirty="0"/>
              <a:t>Thermostat Example</a:t>
            </a:r>
          </a:p>
        </p:txBody>
      </p:sp>
      <p:sp>
        <p:nvSpPr>
          <p:cNvPr id="2" name="TextBox 1">
            <a:extLst>
              <a:ext uri="{FF2B5EF4-FFF2-40B4-BE49-F238E27FC236}">
                <a16:creationId xmlns:a16="http://schemas.microsoft.com/office/drawing/2014/main" id="{29B50512-A9E3-5B43-81FF-933850B12F88}"/>
              </a:ext>
            </a:extLst>
          </p:cNvPr>
          <p:cNvSpPr txBox="1"/>
          <p:nvPr/>
        </p:nvSpPr>
        <p:spPr>
          <a:xfrm>
            <a:off x="304800" y="1279525"/>
            <a:ext cx="4532599" cy="923330"/>
          </a:xfrm>
          <a:prstGeom prst="rect">
            <a:avLst/>
          </a:prstGeom>
          <a:noFill/>
        </p:spPr>
        <p:txBody>
          <a:bodyPr wrap="square" rtlCol="0">
            <a:spAutoFit/>
          </a:bodyPr>
          <a:lstStyle/>
          <a:p>
            <a:r>
              <a:rPr lang="en-US" dirty="0"/>
              <a:t>Next few slides consider an analog thermostat.  We will see how noise impacts this design.</a:t>
            </a:r>
          </a:p>
          <a:p>
            <a:endParaRPr lang="en-US" dirty="0"/>
          </a:p>
        </p:txBody>
      </p:sp>
    </p:spTree>
    <p:extLst>
      <p:ext uri="{BB962C8B-B14F-4D97-AF65-F5344CB8AC3E}">
        <p14:creationId xmlns:p14="http://schemas.microsoft.com/office/powerpoint/2010/main" val="5459156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Boolean Algebra?</a:t>
            </a:r>
          </a:p>
        </p:txBody>
      </p:sp>
      <p:sp>
        <p:nvSpPr>
          <p:cNvPr id="3" name="Content Placeholder 2"/>
          <p:cNvSpPr>
            <a:spLocks noGrp="1"/>
          </p:cNvSpPr>
          <p:nvPr>
            <p:ph idx="1"/>
          </p:nvPr>
        </p:nvSpPr>
        <p:spPr/>
        <p:txBody>
          <a:bodyPr/>
          <a:lstStyle/>
          <a:p>
            <a:r>
              <a:rPr lang="en-US" dirty="0"/>
              <a:t>If a truth table can completely describe a combinational logic function, why do we need logic equations and Boolean algebra?</a:t>
            </a:r>
          </a:p>
          <a:p>
            <a:r>
              <a:rPr lang="en-US" dirty="0"/>
              <a:t>Two reasons:</a:t>
            </a:r>
          </a:p>
          <a:p>
            <a:pPr marL="971550" lvl="1" indent="-514350">
              <a:buFont typeface="+mj-lt"/>
              <a:buAutoNum type="arabicPeriod"/>
            </a:pPr>
            <a:r>
              <a:rPr lang="en-US" dirty="0"/>
              <a:t>Easy to convert from a logic equation to circuit</a:t>
            </a:r>
          </a:p>
          <a:p>
            <a:pPr marL="971550" lvl="1" indent="-514350">
              <a:buFont typeface="+mj-lt"/>
              <a:buAutoNum type="arabicPeriod"/>
            </a:pPr>
            <a:r>
              <a:rPr lang="en-US" dirty="0"/>
              <a:t>We can use the “laws of Boolean algebra” to simplify the circuit to save cost</a:t>
            </a:r>
          </a:p>
        </p:txBody>
      </p:sp>
      <p:sp>
        <p:nvSpPr>
          <p:cNvPr id="4" name="Slide Number Placeholder 3"/>
          <p:cNvSpPr>
            <a:spLocks noGrp="1"/>
          </p:cNvSpPr>
          <p:nvPr>
            <p:ph type="sldNum" sz="quarter" idx="12"/>
          </p:nvPr>
        </p:nvSpPr>
        <p:spPr/>
        <p:txBody>
          <a:bodyPr/>
          <a:lstStyle/>
          <a:p>
            <a:fld id="{6F344C7A-0D93-FE43-BBB8-6C733ACB5A1E}" type="slidenum">
              <a:rPr lang="en-US" smtClean="0"/>
              <a:t>70</a:t>
            </a:fld>
            <a:endParaRPr lang="en-US"/>
          </a:p>
        </p:txBody>
      </p:sp>
    </p:spTree>
    <p:extLst>
      <p:ext uri="{BB962C8B-B14F-4D97-AF65-F5344CB8AC3E}">
        <p14:creationId xmlns:p14="http://schemas.microsoft.com/office/powerpoint/2010/main" val="1329932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ＭＳ Ｐゴシック" pitchFamily="34" charset="-128"/>
              </a:rPr>
              <a:t>Several ways to describe a combinational logic function</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4"/>
            </a:pPr>
            <a:r>
              <a:rPr lang="en-US" dirty="0"/>
              <a:t>Logic gate diagram </a:t>
            </a:r>
          </a:p>
          <a:p>
            <a:pPr marL="514350" indent="-514350">
              <a:buFont typeface="+mj-lt"/>
              <a:buAutoNum type="arabicPeriod" startAt="4"/>
            </a:pPr>
            <a:endParaRPr lang="en-US" dirty="0"/>
          </a:p>
          <a:p>
            <a:pPr marL="514350" indent="-514350">
              <a:buFont typeface="+mj-lt"/>
              <a:buAutoNum type="arabicPeriod" startAt="4"/>
            </a:pPr>
            <a:endParaRPr lang="en-US" dirty="0"/>
          </a:p>
          <a:p>
            <a:pPr marL="514350" indent="-514350">
              <a:buFont typeface="+mj-lt"/>
              <a:buAutoNum type="arabicPeriod" startAt="4"/>
            </a:pPr>
            <a:endParaRPr lang="en-US" dirty="0"/>
          </a:p>
          <a:p>
            <a:pPr marL="514350" indent="-514350">
              <a:buFont typeface="+mj-lt"/>
              <a:buAutoNum type="arabicPeriod" startAt="4"/>
            </a:pPr>
            <a:endParaRPr lang="en-US" dirty="0"/>
          </a:p>
          <a:p>
            <a:pPr marL="514350" indent="-514350">
              <a:buFont typeface="+mj-lt"/>
              <a:buAutoNum type="arabicPeriod" startAt="4"/>
            </a:pPr>
            <a:r>
              <a:rPr lang="en-US" dirty="0"/>
              <a:t>Verilog</a:t>
            </a:r>
          </a:p>
          <a:p>
            <a:pPr marL="0" indent="0">
              <a:buNone/>
            </a:pPr>
            <a:r>
              <a:rPr lang="en-US" dirty="0"/>
              <a:t>	</a:t>
            </a:r>
            <a:r>
              <a:rPr lang="en-US" sz="2400" b="1" dirty="0">
                <a:solidFill>
                  <a:srgbClr val="C00000"/>
                </a:solidFill>
                <a:latin typeface="Consolas" panose="020B0609020204030204" pitchFamily="49" charset="0"/>
                <a:cs typeface="Consolas" panose="020B0609020204030204" pitchFamily="49" charset="0"/>
              </a:rPr>
              <a:t>assign</a:t>
            </a:r>
            <a:r>
              <a:rPr lang="en-US" sz="2400" dirty="0">
                <a:solidFill>
                  <a:srgbClr val="C00000"/>
                </a:solidFill>
                <a:latin typeface="Consolas" panose="020B0609020204030204" pitchFamily="49" charset="0"/>
                <a:cs typeface="Consolas" panose="020B0609020204030204" pitchFamily="49" charset="0"/>
              </a:rPr>
              <a:t> </a:t>
            </a:r>
            <a:r>
              <a:rPr lang="en-US" sz="2400" dirty="0">
                <a:latin typeface="Consolas" panose="020B0609020204030204" pitchFamily="49" charset="0"/>
                <a:cs typeface="Consolas" panose="020B0609020204030204" pitchFamily="49" charset="0"/>
              </a:rPr>
              <a:t>f </a:t>
            </a:r>
            <a:r>
              <a:rPr lang="en-US" sz="2400" dirty="0">
                <a:solidFill>
                  <a:srgbClr val="0000FF"/>
                </a:solidFill>
                <a:latin typeface="Consolas" panose="020B0609020204030204" pitchFamily="49" charset="0"/>
                <a:cs typeface="Consolas" panose="020B0609020204030204" pitchFamily="49" charset="0"/>
              </a:rPr>
              <a:t>=</a:t>
            </a:r>
            <a:r>
              <a:rPr lang="en-US" sz="2400" dirty="0">
                <a:latin typeface="Consolas" panose="020B0609020204030204" pitchFamily="49" charset="0"/>
                <a:cs typeface="Consolas" panose="020B0609020204030204" pitchFamily="49" charset="0"/>
              </a:rPr>
              <a:t> </a:t>
            </a:r>
            <a:r>
              <a:rPr lang="en-US" sz="2400" dirty="0">
                <a:solidFill>
                  <a:srgbClr val="0000FF"/>
                </a:solidFill>
                <a:latin typeface="Consolas" panose="020B0609020204030204" pitchFamily="49" charset="0"/>
                <a:cs typeface="Consolas" panose="020B0609020204030204" pitchFamily="49" charset="0"/>
              </a:rPr>
              <a:t>(</a:t>
            </a:r>
            <a:r>
              <a:rPr lang="en-US" sz="2400" dirty="0" err="1">
                <a:latin typeface="Consolas" panose="020B0609020204030204" pitchFamily="49" charset="0"/>
                <a:cs typeface="Consolas" panose="020B0609020204030204" pitchFamily="49" charset="0"/>
              </a:rPr>
              <a:t>a</a:t>
            </a:r>
            <a:r>
              <a:rPr lang="en-US" sz="2400" dirty="0" err="1">
                <a:solidFill>
                  <a:srgbClr val="0000FF"/>
                </a:solidFill>
                <a:latin typeface="Consolas" panose="020B0609020204030204" pitchFamily="49" charset="0"/>
                <a:cs typeface="Consolas" panose="020B0609020204030204" pitchFamily="49" charset="0"/>
              </a:rPr>
              <a:t>&amp;</a:t>
            </a:r>
            <a:r>
              <a:rPr lang="en-US" sz="2400" dirty="0" err="1">
                <a:latin typeface="Consolas" panose="020B0609020204030204" pitchFamily="49" charset="0"/>
                <a:cs typeface="Consolas" panose="020B0609020204030204" pitchFamily="49" charset="0"/>
              </a:rPr>
              <a:t>b</a:t>
            </a:r>
            <a:r>
              <a:rPr lang="en-US" sz="2400" dirty="0">
                <a:solidFill>
                  <a:srgbClr val="0000FF"/>
                </a:solidFill>
                <a:latin typeface="Consolas" panose="020B0609020204030204" pitchFamily="49" charset="0"/>
                <a:cs typeface="Consolas" panose="020B0609020204030204" pitchFamily="49" charset="0"/>
              </a:rPr>
              <a:t>)|(</a:t>
            </a:r>
            <a:r>
              <a:rPr lang="en-US" sz="2400" dirty="0" err="1">
                <a:latin typeface="Consolas" panose="020B0609020204030204" pitchFamily="49" charset="0"/>
                <a:cs typeface="Consolas" panose="020B0609020204030204" pitchFamily="49" charset="0"/>
              </a:rPr>
              <a:t>a</a:t>
            </a:r>
            <a:r>
              <a:rPr lang="en-US" sz="2400" dirty="0" err="1">
                <a:solidFill>
                  <a:srgbClr val="0000FF"/>
                </a:solidFill>
                <a:latin typeface="Consolas" panose="020B0609020204030204" pitchFamily="49" charset="0"/>
                <a:cs typeface="Consolas" panose="020B0609020204030204" pitchFamily="49" charset="0"/>
              </a:rPr>
              <a:t>&amp;</a:t>
            </a:r>
            <a:r>
              <a:rPr lang="en-US" sz="2400" dirty="0" err="1">
                <a:latin typeface="Consolas" panose="020B0609020204030204" pitchFamily="49" charset="0"/>
                <a:cs typeface="Consolas" panose="020B0609020204030204" pitchFamily="49" charset="0"/>
              </a:rPr>
              <a:t>c</a:t>
            </a:r>
            <a:r>
              <a:rPr lang="en-US" sz="2400" dirty="0">
                <a:solidFill>
                  <a:srgbClr val="0000FF"/>
                </a:solidFill>
                <a:latin typeface="Consolas" panose="020B0609020204030204" pitchFamily="49" charset="0"/>
                <a:cs typeface="Consolas" panose="020B0609020204030204" pitchFamily="49" charset="0"/>
              </a:rPr>
              <a:t>)|(</a:t>
            </a:r>
            <a:r>
              <a:rPr lang="en-US" sz="2400" dirty="0" err="1">
                <a:latin typeface="Consolas" panose="020B0609020204030204" pitchFamily="49" charset="0"/>
                <a:cs typeface="Consolas" panose="020B0609020204030204" pitchFamily="49" charset="0"/>
              </a:rPr>
              <a:t>b</a:t>
            </a:r>
            <a:r>
              <a:rPr lang="en-US" sz="2400" dirty="0" err="1">
                <a:solidFill>
                  <a:srgbClr val="0000FF"/>
                </a:solidFill>
                <a:latin typeface="Consolas" panose="020B0609020204030204" pitchFamily="49" charset="0"/>
                <a:cs typeface="Consolas" panose="020B0609020204030204" pitchFamily="49" charset="0"/>
              </a:rPr>
              <a:t>&amp;</a:t>
            </a:r>
            <a:r>
              <a:rPr lang="en-US" sz="2400" dirty="0" err="1">
                <a:latin typeface="Consolas" panose="020B0609020204030204" pitchFamily="49" charset="0"/>
                <a:cs typeface="Consolas" panose="020B0609020204030204" pitchFamily="49" charset="0"/>
              </a:rPr>
              <a:t>c</a:t>
            </a:r>
            <a:r>
              <a:rPr lang="en-US" sz="2400" dirty="0">
                <a:solidFill>
                  <a:srgbClr val="0000FF"/>
                </a:solidFill>
                <a:latin typeface="Consolas" panose="020B0609020204030204" pitchFamily="49" charset="0"/>
                <a:cs typeface="Consolas" panose="020B0609020204030204" pitchFamily="49" charset="0"/>
              </a:rPr>
              <a:t>);</a:t>
            </a:r>
          </a:p>
        </p:txBody>
      </p:sp>
      <p:sp>
        <p:nvSpPr>
          <p:cNvPr id="4" name="Slide Number Placeholder 3"/>
          <p:cNvSpPr>
            <a:spLocks noGrp="1"/>
          </p:cNvSpPr>
          <p:nvPr>
            <p:ph type="sldNum" sz="quarter" idx="12"/>
          </p:nvPr>
        </p:nvSpPr>
        <p:spPr/>
        <p:txBody>
          <a:bodyPr/>
          <a:lstStyle/>
          <a:p>
            <a:fld id="{6F344C7A-0D93-FE43-BBB8-6C733ACB5A1E}" type="slidenum">
              <a:rPr lang="en-US" smtClean="0"/>
              <a:t>71</a:t>
            </a:fld>
            <a:endParaRPr lang="en-US"/>
          </a:p>
        </p:txBody>
      </p:sp>
      <p:pic>
        <p:nvPicPr>
          <p:cNvPr id="5" name="Picture 4" descr="ss1-majority-logic-diagram.emf"/>
          <p:cNvPicPr>
            <a:picLocks noChangeAspect="1"/>
          </p:cNvPicPr>
          <p:nvPr/>
        </p:nvPicPr>
        <p:blipFill>
          <a:blip r:embed="rId2"/>
          <a:stretch>
            <a:fillRect/>
          </a:stretch>
        </p:blipFill>
        <p:spPr>
          <a:xfrm>
            <a:off x="2510051" y="2362200"/>
            <a:ext cx="3511772" cy="2010303"/>
          </a:xfrm>
          <a:prstGeom prst="rect">
            <a:avLst/>
          </a:prstGeom>
        </p:spPr>
      </p:pic>
    </p:spTree>
    <p:extLst>
      <p:ext uri="{BB962C8B-B14F-4D97-AF65-F5344CB8AC3E}">
        <p14:creationId xmlns:p14="http://schemas.microsoft.com/office/powerpoint/2010/main" val="17610003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r>
              <a:rPr lang="en-US" dirty="0">
                <a:ea typeface="ＭＳ Ｐゴシック" pitchFamily="34" charset="-128"/>
              </a:rPr>
              <a:t>Boolean Algebra</a:t>
            </a:r>
          </a:p>
        </p:txBody>
      </p:sp>
      <p:sp>
        <p:nvSpPr>
          <p:cNvPr id="36868" name="Rectangle 3"/>
          <p:cNvSpPr>
            <a:spLocks noChangeArrowheads="1"/>
          </p:cNvSpPr>
          <p:nvPr/>
        </p:nvSpPr>
        <p:spPr bwMode="auto">
          <a:xfrm>
            <a:off x="685800" y="1905000"/>
            <a:ext cx="777240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lnSpc>
                <a:spcPct val="110000"/>
              </a:lnSpc>
              <a:spcBef>
                <a:spcPct val="20000"/>
              </a:spcBef>
              <a:buSzPct val="100000"/>
              <a:buFontTx/>
              <a:buChar char="•"/>
            </a:pPr>
            <a:r>
              <a:rPr lang="en-US" sz="2400" dirty="0"/>
              <a:t>“high school” </a:t>
            </a:r>
            <a:r>
              <a:rPr lang="en-US" sz="2400" b="0" dirty="0"/>
              <a:t>Algebra:</a:t>
            </a:r>
          </a:p>
          <a:p>
            <a:pPr marL="800100" lvl="1" indent="-342900">
              <a:lnSpc>
                <a:spcPct val="110000"/>
              </a:lnSpc>
              <a:spcBef>
                <a:spcPct val="20000"/>
              </a:spcBef>
              <a:buSzPct val="100000"/>
              <a:buFontTx/>
              <a:buChar char="•"/>
            </a:pPr>
            <a:r>
              <a:rPr lang="en-US" sz="2400" dirty="0"/>
              <a:t>Algebra over infinite set – e.g., real numbers (-</a:t>
            </a:r>
            <a:r>
              <a:rPr lang="en-US" sz="2400" dirty="0">
                <a:sym typeface="Symbol" panose="05050102010706020507" pitchFamily="18" charset="2"/>
              </a:rPr>
              <a:t></a:t>
            </a:r>
            <a:r>
              <a:rPr lang="en-US" sz="2400" dirty="0"/>
              <a:t>,</a:t>
            </a:r>
            <a:r>
              <a:rPr lang="en-US" sz="2400" dirty="0">
                <a:sym typeface="Symbol" panose="05050102010706020507" pitchFamily="18" charset="2"/>
              </a:rPr>
              <a:t> </a:t>
            </a:r>
            <a:r>
              <a:rPr lang="en-US" sz="2400" dirty="0"/>
              <a:t>)</a:t>
            </a:r>
          </a:p>
          <a:p>
            <a:pPr marL="800100" lvl="1" indent="-342900">
              <a:lnSpc>
                <a:spcPct val="110000"/>
              </a:lnSpc>
              <a:spcBef>
                <a:spcPct val="20000"/>
              </a:spcBef>
              <a:buSzPct val="100000"/>
              <a:buFontTx/>
              <a:buChar char="•"/>
            </a:pPr>
            <a:r>
              <a:rPr lang="en-US" sz="2400" b="0" dirty="0"/>
              <a:t>4 operators: Multiplication (*), addition (+), subtraction (-), division (</a:t>
            </a:r>
            <a:r>
              <a:rPr lang="en-US" sz="2400" b="0" dirty="0">
                <a:sym typeface="Symbol" panose="05050102010706020507" pitchFamily="18" charset="2"/>
              </a:rPr>
              <a:t>)</a:t>
            </a:r>
            <a:endParaRPr lang="en-US" sz="2400" dirty="0"/>
          </a:p>
          <a:p>
            <a:pPr marL="342900" indent="-342900" algn="l">
              <a:lnSpc>
                <a:spcPct val="110000"/>
              </a:lnSpc>
              <a:spcBef>
                <a:spcPct val="20000"/>
              </a:spcBef>
              <a:buSzPct val="100000"/>
              <a:buFontTx/>
              <a:buChar char="•"/>
            </a:pPr>
            <a:r>
              <a:rPr lang="en-US" sz="2400" b="0" dirty="0"/>
              <a:t>Boolean Algebra:</a:t>
            </a:r>
          </a:p>
          <a:p>
            <a:pPr marL="742950" lvl="1" indent="-285750" algn="l">
              <a:lnSpc>
                <a:spcPct val="110000"/>
              </a:lnSpc>
              <a:spcBef>
                <a:spcPct val="20000"/>
              </a:spcBef>
              <a:buSzPct val="100000"/>
              <a:buFontTx/>
              <a:buChar char="–"/>
            </a:pPr>
            <a:r>
              <a:rPr lang="en-US" sz="2400" b="0" dirty="0"/>
              <a:t>algebra over 2 element set: {0,1}</a:t>
            </a:r>
          </a:p>
          <a:p>
            <a:pPr marL="742950" lvl="1" indent="-285750" algn="l">
              <a:lnSpc>
                <a:spcPct val="110000"/>
              </a:lnSpc>
              <a:spcBef>
                <a:spcPct val="20000"/>
              </a:spcBef>
              <a:buSzPct val="100000"/>
              <a:buFontTx/>
              <a:buChar char="–"/>
            </a:pPr>
            <a:r>
              <a:rPr lang="en-US" sz="2400" b="0" dirty="0"/>
              <a:t>3 operators: AND (</a:t>
            </a:r>
            <a:r>
              <a:rPr lang="en-US" sz="2400" dirty="0" err="1">
                <a:sym typeface="Symbol" pitchFamily="18" charset="2"/>
              </a:rPr>
              <a:t></a:t>
            </a:r>
            <a:r>
              <a:rPr lang="en-US" sz="2400" b="0" dirty="0"/>
              <a:t>), OR (</a:t>
            </a:r>
            <a:r>
              <a:rPr lang="en-US" sz="2400" dirty="0" err="1">
                <a:sym typeface="Symbol" pitchFamily="18" charset="2"/>
              </a:rPr>
              <a:t></a:t>
            </a:r>
            <a:r>
              <a:rPr lang="en-US" sz="2400" b="0" dirty="0"/>
              <a:t>), NOT (</a:t>
            </a:r>
            <a:r>
              <a:rPr lang="en-US" sz="2400" dirty="0" err="1">
                <a:sym typeface="Symbol" pitchFamily="18" charset="2"/>
              </a:rPr>
              <a:t></a:t>
            </a:r>
            <a:r>
              <a:rPr lang="en-US" sz="2400" b="0" dirty="0"/>
              <a:t>)</a:t>
            </a:r>
          </a:p>
          <a:p>
            <a:pPr marL="342900" indent="-342900" algn="l">
              <a:lnSpc>
                <a:spcPct val="110000"/>
              </a:lnSpc>
              <a:spcBef>
                <a:spcPct val="20000"/>
              </a:spcBef>
              <a:buSzPct val="100000"/>
            </a:pPr>
            <a:endParaRPr lang="en-US" sz="2400" b="0" dirty="0"/>
          </a:p>
        </p:txBody>
      </p:sp>
      <p:sp>
        <p:nvSpPr>
          <p:cNvPr id="8" name="TextBox 7"/>
          <p:cNvSpPr txBox="1"/>
          <p:nvPr/>
        </p:nvSpPr>
        <p:spPr>
          <a:xfrm>
            <a:off x="5397500" y="6488668"/>
            <a:ext cx="2895600" cy="369332"/>
          </a:xfrm>
          <a:prstGeom prst="rect">
            <a:avLst/>
          </a:prstGeom>
          <a:noFill/>
        </p:spPr>
        <p:txBody>
          <a:bodyPr wrap="square" rtlCol="0">
            <a:spAutoFit/>
          </a:bodyPr>
          <a:lstStyle/>
          <a:p>
            <a:r>
              <a:rPr lang="en-US" dirty="0">
                <a:solidFill>
                  <a:schemeClr val="tx1">
                    <a:lumMod val="50000"/>
                    <a:lumOff val="50000"/>
                  </a:schemeClr>
                </a:solidFill>
              </a:rPr>
              <a:t>Text: Dally §3 (1</a:t>
            </a:r>
            <a:r>
              <a:rPr lang="en-US" baseline="30000" dirty="0">
                <a:solidFill>
                  <a:schemeClr val="tx1">
                    <a:lumMod val="50000"/>
                    <a:lumOff val="50000"/>
                  </a:schemeClr>
                </a:solidFill>
              </a:rPr>
              <a:t>st</a:t>
            </a:r>
            <a:r>
              <a:rPr lang="en-US" dirty="0">
                <a:solidFill>
                  <a:schemeClr val="tx1">
                    <a:lumMod val="50000"/>
                    <a:lumOff val="50000"/>
                  </a:schemeClr>
                </a:solidFill>
              </a:rPr>
              <a:t> page intro)</a:t>
            </a:r>
          </a:p>
        </p:txBody>
      </p:sp>
      <p:sp>
        <p:nvSpPr>
          <p:cNvPr id="2" name="Slide Number Placeholder 1"/>
          <p:cNvSpPr>
            <a:spLocks noGrp="1"/>
          </p:cNvSpPr>
          <p:nvPr>
            <p:ph type="sldNum" sz="quarter" idx="12"/>
          </p:nvPr>
        </p:nvSpPr>
        <p:spPr/>
        <p:txBody>
          <a:bodyPr/>
          <a:lstStyle/>
          <a:p>
            <a:fld id="{6F344C7A-0D93-FE43-BBB8-6C733ACB5A1E}" type="slidenum">
              <a:rPr lang="en-US" smtClean="0"/>
              <a:t>72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6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r>
              <a:rPr lang="en-US">
                <a:ea typeface="ＭＳ Ｐゴシック" pitchFamily="34" charset="-128"/>
              </a:rPr>
              <a:t>Boolean Algebra</a:t>
            </a:r>
          </a:p>
        </p:txBody>
      </p:sp>
      <p:sp>
        <p:nvSpPr>
          <p:cNvPr id="36868" name="Rectangle 3"/>
          <p:cNvSpPr>
            <a:spLocks noChangeArrowheads="1"/>
          </p:cNvSpPr>
          <p:nvPr/>
        </p:nvSpPr>
        <p:spPr bwMode="auto">
          <a:xfrm>
            <a:off x="685800" y="1447800"/>
            <a:ext cx="77724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lnSpc>
                <a:spcPct val="110000"/>
              </a:lnSpc>
              <a:spcBef>
                <a:spcPct val="20000"/>
              </a:spcBef>
              <a:buSzPct val="100000"/>
              <a:buFontTx/>
              <a:buChar char="•"/>
            </a:pPr>
            <a:r>
              <a:rPr lang="en-US" b="0" dirty="0"/>
              <a:t>AND Operation (“conjunction”)</a:t>
            </a:r>
          </a:p>
          <a:p>
            <a:pPr marL="742950" lvl="1" indent="-285750" algn="l">
              <a:lnSpc>
                <a:spcPct val="110000"/>
              </a:lnSpc>
              <a:spcBef>
                <a:spcPct val="20000"/>
              </a:spcBef>
              <a:buSzPct val="100000"/>
              <a:buFontTx/>
              <a:buChar char="–"/>
            </a:pPr>
            <a:r>
              <a:rPr lang="en-US" b="0" dirty="0"/>
              <a:t>Definition:  a </a:t>
            </a:r>
            <a:r>
              <a:rPr lang="en-US" dirty="0">
                <a:sym typeface="Symbol" pitchFamily="18" charset="2"/>
              </a:rPr>
              <a:t></a:t>
            </a:r>
            <a:r>
              <a:rPr lang="en-US" b="0" dirty="0"/>
              <a:t> b = 1 if and only if a=1 and b=1</a:t>
            </a:r>
          </a:p>
          <a:p>
            <a:pPr marL="742950" lvl="1" indent="-285750" algn="l">
              <a:lnSpc>
                <a:spcPct val="110000"/>
              </a:lnSpc>
              <a:spcBef>
                <a:spcPct val="20000"/>
              </a:spcBef>
              <a:buSzPct val="100000"/>
              <a:buFontTx/>
              <a:buChar char="–"/>
            </a:pPr>
            <a:r>
              <a:rPr lang="en-US" dirty="0"/>
              <a:t>Similar to English definition of “and”.</a:t>
            </a:r>
          </a:p>
          <a:p>
            <a:pPr lvl="1" algn="l">
              <a:lnSpc>
                <a:spcPct val="110000"/>
              </a:lnSpc>
              <a:spcBef>
                <a:spcPct val="20000"/>
              </a:spcBef>
              <a:buSzPct val="100000"/>
            </a:pPr>
            <a:endParaRPr lang="en-US" b="0" dirty="0"/>
          </a:p>
          <a:p>
            <a:pPr marL="342900" indent="-342900" algn="l">
              <a:lnSpc>
                <a:spcPct val="110000"/>
              </a:lnSpc>
              <a:spcBef>
                <a:spcPct val="20000"/>
              </a:spcBef>
              <a:buSzPct val="100000"/>
              <a:buFontTx/>
              <a:buChar char="•"/>
            </a:pPr>
            <a:r>
              <a:rPr lang="en-US" b="0" dirty="0"/>
              <a:t>OR Operation (“disjunction”)</a:t>
            </a:r>
          </a:p>
          <a:p>
            <a:pPr marL="742950" lvl="1" indent="-285750" algn="l">
              <a:lnSpc>
                <a:spcPct val="110000"/>
              </a:lnSpc>
              <a:spcBef>
                <a:spcPct val="20000"/>
              </a:spcBef>
              <a:buSzPct val="100000"/>
              <a:buFontTx/>
              <a:buChar char="–"/>
            </a:pPr>
            <a:r>
              <a:rPr lang="en-US" b="0" dirty="0"/>
              <a:t>Definition: a </a:t>
            </a:r>
            <a:r>
              <a:rPr lang="en-US" dirty="0">
                <a:sym typeface="Symbol" pitchFamily="18" charset="2"/>
              </a:rPr>
              <a:t></a:t>
            </a:r>
            <a:r>
              <a:rPr lang="en-US" b="0" dirty="0"/>
              <a:t> b = 1 if a=1 or b=1</a:t>
            </a:r>
          </a:p>
          <a:p>
            <a:pPr marL="742950" lvl="1" indent="-285750">
              <a:lnSpc>
                <a:spcPct val="110000"/>
              </a:lnSpc>
              <a:spcBef>
                <a:spcPct val="20000"/>
              </a:spcBef>
              <a:buSzPct val="100000"/>
              <a:buFontTx/>
              <a:buChar char="–"/>
            </a:pPr>
            <a:r>
              <a:rPr lang="en-US" dirty="0"/>
              <a:t>Similar to English definition of “or” but note that a </a:t>
            </a:r>
            <a:r>
              <a:rPr lang="en-US" dirty="0">
                <a:sym typeface="Symbol" pitchFamily="18" charset="2"/>
              </a:rPr>
              <a:t></a:t>
            </a:r>
            <a:r>
              <a:rPr lang="en-US" dirty="0"/>
              <a:t> b  is “1” when both a=1 and b=1.</a:t>
            </a:r>
            <a:endParaRPr lang="en-US" b="0" dirty="0"/>
          </a:p>
          <a:p>
            <a:pPr lvl="1" algn="l">
              <a:lnSpc>
                <a:spcPct val="110000"/>
              </a:lnSpc>
              <a:spcBef>
                <a:spcPct val="20000"/>
              </a:spcBef>
              <a:buSzPct val="100000"/>
            </a:pPr>
            <a:endParaRPr lang="en-US" b="0" dirty="0"/>
          </a:p>
          <a:p>
            <a:pPr marL="342900" indent="-342900" algn="l">
              <a:lnSpc>
                <a:spcPct val="110000"/>
              </a:lnSpc>
              <a:spcBef>
                <a:spcPct val="20000"/>
              </a:spcBef>
              <a:buSzPct val="100000"/>
              <a:buFontTx/>
              <a:buChar char="•"/>
            </a:pPr>
            <a:r>
              <a:rPr lang="en-US" b="0" dirty="0"/>
              <a:t>NOT Operation (</a:t>
            </a:r>
            <a:r>
              <a:rPr lang="en-US" b="0"/>
              <a:t>also called “complement</a:t>
            </a:r>
            <a:r>
              <a:rPr lang="en-US" b="0" dirty="0"/>
              <a:t>”)</a:t>
            </a:r>
          </a:p>
          <a:p>
            <a:pPr marL="742950" lvl="1" indent="-285750" algn="l">
              <a:lnSpc>
                <a:spcPct val="110000"/>
              </a:lnSpc>
              <a:spcBef>
                <a:spcPct val="20000"/>
              </a:spcBef>
              <a:buSzPct val="100000"/>
              <a:buFontTx/>
              <a:buChar char="–"/>
            </a:pPr>
            <a:r>
              <a:rPr lang="en-US" dirty="0">
                <a:sym typeface="Symbol" pitchFamily="18" charset="2"/>
              </a:rPr>
              <a:t>Definition: </a:t>
            </a:r>
            <a:r>
              <a:rPr lang="en-US" b="0" dirty="0"/>
              <a:t>a = 1 </a:t>
            </a:r>
            <a:r>
              <a:rPr lang="en-US" b="0" dirty="0" err="1"/>
              <a:t>iff</a:t>
            </a:r>
            <a:r>
              <a:rPr lang="en-US" b="0" dirty="0"/>
              <a:t> a=0</a:t>
            </a:r>
          </a:p>
          <a:p>
            <a:pPr marL="742950" lvl="1" indent="-285750">
              <a:lnSpc>
                <a:spcPct val="110000"/>
              </a:lnSpc>
              <a:spcBef>
                <a:spcPct val="20000"/>
              </a:spcBef>
              <a:buSzPct val="100000"/>
              <a:buFontTx/>
              <a:buChar char="–"/>
            </a:pPr>
            <a:r>
              <a:rPr lang="en-US" dirty="0"/>
              <a:t>Other notations: </a:t>
            </a:r>
            <a:r>
              <a:rPr lang="en-US" dirty="0">
                <a:sym typeface="Symbol" pitchFamily="18" charset="2"/>
              </a:rPr>
              <a:t></a:t>
            </a:r>
            <a:r>
              <a:rPr lang="en-US" dirty="0"/>
              <a:t>a = a’ = a</a:t>
            </a:r>
            <a:endParaRPr lang="en-US" b="0" dirty="0"/>
          </a:p>
          <a:p>
            <a:pPr marL="342900" indent="-342900" algn="l">
              <a:lnSpc>
                <a:spcPct val="110000"/>
              </a:lnSpc>
              <a:spcBef>
                <a:spcPct val="20000"/>
              </a:spcBef>
              <a:buSzPct val="100000"/>
            </a:pPr>
            <a:endParaRPr lang="en-US" b="0" dirty="0"/>
          </a:p>
        </p:txBody>
      </p:sp>
      <p:sp>
        <p:nvSpPr>
          <p:cNvPr id="8" name="TextBox 7"/>
          <p:cNvSpPr txBox="1"/>
          <p:nvPr/>
        </p:nvSpPr>
        <p:spPr>
          <a:xfrm>
            <a:off x="5397500" y="6488668"/>
            <a:ext cx="2895600" cy="369332"/>
          </a:xfrm>
          <a:prstGeom prst="rect">
            <a:avLst/>
          </a:prstGeom>
          <a:noFill/>
        </p:spPr>
        <p:txBody>
          <a:bodyPr wrap="square" rtlCol="0">
            <a:spAutoFit/>
          </a:bodyPr>
          <a:lstStyle/>
          <a:p>
            <a:r>
              <a:rPr lang="en-US" dirty="0">
                <a:solidFill>
                  <a:schemeClr val="tx1">
                    <a:lumMod val="50000"/>
                    <a:lumOff val="50000"/>
                  </a:schemeClr>
                </a:solidFill>
              </a:rPr>
              <a:t>Text: Dally §3 (1</a:t>
            </a:r>
            <a:r>
              <a:rPr lang="en-US" baseline="30000" dirty="0">
                <a:solidFill>
                  <a:schemeClr val="tx1">
                    <a:lumMod val="50000"/>
                    <a:lumOff val="50000"/>
                  </a:schemeClr>
                </a:solidFill>
              </a:rPr>
              <a:t>st</a:t>
            </a:r>
            <a:r>
              <a:rPr lang="en-US" dirty="0">
                <a:solidFill>
                  <a:schemeClr val="tx1">
                    <a:lumMod val="50000"/>
                    <a:lumOff val="50000"/>
                  </a:schemeClr>
                </a:solidFill>
              </a:rPr>
              <a:t> page intro)</a:t>
            </a:r>
          </a:p>
        </p:txBody>
      </p:sp>
      <p:sp>
        <p:nvSpPr>
          <p:cNvPr id="2" name="Slide Number Placeholder 1"/>
          <p:cNvSpPr>
            <a:spLocks noGrp="1"/>
          </p:cNvSpPr>
          <p:nvPr>
            <p:ph type="sldNum" sz="quarter" idx="12"/>
          </p:nvPr>
        </p:nvSpPr>
        <p:spPr/>
        <p:txBody>
          <a:bodyPr/>
          <a:lstStyle/>
          <a:p>
            <a:fld id="{6F344C7A-0D93-FE43-BBB8-6C733ACB5A1E}" type="slidenum">
              <a:rPr lang="en-US" smtClean="0"/>
              <a:t>73</a:t>
            </a:fld>
            <a:endParaRPr lang="en-US"/>
          </a:p>
        </p:txBody>
      </p:sp>
      <p:cxnSp>
        <p:nvCxnSpPr>
          <p:cNvPr id="4" name="Straight Connector 3">
            <a:extLst>
              <a:ext uri="{FF2B5EF4-FFF2-40B4-BE49-F238E27FC236}">
                <a16:creationId xmlns:a16="http://schemas.microsoft.com/office/drawing/2014/main" id="{2074EBF8-B1F9-174B-92A3-5363BD998639}"/>
              </a:ext>
            </a:extLst>
          </p:cNvPr>
          <p:cNvCxnSpPr>
            <a:cxnSpLocks/>
          </p:cNvCxnSpPr>
          <p:nvPr/>
        </p:nvCxnSpPr>
        <p:spPr>
          <a:xfrm>
            <a:off x="3962400" y="5440680"/>
            <a:ext cx="152400"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876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6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6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68">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868">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86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r>
              <a:rPr lang="en-US">
                <a:ea typeface="ＭＳ Ｐゴシック" pitchFamily="34" charset="-128"/>
              </a:rPr>
              <a:t>Boolean Algebra</a:t>
            </a:r>
          </a:p>
        </p:txBody>
      </p:sp>
      <p:sp>
        <p:nvSpPr>
          <p:cNvPr id="36868" name="Rectangle 3"/>
          <p:cNvSpPr>
            <a:spLocks noChangeArrowheads="1"/>
          </p:cNvSpPr>
          <p:nvPr/>
        </p:nvSpPr>
        <p:spPr bwMode="auto">
          <a:xfrm>
            <a:off x="685800" y="1447800"/>
            <a:ext cx="77724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lnSpc>
                <a:spcPct val="110000"/>
              </a:lnSpc>
              <a:spcBef>
                <a:spcPct val="20000"/>
              </a:spcBef>
              <a:buSzPct val="100000"/>
              <a:buFontTx/>
              <a:buChar char="•"/>
            </a:pPr>
            <a:r>
              <a:rPr lang="en-US" sz="2400" b="0" dirty="0"/>
              <a:t>Truth tables </a:t>
            </a:r>
            <a:r>
              <a:rPr lang="en-US" sz="2400" b="0" u="sng" dirty="0"/>
              <a:t>defining</a:t>
            </a:r>
            <a:r>
              <a:rPr lang="en-US" sz="2400" b="0" dirty="0"/>
              <a:t> AND, OR and NOT:</a:t>
            </a:r>
          </a:p>
          <a:p>
            <a:pPr marL="342900" indent="-342900" algn="l">
              <a:lnSpc>
                <a:spcPct val="110000"/>
              </a:lnSpc>
              <a:spcBef>
                <a:spcPct val="20000"/>
              </a:spcBef>
              <a:buSzPct val="100000"/>
            </a:pPr>
            <a:endParaRPr lang="en-US" sz="2400" b="0" dirty="0"/>
          </a:p>
        </p:txBody>
      </p:sp>
      <p:graphicFrame>
        <p:nvGraphicFramePr>
          <p:cNvPr id="495620" name="Group 4"/>
          <p:cNvGraphicFramePr>
            <a:graphicFrameLocks noGrp="1"/>
          </p:cNvGraphicFramePr>
          <p:nvPr>
            <p:extLst>
              <p:ext uri="{D42A27DB-BD31-4B8C-83A1-F6EECF244321}">
                <p14:modId xmlns:p14="http://schemas.microsoft.com/office/powerpoint/2010/main" val="3061037383"/>
              </p:ext>
            </p:extLst>
          </p:nvPr>
        </p:nvGraphicFramePr>
        <p:xfrm>
          <a:off x="1143000" y="2438400"/>
          <a:ext cx="3281362" cy="1779588"/>
        </p:xfrm>
        <a:graphic>
          <a:graphicData uri="http://schemas.openxmlformats.org/drawingml/2006/table">
            <a:tbl>
              <a:tblPr/>
              <a:tblGrid>
                <a:gridCol w="652462">
                  <a:extLst>
                    <a:ext uri="{9D8B030D-6E8A-4147-A177-3AD203B41FA5}">
                      <a16:colId xmlns:a16="http://schemas.microsoft.com/office/drawing/2014/main" val="20000"/>
                    </a:ext>
                  </a:extLst>
                </a:gridCol>
                <a:gridCol w="701675">
                  <a:extLst>
                    <a:ext uri="{9D8B030D-6E8A-4147-A177-3AD203B41FA5}">
                      <a16:colId xmlns:a16="http://schemas.microsoft.com/office/drawing/2014/main" val="20001"/>
                    </a:ext>
                  </a:extLst>
                </a:gridCol>
                <a:gridCol w="954088">
                  <a:extLst>
                    <a:ext uri="{9D8B030D-6E8A-4147-A177-3AD203B41FA5}">
                      <a16:colId xmlns:a16="http://schemas.microsoft.com/office/drawing/2014/main" val="20002"/>
                    </a:ext>
                  </a:extLst>
                </a:gridCol>
                <a:gridCol w="973137">
                  <a:extLst>
                    <a:ext uri="{9D8B030D-6E8A-4147-A177-3AD203B41FA5}">
                      <a16:colId xmlns:a16="http://schemas.microsoft.com/office/drawing/2014/main" val="20003"/>
                    </a:ext>
                  </a:extLst>
                </a:gridCol>
              </a:tblGrid>
              <a:tr h="38258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a</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b</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dirty="0" err="1">
                          <a:ln>
                            <a:noFill/>
                          </a:ln>
                          <a:solidFill>
                            <a:srgbClr val="CC66FF"/>
                          </a:solidFill>
                          <a:effectLst/>
                          <a:latin typeface="Arial" charset="0"/>
                          <a:ea typeface="ＭＳ Ｐゴシック" charset="0"/>
                          <a:cs typeface="ＭＳ Ｐゴシック" charset="0"/>
                        </a:rPr>
                        <a:t>a^b</a:t>
                      </a:r>
                      <a:endParaRPr kumimoji="0" lang="en-US" sz="2000" b="0" i="0" u="none" strike="noStrike" cap="none" normalizeH="0" baseline="0" dirty="0">
                        <a:ln>
                          <a:noFill/>
                        </a:ln>
                        <a:solidFill>
                          <a:srgbClr val="CC66FF"/>
                        </a:solidFill>
                        <a:effectLst/>
                        <a:latin typeface="Arial" charset="0"/>
                        <a:ea typeface="ＭＳ Ｐゴシック" charset="0"/>
                        <a:cs typeface="ＭＳ Ｐゴシック"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dirty="0">
                          <a:ln>
                            <a:noFill/>
                          </a:ln>
                          <a:solidFill>
                            <a:schemeClr val="accent2"/>
                          </a:solidFill>
                          <a:effectLst/>
                          <a:latin typeface="Arial" charset="0"/>
                          <a:ea typeface="ＭＳ Ｐゴシック" charset="0"/>
                          <a:cs typeface="ＭＳ Ｐゴシック" charset="0"/>
                        </a:rPr>
                        <a:t>a </a:t>
                      </a:r>
                      <a:r>
                        <a:rPr kumimoji="0" lang="en-US" sz="2000" b="0" i="0" u="none" strike="noStrike" cap="none" normalizeH="0" baseline="0" dirty="0" err="1">
                          <a:ln>
                            <a:noFill/>
                          </a:ln>
                          <a:solidFill>
                            <a:schemeClr val="accent2"/>
                          </a:solidFill>
                          <a:effectLst/>
                          <a:latin typeface="Arial" charset="0"/>
                          <a:ea typeface="ＭＳ Ｐゴシック" charset="0"/>
                          <a:cs typeface="ＭＳ Ｐゴシック" charset="0"/>
                        </a:rPr>
                        <a:t>v</a:t>
                      </a:r>
                      <a:r>
                        <a:rPr kumimoji="0" lang="en-US" sz="2000" b="0" i="0" u="none" strike="noStrike" cap="none" normalizeH="0" baseline="0" dirty="0">
                          <a:ln>
                            <a:noFill/>
                          </a:ln>
                          <a:solidFill>
                            <a:schemeClr val="accent2"/>
                          </a:solidFill>
                          <a:effectLst/>
                          <a:latin typeface="Arial" charset="0"/>
                          <a:ea typeface="ＭＳ Ｐゴシック" charset="0"/>
                          <a:cs typeface="ＭＳ Ｐゴシック" charset="0"/>
                        </a:rPr>
                        <a:t> </a:t>
                      </a:r>
                      <a:r>
                        <a:rPr kumimoji="0" lang="en-US" sz="2000" b="0" i="0" u="none" strike="noStrike" cap="none" normalizeH="0" baseline="0" dirty="0" err="1">
                          <a:ln>
                            <a:noFill/>
                          </a:ln>
                          <a:solidFill>
                            <a:schemeClr val="accent2"/>
                          </a:solidFill>
                          <a:effectLst/>
                          <a:latin typeface="Arial" charset="0"/>
                          <a:ea typeface="ＭＳ Ｐゴシック" charset="0"/>
                          <a:cs typeface="ＭＳ Ｐゴシック" charset="0"/>
                        </a:rPr>
                        <a:t>b</a:t>
                      </a:r>
                      <a:endParaRPr kumimoji="0" lang="en-US" sz="2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9563">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rgbClr val="CC66FF"/>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accent2"/>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7975">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rgbClr val="CC66FF"/>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accent2"/>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7975">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rgbClr val="CC66FF"/>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accent2"/>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1487">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rgbClr val="CC66FF"/>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dirty="0">
                          <a:ln>
                            <a:noFill/>
                          </a:ln>
                          <a:solidFill>
                            <a:schemeClr val="accent2"/>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495652" name="Group 36"/>
          <p:cNvGraphicFramePr>
            <a:graphicFrameLocks noGrp="1"/>
          </p:cNvGraphicFramePr>
          <p:nvPr>
            <p:extLst>
              <p:ext uri="{D42A27DB-BD31-4B8C-83A1-F6EECF244321}">
                <p14:modId xmlns:p14="http://schemas.microsoft.com/office/powerpoint/2010/main" val="3121502591"/>
              </p:ext>
            </p:extLst>
          </p:nvPr>
        </p:nvGraphicFramePr>
        <p:xfrm>
          <a:off x="5943600" y="2808287"/>
          <a:ext cx="1606550" cy="1001713"/>
        </p:xfrm>
        <a:graphic>
          <a:graphicData uri="http://schemas.openxmlformats.org/drawingml/2006/table">
            <a:tbl>
              <a:tblPr/>
              <a:tblGrid>
                <a:gridCol w="825500">
                  <a:extLst>
                    <a:ext uri="{9D8B030D-6E8A-4147-A177-3AD203B41FA5}">
                      <a16:colId xmlns:a16="http://schemas.microsoft.com/office/drawing/2014/main" val="20000"/>
                    </a:ext>
                  </a:extLst>
                </a:gridCol>
                <a:gridCol w="781050">
                  <a:extLst>
                    <a:ext uri="{9D8B030D-6E8A-4147-A177-3AD203B41FA5}">
                      <a16:colId xmlns:a16="http://schemas.microsoft.com/office/drawing/2014/main" val="20001"/>
                    </a:ext>
                  </a:extLst>
                </a:gridCol>
              </a:tblGrid>
              <a:tr h="382587">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a</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a:ln>
                            <a:noFill/>
                          </a:ln>
                          <a:solidFill>
                            <a:srgbClr val="CC0000"/>
                          </a:solidFill>
                          <a:effectLst/>
                          <a:latin typeface="Arial" charset="0"/>
                          <a:ea typeface="ＭＳ Ｐゴシック" charset="0"/>
                          <a:cs typeface="ＭＳ Ｐゴシック" charset="0"/>
                        </a:rPr>
                        <a:t>~a</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9563">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dirty="0">
                          <a:ln>
                            <a:noFill/>
                          </a:ln>
                          <a:solidFill>
                            <a:srgbClr val="CC0000"/>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9563">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2000" b="0" i="0" u="none" strike="noStrike" cap="none" normalizeH="0" baseline="0" dirty="0">
                          <a:ln>
                            <a:noFill/>
                          </a:ln>
                          <a:solidFill>
                            <a:srgbClr val="CC0000"/>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8" name="TextBox 7"/>
          <p:cNvSpPr txBox="1"/>
          <p:nvPr/>
        </p:nvSpPr>
        <p:spPr>
          <a:xfrm>
            <a:off x="5397500" y="6488668"/>
            <a:ext cx="2895600" cy="369332"/>
          </a:xfrm>
          <a:prstGeom prst="rect">
            <a:avLst/>
          </a:prstGeom>
          <a:noFill/>
        </p:spPr>
        <p:txBody>
          <a:bodyPr wrap="square" rtlCol="0">
            <a:spAutoFit/>
          </a:bodyPr>
          <a:lstStyle/>
          <a:p>
            <a:r>
              <a:rPr lang="en-US" dirty="0">
                <a:solidFill>
                  <a:schemeClr val="tx1">
                    <a:lumMod val="50000"/>
                    <a:lumOff val="50000"/>
                  </a:schemeClr>
                </a:solidFill>
              </a:rPr>
              <a:t>Text: Dally §3 (1</a:t>
            </a:r>
            <a:r>
              <a:rPr lang="en-US" baseline="30000" dirty="0">
                <a:solidFill>
                  <a:schemeClr val="tx1">
                    <a:lumMod val="50000"/>
                    <a:lumOff val="50000"/>
                  </a:schemeClr>
                </a:solidFill>
              </a:rPr>
              <a:t>st</a:t>
            </a:r>
            <a:r>
              <a:rPr lang="en-US" dirty="0">
                <a:solidFill>
                  <a:schemeClr val="tx1">
                    <a:lumMod val="50000"/>
                    <a:lumOff val="50000"/>
                  </a:schemeClr>
                </a:solidFill>
              </a:rPr>
              <a:t> page intro)</a:t>
            </a:r>
          </a:p>
        </p:txBody>
      </p:sp>
      <p:sp>
        <p:nvSpPr>
          <p:cNvPr id="2" name="Slide Number Placeholder 1"/>
          <p:cNvSpPr>
            <a:spLocks noGrp="1"/>
          </p:cNvSpPr>
          <p:nvPr>
            <p:ph type="sldNum" sz="quarter" idx="12"/>
          </p:nvPr>
        </p:nvSpPr>
        <p:spPr/>
        <p:txBody>
          <a:bodyPr/>
          <a:lstStyle/>
          <a:p>
            <a:fld id="{6F344C7A-0D93-FE43-BBB8-6C733ACB5A1E}" type="slidenum">
              <a:rPr lang="en-US" smtClean="0"/>
              <a:t>74</a:t>
            </a:fld>
            <a:endParaRPr lang="en-US"/>
          </a:p>
        </p:txBody>
      </p:sp>
    </p:spTree>
    <p:extLst>
      <p:ext uri="{BB962C8B-B14F-4D97-AF65-F5344CB8AC3E}">
        <p14:creationId xmlns:p14="http://schemas.microsoft.com/office/powerpoint/2010/main" val="1359064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r>
              <a:rPr lang="en-US">
                <a:ea typeface="ＭＳ Ｐゴシック" pitchFamily="34" charset="-128"/>
              </a:rPr>
              <a:t>Note on Notation</a:t>
            </a:r>
          </a:p>
        </p:txBody>
      </p:sp>
      <p:sp>
        <p:nvSpPr>
          <p:cNvPr id="37892" name="Rectangle 3"/>
          <p:cNvSpPr>
            <a:spLocks noChangeArrowheads="1"/>
          </p:cNvSpPr>
          <p:nvPr/>
        </p:nvSpPr>
        <p:spPr bwMode="auto">
          <a:xfrm>
            <a:off x="685800" y="14478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lnSpc>
                <a:spcPct val="110000"/>
              </a:lnSpc>
              <a:spcBef>
                <a:spcPct val="20000"/>
              </a:spcBef>
              <a:buSzPct val="100000"/>
              <a:buFontTx/>
              <a:buChar char="•"/>
            </a:pPr>
            <a:endParaRPr lang="en-US" b="0" dirty="0"/>
          </a:p>
          <a:p>
            <a:pPr marL="342900" indent="-342900" algn="l">
              <a:spcBef>
                <a:spcPct val="20000"/>
              </a:spcBef>
              <a:buSzPct val="100000"/>
              <a:buFontTx/>
              <a:buChar char="•"/>
            </a:pPr>
            <a:r>
              <a:rPr lang="en-US" b="0" dirty="0"/>
              <a:t>For AND logic function:</a:t>
            </a:r>
          </a:p>
          <a:p>
            <a:pPr marL="742950" lvl="1" indent="-285750" algn="l">
              <a:spcBef>
                <a:spcPct val="20000"/>
              </a:spcBef>
              <a:buSzPct val="100000"/>
              <a:buFontTx/>
              <a:buChar char="–"/>
            </a:pPr>
            <a:r>
              <a:rPr lang="en-US" b="0" dirty="0">
                <a:cs typeface="Times New Roman" pitchFamily="18" charset="0"/>
              </a:rPr>
              <a:t>use </a:t>
            </a:r>
            <a:r>
              <a:rPr lang="en-US" sz="2800" dirty="0" err="1">
                <a:solidFill>
                  <a:srgbClr val="0000FF"/>
                </a:solidFill>
                <a:cs typeface="Times New Roman" pitchFamily="18" charset="0"/>
                <a:sym typeface="Symbol" pitchFamily="18" charset="2"/>
              </a:rPr>
              <a:t></a:t>
            </a:r>
            <a:endParaRPr lang="en-US" sz="2400" dirty="0">
              <a:solidFill>
                <a:srgbClr val="0000FF"/>
              </a:solidFill>
              <a:cs typeface="Times New Roman" pitchFamily="18" charset="0"/>
            </a:endParaRPr>
          </a:p>
          <a:p>
            <a:pPr marL="742950" lvl="1" indent="-285750" algn="l">
              <a:spcBef>
                <a:spcPct val="20000"/>
              </a:spcBef>
              <a:buSzPct val="100000"/>
              <a:buFontTx/>
              <a:buChar char="–"/>
            </a:pPr>
            <a:r>
              <a:rPr lang="en-US" b="0" dirty="0">
                <a:cs typeface="Times New Roman" pitchFamily="18" charset="0"/>
              </a:rPr>
              <a:t>don</a:t>
            </a:r>
            <a:r>
              <a:rPr lang="ja-JP" altLang="en-US" b="0" dirty="0">
                <a:cs typeface="Times New Roman" pitchFamily="18" charset="0"/>
              </a:rPr>
              <a:t>’</a:t>
            </a:r>
            <a:r>
              <a:rPr lang="en-US" altLang="ja-JP" b="0" dirty="0" err="1">
                <a:cs typeface="Times New Roman" pitchFamily="18" charset="0"/>
              </a:rPr>
              <a:t>t</a:t>
            </a:r>
            <a:r>
              <a:rPr lang="en-US" altLang="ja-JP" b="0" dirty="0">
                <a:cs typeface="Times New Roman" pitchFamily="18" charset="0"/>
              </a:rPr>
              <a:t> use </a:t>
            </a:r>
            <a:r>
              <a:rPr lang="en-US" altLang="ja-JP" sz="2400" dirty="0" err="1">
                <a:solidFill>
                  <a:schemeClr val="hlink"/>
                </a:solidFill>
                <a:cs typeface="Times New Roman" pitchFamily="18" charset="0"/>
              </a:rPr>
              <a:t>x</a:t>
            </a:r>
            <a:r>
              <a:rPr lang="en-US" altLang="ja-JP" b="0" dirty="0">
                <a:cs typeface="Times New Roman" pitchFamily="18" charset="0"/>
              </a:rPr>
              <a:t> nor </a:t>
            </a:r>
            <a:r>
              <a:rPr lang="en-US" altLang="ja-JP" sz="2400" dirty="0">
                <a:solidFill>
                  <a:schemeClr val="hlink"/>
                </a:solidFill>
                <a:cs typeface="Times New Roman" pitchFamily="18" charset="0"/>
              </a:rPr>
              <a:t>.</a:t>
            </a:r>
          </a:p>
          <a:p>
            <a:pPr marL="742950" lvl="1" indent="-285750" algn="l">
              <a:spcBef>
                <a:spcPct val="20000"/>
              </a:spcBef>
              <a:buSzPct val="100000"/>
            </a:pPr>
            <a:endParaRPr lang="en-US" b="0" dirty="0">
              <a:cs typeface="Times New Roman" pitchFamily="18" charset="0"/>
            </a:endParaRPr>
          </a:p>
          <a:p>
            <a:pPr marL="342900" indent="-342900" algn="l">
              <a:lnSpc>
                <a:spcPct val="110000"/>
              </a:lnSpc>
              <a:spcBef>
                <a:spcPct val="20000"/>
              </a:spcBef>
              <a:buSzPct val="100000"/>
              <a:buFontTx/>
              <a:buChar char="•"/>
            </a:pPr>
            <a:r>
              <a:rPr lang="en-US" b="0" dirty="0">
                <a:cs typeface="Times New Roman" pitchFamily="18" charset="0"/>
              </a:rPr>
              <a:t>For OR logic function:</a:t>
            </a:r>
          </a:p>
          <a:p>
            <a:pPr marL="742950" lvl="1" indent="-285750" algn="l">
              <a:spcBef>
                <a:spcPct val="20000"/>
              </a:spcBef>
              <a:buSzPct val="100000"/>
              <a:buFontTx/>
              <a:buChar char="–"/>
            </a:pPr>
            <a:r>
              <a:rPr lang="en-US" b="0" dirty="0">
                <a:cs typeface="Times New Roman" pitchFamily="18" charset="0"/>
              </a:rPr>
              <a:t>use </a:t>
            </a:r>
            <a:r>
              <a:rPr lang="en-US" sz="2800" dirty="0" err="1">
                <a:solidFill>
                  <a:srgbClr val="0000FF"/>
                </a:solidFill>
                <a:cs typeface="Times New Roman" pitchFamily="18" charset="0"/>
                <a:sym typeface="Symbol" pitchFamily="18" charset="2"/>
              </a:rPr>
              <a:t></a:t>
            </a:r>
            <a:endParaRPr lang="en-US" sz="2400" b="0" dirty="0">
              <a:solidFill>
                <a:srgbClr val="0000FF"/>
              </a:solidFill>
              <a:cs typeface="Times New Roman" pitchFamily="18" charset="0"/>
            </a:endParaRPr>
          </a:p>
          <a:p>
            <a:pPr marL="742950" lvl="1" indent="-285750" algn="l">
              <a:spcBef>
                <a:spcPct val="20000"/>
              </a:spcBef>
              <a:buSzPct val="100000"/>
              <a:buFontTx/>
              <a:buChar char="–"/>
            </a:pPr>
            <a:r>
              <a:rPr lang="en-US" b="0" dirty="0">
                <a:cs typeface="Times New Roman" pitchFamily="18" charset="0"/>
              </a:rPr>
              <a:t>don</a:t>
            </a:r>
            <a:r>
              <a:rPr lang="ja-JP" altLang="en-US" b="0" dirty="0">
                <a:cs typeface="Times New Roman" pitchFamily="18" charset="0"/>
              </a:rPr>
              <a:t>’</a:t>
            </a:r>
            <a:r>
              <a:rPr lang="en-US" altLang="ja-JP" b="0" dirty="0">
                <a:cs typeface="Times New Roman" pitchFamily="18" charset="0"/>
              </a:rPr>
              <a:t>t use </a:t>
            </a:r>
            <a:r>
              <a:rPr lang="en-US" altLang="ja-JP" sz="2400" dirty="0">
                <a:solidFill>
                  <a:schemeClr val="hlink"/>
                </a:solidFill>
                <a:cs typeface="Times New Roman" pitchFamily="18" charset="0"/>
              </a:rPr>
              <a:t>+</a:t>
            </a:r>
          </a:p>
          <a:p>
            <a:pPr marL="742950" lvl="1" indent="-285750" algn="l">
              <a:spcBef>
                <a:spcPct val="20000"/>
              </a:spcBef>
              <a:buSzPct val="100000"/>
              <a:buFontTx/>
              <a:buChar char="–"/>
            </a:pPr>
            <a:endParaRPr lang="en-US" sz="2400" dirty="0">
              <a:solidFill>
                <a:schemeClr val="hlink"/>
              </a:solidFill>
              <a:cs typeface="Times New Roman" pitchFamily="18" charset="0"/>
            </a:endParaRPr>
          </a:p>
          <a:p>
            <a:pPr marL="285750" indent="-285750">
              <a:spcBef>
                <a:spcPct val="20000"/>
              </a:spcBef>
              <a:buSzPct val="100000"/>
              <a:buFontTx/>
              <a:buChar char="–"/>
            </a:pPr>
            <a:r>
              <a:rPr lang="en-US" sz="2400" dirty="0">
                <a:solidFill>
                  <a:schemeClr val="hlink"/>
                </a:solidFill>
                <a:cs typeface="Times New Roman" pitchFamily="18" charset="0"/>
              </a:rPr>
              <a:t>This avoids confusion between Boolean algebraic rules and rules of “normal” arithmetic.</a:t>
            </a:r>
            <a:endParaRPr lang="en-US" sz="2400" dirty="0">
              <a:cs typeface="Times New Roman" pitchFamily="18" charset="0"/>
            </a:endParaRPr>
          </a:p>
        </p:txBody>
      </p:sp>
      <p:sp>
        <p:nvSpPr>
          <p:cNvPr id="6" name="TextBox 5"/>
          <p:cNvSpPr txBox="1"/>
          <p:nvPr/>
        </p:nvSpPr>
        <p:spPr>
          <a:xfrm>
            <a:off x="5105400" y="6488668"/>
            <a:ext cx="2895600" cy="369332"/>
          </a:xfrm>
          <a:prstGeom prst="rect">
            <a:avLst/>
          </a:prstGeom>
          <a:noFill/>
        </p:spPr>
        <p:txBody>
          <a:bodyPr wrap="square" rtlCol="0">
            <a:spAutoFit/>
          </a:bodyPr>
          <a:lstStyle/>
          <a:p>
            <a:r>
              <a:rPr lang="en-US" dirty="0">
                <a:solidFill>
                  <a:schemeClr val="tx1">
                    <a:lumMod val="50000"/>
                    <a:lumOff val="50000"/>
                  </a:schemeClr>
                </a:solidFill>
              </a:rPr>
              <a:t>Text: Dally §3 (1</a:t>
            </a:r>
            <a:r>
              <a:rPr lang="en-US" baseline="30000" dirty="0">
                <a:solidFill>
                  <a:schemeClr val="tx1">
                    <a:lumMod val="50000"/>
                    <a:lumOff val="50000"/>
                  </a:schemeClr>
                </a:solidFill>
              </a:rPr>
              <a:t>st</a:t>
            </a:r>
            <a:r>
              <a:rPr lang="en-US" dirty="0">
                <a:solidFill>
                  <a:schemeClr val="tx1">
                    <a:lumMod val="50000"/>
                    <a:lumOff val="50000"/>
                  </a:schemeClr>
                </a:solidFill>
              </a:rPr>
              <a:t> page intro)</a:t>
            </a:r>
          </a:p>
        </p:txBody>
      </p:sp>
      <p:sp>
        <p:nvSpPr>
          <p:cNvPr id="2" name="Slide Number Placeholder 1"/>
          <p:cNvSpPr>
            <a:spLocks noGrp="1"/>
          </p:cNvSpPr>
          <p:nvPr>
            <p:ph type="sldNum" sz="quarter" idx="12"/>
          </p:nvPr>
        </p:nvSpPr>
        <p:spPr/>
        <p:txBody>
          <a:bodyPr/>
          <a:lstStyle/>
          <a:p>
            <a:fld id="{6F344C7A-0D93-FE43-BBB8-6C733ACB5A1E}" type="slidenum">
              <a:rPr lang="en-US" smtClean="0"/>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r>
              <a:rPr lang="en-US" dirty="0">
                <a:ea typeface="ＭＳ Ｐゴシック" pitchFamily="34" charset="-128"/>
              </a:rPr>
              <a:t>Axioms of Boolean Algebra</a:t>
            </a:r>
          </a:p>
        </p:txBody>
      </p:sp>
      <p:sp>
        <p:nvSpPr>
          <p:cNvPr id="38916" name="Rectangle 3"/>
          <p:cNvSpPr>
            <a:spLocks noGrp="1" noChangeArrowheads="1"/>
          </p:cNvSpPr>
          <p:nvPr>
            <p:ph type="body" idx="1"/>
          </p:nvPr>
        </p:nvSpPr>
        <p:spPr>
          <a:xfrm>
            <a:off x="990600" y="1417638"/>
            <a:ext cx="7315200" cy="4708525"/>
          </a:xfrm>
          <a:noFill/>
        </p:spPr>
        <p:txBody>
          <a:bodyPr>
            <a:normAutofit fontScale="92500" lnSpcReduction="20000"/>
          </a:bodyPr>
          <a:lstStyle/>
          <a:p>
            <a:r>
              <a:rPr lang="en-US" i="1" dirty="0">
                <a:ea typeface="ＭＳ Ｐゴシック" pitchFamily="34" charset="-128"/>
              </a:rPr>
              <a:t>Axioms: a set of mathematical statements that we assert to be true.</a:t>
            </a:r>
            <a:endParaRPr lang="en-US" i="1" dirty="0">
              <a:ea typeface="ＭＳ Ｐゴシック" pitchFamily="34" charset="-128"/>
              <a:cs typeface="Times New Roman" pitchFamily="18" charset="0"/>
            </a:endParaRPr>
          </a:p>
          <a:p>
            <a:r>
              <a:rPr lang="en-US" dirty="0"/>
              <a:t>Annihilation</a:t>
            </a:r>
            <a:r>
              <a:rPr lang="en-US" dirty="0">
                <a:ea typeface="ＭＳ Ｐゴシック" pitchFamily="34" charset="-128"/>
              </a:rPr>
              <a:t>:</a:t>
            </a:r>
          </a:p>
          <a:p>
            <a:pPr marL="803275" lvl="1" indent="-346075"/>
            <a:r>
              <a:rPr lang="en-US" dirty="0">
                <a:ea typeface="ＭＳ Ｐゴシック" pitchFamily="34" charset="-128"/>
                <a:cs typeface="Times New Roman" pitchFamily="18" charset="0"/>
              </a:rPr>
              <a:t>0 </a:t>
            </a:r>
            <a:r>
              <a:rPr lang="en-US" b="1" dirty="0" err="1">
                <a:ea typeface="ＭＳ Ｐゴシック" pitchFamily="34" charset="-128"/>
                <a:sym typeface="Symbol" pitchFamily="18" charset="2"/>
              </a:rPr>
              <a:t></a:t>
            </a:r>
            <a:r>
              <a:rPr lang="en-US" dirty="0">
                <a:ea typeface="ＭＳ Ｐゴシック" pitchFamily="34" charset="-128"/>
                <a:cs typeface="Times New Roman" pitchFamily="18" charset="0"/>
              </a:rPr>
              <a:t> </a:t>
            </a:r>
            <a:r>
              <a:rPr lang="en-US" dirty="0" err="1">
                <a:ea typeface="ＭＳ Ｐゴシック" pitchFamily="34" charset="-128"/>
                <a:cs typeface="Times New Roman" pitchFamily="18" charset="0"/>
              </a:rPr>
              <a:t>x</a:t>
            </a:r>
            <a:r>
              <a:rPr lang="en-US" dirty="0">
                <a:ea typeface="ＭＳ Ｐゴシック" pitchFamily="34" charset="-128"/>
                <a:cs typeface="Times New Roman" pitchFamily="18" charset="0"/>
              </a:rPr>
              <a:t> = 0</a:t>
            </a:r>
          </a:p>
          <a:p>
            <a:pPr marL="803275" lvl="1" indent="-346075"/>
            <a:r>
              <a:rPr lang="en-US" dirty="0">
                <a:ea typeface="ＭＳ Ｐゴシック" pitchFamily="34" charset="-128"/>
                <a:cs typeface="Times New Roman" pitchFamily="18" charset="0"/>
              </a:rPr>
              <a:t>1 </a:t>
            </a:r>
            <a:r>
              <a:rPr lang="en-US" b="1" dirty="0" err="1">
                <a:ea typeface="ＭＳ Ｐゴシック" pitchFamily="34" charset="-128"/>
                <a:sym typeface="Symbol" pitchFamily="18" charset="2"/>
              </a:rPr>
              <a:t></a:t>
            </a:r>
            <a:r>
              <a:rPr lang="en-US" dirty="0">
                <a:ea typeface="ＭＳ Ｐゴシック" pitchFamily="34" charset="-128"/>
                <a:cs typeface="Times New Roman" pitchFamily="18" charset="0"/>
              </a:rPr>
              <a:t> </a:t>
            </a:r>
            <a:r>
              <a:rPr lang="en-US" dirty="0" err="1">
                <a:ea typeface="ＭＳ Ｐゴシック" pitchFamily="34" charset="-128"/>
                <a:cs typeface="Times New Roman" pitchFamily="18" charset="0"/>
              </a:rPr>
              <a:t>x</a:t>
            </a:r>
            <a:r>
              <a:rPr lang="en-US" dirty="0">
                <a:ea typeface="ＭＳ Ｐゴシック" pitchFamily="34" charset="-128"/>
                <a:cs typeface="Times New Roman" pitchFamily="18" charset="0"/>
              </a:rPr>
              <a:t> = 1</a:t>
            </a:r>
          </a:p>
          <a:p>
            <a:r>
              <a:rPr lang="en-US" dirty="0">
                <a:ea typeface="ＭＳ Ｐゴシック" pitchFamily="34" charset="-128"/>
                <a:cs typeface="Times New Roman" pitchFamily="18" charset="0"/>
              </a:rPr>
              <a:t>Identity:</a:t>
            </a:r>
          </a:p>
          <a:p>
            <a:pPr marL="803275" lvl="1" indent="-346075"/>
            <a:r>
              <a:rPr lang="en-US" dirty="0">
                <a:ea typeface="ＭＳ Ｐゴシック" pitchFamily="34" charset="-128"/>
                <a:cs typeface="Times New Roman" pitchFamily="18" charset="0"/>
              </a:rPr>
              <a:t>1 </a:t>
            </a:r>
            <a:r>
              <a:rPr lang="en-US" b="1" dirty="0" err="1">
                <a:ea typeface="ＭＳ Ｐゴシック" pitchFamily="34" charset="-128"/>
                <a:sym typeface="Symbol" pitchFamily="18" charset="2"/>
              </a:rPr>
              <a:t></a:t>
            </a:r>
            <a:r>
              <a:rPr lang="en-US" dirty="0">
                <a:ea typeface="ＭＳ Ｐゴシック" pitchFamily="34" charset="-128"/>
                <a:cs typeface="Times New Roman" pitchFamily="18" charset="0"/>
              </a:rPr>
              <a:t> </a:t>
            </a:r>
            <a:r>
              <a:rPr lang="en-US" dirty="0" err="1">
                <a:ea typeface="ＭＳ Ｐゴシック" pitchFamily="34" charset="-128"/>
                <a:cs typeface="Times New Roman" pitchFamily="18" charset="0"/>
              </a:rPr>
              <a:t>x</a:t>
            </a:r>
            <a:r>
              <a:rPr lang="en-US" dirty="0">
                <a:ea typeface="ＭＳ Ｐゴシック" pitchFamily="34" charset="-128"/>
                <a:cs typeface="Times New Roman" pitchFamily="18" charset="0"/>
              </a:rPr>
              <a:t> = </a:t>
            </a:r>
            <a:r>
              <a:rPr lang="en-US" dirty="0" err="1">
                <a:ea typeface="ＭＳ Ｐゴシック" pitchFamily="34" charset="-128"/>
                <a:cs typeface="Times New Roman" pitchFamily="18" charset="0"/>
              </a:rPr>
              <a:t>x</a:t>
            </a:r>
            <a:endParaRPr lang="en-US" dirty="0">
              <a:ea typeface="ＭＳ Ｐゴシック" pitchFamily="34" charset="-128"/>
              <a:cs typeface="Times New Roman" pitchFamily="18" charset="0"/>
            </a:endParaRPr>
          </a:p>
          <a:p>
            <a:pPr marL="803275" lvl="1" indent="-346075"/>
            <a:r>
              <a:rPr lang="en-US" dirty="0">
                <a:ea typeface="ＭＳ Ｐゴシック" pitchFamily="34" charset="-128"/>
                <a:cs typeface="Times New Roman" pitchFamily="18" charset="0"/>
              </a:rPr>
              <a:t>0 </a:t>
            </a:r>
            <a:r>
              <a:rPr lang="en-US" b="1" dirty="0" err="1">
                <a:ea typeface="ＭＳ Ｐゴシック" pitchFamily="34" charset="-128"/>
                <a:sym typeface="Symbol" pitchFamily="18" charset="2"/>
              </a:rPr>
              <a:t></a:t>
            </a:r>
            <a:r>
              <a:rPr lang="en-US" dirty="0">
                <a:ea typeface="ＭＳ Ｐゴシック" pitchFamily="34" charset="-128"/>
                <a:cs typeface="Times New Roman" pitchFamily="18" charset="0"/>
              </a:rPr>
              <a:t> </a:t>
            </a:r>
            <a:r>
              <a:rPr lang="en-US" dirty="0" err="1">
                <a:ea typeface="ＭＳ Ｐゴシック" pitchFamily="34" charset="-128"/>
                <a:cs typeface="Times New Roman" pitchFamily="18" charset="0"/>
              </a:rPr>
              <a:t>x</a:t>
            </a:r>
            <a:r>
              <a:rPr lang="en-US" dirty="0">
                <a:ea typeface="ＭＳ Ｐゴシック" pitchFamily="34" charset="-128"/>
                <a:cs typeface="Times New Roman" pitchFamily="18" charset="0"/>
              </a:rPr>
              <a:t> = </a:t>
            </a:r>
            <a:r>
              <a:rPr lang="en-US" dirty="0" err="1">
                <a:ea typeface="ＭＳ Ｐゴシック" pitchFamily="34" charset="-128"/>
                <a:cs typeface="Times New Roman" pitchFamily="18" charset="0"/>
              </a:rPr>
              <a:t>x</a:t>
            </a:r>
            <a:endParaRPr lang="en-US" dirty="0">
              <a:ea typeface="ＭＳ Ｐゴシック" pitchFamily="34" charset="-128"/>
              <a:cs typeface="Times New Roman" pitchFamily="18" charset="0"/>
            </a:endParaRPr>
          </a:p>
          <a:p>
            <a:r>
              <a:rPr lang="en-US" dirty="0">
                <a:ea typeface="ＭＳ Ｐゴシック" pitchFamily="34" charset="-128"/>
                <a:cs typeface="Times New Roman" pitchFamily="18" charset="0"/>
              </a:rPr>
              <a:t>Negation:</a:t>
            </a:r>
          </a:p>
          <a:p>
            <a:pPr marL="803275" lvl="1" indent="-346075"/>
            <a:r>
              <a:rPr lang="en-US" b="1" dirty="0">
                <a:ea typeface="ＭＳ Ｐゴシック" pitchFamily="34" charset="-128"/>
                <a:sym typeface="Symbol" pitchFamily="18" charset="2"/>
              </a:rPr>
              <a:t></a:t>
            </a:r>
            <a:r>
              <a:rPr lang="en-US" dirty="0">
                <a:ea typeface="ＭＳ Ｐゴシック" pitchFamily="34" charset="-128"/>
                <a:cs typeface="Times New Roman" pitchFamily="18" charset="0"/>
              </a:rPr>
              <a:t>0 = 1</a:t>
            </a:r>
          </a:p>
          <a:p>
            <a:pPr marL="803275" lvl="1" indent="-346075"/>
            <a:r>
              <a:rPr lang="en-US" b="1" dirty="0">
                <a:ea typeface="ＭＳ Ｐゴシック" pitchFamily="34" charset="-128"/>
                <a:sym typeface="Symbol" pitchFamily="18" charset="2"/>
              </a:rPr>
              <a:t></a:t>
            </a:r>
            <a:r>
              <a:rPr lang="en-US" dirty="0">
                <a:ea typeface="ＭＳ Ｐゴシック" pitchFamily="34" charset="-128"/>
                <a:cs typeface="Times New Roman" pitchFamily="18" charset="0"/>
              </a:rPr>
              <a:t>1 = 0</a:t>
            </a:r>
          </a:p>
          <a:p>
            <a:pPr marL="803275" lvl="1" indent="-346075"/>
            <a:endParaRPr lang="en-US" dirty="0">
              <a:ea typeface="ＭＳ Ｐゴシック" pitchFamily="34" charset="-128"/>
              <a:cs typeface="Times New Roman" pitchFamily="18" charset="0"/>
            </a:endParaRPr>
          </a:p>
        </p:txBody>
      </p:sp>
      <p:sp>
        <p:nvSpPr>
          <p:cNvPr id="5" name="TextBox 4"/>
          <p:cNvSpPr txBox="1"/>
          <p:nvPr/>
        </p:nvSpPr>
        <p:spPr>
          <a:xfrm>
            <a:off x="6559658"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§3.1</a:t>
            </a:r>
          </a:p>
        </p:txBody>
      </p:sp>
      <p:sp>
        <p:nvSpPr>
          <p:cNvPr id="2" name="Slide Number Placeholder 1"/>
          <p:cNvSpPr>
            <a:spLocks noGrp="1"/>
          </p:cNvSpPr>
          <p:nvPr>
            <p:ph type="sldNum" sz="quarter" idx="12"/>
          </p:nvPr>
        </p:nvSpPr>
        <p:spPr/>
        <p:txBody>
          <a:bodyPr/>
          <a:lstStyle/>
          <a:p>
            <a:fld id="{6F344C7A-0D93-FE43-BBB8-6C733ACB5A1E}" type="slidenum">
              <a:rPr lang="en-US" smtClean="0"/>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Example: Absorption</a:t>
            </a:r>
          </a:p>
        </p:txBody>
      </p:sp>
      <p:sp>
        <p:nvSpPr>
          <p:cNvPr id="3" name="Content Placeholder 2"/>
          <p:cNvSpPr>
            <a:spLocks noGrp="1"/>
          </p:cNvSpPr>
          <p:nvPr>
            <p:ph idx="1"/>
          </p:nvPr>
        </p:nvSpPr>
        <p:spPr>
          <a:xfrm>
            <a:off x="457200" y="1371600"/>
            <a:ext cx="8229600" cy="4754563"/>
          </a:xfrm>
        </p:spPr>
        <p:txBody>
          <a:bodyPr/>
          <a:lstStyle/>
          <a:p>
            <a:pPr lvl="0"/>
            <a:r>
              <a:rPr lang="en-US" dirty="0"/>
              <a:t>Prove that </a:t>
            </a:r>
            <a:r>
              <a:rPr lang="en-US" dirty="0">
                <a:latin typeface="Arial" charset="0"/>
                <a:ea typeface="ＭＳ Ｐゴシック" charset="-128"/>
              </a:rPr>
              <a:t>x </a:t>
            </a:r>
            <a:r>
              <a:rPr lang="en-US" b="1" dirty="0">
                <a:latin typeface="Arial" charset="0"/>
                <a:ea typeface="ＭＳ Ｐゴシック" charset="-128"/>
                <a:sym typeface="Symbol" charset="2"/>
              </a:rPr>
              <a:t></a:t>
            </a:r>
            <a:r>
              <a:rPr lang="en-US" dirty="0">
                <a:latin typeface="Arial" charset="0"/>
                <a:ea typeface="ＭＳ Ｐゴシック" charset="-128"/>
              </a:rPr>
              <a:t> (x </a:t>
            </a:r>
            <a:r>
              <a:rPr lang="en-US" b="1" dirty="0">
                <a:latin typeface="Arial" charset="0"/>
                <a:ea typeface="ＭＳ Ｐゴシック" charset="-128"/>
                <a:sym typeface="Symbol" charset="2"/>
              </a:rPr>
              <a:t></a:t>
            </a:r>
            <a:r>
              <a:rPr lang="en-US" dirty="0">
                <a:latin typeface="Arial" charset="0"/>
                <a:ea typeface="ＭＳ Ｐゴシック" charset="-128"/>
              </a:rPr>
              <a:t> y) = x </a:t>
            </a:r>
            <a:r>
              <a:rPr lang="en-US" dirty="0"/>
              <a:t>by using perfect induction (i.e., enumerate all the possibilities).</a:t>
            </a:r>
          </a:p>
          <a:p>
            <a:pPr lvl="0"/>
            <a:endParaRPr lang="en-US" dirty="0"/>
          </a:p>
          <a:p>
            <a:pPr lvl="0"/>
            <a:endParaRPr lang="en-US" dirty="0"/>
          </a:p>
        </p:txBody>
      </p:sp>
      <p:sp>
        <p:nvSpPr>
          <p:cNvPr id="4" name="Slide Number Placeholder 3"/>
          <p:cNvSpPr>
            <a:spLocks noGrp="1"/>
          </p:cNvSpPr>
          <p:nvPr>
            <p:ph type="sldNum" sz="quarter" idx="12"/>
          </p:nvPr>
        </p:nvSpPr>
        <p:spPr/>
        <p:txBody>
          <a:bodyPr/>
          <a:lstStyle/>
          <a:p>
            <a:fld id="{6F344C7A-0D93-FE43-BBB8-6C733ACB5A1E}" type="slidenum">
              <a:rPr lang="en-US" smtClean="0"/>
              <a:t>77</a:t>
            </a:fld>
            <a:endParaRPr lang="en-US"/>
          </a:p>
        </p:txBody>
      </p:sp>
      <p:sp>
        <p:nvSpPr>
          <p:cNvPr id="6" name="TextBox 5"/>
          <p:cNvSpPr txBox="1"/>
          <p:nvPr/>
        </p:nvSpPr>
        <p:spPr>
          <a:xfrm>
            <a:off x="3035585" y="6260068"/>
            <a:ext cx="3072829" cy="369332"/>
          </a:xfrm>
          <a:prstGeom prst="rect">
            <a:avLst/>
          </a:prstGeom>
          <a:noFill/>
        </p:spPr>
        <p:txBody>
          <a:bodyPr wrap="none" rtlCol="0">
            <a:spAutoFit/>
          </a:bodyPr>
          <a:lstStyle/>
          <a:p>
            <a:r>
              <a:rPr lang="en-US" dirty="0"/>
              <a:t>(We will fill this in during class)</a:t>
            </a:r>
          </a:p>
        </p:txBody>
      </p:sp>
    </p:spTree>
    <p:extLst>
      <p:ext uri="{BB962C8B-B14F-4D97-AF65-F5344CB8AC3E}">
        <p14:creationId xmlns:p14="http://schemas.microsoft.com/office/powerpoint/2010/main" val="40988224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noFill/>
        </p:spPr>
        <p:txBody>
          <a:bodyPr/>
          <a:lstStyle/>
          <a:p>
            <a:r>
              <a:rPr lang="en-US" dirty="0">
                <a:ea typeface="ＭＳ Ｐゴシック" pitchFamily="34" charset="-128"/>
              </a:rPr>
              <a:t>Example: </a:t>
            </a:r>
            <a:r>
              <a:rPr lang="en-US" dirty="0" err="1">
                <a:ea typeface="ＭＳ Ｐゴシック" pitchFamily="34" charset="-128"/>
              </a:rPr>
              <a:t>DeMorgan’</a:t>
            </a:r>
            <a:r>
              <a:rPr lang="en-US" altLang="ja-JP" dirty="0" err="1">
                <a:ea typeface="ＭＳ Ｐゴシック" pitchFamily="34" charset="-128"/>
              </a:rPr>
              <a:t>s</a:t>
            </a:r>
            <a:r>
              <a:rPr lang="en-US" altLang="ja-JP" dirty="0">
                <a:ea typeface="ＭＳ Ｐゴシック" pitchFamily="34" charset="-128"/>
              </a:rPr>
              <a:t> Law</a:t>
            </a:r>
            <a:endParaRPr lang="en-US" dirty="0">
              <a:ea typeface="ＭＳ Ｐゴシック" pitchFamily="34" charset="-128"/>
            </a:endParaRPr>
          </a:p>
        </p:txBody>
      </p:sp>
      <p:sp>
        <p:nvSpPr>
          <p:cNvPr id="40964" name="Rectangle 3"/>
          <p:cNvSpPr>
            <a:spLocks noGrp="1" noChangeArrowheads="1"/>
          </p:cNvSpPr>
          <p:nvPr>
            <p:ph type="body" idx="1"/>
          </p:nvPr>
        </p:nvSpPr>
        <p:spPr>
          <a:xfrm>
            <a:off x="685800" y="1447800"/>
            <a:ext cx="8458200" cy="4648200"/>
          </a:xfrm>
          <a:noFill/>
        </p:spPr>
        <p:txBody>
          <a:bodyPr/>
          <a:lstStyle/>
          <a:p>
            <a:pPr lvl="0"/>
            <a:r>
              <a:rPr lang="en-US" sz="2400" dirty="0"/>
              <a:t>Prove that </a:t>
            </a:r>
            <a:r>
              <a:rPr lang="en-US" sz="2400" b="1" dirty="0">
                <a:latin typeface="Arial" charset="0"/>
                <a:ea typeface="ＭＳ Ｐゴシック" charset="0"/>
                <a:cs typeface="ＭＳ Ｐゴシック" charset="0"/>
                <a:sym typeface="Symbol" charset="0"/>
              </a:rPr>
              <a:t></a:t>
            </a:r>
            <a:r>
              <a:rPr lang="en-US" sz="2400" dirty="0">
                <a:latin typeface="Arial" charset="0"/>
                <a:ea typeface="ＭＳ Ｐゴシック" charset="0"/>
                <a:cs typeface="ＭＳ Ｐゴシック" charset="0"/>
              </a:rPr>
              <a:t>(x </a:t>
            </a:r>
            <a:r>
              <a:rPr lang="en-US" sz="2400" b="1" dirty="0">
                <a:latin typeface="Arial" charset="0"/>
                <a:ea typeface="ＭＳ Ｐゴシック" charset="0"/>
                <a:cs typeface="ＭＳ Ｐゴシック" charset="0"/>
                <a:sym typeface="Symbol" charset="0"/>
              </a:rPr>
              <a:t></a:t>
            </a:r>
            <a:r>
              <a:rPr lang="en-US" sz="2400" dirty="0">
                <a:latin typeface="Arial" charset="0"/>
                <a:ea typeface="ＭＳ Ｐゴシック" charset="0"/>
                <a:cs typeface="ＭＳ Ｐゴシック" charset="0"/>
              </a:rPr>
              <a:t> y) </a:t>
            </a:r>
            <a:r>
              <a:rPr lang="en-US" sz="2400" dirty="0">
                <a:latin typeface="Arial" charset="0"/>
                <a:ea typeface="ＭＳ Ｐゴシック" charset="-128"/>
              </a:rPr>
              <a:t>= </a:t>
            </a:r>
            <a:r>
              <a:rPr lang="en-US" sz="2400" b="1" dirty="0">
                <a:latin typeface="Arial" charset="0"/>
                <a:ea typeface="ＭＳ Ｐゴシック" charset="0"/>
                <a:cs typeface="ＭＳ Ｐゴシック" charset="0"/>
                <a:sym typeface="Symbol" charset="0"/>
              </a:rPr>
              <a:t></a:t>
            </a:r>
            <a:r>
              <a:rPr lang="en-US" sz="2400" dirty="0">
                <a:latin typeface="Arial" charset="0"/>
                <a:ea typeface="ＭＳ Ｐゴシック" charset="0"/>
                <a:cs typeface="ＭＳ Ｐゴシック" charset="0"/>
              </a:rPr>
              <a:t>x </a:t>
            </a:r>
            <a:r>
              <a:rPr lang="en-US" sz="2400" b="1" dirty="0">
                <a:latin typeface="Arial" charset="0"/>
                <a:ea typeface="ＭＳ Ｐゴシック" charset="0"/>
                <a:cs typeface="ＭＳ Ｐゴシック" charset="0"/>
                <a:sym typeface="Symbol" charset="0"/>
              </a:rPr>
              <a:t></a:t>
            </a:r>
            <a:r>
              <a:rPr lang="en-US" sz="2400" dirty="0">
                <a:latin typeface="Arial" charset="0"/>
                <a:ea typeface="ＭＳ Ｐゴシック" charset="0"/>
                <a:cs typeface="ＭＳ Ｐゴシック" charset="0"/>
              </a:rPr>
              <a:t> </a:t>
            </a:r>
            <a:r>
              <a:rPr lang="en-US" sz="2400" b="1" dirty="0">
                <a:latin typeface="Arial" charset="0"/>
                <a:ea typeface="ＭＳ Ｐゴシック" charset="0"/>
                <a:cs typeface="ＭＳ Ｐゴシック" charset="0"/>
                <a:sym typeface="Symbol" charset="0"/>
              </a:rPr>
              <a:t></a:t>
            </a:r>
            <a:r>
              <a:rPr lang="en-US" sz="2400" dirty="0">
                <a:latin typeface="Arial" charset="0"/>
                <a:ea typeface="ＭＳ Ｐゴシック" charset="0"/>
                <a:cs typeface="ＭＳ Ｐゴシック" charset="0"/>
              </a:rPr>
              <a:t>y</a:t>
            </a:r>
            <a:r>
              <a:rPr lang="en-US" sz="2400" dirty="0">
                <a:latin typeface="Arial" charset="0"/>
                <a:ea typeface="ＭＳ Ｐゴシック" charset="-128"/>
              </a:rPr>
              <a:t> </a:t>
            </a:r>
            <a:r>
              <a:rPr lang="en-US" sz="2400" dirty="0"/>
              <a:t>by using perfect induction (i.e., enumerate all the possibilities).</a:t>
            </a:r>
          </a:p>
          <a:p>
            <a:endParaRPr lang="en-US" sz="2000" dirty="0">
              <a:ea typeface="ＭＳ Ｐゴシック" pitchFamily="34" charset="-128"/>
            </a:endParaRPr>
          </a:p>
          <a:p>
            <a:pPr marL="0" indent="0">
              <a:buNone/>
            </a:pPr>
            <a:r>
              <a:rPr lang="en-US" sz="2000" b="1" i="1" dirty="0">
                <a:ea typeface="ＭＳ Ｐゴシック" pitchFamily="34" charset="-128"/>
                <a:cs typeface="Times New Roman" pitchFamily="18" charset="0"/>
              </a:rPr>
              <a:t>	</a:t>
            </a:r>
            <a:endParaRPr lang="en-US" sz="2000" b="1" i="1" dirty="0">
              <a:ea typeface="ＭＳ Ｐゴシック" pitchFamily="34" charset="-128"/>
            </a:endParaRPr>
          </a:p>
        </p:txBody>
      </p:sp>
      <p:graphicFrame>
        <p:nvGraphicFramePr>
          <p:cNvPr id="503812" name="Group 4"/>
          <p:cNvGraphicFramePr>
            <a:graphicFrameLocks noGrp="1"/>
          </p:cNvGraphicFramePr>
          <p:nvPr/>
        </p:nvGraphicFramePr>
        <p:xfrm>
          <a:off x="1524000" y="3233738"/>
          <a:ext cx="6095999" cy="2563810"/>
        </p:xfrm>
        <a:graphic>
          <a:graphicData uri="http://schemas.openxmlformats.org/drawingml/2006/table">
            <a:tbl>
              <a:tblPr/>
              <a:tblGrid>
                <a:gridCol w="870857">
                  <a:extLst>
                    <a:ext uri="{9D8B030D-6E8A-4147-A177-3AD203B41FA5}">
                      <a16:colId xmlns:a16="http://schemas.microsoft.com/office/drawing/2014/main" val="20000"/>
                    </a:ext>
                  </a:extLst>
                </a:gridCol>
                <a:gridCol w="870857">
                  <a:extLst>
                    <a:ext uri="{9D8B030D-6E8A-4147-A177-3AD203B41FA5}">
                      <a16:colId xmlns:a16="http://schemas.microsoft.com/office/drawing/2014/main" val="20001"/>
                    </a:ext>
                  </a:extLst>
                </a:gridCol>
                <a:gridCol w="870857">
                  <a:extLst>
                    <a:ext uri="{9D8B030D-6E8A-4147-A177-3AD203B41FA5}">
                      <a16:colId xmlns:a16="http://schemas.microsoft.com/office/drawing/2014/main" val="20002"/>
                    </a:ext>
                  </a:extLst>
                </a:gridCol>
                <a:gridCol w="870857">
                  <a:extLst>
                    <a:ext uri="{9D8B030D-6E8A-4147-A177-3AD203B41FA5}">
                      <a16:colId xmlns:a16="http://schemas.microsoft.com/office/drawing/2014/main" val="20003"/>
                    </a:ext>
                  </a:extLst>
                </a:gridCol>
                <a:gridCol w="870857">
                  <a:extLst>
                    <a:ext uri="{9D8B030D-6E8A-4147-A177-3AD203B41FA5}">
                      <a16:colId xmlns:a16="http://schemas.microsoft.com/office/drawing/2014/main" val="20004"/>
                    </a:ext>
                  </a:extLst>
                </a:gridCol>
                <a:gridCol w="870857">
                  <a:extLst>
                    <a:ext uri="{9D8B030D-6E8A-4147-A177-3AD203B41FA5}">
                      <a16:colId xmlns:a16="http://schemas.microsoft.com/office/drawing/2014/main" val="20005"/>
                    </a:ext>
                  </a:extLst>
                </a:gridCol>
                <a:gridCol w="870857">
                  <a:extLst>
                    <a:ext uri="{9D8B030D-6E8A-4147-A177-3AD203B41FA5}">
                      <a16:colId xmlns:a16="http://schemas.microsoft.com/office/drawing/2014/main" val="20006"/>
                    </a:ext>
                  </a:extLst>
                </a:gridCol>
              </a:tblGrid>
              <a:tr h="512762">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x</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rPr>
                        <a:t>y</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rPr>
                        <a:t>x</a:t>
                      </a: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800" b="1" i="0" u="none" strike="noStrike" cap="none" normalizeH="0" baseline="0" dirty="0" err="1">
                          <a:ln>
                            <a:noFill/>
                          </a:ln>
                          <a:solidFill>
                            <a:schemeClr val="tx1"/>
                          </a:solidFill>
                          <a:effectLst/>
                          <a:latin typeface="Arial" charset="0"/>
                          <a:ea typeface="ＭＳ Ｐゴシック" charset="0"/>
                          <a:cs typeface="ＭＳ Ｐゴシック" charset="0"/>
                          <a:sym typeface="Symbol" charset="0"/>
                        </a:rPr>
                        <a:t></a:t>
                      </a: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rPr>
                        <a:t>y</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ＭＳ Ｐゴシック" charset="0"/>
                          <a:sym typeface="Symbol" charset="0"/>
                        </a:rPr>
                        <a:t></a:t>
                      </a: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rPr>
                        <a:t>(x</a:t>
                      </a: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800" b="1" i="0" u="none" strike="noStrike" cap="none" normalizeH="0" baseline="0" dirty="0" err="1">
                          <a:ln>
                            <a:noFill/>
                          </a:ln>
                          <a:solidFill>
                            <a:schemeClr val="tx1"/>
                          </a:solidFill>
                          <a:effectLst/>
                          <a:latin typeface="Arial" charset="0"/>
                          <a:ea typeface="ＭＳ Ｐゴシック" charset="0"/>
                          <a:cs typeface="ＭＳ Ｐゴシック" charset="0"/>
                          <a:sym typeface="Symbol" charset="0"/>
                        </a:rPr>
                        <a:t></a:t>
                      </a: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rPr>
                        <a:t>y</a:t>
                      </a: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ＭＳ Ｐゴシック" charset="0"/>
                          <a:sym typeface="Symbol" charset="0"/>
                        </a:rPr>
                        <a:t></a:t>
                      </a: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sym typeface="Symbol" charset="0"/>
                        </a:rPr>
                        <a:t>x</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ＭＳ Ｐゴシック" charset="0"/>
                          <a:sym typeface="Symbol" charset="0"/>
                        </a:rPr>
                        <a:t></a:t>
                      </a: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rPr>
                        <a:t>y</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ＭＳ Ｐゴシック" charset="0"/>
                          <a:sym typeface="Symbol" charset="0"/>
                        </a:rPr>
                        <a:t></a:t>
                      </a: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rPr>
                        <a:t>x</a:t>
                      </a: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800" b="1" i="0" u="none" strike="noStrike" cap="none" normalizeH="0" baseline="0" dirty="0" err="1">
                          <a:ln>
                            <a:noFill/>
                          </a:ln>
                          <a:solidFill>
                            <a:schemeClr val="tx1"/>
                          </a:solidFill>
                          <a:effectLst/>
                          <a:latin typeface="Arial" charset="0"/>
                          <a:ea typeface="ＭＳ Ｐゴシック" charset="0"/>
                          <a:cs typeface="ＭＳ Ｐゴシック" charset="0"/>
                          <a:sym typeface="Symbol" charset="0"/>
                        </a:rPr>
                        <a:t></a:t>
                      </a: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800" b="1" i="0" u="none" strike="noStrike" cap="none" normalizeH="0" baseline="0" dirty="0" err="1">
                          <a:ln>
                            <a:noFill/>
                          </a:ln>
                          <a:solidFill>
                            <a:schemeClr val="tx1"/>
                          </a:solidFill>
                          <a:effectLst/>
                          <a:latin typeface="Arial" charset="0"/>
                          <a:ea typeface="ＭＳ Ｐゴシック" charset="0"/>
                          <a:cs typeface="ＭＳ Ｐゴシック" charset="0"/>
                          <a:sym typeface="Symbol" charset="0"/>
                        </a:rPr>
                        <a:t></a:t>
                      </a: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rPr>
                        <a:t>y</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512762">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512762">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2"/>
                  </a:ext>
                </a:extLst>
              </a:tr>
              <a:tr h="512762">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3"/>
                  </a:ext>
                </a:extLst>
              </a:tr>
              <a:tr h="512762">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6743699"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§3.2</a:t>
            </a:r>
          </a:p>
        </p:txBody>
      </p:sp>
      <p:sp>
        <p:nvSpPr>
          <p:cNvPr id="2" name="Slide Number Placeholder 1"/>
          <p:cNvSpPr>
            <a:spLocks noGrp="1"/>
          </p:cNvSpPr>
          <p:nvPr>
            <p:ph type="sldNum" sz="quarter" idx="12"/>
          </p:nvPr>
        </p:nvSpPr>
        <p:spPr/>
        <p:txBody>
          <a:bodyPr/>
          <a:lstStyle/>
          <a:p>
            <a:fld id="{6F344C7A-0D93-FE43-BBB8-6C733ACB5A1E}" type="slidenum">
              <a:rPr lang="en-US" smtClean="0"/>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Duality</a:t>
            </a:r>
          </a:p>
        </p:txBody>
      </p:sp>
      <p:sp>
        <p:nvSpPr>
          <p:cNvPr id="3" name="Content Placeholder 2"/>
          <p:cNvSpPr>
            <a:spLocks noGrp="1"/>
          </p:cNvSpPr>
          <p:nvPr>
            <p:ph idx="1"/>
          </p:nvPr>
        </p:nvSpPr>
        <p:spPr>
          <a:xfrm>
            <a:off x="457200" y="1600200"/>
            <a:ext cx="8458200" cy="4525963"/>
          </a:xfrm>
        </p:spPr>
        <p:txBody>
          <a:bodyPr/>
          <a:lstStyle/>
          <a:p>
            <a:r>
              <a:rPr lang="en-US" dirty="0"/>
              <a:t>If a Boolean equation is true, then substituting </a:t>
            </a:r>
            <a:r>
              <a:rPr lang="en-US" b="1" dirty="0">
                <a:ea typeface="ＭＳ Ｐゴシック" pitchFamily="34" charset="-128"/>
                <a:sym typeface="Symbol" pitchFamily="18" charset="2"/>
              </a:rPr>
              <a:t></a:t>
            </a:r>
            <a:r>
              <a:rPr lang="en-US" dirty="0"/>
              <a:t> for each </a:t>
            </a:r>
            <a:r>
              <a:rPr lang="en-US" b="1" dirty="0">
                <a:ea typeface="ＭＳ Ｐゴシック" pitchFamily="34" charset="-128"/>
                <a:sym typeface="Symbol" pitchFamily="18" charset="2"/>
              </a:rPr>
              <a:t></a:t>
            </a:r>
            <a:r>
              <a:rPr lang="en-US" dirty="0"/>
              <a:t>, </a:t>
            </a:r>
            <a:r>
              <a:rPr lang="en-US" b="1" dirty="0">
                <a:ea typeface="ＭＳ Ｐゴシック" pitchFamily="34" charset="-128"/>
                <a:sym typeface="Symbol" pitchFamily="18" charset="2"/>
              </a:rPr>
              <a:t></a:t>
            </a:r>
            <a:r>
              <a:rPr lang="en-US" dirty="0"/>
              <a:t> for each </a:t>
            </a:r>
            <a:r>
              <a:rPr lang="en-US" b="1" dirty="0">
                <a:ea typeface="ＭＳ Ｐゴシック" pitchFamily="34" charset="-128"/>
                <a:sym typeface="Symbol" pitchFamily="18" charset="2"/>
              </a:rPr>
              <a:t></a:t>
            </a:r>
            <a:r>
              <a:rPr lang="en-US" dirty="0"/>
              <a:t>, 1 for each 0, and a 0 for each 1 results in an equation that is also true.</a:t>
            </a:r>
          </a:p>
          <a:p>
            <a:endParaRPr lang="en-US" dirty="0"/>
          </a:p>
          <a:p>
            <a:r>
              <a:rPr lang="en-US" dirty="0"/>
              <a:t>Since it holds for axioms (dual of </a:t>
            </a:r>
            <a:r>
              <a:rPr lang="en-US" dirty="0">
                <a:ea typeface="ＭＳ Ｐゴシック" pitchFamily="34" charset="-128"/>
                <a:cs typeface="Times New Roman" pitchFamily="18" charset="0"/>
              </a:rPr>
              <a:t>“0 </a:t>
            </a:r>
            <a:r>
              <a:rPr lang="en-US" b="1" dirty="0" err="1">
                <a:ea typeface="ＭＳ Ｐゴシック" pitchFamily="34" charset="-128"/>
                <a:sym typeface="Symbol" pitchFamily="18" charset="2"/>
              </a:rPr>
              <a:t></a:t>
            </a:r>
            <a:r>
              <a:rPr lang="en-US" dirty="0">
                <a:ea typeface="ＭＳ Ｐゴシック" pitchFamily="34" charset="-128"/>
                <a:cs typeface="Times New Roman" pitchFamily="18" charset="0"/>
              </a:rPr>
              <a:t> </a:t>
            </a:r>
            <a:r>
              <a:rPr lang="en-US" dirty="0" err="1">
                <a:ea typeface="ＭＳ Ｐゴシック" pitchFamily="34" charset="-128"/>
                <a:cs typeface="Times New Roman" pitchFamily="18" charset="0"/>
              </a:rPr>
              <a:t>x</a:t>
            </a:r>
            <a:r>
              <a:rPr lang="en-US" dirty="0">
                <a:ea typeface="ＭＳ Ｐゴシック" pitchFamily="34" charset="-128"/>
                <a:cs typeface="Times New Roman" pitchFamily="18" charset="0"/>
              </a:rPr>
              <a:t> = 0” is “1 </a:t>
            </a:r>
            <a:r>
              <a:rPr lang="en-US" b="1" dirty="0" err="1">
                <a:ea typeface="ＭＳ Ｐゴシック" pitchFamily="34" charset="-128"/>
                <a:sym typeface="Symbol" pitchFamily="18" charset="2"/>
              </a:rPr>
              <a:t></a:t>
            </a:r>
            <a:r>
              <a:rPr lang="en-US" dirty="0">
                <a:ea typeface="ＭＳ Ｐゴシック" pitchFamily="34" charset="-128"/>
                <a:cs typeface="Times New Roman" pitchFamily="18" charset="0"/>
              </a:rPr>
              <a:t> </a:t>
            </a:r>
            <a:r>
              <a:rPr lang="en-US" dirty="0" err="1">
                <a:ea typeface="ＭＳ Ｐゴシック" pitchFamily="34" charset="-128"/>
                <a:cs typeface="Times New Roman" pitchFamily="18" charset="0"/>
              </a:rPr>
              <a:t>x</a:t>
            </a:r>
            <a:r>
              <a:rPr lang="en-US" dirty="0">
                <a:ea typeface="ＭＳ Ｐゴシック" pitchFamily="34" charset="-128"/>
                <a:cs typeface="Times New Roman" pitchFamily="18" charset="0"/>
              </a:rPr>
              <a:t> = 1” which is also an axiom)  it also holds for rest of Boolean algebra.</a:t>
            </a:r>
          </a:p>
          <a:p>
            <a:endParaRPr lang="en-US" dirty="0"/>
          </a:p>
        </p:txBody>
      </p:sp>
      <p:sp>
        <p:nvSpPr>
          <p:cNvPr id="4" name="TextBox 3"/>
          <p:cNvSpPr txBox="1"/>
          <p:nvPr/>
        </p:nvSpPr>
        <p:spPr>
          <a:xfrm>
            <a:off x="67437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§3.1</a:t>
            </a:r>
          </a:p>
        </p:txBody>
      </p:sp>
      <p:sp>
        <p:nvSpPr>
          <p:cNvPr id="6" name="Slide Number Placeholder 5"/>
          <p:cNvSpPr>
            <a:spLocks noGrp="1"/>
          </p:cNvSpPr>
          <p:nvPr>
            <p:ph type="sldNum" sz="quarter" idx="12"/>
          </p:nvPr>
        </p:nvSpPr>
        <p:spPr/>
        <p:txBody>
          <a:bodyPr/>
          <a:lstStyle/>
          <a:p>
            <a:fld id="{6F344C7A-0D93-FE43-BBB8-6C733ACB5A1E}" type="slidenum">
              <a:rPr lang="en-US" smtClean="0"/>
              <a:t>79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emf"/>
          <p:cNvPicPr>
            <a:picLocks noChangeAspect="1"/>
          </p:cNvPicPr>
          <p:nvPr/>
        </p:nvPicPr>
        <p:blipFill>
          <a:blip r:embed="rId3"/>
          <a:stretch>
            <a:fillRect/>
          </a:stretch>
        </p:blipFill>
        <p:spPr>
          <a:xfrm>
            <a:off x="1141530" y="1542152"/>
            <a:ext cx="7366000" cy="3022600"/>
          </a:xfrm>
          <a:prstGeom prst="rect">
            <a:avLst/>
          </a:prstGeom>
        </p:spPr>
      </p:pic>
      <p:sp>
        <p:nvSpPr>
          <p:cNvPr id="12" name="TextBox 11"/>
          <p:cNvSpPr txBox="1"/>
          <p:nvPr/>
        </p:nvSpPr>
        <p:spPr>
          <a:xfrm>
            <a:off x="67056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§1.4</a:t>
            </a:r>
          </a:p>
        </p:txBody>
      </p:sp>
      <p:sp>
        <p:nvSpPr>
          <p:cNvPr id="2" name="Slide Number Placeholder 1"/>
          <p:cNvSpPr>
            <a:spLocks noGrp="1"/>
          </p:cNvSpPr>
          <p:nvPr>
            <p:ph type="sldNum" sz="quarter" idx="12"/>
          </p:nvPr>
        </p:nvSpPr>
        <p:spPr/>
        <p:txBody>
          <a:bodyPr/>
          <a:lstStyle/>
          <a:p>
            <a:fld id="{6F344C7A-0D93-FE43-BBB8-6C733ACB5A1E}" type="slidenum">
              <a:rPr lang="en-US" smtClean="0"/>
              <a:t>8</a:t>
            </a:fld>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63" y="1524000"/>
            <a:ext cx="640437" cy="111511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3248714"/>
            <a:ext cx="1775061" cy="1218308"/>
          </a:xfrm>
          <a:prstGeom prst="rect">
            <a:avLst/>
          </a:prstGeom>
        </p:spPr>
      </p:pic>
      <p:sp>
        <p:nvSpPr>
          <p:cNvPr id="5" name="Rectangle 4">
            <a:extLst>
              <a:ext uri="{FF2B5EF4-FFF2-40B4-BE49-F238E27FC236}">
                <a16:creationId xmlns:a16="http://schemas.microsoft.com/office/drawing/2014/main" id="{8A8895A9-5AE6-974A-AE82-EF4D7F765249}"/>
              </a:ext>
            </a:extLst>
          </p:cNvPr>
          <p:cNvSpPr/>
          <p:nvPr/>
        </p:nvSpPr>
        <p:spPr>
          <a:xfrm>
            <a:off x="3429000" y="1981199"/>
            <a:ext cx="381000" cy="6570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5919A1-3BD2-474B-A082-A47C2D50E999}"/>
              </a:ext>
            </a:extLst>
          </p:cNvPr>
          <p:cNvSpPr/>
          <p:nvPr/>
        </p:nvSpPr>
        <p:spPr>
          <a:xfrm>
            <a:off x="3429000" y="3809999"/>
            <a:ext cx="381000" cy="6570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D4CCC5D-1EFB-D543-8D68-FDB59F78284F}"/>
              </a:ext>
            </a:extLst>
          </p:cNvPr>
          <p:cNvCxnSpPr/>
          <p:nvPr/>
        </p:nvCxnSpPr>
        <p:spPr>
          <a:xfrm>
            <a:off x="2438400" y="2130098"/>
            <a:ext cx="23622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DBD70D5-DA0A-C942-B442-DC3860DB0C84}"/>
              </a:ext>
            </a:extLst>
          </p:cNvPr>
          <p:cNvCxnSpPr/>
          <p:nvPr/>
        </p:nvCxnSpPr>
        <p:spPr>
          <a:xfrm>
            <a:off x="2370221" y="3949754"/>
            <a:ext cx="23622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86466E8A-FEA3-AB40-8AA7-2AC5B2CA423D}"/>
              </a:ext>
            </a:extLst>
          </p:cNvPr>
          <p:cNvSpPr>
            <a:spLocks noGrp="1"/>
          </p:cNvSpPr>
          <p:nvPr>
            <p:ph type="title"/>
          </p:nvPr>
        </p:nvSpPr>
        <p:spPr>
          <a:xfrm>
            <a:off x="304800" y="136525"/>
            <a:ext cx="8229600" cy="1143000"/>
          </a:xfrm>
        </p:spPr>
        <p:txBody>
          <a:bodyPr>
            <a:normAutofit/>
          </a:bodyPr>
          <a:lstStyle/>
          <a:p>
            <a:r>
              <a:rPr lang="en-US" dirty="0"/>
              <a:t>Thermostat Controller</a:t>
            </a:r>
          </a:p>
        </p:txBody>
      </p:sp>
      <p:sp>
        <p:nvSpPr>
          <p:cNvPr id="18" name="TextBox 17">
            <a:extLst>
              <a:ext uri="{FF2B5EF4-FFF2-40B4-BE49-F238E27FC236}">
                <a16:creationId xmlns:a16="http://schemas.microsoft.com/office/drawing/2014/main" id="{E15B8C46-B93C-DF44-A4F0-FAC4E6E0CAB3}"/>
              </a:ext>
            </a:extLst>
          </p:cNvPr>
          <p:cNvSpPr txBox="1"/>
          <p:nvPr/>
        </p:nvSpPr>
        <p:spPr>
          <a:xfrm>
            <a:off x="594181" y="4704507"/>
            <a:ext cx="7924800" cy="2492990"/>
          </a:xfrm>
          <a:prstGeom prst="rect">
            <a:avLst/>
          </a:prstGeom>
          <a:noFill/>
        </p:spPr>
        <p:txBody>
          <a:bodyPr wrap="square" rtlCol="0">
            <a:spAutoFit/>
          </a:bodyPr>
          <a:lstStyle/>
          <a:p>
            <a:r>
              <a:rPr lang="en-US" sz="2000" dirty="0"/>
              <a:t>The block labeled “Temp Sensor” senses the temperature in the room.  </a:t>
            </a:r>
          </a:p>
          <a:p>
            <a:r>
              <a:rPr lang="en-US" sz="2000" dirty="0"/>
              <a:t>The arrow labeled “</a:t>
            </a:r>
            <a:r>
              <a:rPr lang="en-US" sz="2000" dirty="0" err="1"/>
              <a:t>CurrentTemp</a:t>
            </a:r>
            <a:r>
              <a:rPr lang="en-US" sz="2000" dirty="0"/>
              <a:t>” is the current temperature measured by the temperature sensor.  “</a:t>
            </a:r>
            <a:r>
              <a:rPr lang="en-US" sz="2000" dirty="0" err="1"/>
              <a:t>PresetTemp</a:t>
            </a:r>
            <a:r>
              <a:rPr lang="en-US" sz="2000" dirty="0"/>
              <a:t>” is the temperature the room occupant desires.  The block labeled “Compare A&gt;B” compares </a:t>
            </a:r>
            <a:r>
              <a:rPr lang="en-US" sz="2000" dirty="0" err="1"/>
              <a:t>CurrentTemp</a:t>
            </a:r>
            <a:r>
              <a:rPr lang="en-US" sz="2000" dirty="0"/>
              <a:t> and </a:t>
            </a:r>
            <a:r>
              <a:rPr lang="en-US" sz="2000" dirty="0" err="1"/>
              <a:t>PresentTemp</a:t>
            </a:r>
            <a:r>
              <a:rPr lang="en-US" sz="2000" dirty="0"/>
              <a:t> and turns on the fan if the temperature in the room is too hot.</a:t>
            </a:r>
          </a:p>
          <a:p>
            <a:endParaRPr lang="en-US" dirty="0"/>
          </a:p>
          <a:p>
            <a:endParaRPr lang="en-US" dirty="0"/>
          </a:p>
        </p:txBody>
      </p:sp>
      <p:sp>
        <p:nvSpPr>
          <p:cNvPr id="19" name="TextBox 18">
            <a:extLst>
              <a:ext uri="{FF2B5EF4-FFF2-40B4-BE49-F238E27FC236}">
                <a16:creationId xmlns:a16="http://schemas.microsoft.com/office/drawing/2014/main" id="{E7F63C5B-6D49-1F48-A57E-02C93DAF3557}"/>
              </a:ext>
            </a:extLst>
          </p:cNvPr>
          <p:cNvSpPr txBox="1"/>
          <p:nvPr/>
        </p:nvSpPr>
        <p:spPr>
          <a:xfrm>
            <a:off x="342900" y="1157218"/>
            <a:ext cx="2789738" cy="369332"/>
          </a:xfrm>
          <a:prstGeom prst="rect">
            <a:avLst/>
          </a:prstGeom>
          <a:noFill/>
        </p:spPr>
        <p:txBody>
          <a:bodyPr wrap="none" rtlCol="0">
            <a:spAutoFit/>
          </a:bodyPr>
          <a:lstStyle/>
          <a:p>
            <a:r>
              <a:rPr lang="en-US" dirty="0"/>
              <a:t>Here is one possible design: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Dual Functions</a:t>
            </a:r>
          </a:p>
        </p:txBody>
      </p:sp>
      <p:sp>
        <p:nvSpPr>
          <p:cNvPr id="3" name="Content Placeholder 2"/>
          <p:cNvSpPr>
            <a:spLocks noGrp="1"/>
          </p:cNvSpPr>
          <p:nvPr>
            <p:ph idx="1"/>
          </p:nvPr>
        </p:nvSpPr>
        <p:spPr>
          <a:xfrm>
            <a:off x="404018" y="1393309"/>
            <a:ext cx="8229600" cy="5029200"/>
          </a:xfrm>
        </p:spPr>
        <p:txBody>
          <a:bodyPr>
            <a:normAutofit/>
          </a:bodyPr>
          <a:lstStyle/>
          <a:p>
            <a:r>
              <a:rPr lang="en-US" dirty="0"/>
              <a:t>Dual of logic function </a:t>
            </a:r>
            <a:r>
              <a:rPr lang="en-US" dirty="0" err="1"/>
              <a:t>f</a:t>
            </a:r>
            <a:r>
              <a:rPr lang="en-US" dirty="0"/>
              <a:t>, is function </a:t>
            </a:r>
            <a:r>
              <a:rPr lang="en-US" dirty="0" err="1"/>
              <a:t>f</a:t>
            </a:r>
            <a:r>
              <a:rPr lang="en-US" baseline="30000" dirty="0" err="1"/>
              <a:t>D</a:t>
            </a:r>
            <a:r>
              <a:rPr lang="en-US" dirty="0"/>
              <a:t> derived from </a:t>
            </a:r>
            <a:r>
              <a:rPr lang="en-US" dirty="0" err="1"/>
              <a:t>f</a:t>
            </a:r>
            <a:r>
              <a:rPr lang="en-US" dirty="0"/>
              <a:t> by substituting a </a:t>
            </a:r>
            <a:r>
              <a:rPr lang="en-US" b="1" dirty="0" err="1">
                <a:ea typeface="ＭＳ Ｐゴシック" pitchFamily="34" charset="-128"/>
                <a:sym typeface="Symbol" pitchFamily="18" charset="2"/>
              </a:rPr>
              <a:t></a:t>
            </a:r>
            <a:r>
              <a:rPr lang="en-US" dirty="0"/>
              <a:t> for each </a:t>
            </a:r>
            <a:r>
              <a:rPr lang="en-US" b="1" dirty="0" err="1">
                <a:ea typeface="ＭＳ Ｐゴシック" pitchFamily="34" charset="-128"/>
                <a:sym typeface="Symbol" pitchFamily="18" charset="2"/>
              </a:rPr>
              <a:t></a:t>
            </a:r>
            <a:r>
              <a:rPr lang="en-US" dirty="0"/>
              <a:t>, a </a:t>
            </a:r>
            <a:r>
              <a:rPr lang="en-US" b="1" dirty="0" err="1">
                <a:ea typeface="ＭＳ Ｐゴシック" pitchFamily="34" charset="-128"/>
                <a:sym typeface="Symbol" pitchFamily="18" charset="2"/>
              </a:rPr>
              <a:t></a:t>
            </a:r>
            <a:r>
              <a:rPr lang="en-US" dirty="0"/>
              <a:t> for each </a:t>
            </a:r>
            <a:r>
              <a:rPr lang="en-US" b="1" dirty="0" err="1">
                <a:ea typeface="ＭＳ Ｐゴシック" pitchFamily="34" charset="-128"/>
                <a:sym typeface="Symbol" pitchFamily="18" charset="2"/>
              </a:rPr>
              <a:t></a:t>
            </a:r>
            <a:r>
              <a:rPr lang="en-US" dirty="0"/>
              <a:t>, a 1 for each 0, and a 0 for each 1.</a:t>
            </a:r>
          </a:p>
          <a:p>
            <a:r>
              <a:rPr lang="en-US" dirty="0"/>
              <a:t>Useful property for understanding CMOS gates:  </a:t>
            </a:r>
            <a:r>
              <a:rPr lang="en-US" i="1" dirty="0"/>
              <a:t>dual of a function applied to the complement of the input variables equals the complement of the function</a:t>
            </a:r>
            <a:r>
              <a:rPr lang="en-US" dirty="0"/>
              <a:t>.</a:t>
            </a:r>
          </a:p>
          <a:p>
            <a:pPr>
              <a:buNone/>
            </a:pPr>
            <a:endParaRPr lang="en-US" dirty="0"/>
          </a:p>
          <a:p>
            <a:pPr>
              <a:buNone/>
            </a:pPr>
            <a:r>
              <a:rPr lang="en-US" dirty="0"/>
              <a:t>	</a:t>
            </a:r>
          </a:p>
        </p:txBody>
      </p:sp>
      <p:graphicFrame>
        <p:nvGraphicFramePr>
          <p:cNvPr id="4" name="Object 3"/>
          <p:cNvGraphicFramePr>
            <a:graphicFrameLocks noChangeAspect="1"/>
          </p:cNvGraphicFramePr>
          <p:nvPr/>
        </p:nvGraphicFramePr>
        <p:xfrm>
          <a:off x="2789237" y="5208588"/>
          <a:ext cx="3459163" cy="506412"/>
        </p:xfrm>
        <a:graphic>
          <a:graphicData uri="http://schemas.openxmlformats.org/presentationml/2006/ole">
            <mc:AlternateContent xmlns:mc="http://schemas.openxmlformats.org/markup-compatibility/2006">
              <mc:Choice xmlns:v="urn:schemas-microsoft-com:vml" Requires="v">
                <p:oleObj name="Equation" r:id="rId3" imgW="1384300" imgH="203200" progId="Equation.3">
                  <p:embed/>
                </p:oleObj>
              </mc:Choice>
              <mc:Fallback>
                <p:oleObj name="Equation" r:id="rId3" imgW="1384300" imgH="20320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237" y="5208588"/>
                        <a:ext cx="3459163" cy="506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6575156"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§3.3</a:t>
            </a:r>
          </a:p>
        </p:txBody>
      </p:sp>
      <p:sp>
        <p:nvSpPr>
          <p:cNvPr id="7" name="Slide Number Placeholder 6"/>
          <p:cNvSpPr>
            <a:spLocks noGrp="1"/>
          </p:cNvSpPr>
          <p:nvPr>
            <p:ph type="sldNum" sz="quarter" idx="12"/>
          </p:nvPr>
        </p:nvSpPr>
        <p:spPr/>
        <p:txBody>
          <a:bodyPr/>
          <a:lstStyle/>
          <a:p>
            <a:fld id="{6F344C7A-0D93-FE43-BBB8-6C733ACB5A1E}" type="slidenum">
              <a:rPr lang="en-US" smtClean="0"/>
              <a:t>80</a:t>
            </a:fld>
            <a:endParaRPr lang="en-US"/>
          </a:p>
        </p:txBody>
      </p:sp>
    </p:spTree>
    <p:extLst>
      <p:ext uri="{BB962C8B-B14F-4D97-AF65-F5344CB8AC3E}">
        <p14:creationId xmlns:p14="http://schemas.microsoft.com/office/powerpoint/2010/main" val="12523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85805"/>
            <a:ext cx="3124200" cy="1143000"/>
          </a:xfrm>
        </p:spPr>
        <p:txBody>
          <a:bodyPr/>
          <a:lstStyle/>
          <a:p>
            <a:r>
              <a:rPr lang="en-US" dirty="0"/>
              <a:t>Example of</a:t>
            </a:r>
          </a:p>
        </p:txBody>
      </p:sp>
      <p:sp>
        <p:nvSpPr>
          <p:cNvPr id="3" name="Content Placeholder 2"/>
          <p:cNvSpPr>
            <a:spLocks noGrp="1"/>
          </p:cNvSpPr>
          <p:nvPr>
            <p:ph idx="1"/>
          </p:nvPr>
        </p:nvSpPr>
        <p:spPr>
          <a:xfrm>
            <a:off x="457200" y="1447800"/>
            <a:ext cx="8229600" cy="1828800"/>
          </a:xfrm>
        </p:spPr>
        <p:txBody>
          <a:bodyPr>
            <a:normAutofit/>
          </a:bodyPr>
          <a:lstStyle/>
          <a:p>
            <a:r>
              <a:rPr lang="en-US" dirty="0">
                <a:latin typeface="Arial  " charset="0"/>
                <a:ea typeface="MS PGothic" pitchFamily="34" charset="-128"/>
                <a:cs typeface="MS PGothic" pitchFamily="34" charset="-128"/>
              </a:rPr>
              <a:t>f(</a:t>
            </a:r>
            <a:r>
              <a:rPr lang="en-US" dirty="0" err="1">
                <a:latin typeface="Arial  " charset="0"/>
                <a:ea typeface="MS PGothic" pitchFamily="34" charset="-128"/>
                <a:cs typeface="MS PGothic" pitchFamily="34" charset="-128"/>
              </a:rPr>
              <a:t>x,y</a:t>
            </a:r>
            <a:r>
              <a:rPr lang="en-US" dirty="0">
                <a:latin typeface="Arial  " charset="0"/>
                <a:ea typeface="MS PGothic" pitchFamily="34" charset="-128"/>
                <a:cs typeface="MS PGothic" pitchFamily="34" charset="-128"/>
              </a:rPr>
              <a:t>)  = </a:t>
            </a:r>
            <a:r>
              <a:rPr lang="en-US" dirty="0">
                <a:latin typeface="Arial" panose="020B0604020202020204" pitchFamily="34" charset="0"/>
                <a:ea typeface="ＭＳ Ｐゴシック" pitchFamily="34" charset="-128"/>
                <a:cs typeface="Arial" panose="020B0604020202020204" pitchFamily="34" charset="0"/>
              </a:rPr>
              <a:t>(x </a:t>
            </a:r>
            <a:r>
              <a:rPr lang="en-US" b="1" dirty="0">
                <a:latin typeface="Arial" panose="020B0604020202020204" pitchFamily="34" charset="0"/>
                <a:ea typeface="ＭＳ Ｐゴシック" pitchFamily="34" charset="-128"/>
                <a:cs typeface="Arial" panose="020B0604020202020204" pitchFamily="34" charset="0"/>
                <a:sym typeface="Symbol" pitchFamily="18" charset="2"/>
              </a:rPr>
              <a:t></a:t>
            </a:r>
            <a:r>
              <a:rPr lang="en-US" dirty="0">
                <a:latin typeface="Arial" panose="020B0604020202020204" pitchFamily="34" charset="0"/>
                <a:ea typeface="ＭＳ Ｐゴシック" pitchFamily="34" charset="-128"/>
                <a:cs typeface="Arial" panose="020B0604020202020204" pitchFamily="34" charset="0"/>
              </a:rPr>
              <a:t> 1) </a:t>
            </a:r>
            <a:r>
              <a:rPr lang="en-US" b="1" dirty="0">
                <a:latin typeface="Arial" panose="020B0604020202020204" pitchFamily="34" charset="0"/>
                <a:ea typeface="ＭＳ Ｐゴシック" pitchFamily="34" charset="-128"/>
                <a:cs typeface="Arial" panose="020B0604020202020204" pitchFamily="34" charset="0"/>
                <a:sym typeface="Symbol" pitchFamily="18" charset="2"/>
              </a:rPr>
              <a:t></a:t>
            </a:r>
            <a:r>
              <a:rPr lang="en-US" dirty="0">
                <a:latin typeface="Arial" panose="020B0604020202020204" pitchFamily="34" charset="0"/>
                <a:ea typeface="ＭＳ Ｐゴシック" pitchFamily="34" charset="-128"/>
                <a:cs typeface="Arial" panose="020B0604020202020204" pitchFamily="34" charset="0"/>
              </a:rPr>
              <a:t> (0 </a:t>
            </a:r>
            <a:r>
              <a:rPr lang="en-US" b="1" dirty="0">
                <a:latin typeface="Arial" panose="020B0604020202020204" pitchFamily="34" charset="0"/>
                <a:ea typeface="ＭＳ Ｐゴシック" pitchFamily="34" charset="-128"/>
                <a:cs typeface="Arial" panose="020B0604020202020204" pitchFamily="34" charset="0"/>
                <a:sym typeface="Symbol" pitchFamily="18" charset="2"/>
              </a:rPr>
              <a:t></a:t>
            </a:r>
            <a:r>
              <a:rPr lang="en-US" dirty="0">
                <a:latin typeface="Arial" panose="020B0604020202020204" pitchFamily="34" charset="0"/>
                <a:ea typeface="ＭＳ Ｐゴシック" pitchFamily="34" charset="-128"/>
                <a:cs typeface="Arial" panose="020B0604020202020204" pitchFamily="34" charset="0"/>
              </a:rPr>
              <a:t> </a:t>
            </a:r>
            <a:r>
              <a:rPr lang="en-US" b="1" dirty="0">
                <a:ea typeface="ＭＳ Ｐゴシック" pitchFamily="34" charset="-128"/>
                <a:sym typeface="Symbol" pitchFamily="18" charset="2"/>
              </a:rPr>
              <a:t> </a:t>
            </a:r>
            <a:r>
              <a:rPr lang="en-US" dirty="0">
                <a:latin typeface="Arial" panose="020B0604020202020204" pitchFamily="34" charset="0"/>
                <a:ea typeface="ＭＳ Ｐゴシック" pitchFamily="34" charset="-128"/>
                <a:cs typeface="Arial" panose="020B0604020202020204" pitchFamily="34" charset="0"/>
              </a:rPr>
              <a:t>y)</a:t>
            </a:r>
          </a:p>
          <a:p>
            <a:r>
              <a:rPr lang="en-US" dirty="0" err="1">
                <a:latin typeface="Arial" panose="020B0604020202020204" pitchFamily="34" charset="0"/>
                <a:ea typeface="ＭＳ Ｐゴシック" pitchFamily="34" charset="-128"/>
                <a:cs typeface="Arial" panose="020B0604020202020204" pitchFamily="34" charset="0"/>
              </a:rPr>
              <a:t>f</a:t>
            </a:r>
            <a:r>
              <a:rPr lang="en-US" baseline="30000" dirty="0" err="1">
                <a:latin typeface="Arial" panose="020B0604020202020204" pitchFamily="34" charset="0"/>
                <a:ea typeface="ＭＳ Ｐゴシック" pitchFamily="34" charset="-128"/>
                <a:cs typeface="Arial" panose="020B0604020202020204" pitchFamily="34" charset="0"/>
              </a:rPr>
              <a:t>D</a:t>
            </a:r>
            <a:r>
              <a:rPr lang="en-US" dirty="0">
                <a:latin typeface="Arial" panose="020B0604020202020204" pitchFamily="34" charset="0"/>
                <a:ea typeface="ＭＳ Ｐゴシック" pitchFamily="34" charset="-128"/>
                <a:cs typeface="Arial" panose="020B0604020202020204" pitchFamily="34" charset="0"/>
              </a:rPr>
              <a:t>(</a:t>
            </a:r>
            <a:r>
              <a:rPr lang="en-US" dirty="0" err="1">
                <a:latin typeface="Arial" panose="020B0604020202020204" pitchFamily="34" charset="0"/>
                <a:ea typeface="ＭＳ Ｐゴシック" pitchFamily="34" charset="-128"/>
                <a:cs typeface="Arial" panose="020B0604020202020204" pitchFamily="34" charset="0"/>
              </a:rPr>
              <a:t>x,y</a:t>
            </a:r>
            <a:r>
              <a:rPr lang="en-US" dirty="0">
                <a:latin typeface="Arial" panose="020B0604020202020204" pitchFamily="34" charset="0"/>
                <a:ea typeface="ＭＳ Ｐゴシック" pitchFamily="34" charset="-128"/>
                <a:cs typeface="Arial" panose="020B0604020202020204" pitchFamily="34" charset="0"/>
              </a:rPr>
              <a:t>) = (x </a:t>
            </a:r>
            <a:r>
              <a:rPr lang="en-US" b="1" dirty="0">
                <a:latin typeface="Arial" panose="020B0604020202020204" pitchFamily="34" charset="0"/>
                <a:ea typeface="ＭＳ Ｐゴシック" pitchFamily="34" charset="-128"/>
                <a:cs typeface="Arial" panose="020B0604020202020204" pitchFamily="34" charset="0"/>
                <a:sym typeface="Symbol" pitchFamily="18" charset="2"/>
              </a:rPr>
              <a:t></a:t>
            </a:r>
            <a:r>
              <a:rPr lang="en-US" dirty="0">
                <a:latin typeface="Arial" panose="020B0604020202020204" pitchFamily="34" charset="0"/>
                <a:ea typeface="ＭＳ Ｐゴシック" pitchFamily="34" charset="-128"/>
                <a:cs typeface="Arial" panose="020B0604020202020204" pitchFamily="34" charset="0"/>
              </a:rPr>
              <a:t> 0) </a:t>
            </a:r>
            <a:r>
              <a:rPr lang="en-US" b="1" dirty="0">
                <a:latin typeface="Arial" panose="020B0604020202020204" pitchFamily="34" charset="0"/>
                <a:ea typeface="ＭＳ Ｐゴシック" pitchFamily="34" charset="-128"/>
                <a:cs typeface="Arial" panose="020B0604020202020204" pitchFamily="34" charset="0"/>
                <a:sym typeface="Symbol" pitchFamily="18" charset="2"/>
              </a:rPr>
              <a:t></a:t>
            </a:r>
            <a:r>
              <a:rPr lang="en-US" dirty="0">
                <a:latin typeface="Arial" panose="020B0604020202020204" pitchFamily="34" charset="0"/>
                <a:ea typeface="ＭＳ Ｐゴシック" pitchFamily="34" charset="-128"/>
                <a:cs typeface="Arial" panose="020B0604020202020204" pitchFamily="34" charset="0"/>
              </a:rPr>
              <a:t> (1 </a:t>
            </a:r>
            <a:r>
              <a:rPr lang="en-US" b="1" dirty="0">
                <a:latin typeface="Arial" panose="020B0604020202020204" pitchFamily="34" charset="0"/>
                <a:ea typeface="ＭＳ Ｐゴシック" pitchFamily="34" charset="-128"/>
                <a:cs typeface="Arial" panose="020B0604020202020204" pitchFamily="34" charset="0"/>
                <a:sym typeface="Symbol" pitchFamily="18" charset="2"/>
              </a:rPr>
              <a:t></a:t>
            </a:r>
            <a:r>
              <a:rPr lang="en-US" dirty="0">
                <a:latin typeface="Arial" panose="020B0604020202020204" pitchFamily="34" charset="0"/>
                <a:ea typeface="ＭＳ Ｐゴシック" pitchFamily="34" charset="-128"/>
                <a:cs typeface="Arial" panose="020B0604020202020204" pitchFamily="34" charset="0"/>
              </a:rPr>
              <a:t> </a:t>
            </a:r>
            <a:r>
              <a:rPr lang="en-US" b="1" dirty="0">
                <a:ea typeface="ＭＳ Ｐゴシック" pitchFamily="34" charset="-128"/>
                <a:sym typeface="Symbol" pitchFamily="18" charset="2"/>
              </a:rPr>
              <a:t> </a:t>
            </a:r>
            <a:r>
              <a:rPr lang="en-US" dirty="0">
                <a:latin typeface="Arial" panose="020B0604020202020204" pitchFamily="34" charset="0"/>
                <a:ea typeface="ＭＳ Ｐゴシック" pitchFamily="34" charset="-128"/>
                <a:cs typeface="Arial" panose="020B0604020202020204" pitchFamily="34" charset="0"/>
              </a:rPr>
              <a:t>y) </a:t>
            </a:r>
          </a:p>
          <a:p>
            <a:r>
              <a:rPr lang="en-US" dirty="0" err="1">
                <a:latin typeface="Arial" panose="020B0604020202020204" pitchFamily="34" charset="0"/>
                <a:ea typeface="ＭＳ Ｐゴシック" pitchFamily="34" charset="-128"/>
                <a:cs typeface="Arial" panose="020B0604020202020204" pitchFamily="34" charset="0"/>
              </a:rPr>
              <a:t>f</a:t>
            </a:r>
            <a:r>
              <a:rPr lang="en-US" baseline="30000" dirty="0" err="1">
                <a:latin typeface="Arial" panose="020B0604020202020204" pitchFamily="34" charset="0"/>
                <a:ea typeface="ＭＳ Ｐゴシック" pitchFamily="34" charset="-128"/>
                <a:cs typeface="Arial" panose="020B0604020202020204" pitchFamily="34" charset="0"/>
              </a:rPr>
              <a:t>D</a:t>
            </a:r>
            <a:r>
              <a:rPr lang="en-US" dirty="0">
                <a:latin typeface="Arial" panose="020B0604020202020204" pitchFamily="34" charset="0"/>
                <a:ea typeface="ＭＳ Ｐゴシック" pitchFamily="34" charset="-128"/>
                <a:cs typeface="Arial" panose="020B0604020202020204" pitchFamily="34" charset="0"/>
              </a:rPr>
              <a:t>(</a:t>
            </a:r>
            <a:r>
              <a:rPr lang="en-US" b="1" dirty="0">
                <a:ea typeface="ＭＳ Ｐゴシック" pitchFamily="34" charset="-128"/>
                <a:sym typeface="Symbol" pitchFamily="18" charset="2"/>
              </a:rPr>
              <a:t> </a:t>
            </a:r>
            <a:r>
              <a:rPr lang="en-US" dirty="0">
                <a:latin typeface="Arial" panose="020B0604020202020204" pitchFamily="34" charset="0"/>
                <a:ea typeface="ＭＳ Ｐゴシック" pitchFamily="34" charset="-128"/>
                <a:cs typeface="Arial" panose="020B0604020202020204" pitchFamily="34" charset="0"/>
              </a:rPr>
              <a:t>x,</a:t>
            </a:r>
            <a:r>
              <a:rPr lang="en-US" b="1" dirty="0">
                <a:ea typeface="ＭＳ Ｐゴシック" pitchFamily="34" charset="-128"/>
                <a:sym typeface="Symbol" pitchFamily="18" charset="2"/>
              </a:rPr>
              <a:t>  </a:t>
            </a:r>
            <a:r>
              <a:rPr lang="en-US" dirty="0">
                <a:latin typeface="Arial" panose="020B0604020202020204" pitchFamily="34" charset="0"/>
                <a:ea typeface="ＭＳ Ｐゴシック" pitchFamily="34" charset="-128"/>
                <a:cs typeface="Arial" panose="020B0604020202020204" pitchFamily="34" charset="0"/>
              </a:rPr>
              <a:t>y) = (</a:t>
            </a:r>
            <a:r>
              <a:rPr lang="en-US" b="1" dirty="0">
                <a:ea typeface="ＭＳ Ｐゴシック" pitchFamily="34" charset="-128"/>
                <a:sym typeface="Symbol" pitchFamily="18" charset="2"/>
              </a:rPr>
              <a:t> </a:t>
            </a:r>
            <a:r>
              <a:rPr lang="en-US" dirty="0">
                <a:latin typeface="Arial" panose="020B0604020202020204" pitchFamily="34" charset="0"/>
                <a:ea typeface="ＭＳ Ｐゴシック" pitchFamily="34" charset="-128"/>
                <a:cs typeface="Arial" panose="020B0604020202020204" pitchFamily="34" charset="0"/>
              </a:rPr>
              <a:t>x </a:t>
            </a:r>
            <a:r>
              <a:rPr lang="en-US" b="1" dirty="0">
                <a:latin typeface="Arial" panose="020B0604020202020204" pitchFamily="34" charset="0"/>
                <a:ea typeface="ＭＳ Ｐゴシック" pitchFamily="34" charset="-128"/>
                <a:cs typeface="Arial" panose="020B0604020202020204" pitchFamily="34" charset="0"/>
                <a:sym typeface="Symbol" pitchFamily="18" charset="2"/>
              </a:rPr>
              <a:t></a:t>
            </a:r>
            <a:r>
              <a:rPr lang="en-US" dirty="0">
                <a:latin typeface="Arial" panose="020B0604020202020204" pitchFamily="34" charset="0"/>
                <a:ea typeface="ＭＳ Ｐゴシック" pitchFamily="34" charset="-128"/>
                <a:cs typeface="Arial" panose="020B0604020202020204" pitchFamily="34" charset="0"/>
              </a:rPr>
              <a:t> 0) </a:t>
            </a:r>
            <a:r>
              <a:rPr lang="en-US" b="1" dirty="0">
                <a:latin typeface="Arial" panose="020B0604020202020204" pitchFamily="34" charset="0"/>
                <a:ea typeface="ＭＳ Ｐゴシック" pitchFamily="34" charset="-128"/>
                <a:cs typeface="Arial" panose="020B0604020202020204" pitchFamily="34" charset="0"/>
                <a:sym typeface="Symbol" pitchFamily="18" charset="2"/>
              </a:rPr>
              <a:t></a:t>
            </a:r>
            <a:r>
              <a:rPr lang="en-US" dirty="0">
                <a:latin typeface="Arial" panose="020B0604020202020204" pitchFamily="34" charset="0"/>
                <a:ea typeface="ＭＳ Ｐゴシック" pitchFamily="34" charset="-128"/>
                <a:cs typeface="Arial" panose="020B0604020202020204" pitchFamily="34" charset="0"/>
              </a:rPr>
              <a:t> (1 </a:t>
            </a:r>
            <a:r>
              <a:rPr lang="en-US" b="1" dirty="0">
                <a:latin typeface="Arial" panose="020B0604020202020204" pitchFamily="34" charset="0"/>
                <a:ea typeface="ＭＳ Ｐゴシック" pitchFamily="34" charset="-128"/>
                <a:cs typeface="Arial" panose="020B0604020202020204" pitchFamily="34" charset="0"/>
                <a:sym typeface="Symbol" pitchFamily="18" charset="2"/>
              </a:rPr>
              <a:t></a:t>
            </a:r>
            <a:r>
              <a:rPr lang="en-US" dirty="0">
                <a:latin typeface="Arial" panose="020B0604020202020204" pitchFamily="34" charset="0"/>
                <a:ea typeface="ＭＳ Ｐゴシック" pitchFamily="34" charset="-128"/>
                <a:cs typeface="Arial" panose="020B0604020202020204" pitchFamily="34" charset="0"/>
              </a:rPr>
              <a:t> y) </a:t>
            </a:r>
            <a:endParaRPr lang="en-US" dirty="0"/>
          </a:p>
          <a:p>
            <a:endParaRPr lang="en-US" dirty="0"/>
          </a:p>
        </p:txBody>
      </p:sp>
      <p:sp>
        <p:nvSpPr>
          <p:cNvPr id="4" name="Slide Number Placeholder 3"/>
          <p:cNvSpPr>
            <a:spLocks noGrp="1"/>
          </p:cNvSpPr>
          <p:nvPr>
            <p:ph type="sldNum" sz="quarter" idx="12"/>
          </p:nvPr>
        </p:nvSpPr>
        <p:spPr/>
        <p:txBody>
          <a:bodyPr/>
          <a:lstStyle/>
          <a:p>
            <a:fld id="{6F344C7A-0D93-FE43-BBB8-6C733ACB5A1E}" type="slidenum">
              <a:rPr lang="en-US" smtClean="0"/>
              <a:t>81</a:t>
            </a:fld>
            <a:endParaRPr lang="en-US"/>
          </a:p>
        </p:txBody>
      </p:sp>
      <p:graphicFrame>
        <p:nvGraphicFramePr>
          <p:cNvPr id="5" name="Table 4"/>
          <p:cNvGraphicFramePr>
            <a:graphicFrameLocks noGrp="1"/>
          </p:cNvGraphicFramePr>
          <p:nvPr/>
        </p:nvGraphicFramePr>
        <p:xfrm>
          <a:off x="762000" y="3657600"/>
          <a:ext cx="7696200" cy="2135580"/>
        </p:xfrm>
        <a:graphic>
          <a:graphicData uri="http://schemas.openxmlformats.org/drawingml/2006/table">
            <a:tbl>
              <a:tblPr firstRow="1" bandRow="1">
                <a:tableStyleId>{9D7B26C5-4107-4FEC-AEDC-1716B250A1EF}</a:tableStyleId>
              </a:tblPr>
              <a:tblGrid>
                <a:gridCol w="381003">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1066797">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1295400">
                  <a:extLst>
                    <a:ext uri="{9D8B030D-6E8A-4147-A177-3AD203B41FA5}">
                      <a16:colId xmlns:a16="http://schemas.microsoft.com/office/drawing/2014/main" val="20008"/>
                    </a:ext>
                  </a:extLst>
                </a:gridCol>
              </a:tblGrid>
              <a:tr h="533400">
                <a:tc>
                  <a:txBody>
                    <a:bodyPr/>
                    <a:lstStyle/>
                    <a:p>
                      <a:r>
                        <a:rPr lang="en-US" dirty="0"/>
                        <a:t>x</a:t>
                      </a:r>
                      <a:endParaRPr lang="en-US" dirty="0">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y</a:t>
                      </a:r>
                      <a:endParaRPr lang="en-US" dirty="0">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(x </a:t>
                      </a:r>
                      <a:r>
                        <a:rPr lang="en-US" dirty="0">
                          <a:sym typeface="Symbol" pitchFamily="18" charset="2"/>
                        </a:rPr>
                        <a:t></a:t>
                      </a:r>
                      <a:r>
                        <a:rPr lang="en-US" dirty="0"/>
                        <a:t> 1) </a:t>
                      </a:r>
                      <a:endParaRPr lang="en-US" dirty="0">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 </a:t>
                      </a:r>
                      <a:r>
                        <a:rPr lang="en-US" dirty="0">
                          <a:sym typeface="Symbol" pitchFamily="18" charset="2"/>
                        </a:rPr>
                        <a:t></a:t>
                      </a:r>
                      <a:r>
                        <a:rPr lang="en-US" dirty="0"/>
                        <a:t> </a:t>
                      </a:r>
                      <a:r>
                        <a:rPr lang="en-US" dirty="0">
                          <a:sym typeface="Symbol" pitchFamily="18" charset="2"/>
                        </a:rPr>
                        <a:t></a:t>
                      </a:r>
                      <a:r>
                        <a:rPr lang="en-US" dirty="0"/>
                        <a:t>y)</a:t>
                      </a:r>
                      <a:endParaRPr lang="en-US" dirty="0">
                        <a:latin typeface="Arial" panose="020B0604020202020204" pitchFamily="34" charset="0"/>
                        <a:ea typeface="ＭＳ Ｐゴシック" pitchFamily="34" charset="-128"/>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a:t>
                      </a:r>
                      <a:r>
                        <a:rPr lang="en-US" dirty="0" err="1"/>
                        <a:t>x,y</a:t>
                      </a:r>
                      <a:r>
                        <a:rPr lang="en-US" dirty="0"/>
                        <a:t>)</a:t>
                      </a:r>
                      <a:endParaRPr lang="en-US" dirty="0">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a:t>
                      </a:r>
                      <a:r>
                        <a:rPr lang="en-US" dirty="0" err="1"/>
                        <a:t>x,y</a:t>
                      </a:r>
                      <a:r>
                        <a:rPr lang="en-US" dirty="0"/>
                        <a:t>)</a:t>
                      </a:r>
                      <a:endParaRPr lang="en-US" dirty="0">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r>
                        <a:rPr lang="en-US" dirty="0"/>
                        <a:t>(</a:t>
                      </a:r>
                      <a:r>
                        <a:rPr lang="en-US" dirty="0">
                          <a:sym typeface="Symbol" pitchFamily="18" charset="2"/>
                        </a:rPr>
                        <a:t></a:t>
                      </a:r>
                      <a:r>
                        <a:rPr lang="en-US" dirty="0"/>
                        <a:t>x </a:t>
                      </a:r>
                      <a:r>
                        <a:rPr lang="en-US" dirty="0">
                          <a:sym typeface="Symbol" pitchFamily="18" charset="2"/>
                        </a:rPr>
                        <a:t></a:t>
                      </a:r>
                      <a:r>
                        <a:rPr lang="en-US" dirty="0"/>
                        <a:t> 0) </a:t>
                      </a:r>
                      <a:endParaRPr lang="en-US" dirty="0">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 </a:t>
                      </a:r>
                      <a:r>
                        <a:rPr lang="en-US" dirty="0">
                          <a:sym typeface="Symbol" pitchFamily="18" charset="2"/>
                        </a:rPr>
                        <a:t></a:t>
                      </a:r>
                      <a:r>
                        <a:rPr lang="en-US" dirty="0"/>
                        <a:t> y) </a:t>
                      </a:r>
                      <a:endParaRPr lang="en-US" dirty="0">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err="1"/>
                        <a:t>f</a:t>
                      </a:r>
                      <a:r>
                        <a:rPr lang="en-US" baseline="30000" dirty="0" err="1"/>
                        <a:t>D</a:t>
                      </a:r>
                      <a:r>
                        <a:rPr lang="en-US" dirty="0"/>
                        <a:t>(</a:t>
                      </a:r>
                      <a:r>
                        <a:rPr lang="en-US" dirty="0">
                          <a:sym typeface="Symbol" pitchFamily="18" charset="2"/>
                        </a:rPr>
                        <a:t></a:t>
                      </a:r>
                      <a:r>
                        <a:rPr lang="en-US" dirty="0"/>
                        <a:t>x,</a:t>
                      </a:r>
                      <a:r>
                        <a:rPr lang="en-US" dirty="0">
                          <a:sym typeface="Symbol" pitchFamily="18" charset="2"/>
                        </a:rPr>
                        <a:t> </a:t>
                      </a:r>
                      <a:r>
                        <a:rPr lang="en-US" dirty="0"/>
                        <a:t>y)</a:t>
                      </a:r>
                      <a:endParaRPr lang="en-US" dirty="0">
                        <a:latin typeface="Arial" panose="020B060402020202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extLst>
                  <a:ext uri="{0D108BD9-81ED-4DB2-BD59-A6C34878D82A}">
                    <a16:rowId xmlns:a16="http://schemas.microsoft.com/office/drawing/2014/main" val="10000"/>
                  </a:ext>
                </a:extLst>
              </a:tr>
              <a:tr h="400545">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extLst>
                  <a:ext uri="{0D108BD9-81ED-4DB2-BD59-A6C34878D82A}">
                    <a16:rowId xmlns:a16="http://schemas.microsoft.com/office/drawing/2014/main" val="10001"/>
                  </a:ext>
                </a:extLst>
              </a:tr>
              <a:tr h="400545">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extLst>
                  <a:ext uri="{0D108BD9-81ED-4DB2-BD59-A6C34878D82A}">
                    <a16:rowId xmlns:a16="http://schemas.microsoft.com/office/drawing/2014/main" val="10002"/>
                  </a:ext>
                </a:extLst>
              </a:tr>
              <a:tr h="400545">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extLst>
                  <a:ext uri="{0D108BD9-81ED-4DB2-BD59-A6C34878D82A}">
                    <a16:rowId xmlns:a16="http://schemas.microsoft.com/office/drawing/2014/main" val="10003"/>
                  </a:ext>
                </a:extLst>
              </a:tr>
              <a:tr h="400545">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solidFill>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92D050"/>
                    </a:solidFill>
                  </a:tcPr>
                </a:tc>
                <a:extLst>
                  <a:ext uri="{0D108BD9-81ED-4DB2-BD59-A6C34878D82A}">
                    <a16:rowId xmlns:a16="http://schemas.microsoft.com/office/drawing/2014/main" val="10004"/>
                  </a:ext>
                </a:extLst>
              </a:tr>
            </a:tbl>
          </a:graphicData>
        </a:graphic>
      </p:graphicFrame>
      <p:cxnSp>
        <p:nvCxnSpPr>
          <p:cNvPr id="9" name="Straight Connector 8"/>
          <p:cNvCxnSpPr/>
          <p:nvPr/>
        </p:nvCxnSpPr>
        <p:spPr>
          <a:xfrm>
            <a:off x="4419600" y="3782878"/>
            <a:ext cx="457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10" name="Object 9"/>
          <p:cNvGraphicFramePr>
            <a:graphicFrameLocks noChangeAspect="1"/>
          </p:cNvGraphicFramePr>
          <p:nvPr/>
        </p:nvGraphicFramePr>
        <p:xfrm>
          <a:off x="4431224" y="592932"/>
          <a:ext cx="3459163" cy="506412"/>
        </p:xfrm>
        <a:graphic>
          <a:graphicData uri="http://schemas.openxmlformats.org/presentationml/2006/ole">
            <mc:AlternateContent xmlns:mc="http://schemas.openxmlformats.org/markup-compatibility/2006">
              <mc:Choice xmlns:v="urn:schemas-microsoft-com:vml" Requires="v">
                <p:oleObj name="Equation" r:id="rId2" imgW="1384300" imgH="203200" progId="Equation.3">
                  <p:embed/>
                </p:oleObj>
              </mc:Choice>
              <mc:Fallback>
                <p:oleObj name="Equation" r:id="rId2" imgW="1384300" imgH="203200" progId="Equation.3">
                  <p:embed/>
                  <p:pic>
                    <p:nvPicPr>
                      <p:cNvPr id="10"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1224" y="592932"/>
                        <a:ext cx="3459163" cy="506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1217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86400" y="2895600"/>
            <a:ext cx="3352800" cy="457200"/>
          </a:xfrm>
          <a:prstGeom prst="rect">
            <a:avLst/>
          </a:prstGeom>
          <a:solidFill>
            <a:srgbClr val="0000FF">
              <a:alpha val="1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2400" y="3505201"/>
            <a:ext cx="8686800" cy="2217738"/>
          </a:xfrm>
          <a:prstGeom prst="rect">
            <a:avLst/>
          </a:prstGeom>
          <a:solidFill>
            <a:srgbClr val="0000FF">
              <a:alpha val="1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39" name="Rectangle 2"/>
          <p:cNvSpPr>
            <a:spLocks noGrp="1" noChangeArrowheads="1"/>
          </p:cNvSpPr>
          <p:nvPr>
            <p:ph type="title"/>
          </p:nvPr>
        </p:nvSpPr>
        <p:spPr>
          <a:xfrm>
            <a:off x="457200" y="76200"/>
            <a:ext cx="8229600" cy="860423"/>
          </a:xfrm>
        </p:spPr>
        <p:txBody>
          <a:bodyPr>
            <a:normAutofit/>
          </a:bodyPr>
          <a:lstStyle/>
          <a:p>
            <a:r>
              <a:rPr lang="en-US" dirty="0">
                <a:ea typeface="ＭＳ Ｐゴシック" pitchFamily="34" charset="-128"/>
              </a:rPr>
              <a:t>Useful Boolean Properties</a:t>
            </a:r>
          </a:p>
        </p:txBody>
      </p:sp>
      <p:graphicFrame>
        <p:nvGraphicFramePr>
          <p:cNvPr id="501763" name="Group 3"/>
          <p:cNvGraphicFramePr>
            <a:graphicFrameLocks noGrp="1"/>
          </p:cNvGraphicFramePr>
          <p:nvPr/>
        </p:nvGraphicFramePr>
        <p:xfrm>
          <a:off x="304800" y="1687513"/>
          <a:ext cx="8534400" cy="4035426"/>
        </p:xfrm>
        <a:graphic>
          <a:graphicData uri="http://schemas.openxmlformats.org/drawingml/2006/table">
            <a:tbl>
              <a:tblPr/>
              <a:tblGrid>
                <a:gridCol w="2028825">
                  <a:extLst>
                    <a:ext uri="{9D8B030D-6E8A-4147-A177-3AD203B41FA5}">
                      <a16:colId xmlns:a16="http://schemas.microsoft.com/office/drawing/2014/main" val="20000"/>
                    </a:ext>
                  </a:extLst>
                </a:gridCol>
                <a:gridCol w="3381375">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581025">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1" u="none" strike="noStrike" cap="none" normalizeH="0" baseline="0" dirty="0">
                          <a:ln>
                            <a:noFill/>
                          </a:ln>
                          <a:solidFill>
                            <a:schemeClr val="tx1"/>
                          </a:solidFill>
                          <a:effectLst/>
                          <a:latin typeface="Arial" charset="0"/>
                          <a:ea typeface="ＭＳ Ｐゴシック" charset="-128"/>
                        </a:rPr>
                        <a:t>Communicative</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 </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x</a:t>
                      </a:r>
                      <a:endParaRPr kumimoji="0" lang="en-US" sz="1800" b="0" i="0" u="none" strike="noStrike" cap="none" normalizeH="0" baseline="0" dirty="0">
                        <a:ln>
                          <a:noFill/>
                        </a:ln>
                        <a:solidFill>
                          <a:schemeClr val="tx1"/>
                        </a:solidFill>
                        <a:effectLst/>
                        <a:latin typeface="Arial" charset="0"/>
                        <a:ea typeface="ＭＳ Ｐゴシック" charset="-128"/>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128"/>
                        </a:rPr>
                        <a:t>x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y = y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x</a:t>
                      </a: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50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1" u="none" strike="noStrike" cap="none" normalizeH="0" baseline="0">
                          <a:ln>
                            <a:noFill/>
                          </a:ln>
                          <a:solidFill>
                            <a:schemeClr val="tx1"/>
                          </a:solidFill>
                          <a:effectLst/>
                          <a:latin typeface="Arial" charset="0"/>
                          <a:ea typeface="ＭＳ Ｐゴシック" charset="-128"/>
                        </a:rPr>
                        <a:t>Associative</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z</a:t>
                      </a:r>
                      <a:r>
                        <a:rPr kumimoji="0" lang="en-US" sz="1800" b="0" i="0" u="none" strike="noStrike" cap="none" normalizeH="0" baseline="0" dirty="0">
                          <a:ln>
                            <a:noFill/>
                          </a:ln>
                          <a:solidFill>
                            <a:schemeClr val="tx1"/>
                          </a:solidFill>
                          <a:effectLst/>
                          <a:latin typeface="Arial" charset="0"/>
                          <a:ea typeface="ＭＳ Ｐゴシック" charset="-128"/>
                        </a:rPr>
                        <a:t>) = (</a:t>
                      </a: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z</a:t>
                      </a:r>
                      <a:endParaRPr kumimoji="0" lang="en-US" sz="1800" b="0" i="0" u="none" strike="noStrike" cap="none" normalizeH="0" baseline="0" dirty="0">
                        <a:ln>
                          <a:noFill/>
                        </a:ln>
                        <a:solidFill>
                          <a:schemeClr val="tx1"/>
                        </a:solidFill>
                        <a:effectLst/>
                        <a:latin typeface="Arial" charset="0"/>
                        <a:ea typeface="ＭＳ Ｐゴシック" charset="-128"/>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z</a:t>
                      </a:r>
                      <a:r>
                        <a:rPr kumimoji="0" lang="en-US" sz="1800" b="0" i="0" u="none" strike="noStrike" cap="none" normalizeH="0" baseline="0" dirty="0">
                          <a:ln>
                            <a:noFill/>
                          </a:ln>
                          <a:solidFill>
                            <a:schemeClr val="tx1"/>
                          </a:solidFill>
                          <a:effectLst/>
                          <a:latin typeface="Arial" charset="0"/>
                          <a:ea typeface="ＭＳ Ｐゴシック" charset="-128"/>
                        </a:rPr>
                        <a:t>) = (</a:t>
                      </a: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z</a:t>
                      </a:r>
                      <a:endParaRPr kumimoji="0" lang="en-US" sz="1800" b="0" i="0" u="none" strike="noStrike" cap="none" normalizeH="0" baseline="0" dirty="0">
                        <a:ln>
                          <a:noFill/>
                        </a:ln>
                        <a:solidFill>
                          <a:schemeClr val="tx1"/>
                        </a:solidFill>
                        <a:effectLst/>
                        <a:latin typeface="Arial" charset="0"/>
                        <a:ea typeface="ＭＳ Ｐゴシック" charset="-128"/>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81025">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1" u="none" strike="noStrike" cap="none" normalizeH="0" baseline="0">
                          <a:ln>
                            <a:noFill/>
                          </a:ln>
                          <a:solidFill>
                            <a:schemeClr val="tx1"/>
                          </a:solidFill>
                          <a:effectLst/>
                          <a:latin typeface="Arial" charset="0"/>
                          <a:ea typeface="ＭＳ Ｐゴシック" charset="-128"/>
                        </a:rPr>
                        <a:t>Distributive</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128"/>
                        </a:rPr>
                        <a:t>x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(y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z)  = (x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y)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(x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z)</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128"/>
                        </a:rPr>
                        <a:t>x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(y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z)  = (x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y)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(x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z)</a:t>
                      </a: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81025">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1" u="none" strike="noStrike" cap="none" normalizeH="0" baseline="0">
                          <a:ln>
                            <a:noFill/>
                          </a:ln>
                          <a:solidFill>
                            <a:schemeClr val="tx1"/>
                          </a:solidFill>
                          <a:effectLst/>
                          <a:latin typeface="Arial" charset="0"/>
                          <a:ea typeface="ＭＳ Ｐゴシック" charset="-128"/>
                        </a:rPr>
                        <a:t>Idempotence</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 </a:t>
                      </a:r>
                      <a:r>
                        <a:rPr kumimoji="0" lang="en-US" sz="1800" b="0" i="0" u="none" strike="noStrike" cap="none" normalizeH="0" baseline="0" dirty="0" err="1">
                          <a:ln>
                            <a:noFill/>
                          </a:ln>
                          <a:solidFill>
                            <a:schemeClr val="tx1"/>
                          </a:solidFill>
                          <a:effectLst/>
                          <a:latin typeface="Arial" charset="0"/>
                          <a:ea typeface="ＭＳ Ｐゴシック" charset="-128"/>
                        </a:rPr>
                        <a:t>x</a:t>
                      </a:r>
                      <a:endParaRPr kumimoji="0" lang="en-US" sz="1800" b="0" i="0" u="none" strike="noStrike" cap="none" normalizeH="0" baseline="0" dirty="0">
                        <a:ln>
                          <a:noFill/>
                        </a:ln>
                        <a:solidFill>
                          <a:schemeClr val="tx1"/>
                        </a:solidFill>
                        <a:effectLst/>
                        <a:latin typeface="Arial" charset="0"/>
                        <a:ea typeface="ＭＳ Ｐゴシック" charset="-128"/>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128"/>
                        </a:rPr>
                        <a:t>x </a:t>
                      </a:r>
                      <a:r>
                        <a:rPr kumimoji="0" lang="en-US" sz="1800" b="1" i="0" u="none" strike="noStrike" cap="none" normalizeH="0" baseline="0">
                          <a:ln>
                            <a:noFill/>
                          </a:ln>
                          <a:solidFill>
                            <a:schemeClr val="tx1"/>
                          </a:solidFill>
                          <a:effectLst/>
                          <a:latin typeface="Arial" charset="0"/>
                          <a:ea typeface="ＭＳ Ｐゴシック" charset="-128"/>
                          <a:sym typeface="Symbol" charset="2"/>
                        </a:rPr>
                        <a:t></a:t>
                      </a:r>
                      <a:r>
                        <a:rPr kumimoji="0" lang="en-US" sz="1800" b="0" i="0" u="none" strike="noStrike" cap="none" normalizeH="0" baseline="0">
                          <a:ln>
                            <a:noFill/>
                          </a:ln>
                          <a:solidFill>
                            <a:schemeClr val="tx1"/>
                          </a:solidFill>
                          <a:effectLst/>
                          <a:latin typeface="Arial" charset="0"/>
                          <a:ea typeface="ＭＳ Ｐゴシック" charset="-128"/>
                        </a:rPr>
                        <a:t> x = x</a:t>
                      </a: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81025">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1" u="none" strike="noStrike" cap="none" normalizeH="0" baseline="0">
                          <a:ln>
                            <a:noFill/>
                          </a:ln>
                          <a:solidFill>
                            <a:schemeClr val="tx1"/>
                          </a:solidFill>
                          <a:effectLst/>
                          <a:latin typeface="Arial" charset="0"/>
                          <a:ea typeface="ＭＳ Ｐゴシック" charset="-128"/>
                        </a:rPr>
                        <a:t>Absorption</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 </a:t>
                      </a:r>
                      <a:r>
                        <a:rPr kumimoji="0" lang="en-US" sz="1800" b="0" i="0" u="none" strike="noStrike" cap="none" normalizeH="0" baseline="0" dirty="0" err="1">
                          <a:ln>
                            <a:noFill/>
                          </a:ln>
                          <a:solidFill>
                            <a:schemeClr val="tx1"/>
                          </a:solidFill>
                          <a:effectLst/>
                          <a:latin typeface="Arial" charset="0"/>
                          <a:ea typeface="ＭＳ Ｐゴシック" charset="-128"/>
                        </a:rPr>
                        <a:t>x</a:t>
                      </a:r>
                      <a:endParaRPr kumimoji="0" lang="en-US" sz="1800" b="0" i="0" u="none" strike="noStrike" cap="none" normalizeH="0" baseline="0" dirty="0">
                        <a:ln>
                          <a:noFill/>
                        </a:ln>
                        <a:solidFill>
                          <a:schemeClr val="tx1"/>
                        </a:solidFill>
                        <a:effectLst/>
                        <a:latin typeface="Arial" charset="0"/>
                        <a:ea typeface="ＭＳ Ｐゴシック" charset="-128"/>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 </a:t>
                      </a:r>
                      <a:r>
                        <a:rPr kumimoji="0" lang="en-US" sz="1800" b="0" i="0" u="none" strike="noStrike" cap="none" normalizeH="0" baseline="0" dirty="0" err="1">
                          <a:ln>
                            <a:noFill/>
                          </a:ln>
                          <a:solidFill>
                            <a:schemeClr val="tx1"/>
                          </a:solidFill>
                          <a:effectLst/>
                          <a:latin typeface="Arial" charset="0"/>
                          <a:ea typeface="ＭＳ Ｐゴシック" charset="-128"/>
                        </a:rPr>
                        <a:t>x</a:t>
                      </a:r>
                      <a:endParaRPr kumimoji="0" lang="en-US" sz="1800" b="0" i="0" u="none" strike="noStrike" cap="none" normalizeH="0" baseline="0" dirty="0">
                        <a:ln>
                          <a:noFill/>
                        </a:ln>
                        <a:solidFill>
                          <a:schemeClr val="tx1"/>
                        </a:solidFill>
                        <a:effectLst/>
                        <a:latin typeface="Arial" charset="0"/>
                        <a:ea typeface="ＭＳ Ｐゴシック" charset="-128"/>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79438">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1" u="none" strike="noStrike" cap="none" normalizeH="0" baseline="0">
                          <a:ln>
                            <a:noFill/>
                          </a:ln>
                          <a:solidFill>
                            <a:schemeClr val="tx1"/>
                          </a:solidFill>
                          <a:effectLst/>
                          <a:latin typeface="Arial" charset="0"/>
                          <a:ea typeface="ＭＳ Ｐゴシック" charset="-128"/>
                        </a:rPr>
                        <a:t>Combining</a:t>
                      </a: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128"/>
                        </a:rPr>
                        <a:t>(</a:t>
                      </a: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 </a:t>
                      </a:r>
                      <a:r>
                        <a:rPr kumimoji="0" lang="en-US" sz="1800" b="0" i="0" u="none" strike="noStrike" cap="none" normalizeH="0" baseline="0" dirty="0" err="1">
                          <a:ln>
                            <a:noFill/>
                          </a:ln>
                          <a:solidFill>
                            <a:schemeClr val="tx1"/>
                          </a:solidFill>
                          <a:effectLst/>
                          <a:latin typeface="Arial" charset="0"/>
                          <a:ea typeface="ＭＳ Ｐゴシック" charset="-128"/>
                        </a:rPr>
                        <a:t>x</a:t>
                      </a:r>
                      <a:endParaRPr kumimoji="0" lang="en-US" sz="1800" b="0" i="0" u="none" strike="noStrike" cap="none" normalizeH="0" baseline="0" dirty="0">
                        <a:ln>
                          <a:noFill/>
                        </a:ln>
                        <a:solidFill>
                          <a:schemeClr val="tx1"/>
                        </a:solidFill>
                        <a:effectLst/>
                        <a:latin typeface="Arial" charset="0"/>
                        <a:ea typeface="ＭＳ Ｐゴシック" charset="-128"/>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128"/>
                        </a:rPr>
                        <a:t>(</a:t>
                      </a: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 </a:t>
                      </a:r>
                      <a:r>
                        <a:rPr kumimoji="0" lang="en-US" sz="1800" b="0" i="0" u="none" strike="noStrike" cap="none" normalizeH="0" baseline="0" dirty="0" err="1">
                          <a:ln>
                            <a:noFill/>
                          </a:ln>
                          <a:solidFill>
                            <a:schemeClr val="tx1"/>
                          </a:solidFill>
                          <a:effectLst/>
                          <a:latin typeface="Arial" charset="0"/>
                          <a:ea typeface="ＭＳ Ｐゴシック" charset="-128"/>
                        </a:rPr>
                        <a:t>x</a:t>
                      </a:r>
                      <a:endParaRPr kumimoji="0" lang="en-US" sz="1800" b="0" i="0" u="none" strike="noStrike" cap="none" normalizeH="0" baseline="0" dirty="0">
                        <a:ln>
                          <a:noFill/>
                        </a:ln>
                        <a:solidFill>
                          <a:schemeClr val="tx1"/>
                        </a:solidFill>
                        <a:effectLst/>
                        <a:latin typeface="Arial" charset="0"/>
                        <a:ea typeface="ＭＳ Ｐゴシック" charset="-128"/>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81025">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1" u="none" strike="noStrike" cap="none" normalizeH="0" baseline="0">
                          <a:ln>
                            <a:noFill/>
                          </a:ln>
                          <a:solidFill>
                            <a:schemeClr val="tx1"/>
                          </a:solidFill>
                          <a:effectLst/>
                          <a:latin typeface="Arial" charset="0"/>
                          <a:ea typeface="ＭＳ Ｐゴシック" charset="-128"/>
                        </a:rPr>
                        <a:t>DeMorgan</a:t>
                      </a:r>
                      <a:r>
                        <a:rPr kumimoji="0" lang="ja-JP" altLang="en-US" sz="1800" b="1" i="1" u="none" strike="noStrike" cap="none" normalizeH="0" baseline="0">
                          <a:ln>
                            <a:noFill/>
                          </a:ln>
                          <a:solidFill>
                            <a:schemeClr val="tx1"/>
                          </a:solidFill>
                          <a:effectLst/>
                          <a:latin typeface="Arial" charset="0"/>
                          <a:ea typeface="ＭＳ Ｐゴシック" charset="-128"/>
                        </a:rPr>
                        <a:t>’</a:t>
                      </a:r>
                      <a:r>
                        <a:rPr kumimoji="0" lang="en-US" altLang="ja-JP" sz="1800" b="1" i="1" u="none" strike="noStrike" cap="none" normalizeH="0" baseline="0">
                          <a:ln>
                            <a:noFill/>
                          </a:ln>
                          <a:solidFill>
                            <a:schemeClr val="tx1"/>
                          </a:solidFill>
                          <a:effectLst/>
                          <a:latin typeface="Arial" charset="0"/>
                          <a:ea typeface="ＭＳ Ｐゴシック" charset="-128"/>
                        </a:rPr>
                        <a:t>s</a:t>
                      </a:r>
                      <a:endParaRPr kumimoji="0" lang="en-US" sz="1800" b="1" i="1" u="none" strike="noStrike" cap="none" normalizeH="0" baseline="0">
                        <a:ln>
                          <a:noFill/>
                        </a:ln>
                        <a:solidFill>
                          <a:schemeClr val="tx1"/>
                        </a:solidFill>
                        <a:effectLst/>
                        <a:latin typeface="Arial" charset="0"/>
                        <a:ea typeface="ＭＳ Ｐゴシック" charset="-128"/>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0" i="0" u="none" strike="noStrike" cap="none" normalizeH="0" baseline="0" dirty="0" err="1">
                          <a:ln>
                            <a:noFill/>
                          </a:ln>
                          <a:solidFill>
                            <a:schemeClr val="tx1"/>
                          </a:solidFill>
                          <a:effectLst/>
                          <a:latin typeface="Arial" charset="0"/>
                          <a:ea typeface="ＭＳ Ｐゴシック" charset="-128"/>
                        </a:rPr>
                        <a:t>y</a:t>
                      </a:r>
                      <a:r>
                        <a:rPr kumimoji="0" lang="en-US" sz="1800" b="0" i="0" u="none" strike="noStrike" cap="none" normalizeH="0" baseline="0" dirty="0">
                          <a:ln>
                            <a:noFill/>
                          </a:ln>
                          <a:solidFill>
                            <a:schemeClr val="tx1"/>
                          </a:solidFill>
                          <a:effectLst/>
                          <a:latin typeface="Arial" charset="0"/>
                          <a:ea typeface="ＭＳ Ｐゴシック" charset="-128"/>
                        </a:rPr>
                        <a:t>) =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err="1">
                          <a:ln>
                            <a:noFill/>
                          </a:ln>
                          <a:solidFill>
                            <a:schemeClr val="tx1"/>
                          </a:solidFill>
                          <a:effectLst/>
                          <a:latin typeface="Arial" charset="0"/>
                          <a:ea typeface="ＭＳ Ｐゴシック" charset="-128"/>
                        </a:rPr>
                        <a:t>x</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err="1">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err="1">
                          <a:ln>
                            <a:noFill/>
                          </a:ln>
                          <a:solidFill>
                            <a:schemeClr val="tx1"/>
                          </a:solidFill>
                          <a:effectLst/>
                          <a:latin typeface="Arial" charset="0"/>
                          <a:ea typeface="ＭＳ Ｐゴシック" charset="-128"/>
                        </a:rPr>
                        <a:t>y</a:t>
                      </a:r>
                      <a:endParaRPr kumimoji="0" lang="en-US" sz="1800" b="0" i="0" u="none" strike="noStrike" cap="none" normalizeH="0" baseline="0" dirty="0">
                        <a:ln>
                          <a:noFill/>
                        </a:ln>
                        <a:solidFill>
                          <a:schemeClr val="tx1"/>
                        </a:solidFill>
                        <a:effectLst/>
                        <a:latin typeface="Arial" charset="0"/>
                        <a:ea typeface="ＭＳ Ｐゴシック" charset="-128"/>
                      </a:endParaRPr>
                    </a:p>
                  </a:txBody>
                  <a:tcPr marL="0" marR="0" marT="0"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800" b="1" i="0" u="none" strike="noStrike" cap="none" normalizeH="0" baseline="0" dirty="0">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(x </a:t>
                      </a:r>
                      <a:r>
                        <a:rPr kumimoji="0" lang="en-US" sz="1800" b="1" i="0" u="none" strike="noStrike" cap="none" normalizeH="0" baseline="0" dirty="0">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y) = </a:t>
                      </a:r>
                      <a:r>
                        <a:rPr kumimoji="0" lang="en-US" sz="1800" b="1" i="0" u="none" strike="noStrike" cap="none" normalizeH="0" baseline="0" dirty="0">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x </a:t>
                      </a:r>
                      <a:r>
                        <a:rPr kumimoji="0" lang="en-US" sz="1800" b="1" i="0" u="none" strike="noStrike" cap="none" normalizeH="0" baseline="0" dirty="0">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 </a:t>
                      </a:r>
                      <a:r>
                        <a:rPr kumimoji="0" lang="en-US" sz="1800" b="1" i="0" u="none" strike="noStrike" cap="none" normalizeH="0" baseline="0" dirty="0">
                          <a:ln>
                            <a:noFill/>
                          </a:ln>
                          <a:solidFill>
                            <a:schemeClr val="tx1"/>
                          </a:solidFill>
                          <a:effectLst/>
                          <a:latin typeface="Arial" charset="0"/>
                          <a:ea typeface="ＭＳ Ｐゴシック" charset="-128"/>
                          <a:sym typeface="Symbol" charset="2"/>
                        </a:rPr>
                        <a:t></a:t>
                      </a:r>
                      <a:r>
                        <a:rPr kumimoji="0" lang="en-US" sz="1800" b="0" i="0" u="none" strike="noStrike" cap="none" normalizeH="0" baseline="0" dirty="0">
                          <a:ln>
                            <a:noFill/>
                          </a:ln>
                          <a:solidFill>
                            <a:schemeClr val="tx1"/>
                          </a:solidFill>
                          <a:effectLst/>
                          <a:latin typeface="Arial" charset="0"/>
                          <a:ea typeface="ＭＳ Ｐゴシック" charset="-128"/>
                        </a:rPr>
                        <a:t>y</a:t>
                      </a: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TextBox 4"/>
          <p:cNvSpPr txBox="1"/>
          <p:nvPr/>
        </p:nvSpPr>
        <p:spPr>
          <a:xfrm>
            <a:off x="6477000" y="6488668"/>
            <a:ext cx="1752600" cy="369332"/>
          </a:xfrm>
          <a:prstGeom prst="rect">
            <a:avLst/>
          </a:prstGeom>
          <a:noFill/>
        </p:spPr>
        <p:txBody>
          <a:bodyPr wrap="square" rtlCol="0">
            <a:spAutoFit/>
          </a:bodyPr>
          <a:lstStyle/>
          <a:p>
            <a:r>
              <a:rPr lang="en-US" dirty="0">
                <a:solidFill>
                  <a:schemeClr val="tx1">
                    <a:lumMod val="50000"/>
                    <a:lumOff val="50000"/>
                  </a:schemeClr>
                </a:solidFill>
              </a:rPr>
              <a:t>Text: Dally §3.2</a:t>
            </a:r>
          </a:p>
        </p:txBody>
      </p:sp>
      <p:sp>
        <p:nvSpPr>
          <p:cNvPr id="8" name="TextBox 7"/>
          <p:cNvSpPr txBox="1"/>
          <p:nvPr/>
        </p:nvSpPr>
        <p:spPr>
          <a:xfrm>
            <a:off x="685800" y="5907605"/>
            <a:ext cx="6571030" cy="369332"/>
          </a:xfrm>
          <a:prstGeom prst="rect">
            <a:avLst/>
          </a:prstGeom>
          <a:noFill/>
        </p:spPr>
        <p:txBody>
          <a:bodyPr wrap="none" rtlCol="0">
            <a:spAutoFit/>
          </a:bodyPr>
          <a:lstStyle/>
          <a:p>
            <a:r>
              <a:rPr lang="en-US" dirty="0">
                <a:solidFill>
                  <a:srgbClr val="0000FF"/>
                </a:solidFill>
              </a:rPr>
              <a:t>Highlighted = different relations than for + and </a:t>
            </a:r>
            <a:r>
              <a:rPr lang="en-US" dirty="0">
                <a:solidFill>
                  <a:srgbClr val="0000FF"/>
                </a:solidFill>
                <a:latin typeface="Zapf Dingbats"/>
                <a:ea typeface="Zapf Dingbats"/>
                <a:cs typeface="Zapf Dingbats"/>
              </a:rPr>
              <a:t>✕</a:t>
            </a:r>
            <a:r>
              <a:rPr lang="en-US" dirty="0">
                <a:solidFill>
                  <a:srgbClr val="0000FF"/>
                </a:solidFill>
              </a:rPr>
              <a:t> with real numbers</a:t>
            </a:r>
          </a:p>
        </p:txBody>
      </p:sp>
      <p:sp>
        <p:nvSpPr>
          <p:cNvPr id="2" name="Slide Number Placeholder 1"/>
          <p:cNvSpPr>
            <a:spLocks noGrp="1"/>
          </p:cNvSpPr>
          <p:nvPr>
            <p:ph type="sldNum" sz="quarter" idx="12"/>
          </p:nvPr>
        </p:nvSpPr>
        <p:spPr/>
        <p:txBody>
          <a:bodyPr/>
          <a:lstStyle/>
          <a:p>
            <a:fld id="{6F344C7A-0D93-FE43-BBB8-6C733ACB5A1E}" type="slidenum">
              <a:rPr lang="en-US" smtClean="0"/>
              <a:t>82</a:t>
            </a:fld>
            <a:endParaRPr lang="en-US"/>
          </a:p>
        </p:txBody>
      </p:sp>
      <p:sp>
        <p:nvSpPr>
          <p:cNvPr id="3" name="TextBox 2">
            <a:extLst>
              <a:ext uri="{FF2B5EF4-FFF2-40B4-BE49-F238E27FC236}">
                <a16:creationId xmlns:a16="http://schemas.microsoft.com/office/drawing/2014/main" id="{9CED03E1-F7D9-8B40-8217-CC61698C05BE}"/>
              </a:ext>
            </a:extLst>
          </p:cNvPr>
          <p:cNvSpPr txBox="1"/>
          <p:nvPr/>
        </p:nvSpPr>
        <p:spPr>
          <a:xfrm>
            <a:off x="226105" y="968514"/>
            <a:ext cx="8539389" cy="707886"/>
          </a:xfrm>
          <a:prstGeom prst="rect">
            <a:avLst/>
          </a:prstGeom>
          <a:noFill/>
        </p:spPr>
        <p:txBody>
          <a:bodyPr wrap="none" rtlCol="0">
            <a:spAutoFit/>
          </a:bodyPr>
          <a:lstStyle/>
          <a:p>
            <a:r>
              <a:rPr lang="en-US" sz="2000" dirty="0">
                <a:ea typeface="ＭＳ Ｐゴシック" pitchFamily="34" charset="-128"/>
              </a:rPr>
              <a:t>All properties below can be derived from the axioms.</a:t>
            </a:r>
          </a:p>
          <a:p>
            <a:r>
              <a:rPr lang="en-US" sz="2000" dirty="0">
                <a:ea typeface="ＭＳ Ｐゴシック" pitchFamily="34" charset="-128"/>
              </a:rPr>
              <a:t>Useful for simplifying Boolean expressions to use less operations =&gt; reduce cost.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a:t>Example</a:t>
            </a:r>
          </a:p>
        </p:txBody>
      </p:sp>
      <p:sp>
        <p:nvSpPr>
          <p:cNvPr id="4" name="Slide Number Placeholder 3"/>
          <p:cNvSpPr>
            <a:spLocks noGrp="1"/>
          </p:cNvSpPr>
          <p:nvPr>
            <p:ph type="sldNum" sz="quarter" idx="12"/>
          </p:nvPr>
        </p:nvSpPr>
        <p:spPr/>
        <p:txBody>
          <a:bodyPr/>
          <a:lstStyle/>
          <a:p>
            <a:fld id="{6F344C7A-0D93-FE43-BBB8-6C733ACB5A1E}" type="slidenum">
              <a:rPr lang="en-US" smtClean="0"/>
              <a:t>83</a:t>
            </a:fld>
            <a:endParaRPr lang="en-US"/>
          </a:p>
        </p:txBody>
      </p:sp>
      <p:sp>
        <p:nvSpPr>
          <p:cNvPr id="5" name="Rectangle 3"/>
          <p:cNvSpPr txBox="1">
            <a:spLocks noChangeArrowheads="1"/>
          </p:cNvSpPr>
          <p:nvPr/>
        </p:nvSpPr>
        <p:spPr>
          <a:xfrm>
            <a:off x="458337" y="762000"/>
            <a:ext cx="8609463" cy="2892425"/>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latin typeface="Arial" panose="020B0604020202020204" pitchFamily="34" charset="0"/>
                <a:cs typeface="Arial" panose="020B0604020202020204" pitchFamily="34" charset="0"/>
              </a:rPr>
              <a:t>Reduce the following Boolean expression to a minimum number of literals:</a:t>
            </a:r>
          </a:p>
          <a:p>
            <a:pPr marL="0" indent="0">
              <a:buNone/>
            </a:pPr>
            <a:endParaRPr lang="en-US" sz="1600" dirty="0">
              <a:ea typeface="ＭＳ Ｐゴシック" pitchFamily="34" charset="-128"/>
              <a:cs typeface="Times New Roman" pitchFamily="18" charset="0"/>
            </a:endParaRPr>
          </a:p>
          <a:p>
            <a:pPr>
              <a:lnSpc>
                <a:spcPct val="80000"/>
              </a:lnSpc>
              <a:buFontTx/>
              <a:buNone/>
            </a:pPr>
            <a:r>
              <a:rPr lang="en-US" sz="1600" dirty="0">
                <a:ea typeface="ＭＳ Ｐゴシック" pitchFamily="34" charset="-128"/>
                <a:cs typeface="Times New Roman" pitchFamily="18" charset="0"/>
              </a:rPr>
              <a:t>	</a:t>
            </a:r>
            <a:r>
              <a:rPr lang="en-US" sz="2000" dirty="0">
                <a:ea typeface="ＭＳ Ｐゴシック" pitchFamily="34" charset="-128"/>
                <a:cs typeface="Times New Roman" pitchFamily="18" charset="0"/>
              </a:rPr>
              <a:t>f(</a:t>
            </a:r>
            <a:r>
              <a:rPr lang="en-US" sz="2000" dirty="0" err="1">
                <a:ea typeface="ＭＳ Ｐゴシック" pitchFamily="34" charset="-128"/>
                <a:cs typeface="Times New Roman" pitchFamily="18" charset="0"/>
              </a:rPr>
              <a:t>a,b,c</a:t>
            </a:r>
            <a:r>
              <a:rPr lang="en-US" sz="2000" dirty="0">
                <a:ea typeface="ＭＳ Ｐゴシック" pitchFamily="34" charset="-128"/>
                <a:cs typeface="Times New Roman" pitchFamily="18" charset="0"/>
              </a:rPr>
              <a:t>) = (a </a:t>
            </a:r>
            <a:r>
              <a:rPr lang="en-US" sz="2000" b="1" dirty="0">
                <a:ea typeface="ＭＳ Ｐゴシック" pitchFamily="34" charset="-128"/>
                <a:sym typeface="Symbol" pitchFamily="18" charset="2"/>
              </a:rPr>
              <a:t></a:t>
            </a:r>
            <a:r>
              <a:rPr lang="en-US" sz="2000" dirty="0">
                <a:ea typeface="ＭＳ Ｐゴシック" pitchFamily="34" charset="-128"/>
                <a:cs typeface="Times New Roman" pitchFamily="18" charset="0"/>
              </a:rPr>
              <a:t> c) </a:t>
            </a:r>
            <a:r>
              <a:rPr lang="en-US" sz="2000" b="1" dirty="0">
                <a:ea typeface="ＭＳ Ｐゴシック" pitchFamily="34" charset="-128"/>
                <a:sym typeface="Symbol" pitchFamily="18" charset="2"/>
              </a:rPr>
              <a:t></a:t>
            </a:r>
            <a:r>
              <a:rPr lang="en-US" sz="2000" dirty="0">
                <a:ea typeface="ＭＳ Ｐゴシック" pitchFamily="34" charset="-128"/>
                <a:cs typeface="Times New Roman" pitchFamily="18" charset="0"/>
              </a:rPr>
              <a:t> (a </a:t>
            </a:r>
            <a:r>
              <a:rPr lang="en-US" sz="2000" b="1" dirty="0">
                <a:ea typeface="ＭＳ Ｐゴシック" pitchFamily="34" charset="-128"/>
                <a:sym typeface="Symbol" pitchFamily="18" charset="2"/>
              </a:rPr>
              <a:t></a:t>
            </a:r>
            <a:r>
              <a:rPr lang="en-US" sz="2000" dirty="0">
                <a:ea typeface="ＭＳ Ｐゴシック" pitchFamily="34" charset="-128"/>
                <a:cs typeface="Times New Roman" pitchFamily="18" charset="0"/>
              </a:rPr>
              <a:t> b </a:t>
            </a:r>
            <a:r>
              <a:rPr lang="en-US" sz="2000" b="1" dirty="0">
                <a:ea typeface="ＭＳ Ｐゴシック" pitchFamily="34" charset="-128"/>
                <a:sym typeface="Symbol" pitchFamily="18" charset="2"/>
              </a:rPr>
              <a:t></a:t>
            </a:r>
            <a:r>
              <a:rPr lang="en-US" sz="2000" dirty="0">
                <a:ea typeface="ＭＳ Ｐゴシック" pitchFamily="34" charset="-128"/>
                <a:cs typeface="Times New Roman" pitchFamily="18" charset="0"/>
              </a:rPr>
              <a:t> c) </a:t>
            </a:r>
            <a:r>
              <a:rPr lang="en-US" sz="2000" b="1" dirty="0">
                <a:ea typeface="ＭＳ Ｐゴシック" pitchFamily="34" charset="-128"/>
                <a:sym typeface="Symbol" pitchFamily="18" charset="2"/>
              </a:rPr>
              <a:t></a:t>
            </a:r>
            <a:r>
              <a:rPr lang="en-US" sz="2000" dirty="0">
                <a:ea typeface="ＭＳ Ｐゴシック" pitchFamily="34" charset="-128"/>
                <a:cs typeface="Times New Roman" pitchFamily="18" charset="0"/>
              </a:rPr>
              <a:t> (</a:t>
            </a:r>
            <a:r>
              <a:rPr lang="en-US" sz="2000" b="1" dirty="0">
                <a:ea typeface="ＭＳ Ｐゴシック" pitchFamily="34" charset="-128"/>
                <a:sym typeface="Symbol" pitchFamily="18" charset="2"/>
              </a:rPr>
              <a:t></a:t>
            </a:r>
            <a:r>
              <a:rPr lang="en-US" sz="2000" dirty="0">
                <a:ea typeface="ＭＳ Ｐゴシック" pitchFamily="34" charset="-128"/>
                <a:cs typeface="Times New Roman" pitchFamily="18" charset="0"/>
              </a:rPr>
              <a:t>a </a:t>
            </a:r>
            <a:r>
              <a:rPr lang="en-US" sz="2000" b="1" dirty="0">
                <a:ea typeface="ＭＳ Ｐゴシック" pitchFamily="34" charset="-128"/>
                <a:sym typeface="Symbol" pitchFamily="18" charset="2"/>
              </a:rPr>
              <a:t></a:t>
            </a:r>
            <a:r>
              <a:rPr lang="en-US" sz="2000" dirty="0">
                <a:ea typeface="ＭＳ Ｐゴシック" pitchFamily="34" charset="-128"/>
                <a:cs typeface="Times New Roman" pitchFamily="18" charset="0"/>
              </a:rPr>
              <a:t> b </a:t>
            </a:r>
            <a:r>
              <a:rPr lang="en-US" sz="2000" b="1" dirty="0">
                <a:ea typeface="ＭＳ Ｐゴシック" pitchFamily="34" charset="-128"/>
                <a:sym typeface="Symbol" pitchFamily="18" charset="2"/>
              </a:rPr>
              <a:t></a:t>
            </a:r>
            <a:r>
              <a:rPr lang="en-US" sz="2000" dirty="0">
                <a:ea typeface="ＭＳ Ｐゴシック" pitchFamily="34" charset="-128"/>
                <a:cs typeface="Times New Roman" pitchFamily="18" charset="0"/>
              </a:rPr>
              <a:t> c) </a:t>
            </a:r>
            <a:r>
              <a:rPr lang="en-US" sz="2000" b="1" dirty="0">
                <a:ea typeface="ＭＳ Ｐゴシック" pitchFamily="34" charset="-128"/>
                <a:sym typeface="Symbol" pitchFamily="18" charset="2"/>
              </a:rPr>
              <a:t></a:t>
            </a:r>
            <a:r>
              <a:rPr lang="en-US" sz="2000" dirty="0">
                <a:ea typeface="ＭＳ Ｐゴシック" pitchFamily="34" charset="-128"/>
                <a:cs typeface="Times New Roman" pitchFamily="18" charset="0"/>
              </a:rPr>
              <a:t> (a </a:t>
            </a:r>
            <a:r>
              <a:rPr lang="en-US" sz="2000" b="1" dirty="0">
                <a:ea typeface="ＭＳ Ｐゴシック" pitchFamily="34" charset="-128"/>
                <a:sym typeface="Symbol" pitchFamily="18" charset="2"/>
              </a:rPr>
              <a:t></a:t>
            </a:r>
            <a:r>
              <a:rPr lang="en-US" sz="2000" dirty="0">
                <a:ea typeface="ＭＳ Ｐゴシック" pitchFamily="34" charset="-128"/>
                <a:cs typeface="Times New Roman" pitchFamily="18" charset="0"/>
              </a:rPr>
              <a:t> b </a:t>
            </a:r>
            <a:r>
              <a:rPr lang="en-US" sz="2000" b="1" dirty="0">
                <a:ea typeface="ＭＳ Ｐゴシック" pitchFamily="34" charset="-128"/>
                <a:sym typeface="Symbol" pitchFamily="18" charset="2"/>
              </a:rPr>
              <a:t></a:t>
            </a:r>
            <a:r>
              <a:rPr lang="en-US" sz="2000" dirty="0">
                <a:ea typeface="ＭＳ Ｐゴシック" pitchFamily="34" charset="-128"/>
                <a:cs typeface="Times New Roman" pitchFamily="18" charset="0"/>
              </a:rPr>
              <a:t> </a:t>
            </a:r>
            <a:r>
              <a:rPr lang="en-US" sz="2000" b="1" dirty="0">
                <a:ea typeface="ＭＳ Ｐゴシック" pitchFamily="34" charset="-128"/>
                <a:sym typeface="Symbol" pitchFamily="18" charset="2"/>
              </a:rPr>
              <a:t></a:t>
            </a:r>
            <a:r>
              <a:rPr lang="en-US" sz="2000" dirty="0">
                <a:ea typeface="ＭＳ Ｐゴシック" pitchFamily="34" charset="-128"/>
                <a:cs typeface="Times New Roman" pitchFamily="18" charset="0"/>
              </a:rPr>
              <a:t>c)</a:t>
            </a:r>
          </a:p>
        </p:txBody>
      </p:sp>
    </p:spTree>
    <p:extLst>
      <p:ext uri="{BB962C8B-B14F-4D97-AF65-F5344CB8AC3E}">
        <p14:creationId xmlns:p14="http://schemas.microsoft.com/office/powerpoint/2010/main" val="29160928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dirty="0"/>
              <a:t>Normal Form </a:t>
            </a:r>
            <a:br>
              <a:rPr lang="en-US" dirty="0"/>
            </a:br>
            <a:r>
              <a:rPr lang="en-US" sz="4000" i="1" dirty="0"/>
              <a:t>(From Truth Table to Equations)</a:t>
            </a:r>
            <a:endParaRPr lang="en-US" i="1" dirty="0"/>
          </a:p>
        </p:txBody>
      </p:sp>
      <p:sp>
        <p:nvSpPr>
          <p:cNvPr id="3" name="Content Placeholder 2"/>
          <p:cNvSpPr>
            <a:spLocks noGrp="1"/>
          </p:cNvSpPr>
          <p:nvPr>
            <p:ph idx="1"/>
          </p:nvPr>
        </p:nvSpPr>
        <p:spPr>
          <a:xfrm>
            <a:off x="304800" y="990600"/>
            <a:ext cx="8229600" cy="3520201"/>
          </a:xfrm>
        </p:spPr>
        <p:txBody>
          <a:bodyPr>
            <a:normAutofit fontScale="70000" lnSpcReduction="20000"/>
          </a:bodyPr>
          <a:lstStyle/>
          <a:p>
            <a:r>
              <a:rPr lang="en-US" dirty="0"/>
              <a:t>Can also compare Boolean expressions for equality by reducing to a </a:t>
            </a:r>
            <a:r>
              <a:rPr lang="en-US" dirty="0">
                <a:solidFill>
                  <a:srgbClr val="FF00FF"/>
                </a:solidFill>
              </a:rPr>
              <a:t>normal form</a:t>
            </a:r>
            <a:r>
              <a:rPr lang="en-US" dirty="0"/>
              <a:t>.  </a:t>
            </a:r>
          </a:p>
          <a:p>
            <a:r>
              <a:rPr lang="en-US" dirty="0"/>
              <a:t>Two types of normal form: sum of product, product of sums</a:t>
            </a:r>
          </a:p>
          <a:p>
            <a:r>
              <a:rPr lang="en-US" dirty="0"/>
              <a:t>A </a:t>
            </a:r>
            <a:r>
              <a:rPr lang="en-US" dirty="0">
                <a:solidFill>
                  <a:srgbClr val="FF0000"/>
                </a:solidFill>
              </a:rPr>
              <a:t>product term </a:t>
            </a:r>
            <a:r>
              <a:rPr lang="en-US" dirty="0"/>
              <a:t>is </a:t>
            </a:r>
            <a:r>
              <a:rPr lang="en-US" dirty="0" err="1"/>
              <a:t>boolean</a:t>
            </a:r>
            <a:r>
              <a:rPr lang="en-US" dirty="0"/>
              <a:t> expression with any number of inputs  or their complement </a:t>
            </a:r>
            <a:r>
              <a:rPr lang="en-US" dirty="0" err="1"/>
              <a:t>AND’ed</a:t>
            </a:r>
            <a:r>
              <a:rPr lang="en-US" dirty="0"/>
              <a:t> together.  E.g., a </a:t>
            </a:r>
            <a:r>
              <a:rPr lang="en-US" b="1" dirty="0" err="1">
                <a:ea typeface="ＭＳ Ｐゴシック" pitchFamily="34" charset="-128"/>
                <a:sym typeface="Symbol" pitchFamily="18" charset="2"/>
              </a:rPr>
              <a:t></a:t>
            </a:r>
            <a:r>
              <a:rPr lang="en-US" b="1" dirty="0">
                <a:ea typeface="ＭＳ Ｐゴシック" pitchFamily="34" charset="-128"/>
                <a:sym typeface="Symbol" pitchFamily="18" charset="2"/>
              </a:rPr>
              <a:t> </a:t>
            </a:r>
            <a:r>
              <a:rPr lang="en-US" dirty="0" err="1">
                <a:ea typeface="ＭＳ Ｐゴシック" charset="-128"/>
                <a:sym typeface="Symbol" charset="2"/>
              </a:rPr>
              <a:t></a:t>
            </a:r>
            <a:r>
              <a:rPr lang="en-US" dirty="0" err="1">
                <a:ea typeface="ＭＳ Ｐゴシック" pitchFamily="34" charset="-128"/>
                <a:sym typeface="Symbol" pitchFamily="18" charset="2"/>
              </a:rPr>
              <a:t>b</a:t>
            </a:r>
            <a:r>
              <a:rPr lang="en-US" dirty="0">
                <a:ea typeface="ＭＳ Ｐゴシック" pitchFamily="34" charset="-128"/>
                <a:sym typeface="Symbol" pitchFamily="18" charset="2"/>
              </a:rPr>
              <a:t>.</a:t>
            </a:r>
            <a:endParaRPr lang="en-US" dirty="0"/>
          </a:p>
          <a:p>
            <a:r>
              <a:rPr lang="en-US" dirty="0"/>
              <a:t>In </a:t>
            </a:r>
            <a:r>
              <a:rPr lang="en-US" dirty="0">
                <a:solidFill>
                  <a:srgbClr val="0000FF"/>
                </a:solidFill>
              </a:rPr>
              <a:t>sum of products </a:t>
            </a:r>
            <a:r>
              <a:rPr lang="en-US" dirty="0"/>
              <a:t>normal form each product term corresponds to </a:t>
            </a:r>
            <a:r>
              <a:rPr lang="en-US" u="sng" dirty="0"/>
              <a:t>single row</a:t>
            </a:r>
            <a:r>
              <a:rPr lang="en-US" dirty="0"/>
              <a:t> in truth table with a ‘1’ output.  </a:t>
            </a:r>
          </a:p>
          <a:p>
            <a:r>
              <a:rPr lang="en-US" dirty="0"/>
              <a:t>Input variable complemented if zero in truth table.</a:t>
            </a:r>
          </a:p>
          <a:p>
            <a:r>
              <a:rPr lang="en-US" dirty="0">
                <a:solidFill>
                  <a:srgbClr val="0000FF"/>
                </a:solidFill>
              </a:rPr>
              <a:t>Normal form =&gt; products in same order as in truth table.</a:t>
            </a:r>
            <a:endParaRPr lang="en-US" dirty="0"/>
          </a:p>
          <a:p>
            <a:r>
              <a:rPr lang="en-US" dirty="0"/>
              <a:t>E.g., for majority circuit:</a:t>
            </a:r>
          </a:p>
        </p:txBody>
      </p:sp>
      <p:graphicFrame>
        <p:nvGraphicFramePr>
          <p:cNvPr id="4" name="Group 51"/>
          <p:cNvGraphicFramePr>
            <a:graphicFrameLocks noGrp="1"/>
          </p:cNvGraphicFramePr>
          <p:nvPr/>
        </p:nvGraphicFramePr>
        <p:xfrm>
          <a:off x="7475538" y="3276600"/>
          <a:ext cx="906462" cy="2469008"/>
        </p:xfrm>
        <a:graphic>
          <a:graphicData uri="http://schemas.openxmlformats.org/drawingml/2006/table">
            <a:tbl>
              <a:tblPr/>
              <a:tblGrid>
                <a:gridCol w="501650">
                  <a:extLst>
                    <a:ext uri="{9D8B030D-6E8A-4147-A177-3AD203B41FA5}">
                      <a16:colId xmlns:a16="http://schemas.microsoft.com/office/drawing/2014/main" val="20000"/>
                    </a:ext>
                  </a:extLst>
                </a:gridCol>
                <a:gridCol w="404812">
                  <a:extLst>
                    <a:ext uri="{9D8B030D-6E8A-4147-A177-3AD203B41FA5}">
                      <a16:colId xmlns:a16="http://schemas.microsoft.com/office/drawing/2014/main" val="20001"/>
                    </a:ext>
                  </a:extLst>
                </a:gridCol>
              </a:tblGrid>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abc</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rPr>
                        <a:t>q</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rgbClr val="0000FF"/>
                          </a:solidFill>
                          <a:effectLst/>
                          <a:latin typeface="Arial" charset="0"/>
                          <a:ea typeface="ＭＳ Ｐゴシック" charset="0"/>
                          <a:cs typeface="ＭＳ Ｐゴシック" charset="0"/>
                        </a:rPr>
                        <a:t>011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rgbClr val="0000FF"/>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100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rgbClr val="0000FF"/>
                          </a:solidFill>
                          <a:effectLst/>
                          <a:latin typeface="Arial" charset="0"/>
                          <a:ea typeface="ＭＳ Ｐゴシック" charset="0"/>
                          <a:cs typeface="ＭＳ Ｐゴシック" charset="0"/>
                        </a:rPr>
                        <a:t>101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rgbClr val="0000FF"/>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44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rgbClr val="0000FF"/>
                          </a:solidFill>
                          <a:effectLst/>
                          <a:latin typeface="Arial" charset="0"/>
                          <a:ea typeface="ＭＳ Ｐゴシック" charset="0"/>
                          <a:cs typeface="ＭＳ Ｐゴシック" charset="0"/>
                        </a:rPr>
                        <a:t>110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rgbClr val="0000FF"/>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rgbClr val="0000FF"/>
                          </a:solidFill>
                          <a:effectLst/>
                          <a:latin typeface="Arial" charset="0"/>
                          <a:ea typeface="ＭＳ Ｐゴシック" charset="0"/>
                          <a:cs typeface="ＭＳ Ｐゴシック" charset="0"/>
                        </a:rPr>
                        <a:t>111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rgbClr val="0000FF"/>
                          </a:solidFill>
                          <a:effectLst/>
                          <a:latin typeface="Arial" charset="0"/>
                          <a:ea typeface="ＭＳ Ｐゴシック" charset="0"/>
                          <a:cs typeface="ＭＳ Ｐゴシック" charset="0"/>
                        </a:rPr>
                        <a:t>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5" name="Object 4"/>
          <p:cNvGraphicFramePr>
            <a:graphicFrameLocks noChangeAspect="1"/>
          </p:cNvGraphicFramePr>
          <p:nvPr/>
        </p:nvGraphicFramePr>
        <p:xfrm>
          <a:off x="744537" y="5943600"/>
          <a:ext cx="7637463" cy="354013"/>
        </p:xfrm>
        <a:graphic>
          <a:graphicData uri="http://schemas.openxmlformats.org/presentationml/2006/ole">
            <mc:AlternateContent xmlns:mc="http://schemas.openxmlformats.org/markup-compatibility/2006">
              <mc:Choice xmlns:v="urn:schemas-microsoft-com:vml" Requires="v">
                <p:oleObj name="Equation" r:id="rId3" imgW="3822700" imgH="177800" progId="Equation.3">
                  <p:embed/>
                </p:oleObj>
              </mc:Choice>
              <mc:Fallback>
                <p:oleObj name="Equation" r:id="rId3" imgW="3822700" imgH="177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37" y="5943600"/>
                        <a:ext cx="7637463" cy="354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 name="Group 16"/>
          <p:cNvGrpSpPr/>
          <p:nvPr/>
        </p:nvGrpSpPr>
        <p:grpSpPr>
          <a:xfrm>
            <a:off x="2133600" y="4330800"/>
            <a:ext cx="6344400" cy="1612800"/>
            <a:chOff x="2133600" y="4330800"/>
            <a:chExt cx="6344400" cy="1612800"/>
          </a:xfrm>
        </p:grpSpPr>
        <p:cxnSp>
          <p:nvCxnSpPr>
            <p:cNvPr id="7" name="Straight Connector 6"/>
            <p:cNvCxnSpPr>
              <a:stCxn id="12" idx="1"/>
            </p:cNvCxnSpPr>
            <p:nvPr/>
          </p:nvCxnSpPr>
          <p:spPr>
            <a:xfrm rot="10800000">
              <a:off x="2819400" y="4495800"/>
              <a:ext cx="4578600" cy="150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a:off x="2194892" y="5120307"/>
              <a:ext cx="1249014" cy="15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 name="Right Brace 10"/>
            <p:cNvSpPr/>
            <p:nvPr/>
          </p:nvSpPr>
          <p:spPr>
            <a:xfrm rot="16200000">
              <a:off x="2720404" y="5158804"/>
              <a:ext cx="197992" cy="1371600"/>
            </a:xfrm>
            <a:prstGeom prst="rightBrace">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ounded Rectangle 11"/>
            <p:cNvSpPr/>
            <p:nvPr/>
          </p:nvSpPr>
          <p:spPr>
            <a:xfrm>
              <a:off x="7398000" y="4330800"/>
              <a:ext cx="1080000" cy="360000"/>
            </a:xfrm>
            <a:prstGeom prst="roundRect">
              <a:avLst/>
            </a:prstGeom>
            <a:noFill/>
            <a:ln w="158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810000" y="4876800"/>
            <a:ext cx="4661400" cy="1066800"/>
            <a:chOff x="3810000" y="4876800"/>
            <a:chExt cx="4661400" cy="1066800"/>
          </a:xfrm>
        </p:grpSpPr>
        <p:cxnSp>
          <p:nvCxnSpPr>
            <p:cNvPr id="18" name="Straight Arrow Connector 17"/>
            <p:cNvCxnSpPr/>
            <p:nvPr/>
          </p:nvCxnSpPr>
          <p:spPr>
            <a:xfrm rot="5400000">
              <a:off x="4145095" y="5394109"/>
              <a:ext cx="701409" cy="15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3810000" y="4876800"/>
              <a:ext cx="4661400" cy="1066800"/>
              <a:chOff x="3810000" y="4876800"/>
              <a:chExt cx="4661400" cy="1066800"/>
            </a:xfrm>
          </p:grpSpPr>
          <p:sp>
            <p:nvSpPr>
              <p:cNvPr id="15" name="Rounded Rectangle 14"/>
              <p:cNvSpPr/>
              <p:nvPr/>
            </p:nvSpPr>
            <p:spPr>
              <a:xfrm>
                <a:off x="7391400" y="4876800"/>
                <a:ext cx="1080000" cy="360000"/>
              </a:xfrm>
              <a:prstGeom prst="roundRect">
                <a:avLst/>
              </a:prstGeom>
              <a:noFill/>
              <a:ln w="158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10800000" flipV="1">
                <a:off x="4496595" y="5044199"/>
                <a:ext cx="2901409" cy="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9" name="Right Brace 18"/>
              <p:cNvSpPr/>
              <p:nvPr/>
            </p:nvSpPr>
            <p:spPr>
              <a:xfrm rot="16200000">
                <a:off x="4396804" y="5158804"/>
                <a:ext cx="197992" cy="1371600"/>
              </a:xfrm>
              <a:prstGeom prst="rightBrace">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4" name="TextBox 13"/>
          <p:cNvSpPr txBox="1"/>
          <p:nvPr/>
        </p:nvSpPr>
        <p:spPr>
          <a:xfrm>
            <a:off x="6594529" y="6495605"/>
            <a:ext cx="1752600" cy="369332"/>
          </a:xfrm>
          <a:prstGeom prst="rect">
            <a:avLst/>
          </a:prstGeom>
          <a:noFill/>
        </p:spPr>
        <p:txBody>
          <a:bodyPr wrap="square" rtlCol="0">
            <a:spAutoFit/>
          </a:bodyPr>
          <a:lstStyle/>
          <a:p>
            <a:r>
              <a:rPr lang="en-US" dirty="0">
                <a:solidFill>
                  <a:schemeClr val="tx1">
                    <a:lumMod val="50000"/>
                    <a:lumOff val="50000"/>
                  </a:schemeClr>
                </a:solidFill>
              </a:rPr>
              <a:t>Text: Dally §3.4</a:t>
            </a:r>
          </a:p>
        </p:txBody>
      </p:sp>
      <p:sp>
        <p:nvSpPr>
          <p:cNvPr id="8" name="Slide Number Placeholder 7"/>
          <p:cNvSpPr>
            <a:spLocks noGrp="1"/>
          </p:cNvSpPr>
          <p:nvPr>
            <p:ph type="sldNum" sz="quarter" idx="12"/>
          </p:nvPr>
        </p:nvSpPr>
        <p:spPr/>
        <p:txBody>
          <a:bodyPr/>
          <a:lstStyle/>
          <a:p>
            <a:fld id="{6F344C7A-0D93-FE43-BBB8-6C733ACB5A1E}" type="slidenum">
              <a:rPr lang="en-US" smtClean="0"/>
              <a:t>84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a:t>Example</a:t>
            </a:r>
          </a:p>
        </p:txBody>
      </p:sp>
      <p:sp>
        <p:nvSpPr>
          <p:cNvPr id="3" name="Content Placeholder 2"/>
          <p:cNvSpPr>
            <a:spLocks noGrp="1"/>
          </p:cNvSpPr>
          <p:nvPr>
            <p:ph idx="1"/>
          </p:nvPr>
        </p:nvSpPr>
        <p:spPr>
          <a:xfrm>
            <a:off x="457200" y="685800"/>
            <a:ext cx="8229600" cy="5440363"/>
          </a:xfrm>
        </p:spPr>
        <p:txBody>
          <a:bodyPr>
            <a:normAutofit/>
          </a:bodyPr>
          <a:lstStyle/>
          <a:p>
            <a:pPr marL="0" indent="0">
              <a:buNone/>
            </a:pPr>
            <a:r>
              <a:rPr lang="en-US" sz="2800" dirty="0"/>
              <a:t>Rewrite the following Boolean expression in normal form:  f(x, y, z) = 1 if exactly 0 or 2 inputs are 1.</a:t>
            </a:r>
          </a:p>
        </p:txBody>
      </p:sp>
      <p:sp>
        <p:nvSpPr>
          <p:cNvPr id="4" name="Slide Number Placeholder 3"/>
          <p:cNvSpPr>
            <a:spLocks noGrp="1"/>
          </p:cNvSpPr>
          <p:nvPr>
            <p:ph type="sldNum" sz="quarter" idx="12"/>
          </p:nvPr>
        </p:nvSpPr>
        <p:spPr/>
        <p:txBody>
          <a:bodyPr/>
          <a:lstStyle/>
          <a:p>
            <a:fld id="{6F344C7A-0D93-FE43-BBB8-6C733ACB5A1E}" type="slidenum">
              <a:rPr lang="en-US" smtClean="0"/>
              <a:t>85</a:t>
            </a:fld>
            <a:endParaRPr lang="en-US"/>
          </a:p>
        </p:txBody>
      </p:sp>
      <p:graphicFrame>
        <p:nvGraphicFramePr>
          <p:cNvPr id="5" name="Group 51"/>
          <p:cNvGraphicFramePr>
            <a:graphicFrameLocks noGrp="1"/>
          </p:cNvGraphicFramePr>
          <p:nvPr>
            <p:extLst>
              <p:ext uri="{D42A27DB-BD31-4B8C-83A1-F6EECF244321}">
                <p14:modId xmlns:p14="http://schemas.microsoft.com/office/powerpoint/2010/main" val="1722624160"/>
              </p:ext>
            </p:extLst>
          </p:nvPr>
        </p:nvGraphicFramePr>
        <p:xfrm>
          <a:off x="685800" y="2560192"/>
          <a:ext cx="906462" cy="2469008"/>
        </p:xfrm>
        <a:graphic>
          <a:graphicData uri="http://schemas.openxmlformats.org/drawingml/2006/table">
            <a:tbl>
              <a:tblPr/>
              <a:tblGrid>
                <a:gridCol w="501650">
                  <a:extLst>
                    <a:ext uri="{9D8B030D-6E8A-4147-A177-3AD203B41FA5}">
                      <a16:colId xmlns:a16="http://schemas.microsoft.com/office/drawing/2014/main" val="20000"/>
                    </a:ext>
                  </a:extLst>
                </a:gridCol>
                <a:gridCol w="404812">
                  <a:extLst>
                    <a:ext uri="{9D8B030D-6E8A-4147-A177-3AD203B41FA5}">
                      <a16:colId xmlns:a16="http://schemas.microsoft.com/office/drawing/2014/main" val="20001"/>
                    </a:ext>
                  </a:extLst>
                </a:gridCol>
              </a:tblGrid>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xyz</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err="1">
                          <a:ln>
                            <a:noFill/>
                          </a:ln>
                          <a:solidFill>
                            <a:schemeClr val="tx1"/>
                          </a:solidFill>
                          <a:effectLst/>
                          <a:latin typeface="Arial" charset="0"/>
                          <a:ea typeface="ＭＳ Ｐゴシック" charset="0"/>
                          <a:cs typeface="ＭＳ Ｐゴシック" charset="0"/>
                        </a:rPr>
                        <a:t>f</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001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010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011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rgbClr val="0000FF"/>
                        </a:solidFill>
                        <a:effectLst/>
                        <a:latin typeface="Arial" charset="0"/>
                        <a:ea typeface="ＭＳ Ｐゴシック" charset="0"/>
                        <a:cs typeface="ＭＳ Ｐゴシック"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100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101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rgbClr val="0000FF"/>
                        </a:solidFill>
                        <a:effectLst/>
                        <a:latin typeface="Arial" charset="0"/>
                        <a:ea typeface="ＭＳ Ｐゴシック" charset="0"/>
                        <a:cs typeface="ＭＳ Ｐゴシック"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448">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110</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rgbClr val="0000FF"/>
                        </a:solidFill>
                        <a:effectLst/>
                        <a:latin typeface="Arial" charset="0"/>
                        <a:ea typeface="ＭＳ Ｐゴシック" charset="0"/>
                        <a:cs typeface="ＭＳ Ｐゴシック"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264">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111</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endParaRPr kumimoji="0" lang="en-US" sz="1800" b="0" i="0" u="none" strike="noStrike" cap="none" normalizeH="0" baseline="0" dirty="0">
                        <a:ln>
                          <a:noFill/>
                        </a:ln>
                        <a:solidFill>
                          <a:srgbClr val="0000FF"/>
                        </a:solidFill>
                        <a:effectLst/>
                        <a:latin typeface="Arial" charset="0"/>
                        <a:ea typeface="ＭＳ Ｐゴシック" charset="0"/>
                        <a:cs typeface="ＭＳ Ｐゴシック"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7674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0CA6-1186-AF47-A1A2-6F2BA9E901C3}"/>
              </a:ext>
            </a:extLst>
          </p:cNvPr>
          <p:cNvSpPr>
            <a:spLocks noGrp="1"/>
          </p:cNvSpPr>
          <p:nvPr>
            <p:ph type="title"/>
          </p:nvPr>
        </p:nvSpPr>
        <p:spPr>
          <a:xfrm>
            <a:off x="457200" y="19792"/>
            <a:ext cx="8229600" cy="1143000"/>
          </a:xfrm>
        </p:spPr>
        <p:txBody>
          <a:bodyPr/>
          <a:lstStyle/>
          <a:p>
            <a:r>
              <a:rPr lang="en-US" dirty="0"/>
              <a:t>Factoring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E1F62A-AAF5-824B-8A2D-305A32680A46}"/>
                  </a:ext>
                </a:extLst>
              </p:cNvPr>
              <p:cNvSpPr>
                <a:spLocks noGrp="1"/>
              </p:cNvSpPr>
              <p:nvPr>
                <p:ph idx="1"/>
              </p:nvPr>
            </p:nvSpPr>
            <p:spPr>
              <a:xfrm>
                <a:off x="457200" y="1171697"/>
                <a:ext cx="8229600" cy="5162059"/>
              </a:xfrm>
            </p:spPr>
            <p:txBody>
              <a:bodyPr>
                <a:normAutofit/>
              </a:bodyPr>
              <a:lstStyle/>
              <a:p>
                <a:pPr marL="0" indent="0">
                  <a:buNone/>
                </a:pPr>
                <a:r>
                  <a:rPr lang="en-US" dirty="0"/>
                  <a:t>Recall we can “factor real” valued functions.  You might have done examples such:</a:t>
                </a:r>
              </a:p>
              <a:p>
                <a:pPr marL="0" indent="0">
                  <a:buNone/>
                </a:pPr>
                <a:r>
                  <a:rPr lang="en-US" dirty="0"/>
                  <a:t>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+6</m:t>
                    </m:r>
                  </m:oMath>
                </a14:m>
                <a:endParaRPr lang="en-US" b="0" dirty="0"/>
              </a:p>
              <a:p>
                <a:pPr marL="0" indent="0">
                  <a:buNone/>
                </a:pPr>
                <a:r>
                  <a:rPr lang="en-US" dirty="0"/>
                  <a:t>	</a:t>
                </a:r>
                <a14:m>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m:t>
                        </m:r>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r>
                      <a:rPr lang="en-US" b="0" i="1" smtClean="0">
                        <a:latin typeface="Cambria Math" panose="02040503050406030204" pitchFamily="18" charset="0"/>
                      </a:rPr>
                      <m:t>2</m:t>
                    </m:r>
                    <m:r>
                      <a:rPr lang="en-US" i="1">
                        <a:latin typeface="Cambria Math" panose="02040503050406030204" pitchFamily="18" charset="0"/>
                      </a:rPr>
                      <m:t>𝑥</m:t>
                    </m:r>
                    <m:r>
                      <a:rPr lang="en-US" b="0" i="1" smtClean="0">
                        <a:latin typeface="Cambria Math" panose="02040503050406030204" pitchFamily="18" charset="0"/>
                      </a:rPr>
                      <m:t>)+(</m:t>
                    </m:r>
                    <m:r>
                      <a:rPr lang="en-US" i="1">
                        <a:latin typeface="Cambria Math" panose="02040503050406030204" pitchFamily="18" charset="0"/>
                      </a:rPr>
                      <m:t>−</m:t>
                    </m:r>
                    <m:r>
                      <a:rPr lang="en-US" b="0" i="1" smtClean="0">
                        <a:latin typeface="Cambria Math" panose="02040503050406030204" pitchFamily="18" charset="0"/>
                      </a:rPr>
                      <m:t>3</m:t>
                    </m:r>
                    <m:r>
                      <a:rPr lang="en-US" i="1">
                        <a:latin typeface="Cambria Math" panose="02040503050406030204" pitchFamily="18" charset="0"/>
                      </a:rPr>
                      <m:t>𝑥</m:t>
                    </m:r>
                    <m:r>
                      <a:rPr lang="en-US" i="1">
                        <a:latin typeface="Cambria Math" panose="02040503050406030204" pitchFamily="18" charset="0"/>
                      </a:rPr>
                      <m:t>+6)</m:t>
                    </m:r>
                  </m:oMath>
                </a14:m>
                <a:endParaRPr lang="en-US" dirty="0"/>
              </a:p>
              <a:p>
                <a:pPr marL="0" indent="0">
                  <a:buNone/>
                </a:pPr>
                <a:r>
                  <a:rPr lang="en-US" dirty="0"/>
                  <a:t>	</a:t>
                </a:r>
                <a14:m>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m:t>
                    </m:r>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i="1">
                            <a:latin typeface="Cambria Math" panose="02040503050406030204" pitchFamily="18" charset="0"/>
                          </a:rPr>
                          <m:t>−2</m:t>
                        </m:r>
                      </m:e>
                    </m:d>
                    <m:r>
                      <a:rPr lang="en-US" b="0" i="1" smtClean="0">
                        <a:latin typeface="Cambria Math" panose="02040503050406030204" pitchFamily="18" charset="0"/>
                      </a:rPr>
                      <m:t>− 3</m:t>
                    </m:r>
                    <m:d>
                      <m:dPr>
                        <m:ctrlPr>
                          <a:rPr lang="en-US" b="0" i="1" smtClean="0">
                            <a:latin typeface="Cambria Math" panose="02040503050406030204" pitchFamily="18" charset="0"/>
                          </a:rPr>
                        </m:ctrlPr>
                      </m:dPr>
                      <m:e>
                        <m:r>
                          <a:rPr lang="en-US" i="1">
                            <a:latin typeface="Cambria Math" panose="02040503050406030204" pitchFamily="18" charset="0"/>
                          </a:rPr>
                          <m:t>𝑥</m:t>
                        </m:r>
                        <m:r>
                          <a:rPr lang="en-US" b="0" i="1" smtClean="0">
                            <a:latin typeface="Cambria Math" panose="02040503050406030204" pitchFamily="18" charset="0"/>
                          </a:rPr>
                          <m:t>−2</m:t>
                        </m:r>
                      </m:e>
                    </m:d>
                  </m:oMath>
                </a14:m>
                <a:endParaRPr lang="en-US" dirty="0"/>
              </a:p>
              <a:p>
                <a:pPr marL="0" indent="0">
                  <a:buNone/>
                </a:pPr>
                <a:r>
                  <a:rPr lang="en-US" dirty="0"/>
                  <a:t>	</a:t>
                </a:r>
                <a14:m>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𝑥</m:t>
                    </m:r>
                    <m:r>
                      <a:rPr lang="en-US" b="0" i="1" smtClean="0">
                        <a:latin typeface="Cambria Math" panose="02040503050406030204" pitchFamily="18" charset="0"/>
                      </a:rPr>
                      <m:t>−3)</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−2</m:t>
                        </m:r>
                      </m:e>
                    </m:d>
                  </m:oMath>
                </a14:m>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00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94E1F62A-AAF5-824B-8A2D-305A32680A46}"/>
                  </a:ext>
                </a:extLst>
              </p:cNvPr>
              <p:cNvSpPr>
                <a:spLocks noGrp="1" noRot="1" noChangeAspect="1" noMove="1" noResize="1" noEditPoints="1" noAdjustHandles="1" noChangeArrowheads="1" noChangeShapeType="1" noTextEdit="1"/>
              </p:cNvSpPr>
              <p:nvPr>
                <p:ph idx="1"/>
              </p:nvPr>
            </p:nvSpPr>
            <p:spPr>
              <a:xfrm>
                <a:off x="457200" y="1171697"/>
                <a:ext cx="8229600" cy="5162059"/>
              </a:xfrm>
              <a:blipFill>
                <a:blip r:embed="rId2"/>
                <a:stretch>
                  <a:fillRect l="-1852" t="-1720" r="-308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9D8341E-96EF-9F4F-A1BF-F5E1579F7EAF}"/>
              </a:ext>
            </a:extLst>
          </p:cNvPr>
          <p:cNvSpPr>
            <a:spLocks noGrp="1"/>
          </p:cNvSpPr>
          <p:nvPr>
            <p:ph type="sldNum" sz="quarter" idx="12"/>
          </p:nvPr>
        </p:nvSpPr>
        <p:spPr/>
        <p:txBody>
          <a:bodyPr/>
          <a:lstStyle/>
          <a:p>
            <a:fld id="{94A44075-CB16-5A4C-A36B-DC972FDB6AB8}" type="slidenum">
              <a:rPr lang="en-US" smtClean="0"/>
              <a:t>86</a:t>
            </a:fld>
            <a:endParaRPr lang="en-US"/>
          </a:p>
        </p:txBody>
      </p:sp>
      <p:sp>
        <p:nvSpPr>
          <p:cNvPr id="5" name="TextBox 4">
            <a:extLst>
              <a:ext uri="{FF2B5EF4-FFF2-40B4-BE49-F238E27FC236}">
                <a16:creationId xmlns:a16="http://schemas.microsoft.com/office/drawing/2014/main" id="{BFBC2650-A1B7-4C40-A1EA-DA10CAA4880B}"/>
              </a:ext>
            </a:extLst>
          </p:cNvPr>
          <p:cNvSpPr txBox="1"/>
          <p:nvPr/>
        </p:nvSpPr>
        <p:spPr>
          <a:xfrm>
            <a:off x="457200" y="5964424"/>
            <a:ext cx="5684057" cy="307777"/>
          </a:xfrm>
          <a:prstGeom prst="rect">
            <a:avLst/>
          </a:prstGeom>
          <a:noFill/>
        </p:spPr>
        <p:txBody>
          <a:bodyPr wrap="none" rtlCol="0">
            <a:spAutoFit/>
          </a:bodyPr>
          <a:lstStyle/>
          <a:p>
            <a:r>
              <a:rPr lang="en-US" sz="1400" dirty="0">
                <a:solidFill>
                  <a:schemeClr val="bg1">
                    <a:lumMod val="85000"/>
                  </a:schemeClr>
                </a:solidFill>
              </a:rPr>
              <a:t>[above example from: https://</a:t>
            </a:r>
            <a:r>
              <a:rPr lang="en-US" sz="1400" dirty="0" err="1">
                <a:solidFill>
                  <a:schemeClr val="bg1">
                    <a:lumMod val="85000"/>
                  </a:schemeClr>
                </a:solidFill>
              </a:rPr>
              <a:t>www.symbolab.com</a:t>
            </a:r>
            <a:r>
              <a:rPr lang="en-US" sz="1400" dirty="0">
                <a:solidFill>
                  <a:schemeClr val="bg1">
                    <a:lumMod val="85000"/>
                  </a:schemeClr>
                </a:solidFill>
              </a:rPr>
              <a:t>/solver/factor-calculator]</a:t>
            </a:r>
          </a:p>
        </p:txBody>
      </p:sp>
    </p:spTree>
    <p:extLst>
      <p:ext uri="{BB962C8B-B14F-4D97-AF65-F5344CB8AC3E}">
        <p14:creationId xmlns:p14="http://schemas.microsoft.com/office/powerpoint/2010/main" val="16050027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0CA6-1186-AF47-A1A2-6F2BA9E901C3}"/>
              </a:ext>
            </a:extLst>
          </p:cNvPr>
          <p:cNvSpPr>
            <a:spLocks noGrp="1"/>
          </p:cNvSpPr>
          <p:nvPr>
            <p:ph type="title"/>
          </p:nvPr>
        </p:nvSpPr>
        <p:spPr>
          <a:xfrm>
            <a:off x="457200" y="19792"/>
            <a:ext cx="8229600" cy="1143000"/>
          </a:xfrm>
        </p:spPr>
        <p:txBody>
          <a:bodyPr/>
          <a:lstStyle/>
          <a:p>
            <a:r>
              <a:rPr lang="en-US" dirty="0"/>
              <a:t>Shannon Expansion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E1F62A-AAF5-824B-8A2D-305A32680A46}"/>
                  </a:ext>
                </a:extLst>
              </p:cNvPr>
              <p:cNvSpPr>
                <a:spLocks noGrp="1"/>
              </p:cNvSpPr>
              <p:nvPr>
                <p:ph idx="1"/>
              </p:nvPr>
            </p:nvSpPr>
            <p:spPr>
              <a:xfrm>
                <a:off x="457200" y="1171697"/>
                <a:ext cx="8229600" cy="5162059"/>
              </a:xfrm>
            </p:spPr>
            <p:txBody>
              <a:bodyPr>
                <a:normAutofit fontScale="85000" lnSpcReduction="20000"/>
              </a:bodyPr>
              <a:lstStyle/>
              <a:p>
                <a:pPr marL="0" indent="0">
                  <a:buNone/>
                </a:pPr>
                <a:r>
                  <a:rPr lang="en-US" dirty="0"/>
                  <a:t>Turns out we can also factor Boolean functions. Can do so systematically using a process called Shannon Expansion.</a:t>
                </a:r>
              </a:p>
              <a:p>
                <a:pPr marL="0" indent="0">
                  <a:buNone/>
                </a:pPr>
                <a:endParaRPr lang="en-US" dirty="0"/>
              </a:p>
              <a:p>
                <a:pPr marL="0" indent="0">
                  <a:buNone/>
                </a:pPr>
                <a:r>
                  <a:rPr lang="en-US" dirty="0"/>
                  <a:t>Select an input and re-write function as disjunction (</a:t>
                </a:r>
                <a:r>
                  <a:rPr lang="en-US" b="1" dirty="0">
                    <a:ea typeface="ＭＳ Ｐゴシック" pitchFamily="34" charset="-128"/>
                    <a:sym typeface="Symbol" pitchFamily="18" charset="2"/>
                  </a:rPr>
                  <a:t></a:t>
                </a:r>
                <a:r>
                  <a:rPr lang="en-US" dirty="0"/>
                  <a:t>) of two products:  The first is the conjunction (</a:t>
                </a:r>
                <a:r>
                  <a:rPr lang="en-US" b="1" dirty="0">
                    <a:ea typeface="ＭＳ Ｐゴシック" pitchFamily="34" charset="-128"/>
                    <a:sym typeface="Symbol" pitchFamily="18" charset="2"/>
                  </a:rPr>
                  <a:t></a:t>
                </a:r>
                <a:r>
                  <a:rPr lang="en-US" dirty="0"/>
                  <a:t>) of the selected input with the function evaluated with that input set to 1;  the second is the conjunction (</a:t>
                </a:r>
                <a:r>
                  <a:rPr lang="en-US" b="1" dirty="0">
                    <a:ea typeface="ＭＳ Ｐゴシック" pitchFamily="34" charset="-128"/>
                    <a:sym typeface="Symbol" pitchFamily="18" charset="2"/>
                  </a:rPr>
                  <a:t></a:t>
                </a:r>
                <a:r>
                  <a:rPr lang="en-US" dirty="0"/>
                  <a:t>) of the selected input inverted with the function evaluated with that input set to 0.</a:t>
                </a:r>
              </a:p>
              <a:p>
                <a:pPr marL="0" indent="0">
                  <a:buNone/>
                </a:pPr>
                <a:endParaRPr lang="en-US" dirty="0"/>
              </a:p>
              <a:p>
                <a:pPr marL="0" indent="0">
                  <a:buNone/>
                </a:pPr>
                <a:r>
                  <a:rPr lang="en-US" dirty="0"/>
                  <a:t>Example, expand F “around” input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oMath>
                </a14:m>
                <a:r>
                  <a:rPr lang="en-US" dirty="0"/>
                  <a:t>: </a:t>
                </a:r>
              </a:p>
              <a:p>
                <a:pPr marL="0" indent="0">
                  <a:buNone/>
                </a:pPr>
                <a:r>
                  <a:rPr lang="en-US" dirty="0"/>
                  <a:t>  </a:t>
                </a:r>
              </a:p>
              <a:p>
                <a:pPr marL="0" indent="0">
                  <a:buNone/>
                </a:pPr>
                <a:r>
                  <a:rPr lang="en-US" sz="1800" b="0" dirty="0"/>
                  <a:t>       </a:t>
                </a:r>
                <a14:m>
                  <m:oMath xmlns:m="http://schemas.openxmlformats.org/officeDocument/2006/math">
                    <m:r>
                      <a:rPr lang="en-US" sz="1900" b="0" i="1" smtClean="0">
                        <a:latin typeface="Cambria Math" panose="02040503050406030204" pitchFamily="18" charset="0"/>
                      </a:rPr>
                      <m:t>𝐹</m:t>
                    </m:r>
                    <m:r>
                      <a:rPr lang="en-US" sz="1900" b="0" i="1" smtClean="0">
                        <a:latin typeface="Cambria Math" panose="02040503050406030204" pitchFamily="18" charset="0"/>
                      </a:rPr>
                      <m:t>(</m:t>
                    </m:r>
                    <m:sSub>
                      <m:sSubPr>
                        <m:ctrlPr>
                          <a:rPr lang="en-US" sz="1900" b="0" i="1" smtClean="0">
                            <a:latin typeface="Cambria Math" panose="02040503050406030204" pitchFamily="18" charset="0"/>
                          </a:rPr>
                        </m:ctrlPr>
                      </m:sSubPr>
                      <m:e>
                        <m:r>
                          <a:rPr lang="en-US" sz="1900" b="0" i="1" smtClean="0">
                            <a:latin typeface="Cambria Math" panose="02040503050406030204" pitchFamily="18" charset="0"/>
                          </a:rPr>
                          <m:t>𝑥</m:t>
                        </m:r>
                      </m:e>
                      <m:sub>
                        <m:r>
                          <a:rPr lang="en-US" sz="1900" b="0" i="1" smtClean="0">
                            <a:latin typeface="Cambria Math" panose="02040503050406030204" pitchFamily="18" charset="0"/>
                          </a:rPr>
                          <m:t>0</m:t>
                        </m:r>
                      </m:sub>
                    </m:sSub>
                    <m:r>
                      <a:rPr lang="en-US" sz="1900" b="0" i="1" smtClean="0">
                        <a:latin typeface="Cambria Math" panose="02040503050406030204" pitchFamily="18" charset="0"/>
                      </a:rPr>
                      <m:t>,</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b="0" i="1" smtClean="0">
                            <a:latin typeface="Cambria Math" panose="02040503050406030204" pitchFamily="18" charset="0"/>
                          </a:rPr>
                          <m:t>1</m:t>
                        </m:r>
                      </m:sub>
                    </m:sSub>
                    <m:r>
                      <a:rPr lang="en-US" sz="1900" i="1">
                        <a:latin typeface="Cambria Math" panose="02040503050406030204" pitchFamily="18" charset="0"/>
                      </a:rPr>
                      <m:t>,</m:t>
                    </m:r>
                    <m:r>
                      <a:rPr lang="en-US" sz="1900">
                        <a:latin typeface="Cambria Math" panose="02040503050406030204" pitchFamily="18" charset="0"/>
                      </a:rPr>
                      <m:t>…</m:t>
                    </m:r>
                    <m:r>
                      <m:rPr>
                        <m:nor/>
                      </m:rPr>
                      <a:rPr lang="en-US" sz="1900" dirty="0"/>
                      <m:t>, </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𝑛</m:t>
                        </m:r>
                        <m:r>
                          <a:rPr lang="en-US" sz="1900" b="0" i="1" smtClean="0">
                            <a:latin typeface="Cambria Math" panose="02040503050406030204" pitchFamily="18" charset="0"/>
                          </a:rPr>
                          <m:t>−1</m:t>
                        </m:r>
                      </m:sub>
                    </m:sSub>
                    <m:r>
                      <a:rPr lang="en-US" sz="1900">
                        <a:latin typeface="Cambria Math" panose="02040503050406030204" pitchFamily="18" charset="0"/>
                      </a:rPr>
                      <m:t>)</m:t>
                    </m:r>
                    <m:r>
                      <a:rPr lang="en-US" sz="1900" i="1">
                        <a:latin typeface="Cambria Math" panose="02040503050406030204" pitchFamily="18" charset="0"/>
                      </a:rPr>
                      <m:t>=</m:t>
                    </m:r>
                    <m:d>
                      <m:dPr>
                        <m:ctrlPr>
                          <a:rPr lang="en-US" sz="1900" i="1">
                            <a:latin typeface="Cambria Math" panose="02040503050406030204" pitchFamily="18" charset="0"/>
                            <a:ea typeface="Cambria Math" panose="02040503050406030204" pitchFamily="18" charset="0"/>
                          </a:rPr>
                        </m:ctrlPr>
                      </m:dPr>
                      <m:e>
                        <m:sSub>
                          <m:sSubPr>
                            <m:ctrlPr>
                              <a:rPr lang="en-US" sz="1900" i="1">
                                <a:latin typeface="Cambria Math" panose="02040503050406030204" pitchFamily="18" charset="0"/>
                              </a:rPr>
                            </m:ctrlPr>
                          </m:sSubPr>
                          <m:e>
                            <m:r>
                              <a:rPr lang="en-US" sz="1900" i="1">
                                <a:latin typeface="Cambria Math" panose="02040503050406030204" pitchFamily="18" charset="0"/>
                              </a:rPr>
                              <m:t>  </m:t>
                            </m:r>
                            <m:r>
                              <a:rPr lang="en-US" sz="1900" i="1">
                                <a:latin typeface="Cambria Math" panose="02040503050406030204" pitchFamily="18" charset="0"/>
                              </a:rPr>
                              <m:t>𝑥</m:t>
                            </m:r>
                          </m:e>
                          <m:sub>
                            <m:r>
                              <a:rPr lang="en-US" sz="1900" i="1">
                                <a:latin typeface="Cambria Math" panose="02040503050406030204" pitchFamily="18" charset="0"/>
                              </a:rPr>
                              <m:t>0</m:t>
                            </m:r>
                          </m:sub>
                        </m:sSub>
                        <m:r>
                          <a:rPr lang="en-US" sz="1900" b="0" i="1" smtClean="0">
                            <a:latin typeface="Cambria Math" panose="02040503050406030204" pitchFamily="18" charset="0"/>
                          </a:rPr>
                          <m:t> </m:t>
                        </m:r>
                        <m:r>
                          <a:rPr lang="en-US" sz="1900" i="1">
                            <a:latin typeface="Cambria Math" panose="02040503050406030204" pitchFamily="18" charset="0"/>
                            <a:ea typeface="Cambria Math" panose="02040503050406030204" pitchFamily="18" charset="0"/>
                          </a:rPr>
                          <m:t>∧</m:t>
                        </m:r>
                        <m:r>
                          <m:rPr>
                            <m:nor/>
                          </m:rPr>
                          <a:rPr lang="en-US" sz="1900" dirty="0"/>
                          <m:t> </m:t>
                        </m:r>
                        <m:r>
                          <a:rPr lang="en-US" sz="1900" i="1">
                            <a:latin typeface="Cambria Math" panose="02040503050406030204" pitchFamily="18" charset="0"/>
                          </a:rPr>
                          <m:t>𝐹</m:t>
                        </m:r>
                        <m:r>
                          <a:rPr lang="en-US" sz="1900" i="1">
                            <a:latin typeface="Cambria Math" panose="02040503050406030204" pitchFamily="18" charset="0"/>
                          </a:rPr>
                          <m:t>(1,</m:t>
                        </m:r>
                        <m:r>
                          <m:rPr>
                            <m:nor/>
                          </m:rPr>
                          <a:rPr lang="en-US" sz="1900" dirty="0"/>
                          <m:t> </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1</m:t>
                            </m:r>
                          </m:sub>
                        </m:sSub>
                        <m:r>
                          <a:rPr lang="en-US" sz="1900" i="1">
                            <a:latin typeface="Cambria Math" panose="02040503050406030204" pitchFamily="18" charset="0"/>
                          </a:rPr>
                          <m:t>,</m:t>
                        </m:r>
                        <m:r>
                          <m:rPr>
                            <m:nor/>
                          </m:rPr>
                          <a:rPr lang="en-US" sz="1900" dirty="0"/>
                          <m:t> … , </m:t>
                        </m:r>
                        <m:sSub>
                          <m:sSubPr>
                            <m:ctrlPr>
                              <a:rPr lang="en-US"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𝑛</m:t>
                            </m:r>
                            <m:r>
                              <a:rPr lang="en-US" sz="1900" i="1">
                                <a:latin typeface="Cambria Math" panose="02040503050406030204" pitchFamily="18" charset="0"/>
                              </a:rPr>
                              <m:t>−1</m:t>
                            </m:r>
                          </m:sub>
                        </m:sSub>
                        <m:r>
                          <a:rPr lang="en-US" sz="1900" i="1">
                            <a:latin typeface="Cambria Math" panose="02040503050406030204" pitchFamily="18" charset="0"/>
                          </a:rPr>
                          <m:t>)</m:t>
                        </m:r>
                      </m:e>
                    </m:d>
                    <m:r>
                      <a:rPr lang="en-US" sz="1900" i="1">
                        <a:latin typeface="Cambria Math" panose="02040503050406030204" pitchFamily="18" charset="0"/>
                        <a:ea typeface="Cambria Math" panose="02040503050406030204" pitchFamily="18" charset="0"/>
                      </a:rPr>
                      <m:t>∨</m:t>
                    </m:r>
                  </m:oMath>
                </a14:m>
                <a:r>
                  <a:rPr lang="en-US" sz="1800" dirty="0"/>
                  <a:t> </a:t>
                </a:r>
                <a14:m>
                  <m:oMath xmlns:m="http://schemas.openxmlformats.org/officeDocument/2006/math">
                    <m:d>
                      <m:dPr>
                        <m:ctrlPr>
                          <a:rPr lang="en-US" sz="1800" i="1">
                            <a:latin typeface="Cambria Math" panose="02040503050406030204" pitchFamily="18" charset="0"/>
                          </a:rPr>
                        </m:ctrlPr>
                      </m:dPr>
                      <m:e>
                        <m:acc>
                          <m:accPr>
                            <m:chr m:val="̅"/>
                            <m:ctrlPr>
                              <a:rPr lang="en-US" sz="1800" i="1">
                                <a:latin typeface="Cambria Math" panose="02040503050406030204" pitchFamily="18" charset="0"/>
                                <a:ea typeface="Cambria Math" panose="02040503050406030204" pitchFamily="18" charset="0"/>
                              </a:rPr>
                            </m:ctrlPr>
                          </m:accPr>
                          <m:e>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0</m:t>
                                </m:r>
                              </m:sub>
                            </m:sSub>
                          </m:e>
                        </m:acc>
                        <m:r>
                          <a:rPr lang="en-US" sz="1800" i="1">
                            <a:latin typeface="Cambria Math" panose="02040503050406030204" pitchFamily="18" charset="0"/>
                            <a:ea typeface="Cambria Math" panose="02040503050406030204" pitchFamily="18" charset="0"/>
                          </a:rPr>
                          <m:t>∧</m:t>
                        </m:r>
                        <m:r>
                          <m:rPr>
                            <m:nor/>
                          </m:rPr>
                          <a:rPr lang="en-US" sz="1800" dirty="0"/>
                          <m:t> </m:t>
                        </m:r>
                        <m:r>
                          <a:rPr lang="en-US" sz="1800" i="1">
                            <a:latin typeface="Cambria Math" panose="02040503050406030204" pitchFamily="18" charset="0"/>
                          </a:rPr>
                          <m:t>𝐹</m:t>
                        </m:r>
                        <m:d>
                          <m:dPr>
                            <m:ctrlPr>
                              <a:rPr lang="en-US" sz="1800" i="1">
                                <a:latin typeface="Cambria Math" panose="02040503050406030204" pitchFamily="18" charset="0"/>
                              </a:rPr>
                            </m:ctrlPr>
                          </m:dPr>
                          <m:e>
                            <m:r>
                              <a:rPr lang="en-US" sz="1800" i="1">
                                <a:latin typeface="Cambria Math" panose="02040503050406030204" pitchFamily="18" charset="0"/>
                              </a:rPr>
                              <m:t>0,</m:t>
                            </m:r>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1</m:t>
                                </m:r>
                              </m:sub>
                            </m:sSub>
                            <m:r>
                              <a:rPr lang="en-US" sz="1800" i="1">
                                <a:latin typeface="Cambria Math" panose="02040503050406030204" pitchFamily="18" charset="0"/>
                              </a:rPr>
                              <m:t>,</m:t>
                            </m:r>
                            <m:r>
                              <m:rPr>
                                <m:nor/>
                              </m:rPr>
                              <a:rPr lang="en-US" sz="1800" dirty="0"/>
                              <m:t> … , </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𝑛</m:t>
                                </m:r>
                                <m:r>
                                  <a:rPr lang="en-US" sz="1800" i="1">
                                    <a:latin typeface="Cambria Math" panose="02040503050406030204" pitchFamily="18" charset="0"/>
                                  </a:rPr>
                                  <m:t>−1</m:t>
                                </m:r>
                              </m:sub>
                            </m:sSub>
                          </m:e>
                        </m:d>
                      </m:e>
                    </m:d>
                  </m:oMath>
                </a14:m>
                <a:endParaRPr lang="en-US" sz="18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94E1F62A-AAF5-824B-8A2D-305A32680A46}"/>
                  </a:ext>
                </a:extLst>
              </p:cNvPr>
              <p:cNvSpPr>
                <a:spLocks noGrp="1" noRot="1" noChangeAspect="1" noMove="1" noResize="1" noEditPoints="1" noAdjustHandles="1" noChangeArrowheads="1" noChangeShapeType="1" noTextEdit="1"/>
              </p:cNvSpPr>
              <p:nvPr>
                <p:ph idx="1"/>
              </p:nvPr>
            </p:nvSpPr>
            <p:spPr>
              <a:xfrm>
                <a:off x="457200" y="1171697"/>
                <a:ext cx="8229600" cy="5162059"/>
              </a:xfrm>
              <a:blipFill>
                <a:blip r:embed="rId2"/>
                <a:stretch>
                  <a:fillRect l="-1543" t="-2703" r="-216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9D8341E-96EF-9F4F-A1BF-F5E1579F7EAF}"/>
              </a:ext>
            </a:extLst>
          </p:cNvPr>
          <p:cNvSpPr>
            <a:spLocks noGrp="1"/>
          </p:cNvSpPr>
          <p:nvPr>
            <p:ph type="sldNum" sz="quarter" idx="12"/>
          </p:nvPr>
        </p:nvSpPr>
        <p:spPr/>
        <p:txBody>
          <a:bodyPr/>
          <a:lstStyle/>
          <a:p>
            <a:fld id="{94A44075-CB16-5A4C-A36B-DC972FDB6AB8}" type="slidenum">
              <a:rPr lang="en-US" smtClean="0"/>
              <a:t>87</a:t>
            </a:fld>
            <a:endParaRPr lang="en-US"/>
          </a:p>
        </p:txBody>
      </p:sp>
    </p:spTree>
    <p:extLst>
      <p:ext uri="{BB962C8B-B14F-4D97-AF65-F5344CB8AC3E}">
        <p14:creationId xmlns:p14="http://schemas.microsoft.com/office/powerpoint/2010/main" val="19256449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0CA6-1186-AF47-A1A2-6F2BA9E901C3}"/>
              </a:ext>
            </a:extLst>
          </p:cNvPr>
          <p:cNvSpPr>
            <a:spLocks noGrp="1"/>
          </p:cNvSpPr>
          <p:nvPr>
            <p:ph type="title"/>
          </p:nvPr>
        </p:nvSpPr>
        <p:spPr>
          <a:xfrm>
            <a:off x="457200" y="19792"/>
            <a:ext cx="8229600" cy="1143000"/>
          </a:xfrm>
        </p:spPr>
        <p:txBody>
          <a:bodyPr/>
          <a:lstStyle/>
          <a:p>
            <a:r>
              <a:rPr lang="en-US" dirty="0"/>
              <a:t>Example: Prime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E1F62A-AAF5-824B-8A2D-305A32680A46}"/>
                  </a:ext>
                </a:extLst>
              </p:cNvPr>
              <p:cNvSpPr>
                <a:spLocks noGrp="1"/>
              </p:cNvSpPr>
              <p:nvPr>
                <p:ph idx="1"/>
              </p:nvPr>
            </p:nvSpPr>
            <p:spPr>
              <a:xfrm>
                <a:off x="457200" y="1171697"/>
                <a:ext cx="8229600" cy="5162059"/>
              </a:xfrm>
            </p:spPr>
            <p:txBody>
              <a:bodyPr>
                <a:normAutofit lnSpcReduction="10000"/>
              </a:bodyPr>
              <a:lstStyle/>
              <a:p>
                <a:pPr marL="0" indent="0">
                  <a:buNone/>
                </a:pPr>
                <a:r>
                  <a:rPr lang="en-US" dirty="0"/>
                  <a:t>Can factor any Boolean function of n-inputs:</a:t>
                </a:r>
              </a:p>
              <a:p>
                <a:pPr marL="0" indent="0">
                  <a:buNone/>
                </a:pPr>
                <a:r>
                  <a:rPr lang="en-US" sz="1800" b="0" dirty="0"/>
                  <a:t>       </a:t>
                </a:r>
                <a14:m>
                  <m:oMath xmlns:m="http://schemas.openxmlformats.org/officeDocument/2006/math">
                    <m:r>
                      <a:rPr lang="en-US" sz="1800" b="0" i="1" smtClean="0">
                        <a:latin typeface="Cambria Math" panose="02040503050406030204" pitchFamily="18" charset="0"/>
                      </a:rPr>
                      <m:t>𝐹</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1</m:t>
                        </m:r>
                      </m:sub>
                    </m:sSub>
                    <m:r>
                      <a:rPr lang="en-US" sz="1800" i="1">
                        <a:latin typeface="Cambria Math" panose="02040503050406030204" pitchFamily="18" charset="0"/>
                      </a:rPr>
                      <m:t>,</m:t>
                    </m:r>
                    <m:r>
                      <a:rPr lang="en-US" sz="1800">
                        <a:latin typeface="Cambria Math" panose="02040503050406030204" pitchFamily="18" charset="0"/>
                      </a:rPr>
                      <m:t>…</m:t>
                    </m:r>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𝑛</m:t>
                        </m:r>
                        <m:r>
                          <a:rPr lang="en-US" sz="1800" b="0" i="1" smtClean="0">
                            <a:latin typeface="Cambria Math" panose="02040503050406030204" pitchFamily="18" charset="0"/>
                          </a:rPr>
                          <m:t>−1</m:t>
                        </m:r>
                      </m:sub>
                    </m:sSub>
                    <m:r>
                      <a:rPr lang="en-US" sz="1800">
                        <a:latin typeface="Cambria Math" panose="02040503050406030204" pitchFamily="18" charset="0"/>
                      </a:rPr>
                      <m:t>)</m:t>
                    </m:r>
                    <m:r>
                      <a:rPr lang="en-US" sz="1800" i="1">
                        <a:latin typeface="Cambria Math" panose="02040503050406030204" pitchFamily="18" charset="0"/>
                      </a:rPr>
                      <m:t>=</m:t>
                    </m:r>
                    <m:d>
                      <m:dPr>
                        <m:ctrlPr>
                          <a:rPr lang="en-US" sz="1800" i="1">
                            <a:latin typeface="Cambria Math" panose="02040503050406030204" pitchFamily="18" charset="0"/>
                          </a:rPr>
                        </m:ctrlPr>
                      </m:dPr>
                      <m:e>
                        <m:acc>
                          <m:accPr>
                            <m:chr m:val="̅"/>
                            <m:ctrlPr>
                              <a:rPr lang="en-US" sz="1800" i="1">
                                <a:latin typeface="Cambria Math" panose="02040503050406030204" pitchFamily="18" charset="0"/>
                                <a:ea typeface="Cambria Math" panose="02040503050406030204" pitchFamily="18" charset="0"/>
                              </a:rPr>
                            </m:ctrlPr>
                          </m:accPr>
                          <m:e>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0</m:t>
                                </m:r>
                              </m:sub>
                            </m:sSub>
                          </m:e>
                        </m:acc>
                        <m:r>
                          <a:rPr lang="en-US" sz="1800" i="1">
                            <a:latin typeface="Cambria Math" panose="02040503050406030204" pitchFamily="18" charset="0"/>
                            <a:ea typeface="Cambria Math" panose="02040503050406030204" pitchFamily="18" charset="0"/>
                          </a:rPr>
                          <m:t>∧</m:t>
                        </m:r>
                        <m:r>
                          <m:rPr>
                            <m:nor/>
                          </m:rPr>
                          <a:rPr lang="en-US" sz="1800" dirty="0"/>
                          <m:t> </m:t>
                        </m:r>
                        <m:r>
                          <a:rPr lang="en-US" sz="1800" i="1">
                            <a:latin typeface="Cambria Math" panose="02040503050406030204" pitchFamily="18" charset="0"/>
                          </a:rPr>
                          <m:t>𝐹</m:t>
                        </m:r>
                        <m:d>
                          <m:dPr>
                            <m:ctrlPr>
                              <a:rPr lang="en-US" sz="1800" i="1">
                                <a:latin typeface="Cambria Math" panose="02040503050406030204" pitchFamily="18" charset="0"/>
                              </a:rPr>
                            </m:ctrlPr>
                          </m:dPr>
                          <m:e>
                            <m:r>
                              <a:rPr lang="en-US" sz="1800" i="1">
                                <a:latin typeface="Cambria Math" panose="02040503050406030204" pitchFamily="18" charset="0"/>
                              </a:rPr>
                              <m:t>0,</m:t>
                            </m:r>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1</m:t>
                                </m:r>
                              </m:sub>
                            </m:sSub>
                            <m:r>
                              <a:rPr lang="en-US" sz="1800" i="1">
                                <a:latin typeface="Cambria Math" panose="02040503050406030204" pitchFamily="18" charset="0"/>
                              </a:rPr>
                              <m:t>,</m:t>
                            </m:r>
                            <m:r>
                              <m:rPr>
                                <m:nor/>
                              </m:rPr>
                              <a:rPr lang="en-US" sz="1800" dirty="0"/>
                              <m:t> … , </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𝑛</m:t>
                                </m:r>
                                <m:r>
                                  <a:rPr lang="en-US" sz="1800" b="0" i="1" smtClean="0">
                                    <a:latin typeface="Cambria Math" panose="02040503050406030204" pitchFamily="18" charset="0"/>
                                  </a:rPr>
                                  <m:t>−1</m:t>
                                </m:r>
                              </m:sub>
                            </m:sSub>
                          </m:e>
                        </m:d>
                      </m:e>
                    </m:d>
                    <m:r>
                      <a:rPr lang="en-US" sz="1800" i="1">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  </m:t>
                            </m:r>
                            <m:r>
                              <a:rPr lang="en-US" sz="1800" i="1">
                                <a:latin typeface="Cambria Math" panose="02040503050406030204" pitchFamily="18" charset="0"/>
                              </a:rPr>
                              <m:t>𝑥</m:t>
                            </m:r>
                          </m:e>
                          <m:sub>
                            <m:r>
                              <a:rPr lang="en-US" sz="1800" b="0" i="1" smtClean="0">
                                <a:latin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m:t>
                        </m:r>
                        <m:r>
                          <m:rPr>
                            <m:nor/>
                          </m:rPr>
                          <a:rPr lang="en-US" sz="1800" dirty="0"/>
                          <m:t> </m:t>
                        </m:r>
                        <m:r>
                          <a:rPr lang="en-US" sz="1800" i="1">
                            <a:latin typeface="Cambria Math" panose="02040503050406030204" pitchFamily="18" charset="0"/>
                          </a:rPr>
                          <m:t>𝐹</m:t>
                        </m:r>
                        <m:r>
                          <a:rPr lang="en-US" sz="1800" i="1">
                            <a:latin typeface="Cambria Math" panose="02040503050406030204" pitchFamily="18" charset="0"/>
                          </a:rPr>
                          <m:t>(1,</m:t>
                        </m:r>
                        <m:r>
                          <m:rPr>
                            <m:nor/>
                          </m:rPr>
                          <a:rPr lang="en-US" sz="1800" dirty="0"/>
                          <m:t> </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b="0" i="1" smtClean="0">
                                <a:latin typeface="Cambria Math" panose="02040503050406030204" pitchFamily="18" charset="0"/>
                              </a:rPr>
                              <m:t>1</m:t>
                            </m:r>
                          </m:sub>
                        </m:sSub>
                        <m:r>
                          <a:rPr lang="en-US" sz="1800" i="1">
                            <a:latin typeface="Cambria Math" panose="02040503050406030204" pitchFamily="18" charset="0"/>
                          </a:rPr>
                          <m:t>,</m:t>
                        </m:r>
                        <m:r>
                          <m:rPr>
                            <m:nor/>
                          </m:rPr>
                          <a:rPr lang="en-US" sz="1800" dirty="0"/>
                          <m:t> … , </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𝑛</m:t>
                            </m:r>
                            <m:r>
                              <a:rPr lang="en-US" sz="1800" b="0" i="1" smtClean="0">
                                <a:latin typeface="Cambria Math" panose="02040503050406030204" pitchFamily="18" charset="0"/>
                              </a:rPr>
                              <m:t>−1</m:t>
                            </m:r>
                          </m:sub>
                        </m:sSub>
                        <m:r>
                          <a:rPr lang="en-US" sz="1800" i="1">
                            <a:latin typeface="Cambria Math" panose="02040503050406030204" pitchFamily="18" charset="0"/>
                          </a:rPr>
                          <m:t>)</m:t>
                        </m:r>
                      </m:e>
                    </m:d>
                  </m:oMath>
                </a14:m>
                <a:endParaRPr lang="en-US" sz="1800" dirty="0"/>
              </a:p>
              <a:p>
                <a:pPr marL="0" indent="0">
                  <a:buNone/>
                </a:pPr>
                <a:endParaRPr lang="en-US" sz="2000" dirty="0"/>
              </a:p>
              <a:p>
                <a:pPr marL="0" indent="0">
                  <a:buNone/>
                </a:pPr>
                <a:r>
                  <a:rPr lang="en-US" dirty="0"/>
                  <a:t>For prime function (F=1 if </a:t>
                </a:r>
                <a14:m>
                  <m:oMath xmlns:m="http://schemas.openxmlformats.org/officeDocument/2006/math">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𝑥</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oMath>
                </a14:m>
                <a:r>
                  <a:rPr lang="en-US" dirty="0"/>
                  <a:t> is prime or 1):</a:t>
                </a:r>
              </a:p>
              <a:p>
                <a:pPr marL="0" indent="0">
                  <a:buNone/>
                </a:pPr>
                <a:r>
                  <a:rPr lang="en-US" sz="2000" dirty="0"/>
                  <a:t>	</a:t>
                </a:r>
                <a14:m>
                  <m:oMath xmlns:m="http://schemas.openxmlformats.org/officeDocument/2006/math">
                    <m:r>
                      <a:rPr lang="en-US" sz="2000" i="1" smtClean="0">
                        <a:latin typeface="Cambria Math" panose="02040503050406030204" pitchFamily="18" charset="0"/>
                      </a:rPr>
                      <m:t>𝐹</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0</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b="0" i="1" smtClean="0">
                                <a:latin typeface="Cambria Math" panose="02040503050406030204" pitchFamily="18" charset="0"/>
                              </a:rPr>
                              <m:t>2</m:t>
                            </m:r>
                          </m:sub>
                        </m:sSub>
                      </m:e>
                    </m:d>
                    <m:r>
                      <a:rPr lang="en-US" sz="2000" i="1" smtClean="0">
                        <a:latin typeface="Cambria Math" panose="02040503050406030204" pitchFamily="18" charset="0"/>
                      </a:rPr>
                      <m:t>=</m:t>
                    </m:r>
                    <m:d>
                      <m:dPr>
                        <m:ctrlPr>
                          <a:rPr lang="en-US" sz="2000" i="1" smtClean="0">
                            <a:latin typeface="Cambria Math" panose="02040503050406030204" pitchFamily="18" charset="0"/>
                          </a:rPr>
                        </m:ctrlPr>
                      </m:dPr>
                      <m:e>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acc>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e>
                    </m:d>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0</m:t>
                        </m:r>
                      </m:sub>
                    </m:sSub>
                  </m:oMath>
                </a14:m>
                <a:endParaRPr lang="en-US" sz="2000" dirty="0"/>
              </a:p>
              <a:p>
                <a:pPr marL="0" indent="0">
                  <a:buNone/>
                </a:pPr>
                <a:endParaRPr lang="en-US" sz="2000" dirty="0"/>
              </a:p>
              <a:p>
                <a:pPr marL="0" indent="0">
                  <a:buNone/>
                </a:pPr>
                <a:r>
                  <a:rPr lang="en-US" dirty="0"/>
                  <a:t>Expand around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oMath>
                </a14:m>
                <a:endParaRPr lang="en-US" dirty="0"/>
              </a:p>
              <a:p>
                <a:pPr marL="0" indent="0">
                  <a:buNone/>
                </a:pPr>
                <a:r>
                  <a:rPr lang="en-US" sz="2000" dirty="0"/>
                  <a:t>	</a:t>
                </a:r>
                <a14:m>
                  <m:oMath xmlns:m="http://schemas.openxmlformats.org/officeDocument/2006/math">
                    <m:r>
                      <a:rPr lang="en-US" sz="2000" i="1">
                        <a:latin typeface="Cambria Math" panose="02040503050406030204" pitchFamily="18" charset="0"/>
                      </a:rPr>
                      <m:t>𝐹</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0</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d>
                    <m:r>
                      <a:rPr lang="en-US" sz="2000" i="1">
                        <a:latin typeface="Cambria Math" panose="02040503050406030204" pitchFamily="18" charset="0"/>
                      </a:rPr>
                      <m:t>=</m:t>
                    </m:r>
                    <m:d>
                      <m:dPr>
                        <m:ctrlPr>
                          <a:rPr lang="en-US" sz="2000" i="1" smtClean="0">
                            <a:latin typeface="Cambria Math" panose="02040503050406030204" pitchFamily="18" charset="0"/>
                          </a:rPr>
                        </m:ctrlPr>
                      </m:dPr>
                      <m:e>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0</m:t>
                                </m:r>
                              </m:sub>
                            </m:sSub>
                          </m:e>
                        </m:acc>
                        <m:r>
                          <m:rPr>
                            <m:nor/>
                          </m:rPr>
                          <a:rPr lang="en-US" sz="2000" dirty="0">
                            <a:ea typeface="Cambria Math" panose="02040503050406030204" pitchFamily="18" charset="0"/>
                          </a:rPr>
                          <m:t> </m:t>
                        </m:r>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d>
                              <m:dPr>
                                <m:ctrlPr>
                                  <a:rPr lang="en-US" sz="2000" i="1">
                                    <a:latin typeface="Cambria Math" panose="02040503050406030204" pitchFamily="18" charset="0"/>
                                  </a:rPr>
                                </m:ctrlPr>
                              </m:dPr>
                              <m:e>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acc>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0</m:t>
                            </m:r>
                          </m:e>
                        </m:d>
                      </m:e>
                    </m:d>
                    <m:r>
                      <a:rPr lang="en-US" sz="2000" i="1">
                        <a:latin typeface="Cambria Math" panose="02040503050406030204" pitchFamily="18" charset="0"/>
                        <a:ea typeface="Cambria Math" panose="02040503050406030204" pitchFamily="18" charset="0"/>
                      </a:rPr>
                      <m:t>∨</m:t>
                    </m:r>
                    <m:d>
                      <m:dPr>
                        <m:ctrlPr>
                          <a:rPr lang="en-US" sz="2000" i="1" smtClean="0">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rPr>
                            </m:ctrlPr>
                          </m:dPr>
                          <m:e>
                            <m:d>
                              <m:dPr>
                                <m:ctrlPr>
                                  <a:rPr lang="en-US" sz="2000" i="1">
                                    <a:latin typeface="Cambria Math" panose="02040503050406030204" pitchFamily="18" charset="0"/>
                                  </a:rPr>
                                </m:ctrlPr>
                              </m:dPr>
                              <m:e>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acc>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1</m:t>
                            </m:r>
                          </m:e>
                        </m:d>
                      </m:e>
                    </m:d>
                  </m:oMath>
                </a14:m>
                <a:r>
                  <a:rPr lang="en-US" sz="2000" dirty="0"/>
                  <a:t> </a:t>
                </a:r>
              </a:p>
              <a:p>
                <a:pPr marL="0" indent="0">
                  <a:buNone/>
                </a:pPr>
                <a:r>
                  <a:rPr lang="en-US" sz="2000" dirty="0"/>
                  <a:t>				</a:t>
                </a:r>
                <a14:m>
                  <m:oMath xmlns:m="http://schemas.openxmlformats.org/officeDocument/2006/math">
                    <m:r>
                      <a:rPr lang="en-US" sz="2000" i="1">
                        <a:latin typeface="Cambria Math" panose="02040503050406030204" pitchFamily="18" charset="0"/>
                      </a:rPr>
                      <m:t>=</m:t>
                    </m:r>
                    <m:d>
                      <m:dPr>
                        <m:ctrlPr>
                          <a:rPr lang="en-US" sz="2000" i="1" smtClean="0">
                            <a:latin typeface="Cambria Math" panose="02040503050406030204" pitchFamily="18" charset="0"/>
                          </a:rPr>
                        </m:ctrlPr>
                      </m:dPr>
                      <m:e>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0</m:t>
                                </m:r>
                              </m:sub>
                            </m:sSub>
                          </m:e>
                        </m:acc>
                        <m:r>
                          <m:rPr>
                            <m:nor/>
                          </m:rPr>
                          <a:rPr lang="en-US" sz="2000" dirty="0">
                            <a:ea typeface="Cambria Math" panose="02040503050406030204" pitchFamily="18" charset="0"/>
                          </a:rPr>
                          <m:t> </m:t>
                        </m:r>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2</m:t>
                                    </m:r>
                                  </m:sub>
                                </m:sSub>
                              </m:e>
                            </m:acc>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sub>
                            </m:sSub>
                          </m:e>
                        </m:d>
                      </m:e>
                    </m:d>
                    <m:r>
                      <a:rPr lang="en-US" sz="2000" i="1">
                        <a:latin typeface="Cambria Math" panose="02040503050406030204" pitchFamily="18" charset="0"/>
                        <a:ea typeface="Cambria Math" panose="02040503050406030204" pitchFamily="18" charset="0"/>
                      </a:rPr>
                      <m:t>∨</m:t>
                    </m:r>
                    <m:d>
                      <m:dPr>
                        <m:ctrlPr>
                          <a:rPr lang="en-US" sz="2000" i="1" smtClean="0">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rPr>
                            </m:ctrlPr>
                          </m:dPr>
                          <m:e>
                            <m:r>
                              <a:rPr lang="en-US" sz="2000" i="1">
                                <a:latin typeface="Cambria Math" panose="02040503050406030204" pitchFamily="18" charset="0"/>
                              </a:rPr>
                              <m:t>1</m:t>
                            </m:r>
                          </m:e>
                        </m:d>
                      </m:e>
                    </m:d>
                  </m:oMath>
                </a14:m>
                <a:endParaRPr lang="en-US" sz="2000" dirty="0"/>
              </a:p>
              <a:p>
                <a:pPr marL="0" indent="0">
                  <a:buNone/>
                </a:pPr>
                <a:r>
                  <a:rPr lang="en-US" sz="2000" dirty="0"/>
                  <a:t>                        </a:t>
                </a:r>
              </a:p>
              <a:p>
                <a:pPr marL="0" indent="0">
                  <a:buNone/>
                </a:pPr>
                <a:r>
                  <a:rPr lang="en-US" dirty="0"/>
                  <a:t>Repeating for other two inputs will lead to the sum-of-products normal form.</a:t>
                </a:r>
                <a:endParaRPr lang="en-US" sz="2400" i="1" dirty="0"/>
              </a:p>
              <a:p>
                <a:pPr marL="0" indent="0">
                  <a:buNone/>
                </a:pPr>
                <a:endParaRPr lang="en-US" sz="2000" dirty="0"/>
              </a:p>
              <a:p>
                <a:pPr marL="0" indent="0">
                  <a:buNone/>
                </a:pPr>
                <a:endParaRPr lang="en-US" sz="200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94E1F62A-AAF5-824B-8A2D-305A32680A46}"/>
                  </a:ext>
                </a:extLst>
              </p:cNvPr>
              <p:cNvSpPr>
                <a:spLocks noGrp="1" noRot="1" noChangeAspect="1" noMove="1" noResize="1" noEditPoints="1" noAdjustHandles="1" noChangeArrowheads="1" noChangeShapeType="1" noTextEdit="1"/>
              </p:cNvSpPr>
              <p:nvPr>
                <p:ph idx="1"/>
              </p:nvPr>
            </p:nvSpPr>
            <p:spPr>
              <a:xfrm>
                <a:off x="457200" y="1171697"/>
                <a:ext cx="8229600" cy="5162059"/>
              </a:xfrm>
              <a:blipFill>
                <a:blip r:embed="rId2"/>
                <a:stretch>
                  <a:fillRect l="-1852" t="-2457" b="-344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9D8341E-96EF-9F4F-A1BF-F5E1579F7EAF}"/>
              </a:ext>
            </a:extLst>
          </p:cNvPr>
          <p:cNvSpPr>
            <a:spLocks noGrp="1"/>
          </p:cNvSpPr>
          <p:nvPr>
            <p:ph type="sldNum" sz="quarter" idx="12"/>
          </p:nvPr>
        </p:nvSpPr>
        <p:spPr/>
        <p:txBody>
          <a:bodyPr/>
          <a:lstStyle/>
          <a:p>
            <a:fld id="{94A44075-CB16-5A4C-A36B-DC972FDB6AB8}" type="slidenum">
              <a:rPr lang="en-US" smtClean="0"/>
              <a:t>88</a:t>
            </a:fld>
            <a:endParaRPr lang="en-US"/>
          </a:p>
        </p:txBody>
      </p:sp>
    </p:spTree>
    <p:extLst>
      <p:ext uri="{BB962C8B-B14F-4D97-AF65-F5344CB8AC3E}">
        <p14:creationId xmlns:p14="http://schemas.microsoft.com/office/powerpoint/2010/main" val="5928823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pitchFamily="34" charset="-128"/>
              </a:defRPr>
            </a:lvl1pPr>
            <a:lvl2pPr marL="742950" indent="-285750">
              <a:defRPr sz="2000" b="1">
                <a:solidFill>
                  <a:schemeClr val="tx1"/>
                </a:solidFill>
                <a:latin typeface="Arial" charset="0"/>
                <a:ea typeface="ＭＳ Ｐゴシック" pitchFamily="34" charset="-128"/>
              </a:defRPr>
            </a:lvl2pPr>
            <a:lvl3pPr marL="1143000" indent="-228600">
              <a:defRPr sz="2000" b="1">
                <a:solidFill>
                  <a:schemeClr val="tx1"/>
                </a:solidFill>
                <a:latin typeface="Arial" charset="0"/>
                <a:ea typeface="ＭＳ Ｐゴシック" pitchFamily="34" charset="-128"/>
              </a:defRPr>
            </a:lvl3pPr>
            <a:lvl4pPr marL="1600200" indent="-228600">
              <a:defRPr sz="2000" b="1">
                <a:solidFill>
                  <a:schemeClr val="tx1"/>
                </a:solidFill>
                <a:latin typeface="Arial" charset="0"/>
                <a:ea typeface="ＭＳ Ｐゴシック" pitchFamily="34" charset="-128"/>
              </a:defRPr>
            </a:lvl4pPr>
            <a:lvl5pPr marL="2057400" indent="-228600">
              <a:defRPr sz="2000" b="1">
                <a:solidFill>
                  <a:schemeClr val="tx1"/>
                </a:solidFill>
                <a:latin typeface="Arial" charset="0"/>
                <a:ea typeface="ＭＳ Ｐゴシック" pitchFamily="34" charset="-128"/>
              </a:defRPr>
            </a:lvl5pPr>
            <a:lvl6pPr marL="25146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6pPr>
            <a:lvl7pPr marL="29718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7pPr>
            <a:lvl8pPr marL="34290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8pPr>
            <a:lvl9pPr marL="3886200" indent="-228600" algn="r" eaLnBrk="0" fontAlgn="base" hangingPunct="0">
              <a:spcBef>
                <a:spcPct val="50000"/>
              </a:spcBef>
              <a:spcAft>
                <a:spcPct val="0"/>
              </a:spcAft>
              <a:defRPr sz="2000" b="1">
                <a:solidFill>
                  <a:schemeClr val="tx1"/>
                </a:solidFill>
                <a:latin typeface="Arial" charset="0"/>
                <a:ea typeface="ＭＳ Ｐゴシック" pitchFamily="34" charset="-128"/>
              </a:defRPr>
            </a:lvl9pPr>
          </a:lstStyle>
          <a:p>
            <a:r>
              <a:rPr lang="en-US" sz="1000" b="0"/>
              <a:t>(c) 2005-2012, W. J. Dally  </a:t>
            </a:r>
            <a:endParaRPr lang="en-US" sz="1400" b="0">
              <a:latin typeface="Times New Roman" pitchFamily="18" charset="0"/>
            </a:endParaRPr>
          </a:p>
        </p:txBody>
      </p:sp>
      <p:sp>
        <p:nvSpPr>
          <p:cNvPr id="52227" name="Rectangle 2"/>
          <p:cNvSpPr>
            <a:spLocks noGrp="1" noChangeArrowheads="1"/>
          </p:cNvSpPr>
          <p:nvPr>
            <p:ph type="title"/>
          </p:nvPr>
        </p:nvSpPr>
        <p:spPr>
          <a:xfrm>
            <a:off x="457200" y="-76200"/>
            <a:ext cx="8229600" cy="1143000"/>
          </a:xfrm>
        </p:spPr>
        <p:txBody>
          <a:bodyPr/>
          <a:lstStyle/>
          <a:p>
            <a:r>
              <a:rPr lang="en-US" dirty="0">
                <a:ea typeface="ＭＳ Ｐゴシック" pitchFamily="34" charset="-128"/>
              </a:rPr>
              <a:t>Summary</a:t>
            </a:r>
          </a:p>
        </p:txBody>
      </p:sp>
      <p:sp>
        <p:nvSpPr>
          <p:cNvPr id="52228" name="Rectangle 3"/>
          <p:cNvSpPr>
            <a:spLocks noGrp="1" noChangeArrowheads="1"/>
          </p:cNvSpPr>
          <p:nvPr>
            <p:ph type="body" idx="1"/>
          </p:nvPr>
        </p:nvSpPr>
        <p:spPr>
          <a:xfrm>
            <a:off x="457200" y="1371600"/>
            <a:ext cx="8229600" cy="4525963"/>
          </a:xfrm>
        </p:spPr>
        <p:txBody>
          <a:bodyPr>
            <a:normAutofit fontScale="92500" lnSpcReduction="20000"/>
          </a:bodyPr>
          <a:lstStyle/>
          <a:p>
            <a:pPr>
              <a:lnSpc>
                <a:spcPct val="90000"/>
              </a:lnSpc>
            </a:pPr>
            <a:r>
              <a:rPr lang="en-US" dirty="0">
                <a:ea typeface="ＭＳ Ｐゴシック" pitchFamily="34" charset="-128"/>
              </a:rPr>
              <a:t>The world is digital</a:t>
            </a:r>
          </a:p>
          <a:p>
            <a:pPr lvl="1">
              <a:lnSpc>
                <a:spcPct val="90000"/>
              </a:lnSpc>
            </a:pPr>
            <a:r>
              <a:rPr lang="en-US" dirty="0">
                <a:ea typeface="ＭＳ Ｐゴシック" pitchFamily="34" charset="-128"/>
              </a:rPr>
              <a:t>Systems are digital at their core, only analog on the edges</a:t>
            </a:r>
          </a:p>
          <a:p>
            <a:pPr>
              <a:lnSpc>
                <a:spcPct val="90000"/>
              </a:lnSpc>
            </a:pPr>
            <a:r>
              <a:rPr lang="en-US" dirty="0">
                <a:ea typeface="ＭＳ Ｐゴシック" pitchFamily="34" charset="-128"/>
              </a:rPr>
              <a:t>Representing information</a:t>
            </a:r>
          </a:p>
          <a:p>
            <a:pPr lvl="1">
              <a:lnSpc>
                <a:spcPct val="90000"/>
              </a:lnSpc>
            </a:pPr>
            <a:r>
              <a:rPr lang="en-US" dirty="0">
                <a:ea typeface="ＭＳ Ｐゴシック" pitchFamily="34" charset="-128"/>
              </a:rPr>
              <a:t>Binary signals, sets, continuous values</a:t>
            </a:r>
          </a:p>
          <a:p>
            <a:pPr>
              <a:lnSpc>
                <a:spcPct val="90000"/>
              </a:lnSpc>
            </a:pPr>
            <a:r>
              <a:rPr lang="en-US" dirty="0">
                <a:ea typeface="ＭＳ Ｐゴシック" pitchFamily="34" charset="-128"/>
              </a:rPr>
              <a:t>Digital signals reject noise</a:t>
            </a:r>
          </a:p>
          <a:p>
            <a:pPr lvl="1">
              <a:lnSpc>
                <a:spcPct val="90000"/>
              </a:lnSpc>
            </a:pPr>
            <a:r>
              <a:rPr lang="en-US" dirty="0">
                <a:ea typeface="ＭＳ Ｐゴシック" pitchFamily="34" charset="-128"/>
              </a:rPr>
              <a:t>Voltage range divided into discrete states</a:t>
            </a:r>
          </a:p>
          <a:p>
            <a:pPr lvl="1">
              <a:lnSpc>
                <a:spcPct val="90000"/>
              </a:lnSpc>
            </a:pPr>
            <a:r>
              <a:rPr lang="en-US" dirty="0">
                <a:ea typeface="ＭＳ Ｐゴシック" pitchFamily="34" charset="-128"/>
              </a:rPr>
              <a:t>Noise margins</a:t>
            </a:r>
          </a:p>
          <a:p>
            <a:pPr>
              <a:lnSpc>
                <a:spcPct val="90000"/>
              </a:lnSpc>
            </a:pPr>
            <a:r>
              <a:rPr lang="en-US" dirty="0">
                <a:ea typeface="ＭＳ Ｐゴシック" pitchFamily="34" charset="-128"/>
              </a:rPr>
              <a:t>Combinational logic</a:t>
            </a:r>
          </a:p>
          <a:p>
            <a:pPr lvl="1">
              <a:lnSpc>
                <a:spcPct val="90000"/>
              </a:lnSpc>
            </a:pPr>
            <a:r>
              <a:rPr lang="en-US" dirty="0">
                <a:ea typeface="ＭＳ Ｐゴシック" pitchFamily="34" charset="-128"/>
              </a:rPr>
              <a:t>Output depends only on input (no state)</a:t>
            </a:r>
          </a:p>
          <a:p>
            <a:pPr>
              <a:lnSpc>
                <a:spcPct val="90000"/>
              </a:lnSpc>
            </a:pPr>
            <a:r>
              <a:rPr lang="en-US" dirty="0">
                <a:ea typeface="ＭＳ Ｐゴシック" pitchFamily="34" charset="-128"/>
              </a:rPr>
              <a:t>Boolean algebra</a:t>
            </a:r>
          </a:p>
          <a:p>
            <a:pPr lvl="1">
              <a:lnSpc>
                <a:spcPct val="90000"/>
              </a:lnSpc>
            </a:pPr>
            <a:r>
              <a:rPr lang="en-US" dirty="0">
                <a:ea typeface="ＭＳ Ｐゴシック" pitchFamily="34" charset="-128"/>
              </a:rPr>
              <a:t>Rules to manipulate logic equations</a:t>
            </a:r>
          </a:p>
        </p:txBody>
      </p:sp>
    </p:spTree>
    <p:extLst>
      <p:ext uri="{BB962C8B-B14F-4D97-AF65-F5344CB8AC3E}">
        <p14:creationId xmlns:p14="http://schemas.microsoft.com/office/powerpoint/2010/main" val="2018309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subTitle" idx="1"/>
          </p:nvPr>
        </p:nvSpPr>
        <p:spPr>
          <a:xfrm>
            <a:off x="2603500" y="2006600"/>
            <a:ext cx="3962400" cy="3276600"/>
          </a:xfrm>
          <a:noFill/>
        </p:spPr>
        <p:txBody>
          <a:bodyPr tIns="182880"/>
          <a:lstStyle/>
          <a:p>
            <a:pPr eaLnBrk="1" hangingPunct="1">
              <a:lnSpc>
                <a:spcPct val="90000"/>
              </a:lnSpc>
              <a:spcBef>
                <a:spcPct val="150000"/>
              </a:spcBef>
            </a:pPr>
            <a:endParaRPr lang="en-US" sz="1800" b="1" dirty="0">
              <a:solidFill>
                <a:srgbClr val="000000"/>
              </a:solidFill>
              <a:latin typeface="Arial"/>
              <a:cs typeface="Arial"/>
            </a:endParaRPr>
          </a:p>
        </p:txBody>
      </p:sp>
      <p:sp>
        <p:nvSpPr>
          <p:cNvPr id="17411" name="Rectangle 3"/>
          <p:cNvSpPr>
            <a:spLocks noChangeArrowheads="1"/>
          </p:cNvSpPr>
          <p:nvPr/>
        </p:nvSpPr>
        <p:spPr bwMode="auto">
          <a:xfrm>
            <a:off x="698500" y="1447800"/>
            <a:ext cx="7772400" cy="533400"/>
          </a:xfrm>
          <a:prstGeom prst="rect">
            <a:avLst/>
          </a:prstGeom>
          <a:noFill/>
          <a:ln w="9525">
            <a:noFill/>
            <a:miter lim="800000"/>
            <a:headEnd/>
            <a:tailEnd/>
          </a:ln>
        </p:spPr>
        <p:txBody>
          <a:bodyPr anchor="ctr">
            <a:prstTxWarp prst="textNoShape">
              <a:avLst/>
            </a:prstTxWarp>
          </a:bodyPr>
          <a:lstStyle/>
          <a:p>
            <a:pPr algn="ctr"/>
            <a:r>
              <a:rPr lang="en-US" sz="1800" b="1" baseline="0" dirty="0">
                <a:solidFill>
                  <a:srgbClr val="000000"/>
                </a:solidFill>
                <a:latin typeface="Arial"/>
                <a:cs typeface="Arial"/>
              </a:rPr>
              <a:t>Problem</a:t>
            </a:r>
          </a:p>
        </p:txBody>
      </p:sp>
      <p:sp>
        <p:nvSpPr>
          <p:cNvPr id="17412" name="Rectangle 4"/>
          <p:cNvSpPr>
            <a:spLocks noChangeArrowheads="1"/>
          </p:cNvSpPr>
          <p:nvPr/>
        </p:nvSpPr>
        <p:spPr bwMode="auto">
          <a:xfrm>
            <a:off x="698500" y="5334000"/>
            <a:ext cx="7772400" cy="533400"/>
          </a:xfrm>
          <a:prstGeom prst="rect">
            <a:avLst/>
          </a:prstGeom>
          <a:noFill/>
          <a:ln w="9525">
            <a:noFill/>
            <a:miter lim="800000"/>
            <a:headEnd/>
            <a:tailEnd/>
          </a:ln>
        </p:spPr>
        <p:txBody>
          <a:bodyPr anchor="ctr">
            <a:prstTxWarp prst="textNoShape">
              <a:avLst/>
            </a:prstTxWarp>
          </a:bodyPr>
          <a:lstStyle/>
          <a:p>
            <a:pPr algn="ctr"/>
            <a:r>
              <a:rPr lang="en-US" sz="1800" b="1" baseline="0" dirty="0">
                <a:solidFill>
                  <a:srgbClr val="000000"/>
                </a:solidFill>
                <a:latin typeface="Arial"/>
                <a:cs typeface="Arial"/>
              </a:rPr>
              <a:t>Devices (electrons</a:t>
            </a:r>
            <a:r>
              <a:rPr lang="en-US" sz="1800" b="1" dirty="0">
                <a:solidFill>
                  <a:srgbClr val="000000"/>
                </a:solidFill>
                <a:latin typeface="Arial"/>
                <a:cs typeface="Arial"/>
              </a:rPr>
              <a:t>)</a:t>
            </a:r>
            <a:endParaRPr lang="en-US" sz="1800" b="1" baseline="0" dirty="0">
              <a:solidFill>
                <a:srgbClr val="000000"/>
              </a:solidFill>
              <a:latin typeface="Arial"/>
              <a:cs typeface="Arial"/>
            </a:endParaRPr>
          </a:p>
        </p:txBody>
      </p:sp>
      <p:sp>
        <p:nvSpPr>
          <p:cNvPr id="17413" name="Line 5"/>
          <p:cNvSpPr>
            <a:spLocks noChangeShapeType="1"/>
          </p:cNvSpPr>
          <p:nvPr/>
        </p:nvSpPr>
        <p:spPr bwMode="auto">
          <a:xfrm>
            <a:off x="2603500" y="2006600"/>
            <a:ext cx="3962400" cy="0"/>
          </a:xfrm>
          <a:prstGeom prst="line">
            <a:avLst/>
          </a:prstGeom>
          <a:noFill/>
          <a:ln w="28575">
            <a:solidFill>
              <a:schemeClr val="tx1"/>
            </a:solidFill>
            <a:round/>
            <a:headEnd/>
            <a:tailEnd/>
          </a:ln>
        </p:spPr>
        <p:txBody>
          <a:bodyPr>
            <a:prstTxWarp prst="textNoShape">
              <a:avLst/>
            </a:prstTxWarp>
          </a:bodyPr>
          <a:lstStyle/>
          <a:p>
            <a:endParaRPr lang="en-US" b="1">
              <a:latin typeface="Arial"/>
              <a:cs typeface="Arial"/>
            </a:endParaRPr>
          </a:p>
        </p:txBody>
      </p:sp>
      <p:sp>
        <p:nvSpPr>
          <p:cNvPr id="17418" name="Line 10"/>
          <p:cNvSpPr>
            <a:spLocks noChangeShapeType="1"/>
          </p:cNvSpPr>
          <p:nvPr/>
        </p:nvSpPr>
        <p:spPr bwMode="auto">
          <a:xfrm>
            <a:off x="2603500" y="5283200"/>
            <a:ext cx="3962400" cy="0"/>
          </a:xfrm>
          <a:prstGeom prst="line">
            <a:avLst/>
          </a:prstGeom>
          <a:noFill/>
          <a:ln w="28575">
            <a:solidFill>
              <a:schemeClr val="tx1"/>
            </a:solidFill>
            <a:round/>
            <a:headEnd/>
            <a:tailEnd/>
          </a:ln>
        </p:spPr>
        <p:txBody>
          <a:bodyPr>
            <a:prstTxWarp prst="textNoShape">
              <a:avLst/>
            </a:prstTxWarp>
          </a:bodyPr>
          <a:lstStyle/>
          <a:p>
            <a:endParaRPr lang="en-US" b="1">
              <a:latin typeface="Arial"/>
              <a:cs typeface="Arial"/>
            </a:endParaRPr>
          </a:p>
        </p:txBody>
      </p:sp>
      <p:sp>
        <p:nvSpPr>
          <p:cNvPr id="29" name="Title 1"/>
          <p:cNvSpPr txBox="1">
            <a:spLocks/>
          </p:cNvSpPr>
          <p:nvPr/>
        </p:nvSpPr>
        <p:spPr>
          <a:xfrm>
            <a:off x="457200" y="0"/>
            <a:ext cx="8229600" cy="1143000"/>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noProof="0" dirty="0">
                <a:latin typeface="+mj-lt"/>
                <a:ea typeface="+mj-ea"/>
                <a:cs typeface="+mj-cs"/>
              </a:rPr>
              <a:t>Getting </a:t>
            </a:r>
            <a:r>
              <a:rPr kumimoji="0" lang="en-US" sz="4400" b="0" i="0" u="none" strike="noStrike" kern="1200" cap="none" spc="0" normalizeH="0" noProof="0" dirty="0">
                <a:ln>
                  <a:noFill/>
                </a:ln>
                <a:solidFill>
                  <a:schemeClr val="tx1"/>
                </a:solidFill>
                <a:effectLst/>
                <a:uLnTx/>
                <a:uFillTx/>
                <a:latin typeface="+mj-lt"/>
                <a:ea typeface="+mj-ea"/>
                <a:cs typeface="+mj-cs"/>
              </a:rPr>
              <a:t>electrons to solve problems…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Slide Number Placeholder 2"/>
          <p:cNvSpPr>
            <a:spLocks noGrp="1"/>
          </p:cNvSpPr>
          <p:nvPr>
            <p:ph type="sldNum" sz="quarter" idx="12"/>
          </p:nvPr>
        </p:nvSpPr>
        <p:spPr/>
        <p:txBody>
          <a:bodyPr/>
          <a:lstStyle/>
          <a:p>
            <a:fld id="{6F344C7A-0D93-FE43-BBB8-6C733ACB5A1E}" type="slidenum">
              <a:rPr lang="en-US" smtClean="0"/>
              <a:t>9</a:t>
            </a:fld>
            <a:endParaRPr lang="en-US"/>
          </a:p>
        </p:txBody>
      </p:sp>
      <p:sp>
        <p:nvSpPr>
          <p:cNvPr id="4" name="Cloud 3"/>
          <p:cNvSpPr/>
          <p:nvPr/>
        </p:nvSpPr>
        <p:spPr>
          <a:xfrm>
            <a:off x="2286000" y="2530598"/>
            <a:ext cx="4572000" cy="2057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t>?</a:t>
            </a:r>
            <a:endParaRPr lang="en-US" dirty="0"/>
          </a:p>
        </p:txBody>
      </p:sp>
    </p:spTree>
    <p:extLst>
      <p:ext uri="{BB962C8B-B14F-4D97-AF65-F5344CB8AC3E}">
        <p14:creationId xmlns:p14="http://schemas.microsoft.com/office/powerpoint/2010/main" val="2383820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79748</TotalTime>
  <Words>5842</Words>
  <Application>Microsoft Macintosh PowerPoint</Application>
  <PresentationFormat>On-screen Show (4:3)</PresentationFormat>
  <Paragraphs>1336</Paragraphs>
  <Slides>89</Slides>
  <Notes>52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103" baseType="lpstr">
      <vt:lpstr>Arial</vt:lpstr>
      <vt:lpstr>Arial  </vt:lpstr>
      <vt:lpstr>Calibri</vt:lpstr>
      <vt:lpstr>Cambria Math</vt:lpstr>
      <vt:lpstr>Consolas</vt:lpstr>
      <vt:lpstr>Gill Sans</vt:lpstr>
      <vt:lpstr>Quicksand</vt:lpstr>
      <vt:lpstr>Symbol</vt:lpstr>
      <vt:lpstr>Times</vt:lpstr>
      <vt:lpstr>Times New Roman</vt:lpstr>
      <vt:lpstr>Zapf Dingbats</vt:lpstr>
      <vt:lpstr>Office Theme</vt:lpstr>
      <vt:lpstr>Visio</vt:lpstr>
      <vt:lpstr>Equation</vt:lpstr>
      <vt:lpstr>  CPEN 211: Computer Systems I    Slide Set 1:    The Digital Abstraction   Combinational Logic </vt:lpstr>
      <vt:lpstr>Learning Objectives</vt:lpstr>
      <vt:lpstr>Today, almost all electronics represents information digitally (e.g., using 0’s and 1’s).  Why?</vt:lpstr>
      <vt:lpstr>Differential Analyzer (c. 1942)</vt:lpstr>
      <vt:lpstr>More Analog Computers…</vt:lpstr>
      <vt:lpstr>PowerPoint Presentation</vt:lpstr>
      <vt:lpstr>Thermostat Example</vt:lpstr>
      <vt:lpstr>Thermostat Controller</vt:lpstr>
      <vt:lpstr>PowerPoint Presentation</vt:lpstr>
      <vt:lpstr>PowerPoint Presentation</vt:lpstr>
      <vt:lpstr>How to turn problem into voltages?</vt:lpstr>
      <vt:lpstr>Fun Fact:  Thermal Noise</vt:lpstr>
      <vt:lpstr>Effect of Noise on Temperature Sensor Output</vt:lpstr>
      <vt:lpstr>Effect of Noise on an Analog System</vt:lpstr>
      <vt:lpstr>Effect of Noise on an Analog System</vt:lpstr>
      <vt:lpstr>Digital Binary</vt:lpstr>
      <vt:lpstr>Effect of Noise on Digital Signals</vt:lpstr>
      <vt:lpstr>Effect of Nonlinear Function “f”</vt:lpstr>
      <vt:lpstr>Effect of Nonlinear Function “f”</vt:lpstr>
      <vt:lpstr>Buffer</vt:lpstr>
      <vt:lpstr>Avoiding Errors by “Going Digital”</vt:lpstr>
      <vt:lpstr>What is the impact of noise  on large circuits?</vt:lpstr>
      <vt:lpstr>Impact on Large Circuits</vt:lpstr>
      <vt:lpstr>PowerPoint Presentation</vt:lpstr>
      <vt:lpstr>“Beacon of Gondor” Buffer Analogy (Lord of the Rings)</vt:lpstr>
      <vt:lpstr>Signal Restoration</vt:lpstr>
      <vt:lpstr>PowerPoint Presentation</vt:lpstr>
      <vt:lpstr>How much noise can a  digital circuit tolerate?</vt:lpstr>
      <vt:lpstr>Digital Logic - Requirements</vt:lpstr>
      <vt:lpstr>Signal Restoration</vt:lpstr>
      <vt:lpstr>Characteristics of a “Buffer” Circuit</vt:lpstr>
      <vt:lpstr>PowerPoint Presentation</vt:lpstr>
      <vt:lpstr>PowerPoint Presentation</vt:lpstr>
      <vt:lpstr>Voltage Ranges of Binary Signals</vt:lpstr>
      <vt:lpstr>Noise Margin</vt:lpstr>
      <vt:lpstr>Example (Supply Noise)</vt:lpstr>
      <vt:lpstr>PowerPoint Presentation</vt:lpstr>
      <vt:lpstr>Representing Information Beyond 0 and 1</vt:lpstr>
      <vt:lpstr>Representing Information</vt:lpstr>
      <vt:lpstr>Representing Information</vt:lpstr>
      <vt:lpstr>PowerPoint Presentation</vt:lpstr>
      <vt:lpstr>PowerPoint Presentation</vt:lpstr>
      <vt:lpstr>PowerPoint Presentation</vt:lpstr>
      <vt:lpstr>We pick a binary representation (name) based on the operations required</vt:lpstr>
      <vt:lpstr>Example</vt:lpstr>
      <vt:lpstr>PowerPoint Presentation</vt:lpstr>
      <vt:lpstr>How would you represent</vt:lpstr>
      <vt:lpstr>Representing Numbers</vt:lpstr>
      <vt:lpstr>Unsigned (non-negative) Integers</vt:lpstr>
      <vt:lpstr>Unsigned Integers in Binary</vt:lpstr>
      <vt:lpstr>Converting from Decimal to Binary </vt:lpstr>
      <vt:lpstr>PowerPoint Presentation</vt:lpstr>
      <vt:lpstr>Two Types of Digital Logic!</vt:lpstr>
      <vt:lpstr>Wires and busses</vt:lpstr>
      <vt:lpstr>Combinational Logic Circuit</vt:lpstr>
      <vt:lpstr>Recall: Functions</vt:lpstr>
      <vt:lpstr>Combinational logic implements a  memoryless function</vt:lpstr>
      <vt:lpstr>PowerPoint Presentation</vt:lpstr>
      <vt:lpstr>Sequential logic circuits</vt:lpstr>
      <vt:lpstr>Building Larger Circuits</vt:lpstr>
      <vt:lpstr>PowerPoint Presentation</vt:lpstr>
      <vt:lpstr>Can compose digital circuits</vt:lpstr>
      <vt:lpstr>Closure </vt:lpstr>
      <vt:lpstr>PowerPoint Presentation</vt:lpstr>
      <vt:lpstr>How to design combinational logic?</vt:lpstr>
      <vt:lpstr>Google Tensor Processing Unit (TPU)</vt:lpstr>
      <vt:lpstr>Deep Learning: Where Times Goes</vt:lpstr>
      <vt:lpstr>Design Steps</vt:lpstr>
      <vt:lpstr>Several ways to describe a combinational logic function</vt:lpstr>
      <vt:lpstr>Why Boolean Algebra?</vt:lpstr>
      <vt:lpstr>Several ways to describe a combinational logic function</vt:lpstr>
      <vt:lpstr>Boolean Algebra</vt:lpstr>
      <vt:lpstr>Boolean Algebra</vt:lpstr>
      <vt:lpstr>Boolean Algebra</vt:lpstr>
      <vt:lpstr>Note on Notation</vt:lpstr>
      <vt:lpstr>Axioms of Boolean Algebra</vt:lpstr>
      <vt:lpstr>Example: Absorption</vt:lpstr>
      <vt:lpstr>Example: DeMorgan’s Law</vt:lpstr>
      <vt:lpstr>Principle of Duality</vt:lpstr>
      <vt:lpstr>Dual Functions</vt:lpstr>
      <vt:lpstr>Example of</vt:lpstr>
      <vt:lpstr>Useful Boolean Properties</vt:lpstr>
      <vt:lpstr>Example</vt:lpstr>
      <vt:lpstr>Normal Form  (From Truth Table to Equations)</vt:lpstr>
      <vt:lpstr>Example</vt:lpstr>
      <vt:lpstr>Factoring Functions</vt:lpstr>
      <vt:lpstr>Shannon Expansion</vt:lpstr>
      <vt:lpstr>Example: Prime Function</vt:lpstr>
      <vt:lpstr>Summary</vt:lpstr>
    </vt:vector>
  </TitlesOfParts>
  <Company>University of British Columbia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EECE 259: Introduction to Microcomputers  Slide Set 1:</dc:title>
  <dc:creator>Tor M. Aamodt</dc:creator>
  <cp:lastModifiedBy>Tor Aamodt</cp:lastModifiedBy>
  <cp:revision>649</cp:revision>
  <cp:lastPrinted>2015-09-16T04:16:05Z</cp:lastPrinted>
  <dcterms:created xsi:type="dcterms:W3CDTF">2014-08-16T19:21:12Z</dcterms:created>
  <dcterms:modified xsi:type="dcterms:W3CDTF">2023-09-15T21:58:12Z</dcterms:modified>
</cp:coreProperties>
</file>