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7" r:id="rId2"/>
    <p:sldId id="528" r:id="rId3"/>
    <p:sldId id="573" r:id="rId4"/>
    <p:sldId id="559" r:id="rId5"/>
    <p:sldId id="560" r:id="rId6"/>
    <p:sldId id="473" r:id="rId7"/>
    <p:sldId id="472" r:id="rId8"/>
    <p:sldId id="474" r:id="rId9"/>
    <p:sldId id="569" r:id="rId10"/>
    <p:sldId id="476" r:id="rId11"/>
    <p:sldId id="477" r:id="rId12"/>
    <p:sldId id="478" r:id="rId13"/>
    <p:sldId id="479" r:id="rId14"/>
    <p:sldId id="481" r:id="rId15"/>
    <p:sldId id="572" r:id="rId16"/>
    <p:sldId id="483" r:id="rId17"/>
    <p:sldId id="484" r:id="rId18"/>
    <p:sldId id="485" r:id="rId19"/>
    <p:sldId id="570" r:id="rId20"/>
    <p:sldId id="571" r:id="rId21"/>
    <p:sldId id="487" r:id="rId22"/>
    <p:sldId id="302" r:id="rId23"/>
    <p:sldId id="285" r:id="rId24"/>
    <p:sldId id="286" r:id="rId25"/>
    <p:sldId id="288" r:id="rId26"/>
    <p:sldId id="471" r:id="rId27"/>
    <p:sldId id="553" r:id="rId28"/>
    <p:sldId id="562" r:id="rId29"/>
    <p:sldId id="561" r:id="rId30"/>
    <p:sldId id="289" r:id="rId31"/>
    <p:sldId id="291" r:id="rId32"/>
    <p:sldId id="445" r:id="rId33"/>
    <p:sldId id="292" r:id="rId34"/>
    <p:sldId id="448" r:id="rId35"/>
    <p:sldId id="310" r:id="rId36"/>
    <p:sldId id="450" r:id="rId37"/>
    <p:sldId id="451" r:id="rId38"/>
    <p:sldId id="547" r:id="rId39"/>
    <p:sldId id="576" r:id="rId40"/>
    <p:sldId id="575" r:id="rId41"/>
    <p:sldId id="293" r:id="rId42"/>
    <p:sldId id="294" r:id="rId43"/>
    <p:sldId id="453" r:id="rId44"/>
    <p:sldId id="397" r:id="rId45"/>
    <p:sldId id="455" r:id="rId46"/>
    <p:sldId id="297" r:id="rId47"/>
    <p:sldId id="264" r:id="rId48"/>
    <p:sldId id="265" r:id="rId49"/>
    <p:sldId id="267" r:id="rId50"/>
    <p:sldId id="266" r:id="rId51"/>
    <p:sldId id="457" r:id="rId52"/>
    <p:sldId id="563" r:id="rId53"/>
    <p:sldId id="459" r:id="rId54"/>
    <p:sldId id="461" r:id="rId55"/>
    <p:sldId id="462" r:id="rId56"/>
    <p:sldId id="464" r:id="rId57"/>
    <p:sldId id="456" r:id="rId58"/>
    <p:sldId id="452" r:id="rId59"/>
    <p:sldId id="319" r:id="rId60"/>
    <p:sldId id="546" r:id="rId61"/>
    <p:sldId id="564" r:id="rId62"/>
    <p:sldId id="565" r:id="rId63"/>
    <p:sldId id="535" r:id="rId64"/>
    <p:sldId id="536" r:id="rId65"/>
    <p:sldId id="537" r:id="rId66"/>
    <p:sldId id="557" r:id="rId67"/>
    <p:sldId id="538" r:id="rId68"/>
    <p:sldId id="539" r:id="rId69"/>
    <p:sldId id="540" r:id="rId70"/>
    <p:sldId id="541" r:id="rId71"/>
    <p:sldId id="542" r:id="rId72"/>
    <p:sldId id="548" r:id="rId73"/>
    <p:sldId id="578" r:id="rId74"/>
    <p:sldId id="579" r:id="rId75"/>
    <p:sldId id="554" r:id="rId76"/>
    <p:sldId id="555" r:id="rId77"/>
    <p:sldId id="556" r:id="rId78"/>
    <p:sldId id="544" r:id="rId79"/>
    <p:sldId id="269" r:id="rId80"/>
    <p:sldId id="279" r:id="rId81"/>
    <p:sldId id="387" r:id="rId82"/>
    <p:sldId id="530" r:id="rId83"/>
    <p:sldId id="574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967" autoAdjust="0"/>
    <p:restoredTop sz="95073" autoAdjust="0"/>
  </p:normalViewPr>
  <p:slideViewPr>
    <p:cSldViewPr snapToObjects="1">
      <p:cViewPr varScale="1">
        <p:scale>
          <a:sx n="87" d="100"/>
          <a:sy n="87" d="100"/>
        </p:scale>
        <p:origin x="208" y="10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AC1B5-60BB-3B41-B24C-88BF8DA37DD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F2982-FA82-004F-8EDA-D2CCC58D3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41F86-92B1-0146-A037-3EF32C6ABA7F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27ED7-0F81-1340-AEF3-041B2888D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0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0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7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99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2F7577F-4907-4620-974E-72C229CCDB13}" type="slidenum">
              <a:rPr lang="en-US" sz="1000" b="0">
                <a:latin typeface="Times New Roman" pitchFamily="18" charset="0"/>
              </a:rPr>
              <a:pPr/>
              <a:t>17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1079353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2F7577F-4907-4620-974E-72C229CCDB13}" type="slidenum">
              <a:rPr lang="en-US" sz="1000" b="0">
                <a:latin typeface="Times New Roman" pitchFamily="18" charset="0"/>
              </a:rPr>
              <a:pPr/>
              <a:t>18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08589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7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32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7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63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81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 capacitors from Physics</a:t>
            </a:r>
            <a:r>
              <a:rPr lang="en-US" baseline="0" dirty="0"/>
              <a:t> 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7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0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35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 capacitors from Physics</a:t>
            </a:r>
            <a:r>
              <a:rPr lang="en-US" baseline="0" dirty="0"/>
              <a:t> 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19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76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5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55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 capacitors from Physics</a:t>
            </a:r>
            <a:r>
              <a:rPr lang="en-US" baseline="0" dirty="0"/>
              <a:t> 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3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9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72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07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1731" indent="-281435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5741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6037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26333" indent="-225148" defTabSz="902157"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76630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26926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77222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27518" indent="-225148" algn="r" defTabSz="902157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5AF66DE-4A75-428F-8AFC-078B29D1DF2A}" type="slidenum">
              <a:rPr lang="en-US" sz="1000" b="0">
                <a:latin typeface="Times New Roman" pitchFamily="18" charset="0"/>
              </a:rPr>
              <a:pPr/>
              <a:t>43</a:t>
            </a:fld>
            <a:endParaRPr lang="en-US" sz="1000" b="0" dirty="0">
              <a:latin typeface="Times New Roman" pitchFamily="18" charset="0"/>
            </a:endParaRPr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509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92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15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35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6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37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28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43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9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19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95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05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773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957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18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043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709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776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47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12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4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33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6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4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6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27ED7-0F81-1340-AEF3-041B2888D9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2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EF7C3-8062-4337-B804-16D71002181F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E8028-9E38-4202-B4EE-67CA8DC900E2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FE13-5053-4C2B-B7CB-773048703972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9352E-948E-4E0E-A38D-1C535D45B365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FF0-CDCB-4532-A920-8131026FE2CA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0D28-78BC-4699-A3AC-80B4DD642042}" type="datetime1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EBC4-292C-4D94-AA43-8405DFE9E033}" type="datetime1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A0B1F-FF54-405A-A577-CDB48205D3E4}" type="datetime1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D610-0747-460D-90AD-C4549C6E09F6}" type="datetime1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F4A9-A623-4993-AA8A-3B67A05C45E1}" type="datetime1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FA12-98DD-47C5-85E8-6770AEBAFA97}" type="datetime1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 2005-2012 W. J. Dally and Tor M. Aamodt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0F98-84B2-43E8-A1FF-9328DEFF5A55}" type="datetime1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(c)  2005-2012 W. J. Dally and Tor M. Aamodt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28E00-80DD-2147-9602-1B9AC9547B0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47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emf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guru.net/components/anton-shilov/tsmc-builds-first-10nm-validation-chips-with-quad-core-arm-cortex-a57/" TargetMode="External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guru.net/components/anton-shilov/tsmc-builds-first-10nm-validation-chips-with-quad-core-arm-cortex-a57/" TargetMode="External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image" Target="../media/image112.wmf"/><Relationship Id="rId18" Type="http://schemas.openxmlformats.org/officeDocument/2006/relationships/image" Target="../media/image114.wmf"/><Relationship Id="rId3" Type="http://schemas.openxmlformats.org/officeDocument/2006/relationships/image" Target="../media/image105.emf"/><Relationship Id="rId7" Type="http://schemas.openxmlformats.org/officeDocument/2006/relationships/image" Target="../media/image109.emf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7.bin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13.wmf"/><Relationship Id="rId20" Type="http://schemas.openxmlformats.org/officeDocument/2006/relationships/image" Target="../media/image1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07.emf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11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106.emf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5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35" y="-816332"/>
            <a:ext cx="9305535" cy="13669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8395" y="0"/>
            <a:ext cx="9144000" cy="6857999"/>
          </a:xfrm>
          <a:prstGeom prst="rect">
            <a:avLst/>
          </a:prstGeom>
          <a:solidFill>
            <a:srgbClr val="0000FF">
              <a:alpha val="6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666" y="1143000"/>
            <a:ext cx="7772400" cy="35814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FFF00"/>
                </a:solidFill>
              </a:rPr>
              <a:t>CPEN 211: Introduction to Microcomputers</a:t>
            </a:r>
            <a:br>
              <a:rPr lang="en-US" sz="2800" dirty="0">
                <a:solidFill>
                  <a:srgbClr val="FFFF00"/>
                </a:solidFill>
              </a:rPr>
            </a:b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Slide Set 2: 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CMOS Logic Gates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810" y="5180224"/>
            <a:ext cx="7941590" cy="83820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Prof. Tor Aamodt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0128" y="1579314"/>
            <a:ext cx="766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Recall associative rule: 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743200" y="2789690"/>
          <a:ext cx="23717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203040" progId="Equation.3">
                  <p:embed/>
                </p:oleObj>
              </mc:Choice>
              <mc:Fallback>
                <p:oleObj name="Equation" r:id="rId2" imgW="927000" imgH="203040" progId="Equation.3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789690"/>
                        <a:ext cx="237172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3124200" y="3382962"/>
          <a:ext cx="19812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203040" progId="Equation.3">
                  <p:embed/>
                </p:oleObj>
              </mc:Choice>
              <mc:Fallback>
                <p:oleObj name="Equation" r:id="rId4" imgW="774360" imgH="203040" progId="Equation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382962"/>
                        <a:ext cx="1981200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3124200" y="3962400"/>
          <a:ext cx="1828800" cy="467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177480" progId="Equation.3">
                  <p:embed/>
                </p:oleObj>
              </mc:Choice>
              <mc:Fallback>
                <p:oleObj name="Equation" r:id="rId6" imgW="672840" imgH="17748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962400"/>
                        <a:ext cx="1828800" cy="4673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ss2-3input-or.em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320" y="4648200"/>
            <a:ext cx="2849880" cy="144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7965" y="5024735"/>
            <a:ext cx="8082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f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181600"/>
            <a:ext cx="4343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Draw using 3-input OR gate: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Example: Majority Circuit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1371600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f(a,b,c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=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2281535"/>
            <a:ext cx="406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Top level is three input OR gate</a:t>
            </a:r>
          </a:p>
        </p:txBody>
      </p:sp>
      <p:pic>
        <p:nvPicPr>
          <p:cNvPr id="17" name="Picture 16" descr="ss2-majority-1st-step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130" y="3505200"/>
            <a:ext cx="2755311" cy="1981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5330" y="4177605"/>
            <a:ext cx="1576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81400" y="5103673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(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3200401"/>
            <a:ext cx="1636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Example: Majority Circuit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1371600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f(a,b,c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=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2281535"/>
            <a:ext cx="453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Repeat process on sub-expressions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5330" y="4177605"/>
            <a:ext cx="1576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81400" y="5103673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(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		</a:t>
            </a:r>
          </a:p>
          <a:p>
            <a:endParaRPr lang="en-US" sz="2800" dirty="0"/>
          </a:p>
        </p:txBody>
      </p:sp>
      <p:pic>
        <p:nvPicPr>
          <p:cNvPr id="10" name="Picture 9" descr="ss2-majority-2nd-step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71800"/>
            <a:ext cx="5410200" cy="2527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s1-majority-logic-diagram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844800"/>
            <a:ext cx="5016500" cy="287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Example: Majority Circuit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2844800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330646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6342" y="5126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32975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2342" y="3987800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5071" y="49739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2542" y="4364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400" y="1524000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f(a,b,c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=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c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1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NAND and NOR Gates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2298700" y="3670300"/>
            <a:ext cx="4546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s2-nand-nor-gates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93900"/>
            <a:ext cx="7467600" cy="287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5029200"/>
            <a:ext cx="184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NAND Gate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1200" y="5039380"/>
            <a:ext cx="162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 Gate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5944394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NAND and NOR gates can be implemented with fewer transistors than AND and 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output of this circuit?</a:t>
            </a:r>
          </a:p>
        </p:txBody>
      </p:sp>
      <p:pic>
        <p:nvPicPr>
          <p:cNvPr id="3" name="Picture 2" descr="ss2-nand-nand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2082800"/>
            <a:ext cx="4025900" cy="193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9050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2357735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3119735"/>
            <a:ext cx="31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35814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2743200"/>
            <a:ext cx="27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8683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/>
              <a:t>	Consider what happens if complement input before AND and then complement output:</a:t>
            </a:r>
          </a:p>
        </p:txBody>
      </p:sp>
      <p:pic>
        <p:nvPicPr>
          <p:cNvPr id="5" name="Picture 4" descr="ss1-demorgan-yal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1676400"/>
            <a:ext cx="8547100" cy="1079500"/>
          </a:xfrm>
          <a:prstGeom prst="rect">
            <a:avLst/>
          </a:prstGeom>
        </p:spPr>
      </p:pic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2438400" y="3048000"/>
          <a:ext cx="1866900" cy="1612901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a'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24400" y="1783800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=0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2221468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2175" y="1916668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7975" y="1905000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2175" y="2373868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7975" y="2362200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2800" y="2153132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4800" y="2145268"/>
            <a:ext cx="4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graphicFrame>
        <p:nvGraphicFramePr>
          <p:cNvPr id="16" name="Group 4"/>
          <p:cNvGraphicFramePr>
            <a:graphicFrameLocks noGrp="1"/>
          </p:cNvGraphicFramePr>
          <p:nvPr/>
        </p:nvGraphicFramePr>
        <p:xfrm>
          <a:off x="4305300" y="3048000"/>
          <a:ext cx="622300" cy="1612901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'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Group 4"/>
          <p:cNvGraphicFramePr>
            <a:graphicFrameLocks noGrp="1"/>
          </p:cNvGraphicFramePr>
          <p:nvPr/>
        </p:nvGraphicFramePr>
        <p:xfrm>
          <a:off x="5549900" y="3048000"/>
          <a:ext cx="622300" cy="1612901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Group 4"/>
          <p:cNvGraphicFramePr>
            <a:graphicFrameLocks noGrp="1"/>
          </p:cNvGraphicFramePr>
          <p:nvPr/>
        </p:nvGraphicFramePr>
        <p:xfrm>
          <a:off x="4937300" y="3048000"/>
          <a:ext cx="622300" cy="1612901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AND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Group 4"/>
          <p:cNvGraphicFramePr>
            <a:graphicFrameLocks noGrp="1"/>
          </p:cNvGraphicFramePr>
          <p:nvPr/>
        </p:nvGraphicFramePr>
        <p:xfrm>
          <a:off x="5549900" y="3048000"/>
          <a:ext cx="622300" cy="1612901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457200" y="5257800"/>
            <a:ext cx="8294505" cy="533400"/>
            <a:chOff x="457200" y="5257800"/>
            <a:chExt cx="8294505" cy="533400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3560762" y="5257800"/>
            <a:ext cx="1925638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74700" imgH="190500" progId="Equation.3">
                    <p:embed/>
                  </p:oleObj>
                </mc:Choice>
                <mc:Fallback>
                  <p:oleObj name="Equation" r:id="rId4" imgW="774700" imgH="190500" progId="Equation.3">
                    <p:embed/>
                    <p:pic>
                      <p:nvPicPr>
                        <p:cNvPr id="2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762" y="5257800"/>
                          <a:ext cx="1925638" cy="474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457200" y="5267980"/>
              <a:ext cx="2965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So we have shown: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43600" y="5267980"/>
              <a:ext cx="28081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(</a:t>
              </a:r>
              <a:r>
                <a:rPr lang="en-US" sz="2800" dirty="0" err="1"/>
                <a:t>DeMorgan’s</a:t>
              </a:r>
              <a:r>
                <a:rPr lang="en-US" sz="2800" dirty="0"/>
                <a:t> Law)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ea typeface="ＭＳ Ｐゴシック" pitchFamily="34" charset="-128"/>
              </a:rPr>
              <a:t>DeMorgan</a:t>
            </a:r>
            <a:r>
              <a:rPr lang="en-US" dirty="0">
                <a:ea typeface="ＭＳ Ｐゴシック" pitchFamily="34" charset="-128"/>
              </a:rPr>
              <a:t> Graphically</a:t>
            </a:r>
          </a:p>
        </p:txBody>
      </p:sp>
      <p:pic>
        <p:nvPicPr>
          <p:cNvPr id="8" name="Picture 7" descr="ss2-demorgan-graphically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28800"/>
            <a:ext cx="6916257" cy="3365500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8" idx="1"/>
          </p:cNvCxnSpPr>
          <p:nvPr/>
        </p:nvCxnSpPr>
        <p:spPr>
          <a:xfrm rot="10800000" flipH="1">
            <a:off x="1142999" y="3505200"/>
            <a:ext cx="6916257" cy="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4838" y="1676400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0" y="4182070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8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Bubble Rule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05805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Where possible, signals that are output from a gate with an inversion bubble on its output shall be input to a gate with an inversion bubble on its input. </a:t>
            </a:r>
          </a:p>
        </p:txBody>
      </p:sp>
      <p:pic>
        <p:nvPicPr>
          <p:cNvPr id="7" name="Picture 6" descr="ss2-bubble-rul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42" y="2895600"/>
            <a:ext cx="3468532" cy="1607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6488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§4.3.2</a:t>
            </a:r>
          </a:p>
        </p:txBody>
      </p:sp>
      <p:pic>
        <p:nvPicPr>
          <p:cNvPr id="10" name="Picture 9" descr="ss2-nand-nand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95600"/>
            <a:ext cx="3200400" cy="1534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6200" y="3109377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=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66238" y="4953000"/>
            <a:ext cx="4339562" cy="1589049"/>
            <a:chOff x="3966238" y="4953000"/>
            <a:chExt cx="4339562" cy="1589049"/>
          </a:xfrm>
        </p:grpSpPr>
        <p:pic>
          <p:nvPicPr>
            <p:cNvPr id="13" name="Picture 12" descr="ss2-and-or.e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4953000"/>
              <a:ext cx="3429000" cy="15890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966238" y="5181600"/>
              <a:ext cx="5295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00FF"/>
                  </a:solidFill>
                </a:rPr>
                <a:t>=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Example: Exclusive-OR (XOR)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80037"/>
            <a:ext cx="8991600" cy="1020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	Output high only if exactly one input is high</a:t>
            </a:r>
          </a:p>
          <a:p>
            <a:pPr>
              <a:buNone/>
            </a:pPr>
            <a:r>
              <a:rPr lang="en-US" dirty="0"/>
              <a:t>	Useful for inverting one signal under control of another.</a:t>
            </a:r>
          </a:p>
          <a:p>
            <a:pPr>
              <a:buNone/>
            </a:pPr>
            <a:r>
              <a:rPr lang="en-US" dirty="0"/>
              <a:t>	</a:t>
            </a:r>
          </a:p>
        </p:txBody>
      </p:sp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6438901" y="1435099"/>
          <a:ext cx="2019299" cy="1612901"/>
        </p:xfrm>
        <a:graphic>
          <a:graphicData uri="http://schemas.openxmlformats.org/drawingml/2006/table">
            <a:tbl>
              <a:tblPr/>
              <a:tblGrid>
                <a:gridCol w="67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XOR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304800"/>
            <a:ext cx="5029200" cy="5307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Claude Shannon, </a:t>
            </a:r>
            <a:r>
              <a:rPr lang="en-US" sz="2400" i="1" dirty="0">
                <a:solidFill>
                  <a:srgbClr val="0000FF"/>
                </a:solidFill>
              </a:rPr>
              <a:t>A Symbolic Analysis of Relay and Switching Circuits</a:t>
            </a:r>
            <a:r>
              <a:rPr lang="en-US" sz="2400" dirty="0"/>
              <a:t>, Master’s Thesis, MIT, 1937.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2743200" cy="387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11002"/>
            <a:ext cx="5410200" cy="79473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45340"/>
            <a:ext cx="2619375" cy="40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Example: Exclusive-OR (XOR)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80037"/>
            <a:ext cx="8991600" cy="1020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	Output high only if exactly one input is high</a:t>
            </a:r>
          </a:p>
          <a:p>
            <a:pPr>
              <a:buNone/>
            </a:pPr>
            <a:r>
              <a:rPr lang="en-US" dirty="0"/>
              <a:t>	Useful for inverting one signal under control of another.</a:t>
            </a:r>
          </a:p>
          <a:p>
            <a:pPr>
              <a:buNone/>
            </a:pPr>
            <a:r>
              <a:rPr lang="en-US" dirty="0"/>
              <a:t>	XOR with more than 2-inputs: true if odd number of inputs high</a:t>
            </a:r>
          </a:p>
        </p:txBody>
      </p:sp>
      <p:pic>
        <p:nvPicPr>
          <p:cNvPr id="5" name="Picture 4" descr="ss2-xor-gat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24200"/>
            <a:ext cx="8686800" cy="1578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295400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f(a,b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= (a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sym typeface="Symbol" charset="2"/>
              </a:rPr>
              <a:t>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sym typeface="Symbol" charset="2"/>
              </a:rPr>
              <a:t>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a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800" dirty="0" err="1"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sz="2800" dirty="0">
                <a:ea typeface="ＭＳ Ｐゴシック" pitchFamily="34" charset="-128"/>
                <a:cs typeface="Times New Roman" pitchFamily="18" charset="0"/>
              </a:rPr>
              <a:t>)</a:t>
            </a:r>
          </a:p>
          <a:p>
            <a:endParaRPr lang="en-US" sz="2800" dirty="0"/>
          </a:p>
        </p:txBody>
      </p:sp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6438901" y="1435099"/>
          <a:ext cx="2019299" cy="1612901"/>
        </p:xfrm>
        <a:graphic>
          <a:graphicData uri="http://schemas.openxmlformats.org/drawingml/2006/table">
            <a:tbl>
              <a:tblPr/>
              <a:tblGrid>
                <a:gridCol w="67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XOR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Gates to Equations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026963"/>
            <a:ext cx="7315201" cy="28040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026963"/>
            <a:ext cx="7315201" cy="28040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60110"/>
            <a:ext cx="7315201" cy="28928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881050"/>
            <a:ext cx="7315201" cy="3095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881050"/>
            <a:ext cx="7315201" cy="3095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881050"/>
            <a:ext cx="7315201" cy="30959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046"/>
            <a:ext cx="9144000" cy="287990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1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Implementing Boolean operations (AND, OR, NOT) using electronic circuits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1800" y="6488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532437"/>
            <a:ext cx="7620000" cy="792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“for the lamp to glow, electrons must flow”</a:t>
            </a:r>
            <a:endParaRPr lang="en-US" sz="1800" dirty="0"/>
          </a:p>
        </p:txBody>
      </p:sp>
      <p:pic>
        <p:nvPicPr>
          <p:cNvPr id="4" name="Picture 3" descr="ss2-wall-switch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6310"/>
            <a:ext cx="7239000" cy="347669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Consider household light switch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Want to use output of one logic device to control input of other logic devices.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Need </a:t>
            </a:r>
            <a:r>
              <a:rPr lang="en-US" dirty="0">
                <a:solidFill>
                  <a:srgbClr val="FF0000"/>
                </a:solidFill>
              </a:rPr>
              <a:t>output</a:t>
            </a:r>
            <a:r>
              <a:rPr lang="en-US" dirty="0"/>
              <a:t> and </a:t>
            </a:r>
            <a:r>
              <a:rPr lang="en-US" dirty="0">
                <a:solidFill>
                  <a:srgbClr val="008000"/>
                </a:solidFill>
              </a:rPr>
              <a:t>input</a:t>
            </a:r>
            <a:r>
              <a:rPr lang="en-US" dirty="0"/>
              <a:t> carried by digital signals of </a:t>
            </a:r>
            <a:r>
              <a:rPr lang="en-US" u="sng" dirty="0"/>
              <a:t>same type</a:t>
            </a:r>
            <a:r>
              <a:rPr lang="en-US" dirty="0"/>
              <a:t>. E.g., both use voltages of 0V and 2.5V to represent logic 0 and 1.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29001" y="2438400"/>
            <a:ext cx="914400" cy="800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29601" y="2438400"/>
            <a:ext cx="914400" cy="800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2643401" y="2838450"/>
            <a:ext cx="218620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79333" y="283759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3671" y="28194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input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Metal Oxide Semiconductor (MOS)</a:t>
            </a:r>
            <a:br>
              <a:rPr lang="en-US" dirty="0"/>
            </a:br>
            <a:r>
              <a:rPr lang="en-US" dirty="0"/>
              <a:t>Field-Effect Transistors (FET)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07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Amount of current flowing between source and drain depends on voltage applied to gate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§4.2</a:t>
            </a:r>
          </a:p>
        </p:txBody>
      </p:sp>
      <p:pic>
        <p:nvPicPr>
          <p:cNvPr id="6" name="Picture 5" descr="ss2-cmos-transistor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81144"/>
            <a:ext cx="6705600" cy="24146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is a Silicon </a:t>
            </a:r>
            <a:r>
              <a:rPr lang="en-US" dirty="0"/>
              <a:t>Wafer created?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2" y="1676400"/>
            <a:ext cx="762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2085" y="5591273"/>
            <a:ext cx="540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[Source:  https://en.wikipedia.org/wiki/Wafer_(electronics)#Formation]</a:t>
            </a:r>
          </a:p>
        </p:txBody>
      </p:sp>
    </p:spTree>
    <p:extLst>
      <p:ext uri="{BB962C8B-B14F-4D97-AF65-F5344CB8AC3E}">
        <p14:creationId xmlns:p14="http://schemas.microsoft.com/office/powerpoint/2010/main" val="806191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19200"/>
            <a:ext cx="4876800" cy="3854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867400"/>
            <a:ext cx="59234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[image from: http://</a:t>
            </a:r>
            <a:r>
              <a:rPr lang="en-US" sz="1100" dirty="0" err="1"/>
              <a:t>www.tomshardware.com</a:t>
            </a:r>
            <a:r>
              <a:rPr lang="en-US" sz="1100" dirty="0"/>
              <a:t>/reviews/semiconductor-production-101,1590-3.html]</a:t>
            </a:r>
          </a:p>
        </p:txBody>
      </p:sp>
    </p:spTree>
    <p:extLst>
      <p:ext uri="{BB962C8B-B14F-4D97-AF65-F5344CB8AC3E}">
        <p14:creationId xmlns:p14="http://schemas.microsoft.com/office/powerpoint/2010/main" val="903616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53975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4419600"/>
            <a:ext cx="6304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[image above from: http://</a:t>
            </a:r>
            <a:r>
              <a:rPr lang="en-US" sz="1100" dirty="0" err="1"/>
              <a:t>www.tomshardware.com</a:t>
            </a:r>
            <a:r>
              <a:rPr lang="en-US" sz="1100" dirty="0"/>
              <a:t>/reviews/semiconductor-production-101,1590-5.html 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How is a chip made from a wafer?</a:t>
            </a:r>
          </a:p>
        </p:txBody>
      </p:sp>
    </p:spTree>
    <p:extLst>
      <p:ext uri="{BB962C8B-B14F-4D97-AF65-F5344CB8AC3E}">
        <p14:creationId xmlns:p14="http://schemas.microsoft.com/office/powerpoint/2010/main" val="2040407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43000"/>
            <a:ext cx="5048334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791200"/>
            <a:ext cx="619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[image from: https://</a:t>
            </a:r>
            <a:r>
              <a:rPr lang="en-US" dirty="0" err="1"/>
              <a:t>en.wikipedia.org</a:t>
            </a:r>
            <a:r>
              <a:rPr lang="en-US" dirty="0"/>
              <a:t>/wiki/Wafer_(electronics)]</a:t>
            </a:r>
          </a:p>
        </p:txBody>
      </p:sp>
    </p:spTree>
    <p:extLst>
      <p:ext uri="{BB962C8B-B14F-4D97-AF65-F5344CB8AC3E}">
        <p14:creationId xmlns:p14="http://schemas.microsoft.com/office/powerpoint/2010/main" val="148407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By end of this slide set you will be able to: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Convert a Boolean expression into an schematic diagram of a logic circuit. Write a Boolean expression for a logic diagram. Apply the bubble rule.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Explain the operation of CMOS transistor using the analogy of a switch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Explain how CMOS transistors operating like switches provide the noise immunity desired in digital logic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Draw a CMOS circuit including pull down and pull up networks for implementing simple and complex logic gates described by Boolean functions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24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n</a:t>
            </a:r>
            <a:r>
              <a:rPr lang="en-US" dirty="0"/>
              <a:t>-type MOS transistor (NFET)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10200"/>
            <a:ext cx="9144000" cy="129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/>
              <a:t>	With 0 volts: source and drain isolated</a:t>
            </a:r>
            <a:endParaRPr lang="en-US" sz="3600" i="1" dirty="0"/>
          </a:p>
        </p:txBody>
      </p:sp>
      <p:pic>
        <p:nvPicPr>
          <p:cNvPr id="10" name="Picture 9" descr="ss2-nmos-device-off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34316"/>
            <a:ext cx="4197350" cy="3290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3400" y="2653516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0 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CF1051-D0BC-AC45-94F8-BE1FE7432C80}"/>
              </a:ext>
            </a:extLst>
          </p:cNvPr>
          <p:cNvGrpSpPr/>
          <p:nvPr/>
        </p:nvGrpSpPr>
        <p:grpSpPr>
          <a:xfrm>
            <a:off x="4585391" y="1000641"/>
            <a:ext cx="4456354" cy="3001953"/>
            <a:chOff x="4230446" y="1143000"/>
            <a:chExt cx="4456354" cy="30019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7A2848-42C2-914A-97AA-FE2628C8359C}"/>
                </a:ext>
              </a:extLst>
            </p:cNvPr>
            <p:cNvSpPr/>
            <p:nvPr/>
          </p:nvSpPr>
          <p:spPr>
            <a:xfrm>
              <a:off x="5278327" y="2222205"/>
              <a:ext cx="1295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4EDA5C9-0482-7647-9279-D7929A224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130" y="1752600"/>
              <a:ext cx="2411070" cy="8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424EC9-EA2C-2541-8234-A3D567A4CA26}"/>
                </a:ext>
              </a:extLst>
            </p:cNvPr>
            <p:cNvSpPr/>
            <p:nvPr/>
          </p:nvSpPr>
          <p:spPr>
            <a:xfrm>
              <a:off x="5867400" y="1143000"/>
              <a:ext cx="2819400" cy="2133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90FF576-F32C-C24A-A62A-5B3A8A2B0483}"/>
                </a:ext>
              </a:extLst>
            </p:cNvPr>
            <p:cNvSpPr/>
            <p:nvPr/>
          </p:nvSpPr>
          <p:spPr>
            <a:xfrm>
              <a:off x="4230446" y="3741727"/>
              <a:ext cx="473564" cy="4032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D081D6-3BE9-2643-A1A9-836297505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3490" y="2795875"/>
              <a:ext cx="1463640" cy="96491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DF9F4B-0571-A14A-BEF9-1A499C52000D}"/>
              </a:ext>
            </a:extLst>
          </p:cNvPr>
          <p:cNvSpPr txBox="1"/>
          <p:nvPr/>
        </p:nvSpPr>
        <p:spPr>
          <a:xfrm>
            <a:off x="122375" y="6522153"/>
            <a:ext cx="63546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[diode picture: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commons.wikimedia.org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File:PN_diode_with_electrical_symbol.svg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#/media/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File:PN_diode_with_electrical_symbol.svg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n</a:t>
            </a:r>
            <a:r>
              <a:rPr lang="en-US" dirty="0"/>
              <a:t>-type MOS transistor (NFET)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5105400"/>
            <a:ext cx="9144000" cy="175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	With 2.5 volts: area under gate acts almost like a wire</a:t>
            </a:r>
            <a:r>
              <a:rPr lang="en-US" dirty="0"/>
              <a:t> </a:t>
            </a:r>
            <a:r>
              <a:rPr lang="en-US" sz="3600" i="1" dirty="0"/>
              <a:t>(positive voltage attracts electrons)</a:t>
            </a:r>
          </a:p>
        </p:txBody>
      </p:sp>
      <p:pic>
        <p:nvPicPr>
          <p:cNvPr id="9" name="Picture 8" descr="ss2-nmos-device-on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315596"/>
            <a:ext cx="4425950" cy="3469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4027" y="2662535"/>
            <a:ext cx="74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2.5V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NFET Circuit Symbol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8193" y="4964668"/>
            <a:ext cx="248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2225" y="4964668"/>
            <a:ext cx="152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Circuit Symbol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20573"/>
            <a:ext cx="1147139" cy="2098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92092"/>
            <a:ext cx="2677683" cy="11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1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64904"/>
            <a:ext cx="2667001" cy="2220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n-type MOS transistor (NFET)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8686800" cy="16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Can use NFET to enable a control </a:t>
            </a:r>
            <a:r>
              <a:rPr lang="en-US" b="1" dirty="0">
                <a:solidFill>
                  <a:srgbClr val="0000FF"/>
                </a:solidFill>
              </a:rPr>
              <a:t>voltage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on gate to determine whether </a:t>
            </a:r>
            <a:r>
              <a:rPr lang="en-US" b="1" dirty="0">
                <a:solidFill>
                  <a:srgbClr val="FF0000"/>
                </a:solidFill>
              </a:rPr>
              <a:t>current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flows and light goes on.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8600" y="2819400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7941" y="28194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2.5V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638800" y="2514600"/>
            <a:ext cx="0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2743200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14" name="Sun 13"/>
          <p:cNvSpPr>
            <a:spLocks noChangeAspect="1"/>
          </p:cNvSpPr>
          <p:nvPr/>
        </p:nvSpPr>
        <p:spPr>
          <a:xfrm>
            <a:off x="3840480" y="1417320"/>
            <a:ext cx="754380" cy="754380"/>
          </a:xfrm>
          <a:prstGeom prst="sun">
            <a:avLst/>
          </a:prstGeom>
          <a:gradFill>
            <a:gsLst>
              <a:gs pos="0">
                <a:srgbClr val="FFFF00"/>
              </a:gs>
              <a:gs pos="100000">
                <a:srgbClr val="FFFFFF">
                  <a:alpha val="50000"/>
                </a:srgb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8" grpId="1"/>
      <p:bldP spid="10" grpId="0"/>
      <p:bldP spid="13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0" y="2269235"/>
            <a:ext cx="1830025" cy="2138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NOT Function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83032" y="343087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9169" y="29718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2.5V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53927" y="3186140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83498" y="3576317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357" y="296965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6310" y="188779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2.5V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5578" y="299273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00" y="2500699"/>
            <a:ext cx="2351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Light is a resistor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5969" y="4388277"/>
            <a:ext cx="10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“Ground”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738" y="209163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Supply Voltage</a:t>
            </a:r>
          </a:p>
        </p:txBody>
      </p:sp>
      <p:graphicFrame>
        <p:nvGraphicFramePr>
          <p:cNvPr id="2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00323"/>
              </p:ext>
            </p:extLst>
          </p:nvPr>
        </p:nvGraphicFramePr>
        <p:xfrm>
          <a:off x="457200" y="5334000"/>
          <a:ext cx="2209800" cy="1000126"/>
        </p:xfrm>
        <a:graphic>
          <a:graphicData uri="http://schemas.openxmlformats.org/drawingml/2006/table">
            <a:tbl>
              <a:tblPr/>
              <a:tblGrid>
                <a:gridCol w="110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input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output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 volts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 volts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 volts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 volts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16352"/>
              </p:ext>
            </p:extLst>
          </p:nvPr>
        </p:nvGraphicFramePr>
        <p:xfrm>
          <a:off x="3119457" y="5334000"/>
          <a:ext cx="2209800" cy="1000126"/>
        </p:xfrm>
        <a:graphic>
          <a:graphicData uri="http://schemas.openxmlformats.org/drawingml/2006/table">
            <a:tbl>
              <a:tblPr/>
              <a:tblGrid>
                <a:gridCol w="110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input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output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845607" y="3175135"/>
            <a:ext cx="843501" cy="406265"/>
          </a:xfrm>
          <a:prstGeom prst="rect">
            <a:avLst/>
          </a:prstGeom>
          <a:solidFill>
            <a:schemeClr val="bg1"/>
          </a:solidFill>
        </p:spPr>
        <p:txBody>
          <a:bodyPr wrap="none" tIns="18288" bIns="18288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input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31179" y="2923481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4362" y="407707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21146" y="2995418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??</a:t>
            </a:r>
          </a:p>
        </p:txBody>
      </p:sp>
      <p:pic>
        <p:nvPicPr>
          <p:cNvPr id="37" name="Picture 36" descr="not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460" y="5549421"/>
            <a:ext cx="2235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10" grpId="0"/>
      <p:bldP spid="13" grpId="0"/>
      <p:bldP spid="15" grpId="0"/>
      <p:bldP spid="15" grpId="1"/>
      <p:bldP spid="16" grpId="0"/>
      <p:bldP spid="17" grpId="0"/>
      <p:bldP spid="17" grpId="1"/>
      <p:bldP spid="18" grpId="0"/>
      <p:bldP spid="29" grpId="0" animBg="1"/>
      <p:bldP spid="30" grpId="0"/>
      <p:bldP spid="33" grpId="0"/>
      <p:bldP spid="34" grpId="0"/>
      <p:bldP spid="3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07053"/>
            <a:ext cx="2550778" cy="2377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 Power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When input is logic value 1 current flows.  This consumes significant 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60578" y="1874347"/>
            <a:ext cx="0" cy="564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43441" y="1925540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Would like to replace resistor (light) with another switch that is connected to supply: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8" y="2544763"/>
            <a:ext cx="2894462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8" y="2544763"/>
            <a:ext cx="2894462" cy="2971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8500" y="5638800"/>
            <a:ext cx="3178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 output to ground ONLY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7895" y="5644192"/>
            <a:ext cx="3117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 output to supply ONLY</a:t>
            </a:r>
          </a:p>
        </p:txBody>
      </p:sp>
    </p:spTree>
    <p:extLst>
      <p:ext uri="{BB962C8B-B14F-4D97-AF65-F5344CB8AC3E}">
        <p14:creationId xmlns:p14="http://schemas.microsoft.com/office/powerpoint/2010/main" val="42874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NFET can connect output to </a:t>
            </a:r>
            <a:r>
              <a:rPr lang="en-US" dirty="0">
                <a:solidFill>
                  <a:srgbClr val="0000FF"/>
                </a:solidFill>
              </a:rPr>
              <a:t>ground</a:t>
            </a:r>
            <a:r>
              <a:rPr lang="en-US" dirty="0"/>
              <a:t>.</a:t>
            </a:r>
          </a:p>
          <a:p>
            <a:r>
              <a:rPr lang="en-US" dirty="0"/>
              <a:t>Needed: way to connect output to </a:t>
            </a:r>
            <a:r>
              <a:rPr lang="en-US" dirty="0">
                <a:solidFill>
                  <a:srgbClr val="FF0000"/>
                </a:solidFill>
              </a:rPr>
              <a:t>supply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1786795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Aside: Why Can’t We Connect Output to Supply with NFET?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45442"/>
            <a:ext cx="6096000" cy="489347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 connect drain to source we need voltage from gate to source higher than </a:t>
            </a:r>
            <a:r>
              <a:rPr lang="en-US" i="1" dirty="0"/>
              <a:t>threshold voltage, </a:t>
            </a:r>
            <a:r>
              <a:rPr lang="en-US" dirty="0"/>
              <a:t>Vth (e.g., Vth = 0.7V).</a:t>
            </a:r>
          </a:p>
          <a:p>
            <a:r>
              <a:rPr lang="en-US" dirty="0"/>
              <a:t>If logic “1” is 2.5 V, need gate voltage of 3.2 V to drive output to 2.5 V.</a:t>
            </a:r>
          </a:p>
          <a:p>
            <a:r>
              <a:rPr lang="en-US" dirty="0"/>
              <a:t>In practice gate voltage limited to 2.5V </a:t>
            </a:r>
          </a:p>
          <a:p>
            <a:r>
              <a:rPr lang="en-US" dirty="0"/>
              <a:t>Then, output voltage for “1” with NFET is  V</a:t>
            </a:r>
            <a:r>
              <a:rPr lang="en-US" baseline="-25000" dirty="0"/>
              <a:t>1</a:t>
            </a:r>
            <a:r>
              <a:rPr lang="en-US" dirty="0"/>
              <a:t> = 2.5V - 0.7V = 1.8V </a:t>
            </a:r>
          </a:p>
          <a:p>
            <a:r>
              <a:rPr lang="en-US" dirty="0"/>
              <a:t>Recall, we wanted output to be 2.5V for “1” so we can tolerate noise.</a:t>
            </a:r>
          </a:p>
          <a:p>
            <a:r>
              <a:rPr lang="en-US" dirty="0"/>
              <a:t>Another issue:  Would also need a way to supply opposite logic level at same time (need a NOT gate, which is what we are trying to build!)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77" y="1295400"/>
            <a:ext cx="1665046" cy="3045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66F9D-9A4D-AEEB-A7B1-1D2D62476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58" y="5047546"/>
            <a:ext cx="2677683" cy="11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18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p-type MOS transistor (PFET)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5105400"/>
            <a:ext cx="9144000" cy="175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	With 2.5 volts: source and drain isolated by reversed biased diode junction </a:t>
            </a:r>
            <a:endParaRPr lang="en-US" sz="3600" i="1" dirty="0"/>
          </a:p>
        </p:txBody>
      </p:sp>
      <p:pic>
        <p:nvPicPr>
          <p:cNvPr id="9" name="Picture 8" descr="ss2-nmos-device-on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315596"/>
            <a:ext cx="4425950" cy="3469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4027" y="2662535"/>
            <a:ext cx="74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2.5V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39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DDE14-260B-C342-AE00-FFE3A7287B9F}"/>
              </a:ext>
            </a:extLst>
          </p:cNvPr>
          <p:cNvSpPr/>
          <p:nvPr/>
        </p:nvSpPr>
        <p:spPr>
          <a:xfrm>
            <a:off x="3749040" y="3635375"/>
            <a:ext cx="97840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0075B-19E3-2E4F-8096-0B5452CAEDF3}"/>
              </a:ext>
            </a:extLst>
          </p:cNvPr>
          <p:cNvSpPr txBox="1"/>
          <p:nvPr/>
        </p:nvSpPr>
        <p:spPr>
          <a:xfrm>
            <a:off x="4114800" y="4038600"/>
            <a:ext cx="306494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8356D-2FD0-FE4E-B097-071CC422EBBF}"/>
              </a:ext>
            </a:extLst>
          </p:cNvPr>
          <p:cNvSpPr txBox="1"/>
          <p:nvPr/>
        </p:nvSpPr>
        <p:spPr>
          <a:xfrm>
            <a:off x="3048000" y="3657600"/>
            <a:ext cx="3048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tIns="0" bIns="0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C12DB2-7EA7-B449-886E-49940163FE71}"/>
              </a:ext>
            </a:extLst>
          </p:cNvPr>
          <p:cNvSpPr txBox="1"/>
          <p:nvPr/>
        </p:nvSpPr>
        <p:spPr>
          <a:xfrm>
            <a:off x="4754880" y="3657600"/>
            <a:ext cx="978408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/>
              <a:t> 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DF4277-E4BA-D341-B0AA-8AC6E4029D5C}"/>
              </a:ext>
            </a:extLst>
          </p:cNvPr>
          <p:cNvGrpSpPr/>
          <p:nvPr/>
        </p:nvGrpSpPr>
        <p:grpSpPr>
          <a:xfrm>
            <a:off x="3455055" y="1143000"/>
            <a:ext cx="5231745" cy="2895600"/>
            <a:chOff x="3455055" y="1143000"/>
            <a:chExt cx="5231745" cy="2895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E8453C-52A2-DA40-B03B-94534835E12A}"/>
                </a:ext>
              </a:extLst>
            </p:cNvPr>
            <p:cNvSpPr/>
            <p:nvPr/>
          </p:nvSpPr>
          <p:spPr>
            <a:xfrm>
              <a:off x="5278327" y="2222205"/>
              <a:ext cx="1295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322" name="Picture 2">
              <a:extLst>
                <a:ext uri="{FF2B5EF4-FFF2-40B4-BE49-F238E27FC236}">
                  <a16:creationId xmlns:a16="http://schemas.microsoft.com/office/drawing/2014/main" id="{62BD77CC-07A0-C04D-8C1C-00C020C2E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130" y="1752600"/>
              <a:ext cx="2411070" cy="8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DD5A00-8125-8747-B490-4F5786224D68}"/>
                </a:ext>
              </a:extLst>
            </p:cNvPr>
            <p:cNvSpPr/>
            <p:nvPr/>
          </p:nvSpPr>
          <p:spPr>
            <a:xfrm>
              <a:off x="5867400" y="1143000"/>
              <a:ext cx="2819400" cy="2133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96B3B9-0C3E-FB4B-8D39-A8C3B1B0E332}"/>
                </a:ext>
              </a:extLst>
            </p:cNvPr>
            <p:cNvSpPr/>
            <p:nvPr/>
          </p:nvSpPr>
          <p:spPr>
            <a:xfrm>
              <a:off x="3455055" y="3635374"/>
              <a:ext cx="473564" cy="4032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E6614D-E98D-6341-B09B-7C3EE8E82F43}"/>
                </a:ext>
              </a:extLst>
            </p:cNvPr>
            <p:cNvCxnSpPr>
              <a:stCxn id="15" idx="7"/>
            </p:cNvCxnSpPr>
            <p:nvPr/>
          </p:nvCxnSpPr>
          <p:spPr>
            <a:xfrm flipV="1">
              <a:off x="3859267" y="2662535"/>
              <a:ext cx="2187863" cy="103189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07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72" y="479485"/>
            <a:ext cx="6891130" cy="4754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485249"/>
            <a:ext cx="671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[image from: https://</a:t>
            </a:r>
            <a:r>
              <a:rPr lang="en-US" dirty="0" err="1"/>
              <a:t>web.stanford.edu</a:t>
            </a:r>
            <a:r>
              <a:rPr lang="en-US" dirty="0"/>
              <a:t>/class/cs101/hardware-1.html]</a:t>
            </a:r>
          </a:p>
        </p:txBody>
      </p:sp>
    </p:spTree>
    <p:extLst>
      <p:ext uri="{BB962C8B-B14F-4D97-AF65-F5344CB8AC3E}">
        <p14:creationId xmlns:p14="http://schemas.microsoft.com/office/powerpoint/2010/main" val="879719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p-type MOS transistor (PFET)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10200"/>
            <a:ext cx="9144000" cy="129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/>
              <a:t>	With 0 volts: source and drain connected by layer of positive carriers (“holes”)</a:t>
            </a:r>
            <a:endParaRPr lang="en-US" sz="3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C39BE1-5688-9C59-80F2-99D998EA4D6B}"/>
              </a:ext>
            </a:extLst>
          </p:cNvPr>
          <p:cNvGrpSpPr/>
          <p:nvPr/>
        </p:nvGrpSpPr>
        <p:grpSpPr>
          <a:xfrm>
            <a:off x="1893265" y="1537409"/>
            <a:ext cx="4435348" cy="3290084"/>
            <a:chOff x="762000" y="1524000"/>
            <a:chExt cx="4435348" cy="3290084"/>
          </a:xfrm>
        </p:grpSpPr>
        <p:pic>
          <p:nvPicPr>
            <p:cNvPr id="10" name="Picture 9" descr="ss2-nmos-device-off.e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1524000"/>
              <a:ext cx="4197350" cy="32900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46248" y="2743200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0 V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41CBD5-F65D-4548-828B-2AAC3FCD6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0634" y="3705943"/>
              <a:ext cx="937260" cy="2603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BF114E-F1E6-1341-9A81-CC33AE5B402C}"/>
                </a:ext>
              </a:extLst>
            </p:cNvPr>
            <p:cNvSpPr txBox="1"/>
            <p:nvPr/>
          </p:nvSpPr>
          <p:spPr>
            <a:xfrm>
              <a:off x="2670048" y="4128284"/>
              <a:ext cx="306494" cy="369332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2E59B3-AE9C-A946-93C5-8DC91E6CCFB9}"/>
                </a:ext>
              </a:extLst>
            </p:cNvPr>
            <p:cNvSpPr txBox="1"/>
            <p:nvPr/>
          </p:nvSpPr>
          <p:spPr>
            <a:xfrm>
              <a:off x="1603248" y="3747284"/>
              <a:ext cx="304800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/>
          </p:spPr>
          <p:txBody>
            <a:bodyPr wrap="square" tIns="0" bIns="0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7FA81-7EF0-F649-A6D1-4777C28298A7}"/>
                </a:ext>
              </a:extLst>
            </p:cNvPr>
            <p:cNvSpPr txBox="1"/>
            <p:nvPr/>
          </p:nvSpPr>
          <p:spPr>
            <a:xfrm>
              <a:off x="3584448" y="3747284"/>
              <a:ext cx="304800" cy="27699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/>
          </p:spPr>
          <p:txBody>
            <a:bodyPr wrap="square" tIns="0" bIns="0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0BAB5-6C70-6443-96AD-22379C479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7490" y="3793004"/>
              <a:ext cx="73958" cy="790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C16F4A-A306-E145-B9FC-094EBA367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4224" y="3793004"/>
              <a:ext cx="73958" cy="790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DF7F78-C07C-5442-B32D-38E53C1F9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073" y="3793004"/>
              <a:ext cx="73958" cy="790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7727AC-1611-5445-9D73-B90BE0628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9984" y="3793004"/>
              <a:ext cx="73958" cy="790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3CBE84-C8B0-7440-87A8-5B8FD0F4C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0199" y="3793004"/>
              <a:ext cx="73958" cy="790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139055-CE7C-6142-BDBA-28432B186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6848" y="2178834"/>
              <a:ext cx="1460500" cy="10668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01ADB1-F464-C10B-77FC-1E3A25672458}"/>
              </a:ext>
            </a:extLst>
          </p:cNvPr>
          <p:cNvGrpSpPr/>
          <p:nvPr/>
        </p:nvGrpSpPr>
        <p:grpSpPr>
          <a:xfrm>
            <a:off x="5603030" y="1279525"/>
            <a:ext cx="3312457" cy="4114800"/>
            <a:chOff x="5755342" y="1371600"/>
            <a:chExt cx="3312457" cy="4114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E4A790-E5D5-D3F7-638A-2924C3B6614E}"/>
                </a:ext>
              </a:extLst>
            </p:cNvPr>
            <p:cNvSpPr/>
            <p:nvPr/>
          </p:nvSpPr>
          <p:spPr>
            <a:xfrm>
              <a:off x="5755342" y="1371600"/>
              <a:ext cx="3312457" cy="41148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4C7605E-8E63-9DCA-E6B7-3FDCC3F4C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240" y="2934292"/>
              <a:ext cx="2825391" cy="219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36BC51-7E4B-E8A2-454C-0C28A6F0AF72}"/>
                </a:ext>
              </a:extLst>
            </p:cNvPr>
            <p:cNvSpPr txBox="1"/>
            <p:nvPr/>
          </p:nvSpPr>
          <p:spPr>
            <a:xfrm>
              <a:off x="5755343" y="5131034"/>
              <a:ext cx="31838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</a:rPr>
                <a:t>[picture from: https://</a:t>
              </a:r>
              <a:r>
                <a:rPr lang="en-US" sz="800" dirty="0" err="1">
                  <a:solidFill>
                    <a:schemeClr val="bg1">
                      <a:lumMod val="75000"/>
                    </a:schemeClr>
                  </a:solidFill>
                </a:rPr>
                <a:t>energyeducation.ca</a:t>
              </a:r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</a:rPr>
                <a:t>/encyclopedia/</a:t>
              </a:r>
              <a:r>
                <a:rPr lang="en-US" sz="800" dirty="0" err="1">
                  <a:solidFill>
                    <a:schemeClr val="bg1">
                      <a:lumMod val="75000"/>
                    </a:schemeClr>
                  </a:solidFill>
                </a:rPr>
                <a:t>Electron_hole</a:t>
              </a:r>
              <a:r>
                <a:rPr lang="en-US" sz="800" dirty="0">
                  <a:solidFill>
                    <a:schemeClr val="bg1">
                      <a:lumMod val="75000"/>
                    </a:schemeClr>
                  </a:solidFill>
                </a:rPr>
                <a:t>]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8DE12C5-CDBF-4FFD-756B-ED298C7F0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499" y="2026997"/>
              <a:ext cx="874301" cy="874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04B4574-CF7B-CB7D-B3FE-C2E0C7DC5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240" y="1651255"/>
              <a:ext cx="1397600" cy="1527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A8EB2-0F12-85FB-D51B-9AB8093811EC}"/>
                </a:ext>
              </a:extLst>
            </p:cNvPr>
            <p:cNvSpPr txBox="1"/>
            <p:nvPr/>
          </p:nvSpPr>
          <p:spPr>
            <a:xfrm>
              <a:off x="5828805" y="1515920"/>
              <a:ext cx="24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FF"/>
                  </a:highlight>
                </a:rPr>
                <a:t>Aside: What is a “hole”?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21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19166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/>
              <a:t>P-type MOS Transistor (PFET)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82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	P-type has opposite function to n-type:  When</a:t>
            </a:r>
            <a:r>
              <a:rPr lang="en-US" i="1" dirty="0"/>
              <a:t> source connected to supply voltage (e.g., 2.5V) and </a:t>
            </a:r>
            <a:r>
              <a:rPr lang="en-US" dirty="0"/>
              <a:t>gate connected to 0 volts, acts like wire. When gate connected to 2.5 volts then source and drain isolated.</a:t>
            </a:r>
          </a:p>
        </p:txBody>
      </p:sp>
      <p:pic>
        <p:nvPicPr>
          <p:cNvPr id="4" name="Picture 3" descr="ss2-pmos-abstract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435100"/>
            <a:ext cx="1739900" cy="3136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NOT function</a:t>
            </a:r>
          </a:p>
        </p:txBody>
      </p:sp>
      <p:pic>
        <p:nvPicPr>
          <p:cNvPr id="4" name="Picture 3" descr="ss2-cmos-inverter-yal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6934200" cy="3643258"/>
          </a:xfrm>
          <a:prstGeom prst="rect">
            <a:avLst/>
          </a:prstGeom>
        </p:spPr>
      </p:pic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1219200" y="5334000"/>
          <a:ext cx="2209800" cy="1000126"/>
        </p:xfrm>
        <a:graphic>
          <a:graphicData uri="http://schemas.openxmlformats.org/drawingml/2006/table">
            <a:tbl>
              <a:tblPr/>
              <a:tblGrid>
                <a:gridCol w="110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input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output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 volts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 volts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 volts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 volts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5562600" y="5410200"/>
          <a:ext cx="2209800" cy="1000126"/>
        </p:xfrm>
        <a:graphic>
          <a:graphicData uri="http://schemas.openxmlformats.org/drawingml/2006/table">
            <a:tbl>
              <a:tblPr/>
              <a:tblGrid>
                <a:gridCol w="1104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input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output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00800" y="6488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§4.3.2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42</a:t>
            </a:fld>
            <a:endParaRPr lang="en-US"/>
          </a:p>
        </p:txBody>
      </p:sp>
      <p:pic>
        <p:nvPicPr>
          <p:cNvPr id="11" name="Picture 10" descr="not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943601"/>
            <a:ext cx="2235200" cy="558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31918" y="198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ＭＳ Ｐゴシック" pitchFamily="34" charset="-128"/>
              </a:rPr>
              <a:t>Recall: Effect of Noise on Digital Signals</a:t>
            </a:r>
          </a:p>
        </p:txBody>
      </p:sp>
      <p:grpSp>
        <p:nvGrpSpPr>
          <p:cNvPr id="2" name="Group 65"/>
          <p:cNvGrpSpPr/>
          <p:nvPr/>
        </p:nvGrpSpPr>
        <p:grpSpPr>
          <a:xfrm>
            <a:off x="533400" y="2187575"/>
            <a:ext cx="7143750" cy="1600200"/>
            <a:chOff x="868363" y="4014788"/>
            <a:chExt cx="7143750" cy="1600200"/>
          </a:xfrm>
        </p:grpSpPr>
        <p:sp>
          <p:nvSpPr>
            <p:cNvPr id="22562" name="Line 37"/>
            <p:cNvSpPr>
              <a:spLocks noChangeShapeType="1"/>
            </p:cNvSpPr>
            <p:nvPr/>
          </p:nvSpPr>
          <p:spPr bwMode="auto">
            <a:xfrm>
              <a:off x="1897063" y="5272088"/>
              <a:ext cx="1220787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Freeform 38"/>
            <p:cNvSpPr>
              <a:spLocks/>
            </p:cNvSpPr>
            <p:nvPr/>
          </p:nvSpPr>
          <p:spPr bwMode="auto">
            <a:xfrm>
              <a:off x="3105150" y="5216525"/>
              <a:ext cx="163513" cy="109538"/>
            </a:xfrm>
            <a:custGeom>
              <a:avLst/>
              <a:gdLst>
                <a:gd name="T0" fmla="*/ 0 w 206"/>
                <a:gd name="T1" fmla="*/ 0 h 138"/>
                <a:gd name="T2" fmla="*/ 2147483647 w 206"/>
                <a:gd name="T3" fmla="*/ 2147483647 h 138"/>
                <a:gd name="T4" fmla="*/ 0 w 206"/>
                <a:gd name="T5" fmla="*/ 2147483647 h 138"/>
                <a:gd name="T6" fmla="*/ 0 w 206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38"/>
                <a:gd name="T14" fmla="*/ 206 w 206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38">
                  <a:moveTo>
                    <a:pt x="0" y="0"/>
                  </a:moveTo>
                  <a:lnTo>
                    <a:pt x="206" y="69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Rectangle 39"/>
            <p:cNvSpPr>
              <a:spLocks noChangeArrowheads="1"/>
            </p:cNvSpPr>
            <p:nvPr/>
          </p:nvSpPr>
          <p:spPr bwMode="auto">
            <a:xfrm>
              <a:off x="2451100" y="4918075"/>
              <a:ext cx="169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V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65" name="Rectangle 40"/>
            <p:cNvSpPr>
              <a:spLocks noChangeArrowheads="1"/>
            </p:cNvSpPr>
            <p:nvPr/>
          </p:nvSpPr>
          <p:spPr bwMode="auto">
            <a:xfrm>
              <a:off x="2620963" y="5078413"/>
              <a:ext cx="92075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300" b="0">
                  <a:solidFill>
                    <a:srgbClr val="000000"/>
                  </a:solidFill>
                </a:rPr>
                <a:t>1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66" name="Rectangle 41"/>
            <p:cNvSpPr>
              <a:spLocks noChangeArrowheads="1"/>
            </p:cNvSpPr>
            <p:nvPr/>
          </p:nvSpPr>
          <p:spPr bwMode="auto">
            <a:xfrm>
              <a:off x="868363" y="5045075"/>
              <a:ext cx="800100" cy="4556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Rectangle 42"/>
            <p:cNvSpPr>
              <a:spLocks noChangeArrowheads="1"/>
            </p:cNvSpPr>
            <p:nvPr/>
          </p:nvSpPr>
          <p:spPr bwMode="auto">
            <a:xfrm>
              <a:off x="1103313" y="5121275"/>
              <a:ext cx="565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Input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68" name="Freeform 43"/>
            <p:cNvSpPr>
              <a:spLocks/>
            </p:cNvSpPr>
            <p:nvPr/>
          </p:nvSpPr>
          <p:spPr bwMode="auto">
            <a:xfrm>
              <a:off x="3268663" y="5045075"/>
              <a:ext cx="457200" cy="455613"/>
            </a:xfrm>
            <a:custGeom>
              <a:avLst/>
              <a:gdLst>
                <a:gd name="T0" fmla="*/ 2147483647 w 575"/>
                <a:gd name="T1" fmla="*/ 2147483647 h 575"/>
                <a:gd name="T2" fmla="*/ 2147483647 w 575"/>
                <a:gd name="T3" fmla="*/ 2147483647 h 575"/>
                <a:gd name="T4" fmla="*/ 2147483647 w 575"/>
                <a:gd name="T5" fmla="*/ 2147483647 h 575"/>
                <a:gd name="T6" fmla="*/ 2147483647 w 575"/>
                <a:gd name="T7" fmla="*/ 2147483647 h 575"/>
                <a:gd name="T8" fmla="*/ 2147483647 w 575"/>
                <a:gd name="T9" fmla="*/ 2147483647 h 575"/>
                <a:gd name="T10" fmla="*/ 2147483647 w 575"/>
                <a:gd name="T11" fmla="*/ 2147483647 h 575"/>
                <a:gd name="T12" fmla="*/ 2147483647 w 575"/>
                <a:gd name="T13" fmla="*/ 2147483647 h 575"/>
                <a:gd name="T14" fmla="*/ 2147483647 w 575"/>
                <a:gd name="T15" fmla="*/ 2147483647 h 575"/>
                <a:gd name="T16" fmla="*/ 2147483647 w 575"/>
                <a:gd name="T17" fmla="*/ 2147483647 h 575"/>
                <a:gd name="T18" fmla="*/ 2147483647 w 575"/>
                <a:gd name="T19" fmla="*/ 2147483647 h 575"/>
                <a:gd name="T20" fmla="*/ 2147483647 w 575"/>
                <a:gd name="T21" fmla="*/ 0 h 575"/>
                <a:gd name="T22" fmla="*/ 2147483647 w 575"/>
                <a:gd name="T23" fmla="*/ 2147483647 h 575"/>
                <a:gd name="T24" fmla="*/ 2147483647 w 575"/>
                <a:gd name="T25" fmla="*/ 2147483647 h 575"/>
                <a:gd name="T26" fmla="*/ 2147483647 w 575"/>
                <a:gd name="T27" fmla="*/ 2147483647 h 575"/>
                <a:gd name="T28" fmla="*/ 2147483647 w 575"/>
                <a:gd name="T29" fmla="*/ 2147483647 h 575"/>
                <a:gd name="T30" fmla="*/ 2147483647 w 575"/>
                <a:gd name="T31" fmla="*/ 2147483647 h 575"/>
                <a:gd name="T32" fmla="*/ 2147483647 w 575"/>
                <a:gd name="T33" fmla="*/ 2147483647 h 575"/>
                <a:gd name="T34" fmla="*/ 2147483647 w 575"/>
                <a:gd name="T35" fmla="*/ 2147483647 h 575"/>
                <a:gd name="T36" fmla="*/ 2147483647 w 575"/>
                <a:gd name="T37" fmla="*/ 2147483647 h 575"/>
                <a:gd name="T38" fmla="*/ 2147483647 w 575"/>
                <a:gd name="T39" fmla="*/ 2147483647 h 575"/>
                <a:gd name="T40" fmla="*/ 2147483647 w 575"/>
                <a:gd name="T41" fmla="*/ 2147483647 h 575"/>
                <a:gd name="T42" fmla="*/ 0 w 575"/>
                <a:gd name="T43" fmla="*/ 2147483647 h 575"/>
                <a:gd name="T44" fmla="*/ 2147483647 w 575"/>
                <a:gd name="T45" fmla="*/ 2147483647 h 575"/>
                <a:gd name="T46" fmla="*/ 2147483647 w 575"/>
                <a:gd name="T47" fmla="*/ 2147483647 h 575"/>
                <a:gd name="T48" fmla="*/ 2147483647 w 575"/>
                <a:gd name="T49" fmla="*/ 2147483647 h 575"/>
                <a:gd name="T50" fmla="*/ 2147483647 w 575"/>
                <a:gd name="T51" fmla="*/ 2147483647 h 575"/>
                <a:gd name="T52" fmla="*/ 2147483647 w 575"/>
                <a:gd name="T53" fmla="*/ 2147483647 h 575"/>
                <a:gd name="T54" fmla="*/ 2147483647 w 575"/>
                <a:gd name="T55" fmla="*/ 2147483647 h 575"/>
                <a:gd name="T56" fmla="*/ 2147483647 w 575"/>
                <a:gd name="T57" fmla="*/ 2147483647 h 575"/>
                <a:gd name="T58" fmla="*/ 2147483647 w 575"/>
                <a:gd name="T59" fmla="*/ 2147483647 h 575"/>
                <a:gd name="T60" fmla="*/ 2147483647 w 575"/>
                <a:gd name="T61" fmla="*/ 2147483647 h 575"/>
                <a:gd name="T62" fmla="*/ 2147483647 w 575"/>
                <a:gd name="T63" fmla="*/ 2147483647 h 575"/>
                <a:gd name="T64" fmla="*/ 2147483647 w 575"/>
                <a:gd name="T65" fmla="*/ 2147483647 h 575"/>
                <a:gd name="T66" fmla="*/ 2147483647 w 575"/>
                <a:gd name="T67" fmla="*/ 2147483647 h 575"/>
                <a:gd name="T68" fmla="*/ 2147483647 w 575"/>
                <a:gd name="T69" fmla="*/ 2147483647 h 575"/>
                <a:gd name="T70" fmla="*/ 2147483647 w 575"/>
                <a:gd name="T71" fmla="*/ 2147483647 h 575"/>
                <a:gd name="T72" fmla="*/ 2147483647 w 575"/>
                <a:gd name="T73" fmla="*/ 2147483647 h 575"/>
                <a:gd name="T74" fmla="*/ 2147483647 w 575"/>
                <a:gd name="T75" fmla="*/ 2147483647 h 575"/>
                <a:gd name="T76" fmla="*/ 2147483647 w 575"/>
                <a:gd name="T77" fmla="*/ 2147483647 h 575"/>
                <a:gd name="T78" fmla="*/ 2147483647 w 575"/>
                <a:gd name="T79" fmla="*/ 2147483647 h 575"/>
                <a:gd name="T80" fmla="*/ 2147483647 w 575"/>
                <a:gd name="T81" fmla="*/ 2147483647 h 575"/>
                <a:gd name="T82" fmla="*/ 2147483647 w 575"/>
                <a:gd name="T83" fmla="*/ 2147483647 h 575"/>
                <a:gd name="T84" fmla="*/ 2147483647 w 575"/>
                <a:gd name="T85" fmla="*/ 2147483647 h 5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5"/>
                <a:gd name="T130" fmla="*/ 0 h 575"/>
                <a:gd name="T131" fmla="*/ 575 w 575"/>
                <a:gd name="T132" fmla="*/ 575 h 5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5" h="575">
                  <a:moveTo>
                    <a:pt x="575" y="287"/>
                  </a:moveTo>
                  <a:lnTo>
                    <a:pt x="575" y="272"/>
                  </a:lnTo>
                  <a:lnTo>
                    <a:pt x="574" y="258"/>
                  </a:lnTo>
                  <a:lnTo>
                    <a:pt x="572" y="243"/>
                  </a:lnTo>
                  <a:lnTo>
                    <a:pt x="570" y="229"/>
                  </a:lnTo>
                  <a:lnTo>
                    <a:pt x="566" y="216"/>
                  </a:lnTo>
                  <a:lnTo>
                    <a:pt x="563" y="202"/>
                  </a:lnTo>
                  <a:lnTo>
                    <a:pt x="559" y="189"/>
                  </a:lnTo>
                  <a:lnTo>
                    <a:pt x="554" y="174"/>
                  </a:lnTo>
                  <a:lnTo>
                    <a:pt x="548" y="162"/>
                  </a:lnTo>
                  <a:lnTo>
                    <a:pt x="541" y="151"/>
                  </a:lnTo>
                  <a:lnTo>
                    <a:pt x="534" y="138"/>
                  </a:lnTo>
                  <a:lnTo>
                    <a:pt x="526" y="127"/>
                  </a:lnTo>
                  <a:lnTo>
                    <a:pt x="519" y="114"/>
                  </a:lnTo>
                  <a:lnTo>
                    <a:pt x="510" y="104"/>
                  </a:lnTo>
                  <a:lnTo>
                    <a:pt x="501" y="95"/>
                  </a:lnTo>
                  <a:lnTo>
                    <a:pt x="492" y="84"/>
                  </a:lnTo>
                  <a:lnTo>
                    <a:pt x="481" y="75"/>
                  </a:lnTo>
                  <a:lnTo>
                    <a:pt x="472" y="66"/>
                  </a:lnTo>
                  <a:lnTo>
                    <a:pt x="461" y="56"/>
                  </a:lnTo>
                  <a:lnTo>
                    <a:pt x="448" y="49"/>
                  </a:lnTo>
                  <a:lnTo>
                    <a:pt x="438" y="42"/>
                  </a:lnTo>
                  <a:lnTo>
                    <a:pt x="425" y="35"/>
                  </a:lnTo>
                  <a:lnTo>
                    <a:pt x="412" y="27"/>
                  </a:lnTo>
                  <a:lnTo>
                    <a:pt x="399" y="22"/>
                  </a:lnTo>
                  <a:lnTo>
                    <a:pt x="387" y="17"/>
                  </a:lnTo>
                  <a:lnTo>
                    <a:pt x="374" y="13"/>
                  </a:lnTo>
                  <a:lnTo>
                    <a:pt x="360" y="9"/>
                  </a:lnTo>
                  <a:lnTo>
                    <a:pt x="347" y="6"/>
                  </a:lnTo>
                  <a:lnTo>
                    <a:pt x="332" y="2"/>
                  </a:lnTo>
                  <a:lnTo>
                    <a:pt x="318" y="0"/>
                  </a:lnTo>
                  <a:lnTo>
                    <a:pt x="303" y="0"/>
                  </a:lnTo>
                  <a:lnTo>
                    <a:pt x="289" y="0"/>
                  </a:lnTo>
                  <a:lnTo>
                    <a:pt x="272" y="0"/>
                  </a:lnTo>
                  <a:lnTo>
                    <a:pt x="258" y="0"/>
                  </a:lnTo>
                  <a:lnTo>
                    <a:pt x="243" y="2"/>
                  </a:lnTo>
                  <a:lnTo>
                    <a:pt x="231" y="6"/>
                  </a:lnTo>
                  <a:lnTo>
                    <a:pt x="216" y="9"/>
                  </a:lnTo>
                  <a:lnTo>
                    <a:pt x="202" y="13"/>
                  </a:lnTo>
                  <a:lnTo>
                    <a:pt x="189" y="17"/>
                  </a:lnTo>
                  <a:lnTo>
                    <a:pt x="176" y="22"/>
                  </a:lnTo>
                  <a:lnTo>
                    <a:pt x="164" y="27"/>
                  </a:lnTo>
                  <a:lnTo>
                    <a:pt x="151" y="35"/>
                  </a:lnTo>
                  <a:lnTo>
                    <a:pt x="138" y="42"/>
                  </a:lnTo>
                  <a:lnTo>
                    <a:pt x="127" y="49"/>
                  </a:lnTo>
                  <a:lnTo>
                    <a:pt x="116" y="56"/>
                  </a:lnTo>
                  <a:lnTo>
                    <a:pt x="106" y="66"/>
                  </a:lnTo>
                  <a:lnTo>
                    <a:pt x="95" y="75"/>
                  </a:lnTo>
                  <a:lnTo>
                    <a:pt x="84" y="84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4"/>
                  </a:lnTo>
                  <a:lnTo>
                    <a:pt x="49" y="127"/>
                  </a:lnTo>
                  <a:lnTo>
                    <a:pt x="42" y="138"/>
                  </a:lnTo>
                  <a:lnTo>
                    <a:pt x="35" y="151"/>
                  </a:lnTo>
                  <a:lnTo>
                    <a:pt x="28" y="162"/>
                  </a:lnTo>
                  <a:lnTo>
                    <a:pt x="22" y="174"/>
                  </a:lnTo>
                  <a:lnTo>
                    <a:pt x="17" y="189"/>
                  </a:lnTo>
                  <a:lnTo>
                    <a:pt x="13" y="202"/>
                  </a:lnTo>
                  <a:lnTo>
                    <a:pt x="9" y="216"/>
                  </a:lnTo>
                  <a:lnTo>
                    <a:pt x="6" y="229"/>
                  </a:lnTo>
                  <a:lnTo>
                    <a:pt x="4" y="243"/>
                  </a:lnTo>
                  <a:lnTo>
                    <a:pt x="2" y="258"/>
                  </a:lnTo>
                  <a:lnTo>
                    <a:pt x="0" y="272"/>
                  </a:lnTo>
                  <a:lnTo>
                    <a:pt x="0" y="287"/>
                  </a:lnTo>
                  <a:lnTo>
                    <a:pt x="0" y="301"/>
                  </a:lnTo>
                  <a:lnTo>
                    <a:pt x="2" y="318"/>
                  </a:lnTo>
                  <a:lnTo>
                    <a:pt x="4" y="330"/>
                  </a:lnTo>
                  <a:lnTo>
                    <a:pt x="6" y="345"/>
                  </a:lnTo>
                  <a:lnTo>
                    <a:pt x="9" y="359"/>
                  </a:lnTo>
                  <a:lnTo>
                    <a:pt x="13" y="374"/>
                  </a:lnTo>
                  <a:lnTo>
                    <a:pt x="17" y="387"/>
                  </a:lnTo>
                  <a:lnTo>
                    <a:pt x="22" y="399"/>
                  </a:lnTo>
                  <a:lnTo>
                    <a:pt x="28" y="412"/>
                  </a:lnTo>
                  <a:lnTo>
                    <a:pt x="35" y="425"/>
                  </a:lnTo>
                  <a:lnTo>
                    <a:pt x="42" y="437"/>
                  </a:lnTo>
                  <a:lnTo>
                    <a:pt x="49" y="448"/>
                  </a:lnTo>
                  <a:lnTo>
                    <a:pt x="57" y="459"/>
                  </a:lnTo>
                  <a:lnTo>
                    <a:pt x="66" y="470"/>
                  </a:lnTo>
                  <a:lnTo>
                    <a:pt x="75" y="481"/>
                  </a:lnTo>
                  <a:lnTo>
                    <a:pt x="84" y="492"/>
                  </a:lnTo>
                  <a:lnTo>
                    <a:pt x="95" y="501"/>
                  </a:lnTo>
                  <a:lnTo>
                    <a:pt x="106" y="510"/>
                  </a:lnTo>
                  <a:lnTo>
                    <a:pt x="116" y="519"/>
                  </a:lnTo>
                  <a:lnTo>
                    <a:pt x="127" y="526"/>
                  </a:lnTo>
                  <a:lnTo>
                    <a:pt x="138" y="534"/>
                  </a:lnTo>
                  <a:lnTo>
                    <a:pt x="151" y="541"/>
                  </a:lnTo>
                  <a:lnTo>
                    <a:pt x="164" y="546"/>
                  </a:lnTo>
                  <a:lnTo>
                    <a:pt x="176" y="554"/>
                  </a:lnTo>
                  <a:lnTo>
                    <a:pt x="189" y="557"/>
                  </a:lnTo>
                  <a:lnTo>
                    <a:pt x="202" y="563"/>
                  </a:lnTo>
                  <a:lnTo>
                    <a:pt x="216" y="566"/>
                  </a:lnTo>
                  <a:lnTo>
                    <a:pt x="231" y="570"/>
                  </a:lnTo>
                  <a:lnTo>
                    <a:pt x="243" y="572"/>
                  </a:lnTo>
                  <a:lnTo>
                    <a:pt x="258" y="573"/>
                  </a:lnTo>
                  <a:lnTo>
                    <a:pt x="272" y="575"/>
                  </a:lnTo>
                  <a:lnTo>
                    <a:pt x="289" y="575"/>
                  </a:lnTo>
                  <a:lnTo>
                    <a:pt x="303" y="575"/>
                  </a:lnTo>
                  <a:lnTo>
                    <a:pt x="318" y="573"/>
                  </a:lnTo>
                  <a:lnTo>
                    <a:pt x="332" y="572"/>
                  </a:lnTo>
                  <a:lnTo>
                    <a:pt x="347" y="570"/>
                  </a:lnTo>
                  <a:lnTo>
                    <a:pt x="360" y="566"/>
                  </a:lnTo>
                  <a:lnTo>
                    <a:pt x="374" y="563"/>
                  </a:lnTo>
                  <a:lnTo>
                    <a:pt x="387" y="557"/>
                  </a:lnTo>
                  <a:lnTo>
                    <a:pt x="399" y="554"/>
                  </a:lnTo>
                  <a:lnTo>
                    <a:pt x="412" y="546"/>
                  </a:lnTo>
                  <a:lnTo>
                    <a:pt x="425" y="541"/>
                  </a:lnTo>
                  <a:lnTo>
                    <a:pt x="438" y="534"/>
                  </a:lnTo>
                  <a:lnTo>
                    <a:pt x="448" y="526"/>
                  </a:lnTo>
                  <a:lnTo>
                    <a:pt x="461" y="519"/>
                  </a:lnTo>
                  <a:lnTo>
                    <a:pt x="472" y="510"/>
                  </a:lnTo>
                  <a:lnTo>
                    <a:pt x="481" y="501"/>
                  </a:lnTo>
                  <a:lnTo>
                    <a:pt x="492" y="492"/>
                  </a:lnTo>
                  <a:lnTo>
                    <a:pt x="501" y="481"/>
                  </a:lnTo>
                  <a:lnTo>
                    <a:pt x="510" y="470"/>
                  </a:lnTo>
                  <a:lnTo>
                    <a:pt x="519" y="459"/>
                  </a:lnTo>
                  <a:lnTo>
                    <a:pt x="526" y="448"/>
                  </a:lnTo>
                  <a:lnTo>
                    <a:pt x="534" y="437"/>
                  </a:lnTo>
                  <a:lnTo>
                    <a:pt x="541" y="425"/>
                  </a:lnTo>
                  <a:lnTo>
                    <a:pt x="548" y="412"/>
                  </a:lnTo>
                  <a:lnTo>
                    <a:pt x="554" y="399"/>
                  </a:lnTo>
                  <a:lnTo>
                    <a:pt x="559" y="387"/>
                  </a:lnTo>
                  <a:lnTo>
                    <a:pt x="563" y="374"/>
                  </a:lnTo>
                  <a:lnTo>
                    <a:pt x="566" y="359"/>
                  </a:lnTo>
                  <a:lnTo>
                    <a:pt x="570" y="345"/>
                  </a:lnTo>
                  <a:lnTo>
                    <a:pt x="572" y="330"/>
                  </a:lnTo>
                  <a:lnTo>
                    <a:pt x="574" y="318"/>
                  </a:lnTo>
                  <a:lnTo>
                    <a:pt x="575" y="301"/>
                  </a:lnTo>
                  <a:lnTo>
                    <a:pt x="575" y="2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Freeform 44"/>
            <p:cNvSpPr>
              <a:spLocks/>
            </p:cNvSpPr>
            <p:nvPr/>
          </p:nvSpPr>
          <p:spPr bwMode="auto">
            <a:xfrm>
              <a:off x="3268663" y="5045075"/>
              <a:ext cx="457200" cy="455613"/>
            </a:xfrm>
            <a:custGeom>
              <a:avLst/>
              <a:gdLst>
                <a:gd name="T0" fmla="*/ 2147483647 w 575"/>
                <a:gd name="T1" fmla="*/ 2147483647 h 575"/>
                <a:gd name="T2" fmla="*/ 2147483647 w 575"/>
                <a:gd name="T3" fmla="*/ 2147483647 h 575"/>
                <a:gd name="T4" fmla="*/ 2147483647 w 575"/>
                <a:gd name="T5" fmla="*/ 2147483647 h 575"/>
                <a:gd name="T6" fmla="*/ 2147483647 w 575"/>
                <a:gd name="T7" fmla="*/ 2147483647 h 575"/>
                <a:gd name="T8" fmla="*/ 2147483647 w 575"/>
                <a:gd name="T9" fmla="*/ 2147483647 h 575"/>
                <a:gd name="T10" fmla="*/ 2147483647 w 575"/>
                <a:gd name="T11" fmla="*/ 2147483647 h 575"/>
                <a:gd name="T12" fmla="*/ 2147483647 w 575"/>
                <a:gd name="T13" fmla="*/ 2147483647 h 575"/>
                <a:gd name="T14" fmla="*/ 2147483647 w 575"/>
                <a:gd name="T15" fmla="*/ 2147483647 h 575"/>
                <a:gd name="T16" fmla="*/ 2147483647 w 575"/>
                <a:gd name="T17" fmla="*/ 2147483647 h 575"/>
                <a:gd name="T18" fmla="*/ 2147483647 w 575"/>
                <a:gd name="T19" fmla="*/ 2147483647 h 575"/>
                <a:gd name="T20" fmla="*/ 2147483647 w 575"/>
                <a:gd name="T21" fmla="*/ 0 h 575"/>
                <a:gd name="T22" fmla="*/ 2147483647 w 575"/>
                <a:gd name="T23" fmla="*/ 2147483647 h 575"/>
                <a:gd name="T24" fmla="*/ 2147483647 w 575"/>
                <a:gd name="T25" fmla="*/ 2147483647 h 575"/>
                <a:gd name="T26" fmla="*/ 2147483647 w 575"/>
                <a:gd name="T27" fmla="*/ 2147483647 h 575"/>
                <a:gd name="T28" fmla="*/ 2147483647 w 575"/>
                <a:gd name="T29" fmla="*/ 2147483647 h 575"/>
                <a:gd name="T30" fmla="*/ 2147483647 w 575"/>
                <a:gd name="T31" fmla="*/ 2147483647 h 575"/>
                <a:gd name="T32" fmla="*/ 2147483647 w 575"/>
                <a:gd name="T33" fmla="*/ 2147483647 h 575"/>
                <a:gd name="T34" fmla="*/ 2147483647 w 575"/>
                <a:gd name="T35" fmla="*/ 2147483647 h 575"/>
                <a:gd name="T36" fmla="*/ 2147483647 w 575"/>
                <a:gd name="T37" fmla="*/ 2147483647 h 575"/>
                <a:gd name="T38" fmla="*/ 2147483647 w 575"/>
                <a:gd name="T39" fmla="*/ 2147483647 h 575"/>
                <a:gd name="T40" fmla="*/ 2147483647 w 575"/>
                <a:gd name="T41" fmla="*/ 2147483647 h 575"/>
                <a:gd name="T42" fmla="*/ 0 w 575"/>
                <a:gd name="T43" fmla="*/ 2147483647 h 575"/>
                <a:gd name="T44" fmla="*/ 2147483647 w 575"/>
                <a:gd name="T45" fmla="*/ 2147483647 h 575"/>
                <a:gd name="T46" fmla="*/ 2147483647 w 575"/>
                <a:gd name="T47" fmla="*/ 2147483647 h 575"/>
                <a:gd name="T48" fmla="*/ 2147483647 w 575"/>
                <a:gd name="T49" fmla="*/ 2147483647 h 575"/>
                <a:gd name="T50" fmla="*/ 2147483647 w 575"/>
                <a:gd name="T51" fmla="*/ 2147483647 h 575"/>
                <a:gd name="T52" fmla="*/ 2147483647 w 575"/>
                <a:gd name="T53" fmla="*/ 2147483647 h 575"/>
                <a:gd name="T54" fmla="*/ 2147483647 w 575"/>
                <a:gd name="T55" fmla="*/ 2147483647 h 575"/>
                <a:gd name="T56" fmla="*/ 2147483647 w 575"/>
                <a:gd name="T57" fmla="*/ 2147483647 h 575"/>
                <a:gd name="T58" fmla="*/ 2147483647 w 575"/>
                <a:gd name="T59" fmla="*/ 2147483647 h 575"/>
                <a:gd name="T60" fmla="*/ 2147483647 w 575"/>
                <a:gd name="T61" fmla="*/ 2147483647 h 575"/>
                <a:gd name="T62" fmla="*/ 2147483647 w 575"/>
                <a:gd name="T63" fmla="*/ 2147483647 h 575"/>
                <a:gd name="T64" fmla="*/ 2147483647 w 575"/>
                <a:gd name="T65" fmla="*/ 2147483647 h 575"/>
                <a:gd name="T66" fmla="*/ 2147483647 w 575"/>
                <a:gd name="T67" fmla="*/ 2147483647 h 575"/>
                <a:gd name="T68" fmla="*/ 2147483647 w 575"/>
                <a:gd name="T69" fmla="*/ 2147483647 h 575"/>
                <a:gd name="T70" fmla="*/ 2147483647 w 575"/>
                <a:gd name="T71" fmla="*/ 2147483647 h 575"/>
                <a:gd name="T72" fmla="*/ 2147483647 w 575"/>
                <a:gd name="T73" fmla="*/ 2147483647 h 575"/>
                <a:gd name="T74" fmla="*/ 2147483647 w 575"/>
                <a:gd name="T75" fmla="*/ 2147483647 h 575"/>
                <a:gd name="T76" fmla="*/ 2147483647 w 575"/>
                <a:gd name="T77" fmla="*/ 2147483647 h 575"/>
                <a:gd name="T78" fmla="*/ 2147483647 w 575"/>
                <a:gd name="T79" fmla="*/ 2147483647 h 575"/>
                <a:gd name="T80" fmla="*/ 2147483647 w 575"/>
                <a:gd name="T81" fmla="*/ 2147483647 h 575"/>
                <a:gd name="T82" fmla="*/ 2147483647 w 575"/>
                <a:gd name="T83" fmla="*/ 2147483647 h 575"/>
                <a:gd name="T84" fmla="*/ 2147483647 w 575"/>
                <a:gd name="T85" fmla="*/ 2147483647 h 5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5"/>
                <a:gd name="T130" fmla="*/ 0 h 575"/>
                <a:gd name="T131" fmla="*/ 575 w 575"/>
                <a:gd name="T132" fmla="*/ 575 h 5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5" h="575">
                  <a:moveTo>
                    <a:pt x="575" y="287"/>
                  </a:moveTo>
                  <a:lnTo>
                    <a:pt x="575" y="272"/>
                  </a:lnTo>
                  <a:lnTo>
                    <a:pt x="574" y="258"/>
                  </a:lnTo>
                  <a:lnTo>
                    <a:pt x="572" y="243"/>
                  </a:lnTo>
                  <a:lnTo>
                    <a:pt x="570" y="229"/>
                  </a:lnTo>
                  <a:lnTo>
                    <a:pt x="566" y="216"/>
                  </a:lnTo>
                  <a:lnTo>
                    <a:pt x="563" y="202"/>
                  </a:lnTo>
                  <a:lnTo>
                    <a:pt x="559" y="189"/>
                  </a:lnTo>
                  <a:lnTo>
                    <a:pt x="554" y="174"/>
                  </a:lnTo>
                  <a:lnTo>
                    <a:pt x="548" y="162"/>
                  </a:lnTo>
                  <a:lnTo>
                    <a:pt x="541" y="151"/>
                  </a:lnTo>
                  <a:lnTo>
                    <a:pt x="534" y="138"/>
                  </a:lnTo>
                  <a:lnTo>
                    <a:pt x="526" y="127"/>
                  </a:lnTo>
                  <a:lnTo>
                    <a:pt x="519" y="114"/>
                  </a:lnTo>
                  <a:lnTo>
                    <a:pt x="510" y="104"/>
                  </a:lnTo>
                  <a:lnTo>
                    <a:pt x="501" y="95"/>
                  </a:lnTo>
                  <a:lnTo>
                    <a:pt x="492" y="84"/>
                  </a:lnTo>
                  <a:lnTo>
                    <a:pt x="481" y="75"/>
                  </a:lnTo>
                  <a:lnTo>
                    <a:pt x="472" y="66"/>
                  </a:lnTo>
                  <a:lnTo>
                    <a:pt x="461" y="56"/>
                  </a:lnTo>
                  <a:lnTo>
                    <a:pt x="448" y="49"/>
                  </a:lnTo>
                  <a:lnTo>
                    <a:pt x="438" y="42"/>
                  </a:lnTo>
                  <a:lnTo>
                    <a:pt x="425" y="35"/>
                  </a:lnTo>
                  <a:lnTo>
                    <a:pt x="412" y="27"/>
                  </a:lnTo>
                  <a:lnTo>
                    <a:pt x="399" y="22"/>
                  </a:lnTo>
                  <a:lnTo>
                    <a:pt x="387" y="17"/>
                  </a:lnTo>
                  <a:lnTo>
                    <a:pt x="374" y="13"/>
                  </a:lnTo>
                  <a:lnTo>
                    <a:pt x="360" y="9"/>
                  </a:lnTo>
                  <a:lnTo>
                    <a:pt x="347" y="6"/>
                  </a:lnTo>
                  <a:lnTo>
                    <a:pt x="332" y="2"/>
                  </a:lnTo>
                  <a:lnTo>
                    <a:pt x="318" y="0"/>
                  </a:lnTo>
                  <a:lnTo>
                    <a:pt x="303" y="0"/>
                  </a:lnTo>
                  <a:lnTo>
                    <a:pt x="289" y="0"/>
                  </a:lnTo>
                  <a:lnTo>
                    <a:pt x="272" y="0"/>
                  </a:lnTo>
                  <a:lnTo>
                    <a:pt x="258" y="0"/>
                  </a:lnTo>
                  <a:lnTo>
                    <a:pt x="243" y="2"/>
                  </a:lnTo>
                  <a:lnTo>
                    <a:pt x="231" y="6"/>
                  </a:lnTo>
                  <a:lnTo>
                    <a:pt x="216" y="9"/>
                  </a:lnTo>
                  <a:lnTo>
                    <a:pt x="202" y="13"/>
                  </a:lnTo>
                  <a:lnTo>
                    <a:pt x="189" y="17"/>
                  </a:lnTo>
                  <a:lnTo>
                    <a:pt x="176" y="22"/>
                  </a:lnTo>
                  <a:lnTo>
                    <a:pt x="164" y="27"/>
                  </a:lnTo>
                  <a:lnTo>
                    <a:pt x="151" y="35"/>
                  </a:lnTo>
                  <a:lnTo>
                    <a:pt x="138" y="42"/>
                  </a:lnTo>
                  <a:lnTo>
                    <a:pt x="127" y="49"/>
                  </a:lnTo>
                  <a:lnTo>
                    <a:pt x="116" y="56"/>
                  </a:lnTo>
                  <a:lnTo>
                    <a:pt x="106" y="66"/>
                  </a:lnTo>
                  <a:lnTo>
                    <a:pt x="95" y="75"/>
                  </a:lnTo>
                  <a:lnTo>
                    <a:pt x="84" y="84"/>
                  </a:lnTo>
                  <a:lnTo>
                    <a:pt x="75" y="95"/>
                  </a:lnTo>
                  <a:lnTo>
                    <a:pt x="66" y="104"/>
                  </a:lnTo>
                  <a:lnTo>
                    <a:pt x="57" y="114"/>
                  </a:lnTo>
                  <a:lnTo>
                    <a:pt x="49" y="127"/>
                  </a:lnTo>
                  <a:lnTo>
                    <a:pt x="42" y="138"/>
                  </a:lnTo>
                  <a:lnTo>
                    <a:pt x="35" y="151"/>
                  </a:lnTo>
                  <a:lnTo>
                    <a:pt x="28" y="162"/>
                  </a:lnTo>
                  <a:lnTo>
                    <a:pt x="22" y="174"/>
                  </a:lnTo>
                  <a:lnTo>
                    <a:pt x="17" y="189"/>
                  </a:lnTo>
                  <a:lnTo>
                    <a:pt x="13" y="202"/>
                  </a:lnTo>
                  <a:lnTo>
                    <a:pt x="9" y="216"/>
                  </a:lnTo>
                  <a:lnTo>
                    <a:pt x="6" y="229"/>
                  </a:lnTo>
                  <a:lnTo>
                    <a:pt x="4" y="243"/>
                  </a:lnTo>
                  <a:lnTo>
                    <a:pt x="2" y="258"/>
                  </a:lnTo>
                  <a:lnTo>
                    <a:pt x="0" y="272"/>
                  </a:lnTo>
                  <a:lnTo>
                    <a:pt x="0" y="287"/>
                  </a:lnTo>
                  <a:lnTo>
                    <a:pt x="0" y="301"/>
                  </a:lnTo>
                  <a:lnTo>
                    <a:pt x="2" y="318"/>
                  </a:lnTo>
                  <a:lnTo>
                    <a:pt x="4" y="330"/>
                  </a:lnTo>
                  <a:lnTo>
                    <a:pt x="6" y="345"/>
                  </a:lnTo>
                  <a:lnTo>
                    <a:pt x="9" y="359"/>
                  </a:lnTo>
                  <a:lnTo>
                    <a:pt x="13" y="374"/>
                  </a:lnTo>
                  <a:lnTo>
                    <a:pt x="17" y="387"/>
                  </a:lnTo>
                  <a:lnTo>
                    <a:pt x="22" y="399"/>
                  </a:lnTo>
                  <a:lnTo>
                    <a:pt x="28" y="412"/>
                  </a:lnTo>
                  <a:lnTo>
                    <a:pt x="35" y="425"/>
                  </a:lnTo>
                  <a:lnTo>
                    <a:pt x="42" y="437"/>
                  </a:lnTo>
                  <a:lnTo>
                    <a:pt x="49" y="448"/>
                  </a:lnTo>
                  <a:lnTo>
                    <a:pt x="57" y="459"/>
                  </a:lnTo>
                  <a:lnTo>
                    <a:pt x="66" y="470"/>
                  </a:lnTo>
                  <a:lnTo>
                    <a:pt x="75" y="481"/>
                  </a:lnTo>
                  <a:lnTo>
                    <a:pt x="84" y="492"/>
                  </a:lnTo>
                  <a:lnTo>
                    <a:pt x="95" y="501"/>
                  </a:lnTo>
                  <a:lnTo>
                    <a:pt x="106" y="510"/>
                  </a:lnTo>
                  <a:lnTo>
                    <a:pt x="116" y="519"/>
                  </a:lnTo>
                  <a:lnTo>
                    <a:pt x="127" y="526"/>
                  </a:lnTo>
                  <a:lnTo>
                    <a:pt x="138" y="534"/>
                  </a:lnTo>
                  <a:lnTo>
                    <a:pt x="151" y="541"/>
                  </a:lnTo>
                  <a:lnTo>
                    <a:pt x="164" y="546"/>
                  </a:lnTo>
                  <a:lnTo>
                    <a:pt x="176" y="554"/>
                  </a:lnTo>
                  <a:lnTo>
                    <a:pt x="189" y="557"/>
                  </a:lnTo>
                  <a:lnTo>
                    <a:pt x="202" y="563"/>
                  </a:lnTo>
                  <a:lnTo>
                    <a:pt x="216" y="566"/>
                  </a:lnTo>
                  <a:lnTo>
                    <a:pt x="231" y="570"/>
                  </a:lnTo>
                  <a:lnTo>
                    <a:pt x="243" y="572"/>
                  </a:lnTo>
                  <a:lnTo>
                    <a:pt x="258" y="573"/>
                  </a:lnTo>
                  <a:lnTo>
                    <a:pt x="272" y="575"/>
                  </a:lnTo>
                  <a:lnTo>
                    <a:pt x="289" y="575"/>
                  </a:lnTo>
                  <a:lnTo>
                    <a:pt x="303" y="575"/>
                  </a:lnTo>
                  <a:lnTo>
                    <a:pt x="318" y="573"/>
                  </a:lnTo>
                  <a:lnTo>
                    <a:pt x="332" y="572"/>
                  </a:lnTo>
                  <a:lnTo>
                    <a:pt x="347" y="570"/>
                  </a:lnTo>
                  <a:lnTo>
                    <a:pt x="360" y="566"/>
                  </a:lnTo>
                  <a:lnTo>
                    <a:pt x="374" y="563"/>
                  </a:lnTo>
                  <a:lnTo>
                    <a:pt x="387" y="557"/>
                  </a:lnTo>
                  <a:lnTo>
                    <a:pt x="399" y="554"/>
                  </a:lnTo>
                  <a:lnTo>
                    <a:pt x="412" y="546"/>
                  </a:lnTo>
                  <a:lnTo>
                    <a:pt x="425" y="541"/>
                  </a:lnTo>
                  <a:lnTo>
                    <a:pt x="438" y="534"/>
                  </a:lnTo>
                  <a:lnTo>
                    <a:pt x="448" y="526"/>
                  </a:lnTo>
                  <a:lnTo>
                    <a:pt x="461" y="519"/>
                  </a:lnTo>
                  <a:lnTo>
                    <a:pt x="472" y="510"/>
                  </a:lnTo>
                  <a:lnTo>
                    <a:pt x="481" y="501"/>
                  </a:lnTo>
                  <a:lnTo>
                    <a:pt x="492" y="492"/>
                  </a:lnTo>
                  <a:lnTo>
                    <a:pt x="501" y="481"/>
                  </a:lnTo>
                  <a:lnTo>
                    <a:pt x="510" y="470"/>
                  </a:lnTo>
                  <a:lnTo>
                    <a:pt x="519" y="459"/>
                  </a:lnTo>
                  <a:lnTo>
                    <a:pt x="526" y="448"/>
                  </a:lnTo>
                  <a:lnTo>
                    <a:pt x="534" y="437"/>
                  </a:lnTo>
                  <a:lnTo>
                    <a:pt x="541" y="425"/>
                  </a:lnTo>
                  <a:lnTo>
                    <a:pt x="548" y="412"/>
                  </a:lnTo>
                  <a:lnTo>
                    <a:pt x="554" y="399"/>
                  </a:lnTo>
                  <a:lnTo>
                    <a:pt x="559" y="387"/>
                  </a:lnTo>
                  <a:lnTo>
                    <a:pt x="563" y="374"/>
                  </a:lnTo>
                  <a:lnTo>
                    <a:pt x="566" y="359"/>
                  </a:lnTo>
                  <a:lnTo>
                    <a:pt x="570" y="345"/>
                  </a:lnTo>
                  <a:lnTo>
                    <a:pt x="572" y="330"/>
                  </a:lnTo>
                  <a:lnTo>
                    <a:pt x="574" y="318"/>
                  </a:lnTo>
                  <a:lnTo>
                    <a:pt x="575" y="301"/>
                  </a:lnTo>
                  <a:lnTo>
                    <a:pt x="575" y="287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Rectangle 45"/>
            <p:cNvSpPr>
              <a:spLocks noChangeArrowheads="1"/>
            </p:cNvSpPr>
            <p:nvPr/>
          </p:nvSpPr>
          <p:spPr bwMode="auto">
            <a:xfrm>
              <a:off x="3422650" y="5121275"/>
              <a:ext cx="1476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+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71" name="Line 46"/>
            <p:cNvSpPr>
              <a:spLocks noChangeShapeType="1"/>
            </p:cNvSpPr>
            <p:nvPr/>
          </p:nvSpPr>
          <p:spPr bwMode="auto">
            <a:xfrm>
              <a:off x="3497263" y="4471988"/>
              <a:ext cx="1587" cy="4206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Freeform 47"/>
            <p:cNvSpPr>
              <a:spLocks/>
            </p:cNvSpPr>
            <p:nvPr/>
          </p:nvSpPr>
          <p:spPr bwMode="auto">
            <a:xfrm>
              <a:off x="3441700" y="4878388"/>
              <a:ext cx="111125" cy="166687"/>
            </a:xfrm>
            <a:custGeom>
              <a:avLst/>
              <a:gdLst>
                <a:gd name="T0" fmla="*/ 2147483647 w 140"/>
                <a:gd name="T1" fmla="*/ 0 h 208"/>
                <a:gd name="T2" fmla="*/ 2147483647 w 140"/>
                <a:gd name="T3" fmla="*/ 2147483647 h 208"/>
                <a:gd name="T4" fmla="*/ 0 w 140"/>
                <a:gd name="T5" fmla="*/ 0 h 208"/>
                <a:gd name="T6" fmla="*/ 2147483647 w 140"/>
                <a:gd name="T7" fmla="*/ 0 h 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0"/>
                <a:gd name="T13" fmla="*/ 0 h 208"/>
                <a:gd name="T14" fmla="*/ 140 w 140"/>
                <a:gd name="T15" fmla="*/ 208 h 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0" h="208">
                  <a:moveTo>
                    <a:pt x="140" y="0"/>
                  </a:moveTo>
                  <a:lnTo>
                    <a:pt x="71" y="208"/>
                  </a:lnTo>
                  <a:lnTo>
                    <a:pt x="0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Rectangle 48"/>
            <p:cNvSpPr>
              <a:spLocks noChangeArrowheads="1"/>
            </p:cNvSpPr>
            <p:nvPr/>
          </p:nvSpPr>
          <p:spPr bwMode="auto">
            <a:xfrm>
              <a:off x="3611563" y="4521200"/>
              <a:ext cx="111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e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74" name="Rectangle 49"/>
            <p:cNvSpPr>
              <a:spLocks noChangeArrowheads="1"/>
            </p:cNvSpPr>
            <p:nvPr/>
          </p:nvSpPr>
          <p:spPr bwMode="auto">
            <a:xfrm>
              <a:off x="3040063" y="4014788"/>
              <a:ext cx="8001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Rectangle 50"/>
            <p:cNvSpPr>
              <a:spLocks noChangeArrowheads="1"/>
            </p:cNvSpPr>
            <p:nvPr/>
          </p:nvSpPr>
          <p:spPr bwMode="auto">
            <a:xfrm>
              <a:off x="3190875" y="4092575"/>
              <a:ext cx="6492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Noise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76" name="Line 51"/>
            <p:cNvSpPr>
              <a:spLocks noChangeShapeType="1"/>
            </p:cNvSpPr>
            <p:nvPr/>
          </p:nvSpPr>
          <p:spPr bwMode="auto">
            <a:xfrm>
              <a:off x="3725863" y="5262563"/>
              <a:ext cx="1220787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Freeform 52"/>
            <p:cNvSpPr>
              <a:spLocks/>
            </p:cNvSpPr>
            <p:nvPr/>
          </p:nvSpPr>
          <p:spPr bwMode="auto">
            <a:xfrm>
              <a:off x="4932363" y="5208588"/>
              <a:ext cx="165100" cy="111125"/>
            </a:xfrm>
            <a:custGeom>
              <a:avLst/>
              <a:gdLst>
                <a:gd name="T0" fmla="*/ 0 w 208"/>
                <a:gd name="T1" fmla="*/ 0 h 140"/>
                <a:gd name="T2" fmla="*/ 2147483647 w 208"/>
                <a:gd name="T3" fmla="*/ 2147483647 h 140"/>
                <a:gd name="T4" fmla="*/ 0 w 208"/>
                <a:gd name="T5" fmla="*/ 2147483647 h 140"/>
                <a:gd name="T6" fmla="*/ 0 w 208"/>
                <a:gd name="T7" fmla="*/ 0 h 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140"/>
                <a:gd name="T14" fmla="*/ 208 w 208"/>
                <a:gd name="T15" fmla="*/ 140 h 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140">
                  <a:moveTo>
                    <a:pt x="0" y="0"/>
                  </a:moveTo>
                  <a:lnTo>
                    <a:pt x="208" y="69"/>
                  </a:lnTo>
                  <a:lnTo>
                    <a:pt x="0" y="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Rectangle 53"/>
            <p:cNvSpPr>
              <a:spLocks noChangeArrowheads="1"/>
            </p:cNvSpPr>
            <p:nvPr/>
          </p:nvSpPr>
          <p:spPr bwMode="auto">
            <a:xfrm>
              <a:off x="4149725" y="4910138"/>
              <a:ext cx="1698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V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79" name="Rectangle 54"/>
            <p:cNvSpPr>
              <a:spLocks noChangeArrowheads="1"/>
            </p:cNvSpPr>
            <p:nvPr/>
          </p:nvSpPr>
          <p:spPr bwMode="auto">
            <a:xfrm>
              <a:off x="4318000" y="5068888"/>
              <a:ext cx="92075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300" b="0">
                  <a:solidFill>
                    <a:srgbClr val="000000"/>
                  </a:solidFill>
                </a:rPr>
                <a:t>1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80" name="Rectangle 55"/>
            <p:cNvSpPr>
              <a:spLocks noChangeArrowheads="1"/>
            </p:cNvSpPr>
            <p:nvPr/>
          </p:nvSpPr>
          <p:spPr bwMode="auto">
            <a:xfrm>
              <a:off x="4413250" y="4910138"/>
              <a:ext cx="1476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+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81" name="Rectangle 56"/>
            <p:cNvSpPr>
              <a:spLocks noChangeArrowheads="1"/>
            </p:cNvSpPr>
            <p:nvPr/>
          </p:nvSpPr>
          <p:spPr bwMode="auto">
            <a:xfrm>
              <a:off x="4562475" y="4881563"/>
              <a:ext cx="111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e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82" name="Rectangle 57"/>
            <p:cNvSpPr>
              <a:spLocks noChangeArrowheads="1"/>
            </p:cNvSpPr>
            <p:nvPr/>
          </p:nvSpPr>
          <p:spPr bwMode="auto">
            <a:xfrm>
              <a:off x="5097463" y="4929188"/>
              <a:ext cx="685800" cy="685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Rectangle 58"/>
            <p:cNvSpPr>
              <a:spLocks noChangeArrowheads="1"/>
            </p:cNvSpPr>
            <p:nvPr/>
          </p:nvSpPr>
          <p:spPr bwMode="auto">
            <a:xfrm>
              <a:off x="5097463" y="4929188"/>
              <a:ext cx="685800" cy="6858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Rectangle 59"/>
            <p:cNvSpPr>
              <a:spLocks noChangeArrowheads="1"/>
            </p:cNvSpPr>
            <p:nvPr/>
          </p:nvSpPr>
          <p:spPr bwMode="auto">
            <a:xfrm>
              <a:off x="5403850" y="5121275"/>
              <a:ext cx="69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f</a:t>
              </a:r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22585" name="Line 60"/>
            <p:cNvSpPr>
              <a:spLocks noChangeShapeType="1"/>
            </p:cNvSpPr>
            <p:nvPr/>
          </p:nvSpPr>
          <p:spPr bwMode="auto">
            <a:xfrm>
              <a:off x="5783263" y="5272088"/>
              <a:ext cx="1220787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Freeform 61"/>
            <p:cNvSpPr>
              <a:spLocks/>
            </p:cNvSpPr>
            <p:nvPr/>
          </p:nvSpPr>
          <p:spPr bwMode="auto">
            <a:xfrm>
              <a:off x="6989763" y="5216525"/>
              <a:ext cx="165100" cy="111125"/>
            </a:xfrm>
            <a:custGeom>
              <a:avLst/>
              <a:gdLst>
                <a:gd name="T0" fmla="*/ 0 w 209"/>
                <a:gd name="T1" fmla="*/ 0 h 140"/>
                <a:gd name="T2" fmla="*/ 2147483647 w 209"/>
                <a:gd name="T3" fmla="*/ 2147483647 h 140"/>
                <a:gd name="T4" fmla="*/ 0 w 209"/>
                <a:gd name="T5" fmla="*/ 2147483647 h 140"/>
                <a:gd name="T6" fmla="*/ 0 w 209"/>
                <a:gd name="T7" fmla="*/ 0 h 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9"/>
                <a:gd name="T13" fmla="*/ 0 h 140"/>
                <a:gd name="T14" fmla="*/ 209 w 209"/>
                <a:gd name="T15" fmla="*/ 140 h 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9" h="140">
                  <a:moveTo>
                    <a:pt x="0" y="0"/>
                  </a:moveTo>
                  <a:lnTo>
                    <a:pt x="209" y="69"/>
                  </a:lnTo>
                  <a:lnTo>
                    <a:pt x="0" y="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Rectangle 62"/>
            <p:cNvSpPr>
              <a:spLocks noChangeArrowheads="1"/>
            </p:cNvSpPr>
            <p:nvPr/>
          </p:nvSpPr>
          <p:spPr bwMode="auto">
            <a:xfrm>
              <a:off x="6216650" y="4918075"/>
              <a:ext cx="2714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 dirty="0" err="1">
                  <a:solidFill>
                    <a:srgbClr val="0000FF"/>
                  </a:solidFill>
                </a:rPr>
                <a:t>f(V</a:t>
              </a:r>
              <a:endParaRPr lang="en-US" sz="2400" b="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22588" name="Rectangle 63"/>
            <p:cNvSpPr>
              <a:spLocks noChangeArrowheads="1"/>
            </p:cNvSpPr>
            <p:nvPr/>
          </p:nvSpPr>
          <p:spPr bwMode="auto">
            <a:xfrm>
              <a:off x="6542088" y="5078413"/>
              <a:ext cx="8449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sz="1300" b="0" dirty="0">
                  <a:solidFill>
                    <a:srgbClr val="0000FF"/>
                  </a:solidFill>
                </a:rPr>
                <a:t>1</a:t>
              </a:r>
              <a:endParaRPr lang="en-US" sz="2400" b="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22589" name="Rectangle 64"/>
            <p:cNvSpPr>
              <a:spLocks noChangeArrowheads="1"/>
            </p:cNvSpPr>
            <p:nvPr/>
          </p:nvSpPr>
          <p:spPr bwMode="auto">
            <a:xfrm>
              <a:off x="6635750" y="4918075"/>
              <a:ext cx="699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FF"/>
                  </a:solidFill>
                </a:rPr>
                <a:t>)</a:t>
              </a:r>
              <a:endParaRPr lang="en-US" sz="2400" b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22590" name="Rectangle 65"/>
            <p:cNvSpPr>
              <a:spLocks noChangeArrowheads="1"/>
            </p:cNvSpPr>
            <p:nvPr/>
          </p:nvSpPr>
          <p:spPr bwMode="auto">
            <a:xfrm>
              <a:off x="7212013" y="5045075"/>
              <a:ext cx="800100" cy="4556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Rectangle 66"/>
            <p:cNvSpPr>
              <a:spLocks noChangeArrowheads="1"/>
            </p:cNvSpPr>
            <p:nvPr/>
          </p:nvSpPr>
          <p:spPr bwMode="auto">
            <a:xfrm>
              <a:off x="7212013" y="5121275"/>
              <a:ext cx="762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1" hangingPunct="1">
                <a:spcBef>
                  <a:spcPct val="0"/>
                </a:spcBef>
              </a:pPr>
              <a:r>
                <a:rPr lang="en-US" b="0">
                  <a:solidFill>
                    <a:srgbClr val="000000"/>
                  </a:solidFill>
                </a:rPr>
                <a:t>Output</a:t>
              </a:r>
              <a:endParaRPr lang="en-US" sz="2400" b="0">
                <a:latin typeface="Times New Roman" pitchFamily="18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6710362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§1.2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44C7A-0D93-FE43-BBB8-6C733ACB5A1E}" type="slidenum">
              <a:rPr lang="en-US" smtClean="0"/>
              <a:t>43</a:t>
            </a:fld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438400" y="1143000"/>
            <a:ext cx="1524000" cy="877094"/>
            <a:chOff x="2438400" y="1143000"/>
            <a:chExt cx="1524000" cy="877094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2438400" y="1143000"/>
              <a:ext cx="1524000" cy="877094"/>
            </a:xfrm>
            <a:prstGeom prst="wedgeRoundRectCallout">
              <a:avLst>
                <a:gd name="adj1" fmla="val -7976"/>
                <a:gd name="adj2" fmla="val 84840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2614613" y="1285875"/>
              <a:ext cx="1173252" cy="381000"/>
            </a:xfrm>
            <a:custGeom>
              <a:avLst/>
              <a:gdLst>
                <a:gd name="connsiteX0" fmla="*/ 0 w 1173252"/>
                <a:gd name="connsiteY0" fmla="*/ 304800 h 381000"/>
                <a:gd name="connsiteX1" fmla="*/ 4762 w 1173252"/>
                <a:gd name="connsiteY1" fmla="*/ 319088 h 381000"/>
                <a:gd name="connsiteX2" fmla="*/ 14287 w 1173252"/>
                <a:gd name="connsiteY2" fmla="*/ 361950 h 381000"/>
                <a:gd name="connsiteX3" fmla="*/ 23812 w 1173252"/>
                <a:gd name="connsiteY3" fmla="*/ 381000 h 381000"/>
                <a:gd name="connsiteX4" fmla="*/ 28575 w 1173252"/>
                <a:gd name="connsiteY4" fmla="*/ 366713 h 381000"/>
                <a:gd name="connsiteX5" fmla="*/ 42862 w 1173252"/>
                <a:gd name="connsiteY5" fmla="*/ 290513 h 381000"/>
                <a:gd name="connsiteX6" fmla="*/ 52387 w 1173252"/>
                <a:gd name="connsiteY6" fmla="*/ 257175 h 381000"/>
                <a:gd name="connsiteX7" fmla="*/ 57150 w 1173252"/>
                <a:gd name="connsiteY7" fmla="*/ 242888 h 381000"/>
                <a:gd name="connsiteX8" fmla="*/ 71437 w 1173252"/>
                <a:gd name="connsiteY8" fmla="*/ 319088 h 381000"/>
                <a:gd name="connsiteX9" fmla="*/ 90487 w 1173252"/>
                <a:gd name="connsiteY9" fmla="*/ 285750 h 381000"/>
                <a:gd name="connsiteX10" fmla="*/ 100012 w 1173252"/>
                <a:gd name="connsiteY10" fmla="*/ 257175 h 381000"/>
                <a:gd name="connsiteX11" fmla="*/ 109537 w 1173252"/>
                <a:gd name="connsiteY11" fmla="*/ 300038 h 381000"/>
                <a:gd name="connsiteX12" fmla="*/ 119062 w 1173252"/>
                <a:gd name="connsiteY12" fmla="*/ 314325 h 381000"/>
                <a:gd name="connsiteX13" fmla="*/ 128587 w 1173252"/>
                <a:gd name="connsiteY13" fmla="*/ 300038 h 381000"/>
                <a:gd name="connsiteX14" fmla="*/ 133350 w 1173252"/>
                <a:gd name="connsiteY14" fmla="*/ 280988 h 381000"/>
                <a:gd name="connsiteX15" fmla="*/ 142875 w 1173252"/>
                <a:gd name="connsiteY15" fmla="*/ 309563 h 381000"/>
                <a:gd name="connsiteX16" fmla="*/ 166687 w 1173252"/>
                <a:gd name="connsiteY16" fmla="*/ 338138 h 381000"/>
                <a:gd name="connsiteX17" fmla="*/ 171450 w 1173252"/>
                <a:gd name="connsiteY17" fmla="*/ 309563 h 381000"/>
                <a:gd name="connsiteX18" fmla="*/ 176212 w 1173252"/>
                <a:gd name="connsiteY18" fmla="*/ 271463 h 381000"/>
                <a:gd name="connsiteX19" fmla="*/ 180975 w 1173252"/>
                <a:gd name="connsiteY19" fmla="*/ 247650 h 381000"/>
                <a:gd name="connsiteX20" fmla="*/ 190500 w 1173252"/>
                <a:gd name="connsiteY20" fmla="*/ 266700 h 381000"/>
                <a:gd name="connsiteX21" fmla="*/ 200025 w 1173252"/>
                <a:gd name="connsiteY21" fmla="*/ 295275 h 381000"/>
                <a:gd name="connsiteX22" fmla="*/ 214312 w 1173252"/>
                <a:gd name="connsiteY22" fmla="*/ 328613 h 381000"/>
                <a:gd name="connsiteX23" fmla="*/ 223837 w 1173252"/>
                <a:gd name="connsiteY23" fmla="*/ 314325 h 381000"/>
                <a:gd name="connsiteX24" fmla="*/ 238125 w 1173252"/>
                <a:gd name="connsiteY24" fmla="*/ 266700 h 381000"/>
                <a:gd name="connsiteX25" fmla="*/ 252412 w 1173252"/>
                <a:gd name="connsiteY25" fmla="*/ 290513 h 381000"/>
                <a:gd name="connsiteX26" fmla="*/ 257175 w 1173252"/>
                <a:gd name="connsiteY26" fmla="*/ 319088 h 381000"/>
                <a:gd name="connsiteX27" fmla="*/ 276225 w 1173252"/>
                <a:gd name="connsiteY27" fmla="*/ 347663 h 381000"/>
                <a:gd name="connsiteX28" fmla="*/ 280987 w 1173252"/>
                <a:gd name="connsiteY28" fmla="*/ 328613 h 381000"/>
                <a:gd name="connsiteX29" fmla="*/ 285750 w 1173252"/>
                <a:gd name="connsiteY29" fmla="*/ 304800 h 381000"/>
                <a:gd name="connsiteX30" fmla="*/ 300037 w 1173252"/>
                <a:gd name="connsiteY30" fmla="*/ 319088 h 381000"/>
                <a:gd name="connsiteX31" fmla="*/ 314325 w 1173252"/>
                <a:gd name="connsiteY31" fmla="*/ 347663 h 381000"/>
                <a:gd name="connsiteX32" fmla="*/ 319087 w 1173252"/>
                <a:gd name="connsiteY32" fmla="*/ 319088 h 381000"/>
                <a:gd name="connsiteX33" fmla="*/ 323850 w 1173252"/>
                <a:gd name="connsiteY33" fmla="*/ 261938 h 381000"/>
                <a:gd name="connsiteX34" fmla="*/ 338137 w 1173252"/>
                <a:gd name="connsiteY34" fmla="*/ 280988 h 381000"/>
                <a:gd name="connsiteX35" fmla="*/ 352425 w 1173252"/>
                <a:gd name="connsiteY35" fmla="*/ 309563 h 381000"/>
                <a:gd name="connsiteX36" fmla="*/ 366712 w 1173252"/>
                <a:gd name="connsiteY36" fmla="*/ 314325 h 381000"/>
                <a:gd name="connsiteX37" fmla="*/ 376237 w 1173252"/>
                <a:gd name="connsiteY37" fmla="*/ 295275 h 381000"/>
                <a:gd name="connsiteX38" fmla="*/ 381000 w 1173252"/>
                <a:gd name="connsiteY38" fmla="*/ 280988 h 381000"/>
                <a:gd name="connsiteX39" fmla="*/ 390525 w 1173252"/>
                <a:gd name="connsiteY39" fmla="*/ 261938 h 381000"/>
                <a:gd name="connsiteX40" fmla="*/ 400050 w 1173252"/>
                <a:gd name="connsiteY40" fmla="*/ 276225 h 381000"/>
                <a:gd name="connsiteX41" fmla="*/ 404812 w 1173252"/>
                <a:gd name="connsiteY41" fmla="*/ 290513 h 381000"/>
                <a:gd name="connsiteX42" fmla="*/ 409575 w 1173252"/>
                <a:gd name="connsiteY42" fmla="*/ 257175 h 381000"/>
                <a:gd name="connsiteX43" fmla="*/ 414337 w 1173252"/>
                <a:gd name="connsiteY43" fmla="*/ 204788 h 381000"/>
                <a:gd name="connsiteX44" fmla="*/ 423862 w 1173252"/>
                <a:gd name="connsiteY44" fmla="*/ 71438 h 381000"/>
                <a:gd name="connsiteX45" fmla="*/ 433387 w 1173252"/>
                <a:gd name="connsiteY45" fmla="*/ 0 h 381000"/>
                <a:gd name="connsiteX46" fmla="*/ 442912 w 1173252"/>
                <a:gd name="connsiteY46" fmla="*/ 80963 h 381000"/>
                <a:gd name="connsiteX47" fmla="*/ 447675 w 1173252"/>
                <a:gd name="connsiteY47" fmla="*/ 133350 h 381000"/>
                <a:gd name="connsiteX48" fmla="*/ 457200 w 1173252"/>
                <a:gd name="connsiteY48" fmla="*/ 200025 h 381000"/>
                <a:gd name="connsiteX49" fmla="*/ 466725 w 1173252"/>
                <a:gd name="connsiteY49" fmla="*/ 295275 h 381000"/>
                <a:gd name="connsiteX50" fmla="*/ 476250 w 1173252"/>
                <a:gd name="connsiteY50" fmla="*/ 314325 h 381000"/>
                <a:gd name="connsiteX51" fmla="*/ 471487 w 1173252"/>
                <a:gd name="connsiteY51" fmla="*/ 152400 h 381000"/>
                <a:gd name="connsiteX52" fmla="*/ 476250 w 1173252"/>
                <a:gd name="connsiteY52" fmla="*/ 190500 h 381000"/>
                <a:gd name="connsiteX53" fmla="*/ 481012 w 1173252"/>
                <a:gd name="connsiteY53" fmla="*/ 219075 h 381000"/>
                <a:gd name="connsiteX54" fmla="*/ 485775 w 1173252"/>
                <a:gd name="connsiteY54" fmla="*/ 242888 h 381000"/>
                <a:gd name="connsiteX55" fmla="*/ 495300 w 1173252"/>
                <a:gd name="connsiteY55" fmla="*/ 257175 h 381000"/>
                <a:gd name="connsiteX56" fmla="*/ 509587 w 1173252"/>
                <a:gd name="connsiteY56" fmla="*/ 161925 h 381000"/>
                <a:gd name="connsiteX57" fmla="*/ 519112 w 1173252"/>
                <a:gd name="connsiteY57" fmla="*/ 71438 h 381000"/>
                <a:gd name="connsiteX58" fmla="*/ 523875 w 1173252"/>
                <a:gd name="connsiteY58" fmla="*/ 100013 h 381000"/>
                <a:gd name="connsiteX59" fmla="*/ 538162 w 1173252"/>
                <a:gd name="connsiteY59" fmla="*/ 195263 h 381000"/>
                <a:gd name="connsiteX60" fmla="*/ 542925 w 1173252"/>
                <a:gd name="connsiteY60" fmla="*/ 280988 h 381000"/>
                <a:gd name="connsiteX61" fmla="*/ 547687 w 1173252"/>
                <a:gd name="connsiteY61" fmla="*/ 261938 h 381000"/>
                <a:gd name="connsiteX62" fmla="*/ 557212 w 1173252"/>
                <a:gd name="connsiteY62" fmla="*/ 228600 h 381000"/>
                <a:gd name="connsiteX63" fmla="*/ 561975 w 1173252"/>
                <a:gd name="connsiteY63" fmla="*/ 257175 h 381000"/>
                <a:gd name="connsiteX64" fmla="*/ 566737 w 1173252"/>
                <a:gd name="connsiteY64" fmla="*/ 271463 h 381000"/>
                <a:gd name="connsiteX65" fmla="*/ 571500 w 1173252"/>
                <a:gd name="connsiteY65" fmla="*/ 295275 h 381000"/>
                <a:gd name="connsiteX66" fmla="*/ 585787 w 1173252"/>
                <a:gd name="connsiteY66" fmla="*/ 290513 h 381000"/>
                <a:gd name="connsiteX67" fmla="*/ 609600 w 1173252"/>
                <a:gd name="connsiteY67" fmla="*/ 328613 h 381000"/>
                <a:gd name="connsiteX68" fmla="*/ 623887 w 1173252"/>
                <a:gd name="connsiteY68" fmla="*/ 314325 h 381000"/>
                <a:gd name="connsiteX69" fmla="*/ 633412 w 1173252"/>
                <a:gd name="connsiteY69" fmla="*/ 271463 h 381000"/>
                <a:gd name="connsiteX70" fmla="*/ 638175 w 1173252"/>
                <a:gd name="connsiteY70" fmla="*/ 295275 h 381000"/>
                <a:gd name="connsiteX71" fmla="*/ 647700 w 1173252"/>
                <a:gd name="connsiteY71" fmla="*/ 319088 h 381000"/>
                <a:gd name="connsiteX72" fmla="*/ 652462 w 1173252"/>
                <a:gd name="connsiteY72" fmla="*/ 333375 h 381000"/>
                <a:gd name="connsiteX73" fmla="*/ 661987 w 1173252"/>
                <a:gd name="connsiteY73" fmla="*/ 319088 h 381000"/>
                <a:gd name="connsiteX74" fmla="*/ 666750 w 1173252"/>
                <a:gd name="connsiteY74" fmla="*/ 304800 h 381000"/>
                <a:gd name="connsiteX75" fmla="*/ 690562 w 1173252"/>
                <a:gd name="connsiteY75" fmla="*/ 333375 h 381000"/>
                <a:gd name="connsiteX76" fmla="*/ 695325 w 1173252"/>
                <a:gd name="connsiteY76" fmla="*/ 319088 h 381000"/>
                <a:gd name="connsiteX77" fmla="*/ 700087 w 1173252"/>
                <a:gd name="connsiteY77" fmla="*/ 295275 h 381000"/>
                <a:gd name="connsiteX78" fmla="*/ 704850 w 1173252"/>
                <a:gd name="connsiteY78" fmla="*/ 309563 h 381000"/>
                <a:gd name="connsiteX79" fmla="*/ 723900 w 1173252"/>
                <a:gd name="connsiteY79" fmla="*/ 347663 h 381000"/>
                <a:gd name="connsiteX80" fmla="*/ 733425 w 1173252"/>
                <a:gd name="connsiteY80" fmla="*/ 333375 h 381000"/>
                <a:gd name="connsiteX81" fmla="*/ 752475 w 1173252"/>
                <a:gd name="connsiteY81" fmla="*/ 304800 h 381000"/>
                <a:gd name="connsiteX82" fmla="*/ 757237 w 1173252"/>
                <a:gd name="connsiteY82" fmla="*/ 319088 h 381000"/>
                <a:gd name="connsiteX83" fmla="*/ 766762 w 1173252"/>
                <a:gd name="connsiteY83" fmla="*/ 304800 h 381000"/>
                <a:gd name="connsiteX84" fmla="*/ 771525 w 1173252"/>
                <a:gd name="connsiteY84" fmla="*/ 271463 h 381000"/>
                <a:gd name="connsiteX85" fmla="*/ 785812 w 1173252"/>
                <a:gd name="connsiteY85" fmla="*/ 309563 h 381000"/>
                <a:gd name="connsiteX86" fmla="*/ 795337 w 1173252"/>
                <a:gd name="connsiteY86" fmla="*/ 338138 h 381000"/>
                <a:gd name="connsiteX87" fmla="*/ 804862 w 1173252"/>
                <a:gd name="connsiteY87" fmla="*/ 309563 h 381000"/>
                <a:gd name="connsiteX88" fmla="*/ 814387 w 1173252"/>
                <a:gd name="connsiteY88" fmla="*/ 276225 h 381000"/>
                <a:gd name="connsiteX89" fmla="*/ 833437 w 1173252"/>
                <a:gd name="connsiteY89" fmla="*/ 314325 h 381000"/>
                <a:gd name="connsiteX90" fmla="*/ 847725 w 1173252"/>
                <a:gd name="connsiteY90" fmla="*/ 342900 h 381000"/>
                <a:gd name="connsiteX91" fmla="*/ 862012 w 1173252"/>
                <a:gd name="connsiteY91" fmla="*/ 300038 h 381000"/>
                <a:gd name="connsiteX92" fmla="*/ 871537 w 1173252"/>
                <a:gd name="connsiteY92" fmla="*/ 285750 h 381000"/>
                <a:gd name="connsiteX93" fmla="*/ 885825 w 1173252"/>
                <a:gd name="connsiteY93" fmla="*/ 300038 h 381000"/>
                <a:gd name="connsiteX94" fmla="*/ 904875 w 1173252"/>
                <a:gd name="connsiteY94" fmla="*/ 314325 h 381000"/>
                <a:gd name="connsiteX95" fmla="*/ 909637 w 1173252"/>
                <a:gd name="connsiteY95" fmla="*/ 290513 h 381000"/>
                <a:gd name="connsiteX96" fmla="*/ 919162 w 1173252"/>
                <a:gd name="connsiteY96" fmla="*/ 276225 h 381000"/>
                <a:gd name="connsiteX97" fmla="*/ 928687 w 1173252"/>
                <a:gd name="connsiteY97" fmla="*/ 300038 h 381000"/>
                <a:gd name="connsiteX98" fmla="*/ 933450 w 1173252"/>
                <a:gd name="connsiteY98" fmla="*/ 328613 h 381000"/>
                <a:gd name="connsiteX99" fmla="*/ 947737 w 1173252"/>
                <a:gd name="connsiteY99" fmla="*/ 309563 h 381000"/>
                <a:gd name="connsiteX100" fmla="*/ 966787 w 1173252"/>
                <a:gd name="connsiteY100" fmla="*/ 276225 h 381000"/>
                <a:gd name="connsiteX101" fmla="*/ 971550 w 1173252"/>
                <a:gd name="connsiteY101" fmla="*/ 261938 h 381000"/>
                <a:gd name="connsiteX102" fmla="*/ 981075 w 1173252"/>
                <a:gd name="connsiteY102" fmla="*/ 280988 h 381000"/>
                <a:gd name="connsiteX103" fmla="*/ 990600 w 1173252"/>
                <a:gd name="connsiteY103" fmla="*/ 295275 h 381000"/>
                <a:gd name="connsiteX104" fmla="*/ 995362 w 1173252"/>
                <a:gd name="connsiteY104" fmla="*/ 314325 h 381000"/>
                <a:gd name="connsiteX105" fmla="*/ 1009650 w 1173252"/>
                <a:gd name="connsiteY105" fmla="*/ 319088 h 381000"/>
                <a:gd name="connsiteX106" fmla="*/ 1019175 w 1173252"/>
                <a:gd name="connsiteY106" fmla="*/ 290513 h 381000"/>
                <a:gd name="connsiteX107" fmla="*/ 1023937 w 1173252"/>
                <a:gd name="connsiteY107" fmla="*/ 276225 h 381000"/>
                <a:gd name="connsiteX108" fmla="*/ 1047750 w 1173252"/>
                <a:gd name="connsiteY108" fmla="*/ 309563 h 381000"/>
                <a:gd name="connsiteX109" fmla="*/ 1052512 w 1173252"/>
                <a:gd name="connsiteY109" fmla="*/ 323850 h 381000"/>
                <a:gd name="connsiteX110" fmla="*/ 1062037 w 1173252"/>
                <a:gd name="connsiteY110" fmla="*/ 309563 h 381000"/>
                <a:gd name="connsiteX111" fmla="*/ 1066800 w 1173252"/>
                <a:gd name="connsiteY111" fmla="*/ 285750 h 381000"/>
                <a:gd name="connsiteX112" fmla="*/ 1076325 w 1173252"/>
                <a:gd name="connsiteY112" fmla="*/ 238125 h 381000"/>
                <a:gd name="connsiteX113" fmla="*/ 1085850 w 1173252"/>
                <a:gd name="connsiteY113" fmla="*/ 257175 h 381000"/>
                <a:gd name="connsiteX114" fmla="*/ 1090612 w 1173252"/>
                <a:gd name="connsiteY114" fmla="*/ 276225 h 381000"/>
                <a:gd name="connsiteX115" fmla="*/ 1100137 w 1173252"/>
                <a:gd name="connsiteY115" fmla="*/ 309563 h 381000"/>
                <a:gd name="connsiteX116" fmla="*/ 1114425 w 1173252"/>
                <a:gd name="connsiteY116" fmla="*/ 304800 h 381000"/>
                <a:gd name="connsiteX117" fmla="*/ 1128712 w 1173252"/>
                <a:gd name="connsiteY117" fmla="*/ 271463 h 381000"/>
                <a:gd name="connsiteX118" fmla="*/ 1138237 w 1173252"/>
                <a:gd name="connsiteY118" fmla="*/ 290513 h 381000"/>
                <a:gd name="connsiteX119" fmla="*/ 1147762 w 1173252"/>
                <a:gd name="connsiteY119" fmla="*/ 319088 h 381000"/>
                <a:gd name="connsiteX120" fmla="*/ 1152525 w 1173252"/>
                <a:gd name="connsiteY120" fmla="*/ 333375 h 381000"/>
                <a:gd name="connsiteX121" fmla="*/ 1157287 w 1173252"/>
                <a:gd name="connsiteY121" fmla="*/ 347663 h 381000"/>
                <a:gd name="connsiteX122" fmla="*/ 1166812 w 1173252"/>
                <a:gd name="connsiteY122" fmla="*/ 361950 h 381000"/>
                <a:gd name="connsiteX123" fmla="*/ 1171575 w 1173252"/>
                <a:gd name="connsiteY123" fmla="*/ 290513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173252" h="381000">
                  <a:moveTo>
                    <a:pt x="0" y="304800"/>
                  </a:moveTo>
                  <a:cubicBezTo>
                    <a:pt x="1587" y="309563"/>
                    <a:pt x="3544" y="314218"/>
                    <a:pt x="4762" y="319088"/>
                  </a:cubicBezTo>
                  <a:cubicBezTo>
                    <a:pt x="7022" y="328128"/>
                    <a:pt x="10624" y="352182"/>
                    <a:pt x="14287" y="361950"/>
                  </a:cubicBezTo>
                  <a:cubicBezTo>
                    <a:pt x="16780" y="368598"/>
                    <a:pt x="20637" y="374650"/>
                    <a:pt x="23812" y="381000"/>
                  </a:cubicBezTo>
                  <a:cubicBezTo>
                    <a:pt x="25400" y="376238"/>
                    <a:pt x="27486" y="371613"/>
                    <a:pt x="28575" y="366713"/>
                  </a:cubicBezTo>
                  <a:cubicBezTo>
                    <a:pt x="34343" y="340758"/>
                    <a:pt x="34218" y="316442"/>
                    <a:pt x="42862" y="290513"/>
                  </a:cubicBezTo>
                  <a:cubicBezTo>
                    <a:pt x="54284" y="256249"/>
                    <a:pt x="40424" y="299044"/>
                    <a:pt x="52387" y="257175"/>
                  </a:cubicBezTo>
                  <a:cubicBezTo>
                    <a:pt x="53766" y="252348"/>
                    <a:pt x="55562" y="247650"/>
                    <a:pt x="57150" y="242888"/>
                  </a:cubicBezTo>
                  <a:cubicBezTo>
                    <a:pt x="67751" y="306494"/>
                    <a:pt x="61991" y="281302"/>
                    <a:pt x="71437" y="319088"/>
                  </a:cubicBezTo>
                  <a:cubicBezTo>
                    <a:pt x="96471" y="310743"/>
                    <a:pt x="81852" y="320293"/>
                    <a:pt x="90487" y="285750"/>
                  </a:cubicBezTo>
                  <a:cubicBezTo>
                    <a:pt x="92922" y="276010"/>
                    <a:pt x="100012" y="257175"/>
                    <a:pt x="100012" y="257175"/>
                  </a:cubicBezTo>
                  <a:cubicBezTo>
                    <a:pt x="101840" y="268143"/>
                    <a:pt x="103677" y="288317"/>
                    <a:pt x="109537" y="300038"/>
                  </a:cubicBezTo>
                  <a:cubicBezTo>
                    <a:pt x="112097" y="305157"/>
                    <a:pt x="115887" y="309563"/>
                    <a:pt x="119062" y="314325"/>
                  </a:cubicBezTo>
                  <a:cubicBezTo>
                    <a:pt x="122237" y="309563"/>
                    <a:pt x="126332" y="305299"/>
                    <a:pt x="128587" y="300038"/>
                  </a:cubicBezTo>
                  <a:cubicBezTo>
                    <a:pt x="131165" y="294022"/>
                    <a:pt x="127904" y="277357"/>
                    <a:pt x="133350" y="280988"/>
                  </a:cubicBezTo>
                  <a:cubicBezTo>
                    <a:pt x="141704" y="286557"/>
                    <a:pt x="138385" y="300583"/>
                    <a:pt x="142875" y="309563"/>
                  </a:cubicBezTo>
                  <a:cubicBezTo>
                    <a:pt x="154960" y="333732"/>
                    <a:pt x="146493" y="324675"/>
                    <a:pt x="166687" y="338138"/>
                  </a:cubicBezTo>
                  <a:cubicBezTo>
                    <a:pt x="168275" y="328613"/>
                    <a:pt x="170084" y="319122"/>
                    <a:pt x="171450" y="309563"/>
                  </a:cubicBezTo>
                  <a:cubicBezTo>
                    <a:pt x="173260" y="296893"/>
                    <a:pt x="174266" y="284113"/>
                    <a:pt x="176212" y="271463"/>
                  </a:cubicBezTo>
                  <a:cubicBezTo>
                    <a:pt x="177443" y="263462"/>
                    <a:pt x="179387" y="255588"/>
                    <a:pt x="180975" y="247650"/>
                  </a:cubicBezTo>
                  <a:cubicBezTo>
                    <a:pt x="184150" y="254000"/>
                    <a:pt x="187863" y="260108"/>
                    <a:pt x="190500" y="266700"/>
                  </a:cubicBezTo>
                  <a:cubicBezTo>
                    <a:pt x="194229" y="276022"/>
                    <a:pt x="195535" y="286295"/>
                    <a:pt x="200025" y="295275"/>
                  </a:cubicBezTo>
                  <a:cubicBezTo>
                    <a:pt x="211795" y="318815"/>
                    <a:pt x="207305" y="307590"/>
                    <a:pt x="214312" y="328613"/>
                  </a:cubicBezTo>
                  <a:cubicBezTo>
                    <a:pt x="217487" y="323850"/>
                    <a:pt x="221512" y="319556"/>
                    <a:pt x="223837" y="314325"/>
                  </a:cubicBezTo>
                  <a:cubicBezTo>
                    <a:pt x="230462" y="299420"/>
                    <a:pt x="234167" y="282531"/>
                    <a:pt x="238125" y="266700"/>
                  </a:cubicBezTo>
                  <a:cubicBezTo>
                    <a:pt x="242887" y="274638"/>
                    <a:pt x="249249" y="281814"/>
                    <a:pt x="252412" y="290513"/>
                  </a:cubicBezTo>
                  <a:cubicBezTo>
                    <a:pt x="255712" y="299588"/>
                    <a:pt x="253461" y="310174"/>
                    <a:pt x="257175" y="319088"/>
                  </a:cubicBezTo>
                  <a:cubicBezTo>
                    <a:pt x="261578" y="329655"/>
                    <a:pt x="276225" y="347663"/>
                    <a:pt x="276225" y="347663"/>
                  </a:cubicBezTo>
                  <a:cubicBezTo>
                    <a:pt x="277812" y="341313"/>
                    <a:pt x="279567" y="335003"/>
                    <a:pt x="280987" y="328613"/>
                  </a:cubicBezTo>
                  <a:cubicBezTo>
                    <a:pt x="282743" y="320711"/>
                    <a:pt x="278510" y="308420"/>
                    <a:pt x="285750" y="304800"/>
                  </a:cubicBezTo>
                  <a:cubicBezTo>
                    <a:pt x="291774" y="301788"/>
                    <a:pt x="296301" y="313484"/>
                    <a:pt x="300037" y="319088"/>
                  </a:cubicBezTo>
                  <a:cubicBezTo>
                    <a:pt x="305944" y="327949"/>
                    <a:pt x="309562" y="338138"/>
                    <a:pt x="314325" y="347663"/>
                  </a:cubicBezTo>
                  <a:cubicBezTo>
                    <a:pt x="315912" y="338138"/>
                    <a:pt x="318021" y="328685"/>
                    <a:pt x="319087" y="319088"/>
                  </a:cubicBezTo>
                  <a:cubicBezTo>
                    <a:pt x="321198" y="300089"/>
                    <a:pt x="315301" y="279036"/>
                    <a:pt x="323850" y="261938"/>
                  </a:cubicBezTo>
                  <a:cubicBezTo>
                    <a:pt x="327400" y="254839"/>
                    <a:pt x="333375" y="274638"/>
                    <a:pt x="338137" y="280988"/>
                  </a:cubicBezTo>
                  <a:cubicBezTo>
                    <a:pt x="341274" y="290399"/>
                    <a:pt x="344033" y="302849"/>
                    <a:pt x="352425" y="309563"/>
                  </a:cubicBezTo>
                  <a:cubicBezTo>
                    <a:pt x="356345" y="312699"/>
                    <a:pt x="361950" y="312738"/>
                    <a:pt x="366712" y="314325"/>
                  </a:cubicBezTo>
                  <a:cubicBezTo>
                    <a:pt x="369887" y="307975"/>
                    <a:pt x="373440" y="301800"/>
                    <a:pt x="376237" y="295275"/>
                  </a:cubicBezTo>
                  <a:cubicBezTo>
                    <a:pt x="378215" y="290661"/>
                    <a:pt x="379022" y="285602"/>
                    <a:pt x="381000" y="280988"/>
                  </a:cubicBezTo>
                  <a:cubicBezTo>
                    <a:pt x="383797" y="274463"/>
                    <a:pt x="387350" y="268288"/>
                    <a:pt x="390525" y="261938"/>
                  </a:cubicBezTo>
                  <a:cubicBezTo>
                    <a:pt x="393700" y="266700"/>
                    <a:pt x="397490" y="271106"/>
                    <a:pt x="400050" y="276225"/>
                  </a:cubicBezTo>
                  <a:cubicBezTo>
                    <a:pt x="402295" y="280715"/>
                    <a:pt x="402567" y="295003"/>
                    <a:pt x="404812" y="290513"/>
                  </a:cubicBezTo>
                  <a:cubicBezTo>
                    <a:pt x="409832" y="280473"/>
                    <a:pt x="408335" y="268332"/>
                    <a:pt x="409575" y="257175"/>
                  </a:cubicBezTo>
                  <a:cubicBezTo>
                    <a:pt x="411511" y="239748"/>
                    <a:pt x="412992" y="222271"/>
                    <a:pt x="414337" y="204788"/>
                  </a:cubicBezTo>
                  <a:cubicBezTo>
                    <a:pt x="417755" y="160356"/>
                    <a:pt x="417559" y="115553"/>
                    <a:pt x="423862" y="71438"/>
                  </a:cubicBezTo>
                  <a:cubicBezTo>
                    <a:pt x="430435" y="25430"/>
                    <a:pt x="427233" y="49239"/>
                    <a:pt x="433387" y="0"/>
                  </a:cubicBezTo>
                  <a:cubicBezTo>
                    <a:pt x="437188" y="30407"/>
                    <a:pt x="439820" y="50041"/>
                    <a:pt x="442912" y="80963"/>
                  </a:cubicBezTo>
                  <a:cubicBezTo>
                    <a:pt x="444657" y="98410"/>
                    <a:pt x="445586" y="115941"/>
                    <a:pt x="447675" y="133350"/>
                  </a:cubicBezTo>
                  <a:cubicBezTo>
                    <a:pt x="450350" y="155641"/>
                    <a:pt x="454525" y="177734"/>
                    <a:pt x="457200" y="200025"/>
                  </a:cubicBezTo>
                  <a:cubicBezTo>
                    <a:pt x="457775" y="204820"/>
                    <a:pt x="464525" y="285740"/>
                    <a:pt x="466725" y="295275"/>
                  </a:cubicBezTo>
                  <a:cubicBezTo>
                    <a:pt x="468321" y="302193"/>
                    <a:pt x="473075" y="307975"/>
                    <a:pt x="476250" y="314325"/>
                  </a:cubicBezTo>
                  <a:cubicBezTo>
                    <a:pt x="474662" y="260350"/>
                    <a:pt x="471487" y="206398"/>
                    <a:pt x="471487" y="152400"/>
                  </a:cubicBezTo>
                  <a:cubicBezTo>
                    <a:pt x="471487" y="139601"/>
                    <a:pt x="474440" y="177830"/>
                    <a:pt x="476250" y="190500"/>
                  </a:cubicBezTo>
                  <a:cubicBezTo>
                    <a:pt x="477616" y="200059"/>
                    <a:pt x="479285" y="209574"/>
                    <a:pt x="481012" y="219075"/>
                  </a:cubicBezTo>
                  <a:cubicBezTo>
                    <a:pt x="482460" y="227039"/>
                    <a:pt x="482933" y="235309"/>
                    <a:pt x="485775" y="242888"/>
                  </a:cubicBezTo>
                  <a:cubicBezTo>
                    <a:pt x="487785" y="248247"/>
                    <a:pt x="492125" y="252413"/>
                    <a:pt x="495300" y="257175"/>
                  </a:cubicBezTo>
                  <a:cubicBezTo>
                    <a:pt x="507218" y="203543"/>
                    <a:pt x="505190" y="221284"/>
                    <a:pt x="509587" y="161925"/>
                  </a:cubicBezTo>
                  <a:cubicBezTo>
                    <a:pt x="515871" y="77091"/>
                    <a:pt x="506064" y="110584"/>
                    <a:pt x="519112" y="71438"/>
                  </a:cubicBezTo>
                  <a:cubicBezTo>
                    <a:pt x="520700" y="80963"/>
                    <a:pt x="522443" y="90463"/>
                    <a:pt x="523875" y="100013"/>
                  </a:cubicBezTo>
                  <a:cubicBezTo>
                    <a:pt x="540222" y="208988"/>
                    <a:pt x="527363" y="130461"/>
                    <a:pt x="538162" y="195263"/>
                  </a:cubicBezTo>
                  <a:cubicBezTo>
                    <a:pt x="539750" y="223838"/>
                    <a:pt x="538878" y="252657"/>
                    <a:pt x="542925" y="280988"/>
                  </a:cubicBezTo>
                  <a:cubicBezTo>
                    <a:pt x="543851" y="287468"/>
                    <a:pt x="545889" y="268232"/>
                    <a:pt x="547687" y="261938"/>
                  </a:cubicBezTo>
                  <a:cubicBezTo>
                    <a:pt x="561351" y="214112"/>
                    <a:pt x="542326" y="288151"/>
                    <a:pt x="557212" y="228600"/>
                  </a:cubicBezTo>
                  <a:cubicBezTo>
                    <a:pt x="558800" y="238125"/>
                    <a:pt x="559880" y="247749"/>
                    <a:pt x="561975" y="257175"/>
                  </a:cubicBezTo>
                  <a:cubicBezTo>
                    <a:pt x="563064" y="262076"/>
                    <a:pt x="565519" y="266593"/>
                    <a:pt x="566737" y="271463"/>
                  </a:cubicBezTo>
                  <a:cubicBezTo>
                    <a:pt x="568700" y="279316"/>
                    <a:pt x="569912" y="287338"/>
                    <a:pt x="571500" y="295275"/>
                  </a:cubicBezTo>
                  <a:cubicBezTo>
                    <a:pt x="576262" y="293688"/>
                    <a:pt x="582009" y="287207"/>
                    <a:pt x="585787" y="290513"/>
                  </a:cubicBezTo>
                  <a:cubicBezTo>
                    <a:pt x="597058" y="300375"/>
                    <a:pt x="609600" y="328613"/>
                    <a:pt x="609600" y="328613"/>
                  </a:cubicBezTo>
                  <a:cubicBezTo>
                    <a:pt x="614362" y="323850"/>
                    <a:pt x="620545" y="320173"/>
                    <a:pt x="623887" y="314325"/>
                  </a:cubicBezTo>
                  <a:cubicBezTo>
                    <a:pt x="625958" y="310700"/>
                    <a:pt x="633123" y="272906"/>
                    <a:pt x="633412" y="271463"/>
                  </a:cubicBezTo>
                  <a:cubicBezTo>
                    <a:pt x="635000" y="279400"/>
                    <a:pt x="635849" y="287522"/>
                    <a:pt x="638175" y="295275"/>
                  </a:cubicBezTo>
                  <a:cubicBezTo>
                    <a:pt x="640632" y="303464"/>
                    <a:pt x="644698" y="311083"/>
                    <a:pt x="647700" y="319088"/>
                  </a:cubicBezTo>
                  <a:cubicBezTo>
                    <a:pt x="649463" y="323788"/>
                    <a:pt x="650875" y="328613"/>
                    <a:pt x="652462" y="333375"/>
                  </a:cubicBezTo>
                  <a:cubicBezTo>
                    <a:pt x="655637" y="328613"/>
                    <a:pt x="659427" y="324207"/>
                    <a:pt x="661987" y="319088"/>
                  </a:cubicBezTo>
                  <a:cubicBezTo>
                    <a:pt x="664232" y="314598"/>
                    <a:pt x="661730" y="304800"/>
                    <a:pt x="666750" y="304800"/>
                  </a:cubicBezTo>
                  <a:cubicBezTo>
                    <a:pt x="672860" y="304800"/>
                    <a:pt x="687689" y="329066"/>
                    <a:pt x="690562" y="333375"/>
                  </a:cubicBezTo>
                  <a:cubicBezTo>
                    <a:pt x="692150" y="328613"/>
                    <a:pt x="694107" y="323958"/>
                    <a:pt x="695325" y="319088"/>
                  </a:cubicBezTo>
                  <a:cubicBezTo>
                    <a:pt x="697288" y="311235"/>
                    <a:pt x="694363" y="300999"/>
                    <a:pt x="700087" y="295275"/>
                  </a:cubicBezTo>
                  <a:cubicBezTo>
                    <a:pt x="703637" y="291725"/>
                    <a:pt x="702773" y="304993"/>
                    <a:pt x="704850" y="309563"/>
                  </a:cubicBezTo>
                  <a:cubicBezTo>
                    <a:pt x="710726" y="322489"/>
                    <a:pt x="723900" y="347663"/>
                    <a:pt x="723900" y="347663"/>
                  </a:cubicBezTo>
                  <a:cubicBezTo>
                    <a:pt x="727075" y="342900"/>
                    <a:pt x="731780" y="338858"/>
                    <a:pt x="733425" y="333375"/>
                  </a:cubicBezTo>
                  <a:cubicBezTo>
                    <a:pt x="744369" y="296892"/>
                    <a:pt x="725090" y="295673"/>
                    <a:pt x="752475" y="304800"/>
                  </a:cubicBezTo>
                  <a:cubicBezTo>
                    <a:pt x="754062" y="309563"/>
                    <a:pt x="752217" y="319088"/>
                    <a:pt x="757237" y="319088"/>
                  </a:cubicBezTo>
                  <a:cubicBezTo>
                    <a:pt x="762961" y="319088"/>
                    <a:pt x="765117" y="310283"/>
                    <a:pt x="766762" y="304800"/>
                  </a:cubicBezTo>
                  <a:cubicBezTo>
                    <a:pt x="769988" y="294048"/>
                    <a:pt x="769937" y="282575"/>
                    <a:pt x="771525" y="271463"/>
                  </a:cubicBezTo>
                  <a:cubicBezTo>
                    <a:pt x="787495" y="303403"/>
                    <a:pt x="776085" y="277139"/>
                    <a:pt x="785812" y="309563"/>
                  </a:cubicBezTo>
                  <a:cubicBezTo>
                    <a:pt x="788697" y="319180"/>
                    <a:pt x="795337" y="338138"/>
                    <a:pt x="795337" y="338138"/>
                  </a:cubicBezTo>
                  <a:cubicBezTo>
                    <a:pt x="798512" y="328613"/>
                    <a:pt x="802427" y="319303"/>
                    <a:pt x="804862" y="309563"/>
                  </a:cubicBezTo>
                  <a:cubicBezTo>
                    <a:pt x="810843" y="285643"/>
                    <a:pt x="807555" y="296723"/>
                    <a:pt x="814387" y="276225"/>
                  </a:cubicBezTo>
                  <a:cubicBezTo>
                    <a:pt x="836455" y="309328"/>
                    <a:pt x="810135" y="267722"/>
                    <a:pt x="833437" y="314325"/>
                  </a:cubicBezTo>
                  <a:cubicBezTo>
                    <a:pt x="851903" y="351257"/>
                    <a:pt x="835752" y="306986"/>
                    <a:pt x="847725" y="342900"/>
                  </a:cubicBezTo>
                  <a:cubicBezTo>
                    <a:pt x="852272" y="324709"/>
                    <a:pt x="853044" y="317974"/>
                    <a:pt x="862012" y="300038"/>
                  </a:cubicBezTo>
                  <a:cubicBezTo>
                    <a:pt x="864572" y="294918"/>
                    <a:pt x="868362" y="290513"/>
                    <a:pt x="871537" y="285750"/>
                  </a:cubicBezTo>
                  <a:cubicBezTo>
                    <a:pt x="876300" y="290513"/>
                    <a:pt x="882483" y="294190"/>
                    <a:pt x="885825" y="300038"/>
                  </a:cubicBezTo>
                  <a:cubicBezTo>
                    <a:pt x="898263" y="321805"/>
                    <a:pt x="879424" y="322809"/>
                    <a:pt x="904875" y="314325"/>
                  </a:cubicBezTo>
                  <a:cubicBezTo>
                    <a:pt x="906462" y="306388"/>
                    <a:pt x="906795" y="298092"/>
                    <a:pt x="909637" y="290513"/>
                  </a:cubicBezTo>
                  <a:cubicBezTo>
                    <a:pt x="911647" y="285153"/>
                    <a:pt x="914042" y="273665"/>
                    <a:pt x="919162" y="276225"/>
                  </a:cubicBezTo>
                  <a:cubicBezTo>
                    <a:pt x="926809" y="280048"/>
                    <a:pt x="925512" y="292100"/>
                    <a:pt x="928687" y="300038"/>
                  </a:cubicBezTo>
                  <a:cubicBezTo>
                    <a:pt x="930275" y="309563"/>
                    <a:pt x="924813" y="324295"/>
                    <a:pt x="933450" y="328613"/>
                  </a:cubicBezTo>
                  <a:cubicBezTo>
                    <a:pt x="940549" y="332163"/>
                    <a:pt x="944187" y="316662"/>
                    <a:pt x="947737" y="309563"/>
                  </a:cubicBezTo>
                  <a:cubicBezTo>
                    <a:pt x="966925" y="271186"/>
                    <a:pt x="934709" y="308305"/>
                    <a:pt x="966787" y="276225"/>
                  </a:cubicBezTo>
                  <a:cubicBezTo>
                    <a:pt x="968375" y="271463"/>
                    <a:pt x="966788" y="260350"/>
                    <a:pt x="971550" y="261938"/>
                  </a:cubicBezTo>
                  <a:cubicBezTo>
                    <a:pt x="978285" y="264183"/>
                    <a:pt x="977553" y="274824"/>
                    <a:pt x="981075" y="280988"/>
                  </a:cubicBezTo>
                  <a:cubicBezTo>
                    <a:pt x="983915" y="285958"/>
                    <a:pt x="987425" y="290513"/>
                    <a:pt x="990600" y="295275"/>
                  </a:cubicBezTo>
                  <a:cubicBezTo>
                    <a:pt x="992187" y="301625"/>
                    <a:pt x="991273" y="309214"/>
                    <a:pt x="995362" y="314325"/>
                  </a:cubicBezTo>
                  <a:cubicBezTo>
                    <a:pt x="998498" y="318245"/>
                    <a:pt x="1006100" y="322638"/>
                    <a:pt x="1009650" y="319088"/>
                  </a:cubicBezTo>
                  <a:cubicBezTo>
                    <a:pt x="1016750" y="311989"/>
                    <a:pt x="1016000" y="300038"/>
                    <a:pt x="1019175" y="290513"/>
                  </a:cubicBezTo>
                  <a:lnTo>
                    <a:pt x="1023937" y="276225"/>
                  </a:lnTo>
                  <a:cubicBezTo>
                    <a:pt x="1027176" y="280543"/>
                    <a:pt x="1044267" y="302596"/>
                    <a:pt x="1047750" y="309563"/>
                  </a:cubicBezTo>
                  <a:cubicBezTo>
                    <a:pt x="1049995" y="314053"/>
                    <a:pt x="1050925" y="319088"/>
                    <a:pt x="1052512" y="323850"/>
                  </a:cubicBezTo>
                  <a:cubicBezTo>
                    <a:pt x="1055687" y="319088"/>
                    <a:pt x="1060027" y="314922"/>
                    <a:pt x="1062037" y="309563"/>
                  </a:cubicBezTo>
                  <a:cubicBezTo>
                    <a:pt x="1064879" y="301984"/>
                    <a:pt x="1065044" y="293652"/>
                    <a:pt x="1066800" y="285750"/>
                  </a:cubicBezTo>
                  <a:cubicBezTo>
                    <a:pt x="1076271" y="243130"/>
                    <a:pt x="1066993" y="294109"/>
                    <a:pt x="1076325" y="238125"/>
                  </a:cubicBezTo>
                  <a:cubicBezTo>
                    <a:pt x="1079500" y="244475"/>
                    <a:pt x="1083357" y="250527"/>
                    <a:pt x="1085850" y="257175"/>
                  </a:cubicBezTo>
                  <a:cubicBezTo>
                    <a:pt x="1088148" y="263304"/>
                    <a:pt x="1088814" y="269931"/>
                    <a:pt x="1090612" y="276225"/>
                  </a:cubicBezTo>
                  <a:cubicBezTo>
                    <a:pt x="1104276" y="324051"/>
                    <a:pt x="1085251" y="250012"/>
                    <a:pt x="1100137" y="309563"/>
                  </a:cubicBezTo>
                  <a:cubicBezTo>
                    <a:pt x="1104900" y="307975"/>
                    <a:pt x="1110875" y="308350"/>
                    <a:pt x="1114425" y="304800"/>
                  </a:cubicBezTo>
                  <a:cubicBezTo>
                    <a:pt x="1120311" y="298914"/>
                    <a:pt x="1125866" y="280002"/>
                    <a:pt x="1128712" y="271463"/>
                  </a:cubicBezTo>
                  <a:cubicBezTo>
                    <a:pt x="1131887" y="277813"/>
                    <a:pt x="1135600" y="283921"/>
                    <a:pt x="1138237" y="290513"/>
                  </a:cubicBezTo>
                  <a:cubicBezTo>
                    <a:pt x="1141966" y="299835"/>
                    <a:pt x="1144587" y="309563"/>
                    <a:pt x="1147762" y="319088"/>
                  </a:cubicBezTo>
                  <a:lnTo>
                    <a:pt x="1152525" y="333375"/>
                  </a:lnTo>
                  <a:cubicBezTo>
                    <a:pt x="1154113" y="338138"/>
                    <a:pt x="1154502" y="343486"/>
                    <a:pt x="1157287" y="347663"/>
                  </a:cubicBezTo>
                  <a:lnTo>
                    <a:pt x="1166812" y="361950"/>
                  </a:lnTo>
                  <a:cubicBezTo>
                    <a:pt x="1177600" y="329591"/>
                    <a:pt x="1171575" y="352683"/>
                    <a:pt x="1171575" y="290513"/>
                  </a:cubicBezTo>
                </a:path>
              </a:pathLst>
            </a:cu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38600" y="2057400"/>
            <a:ext cx="1524000" cy="877094"/>
            <a:chOff x="4038600" y="2057400"/>
            <a:chExt cx="1524000" cy="877094"/>
          </a:xfrm>
        </p:grpSpPr>
        <p:sp>
          <p:nvSpPr>
            <p:cNvPr id="43" name="Rounded Rectangular Callout 42"/>
            <p:cNvSpPr/>
            <p:nvPr/>
          </p:nvSpPr>
          <p:spPr>
            <a:xfrm>
              <a:off x="4038600" y="2057400"/>
              <a:ext cx="1524000" cy="877094"/>
            </a:xfrm>
            <a:prstGeom prst="wedgeRoundRectCallout">
              <a:avLst>
                <a:gd name="adj1" fmla="val -39048"/>
                <a:gd name="adj2" fmla="val 81117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205288" y="2165267"/>
              <a:ext cx="1176747" cy="630321"/>
              <a:chOff x="4205288" y="2165267"/>
              <a:chExt cx="1176747" cy="630321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4205288" y="2642100"/>
                <a:ext cx="171450" cy="124913"/>
              </a:xfrm>
              <a:custGeom>
                <a:avLst/>
                <a:gdLst>
                  <a:gd name="connsiteX0" fmla="*/ 0 w 171450"/>
                  <a:gd name="connsiteY0" fmla="*/ 67763 h 124913"/>
                  <a:gd name="connsiteX1" fmla="*/ 4762 w 171450"/>
                  <a:gd name="connsiteY1" fmla="*/ 105863 h 124913"/>
                  <a:gd name="connsiteX2" fmla="*/ 9525 w 171450"/>
                  <a:gd name="connsiteY2" fmla="*/ 120150 h 124913"/>
                  <a:gd name="connsiteX3" fmla="*/ 23812 w 171450"/>
                  <a:gd name="connsiteY3" fmla="*/ 124913 h 124913"/>
                  <a:gd name="connsiteX4" fmla="*/ 28575 w 171450"/>
                  <a:gd name="connsiteY4" fmla="*/ 63000 h 124913"/>
                  <a:gd name="connsiteX5" fmla="*/ 33337 w 171450"/>
                  <a:gd name="connsiteY5" fmla="*/ 48713 h 124913"/>
                  <a:gd name="connsiteX6" fmla="*/ 47625 w 171450"/>
                  <a:gd name="connsiteY6" fmla="*/ 39188 h 124913"/>
                  <a:gd name="connsiteX7" fmla="*/ 52387 w 171450"/>
                  <a:gd name="connsiteY7" fmla="*/ 1088 h 124913"/>
                  <a:gd name="connsiteX8" fmla="*/ 61912 w 171450"/>
                  <a:gd name="connsiteY8" fmla="*/ 20138 h 124913"/>
                  <a:gd name="connsiteX9" fmla="*/ 66675 w 171450"/>
                  <a:gd name="connsiteY9" fmla="*/ 39188 h 124913"/>
                  <a:gd name="connsiteX10" fmla="*/ 71437 w 171450"/>
                  <a:gd name="connsiteY10" fmla="*/ 53475 h 124913"/>
                  <a:gd name="connsiteX11" fmla="*/ 100012 w 171450"/>
                  <a:gd name="connsiteY11" fmla="*/ 29663 h 124913"/>
                  <a:gd name="connsiteX12" fmla="*/ 109537 w 171450"/>
                  <a:gd name="connsiteY12" fmla="*/ 43950 h 124913"/>
                  <a:gd name="connsiteX13" fmla="*/ 142875 w 171450"/>
                  <a:gd name="connsiteY13" fmla="*/ 53475 h 124913"/>
                  <a:gd name="connsiteX14" fmla="*/ 157162 w 171450"/>
                  <a:gd name="connsiteY14" fmla="*/ 63000 h 124913"/>
                  <a:gd name="connsiteX15" fmla="*/ 171450 w 171450"/>
                  <a:gd name="connsiteY15" fmla="*/ 67763 h 124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50" h="124913">
                    <a:moveTo>
                      <a:pt x="0" y="67763"/>
                    </a:moveTo>
                    <a:cubicBezTo>
                      <a:pt x="1587" y="80463"/>
                      <a:pt x="2472" y="93271"/>
                      <a:pt x="4762" y="105863"/>
                    </a:cubicBezTo>
                    <a:cubicBezTo>
                      <a:pt x="5660" y="110802"/>
                      <a:pt x="5975" y="116600"/>
                      <a:pt x="9525" y="120150"/>
                    </a:cubicBezTo>
                    <a:cubicBezTo>
                      <a:pt x="13075" y="123700"/>
                      <a:pt x="19050" y="123325"/>
                      <a:pt x="23812" y="124913"/>
                    </a:cubicBezTo>
                    <a:cubicBezTo>
                      <a:pt x="25400" y="104275"/>
                      <a:pt x="26008" y="83539"/>
                      <a:pt x="28575" y="63000"/>
                    </a:cubicBezTo>
                    <a:cubicBezTo>
                      <a:pt x="29198" y="58019"/>
                      <a:pt x="30201" y="52633"/>
                      <a:pt x="33337" y="48713"/>
                    </a:cubicBezTo>
                    <a:cubicBezTo>
                      <a:pt x="36913" y="44243"/>
                      <a:pt x="42862" y="42363"/>
                      <a:pt x="47625" y="39188"/>
                    </a:cubicBezTo>
                    <a:cubicBezTo>
                      <a:pt x="49212" y="26488"/>
                      <a:pt x="44708" y="11327"/>
                      <a:pt x="52387" y="1088"/>
                    </a:cubicBezTo>
                    <a:cubicBezTo>
                      <a:pt x="56647" y="-4592"/>
                      <a:pt x="59419" y="13491"/>
                      <a:pt x="61912" y="20138"/>
                    </a:cubicBezTo>
                    <a:cubicBezTo>
                      <a:pt x="64210" y="26267"/>
                      <a:pt x="64877" y="32894"/>
                      <a:pt x="66675" y="39188"/>
                    </a:cubicBezTo>
                    <a:cubicBezTo>
                      <a:pt x="68054" y="44015"/>
                      <a:pt x="69850" y="48713"/>
                      <a:pt x="71437" y="53475"/>
                    </a:cubicBezTo>
                    <a:cubicBezTo>
                      <a:pt x="83032" y="18690"/>
                      <a:pt x="71222" y="22465"/>
                      <a:pt x="100012" y="29663"/>
                    </a:cubicBezTo>
                    <a:cubicBezTo>
                      <a:pt x="103187" y="34425"/>
                      <a:pt x="105068" y="40374"/>
                      <a:pt x="109537" y="43950"/>
                    </a:cubicBezTo>
                    <a:cubicBezTo>
                      <a:pt x="112644" y="46436"/>
                      <a:pt x="141627" y="53163"/>
                      <a:pt x="142875" y="53475"/>
                    </a:cubicBezTo>
                    <a:cubicBezTo>
                      <a:pt x="147637" y="56650"/>
                      <a:pt x="153586" y="58531"/>
                      <a:pt x="157162" y="63000"/>
                    </a:cubicBezTo>
                    <a:cubicBezTo>
                      <a:pt x="168153" y="76739"/>
                      <a:pt x="154075" y="85138"/>
                      <a:pt x="171450" y="67763"/>
                    </a:cubicBezTo>
                  </a:path>
                </a:pathLst>
              </a:custGeom>
              <a:no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4376738" y="2165267"/>
                <a:ext cx="390525" cy="320758"/>
              </a:xfrm>
              <a:custGeom>
                <a:avLst/>
                <a:gdLst>
                  <a:gd name="connsiteX0" fmla="*/ 0 w 390525"/>
                  <a:gd name="connsiteY0" fmla="*/ 249321 h 320758"/>
                  <a:gd name="connsiteX1" fmla="*/ 19050 w 390525"/>
                  <a:gd name="connsiteY1" fmla="*/ 277896 h 320758"/>
                  <a:gd name="connsiteX2" fmla="*/ 33337 w 390525"/>
                  <a:gd name="connsiteY2" fmla="*/ 292183 h 320758"/>
                  <a:gd name="connsiteX3" fmla="*/ 47625 w 390525"/>
                  <a:gd name="connsiteY3" fmla="*/ 287421 h 320758"/>
                  <a:gd name="connsiteX4" fmla="*/ 57150 w 390525"/>
                  <a:gd name="connsiteY4" fmla="*/ 254083 h 320758"/>
                  <a:gd name="connsiteX5" fmla="*/ 71437 w 390525"/>
                  <a:gd name="connsiteY5" fmla="*/ 249321 h 320758"/>
                  <a:gd name="connsiteX6" fmla="*/ 85725 w 390525"/>
                  <a:gd name="connsiteY6" fmla="*/ 301708 h 320758"/>
                  <a:gd name="connsiteX7" fmla="*/ 90487 w 390525"/>
                  <a:gd name="connsiteY7" fmla="*/ 315996 h 320758"/>
                  <a:gd name="connsiteX8" fmla="*/ 104775 w 390525"/>
                  <a:gd name="connsiteY8" fmla="*/ 320758 h 320758"/>
                  <a:gd name="connsiteX9" fmla="*/ 109537 w 390525"/>
                  <a:gd name="connsiteY9" fmla="*/ 292183 h 320758"/>
                  <a:gd name="connsiteX10" fmla="*/ 123825 w 390525"/>
                  <a:gd name="connsiteY10" fmla="*/ 296946 h 320758"/>
                  <a:gd name="connsiteX11" fmla="*/ 138112 w 390525"/>
                  <a:gd name="connsiteY11" fmla="*/ 311233 h 320758"/>
                  <a:gd name="connsiteX12" fmla="*/ 152400 w 390525"/>
                  <a:gd name="connsiteY12" fmla="*/ 230271 h 320758"/>
                  <a:gd name="connsiteX13" fmla="*/ 157162 w 390525"/>
                  <a:gd name="connsiteY13" fmla="*/ 244558 h 320758"/>
                  <a:gd name="connsiteX14" fmla="*/ 180975 w 390525"/>
                  <a:gd name="connsiteY14" fmla="*/ 268371 h 320758"/>
                  <a:gd name="connsiteX15" fmla="*/ 185737 w 390525"/>
                  <a:gd name="connsiteY15" fmla="*/ 282658 h 320758"/>
                  <a:gd name="connsiteX16" fmla="*/ 204787 w 390525"/>
                  <a:gd name="connsiteY16" fmla="*/ 263608 h 320758"/>
                  <a:gd name="connsiteX17" fmla="*/ 209550 w 390525"/>
                  <a:gd name="connsiteY17" fmla="*/ 230271 h 320758"/>
                  <a:gd name="connsiteX18" fmla="*/ 214312 w 390525"/>
                  <a:gd name="connsiteY18" fmla="*/ 215983 h 320758"/>
                  <a:gd name="connsiteX19" fmla="*/ 223837 w 390525"/>
                  <a:gd name="connsiteY19" fmla="*/ 244558 h 320758"/>
                  <a:gd name="connsiteX20" fmla="*/ 238125 w 390525"/>
                  <a:gd name="connsiteY20" fmla="*/ 258846 h 320758"/>
                  <a:gd name="connsiteX21" fmla="*/ 242887 w 390525"/>
                  <a:gd name="connsiteY21" fmla="*/ 130258 h 320758"/>
                  <a:gd name="connsiteX22" fmla="*/ 252412 w 390525"/>
                  <a:gd name="connsiteY22" fmla="*/ 77871 h 320758"/>
                  <a:gd name="connsiteX23" fmla="*/ 257175 w 390525"/>
                  <a:gd name="connsiteY23" fmla="*/ 1671 h 320758"/>
                  <a:gd name="connsiteX24" fmla="*/ 271462 w 390525"/>
                  <a:gd name="connsiteY24" fmla="*/ 11196 h 320758"/>
                  <a:gd name="connsiteX25" fmla="*/ 280987 w 390525"/>
                  <a:gd name="connsiteY25" fmla="*/ 154071 h 320758"/>
                  <a:gd name="connsiteX26" fmla="*/ 285750 w 390525"/>
                  <a:gd name="connsiteY26" fmla="*/ 168358 h 320758"/>
                  <a:gd name="connsiteX27" fmla="*/ 290512 w 390525"/>
                  <a:gd name="connsiteY27" fmla="*/ 201696 h 320758"/>
                  <a:gd name="connsiteX28" fmla="*/ 300037 w 390525"/>
                  <a:gd name="connsiteY28" fmla="*/ 277896 h 320758"/>
                  <a:gd name="connsiteX29" fmla="*/ 304800 w 390525"/>
                  <a:gd name="connsiteY29" fmla="*/ 182646 h 320758"/>
                  <a:gd name="connsiteX30" fmla="*/ 309562 w 390525"/>
                  <a:gd name="connsiteY30" fmla="*/ 206458 h 320758"/>
                  <a:gd name="connsiteX31" fmla="*/ 314325 w 390525"/>
                  <a:gd name="connsiteY31" fmla="*/ 225508 h 320758"/>
                  <a:gd name="connsiteX32" fmla="*/ 323850 w 390525"/>
                  <a:gd name="connsiteY32" fmla="*/ 120733 h 320758"/>
                  <a:gd name="connsiteX33" fmla="*/ 328612 w 390525"/>
                  <a:gd name="connsiteY33" fmla="*/ 101683 h 320758"/>
                  <a:gd name="connsiteX34" fmla="*/ 338137 w 390525"/>
                  <a:gd name="connsiteY34" fmla="*/ 87396 h 320758"/>
                  <a:gd name="connsiteX35" fmla="*/ 347662 w 390525"/>
                  <a:gd name="connsiteY35" fmla="*/ 87396 h 320758"/>
                  <a:gd name="connsiteX36" fmla="*/ 357187 w 390525"/>
                  <a:gd name="connsiteY36" fmla="*/ 106446 h 320758"/>
                  <a:gd name="connsiteX37" fmla="*/ 361950 w 390525"/>
                  <a:gd name="connsiteY37" fmla="*/ 139783 h 320758"/>
                  <a:gd name="connsiteX38" fmla="*/ 366712 w 390525"/>
                  <a:gd name="connsiteY38" fmla="*/ 187408 h 320758"/>
                  <a:gd name="connsiteX39" fmla="*/ 376237 w 390525"/>
                  <a:gd name="connsiteY39" fmla="*/ 239796 h 320758"/>
                  <a:gd name="connsiteX40" fmla="*/ 385762 w 390525"/>
                  <a:gd name="connsiteY40" fmla="*/ 244558 h 320758"/>
                  <a:gd name="connsiteX41" fmla="*/ 390525 w 390525"/>
                  <a:gd name="connsiteY41" fmla="*/ 254083 h 32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90525" h="320758">
                    <a:moveTo>
                      <a:pt x="0" y="249321"/>
                    </a:moveTo>
                    <a:cubicBezTo>
                      <a:pt x="30903" y="269924"/>
                      <a:pt x="124" y="244777"/>
                      <a:pt x="19050" y="277896"/>
                    </a:cubicBezTo>
                    <a:cubicBezTo>
                      <a:pt x="22392" y="283744"/>
                      <a:pt x="28575" y="287421"/>
                      <a:pt x="33337" y="292183"/>
                    </a:cubicBezTo>
                    <a:cubicBezTo>
                      <a:pt x="38100" y="290596"/>
                      <a:pt x="44489" y="291341"/>
                      <a:pt x="47625" y="287421"/>
                    </a:cubicBezTo>
                    <a:cubicBezTo>
                      <a:pt x="48127" y="286793"/>
                      <a:pt x="54518" y="256715"/>
                      <a:pt x="57150" y="254083"/>
                    </a:cubicBezTo>
                    <a:cubicBezTo>
                      <a:pt x="60700" y="250533"/>
                      <a:pt x="66675" y="250908"/>
                      <a:pt x="71437" y="249321"/>
                    </a:cubicBezTo>
                    <a:cubicBezTo>
                      <a:pt x="78170" y="282982"/>
                      <a:pt x="73639" y="265450"/>
                      <a:pt x="85725" y="301708"/>
                    </a:cubicBezTo>
                    <a:cubicBezTo>
                      <a:pt x="87312" y="306471"/>
                      <a:pt x="85724" y="314409"/>
                      <a:pt x="90487" y="315996"/>
                    </a:cubicBezTo>
                    <a:lnTo>
                      <a:pt x="104775" y="320758"/>
                    </a:lnTo>
                    <a:cubicBezTo>
                      <a:pt x="106362" y="311233"/>
                      <a:pt x="103505" y="299723"/>
                      <a:pt x="109537" y="292183"/>
                    </a:cubicBezTo>
                    <a:cubicBezTo>
                      <a:pt x="112673" y="288263"/>
                      <a:pt x="119648" y="294161"/>
                      <a:pt x="123825" y="296946"/>
                    </a:cubicBezTo>
                    <a:cubicBezTo>
                      <a:pt x="129429" y="300682"/>
                      <a:pt x="133350" y="306471"/>
                      <a:pt x="138112" y="311233"/>
                    </a:cubicBezTo>
                    <a:cubicBezTo>
                      <a:pt x="162819" y="274174"/>
                      <a:pt x="136243" y="319133"/>
                      <a:pt x="152400" y="230271"/>
                    </a:cubicBezTo>
                    <a:cubicBezTo>
                      <a:pt x="153298" y="225332"/>
                      <a:pt x="154917" y="240068"/>
                      <a:pt x="157162" y="244558"/>
                    </a:cubicBezTo>
                    <a:cubicBezTo>
                      <a:pt x="165100" y="260434"/>
                      <a:pt x="166687" y="258846"/>
                      <a:pt x="180975" y="268371"/>
                    </a:cubicBezTo>
                    <a:cubicBezTo>
                      <a:pt x="182562" y="273133"/>
                      <a:pt x="181247" y="280413"/>
                      <a:pt x="185737" y="282658"/>
                    </a:cubicBezTo>
                    <a:cubicBezTo>
                      <a:pt x="200253" y="289916"/>
                      <a:pt x="202973" y="269052"/>
                      <a:pt x="204787" y="263608"/>
                    </a:cubicBezTo>
                    <a:cubicBezTo>
                      <a:pt x="206375" y="252496"/>
                      <a:pt x="207349" y="241278"/>
                      <a:pt x="209550" y="230271"/>
                    </a:cubicBezTo>
                    <a:cubicBezTo>
                      <a:pt x="210535" y="225348"/>
                      <a:pt x="210762" y="212433"/>
                      <a:pt x="214312" y="215983"/>
                    </a:cubicBezTo>
                    <a:cubicBezTo>
                      <a:pt x="221412" y="223083"/>
                      <a:pt x="216737" y="237458"/>
                      <a:pt x="223837" y="244558"/>
                    </a:cubicBezTo>
                    <a:lnTo>
                      <a:pt x="238125" y="258846"/>
                    </a:lnTo>
                    <a:cubicBezTo>
                      <a:pt x="239712" y="215983"/>
                      <a:pt x="240292" y="173071"/>
                      <a:pt x="242887" y="130258"/>
                    </a:cubicBezTo>
                    <a:cubicBezTo>
                      <a:pt x="243416" y="121524"/>
                      <a:pt x="250421" y="87828"/>
                      <a:pt x="252412" y="77871"/>
                    </a:cubicBezTo>
                    <a:cubicBezTo>
                      <a:pt x="254000" y="52471"/>
                      <a:pt x="250183" y="26141"/>
                      <a:pt x="257175" y="1671"/>
                    </a:cubicBezTo>
                    <a:cubicBezTo>
                      <a:pt x="258747" y="-3832"/>
                      <a:pt x="270592" y="5539"/>
                      <a:pt x="271462" y="11196"/>
                    </a:cubicBezTo>
                    <a:cubicBezTo>
                      <a:pt x="289130" y="126039"/>
                      <a:pt x="266790" y="90187"/>
                      <a:pt x="280987" y="154071"/>
                    </a:cubicBezTo>
                    <a:cubicBezTo>
                      <a:pt x="282076" y="158971"/>
                      <a:pt x="284162" y="163596"/>
                      <a:pt x="285750" y="168358"/>
                    </a:cubicBezTo>
                    <a:cubicBezTo>
                      <a:pt x="287337" y="179471"/>
                      <a:pt x="289272" y="190539"/>
                      <a:pt x="290512" y="201696"/>
                    </a:cubicBezTo>
                    <a:cubicBezTo>
                      <a:pt x="298755" y="275880"/>
                      <a:pt x="290569" y="230548"/>
                      <a:pt x="300037" y="277896"/>
                    </a:cubicBezTo>
                    <a:cubicBezTo>
                      <a:pt x="301625" y="246146"/>
                      <a:pt x="300599" y="214157"/>
                      <a:pt x="304800" y="182646"/>
                    </a:cubicBezTo>
                    <a:cubicBezTo>
                      <a:pt x="305870" y="174623"/>
                      <a:pt x="307806" y="198556"/>
                      <a:pt x="309562" y="206458"/>
                    </a:cubicBezTo>
                    <a:cubicBezTo>
                      <a:pt x="310982" y="212848"/>
                      <a:pt x="312737" y="219158"/>
                      <a:pt x="314325" y="225508"/>
                    </a:cubicBezTo>
                    <a:cubicBezTo>
                      <a:pt x="317103" y="183828"/>
                      <a:pt x="316996" y="158431"/>
                      <a:pt x="323850" y="120733"/>
                    </a:cubicBezTo>
                    <a:cubicBezTo>
                      <a:pt x="325021" y="114293"/>
                      <a:pt x="326034" y="107699"/>
                      <a:pt x="328612" y="101683"/>
                    </a:cubicBezTo>
                    <a:cubicBezTo>
                      <a:pt x="330867" y="96422"/>
                      <a:pt x="334962" y="92158"/>
                      <a:pt x="338137" y="87396"/>
                    </a:cubicBezTo>
                    <a:cubicBezTo>
                      <a:pt x="345758" y="56916"/>
                      <a:pt x="340042" y="67076"/>
                      <a:pt x="347662" y="87396"/>
                    </a:cubicBezTo>
                    <a:cubicBezTo>
                      <a:pt x="350155" y="94044"/>
                      <a:pt x="354012" y="100096"/>
                      <a:pt x="357187" y="106446"/>
                    </a:cubicBezTo>
                    <a:cubicBezTo>
                      <a:pt x="358775" y="117558"/>
                      <a:pt x="360638" y="128635"/>
                      <a:pt x="361950" y="139783"/>
                    </a:cubicBezTo>
                    <a:cubicBezTo>
                      <a:pt x="363814" y="155628"/>
                      <a:pt x="364456" y="171614"/>
                      <a:pt x="366712" y="187408"/>
                    </a:cubicBezTo>
                    <a:cubicBezTo>
                      <a:pt x="369222" y="204979"/>
                      <a:pt x="373062" y="222333"/>
                      <a:pt x="376237" y="239796"/>
                    </a:cubicBezTo>
                    <a:cubicBezTo>
                      <a:pt x="384101" y="192617"/>
                      <a:pt x="378175" y="210417"/>
                      <a:pt x="385762" y="244558"/>
                    </a:cubicBezTo>
                    <a:cubicBezTo>
                      <a:pt x="386532" y="248023"/>
                      <a:pt x="388937" y="250908"/>
                      <a:pt x="390525" y="254083"/>
                    </a:cubicBezTo>
                  </a:path>
                </a:pathLst>
              </a:custGeom>
              <a:no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4767263" y="2667000"/>
                <a:ext cx="614772" cy="128588"/>
              </a:xfrm>
              <a:custGeom>
                <a:avLst/>
                <a:gdLst>
                  <a:gd name="connsiteX0" fmla="*/ 0 w 614772"/>
                  <a:gd name="connsiteY0" fmla="*/ 23813 h 128588"/>
                  <a:gd name="connsiteX1" fmla="*/ 23812 w 614772"/>
                  <a:gd name="connsiteY1" fmla="*/ 47625 h 128588"/>
                  <a:gd name="connsiteX2" fmla="*/ 38100 w 614772"/>
                  <a:gd name="connsiteY2" fmla="*/ 57150 h 128588"/>
                  <a:gd name="connsiteX3" fmla="*/ 42862 w 614772"/>
                  <a:gd name="connsiteY3" fmla="*/ 71438 h 128588"/>
                  <a:gd name="connsiteX4" fmla="*/ 61912 w 614772"/>
                  <a:gd name="connsiteY4" fmla="*/ 47625 h 128588"/>
                  <a:gd name="connsiteX5" fmla="*/ 66675 w 614772"/>
                  <a:gd name="connsiteY5" fmla="*/ 19050 h 128588"/>
                  <a:gd name="connsiteX6" fmla="*/ 71437 w 614772"/>
                  <a:gd name="connsiteY6" fmla="*/ 33338 h 128588"/>
                  <a:gd name="connsiteX7" fmla="*/ 80962 w 614772"/>
                  <a:gd name="connsiteY7" fmla="*/ 47625 h 128588"/>
                  <a:gd name="connsiteX8" fmla="*/ 85725 w 614772"/>
                  <a:gd name="connsiteY8" fmla="*/ 71438 h 128588"/>
                  <a:gd name="connsiteX9" fmla="*/ 90487 w 614772"/>
                  <a:gd name="connsiteY9" fmla="*/ 85725 h 128588"/>
                  <a:gd name="connsiteX10" fmla="*/ 104775 w 614772"/>
                  <a:gd name="connsiteY10" fmla="*/ 76200 h 128588"/>
                  <a:gd name="connsiteX11" fmla="*/ 128587 w 614772"/>
                  <a:gd name="connsiteY11" fmla="*/ 85725 h 128588"/>
                  <a:gd name="connsiteX12" fmla="*/ 142875 w 614772"/>
                  <a:gd name="connsiteY12" fmla="*/ 80963 h 128588"/>
                  <a:gd name="connsiteX13" fmla="*/ 138112 w 614772"/>
                  <a:gd name="connsiteY13" fmla="*/ 52388 h 128588"/>
                  <a:gd name="connsiteX14" fmla="*/ 142875 w 614772"/>
                  <a:gd name="connsiteY14" fmla="*/ 66675 h 128588"/>
                  <a:gd name="connsiteX15" fmla="*/ 161925 w 614772"/>
                  <a:gd name="connsiteY15" fmla="*/ 95250 h 128588"/>
                  <a:gd name="connsiteX16" fmla="*/ 180975 w 614772"/>
                  <a:gd name="connsiteY16" fmla="*/ 71438 h 128588"/>
                  <a:gd name="connsiteX17" fmla="*/ 195262 w 614772"/>
                  <a:gd name="connsiteY17" fmla="*/ 47625 h 128588"/>
                  <a:gd name="connsiteX18" fmla="*/ 204787 w 614772"/>
                  <a:gd name="connsiteY18" fmla="*/ 61913 h 128588"/>
                  <a:gd name="connsiteX19" fmla="*/ 214312 w 614772"/>
                  <a:gd name="connsiteY19" fmla="*/ 90488 h 128588"/>
                  <a:gd name="connsiteX20" fmla="*/ 233362 w 614772"/>
                  <a:gd name="connsiteY20" fmla="*/ 61913 h 128588"/>
                  <a:gd name="connsiteX21" fmla="*/ 242887 w 614772"/>
                  <a:gd name="connsiteY21" fmla="*/ 47625 h 128588"/>
                  <a:gd name="connsiteX22" fmla="*/ 266700 w 614772"/>
                  <a:gd name="connsiteY22" fmla="*/ 76200 h 128588"/>
                  <a:gd name="connsiteX23" fmla="*/ 271462 w 614772"/>
                  <a:gd name="connsiteY23" fmla="*/ 95250 h 128588"/>
                  <a:gd name="connsiteX24" fmla="*/ 276225 w 614772"/>
                  <a:gd name="connsiteY24" fmla="*/ 109538 h 128588"/>
                  <a:gd name="connsiteX25" fmla="*/ 285750 w 614772"/>
                  <a:gd name="connsiteY25" fmla="*/ 80963 h 128588"/>
                  <a:gd name="connsiteX26" fmla="*/ 304800 w 614772"/>
                  <a:gd name="connsiteY26" fmla="*/ 57150 h 128588"/>
                  <a:gd name="connsiteX27" fmla="*/ 319087 w 614772"/>
                  <a:gd name="connsiteY27" fmla="*/ 52388 h 128588"/>
                  <a:gd name="connsiteX28" fmla="*/ 333375 w 614772"/>
                  <a:gd name="connsiteY28" fmla="*/ 61913 h 128588"/>
                  <a:gd name="connsiteX29" fmla="*/ 357187 w 614772"/>
                  <a:gd name="connsiteY29" fmla="*/ 57150 h 128588"/>
                  <a:gd name="connsiteX30" fmla="*/ 371475 w 614772"/>
                  <a:gd name="connsiteY30" fmla="*/ 52388 h 128588"/>
                  <a:gd name="connsiteX31" fmla="*/ 395287 w 614772"/>
                  <a:gd name="connsiteY31" fmla="*/ 33338 h 128588"/>
                  <a:gd name="connsiteX32" fmla="*/ 400050 w 614772"/>
                  <a:gd name="connsiteY32" fmla="*/ 47625 h 128588"/>
                  <a:gd name="connsiteX33" fmla="*/ 409575 w 614772"/>
                  <a:gd name="connsiteY33" fmla="*/ 85725 h 128588"/>
                  <a:gd name="connsiteX34" fmla="*/ 423862 w 614772"/>
                  <a:gd name="connsiteY34" fmla="*/ 71438 h 128588"/>
                  <a:gd name="connsiteX35" fmla="*/ 438150 w 614772"/>
                  <a:gd name="connsiteY35" fmla="*/ 66675 h 128588"/>
                  <a:gd name="connsiteX36" fmla="*/ 466725 w 614772"/>
                  <a:gd name="connsiteY36" fmla="*/ 47625 h 128588"/>
                  <a:gd name="connsiteX37" fmla="*/ 481012 w 614772"/>
                  <a:gd name="connsiteY37" fmla="*/ 57150 h 128588"/>
                  <a:gd name="connsiteX38" fmla="*/ 490537 w 614772"/>
                  <a:gd name="connsiteY38" fmla="*/ 33338 h 128588"/>
                  <a:gd name="connsiteX39" fmla="*/ 504825 w 614772"/>
                  <a:gd name="connsiteY39" fmla="*/ 0 h 128588"/>
                  <a:gd name="connsiteX40" fmla="*/ 519112 w 614772"/>
                  <a:gd name="connsiteY40" fmla="*/ 4763 h 128588"/>
                  <a:gd name="connsiteX41" fmla="*/ 533400 w 614772"/>
                  <a:gd name="connsiteY41" fmla="*/ 33338 h 128588"/>
                  <a:gd name="connsiteX42" fmla="*/ 538162 w 614772"/>
                  <a:gd name="connsiteY42" fmla="*/ 66675 h 128588"/>
                  <a:gd name="connsiteX43" fmla="*/ 561975 w 614772"/>
                  <a:gd name="connsiteY43" fmla="*/ 23813 h 128588"/>
                  <a:gd name="connsiteX44" fmla="*/ 576262 w 614772"/>
                  <a:gd name="connsiteY44" fmla="*/ 28575 h 128588"/>
                  <a:gd name="connsiteX45" fmla="*/ 585787 w 614772"/>
                  <a:gd name="connsiteY45" fmla="*/ 76200 h 128588"/>
                  <a:gd name="connsiteX46" fmla="*/ 595312 w 614772"/>
                  <a:gd name="connsiteY46" fmla="*/ 128588 h 128588"/>
                  <a:gd name="connsiteX47" fmla="*/ 604837 w 614772"/>
                  <a:gd name="connsiteY47" fmla="*/ 109538 h 128588"/>
                  <a:gd name="connsiteX48" fmla="*/ 614362 w 614772"/>
                  <a:gd name="connsiteY48" fmla="*/ 71438 h 128588"/>
                  <a:gd name="connsiteX49" fmla="*/ 614362 w 614772"/>
                  <a:gd name="connsiteY49" fmla="*/ 3810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4772" h="128588">
                    <a:moveTo>
                      <a:pt x="0" y="23813"/>
                    </a:moveTo>
                    <a:cubicBezTo>
                      <a:pt x="7937" y="31750"/>
                      <a:pt x="15364" y="40233"/>
                      <a:pt x="23812" y="47625"/>
                    </a:cubicBezTo>
                    <a:cubicBezTo>
                      <a:pt x="28120" y="51394"/>
                      <a:pt x="34524" y="52680"/>
                      <a:pt x="38100" y="57150"/>
                    </a:cubicBezTo>
                    <a:cubicBezTo>
                      <a:pt x="41236" y="61070"/>
                      <a:pt x="41275" y="66675"/>
                      <a:pt x="42862" y="71438"/>
                    </a:cubicBezTo>
                    <a:cubicBezTo>
                      <a:pt x="49212" y="63500"/>
                      <a:pt x="57706" y="56879"/>
                      <a:pt x="61912" y="47625"/>
                    </a:cubicBezTo>
                    <a:cubicBezTo>
                      <a:pt x="65908" y="38834"/>
                      <a:pt x="61318" y="27085"/>
                      <a:pt x="66675" y="19050"/>
                    </a:cubicBezTo>
                    <a:cubicBezTo>
                      <a:pt x="69460" y="14873"/>
                      <a:pt x="69192" y="28848"/>
                      <a:pt x="71437" y="33338"/>
                    </a:cubicBezTo>
                    <a:cubicBezTo>
                      <a:pt x="73997" y="38457"/>
                      <a:pt x="77787" y="42863"/>
                      <a:pt x="80962" y="47625"/>
                    </a:cubicBezTo>
                    <a:cubicBezTo>
                      <a:pt x="82550" y="55563"/>
                      <a:pt x="83762" y="63585"/>
                      <a:pt x="85725" y="71438"/>
                    </a:cubicBezTo>
                    <a:cubicBezTo>
                      <a:pt x="86943" y="76308"/>
                      <a:pt x="85617" y="84508"/>
                      <a:pt x="90487" y="85725"/>
                    </a:cubicBezTo>
                    <a:cubicBezTo>
                      <a:pt x="96040" y="87113"/>
                      <a:pt x="100012" y="79375"/>
                      <a:pt x="104775" y="76200"/>
                    </a:cubicBezTo>
                    <a:cubicBezTo>
                      <a:pt x="124353" y="46835"/>
                      <a:pt x="103402" y="68935"/>
                      <a:pt x="128587" y="85725"/>
                    </a:cubicBezTo>
                    <a:cubicBezTo>
                      <a:pt x="132764" y="88510"/>
                      <a:pt x="138112" y="82550"/>
                      <a:pt x="142875" y="80963"/>
                    </a:cubicBezTo>
                    <a:cubicBezTo>
                      <a:pt x="141287" y="71438"/>
                      <a:pt x="138112" y="62044"/>
                      <a:pt x="138112" y="52388"/>
                    </a:cubicBezTo>
                    <a:cubicBezTo>
                      <a:pt x="138112" y="47368"/>
                      <a:pt x="140437" y="62287"/>
                      <a:pt x="142875" y="66675"/>
                    </a:cubicBezTo>
                    <a:cubicBezTo>
                      <a:pt x="148435" y="76682"/>
                      <a:pt x="161925" y="95250"/>
                      <a:pt x="161925" y="95250"/>
                    </a:cubicBezTo>
                    <a:cubicBezTo>
                      <a:pt x="168275" y="87313"/>
                      <a:pt x="175146" y="79765"/>
                      <a:pt x="180975" y="71438"/>
                    </a:cubicBezTo>
                    <a:cubicBezTo>
                      <a:pt x="186283" y="63855"/>
                      <a:pt x="186667" y="51063"/>
                      <a:pt x="195262" y="47625"/>
                    </a:cubicBezTo>
                    <a:cubicBezTo>
                      <a:pt x="200577" y="45499"/>
                      <a:pt x="202462" y="56682"/>
                      <a:pt x="204787" y="61913"/>
                    </a:cubicBezTo>
                    <a:cubicBezTo>
                      <a:pt x="208865" y="71088"/>
                      <a:pt x="214312" y="90488"/>
                      <a:pt x="214312" y="90488"/>
                    </a:cubicBezTo>
                    <a:lnTo>
                      <a:pt x="233362" y="61913"/>
                    </a:lnTo>
                    <a:lnTo>
                      <a:pt x="242887" y="47625"/>
                    </a:lnTo>
                    <a:cubicBezTo>
                      <a:pt x="251468" y="56206"/>
                      <a:pt x="261728" y="64598"/>
                      <a:pt x="266700" y="76200"/>
                    </a:cubicBezTo>
                    <a:cubicBezTo>
                      <a:pt x="269278" y="82216"/>
                      <a:pt x="269664" y="88956"/>
                      <a:pt x="271462" y="95250"/>
                    </a:cubicBezTo>
                    <a:cubicBezTo>
                      <a:pt x="272841" y="100077"/>
                      <a:pt x="274637" y="104775"/>
                      <a:pt x="276225" y="109538"/>
                    </a:cubicBezTo>
                    <a:lnTo>
                      <a:pt x="285750" y="80963"/>
                    </a:lnTo>
                    <a:cubicBezTo>
                      <a:pt x="291243" y="64483"/>
                      <a:pt x="287565" y="65767"/>
                      <a:pt x="304800" y="57150"/>
                    </a:cubicBezTo>
                    <a:cubicBezTo>
                      <a:pt x="309290" y="54905"/>
                      <a:pt x="314325" y="53975"/>
                      <a:pt x="319087" y="52388"/>
                    </a:cubicBezTo>
                    <a:cubicBezTo>
                      <a:pt x="323850" y="55563"/>
                      <a:pt x="327762" y="63036"/>
                      <a:pt x="333375" y="61913"/>
                    </a:cubicBezTo>
                    <a:cubicBezTo>
                      <a:pt x="365124" y="55563"/>
                      <a:pt x="319089" y="31750"/>
                      <a:pt x="357187" y="57150"/>
                    </a:cubicBezTo>
                    <a:cubicBezTo>
                      <a:pt x="361950" y="55563"/>
                      <a:pt x="367555" y="55524"/>
                      <a:pt x="371475" y="52388"/>
                    </a:cubicBezTo>
                    <a:cubicBezTo>
                      <a:pt x="402250" y="27768"/>
                      <a:pt x="359375" y="45308"/>
                      <a:pt x="395287" y="33338"/>
                    </a:cubicBezTo>
                    <a:cubicBezTo>
                      <a:pt x="396875" y="38100"/>
                      <a:pt x="398729" y="42782"/>
                      <a:pt x="400050" y="47625"/>
                    </a:cubicBezTo>
                    <a:cubicBezTo>
                      <a:pt x="403495" y="60255"/>
                      <a:pt x="400319" y="76468"/>
                      <a:pt x="409575" y="85725"/>
                    </a:cubicBezTo>
                    <a:cubicBezTo>
                      <a:pt x="414337" y="90487"/>
                      <a:pt x="418258" y="75174"/>
                      <a:pt x="423862" y="71438"/>
                    </a:cubicBezTo>
                    <a:cubicBezTo>
                      <a:pt x="428039" y="68653"/>
                      <a:pt x="433761" y="69113"/>
                      <a:pt x="438150" y="66675"/>
                    </a:cubicBezTo>
                    <a:cubicBezTo>
                      <a:pt x="448157" y="61116"/>
                      <a:pt x="466725" y="47625"/>
                      <a:pt x="466725" y="47625"/>
                    </a:cubicBezTo>
                    <a:cubicBezTo>
                      <a:pt x="471487" y="50800"/>
                      <a:pt x="476104" y="60095"/>
                      <a:pt x="481012" y="57150"/>
                    </a:cubicBezTo>
                    <a:cubicBezTo>
                      <a:pt x="488343" y="52752"/>
                      <a:pt x="487065" y="41150"/>
                      <a:pt x="490537" y="33338"/>
                    </a:cubicBezTo>
                    <a:cubicBezTo>
                      <a:pt x="506231" y="-1973"/>
                      <a:pt x="495042" y="29347"/>
                      <a:pt x="504825" y="0"/>
                    </a:cubicBezTo>
                    <a:cubicBezTo>
                      <a:pt x="509587" y="1588"/>
                      <a:pt x="515192" y="1627"/>
                      <a:pt x="519112" y="4763"/>
                    </a:cubicBezTo>
                    <a:cubicBezTo>
                      <a:pt x="527505" y="11478"/>
                      <a:pt x="530262" y="23926"/>
                      <a:pt x="533400" y="33338"/>
                    </a:cubicBezTo>
                    <a:cubicBezTo>
                      <a:pt x="534987" y="44450"/>
                      <a:pt x="527155" y="64474"/>
                      <a:pt x="538162" y="66675"/>
                    </a:cubicBezTo>
                    <a:cubicBezTo>
                      <a:pt x="548396" y="68722"/>
                      <a:pt x="558679" y="33700"/>
                      <a:pt x="561975" y="23813"/>
                    </a:cubicBezTo>
                    <a:cubicBezTo>
                      <a:pt x="566737" y="25400"/>
                      <a:pt x="574185" y="24005"/>
                      <a:pt x="576262" y="28575"/>
                    </a:cubicBezTo>
                    <a:cubicBezTo>
                      <a:pt x="582961" y="43313"/>
                      <a:pt x="582395" y="60370"/>
                      <a:pt x="585787" y="76200"/>
                    </a:cubicBezTo>
                    <a:cubicBezTo>
                      <a:pt x="595412" y="121113"/>
                      <a:pt x="585957" y="63092"/>
                      <a:pt x="595312" y="128588"/>
                    </a:cubicBezTo>
                    <a:cubicBezTo>
                      <a:pt x="598487" y="122238"/>
                      <a:pt x="602040" y="116063"/>
                      <a:pt x="604837" y="109538"/>
                    </a:cubicBezTo>
                    <a:cubicBezTo>
                      <a:pt x="609074" y="99651"/>
                      <a:pt x="613591" y="80695"/>
                      <a:pt x="614362" y="71438"/>
                    </a:cubicBezTo>
                    <a:cubicBezTo>
                      <a:pt x="615285" y="60364"/>
                      <a:pt x="614362" y="49213"/>
                      <a:pt x="614362" y="38100"/>
                    </a:cubicBezTo>
                  </a:path>
                </a:pathLst>
              </a:custGeom>
              <a:noFill/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>
                <a:endCxn id="46" idx="0"/>
              </p:cNvCxnSpPr>
              <p:nvPr/>
            </p:nvCxnSpPr>
            <p:spPr>
              <a:xfrm flipV="1">
                <a:off x="4376738" y="2414588"/>
                <a:ext cx="0" cy="31670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6" idx="41"/>
                <a:endCxn id="47" idx="0"/>
              </p:cNvCxnSpPr>
              <p:nvPr/>
            </p:nvCxnSpPr>
            <p:spPr>
              <a:xfrm>
                <a:off x="4767263" y="2419350"/>
                <a:ext cx="0" cy="27146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/>
          <p:cNvGrpSpPr/>
          <p:nvPr/>
        </p:nvGrpSpPr>
        <p:grpSpPr>
          <a:xfrm>
            <a:off x="76200" y="1879346"/>
            <a:ext cx="2286000" cy="1131348"/>
            <a:chOff x="76200" y="1879346"/>
            <a:chExt cx="2286000" cy="1131348"/>
          </a:xfrm>
        </p:grpSpPr>
        <p:grpSp>
          <p:nvGrpSpPr>
            <p:cNvPr id="59" name="Group 58"/>
            <p:cNvGrpSpPr/>
            <p:nvPr/>
          </p:nvGrpSpPr>
          <p:grpSpPr>
            <a:xfrm>
              <a:off x="76200" y="1879346"/>
              <a:ext cx="2286000" cy="1131348"/>
              <a:chOff x="-76200" y="1879346"/>
              <a:chExt cx="2286000" cy="1131348"/>
            </a:xfrm>
          </p:grpSpPr>
          <p:sp>
            <p:nvSpPr>
              <p:cNvPr id="64" name="Rounded Rectangular Callout 63"/>
              <p:cNvSpPr/>
              <p:nvPr/>
            </p:nvSpPr>
            <p:spPr>
              <a:xfrm>
                <a:off x="-76200" y="1879346"/>
                <a:ext cx="2286000" cy="1131348"/>
              </a:xfrm>
              <a:prstGeom prst="wedgeRoundRectCallout">
                <a:avLst>
                  <a:gd name="adj1" fmla="val -12262"/>
                  <a:gd name="adj2" fmla="val 81117"/>
                  <a:gd name="adj3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" name="Elbow Connector 64"/>
              <p:cNvCxnSpPr/>
              <p:nvPr/>
            </p:nvCxnSpPr>
            <p:spPr>
              <a:xfrm flipV="1">
                <a:off x="609600" y="2370138"/>
                <a:ext cx="381000" cy="296862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Elbow Connector 65"/>
              <p:cNvCxnSpPr/>
              <p:nvPr/>
            </p:nvCxnSpPr>
            <p:spPr>
              <a:xfrm>
                <a:off x="990600" y="2370138"/>
                <a:ext cx="381000" cy="296862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371600" y="2667000"/>
                <a:ext cx="47942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Arrow Connector 59"/>
            <p:cNvCxnSpPr/>
            <p:nvPr/>
          </p:nvCxnSpPr>
          <p:spPr>
            <a:xfrm flipV="1">
              <a:off x="685800" y="2057400"/>
              <a:ext cx="0" cy="68663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685800" y="2744035"/>
              <a:ext cx="14478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090613" y="2730519"/>
              <a:ext cx="784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200" y="2268963"/>
              <a:ext cx="784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Voltage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370781" y="1635665"/>
            <a:ext cx="2286000" cy="1131348"/>
            <a:chOff x="76200" y="1879346"/>
            <a:chExt cx="2286000" cy="1131348"/>
          </a:xfrm>
        </p:grpSpPr>
        <p:grpSp>
          <p:nvGrpSpPr>
            <p:cNvPr id="79" name="Group 78"/>
            <p:cNvGrpSpPr/>
            <p:nvPr/>
          </p:nvGrpSpPr>
          <p:grpSpPr>
            <a:xfrm>
              <a:off x="76200" y="1879346"/>
              <a:ext cx="2286000" cy="1131348"/>
              <a:chOff x="-76200" y="1879346"/>
              <a:chExt cx="2286000" cy="1131348"/>
            </a:xfrm>
          </p:grpSpPr>
          <p:sp>
            <p:nvSpPr>
              <p:cNvPr id="84" name="Rounded Rectangular Callout 83"/>
              <p:cNvSpPr/>
              <p:nvPr/>
            </p:nvSpPr>
            <p:spPr>
              <a:xfrm>
                <a:off x="-76200" y="1879346"/>
                <a:ext cx="2286000" cy="1131348"/>
              </a:xfrm>
              <a:prstGeom prst="wedgeRoundRectCallout">
                <a:avLst>
                  <a:gd name="adj1" fmla="val -38929"/>
                  <a:gd name="adj2" fmla="val 81117"/>
                  <a:gd name="adj3" fmla="val 1666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5" name="Elbow Connector 84"/>
              <p:cNvCxnSpPr/>
              <p:nvPr/>
            </p:nvCxnSpPr>
            <p:spPr>
              <a:xfrm flipV="1">
                <a:off x="609600" y="2370138"/>
                <a:ext cx="381000" cy="296862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Elbow Connector 85"/>
              <p:cNvCxnSpPr/>
              <p:nvPr/>
            </p:nvCxnSpPr>
            <p:spPr>
              <a:xfrm>
                <a:off x="990600" y="2370138"/>
                <a:ext cx="381000" cy="296862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371600" y="2667000"/>
                <a:ext cx="47942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Arrow Connector 79"/>
            <p:cNvCxnSpPr/>
            <p:nvPr/>
          </p:nvCxnSpPr>
          <p:spPr>
            <a:xfrm flipV="1">
              <a:off x="685800" y="2057400"/>
              <a:ext cx="0" cy="68663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685800" y="2744035"/>
              <a:ext cx="14478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090613" y="2730519"/>
              <a:ext cx="784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6200" y="2268963"/>
              <a:ext cx="784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Voltage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29200" y="4257674"/>
            <a:ext cx="1828800" cy="1554162"/>
            <a:chOff x="5715000" y="4257674"/>
            <a:chExt cx="1828800" cy="1554162"/>
          </a:xfrm>
        </p:grpSpPr>
        <p:grpSp>
          <p:nvGrpSpPr>
            <p:cNvPr id="70" name="Group 69"/>
            <p:cNvGrpSpPr/>
            <p:nvPr/>
          </p:nvGrpSpPr>
          <p:grpSpPr>
            <a:xfrm>
              <a:off x="5715000" y="4257674"/>
              <a:ext cx="1828800" cy="1554162"/>
              <a:chOff x="5181600" y="4257674"/>
              <a:chExt cx="1828800" cy="1554162"/>
            </a:xfrm>
          </p:grpSpPr>
          <p:sp>
            <p:nvSpPr>
              <p:cNvPr id="71" name="Rounded Rectangular Callout 70"/>
              <p:cNvSpPr/>
              <p:nvPr/>
            </p:nvSpPr>
            <p:spPr>
              <a:xfrm>
                <a:off x="5181600" y="4257674"/>
                <a:ext cx="1524000" cy="1554162"/>
              </a:xfrm>
              <a:prstGeom prst="wedgeRoundRectCallout">
                <a:avLst>
                  <a:gd name="adj1" fmla="val -42936"/>
                  <a:gd name="adj2" fmla="val -84202"/>
                  <a:gd name="adj3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5382035" y="5334000"/>
                <a:ext cx="126641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V="1">
                <a:off x="5715000" y="4419600"/>
                <a:ext cx="0" cy="12097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6226175" y="5334000"/>
                <a:ext cx="7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410200" y="4495800"/>
                <a:ext cx="7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y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5413057" y="5334000"/>
                <a:ext cx="682943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88"/>
            <p:cNvCxnSpPr/>
            <p:nvPr/>
          </p:nvCxnSpPr>
          <p:spPr>
            <a:xfrm>
              <a:off x="6629400" y="4953000"/>
              <a:ext cx="49307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6619875" y="4937125"/>
              <a:ext cx="0" cy="39687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6492875" y="4625576"/>
              <a:ext cx="784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f(x)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018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02" y="70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34" charset="-128"/>
              </a:rPr>
              <a:t>Key to digital signal restoration:</a:t>
            </a:r>
            <a:br>
              <a:rPr lang="en-US" dirty="0">
                <a:ea typeface="ＭＳ Ｐゴシック" pitchFamily="34" charset="-128"/>
              </a:rPr>
            </a:br>
            <a:r>
              <a:rPr lang="en-US" sz="3100" dirty="0">
                <a:ea typeface="ＭＳ Ｐゴシック" pitchFamily="34" charset="-128"/>
              </a:rPr>
              <a:t>Transistors don’t turn on/off at exactly 0V and 2.5V</a:t>
            </a:r>
            <a:endParaRPr lang="en-US" sz="3100" dirty="0"/>
          </a:p>
        </p:txBody>
      </p:sp>
      <p:sp>
        <p:nvSpPr>
          <p:cNvPr id="15" name="TextBox 14"/>
          <p:cNvSpPr txBox="1"/>
          <p:nvPr/>
        </p:nvSpPr>
        <p:spPr>
          <a:xfrm>
            <a:off x="6743700" y="648354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§1.2</a:t>
            </a:r>
          </a:p>
        </p:txBody>
      </p:sp>
      <p:pic>
        <p:nvPicPr>
          <p:cNvPr id="16" name="Picture 15" descr="not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94152"/>
            <a:ext cx="2235200" cy="55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371" y="189206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1718" y="1916668"/>
            <a:ext cx="124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Vout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1" y="2977896"/>
            <a:ext cx="2299673" cy="26609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80944"/>
            <a:ext cx="2299673" cy="26609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69" y="1628082"/>
            <a:ext cx="5605215" cy="4855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64" y="1627632"/>
            <a:ext cx="5605215" cy="4855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64" y="1627632"/>
            <a:ext cx="5605215" cy="48554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64" y="1627632"/>
            <a:ext cx="5605215" cy="48554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64" y="1627632"/>
            <a:ext cx="5605216" cy="4855464"/>
          </a:xfrm>
          <a:prstGeom prst="rect">
            <a:avLst/>
          </a:prstGeom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seen how to build a NOT gate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implement any arbitrary Boolean function we also need a way to implement AND </a:t>
            </a:r>
            <a:r>
              <a:rPr lang="en-US" dirty="0" err="1"/>
              <a:t>and</a:t>
            </a:r>
            <a:r>
              <a:rPr lang="en-US" dirty="0"/>
              <a:t> OR 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56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Observation: In steady state NOT output connected either to supply through pull-up OR ground through pull-down.  Always one or the other but never both.  </a:t>
            </a:r>
            <a:endParaRPr lang="en-US" dirty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/>
          </a:p>
          <a:p>
            <a:r>
              <a:rPr lang="en-US" dirty="0"/>
              <a:t>NOT uses </a:t>
            </a:r>
            <a:r>
              <a:rPr lang="en-US" dirty="0">
                <a:solidFill>
                  <a:srgbClr val="0000FF"/>
                </a:solidFill>
              </a:rPr>
              <a:t>pull-up network </a:t>
            </a:r>
            <a:r>
              <a:rPr lang="en-US" dirty="0"/>
              <a:t>of one PFET transistor and </a:t>
            </a:r>
            <a:r>
              <a:rPr lang="en-US" i="1" dirty="0"/>
              <a:t>complementary </a:t>
            </a:r>
            <a:r>
              <a:rPr lang="en-US" dirty="0">
                <a:solidFill>
                  <a:srgbClr val="FF00FF"/>
                </a:solidFill>
              </a:rPr>
              <a:t>pull-down network </a:t>
            </a:r>
            <a:r>
              <a:rPr lang="en-US" dirty="0"/>
              <a:t>of one NFET transistors.</a:t>
            </a:r>
          </a:p>
          <a:p>
            <a:pPr>
              <a:buNone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Question: How to design pull-up and pull-down network for arbitrary Boolean function?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 Logic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29200"/>
            <a:ext cx="6858000" cy="944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	Input logic variable “a” controls switch and switch controls whether light is on.</a:t>
            </a:r>
          </a:p>
        </p:txBody>
      </p:sp>
      <p:pic>
        <p:nvPicPr>
          <p:cNvPr id="7" name="Picture 6" descr="ss2-switch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7924800" cy="2192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3400" y="1676400"/>
            <a:ext cx="43434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AND Switch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4343400"/>
            <a:ext cx="8839200" cy="24384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	With two switches in series, circuit only closed (light on) if both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 err="1"/>
              <a:t>b</a:t>
            </a:r>
            <a:r>
              <a:rPr lang="en-US" dirty="0"/>
              <a:t> are true:  </a:t>
            </a:r>
            <a:r>
              <a:rPr lang="en-US" dirty="0" err="1"/>
              <a:t>f</a:t>
            </a:r>
            <a:r>
              <a:rPr lang="en-US" dirty="0"/>
              <a:t> = </a:t>
            </a:r>
            <a:r>
              <a:rPr lang="en-US" i="1" dirty="0"/>
              <a:t>a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i="1" dirty="0"/>
              <a:t> </a:t>
            </a:r>
            <a:r>
              <a:rPr lang="en-US" i="1" dirty="0" err="1"/>
              <a:t>b</a:t>
            </a:r>
            <a:endParaRPr lang="en-US" i="1" dirty="0"/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dirty="0"/>
              <a:t>	E.g., if launching nuke both operators should agree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2" name="Picture 11" descr="ss2-and-switch-light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1143000"/>
            <a:ext cx="6375400" cy="2667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23622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/>
              <a:t>We omit voltage source and light, but think of switch network as “true” when light would be on.  </a:t>
            </a:r>
          </a:p>
          <a:p>
            <a:pPr marL="514350" indent="-514350"/>
            <a:r>
              <a:rPr lang="en-US" dirty="0"/>
              <a:t>Further simplify by denoting switch with break in wire labeled with variable controlling switch.</a:t>
            </a:r>
          </a:p>
        </p:txBody>
      </p:sp>
      <p:pic>
        <p:nvPicPr>
          <p:cNvPr id="11" name="Picture 10" descr="ss2-and-switch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447800"/>
            <a:ext cx="3924300" cy="259325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AND Switch Circuit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6859430" cy="4570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6764" y="5707595"/>
            <a:ext cx="671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[image from: https://</a:t>
            </a:r>
            <a:r>
              <a:rPr lang="en-US" dirty="0" err="1"/>
              <a:t>web.stanford.edu</a:t>
            </a:r>
            <a:r>
              <a:rPr lang="en-US" dirty="0"/>
              <a:t>/class/cs101/hardware-1.html]</a:t>
            </a:r>
          </a:p>
        </p:txBody>
      </p:sp>
    </p:spTree>
    <p:extLst>
      <p:ext uri="{BB962C8B-B14F-4D97-AF65-F5344CB8AC3E}">
        <p14:creationId xmlns:p14="http://schemas.microsoft.com/office/powerpoint/2010/main" val="12558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OR Switch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524000"/>
            <a:ext cx="4953000" cy="4876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/>
              <a:t>	With two switches in parallel, circuit closed if either logic variable </a:t>
            </a:r>
            <a:r>
              <a:rPr lang="en-US" sz="3600" i="1" dirty="0"/>
              <a:t>a</a:t>
            </a:r>
            <a:r>
              <a:rPr lang="en-US" sz="3600" dirty="0"/>
              <a:t> or </a:t>
            </a:r>
            <a:r>
              <a:rPr lang="en-US" sz="3600" i="1" dirty="0" err="1"/>
              <a:t>b</a:t>
            </a:r>
            <a:r>
              <a:rPr lang="en-US" sz="3600" dirty="0"/>
              <a:t> are true:  </a:t>
            </a:r>
            <a:r>
              <a:rPr lang="en-US" sz="3600" i="1" dirty="0"/>
              <a:t>a</a:t>
            </a:r>
            <a:r>
              <a:rPr lang="en-US" sz="3600" dirty="0"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en-US" sz="3600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3600" i="1" dirty="0"/>
              <a:t> </a:t>
            </a:r>
            <a:r>
              <a:rPr lang="en-US" sz="3600" i="1" dirty="0" err="1"/>
              <a:t>b</a:t>
            </a:r>
            <a:endParaRPr lang="en-US" sz="3600" i="1" dirty="0"/>
          </a:p>
          <a:p>
            <a:pPr>
              <a:buNone/>
            </a:pPr>
            <a:endParaRPr lang="en-US" sz="3600" i="1" dirty="0"/>
          </a:p>
          <a:p>
            <a:pPr>
              <a:buNone/>
            </a:pPr>
            <a:r>
              <a:rPr lang="en-US" sz="3600" dirty="0"/>
              <a:t>	E.g., w</a:t>
            </a:r>
            <a:r>
              <a:rPr lang="en-US" sz="3600" baseline="0" dirty="0"/>
              <a:t>hen stopping a train apply brakes if </a:t>
            </a:r>
            <a:r>
              <a:rPr lang="en-US" sz="3600" i="1" baseline="0" dirty="0"/>
              <a:t>anyone </a:t>
            </a:r>
            <a:r>
              <a:rPr lang="en-US" sz="3600" baseline="0" dirty="0"/>
              <a:t>sees a problem.</a:t>
            </a:r>
            <a:endParaRPr lang="en-US" sz="3600" dirty="0"/>
          </a:p>
          <a:p>
            <a:pPr>
              <a:buNone/>
            </a:pPr>
            <a:endParaRPr lang="en-US" sz="3600" i="1" dirty="0"/>
          </a:p>
          <a:p>
            <a:pPr>
              <a:buNone/>
            </a:pPr>
            <a:r>
              <a:rPr lang="en-US" sz="3600" i="1" dirty="0"/>
              <a:t>	</a:t>
            </a:r>
          </a:p>
          <a:p>
            <a:endParaRPr lang="en-US" sz="3600" dirty="0"/>
          </a:p>
        </p:txBody>
      </p:sp>
      <p:pic>
        <p:nvPicPr>
          <p:cNvPr id="4" name="Picture 3" descr="ss2-or-switch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3009900" cy="4191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CMOS Logic Gate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21976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/>
              <a:t>	Can build gate to realize </a:t>
            </a:r>
            <a:r>
              <a:rPr lang="en-US" sz="2800" dirty="0" err="1"/>
              <a:t>boolean</a:t>
            </a:r>
            <a:r>
              <a:rPr lang="en-US" sz="2800" dirty="0"/>
              <a:t> function </a:t>
            </a:r>
            <a:r>
              <a:rPr lang="en-US" sz="2800" dirty="0" err="1"/>
              <a:t>f(x</a:t>
            </a:r>
            <a:r>
              <a:rPr lang="en-US" sz="2800" dirty="0"/>
              <a:t>) using NFET switch network that is closed when </a:t>
            </a:r>
            <a:r>
              <a:rPr lang="en-US" sz="2800" dirty="0" err="1"/>
              <a:t>f(x</a:t>
            </a:r>
            <a:r>
              <a:rPr lang="en-US" sz="2800" dirty="0"/>
              <a:t>) is </a:t>
            </a:r>
            <a:r>
              <a:rPr lang="en-US" sz="2800" b="1" dirty="0"/>
              <a:t>true </a:t>
            </a:r>
            <a:r>
              <a:rPr lang="en-US" sz="2800" dirty="0"/>
              <a:t>and PFET switch network that is closed when </a:t>
            </a:r>
            <a:r>
              <a:rPr lang="en-US" sz="2800" dirty="0" err="1"/>
              <a:t>f(x</a:t>
            </a:r>
            <a:r>
              <a:rPr lang="en-US" sz="2800" dirty="0"/>
              <a:t>) is </a:t>
            </a:r>
            <a:r>
              <a:rPr lang="en-US" sz="2800" b="1" dirty="0"/>
              <a:t>false</a:t>
            </a:r>
            <a:r>
              <a:rPr lang="en-US" sz="2800" dirty="0"/>
              <a:t>.  </a:t>
            </a:r>
            <a:r>
              <a:rPr lang="en-US" sz="2800" i="1" dirty="0">
                <a:solidFill>
                  <a:srgbClr val="0000FF"/>
                </a:solidFill>
              </a:rPr>
              <a:t>Note function must be “inverting” as NFET switch is closed when  input is ‘1’.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	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705600" y="1139824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51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030EFB-EE13-70AE-F504-9B65FE41DC1C}"/>
              </a:ext>
            </a:extLst>
          </p:cNvPr>
          <p:cNvGrpSpPr/>
          <p:nvPr/>
        </p:nvGrpSpPr>
        <p:grpSpPr>
          <a:xfrm>
            <a:off x="2133600" y="3369030"/>
            <a:ext cx="4343400" cy="3412770"/>
            <a:chOff x="2133600" y="3369030"/>
            <a:chExt cx="4343400" cy="3412770"/>
          </a:xfrm>
        </p:grpSpPr>
        <p:sp>
          <p:nvSpPr>
            <p:cNvPr id="6" name="TextBox 5"/>
            <p:cNvSpPr txBox="1"/>
            <p:nvPr/>
          </p:nvSpPr>
          <p:spPr>
            <a:xfrm>
              <a:off x="4800600" y="3817203"/>
              <a:ext cx="1219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Pull up network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00600" y="5334000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Pull down network</a:t>
              </a:r>
            </a:p>
          </p:txBody>
        </p:sp>
        <p:pic>
          <p:nvPicPr>
            <p:cNvPr id="8" name="Picture 7" descr="ss2-pullup-pulldown-general.e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3369030"/>
              <a:ext cx="3276600" cy="34127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06503" y="4815633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f(</a:t>
              </a:r>
              <a:r>
                <a:rPr lang="en-US" dirty="0" err="1"/>
                <a:t>a,b,c</a:t>
              </a:r>
              <a:r>
                <a:rPr lang="en-US" dirty="0"/>
                <a:t>)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5436358" y="4876799"/>
              <a:ext cx="812042" cy="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ss2-cmos-inverter-yale.emf">
            <a:extLst>
              <a:ext uri="{FF2B5EF4-FFF2-40B4-BE49-F238E27FC236}">
                <a16:creationId xmlns:a16="http://schemas.microsoft.com/office/drawing/2014/main" id="{09282B90-B9B7-62D2-8711-44BB0EAC0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819"/>
          <a:stretch/>
        </p:blipFill>
        <p:spPr>
          <a:xfrm>
            <a:off x="5702715" y="3452939"/>
            <a:ext cx="3072569" cy="29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4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672 L -0.15416 0.00439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Recall: Dual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Dual of logic function </a:t>
            </a:r>
            <a:r>
              <a:rPr lang="en-US" dirty="0" err="1"/>
              <a:t>f</a:t>
            </a:r>
            <a:r>
              <a:rPr lang="en-US" dirty="0"/>
              <a:t>, is function </a:t>
            </a:r>
            <a:r>
              <a:rPr lang="en-US" dirty="0" err="1"/>
              <a:t>f</a:t>
            </a:r>
            <a:r>
              <a:rPr lang="en-US" baseline="30000" dirty="0" err="1"/>
              <a:t>D</a:t>
            </a:r>
            <a:r>
              <a:rPr lang="en-US" dirty="0"/>
              <a:t> derived from </a:t>
            </a:r>
            <a:r>
              <a:rPr lang="en-US" dirty="0" err="1"/>
              <a:t>f</a:t>
            </a:r>
            <a:r>
              <a:rPr lang="en-US" dirty="0"/>
              <a:t> by substituting a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dirty="0"/>
              <a:t> for each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/>
              <a:t>, a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/>
              <a:t> for each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dirty="0"/>
              <a:t>, a 1 for each 0, and a 0 for each 1.</a:t>
            </a:r>
          </a:p>
          <a:p>
            <a:r>
              <a:rPr lang="en-US" i="1" dirty="0"/>
              <a:t>Dual of a function applied to the complement of the input variables equals the complement of the function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290632"/>
              </p:ext>
            </p:extLst>
          </p:nvPr>
        </p:nvGraphicFramePr>
        <p:xfrm>
          <a:off x="838200" y="5215732"/>
          <a:ext cx="345916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84300" imgH="203200" progId="Equation.3">
                  <p:embed/>
                </p:oleObj>
              </mc:Choice>
              <mc:Fallback>
                <p:oleObj name="Equation" r:id="rId3" imgW="1384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215732"/>
                        <a:ext cx="3459163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11293"/>
              </p:ext>
            </p:extLst>
          </p:nvPr>
        </p:nvGraphicFramePr>
        <p:xfrm>
          <a:off x="4762500" y="5215732"/>
          <a:ext cx="345916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4300" imgH="203200" progId="Equation.3">
                  <p:embed/>
                </p:oleObj>
              </mc:Choice>
              <mc:Fallback>
                <p:oleObj name="Equation" r:id="rId5" imgW="1384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5215732"/>
                        <a:ext cx="3459163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09600" y="5029200"/>
            <a:ext cx="2209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54140" y="5137150"/>
            <a:ext cx="2209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19283" y="5215732"/>
            <a:ext cx="52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=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35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153400" cy="49530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Pull down network:  		f(</a:t>
            </a:r>
            <a:r>
              <a:rPr lang="en-US" dirty="0" err="1"/>
              <a:t>a,b</a:t>
            </a:r>
            <a:r>
              <a:rPr lang="en-US" dirty="0"/>
              <a:t>)   = a </a:t>
            </a:r>
            <a:r>
              <a:rPr lang="en-US" b="1" dirty="0">
                <a:ea typeface="ＭＳ Ｐゴシック" pitchFamily="34" charset="-128"/>
                <a:sym typeface="Symbol" pitchFamily="18" charset="2"/>
              </a:rPr>
              <a:t>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b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Pull up network:		 	</a:t>
            </a:r>
            <a:r>
              <a:rPr lang="en-US" dirty="0" err="1"/>
              <a:t>f</a:t>
            </a:r>
            <a:r>
              <a:rPr lang="en-US" baseline="30000" dirty="0" err="1"/>
              <a:t>D</a:t>
            </a:r>
            <a:r>
              <a:rPr lang="en-US" dirty="0" err="1"/>
              <a:t>(a',b</a:t>
            </a:r>
            <a:r>
              <a:rPr lang="en-US" dirty="0"/>
              <a:t>')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= </a:t>
            </a:r>
            <a:r>
              <a:rPr lang="en-US" dirty="0"/>
              <a:t>a'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dirty="0" err="1">
                <a:ea typeface="ＭＳ Ｐゴシック" pitchFamily="34" charset="-128"/>
                <a:sym typeface="Symbol" pitchFamily="18" charset="2"/>
              </a:rPr>
              <a:t>b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'</a:t>
            </a: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1" name="Picture 10" descr="ss2-nand-pull-down-switch-network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692400"/>
            <a:ext cx="3124200" cy="736600"/>
          </a:xfrm>
          <a:prstGeom prst="rect">
            <a:avLst/>
          </a:prstGeom>
        </p:spPr>
      </p:pic>
      <p:pic>
        <p:nvPicPr>
          <p:cNvPr id="12" name="Picture 11" descr="ss2-nand-pull-up-switch-network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914900"/>
            <a:ext cx="2514600" cy="13335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81000" y="87313"/>
            <a:ext cx="8229600" cy="903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a,b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18" charset="2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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038600" y="227012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2286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58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153400" cy="49530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Pull down network:  		</a:t>
            </a:r>
            <a:r>
              <a:rPr lang="en-US" dirty="0" err="1"/>
              <a:t>f(a,b</a:t>
            </a:r>
            <a:r>
              <a:rPr lang="en-US" dirty="0"/>
              <a:t>)   = a </a:t>
            </a:r>
            <a:r>
              <a:rPr lang="en-US" b="1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b="1" dirty="0"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dirty="0" err="1">
                <a:ea typeface="ＭＳ Ｐゴシック" pitchFamily="34" charset="-128"/>
                <a:sym typeface="Symbol" pitchFamily="18" charset="2"/>
              </a:rPr>
              <a:t>b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1" name="Picture 10" descr="ss2-nand-pull-down-switch-network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2743200" cy="64677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81000" y="87313"/>
            <a:ext cx="8229600" cy="903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a,b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18" charset="2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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038600" y="227012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2286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54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733800" y="3810000"/>
            <a:ext cx="1143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971800"/>
            <a:ext cx="2819400" cy="23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153400" cy="49530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Pull up network:	 f(</a:t>
            </a:r>
            <a:r>
              <a:rPr lang="en-US" dirty="0" err="1"/>
              <a:t>a,b</a:t>
            </a:r>
            <a:r>
              <a:rPr lang="en-US" dirty="0"/>
              <a:t>) = </a:t>
            </a:r>
            <a:r>
              <a:rPr lang="en-US" dirty="0" err="1"/>
              <a:t>f</a:t>
            </a:r>
            <a:r>
              <a:rPr lang="en-US" baseline="30000" dirty="0" err="1"/>
              <a:t>D</a:t>
            </a:r>
            <a:r>
              <a:rPr lang="en-US" dirty="0"/>
              <a:t>(</a:t>
            </a:r>
            <a:r>
              <a:rPr lang="en-US" dirty="0" err="1"/>
              <a:t>a',b</a:t>
            </a:r>
            <a:r>
              <a:rPr lang="en-US" dirty="0"/>
              <a:t>')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= </a:t>
            </a:r>
            <a:r>
              <a:rPr lang="en-US" dirty="0"/>
              <a:t>a' </a:t>
            </a:r>
            <a:r>
              <a:rPr lang="en-US" b="1" dirty="0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 b'</a:t>
            </a: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2" name="Picture 11" descr="ss2-nand-pull-up-switch-network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67100"/>
            <a:ext cx="2514600" cy="13335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81000" y="87313"/>
            <a:ext cx="8229600" cy="903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a,b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18" charset="2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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038600" y="227012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2286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55</a:t>
            </a:fld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276600" y="3733800"/>
            <a:ext cx="1143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03" y="3250293"/>
            <a:ext cx="3979897" cy="23885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5574394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NOTE: PFET input already inverted (when input ‘1’, switch open instead of closed).</a:t>
            </a:r>
            <a:endParaRPr lang="en-US" sz="32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52800" y="1828800"/>
            <a:ext cx="838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12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7730"/>
            <a:ext cx="8153400" cy="49530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Combine pull up and pull down network</a:t>
            </a: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81000" y="87313"/>
            <a:ext cx="8229600" cy="903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a,b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18" charset="2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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  <a:sym typeface="Symbol" pitchFamily="18" charset="2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038600" y="227012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228600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11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54292"/>
              </p:ext>
            </p:extLst>
          </p:nvPr>
        </p:nvGraphicFramePr>
        <p:xfrm>
          <a:off x="5975350" y="3186538"/>
          <a:ext cx="1644650" cy="1612901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2012798"/>
            <a:ext cx="3570514" cy="3778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2800" y="444677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688336" y="4889183"/>
            <a:ext cx="0" cy="457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88336" y="4160711"/>
            <a:ext cx="0" cy="457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62800" y="351326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209800" y="2697671"/>
            <a:ext cx="0" cy="457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00400" y="2697671"/>
            <a:ext cx="0" cy="457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62800" y="383998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2800" y="414197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75" y="4675373"/>
            <a:ext cx="2178013" cy="1006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2746" y="2438400"/>
            <a:ext cx="27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NAND Function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" y="59436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Remember: PFET open if gate=1; closed if gate=0.</a:t>
            </a:r>
            <a:endParaRPr lang="en-US" sz="32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379C8-EBAE-2CA3-0828-A6A905A63D28}"/>
              </a:ext>
            </a:extLst>
          </p:cNvPr>
          <p:cNvSpPr txBox="1"/>
          <p:nvPr/>
        </p:nvSpPr>
        <p:spPr>
          <a:xfrm>
            <a:off x="196694" y="2730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11C88-3DDE-F65B-F105-5D04A76BE2BE}"/>
              </a:ext>
            </a:extLst>
          </p:cNvPr>
          <p:cNvSpPr txBox="1"/>
          <p:nvPr/>
        </p:nvSpPr>
        <p:spPr>
          <a:xfrm>
            <a:off x="186990" y="33885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E7D7F-DB48-CCFE-2137-099D046DCC60}"/>
              </a:ext>
            </a:extLst>
          </p:cNvPr>
          <p:cNvSpPr txBox="1"/>
          <p:nvPr/>
        </p:nvSpPr>
        <p:spPr>
          <a:xfrm>
            <a:off x="3887757" y="37913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26EC9-9E3C-CAEF-6A2B-60034CCCC4AB}"/>
              </a:ext>
            </a:extLst>
          </p:cNvPr>
          <p:cNvSpPr txBox="1"/>
          <p:nvPr/>
        </p:nvSpPr>
        <p:spPr>
          <a:xfrm>
            <a:off x="241418" y="274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0DDC6-8754-BBD8-3FA2-51CDB5B98FE0}"/>
              </a:ext>
            </a:extLst>
          </p:cNvPr>
          <p:cNvSpPr txBox="1"/>
          <p:nvPr/>
        </p:nvSpPr>
        <p:spPr>
          <a:xfrm>
            <a:off x="231714" y="3400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DFD9D-B672-413C-71A0-0B4B73CE4A46}"/>
              </a:ext>
            </a:extLst>
          </p:cNvPr>
          <p:cNvSpPr txBox="1"/>
          <p:nvPr/>
        </p:nvSpPr>
        <p:spPr>
          <a:xfrm>
            <a:off x="3886200" y="3821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D3ED81-1EAF-1966-CB56-DF40CD10337C}"/>
              </a:ext>
            </a:extLst>
          </p:cNvPr>
          <p:cNvSpPr txBox="1"/>
          <p:nvPr/>
        </p:nvSpPr>
        <p:spPr>
          <a:xfrm>
            <a:off x="238304" y="274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704E29-6738-DEF3-7F3C-F4AB4C0BF4AF}"/>
              </a:ext>
            </a:extLst>
          </p:cNvPr>
          <p:cNvSpPr txBox="1"/>
          <p:nvPr/>
        </p:nvSpPr>
        <p:spPr>
          <a:xfrm>
            <a:off x="228600" y="3400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7FB6D-AE72-936B-7B9A-FF6D907267EB}"/>
              </a:ext>
            </a:extLst>
          </p:cNvPr>
          <p:cNvSpPr txBox="1"/>
          <p:nvPr/>
        </p:nvSpPr>
        <p:spPr>
          <a:xfrm>
            <a:off x="238304" y="274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5DA00-E6DD-2F31-2C36-4C609D4513AE}"/>
              </a:ext>
            </a:extLst>
          </p:cNvPr>
          <p:cNvSpPr txBox="1"/>
          <p:nvPr/>
        </p:nvSpPr>
        <p:spPr>
          <a:xfrm>
            <a:off x="228600" y="3400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892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6" grpId="0"/>
      <p:bldP spid="29" grpId="0"/>
      <p:bldP spid="4" grpId="0"/>
      <p:bldP spid="5" grpId="0"/>
      <p:bldP spid="8" grpId="0"/>
      <p:bldP spid="10" grpId="0"/>
      <p:bldP spid="12" grpId="0"/>
      <p:bldP spid="13" grpId="0"/>
      <p:bldP spid="14" grpId="0"/>
      <p:bldP spid="14" grpId="1"/>
      <p:bldP spid="16" grpId="0"/>
      <p:bldP spid="17" grpId="0"/>
      <p:bldP spid="25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CMOS NAND gate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6488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§4.3.2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04" y="1478362"/>
            <a:ext cx="1818141" cy="840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3" y="1689913"/>
            <a:ext cx="2817277" cy="3330472"/>
          </a:xfrm>
          <a:prstGeom prst="rect">
            <a:avLst/>
          </a:prstGeom>
        </p:spPr>
      </p:pic>
      <p:graphicFrame>
        <p:nvGraphicFramePr>
          <p:cNvPr id="11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58781"/>
              </p:ext>
            </p:extLst>
          </p:nvPr>
        </p:nvGraphicFramePr>
        <p:xfrm>
          <a:off x="5975350" y="3186538"/>
          <a:ext cx="1644650" cy="1612901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4587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CMOS NOR gate</a:t>
            </a:r>
          </a:p>
        </p:txBody>
      </p:sp>
      <p:pic>
        <p:nvPicPr>
          <p:cNvPr id="4" name="Picture 3" descr="ss2-cmos-nor-yal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0"/>
            <a:ext cx="6847135" cy="3439917"/>
          </a:xfrm>
          <a:prstGeom prst="rect">
            <a:avLst/>
          </a:prstGeom>
        </p:spPr>
      </p:pic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3618"/>
              </p:ext>
            </p:extLst>
          </p:nvPr>
        </p:nvGraphicFramePr>
        <p:xfrm>
          <a:off x="1524000" y="4713708"/>
          <a:ext cx="1644650" cy="1567934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6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0" y="6488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§4.3.2</a:t>
            </a:r>
          </a:p>
        </p:txBody>
      </p:sp>
      <p:pic>
        <p:nvPicPr>
          <p:cNvPr id="8" name="Picture 7" descr="ss2-nor-gate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4737100"/>
            <a:ext cx="2438400" cy="1054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CMOS AND Gate?</a:t>
            </a:r>
          </a:p>
        </p:txBody>
      </p:sp>
      <p:pic>
        <p:nvPicPr>
          <p:cNvPr id="6" name="Picture 5" descr="ss2-nand-gate-transistors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76400"/>
            <a:ext cx="5139414" cy="43272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 descr="and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761300"/>
            <a:ext cx="2247900" cy="711200"/>
          </a:xfrm>
          <a:prstGeom prst="rect">
            <a:avLst/>
          </a:prstGeom>
        </p:spPr>
      </p:pic>
      <p:pic>
        <p:nvPicPr>
          <p:cNvPr id="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8014" y="2218730"/>
            <a:ext cx="3962400" cy="719733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5486400" y="2237780"/>
            <a:ext cx="609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A</a:t>
            </a:r>
          </a:p>
          <a:p>
            <a:r>
              <a:rPr lang="en-US" dirty="0"/>
              <a:t>  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00" y="2133600"/>
            <a:ext cx="6517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r>
              <a:rPr lang="en-US" dirty="0"/>
              <a:t>D</a:t>
            </a:r>
          </a:p>
          <a:p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8714" y="258064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4786700"/>
            <a:ext cx="45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A</a:t>
            </a:r>
          </a:p>
          <a:p>
            <a:r>
              <a:rPr lang="en-US" dirty="0"/>
              <a:t>  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5014" y="4648200"/>
            <a:ext cx="6517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r>
              <a:rPr lang="en-US" dirty="0"/>
              <a:t>D</a:t>
            </a:r>
          </a:p>
          <a:p>
            <a:r>
              <a:rPr lang="en-US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Equations to 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1962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	Earlier we learned about a digital circuit element called a buffer.  A buffer eliminates noise.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Boolean operations can be implemented by other digital circuit elements known as logic gates.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We can implement a Boolean function by connecting logic gates.  We can represent the resulting circuit using a schematic diagram consisting of symbols for individual logic gates connected together by lines for wires.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45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18452"/>
            <a:ext cx="6773628" cy="1143000"/>
          </a:xfrm>
        </p:spPr>
        <p:txBody>
          <a:bodyPr>
            <a:noAutofit/>
          </a:bodyPr>
          <a:lstStyle/>
          <a:p>
            <a:r>
              <a:rPr lang="en-US" dirty="0"/>
              <a:t>CMOS AND = NAND + NOT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214" y="1371600"/>
            <a:ext cx="3962400" cy="719733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4640028" y="1390650"/>
            <a:ext cx="45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A</a:t>
            </a:r>
          </a:p>
          <a:p>
            <a:r>
              <a:rPr lang="en-US" dirty="0"/>
              <a:t> 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5014" y="1286470"/>
            <a:ext cx="6517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r>
              <a:rPr lang="en-US" dirty="0"/>
              <a:t>D</a:t>
            </a:r>
          </a:p>
          <a:p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2914" y="173351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C</a:t>
            </a:r>
            <a:endParaRPr lang="en-US" dirty="0"/>
          </a:p>
        </p:txBody>
      </p:sp>
      <p:graphicFrame>
        <p:nvGraphicFramePr>
          <p:cNvPr id="10" name="Group 4"/>
          <p:cNvGraphicFramePr>
            <a:graphicFrameLocks noGrp="1"/>
          </p:cNvGraphicFramePr>
          <p:nvPr/>
        </p:nvGraphicFramePr>
        <p:xfrm>
          <a:off x="6553200" y="4267200"/>
          <a:ext cx="1644650" cy="1612901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6040" y="2618683"/>
            <a:ext cx="6172360" cy="3629716"/>
          </a:xfrm>
          <a:prstGeom prst="rect">
            <a:avLst/>
          </a:prstGeom>
        </p:spPr>
      </p:pic>
      <p:pic>
        <p:nvPicPr>
          <p:cNvPr id="12" name="Picture 11" descr="and.e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228" y="1325781"/>
            <a:ext cx="2247900" cy="71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0028" y="1353464"/>
            <a:ext cx="45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A</a:t>
            </a:r>
          </a:p>
          <a:p>
            <a:r>
              <a:rPr lang="en-US" dirty="0"/>
              <a:t>  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0328" y="1214964"/>
            <a:ext cx="6517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</a:p>
          <a:p>
            <a:r>
              <a:rPr lang="en-US" dirty="0"/>
              <a:t>D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1076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Finally, consider this circuit…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64886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§4.3.4</a:t>
            </a:r>
          </a:p>
        </p:txBody>
      </p:sp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4789805" y="4864099"/>
          <a:ext cx="1644650" cy="1612901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 descr="ss2-tristate-cmos-1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48984"/>
            <a:ext cx="2091690" cy="26860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200" y="4648200"/>
            <a:ext cx="365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 far, truth table looks like: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679290" y="1219200"/>
            <a:ext cx="2883310" cy="3048000"/>
            <a:chOff x="2679290" y="1219200"/>
            <a:chExt cx="2883310" cy="3048000"/>
          </a:xfrm>
        </p:grpSpPr>
        <p:sp>
          <p:nvSpPr>
            <p:cNvPr id="10" name="TextBox 9"/>
            <p:cNvSpPr txBox="1"/>
            <p:nvPr/>
          </p:nvSpPr>
          <p:spPr>
            <a:xfrm>
              <a:off x="2743200" y="1219200"/>
              <a:ext cx="98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e</a:t>
              </a:r>
              <a:r>
                <a:rPr lang="en-US" dirty="0">
                  <a:solidFill>
                    <a:srgbClr val="0000FF"/>
                  </a:solidFill>
                </a:rPr>
                <a:t>=1, a=1</a:t>
              </a:r>
            </a:p>
          </p:txBody>
        </p:sp>
        <p:pic>
          <p:nvPicPr>
            <p:cNvPr id="19" name="Picture 18" descr="ss2-tristate-cmos-2.e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290" y="1524000"/>
              <a:ext cx="2883310" cy="27432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867400" y="1219200"/>
            <a:ext cx="2895600" cy="3044952"/>
            <a:chOff x="5867400" y="1219200"/>
            <a:chExt cx="2895600" cy="3044952"/>
          </a:xfrm>
        </p:grpSpPr>
        <p:sp>
          <p:nvSpPr>
            <p:cNvPr id="14" name="TextBox 13"/>
            <p:cNvSpPr txBox="1"/>
            <p:nvPr/>
          </p:nvSpPr>
          <p:spPr>
            <a:xfrm>
              <a:off x="5867400" y="1219200"/>
              <a:ext cx="98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e</a:t>
              </a:r>
              <a:r>
                <a:rPr lang="en-US" dirty="0">
                  <a:solidFill>
                    <a:srgbClr val="0000FF"/>
                  </a:solidFill>
                </a:rPr>
                <a:t>=1, a=0</a:t>
              </a:r>
            </a:p>
          </p:txBody>
        </p:sp>
        <p:pic>
          <p:nvPicPr>
            <p:cNvPr id="23" name="Picture 22" descr="ss2-tristate-cmos-3.e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2894" y="1524000"/>
              <a:ext cx="2880106" cy="2740152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… called a Tri-State Inverter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2209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“</a:t>
            </a:r>
            <a:r>
              <a:rPr lang="en-US" sz="2400" dirty="0" err="1"/>
              <a:t>e</a:t>
            </a:r>
            <a:r>
              <a:rPr lang="en-US" sz="2400" dirty="0"/>
              <a:t>” input usually called “enable”</a:t>
            </a:r>
          </a:p>
          <a:p>
            <a:r>
              <a:rPr lang="en-US" sz="2400" dirty="0"/>
              <a:t>When </a:t>
            </a:r>
            <a:r>
              <a:rPr lang="en-US" sz="2400" dirty="0" err="1"/>
              <a:t>e</a:t>
            </a:r>
            <a:r>
              <a:rPr lang="en-US" sz="2400" dirty="0"/>
              <a:t>=1, acts like a normal inverter</a:t>
            </a:r>
          </a:p>
          <a:p>
            <a:r>
              <a:rPr lang="en-US" sz="2400" dirty="0"/>
              <a:t>When </a:t>
            </a:r>
            <a:r>
              <a:rPr lang="en-US" sz="2400" dirty="0" err="1"/>
              <a:t>e</a:t>
            </a:r>
            <a:r>
              <a:rPr lang="en-US" sz="2400" dirty="0"/>
              <a:t>=0, output is </a:t>
            </a:r>
            <a:r>
              <a:rPr lang="en-US" sz="2400" u="sng" dirty="0"/>
              <a:t>disconnected</a:t>
            </a:r>
          </a:p>
          <a:p>
            <a:r>
              <a:rPr lang="en-US" sz="2400" dirty="0"/>
              <a:t>Verilog value for disconnected: z  (see use later)</a:t>
            </a:r>
          </a:p>
          <a:p>
            <a:r>
              <a:rPr lang="en-US" sz="2400" dirty="0"/>
              <a:t>Used if want to drive single wire from two or more places.   </a:t>
            </a:r>
          </a:p>
        </p:txBody>
      </p:sp>
      <p:pic>
        <p:nvPicPr>
          <p:cNvPr id="4" name="Picture 3" descr="ss2-tristate-cmos-4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2723126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12" y="1154668"/>
            <a:ext cx="98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dirty="0">
                <a:solidFill>
                  <a:srgbClr val="0000FF"/>
                </a:solidFill>
              </a:rPr>
              <a:t>=0, a=0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05200" y="1143000"/>
            <a:ext cx="2880106" cy="3200400"/>
            <a:chOff x="3505200" y="1143000"/>
            <a:chExt cx="2880106" cy="3200400"/>
          </a:xfrm>
        </p:grpSpPr>
        <p:pic>
          <p:nvPicPr>
            <p:cNvPr id="6" name="Picture 5" descr="ss2-tristate-cmos-5.e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200" y="1603248"/>
              <a:ext cx="2880106" cy="27401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88212" y="1143000"/>
              <a:ext cx="98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FF"/>
                  </a:solidFill>
                </a:rPr>
                <a:t>e</a:t>
              </a:r>
              <a:r>
                <a:rPr lang="en-US" dirty="0">
                  <a:solidFill>
                    <a:srgbClr val="0000FF"/>
                  </a:solidFill>
                </a:rPr>
                <a:t>=0, a=1</a:t>
              </a:r>
            </a:p>
          </p:txBody>
        </p:sp>
      </p:grpSp>
      <p:graphicFrame>
        <p:nvGraphicFramePr>
          <p:cNvPr id="8" name="Group 4"/>
          <p:cNvGraphicFramePr>
            <a:graphicFrameLocks noGrp="1"/>
          </p:cNvGraphicFramePr>
          <p:nvPr/>
        </p:nvGraphicFramePr>
        <p:xfrm>
          <a:off x="6934200" y="2133600"/>
          <a:ext cx="1644650" cy="1612901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 descr="ss2-tristate-cmos-6.e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034204"/>
            <a:ext cx="1676400" cy="112834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303213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How Are CMOS Gates Used?</a:t>
            </a:r>
          </a:p>
        </p:txBody>
      </p:sp>
      <p:grpSp>
        <p:nvGrpSpPr>
          <p:cNvPr id="36867" name="Group 48"/>
          <p:cNvGrpSpPr>
            <a:grpSpLocks/>
          </p:cNvGrpSpPr>
          <p:nvPr/>
        </p:nvGrpSpPr>
        <p:grpSpPr bwMode="auto">
          <a:xfrm>
            <a:off x="808038" y="1577975"/>
            <a:ext cx="7623175" cy="3654425"/>
            <a:chOff x="509" y="994"/>
            <a:chExt cx="4802" cy="2302"/>
          </a:xfrm>
        </p:grpSpPr>
        <p:sp>
          <p:nvSpPr>
            <p:cNvPr id="3686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09" y="994"/>
              <a:ext cx="4802" cy="2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0" name="Rectangle 6"/>
            <p:cNvSpPr>
              <a:spLocks noChangeArrowheads="1"/>
            </p:cNvSpPr>
            <p:nvPr/>
          </p:nvSpPr>
          <p:spPr bwMode="auto">
            <a:xfrm>
              <a:off x="2982" y="2794"/>
              <a:ext cx="1067" cy="4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2956" y="2766"/>
              <a:ext cx="1067" cy="4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4230" y="2794"/>
              <a:ext cx="1068" cy="4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3" name="Rectangle 9"/>
            <p:cNvSpPr>
              <a:spLocks noChangeArrowheads="1"/>
            </p:cNvSpPr>
            <p:nvPr/>
          </p:nvSpPr>
          <p:spPr bwMode="auto">
            <a:xfrm>
              <a:off x="4205" y="2766"/>
              <a:ext cx="1067" cy="4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1464" y="1042"/>
              <a:ext cx="2814" cy="3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5" name="Rectangle 11"/>
            <p:cNvSpPr>
              <a:spLocks noChangeArrowheads="1"/>
            </p:cNvSpPr>
            <p:nvPr/>
          </p:nvSpPr>
          <p:spPr bwMode="auto">
            <a:xfrm>
              <a:off x="1433" y="1013"/>
              <a:ext cx="2819" cy="3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1173" y="1629"/>
              <a:ext cx="1067" cy="3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1147" y="1601"/>
              <a:ext cx="1067" cy="3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8" name="Rectangle 14"/>
            <p:cNvSpPr>
              <a:spLocks noChangeArrowheads="1"/>
            </p:cNvSpPr>
            <p:nvPr/>
          </p:nvSpPr>
          <p:spPr bwMode="auto">
            <a:xfrm>
              <a:off x="1173" y="2212"/>
              <a:ext cx="1067" cy="3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9" name="Rectangle 15"/>
            <p:cNvSpPr>
              <a:spLocks noChangeArrowheads="1"/>
            </p:cNvSpPr>
            <p:nvPr/>
          </p:nvSpPr>
          <p:spPr bwMode="auto">
            <a:xfrm>
              <a:off x="1147" y="2183"/>
              <a:ext cx="1067" cy="3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0" name="Rectangle 16"/>
            <p:cNvSpPr>
              <a:spLocks noChangeArrowheads="1"/>
            </p:cNvSpPr>
            <p:nvPr/>
          </p:nvSpPr>
          <p:spPr bwMode="auto">
            <a:xfrm>
              <a:off x="557" y="2794"/>
              <a:ext cx="1067" cy="4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1" name="Rectangle 17"/>
            <p:cNvSpPr>
              <a:spLocks noChangeArrowheads="1"/>
            </p:cNvSpPr>
            <p:nvPr/>
          </p:nvSpPr>
          <p:spPr bwMode="auto">
            <a:xfrm>
              <a:off x="527" y="2766"/>
              <a:ext cx="1067" cy="4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2" name="Rectangle 18"/>
            <p:cNvSpPr>
              <a:spLocks noChangeArrowheads="1"/>
            </p:cNvSpPr>
            <p:nvPr/>
          </p:nvSpPr>
          <p:spPr bwMode="auto">
            <a:xfrm>
              <a:off x="1806" y="2794"/>
              <a:ext cx="1068" cy="4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3" name="Rectangle 19"/>
            <p:cNvSpPr>
              <a:spLocks noChangeArrowheads="1"/>
            </p:cNvSpPr>
            <p:nvPr/>
          </p:nvSpPr>
          <p:spPr bwMode="auto">
            <a:xfrm>
              <a:off x="1780" y="2766"/>
              <a:ext cx="1062" cy="4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4" name="Rectangle 20"/>
            <p:cNvSpPr>
              <a:spLocks noChangeArrowheads="1"/>
            </p:cNvSpPr>
            <p:nvPr/>
          </p:nvSpPr>
          <p:spPr bwMode="auto">
            <a:xfrm>
              <a:off x="2396" y="1629"/>
              <a:ext cx="1067" cy="3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5" name="Rectangle 21"/>
            <p:cNvSpPr>
              <a:spLocks noChangeArrowheads="1"/>
            </p:cNvSpPr>
            <p:nvPr/>
          </p:nvSpPr>
          <p:spPr bwMode="auto">
            <a:xfrm>
              <a:off x="2366" y="1601"/>
              <a:ext cx="1067" cy="3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6" name="Rectangle 22"/>
            <p:cNvSpPr>
              <a:spLocks noChangeArrowheads="1"/>
            </p:cNvSpPr>
            <p:nvPr/>
          </p:nvSpPr>
          <p:spPr bwMode="auto">
            <a:xfrm>
              <a:off x="3594" y="2212"/>
              <a:ext cx="1067" cy="3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7" name="Rectangle 23"/>
            <p:cNvSpPr>
              <a:spLocks noChangeArrowheads="1"/>
            </p:cNvSpPr>
            <p:nvPr/>
          </p:nvSpPr>
          <p:spPr bwMode="auto">
            <a:xfrm>
              <a:off x="3568" y="2183"/>
              <a:ext cx="1067" cy="30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8" name="Rectangle 24"/>
            <p:cNvSpPr>
              <a:spLocks noChangeArrowheads="1"/>
            </p:cNvSpPr>
            <p:nvPr/>
          </p:nvSpPr>
          <p:spPr bwMode="auto">
            <a:xfrm>
              <a:off x="1446" y="1662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FF0000"/>
                  </a:solidFill>
                </a:rPr>
                <a:t>Custom</a:t>
              </a:r>
              <a:endParaRPr lang="en-US" altLang="en-US" sz="2400" b="0" i="1">
                <a:solidFill>
                  <a:srgbClr val="FF0000"/>
                </a:solidFill>
              </a:endParaRPr>
            </a:p>
          </p:txBody>
        </p:sp>
        <p:sp>
          <p:nvSpPr>
            <p:cNvPr id="36889" name="Rectangle 25"/>
            <p:cNvSpPr>
              <a:spLocks noChangeArrowheads="1"/>
            </p:cNvSpPr>
            <p:nvPr/>
          </p:nvSpPr>
          <p:spPr bwMode="auto">
            <a:xfrm>
              <a:off x="619" y="2839"/>
              <a:ext cx="89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FF0000"/>
                  </a:solidFill>
                </a:rPr>
                <a:t>Standard Cells</a:t>
              </a:r>
              <a:endParaRPr lang="en-US" altLang="en-US" sz="2400" b="0" i="1"/>
            </a:p>
          </p:txBody>
        </p:sp>
        <p:sp>
          <p:nvSpPr>
            <p:cNvPr id="36890" name="Rectangle 26"/>
            <p:cNvSpPr>
              <a:spLocks noChangeArrowheads="1"/>
            </p:cNvSpPr>
            <p:nvPr/>
          </p:nvSpPr>
          <p:spPr bwMode="auto">
            <a:xfrm>
              <a:off x="597" y="3007"/>
              <a:ext cx="91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000000"/>
                  </a:solidFill>
                </a:rPr>
                <a:t>Compiled Cells</a:t>
              </a:r>
              <a:endParaRPr lang="en-US" altLang="en-US" sz="2400" b="0" i="1"/>
            </a:p>
          </p:txBody>
        </p:sp>
        <p:sp>
          <p:nvSpPr>
            <p:cNvPr id="36891" name="Rectangle 27"/>
            <p:cNvSpPr>
              <a:spLocks noChangeArrowheads="1"/>
            </p:cNvSpPr>
            <p:nvPr/>
          </p:nvSpPr>
          <p:spPr bwMode="auto">
            <a:xfrm>
              <a:off x="1945" y="2924"/>
              <a:ext cx="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 b="0" i="1"/>
            </a:p>
          </p:txBody>
        </p:sp>
        <p:sp>
          <p:nvSpPr>
            <p:cNvPr id="36892" name="Rectangle 28"/>
            <p:cNvSpPr>
              <a:spLocks noChangeArrowheads="1"/>
            </p:cNvSpPr>
            <p:nvPr/>
          </p:nvSpPr>
          <p:spPr bwMode="auto">
            <a:xfrm>
              <a:off x="1946" y="2918"/>
              <a:ext cx="71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000000"/>
                  </a:solidFill>
                </a:rPr>
                <a:t>Macro Cells</a:t>
              </a:r>
              <a:endParaRPr lang="en-US" altLang="en-US" sz="2400" b="0" i="1"/>
            </a:p>
          </p:txBody>
        </p:sp>
        <p:sp>
          <p:nvSpPr>
            <p:cNvPr id="36893" name="Rectangle 29"/>
            <p:cNvSpPr>
              <a:spLocks noChangeArrowheads="1"/>
            </p:cNvSpPr>
            <p:nvPr/>
          </p:nvSpPr>
          <p:spPr bwMode="auto">
            <a:xfrm>
              <a:off x="1360" y="2243"/>
              <a:ext cx="651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000000"/>
                  </a:solidFill>
                </a:rPr>
                <a:t>Cell-based</a:t>
              </a:r>
              <a:endParaRPr lang="en-US" altLang="en-US" sz="2400" b="0" i="1"/>
            </a:p>
          </p:txBody>
        </p:sp>
        <p:sp>
          <p:nvSpPr>
            <p:cNvPr id="36894" name="Rectangle 30"/>
            <p:cNvSpPr>
              <a:spLocks noChangeArrowheads="1"/>
            </p:cNvSpPr>
            <p:nvPr/>
          </p:nvSpPr>
          <p:spPr bwMode="auto">
            <a:xfrm>
              <a:off x="3118" y="2839"/>
              <a:ext cx="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400" b="0" i="1"/>
            </a:p>
          </p:txBody>
        </p:sp>
        <p:sp>
          <p:nvSpPr>
            <p:cNvPr id="36895" name="Rectangle 31"/>
            <p:cNvSpPr>
              <a:spLocks noChangeArrowheads="1"/>
            </p:cNvSpPr>
            <p:nvPr/>
          </p:nvSpPr>
          <p:spPr bwMode="auto">
            <a:xfrm>
              <a:off x="3124" y="2915"/>
              <a:ext cx="72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000000"/>
                  </a:solidFill>
                </a:rPr>
                <a:t>Gate Arrays</a:t>
              </a:r>
              <a:endParaRPr lang="en-US" altLang="en-US" sz="2400" b="0" i="1"/>
            </a:p>
          </p:txBody>
        </p:sp>
        <p:sp>
          <p:nvSpPr>
            <p:cNvPr id="36896" name="Rectangle 33"/>
            <p:cNvSpPr>
              <a:spLocks noChangeArrowheads="1"/>
            </p:cNvSpPr>
            <p:nvPr/>
          </p:nvSpPr>
          <p:spPr bwMode="auto">
            <a:xfrm>
              <a:off x="4477" y="2908"/>
              <a:ext cx="46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FF0000"/>
                  </a:solidFill>
                </a:rPr>
                <a:t>FPGA's</a:t>
              </a:r>
              <a:endParaRPr lang="en-US" altLang="en-US" sz="2400" b="0" i="1"/>
            </a:p>
          </p:txBody>
        </p:sp>
        <p:sp>
          <p:nvSpPr>
            <p:cNvPr id="36897" name="Rectangle 34"/>
            <p:cNvSpPr>
              <a:spLocks noChangeArrowheads="1"/>
            </p:cNvSpPr>
            <p:nvPr/>
          </p:nvSpPr>
          <p:spPr bwMode="auto">
            <a:xfrm>
              <a:off x="3722" y="2243"/>
              <a:ext cx="74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000000"/>
                  </a:solidFill>
                </a:rPr>
                <a:t>Array-based</a:t>
              </a:r>
              <a:endParaRPr lang="en-US" altLang="en-US" sz="2400" b="0" i="1"/>
            </a:p>
          </p:txBody>
        </p:sp>
        <p:sp>
          <p:nvSpPr>
            <p:cNvPr id="36898" name="Rectangle 35"/>
            <p:cNvSpPr>
              <a:spLocks noChangeArrowheads="1"/>
            </p:cNvSpPr>
            <p:nvPr/>
          </p:nvSpPr>
          <p:spPr bwMode="auto">
            <a:xfrm>
              <a:off x="2535" y="1662"/>
              <a:ext cx="74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 dirty="0">
                  <a:solidFill>
                    <a:srgbClr val="000000"/>
                  </a:solidFill>
                </a:rPr>
                <a:t>Semicustom</a:t>
              </a:r>
              <a:endParaRPr lang="en-US" altLang="en-US" sz="2400" b="0" i="1" dirty="0"/>
            </a:p>
          </p:txBody>
        </p:sp>
        <p:sp>
          <p:nvSpPr>
            <p:cNvPr id="36899" name="Rectangle 36"/>
            <p:cNvSpPr>
              <a:spLocks noChangeArrowheads="1"/>
            </p:cNvSpPr>
            <p:nvPr/>
          </p:nvSpPr>
          <p:spPr bwMode="auto">
            <a:xfrm>
              <a:off x="1526" y="1076"/>
              <a:ext cx="253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700" b="0">
                  <a:solidFill>
                    <a:srgbClr val="000000"/>
                  </a:solidFill>
                </a:rPr>
                <a:t>Digital Circuit Implementation Approaches</a:t>
              </a:r>
              <a:endParaRPr lang="en-US" altLang="en-US" sz="2400" b="0" i="1"/>
            </a:p>
          </p:txBody>
        </p:sp>
        <p:sp>
          <p:nvSpPr>
            <p:cNvPr id="36900" name="Line 37"/>
            <p:cNvSpPr>
              <a:spLocks noChangeShapeType="1"/>
            </p:cNvSpPr>
            <p:nvPr/>
          </p:nvSpPr>
          <p:spPr bwMode="auto">
            <a:xfrm>
              <a:off x="2868" y="1344"/>
              <a:ext cx="1" cy="1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1" name="Freeform 38"/>
            <p:cNvSpPr>
              <a:spLocks/>
            </p:cNvSpPr>
            <p:nvPr/>
          </p:nvSpPr>
          <p:spPr bwMode="auto">
            <a:xfrm>
              <a:off x="1680" y="1473"/>
              <a:ext cx="1254" cy="128"/>
            </a:xfrm>
            <a:custGeom>
              <a:avLst/>
              <a:gdLst>
                <a:gd name="T0" fmla="*/ 0 w 1203"/>
                <a:gd name="T1" fmla="*/ 637 h 112"/>
                <a:gd name="T2" fmla="*/ 0 w 1203"/>
                <a:gd name="T3" fmla="*/ 0 h 112"/>
                <a:gd name="T4" fmla="*/ 2062 w 1203"/>
                <a:gd name="T5" fmla="*/ 0 h 112"/>
                <a:gd name="T6" fmla="*/ 2062 w 1203"/>
                <a:gd name="T7" fmla="*/ 637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3"/>
                <a:gd name="T13" fmla="*/ 0 h 112"/>
                <a:gd name="T14" fmla="*/ 1203 w 1203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3" h="112">
                  <a:moveTo>
                    <a:pt x="0" y="112"/>
                  </a:moveTo>
                  <a:lnTo>
                    <a:pt x="0" y="0"/>
                  </a:lnTo>
                  <a:lnTo>
                    <a:pt x="1203" y="0"/>
                  </a:lnTo>
                  <a:lnTo>
                    <a:pt x="1203" y="11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2" name="Line 39"/>
            <p:cNvSpPr>
              <a:spLocks noChangeShapeType="1"/>
            </p:cNvSpPr>
            <p:nvPr/>
          </p:nvSpPr>
          <p:spPr bwMode="auto">
            <a:xfrm flipV="1">
              <a:off x="2900" y="1932"/>
              <a:ext cx="1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3" name="Freeform 40"/>
            <p:cNvSpPr>
              <a:spLocks/>
            </p:cNvSpPr>
            <p:nvPr/>
          </p:nvSpPr>
          <p:spPr bwMode="auto">
            <a:xfrm>
              <a:off x="1684" y="2056"/>
              <a:ext cx="2430" cy="127"/>
            </a:xfrm>
            <a:custGeom>
              <a:avLst/>
              <a:gdLst>
                <a:gd name="T0" fmla="*/ 0 w 2331"/>
                <a:gd name="T1" fmla="*/ 574 h 112"/>
                <a:gd name="T2" fmla="*/ 0 w 2331"/>
                <a:gd name="T3" fmla="*/ 0 h 112"/>
                <a:gd name="T4" fmla="*/ 4002 w 2331"/>
                <a:gd name="T5" fmla="*/ 0 h 112"/>
                <a:gd name="T6" fmla="*/ 4002 w 2331"/>
                <a:gd name="T7" fmla="*/ 574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31"/>
                <a:gd name="T13" fmla="*/ 0 h 112"/>
                <a:gd name="T14" fmla="*/ 2331 w 2331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31" h="112">
                  <a:moveTo>
                    <a:pt x="0" y="112"/>
                  </a:moveTo>
                  <a:lnTo>
                    <a:pt x="0" y="0"/>
                  </a:lnTo>
                  <a:lnTo>
                    <a:pt x="2331" y="0"/>
                  </a:lnTo>
                  <a:lnTo>
                    <a:pt x="2331" y="11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4" name="Line 41"/>
            <p:cNvSpPr>
              <a:spLocks noChangeShapeType="1"/>
            </p:cNvSpPr>
            <p:nvPr/>
          </p:nvSpPr>
          <p:spPr bwMode="auto">
            <a:xfrm flipV="1">
              <a:off x="1684" y="2514"/>
              <a:ext cx="2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Freeform 42"/>
            <p:cNvSpPr>
              <a:spLocks/>
            </p:cNvSpPr>
            <p:nvPr/>
          </p:nvSpPr>
          <p:spPr bwMode="auto">
            <a:xfrm>
              <a:off x="1060" y="2638"/>
              <a:ext cx="624" cy="128"/>
            </a:xfrm>
            <a:custGeom>
              <a:avLst/>
              <a:gdLst>
                <a:gd name="T0" fmla="*/ 0 w 599"/>
                <a:gd name="T1" fmla="*/ 637 h 112"/>
                <a:gd name="T2" fmla="*/ 0 w 599"/>
                <a:gd name="T3" fmla="*/ 0 h 112"/>
                <a:gd name="T4" fmla="*/ 1019 w 599"/>
                <a:gd name="T5" fmla="*/ 0 h 112"/>
                <a:gd name="T6" fmla="*/ 0 60000 65536"/>
                <a:gd name="T7" fmla="*/ 0 60000 65536"/>
                <a:gd name="T8" fmla="*/ 0 60000 65536"/>
                <a:gd name="T9" fmla="*/ 0 w 599"/>
                <a:gd name="T10" fmla="*/ 0 h 112"/>
                <a:gd name="T11" fmla="*/ 599 w 599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9" h="112">
                  <a:moveTo>
                    <a:pt x="0" y="112"/>
                  </a:moveTo>
                  <a:lnTo>
                    <a:pt x="0" y="0"/>
                  </a:lnTo>
                  <a:lnTo>
                    <a:pt x="59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6" name="Freeform 43"/>
            <p:cNvSpPr>
              <a:spLocks/>
            </p:cNvSpPr>
            <p:nvPr/>
          </p:nvSpPr>
          <p:spPr bwMode="auto">
            <a:xfrm>
              <a:off x="1684" y="2638"/>
              <a:ext cx="625" cy="128"/>
            </a:xfrm>
            <a:custGeom>
              <a:avLst/>
              <a:gdLst>
                <a:gd name="T0" fmla="*/ 1042 w 599"/>
                <a:gd name="T1" fmla="*/ 637 h 112"/>
                <a:gd name="T2" fmla="*/ 1042 w 599"/>
                <a:gd name="T3" fmla="*/ 0 h 112"/>
                <a:gd name="T4" fmla="*/ 0 w 599"/>
                <a:gd name="T5" fmla="*/ 0 h 112"/>
                <a:gd name="T6" fmla="*/ 0 60000 65536"/>
                <a:gd name="T7" fmla="*/ 0 60000 65536"/>
                <a:gd name="T8" fmla="*/ 0 60000 65536"/>
                <a:gd name="T9" fmla="*/ 0 w 599"/>
                <a:gd name="T10" fmla="*/ 0 h 112"/>
                <a:gd name="T11" fmla="*/ 599 w 599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9" h="112">
                  <a:moveTo>
                    <a:pt x="599" y="112"/>
                  </a:moveTo>
                  <a:lnTo>
                    <a:pt x="599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44"/>
            <p:cNvSpPr>
              <a:spLocks noChangeShapeType="1"/>
            </p:cNvSpPr>
            <p:nvPr/>
          </p:nvSpPr>
          <p:spPr bwMode="auto">
            <a:xfrm flipV="1">
              <a:off x="4114" y="2514"/>
              <a:ext cx="1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8" name="Freeform 45"/>
            <p:cNvSpPr>
              <a:spLocks/>
            </p:cNvSpPr>
            <p:nvPr/>
          </p:nvSpPr>
          <p:spPr bwMode="auto">
            <a:xfrm>
              <a:off x="3489" y="2638"/>
              <a:ext cx="625" cy="128"/>
            </a:xfrm>
            <a:custGeom>
              <a:avLst/>
              <a:gdLst>
                <a:gd name="T0" fmla="*/ 0 w 599"/>
                <a:gd name="T1" fmla="*/ 637 h 112"/>
                <a:gd name="T2" fmla="*/ 0 w 599"/>
                <a:gd name="T3" fmla="*/ 0 h 112"/>
                <a:gd name="T4" fmla="*/ 1042 w 599"/>
                <a:gd name="T5" fmla="*/ 0 h 112"/>
                <a:gd name="T6" fmla="*/ 0 60000 65536"/>
                <a:gd name="T7" fmla="*/ 0 60000 65536"/>
                <a:gd name="T8" fmla="*/ 0 60000 65536"/>
                <a:gd name="T9" fmla="*/ 0 w 599"/>
                <a:gd name="T10" fmla="*/ 0 h 112"/>
                <a:gd name="T11" fmla="*/ 599 w 599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9" h="112">
                  <a:moveTo>
                    <a:pt x="0" y="112"/>
                  </a:moveTo>
                  <a:lnTo>
                    <a:pt x="0" y="0"/>
                  </a:lnTo>
                  <a:lnTo>
                    <a:pt x="59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Freeform 46"/>
            <p:cNvSpPr>
              <a:spLocks/>
            </p:cNvSpPr>
            <p:nvPr/>
          </p:nvSpPr>
          <p:spPr bwMode="auto">
            <a:xfrm>
              <a:off x="4114" y="2638"/>
              <a:ext cx="625" cy="128"/>
            </a:xfrm>
            <a:custGeom>
              <a:avLst/>
              <a:gdLst>
                <a:gd name="T0" fmla="*/ 1020 w 600"/>
                <a:gd name="T1" fmla="*/ 637 h 112"/>
                <a:gd name="T2" fmla="*/ 1020 w 600"/>
                <a:gd name="T3" fmla="*/ 0 h 112"/>
                <a:gd name="T4" fmla="*/ 0 w 600"/>
                <a:gd name="T5" fmla="*/ 0 h 112"/>
                <a:gd name="T6" fmla="*/ 0 60000 65536"/>
                <a:gd name="T7" fmla="*/ 0 60000 65536"/>
                <a:gd name="T8" fmla="*/ 0 60000 65536"/>
                <a:gd name="T9" fmla="*/ 0 w 600"/>
                <a:gd name="T10" fmla="*/ 0 h 112"/>
                <a:gd name="T11" fmla="*/ 600 w 600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0" h="112">
                  <a:moveTo>
                    <a:pt x="600" y="112"/>
                  </a:moveTo>
                  <a:lnTo>
                    <a:pt x="60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15C0-B3A4-4840-8D3E-B938EFCB74EF}" type="slidenum">
              <a:rPr lang="en-CA" altLang="en-US" smtClean="0"/>
              <a:pPr/>
              <a:t>63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6313545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303213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Custom Approach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477000"/>
            <a:ext cx="8229600" cy="838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NOTE: The Intel 4004 was built using PFETs only (called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pMOS</a:t>
            </a:r>
            <a:r>
              <a:rPr lang="en-US" altLang="en-US" sz="2000" dirty="0">
                <a:ea typeface="ＭＳ Ｐゴシック" panose="020B0600070205080204" pitchFamily="34" charset="-128"/>
              </a:rPr>
              <a:t>).</a:t>
            </a:r>
          </a:p>
        </p:txBody>
      </p:sp>
      <p:pic>
        <p:nvPicPr>
          <p:cNvPr id="37892" name="Picture 47" descr="400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292225"/>
            <a:ext cx="3732213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48"/>
          <p:cNvSpPr txBox="1">
            <a:spLocks noChangeArrowheads="1"/>
          </p:cNvSpPr>
          <p:nvPr/>
        </p:nvSpPr>
        <p:spPr bwMode="auto">
          <a:xfrm>
            <a:off x="6321425" y="134461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i="1"/>
              <a:t>Intel 4004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15C0-B3A4-4840-8D3E-B938EFCB74EF}" type="slidenum">
              <a:rPr lang="en-CA" altLang="en-US" smtClean="0"/>
              <a:pPr/>
              <a:t>64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2517972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303213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Cross Section of an Integrated Circuit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1976438" y="1990725"/>
            <a:ext cx="4579937" cy="3752850"/>
            <a:chOff x="1056" y="725"/>
            <a:chExt cx="2994" cy="2533"/>
          </a:xfrm>
        </p:grpSpPr>
        <p:sp>
          <p:nvSpPr>
            <p:cNvPr id="38918" name="Rectangle 5"/>
            <p:cNvSpPr>
              <a:spLocks noChangeArrowheads="1"/>
            </p:cNvSpPr>
            <p:nvPr/>
          </p:nvSpPr>
          <p:spPr bwMode="auto">
            <a:xfrm>
              <a:off x="3719" y="760"/>
              <a:ext cx="25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M6</a:t>
              </a:r>
              <a:endParaRPr lang="en-US" altLang="en-US" b="0"/>
            </a:p>
          </p:txBody>
        </p:sp>
        <p:sp>
          <p:nvSpPr>
            <p:cNvPr id="38919" name="Rectangle 6"/>
            <p:cNvSpPr>
              <a:spLocks noChangeArrowheads="1"/>
            </p:cNvSpPr>
            <p:nvPr/>
          </p:nvSpPr>
          <p:spPr bwMode="auto">
            <a:xfrm>
              <a:off x="3476" y="1117"/>
              <a:ext cx="33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via5</a:t>
              </a:r>
              <a:endParaRPr lang="en-US" altLang="en-US" b="0"/>
            </a:p>
          </p:txBody>
        </p:sp>
        <p:sp>
          <p:nvSpPr>
            <p:cNvPr id="38920" name="Rectangle 7"/>
            <p:cNvSpPr>
              <a:spLocks noChangeArrowheads="1"/>
            </p:cNvSpPr>
            <p:nvPr/>
          </p:nvSpPr>
          <p:spPr bwMode="auto">
            <a:xfrm>
              <a:off x="3741" y="1417"/>
              <a:ext cx="25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M5</a:t>
              </a:r>
              <a:endParaRPr lang="en-US" altLang="en-US" b="0"/>
            </a:p>
          </p:txBody>
        </p:sp>
        <p:sp>
          <p:nvSpPr>
            <p:cNvPr id="38921" name="Rectangle 8"/>
            <p:cNvSpPr>
              <a:spLocks noChangeArrowheads="1"/>
            </p:cNvSpPr>
            <p:nvPr/>
          </p:nvSpPr>
          <p:spPr bwMode="auto">
            <a:xfrm>
              <a:off x="3467" y="1606"/>
              <a:ext cx="33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via4</a:t>
              </a:r>
              <a:endParaRPr lang="en-US" altLang="en-US" b="0"/>
            </a:p>
          </p:txBody>
        </p:sp>
        <p:sp>
          <p:nvSpPr>
            <p:cNvPr id="38922" name="Rectangle 9"/>
            <p:cNvSpPr>
              <a:spLocks noChangeArrowheads="1"/>
            </p:cNvSpPr>
            <p:nvPr/>
          </p:nvSpPr>
          <p:spPr bwMode="auto">
            <a:xfrm>
              <a:off x="3774" y="1840"/>
              <a:ext cx="254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M4</a:t>
              </a:r>
              <a:endParaRPr lang="en-US" altLang="en-US" b="0"/>
            </a:p>
          </p:txBody>
        </p:sp>
        <p:sp>
          <p:nvSpPr>
            <p:cNvPr id="38923" name="Rectangle 10"/>
            <p:cNvSpPr>
              <a:spLocks noChangeArrowheads="1"/>
            </p:cNvSpPr>
            <p:nvPr/>
          </p:nvSpPr>
          <p:spPr bwMode="auto">
            <a:xfrm>
              <a:off x="3467" y="2005"/>
              <a:ext cx="335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via3</a:t>
              </a:r>
              <a:endParaRPr lang="en-US" altLang="en-US" b="0"/>
            </a:p>
          </p:txBody>
        </p:sp>
        <p:sp>
          <p:nvSpPr>
            <p:cNvPr id="38924" name="Rectangle 11"/>
            <p:cNvSpPr>
              <a:spLocks noChangeArrowheads="1"/>
            </p:cNvSpPr>
            <p:nvPr/>
          </p:nvSpPr>
          <p:spPr bwMode="auto">
            <a:xfrm>
              <a:off x="3796" y="2165"/>
              <a:ext cx="25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M3</a:t>
              </a:r>
              <a:endParaRPr lang="en-US" altLang="en-US" b="0"/>
            </a:p>
          </p:txBody>
        </p:sp>
        <p:sp>
          <p:nvSpPr>
            <p:cNvPr id="38925" name="Rectangle 12"/>
            <p:cNvSpPr>
              <a:spLocks noChangeArrowheads="1"/>
            </p:cNvSpPr>
            <p:nvPr/>
          </p:nvSpPr>
          <p:spPr bwMode="auto">
            <a:xfrm>
              <a:off x="3467" y="2333"/>
              <a:ext cx="33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via2</a:t>
              </a:r>
              <a:endParaRPr lang="en-US" altLang="en-US" b="0"/>
            </a:p>
          </p:txBody>
        </p:sp>
        <p:sp>
          <p:nvSpPr>
            <p:cNvPr id="38926" name="Rectangle 13"/>
            <p:cNvSpPr>
              <a:spLocks noChangeArrowheads="1"/>
            </p:cNvSpPr>
            <p:nvPr/>
          </p:nvSpPr>
          <p:spPr bwMode="auto">
            <a:xfrm>
              <a:off x="3796" y="2541"/>
              <a:ext cx="25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M2</a:t>
              </a:r>
              <a:endParaRPr lang="en-US" altLang="en-US" b="0"/>
            </a:p>
          </p:txBody>
        </p:sp>
        <p:sp>
          <p:nvSpPr>
            <p:cNvPr id="38927" name="Rectangle 14"/>
            <p:cNvSpPr>
              <a:spLocks noChangeArrowheads="1"/>
            </p:cNvSpPr>
            <p:nvPr/>
          </p:nvSpPr>
          <p:spPr bwMode="auto">
            <a:xfrm>
              <a:off x="1056" y="2388"/>
              <a:ext cx="58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contact</a:t>
              </a:r>
              <a:endParaRPr lang="en-US" altLang="en-US" b="0"/>
            </a:p>
          </p:txBody>
        </p:sp>
        <p:sp>
          <p:nvSpPr>
            <p:cNvPr id="38928" name="Rectangle 15"/>
            <p:cNvSpPr>
              <a:spLocks noChangeArrowheads="1"/>
            </p:cNvSpPr>
            <p:nvPr/>
          </p:nvSpPr>
          <p:spPr bwMode="auto">
            <a:xfrm>
              <a:off x="2053" y="1990"/>
              <a:ext cx="53" cy="162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9" name="Rectangle 16"/>
            <p:cNvSpPr>
              <a:spLocks noChangeArrowheads="1"/>
            </p:cNvSpPr>
            <p:nvPr/>
          </p:nvSpPr>
          <p:spPr bwMode="auto">
            <a:xfrm>
              <a:off x="2053" y="1990"/>
              <a:ext cx="53" cy="162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0" name="Rectangle 17"/>
            <p:cNvSpPr>
              <a:spLocks noChangeArrowheads="1"/>
            </p:cNvSpPr>
            <p:nvPr/>
          </p:nvSpPr>
          <p:spPr bwMode="auto">
            <a:xfrm>
              <a:off x="3197" y="1970"/>
              <a:ext cx="55" cy="186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1" name="Rectangle 18"/>
            <p:cNvSpPr>
              <a:spLocks noChangeArrowheads="1"/>
            </p:cNvSpPr>
            <p:nvPr/>
          </p:nvSpPr>
          <p:spPr bwMode="auto">
            <a:xfrm>
              <a:off x="3197" y="1970"/>
              <a:ext cx="55" cy="186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2" name="Rectangle 19"/>
            <p:cNvSpPr>
              <a:spLocks noChangeArrowheads="1"/>
            </p:cNvSpPr>
            <p:nvPr/>
          </p:nvSpPr>
          <p:spPr bwMode="auto">
            <a:xfrm>
              <a:off x="2621" y="2272"/>
              <a:ext cx="57" cy="119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3" name="Rectangle 20"/>
            <p:cNvSpPr>
              <a:spLocks noChangeArrowheads="1"/>
            </p:cNvSpPr>
            <p:nvPr/>
          </p:nvSpPr>
          <p:spPr bwMode="auto">
            <a:xfrm>
              <a:off x="2621" y="2272"/>
              <a:ext cx="57" cy="119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4" name="Rectangle 21"/>
            <p:cNvSpPr>
              <a:spLocks noChangeArrowheads="1"/>
            </p:cNvSpPr>
            <p:nvPr/>
          </p:nvSpPr>
          <p:spPr bwMode="auto">
            <a:xfrm>
              <a:off x="3197" y="2268"/>
              <a:ext cx="60" cy="118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5" name="Rectangle 22"/>
            <p:cNvSpPr>
              <a:spLocks noChangeArrowheads="1"/>
            </p:cNvSpPr>
            <p:nvPr/>
          </p:nvSpPr>
          <p:spPr bwMode="auto">
            <a:xfrm>
              <a:off x="3197" y="2268"/>
              <a:ext cx="60" cy="118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6" name="Rectangle 23"/>
            <p:cNvSpPr>
              <a:spLocks noChangeArrowheads="1"/>
            </p:cNvSpPr>
            <p:nvPr/>
          </p:nvSpPr>
          <p:spPr bwMode="auto">
            <a:xfrm>
              <a:off x="2088" y="1014"/>
              <a:ext cx="108" cy="384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7" name="Rectangle 24"/>
            <p:cNvSpPr>
              <a:spLocks noChangeArrowheads="1"/>
            </p:cNvSpPr>
            <p:nvPr/>
          </p:nvSpPr>
          <p:spPr bwMode="auto">
            <a:xfrm>
              <a:off x="2088" y="1014"/>
              <a:ext cx="108" cy="384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8" name="Rectangle 25"/>
            <p:cNvSpPr>
              <a:spLocks noChangeArrowheads="1"/>
            </p:cNvSpPr>
            <p:nvPr/>
          </p:nvSpPr>
          <p:spPr bwMode="auto">
            <a:xfrm>
              <a:off x="1972" y="738"/>
              <a:ext cx="1377" cy="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39" name="Rectangle 26"/>
            <p:cNvSpPr>
              <a:spLocks noChangeArrowheads="1"/>
            </p:cNvSpPr>
            <p:nvPr/>
          </p:nvSpPr>
          <p:spPr bwMode="auto">
            <a:xfrm>
              <a:off x="1972" y="738"/>
              <a:ext cx="1377" cy="285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0" name="Rectangle 27"/>
            <p:cNvSpPr>
              <a:spLocks noChangeArrowheads="1"/>
            </p:cNvSpPr>
            <p:nvPr/>
          </p:nvSpPr>
          <p:spPr bwMode="auto">
            <a:xfrm>
              <a:off x="2053" y="1376"/>
              <a:ext cx="189" cy="2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1" name="Rectangle 28"/>
            <p:cNvSpPr>
              <a:spLocks noChangeArrowheads="1"/>
            </p:cNvSpPr>
            <p:nvPr/>
          </p:nvSpPr>
          <p:spPr bwMode="auto">
            <a:xfrm>
              <a:off x="2053" y="1376"/>
              <a:ext cx="189" cy="221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2" name="Rectangle 29"/>
            <p:cNvSpPr>
              <a:spLocks noChangeArrowheads="1"/>
            </p:cNvSpPr>
            <p:nvPr/>
          </p:nvSpPr>
          <p:spPr bwMode="auto">
            <a:xfrm>
              <a:off x="2375" y="1376"/>
              <a:ext cx="189" cy="2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3" name="Rectangle 30"/>
            <p:cNvSpPr>
              <a:spLocks noChangeArrowheads="1"/>
            </p:cNvSpPr>
            <p:nvPr/>
          </p:nvSpPr>
          <p:spPr bwMode="auto">
            <a:xfrm>
              <a:off x="2375" y="1376"/>
              <a:ext cx="189" cy="221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4" name="Rectangle 31"/>
            <p:cNvSpPr>
              <a:spLocks noChangeArrowheads="1"/>
            </p:cNvSpPr>
            <p:nvPr/>
          </p:nvSpPr>
          <p:spPr bwMode="auto">
            <a:xfrm>
              <a:off x="1968" y="1926"/>
              <a:ext cx="620" cy="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5" name="Rectangle 32"/>
            <p:cNvSpPr>
              <a:spLocks noChangeArrowheads="1"/>
            </p:cNvSpPr>
            <p:nvPr/>
          </p:nvSpPr>
          <p:spPr bwMode="auto">
            <a:xfrm>
              <a:off x="1968" y="1926"/>
              <a:ext cx="620" cy="70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6" name="Rectangle 33"/>
            <p:cNvSpPr>
              <a:spLocks noChangeArrowheads="1"/>
            </p:cNvSpPr>
            <p:nvPr/>
          </p:nvSpPr>
          <p:spPr bwMode="auto">
            <a:xfrm>
              <a:off x="2034" y="2152"/>
              <a:ext cx="87" cy="1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7" name="Rectangle 34"/>
            <p:cNvSpPr>
              <a:spLocks noChangeArrowheads="1"/>
            </p:cNvSpPr>
            <p:nvPr/>
          </p:nvSpPr>
          <p:spPr bwMode="auto">
            <a:xfrm>
              <a:off x="2034" y="2152"/>
              <a:ext cx="87" cy="133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8" name="Rectangle 35"/>
            <p:cNvSpPr>
              <a:spLocks noChangeArrowheads="1"/>
            </p:cNvSpPr>
            <p:nvPr/>
          </p:nvSpPr>
          <p:spPr bwMode="auto">
            <a:xfrm>
              <a:off x="2601" y="2152"/>
              <a:ext cx="88" cy="1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9" name="Rectangle 36"/>
            <p:cNvSpPr>
              <a:spLocks noChangeArrowheads="1"/>
            </p:cNvSpPr>
            <p:nvPr/>
          </p:nvSpPr>
          <p:spPr bwMode="auto">
            <a:xfrm>
              <a:off x="2601" y="2152"/>
              <a:ext cx="88" cy="133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0" name="Rectangle 37"/>
            <p:cNvSpPr>
              <a:spLocks noChangeArrowheads="1"/>
            </p:cNvSpPr>
            <p:nvPr/>
          </p:nvSpPr>
          <p:spPr bwMode="auto">
            <a:xfrm>
              <a:off x="3180" y="2152"/>
              <a:ext cx="88" cy="1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1" name="Rectangle 38"/>
            <p:cNvSpPr>
              <a:spLocks noChangeArrowheads="1"/>
            </p:cNvSpPr>
            <p:nvPr/>
          </p:nvSpPr>
          <p:spPr bwMode="auto">
            <a:xfrm>
              <a:off x="3180" y="2152"/>
              <a:ext cx="88" cy="133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2" name="Rectangle 39"/>
            <p:cNvSpPr>
              <a:spLocks noChangeArrowheads="1"/>
            </p:cNvSpPr>
            <p:nvPr/>
          </p:nvSpPr>
          <p:spPr bwMode="auto">
            <a:xfrm>
              <a:off x="1937" y="2614"/>
              <a:ext cx="1346" cy="64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3" name="Rectangle 40"/>
            <p:cNvSpPr>
              <a:spLocks noChangeArrowheads="1"/>
            </p:cNvSpPr>
            <p:nvPr/>
          </p:nvSpPr>
          <p:spPr bwMode="auto">
            <a:xfrm>
              <a:off x="1937" y="2614"/>
              <a:ext cx="1346" cy="644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4" name="Rectangle 41"/>
            <p:cNvSpPr>
              <a:spLocks noChangeArrowheads="1"/>
            </p:cNvSpPr>
            <p:nvPr/>
          </p:nvSpPr>
          <p:spPr bwMode="auto">
            <a:xfrm>
              <a:off x="2941" y="1926"/>
              <a:ext cx="388" cy="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5" name="Rectangle 42"/>
            <p:cNvSpPr>
              <a:spLocks noChangeArrowheads="1"/>
            </p:cNvSpPr>
            <p:nvPr/>
          </p:nvSpPr>
          <p:spPr bwMode="auto">
            <a:xfrm>
              <a:off x="2941" y="1926"/>
              <a:ext cx="388" cy="57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6" name="Rectangle 43"/>
            <p:cNvSpPr>
              <a:spLocks noChangeArrowheads="1"/>
            </p:cNvSpPr>
            <p:nvPr/>
          </p:nvSpPr>
          <p:spPr bwMode="auto">
            <a:xfrm>
              <a:off x="2430" y="1602"/>
              <a:ext cx="92" cy="322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7" name="Rectangle 44"/>
            <p:cNvSpPr>
              <a:spLocks noChangeArrowheads="1"/>
            </p:cNvSpPr>
            <p:nvPr/>
          </p:nvSpPr>
          <p:spPr bwMode="auto">
            <a:xfrm>
              <a:off x="2430" y="1602"/>
              <a:ext cx="92" cy="322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8" name="Rectangle 45"/>
            <p:cNvSpPr>
              <a:spLocks noChangeArrowheads="1"/>
            </p:cNvSpPr>
            <p:nvPr/>
          </p:nvSpPr>
          <p:spPr bwMode="auto">
            <a:xfrm>
              <a:off x="3064" y="1021"/>
              <a:ext cx="103" cy="905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9" name="Rectangle 46"/>
            <p:cNvSpPr>
              <a:spLocks noChangeArrowheads="1"/>
            </p:cNvSpPr>
            <p:nvPr/>
          </p:nvSpPr>
          <p:spPr bwMode="auto">
            <a:xfrm>
              <a:off x="3064" y="1021"/>
              <a:ext cx="103" cy="905"/>
            </a:xfrm>
            <a:prstGeom prst="rect">
              <a:avLst/>
            </a:prstGeom>
            <a:noFill/>
            <a:ln w="14288">
              <a:solidFill>
                <a:srgbClr val="4C2E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0" name="Rectangle 47"/>
            <p:cNvSpPr>
              <a:spLocks noChangeArrowheads="1"/>
            </p:cNvSpPr>
            <p:nvPr/>
          </p:nvSpPr>
          <p:spPr bwMode="auto">
            <a:xfrm>
              <a:off x="2334" y="2713"/>
              <a:ext cx="46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 b="0">
                  <a:solidFill>
                    <a:srgbClr val="000000"/>
                  </a:solidFill>
                  <a:latin typeface="Impact" panose="020B0806030902050204" pitchFamily="34" charset="0"/>
                </a:rPr>
                <a:t>    silicon</a:t>
              </a:r>
              <a:endParaRPr lang="en-US" altLang="en-US" b="0"/>
            </a:p>
          </p:txBody>
        </p:sp>
        <p:sp>
          <p:nvSpPr>
            <p:cNvPr id="38961" name="Rectangle 48"/>
            <p:cNvSpPr>
              <a:spLocks noChangeArrowheads="1"/>
            </p:cNvSpPr>
            <p:nvPr/>
          </p:nvSpPr>
          <p:spPr bwMode="auto">
            <a:xfrm>
              <a:off x="1961" y="725"/>
              <a:ext cx="1401" cy="285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2" name="Rectangle 49"/>
            <p:cNvSpPr>
              <a:spLocks noChangeArrowheads="1"/>
            </p:cNvSpPr>
            <p:nvPr/>
          </p:nvSpPr>
          <p:spPr bwMode="auto">
            <a:xfrm>
              <a:off x="1961" y="725"/>
              <a:ext cx="1401" cy="28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3" name="Rectangle 50"/>
            <p:cNvSpPr>
              <a:spLocks noChangeArrowheads="1"/>
            </p:cNvSpPr>
            <p:nvPr/>
          </p:nvSpPr>
          <p:spPr bwMode="auto">
            <a:xfrm>
              <a:off x="2049" y="1369"/>
              <a:ext cx="208" cy="231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4" name="Rectangle 51"/>
            <p:cNvSpPr>
              <a:spLocks noChangeArrowheads="1"/>
            </p:cNvSpPr>
            <p:nvPr/>
          </p:nvSpPr>
          <p:spPr bwMode="auto">
            <a:xfrm>
              <a:off x="2049" y="1369"/>
              <a:ext cx="208" cy="23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5" name="Rectangle 52"/>
            <p:cNvSpPr>
              <a:spLocks noChangeArrowheads="1"/>
            </p:cNvSpPr>
            <p:nvPr/>
          </p:nvSpPr>
          <p:spPr bwMode="auto">
            <a:xfrm>
              <a:off x="2351" y="1365"/>
              <a:ext cx="206" cy="230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6" name="Rectangle 53"/>
            <p:cNvSpPr>
              <a:spLocks noChangeArrowheads="1"/>
            </p:cNvSpPr>
            <p:nvPr/>
          </p:nvSpPr>
          <p:spPr bwMode="auto">
            <a:xfrm>
              <a:off x="2351" y="1365"/>
              <a:ext cx="206" cy="230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7" name="Rectangle 54"/>
            <p:cNvSpPr>
              <a:spLocks noChangeArrowheads="1"/>
            </p:cNvSpPr>
            <p:nvPr/>
          </p:nvSpPr>
          <p:spPr bwMode="auto">
            <a:xfrm>
              <a:off x="1330" y="1273"/>
              <a:ext cx="18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0000"/>
                  </a:solidFill>
                  <a:latin typeface="Arial Narrow" panose="020B0606020202030204" pitchFamily="34" charset="0"/>
                </a:rPr>
                <a:t>Cu</a:t>
              </a:r>
              <a:endParaRPr lang="en-US" altLang="en-US" b="0"/>
            </a:p>
          </p:txBody>
        </p:sp>
        <p:sp>
          <p:nvSpPr>
            <p:cNvPr id="38968" name="Line 55"/>
            <p:cNvSpPr>
              <a:spLocks noChangeShapeType="1"/>
            </p:cNvSpPr>
            <p:nvPr/>
          </p:nvSpPr>
          <p:spPr bwMode="auto">
            <a:xfrm flipV="1">
              <a:off x="1538" y="1012"/>
              <a:ext cx="388" cy="29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Freeform 56"/>
            <p:cNvSpPr>
              <a:spLocks/>
            </p:cNvSpPr>
            <p:nvPr/>
          </p:nvSpPr>
          <p:spPr bwMode="auto">
            <a:xfrm>
              <a:off x="1904" y="977"/>
              <a:ext cx="68" cy="62"/>
            </a:xfrm>
            <a:custGeom>
              <a:avLst/>
              <a:gdLst>
                <a:gd name="T0" fmla="*/ 40 w 68"/>
                <a:gd name="T1" fmla="*/ 62 h 62"/>
                <a:gd name="T2" fmla="*/ 68 w 68"/>
                <a:gd name="T3" fmla="*/ 0 h 62"/>
                <a:gd name="T4" fmla="*/ 0 w 68"/>
                <a:gd name="T5" fmla="*/ 11 h 62"/>
                <a:gd name="T6" fmla="*/ 40 w 68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2"/>
                <a:gd name="T14" fmla="*/ 68 w 68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2">
                  <a:moveTo>
                    <a:pt x="40" y="62"/>
                  </a:moveTo>
                  <a:lnTo>
                    <a:pt x="68" y="0"/>
                  </a:lnTo>
                  <a:lnTo>
                    <a:pt x="0" y="11"/>
                  </a:lnTo>
                  <a:lnTo>
                    <a:pt x="4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0" name="Line 57"/>
            <p:cNvSpPr>
              <a:spLocks noChangeShapeType="1"/>
            </p:cNvSpPr>
            <p:nvPr/>
          </p:nvSpPr>
          <p:spPr bwMode="auto">
            <a:xfrm flipV="1">
              <a:off x="1538" y="1012"/>
              <a:ext cx="388" cy="29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1" name="Freeform 58"/>
            <p:cNvSpPr>
              <a:spLocks/>
            </p:cNvSpPr>
            <p:nvPr/>
          </p:nvSpPr>
          <p:spPr bwMode="auto">
            <a:xfrm>
              <a:off x="1904" y="977"/>
              <a:ext cx="68" cy="62"/>
            </a:xfrm>
            <a:custGeom>
              <a:avLst/>
              <a:gdLst>
                <a:gd name="T0" fmla="*/ 40 w 68"/>
                <a:gd name="T1" fmla="*/ 62 h 62"/>
                <a:gd name="T2" fmla="*/ 68 w 68"/>
                <a:gd name="T3" fmla="*/ 0 h 62"/>
                <a:gd name="T4" fmla="*/ 0 w 68"/>
                <a:gd name="T5" fmla="*/ 11 h 62"/>
                <a:gd name="T6" fmla="*/ 40 w 68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2"/>
                <a:gd name="T14" fmla="*/ 68 w 68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2">
                  <a:moveTo>
                    <a:pt x="40" y="62"/>
                  </a:moveTo>
                  <a:lnTo>
                    <a:pt x="68" y="0"/>
                  </a:lnTo>
                  <a:lnTo>
                    <a:pt x="0" y="11"/>
                  </a:lnTo>
                  <a:lnTo>
                    <a:pt x="4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2" name="Line 59"/>
            <p:cNvSpPr>
              <a:spLocks noChangeShapeType="1"/>
            </p:cNvSpPr>
            <p:nvPr/>
          </p:nvSpPr>
          <p:spPr bwMode="auto">
            <a:xfrm>
              <a:off x="1617" y="1418"/>
              <a:ext cx="342" cy="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3" name="Freeform 60"/>
            <p:cNvSpPr>
              <a:spLocks/>
            </p:cNvSpPr>
            <p:nvPr/>
          </p:nvSpPr>
          <p:spPr bwMode="auto">
            <a:xfrm>
              <a:off x="1948" y="1477"/>
              <a:ext cx="68" cy="59"/>
            </a:xfrm>
            <a:custGeom>
              <a:avLst/>
              <a:gdLst>
                <a:gd name="T0" fmla="*/ 0 w 68"/>
                <a:gd name="T1" fmla="*/ 59 h 59"/>
                <a:gd name="T2" fmla="*/ 68 w 68"/>
                <a:gd name="T3" fmla="*/ 46 h 59"/>
                <a:gd name="T4" fmla="*/ 15 w 68"/>
                <a:gd name="T5" fmla="*/ 0 h 59"/>
                <a:gd name="T6" fmla="*/ 0 w 68"/>
                <a:gd name="T7" fmla="*/ 59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59"/>
                <a:gd name="T14" fmla="*/ 68 w 6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59">
                  <a:moveTo>
                    <a:pt x="0" y="59"/>
                  </a:moveTo>
                  <a:lnTo>
                    <a:pt x="68" y="46"/>
                  </a:lnTo>
                  <a:lnTo>
                    <a:pt x="15" y="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4" name="Line 61"/>
            <p:cNvSpPr>
              <a:spLocks noChangeShapeType="1"/>
            </p:cNvSpPr>
            <p:nvPr/>
          </p:nvSpPr>
          <p:spPr bwMode="auto">
            <a:xfrm>
              <a:off x="1617" y="1418"/>
              <a:ext cx="342" cy="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5" name="Freeform 62"/>
            <p:cNvSpPr>
              <a:spLocks/>
            </p:cNvSpPr>
            <p:nvPr/>
          </p:nvSpPr>
          <p:spPr bwMode="auto">
            <a:xfrm>
              <a:off x="1948" y="1477"/>
              <a:ext cx="68" cy="59"/>
            </a:xfrm>
            <a:custGeom>
              <a:avLst/>
              <a:gdLst>
                <a:gd name="T0" fmla="*/ 0 w 68"/>
                <a:gd name="T1" fmla="*/ 59 h 59"/>
                <a:gd name="T2" fmla="*/ 68 w 68"/>
                <a:gd name="T3" fmla="*/ 46 h 59"/>
                <a:gd name="T4" fmla="*/ 15 w 68"/>
                <a:gd name="T5" fmla="*/ 0 h 59"/>
                <a:gd name="T6" fmla="*/ 0 w 68"/>
                <a:gd name="T7" fmla="*/ 59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59"/>
                <a:gd name="T14" fmla="*/ 68 w 68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59">
                  <a:moveTo>
                    <a:pt x="0" y="59"/>
                  </a:moveTo>
                  <a:lnTo>
                    <a:pt x="68" y="46"/>
                  </a:lnTo>
                  <a:lnTo>
                    <a:pt x="15" y="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76" name="Rectangle 63"/>
            <p:cNvSpPr>
              <a:spLocks noChangeArrowheads="1"/>
            </p:cNvSpPr>
            <p:nvPr/>
          </p:nvSpPr>
          <p:spPr bwMode="auto">
            <a:xfrm>
              <a:off x="1966" y="1920"/>
              <a:ext cx="629" cy="78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77" name="Rectangle 64"/>
            <p:cNvSpPr>
              <a:spLocks noChangeArrowheads="1"/>
            </p:cNvSpPr>
            <p:nvPr/>
          </p:nvSpPr>
          <p:spPr bwMode="auto">
            <a:xfrm>
              <a:off x="1966" y="1920"/>
              <a:ext cx="629" cy="78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78" name="Rectangle 65"/>
            <p:cNvSpPr>
              <a:spLocks noChangeArrowheads="1"/>
            </p:cNvSpPr>
            <p:nvPr/>
          </p:nvSpPr>
          <p:spPr bwMode="auto">
            <a:xfrm>
              <a:off x="2939" y="1928"/>
              <a:ext cx="388" cy="55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79" name="Rectangle 66"/>
            <p:cNvSpPr>
              <a:spLocks noChangeArrowheads="1"/>
            </p:cNvSpPr>
            <p:nvPr/>
          </p:nvSpPr>
          <p:spPr bwMode="auto">
            <a:xfrm>
              <a:off x="2939" y="1928"/>
              <a:ext cx="388" cy="5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0" name="Rectangle 67"/>
            <p:cNvSpPr>
              <a:spLocks noChangeArrowheads="1"/>
            </p:cNvSpPr>
            <p:nvPr/>
          </p:nvSpPr>
          <p:spPr bwMode="auto">
            <a:xfrm>
              <a:off x="2036" y="2156"/>
              <a:ext cx="96" cy="119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1" name="Rectangle 68"/>
            <p:cNvSpPr>
              <a:spLocks noChangeArrowheads="1"/>
            </p:cNvSpPr>
            <p:nvPr/>
          </p:nvSpPr>
          <p:spPr bwMode="auto">
            <a:xfrm>
              <a:off x="2036" y="2156"/>
              <a:ext cx="96" cy="119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2" name="Rectangle 69"/>
            <p:cNvSpPr>
              <a:spLocks noChangeArrowheads="1"/>
            </p:cNvSpPr>
            <p:nvPr/>
          </p:nvSpPr>
          <p:spPr bwMode="auto">
            <a:xfrm>
              <a:off x="2595" y="2163"/>
              <a:ext cx="94" cy="120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3" name="Rectangle 70"/>
            <p:cNvSpPr>
              <a:spLocks noChangeArrowheads="1"/>
            </p:cNvSpPr>
            <p:nvPr/>
          </p:nvSpPr>
          <p:spPr bwMode="auto">
            <a:xfrm>
              <a:off x="2595" y="2163"/>
              <a:ext cx="94" cy="120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4" name="Rectangle 71"/>
            <p:cNvSpPr>
              <a:spLocks noChangeArrowheads="1"/>
            </p:cNvSpPr>
            <p:nvPr/>
          </p:nvSpPr>
          <p:spPr bwMode="auto">
            <a:xfrm>
              <a:off x="3175" y="2156"/>
              <a:ext cx="97" cy="119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5" name="Rectangle 72"/>
            <p:cNvSpPr>
              <a:spLocks noChangeArrowheads="1"/>
            </p:cNvSpPr>
            <p:nvPr/>
          </p:nvSpPr>
          <p:spPr bwMode="auto">
            <a:xfrm>
              <a:off x="3175" y="2156"/>
              <a:ext cx="97" cy="119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86" name="Line 73"/>
            <p:cNvSpPr>
              <a:spLocks noChangeShapeType="1"/>
            </p:cNvSpPr>
            <p:nvPr/>
          </p:nvSpPr>
          <p:spPr bwMode="auto">
            <a:xfrm flipV="1">
              <a:off x="1582" y="1284"/>
              <a:ext cx="390" cy="4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7" name="Freeform 74"/>
            <p:cNvSpPr>
              <a:spLocks/>
            </p:cNvSpPr>
            <p:nvPr/>
          </p:nvSpPr>
          <p:spPr bwMode="auto">
            <a:xfrm>
              <a:off x="1968" y="1253"/>
              <a:ext cx="63" cy="62"/>
            </a:xfrm>
            <a:custGeom>
              <a:avLst/>
              <a:gdLst>
                <a:gd name="T0" fmla="*/ 6 w 63"/>
                <a:gd name="T1" fmla="*/ 62 h 62"/>
                <a:gd name="T2" fmla="*/ 63 w 63"/>
                <a:gd name="T3" fmla="*/ 24 h 62"/>
                <a:gd name="T4" fmla="*/ 0 w 63"/>
                <a:gd name="T5" fmla="*/ 0 h 62"/>
                <a:gd name="T6" fmla="*/ 6 w 63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2"/>
                <a:gd name="T14" fmla="*/ 63 w 63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2">
                  <a:moveTo>
                    <a:pt x="6" y="62"/>
                  </a:moveTo>
                  <a:lnTo>
                    <a:pt x="63" y="24"/>
                  </a:lnTo>
                  <a:lnTo>
                    <a:pt x="0" y="0"/>
                  </a:lnTo>
                  <a:lnTo>
                    <a:pt x="6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8" name="Line 75"/>
            <p:cNvSpPr>
              <a:spLocks noChangeShapeType="1"/>
            </p:cNvSpPr>
            <p:nvPr/>
          </p:nvSpPr>
          <p:spPr bwMode="auto">
            <a:xfrm flipV="1">
              <a:off x="1582" y="1284"/>
              <a:ext cx="390" cy="4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89" name="Freeform 76"/>
            <p:cNvSpPr>
              <a:spLocks/>
            </p:cNvSpPr>
            <p:nvPr/>
          </p:nvSpPr>
          <p:spPr bwMode="auto">
            <a:xfrm>
              <a:off x="1968" y="1253"/>
              <a:ext cx="63" cy="62"/>
            </a:xfrm>
            <a:custGeom>
              <a:avLst/>
              <a:gdLst>
                <a:gd name="T0" fmla="*/ 6 w 63"/>
                <a:gd name="T1" fmla="*/ 62 h 62"/>
                <a:gd name="T2" fmla="*/ 63 w 63"/>
                <a:gd name="T3" fmla="*/ 24 h 62"/>
                <a:gd name="T4" fmla="*/ 0 w 63"/>
                <a:gd name="T5" fmla="*/ 0 h 62"/>
                <a:gd name="T6" fmla="*/ 6 w 63"/>
                <a:gd name="T7" fmla="*/ 62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2"/>
                <a:gd name="T14" fmla="*/ 63 w 63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2">
                  <a:moveTo>
                    <a:pt x="6" y="62"/>
                  </a:moveTo>
                  <a:lnTo>
                    <a:pt x="63" y="24"/>
                  </a:lnTo>
                  <a:lnTo>
                    <a:pt x="0" y="0"/>
                  </a:lnTo>
                  <a:lnTo>
                    <a:pt x="6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Freeform 77"/>
            <p:cNvSpPr>
              <a:spLocks noEditPoints="1"/>
            </p:cNvSpPr>
            <p:nvPr/>
          </p:nvSpPr>
          <p:spPr bwMode="auto">
            <a:xfrm>
              <a:off x="1933" y="2507"/>
              <a:ext cx="1315" cy="41"/>
            </a:xfrm>
            <a:custGeom>
              <a:avLst/>
              <a:gdLst>
                <a:gd name="T0" fmla="*/ 0 w 1315"/>
                <a:gd name="T1" fmla="*/ 0 h 41"/>
                <a:gd name="T2" fmla="*/ 164 w 1315"/>
                <a:gd name="T3" fmla="*/ 0 h 41"/>
                <a:gd name="T4" fmla="*/ 164 w 1315"/>
                <a:gd name="T5" fmla="*/ 41 h 41"/>
                <a:gd name="T6" fmla="*/ 0 w 1315"/>
                <a:gd name="T7" fmla="*/ 41 h 41"/>
                <a:gd name="T8" fmla="*/ 0 w 1315"/>
                <a:gd name="T9" fmla="*/ 0 h 41"/>
                <a:gd name="T10" fmla="*/ 287 w 1315"/>
                <a:gd name="T11" fmla="*/ 0 h 41"/>
                <a:gd name="T12" fmla="*/ 451 w 1315"/>
                <a:gd name="T13" fmla="*/ 0 h 41"/>
                <a:gd name="T14" fmla="*/ 451 w 1315"/>
                <a:gd name="T15" fmla="*/ 41 h 41"/>
                <a:gd name="T16" fmla="*/ 287 w 1315"/>
                <a:gd name="T17" fmla="*/ 41 h 41"/>
                <a:gd name="T18" fmla="*/ 287 w 1315"/>
                <a:gd name="T19" fmla="*/ 0 h 41"/>
                <a:gd name="T20" fmla="*/ 574 w 1315"/>
                <a:gd name="T21" fmla="*/ 0 h 41"/>
                <a:gd name="T22" fmla="*/ 738 w 1315"/>
                <a:gd name="T23" fmla="*/ 0 h 41"/>
                <a:gd name="T24" fmla="*/ 738 w 1315"/>
                <a:gd name="T25" fmla="*/ 41 h 41"/>
                <a:gd name="T26" fmla="*/ 574 w 1315"/>
                <a:gd name="T27" fmla="*/ 41 h 41"/>
                <a:gd name="T28" fmla="*/ 574 w 1315"/>
                <a:gd name="T29" fmla="*/ 0 h 41"/>
                <a:gd name="T30" fmla="*/ 861 w 1315"/>
                <a:gd name="T31" fmla="*/ 0 h 41"/>
                <a:gd name="T32" fmla="*/ 1025 w 1315"/>
                <a:gd name="T33" fmla="*/ 0 h 41"/>
                <a:gd name="T34" fmla="*/ 1025 w 1315"/>
                <a:gd name="T35" fmla="*/ 41 h 41"/>
                <a:gd name="T36" fmla="*/ 861 w 1315"/>
                <a:gd name="T37" fmla="*/ 41 h 41"/>
                <a:gd name="T38" fmla="*/ 861 w 1315"/>
                <a:gd name="T39" fmla="*/ 0 h 41"/>
                <a:gd name="T40" fmla="*/ 1150 w 1315"/>
                <a:gd name="T41" fmla="*/ 0 h 41"/>
                <a:gd name="T42" fmla="*/ 1315 w 1315"/>
                <a:gd name="T43" fmla="*/ 0 h 41"/>
                <a:gd name="T44" fmla="*/ 1315 w 1315"/>
                <a:gd name="T45" fmla="*/ 41 h 41"/>
                <a:gd name="T46" fmla="*/ 1150 w 1315"/>
                <a:gd name="T47" fmla="*/ 41 h 41"/>
                <a:gd name="T48" fmla="*/ 1150 w 1315"/>
                <a:gd name="T49" fmla="*/ 0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15"/>
                <a:gd name="T76" fmla="*/ 0 h 41"/>
                <a:gd name="T77" fmla="*/ 1315 w 1315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15" h="41">
                  <a:moveTo>
                    <a:pt x="0" y="0"/>
                  </a:moveTo>
                  <a:lnTo>
                    <a:pt x="164" y="0"/>
                  </a:lnTo>
                  <a:lnTo>
                    <a:pt x="164" y="41"/>
                  </a:lnTo>
                  <a:lnTo>
                    <a:pt x="0" y="41"/>
                  </a:lnTo>
                  <a:lnTo>
                    <a:pt x="0" y="0"/>
                  </a:lnTo>
                  <a:close/>
                  <a:moveTo>
                    <a:pt x="287" y="0"/>
                  </a:moveTo>
                  <a:lnTo>
                    <a:pt x="451" y="0"/>
                  </a:lnTo>
                  <a:lnTo>
                    <a:pt x="451" y="41"/>
                  </a:lnTo>
                  <a:lnTo>
                    <a:pt x="287" y="41"/>
                  </a:lnTo>
                  <a:lnTo>
                    <a:pt x="287" y="0"/>
                  </a:lnTo>
                  <a:close/>
                  <a:moveTo>
                    <a:pt x="574" y="0"/>
                  </a:moveTo>
                  <a:lnTo>
                    <a:pt x="738" y="0"/>
                  </a:lnTo>
                  <a:lnTo>
                    <a:pt x="738" y="41"/>
                  </a:lnTo>
                  <a:lnTo>
                    <a:pt x="574" y="41"/>
                  </a:lnTo>
                  <a:lnTo>
                    <a:pt x="574" y="0"/>
                  </a:lnTo>
                  <a:close/>
                  <a:moveTo>
                    <a:pt x="861" y="0"/>
                  </a:moveTo>
                  <a:lnTo>
                    <a:pt x="1025" y="0"/>
                  </a:lnTo>
                  <a:lnTo>
                    <a:pt x="1025" y="41"/>
                  </a:lnTo>
                  <a:lnTo>
                    <a:pt x="861" y="41"/>
                  </a:lnTo>
                  <a:lnTo>
                    <a:pt x="861" y="0"/>
                  </a:lnTo>
                  <a:close/>
                  <a:moveTo>
                    <a:pt x="1150" y="0"/>
                  </a:moveTo>
                  <a:lnTo>
                    <a:pt x="1315" y="0"/>
                  </a:lnTo>
                  <a:lnTo>
                    <a:pt x="1315" y="41"/>
                  </a:lnTo>
                  <a:lnTo>
                    <a:pt x="1150" y="41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919191"/>
            </a:solidFill>
            <a:ln w="3175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1" name="Rectangle 78"/>
            <p:cNvSpPr>
              <a:spLocks noChangeArrowheads="1"/>
            </p:cNvSpPr>
            <p:nvPr/>
          </p:nvSpPr>
          <p:spPr bwMode="auto">
            <a:xfrm>
              <a:off x="2481" y="2364"/>
              <a:ext cx="219" cy="55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2" name="Rectangle 79"/>
            <p:cNvSpPr>
              <a:spLocks noChangeArrowheads="1"/>
            </p:cNvSpPr>
            <p:nvPr/>
          </p:nvSpPr>
          <p:spPr bwMode="auto">
            <a:xfrm>
              <a:off x="2481" y="2364"/>
              <a:ext cx="219" cy="5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3" name="Rectangle 80"/>
            <p:cNvSpPr>
              <a:spLocks noChangeArrowheads="1"/>
            </p:cNvSpPr>
            <p:nvPr/>
          </p:nvSpPr>
          <p:spPr bwMode="auto">
            <a:xfrm>
              <a:off x="2535" y="2419"/>
              <a:ext cx="57" cy="88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4" name="Rectangle 81"/>
            <p:cNvSpPr>
              <a:spLocks noChangeArrowheads="1"/>
            </p:cNvSpPr>
            <p:nvPr/>
          </p:nvSpPr>
          <p:spPr bwMode="auto">
            <a:xfrm>
              <a:off x="2535" y="2419"/>
              <a:ext cx="57" cy="88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5" name="Rectangle 82"/>
            <p:cNvSpPr>
              <a:spLocks noChangeArrowheads="1"/>
            </p:cNvSpPr>
            <p:nvPr/>
          </p:nvSpPr>
          <p:spPr bwMode="auto">
            <a:xfrm>
              <a:off x="3029" y="2364"/>
              <a:ext cx="219" cy="55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6" name="Rectangle 83"/>
            <p:cNvSpPr>
              <a:spLocks noChangeArrowheads="1"/>
            </p:cNvSpPr>
            <p:nvPr/>
          </p:nvSpPr>
          <p:spPr bwMode="auto">
            <a:xfrm>
              <a:off x="3029" y="2364"/>
              <a:ext cx="219" cy="5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7" name="Rectangle 84"/>
            <p:cNvSpPr>
              <a:spLocks noChangeArrowheads="1"/>
            </p:cNvSpPr>
            <p:nvPr/>
          </p:nvSpPr>
          <p:spPr bwMode="auto">
            <a:xfrm>
              <a:off x="3083" y="2419"/>
              <a:ext cx="57" cy="88"/>
            </a:xfrm>
            <a:prstGeom prst="rect">
              <a:avLst/>
            </a:prstGeom>
            <a:solidFill>
              <a:srgbClr val="91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8" name="Rectangle 85"/>
            <p:cNvSpPr>
              <a:spLocks noChangeArrowheads="1"/>
            </p:cNvSpPr>
            <p:nvPr/>
          </p:nvSpPr>
          <p:spPr bwMode="auto">
            <a:xfrm>
              <a:off x="3083" y="2419"/>
              <a:ext cx="57" cy="88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99" name="Rectangle 86"/>
            <p:cNvSpPr>
              <a:spLocks noChangeArrowheads="1"/>
            </p:cNvSpPr>
            <p:nvPr/>
          </p:nvSpPr>
          <p:spPr bwMode="auto">
            <a:xfrm>
              <a:off x="2226" y="2548"/>
              <a:ext cx="55" cy="66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000" name="Rectangle 87"/>
            <p:cNvSpPr>
              <a:spLocks noChangeArrowheads="1"/>
            </p:cNvSpPr>
            <p:nvPr/>
          </p:nvSpPr>
          <p:spPr bwMode="auto">
            <a:xfrm>
              <a:off x="2226" y="2548"/>
              <a:ext cx="55" cy="66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001" name="Rectangle 88"/>
            <p:cNvSpPr>
              <a:spLocks noChangeArrowheads="1"/>
            </p:cNvSpPr>
            <p:nvPr/>
          </p:nvSpPr>
          <p:spPr bwMode="auto">
            <a:xfrm>
              <a:off x="2535" y="2551"/>
              <a:ext cx="55" cy="65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002" name="Rectangle 89"/>
            <p:cNvSpPr>
              <a:spLocks noChangeArrowheads="1"/>
            </p:cNvSpPr>
            <p:nvPr/>
          </p:nvSpPr>
          <p:spPr bwMode="auto">
            <a:xfrm>
              <a:off x="2535" y="2551"/>
              <a:ext cx="55" cy="6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003" name="Rectangle 90"/>
            <p:cNvSpPr>
              <a:spLocks noChangeArrowheads="1"/>
            </p:cNvSpPr>
            <p:nvPr/>
          </p:nvSpPr>
          <p:spPr bwMode="auto">
            <a:xfrm>
              <a:off x="1177" y="2573"/>
              <a:ext cx="24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solidFill>
                    <a:srgbClr val="000000"/>
                  </a:solidFill>
                </a:rPr>
                <a:t>(W)</a:t>
              </a:r>
              <a:endParaRPr lang="en-US" altLang="en-US" b="0"/>
            </a:p>
          </p:txBody>
        </p:sp>
        <p:sp>
          <p:nvSpPr>
            <p:cNvPr id="39004" name="Freeform 91"/>
            <p:cNvSpPr>
              <a:spLocks noEditPoints="1"/>
            </p:cNvSpPr>
            <p:nvPr/>
          </p:nvSpPr>
          <p:spPr bwMode="auto">
            <a:xfrm>
              <a:off x="1494" y="2555"/>
              <a:ext cx="713" cy="55"/>
            </a:xfrm>
            <a:custGeom>
              <a:avLst/>
              <a:gdLst>
                <a:gd name="T0" fmla="*/ 0 w 713"/>
                <a:gd name="T1" fmla="*/ 22 h 55"/>
                <a:gd name="T2" fmla="*/ 667 w 713"/>
                <a:gd name="T3" fmla="*/ 22 h 55"/>
                <a:gd name="T4" fmla="*/ 667 w 713"/>
                <a:gd name="T5" fmla="*/ 33 h 55"/>
                <a:gd name="T6" fmla="*/ 0 w 713"/>
                <a:gd name="T7" fmla="*/ 33 h 55"/>
                <a:gd name="T8" fmla="*/ 0 w 713"/>
                <a:gd name="T9" fmla="*/ 22 h 55"/>
                <a:gd name="T10" fmla="*/ 658 w 713"/>
                <a:gd name="T11" fmla="*/ 0 h 55"/>
                <a:gd name="T12" fmla="*/ 713 w 713"/>
                <a:gd name="T13" fmla="*/ 29 h 55"/>
                <a:gd name="T14" fmla="*/ 658 w 713"/>
                <a:gd name="T15" fmla="*/ 55 h 55"/>
                <a:gd name="T16" fmla="*/ 658 w 713"/>
                <a:gd name="T17" fmla="*/ 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3"/>
                <a:gd name="T28" fmla="*/ 0 h 55"/>
                <a:gd name="T29" fmla="*/ 713 w 713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3" h="55">
                  <a:moveTo>
                    <a:pt x="0" y="22"/>
                  </a:moveTo>
                  <a:lnTo>
                    <a:pt x="667" y="22"/>
                  </a:lnTo>
                  <a:lnTo>
                    <a:pt x="667" y="33"/>
                  </a:lnTo>
                  <a:lnTo>
                    <a:pt x="0" y="33"/>
                  </a:lnTo>
                  <a:lnTo>
                    <a:pt x="0" y="22"/>
                  </a:lnTo>
                  <a:close/>
                  <a:moveTo>
                    <a:pt x="658" y="0"/>
                  </a:moveTo>
                  <a:lnTo>
                    <a:pt x="713" y="29"/>
                  </a:lnTo>
                  <a:lnTo>
                    <a:pt x="658" y="55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5" name="Freeform 92"/>
            <p:cNvSpPr>
              <a:spLocks noEditPoints="1"/>
            </p:cNvSpPr>
            <p:nvPr/>
          </p:nvSpPr>
          <p:spPr bwMode="auto">
            <a:xfrm>
              <a:off x="3357" y="857"/>
              <a:ext cx="274" cy="54"/>
            </a:xfrm>
            <a:custGeom>
              <a:avLst/>
              <a:gdLst>
                <a:gd name="T0" fmla="*/ 274 w 274"/>
                <a:gd name="T1" fmla="*/ 33 h 54"/>
                <a:gd name="T2" fmla="*/ 44 w 274"/>
                <a:gd name="T3" fmla="*/ 33 h 54"/>
                <a:gd name="T4" fmla="*/ 44 w 274"/>
                <a:gd name="T5" fmla="*/ 22 h 54"/>
                <a:gd name="T6" fmla="*/ 274 w 274"/>
                <a:gd name="T7" fmla="*/ 22 h 54"/>
                <a:gd name="T8" fmla="*/ 274 w 274"/>
                <a:gd name="T9" fmla="*/ 33 h 54"/>
                <a:gd name="T10" fmla="*/ 55 w 274"/>
                <a:gd name="T11" fmla="*/ 54 h 54"/>
                <a:gd name="T12" fmla="*/ 0 w 274"/>
                <a:gd name="T13" fmla="*/ 28 h 54"/>
                <a:gd name="T14" fmla="*/ 55 w 274"/>
                <a:gd name="T15" fmla="*/ 0 h 54"/>
                <a:gd name="T16" fmla="*/ 55 w 274"/>
                <a:gd name="T17" fmla="*/ 5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4"/>
                <a:gd name="T28" fmla="*/ 0 h 54"/>
                <a:gd name="T29" fmla="*/ 274 w 274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4" h="54">
                  <a:moveTo>
                    <a:pt x="274" y="33"/>
                  </a:moveTo>
                  <a:lnTo>
                    <a:pt x="44" y="33"/>
                  </a:lnTo>
                  <a:lnTo>
                    <a:pt x="44" y="22"/>
                  </a:lnTo>
                  <a:lnTo>
                    <a:pt x="274" y="22"/>
                  </a:lnTo>
                  <a:lnTo>
                    <a:pt x="274" y="33"/>
                  </a:lnTo>
                  <a:close/>
                  <a:moveTo>
                    <a:pt x="55" y="54"/>
                  </a:moveTo>
                  <a:lnTo>
                    <a:pt x="0" y="28"/>
                  </a:lnTo>
                  <a:lnTo>
                    <a:pt x="55" y="0"/>
                  </a:lnTo>
                  <a:lnTo>
                    <a:pt x="55" y="54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6" name="Freeform 93"/>
            <p:cNvSpPr>
              <a:spLocks noEditPoints="1"/>
            </p:cNvSpPr>
            <p:nvPr/>
          </p:nvSpPr>
          <p:spPr bwMode="auto">
            <a:xfrm>
              <a:off x="2207" y="1185"/>
              <a:ext cx="1205" cy="55"/>
            </a:xfrm>
            <a:custGeom>
              <a:avLst/>
              <a:gdLst>
                <a:gd name="T0" fmla="*/ 1205 w 1205"/>
                <a:gd name="T1" fmla="*/ 33 h 55"/>
                <a:gd name="T2" fmla="*/ 44 w 1205"/>
                <a:gd name="T3" fmla="*/ 33 h 55"/>
                <a:gd name="T4" fmla="*/ 44 w 1205"/>
                <a:gd name="T5" fmla="*/ 22 h 55"/>
                <a:gd name="T6" fmla="*/ 1205 w 1205"/>
                <a:gd name="T7" fmla="*/ 22 h 55"/>
                <a:gd name="T8" fmla="*/ 1205 w 1205"/>
                <a:gd name="T9" fmla="*/ 33 h 55"/>
                <a:gd name="T10" fmla="*/ 54 w 1205"/>
                <a:gd name="T11" fmla="*/ 55 h 55"/>
                <a:gd name="T12" fmla="*/ 0 w 1205"/>
                <a:gd name="T13" fmla="*/ 29 h 55"/>
                <a:gd name="T14" fmla="*/ 54 w 1205"/>
                <a:gd name="T15" fmla="*/ 0 h 55"/>
                <a:gd name="T16" fmla="*/ 54 w 1205"/>
                <a:gd name="T17" fmla="*/ 55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5"/>
                <a:gd name="T28" fmla="*/ 0 h 55"/>
                <a:gd name="T29" fmla="*/ 1205 w 1205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5" h="55">
                  <a:moveTo>
                    <a:pt x="1205" y="33"/>
                  </a:moveTo>
                  <a:lnTo>
                    <a:pt x="44" y="33"/>
                  </a:lnTo>
                  <a:lnTo>
                    <a:pt x="44" y="22"/>
                  </a:lnTo>
                  <a:lnTo>
                    <a:pt x="1205" y="22"/>
                  </a:lnTo>
                  <a:lnTo>
                    <a:pt x="1205" y="33"/>
                  </a:lnTo>
                  <a:close/>
                  <a:moveTo>
                    <a:pt x="54" y="55"/>
                  </a:moveTo>
                  <a:lnTo>
                    <a:pt x="0" y="29"/>
                  </a:lnTo>
                  <a:lnTo>
                    <a:pt x="54" y="0"/>
                  </a:lnTo>
                  <a:lnTo>
                    <a:pt x="54" y="5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7" name="Freeform 94"/>
            <p:cNvSpPr>
              <a:spLocks noEditPoints="1"/>
            </p:cNvSpPr>
            <p:nvPr/>
          </p:nvSpPr>
          <p:spPr bwMode="auto">
            <a:xfrm>
              <a:off x="2590" y="1459"/>
              <a:ext cx="1041" cy="55"/>
            </a:xfrm>
            <a:custGeom>
              <a:avLst/>
              <a:gdLst>
                <a:gd name="T0" fmla="*/ 1041 w 1041"/>
                <a:gd name="T1" fmla="*/ 33 h 55"/>
                <a:gd name="T2" fmla="*/ 44 w 1041"/>
                <a:gd name="T3" fmla="*/ 33 h 55"/>
                <a:gd name="T4" fmla="*/ 44 w 1041"/>
                <a:gd name="T5" fmla="*/ 22 h 55"/>
                <a:gd name="T6" fmla="*/ 1041 w 1041"/>
                <a:gd name="T7" fmla="*/ 22 h 55"/>
                <a:gd name="T8" fmla="*/ 1041 w 1041"/>
                <a:gd name="T9" fmla="*/ 33 h 55"/>
                <a:gd name="T10" fmla="*/ 55 w 1041"/>
                <a:gd name="T11" fmla="*/ 55 h 55"/>
                <a:gd name="T12" fmla="*/ 0 w 1041"/>
                <a:gd name="T13" fmla="*/ 29 h 55"/>
                <a:gd name="T14" fmla="*/ 55 w 1041"/>
                <a:gd name="T15" fmla="*/ 0 h 55"/>
                <a:gd name="T16" fmla="*/ 55 w 1041"/>
                <a:gd name="T17" fmla="*/ 55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41"/>
                <a:gd name="T28" fmla="*/ 0 h 55"/>
                <a:gd name="T29" fmla="*/ 1041 w 1041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41" h="55">
                  <a:moveTo>
                    <a:pt x="1041" y="33"/>
                  </a:moveTo>
                  <a:lnTo>
                    <a:pt x="44" y="33"/>
                  </a:lnTo>
                  <a:lnTo>
                    <a:pt x="44" y="22"/>
                  </a:lnTo>
                  <a:lnTo>
                    <a:pt x="1041" y="22"/>
                  </a:lnTo>
                  <a:lnTo>
                    <a:pt x="1041" y="33"/>
                  </a:lnTo>
                  <a:close/>
                  <a:moveTo>
                    <a:pt x="55" y="55"/>
                  </a:moveTo>
                  <a:lnTo>
                    <a:pt x="0" y="29"/>
                  </a:lnTo>
                  <a:lnTo>
                    <a:pt x="55" y="0"/>
                  </a:lnTo>
                  <a:lnTo>
                    <a:pt x="55" y="5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8" name="Freeform 95"/>
            <p:cNvSpPr>
              <a:spLocks noEditPoints="1"/>
            </p:cNvSpPr>
            <p:nvPr/>
          </p:nvSpPr>
          <p:spPr bwMode="auto">
            <a:xfrm>
              <a:off x="2535" y="1678"/>
              <a:ext cx="877" cy="55"/>
            </a:xfrm>
            <a:custGeom>
              <a:avLst/>
              <a:gdLst>
                <a:gd name="T0" fmla="*/ 877 w 877"/>
                <a:gd name="T1" fmla="*/ 33 h 55"/>
                <a:gd name="T2" fmla="*/ 44 w 877"/>
                <a:gd name="T3" fmla="*/ 33 h 55"/>
                <a:gd name="T4" fmla="*/ 44 w 877"/>
                <a:gd name="T5" fmla="*/ 22 h 55"/>
                <a:gd name="T6" fmla="*/ 877 w 877"/>
                <a:gd name="T7" fmla="*/ 22 h 55"/>
                <a:gd name="T8" fmla="*/ 877 w 877"/>
                <a:gd name="T9" fmla="*/ 33 h 55"/>
                <a:gd name="T10" fmla="*/ 55 w 877"/>
                <a:gd name="T11" fmla="*/ 55 h 55"/>
                <a:gd name="T12" fmla="*/ 0 w 877"/>
                <a:gd name="T13" fmla="*/ 29 h 55"/>
                <a:gd name="T14" fmla="*/ 55 w 877"/>
                <a:gd name="T15" fmla="*/ 0 h 55"/>
                <a:gd name="T16" fmla="*/ 55 w 877"/>
                <a:gd name="T17" fmla="*/ 55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7"/>
                <a:gd name="T28" fmla="*/ 0 h 55"/>
                <a:gd name="T29" fmla="*/ 877 w 877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7" h="55">
                  <a:moveTo>
                    <a:pt x="877" y="33"/>
                  </a:moveTo>
                  <a:lnTo>
                    <a:pt x="44" y="33"/>
                  </a:lnTo>
                  <a:lnTo>
                    <a:pt x="44" y="22"/>
                  </a:lnTo>
                  <a:lnTo>
                    <a:pt x="877" y="22"/>
                  </a:lnTo>
                  <a:lnTo>
                    <a:pt x="877" y="33"/>
                  </a:lnTo>
                  <a:close/>
                  <a:moveTo>
                    <a:pt x="55" y="55"/>
                  </a:moveTo>
                  <a:lnTo>
                    <a:pt x="0" y="29"/>
                  </a:lnTo>
                  <a:lnTo>
                    <a:pt x="55" y="0"/>
                  </a:lnTo>
                  <a:lnTo>
                    <a:pt x="55" y="5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9" name="Freeform 96"/>
            <p:cNvSpPr>
              <a:spLocks noEditPoints="1"/>
            </p:cNvSpPr>
            <p:nvPr/>
          </p:nvSpPr>
          <p:spPr bwMode="auto">
            <a:xfrm>
              <a:off x="3357" y="1898"/>
              <a:ext cx="329" cy="54"/>
            </a:xfrm>
            <a:custGeom>
              <a:avLst/>
              <a:gdLst>
                <a:gd name="T0" fmla="*/ 329 w 329"/>
                <a:gd name="T1" fmla="*/ 32 h 54"/>
                <a:gd name="T2" fmla="*/ 44 w 329"/>
                <a:gd name="T3" fmla="*/ 32 h 54"/>
                <a:gd name="T4" fmla="*/ 44 w 329"/>
                <a:gd name="T5" fmla="*/ 22 h 54"/>
                <a:gd name="T6" fmla="*/ 329 w 329"/>
                <a:gd name="T7" fmla="*/ 22 h 54"/>
                <a:gd name="T8" fmla="*/ 329 w 329"/>
                <a:gd name="T9" fmla="*/ 32 h 54"/>
                <a:gd name="T10" fmla="*/ 55 w 329"/>
                <a:gd name="T11" fmla="*/ 54 h 54"/>
                <a:gd name="T12" fmla="*/ 0 w 329"/>
                <a:gd name="T13" fmla="*/ 28 h 54"/>
                <a:gd name="T14" fmla="*/ 55 w 329"/>
                <a:gd name="T15" fmla="*/ 0 h 54"/>
                <a:gd name="T16" fmla="*/ 55 w 329"/>
                <a:gd name="T17" fmla="*/ 5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9"/>
                <a:gd name="T28" fmla="*/ 0 h 54"/>
                <a:gd name="T29" fmla="*/ 329 w 329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9" h="54">
                  <a:moveTo>
                    <a:pt x="329" y="32"/>
                  </a:moveTo>
                  <a:lnTo>
                    <a:pt x="44" y="32"/>
                  </a:lnTo>
                  <a:lnTo>
                    <a:pt x="44" y="22"/>
                  </a:lnTo>
                  <a:lnTo>
                    <a:pt x="329" y="22"/>
                  </a:lnTo>
                  <a:lnTo>
                    <a:pt x="329" y="32"/>
                  </a:lnTo>
                  <a:close/>
                  <a:moveTo>
                    <a:pt x="55" y="54"/>
                  </a:moveTo>
                  <a:lnTo>
                    <a:pt x="0" y="28"/>
                  </a:lnTo>
                  <a:lnTo>
                    <a:pt x="55" y="0"/>
                  </a:lnTo>
                  <a:lnTo>
                    <a:pt x="55" y="54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0" name="Freeform 97"/>
            <p:cNvSpPr>
              <a:spLocks noEditPoints="1"/>
            </p:cNvSpPr>
            <p:nvPr/>
          </p:nvSpPr>
          <p:spPr bwMode="auto">
            <a:xfrm>
              <a:off x="3248" y="2062"/>
              <a:ext cx="164" cy="55"/>
            </a:xfrm>
            <a:custGeom>
              <a:avLst/>
              <a:gdLst>
                <a:gd name="T0" fmla="*/ 164 w 164"/>
                <a:gd name="T1" fmla="*/ 33 h 55"/>
                <a:gd name="T2" fmla="*/ 44 w 164"/>
                <a:gd name="T3" fmla="*/ 33 h 55"/>
                <a:gd name="T4" fmla="*/ 44 w 164"/>
                <a:gd name="T5" fmla="*/ 22 h 55"/>
                <a:gd name="T6" fmla="*/ 164 w 164"/>
                <a:gd name="T7" fmla="*/ 22 h 55"/>
                <a:gd name="T8" fmla="*/ 164 w 164"/>
                <a:gd name="T9" fmla="*/ 33 h 55"/>
                <a:gd name="T10" fmla="*/ 55 w 164"/>
                <a:gd name="T11" fmla="*/ 55 h 55"/>
                <a:gd name="T12" fmla="*/ 0 w 164"/>
                <a:gd name="T13" fmla="*/ 28 h 55"/>
                <a:gd name="T14" fmla="*/ 55 w 164"/>
                <a:gd name="T15" fmla="*/ 0 h 55"/>
                <a:gd name="T16" fmla="*/ 55 w 164"/>
                <a:gd name="T17" fmla="*/ 55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4"/>
                <a:gd name="T28" fmla="*/ 0 h 55"/>
                <a:gd name="T29" fmla="*/ 164 w 164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4" h="55">
                  <a:moveTo>
                    <a:pt x="164" y="33"/>
                  </a:moveTo>
                  <a:lnTo>
                    <a:pt x="44" y="33"/>
                  </a:lnTo>
                  <a:lnTo>
                    <a:pt x="44" y="22"/>
                  </a:lnTo>
                  <a:lnTo>
                    <a:pt x="164" y="22"/>
                  </a:lnTo>
                  <a:lnTo>
                    <a:pt x="164" y="33"/>
                  </a:lnTo>
                  <a:close/>
                  <a:moveTo>
                    <a:pt x="55" y="55"/>
                  </a:moveTo>
                  <a:lnTo>
                    <a:pt x="0" y="28"/>
                  </a:lnTo>
                  <a:lnTo>
                    <a:pt x="55" y="0"/>
                  </a:lnTo>
                  <a:lnTo>
                    <a:pt x="55" y="5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1" name="Freeform 98"/>
            <p:cNvSpPr>
              <a:spLocks noEditPoints="1"/>
            </p:cNvSpPr>
            <p:nvPr/>
          </p:nvSpPr>
          <p:spPr bwMode="auto">
            <a:xfrm>
              <a:off x="3248" y="2226"/>
              <a:ext cx="438" cy="55"/>
            </a:xfrm>
            <a:custGeom>
              <a:avLst/>
              <a:gdLst>
                <a:gd name="T0" fmla="*/ 438 w 438"/>
                <a:gd name="T1" fmla="*/ 33 h 55"/>
                <a:gd name="T2" fmla="*/ 44 w 438"/>
                <a:gd name="T3" fmla="*/ 33 h 55"/>
                <a:gd name="T4" fmla="*/ 44 w 438"/>
                <a:gd name="T5" fmla="*/ 22 h 55"/>
                <a:gd name="T6" fmla="*/ 438 w 438"/>
                <a:gd name="T7" fmla="*/ 22 h 55"/>
                <a:gd name="T8" fmla="*/ 438 w 438"/>
                <a:gd name="T9" fmla="*/ 33 h 55"/>
                <a:gd name="T10" fmla="*/ 55 w 438"/>
                <a:gd name="T11" fmla="*/ 55 h 55"/>
                <a:gd name="T12" fmla="*/ 0 w 438"/>
                <a:gd name="T13" fmla="*/ 29 h 55"/>
                <a:gd name="T14" fmla="*/ 55 w 438"/>
                <a:gd name="T15" fmla="*/ 0 h 55"/>
                <a:gd name="T16" fmla="*/ 55 w 438"/>
                <a:gd name="T17" fmla="*/ 55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8"/>
                <a:gd name="T28" fmla="*/ 0 h 55"/>
                <a:gd name="T29" fmla="*/ 438 w 43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8" h="55">
                  <a:moveTo>
                    <a:pt x="438" y="33"/>
                  </a:moveTo>
                  <a:lnTo>
                    <a:pt x="44" y="33"/>
                  </a:lnTo>
                  <a:lnTo>
                    <a:pt x="44" y="22"/>
                  </a:lnTo>
                  <a:lnTo>
                    <a:pt x="438" y="22"/>
                  </a:lnTo>
                  <a:lnTo>
                    <a:pt x="438" y="33"/>
                  </a:lnTo>
                  <a:close/>
                  <a:moveTo>
                    <a:pt x="55" y="55"/>
                  </a:moveTo>
                  <a:lnTo>
                    <a:pt x="0" y="29"/>
                  </a:lnTo>
                  <a:lnTo>
                    <a:pt x="55" y="0"/>
                  </a:lnTo>
                  <a:lnTo>
                    <a:pt x="55" y="5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2" name="Freeform 99"/>
            <p:cNvSpPr>
              <a:spLocks noEditPoints="1"/>
            </p:cNvSpPr>
            <p:nvPr/>
          </p:nvSpPr>
          <p:spPr bwMode="auto">
            <a:xfrm>
              <a:off x="3303" y="2356"/>
              <a:ext cx="164" cy="68"/>
            </a:xfrm>
            <a:custGeom>
              <a:avLst/>
              <a:gdLst>
                <a:gd name="T0" fmla="*/ 162 w 164"/>
                <a:gd name="T1" fmla="*/ 68 h 68"/>
                <a:gd name="T2" fmla="*/ 41 w 164"/>
                <a:gd name="T3" fmla="*/ 26 h 68"/>
                <a:gd name="T4" fmla="*/ 43 w 164"/>
                <a:gd name="T5" fmla="*/ 17 h 68"/>
                <a:gd name="T6" fmla="*/ 164 w 164"/>
                <a:gd name="T7" fmla="*/ 59 h 68"/>
                <a:gd name="T8" fmla="*/ 162 w 164"/>
                <a:gd name="T9" fmla="*/ 68 h 68"/>
                <a:gd name="T10" fmla="*/ 41 w 164"/>
                <a:gd name="T11" fmla="*/ 50 h 68"/>
                <a:gd name="T12" fmla="*/ 0 w 164"/>
                <a:gd name="T13" fmla="*/ 8 h 68"/>
                <a:gd name="T14" fmla="*/ 59 w 164"/>
                <a:gd name="T15" fmla="*/ 0 h 68"/>
                <a:gd name="T16" fmla="*/ 41 w 164"/>
                <a:gd name="T17" fmla="*/ 50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4"/>
                <a:gd name="T28" fmla="*/ 0 h 68"/>
                <a:gd name="T29" fmla="*/ 164 w 16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4" h="68">
                  <a:moveTo>
                    <a:pt x="162" y="68"/>
                  </a:moveTo>
                  <a:lnTo>
                    <a:pt x="41" y="26"/>
                  </a:lnTo>
                  <a:lnTo>
                    <a:pt x="43" y="17"/>
                  </a:lnTo>
                  <a:lnTo>
                    <a:pt x="164" y="59"/>
                  </a:lnTo>
                  <a:lnTo>
                    <a:pt x="162" y="68"/>
                  </a:lnTo>
                  <a:close/>
                  <a:moveTo>
                    <a:pt x="41" y="50"/>
                  </a:moveTo>
                  <a:lnTo>
                    <a:pt x="0" y="8"/>
                  </a:lnTo>
                  <a:lnTo>
                    <a:pt x="59" y="0"/>
                  </a:lnTo>
                  <a:lnTo>
                    <a:pt x="41" y="5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3" name="Freeform 100"/>
            <p:cNvSpPr>
              <a:spLocks noEditPoints="1"/>
            </p:cNvSpPr>
            <p:nvPr/>
          </p:nvSpPr>
          <p:spPr bwMode="auto">
            <a:xfrm>
              <a:off x="1328" y="2250"/>
              <a:ext cx="605" cy="231"/>
            </a:xfrm>
            <a:custGeom>
              <a:avLst/>
              <a:gdLst>
                <a:gd name="T0" fmla="*/ 2 w 605"/>
                <a:gd name="T1" fmla="*/ 0 h 231"/>
                <a:gd name="T2" fmla="*/ 563 w 605"/>
                <a:gd name="T3" fmla="*/ 202 h 231"/>
                <a:gd name="T4" fmla="*/ 559 w 605"/>
                <a:gd name="T5" fmla="*/ 211 h 231"/>
                <a:gd name="T6" fmla="*/ 0 w 605"/>
                <a:gd name="T7" fmla="*/ 9 h 231"/>
                <a:gd name="T8" fmla="*/ 2 w 605"/>
                <a:gd name="T9" fmla="*/ 0 h 231"/>
                <a:gd name="T10" fmla="*/ 561 w 605"/>
                <a:gd name="T11" fmla="*/ 178 h 231"/>
                <a:gd name="T12" fmla="*/ 605 w 605"/>
                <a:gd name="T13" fmla="*/ 224 h 231"/>
                <a:gd name="T14" fmla="*/ 543 w 605"/>
                <a:gd name="T15" fmla="*/ 231 h 231"/>
                <a:gd name="T16" fmla="*/ 561 w 605"/>
                <a:gd name="T17" fmla="*/ 178 h 2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5"/>
                <a:gd name="T28" fmla="*/ 0 h 231"/>
                <a:gd name="T29" fmla="*/ 605 w 605"/>
                <a:gd name="T30" fmla="*/ 231 h 2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5" h="231">
                  <a:moveTo>
                    <a:pt x="2" y="0"/>
                  </a:moveTo>
                  <a:lnTo>
                    <a:pt x="563" y="202"/>
                  </a:lnTo>
                  <a:lnTo>
                    <a:pt x="559" y="211"/>
                  </a:lnTo>
                  <a:lnTo>
                    <a:pt x="0" y="9"/>
                  </a:lnTo>
                  <a:lnTo>
                    <a:pt x="2" y="0"/>
                  </a:lnTo>
                  <a:close/>
                  <a:moveTo>
                    <a:pt x="561" y="178"/>
                  </a:moveTo>
                  <a:lnTo>
                    <a:pt x="605" y="224"/>
                  </a:lnTo>
                  <a:lnTo>
                    <a:pt x="543" y="231"/>
                  </a:lnTo>
                  <a:lnTo>
                    <a:pt x="561" y="17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4" name="Rectangle 101"/>
            <p:cNvSpPr>
              <a:spLocks noChangeArrowheads="1"/>
            </p:cNvSpPr>
            <p:nvPr/>
          </p:nvSpPr>
          <p:spPr bwMode="auto">
            <a:xfrm>
              <a:off x="1056" y="2158"/>
              <a:ext cx="25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M1</a:t>
              </a:r>
              <a:endParaRPr lang="en-US" altLang="en-US" b="0"/>
            </a:p>
          </p:txBody>
        </p:sp>
        <p:sp>
          <p:nvSpPr>
            <p:cNvPr id="39015" name="Freeform 102"/>
            <p:cNvSpPr>
              <a:spLocks noEditPoints="1"/>
            </p:cNvSpPr>
            <p:nvPr/>
          </p:nvSpPr>
          <p:spPr bwMode="auto">
            <a:xfrm>
              <a:off x="3248" y="2415"/>
              <a:ext cx="493" cy="225"/>
            </a:xfrm>
            <a:custGeom>
              <a:avLst/>
              <a:gdLst>
                <a:gd name="T0" fmla="*/ 491 w 493"/>
                <a:gd name="T1" fmla="*/ 225 h 225"/>
                <a:gd name="T2" fmla="*/ 39 w 493"/>
                <a:gd name="T3" fmla="*/ 26 h 225"/>
                <a:gd name="T4" fmla="*/ 41 w 493"/>
                <a:gd name="T5" fmla="*/ 17 h 225"/>
                <a:gd name="T6" fmla="*/ 493 w 493"/>
                <a:gd name="T7" fmla="*/ 219 h 225"/>
                <a:gd name="T8" fmla="*/ 491 w 493"/>
                <a:gd name="T9" fmla="*/ 225 h 225"/>
                <a:gd name="T10" fmla="*/ 37 w 493"/>
                <a:gd name="T11" fmla="*/ 50 h 225"/>
                <a:gd name="T12" fmla="*/ 0 w 493"/>
                <a:gd name="T13" fmla="*/ 4 h 225"/>
                <a:gd name="T14" fmla="*/ 59 w 493"/>
                <a:gd name="T15" fmla="*/ 0 h 225"/>
                <a:gd name="T16" fmla="*/ 37 w 493"/>
                <a:gd name="T17" fmla="*/ 50 h 2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3"/>
                <a:gd name="T28" fmla="*/ 0 h 225"/>
                <a:gd name="T29" fmla="*/ 493 w 493"/>
                <a:gd name="T30" fmla="*/ 225 h 2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3" h="225">
                  <a:moveTo>
                    <a:pt x="491" y="225"/>
                  </a:moveTo>
                  <a:lnTo>
                    <a:pt x="39" y="26"/>
                  </a:lnTo>
                  <a:lnTo>
                    <a:pt x="41" y="17"/>
                  </a:lnTo>
                  <a:lnTo>
                    <a:pt x="493" y="219"/>
                  </a:lnTo>
                  <a:lnTo>
                    <a:pt x="491" y="225"/>
                  </a:lnTo>
                  <a:close/>
                  <a:moveTo>
                    <a:pt x="37" y="50"/>
                  </a:moveTo>
                  <a:lnTo>
                    <a:pt x="0" y="4"/>
                  </a:lnTo>
                  <a:lnTo>
                    <a:pt x="59" y="0"/>
                  </a:lnTo>
                  <a:lnTo>
                    <a:pt x="37" y="5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16" name="Rectangle 103"/>
            <p:cNvSpPr>
              <a:spLocks noChangeArrowheads="1"/>
            </p:cNvSpPr>
            <p:nvPr/>
          </p:nvSpPr>
          <p:spPr bwMode="auto">
            <a:xfrm>
              <a:off x="1229" y="1895"/>
              <a:ext cx="33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b="0">
                  <a:solidFill>
                    <a:srgbClr val="000000"/>
                  </a:solidFill>
                </a:rPr>
                <a:t>via1</a:t>
              </a:r>
              <a:endParaRPr lang="en-US" altLang="en-US" b="0"/>
            </a:p>
          </p:txBody>
        </p:sp>
        <p:sp>
          <p:nvSpPr>
            <p:cNvPr id="39017" name="Freeform 104"/>
            <p:cNvSpPr>
              <a:spLocks noEditPoints="1"/>
            </p:cNvSpPr>
            <p:nvPr/>
          </p:nvSpPr>
          <p:spPr bwMode="auto">
            <a:xfrm>
              <a:off x="1437" y="2086"/>
              <a:ext cx="1098" cy="395"/>
            </a:xfrm>
            <a:custGeom>
              <a:avLst/>
              <a:gdLst>
                <a:gd name="T0" fmla="*/ 3 w 1098"/>
                <a:gd name="T1" fmla="*/ 0 h 395"/>
                <a:gd name="T2" fmla="*/ 1057 w 1098"/>
                <a:gd name="T3" fmla="*/ 368 h 395"/>
                <a:gd name="T4" fmla="*/ 1052 w 1098"/>
                <a:gd name="T5" fmla="*/ 377 h 395"/>
                <a:gd name="T6" fmla="*/ 0 w 1098"/>
                <a:gd name="T7" fmla="*/ 9 h 395"/>
                <a:gd name="T8" fmla="*/ 3 w 1098"/>
                <a:gd name="T9" fmla="*/ 0 h 395"/>
                <a:gd name="T10" fmla="*/ 1055 w 1098"/>
                <a:gd name="T11" fmla="*/ 344 h 395"/>
                <a:gd name="T12" fmla="*/ 1098 w 1098"/>
                <a:gd name="T13" fmla="*/ 388 h 395"/>
                <a:gd name="T14" fmla="*/ 1037 w 1098"/>
                <a:gd name="T15" fmla="*/ 395 h 395"/>
                <a:gd name="T16" fmla="*/ 1055 w 1098"/>
                <a:gd name="T17" fmla="*/ 344 h 3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98"/>
                <a:gd name="T28" fmla="*/ 0 h 395"/>
                <a:gd name="T29" fmla="*/ 1098 w 1098"/>
                <a:gd name="T30" fmla="*/ 395 h 3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98" h="395">
                  <a:moveTo>
                    <a:pt x="3" y="0"/>
                  </a:moveTo>
                  <a:lnTo>
                    <a:pt x="1057" y="368"/>
                  </a:lnTo>
                  <a:lnTo>
                    <a:pt x="1052" y="377"/>
                  </a:lnTo>
                  <a:lnTo>
                    <a:pt x="0" y="9"/>
                  </a:lnTo>
                  <a:lnTo>
                    <a:pt x="3" y="0"/>
                  </a:lnTo>
                  <a:close/>
                  <a:moveTo>
                    <a:pt x="1055" y="344"/>
                  </a:moveTo>
                  <a:lnTo>
                    <a:pt x="1098" y="388"/>
                  </a:lnTo>
                  <a:lnTo>
                    <a:pt x="1037" y="395"/>
                  </a:lnTo>
                  <a:lnTo>
                    <a:pt x="1055" y="344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15C0-B3A4-4840-8D3E-B938EFCB74EF}" type="slidenum">
              <a:rPr lang="en-CA" altLang="en-US" smtClean="0"/>
              <a:pPr/>
              <a:t>65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588053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3975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4419600"/>
            <a:ext cx="6304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[image above from: http://</a:t>
            </a:r>
            <a:r>
              <a:rPr lang="en-US" sz="1100" dirty="0" err="1"/>
              <a:t>www.tomshardware.com</a:t>
            </a:r>
            <a:r>
              <a:rPr lang="en-US" sz="1100" dirty="0"/>
              <a:t>/reviews/semiconductor-production-101,1590-5.html ]</a:t>
            </a:r>
          </a:p>
        </p:txBody>
      </p:sp>
    </p:spTree>
    <p:extLst>
      <p:ext uri="{BB962C8B-B14F-4D97-AF65-F5344CB8AC3E}">
        <p14:creationId xmlns:p14="http://schemas.microsoft.com/office/powerpoint/2010/main" val="617905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303213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Implementing Logic Circuits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622425" y="1333500"/>
            <a:ext cx="6692900" cy="4673600"/>
            <a:chOff x="384" y="405"/>
            <a:chExt cx="5177" cy="3801"/>
          </a:xfrm>
        </p:grpSpPr>
        <p:sp>
          <p:nvSpPr>
            <p:cNvPr id="351236" name="Rectangle 4"/>
            <p:cNvSpPr>
              <a:spLocks noChangeAspect="1" noChangeArrowheads="1"/>
            </p:cNvSpPr>
            <p:nvPr/>
          </p:nvSpPr>
          <p:spPr bwMode="auto">
            <a:xfrm>
              <a:off x="2592" y="910"/>
              <a:ext cx="1488" cy="29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HDL</a:t>
              </a:r>
            </a:p>
          </p:txBody>
        </p:sp>
        <p:sp>
          <p:nvSpPr>
            <p:cNvPr id="351237" name="Rectangle 5"/>
            <p:cNvSpPr>
              <a:spLocks noChangeAspect="1" noChangeArrowheads="1"/>
            </p:cNvSpPr>
            <p:nvPr/>
          </p:nvSpPr>
          <p:spPr bwMode="auto">
            <a:xfrm>
              <a:off x="2596" y="1438"/>
              <a:ext cx="1487" cy="29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Logic Synthesis</a:t>
              </a:r>
            </a:p>
          </p:txBody>
        </p:sp>
        <p:sp>
          <p:nvSpPr>
            <p:cNvPr id="351238" name="Rectangle 6"/>
            <p:cNvSpPr>
              <a:spLocks noChangeAspect="1" noChangeArrowheads="1"/>
            </p:cNvSpPr>
            <p:nvPr/>
          </p:nvSpPr>
          <p:spPr bwMode="auto">
            <a:xfrm>
              <a:off x="2592" y="2206"/>
              <a:ext cx="1488" cy="29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Floorplanning</a:t>
              </a:r>
            </a:p>
          </p:txBody>
        </p:sp>
        <p:sp>
          <p:nvSpPr>
            <p:cNvPr id="351239" name="Rectangle 7"/>
            <p:cNvSpPr>
              <a:spLocks noChangeAspect="1" noChangeArrowheads="1"/>
            </p:cNvSpPr>
            <p:nvPr/>
          </p:nvSpPr>
          <p:spPr bwMode="auto">
            <a:xfrm>
              <a:off x="2592" y="2734"/>
              <a:ext cx="1488" cy="29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Placement</a:t>
              </a:r>
            </a:p>
          </p:txBody>
        </p:sp>
        <p:sp>
          <p:nvSpPr>
            <p:cNvPr id="351240" name="Rectangle 8"/>
            <p:cNvSpPr>
              <a:spLocks noChangeAspect="1" noChangeArrowheads="1"/>
            </p:cNvSpPr>
            <p:nvPr/>
          </p:nvSpPr>
          <p:spPr bwMode="auto">
            <a:xfrm>
              <a:off x="2592" y="3261"/>
              <a:ext cx="1488" cy="29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Routing</a:t>
              </a:r>
            </a:p>
          </p:txBody>
        </p:sp>
        <p:sp>
          <p:nvSpPr>
            <p:cNvPr id="41996" name="Line 9"/>
            <p:cNvSpPr>
              <a:spLocks noChangeAspect="1" noChangeShapeType="1"/>
            </p:cNvSpPr>
            <p:nvPr/>
          </p:nvSpPr>
          <p:spPr bwMode="auto">
            <a:xfrm>
              <a:off x="3360" y="120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Line 10"/>
            <p:cNvSpPr>
              <a:spLocks noChangeAspect="1" noChangeShapeType="1"/>
            </p:cNvSpPr>
            <p:nvPr/>
          </p:nvSpPr>
          <p:spPr bwMode="auto">
            <a:xfrm>
              <a:off x="3360" y="1728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Line 11"/>
            <p:cNvSpPr>
              <a:spLocks noChangeAspect="1" noChangeShapeType="1"/>
            </p:cNvSpPr>
            <p:nvPr/>
          </p:nvSpPr>
          <p:spPr bwMode="auto">
            <a:xfrm>
              <a:off x="3360" y="249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2"/>
            <p:cNvSpPr>
              <a:spLocks noChangeAspect="1" noChangeShapeType="1"/>
            </p:cNvSpPr>
            <p:nvPr/>
          </p:nvSpPr>
          <p:spPr bwMode="auto">
            <a:xfrm>
              <a:off x="3360" y="302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Line 13"/>
            <p:cNvSpPr>
              <a:spLocks noChangeShapeType="1"/>
            </p:cNvSpPr>
            <p:nvPr/>
          </p:nvSpPr>
          <p:spPr bwMode="auto">
            <a:xfrm>
              <a:off x="3360" y="35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Text Box 14"/>
            <p:cNvSpPr txBox="1">
              <a:spLocks noChangeArrowheads="1"/>
            </p:cNvSpPr>
            <p:nvPr/>
          </p:nvSpPr>
          <p:spPr bwMode="auto">
            <a:xfrm>
              <a:off x="2880" y="3908"/>
              <a:ext cx="85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0"/>
                <a:t>Tape-out</a:t>
              </a:r>
            </a:p>
          </p:txBody>
        </p:sp>
        <p:sp>
          <p:nvSpPr>
            <p:cNvPr id="351247" name="Rectangle 15"/>
            <p:cNvSpPr>
              <a:spLocks noChangeAspect="1" noChangeArrowheads="1"/>
            </p:cNvSpPr>
            <p:nvPr/>
          </p:nvSpPr>
          <p:spPr bwMode="auto">
            <a:xfrm>
              <a:off x="625" y="3261"/>
              <a:ext cx="1487" cy="29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Circuit Extraction</a:t>
              </a:r>
            </a:p>
          </p:txBody>
        </p:sp>
        <p:sp>
          <p:nvSpPr>
            <p:cNvPr id="351248" name="Rectangle 16"/>
            <p:cNvSpPr>
              <a:spLocks noChangeAspect="1" noChangeArrowheads="1"/>
            </p:cNvSpPr>
            <p:nvPr/>
          </p:nvSpPr>
          <p:spPr bwMode="auto">
            <a:xfrm>
              <a:off x="576" y="1085"/>
              <a:ext cx="1488" cy="5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Pre-Layout Simulation</a:t>
              </a:r>
            </a:p>
          </p:txBody>
        </p:sp>
        <p:sp>
          <p:nvSpPr>
            <p:cNvPr id="351249" name="Rectangle 17"/>
            <p:cNvSpPr>
              <a:spLocks noChangeAspect="1" noChangeArrowheads="1"/>
            </p:cNvSpPr>
            <p:nvPr/>
          </p:nvSpPr>
          <p:spPr bwMode="auto">
            <a:xfrm>
              <a:off x="625" y="2432"/>
              <a:ext cx="1487" cy="5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b="0"/>
                <a:t>Post-Layout Simulation</a:t>
              </a:r>
            </a:p>
          </p:txBody>
        </p:sp>
        <p:sp>
          <p:nvSpPr>
            <p:cNvPr id="42005" name="Line 18"/>
            <p:cNvSpPr>
              <a:spLocks noChangeShapeType="1"/>
            </p:cNvSpPr>
            <p:nvPr/>
          </p:nvSpPr>
          <p:spPr bwMode="auto">
            <a:xfrm>
              <a:off x="432" y="1942"/>
              <a:ext cx="50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19"/>
            <p:cNvSpPr>
              <a:spLocks noChangeShapeType="1"/>
            </p:cNvSpPr>
            <p:nvPr/>
          </p:nvSpPr>
          <p:spPr bwMode="auto">
            <a:xfrm flipH="1">
              <a:off x="2112" y="343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0"/>
            <p:cNvSpPr>
              <a:spLocks noChangeShapeType="1"/>
            </p:cNvSpPr>
            <p:nvPr/>
          </p:nvSpPr>
          <p:spPr bwMode="auto">
            <a:xfrm flipV="1">
              <a:off x="1344" y="290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1"/>
            <p:cNvSpPr>
              <a:spLocks noChangeShapeType="1"/>
            </p:cNvSpPr>
            <p:nvPr/>
          </p:nvSpPr>
          <p:spPr bwMode="auto">
            <a:xfrm flipV="1">
              <a:off x="2112" y="2374"/>
              <a:ext cx="48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Line 22"/>
            <p:cNvSpPr>
              <a:spLocks noChangeShapeType="1"/>
            </p:cNvSpPr>
            <p:nvPr/>
          </p:nvSpPr>
          <p:spPr bwMode="auto">
            <a:xfrm>
              <a:off x="2112" y="2710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Line 23"/>
            <p:cNvSpPr>
              <a:spLocks noChangeShapeType="1"/>
            </p:cNvSpPr>
            <p:nvPr/>
          </p:nvSpPr>
          <p:spPr bwMode="auto">
            <a:xfrm flipH="1" flipV="1">
              <a:off x="2064" y="1462"/>
              <a:ext cx="5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Line 24"/>
            <p:cNvSpPr>
              <a:spLocks noChangeShapeType="1"/>
            </p:cNvSpPr>
            <p:nvPr/>
          </p:nvSpPr>
          <p:spPr bwMode="auto">
            <a:xfrm flipV="1">
              <a:off x="2064" y="1078"/>
              <a:ext cx="52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257" name="Text Box 25"/>
            <p:cNvSpPr txBox="1">
              <a:spLocks noChangeArrowheads="1"/>
            </p:cNvSpPr>
            <p:nvPr/>
          </p:nvSpPr>
          <p:spPr bwMode="auto">
            <a:xfrm>
              <a:off x="4577" y="1226"/>
              <a:ext cx="899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Structural</a:t>
              </a:r>
            </a:p>
          </p:txBody>
        </p:sp>
        <p:sp>
          <p:nvSpPr>
            <p:cNvPr id="351258" name="Text Box 26"/>
            <p:cNvSpPr txBox="1">
              <a:spLocks noChangeArrowheads="1"/>
            </p:cNvSpPr>
            <p:nvPr/>
          </p:nvSpPr>
          <p:spPr bwMode="auto">
            <a:xfrm>
              <a:off x="4623" y="2787"/>
              <a:ext cx="801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Physical</a:t>
              </a:r>
            </a:p>
          </p:txBody>
        </p:sp>
        <p:sp>
          <p:nvSpPr>
            <p:cNvPr id="42014" name="Line 27"/>
            <p:cNvSpPr>
              <a:spLocks noChangeShapeType="1"/>
            </p:cNvSpPr>
            <p:nvPr/>
          </p:nvSpPr>
          <p:spPr bwMode="auto">
            <a:xfrm>
              <a:off x="384" y="790"/>
              <a:ext cx="50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5" name="Line 28"/>
            <p:cNvSpPr>
              <a:spLocks noChangeAspect="1" noChangeShapeType="1"/>
            </p:cNvSpPr>
            <p:nvPr/>
          </p:nvSpPr>
          <p:spPr bwMode="auto">
            <a:xfrm>
              <a:off x="3360" y="69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261" name="Text Box 29"/>
            <p:cNvSpPr txBox="1">
              <a:spLocks noChangeArrowheads="1"/>
            </p:cNvSpPr>
            <p:nvPr/>
          </p:nvSpPr>
          <p:spPr bwMode="auto">
            <a:xfrm>
              <a:off x="4584" y="433"/>
              <a:ext cx="977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Behavioral</a:t>
              </a:r>
            </a:p>
          </p:txBody>
        </p:sp>
        <p:sp>
          <p:nvSpPr>
            <p:cNvPr id="42017" name="Text Box 30"/>
            <p:cNvSpPr txBox="1">
              <a:spLocks noChangeArrowheads="1"/>
            </p:cNvSpPr>
            <p:nvPr/>
          </p:nvSpPr>
          <p:spPr bwMode="auto">
            <a:xfrm>
              <a:off x="2666" y="405"/>
              <a:ext cx="137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0"/>
                <a:t>Design Capture</a:t>
              </a:r>
            </a:p>
          </p:txBody>
        </p:sp>
      </p:grpSp>
      <p:sp>
        <p:nvSpPr>
          <p:cNvPr id="351263" name="Freeform 31"/>
          <p:cNvSpPr>
            <a:spLocks/>
          </p:cNvSpPr>
          <p:nvPr/>
        </p:nvSpPr>
        <p:spPr bwMode="auto">
          <a:xfrm>
            <a:off x="1108075" y="2087563"/>
            <a:ext cx="685800" cy="2286000"/>
          </a:xfrm>
          <a:custGeom>
            <a:avLst/>
            <a:gdLst>
              <a:gd name="T0" fmla="*/ 432 w 432"/>
              <a:gd name="T1" fmla="*/ 1200 h 1200"/>
              <a:gd name="T2" fmla="*/ 0 w 432"/>
              <a:gd name="T3" fmla="*/ 1200 h 1200"/>
              <a:gd name="T4" fmla="*/ 0 w 432"/>
              <a:gd name="T5" fmla="*/ 0 h 1200"/>
              <a:gd name="T6" fmla="*/ 432 w 432"/>
              <a:gd name="T7" fmla="*/ 0 h 1200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1200"/>
              <a:gd name="T14" fmla="*/ 432 w 432"/>
              <a:gd name="T15" fmla="*/ 1200 h 1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1200">
                <a:moveTo>
                  <a:pt x="432" y="1200"/>
                </a:moveTo>
                <a:lnTo>
                  <a:pt x="0" y="1200"/>
                </a:lnTo>
                <a:lnTo>
                  <a:pt x="0" y="0"/>
                </a:lnTo>
                <a:lnTo>
                  <a:pt x="432" y="0"/>
                </a:lnTo>
              </a:path>
            </a:pathLst>
          </a:custGeom>
          <a:noFill/>
          <a:ln w="76200">
            <a:pattFill prst="pct60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ffectLst>
            <a:outerShdw dist="45791" dir="2021404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1264" name="Text Box 32"/>
          <p:cNvSpPr txBox="1">
            <a:spLocks noGrp="1" noChangeArrowheads="1"/>
          </p:cNvSpPr>
          <p:nvPr>
            <p:ph type="body" idx="1"/>
          </p:nvPr>
        </p:nvSpPr>
        <p:spPr>
          <a:xfrm rot="16200000">
            <a:off x="2118518" y="-442118"/>
            <a:ext cx="4906963" cy="8229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         Design Iteration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15C0-B3A4-4840-8D3E-B938EFCB74EF}" type="slidenum">
              <a:rPr lang="en-CA" altLang="en-US" smtClean="0"/>
              <a:pPr/>
              <a:t>67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99409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72119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Standard Cell Design</a:t>
            </a:r>
          </a:p>
        </p:txBody>
      </p:sp>
      <p:pic>
        <p:nvPicPr>
          <p:cNvPr id="43011" name="Picture 6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0075" y="1439863"/>
            <a:ext cx="4603750" cy="3702050"/>
          </a:xfrm>
          <a:noFill/>
        </p:spPr>
      </p:pic>
      <p:sp>
        <p:nvSpPr>
          <p:cNvPr id="43012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41325" y="1344613"/>
            <a:ext cx="4038600" cy="4906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Library of cells that implement    different gates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Cells can have different width but all cells have same height (hence Standard Cells)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Cells are placed on rows on Si substrate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Many variants of the same cell (2 input NAND, NOT, 3-input NAND,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etc</a:t>
            </a:r>
            <a:r>
              <a:rPr lang="en-US" altLang="en-US" sz="1800" dirty="0">
                <a:ea typeface="ＭＳ Ｐゴシック" panose="020B0600070205080204" pitchFamily="34" charset="-128"/>
              </a:rPr>
              <a:t>…)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Slide Set 4, Page </a:t>
            </a:r>
            <a:fld id="{60A0FA54-8B71-455A-96EE-0326E98E9EA7}" type="slidenum">
              <a:rPr lang="en-CA" altLang="en-US" smtClean="0"/>
              <a:pPr/>
              <a:t>68</a:t>
            </a:fld>
            <a:endParaRPr lang="en-CA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4572000"/>
            <a:ext cx="1600200" cy="189169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460625" y="4572000"/>
            <a:ext cx="3025775" cy="569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505717" y="5160350"/>
            <a:ext cx="2971283" cy="1697650"/>
            <a:chOff x="2895599" y="5160350"/>
            <a:chExt cx="2971283" cy="1697650"/>
          </a:xfrm>
        </p:grpSpPr>
        <p:pic>
          <p:nvPicPr>
            <p:cNvPr id="12" name="Picture 11" descr="ss2-cmos-inverter-yale.e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5599" y="5160350"/>
              <a:ext cx="2971283" cy="15611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479925" y="5160350"/>
              <a:ext cx="1386957" cy="169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4594225" y="4547506"/>
            <a:ext cx="1413668" cy="9703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7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Standard Cell Design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250" y="2009775"/>
            <a:ext cx="4603750" cy="3702050"/>
          </a:xfrm>
          <a:noFill/>
        </p:spPr>
      </p:pic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325" y="1344613"/>
            <a:ext cx="4038600" cy="4906962"/>
          </a:xfrm>
        </p:spPr>
        <p:txBody>
          <a:bodyPr/>
          <a:lstStyle/>
          <a:p>
            <a:pPr marL="0" indent="0" eaLnBrk="1" hangingPunct="1"/>
            <a:r>
              <a:rPr lang="en-US" altLang="en-US" sz="2000" u="sng">
                <a:ea typeface="ＭＳ Ｐゴシック" panose="020B0600070205080204" pitchFamily="34" charset="-128"/>
              </a:rPr>
              <a:t>Logic Synthesis</a:t>
            </a:r>
          </a:p>
          <a:p>
            <a:pPr marL="0" indent="0" eaLnBrk="1" hangingPunct="1"/>
            <a:r>
              <a:rPr lang="en-US" altLang="en-US" sz="2000">
                <a:ea typeface="ＭＳ Ｐゴシック" panose="020B0600070205080204" pitchFamily="34" charset="-128"/>
              </a:rPr>
              <a:t>Transform the HDL description into library cells</a:t>
            </a:r>
          </a:p>
          <a:p>
            <a:pPr marL="0" indent="0"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 eaLnBrk="1" hangingPunct="1"/>
            <a:r>
              <a:rPr lang="en-US" altLang="en-US" sz="2000" u="sng">
                <a:ea typeface="ＭＳ Ｐゴシック" panose="020B0600070205080204" pitchFamily="34" charset="-128"/>
              </a:rPr>
              <a:t>Placement</a:t>
            </a:r>
          </a:p>
          <a:p>
            <a:pPr marL="0" indent="0" eaLnBrk="1" hangingPunct="1"/>
            <a:r>
              <a:rPr lang="en-US" altLang="en-US" sz="2000">
                <a:ea typeface="ＭＳ Ｐゴシック" panose="020B0600070205080204" pitchFamily="34" charset="-128"/>
              </a:rPr>
              <a:t>Where to place a cell ?</a:t>
            </a:r>
          </a:p>
          <a:p>
            <a:pPr marL="0" indent="0"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marL="0" indent="0" eaLnBrk="1" hangingPunct="1"/>
            <a:r>
              <a:rPr lang="en-US" altLang="en-US" sz="2000" u="sng">
                <a:ea typeface="ＭＳ Ｐゴシック" panose="020B0600070205080204" pitchFamily="34" charset="-128"/>
              </a:rPr>
              <a:t>Routing</a:t>
            </a:r>
          </a:p>
          <a:p>
            <a:pPr marL="0" indent="0" eaLnBrk="1" hangingPunct="1"/>
            <a:r>
              <a:rPr lang="en-US" altLang="en-US" sz="2000">
                <a:ea typeface="ＭＳ Ｐゴシック" panose="020B0600070205080204" pitchFamily="34" charset="-128"/>
              </a:rPr>
              <a:t>Connect the placed cells.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Slide Set 4, Page </a:t>
            </a:r>
            <a:fld id="{60A0FA54-8B71-455A-96EE-0326E98E9EA7}" type="slidenum">
              <a:rPr lang="en-CA" altLang="en-US" smtClean="0"/>
              <a:pPr/>
              <a:t>69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210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Basic Logic Gates</a:t>
            </a:r>
          </a:p>
        </p:txBody>
      </p:sp>
      <p:pic>
        <p:nvPicPr>
          <p:cNvPr id="10" name="Picture 9" descr="ss1-and-or-not-gat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65505"/>
            <a:ext cx="7315200" cy="99209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371600" y="2057400"/>
            <a:ext cx="8001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AND gate		    OR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gate		       NOT gate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611312" y="3843337"/>
          <a:ext cx="136048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00" imgH="139700" progId="Equation.3">
                  <p:embed/>
                </p:oleObj>
              </mc:Choice>
              <mc:Fallback>
                <p:oleObj name="Equation" r:id="rId4" imgW="546100" imgH="1397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2" y="3843337"/>
                        <a:ext cx="1360488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3" name="Object 3"/>
          <p:cNvGraphicFramePr>
            <a:graphicFrameLocks noChangeAspect="1"/>
          </p:cNvGraphicFramePr>
          <p:nvPr/>
        </p:nvGraphicFramePr>
        <p:xfrm>
          <a:off x="4142626" y="3810000"/>
          <a:ext cx="1496174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4200" imgH="177800" progId="Equation.3">
                  <p:embed/>
                </p:oleObj>
              </mc:Choice>
              <mc:Fallback>
                <p:oleObj name="Equation" r:id="rId6" imgW="584200" imgH="177800" progId="Equation.3">
                  <p:embed/>
                  <p:pic>
                    <p:nvPicPr>
                      <p:cNvPr id="1177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626" y="3810000"/>
                        <a:ext cx="1496174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4" name="Object 4"/>
          <p:cNvGraphicFramePr>
            <a:graphicFrameLocks noChangeAspect="1"/>
          </p:cNvGraphicFramePr>
          <p:nvPr/>
        </p:nvGraphicFramePr>
        <p:xfrm>
          <a:off x="7092950" y="3810000"/>
          <a:ext cx="11382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200" imgH="177800" progId="Equation.3">
                  <p:embed/>
                </p:oleObj>
              </mc:Choice>
              <mc:Fallback>
                <p:oleObj name="Equation" r:id="rId8" imgW="457200" imgH="177800" progId="Equation.3">
                  <p:embed/>
                  <p:pic>
                    <p:nvPicPr>
                      <p:cNvPr id="117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3810000"/>
                        <a:ext cx="1138238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Group 4"/>
          <p:cNvGraphicFramePr>
            <a:graphicFrameLocks noGrp="1"/>
          </p:cNvGraphicFramePr>
          <p:nvPr/>
        </p:nvGraphicFramePr>
        <p:xfrm>
          <a:off x="1752601" y="4648200"/>
          <a:ext cx="1600199" cy="1612901"/>
        </p:xfrm>
        <a:graphic>
          <a:graphicData uri="http://schemas.openxmlformats.org/drawingml/2006/table">
            <a:tbl>
              <a:tblPr/>
              <a:tblGrid>
                <a:gridCol w="53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Group 4"/>
          <p:cNvGraphicFramePr>
            <a:graphicFrameLocks noGrp="1"/>
          </p:cNvGraphicFramePr>
          <p:nvPr/>
        </p:nvGraphicFramePr>
        <p:xfrm>
          <a:off x="4222750" y="4648200"/>
          <a:ext cx="1644650" cy="1612901"/>
        </p:xfrm>
        <a:graphic>
          <a:graphicData uri="http://schemas.openxmlformats.org/drawingml/2006/table">
            <a:tbl>
              <a:tblPr/>
              <a:tblGrid>
                <a:gridCol w="5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Group 4"/>
          <p:cNvGraphicFramePr>
            <a:graphicFrameLocks noGrp="1"/>
          </p:cNvGraphicFramePr>
          <p:nvPr/>
        </p:nvGraphicFramePr>
        <p:xfrm>
          <a:off x="7086601" y="4943474"/>
          <a:ext cx="1066799" cy="1000126"/>
        </p:xfrm>
        <a:graphic>
          <a:graphicData uri="http://schemas.openxmlformats.org/drawingml/2006/table">
            <a:tbl>
              <a:tblPr/>
              <a:tblGrid>
                <a:gridCol w="53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0" marR="0" marT="0" marB="0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6554" y="2981980"/>
            <a:ext cx="125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Symbol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51" y="3743980"/>
            <a:ext cx="1456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Function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656" y="4572000"/>
            <a:ext cx="9601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Truth </a:t>
            </a:r>
          </a:p>
          <a:p>
            <a:r>
              <a:rPr lang="en-US" sz="2800" dirty="0"/>
              <a:t>table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1524795" y="4267200"/>
            <a:ext cx="441959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191794" y="4266406"/>
            <a:ext cx="441959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200" y="3743980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200" y="4419600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200" y="2741612"/>
            <a:ext cx="86868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-762794" y="4266406"/>
            <a:ext cx="4419599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" y="6475412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553994" y="4250531"/>
            <a:ext cx="441959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-2132806" y="4250531"/>
            <a:ext cx="441959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788" y="2039937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87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Standard Cell Design: An Example</a:t>
            </a:r>
          </a:p>
        </p:txBody>
      </p:sp>
      <p:pic>
        <p:nvPicPr>
          <p:cNvPr id="45059" name="Content Placeholder 5" descr="s4_1up.1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63" b="-11763"/>
          <a:stretch>
            <a:fillRect/>
          </a:stretch>
        </p:blipFill>
        <p:spPr>
          <a:xfrm>
            <a:off x="1905000" y="1041400"/>
            <a:ext cx="4368800" cy="53086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Slide Set 4, Page </a:t>
            </a:r>
            <a:fld id="{60A0FA54-8B71-455A-96EE-0326E98E9EA7}" type="slidenum">
              <a:rPr lang="en-CA" altLang="en-US" smtClean="0"/>
              <a:pPr/>
              <a:t>70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343481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Standard Cell Design</a:t>
            </a: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0075" y="1439863"/>
            <a:ext cx="4603750" cy="3702050"/>
          </a:xfrm>
          <a:noFill/>
        </p:spPr>
      </p:pic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325" y="1344613"/>
            <a:ext cx="4038600" cy="4906962"/>
          </a:xfrm>
        </p:spPr>
        <p:txBody>
          <a:bodyPr/>
          <a:lstStyle/>
          <a:p>
            <a:pPr marL="0" indent="0" eaLnBrk="1" hangingPunct="1"/>
            <a:r>
              <a:rPr lang="en-US" altLang="en-US" sz="2000">
                <a:ea typeface="ＭＳ Ｐゴシック" panose="020B0600070205080204" pitchFamily="34" charset="-128"/>
              </a:rPr>
              <a:t>Routing channel can be narrowed if more interconnect layers are available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Slide Set 4, Page </a:t>
            </a:r>
            <a:fld id="{60A0FA54-8B71-455A-96EE-0326E98E9EA7}" type="slidenum">
              <a:rPr lang="en-CA" altLang="en-US" smtClean="0"/>
              <a:pPr/>
              <a:t>71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572119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Standard Cell Design: New Generation</a:t>
            </a:r>
          </a:p>
        </p:txBody>
      </p:sp>
      <p:sp>
        <p:nvSpPr>
          <p:cNvPr id="4710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799" y="6476206"/>
            <a:ext cx="5453062" cy="49053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 Cell-structure hidden under interconnect layers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1800" i="1" dirty="0">
              <a:solidFill>
                <a:srgbClr val="31526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Slide Set 4, Page </a:t>
            </a:r>
            <a:fld id="{60A0FA54-8B71-455A-96EE-0326E98E9EA7}" type="slidenum">
              <a:rPr lang="en-CA" altLang="en-US" smtClean="0"/>
              <a:pPr/>
              <a:t>72</a:t>
            </a:fld>
            <a:endParaRPr lang="en-CA" altLang="en-US"/>
          </a:p>
        </p:txBody>
      </p:sp>
      <p:pic>
        <p:nvPicPr>
          <p:cNvPr id="174082" name="Picture 2" descr="nline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47" y="990600"/>
            <a:ext cx="3592353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4447" y="4755931"/>
            <a:ext cx="261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Place and Route of a </a:t>
            </a:r>
          </a:p>
          <a:p>
            <a:r>
              <a:rPr lang="en-US" dirty="0"/>
              <a:t>16-bit Floating-point Unit.</a:t>
            </a:r>
          </a:p>
        </p:txBody>
      </p:sp>
      <p:pic>
        <p:nvPicPr>
          <p:cNvPr id="174084" name="Picture 4" descr="n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263865" cy="13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799" y="4755930"/>
            <a:ext cx="401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Place and route of a special function unit</a:t>
            </a:r>
          </a:p>
          <a:p>
            <a:r>
              <a:rPr lang="en-US" dirty="0"/>
              <a:t>meant for ML acceleration.  </a:t>
            </a:r>
          </a:p>
        </p:txBody>
      </p:sp>
      <p:pic>
        <p:nvPicPr>
          <p:cNvPr id="174086" name="Picture 6" descr="tandardCe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730707"/>
            <a:ext cx="4263865" cy="13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24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5D20-8C55-6C2A-590A-C868DD30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Mixing Standard Cells and Full Custom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4F5E59-82C5-5FC2-2613-A084F27D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 descr="A circuit board with many different components&#10;&#10;Description automatically generated">
            <a:extLst>
              <a:ext uri="{FF2B5EF4-FFF2-40B4-BE49-F238E27FC236}">
                <a16:creationId xmlns:a16="http://schemas.microsoft.com/office/drawing/2014/main" id="{4ED26E0A-C24B-C4B3-EFA7-F0E6394EC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2261"/>
            <a:ext cx="4470400" cy="4735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BA964-2D0B-66E5-20DE-50EE2CD88FBC}"/>
              </a:ext>
            </a:extLst>
          </p:cNvPr>
          <p:cNvSpPr txBox="1"/>
          <p:nvPr/>
        </p:nvSpPr>
        <p:spPr>
          <a:xfrm>
            <a:off x="5562600" y="1752600"/>
            <a:ext cx="1089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Intel 386</a:t>
            </a:r>
          </a:p>
        </p:txBody>
      </p:sp>
    </p:spTree>
    <p:extLst>
      <p:ext uri="{BB962C8B-B14F-4D97-AF65-F5344CB8AC3E}">
        <p14:creationId xmlns:p14="http://schemas.microsoft.com/office/powerpoint/2010/main" val="42219473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86025"/>
            <a:ext cx="13716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0386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15C0-B3A4-4840-8D3E-B938EFCB74EF}" type="slidenum">
              <a:rPr lang="en-CA" altLang="en-US" smtClean="0"/>
              <a:pPr/>
              <a:t>74</a:t>
            </a:fld>
            <a:endParaRPr lang="en-CA" alt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72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Chip Manufacturing (Full Custom, Standard Cell)</a:t>
            </a:r>
          </a:p>
        </p:txBody>
      </p:sp>
    </p:spTree>
    <p:extLst>
      <p:ext uri="{BB962C8B-B14F-4D97-AF65-F5344CB8AC3E}">
        <p14:creationId xmlns:p14="http://schemas.microsoft.com/office/powerpoint/2010/main" val="37007988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993"/>
            <a:ext cx="9144000" cy="5259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477000"/>
            <a:ext cx="818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[image from: </a:t>
            </a:r>
            <a:r>
              <a:rPr lang="en-US" sz="1100" dirty="0">
                <a:hlinkClick r:id="rId3"/>
              </a:rPr>
              <a:t>https://www.kitguru.net/components/anton-shilov/tsmc-builds-first-10nm-validation-chips-with-quad-core-arm-cortex-a57/</a:t>
            </a:r>
            <a:r>
              <a:rPr lang="en-US" sz="1100" dirty="0"/>
              <a:t> 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362" y="364993"/>
            <a:ext cx="337343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16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754"/>
            <a:ext cx="9144000" cy="4964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172200"/>
            <a:ext cx="8180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[image from: </a:t>
            </a:r>
            <a:r>
              <a:rPr lang="en-US" sz="1100" dirty="0">
                <a:hlinkClick r:id="rId3"/>
              </a:rPr>
              <a:t>https://www.kitguru.net/components/anton-shilov/tsmc-builds-first-10nm-validation-chips-with-quad-core-arm-cortex-a57/</a:t>
            </a:r>
            <a:r>
              <a:rPr lang="en-US" sz="1100" dirty="0"/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898845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77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2400"/>
            <a:ext cx="8528050" cy="6333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538912"/>
            <a:ext cx="780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[image from :https://</a:t>
            </a:r>
            <a:r>
              <a:rPr lang="en-US" sz="1100" dirty="0" err="1"/>
              <a:t>community.cadence.com</a:t>
            </a:r>
            <a:r>
              <a:rPr lang="en-US" sz="1100" dirty="0"/>
              <a:t>/cadence_blogs_8/b/breakfast-bytes/archive/2016/03/25/</a:t>
            </a:r>
            <a:r>
              <a:rPr lang="en-US" sz="1100" dirty="0" err="1"/>
              <a:t>tsmc</a:t>
            </a:r>
            <a:r>
              <a:rPr lang="en-US" sz="1100" dirty="0"/>
              <a:t>-manufacturing-status ]</a:t>
            </a:r>
          </a:p>
        </p:txBody>
      </p:sp>
    </p:spTree>
    <p:extLst>
      <p:ext uri="{BB962C8B-B14F-4D97-AF65-F5344CB8AC3E}">
        <p14:creationId xmlns:p14="http://schemas.microsoft.com/office/powerpoint/2010/main" val="15964347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Standard Cell Design: Summary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4525" y="1293813"/>
            <a:ext cx="4038600" cy="506888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Used for high-speed or low-power applications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Very expensive, and time consuming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(&gt; $10M just for the mask costs)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Very high “re-spin” cost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More economic than full custom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Today standard cell often used in combination with full custom in chips that sell in large volume.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48132" name="Picture 6" descr="v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27150"/>
            <a:ext cx="373538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altLang="en-US"/>
              <a:t>Slide Set 4, Page </a:t>
            </a:r>
            <a:fld id="{60A0FA54-8B71-455A-96EE-0326E98E9EA7}" type="slidenum">
              <a:rPr lang="en-CA" altLang="en-US" smtClean="0"/>
              <a:pPr/>
              <a:t>78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73483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Serials-Parallel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1935163"/>
          </a:xfrm>
        </p:spPr>
        <p:txBody>
          <a:bodyPr/>
          <a:lstStyle/>
          <a:p>
            <a:pPr>
              <a:buNone/>
            </a:pPr>
            <a:r>
              <a:rPr lang="en-US" dirty="0"/>
              <a:t>	E.g., start car if key turned and either clutch pressed or in neutral</a:t>
            </a:r>
          </a:p>
        </p:txBody>
      </p:sp>
      <p:pic>
        <p:nvPicPr>
          <p:cNvPr id="6" name="Picture 5" descr="ss2-combine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09800"/>
            <a:ext cx="3429000" cy="133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2514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 = (a </a:t>
            </a:r>
            <a:r>
              <a:rPr lang="en-US" sz="2800" dirty="0" err="1">
                <a:ea typeface="ＭＳ Ｐゴシック" pitchFamily="34" charset="-128"/>
                <a:sym typeface="Symbol" pitchFamily="18" charset="2"/>
              </a:rPr>
              <a:t></a:t>
            </a:r>
            <a:r>
              <a:rPr lang="en-US" sz="2800" dirty="0"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 err="1">
                <a:ea typeface="ＭＳ Ｐゴシック" pitchFamily="34" charset="-128"/>
                <a:sym typeface="Symbol" pitchFamily="18" charset="2"/>
              </a:rPr>
              <a:t>b</a:t>
            </a:r>
            <a:r>
              <a:rPr lang="en-US" sz="2800" dirty="0">
                <a:ea typeface="ＭＳ Ｐゴシック" pitchFamily="34" charset="-128"/>
                <a:sym typeface="Symbol" pitchFamily="18" charset="2"/>
              </a:rPr>
              <a:t>) </a:t>
            </a:r>
            <a:r>
              <a:rPr lang="en-US" sz="2800" dirty="0" err="1">
                <a:ea typeface="ＭＳ Ｐゴシック" pitchFamily="34" charset="-128"/>
                <a:sym typeface="Symbol" pitchFamily="18" charset="2"/>
              </a:rPr>
              <a:t></a:t>
            </a:r>
            <a:r>
              <a:rPr lang="en-US" sz="2800" dirty="0"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 err="1">
                <a:ea typeface="ＭＳ Ｐゴシック" pitchFamily="34" charset="-128"/>
                <a:sym typeface="Symbol" pitchFamily="18" charset="2"/>
              </a:rPr>
              <a:t>c</a:t>
            </a:r>
            <a:r>
              <a:rPr lang="en-US" sz="2800" dirty="0"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Gates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AND, OR, and NOT symbols we can draw a logic diagram for any Boolean expression. </a:t>
            </a:r>
          </a:p>
          <a:p>
            <a:r>
              <a:rPr lang="en-US" dirty="0"/>
              <a:t>To convert from an expression to a logic diagram, pick an operator (∨or ∧) at the top level of the expression and draw a gate of the corresponding type.</a:t>
            </a:r>
          </a:p>
          <a:p>
            <a:r>
              <a:rPr lang="en-US" dirty="0"/>
              <a:t>Label the inputs to the gate with the argument </a:t>
            </a:r>
            <a:r>
              <a:rPr lang="en-US" dirty="0" err="1"/>
              <a:t>subexpressions</a:t>
            </a:r>
            <a:r>
              <a:rPr lang="en-US" dirty="0"/>
              <a:t>. </a:t>
            </a:r>
          </a:p>
          <a:p>
            <a:r>
              <a:rPr lang="en-US" dirty="0"/>
              <a:t>Repeat this process on the </a:t>
            </a:r>
            <a:r>
              <a:rPr lang="en-US" dirty="0" err="1"/>
              <a:t>subexpressions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§3.5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s2-series-parallel-a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0" y="1602000"/>
            <a:ext cx="1173480" cy="2496312"/>
          </a:xfrm>
          <a:prstGeom prst="rect">
            <a:avLst/>
          </a:prstGeom>
        </p:spPr>
      </p:pic>
      <p:pic>
        <p:nvPicPr>
          <p:cNvPr id="24" name="Picture 23" descr="ss2-series-parallel-b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0" y="1598400"/>
            <a:ext cx="1173480" cy="2496312"/>
          </a:xfrm>
          <a:prstGeom prst="rect">
            <a:avLst/>
          </a:prstGeom>
        </p:spPr>
      </p:pic>
      <p:pic>
        <p:nvPicPr>
          <p:cNvPr id="25" name="Picture 24" descr="ss2-series-parallel-c.e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00" y="1602000"/>
            <a:ext cx="1031240" cy="2496312"/>
          </a:xfrm>
          <a:prstGeom prst="rect">
            <a:avLst/>
          </a:prstGeom>
        </p:spPr>
      </p:pic>
      <p:pic>
        <p:nvPicPr>
          <p:cNvPr id="26" name="Picture 25" descr="ss2-series-parallel-d.e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0" y="4165200"/>
            <a:ext cx="1073912" cy="1898904"/>
          </a:xfrm>
          <a:prstGeom prst="rect">
            <a:avLst/>
          </a:prstGeom>
        </p:spPr>
      </p:pic>
      <p:pic>
        <p:nvPicPr>
          <p:cNvPr id="27" name="Picture 26" descr="ss2-series-parallel-e.e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800" y="4165200"/>
            <a:ext cx="512064" cy="1898904"/>
          </a:xfrm>
          <a:prstGeom prst="rect">
            <a:avLst/>
          </a:prstGeom>
        </p:spPr>
      </p:pic>
      <p:pic>
        <p:nvPicPr>
          <p:cNvPr id="28" name="Picture 27" descr="ss2-series-parallel-f.em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165200"/>
            <a:ext cx="469392" cy="1898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Series-Parallel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892042"/>
            <a:ext cx="3352800" cy="382295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/>
              <a:t>	Determine a logic network’s function by repeatedly replacing series or parallel </a:t>
            </a:r>
            <a:r>
              <a:rPr lang="en-US" dirty="0" err="1"/>
              <a:t>subnetwork</a:t>
            </a:r>
            <a:r>
              <a:rPr lang="en-US" dirty="0"/>
              <a:t> with a single switch controlled by the equivalent logical expression.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4362" y="28167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81175" y="2857758"/>
          <a:ext cx="355600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17500" imgH="139700" progId="Equation.3">
                  <p:embed/>
                </p:oleObj>
              </mc:Choice>
              <mc:Fallback>
                <p:oleObj name="Equation" r:id="rId9" imgW="317500" imgH="139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2857758"/>
                        <a:ext cx="355600" cy="157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232149" y="28017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128962" y="2842758"/>
          <a:ext cx="355600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17500" imgH="139700" progId="Equation.3">
                  <p:embed/>
                </p:oleObj>
              </mc:Choice>
              <mc:Fallback>
                <p:oleObj name="Equation" r:id="rId11" imgW="317500" imgH="139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2" y="2842758"/>
                        <a:ext cx="355600" cy="157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121149" y="24207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017962" y="2461758"/>
          <a:ext cx="355600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17500" imgH="139700" progId="Equation.3">
                  <p:embed/>
                </p:oleObj>
              </mc:Choice>
              <mc:Fallback>
                <p:oleObj name="Equation" r:id="rId12" imgW="317500" imgH="139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2" y="2461758"/>
                        <a:ext cx="355600" cy="157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479549" y="47725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376362" y="4813558"/>
          <a:ext cx="355600" cy="15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17500" imgH="139700" progId="Equation.3">
                  <p:embed/>
                </p:oleObj>
              </mc:Choice>
              <mc:Fallback>
                <p:oleObj name="Equation" r:id="rId14" imgW="317500" imgH="1397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2" y="4813558"/>
                        <a:ext cx="355600" cy="157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463549" y="47829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76212" y="4804033"/>
          <a:ext cx="725488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47700" imgH="177800" progId="Equation.3">
                  <p:embed/>
                </p:oleObj>
              </mc:Choice>
              <mc:Fallback>
                <p:oleObj name="Equation" r:id="rId15" imgW="647700" imgH="177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" y="4804033"/>
                        <a:ext cx="725488" cy="200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793998" y="4792483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22562" y="48135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112962" y="4813558"/>
          <a:ext cx="14224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70000" imgH="177800" progId="Equation.3">
                  <p:embed/>
                </p:oleObj>
              </mc:Choice>
              <mc:Fallback>
                <p:oleObj name="Equation" r:id="rId17" imgW="1270000" imgH="177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962" y="4813558"/>
                        <a:ext cx="1422400" cy="200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4698998" y="4813558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27562" y="4834633"/>
            <a:ext cx="228600" cy="2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897312" y="4834196"/>
          <a:ext cx="1665288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485900" imgH="177800" progId="Equation.3">
                  <p:embed/>
                </p:oleObj>
              </mc:Choice>
              <mc:Fallback>
                <p:oleObj name="Equation" r:id="rId19" imgW="1485900" imgH="177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2" y="4834196"/>
                        <a:ext cx="1665288" cy="200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7056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6559" y="6248400"/>
            <a:ext cx="413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CMOS majority gate -- see Dally §4.3.3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Complex gates: AND-OR-Invert (AOI)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382000" cy="944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Useful because uses fewer transistors than would need if combining distinct AND </a:t>
            </a:r>
            <a:r>
              <a:rPr lang="en-US" dirty="0" err="1"/>
              <a:t>and</a:t>
            </a:r>
            <a:r>
              <a:rPr lang="en-US" dirty="0"/>
              <a:t> NOR gate.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18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Text: Dally §4.3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85673"/>
            <a:ext cx="7086600" cy="32334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01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Complex Gates?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Typically don’t have more than 6 inputs to a single logic gate</a:t>
            </a:r>
          </a:p>
          <a:p>
            <a:r>
              <a:rPr lang="en-US" dirty="0"/>
              <a:t>If circuit is larger, need to decompose into multiple simpler gates (e.g., AND, OR, NOT).</a:t>
            </a:r>
          </a:p>
          <a:p>
            <a:r>
              <a:rPr lang="en-US" dirty="0"/>
              <a:t>Today, when companies like Intel, IBM, NVIDIA, AMD implement a large digital logic chip they use synthesis tools; these are are often given a “menu” of basic logic gates to choose from (called a “standard cell library”).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669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Learned how to convert Boolean expressions into logic gates</a:t>
            </a:r>
          </a:p>
          <a:p>
            <a:r>
              <a:rPr lang="en-US" dirty="0"/>
              <a:t>Two types of MOS transistors (NFET, PFET) used together to make a CMOS gate.</a:t>
            </a:r>
          </a:p>
          <a:p>
            <a:r>
              <a:rPr lang="en-US" dirty="0"/>
              <a:t>Noise immunity results from operation of transistors as switches with wide input range</a:t>
            </a:r>
          </a:p>
          <a:p>
            <a:r>
              <a:rPr lang="en-US" dirty="0"/>
              <a:t>Switch networks used to build logic functions</a:t>
            </a:r>
          </a:p>
          <a:p>
            <a:r>
              <a:rPr lang="en-US" dirty="0" err="1"/>
              <a:t>Tri-state</a:t>
            </a:r>
            <a:r>
              <a:rPr lang="en-US" dirty="0"/>
              <a:t> inverter can either drive output to 0/1 or leave it “dangling”.   Many 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232581" y="2760022"/>
          <a:ext cx="23717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203040" progId="Equation.3">
                  <p:embed/>
                </p:oleObj>
              </mc:Choice>
              <mc:Fallback>
                <p:oleObj name="Equation" r:id="rId2" imgW="927000" imgH="20304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581" y="2760022"/>
                        <a:ext cx="237172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0128" y="1579314"/>
            <a:ext cx="766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would you implement the following Boolean function using the gates we have seen so far?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14600" y="4720803"/>
            <a:ext cx="2561230" cy="1008615"/>
            <a:chOff x="2514600" y="4343400"/>
            <a:chExt cx="2561230" cy="1008615"/>
          </a:xfrm>
        </p:grpSpPr>
        <p:pic>
          <p:nvPicPr>
            <p:cNvPr id="6" name="Picture 5" descr="or.e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3030" y="4562570"/>
              <a:ext cx="2082800" cy="711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514600" y="43434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4600" y="476724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51036" y="5170605"/>
            <a:ext cx="2800644" cy="849195"/>
            <a:chOff x="4051036" y="4793202"/>
            <a:chExt cx="2800644" cy="849195"/>
          </a:xfrm>
        </p:grpSpPr>
        <p:pic>
          <p:nvPicPr>
            <p:cNvPr id="9" name="Picture 8" descr="or.e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0830" y="4793202"/>
              <a:ext cx="2082800" cy="711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051036" y="5057622"/>
              <a:ext cx="367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53200" y="4825425"/>
              <a:ext cx="298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3438525" y="5022171"/>
          <a:ext cx="8778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2720" imgH="177480" progId="Equation.3">
                  <p:embed/>
                </p:oleObj>
              </mc:Choice>
              <mc:Fallback>
                <p:oleObj name="Equation" r:id="rId5" imgW="342720" imgH="177480" progId="Equation.3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525" y="5022171"/>
                        <a:ext cx="877887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28E00-80DD-2147-9602-1B9AC9547B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61518</TotalTime>
  <Words>3323</Words>
  <Application>Microsoft Macintosh PowerPoint</Application>
  <PresentationFormat>On-screen Show (4:3)</PresentationFormat>
  <Paragraphs>846</Paragraphs>
  <Slides>83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ＭＳ ゴシック</vt:lpstr>
      <vt:lpstr>MS PGothic</vt:lpstr>
      <vt:lpstr>Arial</vt:lpstr>
      <vt:lpstr>Arial Narrow</vt:lpstr>
      <vt:lpstr>Calibri</vt:lpstr>
      <vt:lpstr>Impact</vt:lpstr>
      <vt:lpstr>Symbol</vt:lpstr>
      <vt:lpstr>Times New Roman</vt:lpstr>
      <vt:lpstr>Office Theme</vt:lpstr>
      <vt:lpstr>Equation</vt:lpstr>
      <vt:lpstr>CPEN 211: Introduction to Microcomputers  Slide Set 2:  CMOS Logic Gates</vt:lpstr>
      <vt:lpstr>PowerPoint Presentation</vt:lpstr>
      <vt:lpstr>Learning Objectives</vt:lpstr>
      <vt:lpstr>PowerPoint Presentation</vt:lpstr>
      <vt:lpstr>PowerPoint Presentation</vt:lpstr>
      <vt:lpstr>From Equations to Gates</vt:lpstr>
      <vt:lpstr>Basic Logic Gates</vt:lpstr>
      <vt:lpstr>Connecting Gates Together</vt:lpstr>
      <vt:lpstr>Example</vt:lpstr>
      <vt:lpstr>PowerPoint Presentation</vt:lpstr>
      <vt:lpstr>Example: Majority Circuit</vt:lpstr>
      <vt:lpstr>Example: Majority Circuit</vt:lpstr>
      <vt:lpstr>Example: Majority Circuit</vt:lpstr>
      <vt:lpstr>NAND and NOR Gates</vt:lpstr>
      <vt:lpstr>What is output of this circuit?</vt:lpstr>
      <vt:lpstr>PowerPoint Presentation</vt:lpstr>
      <vt:lpstr>DeMorgan Graphically</vt:lpstr>
      <vt:lpstr>Bubble Rule</vt:lpstr>
      <vt:lpstr>Example: Exclusive-OR (XOR) Gate</vt:lpstr>
      <vt:lpstr>Example: Exclusive-OR (XOR) Gate</vt:lpstr>
      <vt:lpstr>From Gates to Equations</vt:lpstr>
      <vt:lpstr>Implementing Boolean operations (AND, OR, NOT) using electronic circuits</vt:lpstr>
      <vt:lpstr>Consider household light switch</vt:lpstr>
      <vt:lpstr>PowerPoint Presentation</vt:lpstr>
      <vt:lpstr>Metal Oxide Semiconductor (MOS) Field-Effect Transistors (FET)</vt:lpstr>
      <vt:lpstr>How is a Silicon Wafer created?</vt:lpstr>
      <vt:lpstr>PowerPoint Presentation</vt:lpstr>
      <vt:lpstr>How is a chip made from a wafer?</vt:lpstr>
      <vt:lpstr>PowerPoint Presentation</vt:lpstr>
      <vt:lpstr>n-type MOS transistor (NFET)</vt:lpstr>
      <vt:lpstr>n-type MOS transistor (NFET)</vt:lpstr>
      <vt:lpstr>NFET Circuit Symbol</vt:lpstr>
      <vt:lpstr>n-type MOS transistor (NFET) </vt:lpstr>
      <vt:lpstr>NOT Function</vt:lpstr>
      <vt:lpstr>Problem:  Power consumption</vt:lpstr>
      <vt:lpstr>PowerPoint Presentation</vt:lpstr>
      <vt:lpstr>Problem</vt:lpstr>
      <vt:lpstr>Aside: Why Can’t We Connect Output to Supply with NFET?</vt:lpstr>
      <vt:lpstr>p-type MOS transistor (PFET)</vt:lpstr>
      <vt:lpstr>p-type MOS transistor (PFET)</vt:lpstr>
      <vt:lpstr>P-type MOS Transistor (PFET)</vt:lpstr>
      <vt:lpstr>NOT function</vt:lpstr>
      <vt:lpstr>Recall: Effect of Noise on Digital Signals</vt:lpstr>
      <vt:lpstr>Key to digital signal restoration: Transistors don’t turn on/off at exactly 0V and 2.5V</vt:lpstr>
      <vt:lpstr>PowerPoint Presentation</vt:lpstr>
      <vt:lpstr>PowerPoint Presentation</vt:lpstr>
      <vt:lpstr>Switch Logic</vt:lpstr>
      <vt:lpstr>AND Switch Circuit</vt:lpstr>
      <vt:lpstr>AND Switch Circuit</vt:lpstr>
      <vt:lpstr>OR Switch Circuit</vt:lpstr>
      <vt:lpstr>CMOS Logic Gate Design</vt:lpstr>
      <vt:lpstr>Recall: Dual Functions</vt:lpstr>
      <vt:lpstr>PowerPoint Presentation</vt:lpstr>
      <vt:lpstr>PowerPoint Presentation</vt:lpstr>
      <vt:lpstr>PowerPoint Presentation</vt:lpstr>
      <vt:lpstr>PowerPoint Presentation</vt:lpstr>
      <vt:lpstr>CMOS NAND gate</vt:lpstr>
      <vt:lpstr>CMOS NOR gate</vt:lpstr>
      <vt:lpstr>CMOS AND Gate?</vt:lpstr>
      <vt:lpstr>CMOS AND = NAND + NOT</vt:lpstr>
      <vt:lpstr>Finally, consider this circuit…</vt:lpstr>
      <vt:lpstr>… called a Tri-State Inverter</vt:lpstr>
      <vt:lpstr>How Are CMOS Gates Used?</vt:lpstr>
      <vt:lpstr>Custom Approach</vt:lpstr>
      <vt:lpstr>Cross Section of an Integrated Circuit</vt:lpstr>
      <vt:lpstr>PowerPoint Presentation</vt:lpstr>
      <vt:lpstr>Implementing Logic Circuits</vt:lpstr>
      <vt:lpstr>Standard Cell Design</vt:lpstr>
      <vt:lpstr>Standard Cell Design</vt:lpstr>
      <vt:lpstr>Standard Cell Design: An Example</vt:lpstr>
      <vt:lpstr>Standard Cell Design</vt:lpstr>
      <vt:lpstr>Standard Cell Design: New Generation</vt:lpstr>
      <vt:lpstr>Mixing Standard Cells and Full Custom</vt:lpstr>
      <vt:lpstr>Chip Manufacturing (Full Custom, Standard Cell)</vt:lpstr>
      <vt:lpstr>PowerPoint Presentation</vt:lpstr>
      <vt:lpstr>PowerPoint Presentation</vt:lpstr>
      <vt:lpstr>PowerPoint Presentation</vt:lpstr>
      <vt:lpstr>Standard Cell Design: Summary</vt:lpstr>
      <vt:lpstr>Serials-Parallel Networks</vt:lpstr>
      <vt:lpstr>Analyzing Series-Parallel Networks</vt:lpstr>
      <vt:lpstr>Complex gates: AND-OR-Invert (AOI)</vt:lpstr>
      <vt:lpstr>When Complex Gates?</vt:lpstr>
      <vt:lpstr>Summary</vt:lpstr>
    </vt:vector>
  </TitlesOfParts>
  <Company>University of British 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EECE 259: Introduction to Microcomputers  Slide Set 2:  Logic Gates Combinational Logic Design</dc:title>
  <dc:creator>Tor M. Aamodt</dc:creator>
  <cp:lastModifiedBy>Tor Aamodt</cp:lastModifiedBy>
  <cp:revision>511</cp:revision>
  <cp:lastPrinted>2023-09-16T05:22:01Z</cp:lastPrinted>
  <dcterms:created xsi:type="dcterms:W3CDTF">2014-08-17T09:08:37Z</dcterms:created>
  <dcterms:modified xsi:type="dcterms:W3CDTF">2024-09-18T12:48:14Z</dcterms:modified>
</cp:coreProperties>
</file>