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7" r:id="rId2"/>
    <p:sldId id="412" r:id="rId3"/>
    <p:sldId id="413" r:id="rId4"/>
    <p:sldId id="320" r:id="rId5"/>
    <p:sldId id="411" r:id="rId6"/>
    <p:sldId id="313" r:id="rId7"/>
    <p:sldId id="314" r:id="rId8"/>
    <p:sldId id="322" r:id="rId9"/>
    <p:sldId id="398" r:id="rId10"/>
    <p:sldId id="414" r:id="rId11"/>
    <p:sldId id="416" r:id="rId12"/>
    <p:sldId id="415" r:id="rId13"/>
    <p:sldId id="321" r:id="rId14"/>
    <p:sldId id="436" r:id="rId15"/>
    <p:sldId id="325" r:id="rId16"/>
    <p:sldId id="326" r:id="rId17"/>
    <p:sldId id="399" r:id="rId18"/>
    <p:sldId id="327" r:id="rId19"/>
    <p:sldId id="348" r:id="rId20"/>
    <p:sldId id="347" r:id="rId21"/>
    <p:sldId id="349" r:id="rId22"/>
    <p:sldId id="317" r:id="rId23"/>
    <p:sldId id="351" r:id="rId24"/>
    <p:sldId id="352" r:id="rId25"/>
    <p:sldId id="353" r:id="rId26"/>
    <p:sldId id="318" r:id="rId27"/>
    <p:sldId id="345" r:id="rId28"/>
    <p:sldId id="419" r:id="rId29"/>
    <p:sldId id="420" r:id="rId30"/>
    <p:sldId id="421" r:id="rId31"/>
    <p:sldId id="431" r:id="rId32"/>
    <p:sldId id="425" r:id="rId33"/>
    <p:sldId id="424" r:id="rId34"/>
    <p:sldId id="426" r:id="rId35"/>
    <p:sldId id="428" r:id="rId36"/>
    <p:sldId id="427" r:id="rId37"/>
    <p:sldId id="328" r:id="rId38"/>
    <p:sldId id="400" r:id="rId39"/>
    <p:sldId id="329" r:id="rId40"/>
    <p:sldId id="330" r:id="rId41"/>
    <p:sldId id="331" r:id="rId42"/>
    <p:sldId id="356" r:id="rId43"/>
    <p:sldId id="332" r:id="rId44"/>
    <p:sldId id="357" r:id="rId45"/>
    <p:sldId id="333" r:id="rId46"/>
    <p:sldId id="403" r:id="rId47"/>
    <p:sldId id="406" r:id="rId48"/>
    <p:sldId id="433" r:id="rId49"/>
    <p:sldId id="404" r:id="rId50"/>
    <p:sldId id="430" r:id="rId51"/>
    <p:sldId id="407" r:id="rId52"/>
    <p:sldId id="335" r:id="rId53"/>
    <p:sldId id="358" r:id="rId54"/>
    <p:sldId id="368" r:id="rId55"/>
    <p:sldId id="336" r:id="rId56"/>
    <p:sldId id="337" r:id="rId57"/>
    <p:sldId id="338" r:id="rId58"/>
    <p:sldId id="435" r:id="rId59"/>
    <p:sldId id="340" r:id="rId60"/>
    <p:sldId id="341" r:id="rId61"/>
    <p:sldId id="342" r:id="rId62"/>
    <p:sldId id="343" r:id="rId63"/>
    <p:sldId id="43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598" autoAdjust="0"/>
    <p:restoredTop sz="94084" autoAdjust="0"/>
  </p:normalViewPr>
  <p:slideViewPr>
    <p:cSldViewPr snapToObjects="1">
      <p:cViewPr varScale="1">
        <p:scale>
          <a:sx n="127" d="100"/>
          <a:sy n="127" d="100"/>
        </p:scale>
        <p:origin x="328" y="1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8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41F86-92B1-0146-A037-3EF32C6ABA7F}" type="datetimeFigureOut">
              <a:rPr lang="en-US" smtClean="0"/>
              <a:t>9/15/24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27ED7-0F81-1340-AEF3-041B2888D9CF}" type="slidenum">
              <a:rPr lang="en-US" smtClean="0"/>
              <a:t>‹#›</a:t>
            </a:fld>
            <a:endParaRPr lang="en-US"/>
          </a:p>
        </p:txBody>
      </p:sp>
    </p:spTree>
    <p:extLst>
      <p:ext uri="{BB962C8B-B14F-4D97-AF65-F5344CB8AC3E}">
        <p14:creationId xmlns:p14="http://schemas.microsoft.com/office/powerpoint/2010/main" val="34137078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200" b="0" i="0" u="none" strike="noStrike" kern="1200" baseline="0" dirty="0">
                <a:solidFill>
                  <a:schemeClr val="tx1"/>
                </a:solidFill>
                <a:latin typeface="+mn-lt"/>
                <a:ea typeface="+mn-ea"/>
                <a:cs typeface="+mn-cs"/>
              </a:rPr>
              <a:t>Welcome to the first flipped lecture for CPEN 211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at UBC. In this lecture we will discuss logic optimization building upon your knowledge of logic gates from Slide Set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2. </a:t>
            </a:r>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1</a:t>
            </a:fld>
            <a:endParaRPr lang="en-US" dirty="0"/>
          </a:p>
        </p:txBody>
      </p:sp>
    </p:spTree>
    <p:extLst>
      <p:ext uri="{BB962C8B-B14F-4D97-AF65-F5344CB8AC3E}">
        <p14:creationId xmlns:p14="http://schemas.microsoft.com/office/powerpoint/2010/main" val="165860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rtl="0"/>
            <a:r>
              <a:rPr lang="en-US" altLang="ja-JP" sz="1200" b="0" i="0" u="none" strike="noStrike" kern="1200" baseline="0" dirty="0">
                <a:solidFill>
                  <a:schemeClr val="tx1"/>
                </a:solidFill>
                <a:latin typeface="+mn-lt"/>
                <a:ea typeface="+mn-ea"/>
                <a:cs typeface="+mn-cs"/>
              </a:rPr>
              <a:t>Using the insights from the prior example 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convert the abbreviated truth table for the prime number function into a digital circuit.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the first row we have 0001.  We translate this into a four input AND gate.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As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inputs d, c, and b are all zero these inputs are first connected to NOT gates and then the output of those NOT gates is connected to the AND gate.</a:t>
            </a:r>
            <a:r>
              <a:rPr lang="ja-JP" altLang="en-US" sz="1200" b="0" i="0" u="none" strike="noStrike" kern="1200" baseline="0" dirty="0">
                <a:solidFill>
                  <a:schemeClr val="tx1"/>
                </a:solidFill>
                <a:latin typeface="+mn-lt"/>
                <a:ea typeface="+mn-ea"/>
                <a:cs typeface="+mn-cs"/>
              </a:rPr>
              <a:t>  </a:t>
            </a:r>
          </a:p>
          <a:p>
            <a:pPr rtl="0"/>
            <a:endParaRPr lang="en-US" altLang="ja-JP"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input a is 1 so we connect it directly to the AND gate without a NOT gate.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Recall that the output of an AND gate is 1 only when all inputs are 1 as this is the definition of an AND gate.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What happens when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=0001?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As the input to each NOT gate is zero, the output of each NOT gate is one.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Thus all inputs to the AND gate are all 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and so the output value will also be 1.</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happens for any other input value of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  If we change a from 1 to 0</a:t>
            </a:r>
          </a:p>
          <a:p>
            <a:pPr rtl="0"/>
            <a:endParaRPr lang="en-US" altLang="ja-JP"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then one of the inputs to the AND gate is zero so the output of the AND gate will be zero.</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happens if we had instead changed 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from 0 to 1?   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first put the value of a back to 1.</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Changing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value of d fed into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 gate causes the output of the NOT gate to go from</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1 to 0.  Again we have one of the inputs to the AND gate is zero so the output of the AND gate is zero.</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Only when the value of d is 0, the value of c is 0, the value of b 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zero and the value of a is 1.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Next, 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consider the next row in the abbreviated truth table, 0010.  We first draw the AND gate.</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To keep our logic diagrams more compact, we will simply draw a bubble where we want a NOT gate.  As inputs d, c and a are zero we first connect these to NOT gates.  Only input b is connected directly to the AND gate.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Notice the output of this AND gate is only true when input d is 0, c is 0, b is 1 and a is zero.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Notice we now have a circuit with two outputs.  The first one represents the first row in the abbreviated truth table and the second one represents the second row in the abbreviated truth table.    However, our prime number function is supposed to only have a single output.   Moreover the output should be 1 for any input combination in the abbreviated truth table.    In other words the output is true when the output of the first AND gate is 1 </a:t>
            </a:r>
            <a:r>
              <a:rPr lang="en-US" altLang="ja-JP" sz="1200" b="1" i="0" u="none" strike="noStrike" kern="1200" baseline="0" dirty="0">
                <a:solidFill>
                  <a:schemeClr val="tx1"/>
                </a:solidFill>
                <a:latin typeface="+mn-lt"/>
                <a:ea typeface="+mn-ea"/>
                <a:cs typeface="+mn-cs"/>
              </a:rPr>
              <a:t>OR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output of the second AND gate is 1.  We can implement this by simply adding an OR gate that is connected to the outputs of each AND gate.</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11</a:t>
            </a:fld>
            <a:endParaRPr lang="en-US"/>
          </a:p>
        </p:txBody>
      </p:sp>
    </p:spTree>
    <p:extLst>
      <p:ext uri="{BB962C8B-B14F-4D97-AF65-F5344CB8AC3E}">
        <p14:creationId xmlns:p14="http://schemas.microsoft.com/office/powerpoint/2010/main" val="352471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451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99B8825B-299F-492B-9CF7-858DCD19EE0A}" type="slidenum">
              <a:rPr lang="en-US" sz="1000" b="0" smtClean="0">
                <a:latin typeface="Times New Roman" pitchFamily="18" charset="0"/>
              </a:rPr>
              <a:pPr/>
              <a:t>12</a:t>
            </a:fld>
            <a:endParaRPr lang="en-US" sz="1000" b="0" dirty="0">
              <a:latin typeface="Times New Roman" pitchFamily="18"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rtl="0"/>
            <a:r>
              <a:rPr lang="en-US" altLang="ja-JP" sz="1200" b="0" i="0" u="none" strike="noStrike" kern="1200" baseline="0" dirty="0">
                <a:solidFill>
                  <a:schemeClr val="tx1"/>
                </a:solidFill>
                <a:latin typeface="+mn-lt"/>
                <a:ea typeface="+mn-ea"/>
                <a:cs typeface="+mn-cs"/>
              </a:rPr>
              <a:t>Continuing in this way we obtain the following picture.</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Again, each AND gate represents one row in the abbreviated truth table.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corresponding Boolean expression has all four inputs to the function </a:t>
            </a:r>
            <a:r>
              <a:rPr lang="en-US" altLang="ja-JP" sz="1200" b="0" i="0" u="none" strike="noStrike" kern="1200" baseline="0" dirty="0" err="1">
                <a:solidFill>
                  <a:schemeClr val="tx1"/>
                </a:solidFill>
                <a:latin typeface="+mn-lt"/>
                <a:ea typeface="+mn-ea"/>
                <a:cs typeface="+mn-cs"/>
              </a:rPr>
              <a:t>ANDed</a:t>
            </a:r>
            <a:r>
              <a:rPr lang="en-US" altLang="ja-JP" sz="1200" b="0" i="0" u="none" strike="noStrike" kern="1200" baseline="0" dirty="0">
                <a:solidFill>
                  <a:schemeClr val="tx1"/>
                </a:solidFill>
                <a:latin typeface="+mn-lt"/>
                <a:ea typeface="+mn-ea"/>
                <a:cs typeface="+mn-cs"/>
              </a:rPr>
              <a:t> together.   If</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that input is zero in the truth table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complemented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with a NOT gate.  We represent that with a bar over the input in the logic expression.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consider the operation of this circuit for different inputs.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First, consider the input 0101.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is the output of the first AND gate corresponding to row 1 in the abbreviated truth table, when this is the input?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zero.  For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input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=0101, the logic expression corresponding to the first AND gate evaluates to zero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as shown here.</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the same input, what is the output of the second AND gate corresponding to row 2?</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zero.</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is the output of the AND gate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corresponding to row 3?</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zero.</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is the output of the AND gate corresponding to row 5?</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1.</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Continuing in the same way the final three AND gate outputs are zero.  Notice that the output of only one AND gate 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true.</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outputs of the seven AND gates are feed into a seven input OR gate.  Recall that the function of an OR gate is defined such that the output is one whenever </a:t>
            </a:r>
            <a:r>
              <a:rPr lang="en-US" altLang="ja-JP" sz="1200" b="1" i="0" u="none" strike="noStrike" kern="1200" baseline="0" dirty="0">
                <a:solidFill>
                  <a:schemeClr val="tx1"/>
                </a:solidFill>
                <a:latin typeface="+mn-lt"/>
                <a:ea typeface="+mn-ea"/>
                <a:cs typeface="+mn-cs"/>
              </a:rPr>
              <a:t>any</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of the inputs are one.  As the fourth input is one, the output of the OR gate is one.</a:t>
            </a:r>
            <a:r>
              <a:rPr lang="ja-JP" altLang="en-US" sz="1200" b="0" i="0" u="none" strike="noStrike" kern="1200" baseline="0" dirty="0">
                <a:solidFill>
                  <a:schemeClr val="tx1"/>
                </a:solidFill>
                <a:latin typeface="+mn-lt"/>
                <a:ea typeface="+mn-ea"/>
                <a:cs typeface="+mn-cs"/>
              </a:rPr>
              <a:t>  </a:t>
            </a: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Does this make sense?  The input 0101 corresponds to the number five which is a prime number.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So our circuit is working as expected for this input.  You may want to test other inputs to verify the output of the circuit is one only for prime numbers.  For example, you might want to try seeing what happens when the input is four or 0100 in binary.</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This circuit represents the prime number function using two levels of logic.  The first level includes all the AND gates.  The second level is the seven input OR gate.   This form is often called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sum of products normal form</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Any combinational logic function can be implemented using such a two level form by similarly transforming it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truth table representation into AND, OR and NOT gates.</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This circuit correctly implements the desired function.  However, it is not a very efficient representation.  It requires seven four input AND gates a seven input OR gate and a large number of NOT gates.  Shortly we will see how to optimize the circuit to reduce the number of</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gates.</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96845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349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02DE6789-0FA6-4CCB-999E-E765937B2027}" type="slidenum">
              <a:rPr lang="en-US" sz="1000" b="0" smtClean="0">
                <a:latin typeface="Times New Roman" pitchFamily="18" charset="0"/>
              </a:rPr>
              <a:pPr/>
              <a:t>13</a:t>
            </a:fld>
            <a:endParaRPr lang="en-US" sz="1000" b="0" dirty="0">
              <a:latin typeface="Times New Roman" pitchFamily="18"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The sum of products normal form can be represented even more compactly as an equation using the following notation.  We simply write a capital sigma, meaning sum, and then a lowercase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m</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followed by a comma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separated list of the row numbers from the abbreviated truth table.</a:t>
            </a: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As with the truth table, the sum of products equation form is unique.</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50279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The goal of logic optimization is to implement the same logic function using as few logic gates as we can. </a:t>
            </a:r>
            <a:r>
              <a:rPr lang="ja-JP" altLang="en-US" sz="1200" b="0" i="0" u="none" strike="noStrike" kern="1200" baseline="0" dirty="0">
                <a:solidFill>
                  <a:schemeClr val="tx1"/>
                </a:solidFill>
                <a:latin typeface="+mn-lt"/>
                <a:ea typeface="+mn-ea"/>
                <a:cs typeface="+mn-cs"/>
              </a:rPr>
              <a:t>  </a:t>
            </a:r>
          </a:p>
          <a:p>
            <a:pPr rtl="0"/>
            <a:endParaRPr lang="en-US" altLang="ja-JP"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u="none" strike="noStrike" kern="1200" baseline="0" dirty="0">
                <a:solidFill>
                  <a:schemeClr val="tx1"/>
                </a:solidFill>
                <a:latin typeface="+mn-lt"/>
                <a:ea typeface="+mn-ea"/>
                <a:cs typeface="+mn-cs"/>
              </a:rPr>
              <a:t>For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example, we would like to find a way to build a circuit implementing the prime number function using as few AND, OR, and NOT gates as possible.</a:t>
            </a:r>
            <a:r>
              <a:rPr lang="ja-JP" altLang="en-US" sz="1200" b="0" i="0" u="none" strike="noStrike" kern="1200" baseline="0">
                <a:solidFill>
                  <a:schemeClr val="tx1"/>
                </a:solidFill>
                <a:latin typeface="+mn-lt"/>
                <a:ea typeface="+mn-ea"/>
                <a:cs typeface="+mn-cs"/>
              </a:rPr>
              <a:t>  </a:t>
            </a:r>
            <a:r>
              <a:rPr lang="en-US" altLang="ja-JP" sz="1200" b="0" i="0" u="none" strike="noStrike" kern="1200" baseline="0">
                <a:solidFill>
                  <a:schemeClr val="tx1"/>
                </a:solidFill>
                <a:latin typeface="+mn-lt"/>
                <a:ea typeface="+mn-ea"/>
                <a:cs typeface="+mn-cs"/>
              </a:rPr>
              <a:t>In </a:t>
            </a:r>
            <a:r>
              <a:rPr lang="en-US" altLang="ja-JP" sz="1200" b="0" i="0" u="none" strike="noStrike" kern="1200" baseline="0" dirty="0">
                <a:solidFill>
                  <a:schemeClr val="tx1"/>
                </a:solidFill>
                <a:latin typeface="+mn-lt"/>
                <a:ea typeface="+mn-ea"/>
                <a:cs typeface="+mn-cs"/>
              </a:rPr>
              <a:t>Slide Set 1 we saw an example of how to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use Boolean properties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to simplify a Boolean expression.  However, it was unclear which order to apply these rules.  We want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 systematic approach to finding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 good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order to apply the Boolean properties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such that we end up simplifying a given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Boolean logic expression.</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simplicity, we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will restrict ourselves to considering two-level logic implementations. </a:t>
            </a:r>
            <a:r>
              <a:rPr lang="ja-JP" alt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14</a:t>
            </a:fld>
            <a:endParaRPr lang="en-US"/>
          </a:p>
        </p:txBody>
      </p:sp>
    </p:spTree>
    <p:extLst>
      <p:ext uri="{BB962C8B-B14F-4D97-AF65-F5344CB8AC3E}">
        <p14:creationId xmlns:p14="http://schemas.microsoft.com/office/powerpoint/2010/main" val="427259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200" b="0" i="0" u="none" strike="noStrike" kern="1200" baseline="0" dirty="0">
                <a:solidFill>
                  <a:schemeClr val="tx1"/>
                </a:solidFill>
                <a:latin typeface="+mn-lt"/>
                <a:ea typeface="+mn-ea"/>
                <a:cs typeface="+mn-cs"/>
              </a:rPr>
              <a:t>To start, observe that some rows in the abbreviated truth table differ in only one input bit position.  </a:t>
            </a:r>
          </a:p>
          <a:p>
            <a:endParaRPr lang="en-US" altLang="ja-JP" sz="1200" b="0" i="0" u="none" strike="noStrike" kern="1200" baseline="0" dirty="0">
              <a:solidFill>
                <a:schemeClr val="tx1"/>
              </a:solidFill>
              <a:latin typeface="+mn-lt"/>
              <a:ea typeface="+mn-ea"/>
              <a:cs typeface="+mn-cs"/>
            </a:endParaRPr>
          </a:p>
          <a:p>
            <a:r>
              <a:rPr lang="en-US" altLang="ja-JP" sz="1200" b="0" i="0" u="none" strike="noStrike" kern="1200" baseline="0" dirty="0">
                <a:solidFill>
                  <a:schemeClr val="tx1"/>
                </a:solidFill>
                <a:latin typeface="+mn-lt"/>
                <a:ea typeface="+mn-ea"/>
                <a:cs typeface="+mn-cs"/>
              </a:rPr>
              <a:t>For example, row 0010 and row 0011 differ only for the least significant (i.e., rightmost) bit corresponding to input a.  For these two rows, whenever </a:t>
            </a:r>
            <a:r>
              <a:rPr lang="en-US" altLang="ja-JP" sz="1200" b="0" i="0" u="none" strike="noStrike" kern="1200" baseline="0" dirty="0" err="1">
                <a:solidFill>
                  <a:schemeClr val="tx1"/>
                </a:solidFill>
                <a:latin typeface="+mn-lt"/>
                <a:ea typeface="+mn-ea"/>
                <a:cs typeface="+mn-cs"/>
              </a:rPr>
              <a:t>dcb</a:t>
            </a:r>
            <a:r>
              <a:rPr lang="en-US" altLang="ja-JP" sz="1200" b="0" i="0" u="none" strike="noStrike" kern="1200" baseline="0" dirty="0">
                <a:solidFill>
                  <a:schemeClr val="tx1"/>
                </a:solidFill>
                <a:latin typeface="+mn-lt"/>
                <a:ea typeface="+mn-ea"/>
                <a:cs typeface="+mn-cs"/>
              </a:rPr>
              <a:t> is 001 the output is 1 regardless of whether input a is 0 or 1.</a:t>
            </a:r>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15</a:t>
            </a:fld>
            <a:endParaRPr lang="en-US"/>
          </a:p>
        </p:txBody>
      </p:sp>
    </p:spTree>
    <p:extLst>
      <p:ext uri="{BB962C8B-B14F-4D97-AF65-F5344CB8AC3E}">
        <p14:creationId xmlns:p14="http://schemas.microsoft.com/office/powerpoint/2010/main" val="4021799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US" altLang="ja-JP" sz="1200" b="0" i="0" u="none" strike="noStrike" kern="1200" baseline="0" dirty="0">
                <a:solidFill>
                  <a:schemeClr val="tx1"/>
                </a:solidFill>
                <a:latin typeface="+mn-lt"/>
                <a:ea typeface="+mn-ea"/>
                <a:cs typeface="+mn-cs"/>
              </a:rPr>
              <a:t>For these specific two rows, we could reduce the size of our truth table if we could write a single row to represent both rows of the abbreviated truth table.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To do this we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introduce a symbol X that indicates a match to either a zero or a one.  Specifically, if bits of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 can be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X</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which means match 0 or 1, then we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can replace these two rows with a single row 001X.   This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single row will require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fewer gates to implement.</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combining of rows is actually an application of the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Combining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rule,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which was one of the useful Boolean properties listed in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Slide Set 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combining rule says that if we OR together two product terms where the two product terms differ in only one position and the difference is that an input appears complemented in one product term and </a:t>
            </a:r>
            <a:r>
              <a:rPr lang="en-US" altLang="ja-JP" sz="1200" b="0" i="0" u="none" strike="noStrike" kern="1200" baseline="0" dirty="0" err="1">
                <a:solidFill>
                  <a:schemeClr val="tx1"/>
                </a:solidFill>
                <a:latin typeface="+mn-lt"/>
                <a:ea typeface="+mn-ea"/>
                <a:cs typeface="+mn-cs"/>
              </a:rPr>
              <a:t>uncomplemented</a:t>
            </a:r>
            <a:r>
              <a:rPr lang="en-US" altLang="ja-JP" sz="1200" b="0" i="0" u="none" strike="noStrike" kern="1200" baseline="0" dirty="0">
                <a:solidFill>
                  <a:schemeClr val="tx1"/>
                </a:solidFill>
                <a:latin typeface="+mn-lt"/>
                <a:ea typeface="+mn-ea"/>
                <a:cs typeface="+mn-cs"/>
              </a:rPr>
              <a:t> in the other, then we can eliminate that input.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Here, q is complemented in the first product term and </a:t>
            </a:r>
            <a:r>
              <a:rPr lang="en-US" altLang="ja-JP" sz="1200" b="0" i="0" u="none" strike="noStrike" kern="1200" baseline="0" dirty="0" err="1">
                <a:solidFill>
                  <a:schemeClr val="tx1"/>
                </a:solidFill>
                <a:latin typeface="+mn-lt"/>
                <a:ea typeface="+mn-ea"/>
                <a:cs typeface="+mn-cs"/>
              </a:rPr>
              <a:t>uncomplemented</a:t>
            </a:r>
            <a:r>
              <a:rPr lang="en-US" altLang="ja-JP" sz="1200" b="0" i="0" u="none" strike="noStrike" kern="1200" baseline="0" dirty="0">
                <a:solidFill>
                  <a:schemeClr val="tx1"/>
                </a:solidFill>
                <a:latin typeface="+mn-lt"/>
                <a:ea typeface="+mn-ea"/>
                <a:cs typeface="+mn-cs"/>
              </a:rPr>
              <a:t> in the second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so we can eliminate it and end up with just p.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r>
              <a:rPr lang="ja-JP" altLang="en-US" sz="1200" b="0" i="0" u="none" strike="noStrike" kern="1200" baseline="0" dirty="0">
                <a:solidFill>
                  <a:schemeClr val="tx1"/>
                </a:solidFill>
                <a:latin typeface="+mn-lt"/>
                <a:ea typeface="+mn-ea"/>
                <a:cs typeface="+mn-cs"/>
              </a:rPr>
              <a:t> </a:t>
            </a:r>
          </a:p>
          <a:p>
            <a:pPr rtl="0"/>
            <a:r>
              <a:rPr lang="en-US" altLang="ja-JP" sz="1200" b="0" i="0" u="none" strike="noStrike" kern="1200" baseline="0" dirty="0">
                <a:solidFill>
                  <a:schemeClr val="tx1"/>
                </a:solidFill>
                <a:latin typeface="+mn-lt"/>
                <a:ea typeface="+mn-ea"/>
                <a:cs typeface="+mn-cs"/>
              </a:rPr>
              <a:t>This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Boolean expression represents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two highlighted rows.</a:t>
            </a:r>
            <a:r>
              <a:rPr lang="ja-JP" altLang="en-US" sz="1200" b="0" i="0" u="none" strike="noStrike" kern="1200" baseline="0" dirty="0">
                <a:solidFill>
                  <a:schemeClr val="tx1"/>
                </a:solidFill>
                <a:latin typeface="+mn-lt"/>
                <a:ea typeface="+mn-ea"/>
                <a:cs typeface="+mn-cs"/>
              </a:rPr>
              <a:t>  </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Notice the first three literals in the first product term match the first three literals in the second product term.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last literal in the first product term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is the complement of the last literal in the second product term.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Hence, if we equate the first three literals with p and the last literal with q in the combining rule, we see we can eliminate one of the four inputs from the expression along with one of the product terms.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resulting single product term contains only 3 of 4 input variables.</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16</a:t>
            </a:fld>
            <a:endParaRPr lang="en-US"/>
          </a:p>
        </p:txBody>
      </p:sp>
    </p:spTree>
    <p:extLst>
      <p:ext uri="{BB962C8B-B14F-4D97-AF65-F5344CB8AC3E}">
        <p14:creationId xmlns:p14="http://schemas.microsoft.com/office/powerpoint/2010/main" val="2105978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What is the effect of combining two rows in the abbreviated truth table on the size of the logic circuit?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Before combining,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two rows could be implemented with the following circuit. </a:t>
            </a:r>
            <a:r>
              <a:rPr lang="ja-JP" altLang="en-US" sz="1200" b="0" i="0" u="none" strike="noStrike" kern="1200" baseline="0" dirty="0">
                <a:solidFill>
                  <a:schemeClr val="tx1"/>
                </a:solidFill>
                <a:latin typeface="+mn-lt"/>
                <a:ea typeface="+mn-ea"/>
                <a:cs typeface="+mn-cs"/>
              </a:rPr>
              <a:t> </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result after applying the combining rule much smaller than what we started with.</a:t>
            </a:r>
            <a:endParaRPr lang="ja-JP" alt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17</a:t>
            </a:fld>
            <a:endParaRPr lang="en-US"/>
          </a:p>
        </p:txBody>
      </p:sp>
    </p:spTree>
    <p:extLst>
      <p:ext uri="{BB962C8B-B14F-4D97-AF65-F5344CB8AC3E}">
        <p14:creationId xmlns:p14="http://schemas.microsoft.com/office/powerpoint/2010/main" val="1815868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altLang="ja-JP" sz="1200" b="0" i="0" u="none" strike="noStrike" kern="1200" baseline="0" dirty="0">
                <a:solidFill>
                  <a:schemeClr val="tx1"/>
                </a:solidFill>
                <a:latin typeface="+mn-lt"/>
                <a:ea typeface="+mn-ea"/>
                <a:cs typeface="+mn-cs"/>
              </a:rPr>
              <a:t>So,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to find a good order to apply the combining rule what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need is a systematic method to identify rows of truth table with output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that differ by only one input variable.</a:t>
            </a:r>
            <a:r>
              <a:rPr lang="ja-JP" altLang="en-US" sz="1200" b="0" i="0" u="none" strike="noStrike" kern="1200" baseline="0" dirty="0">
                <a:solidFill>
                  <a:schemeClr val="tx1"/>
                </a:solidFill>
                <a:latin typeface="+mn-lt"/>
                <a:ea typeface="+mn-ea"/>
                <a:cs typeface="+mn-cs"/>
              </a:rPr>
              <a:t>  </a:t>
            </a:r>
          </a:p>
          <a:p>
            <a:pPr rtl="0"/>
            <a:r>
              <a:rPr lang="en-US" altLang="ja-JP" sz="1200" b="0" i="0" u="none" strike="noStrike" kern="1200" baseline="0" dirty="0">
                <a:solidFill>
                  <a:schemeClr val="tx1"/>
                </a:solidFill>
                <a:latin typeface="+mn-lt"/>
                <a:ea typeface="+mn-ea"/>
                <a:cs typeface="+mn-cs"/>
              </a:rPr>
              <a:t>The technique we will learn to do this later in this lecture is a table based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approach known as the </a:t>
            </a:r>
            <a:r>
              <a:rPr lang="en-US" altLang="ja-JP" sz="1200" b="0" i="0" u="none" strike="noStrike" kern="1200" baseline="0" dirty="0" err="1">
                <a:solidFill>
                  <a:schemeClr val="tx1"/>
                </a:solidFill>
                <a:latin typeface="+mn-lt"/>
                <a:ea typeface="+mn-ea"/>
                <a:cs typeface="+mn-cs"/>
              </a:rPr>
              <a:t>Karnaugh</a:t>
            </a:r>
            <a:r>
              <a:rPr lang="en-US" altLang="ja-JP" sz="1200" b="0" i="0" u="none" strike="noStrike" kern="1200" baseline="0" dirty="0">
                <a:solidFill>
                  <a:schemeClr val="tx1"/>
                </a:solidFill>
                <a:latin typeface="+mn-lt"/>
                <a:ea typeface="+mn-ea"/>
                <a:cs typeface="+mn-cs"/>
              </a:rPr>
              <a:t> Map</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or KMAP</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method.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It was developed around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1952</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at Bell Labs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and is still useful for providing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intuition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into logic optimization.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Before we can get to the KMAP technique, we need to introduce some terminology.  </a:t>
            </a:r>
            <a:endParaRPr lang="ja-JP" alt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18</a:t>
            </a:fld>
            <a:endParaRPr lang="en-US"/>
          </a:p>
        </p:txBody>
      </p:sp>
    </p:spTree>
    <p:extLst>
      <p:ext uri="{BB962C8B-B14F-4D97-AF65-F5344CB8AC3E}">
        <p14:creationId xmlns:p14="http://schemas.microsoft.com/office/powerpoint/2010/main" val="1546022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altLang="ja-JP" sz="1200" b="0" i="0" u="none" strike="noStrike" kern="1200" baseline="0" dirty="0">
                <a:solidFill>
                  <a:schemeClr val="tx1"/>
                </a:solidFill>
                <a:latin typeface="+mn-lt"/>
                <a:ea typeface="+mn-ea"/>
                <a:cs typeface="+mn-cs"/>
              </a:rPr>
              <a:t>A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is a product term that includes each input of a circuit or its complement. It represents one row in the truth table -- the minimum number.</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a Boolean function of N variables there are 2^N rows in the truth table and 2^N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example,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NOT d AND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 AND NOT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 AND NOT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a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for prime.</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Is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d </a:t>
            </a:r>
            <a:r>
              <a:rPr lang="ja-JP" altLang="en-US" sz="1200" b="0" i="0" u="none" strike="noStrike" kern="1200" baseline="0" dirty="0">
                <a:solidFill>
                  <a:schemeClr val="tx1"/>
                </a:solidFill>
                <a:latin typeface="+mn-lt"/>
                <a:ea typeface="+mn-ea"/>
                <a:cs typeface="+mn-cs"/>
                <a:sym typeface="Symbol" panose="05050102010706020507" pitchFamily="18" charset="2"/>
              </a:rPr>
              <a:t> </a:t>
            </a:r>
            <a:r>
              <a:rPr lang="en-US" altLang="ja-JP" sz="1200" b="0" i="0" u="none" strike="noStrike" kern="1200" baseline="0" dirty="0">
                <a:solidFill>
                  <a:schemeClr val="tx1"/>
                </a:solidFill>
                <a:latin typeface="+mn-lt"/>
                <a:ea typeface="+mn-ea"/>
                <a:cs typeface="+mn-cs"/>
                <a:sym typeface="Symbol" panose="05050102010706020507" pitchFamily="18" charset="2"/>
              </a:rPr>
              <a:t>¬</a:t>
            </a:r>
            <a:r>
              <a:rPr lang="ja-JP" altLang="en-US" sz="1200" b="0" i="0" u="none" strike="noStrike" kern="1200" baseline="0" dirty="0">
                <a:solidFill>
                  <a:schemeClr val="tx1"/>
                </a:solidFill>
                <a:latin typeface="+mn-lt"/>
                <a:ea typeface="+mn-ea"/>
                <a:cs typeface="+mn-cs"/>
                <a:sym typeface="Symbol" panose="05050102010706020507" pitchFamily="18" charset="2"/>
              </a:rPr>
              <a:t> </a:t>
            </a:r>
            <a:r>
              <a:rPr lang="en-US" altLang="ja-JP" sz="1200" b="0" i="0" u="none" strike="noStrike" kern="1200" baseline="0" dirty="0">
                <a:solidFill>
                  <a:schemeClr val="tx1"/>
                </a:solidFill>
                <a:latin typeface="+mn-lt"/>
                <a:ea typeface="+mn-ea"/>
                <a:cs typeface="+mn-cs"/>
                <a:sym typeface="Symbol" panose="05050102010706020507" pitchFamily="18" charset="2"/>
              </a:rPr>
              <a:t>c </a:t>
            </a:r>
            <a:r>
              <a:rPr lang="ja-JP" altLang="en-US" sz="1200" b="0" i="0" u="none" strike="noStrike" kern="1200" baseline="0" dirty="0">
                <a:solidFill>
                  <a:schemeClr val="tx1"/>
                </a:solidFill>
                <a:latin typeface="+mn-lt"/>
                <a:ea typeface="+mn-ea"/>
                <a:cs typeface="+mn-cs"/>
                <a:sym typeface="Symbol" panose="05050102010706020507" pitchFamily="18" charset="2"/>
              </a:rPr>
              <a:t> </a:t>
            </a:r>
            <a:r>
              <a:rPr lang="en-US" altLang="ja-JP" sz="1200" b="0" i="0" u="none" strike="noStrike" kern="1200" baseline="0" dirty="0">
                <a:solidFill>
                  <a:schemeClr val="tx1"/>
                </a:solidFill>
                <a:latin typeface="+mn-lt"/>
                <a:ea typeface="+mn-ea"/>
                <a:cs typeface="+mn-cs"/>
                <a:sym typeface="Symbol" panose="05050102010706020507" pitchFamily="18" charset="2"/>
              </a:rPr>
              <a:t>b</a:t>
            </a:r>
            <a:r>
              <a:rPr lang="ja-JP" altLang="en-US" sz="1200" b="0" i="0" u="none" strike="noStrike" kern="1200" baseline="0" dirty="0">
                <a:solidFill>
                  <a:schemeClr val="tx1"/>
                </a:solidFill>
                <a:latin typeface="+mn-lt"/>
                <a:ea typeface="+mn-ea"/>
                <a:cs typeface="+mn-cs"/>
                <a:sym typeface="Symbol" panose="05050102010706020507" pitchFamily="18" charset="2"/>
              </a:rPr>
              <a:t>”  </a:t>
            </a:r>
            <a:r>
              <a:rPr lang="en-US" altLang="ja-JP" sz="1200" b="0" i="0" u="none" strike="noStrike" kern="1200" baseline="0" dirty="0">
                <a:solidFill>
                  <a:schemeClr val="tx1"/>
                </a:solidFill>
                <a:latin typeface="+mn-lt"/>
                <a:ea typeface="+mn-ea"/>
                <a:cs typeface="+mn-cs"/>
                <a:sym typeface="Symbol" panose="05050102010706020507" pitchFamily="18" charset="2"/>
              </a:rPr>
              <a:t>a </a:t>
            </a:r>
            <a:r>
              <a:rPr lang="en-US" altLang="ja-JP" sz="1200" b="0" i="0" u="none" strike="noStrike" kern="1200" baseline="0" dirty="0" err="1">
                <a:solidFill>
                  <a:schemeClr val="tx1"/>
                </a:solidFill>
                <a:latin typeface="+mn-lt"/>
                <a:ea typeface="+mn-ea"/>
                <a:cs typeface="+mn-cs"/>
                <a:sym typeface="Symbol" panose="05050102010706020507" pitchFamily="18" charset="2"/>
              </a:rPr>
              <a:t>minterm</a:t>
            </a:r>
            <a:r>
              <a:rPr lang="en-US" altLang="ja-JP" sz="1200" b="0" i="0" u="none" strike="noStrike" kern="1200" baseline="0" dirty="0">
                <a:solidFill>
                  <a:schemeClr val="tx1"/>
                </a:solidFill>
                <a:latin typeface="+mn-lt"/>
                <a:ea typeface="+mn-ea"/>
                <a:cs typeface="+mn-cs"/>
                <a:sym typeface="Symbol" panose="05050102010706020507" pitchFamily="18" charset="2"/>
              </a:rPr>
              <a:t> for the 4-input prime function with inputs d, c, b, a?</a:t>
            </a:r>
          </a:p>
          <a:p>
            <a:pPr rtl="0"/>
            <a:endParaRPr lang="en-US" altLang="ja-JP" sz="1200" b="0" i="0" u="none" strike="noStrike" kern="1200" baseline="0" dirty="0">
              <a:solidFill>
                <a:schemeClr val="tx1"/>
              </a:solidFill>
              <a:latin typeface="+mn-lt"/>
              <a:ea typeface="+mn-ea"/>
              <a:cs typeface="+mn-cs"/>
              <a:sym typeface="Symbol" panose="05050102010706020507" pitchFamily="18" charset="2"/>
            </a:endParaRPr>
          </a:p>
          <a:p>
            <a:pPr rtl="0"/>
            <a:endParaRPr lang="en-US" altLang="ja-JP" sz="1200" b="0" i="0" u="none" strike="noStrike" kern="1200" baseline="0" dirty="0">
              <a:solidFill>
                <a:schemeClr val="tx1"/>
              </a:solidFill>
              <a:latin typeface="+mn-lt"/>
              <a:ea typeface="+mn-ea"/>
              <a:cs typeface="+mn-cs"/>
              <a:sym typeface="Symbol" panose="05050102010706020507" pitchFamily="18" charset="2"/>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u="none" strike="noStrike" kern="1200" baseline="0" dirty="0">
                <a:solidFill>
                  <a:schemeClr val="tx1"/>
                </a:solidFill>
                <a:latin typeface="+mn-lt"/>
                <a:ea typeface="+mn-ea"/>
                <a:cs typeface="+mn-cs"/>
              </a:rPr>
              <a:t>The answer is no.  The reason is this expression includes only 3 out of the 4 inputs.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sym typeface="Symbol" panose="05050102010706020507" pitchFamily="18" charset="2"/>
            </a:endParaRPr>
          </a:p>
          <a:p>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19</a:t>
            </a:fld>
            <a:endParaRPr lang="en-US"/>
          </a:p>
        </p:txBody>
      </p:sp>
    </p:spTree>
    <p:extLst>
      <p:ext uri="{BB962C8B-B14F-4D97-AF65-F5344CB8AC3E}">
        <p14:creationId xmlns:p14="http://schemas.microsoft.com/office/powerpoint/2010/main" val="3021232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altLang="ja-JP" sz="1200" b="0" i="0" u="none" strike="noStrike" kern="1200" baseline="0" dirty="0">
                <a:solidFill>
                  <a:schemeClr val="tx1"/>
                </a:solidFill>
                <a:latin typeface="+mn-lt"/>
                <a:ea typeface="+mn-ea"/>
                <a:cs typeface="+mn-cs"/>
              </a:rPr>
              <a:t>A product term that is true only when a Boolean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function is true is called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of that function.</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When the product term is true that fact implies the function is also true.</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example,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 d AND NOT c AND b</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of the prime number function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and so is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NOT d AND NOT c AND b</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AND NOT a</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20</a:t>
            </a:fld>
            <a:endParaRPr lang="en-US"/>
          </a:p>
        </p:txBody>
      </p:sp>
    </p:spTree>
    <p:extLst>
      <p:ext uri="{BB962C8B-B14F-4D97-AF65-F5344CB8AC3E}">
        <p14:creationId xmlns:p14="http://schemas.microsoft.com/office/powerpoint/2010/main" val="167338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b="0" i="0" u="none" strike="noStrike" kern="1200" baseline="0" dirty="0">
                <a:solidFill>
                  <a:schemeClr val="tx1"/>
                </a:solidFill>
                <a:latin typeface="+mn-lt"/>
                <a:ea typeface="+mn-ea"/>
                <a:cs typeface="+mn-cs"/>
              </a:rPr>
              <a:t>This figure shows several important technology trends related to digital systems design.  The top red line in the figure shows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growth in number of transistors integrated into a single chip</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on the y-axis versus year on the x-axis.  As you can see back in the 1970</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a single chip could contain on the order of 100 transistors.   Today in 2015 the many</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chips integrate several billion transistors.</a:t>
            </a:r>
            <a:r>
              <a:rPr lang="ja-JP" alt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2</a:t>
            </a:fld>
            <a:endParaRPr lang="en-US" dirty="0"/>
          </a:p>
        </p:txBody>
      </p:sp>
    </p:spTree>
    <p:extLst>
      <p:ext uri="{BB962C8B-B14F-4D97-AF65-F5344CB8AC3E}">
        <p14:creationId xmlns:p14="http://schemas.microsoft.com/office/powerpoint/2010/main" val="2063025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altLang="ja-JP" sz="1200" b="0" i="0" u="none" strike="noStrike" kern="1200" baseline="0" dirty="0">
                <a:solidFill>
                  <a:schemeClr val="tx1"/>
                </a:solidFill>
                <a:latin typeface="+mn-lt"/>
                <a:ea typeface="+mn-ea"/>
                <a:cs typeface="+mn-cs"/>
              </a:rPr>
              <a:t>A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is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only if it corresponds to a row with</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output in the truth table.</a:t>
            </a:r>
            <a:r>
              <a:rPr lang="ja-JP" altLang="en-US" sz="1200" b="0" i="0" u="none" strike="noStrike" kern="1200" baseline="0" dirty="0">
                <a:solidFill>
                  <a:schemeClr val="tx1"/>
                </a:solidFill>
                <a:latin typeface="+mn-lt"/>
                <a:ea typeface="+mn-ea"/>
                <a:cs typeface="+mn-cs"/>
              </a:rPr>
              <a:t>  </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example,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NOT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d AND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 AND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 AND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because it is a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that corresponds to a row for which the output is 1.</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of a function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both a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and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In the sum of products form the little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m</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stands for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of the function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21</a:t>
            </a:fld>
            <a:endParaRPr lang="en-US"/>
          </a:p>
        </p:txBody>
      </p:sp>
    </p:spTree>
    <p:extLst>
      <p:ext uri="{BB962C8B-B14F-4D97-AF65-F5344CB8AC3E}">
        <p14:creationId xmlns:p14="http://schemas.microsoft.com/office/powerpoint/2010/main" val="3592051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553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737DEB71-B8C8-4E46-9D10-4484A02F1040}" type="slidenum">
              <a:rPr lang="en-US" sz="1000" b="0" smtClean="0">
                <a:latin typeface="Times New Roman" pitchFamily="18" charset="0"/>
              </a:rPr>
              <a:pPr/>
              <a:t>22</a:t>
            </a:fld>
            <a:endParaRPr lang="en-US" sz="1000" b="0" dirty="0">
              <a:latin typeface="Times New Roman" pitchFamily="18"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rtl="0"/>
            <a:r>
              <a:rPr lang="en-US" altLang="ja-JP" sz="1200" b="0" i="0" u="none" strike="noStrike" kern="1200" baseline="0" dirty="0">
                <a:solidFill>
                  <a:schemeClr val="tx1"/>
                </a:solidFill>
                <a:latin typeface="+mn-lt"/>
                <a:ea typeface="+mn-ea"/>
                <a:cs typeface="+mn-cs"/>
              </a:rPr>
              <a:t>Now that we have defined some key terminology we can take our first step towards learning the KMAP method.  Note that the following discussion may seem a little bit abstract but it is key to understanding why the KMAP technique works.  We want you to understand why the KMAP technique works for a few</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reasons: First, so that you know how to correctly apply it.  second, so you can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recall</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it more easily;  third, to help develop</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your intuition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for digital logic design.</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First, we consider a simpler prime function with</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three inputs.  The output for this function is one if the input is 1, 2, 3, 5 or 7.</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will visualize each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in the truth table as a vertex of a cube.  For example, the bottom left corner represents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row in the truth table with all inputs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equal to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zero.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Each dimension of the cube corresponds to an input variable.  Horizontally, the input a changes going from 0 to 1 from left to right.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Into the screen, the input b changes. Vertically, the input c changes.</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input variables change between the two vertices circled in blue?</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c.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Notice that c is 1 for the top vertex and 0 for the bottom vertex.</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Let us consider the Boolean expressions corresponding to these two vertices.  Notice these differ in only one position corresponding to the input c.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Now, let us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focus on vertices that correspond to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that are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These are highlighted on the right in red.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highlighted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vertices each correspond to an individual row of the abbreviated truth table.   Moreover, highlighted vertices that are connected by an edge correspond to rows that differ in only a single input being complemented for one vertex versus the other.   Let us focus on one such edge.</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4099995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553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737DEB71-B8C8-4E46-9D10-4484A02F1040}" type="slidenum">
              <a:rPr lang="en-US" sz="1000" b="0" smtClean="0">
                <a:latin typeface="Times New Roman" pitchFamily="18" charset="0"/>
              </a:rPr>
              <a:pPr/>
              <a:t>23</a:t>
            </a:fld>
            <a:endParaRPr lang="en-US" sz="1000" b="0" dirty="0">
              <a:latin typeface="Times New Roman" pitchFamily="18"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rtl="0"/>
            <a:r>
              <a:rPr lang="en-US" altLang="ja-JP" sz="1200" b="0" i="0" u="none" strike="noStrike" kern="1200" baseline="0" dirty="0">
                <a:solidFill>
                  <a:schemeClr val="tx1"/>
                </a:solidFill>
                <a:latin typeface="+mn-lt"/>
                <a:ea typeface="+mn-ea"/>
                <a:cs typeface="+mn-cs"/>
              </a:rPr>
              <a:t>Specifically, we focus on the edge highlighted in blue here that connects </a:t>
            </a:r>
            <a:r>
              <a:rPr lang="en-US" altLang="ja-JP" sz="1200" b="0" i="0" u="none" strike="noStrike" kern="1200" baseline="0" dirty="0" err="1">
                <a:solidFill>
                  <a:schemeClr val="tx1"/>
                </a:solidFill>
                <a:latin typeface="+mn-lt"/>
                <a:ea typeface="+mn-ea"/>
                <a:cs typeface="+mn-cs"/>
              </a:rPr>
              <a:t>cba</a:t>
            </a:r>
            <a:r>
              <a:rPr lang="en-US" altLang="ja-JP" sz="1200" b="0" i="0" u="none" strike="noStrike" kern="1200" baseline="0" dirty="0">
                <a:solidFill>
                  <a:schemeClr val="tx1"/>
                </a:solidFill>
                <a:latin typeface="+mn-lt"/>
                <a:ea typeface="+mn-ea"/>
                <a:cs typeface="+mn-cs"/>
              </a:rPr>
              <a:t>=010 with </a:t>
            </a:r>
            <a:r>
              <a:rPr lang="en-US" altLang="ja-JP" sz="1200" b="0" i="0" u="none" strike="noStrike" kern="1200" baseline="0" dirty="0" err="1">
                <a:solidFill>
                  <a:schemeClr val="tx1"/>
                </a:solidFill>
                <a:latin typeface="+mn-lt"/>
                <a:ea typeface="+mn-ea"/>
                <a:cs typeface="+mn-cs"/>
              </a:rPr>
              <a:t>cba</a:t>
            </a:r>
            <a:r>
              <a:rPr lang="en-US" altLang="ja-JP" sz="1200" b="0" i="0" u="none" strike="noStrike" kern="1200" baseline="0" dirty="0">
                <a:solidFill>
                  <a:schemeClr val="tx1"/>
                </a:solidFill>
                <a:latin typeface="+mn-lt"/>
                <a:ea typeface="+mn-ea"/>
                <a:cs typeface="+mn-cs"/>
              </a:rPr>
              <a:t>=011.</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a single product term that is true only when the input is either </a:t>
            </a:r>
            <a:r>
              <a:rPr lang="en-US" altLang="ja-JP" sz="1200" b="0" i="0" u="none" strike="noStrike" kern="1200" baseline="0" dirty="0" err="1">
                <a:solidFill>
                  <a:schemeClr val="tx1"/>
                </a:solidFill>
                <a:latin typeface="+mn-lt"/>
                <a:ea typeface="+mn-ea"/>
                <a:cs typeface="+mn-cs"/>
              </a:rPr>
              <a:t>cba</a:t>
            </a:r>
            <a:r>
              <a:rPr lang="en-US" altLang="ja-JP" sz="1200" b="0" i="0" u="none" strike="noStrike" kern="1200" baseline="0" dirty="0">
                <a:solidFill>
                  <a:schemeClr val="tx1"/>
                </a:solidFill>
                <a:latin typeface="+mn-lt"/>
                <a:ea typeface="+mn-ea"/>
                <a:cs typeface="+mn-cs"/>
              </a:rPr>
              <a:t>=010 or </a:t>
            </a:r>
            <a:r>
              <a:rPr lang="en-US" altLang="ja-JP" sz="1200" b="0" i="0" u="none" strike="noStrike" kern="1200" baseline="0" dirty="0" err="1">
                <a:solidFill>
                  <a:schemeClr val="tx1"/>
                </a:solidFill>
                <a:latin typeface="+mn-lt"/>
                <a:ea typeface="+mn-ea"/>
                <a:cs typeface="+mn-cs"/>
              </a:rPr>
              <a:t>cba</a:t>
            </a:r>
            <a:r>
              <a:rPr lang="en-US" altLang="ja-JP" sz="1200" b="0" i="0" u="none" strike="noStrike" kern="1200" baseline="0" dirty="0">
                <a:solidFill>
                  <a:schemeClr val="tx1"/>
                </a:solidFill>
                <a:latin typeface="+mn-lt"/>
                <a:ea typeface="+mn-ea"/>
                <a:cs typeface="+mn-cs"/>
              </a:rPr>
              <a:t>=011?</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B.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Notice only input a changes, if we replace input 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with an X</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obtain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01X.</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can directly transform this into a product term</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by</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complementing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inputs corresponding to a 0</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and leaving out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inputs with an X.  This results in the Boolean expression NOT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 AND b.</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Notice that since </a:t>
            </a:r>
            <a:r>
              <a:rPr lang="en-US" altLang="ja-JP" sz="1200" b="0" i="0" u="none" strike="noStrike" kern="1200" baseline="0" dirty="0" err="1">
                <a:solidFill>
                  <a:schemeClr val="tx1"/>
                </a:solidFill>
                <a:latin typeface="+mn-lt"/>
                <a:ea typeface="+mn-ea"/>
                <a:cs typeface="+mn-cs"/>
              </a:rPr>
              <a:t>cba</a:t>
            </a:r>
            <a:r>
              <a:rPr lang="en-US" altLang="ja-JP" sz="1200" b="0" i="0" u="none" strike="noStrike" kern="1200" baseline="0" dirty="0">
                <a:solidFill>
                  <a:schemeClr val="tx1"/>
                </a:solidFill>
                <a:latin typeface="+mn-lt"/>
                <a:ea typeface="+mn-ea"/>
                <a:cs typeface="+mn-cs"/>
              </a:rPr>
              <a:t>=010 is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and </a:t>
            </a:r>
            <a:r>
              <a:rPr lang="en-US" altLang="ja-JP" sz="1200" b="0" i="0" u="none" strike="noStrike" kern="1200" baseline="0" dirty="0" err="1">
                <a:solidFill>
                  <a:schemeClr val="tx1"/>
                </a:solidFill>
                <a:latin typeface="+mn-lt"/>
                <a:ea typeface="+mn-ea"/>
                <a:cs typeface="+mn-cs"/>
              </a:rPr>
              <a:t>cba</a:t>
            </a:r>
            <a:r>
              <a:rPr lang="en-US" altLang="ja-JP" sz="1200" b="0" i="0" u="none" strike="noStrike" kern="1200" baseline="0" dirty="0">
                <a:solidFill>
                  <a:schemeClr val="tx1"/>
                </a:solidFill>
                <a:latin typeface="+mn-lt"/>
                <a:ea typeface="+mn-ea"/>
                <a:cs typeface="+mn-cs"/>
              </a:rPr>
              <a:t>=011 is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expression 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true if the input </a:t>
            </a:r>
            <a:r>
              <a:rPr lang="en-US" altLang="ja-JP" sz="1200" b="0" i="0" u="none" strike="noStrike" kern="1200" baseline="0" dirty="0" err="1">
                <a:solidFill>
                  <a:schemeClr val="tx1"/>
                </a:solidFill>
                <a:latin typeface="+mn-lt"/>
                <a:ea typeface="+mn-ea"/>
                <a:cs typeface="+mn-cs"/>
              </a:rPr>
              <a:t>cba</a:t>
            </a:r>
            <a:r>
              <a:rPr lang="en-US" altLang="ja-JP" sz="1200" b="0" i="0" u="none" strike="noStrike" kern="1200" baseline="0" dirty="0">
                <a:solidFill>
                  <a:schemeClr val="tx1"/>
                </a:solidFill>
                <a:latin typeface="+mn-lt"/>
                <a:ea typeface="+mn-ea"/>
                <a:cs typeface="+mn-cs"/>
              </a:rPr>
              <a:t> is either 010 or 011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and so it is also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Also note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that 010 is binary for 2 and 011 is binary for 3.  Both are prime numbers.</a:t>
            </a:r>
            <a:r>
              <a:rPr lang="ja-JP" altLang="en-US" sz="1200" b="0" i="0" u="none" strike="noStrike" kern="1200" baseline="0" dirty="0">
                <a:solidFill>
                  <a:schemeClr val="tx1"/>
                </a:solidFill>
                <a:latin typeface="+mn-lt"/>
                <a:ea typeface="+mn-ea"/>
                <a:cs typeface="+mn-cs"/>
              </a:rPr>
              <a:t>  </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To summarize, the edge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connecting two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corresponds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to a single product term that includes both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This single product term</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it is the result of</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OR-</a:t>
            </a:r>
            <a:r>
              <a:rPr lang="en-US" altLang="ja-JP" sz="1200" b="0" i="0" u="none" strike="noStrike" kern="1200" baseline="0" dirty="0" err="1">
                <a:solidFill>
                  <a:schemeClr val="tx1"/>
                </a:solidFill>
                <a:latin typeface="+mn-lt"/>
                <a:ea typeface="+mn-ea"/>
                <a:cs typeface="+mn-cs"/>
              </a:rPr>
              <a:t>ing</a:t>
            </a:r>
            <a:r>
              <a:rPr lang="en-US" altLang="ja-JP" sz="1200" b="0" i="0" u="none" strike="noStrike" kern="1200" baseline="0" dirty="0">
                <a:solidFill>
                  <a:schemeClr val="tx1"/>
                </a:solidFill>
                <a:latin typeface="+mn-lt"/>
                <a:ea typeface="+mn-ea"/>
                <a:cs typeface="+mn-cs"/>
              </a:rPr>
              <a:t> together the Boolean expression for the two adjacent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then applying the combining rule.</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Now let us consider four adjacent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highlighted here.  We can apply the same approach one by one to each of the four edges connecting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these four vertices.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This would result in four product terms each with two variables.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However, we can do better. </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498800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553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737DEB71-B8C8-4E46-9D10-4484A02F1040}" type="slidenum">
              <a:rPr lang="en-US" sz="1000" b="0" smtClean="0">
                <a:latin typeface="Times New Roman" pitchFamily="18" charset="0"/>
              </a:rPr>
              <a:pPr/>
              <a:t>24</a:t>
            </a:fld>
            <a:endParaRPr lang="en-US" sz="1000" b="0" dirty="0">
              <a:latin typeface="Times New Roman" pitchFamily="18"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rtl="0"/>
            <a:r>
              <a:rPr lang="en-US" altLang="ja-JP" sz="1200" b="0" i="0" u="none" strike="noStrike" kern="1200" baseline="0" dirty="0">
                <a:solidFill>
                  <a:schemeClr val="tx1"/>
                </a:solidFill>
                <a:latin typeface="+mn-lt"/>
                <a:ea typeface="+mn-ea"/>
                <a:cs typeface="+mn-cs"/>
              </a:rPr>
              <a:t>Consider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edge represented by the product term 1X1 and the parallel edge here represented by the product term 0X1.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Notice that these two edges differ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only in the value of the first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variable.  In the top edge the first variable is 1 and in the bottom it is 0.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say such edges are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adjacent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Notice that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face of the cube highlighted in blue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includes both edges.  That means it includes all four vertices making up the end points of</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both edges.</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Now the question arises: Can we combine the product terms representing the two edges into a single product term?</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If we replace the value of the single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input that changes between the two edges with an X we can represent all four vertices associated with the two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edges using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XX1.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Recall first input is c and the last input is a.  So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 Boolean expression representing the first edge is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c AND 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and a Boolean expression representing the second edge is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not c AND a</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 </a:t>
            </a:r>
            <a:r>
              <a:rPr lang="ja-JP" altLang="en-US" sz="1200" b="0" i="0" u="none" strike="noStrike" kern="1200" baseline="0" dirty="0">
                <a:solidFill>
                  <a:schemeClr val="tx1"/>
                </a:solidFill>
                <a:latin typeface="+mn-lt"/>
                <a:ea typeface="+mn-ea"/>
                <a:cs typeface="+mn-cs"/>
              </a:rPr>
              <a:t> </a:t>
            </a: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can apply the combining rule to simplify this expression to just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expression consisting of just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turns out to be an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It is true when inputs </a:t>
            </a:r>
            <a:r>
              <a:rPr lang="en-US" altLang="ja-JP" sz="1200" b="0" i="0" u="none" strike="noStrike" kern="1200" baseline="0" dirty="0" err="1">
                <a:solidFill>
                  <a:schemeClr val="tx1"/>
                </a:solidFill>
                <a:latin typeface="+mn-lt"/>
                <a:ea typeface="+mn-ea"/>
                <a:cs typeface="+mn-cs"/>
              </a:rPr>
              <a:t>cba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are equal to 001, 011, 101, and 111 which</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are binary for 1, 3, 5 and 7, which are inputs for which our 3-bit prime number function is specified to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output the logic value 1.</a:t>
            </a:r>
            <a:r>
              <a:rPr lang="ja-JP" altLang="en-US" sz="1200" b="0" i="0" u="none" strike="noStrike" kern="1200" baseline="0" dirty="0">
                <a:solidFill>
                  <a:schemeClr val="tx1"/>
                </a:solidFill>
                <a:latin typeface="+mn-lt"/>
                <a:ea typeface="+mn-ea"/>
                <a:cs typeface="+mn-cs"/>
              </a:rPr>
              <a:t> </a:t>
            </a:r>
          </a:p>
        </p:txBody>
      </p:sp>
    </p:spTree>
    <p:extLst>
      <p:ext uri="{BB962C8B-B14F-4D97-AF65-F5344CB8AC3E}">
        <p14:creationId xmlns:p14="http://schemas.microsoft.com/office/powerpoint/2010/main" val="41782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553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737DEB71-B8C8-4E46-9D10-4484A02F1040}" type="slidenum">
              <a:rPr lang="en-US" sz="1000" b="0" smtClean="0">
                <a:latin typeface="Times New Roman" pitchFamily="18" charset="0"/>
              </a:rPr>
              <a:pPr/>
              <a:t>25</a:t>
            </a:fld>
            <a:endParaRPr lang="en-US" sz="1000" b="0" dirty="0">
              <a:latin typeface="Times New Roman" pitchFamily="18"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To obtain a single Boolean expression we must combine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implicant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 c</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AND b</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representing the edge connecting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010 and 011 with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from the prior slide.</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do this by OR-</a:t>
            </a:r>
            <a:r>
              <a:rPr lang="en-US" altLang="ja-JP" sz="1200" b="0" i="0" u="none" strike="noStrike" kern="1200" baseline="0" dirty="0" err="1">
                <a:solidFill>
                  <a:schemeClr val="tx1"/>
                </a:solidFill>
                <a:latin typeface="+mn-lt"/>
                <a:ea typeface="+mn-ea"/>
                <a:cs typeface="+mn-cs"/>
              </a:rPr>
              <a:t>ing</a:t>
            </a:r>
            <a:r>
              <a:rPr lang="en-US" altLang="ja-JP" sz="1200" b="0" i="0" u="none" strike="noStrike" kern="1200" baseline="0" dirty="0">
                <a:solidFill>
                  <a:schemeClr val="tx1"/>
                </a:solidFill>
                <a:latin typeface="+mn-lt"/>
                <a:ea typeface="+mn-ea"/>
                <a:cs typeface="+mn-cs"/>
              </a:rPr>
              <a:t> them together.  The final optimized function is a sum over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largest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that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cover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all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vertices.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Compare this with the original </a:t>
            </a:r>
            <a:r>
              <a:rPr lang="en-US" altLang="ja-JP" sz="1200" b="0" i="1" u="none" strike="noStrike" kern="1200" baseline="0" dirty="0" err="1">
                <a:solidFill>
                  <a:schemeClr val="tx1"/>
                </a:solidFill>
                <a:latin typeface="+mn-lt"/>
                <a:ea typeface="+mn-ea"/>
                <a:cs typeface="+mn-cs"/>
              </a:rPr>
              <a:t>unoptimized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Boolean expression for the 3-bit prime number function.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These two expressions compute exactly the same thing.  However, the optimized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one requires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far fewer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transistors to implement. </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381272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656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9B09EFBD-BCA6-47C7-AE67-9ECB8C0E56C8}" type="slidenum">
              <a:rPr lang="en-US" sz="1000" b="0" smtClean="0">
                <a:latin typeface="Times New Roman" pitchFamily="18" charset="0"/>
              </a:rPr>
              <a:pPr/>
              <a:t>26</a:t>
            </a:fld>
            <a:endParaRPr lang="en-US" sz="1000" b="0" dirty="0">
              <a:latin typeface="Times New Roman" pitchFamily="18"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Let us return now to consider the 4-input prime number function.  This slide illustrates a 4-dimensional hypercube with the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of the 4-input prime number function highlighted.  We require an additional dimension because we increased the number of inputs from 3 to 4.  In addition to a 1D edge and a 2D face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the 4D hypercube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can have three X</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that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represent a three dimensional volume.</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793877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758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EE2BE9E3-20E9-4673-9BDE-2DF2A691FE5C}" type="slidenum">
              <a:rPr lang="en-US" sz="1000" b="0" smtClean="0">
                <a:latin typeface="Times New Roman" pitchFamily="18" charset="0"/>
              </a:rPr>
              <a:pPr/>
              <a:t>27</a:t>
            </a:fld>
            <a:endParaRPr lang="en-US" sz="1000" b="0" dirty="0">
              <a:latin typeface="Times New Roman" pitchFamily="18"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For the 4-input prime function we can optimize the logic implementation by using one 2D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representing a surface where all four vertices are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and three 1D </a:t>
            </a:r>
            <a:r>
              <a:rPr lang="en-US" altLang="ja-JP" sz="1200" b="0" i="0" u="none" strike="noStrike" kern="1200" baseline="0" dirty="0" err="1">
                <a:solidFill>
                  <a:schemeClr val="tx1"/>
                </a:solidFill>
                <a:latin typeface="+mn-lt"/>
                <a:ea typeface="+mn-ea"/>
                <a:cs typeface="+mn-cs"/>
              </a:rPr>
              <a:t>implicants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representing edges combining two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as highlighted on the left.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These correspond to four product terms listed in the table on the right.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From this table we can directly write out the following sum-of-products Boolean expression at the bottom.</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cube representation can be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extended to any number of inputs.  However, as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you can see, it becomes harder for us to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visualize as the number of inputs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increase.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This is because it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hard to draw a hypercube in two dimensions.  One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key thing to take away from this discussion is that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combining rule can be used to group adjacent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resulting in optimized Boolean expressions that consume less hardware.</a:t>
            </a:r>
            <a:r>
              <a:rPr lang="ja-JP" altLang="en-US" sz="1200" b="0" i="0" u="none" strike="noStrike" kern="1200" baseline="0" dirty="0">
                <a:solidFill>
                  <a:schemeClr val="tx1"/>
                </a:solidFill>
                <a:latin typeface="+mn-lt"/>
                <a:ea typeface="+mn-ea"/>
                <a:cs typeface="+mn-cs"/>
              </a:rPr>
              <a:t>   </a:t>
            </a: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Next we will discuss the </a:t>
            </a:r>
            <a:r>
              <a:rPr lang="en-US" altLang="ja-JP" sz="1200" b="0" i="0" u="none" strike="noStrike" kern="1200" baseline="0" dirty="0" err="1">
                <a:solidFill>
                  <a:schemeClr val="tx1"/>
                </a:solidFill>
                <a:latin typeface="+mn-lt"/>
                <a:ea typeface="+mn-ea"/>
                <a:cs typeface="+mn-cs"/>
              </a:rPr>
              <a:t>Karnaugh</a:t>
            </a:r>
            <a:r>
              <a:rPr lang="en-US" altLang="ja-JP" sz="1200" b="0" i="0" u="none" strike="noStrike" kern="1200" baseline="0" dirty="0">
                <a:solidFill>
                  <a:schemeClr val="tx1"/>
                </a:solidFill>
                <a:latin typeface="+mn-lt"/>
                <a:ea typeface="+mn-ea"/>
                <a:cs typeface="+mn-cs"/>
              </a:rPr>
              <a:t> Map approach to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optimizing Boolean expressions.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Karnaugh</a:t>
            </a:r>
            <a:r>
              <a:rPr lang="en-US" altLang="ja-JP" sz="1200" b="0" i="0" u="none" strike="noStrike" kern="1200" baseline="0" dirty="0">
                <a:solidFill>
                  <a:schemeClr val="tx1"/>
                </a:solidFill>
                <a:latin typeface="+mn-lt"/>
                <a:ea typeface="+mn-ea"/>
                <a:cs typeface="+mn-cs"/>
              </a:rPr>
              <a:t> Map</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simply</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 way to represent the above cube representations in a two dimensional table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such a way that adjacent vertices in the cube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representation are adjacent cells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table.</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084163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The </a:t>
            </a:r>
            <a:r>
              <a:rPr lang="en-US" altLang="ja-JP" sz="1200" b="0" i="0" u="none" strike="noStrike" kern="1200" baseline="0" dirty="0" err="1">
                <a:solidFill>
                  <a:schemeClr val="tx1"/>
                </a:solidFill>
                <a:latin typeface="+mn-lt"/>
                <a:ea typeface="+mn-ea"/>
                <a:cs typeface="+mn-cs"/>
              </a:rPr>
              <a:t>Karnaugh</a:t>
            </a:r>
            <a:r>
              <a:rPr lang="en-US" altLang="ja-JP" sz="1200" b="0" i="0" u="none" strike="noStrike" kern="1200" baseline="0" dirty="0">
                <a:solidFill>
                  <a:schemeClr val="tx1"/>
                </a:solidFill>
                <a:latin typeface="+mn-lt"/>
                <a:ea typeface="+mn-ea"/>
                <a:cs typeface="+mn-cs"/>
              </a:rPr>
              <a:t> Map (also called KMAP) is a table used to represent the same information as a cube but in an easier to inspect way.</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can easily optimize Boolean functions with 2-inputs, 3-inputs, and 4-inputs using KMAPs.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However, beyond 4-inputs it gets more difficult.</a:t>
            </a:r>
            <a:r>
              <a:rPr lang="ja-JP" altLang="en-US" sz="1200" b="0" i="0" u="none" strike="noStrike" kern="1200" baseline="0" dirty="0">
                <a:solidFill>
                  <a:schemeClr val="tx1"/>
                </a:solidFill>
                <a:latin typeface="+mn-lt"/>
                <a:ea typeface="+mn-ea"/>
                <a:cs typeface="+mn-cs"/>
              </a:rPr>
              <a:t> </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At the end of this slide set we will briefly talk about an alternative approach that can be implemented by a computer for any number of inputs.</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28</a:t>
            </a:fld>
            <a:endParaRPr lang="en-US"/>
          </a:p>
        </p:txBody>
      </p:sp>
    </p:spTree>
    <p:extLst>
      <p:ext uri="{BB962C8B-B14F-4D97-AF65-F5344CB8AC3E}">
        <p14:creationId xmlns:p14="http://schemas.microsoft.com/office/powerpoint/2010/main" val="665159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To use a KMAP we first draw a table where each square represents an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input condition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   An input condition 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some combination of assignments of the input variables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to 1 and 0.  The term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input condition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essentially just another name for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what we have been calling a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err="1">
                <a:solidFill>
                  <a:schemeClr val="tx1"/>
                </a:solidFill>
                <a:latin typeface="+mn-lt"/>
                <a:ea typeface="+mn-ea"/>
                <a:cs typeface="+mn-cs"/>
              </a:rPr>
              <a:t>minterm</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In the KMAP each square in the table is equivalent to a vertex in the cube representation.</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clever thing that Maurice </a:t>
            </a:r>
            <a:r>
              <a:rPr lang="en-US" altLang="ja-JP" sz="1200" b="0" i="0" u="none" strike="noStrike" kern="1200" baseline="0" dirty="0" err="1">
                <a:solidFill>
                  <a:schemeClr val="tx1"/>
                </a:solidFill>
                <a:latin typeface="+mn-lt"/>
                <a:ea typeface="+mn-ea"/>
                <a:cs typeface="+mn-cs"/>
              </a:rPr>
              <a:t>Karnaugh</a:t>
            </a:r>
            <a:r>
              <a:rPr lang="en-US" altLang="ja-JP" sz="1200" b="0" i="0" u="none" strike="noStrike" kern="1200" baseline="0" dirty="0">
                <a:solidFill>
                  <a:schemeClr val="tx1"/>
                </a:solidFill>
                <a:latin typeface="+mn-lt"/>
                <a:ea typeface="+mn-ea"/>
                <a:cs typeface="+mn-cs"/>
              </a:rPr>
              <a:t>, the inventor of the KMAP, discovered back around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1952 was a way to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organize the squares in the table so that adjacent vertices in the cube representation are adjacent in the table.</a:t>
            </a:r>
            <a:endParaRPr lang="ja-JP" alt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29</a:t>
            </a:fld>
            <a:endParaRPr lang="en-US"/>
          </a:p>
        </p:txBody>
      </p:sp>
    </p:spTree>
    <p:extLst>
      <p:ext uri="{BB962C8B-B14F-4D97-AF65-F5344CB8AC3E}">
        <p14:creationId xmlns:p14="http://schemas.microsoft.com/office/powerpoint/2010/main" val="4129406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start by considering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 Boolean function with two inputs.</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will call the inputs A and B though they can be named anything.</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With two inputs there are 2^2</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4 combinations of input values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or input conditions. For example one input condition is A=0 and B=0.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If each square represents a different input condition, we need four squares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to represent all four input conditions.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will arrange these squares so that input conditions that differ by only one bit are adjacent.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this figure  the top left square is for the input condition A=0 and B=0.  The top right square is for the input condition A=0 and B=1.  The bottom left square is for the input condition A=1 and B=0.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Finally, the bottom right square is for the input condition A=1 and B=1.</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Notice we have arranged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squares so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input conditions that differ by one bit are adjacent.  For example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AB=00 is adjacent to AB=10.</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30</a:t>
            </a:fld>
            <a:endParaRPr lang="en-US"/>
          </a:p>
        </p:txBody>
      </p:sp>
    </p:spTree>
    <p:extLst>
      <p:ext uri="{BB962C8B-B14F-4D97-AF65-F5344CB8AC3E}">
        <p14:creationId xmlns:p14="http://schemas.microsoft.com/office/powerpoint/2010/main" val="242382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This exponential growth in number of transistors per chip is known as Moore</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Law.</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Note that this growth in the number of transistors we can implement on a single chip far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outpaces the number of engineers per design team.</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are the implications of this?</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Well, one is that if engineers had to directly apply Boolean optimization using the techniques in Slide Set 1 and 2 it would take far too long to design such a chip even with thousands of engineers.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Instead,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engineers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specify a design using a language such as Verilog, which is then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input to a software tool that automatically generates the low level design.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However, to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become an effective designer using Verilog it is necessary to have some understanding of how these tools work internally.  This is the motivation for learning the material in this lecture.</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Another observation, is that while transistors are now very cheap, there is a limit to how many transistors we can build on a chip. Hence, we would like to use as few transistors as possible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for a given application.  </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3</a:t>
            </a:fld>
            <a:endParaRPr lang="en-US" dirty="0"/>
          </a:p>
        </p:txBody>
      </p:sp>
    </p:spTree>
    <p:extLst>
      <p:ext uri="{BB962C8B-B14F-4D97-AF65-F5344CB8AC3E}">
        <p14:creationId xmlns:p14="http://schemas.microsoft.com/office/powerpoint/2010/main" val="3401529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27ED7-0F81-1340-AEF3-041B2888D9CF}" type="slidenum">
              <a:rPr lang="en-US" smtClean="0"/>
              <a:t>31</a:t>
            </a:fld>
            <a:endParaRPr lang="en-US"/>
          </a:p>
        </p:txBody>
      </p:sp>
    </p:spTree>
    <p:extLst>
      <p:ext uri="{BB962C8B-B14F-4D97-AF65-F5344CB8AC3E}">
        <p14:creationId xmlns:p14="http://schemas.microsoft.com/office/powerpoint/2010/main" val="3665317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27ED7-0F81-1340-AEF3-041B2888D9CF}" type="slidenum">
              <a:rPr lang="en-US" smtClean="0"/>
              <a:t>32</a:t>
            </a:fld>
            <a:endParaRPr lang="en-US"/>
          </a:p>
        </p:txBody>
      </p:sp>
    </p:spTree>
    <p:extLst>
      <p:ext uri="{BB962C8B-B14F-4D97-AF65-F5344CB8AC3E}">
        <p14:creationId xmlns:p14="http://schemas.microsoft.com/office/powerpoint/2010/main" val="602046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Now let us consider a table for a 3-input function.  As with the 2-input case, we want adjacent squares to represent input conditions that differ only in one bit position.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is the input condition that corresponds to the highlighted square in the KMAP?</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110.  We read the value of A off of the vertical axis labels and the value of</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 and C off of the horizontal axis labels.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Note that the input condition ABC=000 is adjacent to ABC=010 if we include the wrap around edges.  These two input conditions differ only in the value of B.</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33</a:t>
            </a:fld>
            <a:endParaRPr lang="en-US"/>
          </a:p>
        </p:txBody>
      </p:sp>
    </p:spTree>
    <p:extLst>
      <p:ext uri="{BB962C8B-B14F-4D97-AF65-F5344CB8AC3E}">
        <p14:creationId xmlns:p14="http://schemas.microsoft.com/office/powerpoint/2010/main" val="2701037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u="none" strike="noStrike" kern="1200" baseline="0" dirty="0">
                <a:solidFill>
                  <a:schemeClr val="tx1"/>
                </a:solidFill>
                <a:latin typeface="+mn-lt"/>
                <a:ea typeface="+mn-ea"/>
                <a:cs typeface="+mn-cs"/>
              </a:rPr>
              <a:t>We can also draw a table for a 4-input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function.  Note for the 4-input case we need to include wrap around edges for both horizontal and vertical directions.</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34</a:t>
            </a:fld>
            <a:endParaRPr lang="en-US"/>
          </a:p>
        </p:txBody>
      </p:sp>
    </p:spTree>
    <p:extLst>
      <p:ext uri="{BB962C8B-B14F-4D97-AF65-F5344CB8AC3E}">
        <p14:creationId xmlns:p14="http://schemas.microsoft.com/office/powerpoint/2010/main" val="3466994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0" i="0" u="none" strike="noStrike" kern="1200" baseline="0" dirty="0">
                <a:solidFill>
                  <a:schemeClr val="tx1"/>
                </a:solidFill>
                <a:latin typeface="+mn-lt"/>
                <a:ea typeface="+mn-ea"/>
                <a:cs typeface="+mn-cs"/>
              </a:rPr>
              <a:t>We can make the task of drawing a KMAP easier by simplifying it as shown here.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rows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or columns within a bracket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are those in which</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designated input has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value 1, while it is 0 elsewhere.</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35</a:t>
            </a:fld>
            <a:endParaRPr lang="en-US"/>
          </a:p>
        </p:txBody>
      </p:sp>
    </p:spTree>
    <p:extLst>
      <p:ext uri="{BB962C8B-B14F-4D97-AF65-F5344CB8AC3E}">
        <p14:creationId xmlns:p14="http://schemas.microsoft.com/office/powerpoint/2010/main" val="4176371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So far we have only talked about the inputs of the function.  To use the KMAP table we need to add the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inside the squares that correspond to their input conditions.</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will place a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inside squares for which the output of the function is a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 i.e., for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Can also put a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0</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the remaining squares although to save time you can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simply</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leave them empty and imagine there is a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0</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these squares.</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Let us now return to our example of the 4-input prime number function and compare how our 4D hypercube is related to the four input KMAP.</a:t>
            </a:r>
            <a:r>
              <a:rPr lang="ja-JP" altLang="en-US" sz="1200" b="0" i="0" u="none" strike="noStrike" kern="1200" baseline="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36</a:t>
            </a:fld>
            <a:endParaRPr lang="en-US"/>
          </a:p>
        </p:txBody>
      </p:sp>
    </p:spTree>
    <p:extLst>
      <p:ext uri="{BB962C8B-B14F-4D97-AF65-F5344CB8AC3E}">
        <p14:creationId xmlns:p14="http://schemas.microsoft.com/office/powerpoint/2010/main" val="37551852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861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232DCD9F-329F-4EA3-A115-DACA0FA50842}" type="slidenum">
              <a:rPr lang="en-US" sz="1000" b="0" smtClean="0">
                <a:latin typeface="Times New Roman" pitchFamily="18" charset="0"/>
              </a:rPr>
              <a:pPr/>
              <a:t>37</a:t>
            </a:fld>
            <a:endParaRPr lang="en-US" sz="1000" b="0" dirty="0">
              <a:latin typeface="Times New Roman" pitchFamily="18"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rtl="0"/>
            <a:r>
              <a:rPr lang="en-US" altLang="ja-JP" sz="1200" b="0" i="0" u="none" strike="noStrike" kern="1200" baseline="0" dirty="0">
                <a:solidFill>
                  <a:schemeClr val="tx1"/>
                </a:solidFill>
                <a:latin typeface="+mn-lt"/>
                <a:ea typeface="+mn-ea"/>
                <a:cs typeface="+mn-cs"/>
              </a:rPr>
              <a:t>Here is the 4-input prime number function with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highlighted on a 4D hypercube.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four dimensions a, b, c and d are illustrated in the lower left.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On the right is a corresponding KMAP.  We have added a 1 inside the squares for input conditions that correspond to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We have added a 0 in the remaining squares.</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numbers in light grey inside each square illustrate the input value in decimal.  They are added here for illustration only.   Let us consider the input condition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=1101 which is binary for 13.  As this is a prime number it is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of the desired function.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Here, on the left, we have highlighted the vertex on the hypercube that corresponds to this input condition. On the right we have highlighted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corresponding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square in the KMAP table that represents this input condition.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Next let us consider an adjacent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in the 4D hypercube such as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=0101.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Which square in the KMAP corresponds to the vertex labeled 0101 in the hypercube?</a:t>
            </a: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5.   Notice that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corresponding square is adjacent to the prior square.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This was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 by accident.   Any two vertices that are adjacent in the hypercube will be adjacent in the KMAP provided we include wrap around edges.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look at another example.  On the left I have highlighted the vertex corresponding to the input being equal to 3.  On the right I have highlighted the corresponding square in the KMAP.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Consider this adjacent vertex in the hypercube corresponding to the input being equal to 11 in decimal,</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which is 1011 in binary.  On the KMAP the corresponding square is at the bottom of the map.  Perhaps at first this does not seem adjacent to the other square.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However, remember we need to include wrap around edges in the KMAP.  </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621449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861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232DCD9F-329F-4EA3-A115-DACA0FA50842}" type="slidenum">
              <a:rPr lang="en-US" sz="1000" b="0" smtClean="0">
                <a:latin typeface="Times New Roman" pitchFamily="18" charset="0"/>
              </a:rPr>
              <a:pPr/>
              <a:t>38</a:t>
            </a:fld>
            <a:endParaRPr lang="en-US" sz="1000" b="0" dirty="0">
              <a:latin typeface="Times New Roman" pitchFamily="18"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Finally, consider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containing the four vertices highlighted here on the left.  The corresponding squares are adjacent in the KMAP.</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Next we are going to consider how to perform the same combining we performed using the cube representation but using the KMAP.  </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Before we move on, I would like to address 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question that often arises when using the KMAP.  The question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does it matter where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input variables go 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sides of the KMAP?</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For example, what if instead of having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dc</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on the vertical direction and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err="1">
                <a:solidFill>
                  <a:schemeClr val="tx1"/>
                </a:solidFill>
                <a:latin typeface="+mn-lt"/>
                <a:ea typeface="+mn-ea"/>
                <a:cs typeface="+mn-cs"/>
              </a:rPr>
              <a:t>ba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on the horizontal direction in our KMAP we used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ab</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on the vertical and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cd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on the horizontal?   Such</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changes do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 matter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any fundamental way,</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both</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KMAPs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will be equivalent representations of the same underlying hypercube representation.  </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610194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963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3BD52C09-13A8-4F23-8124-8BD4BA0C89D7}" type="slidenum">
              <a:rPr lang="en-US" sz="1000" b="0" smtClean="0">
                <a:latin typeface="Times New Roman" pitchFamily="18" charset="0"/>
              </a:rPr>
              <a:pPr/>
              <a:t>39</a:t>
            </a:fld>
            <a:endParaRPr lang="en-US" sz="1000" b="0" dirty="0">
              <a:latin typeface="Times New Roman" pitchFamily="18"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To see how the KMAP can be used to optimize logic I am going to fill in each square in the KMAP with the value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of the input condition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(i.e.,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number).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input conditions that are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are highlighted in blue.  As noted earlier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normally put the single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bit output value, not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input condition,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inside the squares in a K-Map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are using the input condition here instead so we can see more clearly how and why the KMAP actually works.  </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618219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706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32E6F9E0-BFD0-459D-B8FD-E6D734623E75}" type="slidenum">
              <a:rPr lang="en-US" sz="1000" b="0" smtClean="0">
                <a:latin typeface="Times New Roman" pitchFamily="18" charset="0"/>
              </a:rPr>
              <a:pPr/>
              <a:t>40</a:t>
            </a:fld>
            <a:endParaRPr lang="en-US" sz="1000" b="0" dirty="0">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re-write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input conditions in binary.  </a:t>
            </a: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Now, 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consider two adjacent squares.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Notice that the input value differs in only a single bit position between these two squares.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Now consider the product term that corresponds to the first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As in earlier examples,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each input variable that is zero for this input condition is complemented in the product term.  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compare this expression with the corresponding one for the adjacent input condition.</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product terms differ in only one position.  Hence,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can apply the combining rule to simplify the logic implementation.</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can cover both input conditions with a single product term of three variables.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consider another two adjacent squares.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input value in these two squares only differs in a single bit position.</a:t>
            </a:r>
            <a:r>
              <a:rPr lang="ja-JP" altLang="en-US" sz="1200" b="0" i="0" u="none" strike="noStrike" kern="1200" baseline="0" dirty="0">
                <a:solidFill>
                  <a:schemeClr val="tx1"/>
                </a:solidFill>
                <a:latin typeface="+mn-lt"/>
                <a:ea typeface="+mn-ea"/>
                <a:cs typeface="+mn-cs"/>
              </a:rPr>
              <a:t>   </a:t>
            </a:r>
          </a:p>
        </p:txBody>
      </p:sp>
    </p:spTree>
    <p:extLst>
      <p:ext uri="{BB962C8B-B14F-4D97-AF65-F5344CB8AC3E}">
        <p14:creationId xmlns:p14="http://schemas.microsoft.com/office/powerpoint/2010/main" val="269139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altLang="ja-JP" sz="1200" b="0" i="0" u="none" strike="noStrike" kern="1200" baseline="0" dirty="0">
                <a:solidFill>
                  <a:schemeClr val="tx1"/>
                </a:solidFill>
                <a:latin typeface="+mn-lt"/>
                <a:ea typeface="+mn-ea"/>
                <a:cs typeface="+mn-cs"/>
              </a:rPr>
              <a:t>In this slide set we will look at how to reduce the number of gates used in a circuit </a:t>
            </a:r>
            <a:r>
              <a:rPr lang="en-US" altLang="ja-JP" sz="1200" b="0" i="1" u="none" strike="noStrike" kern="1200" baseline="0" dirty="0">
                <a:solidFill>
                  <a:schemeClr val="tx1"/>
                </a:solidFill>
                <a:latin typeface="+mn-lt"/>
                <a:ea typeface="+mn-ea"/>
                <a:cs typeface="+mn-cs"/>
              </a:rPr>
              <a:t>without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changing it behavior.</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As just noted, generally we let the CAD tools such as </a:t>
            </a:r>
            <a:r>
              <a:rPr lang="en-US" altLang="ja-JP" sz="1200" b="0" i="0" u="none" strike="noStrike" kern="1200" baseline="0" dirty="0" err="1">
                <a:solidFill>
                  <a:schemeClr val="tx1"/>
                </a:solidFill>
                <a:latin typeface="+mn-lt"/>
                <a:ea typeface="+mn-ea"/>
                <a:cs typeface="+mn-cs"/>
              </a:rPr>
              <a:t>Quartus</a:t>
            </a:r>
            <a:r>
              <a:rPr lang="en-US" altLang="ja-JP" sz="1200" b="0" i="0" u="none" strike="noStrike" kern="1200" baseline="0" dirty="0">
                <a:solidFill>
                  <a:schemeClr val="tx1"/>
                </a:solidFill>
                <a:latin typeface="+mn-lt"/>
                <a:ea typeface="+mn-ea"/>
                <a:cs typeface="+mn-cs"/>
              </a:rPr>
              <a:t> that you</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use in the labs, do this for us.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By understanding how a tool like </a:t>
            </a:r>
            <a:r>
              <a:rPr lang="en-US" altLang="ja-JP" sz="1200" b="0" i="0" u="none" strike="noStrike" kern="1200" baseline="0" dirty="0" err="1">
                <a:solidFill>
                  <a:schemeClr val="tx1"/>
                </a:solidFill>
                <a:latin typeface="+mn-lt"/>
                <a:ea typeface="+mn-ea"/>
                <a:cs typeface="+mn-cs"/>
              </a:rPr>
              <a:t>Quartus</a:t>
            </a:r>
            <a:r>
              <a:rPr lang="en-US" altLang="ja-JP" sz="1200" b="0" i="0" u="none" strike="noStrike" kern="1200" baseline="0" dirty="0">
                <a:solidFill>
                  <a:schemeClr val="tx1"/>
                </a:solidFill>
                <a:latin typeface="+mn-lt"/>
                <a:ea typeface="+mn-ea"/>
                <a:cs typeface="+mn-cs"/>
              </a:rPr>
              <a:t> works internally, you will have a better idea of what matters and what does not matter when writing your Verilog.</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Before discussing this process of optimizing the implementation of logic functions,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will start by</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considering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several ways of representing combinational logic functions.</a:t>
            </a:r>
            <a:endParaRPr lang="ja-JP" alt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4</a:t>
            </a:fld>
            <a:endParaRPr lang="en-US"/>
          </a:p>
        </p:txBody>
      </p:sp>
    </p:spTree>
    <p:extLst>
      <p:ext uri="{BB962C8B-B14F-4D97-AF65-F5344CB8AC3E}">
        <p14:creationId xmlns:p14="http://schemas.microsoft.com/office/powerpoint/2010/main" val="4208420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7168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C6ABA1BF-F083-46C3-A4D3-F5B5E9C8D0DF}" type="slidenum">
              <a:rPr lang="en-US" sz="1000" b="0" smtClean="0">
                <a:latin typeface="Times New Roman" pitchFamily="18" charset="0"/>
              </a:rPr>
              <a:pPr/>
              <a:t>41</a:t>
            </a:fld>
            <a:endParaRPr lang="en-US" sz="1000" b="0" dirty="0">
              <a:latin typeface="Times New Roman" pitchFamily="18"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As with the cube representation, we can combine inputs for adjacent squares in the KMAP.  Here we combine 0011 and 0010 into a single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001X.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Similarly we combine 0101 and 1101 into a single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X101.  </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515216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706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32E6F9E0-BFD0-459D-B8FD-E6D734623E75}" type="slidenum">
              <a:rPr lang="en-US" sz="1000" b="0" smtClean="0">
                <a:latin typeface="Times New Roman" pitchFamily="18" charset="0"/>
              </a:rPr>
              <a:pPr/>
              <a:t>42</a:t>
            </a:fld>
            <a:endParaRPr lang="en-US" sz="1000" b="0" dirty="0">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200" b="0" i="0" u="none" strike="noStrike" kern="1200" baseline="0" dirty="0">
                <a:solidFill>
                  <a:schemeClr val="tx1"/>
                </a:solidFill>
                <a:latin typeface="+mn-lt"/>
                <a:ea typeface="+mn-ea"/>
                <a:cs typeface="+mn-cs"/>
              </a:rPr>
              <a:t>We need to also consider wrap around edges when looking for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to combine.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That goes for both vertical as illustrated here as well as horizontal.</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80311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7270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4447126E-3124-4560-BC13-2CA4AAA09EF2}" type="slidenum">
              <a:rPr lang="en-US" sz="1000" b="0" smtClean="0">
                <a:latin typeface="Times New Roman" pitchFamily="18" charset="0"/>
              </a:rPr>
              <a:pPr/>
              <a:t>43</a:t>
            </a:fld>
            <a:endParaRPr lang="en-US" sz="1000" b="0" dirty="0">
              <a:latin typeface="Times New Roman"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Here we combine 0011 and 1011 into X011.</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887029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706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32E6F9E0-BFD0-459D-B8FD-E6D734623E75}" type="slidenum">
              <a:rPr lang="en-US" sz="1000" b="0" smtClean="0">
                <a:latin typeface="Times New Roman" pitchFamily="18" charset="0"/>
              </a:rPr>
              <a:pPr/>
              <a:t>44</a:t>
            </a:fld>
            <a:endParaRPr lang="en-US" sz="1000" b="0" dirty="0">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consider four squares that are adjacent.  Notice each differs from it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neighbor by one bit position.</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can combine all four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input conditions 0001, 0011, 0101, and 0111 into a single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0XX1.</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715988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7373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60FD62E7-7E45-4469-B5F9-BA90D3D629CC}" type="slidenum">
              <a:rPr lang="en-US" sz="1000" b="0" smtClean="0">
                <a:latin typeface="Times New Roman" pitchFamily="18" charset="0"/>
              </a:rPr>
              <a:pPr/>
              <a:t>45</a:t>
            </a:fld>
            <a:endParaRPr lang="en-US" sz="1000" b="0" dirty="0">
              <a:latin typeface="Times New Roman" pitchFamily="18"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We call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that covers more </a:t>
            </a:r>
            <a:r>
              <a:rPr lang="en-US" altLang="ja-JP" sz="1200" b="0" i="0" u="none" strike="noStrike" kern="1200" baseline="0" dirty="0" err="1">
                <a:solidFill>
                  <a:schemeClr val="tx1"/>
                </a:solidFill>
                <a:latin typeface="+mn-lt"/>
                <a:ea typeface="+mn-ea"/>
                <a:cs typeface="+mn-cs"/>
              </a:rPr>
              <a:t>minterms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 larger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749239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lang="en-US" altLang="ja-JP" sz="1200" b="0" i="0" u="none" strike="noStrike" kern="1200" baseline="0" dirty="0">
                <a:solidFill>
                  <a:schemeClr val="tx1"/>
                </a:solidFill>
                <a:latin typeface="+mn-lt"/>
                <a:ea typeface="+mn-ea"/>
                <a:cs typeface="+mn-cs"/>
              </a:rPr>
              <a:t>To optimize a Boolean function with a KMAP we fill in the appropriate size KMAP table with a 1 for each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Then, we combine adjacent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by circling the largest rectangle with power of two sides.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This restriction is important. A rectangle with power of two sides in the KMAP corresponds with an edge, surface or volume in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cube representation.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want to circle each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In the KMAP shown here, what is the largest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More specifically, the largest group of 1</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corresponding to a single product term includes which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C.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1, 3, 5 and 7 are adjacent in the KMAP and can be combined into a single product term.  We can do this with a square that has sides of length 2 which is a power of 2.</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Can we group the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3 and 2?</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yes.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can group</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them because they are adjacent and doing so corresponds to a rectangle with power of two sides.   The width is 2 and the height is 1.</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Can we group the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1, 15 and 13 i.e., represent all three with a single product term?</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   While we could draw a rectangle around the three of them it would have height of three,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which is not a power of two.  Note that in the cube representation these three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would be on only 3 out of 4 vertices of a surface of the cube.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Can we group 3 and 11?</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yes.   These two squares are adjacent if one considers wrap around edges.</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46</a:t>
            </a:fld>
            <a:endParaRPr lang="en-US"/>
          </a:p>
        </p:txBody>
      </p:sp>
    </p:spTree>
    <p:extLst>
      <p:ext uri="{BB962C8B-B14F-4D97-AF65-F5344CB8AC3E}">
        <p14:creationId xmlns:p14="http://schemas.microsoft.com/office/powerpoint/2010/main" val="38829067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Once we have circled enough largest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such that every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is included in at least one circle, we need to select a minimum cost cover.</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 set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of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is a cover of a function if each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of the function is included in at least one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of the cover.</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cost of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can be taken to be the number of variables in its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product representation.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Generally, that is smaller the larger the rectangle used to group the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will talk later about a strategy to select a minimum cost cover.</a:t>
            </a:r>
            <a:endParaRPr lang="ja-JP" alt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47</a:t>
            </a:fld>
            <a:endParaRPr lang="en-US"/>
          </a:p>
        </p:txBody>
      </p:sp>
    </p:spTree>
    <p:extLst>
      <p:ext uri="{BB962C8B-B14F-4D97-AF65-F5344CB8AC3E}">
        <p14:creationId xmlns:p14="http://schemas.microsoft.com/office/powerpoint/2010/main" val="3012728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Once we have found an optimized cover, we can write out the equation corresponding to the optimized Boolean logic.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do this by determining the product term that corresponds to each circled group of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t>
            </a:r>
            <a:r>
              <a:rPr lang="ja-JP" altLang="en-US" sz="1200" b="0" i="0" u="none" strike="noStrike" kern="1200" baseline="0" dirty="0">
                <a:solidFill>
                  <a:schemeClr val="tx1"/>
                </a:solidFill>
                <a:latin typeface="+mn-lt"/>
                <a:ea typeface="+mn-ea"/>
                <a:cs typeface="+mn-cs"/>
              </a:rPr>
              <a:t> </a:t>
            </a: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each circled group of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we can directly write out the optimized product term by including only inputs for which the input value is constant.  If a constant input is zero then the variable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appears complemented in the product term.</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can quickly identify which inputs are eliminated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by examining whether the circle is in two rows or two columns for which that input has different values.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For example, here we have circled four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The circle is in a row for which the input B</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and a row for which the input B is 0.  Hence, B</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should not appear in the product term.  We can also see that some of the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are in a column for which input D is 1 and some are in a column for which input 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0.  Hence, D should not appear in the final product term for this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final product term contains A and C.  The A is complemented because it is zero for the rows in which the output is one.</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48</a:t>
            </a:fld>
            <a:endParaRPr lang="en-US"/>
          </a:p>
        </p:txBody>
      </p:sp>
    </p:spTree>
    <p:extLst>
      <p:ext uri="{BB962C8B-B14F-4D97-AF65-F5344CB8AC3E}">
        <p14:creationId xmlns:p14="http://schemas.microsoft.com/office/powerpoint/2010/main" val="30457922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apply this procedure to our KMAP</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for the 4-input prime number function.</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is the product term corresponding the circled group of edges?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D.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To see why, 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consider each input variable in turn.</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circled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are in rows for which input d is zero.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Hence D should appear complemented in the product term.</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On the other hand, there are ones both in rows for which the input C is zero and others for which it is one.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Hence C should not be included.</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Similarly, the circled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are in columns for which input B is zero and one.  Hence, B should not be included.</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Finally, the circled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are only in columns for which the input A is one.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Hence A should appear </a:t>
            </a:r>
            <a:r>
              <a:rPr lang="en-US" altLang="ja-JP" sz="1200" b="0" i="0" u="none" strike="noStrike" kern="1200" baseline="0" dirty="0" err="1">
                <a:solidFill>
                  <a:schemeClr val="tx1"/>
                </a:solidFill>
                <a:latin typeface="+mn-lt"/>
                <a:ea typeface="+mn-ea"/>
                <a:cs typeface="+mn-cs"/>
              </a:rPr>
              <a:t>uncomplemented</a:t>
            </a:r>
            <a:r>
              <a:rPr lang="en-US" altLang="ja-JP" sz="1200" b="0" i="0" u="none" strike="noStrike" kern="1200" baseline="0" dirty="0">
                <a:solidFill>
                  <a:schemeClr val="tx1"/>
                </a:solidFill>
                <a:latin typeface="+mn-lt"/>
                <a:ea typeface="+mn-ea"/>
                <a:cs typeface="+mn-cs"/>
              </a:rPr>
              <a:t> in the product term.</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is the product term</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corresponding to the red circled group of ones?</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A.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To see why, we can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follow the same procedure as before.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circled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are only in a row for which the inputs D and C are zero so D and C should appear complemented in the optimized product term.  The circled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span the two columns where B is one so B appears </a:t>
            </a:r>
            <a:r>
              <a:rPr lang="en-US" altLang="ja-JP" sz="1200" b="0" i="0" u="none" strike="noStrike" kern="1200" baseline="0" dirty="0" err="1">
                <a:solidFill>
                  <a:schemeClr val="tx1"/>
                </a:solidFill>
                <a:latin typeface="+mn-lt"/>
                <a:ea typeface="+mn-ea"/>
                <a:cs typeface="+mn-cs"/>
              </a:rPr>
              <a:t>uncomplemented</a:t>
            </a:r>
            <a:r>
              <a:rPr lang="en-US" altLang="ja-JP" sz="1200" b="0" i="0" u="none" strike="noStrike" kern="1200" baseline="0" dirty="0">
                <a:solidFill>
                  <a:schemeClr val="tx1"/>
                </a:solidFill>
                <a:latin typeface="+mn-lt"/>
                <a:ea typeface="+mn-ea"/>
                <a:cs typeface="+mn-cs"/>
              </a:rPr>
              <a:t>.  Finally, some of the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are in a column where A is 1 while others are in a column where A is 0 so we do  not include A in the optimized product.</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reason we choose the red rectangle was that we need to cover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 = 0010.  Now, given we had already circled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 = 0011 with the blue rectangle, you might be wondering why</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would want to include it in the red rectangle.    I.e., you might think that since it is already covered we should not try to cover it again.  However, if instead we only circled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 = 0010 instead of a product term with three variables d, c, and b, we would require a product term with all four input variables.  So, we selected the red circle because it is the largest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that contains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 = 0010.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Such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which cannot be made larger is called a prime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Please note that the terminology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prime </a:t>
            </a:r>
            <a:r>
              <a:rPr lang="en-US" altLang="ja-JP" sz="1200" b="0" i="0" u="none" strike="noStrike" kern="1200" baseline="0" dirty="0" err="1">
                <a:solidFill>
                  <a:schemeClr val="tx1"/>
                </a:solidFill>
                <a:latin typeface="+mn-lt"/>
                <a:ea typeface="+mn-ea"/>
                <a:cs typeface="+mn-cs"/>
              </a:rPr>
              <a:t>implicant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unrelated to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prime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as used in the 4-bit prime number function we have been using throughout this lecture.  That is, all Boolean functions have prime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Later we will see that another reason to select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that overlaps is to eliminate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something called a hazard.</a:t>
            </a:r>
            <a:r>
              <a:rPr lang="ja-JP" altLang="en-US" sz="1200" b="0" i="0" u="none" strike="noStrike" kern="1200" baseline="0" dirty="0">
                <a:solidFill>
                  <a:schemeClr val="tx1"/>
                </a:solidFill>
                <a:latin typeface="+mn-lt"/>
                <a:ea typeface="+mn-ea"/>
                <a:cs typeface="+mn-cs"/>
              </a:rPr>
              <a:t>  </a:t>
            </a:r>
          </a:p>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continue generating the optimized expressions.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is the product term corresponding to the magenta circled group of ones?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B.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is the product term corresponding to the green circled group of ones?</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B.</a:t>
            </a:r>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49</a:t>
            </a:fld>
            <a:endParaRPr lang="en-US"/>
          </a:p>
        </p:txBody>
      </p:sp>
    </p:spTree>
    <p:extLst>
      <p:ext uri="{BB962C8B-B14F-4D97-AF65-F5344CB8AC3E}">
        <p14:creationId xmlns:p14="http://schemas.microsoft.com/office/powerpoint/2010/main" val="39752886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2.5</a:t>
            </a:r>
          </a:p>
        </p:txBody>
      </p:sp>
      <p:sp>
        <p:nvSpPr>
          <p:cNvPr id="4" name="Slide Number Placeholder 3"/>
          <p:cNvSpPr>
            <a:spLocks noGrp="1"/>
          </p:cNvSpPr>
          <p:nvPr>
            <p:ph type="sldNum" sz="quarter" idx="10"/>
          </p:nvPr>
        </p:nvSpPr>
        <p:spPr/>
        <p:txBody>
          <a:bodyPr/>
          <a:lstStyle/>
          <a:p>
            <a:fld id="{C1C27ED7-0F81-1340-AEF3-041B2888D9CF}" type="slidenum">
              <a:rPr lang="en-US" smtClean="0"/>
              <a:t>50</a:t>
            </a:fld>
            <a:endParaRPr lang="en-US"/>
          </a:p>
        </p:txBody>
      </p:sp>
    </p:spTree>
    <p:extLst>
      <p:ext uri="{BB962C8B-B14F-4D97-AF65-F5344CB8AC3E}">
        <p14:creationId xmlns:p14="http://schemas.microsoft.com/office/powerpoint/2010/main" val="64255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144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EABDD142-6B71-4EF2-A4E6-60C5F8A1445F}" type="slidenum">
              <a:rPr lang="en-US" sz="1000" b="0" smtClean="0">
                <a:latin typeface="Times New Roman" pitchFamily="18" charset="0"/>
              </a:rPr>
              <a:pPr/>
              <a:t>6</a:t>
            </a:fld>
            <a:endParaRPr lang="en-US" sz="1000" b="0" dirty="0">
              <a:latin typeface="Times New Roman" pitchFamily="18"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start by considering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 example of how we might specify a design in English.  We will return to the design in this example several times throughout this lecture.  </a:t>
            </a:r>
            <a:r>
              <a:rPr lang="ja-JP" altLang="en-US" sz="1200" b="0" i="0" u="none" strike="noStrike" kern="1200" baseline="0" dirty="0">
                <a:solidFill>
                  <a:schemeClr val="tx1"/>
                </a:solidFill>
                <a:latin typeface="+mn-lt"/>
                <a:ea typeface="+mn-ea"/>
                <a:cs typeface="+mn-cs"/>
              </a:rPr>
              <a:t> </a:t>
            </a:r>
            <a:endParaRPr lang="en-US" altLang="ja-JP"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In this example we are interested in prime numbers, that is, numbers that are only divisible by themselves and the number 1.   Examples are 2, 3, 5 and 7.   We can specify this design using the following English statement.</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 is true if the input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 taken together as a 4-bit number, is prime.</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can specify this same design in other ways.</a:t>
            </a:r>
            <a:endParaRPr lang="ja-JP" altLang="en-US" sz="1200" b="0" i="0" u="none" strike="noStrike" kern="1200" baseline="0" dirty="0">
              <a:solidFill>
                <a:schemeClr val="tx1"/>
              </a:solidFill>
              <a:latin typeface="+mn-lt"/>
              <a:ea typeface="+mn-ea"/>
              <a:cs typeface="+mn-cs"/>
            </a:endParaRPr>
          </a:p>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029209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Next let us return to the question of how to select a minimum cost cover.</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Step 1 is to start with an empty cover;</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Step 2 is to add all essential prime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to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cover;</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Step 3 is, for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each remaining uncovered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add the largest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that covers that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to the cover.</a:t>
            </a:r>
            <a:endParaRPr lang="ja-JP" alt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51</a:t>
            </a:fld>
            <a:endParaRPr lang="en-US"/>
          </a:p>
        </p:txBody>
      </p:sp>
    </p:spTree>
    <p:extLst>
      <p:ext uri="{BB962C8B-B14F-4D97-AF65-F5344CB8AC3E}">
        <p14:creationId xmlns:p14="http://schemas.microsoft.com/office/powerpoint/2010/main" val="3846955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7577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EA1C7DE0-CD63-4E93-9C77-2548F37737E9}" type="slidenum">
              <a:rPr lang="en-US" sz="1000" b="0" smtClean="0">
                <a:latin typeface="Times New Roman" pitchFamily="18" charset="0"/>
              </a:rPr>
              <a:pPr/>
              <a:t>52</a:t>
            </a:fld>
            <a:endParaRPr lang="en-US" sz="1000" b="0" dirty="0">
              <a:latin typeface="Times New Roman" pitchFamily="18"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put everything together.  Given a specification of a Boolean function, for example a truth table or English language description, we draw a</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KMAP table with size dictated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by the number of input variables.  Then we label where the input variables go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using a grey code which means only one bit changes at a time going from one row or column to the next.  We then take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and place a 1 in their corresponding square of the KMAP.   We then find a cover for the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by circling</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each essential prime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In the 4-bit prime number example we have been discussing this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results in all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input conditions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being covered as shown here.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Next, we determine the product term that corresponds to each circled group of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We do that by writing the variable complemented if the input is a constant zero for all circled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We write the variable </a:t>
            </a:r>
            <a:r>
              <a:rPr lang="en-US" altLang="ja-JP" sz="1200" b="0" i="0" u="none" strike="noStrike" kern="1200" baseline="0" dirty="0" err="1">
                <a:solidFill>
                  <a:schemeClr val="tx1"/>
                </a:solidFill>
                <a:latin typeface="+mn-lt"/>
                <a:ea typeface="+mn-ea"/>
                <a:cs typeface="+mn-cs"/>
              </a:rPr>
              <a:t>uncomplemented</a:t>
            </a:r>
            <a:r>
              <a:rPr lang="en-US" altLang="ja-JP" sz="1200" b="0" i="0" u="none" strike="noStrike" kern="1200" baseline="0" dirty="0">
                <a:solidFill>
                  <a:schemeClr val="tx1"/>
                </a:solidFill>
                <a:latin typeface="+mn-lt"/>
                <a:ea typeface="+mn-ea"/>
                <a:cs typeface="+mn-cs"/>
              </a:rPr>
              <a:t> if that input is a constant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one for all circled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If the input variable takes on both 0 and 1, then we do not include it in the product term.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You might find it easier to first write out the input values in a table like that shown on the left before writing out the product terms as a Boolean expression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as shown below.</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Note that the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resulting Boolean expression 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a sum of product form.</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Finally, you should be able to take the optimized Boolean equation or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even just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list of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in the cover such as the one on the left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and draw out a corresponding logic diagram as shown here on the right.</a:t>
            </a:r>
            <a:r>
              <a:rPr lang="ja-JP" altLang="en-US" sz="1200" b="0" i="0" u="none" strike="noStrike" kern="1200" baseline="0" dirty="0">
                <a:solidFill>
                  <a:schemeClr val="tx1"/>
                </a:solidFill>
                <a:latin typeface="+mn-lt"/>
                <a:ea typeface="+mn-ea"/>
                <a:cs typeface="+mn-cs"/>
              </a:rPr>
              <a:t>   </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discuss one interesting real world detail here.  Recall from prior lectures that CMOS gates are always inverting.  Using AND </a:t>
            </a:r>
            <a:r>
              <a:rPr lang="en-US" altLang="ja-JP" sz="1200" b="0" i="0" u="none" strike="noStrike" kern="1200" baseline="0" dirty="0" err="1">
                <a:solidFill>
                  <a:schemeClr val="tx1"/>
                </a:solidFill>
                <a:latin typeface="+mn-lt"/>
                <a:ea typeface="+mn-ea"/>
                <a:cs typeface="+mn-cs"/>
              </a:rPr>
              <a:t>and</a:t>
            </a:r>
            <a:r>
              <a:rPr lang="en-US" altLang="ja-JP" sz="1200" b="0" i="0" u="none" strike="noStrike" kern="1200" baseline="0" dirty="0">
                <a:solidFill>
                  <a:schemeClr val="tx1"/>
                </a:solidFill>
                <a:latin typeface="+mn-lt"/>
                <a:ea typeface="+mn-ea"/>
                <a:cs typeface="+mn-cs"/>
              </a:rPr>
              <a:t> OR gates are expensive as they include an inverter.  If we use NAND circuits we can reduce the total number of transistors in the circuit if we instead draw it like shown below on the right.  You should be able to transform the circuit above into the one below.  This is easy to do if you recall that two inverters back to back cancel each other out.  Also, the OR gate with all complemented inputs is logically equivalent to a four input NAND gate.  To see this recall </a:t>
            </a:r>
            <a:r>
              <a:rPr lang="en-US" altLang="ja-JP" sz="1200" b="0" i="0" u="none" strike="noStrike" kern="1200" baseline="0" dirty="0" err="1">
                <a:solidFill>
                  <a:schemeClr val="tx1"/>
                </a:solidFill>
                <a:latin typeface="+mn-lt"/>
                <a:ea typeface="+mn-ea"/>
                <a:cs typeface="+mn-cs"/>
              </a:rPr>
              <a:t>deMorgan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law. </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567324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ja-JP" sz="1200" b="0" i="0" u="none" strike="noStrike" kern="1200" baseline="0" dirty="0">
                <a:solidFill>
                  <a:schemeClr val="tx1"/>
                </a:solidFill>
                <a:latin typeface="+mn-lt"/>
                <a:ea typeface="+mn-ea"/>
                <a:cs typeface="+mn-cs"/>
              </a:rPr>
              <a:t>In the 4-bit prime number function example we had four input variables and so needed a KMAP with 2 to the power 4 equals 16 squares.  For a 2-input function we saw previously we need four squares in our KMAP and for a 3-input function we saw earlier we need eight squares.  This slide shows these KMAPS again.  You use them just like the larger KMAP.  Again, it is important to remember wrap around edges.</a:t>
            </a:r>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53</a:t>
            </a:fld>
            <a:endParaRPr lang="en-US"/>
          </a:p>
        </p:txBody>
      </p:sp>
    </p:spTree>
    <p:extLst>
      <p:ext uri="{BB962C8B-B14F-4D97-AF65-F5344CB8AC3E}">
        <p14:creationId xmlns:p14="http://schemas.microsoft.com/office/powerpoint/2010/main" val="3026569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altLang="ja-JP" sz="1200" b="0" i="0" u="none" strike="noStrike" kern="1200" baseline="0" dirty="0">
                <a:solidFill>
                  <a:schemeClr val="tx1"/>
                </a:solidFill>
                <a:latin typeface="+mn-lt"/>
                <a:ea typeface="+mn-ea"/>
                <a:cs typeface="+mn-cs"/>
              </a:rPr>
              <a:t>Often we know certain input combinations will never occur.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For these inputs, we do not care what the output of the function is.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can exploit this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don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t care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input-output information to further optimize the circuit.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example, suppose only need to detect 4-bit prime numbers that are less than 10.  We</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err="1">
                <a:solidFill>
                  <a:schemeClr val="tx1"/>
                </a:solidFill>
                <a:latin typeface="+mn-lt"/>
                <a:ea typeface="+mn-ea"/>
                <a:cs typeface="+mn-cs"/>
              </a:rPr>
              <a:t>ll</a:t>
            </a:r>
            <a:r>
              <a:rPr lang="en-US" altLang="ja-JP" sz="1200" b="0" i="0" u="none" strike="noStrike" kern="1200" baseline="0" dirty="0">
                <a:solidFill>
                  <a:schemeClr val="tx1"/>
                </a:solidFill>
                <a:latin typeface="+mn-lt"/>
                <a:ea typeface="+mn-ea"/>
                <a:cs typeface="+mn-cs"/>
              </a:rPr>
              <a:t> call these decimal primes.</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54</a:t>
            </a:fld>
            <a:endParaRPr lang="en-US"/>
          </a:p>
        </p:txBody>
      </p:sp>
    </p:spTree>
    <p:extLst>
      <p:ext uri="{BB962C8B-B14F-4D97-AF65-F5344CB8AC3E}">
        <p14:creationId xmlns:p14="http://schemas.microsoft.com/office/powerpoint/2010/main" val="8844405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7680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F97EDB91-347C-4522-B8F4-57E46CCDF489}" type="slidenum">
              <a:rPr lang="en-US" sz="1000" b="0" smtClean="0">
                <a:latin typeface="Times New Roman" pitchFamily="18" charset="0"/>
              </a:rPr>
              <a:pPr/>
              <a:t>55</a:t>
            </a:fld>
            <a:endParaRPr lang="en-US" sz="1000" b="0" dirty="0">
              <a:latin typeface="Times New Roman" pitchFamily="18"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This slide shows our KMAP for the 4-bit prime number function with one change.  For all input conditions for which the input value is ten or greater, we have filled in the corresponding square an X.  This X indicated we do not care  whether the output for this input condition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a 1 or a 0.  We will see we can use these X</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to increase the size of our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thus reducing the size of the eventual circuit.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can also represent the don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t cares in our Boolean shorthand with a capital D followed by a list of minter numbers that correspond to these squares.</a:t>
            </a:r>
            <a:endParaRPr lang="ja-JP" altLang="en-US" sz="1200" b="0" i="0" u="none" strike="noStrike" kern="1200" baseline="0" dirty="0">
              <a:solidFill>
                <a:schemeClr val="tx1"/>
              </a:solidFill>
              <a:latin typeface="+mn-lt"/>
              <a:ea typeface="+mn-ea"/>
              <a:cs typeface="+mn-cs"/>
            </a:endParaRPr>
          </a:p>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1822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7782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0A4F2A67-AB29-4310-9C59-966AC3C5E869}" type="slidenum">
              <a:rPr lang="en-US" sz="1000" b="0" smtClean="0">
                <a:latin typeface="Times New Roman" pitchFamily="18" charset="0"/>
              </a:rPr>
              <a:pPr/>
              <a:t>56</a:t>
            </a:fld>
            <a:endParaRPr lang="en-US" sz="1000" b="0" dirty="0">
              <a:latin typeface="Times New Roman" pitchFamily="18"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rtl="0"/>
            <a:r>
              <a:rPr lang="en-US" altLang="ja-JP" sz="1200" b="0" i="0" u="none" strike="noStrike" kern="1200" baseline="0" dirty="0">
                <a:solidFill>
                  <a:schemeClr val="tx1"/>
                </a:solidFill>
                <a:latin typeface="+mn-lt"/>
                <a:ea typeface="+mn-ea"/>
                <a:cs typeface="+mn-cs"/>
              </a:rPr>
              <a:t>Now we can include or not include X</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inside our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example,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X1X1 can be included as it includes either 1</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or X</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but no 0</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is the Boolean expression for X1X1?</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B.   After circling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including don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t cares, we follow the exact same procedure as before to identify the corresponding product term.</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Now, here is another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that overlaps the first one.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If 0XX1 is already in cover does including X1X1 in cover also reduce hardware cost to implement the decimal prime function?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no.  Since the only 1</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covered by X1X1 are already covered by 0XX1 there is no advantage to including X1X1.</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Now, does the red circled group of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correspond to a single product term?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no.  Since the height of the rectangle is 3 which is not a power of 2, we cannot this group of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does not correspond to a single product term.</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Is there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any other way to combine four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yes.  This might be surprising.  Remember we have to consider wrap around edges.  This results in allowing us to add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X01X.  </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Notice we have also added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XX11.   Clearly there are many more product term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than necessary to cover every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Which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result in the minimum cost cover?</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D.  If we include the two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X01X and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0XX1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into our cover this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results in the minimum cost.</a:t>
            </a:r>
            <a:r>
              <a:rPr lang="ja-JP" altLang="en-US" sz="1200" b="0" i="0" u="none" strike="noStrike" kern="1200" baseline="0" dirty="0">
                <a:solidFill>
                  <a:schemeClr val="tx1"/>
                </a:solidFill>
                <a:latin typeface="+mn-lt"/>
                <a:ea typeface="+mn-ea"/>
                <a:cs typeface="+mn-cs"/>
              </a:rPr>
              <a:t>  </a:t>
            </a:r>
          </a:p>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6837856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7885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4DB6E54A-D75E-4ACE-8934-9C8DBBDF4838}" type="slidenum">
              <a:rPr lang="en-US" sz="1000" b="0" smtClean="0">
                <a:latin typeface="Times New Roman" pitchFamily="18" charset="0"/>
              </a:rPr>
              <a:pPr/>
              <a:t>57</a:t>
            </a:fld>
            <a:endParaRPr lang="en-US" sz="1000" b="0" dirty="0">
              <a:latin typeface="Times New Roman" pitchFamily="18"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Now 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consider how the use of don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t cares impacts the cost of the resulting circuit.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Here we show the resulting cover we just identified.</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You should by this point know how to transform this cover into the following Boolean equation.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If you don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t review the earlier parts of this lecture.</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You should also know how to transform this set of Boolean equations into the following logic gate diagram.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compare this with the optimized function for the full 4-bit prime number function where we did not use any don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t cares.</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108519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On the left is the optimized circuit for the 4-bit prime number function.  We can see it uses four 3-input NAND gates, three inverters and one 4-input NAND gate at the output.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If you refer back to the lecture on CMOS gates from Slide Set 2 you can readily compute that this circuit will require 38 transistors.</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Compare this to the optimized circuit for the 3-bit prime number function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on the right.  It uses three two input NAND gates and two inverters.  This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requires only 16 transistors.  Thus the impact on the circuit would be a reduction in area of about 58%.</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This is obviously a big savings!</a:t>
            </a:r>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58</a:t>
            </a:fld>
            <a:endParaRPr lang="en-US"/>
          </a:p>
        </p:txBody>
      </p:sp>
    </p:spTree>
    <p:extLst>
      <p:ext uri="{BB962C8B-B14F-4D97-AF65-F5344CB8AC3E}">
        <p14:creationId xmlns:p14="http://schemas.microsoft.com/office/powerpoint/2010/main" val="35624214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8089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E5AF2EEF-88D9-4081-A9C0-0631D9246CB7}" type="slidenum">
              <a:rPr lang="en-US" sz="1000" b="0" smtClean="0">
                <a:latin typeface="Times New Roman" pitchFamily="18" charset="0"/>
              </a:rPr>
              <a:pPr/>
              <a:t>59</a:t>
            </a:fld>
            <a:endParaRPr lang="en-US" sz="1000" b="0" dirty="0">
              <a:latin typeface="Times New Roman" pitchFamily="18"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rtl="0"/>
            <a:r>
              <a:rPr lang="en-US" altLang="ja-JP" sz="1200" b="0" i="0" u="none" strike="noStrike" kern="1200" baseline="0" dirty="0">
                <a:solidFill>
                  <a:schemeClr val="tx1"/>
                </a:solidFill>
                <a:latin typeface="+mn-lt"/>
                <a:ea typeface="+mn-ea"/>
                <a:cs typeface="+mn-cs"/>
              </a:rPr>
              <a:t>So far we have been discussing optimization in terms of circuits that represent a Boolean function in a sum of products form.  As a consequence of the principle of duality for Boolean logic, we can also consider the dual form,</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which is the product of sums.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can also apply our KMAP approach to optimizing a circuit represented</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as a product of sums.</a:t>
            </a:r>
            <a:r>
              <a:rPr lang="ja-JP" altLang="en-US" sz="1200" b="0" i="0" u="none" strike="noStrike" kern="1200" baseline="0" dirty="0">
                <a:solidFill>
                  <a:schemeClr val="tx1"/>
                </a:solidFill>
                <a:latin typeface="+mn-lt"/>
                <a:ea typeface="+mn-ea"/>
                <a:cs typeface="+mn-cs"/>
              </a:rPr>
              <a:t>  </a:t>
            </a: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 product of sums equation can be represented using the shorthand shown here on the left.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capital M stands for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err="1">
                <a:solidFill>
                  <a:schemeClr val="tx1"/>
                </a:solidFill>
                <a:latin typeface="+mn-lt"/>
                <a:ea typeface="+mn-ea"/>
                <a:cs typeface="+mn-cs"/>
              </a:rPr>
              <a:t>maxterm</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 </a:t>
            </a:r>
            <a:r>
              <a:rPr lang="en-US" altLang="ja-JP" sz="1200" b="0" i="0" u="none" strike="noStrike" kern="1200" baseline="0" dirty="0" err="1">
                <a:solidFill>
                  <a:schemeClr val="tx1"/>
                </a:solidFill>
                <a:latin typeface="+mn-lt"/>
                <a:ea typeface="+mn-ea"/>
                <a:cs typeface="+mn-cs"/>
              </a:rPr>
              <a:t>maxterm</a:t>
            </a:r>
            <a:r>
              <a:rPr lang="en-US" altLang="ja-JP" sz="1200" b="0" i="0" u="none" strike="noStrike" kern="1200" baseline="0" dirty="0">
                <a:solidFill>
                  <a:schemeClr val="tx1"/>
                </a:solidFill>
                <a:latin typeface="+mn-lt"/>
                <a:ea typeface="+mn-ea"/>
                <a:cs typeface="+mn-cs"/>
              </a:rPr>
              <a:t> is a sum (i.e., logical OR) that includes every variable or its complement.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Each</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0 in a truth table or K-map corresponds to a </a:t>
            </a:r>
            <a:r>
              <a:rPr lang="en-US" altLang="ja-JP" sz="1200" b="0" i="0" u="none" strike="noStrike" kern="1200" baseline="0" dirty="0" err="1">
                <a:solidFill>
                  <a:schemeClr val="tx1"/>
                </a:solidFill>
                <a:latin typeface="+mn-lt"/>
                <a:ea typeface="+mn-ea"/>
                <a:cs typeface="+mn-cs"/>
              </a:rPr>
              <a:t>maxterm</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logic function in the KMAP at the bottom includes </a:t>
            </a:r>
            <a:r>
              <a:rPr lang="en-US" altLang="ja-JP" sz="1200" b="0" i="0" u="none" strike="noStrike" kern="1200" baseline="0" dirty="0" err="1">
                <a:solidFill>
                  <a:schemeClr val="tx1"/>
                </a:solidFill>
                <a:latin typeface="+mn-lt"/>
                <a:ea typeface="+mn-ea"/>
                <a:cs typeface="+mn-cs"/>
              </a:rPr>
              <a:t>maxterms</a:t>
            </a:r>
            <a:r>
              <a:rPr lang="en-US" altLang="ja-JP" sz="1200" b="0" i="0" u="none" strike="noStrike" kern="1200" baseline="0" dirty="0">
                <a:solidFill>
                  <a:schemeClr val="tx1"/>
                </a:solidFill>
                <a:latin typeface="+mn-lt"/>
                <a:ea typeface="+mn-ea"/>
                <a:cs typeface="+mn-cs"/>
              </a:rPr>
              <a:t> 0 and 2.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For example, the </a:t>
            </a:r>
            <a:r>
              <a:rPr lang="en-US" altLang="ja-JP" sz="1200" b="0" i="0" u="none" strike="noStrike" kern="1200" baseline="0" dirty="0" err="1">
                <a:solidFill>
                  <a:schemeClr val="tx1"/>
                </a:solidFill>
                <a:latin typeface="+mn-lt"/>
                <a:ea typeface="+mn-ea"/>
                <a:cs typeface="+mn-cs"/>
              </a:rPr>
              <a:t>maxterm</a:t>
            </a:r>
            <a:r>
              <a:rPr lang="en-US" altLang="ja-JP" sz="1200" b="0" i="0" u="none" strike="noStrike" kern="1200" baseline="0" dirty="0">
                <a:solidFill>
                  <a:schemeClr val="tx1"/>
                </a:solidFill>
                <a:latin typeface="+mn-lt"/>
                <a:ea typeface="+mn-ea"/>
                <a:cs typeface="+mn-cs"/>
              </a:rPr>
              <a:t> 0 corresponds to a sum including all inputs with their value complemented, as shown in the first sum on the right.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To optimize a Sum-of-Products circuit we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focus on inputs states where truth table is a 1.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To optimize a Product-of-Sums circuit we focus on input states where truth table is a 0.</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example, to optimize the circuit with the logic function implied by this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KMAP for a  product of sums implementation, we circle the largest power of two length side rectangles containing all 0</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or don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t cares.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These largest circled groups of 0</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are called prime sums instead of prime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this case there is only one prime sum.</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To write down the corresponding Boolean expression to a prime sum, we again consider whether the inputs are a constant value for all </a:t>
            </a:r>
            <a:r>
              <a:rPr lang="en-US" altLang="ja-JP" sz="1200" b="0" i="0" u="none" strike="noStrike" kern="1200" baseline="0" dirty="0" err="1">
                <a:solidFill>
                  <a:schemeClr val="tx1"/>
                </a:solidFill>
                <a:latin typeface="+mn-lt"/>
                <a:ea typeface="+mn-ea"/>
                <a:cs typeface="+mn-cs"/>
              </a:rPr>
              <a:t>maxterms</a:t>
            </a:r>
            <a:r>
              <a:rPr lang="en-US" altLang="ja-JP" sz="1200" b="0" i="0" u="none" strike="noStrike" kern="1200" baseline="0" dirty="0">
                <a:solidFill>
                  <a:schemeClr val="tx1"/>
                </a:solidFill>
                <a:latin typeface="+mn-lt"/>
                <a:ea typeface="+mn-ea"/>
                <a:cs typeface="+mn-cs"/>
              </a:rPr>
              <a:t> that are circled.  If an input is a constant 1, then it appears complemented in the sum.  If an input is a constant 0, then it appears </a:t>
            </a:r>
            <a:r>
              <a:rPr lang="en-US" altLang="ja-JP" sz="1200" b="0" i="0" u="none" strike="noStrike" kern="1200" baseline="0" dirty="0" err="1">
                <a:solidFill>
                  <a:schemeClr val="tx1"/>
                </a:solidFill>
                <a:latin typeface="+mn-lt"/>
                <a:ea typeface="+mn-ea"/>
                <a:cs typeface="+mn-cs"/>
              </a:rPr>
              <a:t>uncomplemented</a:t>
            </a:r>
            <a:r>
              <a:rPr lang="en-US" altLang="ja-JP" sz="1200" b="0" i="0" u="none" strike="noStrike" kern="1200" baseline="0" dirty="0">
                <a:solidFill>
                  <a:schemeClr val="tx1"/>
                </a:solidFill>
                <a:latin typeface="+mn-lt"/>
                <a:ea typeface="+mn-ea"/>
                <a:cs typeface="+mn-cs"/>
              </a:rPr>
              <a:t> in the sum.</a:t>
            </a: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You might be wondering whether this product of sums business is all nice theory and has no real world value.  The reason I bring it up is that for any given circuit the smallest circuit may be either a sum of products form or a product of sums form.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That said, when implemented in CMOS the sum of products form is typically a bit faster for reasons you</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err="1">
                <a:solidFill>
                  <a:schemeClr val="tx1"/>
                </a:solidFill>
                <a:latin typeface="+mn-lt"/>
                <a:ea typeface="+mn-ea"/>
                <a:cs typeface="+mn-cs"/>
              </a:rPr>
              <a:t>ll</a:t>
            </a:r>
            <a:r>
              <a:rPr lang="en-US" altLang="ja-JP" sz="1200" b="0" i="0" u="none" strike="noStrike" kern="1200" baseline="0" dirty="0">
                <a:solidFill>
                  <a:schemeClr val="tx1"/>
                </a:solidFill>
                <a:latin typeface="+mn-lt"/>
                <a:ea typeface="+mn-ea"/>
                <a:cs typeface="+mn-cs"/>
              </a:rPr>
              <a:t> learn about in fourth year if you take ELEC 403.</a:t>
            </a:r>
            <a:endParaRPr lang="ja-JP" altLang="en-US" sz="1200" b="0" i="0" u="none" strike="noStrike" kern="1200" baseline="0" dirty="0">
              <a:solidFill>
                <a:schemeClr val="tx1"/>
              </a:solidFill>
              <a:latin typeface="+mn-lt"/>
              <a:ea typeface="+mn-ea"/>
              <a:cs typeface="+mn-cs"/>
            </a:endParaRPr>
          </a:p>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998920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8192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F26C3A2E-C653-4312-8C1D-F659699FE63F}" type="slidenum">
              <a:rPr lang="en-US" sz="1000" b="0" smtClean="0">
                <a:latin typeface="Times New Roman" pitchFamily="18" charset="0"/>
              </a:rPr>
              <a:pPr/>
              <a:t>60</a:t>
            </a:fld>
            <a:endParaRPr lang="en-US" sz="1000" b="0" dirty="0">
              <a:latin typeface="Times New Roman" pitchFamily="18" charset="0"/>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reconsider  our decimal prime number example and look at the result of optimizing for a product of sums implementation.   The results are shown below.  If we drew out the logic gate diagram using NOR gates and inverters it would require two  2-input NOR gates, two inverters and a single 3-input NOR gate.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This in turn would require 18 transistors which is more than the 16 required for the sum of products form. </a:t>
            </a:r>
            <a:r>
              <a:rPr lang="ja-JP" altLang="en-US" sz="1200" b="0" i="0" u="none" strike="noStrike" kern="1200" baseline="0" dirty="0">
                <a:solidFill>
                  <a:schemeClr val="tx1"/>
                </a:solidFill>
                <a:latin typeface="+mn-lt"/>
                <a:ea typeface="+mn-ea"/>
                <a:cs typeface="+mn-cs"/>
              </a:rPr>
              <a:t>  </a:t>
            </a:r>
          </a:p>
        </p:txBody>
      </p:sp>
    </p:spTree>
    <p:extLst>
      <p:ext uri="{BB962C8B-B14F-4D97-AF65-F5344CB8AC3E}">
        <p14:creationId xmlns:p14="http://schemas.microsoft.com/office/powerpoint/2010/main" val="386898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246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CCAF2FF9-942B-48A7-82BB-87C43ED1312D}" type="slidenum">
              <a:rPr lang="en-US" sz="1000" b="0" smtClean="0">
                <a:latin typeface="Times New Roman" pitchFamily="18" charset="0"/>
              </a:rPr>
              <a:pPr/>
              <a:t>7</a:t>
            </a:fld>
            <a:endParaRPr lang="en-US" sz="1000" b="0" dirty="0">
              <a:latin typeface="Times New Roman" pitchFamily="18"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altLang="ja-JP" sz="1200" b="0" i="0" u="none" strike="noStrike" kern="1200" baseline="0" dirty="0">
                <a:solidFill>
                  <a:schemeClr val="tx1"/>
                </a:solidFill>
                <a:latin typeface="+mn-lt"/>
                <a:ea typeface="+mn-ea"/>
                <a:cs typeface="+mn-cs"/>
              </a:rPr>
              <a:t>For example, we could also specify this design using a truth table as follows.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Here each row specifies the output of the circuit for a particular combination of inputs.  The input bits are listed in order in the first set of columns and the output is in the right hand column.  For example, the number three as a four bit binary number is 0011, which is in this row here.  Since three is a prime number the output is 1 in this row.  The number four in binary is 0100, which is listed in the next row.  As four is not a prime number, the output listed for it is zero.</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What is the output q when the input is 1100?</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The answer is A, zero. As we can see here, the row with input </a:t>
            </a:r>
            <a:r>
              <a:rPr lang="en-US" altLang="ja-JP" sz="1200" b="0" i="0" u="none" strike="noStrike" kern="1200" baseline="0" dirty="0" err="1">
                <a:solidFill>
                  <a:schemeClr val="tx1"/>
                </a:solidFill>
                <a:latin typeface="+mn-lt"/>
                <a:ea typeface="+mn-ea"/>
                <a:cs typeface="+mn-cs"/>
              </a:rPr>
              <a:t>dcba</a:t>
            </a:r>
            <a:r>
              <a:rPr lang="en-US" altLang="ja-JP" sz="1200" b="0" i="0" u="none" strike="noStrike" kern="1200" baseline="0" dirty="0">
                <a:solidFill>
                  <a:schemeClr val="tx1"/>
                </a:solidFill>
                <a:latin typeface="+mn-lt"/>
                <a:ea typeface="+mn-ea"/>
                <a:cs typeface="+mn-cs"/>
              </a:rPr>
              <a:t> equal to 1100 has output q equal to 0.  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make sure this is consistent with the desired functionality.  We want the output to be 1 when the input is a prime number.  12 is the product of 3 times 4, so it is not a prime number.  So, it makes sense the output is 0 for input 1100.</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One thing to observe is that the truth table representation of a logic function is unique.</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Also, note there is some redundancy in truth table - we could simply list rows with a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output.  We can eliminate this redundancy and achieve a smaller table using what is known as an abbreviated truth table.</a:t>
            </a:r>
            <a:endParaRPr lang="ja-JP" alt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21957294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8294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E7416F7B-D25C-49A3-8A82-245E66868D26}" type="slidenum">
              <a:rPr lang="en-US" sz="1000" b="0" smtClean="0">
                <a:latin typeface="Times New Roman" pitchFamily="18" charset="0"/>
              </a:rPr>
              <a:pPr/>
              <a:t>61</a:t>
            </a:fld>
            <a:endParaRPr lang="en-US" sz="1000" b="0" dirty="0">
              <a:latin typeface="Times New Roman" pitchFamily="18"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3</a:t>
            </a:r>
          </a:p>
        </p:txBody>
      </p:sp>
    </p:spTree>
    <p:extLst>
      <p:ext uri="{BB962C8B-B14F-4D97-AF65-F5344CB8AC3E}">
        <p14:creationId xmlns:p14="http://schemas.microsoft.com/office/powerpoint/2010/main" val="11819066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8397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F62A8634-CBF7-4EB9-B1F4-8A43DAE5E2D2}" type="slidenum">
              <a:rPr lang="en-US" sz="1000" b="0" smtClean="0">
                <a:latin typeface="Times New Roman" pitchFamily="18" charset="0"/>
              </a:rPr>
              <a:pPr/>
              <a:t>62</a:t>
            </a:fld>
            <a:endParaRPr lang="en-US" sz="1000" b="0" dirty="0">
              <a:latin typeface="Times New Roman" pitchFamily="18"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200" b="0" i="0" u="none" strike="noStrike" kern="1200" baseline="0" dirty="0">
                <a:solidFill>
                  <a:schemeClr val="tx1"/>
                </a:solidFill>
                <a:latin typeface="+mn-lt"/>
                <a:ea typeface="+mn-ea"/>
                <a:cs typeface="+mn-cs"/>
              </a:rPr>
              <a:t>When we find a cover during our KMAP optimization we can include additional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to ensure any two adjacent squares are covered by the same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An example is shown here.  Notice we have added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 AND b.  This makes our circuit slightly larger, but it will consume less energy.</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As an aside, this is an example of a common them in engineering which is that there are often tradeoffs between different design objectives.</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52918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rtl="0"/>
            <a:r>
              <a:rPr lang="en-US" altLang="ja-JP" sz="1200" b="0" i="0" u="none" strike="noStrike" kern="1200" baseline="0" dirty="0">
                <a:solidFill>
                  <a:schemeClr val="tx1"/>
                </a:solidFill>
                <a:latin typeface="+mn-lt"/>
                <a:ea typeface="+mn-ea"/>
                <a:cs typeface="+mn-cs"/>
              </a:rPr>
              <a:t>Finally, you might be wondering how a tool like </a:t>
            </a:r>
            <a:r>
              <a:rPr lang="en-US" altLang="ja-JP" sz="1200" b="0" i="0" u="none" strike="noStrike" kern="1200" baseline="0" dirty="0" err="1">
                <a:solidFill>
                  <a:schemeClr val="tx1"/>
                </a:solidFill>
                <a:latin typeface="+mn-lt"/>
                <a:ea typeface="+mn-ea"/>
                <a:cs typeface="+mn-cs"/>
              </a:rPr>
              <a:t>Quartus</a:t>
            </a:r>
            <a:r>
              <a:rPr lang="en-US" altLang="ja-JP" sz="1200" b="0" i="0" u="none" strike="noStrike" kern="1200" baseline="0" dirty="0">
                <a:solidFill>
                  <a:schemeClr val="tx1"/>
                </a:solidFill>
                <a:latin typeface="+mn-lt"/>
                <a:ea typeface="+mn-ea"/>
                <a:cs typeface="+mn-cs"/>
              </a:rPr>
              <a:t> can optimize logic functions.  For example, does it use a KMAP?   The KMAP was introduced back in 1952 as a visual aid to help a designer manually constructing circuits.  However, even back then it was recognized as primarily an important aid to helping develop understanding and intuition.  In 1956 a fully automated approach was proposed by </a:t>
            </a:r>
            <a:r>
              <a:rPr lang="en-US" altLang="ja-JP" sz="1200" b="0" i="0" u="none" strike="noStrike" kern="1200" baseline="0" dirty="0" err="1">
                <a:solidFill>
                  <a:schemeClr val="tx1"/>
                </a:solidFill>
                <a:latin typeface="+mn-lt"/>
                <a:ea typeface="+mn-ea"/>
                <a:cs typeface="+mn-cs"/>
              </a:rPr>
              <a:t>McCluskey</a:t>
            </a:r>
            <a:r>
              <a:rPr lang="en-US" altLang="ja-JP" sz="1200" b="0" i="0" u="none" strike="noStrike" kern="1200" baseline="0" dirty="0">
                <a:solidFill>
                  <a:schemeClr val="tx1"/>
                </a:solidFill>
                <a:latin typeface="+mn-lt"/>
                <a:ea typeface="+mn-ea"/>
                <a:cs typeface="+mn-cs"/>
              </a:rPr>
              <a:t>.  It is now called the Quine-</a:t>
            </a:r>
            <a:r>
              <a:rPr lang="en-US" altLang="ja-JP" sz="1200" b="0" i="0" u="none" strike="noStrike" kern="1200" baseline="0" dirty="0" err="1">
                <a:solidFill>
                  <a:schemeClr val="tx1"/>
                </a:solidFill>
                <a:latin typeface="+mn-lt"/>
                <a:ea typeface="+mn-ea"/>
                <a:cs typeface="+mn-cs"/>
              </a:rPr>
              <a:t>McCluskey</a:t>
            </a:r>
            <a:r>
              <a:rPr lang="en-US" altLang="ja-JP" sz="1200" b="0" i="0" u="none" strike="noStrike" kern="1200" baseline="0" dirty="0">
                <a:solidFill>
                  <a:schemeClr val="tx1"/>
                </a:solidFill>
                <a:latin typeface="+mn-lt"/>
                <a:ea typeface="+mn-ea"/>
                <a:cs typeface="+mn-cs"/>
              </a:rPr>
              <a:t> algorithm and as it is fairly straightforward, we</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err="1">
                <a:solidFill>
                  <a:schemeClr val="tx1"/>
                </a:solidFill>
                <a:latin typeface="+mn-lt"/>
                <a:ea typeface="+mn-ea"/>
                <a:cs typeface="+mn-cs"/>
              </a:rPr>
              <a:t>ll</a:t>
            </a:r>
            <a:r>
              <a:rPr lang="en-US" altLang="ja-JP" sz="1200" b="0" i="0" u="none" strike="noStrike" kern="1200" baseline="0" dirty="0">
                <a:solidFill>
                  <a:schemeClr val="tx1"/>
                </a:solidFill>
                <a:latin typeface="+mn-lt"/>
                <a:ea typeface="+mn-ea"/>
                <a:cs typeface="+mn-cs"/>
              </a:rPr>
              <a:t> describe how it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works.</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As you can see the algorithm uses a table.   Each column heading indicates the number of variables present in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representing a product term that is listed under it.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To start, we fill in the first column, which is for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with four input variables, with the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from the abbreviated truth table representation of the function.  In the above table we have the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of the 4-bit prime number function.</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Next we repeatedly replace a bit from one of the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with an X and test whether the result is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If it is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it will have one less input variable and we can enter it into the next column.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We then repeat this process until we find no more new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For example, lets consider the first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circled here.</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apply step 2 the first time.</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will start with the rightmost bit.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Replacing this bit with X results in 000X. Is 000X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Recall that the X represents both 0 and 1.  So 000X really represents both the </a:t>
            </a:r>
            <a:r>
              <a:rPr lang="en-US" altLang="ja-JP" sz="1200" b="0" i="0" u="none" strike="noStrike" kern="1200" baseline="0" dirty="0" err="1">
                <a:solidFill>
                  <a:schemeClr val="tx1"/>
                </a:solidFill>
                <a:latin typeface="+mn-lt"/>
                <a:ea typeface="+mn-ea"/>
                <a:cs typeface="+mn-cs"/>
              </a:rPr>
              <a:t>minterm</a:t>
            </a:r>
            <a:r>
              <a:rPr lang="en-US" altLang="ja-JP" sz="1200" b="0" i="0" u="none" strike="noStrike" kern="1200" baseline="0" dirty="0">
                <a:solidFill>
                  <a:schemeClr val="tx1"/>
                </a:solidFill>
                <a:latin typeface="+mn-lt"/>
                <a:ea typeface="+mn-ea"/>
                <a:cs typeface="+mn-cs"/>
              </a:rPr>
              <a:t> 0000 and 0001.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Now, while 0001 is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0000 is NOT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Hence 000X is NOT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So, it fails the test.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Let</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s repeat Step 2.</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This time we will try the second bit from the right.</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Is 00X1 an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It is!  The reason is that 00X1 represents the two </a:t>
            </a:r>
            <a:r>
              <a:rPr lang="en-US" altLang="ja-JP" sz="1200" b="0" i="0" u="none" strike="noStrike" kern="1200" baseline="0" dirty="0" err="1">
                <a:solidFill>
                  <a:schemeClr val="tx1"/>
                </a:solidFill>
                <a:latin typeface="+mn-lt"/>
                <a:ea typeface="+mn-ea"/>
                <a:cs typeface="+mn-cs"/>
              </a:rPr>
              <a:t>minterms</a:t>
            </a:r>
            <a:r>
              <a:rPr lang="en-US" altLang="ja-JP" sz="1200" b="0" i="0" u="none" strike="noStrike" kern="1200" baseline="0" dirty="0">
                <a:solidFill>
                  <a:schemeClr val="tx1"/>
                </a:solidFill>
                <a:latin typeface="+mn-lt"/>
                <a:ea typeface="+mn-ea"/>
                <a:cs typeface="+mn-cs"/>
              </a:rPr>
              <a:t> 0001 and 0011 and all of these are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themselves.</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Hence, 00X1 passes the test.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Thus, we add 00X1 to the next column.</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Continuing like this we would fill out the entire table like so.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One thing to note is this is a very time consuming process.  You would not want to actually apply the Quine-</a:t>
            </a:r>
            <a:r>
              <a:rPr lang="en-US" altLang="ja-JP" sz="1200" b="0" i="0" u="none" strike="noStrike" kern="1200" baseline="0" dirty="0" err="1">
                <a:solidFill>
                  <a:schemeClr val="tx1"/>
                </a:solidFill>
                <a:latin typeface="+mn-lt"/>
                <a:ea typeface="+mn-ea"/>
                <a:cs typeface="+mn-cs"/>
              </a:rPr>
              <a:t>McCluskly</a:t>
            </a:r>
            <a:r>
              <a:rPr lang="en-US" altLang="ja-JP" sz="1200" b="0" i="0" u="none" strike="noStrike" kern="1200" baseline="0" dirty="0">
                <a:solidFill>
                  <a:schemeClr val="tx1"/>
                </a:solidFill>
                <a:latin typeface="+mn-lt"/>
                <a:ea typeface="+mn-ea"/>
                <a:cs typeface="+mn-cs"/>
              </a:rPr>
              <a:t> algorithm manually.  However, repeating such simple steps is perfectly suited to a computer.</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Note that while applying Step 2 we may find we cannot any bit in a given </a:t>
            </a:r>
            <a:r>
              <a:rPr lang="en-US" altLang="ja-JP" sz="1200" b="0" i="0" u="none" strike="noStrike" kern="1200" baseline="0" dirty="0" err="1">
                <a:solidFill>
                  <a:schemeClr val="tx1"/>
                </a:solidFill>
                <a:latin typeface="+mn-lt"/>
                <a:ea typeface="+mn-ea"/>
                <a:cs typeface="+mn-cs"/>
              </a:rPr>
              <a:t>implicant</a:t>
            </a:r>
            <a:r>
              <a:rPr lang="en-US" altLang="ja-JP" sz="1200" b="0" i="0" u="none" strike="noStrike" kern="1200" baseline="0" dirty="0">
                <a:solidFill>
                  <a:schemeClr val="tx1"/>
                </a:solidFill>
                <a:latin typeface="+mn-lt"/>
                <a:ea typeface="+mn-ea"/>
                <a:cs typeface="+mn-cs"/>
              </a:rPr>
              <a:t> with an X and pass the test.  Such cases correspond to essential prime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which we defined earlier.  </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Here I have highlighted in blue, the essential prime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You may recognize some of them from our earlier example of optimizing the 4-bit prime number function with a KMAP.  This is not by accident.  The essential prime </a:t>
            </a:r>
            <a:r>
              <a:rPr lang="en-US" altLang="ja-JP" sz="1200" b="0" i="0" u="none" strike="noStrike" kern="1200" baseline="0" dirty="0" err="1">
                <a:solidFill>
                  <a:schemeClr val="tx1"/>
                </a:solidFill>
                <a:latin typeface="+mn-lt"/>
                <a:ea typeface="+mn-ea"/>
                <a:cs typeface="+mn-cs"/>
              </a:rPr>
              <a:t>implicants</a:t>
            </a:r>
            <a:r>
              <a:rPr lang="en-US" altLang="ja-JP" sz="1200" b="0" i="0" u="none" strike="noStrike" kern="1200" baseline="0" dirty="0">
                <a:solidFill>
                  <a:schemeClr val="tx1"/>
                </a:solidFill>
                <a:latin typeface="+mn-lt"/>
                <a:ea typeface="+mn-ea"/>
                <a:cs typeface="+mn-cs"/>
              </a:rPr>
              <a:t> are unique and do not depend upon which algorithm we use to find them.</a:t>
            </a:r>
            <a:endParaRPr lang="ja-JP" altLang="en-US" sz="1200" b="0" i="0" u="none" strike="noStrike" kern="1200" baseline="0" dirty="0">
              <a:solidFill>
                <a:schemeClr val="tx1"/>
              </a:solidFill>
              <a:latin typeface="+mn-lt"/>
              <a:ea typeface="+mn-ea"/>
              <a:cs typeface="+mn-cs"/>
            </a:endParaRPr>
          </a:p>
          <a:p>
            <a:pPr rtl="0"/>
            <a:endParaRPr lang="en-US" altLang="ja-JP"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You may be wondering if you need to know how to apply the Quine-</a:t>
            </a:r>
            <a:r>
              <a:rPr lang="en-US" altLang="ja-JP" sz="1200" b="0" i="0" u="none" strike="noStrike" kern="1200" baseline="0" dirty="0" err="1">
                <a:solidFill>
                  <a:schemeClr val="tx1"/>
                </a:solidFill>
                <a:latin typeface="+mn-lt"/>
                <a:ea typeface="+mn-ea"/>
                <a:cs typeface="+mn-cs"/>
              </a:rPr>
              <a:t>McCluskey</a:t>
            </a:r>
            <a:r>
              <a:rPr lang="en-US" altLang="ja-JP" sz="1200" b="0" i="0" u="none" strike="noStrike" kern="1200" baseline="0" dirty="0">
                <a:solidFill>
                  <a:schemeClr val="tx1"/>
                </a:solidFill>
                <a:latin typeface="+mn-lt"/>
                <a:ea typeface="+mn-ea"/>
                <a:cs typeface="+mn-cs"/>
              </a:rPr>
              <a:t> algorithm on a test.  Don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t worry because you don</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t.  The important point to remember</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about this slide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that tools like </a:t>
            </a:r>
            <a:r>
              <a:rPr lang="en-US" altLang="ja-JP" sz="1200" b="0" i="0" u="none" strike="noStrike" kern="1200" baseline="0" dirty="0" err="1">
                <a:solidFill>
                  <a:schemeClr val="tx1"/>
                </a:solidFill>
                <a:latin typeface="+mn-lt"/>
                <a:ea typeface="+mn-ea"/>
                <a:cs typeface="+mn-cs"/>
              </a:rPr>
              <a:t>Quartus</a:t>
            </a:r>
            <a:r>
              <a:rPr lang="en-US" altLang="ja-JP" sz="1200" b="0" i="0" u="none" strike="noStrike" kern="1200" baseline="0" dirty="0">
                <a:solidFill>
                  <a:schemeClr val="tx1"/>
                </a:solidFill>
                <a:latin typeface="+mn-lt"/>
                <a:ea typeface="+mn-ea"/>
                <a:cs typeface="+mn-cs"/>
              </a:rPr>
              <a:t> will optimize your logic much like we do with a KMAP.   This has implications for how you should spend your time when designing a circuit using Verilog.  In particular, it means when using Verilog you should not spend any time trying to optimize the logic yourself.</a:t>
            </a:r>
            <a:r>
              <a:rPr lang="ja-JP" altLang="en-US" sz="1200" b="0" i="0" u="none" strike="noStrike" kern="1200" baseline="0">
                <a:solidFill>
                  <a:schemeClr val="tx1"/>
                </a:solidFill>
                <a:latin typeface="+mn-lt"/>
                <a:ea typeface="+mn-ea"/>
                <a:cs typeface="+mn-cs"/>
              </a:rPr>
              <a:t>  </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63</a:t>
            </a:fld>
            <a:endParaRPr lang="en-US"/>
          </a:p>
        </p:txBody>
      </p:sp>
    </p:spTree>
    <p:extLst>
      <p:ext uri="{BB962C8B-B14F-4D97-AF65-F5344CB8AC3E}">
        <p14:creationId xmlns:p14="http://schemas.microsoft.com/office/powerpoint/2010/main" val="319171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000" b="0" dirty="0">
                <a:latin typeface="Times New Roman" pitchFamily="18" charset="0"/>
              </a:rPr>
              <a:t>9/30/2005</a:t>
            </a:r>
          </a:p>
        </p:txBody>
      </p:sp>
      <p:sp>
        <p:nvSpPr>
          <p:cNvPr id="6246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33">
              <a:defRPr sz="2000" b="1">
                <a:solidFill>
                  <a:schemeClr val="tx1"/>
                </a:solidFill>
                <a:latin typeface="Arial" charset="0"/>
                <a:ea typeface="ＭＳ Ｐゴシック" pitchFamily="34" charset="-128"/>
              </a:defRPr>
            </a:lvl1pPr>
            <a:lvl2pPr marL="730171" indent="-280835" defTabSz="900233">
              <a:defRPr sz="2000" b="1">
                <a:solidFill>
                  <a:schemeClr val="tx1"/>
                </a:solidFill>
                <a:latin typeface="Arial" charset="0"/>
                <a:ea typeface="ＭＳ Ｐゴシック" pitchFamily="34" charset="-128"/>
              </a:defRPr>
            </a:lvl2pPr>
            <a:lvl3pPr marL="1123340" indent="-224668" defTabSz="900233">
              <a:defRPr sz="2000" b="1">
                <a:solidFill>
                  <a:schemeClr val="tx1"/>
                </a:solidFill>
                <a:latin typeface="Arial" charset="0"/>
                <a:ea typeface="ＭＳ Ｐゴシック" pitchFamily="34" charset="-128"/>
              </a:defRPr>
            </a:lvl3pPr>
            <a:lvl4pPr marL="1572677" indent="-224668" defTabSz="900233">
              <a:defRPr sz="2000" b="1">
                <a:solidFill>
                  <a:schemeClr val="tx1"/>
                </a:solidFill>
                <a:latin typeface="Arial" charset="0"/>
                <a:ea typeface="ＭＳ Ｐゴシック" pitchFamily="34" charset="-128"/>
              </a:defRPr>
            </a:lvl4pPr>
            <a:lvl5pPr marL="2022013" indent="-224668" defTabSz="900233">
              <a:defRPr sz="2000" b="1">
                <a:solidFill>
                  <a:schemeClr val="tx1"/>
                </a:solidFill>
                <a:latin typeface="Arial" charset="0"/>
                <a:ea typeface="ＭＳ Ｐゴシック" pitchFamily="34" charset="-128"/>
              </a:defRPr>
            </a:lvl5pPr>
            <a:lvl6pPr marL="2471349"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6pPr>
            <a:lvl7pPr marL="2920685"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7pPr>
            <a:lvl8pPr marL="3370021"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8pPr>
            <a:lvl9pPr marL="3819357" indent="-224668" algn="r" defTabSz="900233" eaLnBrk="0" fontAlgn="base" hangingPunct="0">
              <a:spcBef>
                <a:spcPct val="50000"/>
              </a:spcBef>
              <a:spcAft>
                <a:spcPct val="0"/>
              </a:spcAft>
              <a:defRPr sz="2000" b="1">
                <a:solidFill>
                  <a:schemeClr val="tx1"/>
                </a:solidFill>
                <a:latin typeface="Arial" charset="0"/>
                <a:ea typeface="ＭＳ Ｐゴシック" pitchFamily="34" charset="-128"/>
              </a:defRPr>
            </a:lvl9pPr>
          </a:lstStyle>
          <a:p>
            <a:fld id="{CCAF2FF9-942B-48A7-82BB-87C43ED1312D}" type="slidenum">
              <a:rPr lang="en-US" sz="1000" b="0" smtClean="0">
                <a:latin typeface="Times New Roman" pitchFamily="18" charset="0"/>
              </a:rPr>
              <a:pPr/>
              <a:t>8</a:t>
            </a:fld>
            <a:endParaRPr lang="en-US" sz="1000" b="0" dirty="0">
              <a:latin typeface="Times New Roman" pitchFamily="18"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1200" b="0" i="0" u="none" strike="noStrike" kern="1200" baseline="0" dirty="0">
                <a:solidFill>
                  <a:schemeClr val="tx1"/>
                </a:solidFill>
                <a:latin typeface="+mn-lt"/>
                <a:ea typeface="+mn-ea"/>
                <a:cs typeface="+mn-cs"/>
              </a:rPr>
              <a:t>The abbreviated truth table is like a regular truth table except that we omit rows for which the output is zero.</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I.e., we list only rows that have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1</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output.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The next question we want to consider is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how to turn this specification into a circuit built out of AND, OR and NOT gates?</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Initially, we will not worry at all about whether the circuit is optimized.  We just want to convert this table into a circuit that correctly implements the function specified in the abbreviated truth table.</a:t>
            </a:r>
            <a:r>
              <a:rPr lang="ja-JP" altLang="en-US" sz="1200" b="0" i="0" u="none" strike="noStrike" kern="1200" baseline="0" dirty="0">
                <a:solidFill>
                  <a:schemeClr val="tx1"/>
                </a:solidFill>
                <a:latin typeface="+mn-lt"/>
                <a:ea typeface="+mn-ea"/>
                <a:cs typeface="+mn-cs"/>
              </a:rPr>
              <a:t> </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89532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First, let us consider a simple example.  How would we convert the logic function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 and NOT B</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into a circuit?</a:t>
            </a:r>
            <a:r>
              <a:rPr lang="ja-JP" altLang="en-US" sz="1200" b="0" i="0" u="none" strike="noStrike" kern="1200" baseline="0" dirty="0">
                <a:solidFill>
                  <a:schemeClr val="tx1"/>
                </a:solidFill>
                <a:latin typeface="+mn-lt"/>
                <a:ea typeface="+mn-ea"/>
                <a:cs typeface="+mn-cs"/>
              </a:rPr>
              <a:t>  </a:t>
            </a:r>
            <a:endParaRPr lang="en-US" altLang="ja-JP"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We can use the approach described at the end of Slide Set 2</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to directly draw the following schematic from the Boolean expression.  </a:t>
            </a:r>
            <a:endParaRPr lang="ja-JP" alt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C27ED7-0F81-1340-AEF3-041B2888D9CF}" type="slidenum">
              <a:rPr lang="en-US" smtClean="0"/>
              <a:t>9</a:t>
            </a:fld>
            <a:endParaRPr lang="en-US"/>
          </a:p>
        </p:txBody>
      </p:sp>
    </p:spTree>
    <p:extLst>
      <p:ext uri="{BB962C8B-B14F-4D97-AF65-F5344CB8AC3E}">
        <p14:creationId xmlns:p14="http://schemas.microsoft.com/office/powerpoint/2010/main" val="101698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0" i="0" u="none" strike="noStrike" kern="1200" baseline="0" dirty="0">
                <a:solidFill>
                  <a:schemeClr val="tx1"/>
                </a:solidFill>
                <a:latin typeface="+mn-lt"/>
                <a:ea typeface="+mn-ea"/>
                <a:cs typeface="+mn-cs"/>
              </a:rPr>
              <a:t>Now</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consider the truth table for this simple function.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First, note that the expression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 and NOT B</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true ONLY when A is true and B is false.  I.e.,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 and NOT B</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is true</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when</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A has a logic value of 1 and B has a logic value of zero.</a:t>
            </a:r>
            <a:r>
              <a:rPr lang="ja-JP" altLang="en-US" sz="1200" b="0" i="0" u="none" strike="noStrike" kern="1200" baseline="0" dirty="0">
                <a:solidFill>
                  <a:schemeClr val="tx1"/>
                </a:solidFill>
                <a:latin typeface="+mn-lt"/>
                <a:ea typeface="+mn-ea"/>
                <a:cs typeface="+mn-cs"/>
              </a:rPr>
              <a:t>   </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Here is the truth table representation for this function.  As we can see there is only one row for which the output is 1.  For all other rows the output is zero.   The reason only one row has an output of 1 is that we are using AND.   You could say the AND gate is very particular and only </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happy</a:t>
            </a:r>
            <a:r>
              <a:rPr lang="ja-JP" altLang="en-US" sz="1200" b="0" i="0" u="none" strike="noStrike" kern="1200" baseline="0" dirty="0">
                <a:solidFill>
                  <a:schemeClr val="tx1"/>
                </a:solidFill>
                <a:latin typeface="+mn-lt"/>
                <a:ea typeface="+mn-ea"/>
                <a:cs typeface="+mn-cs"/>
              </a:rPr>
              <a:t>”</a:t>
            </a:r>
            <a:r>
              <a:rPr lang="en-US" altLang="ja-JP" sz="1200" b="0" i="0" u="none" strike="noStrike" kern="1200" baseline="0" dirty="0">
                <a:solidFill>
                  <a:schemeClr val="tx1"/>
                </a:solidFill>
                <a:latin typeface="+mn-lt"/>
                <a:ea typeface="+mn-ea"/>
                <a:cs typeface="+mn-cs"/>
              </a:rPr>
              <a:t>,</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when ALL of its inputs are true.</a:t>
            </a:r>
            <a:endParaRPr lang="ja-JP" altLang="en-US" sz="1200" b="0" i="0" u="none" strike="noStrike" kern="1200" baseline="0" dirty="0">
              <a:solidFill>
                <a:schemeClr val="tx1"/>
              </a:solidFill>
              <a:latin typeface="+mn-lt"/>
              <a:ea typeface="+mn-ea"/>
              <a:cs typeface="+mn-cs"/>
            </a:endParaRP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Given there is only one row in the truth table that has an output of 1, the abbreviated truth table contains only a single row. </a:t>
            </a:r>
            <a:r>
              <a:rPr lang="ja-JP" altLang="en-US" sz="1200" b="0" i="0" u="none" strike="noStrike" kern="1200" baseline="0" dirty="0">
                <a:solidFill>
                  <a:schemeClr val="tx1"/>
                </a:solidFill>
                <a:latin typeface="+mn-lt"/>
                <a:ea typeface="+mn-ea"/>
                <a:cs typeface="+mn-cs"/>
              </a:rPr>
              <a:t> </a:t>
            </a:r>
          </a:p>
          <a:p>
            <a:pPr rtl="0"/>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Compare the circuit we drew previously for this logic expression to the entries on the input side of this single row.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Notice how input B in the abbreviated truth table is zero and in the circuit diagram it is first fed into a NOT gate which then connects to the AND gate.  </a:t>
            </a:r>
            <a:r>
              <a:rPr lang="ja-JP" altLang="en-US" sz="1200" b="0" i="0" u="none" strike="noStrike" kern="1200" baseline="0" dirty="0">
                <a:solidFill>
                  <a:schemeClr val="tx1"/>
                </a:solidFill>
                <a:latin typeface="+mn-lt"/>
                <a:ea typeface="+mn-ea"/>
                <a:cs typeface="+mn-cs"/>
              </a:rPr>
              <a:t> </a:t>
            </a:r>
            <a:r>
              <a:rPr lang="en-US" altLang="ja-JP" sz="1200" b="0" i="0" u="none" strike="noStrike" kern="1200" baseline="0" dirty="0">
                <a:solidFill>
                  <a:schemeClr val="tx1"/>
                </a:solidFill>
                <a:latin typeface="+mn-lt"/>
                <a:ea typeface="+mn-ea"/>
                <a:cs typeface="+mn-cs"/>
              </a:rPr>
              <a:t>In contrast the input A in the abbreviated truth table is one and in the circuit diagram it is fed directly into the AND gate.   </a:t>
            </a:r>
            <a:endParaRPr lang="ja-JP" altLang="en-US" sz="1200" b="0" i="0" u="none" strike="noStrike" kern="1200" baseline="0" dirty="0">
              <a:solidFill>
                <a:schemeClr val="tx1"/>
              </a:solidFill>
              <a:latin typeface="+mn-lt"/>
              <a:ea typeface="+mn-ea"/>
              <a:cs typeface="+mn-cs"/>
            </a:endParaRPr>
          </a:p>
          <a:p>
            <a:pPr rtl="0"/>
            <a:r>
              <a:rPr lang="en-US" altLang="ja-JP" sz="1200" b="0" i="0" u="none" strike="noStrike" kern="1200" baseline="0" dirty="0">
                <a:solidFill>
                  <a:schemeClr val="tx1"/>
                </a:solidFill>
                <a:latin typeface="+mn-lt"/>
                <a:ea typeface="+mn-ea"/>
                <a:cs typeface="+mn-cs"/>
              </a:rPr>
              <a:t>This is not coincidence.   In general, we can directly convert from the abbreviated truth table to a logic diagram by considering each row one by one.  Each row will get its own AND gate with as many inputs as there are inputs in the truth table.   Each input that is 1 in that row is directly connected to the AND gate.  Each input that is 0 is first passed through an inverter.</a:t>
            </a:r>
            <a:endParaRPr lang="en-US" dirty="0"/>
          </a:p>
        </p:txBody>
      </p:sp>
      <p:sp>
        <p:nvSpPr>
          <p:cNvPr id="4" name="Slide Number Placeholder 3"/>
          <p:cNvSpPr>
            <a:spLocks noGrp="1"/>
          </p:cNvSpPr>
          <p:nvPr>
            <p:ph type="sldNum" sz="quarter" idx="10"/>
          </p:nvPr>
        </p:nvSpPr>
        <p:spPr/>
        <p:txBody>
          <a:bodyPr/>
          <a:lstStyle/>
          <a:p>
            <a:fld id="{C1C27ED7-0F81-1340-AEF3-041B2888D9CF}" type="slidenum">
              <a:rPr lang="en-US" smtClean="0"/>
              <a:t>10</a:t>
            </a:fld>
            <a:endParaRPr lang="en-US"/>
          </a:p>
        </p:txBody>
      </p:sp>
    </p:spTree>
    <p:extLst>
      <p:ext uri="{BB962C8B-B14F-4D97-AF65-F5344CB8AC3E}">
        <p14:creationId xmlns:p14="http://schemas.microsoft.com/office/powerpoint/2010/main" val="159556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5EF7C3-8062-4337-B804-16D71002181F}" type="datetime1">
              <a:rPr lang="en-US" smtClean="0"/>
              <a:t>9/15/24</a:t>
            </a:fld>
            <a:endParaRPr lang="en-US"/>
          </a:p>
        </p:txBody>
      </p:sp>
      <p:sp>
        <p:nvSpPr>
          <p:cNvPr id="5" name="Footer Placeholder 4"/>
          <p:cNvSpPr>
            <a:spLocks noGrp="1"/>
          </p:cNvSpPr>
          <p:nvPr>
            <p:ph type="ftr" sz="quarter" idx="11"/>
          </p:nvPr>
        </p:nvSpPr>
        <p:spPr/>
        <p:txBody>
          <a:bodyPr/>
          <a:lstStyle/>
          <a:p>
            <a:r>
              <a:rPr lang="en-US"/>
              <a:t>(c)  2005-2012 W. J. Dally and Tor M. Aamodt  </a:t>
            </a:r>
          </a:p>
        </p:txBody>
      </p:sp>
      <p:sp>
        <p:nvSpPr>
          <p:cNvPr id="6" name="Slide Number Placeholder 5"/>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BE8028-9E38-4202-B4EE-67CA8DC900E2}" type="datetime1">
              <a:rPr lang="en-US" smtClean="0"/>
              <a:t>9/15/24</a:t>
            </a:fld>
            <a:endParaRPr lang="en-US"/>
          </a:p>
        </p:txBody>
      </p:sp>
      <p:sp>
        <p:nvSpPr>
          <p:cNvPr id="5" name="Footer Placeholder 4"/>
          <p:cNvSpPr>
            <a:spLocks noGrp="1"/>
          </p:cNvSpPr>
          <p:nvPr>
            <p:ph type="ftr" sz="quarter" idx="11"/>
          </p:nvPr>
        </p:nvSpPr>
        <p:spPr/>
        <p:txBody>
          <a:bodyPr/>
          <a:lstStyle/>
          <a:p>
            <a:r>
              <a:rPr lang="en-US"/>
              <a:t>(c)  2005-2012 W. J. Dally and Tor M. Aamodt  </a:t>
            </a:r>
          </a:p>
        </p:txBody>
      </p:sp>
      <p:sp>
        <p:nvSpPr>
          <p:cNvPr id="6" name="Slide Number Placeholder 5"/>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1EFE13-5053-4C2B-B7CB-773048703972}" type="datetime1">
              <a:rPr lang="en-US" smtClean="0"/>
              <a:t>9/15/24</a:t>
            </a:fld>
            <a:endParaRPr lang="en-US"/>
          </a:p>
        </p:txBody>
      </p:sp>
      <p:sp>
        <p:nvSpPr>
          <p:cNvPr id="5" name="Footer Placeholder 4"/>
          <p:cNvSpPr>
            <a:spLocks noGrp="1"/>
          </p:cNvSpPr>
          <p:nvPr>
            <p:ph type="ftr" sz="quarter" idx="11"/>
          </p:nvPr>
        </p:nvSpPr>
        <p:spPr/>
        <p:txBody>
          <a:bodyPr/>
          <a:lstStyle/>
          <a:p>
            <a:r>
              <a:rPr lang="en-US"/>
              <a:t>(c)  2005-2012 W. J. Dally and Tor M. Aamodt  </a:t>
            </a:r>
          </a:p>
        </p:txBody>
      </p:sp>
      <p:sp>
        <p:nvSpPr>
          <p:cNvPr id="6" name="Slide Number Placeholder 5"/>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89352E-948E-4E0E-A38D-1C535D45B365}" type="datetime1">
              <a:rPr lang="en-US" smtClean="0"/>
              <a:t>9/15/24</a:t>
            </a:fld>
            <a:endParaRPr lang="en-US"/>
          </a:p>
        </p:txBody>
      </p:sp>
      <p:sp>
        <p:nvSpPr>
          <p:cNvPr id="5" name="Footer Placeholder 4"/>
          <p:cNvSpPr>
            <a:spLocks noGrp="1"/>
          </p:cNvSpPr>
          <p:nvPr>
            <p:ph type="ftr" sz="quarter" idx="11"/>
          </p:nvPr>
        </p:nvSpPr>
        <p:spPr/>
        <p:txBody>
          <a:bodyPr/>
          <a:lstStyle/>
          <a:p>
            <a:r>
              <a:rPr lang="en-US"/>
              <a:t>(c)  2005-2012 W. J. Dally and Tor M. Aamodt  </a:t>
            </a:r>
          </a:p>
        </p:txBody>
      </p:sp>
      <p:sp>
        <p:nvSpPr>
          <p:cNvPr id="6" name="Slide Number Placeholder 5"/>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132FF0-CDCB-4532-A920-8131026FE2CA}" type="datetime1">
              <a:rPr lang="en-US" smtClean="0"/>
              <a:t>9/15/24</a:t>
            </a:fld>
            <a:endParaRPr lang="en-US"/>
          </a:p>
        </p:txBody>
      </p:sp>
      <p:sp>
        <p:nvSpPr>
          <p:cNvPr id="5" name="Footer Placeholder 4"/>
          <p:cNvSpPr>
            <a:spLocks noGrp="1"/>
          </p:cNvSpPr>
          <p:nvPr>
            <p:ph type="ftr" sz="quarter" idx="11"/>
          </p:nvPr>
        </p:nvSpPr>
        <p:spPr/>
        <p:txBody>
          <a:bodyPr/>
          <a:lstStyle/>
          <a:p>
            <a:r>
              <a:rPr lang="en-US"/>
              <a:t>(c)  2005-2012 W. J. Dally and Tor M. Aamodt  </a:t>
            </a:r>
          </a:p>
        </p:txBody>
      </p:sp>
      <p:sp>
        <p:nvSpPr>
          <p:cNvPr id="6" name="Slide Number Placeholder 5"/>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320D28-78BC-4699-A3AC-80B4DD642042}" type="datetime1">
              <a:rPr lang="en-US" smtClean="0"/>
              <a:t>9/15/24</a:t>
            </a:fld>
            <a:endParaRPr lang="en-US"/>
          </a:p>
        </p:txBody>
      </p:sp>
      <p:sp>
        <p:nvSpPr>
          <p:cNvPr id="6" name="Footer Placeholder 5"/>
          <p:cNvSpPr>
            <a:spLocks noGrp="1"/>
          </p:cNvSpPr>
          <p:nvPr>
            <p:ph type="ftr" sz="quarter" idx="11"/>
          </p:nvPr>
        </p:nvSpPr>
        <p:spPr/>
        <p:txBody>
          <a:bodyPr/>
          <a:lstStyle/>
          <a:p>
            <a:r>
              <a:rPr lang="en-US"/>
              <a:t>(c)  2005-2012 W. J. Dally and Tor M. Aamodt  </a:t>
            </a:r>
          </a:p>
        </p:txBody>
      </p:sp>
      <p:sp>
        <p:nvSpPr>
          <p:cNvPr id="7" name="Slide Number Placeholder 6"/>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61EBC4-292C-4D94-AA43-8405DFE9E033}" type="datetime1">
              <a:rPr lang="en-US" smtClean="0"/>
              <a:t>9/15/24</a:t>
            </a:fld>
            <a:endParaRPr lang="en-US"/>
          </a:p>
        </p:txBody>
      </p:sp>
      <p:sp>
        <p:nvSpPr>
          <p:cNvPr id="8" name="Footer Placeholder 7"/>
          <p:cNvSpPr>
            <a:spLocks noGrp="1"/>
          </p:cNvSpPr>
          <p:nvPr>
            <p:ph type="ftr" sz="quarter" idx="11"/>
          </p:nvPr>
        </p:nvSpPr>
        <p:spPr/>
        <p:txBody>
          <a:bodyPr/>
          <a:lstStyle/>
          <a:p>
            <a:r>
              <a:rPr lang="en-US"/>
              <a:t>(c)  2005-2012 W. J. Dally and Tor M. Aamodt  </a:t>
            </a:r>
          </a:p>
        </p:txBody>
      </p:sp>
      <p:sp>
        <p:nvSpPr>
          <p:cNvPr id="9" name="Slide Number Placeholder 8"/>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EA0B1F-FF54-405A-A577-CDB48205D3E4}" type="datetime1">
              <a:rPr lang="en-US" smtClean="0"/>
              <a:t>9/15/24</a:t>
            </a:fld>
            <a:endParaRPr lang="en-US"/>
          </a:p>
        </p:txBody>
      </p:sp>
      <p:sp>
        <p:nvSpPr>
          <p:cNvPr id="4" name="Footer Placeholder 3"/>
          <p:cNvSpPr>
            <a:spLocks noGrp="1"/>
          </p:cNvSpPr>
          <p:nvPr>
            <p:ph type="ftr" sz="quarter" idx="11"/>
          </p:nvPr>
        </p:nvSpPr>
        <p:spPr/>
        <p:txBody>
          <a:bodyPr/>
          <a:lstStyle/>
          <a:p>
            <a:r>
              <a:rPr lang="en-US"/>
              <a:t>(c)  2005-2012 W. J. Dally and Tor M. Aamodt  </a:t>
            </a:r>
          </a:p>
        </p:txBody>
      </p:sp>
      <p:sp>
        <p:nvSpPr>
          <p:cNvPr id="5" name="Slide Number Placeholder 4"/>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ED610-0747-460D-90AD-C4549C6E09F6}" type="datetime1">
              <a:rPr lang="en-US" smtClean="0"/>
              <a:t>9/15/24</a:t>
            </a:fld>
            <a:endParaRPr lang="en-US"/>
          </a:p>
        </p:txBody>
      </p:sp>
      <p:sp>
        <p:nvSpPr>
          <p:cNvPr id="3" name="Footer Placeholder 2"/>
          <p:cNvSpPr>
            <a:spLocks noGrp="1"/>
          </p:cNvSpPr>
          <p:nvPr>
            <p:ph type="ftr" sz="quarter" idx="11"/>
          </p:nvPr>
        </p:nvSpPr>
        <p:spPr/>
        <p:txBody>
          <a:bodyPr/>
          <a:lstStyle/>
          <a:p>
            <a:r>
              <a:rPr lang="en-US"/>
              <a:t>(c)  2005-2012 W. J. Dally and Tor M. Aamodt  </a:t>
            </a:r>
          </a:p>
        </p:txBody>
      </p:sp>
      <p:sp>
        <p:nvSpPr>
          <p:cNvPr id="4" name="Slide Number Placeholder 3"/>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86F4A9-A623-4993-AA8A-3B67A05C45E1}" type="datetime1">
              <a:rPr lang="en-US" smtClean="0"/>
              <a:t>9/15/24</a:t>
            </a:fld>
            <a:endParaRPr lang="en-US"/>
          </a:p>
        </p:txBody>
      </p:sp>
      <p:sp>
        <p:nvSpPr>
          <p:cNvPr id="6" name="Footer Placeholder 5"/>
          <p:cNvSpPr>
            <a:spLocks noGrp="1"/>
          </p:cNvSpPr>
          <p:nvPr>
            <p:ph type="ftr" sz="quarter" idx="11"/>
          </p:nvPr>
        </p:nvSpPr>
        <p:spPr/>
        <p:txBody>
          <a:bodyPr/>
          <a:lstStyle/>
          <a:p>
            <a:r>
              <a:rPr lang="en-US"/>
              <a:t>(c)  2005-2012 W. J. Dally and Tor M. Aamodt  </a:t>
            </a:r>
          </a:p>
        </p:txBody>
      </p:sp>
      <p:sp>
        <p:nvSpPr>
          <p:cNvPr id="7" name="Slide Number Placeholder 6"/>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DDFA12-98DD-47C5-85E8-6770AEBAFA97}" type="datetime1">
              <a:rPr lang="en-US" smtClean="0"/>
              <a:t>9/15/24</a:t>
            </a:fld>
            <a:endParaRPr lang="en-US"/>
          </a:p>
        </p:txBody>
      </p:sp>
      <p:sp>
        <p:nvSpPr>
          <p:cNvPr id="6" name="Footer Placeholder 5"/>
          <p:cNvSpPr>
            <a:spLocks noGrp="1"/>
          </p:cNvSpPr>
          <p:nvPr>
            <p:ph type="ftr" sz="quarter" idx="11"/>
          </p:nvPr>
        </p:nvSpPr>
        <p:spPr/>
        <p:txBody>
          <a:bodyPr/>
          <a:lstStyle/>
          <a:p>
            <a:r>
              <a:rPr lang="en-US"/>
              <a:t>(c)  2005-2012 W. J. Dally and Tor M. Aamodt  </a:t>
            </a:r>
          </a:p>
        </p:txBody>
      </p:sp>
      <p:sp>
        <p:nvSpPr>
          <p:cNvPr id="7" name="Slide Number Placeholder 6"/>
          <p:cNvSpPr>
            <a:spLocks noGrp="1"/>
          </p:cNvSpPr>
          <p:nvPr>
            <p:ph type="sldNum" sz="quarter" idx="12"/>
          </p:nvPr>
        </p:nvSpPr>
        <p:spPr/>
        <p:txBody>
          <a:bodyPr/>
          <a:lstStyle/>
          <a:p>
            <a:fld id="{91428E00-80DD-2147-9602-1B9AC9547B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30F98-84B2-43E8-A1FF-9328DEFF5A55}" type="datetime1">
              <a:rPr lang="en-US" smtClean="0"/>
              <a:t>9/15/24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  2005-2012 W. J. Dally and Tor M. Aamodt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28E00-80DD-2147-9602-1B9AC9547B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8.wmf"/><Relationship Id="rId4" Type="http://schemas.openxmlformats.org/officeDocument/2006/relationships/image" Target="../media/image6.wmf"/><Relationship Id="rId9"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oleObject" Target="../embeddings/oleObject12.bin"/><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wmf"/><Relationship Id="rId5" Type="http://schemas.openxmlformats.org/officeDocument/2006/relationships/oleObject" Target="../embeddings/oleObject15.bin"/><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oleObject" Target="../embeddings/oleObject19.bin"/><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8.emf"/><Relationship Id="rId7" Type="http://schemas.openxmlformats.org/officeDocument/2006/relationships/image" Target="../media/image20.w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oleObject" Target="../embeddings/oleObject24.bin"/><Relationship Id="rId5" Type="http://schemas.openxmlformats.org/officeDocument/2006/relationships/image" Target="../media/image19.w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25.bin"/><Relationship Id="rId7"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3.wmf"/><Relationship Id="rId5" Type="http://schemas.openxmlformats.org/officeDocument/2006/relationships/oleObject" Target="../embeddings/oleObject26.bin"/><Relationship Id="rId4" Type="http://schemas.openxmlformats.org/officeDocument/2006/relationships/image" Target="../media/image22.wmf"/><Relationship Id="rId9" Type="http://schemas.openxmlformats.org/officeDocument/2006/relationships/image" Target="../media/image26.emf"/></Relationships>
</file>

<file path=ppt/slides/_rels/slide2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embeddings/oleObject27.bin"/><Relationship Id="rId7"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8.wmf"/><Relationship Id="rId5" Type="http://schemas.openxmlformats.org/officeDocument/2006/relationships/oleObject" Target="../embeddings/oleObject28.bin"/><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oleObject" Target="../embeddings/oleObject29.bin"/><Relationship Id="rId7" Type="http://schemas.openxmlformats.org/officeDocument/2006/relationships/image" Target="../media/image33.w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oleObject" Target="../embeddings/oleObject30.bin"/><Relationship Id="rId5" Type="http://schemas.openxmlformats.org/officeDocument/2006/relationships/image" Target="../media/image32.jpeg"/><Relationship Id="rId4" Type="http://schemas.openxmlformats.org/officeDocument/2006/relationships/image" Target="../media/image31.wmf"/><Relationship Id="rId9" Type="http://schemas.openxmlformats.org/officeDocument/2006/relationships/image" Target="../media/image3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5.emf"/><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35.bin"/><Relationship Id="rId4" Type="http://schemas.openxmlformats.org/officeDocument/2006/relationships/image" Target="../media/image40.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4.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17.wmf"/><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46.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4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emf"/></Relationships>
</file>

<file path=ppt/slides/_rels/slide5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53.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54.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oleObject" Target="../embeddings/oleObject48.bin"/><Relationship Id="rId4" Type="http://schemas.openxmlformats.org/officeDocument/2006/relationships/image" Target="../media/image54.wmf"/></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6.wmf"/><Relationship Id="rId5" Type="http://schemas.openxmlformats.org/officeDocument/2006/relationships/oleObject" Target="../embeddings/oleObject50.bin"/><Relationship Id="rId4" Type="http://schemas.openxmlformats.org/officeDocument/2006/relationships/image" Target="../media/image55.wmf"/></Relationships>
</file>

<file path=ppt/slides/_rels/slide61.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7.emf"/><Relationship Id="rId7" Type="http://schemas.openxmlformats.org/officeDocument/2006/relationships/image" Target="../media/image61.emf"/><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60.emf"/><Relationship Id="rId11" Type="http://schemas.openxmlformats.org/officeDocument/2006/relationships/image" Target="../media/image65.emf"/><Relationship Id="rId5" Type="http://schemas.openxmlformats.org/officeDocument/2006/relationships/image" Target="../media/image59.emf"/><Relationship Id="rId10" Type="http://schemas.openxmlformats.org/officeDocument/2006/relationships/image" Target="../media/image64.emf"/><Relationship Id="rId4" Type="http://schemas.openxmlformats.org/officeDocument/2006/relationships/image" Target="../media/image58.emf"/><Relationship Id="rId9" Type="http://schemas.openxmlformats.org/officeDocument/2006/relationships/image" Target="../media/image63.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66.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3581400"/>
          </a:xfrm>
        </p:spPr>
        <p:txBody>
          <a:bodyPr>
            <a:noAutofit/>
          </a:bodyPr>
          <a:lstStyle/>
          <a:p>
            <a:pPr algn="l"/>
            <a:r>
              <a:rPr lang="en-US" sz="3200" dirty="0"/>
              <a:t>CPEN 211: Computer Systems I</a:t>
            </a:r>
            <a:br>
              <a:rPr lang="en-US" sz="2800" dirty="0"/>
            </a:br>
            <a:br>
              <a:rPr lang="en-US" sz="2800" dirty="0"/>
            </a:br>
            <a:r>
              <a:rPr lang="en-US" sz="3600" dirty="0"/>
              <a:t>Slide Set 3:  </a:t>
            </a:r>
            <a:br>
              <a:rPr lang="en-US" sz="3600" dirty="0"/>
            </a:br>
            <a:r>
              <a:rPr lang="en-US" sz="3600" dirty="0"/>
              <a:t>Combinational Logic Optimization</a:t>
            </a:r>
            <a:br>
              <a:rPr lang="en-US" sz="3600" dirty="0"/>
            </a:br>
            <a:r>
              <a:rPr lang="en-US" sz="3200" dirty="0"/>
              <a:t>(Flipped Lecture)</a:t>
            </a:r>
          </a:p>
        </p:txBody>
      </p:sp>
      <p:sp>
        <p:nvSpPr>
          <p:cNvPr id="3" name="Subtitle 2"/>
          <p:cNvSpPr>
            <a:spLocks noGrp="1"/>
          </p:cNvSpPr>
          <p:nvPr>
            <p:ph type="subTitle" idx="1"/>
          </p:nvPr>
        </p:nvSpPr>
        <p:spPr>
          <a:xfrm>
            <a:off x="1371600" y="5562600"/>
            <a:ext cx="6400800" cy="838200"/>
          </a:xfrm>
        </p:spPr>
        <p:txBody>
          <a:bodyPr/>
          <a:lstStyle/>
          <a:p>
            <a:r>
              <a:rPr lang="en-US" dirty="0">
                <a:solidFill>
                  <a:schemeClr val="tx1"/>
                </a:solidFill>
              </a:rPr>
              <a:t>Instructor</a:t>
            </a:r>
            <a:r>
              <a:rPr lang="en-US">
                <a:solidFill>
                  <a:schemeClr val="tx1"/>
                </a:solidFill>
              </a:rPr>
              <a:t>: Prof. Tor </a:t>
            </a:r>
            <a:r>
              <a:rPr lang="en-US" dirty="0">
                <a:solidFill>
                  <a:schemeClr val="tx1"/>
                </a:solidFill>
              </a:rPr>
              <a:t>Aamodt</a:t>
            </a:r>
          </a:p>
          <a:p>
            <a:endParaRPr lang="en-US" dirty="0"/>
          </a:p>
        </p:txBody>
      </p:sp>
      <p:sp>
        <p:nvSpPr>
          <p:cNvPr id="4" name="Slide Number Placeholder 3"/>
          <p:cNvSpPr>
            <a:spLocks noGrp="1"/>
          </p:cNvSpPr>
          <p:nvPr>
            <p:ph type="sldNum" sz="quarter" idx="12"/>
          </p:nvPr>
        </p:nvSpPr>
        <p:spPr/>
        <p:txBody>
          <a:bodyPr/>
          <a:lstStyle/>
          <a:p>
            <a:fld id="{91428E00-80DD-2147-9602-1B9AC9547B01}" type="slidenum">
              <a:rPr lang="en-US" smtClean="0"/>
              <a:t>1</a:t>
            </a:fld>
            <a:endParaRPr lang="en-US" dirty="0"/>
          </a:p>
        </p:txBody>
      </p:sp>
      <p:sp>
        <p:nvSpPr>
          <p:cNvPr id="5" name="TextBox 4"/>
          <p:cNvSpPr txBox="1"/>
          <p:nvPr/>
        </p:nvSpPr>
        <p:spPr>
          <a:xfrm>
            <a:off x="668239" y="238293"/>
            <a:ext cx="7806624" cy="707886"/>
          </a:xfrm>
          <a:prstGeom prst="rect">
            <a:avLst/>
          </a:prstGeom>
          <a:solidFill>
            <a:srgbClr val="FFFF00"/>
          </a:solidFill>
        </p:spPr>
        <p:txBody>
          <a:bodyPr wrap="none" rtlCol="0">
            <a:spAutoFit/>
          </a:bodyPr>
          <a:lstStyle/>
          <a:p>
            <a:r>
              <a:rPr lang="en-US" sz="2000" b="1" dirty="0">
                <a:solidFill>
                  <a:srgbClr val="FF0000"/>
                </a:solidFill>
              </a:rPr>
              <a:t>WARNING:  </a:t>
            </a:r>
            <a:r>
              <a:rPr lang="en-US" sz="2000" dirty="0"/>
              <a:t>Be sure to complete the online portion of Flipped Lecture #1 </a:t>
            </a:r>
          </a:p>
          <a:p>
            <a:r>
              <a:rPr lang="en-US" sz="2000" b="1" i="1" dirty="0">
                <a:solidFill>
                  <a:srgbClr val="FF0000"/>
                </a:solidFill>
              </a:rPr>
              <a:t>before</a:t>
            </a:r>
            <a:r>
              <a:rPr lang="en-US" sz="2000" dirty="0">
                <a:solidFill>
                  <a:srgbClr val="FF0000"/>
                </a:solidFill>
              </a:rPr>
              <a:t> </a:t>
            </a:r>
            <a:r>
              <a:rPr lang="en-US" sz="2000" dirty="0"/>
              <a:t>the start of lecture on Thu 19 Sep 2024 or you will lose marks.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a:t>Example: </a:t>
            </a:r>
          </a:p>
        </p:txBody>
      </p:sp>
      <p:sp>
        <p:nvSpPr>
          <p:cNvPr id="3" name="Content Placeholder 2"/>
          <p:cNvSpPr>
            <a:spLocks noGrp="1"/>
          </p:cNvSpPr>
          <p:nvPr>
            <p:ph idx="1"/>
          </p:nvPr>
        </p:nvSpPr>
        <p:spPr>
          <a:xfrm>
            <a:off x="481692" y="1295400"/>
            <a:ext cx="8433707" cy="1706563"/>
          </a:xfrm>
        </p:spPr>
        <p:txBody>
          <a:bodyPr/>
          <a:lstStyle/>
          <a:p>
            <a:pPr marL="0" indent="0">
              <a:buNone/>
            </a:pPr>
            <a:r>
              <a:rPr lang="en-US" dirty="0"/>
              <a:t>Only true if A is true and B is false</a:t>
            </a:r>
          </a:p>
        </p:txBody>
      </p:sp>
      <p:pic>
        <p:nvPicPr>
          <p:cNvPr id="4" name="Picture 3"/>
          <p:cNvPicPr>
            <a:picLocks noChangeAspect="1"/>
          </p:cNvPicPr>
          <p:nvPr/>
        </p:nvPicPr>
        <p:blipFill>
          <a:blip r:embed="rId3"/>
          <a:stretch>
            <a:fillRect/>
          </a:stretch>
        </p:blipFill>
        <p:spPr>
          <a:xfrm>
            <a:off x="4553613" y="4755870"/>
            <a:ext cx="3175000" cy="110386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61804683"/>
              </p:ext>
            </p:extLst>
          </p:nvPr>
        </p:nvGraphicFramePr>
        <p:xfrm>
          <a:off x="609600" y="2557432"/>
          <a:ext cx="2743200" cy="18542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r>
                        <a:rPr lang="en-US" dirty="0"/>
                        <a:t>A</a:t>
                      </a:r>
                    </a:p>
                  </a:txBody>
                  <a:tcPr/>
                </a:tc>
                <a:tc>
                  <a:txBody>
                    <a:bodyPr/>
                    <a:lstStyle/>
                    <a:p>
                      <a:r>
                        <a:rPr lang="en-US" dirty="0"/>
                        <a:t>B</a:t>
                      </a:r>
                    </a:p>
                  </a:txBody>
                  <a:tcPr/>
                </a:tc>
                <a:tc>
                  <a:txBody>
                    <a:bodyPr/>
                    <a:lstStyle/>
                    <a:p>
                      <a:r>
                        <a:rPr lang="en-US" dirty="0"/>
                        <a:t>f</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p:graphicFrame>
        <p:nvGraphicFramePr>
          <p:cNvPr id="7" name="Object 6"/>
          <p:cNvGraphicFramePr>
            <a:graphicFrameLocks noChangeAspect="1"/>
          </p:cNvGraphicFramePr>
          <p:nvPr/>
        </p:nvGraphicFramePr>
        <p:xfrm>
          <a:off x="4553613" y="475197"/>
          <a:ext cx="1905000" cy="619644"/>
        </p:xfrm>
        <a:graphic>
          <a:graphicData uri="http://schemas.openxmlformats.org/presentationml/2006/ole">
            <mc:AlternateContent xmlns:mc="http://schemas.openxmlformats.org/markup-compatibility/2006">
              <mc:Choice xmlns:v="urn:schemas-microsoft-com:vml" Requires="v">
                <p:oleObj name="Equation" r:id="rId4" imgW="507960" imgH="164880" progId="Equation.3">
                  <p:embed/>
                </p:oleObj>
              </mc:Choice>
              <mc:Fallback>
                <p:oleObj name="Equation" r:id="rId4" imgW="507960" imgH="164880" progId="Equation.3">
                  <p:embed/>
                  <p:pic>
                    <p:nvPicPr>
                      <p:cNvPr id="0" name=""/>
                      <p:cNvPicPr>
                        <a:picLocks noChangeAspect="1" noChangeArrowheads="1"/>
                      </p:cNvPicPr>
                      <p:nvPr/>
                    </p:nvPicPr>
                    <p:blipFill>
                      <a:blip r:embed="rId5"/>
                      <a:srcRect/>
                      <a:stretch>
                        <a:fillRect/>
                      </a:stretch>
                    </p:blipFill>
                    <p:spPr bwMode="auto">
                      <a:xfrm>
                        <a:off x="4553613" y="475197"/>
                        <a:ext cx="1905000" cy="619644"/>
                      </a:xfrm>
                      <a:prstGeom prst="rect">
                        <a:avLst/>
                      </a:prstGeom>
                      <a:noFill/>
                    </p:spPr>
                  </p:pic>
                </p:oleObj>
              </mc:Fallback>
            </mc:AlternateContent>
          </a:graphicData>
        </a:graphic>
      </p:graphicFrame>
      <p:sp>
        <p:nvSpPr>
          <p:cNvPr id="8" name="Slide Number Placeholder 7"/>
          <p:cNvSpPr>
            <a:spLocks noGrp="1"/>
          </p:cNvSpPr>
          <p:nvPr>
            <p:ph type="sldNum" sz="quarter" idx="12"/>
          </p:nvPr>
        </p:nvSpPr>
        <p:spPr/>
        <p:txBody>
          <a:bodyPr/>
          <a:lstStyle/>
          <a:p>
            <a:fld id="{91428E00-80DD-2147-9602-1B9AC9547B01}" type="slidenum">
              <a:rPr lang="en-US" smtClean="0"/>
              <a:t>10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624835029"/>
              </p:ext>
            </p:extLst>
          </p:nvPr>
        </p:nvGraphicFramePr>
        <p:xfrm>
          <a:off x="609600" y="5049520"/>
          <a:ext cx="2743200" cy="74168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70840">
                <a:tc>
                  <a:txBody>
                    <a:bodyPr/>
                    <a:lstStyle/>
                    <a:p>
                      <a:r>
                        <a:rPr lang="en-US" dirty="0"/>
                        <a:t>A</a:t>
                      </a:r>
                    </a:p>
                  </a:txBody>
                  <a:tcPr/>
                </a:tc>
                <a:tc>
                  <a:txBody>
                    <a:bodyPr/>
                    <a:lstStyle/>
                    <a:p>
                      <a:r>
                        <a:rPr lang="en-US" dirty="0"/>
                        <a:t>B</a:t>
                      </a:r>
                    </a:p>
                  </a:txBody>
                  <a:tcPr/>
                </a:tc>
                <a:tc>
                  <a:txBody>
                    <a:bodyPr/>
                    <a:lstStyle/>
                    <a:p>
                      <a:r>
                        <a:rPr lang="en-US" dirty="0"/>
                        <a:t>f</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a:off x="554193" y="2133600"/>
            <a:ext cx="1579407" cy="461665"/>
          </a:xfrm>
          <a:prstGeom prst="rect">
            <a:avLst/>
          </a:prstGeom>
          <a:noFill/>
        </p:spPr>
        <p:txBody>
          <a:bodyPr wrap="none" rtlCol="0">
            <a:spAutoFit/>
          </a:bodyPr>
          <a:lstStyle/>
          <a:p>
            <a:r>
              <a:rPr lang="en-US" sz="2400" dirty="0"/>
              <a:t>Truth Table</a:t>
            </a:r>
          </a:p>
        </p:txBody>
      </p:sp>
      <p:sp>
        <p:nvSpPr>
          <p:cNvPr id="11" name="TextBox 10"/>
          <p:cNvSpPr txBox="1"/>
          <p:nvPr/>
        </p:nvSpPr>
        <p:spPr>
          <a:xfrm>
            <a:off x="533400" y="4643735"/>
            <a:ext cx="3175485" cy="461665"/>
          </a:xfrm>
          <a:prstGeom prst="rect">
            <a:avLst/>
          </a:prstGeom>
          <a:noFill/>
        </p:spPr>
        <p:txBody>
          <a:bodyPr wrap="none" rtlCol="0">
            <a:spAutoFit/>
          </a:bodyPr>
          <a:lstStyle/>
          <a:p>
            <a:r>
              <a:rPr lang="en-US" sz="2400" dirty="0"/>
              <a:t>Abbreviated Truth Table</a:t>
            </a:r>
          </a:p>
        </p:txBody>
      </p:sp>
      <p:sp>
        <p:nvSpPr>
          <p:cNvPr id="12" name="TextBox 11"/>
          <p:cNvSpPr txBox="1"/>
          <p:nvPr/>
        </p:nvSpPr>
        <p:spPr>
          <a:xfrm>
            <a:off x="7391400" y="4953000"/>
            <a:ext cx="279244" cy="461665"/>
          </a:xfrm>
          <a:prstGeom prst="rect">
            <a:avLst/>
          </a:prstGeom>
          <a:noFill/>
        </p:spPr>
        <p:txBody>
          <a:bodyPr wrap="none" rtlCol="0">
            <a:spAutoFit/>
          </a:bodyPr>
          <a:lstStyle/>
          <a:p>
            <a:r>
              <a:rPr lang="en-US" sz="2400" dirty="0"/>
              <a:t>f</a:t>
            </a:r>
          </a:p>
        </p:txBody>
      </p:sp>
    </p:spTree>
    <p:extLst>
      <p:ext uri="{BB962C8B-B14F-4D97-AF65-F5344CB8AC3E}">
        <p14:creationId xmlns:p14="http://schemas.microsoft.com/office/powerpoint/2010/main" val="160193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428E00-80DD-2147-9602-1B9AC9547B01}" type="slidenum">
              <a:rPr lang="en-US" smtClean="0"/>
              <a:t>11</a:t>
            </a:fld>
            <a:endParaRPr lang="en-US"/>
          </a:p>
        </p:txBody>
      </p:sp>
      <p:graphicFrame>
        <p:nvGraphicFramePr>
          <p:cNvPr id="5" name="Object 4"/>
          <p:cNvGraphicFramePr>
            <a:graphicFrameLocks noChangeAspect="1"/>
          </p:cNvGraphicFramePr>
          <p:nvPr/>
        </p:nvGraphicFramePr>
        <p:xfrm>
          <a:off x="839788" y="1447800"/>
          <a:ext cx="2003425" cy="2687637"/>
        </p:xfrm>
        <a:graphic>
          <a:graphicData uri="http://schemas.openxmlformats.org/presentationml/2006/ole">
            <mc:AlternateContent xmlns:mc="http://schemas.openxmlformats.org/markup-compatibility/2006">
              <mc:Choice xmlns:v="urn:schemas-microsoft-com:vml" Requires="v">
                <p:oleObj name="Worksheet" r:id="rId3" imgW="774700" imgH="1231900" progId="Excel.Sheet.8">
                  <p:embed/>
                </p:oleObj>
              </mc:Choice>
              <mc:Fallback>
                <p:oleObj name="Worksheet" r:id="rId3" imgW="774700" imgH="12319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8" y="1447800"/>
                        <a:ext cx="2003425"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6"/>
          <p:cNvSpPr txBox="1">
            <a:spLocks noChangeArrowheads="1"/>
          </p:cNvSpPr>
          <p:nvPr/>
        </p:nvSpPr>
        <p:spPr bwMode="auto">
          <a:xfrm>
            <a:off x="762000" y="990600"/>
            <a:ext cx="31951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2400" b="0" dirty="0"/>
              <a:t>Abbreviated truth table:</a:t>
            </a:r>
          </a:p>
        </p:txBody>
      </p:sp>
      <p:sp>
        <p:nvSpPr>
          <p:cNvPr id="7" name="Rectangle 2"/>
          <p:cNvSpPr>
            <a:spLocks noGrp="1" noChangeArrowheads="1"/>
          </p:cNvSpPr>
          <p:nvPr>
            <p:ph type="title"/>
          </p:nvPr>
        </p:nvSpPr>
        <p:spPr>
          <a:xfrm>
            <a:off x="457200" y="0"/>
            <a:ext cx="8229600" cy="762000"/>
          </a:xfrm>
        </p:spPr>
        <p:txBody>
          <a:bodyPr/>
          <a:lstStyle/>
          <a:p>
            <a:r>
              <a:rPr lang="en-US" dirty="0">
                <a:ea typeface="ＭＳ Ｐゴシック" pitchFamily="34" charset="-128"/>
              </a:rPr>
              <a:t>Schematic Logic Diagram</a:t>
            </a:r>
          </a:p>
        </p:txBody>
      </p:sp>
    </p:spTree>
    <p:extLst>
      <p:ext uri="{BB962C8B-B14F-4D97-AF65-F5344CB8AC3E}">
        <p14:creationId xmlns:p14="http://schemas.microsoft.com/office/powerpoint/2010/main" val="341599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0"/>
            <a:ext cx="8229600" cy="762000"/>
          </a:xfrm>
        </p:spPr>
        <p:txBody>
          <a:bodyPr/>
          <a:lstStyle/>
          <a:p>
            <a:r>
              <a:rPr lang="en-US" dirty="0">
                <a:ea typeface="ＭＳ Ｐゴシック" pitchFamily="34" charset="-128"/>
              </a:rPr>
              <a:t>Schematic Logic Diagram</a:t>
            </a:r>
          </a:p>
        </p:txBody>
      </p:sp>
      <p:sp>
        <p:nvSpPr>
          <p:cNvPr id="20485" name="Text Box 4"/>
          <p:cNvSpPr txBox="1">
            <a:spLocks noChangeArrowheads="1"/>
          </p:cNvSpPr>
          <p:nvPr/>
        </p:nvSpPr>
        <p:spPr bwMode="auto">
          <a:xfrm>
            <a:off x="228600" y="1885950"/>
            <a:ext cx="861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endParaRPr lang="en-US" b="0"/>
          </a:p>
        </p:txBody>
      </p:sp>
      <p:sp>
        <p:nvSpPr>
          <p:cNvPr id="20487" name="Text Box 6"/>
          <p:cNvSpPr txBox="1">
            <a:spLocks noChangeArrowheads="1"/>
          </p:cNvSpPr>
          <p:nvPr/>
        </p:nvSpPr>
        <p:spPr bwMode="auto">
          <a:xfrm>
            <a:off x="839788" y="4226005"/>
            <a:ext cx="3427412" cy="110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2400" b="0" dirty="0">
                <a:solidFill>
                  <a:srgbClr val="0000FF"/>
                </a:solidFill>
              </a:rPr>
              <a:t>Each AND gate represents one row in abbreviated truth table.</a:t>
            </a:r>
          </a:p>
        </p:txBody>
      </p:sp>
      <p:grpSp>
        <p:nvGrpSpPr>
          <p:cNvPr id="22" name="Group 21"/>
          <p:cNvGrpSpPr/>
          <p:nvPr/>
        </p:nvGrpSpPr>
        <p:grpSpPr>
          <a:xfrm>
            <a:off x="4800600" y="990600"/>
            <a:ext cx="3721100" cy="5043488"/>
            <a:chOff x="4800600" y="990600"/>
            <a:chExt cx="3721100" cy="5043488"/>
          </a:xfrm>
        </p:grpSpPr>
        <p:graphicFrame>
          <p:nvGraphicFramePr>
            <p:cNvPr id="20486" name="Object 3"/>
            <p:cNvGraphicFramePr>
              <a:graphicFrameLocks noChangeAspect="1"/>
            </p:cNvGraphicFramePr>
            <p:nvPr/>
          </p:nvGraphicFramePr>
          <p:xfrm>
            <a:off x="4800600" y="1614488"/>
            <a:ext cx="3721100" cy="4419600"/>
          </p:xfrm>
          <a:graphic>
            <a:graphicData uri="http://schemas.openxmlformats.org/presentationml/2006/ole">
              <mc:AlternateContent xmlns:mc="http://schemas.openxmlformats.org/markup-compatibility/2006">
                <mc:Choice xmlns:v="urn:schemas-microsoft-com:vml" Requires="v">
                  <p:oleObj name="Visio" r:id="rId3" imgW="1889952" imgH="2244633" progId="">
                    <p:embed/>
                  </p:oleObj>
                </mc:Choice>
                <mc:Fallback>
                  <p:oleObj name="Visio" r:id="rId3" imgW="1889952" imgH="224463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14488"/>
                          <a:ext cx="37211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8" name="Text Box 7"/>
            <p:cNvSpPr txBox="1">
              <a:spLocks noChangeArrowheads="1"/>
            </p:cNvSpPr>
            <p:nvPr/>
          </p:nvSpPr>
          <p:spPr bwMode="auto">
            <a:xfrm>
              <a:off x="4900613" y="990600"/>
              <a:ext cx="3557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2400" b="0" dirty="0"/>
                <a:t>Schematic Logic Diagram:</a:t>
              </a:r>
            </a:p>
          </p:txBody>
        </p:sp>
      </p:grpSp>
      <p:graphicFrame>
        <p:nvGraphicFramePr>
          <p:cNvPr id="88068" name="Object 4"/>
          <p:cNvGraphicFramePr>
            <a:graphicFrameLocks noChangeAspect="1"/>
          </p:cNvGraphicFramePr>
          <p:nvPr/>
        </p:nvGraphicFramePr>
        <p:xfrm>
          <a:off x="839788" y="1447800"/>
          <a:ext cx="2003425" cy="2687637"/>
        </p:xfrm>
        <a:graphic>
          <a:graphicData uri="http://schemas.openxmlformats.org/presentationml/2006/ole">
            <mc:AlternateContent xmlns:mc="http://schemas.openxmlformats.org/markup-compatibility/2006">
              <mc:Choice xmlns:v="urn:schemas-microsoft-com:vml" Requires="v">
                <p:oleObj name="Worksheet" r:id="rId5" imgW="774700" imgH="1231900" progId="Excel.Sheet.8">
                  <p:embed/>
                </p:oleObj>
              </mc:Choice>
              <mc:Fallback>
                <p:oleObj name="Worksheet" r:id="rId5" imgW="774700" imgH="12319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8" y="1447800"/>
                        <a:ext cx="2003425"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762000" y="990600"/>
            <a:ext cx="31951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2400" b="0" dirty="0"/>
              <a:t>Abbreviated truth table:</a:t>
            </a:r>
          </a:p>
        </p:txBody>
      </p:sp>
      <p:sp>
        <p:nvSpPr>
          <p:cNvPr id="11" name="TextBox 10"/>
          <p:cNvSpPr txBox="1"/>
          <p:nvPr/>
        </p:nvSpPr>
        <p:spPr>
          <a:xfrm>
            <a:off x="4724400" y="1295400"/>
            <a:ext cx="1017376" cy="461665"/>
          </a:xfrm>
          <a:prstGeom prst="rect">
            <a:avLst/>
          </a:prstGeom>
          <a:noFill/>
        </p:spPr>
        <p:txBody>
          <a:bodyPr wrap="none" rtlCol="0">
            <a:spAutoFit/>
          </a:bodyPr>
          <a:lstStyle/>
          <a:p>
            <a:r>
              <a:rPr lang="en-US" sz="2400" dirty="0">
                <a:solidFill>
                  <a:srgbClr val="0000FF"/>
                </a:solidFill>
              </a:rPr>
              <a:t>0 1 0 1</a:t>
            </a:r>
          </a:p>
        </p:txBody>
      </p:sp>
      <p:sp>
        <p:nvSpPr>
          <p:cNvPr id="12" name="TextBox 11"/>
          <p:cNvSpPr txBox="1"/>
          <p:nvPr/>
        </p:nvSpPr>
        <p:spPr>
          <a:xfrm>
            <a:off x="6400800" y="1959917"/>
            <a:ext cx="340658" cy="461665"/>
          </a:xfrm>
          <a:prstGeom prst="rect">
            <a:avLst/>
          </a:prstGeom>
          <a:noFill/>
        </p:spPr>
        <p:txBody>
          <a:bodyPr wrap="none" rtlCol="0">
            <a:spAutoFit/>
          </a:bodyPr>
          <a:lstStyle/>
          <a:p>
            <a:r>
              <a:rPr lang="en-US" sz="2400" dirty="0">
                <a:solidFill>
                  <a:srgbClr val="0000FF"/>
                </a:solidFill>
              </a:rPr>
              <a:t>0 </a:t>
            </a:r>
          </a:p>
        </p:txBody>
      </p:sp>
      <p:sp>
        <p:nvSpPr>
          <p:cNvPr id="13" name="TextBox 12"/>
          <p:cNvSpPr txBox="1"/>
          <p:nvPr/>
        </p:nvSpPr>
        <p:spPr>
          <a:xfrm>
            <a:off x="6400800" y="2573982"/>
            <a:ext cx="340658" cy="461665"/>
          </a:xfrm>
          <a:prstGeom prst="rect">
            <a:avLst/>
          </a:prstGeom>
          <a:noFill/>
        </p:spPr>
        <p:txBody>
          <a:bodyPr wrap="none" rtlCol="0">
            <a:spAutoFit/>
          </a:bodyPr>
          <a:lstStyle/>
          <a:p>
            <a:r>
              <a:rPr lang="en-US" sz="2400" dirty="0">
                <a:solidFill>
                  <a:srgbClr val="0000FF"/>
                </a:solidFill>
              </a:rPr>
              <a:t>0 </a:t>
            </a:r>
          </a:p>
        </p:txBody>
      </p:sp>
      <p:sp>
        <p:nvSpPr>
          <p:cNvPr id="14" name="TextBox 13"/>
          <p:cNvSpPr txBox="1"/>
          <p:nvPr/>
        </p:nvSpPr>
        <p:spPr>
          <a:xfrm>
            <a:off x="6400800" y="3119735"/>
            <a:ext cx="340658" cy="461665"/>
          </a:xfrm>
          <a:prstGeom prst="rect">
            <a:avLst/>
          </a:prstGeom>
          <a:noFill/>
        </p:spPr>
        <p:txBody>
          <a:bodyPr wrap="none" rtlCol="0">
            <a:spAutoFit/>
          </a:bodyPr>
          <a:lstStyle/>
          <a:p>
            <a:r>
              <a:rPr lang="en-US" sz="2400" dirty="0">
                <a:solidFill>
                  <a:srgbClr val="0000FF"/>
                </a:solidFill>
              </a:rPr>
              <a:t>0 </a:t>
            </a:r>
          </a:p>
        </p:txBody>
      </p:sp>
      <p:sp>
        <p:nvSpPr>
          <p:cNvPr id="15" name="TextBox 14"/>
          <p:cNvSpPr txBox="1"/>
          <p:nvPr/>
        </p:nvSpPr>
        <p:spPr>
          <a:xfrm>
            <a:off x="6400800" y="3657600"/>
            <a:ext cx="340658" cy="461665"/>
          </a:xfrm>
          <a:prstGeom prst="rect">
            <a:avLst/>
          </a:prstGeom>
          <a:noFill/>
        </p:spPr>
        <p:txBody>
          <a:bodyPr wrap="none" rtlCol="0">
            <a:spAutoFit/>
          </a:bodyPr>
          <a:lstStyle/>
          <a:p>
            <a:r>
              <a:rPr lang="en-US" sz="2400" dirty="0">
                <a:solidFill>
                  <a:srgbClr val="FF0000"/>
                </a:solidFill>
              </a:rPr>
              <a:t>1 </a:t>
            </a:r>
          </a:p>
        </p:txBody>
      </p:sp>
      <p:sp>
        <p:nvSpPr>
          <p:cNvPr id="16" name="TextBox 15"/>
          <p:cNvSpPr txBox="1"/>
          <p:nvPr/>
        </p:nvSpPr>
        <p:spPr>
          <a:xfrm>
            <a:off x="6382871" y="4191000"/>
            <a:ext cx="340658" cy="461665"/>
          </a:xfrm>
          <a:prstGeom prst="rect">
            <a:avLst/>
          </a:prstGeom>
          <a:noFill/>
        </p:spPr>
        <p:txBody>
          <a:bodyPr wrap="none" rtlCol="0">
            <a:spAutoFit/>
          </a:bodyPr>
          <a:lstStyle/>
          <a:p>
            <a:r>
              <a:rPr lang="en-US" sz="2400" dirty="0">
                <a:solidFill>
                  <a:srgbClr val="0000FF"/>
                </a:solidFill>
              </a:rPr>
              <a:t>0 </a:t>
            </a:r>
          </a:p>
        </p:txBody>
      </p:sp>
      <p:sp>
        <p:nvSpPr>
          <p:cNvPr id="17" name="TextBox 16"/>
          <p:cNvSpPr txBox="1"/>
          <p:nvPr/>
        </p:nvSpPr>
        <p:spPr>
          <a:xfrm>
            <a:off x="6400800" y="4796135"/>
            <a:ext cx="340658" cy="461665"/>
          </a:xfrm>
          <a:prstGeom prst="rect">
            <a:avLst/>
          </a:prstGeom>
          <a:noFill/>
        </p:spPr>
        <p:txBody>
          <a:bodyPr wrap="none" rtlCol="0">
            <a:spAutoFit/>
          </a:bodyPr>
          <a:lstStyle/>
          <a:p>
            <a:r>
              <a:rPr lang="en-US" sz="2400" dirty="0">
                <a:solidFill>
                  <a:srgbClr val="0000FF"/>
                </a:solidFill>
              </a:rPr>
              <a:t>0 </a:t>
            </a:r>
          </a:p>
        </p:txBody>
      </p:sp>
      <p:sp>
        <p:nvSpPr>
          <p:cNvPr id="18" name="TextBox 17"/>
          <p:cNvSpPr txBox="1"/>
          <p:nvPr/>
        </p:nvSpPr>
        <p:spPr>
          <a:xfrm>
            <a:off x="6400800" y="5334000"/>
            <a:ext cx="340658" cy="461665"/>
          </a:xfrm>
          <a:prstGeom prst="rect">
            <a:avLst/>
          </a:prstGeom>
          <a:noFill/>
        </p:spPr>
        <p:txBody>
          <a:bodyPr wrap="none" rtlCol="0">
            <a:spAutoFit/>
          </a:bodyPr>
          <a:lstStyle/>
          <a:p>
            <a:r>
              <a:rPr lang="en-US" sz="2400" dirty="0">
                <a:solidFill>
                  <a:srgbClr val="0000FF"/>
                </a:solidFill>
              </a:rPr>
              <a:t>0 </a:t>
            </a:r>
          </a:p>
        </p:txBody>
      </p:sp>
      <p:sp>
        <p:nvSpPr>
          <p:cNvPr id="19" name="TextBox 18"/>
          <p:cNvSpPr txBox="1"/>
          <p:nvPr/>
        </p:nvSpPr>
        <p:spPr>
          <a:xfrm>
            <a:off x="8498542" y="3805535"/>
            <a:ext cx="340658" cy="461665"/>
          </a:xfrm>
          <a:prstGeom prst="rect">
            <a:avLst/>
          </a:prstGeom>
          <a:noFill/>
        </p:spPr>
        <p:txBody>
          <a:bodyPr wrap="none" rtlCol="0">
            <a:spAutoFit/>
          </a:bodyPr>
          <a:lstStyle/>
          <a:p>
            <a:r>
              <a:rPr lang="en-US" sz="2400" dirty="0">
                <a:solidFill>
                  <a:srgbClr val="FF0000"/>
                </a:solidFill>
              </a:rPr>
              <a:t>1 </a:t>
            </a:r>
          </a:p>
        </p:txBody>
      </p:sp>
      <p:graphicFrame>
        <p:nvGraphicFramePr>
          <p:cNvPr id="88069" name="Object 5"/>
          <p:cNvGraphicFramePr>
            <a:graphicFrameLocks noChangeAspect="1"/>
          </p:cNvGraphicFramePr>
          <p:nvPr/>
        </p:nvGraphicFramePr>
        <p:xfrm>
          <a:off x="838200" y="5456237"/>
          <a:ext cx="1870075" cy="411163"/>
        </p:xfrm>
        <a:graphic>
          <a:graphicData uri="http://schemas.openxmlformats.org/presentationml/2006/ole">
            <mc:AlternateContent xmlns:mc="http://schemas.openxmlformats.org/markup-compatibility/2006">
              <mc:Choice xmlns:v="urn:schemas-microsoft-com:vml" Requires="v">
                <p:oleObj name="Equation" r:id="rId7" imgW="749300" imgH="165100" progId="Equation.3">
                  <p:embed/>
                </p:oleObj>
              </mc:Choice>
              <mc:Fallback>
                <p:oleObj name="Equation" r:id="rId7" imgW="749300" imgH="165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456237"/>
                        <a:ext cx="187007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nvGraphicFramePr>
        <p:xfrm>
          <a:off x="814387" y="5922904"/>
          <a:ext cx="1870075" cy="557212"/>
        </p:xfrm>
        <a:graphic>
          <a:graphicData uri="http://schemas.openxmlformats.org/presentationml/2006/ole">
            <mc:AlternateContent xmlns:mc="http://schemas.openxmlformats.org/markup-compatibility/2006">
              <mc:Choice xmlns:v="urn:schemas-microsoft-com:vml" Requires="v">
                <p:oleObj name="Equation" r:id="rId9" imgW="723600" imgH="215640" progId="Equation.3">
                  <p:embed/>
                </p:oleObj>
              </mc:Choice>
              <mc:Fallback>
                <p:oleObj name="Equation" r:id="rId9" imgW="723600" imgH="215640" progId="Equation.3">
                  <p:embed/>
                  <p:pic>
                    <p:nvPicPr>
                      <p:cNvPr id="0" name=""/>
                      <p:cNvPicPr>
                        <a:picLocks noChangeAspect="1" noChangeArrowheads="1"/>
                      </p:cNvPicPr>
                      <p:nvPr/>
                    </p:nvPicPr>
                    <p:blipFill>
                      <a:blip r:embed="rId10"/>
                      <a:srcRect/>
                      <a:stretch>
                        <a:fillRect/>
                      </a:stretch>
                    </p:blipFill>
                    <p:spPr bwMode="auto">
                      <a:xfrm>
                        <a:off x="814387" y="5922904"/>
                        <a:ext cx="1870075" cy="557212"/>
                      </a:xfrm>
                      <a:prstGeom prst="rect">
                        <a:avLst/>
                      </a:prstGeom>
                      <a:noFill/>
                    </p:spPr>
                  </p:pic>
                </p:oleObj>
              </mc:Fallback>
            </mc:AlternateContent>
          </a:graphicData>
        </a:graphic>
      </p:graphicFrame>
      <p:sp>
        <p:nvSpPr>
          <p:cNvPr id="23" name="Rounded Rectangle 22"/>
          <p:cNvSpPr/>
          <p:nvPr/>
        </p:nvSpPr>
        <p:spPr>
          <a:xfrm>
            <a:off x="814387" y="1773600"/>
            <a:ext cx="2081213" cy="360000"/>
          </a:xfrm>
          <a:prstGeom prst="roundRect">
            <a:avLst/>
          </a:prstGeom>
          <a:noFill/>
          <a:ln w="158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a:off x="391583" y="1917700"/>
            <a:ext cx="408517" cy="3670300"/>
          </a:xfrm>
          <a:custGeom>
            <a:avLst/>
            <a:gdLst>
              <a:gd name="connsiteX0" fmla="*/ 395817 w 408517"/>
              <a:gd name="connsiteY0" fmla="*/ 0 h 3670300"/>
              <a:gd name="connsiteX1" fmla="*/ 2117 w 408517"/>
              <a:gd name="connsiteY1" fmla="*/ 1676400 h 3670300"/>
              <a:gd name="connsiteX2" fmla="*/ 408517 w 408517"/>
              <a:gd name="connsiteY2" fmla="*/ 3670300 h 3670300"/>
            </a:gdLst>
            <a:ahLst/>
            <a:cxnLst>
              <a:cxn ang="0">
                <a:pos x="connsiteX0" y="connsiteY0"/>
              </a:cxn>
              <a:cxn ang="0">
                <a:pos x="connsiteX1" y="connsiteY1"/>
              </a:cxn>
              <a:cxn ang="0">
                <a:pos x="connsiteX2" y="connsiteY2"/>
              </a:cxn>
            </a:cxnLst>
            <a:rect l="l" t="t" r="r" b="b"/>
            <a:pathLst>
              <a:path w="408517" h="3670300">
                <a:moveTo>
                  <a:pt x="395817" y="0"/>
                </a:moveTo>
                <a:cubicBezTo>
                  <a:pt x="197908" y="532341"/>
                  <a:pt x="0" y="1064683"/>
                  <a:pt x="2117" y="1676400"/>
                </a:cubicBezTo>
                <a:cubicBezTo>
                  <a:pt x="4234" y="2288117"/>
                  <a:pt x="408517" y="3670300"/>
                  <a:pt x="408517" y="3670300"/>
                </a:cubicBezTo>
              </a:path>
            </a:pathLst>
          </a:custGeom>
          <a:ln>
            <a:solidFill>
              <a:srgbClr val="0000FF"/>
            </a:solidFill>
            <a:tailEnd type="triangle" w="lg"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0" name="Group 29"/>
          <p:cNvGrpSpPr/>
          <p:nvPr/>
        </p:nvGrpSpPr>
        <p:grpSpPr>
          <a:xfrm>
            <a:off x="2895600" y="1953600"/>
            <a:ext cx="4038601" cy="709218"/>
            <a:chOff x="2895600" y="1953600"/>
            <a:chExt cx="4038601" cy="709218"/>
          </a:xfrm>
        </p:grpSpPr>
        <p:cxnSp>
          <p:nvCxnSpPr>
            <p:cNvPr id="25" name="Straight Arrow Connector 24"/>
            <p:cNvCxnSpPr>
              <a:stCxn id="23" idx="3"/>
            </p:cNvCxnSpPr>
            <p:nvPr/>
          </p:nvCxnSpPr>
          <p:spPr>
            <a:xfrm>
              <a:off x="2895600" y="1953600"/>
              <a:ext cx="2787323" cy="180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682923" y="1981200"/>
              <a:ext cx="1251278" cy="681618"/>
            </a:xfrm>
            <a:prstGeom prst="roundRect">
              <a:avLst/>
            </a:prstGeom>
            <a:noFill/>
            <a:ln w="158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TextBox 30"/>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§6.3</a:t>
            </a:r>
          </a:p>
        </p:txBody>
      </p:sp>
      <p:graphicFrame>
        <p:nvGraphicFramePr>
          <p:cNvPr id="36" name="Object 6"/>
          <p:cNvGraphicFramePr>
            <a:graphicFrameLocks noChangeAspect="1"/>
          </p:cNvGraphicFramePr>
          <p:nvPr/>
        </p:nvGraphicFramePr>
        <p:xfrm>
          <a:off x="2684462" y="6009700"/>
          <a:ext cx="2690813" cy="458788"/>
        </p:xfrm>
        <a:graphic>
          <a:graphicData uri="http://schemas.openxmlformats.org/presentationml/2006/ole">
            <mc:AlternateContent xmlns:mc="http://schemas.openxmlformats.org/markup-compatibility/2006">
              <mc:Choice xmlns:v="urn:schemas-microsoft-com:vml" Requires="v">
                <p:oleObj name="Equation" r:id="rId11" imgW="1041120" imgH="177480" progId="Equation.3">
                  <p:embed/>
                </p:oleObj>
              </mc:Choice>
              <mc:Fallback>
                <p:oleObj name="Equation" r:id="rId11" imgW="1041120" imgH="177480" progId="Equation.3">
                  <p:embed/>
                  <p:pic>
                    <p:nvPicPr>
                      <p:cNvPr id="0" name=""/>
                      <p:cNvPicPr>
                        <a:picLocks noChangeAspect="1" noChangeArrowheads="1"/>
                      </p:cNvPicPr>
                      <p:nvPr/>
                    </p:nvPicPr>
                    <p:blipFill>
                      <a:blip r:embed="rId12"/>
                      <a:srcRect/>
                      <a:stretch>
                        <a:fillRect/>
                      </a:stretch>
                    </p:blipFill>
                    <p:spPr bwMode="auto">
                      <a:xfrm>
                        <a:off x="2684462" y="6009700"/>
                        <a:ext cx="2690813" cy="458788"/>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91428E00-80DD-2147-9602-1B9AC9547B01}" type="slidenum">
              <a:rPr lang="en-US" smtClean="0"/>
              <a:t>12</a:t>
            </a:fld>
            <a:endParaRPr lang="en-US"/>
          </a:p>
        </p:txBody>
      </p:sp>
    </p:spTree>
    <p:extLst>
      <p:ext uri="{BB962C8B-B14F-4D97-AF65-F5344CB8AC3E}">
        <p14:creationId xmlns:p14="http://schemas.microsoft.com/office/powerpoint/2010/main" val="37223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0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80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8806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8807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11" grpId="0"/>
      <p:bldP spid="12" grpId="0"/>
      <p:bldP spid="13" grpId="0"/>
      <p:bldP spid="14" grpId="0"/>
      <p:bldP spid="15" grpId="0"/>
      <p:bldP spid="16" grpId="0"/>
      <p:bldP spid="17" grpId="0"/>
      <p:bldP spid="18" grpId="0"/>
      <p:bldP spid="19" grpId="0"/>
      <p:bldP spid="23" grpId="0" animBg="1"/>
      <p:bldP spid="23" grpId="1" animBg="1"/>
      <p:bldP spid="26" grpId="0" animBg="1"/>
      <p:bldP spid="2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1" name="Object 3"/>
          <p:cNvGraphicFramePr>
            <a:graphicFrameLocks noChangeAspect="1"/>
          </p:cNvGraphicFramePr>
          <p:nvPr/>
        </p:nvGraphicFramePr>
        <p:xfrm>
          <a:off x="1420813" y="2590800"/>
          <a:ext cx="3254375" cy="1035050"/>
        </p:xfrm>
        <a:graphic>
          <a:graphicData uri="http://schemas.openxmlformats.org/presentationml/2006/ole">
            <mc:AlternateContent xmlns:mc="http://schemas.openxmlformats.org/markup-compatibility/2006">
              <mc:Choice xmlns:v="urn:schemas-microsoft-com:vml" Requires="v">
                <p:oleObj name="Equation" r:id="rId3" imgW="1079032" imgH="342751" progId="Equation.3">
                  <p:embed/>
                </p:oleObj>
              </mc:Choice>
              <mc:Fallback>
                <p:oleObj name="Equation" r:id="rId3" imgW="1079032" imgH="342751"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3" y="2590800"/>
                        <a:ext cx="3254375" cy="10350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5"/>
          <p:cNvSpPr>
            <a:spLocks noGrp="1" noChangeArrowheads="1"/>
          </p:cNvSpPr>
          <p:nvPr>
            <p:ph type="title"/>
          </p:nvPr>
        </p:nvSpPr>
        <p:spPr/>
        <p:txBody>
          <a:bodyPr/>
          <a:lstStyle/>
          <a:p>
            <a:r>
              <a:rPr lang="en-US" dirty="0">
                <a:ea typeface="ＭＳ Ｐゴシック" pitchFamily="34" charset="-128"/>
              </a:rPr>
              <a:t>Equation</a:t>
            </a:r>
          </a:p>
        </p:txBody>
      </p:sp>
      <p:cxnSp>
        <p:nvCxnSpPr>
          <p:cNvPr id="12" name="Straight Arrow Connector 11"/>
          <p:cNvCxnSpPr/>
          <p:nvPr/>
        </p:nvCxnSpPr>
        <p:spPr>
          <a:xfrm rot="10800000">
            <a:off x="3657600" y="3168702"/>
            <a:ext cx="1017588" cy="6879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882441" y="3856686"/>
            <a:ext cx="5118559" cy="461665"/>
          </a:xfrm>
          <a:prstGeom prst="rect">
            <a:avLst/>
          </a:prstGeom>
          <a:noFill/>
        </p:spPr>
        <p:txBody>
          <a:bodyPr wrap="none" rtlCol="0">
            <a:spAutoFit/>
          </a:bodyPr>
          <a:lstStyle/>
          <a:p>
            <a:r>
              <a:rPr lang="en-US" sz="2400" dirty="0"/>
              <a:t>row numbers in abbreviated truth table</a:t>
            </a:r>
          </a:p>
        </p:txBody>
      </p:sp>
      <p:sp>
        <p:nvSpPr>
          <p:cNvPr id="14" name="TextBox 13"/>
          <p:cNvSpPr txBox="1"/>
          <p:nvPr/>
        </p:nvSpPr>
        <p:spPr>
          <a:xfrm>
            <a:off x="533400" y="4495800"/>
            <a:ext cx="5395260" cy="1077218"/>
          </a:xfrm>
          <a:prstGeom prst="rect">
            <a:avLst/>
          </a:prstGeom>
          <a:noFill/>
        </p:spPr>
        <p:txBody>
          <a:bodyPr wrap="none" rtlCol="0">
            <a:spAutoFit/>
          </a:bodyPr>
          <a:lstStyle/>
          <a:p>
            <a:r>
              <a:rPr lang="en-US" sz="3200" dirty="0">
                <a:solidFill>
                  <a:srgbClr val="0000FF"/>
                </a:solidFill>
              </a:rPr>
              <a:t>Sum of products normal form.  </a:t>
            </a:r>
          </a:p>
          <a:p>
            <a:r>
              <a:rPr lang="en-US" sz="3200" dirty="0">
                <a:solidFill>
                  <a:srgbClr val="000000"/>
                </a:solidFill>
              </a:rPr>
              <a:t>As with truth table, unique. </a:t>
            </a:r>
          </a:p>
        </p:txBody>
      </p:sp>
      <p:sp>
        <p:nvSpPr>
          <p:cNvPr id="16" name="TextBox 15"/>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§6.3</a:t>
            </a:r>
          </a:p>
        </p:txBody>
      </p:sp>
      <p:graphicFrame>
        <p:nvGraphicFramePr>
          <p:cNvPr id="10" name="Object 5"/>
          <p:cNvGraphicFramePr>
            <a:graphicFrameLocks noChangeAspect="1"/>
          </p:cNvGraphicFramePr>
          <p:nvPr>
            <p:extLst>
              <p:ext uri="{D42A27DB-BD31-4B8C-83A1-F6EECF244321}">
                <p14:modId xmlns:p14="http://schemas.microsoft.com/office/powerpoint/2010/main" val="1442832780"/>
              </p:ext>
            </p:extLst>
          </p:nvPr>
        </p:nvGraphicFramePr>
        <p:xfrm>
          <a:off x="6130925" y="2483669"/>
          <a:ext cx="1870075" cy="411163"/>
        </p:xfrm>
        <a:graphic>
          <a:graphicData uri="http://schemas.openxmlformats.org/presentationml/2006/ole">
            <mc:AlternateContent xmlns:mc="http://schemas.openxmlformats.org/markup-compatibility/2006">
              <mc:Choice xmlns:v="urn:schemas-microsoft-com:vml" Requires="v">
                <p:oleObj name="Equation" r:id="rId5" imgW="749300" imgH="165100" progId="Equation.3">
                  <p:embed/>
                </p:oleObj>
              </mc:Choice>
              <mc:Fallback>
                <p:oleObj name="Equation" r:id="rId5" imgW="749300" imgH="165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0925" y="2483669"/>
                        <a:ext cx="187007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1428E00-80DD-2147-9602-1B9AC9547B01}" type="slidenum">
              <a:rPr lang="en-US" smtClean="0"/>
              <a:t>13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Optimization </a:t>
            </a:r>
          </a:p>
        </p:txBody>
      </p:sp>
      <p:sp>
        <p:nvSpPr>
          <p:cNvPr id="3" name="Content Placeholder 2"/>
          <p:cNvSpPr>
            <a:spLocks noGrp="1"/>
          </p:cNvSpPr>
          <p:nvPr>
            <p:ph idx="1"/>
          </p:nvPr>
        </p:nvSpPr>
        <p:spPr/>
        <p:txBody>
          <a:bodyPr>
            <a:normAutofit lnSpcReduction="10000"/>
          </a:bodyPr>
          <a:lstStyle/>
          <a:p>
            <a:r>
              <a:rPr lang="en-US" dirty="0"/>
              <a:t>Would like to implement same logic function using fewer logic gates</a:t>
            </a:r>
          </a:p>
          <a:p>
            <a:endParaRPr lang="en-US" dirty="0"/>
          </a:p>
          <a:p>
            <a:r>
              <a:rPr lang="en-US" dirty="0"/>
              <a:t>E.g., want to implement prime number function using as few AND, OR, NOT gates as possible.</a:t>
            </a:r>
          </a:p>
          <a:p>
            <a:endParaRPr lang="en-US" dirty="0"/>
          </a:p>
          <a:p>
            <a:r>
              <a:rPr lang="en-US" dirty="0"/>
              <a:t>We will restrict ourselves to considering two-level logic implementations.</a:t>
            </a:r>
          </a:p>
        </p:txBody>
      </p:sp>
      <p:sp>
        <p:nvSpPr>
          <p:cNvPr id="4" name="Slide Number Placeholder 3"/>
          <p:cNvSpPr>
            <a:spLocks noGrp="1"/>
          </p:cNvSpPr>
          <p:nvPr>
            <p:ph type="sldNum" sz="quarter" idx="12"/>
          </p:nvPr>
        </p:nvSpPr>
        <p:spPr/>
        <p:txBody>
          <a:bodyPr/>
          <a:lstStyle/>
          <a:p>
            <a:fld id="{91428E00-80DD-2147-9602-1B9AC9547B01}" type="slidenum">
              <a:rPr lang="en-US" smtClean="0"/>
              <a:t>14</a:t>
            </a:fld>
            <a:endParaRPr lang="en-US"/>
          </a:p>
        </p:txBody>
      </p:sp>
    </p:spTree>
    <p:extLst>
      <p:ext uri="{BB962C8B-B14F-4D97-AF65-F5344CB8AC3E}">
        <p14:creationId xmlns:p14="http://schemas.microsoft.com/office/powerpoint/2010/main" val="9113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Observation</a:t>
            </a:r>
          </a:p>
        </p:txBody>
      </p:sp>
      <p:graphicFrame>
        <p:nvGraphicFramePr>
          <p:cNvPr id="104450" name="Object 2"/>
          <p:cNvGraphicFramePr>
            <a:graphicFrameLocks noChangeAspect="1"/>
          </p:cNvGraphicFramePr>
          <p:nvPr/>
        </p:nvGraphicFramePr>
        <p:xfrm>
          <a:off x="381001" y="1295400"/>
          <a:ext cx="2003425" cy="2687638"/>
        </p:xfrm>
        <a:graphic>
          <a:graphicData uri="http://schemas.openxmlformats.org/presentationml/2006/ole">
            <mc:AlternateContent xmlns:mc="http://schemas.openxmlformats.org/markup-compatibility/2006">
              <mc:Choice xmlns:v="urn:schemas-microsoft-com:vml" Requires="v">
                <p:oleObj name="Worksheet" r:id="rId3" imgW="774700" imgH="1231900" progId="Excel.Sheet.8">
                  <p:embed/>
                </p:oleObj>
              </mc:Choice>
              <mc:Fallback>
                <p:oleObj name="Worksheet" r:id="rId3" imgW="774700" imgH="12319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1295400"/>
                        <a:ext cx="2003425"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2743200" y="1108769"/>
            <a:ext cx="6248400" cy="2677656"/>
          </a:xfrm>
          <a:prstGeom prst="rect">
            <a:avLst/>
          </a:prstGeom>
          <a:noFill/>
        </p:spPr>
        <p:txBody>
          <a:bodyPr wrap="square" rtlCol="0">
            <a:spAutoFit/>
          </a:bodyPr>
          <a:lstStyle/>
          <a:p>
            <a:r>
              <a:rPr lang="en-US" sz="2800" dirty="0"/>
              <a:t>Some rows of abbreviated truth table differ only in one position of input “</a:t>
            </a:r>
            <a:r>
              <a:rPr lang="en-US" sz="2800" dirty="0" err="1"/>
              <a:t>dcba</a:t>
            </a:r>
            <a:r>
              <a:rPr lang="en-US" sz="2800" dirty="0"/>
              <a:t>”.</a:t>
            </a:r>
          </a:p>
          <a:p>
            <a:endParaRPr lang="en-US" sz="2800" dirty="0"/>
          </a:p>
          <a:p>
            <a:r>
              <a:rPr lang="en-US" sz="2800" dirty="0"/>
              <a:t>E.g., row 0010 and 0011 differ only for least significant (rightmost) bit.</a:t>
            </a:r>
          </a:p>
          <a:p>
            <a:endParaRPr lang="en-US" sz="2800" dirty="0"/>
          </a:p>
        </p:txBody>
      </p:sp>
      <p:sp>
        <p:nvSpPr>
          <p:cNvPr id="5" name="Rounded Rectangle 4"/>
          <p:cNvSpPr/>
          <p:nvPr/>
        </p:nvSpPr>
        <p:spPr>
          <a:xfrm>
            <a:off x="381000" y="1926000"/>
            <a:ext cx="2003425" cy="360000"/>
          </a:xfrm>
          <a:prstGeom prst="roundRect">
            <a:avLst/>
          </a:prstGeom>
          <a:noFill/>
          <a:ln w="158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81000" y="2286000"/>
            <a:ext cx="2003425" cy="360000"/>
          </a:xfrm>
          <a:prstGeom prst="roundRect">
            <a:avLst/>
          </a:prstGeom>
          <a:noFill/>
          <a:ln w="158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3" name="Slide Number Placeholder 2"/>
          <p:cNvSpPr>
            <a:spLocks noGrp="1"/>
          </p:cNvSpPr>
          <p:nvPr>
            <p:ph type="sldNum" sz="quarter" idx="12"/>
          </p:nvPr>
        </p:nvSpPr>
        <p:spPr/>
        <p:txBody>
          <a:bodyPr/>
          <a:lstStyle/>
          <a:p>
            <a:fld id="{91428E00-80DD-2147-9602-1B9AC9547B01}" type="slidenum">
              <a:rPr lang="en-US" smtClean="0"/>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381001" y="1295400"/>
          <a:ext cx="2003425" cy="2687638"/>
        </p:xfrm>
        <a:graphic>
          <a:graphicData uri="http://schemas.openxmlformats.org/presentationml/2006/ole">
            <mc:AlternateContent xmlns:mc="http://schemas.openxmlformats.org/markup-compatibility/2006">
              <mc:Choice xmlns:v="urn:schemas-microsoft-com:vml" Requires="v">
                <p:oleObj name="Worksheet" r:id="rId3" imgW="774700" imgH="1231900" progId="Excel.Sheet.8">
                  <p:embed/>
                </p:oleObj>
              </mc:Choice>
              <mc:Fallback>
                <p:oleObj name="Worksheet" r:id="rId3" imgW="774700" imgH="12319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1295400"/>
                        <a:ext cx="2003425"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2743200" y="2454056"/>
            <a:ext cx="6248400" cy="2677656"/>
          </a:xfrm>
          <a:prstGeom prst="rect">
            <a:avLst/>
          </a:prstGeom>
          <a:noFill/>
        </p:spPr>
        <p:txBody>
          <a:bodyPr wrap="square" rtlCol="0">
            <a:spAutoFit/>
          </a:bodyPr>
          <a:lstStyle/>
          <a:p>
            <a:endParaRPr lang="en-US" sz="2800" dirty="0">
              <a:latin typeface="Calibri"/>
              <a:cs typeface="Calibri"/>
            </a:endParaRPr>
          </a:p>
          <a:p>
            <a:r>
              <a:rPr lang="en-US" sz="2800" dirty="0">
                <a:latin typeface="Calibri"/>
                <a:cs typeface="Calibri"/>
              </a:rPr>
              <a:t>“combining rule”: </a:t>
            </a:r>
          </a:p>
          <a:p>
            <a:pPr lvl="0"/>
            <a:r>
              <a:rPr kumimoji="0" lang="en-US" sz="2800" b="0" i="0" u="none" strike="noStrike" cap="none" normalizeH="0" baseline="0" dirty="0">
                <a:ln>
                  <a:noFill/>
                </a:ln>
                <a:solidFill>
                  <a:schemeClr val="tx1"/>
                </a:solidFill>
                <a:effectLst/>
                <a:latin typeface="Calibri"/>
                <a:ea typeface="ＭＳ Ｐゴシック" charset="-128"/>
                <a:cs typeface="Calibri"/>
              </a:rPr>
              <a:t>	(</a:t>
            </a:r>
            <a:r>
              <a:rPr lang="en-US" sz="2800" dirty="0" err="1">
                <a:latin typeface="Calibri"/>
                <a:ea typeface="ＭＳ Ｐゴシック" charset="-128"/>
                <a:cs typeface="Calibri"/>
              </a:rPr>
              <a:t>p</a:t>
            </a:r>
            <a:r>
              <a:rPr kumimoji="0" lang="en-US" sz="2800" b="0" i="0" u="none" strike="noStrike" cap="none" normalizeH="0" baseline="0" dirty="0">
                <a:ln>
                  <a:noFill/>
                </a:ln>
                <a:solidFill>
                  <a:schemeClr val="tx1"/>
                </a:solidFill>
                <a:effectLst/>
                <a:latin typeface="Calibri"/>
                <a:ea typeface="ＭＳ Ｐゴシック" charset="-128"/>
                <a:cs typeface="Calibri"/>
              </a:rPr>
              <a:t> </a:t>
            </a:r>
            <a:r>
              <a:rPr kumimoji="0" lang="en-US" sz="2800" b="1" i="0" u="none" strike="noStrike" cap="none" normalizeH="0" baseline="0" dirty="0" err="1">
                <a:ln>
                  <a:noFill/>
                </a:ln>
                <a:solidFill>
                  <a:schemeClr val="tx1"/>
                </a:solidFill>
                <a:effectLst/>
                <a:latin typeface="Calibri"/>
                <a:ea typeface="ＭＳ Ｐゴシック" charset="-128"/>
                <a:cs typeface="Calibri"/>
                <a:sym typeface="Symbol" charset="2"/>
              </a:rPr>
              <a:t></a:t>
            </a:r>
            <a:r>
              <a:rPr lang="en-US" sz="2800" b="1" dirty="0">
                <a:ea typeface="ＭＳ Ｐゴシック" charset="-128"/>
                <a:cs typeface="Calibri"/>
                <a:sym typeface="Symbol" charset="2"/>
              </a:rPr>
              <a:t> </a:t>
            </a:r>
            <a:r>
              <a:rPr lang="en-US" sz="2800" b="1" dirty="0" err="1">
                <a:ea typeface="ＭＳ Ｐゴシック" charset="-128"/>
                <a:cs typeface="Calibri"/>
                <a:sym typeface="Symbol" charset="2"/>
              </a:rPr>
              <a:t></a:t>
            </a:r>
            <a:r>
              <a:rPr lang="en-US" sz="2800" dirty="0" err="1">
                <a:latin typeface="Calibri"/>
                <a:ea typeface="ＭＳ Ｐゴシック" charset="-128"/>
                <a:cs typeface="Calibri"/>
              </a:rPr>
              <a:t>q</a:t>
            </a:r>
            <a:r>
              <a:rPr kumimoji="0" lang="en-US" sz="2800" b="0" i="0" u="none" strike="noStrike" cap="none" normalizeH="0" baseline="0" dirty="0">
                <a:ln>
                  <a:noFill/>
                </a:ln>
                <a:solidFill>
                  <a:schemeClr val="tx1"/>
                </a:solidFill>
                <a:effectLst/>
                <a:latin typeface="Calibri"/>
                <a:ea typeface="ＭＳ Ｐゴシック" charset="-128"/>
                <a:cs typeface="Calibri"/>
              </a:rPr>
              <a:t>) </a:t>
            </a:r>
            <a:r>
              <a:rPr kumimoji="0" lang="en-US" sz="2800" b="1" i="0" u="none" strike="noStrike" cap="none" normalizeH="0" baseline="0" dirty="0" err="1">
                <a:ln>
                  <a:noFill/>
                </a:ln>
                <a:solidFill>
                  <a:schemeClr val="tx1"/>
                </a:solidFill>
                <a:effectLst/>
                <a:latin typeface="Calibri"/>
                <a:ea typeface="ＭＳ Ｐゴシック" charset="-128"/>
                <a:cs typeface="Calibri"/>
                <a:sym typeface="Symbol" charset="2"/>
              </a:rPr>
              <a:t></a:t>
            </a:r>
            <a:r>
              <a:rPr kumimoji="0" lang="en-US" sz="2800" b="0" i="0" u="none" strike="noStrike" cap="none" normalizeH="0" baseline="0" dirty="0">
                <a:ln>
                  <a:noFill/>
                </a:ln>
                <a:solidFill>
                  <a:schemeClr val="tx1"/>
                </a:solidFill>
                <a:effectLst/>
                <a:latin typeface="Calibri"/>
                <a:ea typeface="ＭＳ Ｐゴシック" charset="-128"/>
                <a:cs typeface="Calibri"/>
              </a:rPr>
              <a:t> (</a:t>
            </a:r>
            <a:r>
              <a:rPr lang="en-US" sz="2800" dirty="0" err="1">
                <a:latin typeface="Calibri"/>
                <a:ea typeface="ＭＳ Ｐゴシック" charset="-128"/>
                <a:cs typeface="Calibri"/>
              </a:rPr>
              <a:t>p</a:t>
            </a:r>
            <a:r>
              <a:rPr kumimoji="0" lang="en-US" sz="2800" b="0" i="0" u="none" strike="noStrike" cap="none" normalizeH="0" baseline="0" dirty="0">
                <a:ln>
                  <a:noFill/>
                </a:ln>
                <a:solidFill>
                  <a:schemeClr val="tx1"/>
                </a:solidFill>
                <a:effectLst/>
                <a:latin typeface="Calibri"/>
                <a:ea typeface="ＭＳ Ｐゴシック" charset="-128"/>
                <a:cs typeface="Calibri"/>
              </a:rPr>
              <a:t> </a:t>
            </a:r>
            <a:r>
              <a:rPr kumimoji="0" lang="en-US" sz="2800" b="1" i="0" u="none" strike="noStrike" cap="none" normalizeH="0" baseline="0" dirty="0" err="1">
                <a:ln>
                  <a:noFill/>
                </a:ln>
                <a:solidFill>
                  <a:schemeClr val="tx1"/>
                </a:solidFill>
                <a:effectLst/>
                <a:latin typeface="Calibri"/>
                <a:ea typeface="ＭＳ Ｐゴシック" charset="-128"/>
                <a:cs typeface="Calibri"/>
                <a:sym typeface="Symbol" charset="2"/>
              </a:rPr>
              <a:t></a:t>
            </a:r>
            <a:r>
              <a:rPr kumimoji="0" lang="en-US" sz="2800" b="0" i="0" u="none" strike="noStrike" cap="none" normalizeH="0" baseline="0" dirty="0">
                <a:ln>
                  <a:noFill/>
                </a:ln>
                <a:solidFill>
                  <a:schemeClr val="tx1"/>
                </a:solidFill>
                <a:effectLst/>
                <a:latin typeface="Calibri"/>
                <a:ea typeface="ＭＳ Ｐゴシック" charset="-128"/>
                <a:cs typeface="Calibri"/>
              </a:rPr>
              <a:t> </a:t>
            </a:r>
            <a:r>
              <a:rPr lang="en-US" sz="2800" dirty="0" err="1">
                <a:latin typeface="Calibri"/>
                <a:ea typeface="ＭＳ Ｐゴシック" charset="-128"/>
                <a:cs typeface="Calibri"/>
                <a:sym typeface="Symbol" charset="2"/>
              </a:rPr>
              <a:t>q</a:t>
            </a:r>
            <a:r>
              <a:rPr kumimoji="0" lang="en-US" sz="2800" b="0" i="0" u="none" strike="noStrike" cap="none" normalizeH="0" baseline="0" dirty="0">
                <a:ln>
                  <a:noFill/>
                </a:ln>
                <a:solidFill>
                  <a:schemeClr val="tx1"/>
                </a:solidFill>
                <a:effectLst/>
                <a:latin typeface="Calibri"/>
                <a:ea typeface="ＭＳ Ｐゴシック" charset="-128"/>
                <a:cs typeface="Calibri"/>
              </a:rPr>
              <a:t>) = </a:t>
            </a:r>
            <a:r>
              <a:rPr lang="en-US" sz="2800" dirty="0" err="1">
                <a:latin typeface="Calibri"/>
                <a:ea typeface="ＭＳ Ｐゴシック" charset="-128"/>
                <a:cs typeface="Calibri"/>
              </a:rPr>
              <a:t>p</a:t>
            </a:r>
            <a:endParaRPr kumimoji="0" lang="en-US" sz="2800" b="0" i="0" u="none" strike="noStrike" cap="none" normalizeH="0" baseline="0" dirty="0">
              <a:ln>
                <a:noFill/>
              </a:ln>
              <a:solidFill>
                <a:schemeClr val="tx1"/>
              </a:solidFill>
              <a:effectLst/>
              <a:latin typeface="Calibri"/>
              <a:ea typeface="ＭＳ Ｐゴシック" charset="-128"/>
              <a:cs typeface="Calibri"/>
            </a:endParaRPr>
          </a:p>
          <a:p>
            <a:endParaRPr lang="en-US" sz="2800" dirty="0"/>
          </a:p>
          <a:p>
            <a:endParaRPr lang="en-US" sz="2800" dirty="0"/>
          </a:p>
          <a:p>
            <a:endParaRPr lang="en-US" sz="2800" dirty="0"/>
          </a:p>
        </p:txBody>
      </p:sp>
      <p:sp>
        <p:nvSpPr>
          <p:cNvPr id="5" name="Rounded Rectangle 4"/>
          <p:cNvSpPr/>
          <p:nvPr/>
        </p:nvSpPr>
        <p:spPr>
          <a:xfrm>
            <a:off x="381000" y="1926000"/>
            <a:ext cx="2003425" cy="360000"/>
          </a:xfrm>
          <a:prstGeom prst="roundRect">
            <a:avLst/>
          </a:prstGeom>
          <a:noFill/>
          <a:ln w="158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381000" y="2286000"/>
            <a:ext cx="2003425" cy="360000"/>
          </a:xfrm>
          <a:prstGeom prst="roundRect">
            <a:avLst/>
          </a:prstGeom>
          <a:noFill/>
          <a:ln w="158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nvGraphicFramePr>
        <p:xfrm>
          <a:off x="857250" y="4876800"/>
          <a:ext cx="5924550" cy="506413"/>
        </p:xfrm>
        <a:graphic>
          <a:graphicData uri="http://schemas.openxmlformats.org/presentationml/2006/ole">
            <mc:AlternateContent xmlns:mc="http://schemas.openxmlformats.org/markup-compatibility/2006">
              <mc:Choice xmlns:v="urn:schemas-microsoft-com:vml" Requires="v">
                <p:oleObj name="Equation" r:id="rId5" imgW="2374900" imgH="203200" progId="Equation.3">
                  <p:embed/>
                </p:oleObj>
              </mc:Choice>
              <mc:Fallback>
                <p:oleObj name="Equation" r:id="rId5" imgW="23749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250" y="4876800"/>
                        <a:ext cx="5924550"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979572" y="5786735"/>
            <a:ext cx="6250028" cy="461665"/>
          </a:xfrm>
          <a:prstGeom prst="rect">
            <a:avLst/>
          </a:prstGeom>
          <a:noFill/>
        </p:spPr>
        <p:txBody>
          <a:bodyPr wrap="none" rtlCol="0">
            <a:spAutoFit/>
          </a:bodyPr>
          <a:lstStyle/>
          <a:p>
            <a:r>
              <a:rPr lang="en-US" sz="2400" dirty="0">
                <a:solidFill>
                  <a:srgbClr val="0000FF"/>
                </a:solidFill>
              </a:rPr>
              <a:t>Product term contains only 3 of 4 input variables</a:t>
            </a:r>
          </a:p>
        </p:txBody>
      </p:sp>
      <p:sp>
        <p:nvSpPr>
          <p:cNvPr id="9" name="Left Brace 8"/>
          <p:cNvSpPr/>
          <p:nvPr/>
        </p:nvSpPr>
        <p:spPr>
          <a:xfrm rot="16200000">
            <a:off x="7581898" y="4811713"/>
            <a:ext cx="304802" cy="1447802"/>
          </a:xfrm>
          <a:prstGeom prst="lef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Oval 10"/>
          <p:cNvSpPr/>
          <p:nvPr/>
        </p:nvSpPr>
        <p:spPr>
          <a:xfrm>
            <a:off x="3581400" y="4800600"/>
            <a:ext cx="685800" cy="685800"/>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096000" y="4800600"/>
            <a:ext cx="685800" cy="685800"/>
          </a:xfrm>
          <a:prstGeom prst="ellipse">
            <a:avLst/>
          </a:prstGeom>
          <a:noFill/>
          <a:ln w="412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041524" y="4724400"/>
            <a:ext cx="1539875" cy="882610"/>
          </a:xfrm>
          <a:prstGeom prst="ellipse">
            <a:avLst/>
          </a:prstGeom>
          <a:noFill/>
          <a:ln w="4127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5400000" flipH="1" flipV="1">
            <a:off x="2663031" y="3958431"/>
            <a:ext cx="914400" cy="617538"/>
          </a:xfrm>
          <a:prstGeom prst="straightConnector1">
            <a:avLst/>
          </a:prstGeom>
          <a:ln>
            <a:solidFill>
              <a:srgbClr val="FF00FF"/>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556125" y="4724400"/>
            <a:ext cx="1539875" cy="882610"/>
          </a:xfrm>
          <a:prstGeom prst="ellipse">
            <a:avLst/>
          </a:prstGeom>
          <a:noFill/>
          <a:ln w="4127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5400000" flipH="1" flipV="1">
            <a:off x="3493293" y="4255294"/>
            <a:ext cx="990600" cy="10001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V="1">
            <a:off x="4762500" y="4152900"/>
            <a:ext cx="914400" cy="228600"/>
          </a:xfrm>
          <a:prstGeom prst="straightConnector1">
            <a:avLst/>
          </a:prstGeom>
          <a:ln>
            <a:solidFill>
              <a:srgbClr val="FF00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V="1">
            <a:off x="5524500" y="3924301"/>
            <a:ext cx="990602" cy="76199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05476" name="Object 4"/>
          <p:cNvGraphicFramePr>
            <a:graphicFrameLocks noChangeAspect="1"/>
          </p:cNvGraphicFramePr>
          <p:nvPr/>
        </p:nvGraphicFramePr>
        <p:xfrm>
          <a:off x="6781800" y="4876800"/>
          <a:ext cx="1647825" cy="412750"/>
        </p:xfrm>
        <a:graphic>
          <a:graphicData uri="http://schemas.openxmlformats.org/presentationml/2006/ole">
            <mc:AlternateContent xmlns:mc="http://schemas.openxmlformats.org/markup-compatibility/2006">
              <mc:Choice xmlns:v="urn:schemas-microsoft-com:vml" Requires="v">
                <p:oleObj name="Equation" r:id="rId7" imgW="660400" imgH="165100" progId="Equation.3">
                  <p:embed/>
                </p:oleObj>
              </mc:Choice>
              <mc:Fallback>
                <p:oleObj name="Equation" r:id="rId7" imgW="660400" imgH="1651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4876800"/>
                        <a:ext cx="164782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2743200" y="1162615"/>
            <a:ext cx="6248400" cy="1384995"/>
          </a:xfrm>
          <a:prstGeom prst="rect">
            <a:avLst/>
          </a:prstGeom>
          <a:noFill/>
        </p:spPr>
        <p:txBody>
          <a:bodyPr wrap="square" rtlCol="0">
            <a:spAutoFit/>
          </a:bodyPr>
          <a:lstStyle/>
          <a:p>
            <a:r>
              <a:rPr lang="en-US" sz="2800" dirty="0">
                <a:latin typeface="Calibri"/>
                <a:cs typeface="Calibri"/>
              </a:rPr>
              <a:t>If bits of </a:t>
            </a:r>
            <a:r>
              <a:rPr lang="en-US" sz="2800" dirty="0" err="1">
                <a:latin typeface="Calibri"/>
                <a:cs typeface="Calibri"/>
              </a:rPr>
              <a:t>dcba</a:t>
            </a:r>
            <a:r>
              <a:rPr lang="en-US" sz="2800" dirty="0">
                <a:latin typeface="Calibri"/>
                <a:cs typeface="Calibri"/>
              </a:rPr>
              <a:t> can be “X” (match 0 or 1) can replace these two rows with a single row 001X.</a:t>
            </a:r>
            <a:endParaRPr lang="en-US" sz="2800" dirty="0"/>
          </a:p>
        </p:txBody>
      </p:sp>
      <p:sp>
        <p:nvSpPr>
          <p:cNvPr id="29" name="TextBox 28"/>
          <p:cNvSpPr txBox="1"/>
          <p:nvPr/>
        </p:nvSpPr>
        <p:spPr>
          <a:xfrm>
            <a:off x="66294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2" name="Slide Number Placeholder 1"/>
          <p:cNvSpPr>
            <a:spLocks noGrp="1"/>
          </p:cNvSpPr>
          <p:nvPr>
            <p:ph type="sldNum" sz="quarter" idx="12"/>
          </p:nvPr>
        </p:nvSpPr>
        <p:spPr/>
        <p:txBody>
          <a:bodyPr/>
          <a:lstStyle/>
          <a:p>
            <a:fld id="{91428E00-80DD-2147-9602-1B9AC9547B01}" type="slidenum">
              <a:rPr lang="en-US" smtClean="0"/>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54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P spid="11" grpId="0" animBg="1"/>
      <p:bldP spid="11" grpId="1" animBg="1"/>
      <p:bldP spid="12" grpId="0" animBg="1"/>
      <p:bldP spid="12" grpId="1" animBg="1"/>
      <p:bldP spid="13" grpId="0" animBg="1"/>
      <p:bldP spid="13" grpId="1" animBg="1"/>
      <p:bldP spid="17" grpId="0" animBg="1"/>
      <p:bldP spid="17" grpId="1"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001X</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447800"/>
            <a:ext cx="3962400" cy="23570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983720"/>
            <a:ext cx="2362199" cy="2259563"/>
          </a:xfrm>
          <a:prstGeom prst="rect">
            <a:avLst/>
          </a:prstGeom>
        </p:spPr>
      </p:pic>
      <p:sp>
        <p:nvSpPr>
          <p:cNvPr id="5" name="TextBox 4"/>
          <p:cNvSpPr txBox="1"/>
          <p:nvPr/>
        </p:nvSpPr>
        <p:spPr>
          <a:xfrm>
            <a:off x="838200" y="2245405"/>
            <a:ext cx="1981200" cy="646331"/>
          </a:xfrm>
          <a:prstGeom prst="rect">
            <a:avLst/>
          </a:prstGeom>
          <a:noFill/>
        </p:spPr>
        <p:txBody>
          <a:bodyPr wrap="square" rtlCol="0">
            <a:spAutoFit/>
          </a:bodyPr>
          <a:lstStyle/>
          <a:p>
            <a:r>
              <a:rPr lang="en-US" dirty="0"/>
              <a:t>Before applying “Combining Rule”</a:t>
            </a:r>
          </a:p>
        </p:txBody>
      </p:sp>
      <p:sp>
        <p:nvSpPr>
          <p:cNvPr id="6" name="TextBox 5"/>
          <p:cNvSpPr txBox="1"/>
          <p:nvPr/>
        </p:nvSpPr>
        <p:spPr>
          <a:xfrm>
            <a:off x="859971" y="4708989"/>
            <a:ext cx="1981200" cy="646331"/>
          </a:xfrm>
          <a:prstGeom prst="rect">
            <a:avLst/>
          </a:prstGeom>
          <a:noFill/>
        </p:spPr>
        <p:txBody>
          <a:bodyPr wrap="square" rtlCol="0">
            <a:spAutoFit/>
          </a:bodyPr>
          <a:lstStyle/>
          <a:p>
            <a:r>
              <a:rPr lang="en-US" dirty="0"/>
              <a:t>After applying “Combining Rule”</a:t>
            </a:r>
          </a:p>
        </p:txBody>
      </p:sp>
      <p:sp>
        <p:nvSpPr>
          <p:cNvPr id="7" name="Slide Number Placeholder 6"/>
          <p:cNvSpPr>
            <a:spLocks noGrp="1"/>
          </p:cNvSpPr>
          <p:nvPr>
            <p:ph type="sldNum" sz="quarter" idx="12"/>
          </p:nvPr>
        </p:nvSpPr>
        <p:spPr/>
        <p:txBody>
          <a:bodyPr/>
          <a:lstStyle/>
          <a:p>
            <a:fld id="{91428E00-80DD-2147-9602-1B9AC9547B01}" type="slidenum">
              <a:rPr lang="en-US" smtClean="0"/>
              <a:t>17</a:t>
            </a:fld>
            <a:endParaRPr lang="en-US"/>
          </a:p>
        </p:txBody>
      </p:sp>
    </p:spTree>
    <p:extLst>
      <p:ext uri="{BB962C8B-B14F-4D97-AF65-F5344CB8AC3E}">
        <p14:creationId xmlns:p14="http://schemas.microsoft.com/office/powerpoint/2010/main" val="3821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305800" cy="1905000"/>
          </a:xfrm>
        </p:spPr>
        <p:txBody>
          <a:bodyPr>
            <a:normAutofit fontScale="90000"/>
          </a:bodyPr>
          <a:lstStyle/>
          <a:p>
            <a:pPr algn="l"/>
            <a:br>
              <a:rPr lang="en-US" dirty="0"/>
            </a:br>
            <a:r>
              <a:rPr lang="en-US" dirty="0"/>
              <a:t>To reduce hardware cost, we need a systematic method to identify rows of truth table with output ‘1’ that differ by only one input variable</a:t>
            </a:r>
          </a:p>
        </p:txBody>
      </p:sp>
      <p:sp>
        <p:nvSpPr>
          <p:cNvPr id="3" name="Slide Number Placeholder 2"/>
          <p:cNvSpPr>
            <a:spLocks noGrp="1"/>
          </p:cNvSpPr>
          <p:nvPr>
            <p:ph type="sldNum" sz="quarter" idx="12"/>
          </p:nvPr>
        </p:nvSpPr>
        <p:spPr/>
        <p:txBody>
          <a:bodyPr/>
          <a:lstStyle/>
          <a:p>
            <a:fld id="{91428E00-80DD-2147-9602-1B9AC9547B01}"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Minterms</a:t>
            </a:r>
            <a:endParaRPr lang="en-US" dirty="0"/>
          </a:p>
        </p:txBody>
      </p:sp>
      <p:sp>
        <p:nvSpPr>
          <p:cNvPr id="3" name="Content Placeholder 2"/>
          <p:cNvSpPr>
            <a:spLocks noGrp="1"/>
          </p:cNvSpPr>
          <p:nvPr>
            <p:ph idx="1"/>
          </p:nvPr>
        </p:nvSpPr>
        <p:spPr>
          <a:xfrm>
            <a:off x="457200" y="1371600"/>
            <a:ext cx="8001000" cy="2209800"/>
          </a:xfrm>
        </p:spPr>
        <p:txBody>
          <a:bodyPr>
            <a:normAutofit fontScale="92500"/>
          </a:bodyPr>
          <a:lstStyle/>
          <a:p>
            <a:pPr>
              <a:buNone/>
            </a:pPr>
            <a:r>
              <a:rPr lang="en-US" dirty="0"/>
              <a:t>	A </a:t>
            </a:r>
            <a:r>
              <a:rPr lang="en-US" dirty="0" err="1">
                <a:solidFill>
                  <a:srgbClr val="0000FF"/>
                </a:solidFill>
              </a:rPr>
              <a:t>minterm</a:t>
            </a:r>
            <a:r>
              <a:rPr lang="en-US" dirty="0">
                <a:solidFill>
                  <a:srgbClr val="0000FF"/>
                </a:solidFill>
              </a:rPr>
              <a:t> </a:t>
            </a:r>
            <a:r>
              <a:rPr lang="en-US" dirty="0"/>
              <a:t>is a </a:t>
            </a:r>
            <a:r>
              <a:rPr lang="en-US" dirty="0">
                <a:solidFill>
                  <a:srgbClr val="FF00FF"/>
                </a:solidFill>
              </a:rPr>
              <a:t>product term </a:t>
            </a:r>
            <a:r>
              <a:rPr lang="en-US" dirty="0"/>
              <a:t>that includes each input of a circuit or its complement. Represents </a:t>
            </a:r>
            <a:r>
              <a:rPr lang="en-US" u="sng" dirty="0"/>
              <a:t>one</a:t>
            </a:r>
            <a:r>
              <a:rPr lang="en-US" dirty="0"/>
              <a:t> row in truth table (the </a:t>
            </a:r>
            <a:r>
              <a:rPr lang="en-US" i="1" dirty="0"/>
              <a:t>minimum </a:t>
            </a:r>
            <a:r>
              <a:rPr lang="en-US" dirty="0"/>
              <a:t>number).</a:t>
            </a:r>
          </a:p>
          <a:p>
            <a:pPr>
              <a:buNone/>
            </a:pPr>
            <a:r>
              <a:rPr lang="en-US" dirty="0"/>
              <a:t>	</a:t>
            </a:r>
          </a:p>
        </p:txBody>
      </p:sp>
      <p:graphicFrame>
        <p:nvGraphicFramePr>
          <p:cNvPr id="147458" name="Object 2"/>
          <p:cNvGraphicFramePr>
            <a:graphicFrameLocks noChangeAspect="1"/>
          </p:cNvGraphicFramePr>
          <p:nvPr>
            <p:extLst>
              <p:ext uri="{D42A27DB-BD31-4B8C-83A1-F6EECF244321}">
                <p14:modId xmlns:p14="http://schemas.microsoft.com/office/powerpoint/2010/main" val="3036243896"/>
              </p:ext>
            </p:extLst>
          </p:nvPr>
        </p:nvGraphicFramePr>
        <p:xfrm>
          <a:off x="2971800" y="5303837"/>
          <a:ext cx="1870075" cy="411163"/>
        </p:xfrm>
        <a:graphic>
          <a:graphicData uri="http://schemas.openxmlformats.org/presentationml/2006/ole">
            <mc:AlternateContent xmlns:mc="http://schemas.openxmlformats.org/markup-compatibility/2006">
              <mc:Choice xmlns:v="urn:schemas-microsoft-com:vml" Requires="v">
                <p:oleObj name="Equation" r:id="rId3" imgW="749300" imgH="165100" progId="Equation.3">
                  <p:embed/>
                </p:oleObj>
              </mc:Choice>
              <mc:Fallback>
                <p:oleObj name="Equation" r:id="rId3" imgW="749300" imgH="165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303837"/>
                        <a:ext cx="1870075"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2"/>
          <p:cNvSpPr txBox="1">
            <a:spLocks/>
          </p:cNvSpPr>
          <p:nvPr/>
        </p:nvSpPr>
        <p:spPr>
          <a:xfrm>
            <a:off x="457200" y="3429000"/>
            <a:ext cx="8001000" cy="1219200"/>
          </a:xfrm>
          <a:prstGeom prst="rect">
            <a:avLst/>
          </a:prstGeom>
        </p:spPr>
        <p:txBody>
          <a:bodyPr vert="horz" lIns="91440" tIns="45720" rIns="91440" bIns="45720" rtlCol="0">
            <a:normAutofit/>
          </a:bodyPr>
          <a:lstStyle/>
          <a:p>
            <a:pPr marL="342900" lvl="0" indent="-342900">
              <a:spcBef>
                <a:spcPct val="20000"/>
              </a:spcBef>
            </a:pPr>
            <a:r>
              <a:rPr kumimoji="0" lang="en-US" sz="3000" b="0" i="0" u="none" strike="noStrike" kern="1200" cap="none" spc="0" normalizeH="0" baseline="0" noProof="0" dirty="0">
                <a:ln>
                  <a:noFill/>
                </a:ln>
                <a:solidFill>
                  <a:schemeClr val="tx1"/>
                </a:solidFill>
                <a:effectLst/>
                <a:uLnTx/>
                <a:uFillTx/>
                <a:latin typeface="+mn-lt"/>
                <a:ea typeface="+mn-ea"/>
                <a:cs typeface="+mn-cs"/>
              </a:rPr>
              <a:t>	For a </a:t>
            </a:r>
            <a:r>
              <a:rPr kumimoji="0" lang="en-US" sz="3000" b="0" i="0" u="none" strike="noStrike" kern="1200" cap="none" spc="0" normalizeH="0" baseline="0" noProof="0" dirty="0" err="1">
                <a:ln>
                  <a:noFill/>
                </a:ln>
                <a:solidFill>
                  <a:schemeClr val="tx1"/>
                </a:solidFill>
                <a:effectLst/>
                <a:uLnTx/>
                <a:uFillTx/>
                <a:latin typeface="+mn-lt"/>
                <a:ea typeface="+mn-ea"/>
                <a:cs typeface="+mn-cs"/>
              </a:rPr>
              <a:t>boolean</a:t>
            </a:r>
            <a:r>
              <a:rPr kumimoji="0" lang="en-US" sz="3000" b="0" i="0" u="none" strike="noStrike" kern="1200" cap="none" spc="0" normalizeH="0" baseline="0" noProof="0" dirty="0">
                <a:ln>
                  <a:noFill/>
                </a:ln>
                <a:solidFill>
                  <a:schemeClr val="tx1"/>
                </a:solidFill>
                <a:effectLst/>
                <a:uLnTx/>
                <a:uFillTx/>
                <a:latin typeface="+mn-lt"/>
                <a:ea typeface="+mn-ea"/>
                <a:cs typeface="+mn-cs"/>
              </a:rPr>
              <a:t> function of N variables there are 2</a:t>
            </a:r>
            <a:r>
              <a:rPr kumimoji="0" lang="en-US" sz="3000" b="0" i="0" u="none" strike="noStrike" kern="1200" cap="none" spc="0" normalizeH="0" baseline="30000" noProof="0" dirty="0">
                <a:ln>
                  <a:noFill/>
                </a:ln>
                <a:solidFill>
                  <a:schemeClr val="tx1"/>
                </a:solidFill>
                <a:effectLst/>
                <a:uLnTx/>
                <a:uFillTx/>
                <a:latin typeface="+mn-lt"/>
                <a:ea typeface="+mn-ea"/>
                <a:cs typeface="+mn-cs"/>
              </a:rPr>
              <a:t>N</a:t>
            </a:r>
            <a:r>
              <a:rPr kumimoji="0" lang="en-US" sz="3000" b="0" i="0" u="none" strike="noStrike" kern="1200" cap="none" spc="0" normalizeH="0" baseline="0" noProof="0" dirty="0">
                <a:ln>
                  <a:noFill/>
                </a:ln>
                <a:solidFill>
                  <a:schemeClr val="tx1"/>
                </a:solidFill>
                <a:effectLst/>
                <a:uLnTx/>
                <a:uFillTx/>
                <a:latin typeface="+mn-lt"/>
                <a:ea typeface="+mn-ea"/>
                <a:cs typeface="+mn-cs"/>
              </a:rPr>
              <a:t> rows in truth table </a:t>
            </a:r>
            <a:r>
              <a:rPr lang="en-US" sz="3000" dirty="0"/>
              <a:t>and 2</a:t>
            </a:r>
            <a:r>
              <a:rPr lang="en-US" sz="3000" baseline="30000" dirty="0"/>
              <a:t>N</a:t>
            </a:r>
            <a:r>
              <a:rPr lang="en-US" sz="3000" dirty="0"/>
              <a:t> </a:t>
            </a:r>
            <a:r>
              <a:rPr lang="en-US" sz="3000" dirty="0" err="1"/>
              <a:t>minterms</a:t>
            </a:r>
            <a:r>
              <a:rPr lang="en-US" sz="3000" dirty="0"/>
              <a:t>. </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457200" y="5257800"/>
            <a:ext cx="8001000" cy="685800"/>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	For  example, 				    is a </a:t>
            </a:r>
            <a:r>
              <a:rPr kumimoji="0" lang="en-US" sz="3000" b="0" i="0" u="none" strike="noStrike" kern="1200" cap="none" spc="0" normalizeH="0" baseline="0" noProof="0" dirty="0" err="1">
                <a:ln>
                  <a:noFill/>
                </a:ln>
                <a:solidFill>
                  <a:schemeClr val="tx1"/>
                </a:solidFill>
                <a:effectLst/>
                <a:uLnTx/>
                <a:uFillTx/>
                <a:latin typeface="+mn-lt"/>
                <a:ea typeface="+mn-ea"/>
                <a:cs typeface="+mn-cs"/>
              </a:rPr>
              <a:t>minterm</a:t>
            </a:r>
            <a:r>
              <a:rPr kumimoji="0" lang="en-US" sz="3000" b="0" i="0" u="none" strike="noStrike" kern="1200" cap="none" spc="0" normalizeH="0" baseline="0" noProof="0" dirty="0">
                <a:ln>
                  <a:noFill/>
                </a:ln>
                <a:solidFill>
                  <a:schemeClr val="tx1"/>
                </a:solidFill>
                <a:effectLst/>
                <a:uLnTx/>
                <a:uFillTx/>
                <a:latin typeface="+mn-lt"/>
                <a:ea typeface="+mn-ea"/>
                <a:cs typeface="+mn-cs"/>
              </a:rPr>
              <a:t> for prime.</a:t>
            </a:r>
          </a:p>
        </p:txBody>
      </p:sp>
      <p:sp>
        <p:nvSpPr>
          <p:cNvPr id="7" name="TextBox 6"/>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4" name="Slide Number Placeholder 3"/>
          <p:cNvSpPr>
            <a:spLocks noGrp="1"/>
          </p:cNvSpPr>
          <p:nvPr>
            <p:ph type="sldNum" sz="quarter" idx="12"/>
          </p:nvPr>
        </p:nvSpPr>
        <p:spPr/>
        <p:txBody>
          <a:bodyPr/>
          <a:lstStyle/>
          <a:p>
            <a:fld id="{91428E00-80DD-2147-9602-1B9AC9547B01}" type="slidenum">
              <a:rPr lang="en-US" smtClean="0"/>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7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2"/>
          <p:cNvSpPr>
            <a:spLocks noGrp="1"/>
          </p:cNvSpPr>
          <p:nvPr>
            <p:ph type="sldNum" sz="quarter" idx="10"/>
          </p:nvPr>
        </p:nvSpPr>
        <p:spPr>
          <a:xfrm>
            <a:off x="8597900" y="6527800"/>
            <a:ext cx="546100" cy="330200"/>
          </a:xfrm>
          <a:noFill/>
        </p:spPr>
        <p:txBody>
          <a:bodyPr/>
          <a:lstStyle/>
          <a:p>
            <a:fld id="{C9154FB9-1F84-DA43-8EAC-409BA9E96A56}" type="slidenum">
              <a:rPr lang="en-US" sz="1800" smtClean="0">
                <a:latin typeface="Arial Black" pitchFamily="-110" charset="0"/>
                <a:ea typeface="Arial" pitchFamily="-110" charset="0"/>
                <a:cs typeface="Arial" pitchFamily="-110" charset="0"/>
              </a:rPr>
              <a:pPr/>
              <a:t>2</a:t>
            </a:fld>
            <a:endParaRPr lang="en-US" sz="1800" dirty="0">
              <a:latin typeface="Arial Black" pitchFamily="-110" charset="0"/>
              <a:ea typeface="Arial" pitchFamily="-110" charset="0"/>
              <a:cs typeface="Arial" pitchFamily="-110" charset="0"/>
            </a:endParaRPr>
          </a:p>
        </p:txBody>
      </p:sp>
      <p:pic>
        <p:nvPicPr>
          <p:cNvPr id="18436" name="Picture 6" descr="MulticoreCropped.png"/>
          <p:cNvPicPr>
            <a:picLocks noChangeAspect="1"/>
          </p:cNvPicPr>
          <p:nvPr/>
        </p:nvPicPr>
        <p:blipFill>
          <a:blip r:embed="rId3"/>
          <a:srcRect/>
          <a:stretch>
            <a:fillRect/>
          </a:stretch>
        </p:blipFill>
        <p:spPr bwMode="auto">
          <a:xfrm>
            <a:off x="204788" y="457200"/>
            <a:ext cx="8470900" cy="5943600"/>
          </a:xfrm>
          <a:prstGeom prst="rect">
            <a:avLst/>
          </a:prstGeom>
          <a:noFill/>
          <a:ln w="9525">
            <a:noFill/>
            <a:miter lim="800000"/>
            <a:headEnd/>
            <a:tailEnd/>
          </a:ln>
        </p:spPr>
      </p:pic>
      <p:sp>
        <p:nvSpPr>
          <p:cNvPr id="18437" name="TextBox 5"/>
          <p:cNvSpPr txBox="1">
            <a:spLocks noChangeArrowheads="1"/>
          </p:cNvSpPr>
          <p:nvPr/>
        </p:nvSpPr>
        <p:spPr bwMode="auto">
          <a:xfrm>
            <a:off x="7073900" y="2209800"/>
            <a:ext cx="1816100" cy="615950"/>
          </a:xfrm>
          <a:prstGeom prst="rect">
            <a:avLst/>
          </a:prstGeom>
          <a:noFill/>
          <a:ln w="9525">
            <a:noFill/>
            <a:miter lim="800000"/>
            <a:headEnd/>
            <a:tailEnd/>
          </a:ln>
        </p:spPr>
        <p:txBody>
          <a:bodyPr>
            <a:prstTxWarp prst="textNoShape">
              <a:avLst/>
            </a:prstTxWarp>
            <a:spAutoFit/>
          </a:bodyPr>
          <a:lstStyle/>
          <a:p>
            <a:r>
              <a:rPr lang="en-US" sz="1700" dirty="0">
                <a:latin typeface="Tahoma" pitchFamily="-110" charset="0"/>
                <a:ea typeface="Tahoma" pitchFamily="-110" charset="0"/>
                <a:cs typeface="Tahoma" pitchFamily="-110" charset="0"/>
              </a:rPr>
              <a:t>Sequential App Performance</a:t>
            </a:r>
          </a:p>
        </p:txBody>
      </p:sp>
    </p:spTree>
    <p:extLst>
      <p:ext uri="{BB962C8B-B14F-4D97-AF65-F5344CB8AC3E}">
        <p14:creationId xmlns:p14="http://schemas.microsoft.com/office/powerpoint/2010/main" val="18169181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Implicants</a:t>
            </a:r>
            <a:endParaRPr lang="en-US" dirty="0"/>
          </a:p>
        </p:txBody>
      </p:sp>
      <p:sp>
        <p:nvSpPr>
          <p:cNvPr id="3" name="Content Placeholder 2"/>
          <p:cNvSpPr>
            <a:spLocks noGrp="1"/>
          </p:cNvSpPr>
          <p:nvPr>
            <p:ph idx="1"/>
          </p:nvPr>
        </p:nvSpPr>
        <p:spPr>
          <a:xfrm>
            <a:off x="457200" y="1219200"/>
            <a:ext cx="8229600" cy="5334000"/>
          </a:xfrm>
        </p:spPr>
        <p:txBody>
          <a:bodyPr>
            <a:normAutofit fontScale="92500" lnSpcReduction="20000"/>
          </a:bodyPr>
          <a:lstStyle/>
          <a:p>
            <a:pPr>
              <a:buNone/>
            </a:pPr>
            <a:r>
              <a:rPr lang="en-US" dirty="0"/>
              <a:t>	A product term that is true only when a  </a:t>
            </a:r>
            <a:r>
              <a:rPr lang="en-US" dirty="0" err="1"/>
              <a:t>boolean</a:t>
            </a:r>
            <a:r>
              <a:rPr lang="en-US" dirty="0"/>
              <a:t> function is true is called an </a:t>
            </a:r>
            <a:r>
              <a:rPr lang="en-US" dirty="0" err="1">
                <a:solidFill>
                  <a:srgbClr val="0000FF"/>
                </a:solidFill>
              </a:rPr>
              <a:t>implicant</a:t>
            </a:r>
            <a:r>
              <a:rPr lang="en-US" dirty="0">
                <a:solidFill>
                  <a:srgbClr val="0000FF"/>
                </a:solidFill>
              </a:rPr>
              <a:t> </a:t>
            </a:r>
            <a:r>
              <a:rPr lang="en-US" dirty="0"/>
              <a:t>of that function.  </a:t>
            </a:r>
          </a:p>
          <a:p>
            <a:pPr>
              <a:buNone/>
            </a:pPr>
            <a:endParaRPr lang="en-US" dirty="0"/>
          </a:p>
          <a:p>
            <a:pPr>
              <a:buNone/>
            </a:pPr>
            <a:r>
              <a:rPr lang="en-US" dirty="0"/>
              <a:t>	When the product term is true that fact </a:t>
            </a:r>
            <a:r>
              <a:rPr lang="en-US" i="1" dirty="0"/>
              <a:t>implies </a:t>
            </a:r>
            <a:r>
              <a:rPr lang="en-US" dirty="0"/>
              <a:t>the function is also true.</a:t>
            </a:r>
          </a:p>
          <a:p>
            <a:pPr>
              <a:buNone/>
            </a:pPr>
            <a:endParaRPr lang="en-US" dirty="0"/>
          </a:p>
          <a:p>
            <a:pPr>
              <a:buNone/>
            </a:pPr>
            <a:r>
              <a:rPr lang="en-US" dirty="0"/>
              <a:t>	For example,                     and                         are both </a:t>
            </a:r>
            <a:r>
              <a:rPr lang="en-US" dirty="0" err="1"/>
              <a:t>implicants</a:t>
            </a:r>
            <a:r>
              <a:rPr lang="en-US" dirty="0"/>
              <a:t> of the prime number function.</a:t>
            </a:r>
          </a:p>
          <a:p>
            <a:pPr>
              <a:buNone/>
            </a:pPr>
            <a:endParaRPr lang="en-US" dirty="0"/>
          </a:p>
          <a:p>
            <a:pPr>
              <a:buNone/>
            </a:pPr>
            <a:endParaRPr lang="en-US" dirty="0"/>
          </a:p>
          <a:p>
            <a:pPr>
              <a:buNone/>
            </a:pPr>
            <a:r>
              <a:rPr lang="en-US" dirty="0"/>
              <a:t>	</a:t>
            </a:r>
          </a:p>
        </p:txBody>
      </p:sp>
      <p:graphicFrame>
        <p:nvGraphicFramePr>
          <p:cNvPr id="146434" name="Object 2"/>
          <p:cNvGraphicFramePr>
            <a:graphicFrameLocks noChangeAspect="1"/>
          </p:cNvGraphicFramePr>
          <p:nvPr/>
        </p:nvGraphicFramePr>
        <p:xfrm>
          <a:off x="3089275" y="4083050"/>
          <a:ext cx="1330325" cy="412750"/>
        </p:xfrm>
        <a:graphic>
          <a:graphicData uri="http://schemas.openxmlformats.org/presentationml/2006/ole">
            <mc:AlternateContent xmlns:mc="http://schemas.openxmlformats.org/markup-compatibility/2006">
              <mc:Choice xmlns:v="urn:schemas-microsoft-com:vml" Requires="v">
                <p:oleObj name="Equation" r:id="rId3" imgW="533400" imgH="165100" progId="Equation.3">
                  <p:embed/>
                </p:oleObj>
              </mc:Choice>
              <mc:Fallback>
                <p:oleObj name="Equation" r:id="rId3" imgW="533400" imgH="165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4083050"/>
                        <a:ext cx="133032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36" name="Object 4"/>
          <p:cNvGraphicFramePr>
            <a:graphicFrameLocks noChangeAspect="1"/>
          </p:cNvGraphicFramePr>
          <p:nvPr/>
        </p:nvGraphicFramePr>
        <p:xfrm>
          <a:off x="5410200" y="4114800"/>
          <a:ext cx="1870075" cy="411162"/>
        </p:xfrm>
        <a:graphic>
          <a:graphicData uri="http://schemas.openxmlformats.org/presentationml/2006/ole">
            <mc:AlternateContent xmlns:mc="http://schemas.openxmlformats.org/markup-compatibility/2006">
              <mc:Choice xmlns:v="urn:schemas-microsoft-com:vml" Requires="v">
                <p:oleObj name="Equation" r:id="rId5" imgW="749300" imgH="165100" progId="Equation.3">
                  <p:embed/>
                </p:oleObj>
              </mc:Choice>
              <mc:Fallback>
                <p:oleObj name="Equation" r:id="rId5" imgW="749300" imgH="1651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114800"/>
                        <a:ext cx="1870075"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4" name="Slide Number Placeholder 3"/>
          <p:cNvSpPr>
            <a:spLocks noGrp="1"/>
          </p:cNvSpPr>
          <p:nvPr>
            <p:ph type="sldNum" sz="quarter" idx="12"/>
          </p:nvPr>
        </p:nvSpPr>
        <p:spPr/>
        <p:txBody>
          <a:bodyPr/>
          <a:lstStyle/>
          <a:p>
            <a:fld id="{91428E00-80DD-2147-9602-1B9AC9547B01}"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Implicants</a:t>
            </a:r>
            <a:r>
              <a:rPr lang="en-US" dirty="0"/>
              <a:t> vs. </a:t>
            </a:r>
            <a:r>
              <a:rPr lang="en-US" dirty="0" err="1"/>
              <a:t>Minterms</a:t>
            </a:r>
            <a:endParaRPr lang="en-US" dirty="0"/>
          </a:p>
        </p:txBody>
      </p:sp>
      <p:sp>
        <p:nvSpPr>
          <p:cNvPr id="3" name="Content Placeholder 2"/>
          <p:cNvSpPr>
            <a:spLocks noGrp="1"/>
          </p:cNvSpPr>
          <p:nvPr>
            <p:ph idx="1"/>
          </p:nvPr>
        </p:nvSpPr>
        <p:spPr>
          <a:xfrm>
            <a:off x="457200" y="1295400"/>
            <a:ext cx="8229600" cy="1447800"/>
          </a:xfrm>
        </p:spPr>
        <p:txBody>
          <a:bodyPr>
            <a:noAutofit/>
          </a:bodyPr>
          <a:lstStyle/>
          <a:p>
            <a:pPr>
              <a:buNone/>
            </a:pPr>
            <a:r>
              <a:rPr lang="en-US" sz="3000" dirty="0"/>
              <a:t>	</a:t>
            </a:r>
            <a:r>
              <a:rPr lang="en-US" sz="3000" dirty="0" err="1"/>
              <a:t>Minterm</a:t>
            </a:r>
            <a:r>
              <a:rPr lang="en-US" sz="3000" dirty="0"/>
              <a:t> is </a:t>
            </a:r>
            <a:r>
              <a:rPr lang="en-US" sz="3000" dirty="0" err="1"/>
              <a:t>implicant</a:t>
            </a:r>
            <a:r>
              <a:rPr lang="en-US" sz="3000" dirty="0"/>
              <a:t> only if corresponds to a row with ‘1’ output in truth table. </a:t>
            </a:r>
          </a:p>
          <a:p>
            <a:pPr>
              <a:buNone/>
            </a:pPr>
            <a:endParaRPr lang="en-US" sz="3000" dirty="0"/>
          </a:p>
          <a:p>
            <a:pPr>
              <a:buNone/>
            </a:pPr>
            <a:r>
              <a:rPr lang="en-US" sz="3000" dirty="0"/>
              <a:t>	</a:t>
            </a:r>
          </a:p>
        </p:txBody>
      </p:sp>
      <p:graphicFrame>
        <p:nvGraphicFramePr>
          <p:cNvPr id="148485" name="Object 5"/>
          <p:cNvGraphicFramePr>
            <a:graphicFrameLocks noChangeAspect="1"/>
          </p:cNvGraphicFramePr>
          <p:nvPr/>
        </p:nvGraphicFramePr>
        <p:xfrm>
          <a:off x="3733800" y="2514600"/>
          <a:ext cx="1870075" cy="411162"/>
        </p:xfrm>
        <a:graphic>
          <a:graphicData uri="http://schemas.openxmlformats.org/presentationml/2006/ole">
            <mc:AlternateContent xmlns:mc="http://schemas.openxmlformats.org/markup-compatibility/2006">
              <mc:Choice xmlns:v="urn:schemas-microsoft-com:vml" Requires="v">
                <p:oleObj name="Equation" r:id="rId3" imgW="749300" imgH="165100" progId="Equation.3">
                  <p:embed/>
                </p:oleObj>
              </mc:Choice>
              <mc:Fallback>
                <p:oleObj name="Equation" r:id="rId3" imgW="749300" imgH="1651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514600"/>
                        <a:ext cx="1870075"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8487" name="Object 7"/>
          <p:cNvGraphicFramePr>
            <a:graphicFrameLocks noChangeAspect="1"/>
          </p:cNvGraphicFramePr>
          <p:nvPr/>
        </p:nvGraphicFramePr>
        <p:xfrm>
          <a:off x="7086600" y="1828800"/>
          <a:ext cx="1346200" cy="4572000"/>
        </p:xfrm>
        <a:graphic>
          <a:graphicData uri="http://schemas.openxmlformats.org/presentationml/2006/ole">
            <mc:AlternateContent xmlns:mc="http://schemas.openxmlformats.org/markup-compatibility/2006">
              <mc:Choice xmlns:v="urn:schemas-microsoft-com:vml" Requires="v">
                <p:oleObj name="Worksheet" r:id="rId5" imgW="520700" imgH="2095500" progId="Excel.Sheet.8">
                  <p:embed/>
                </p:oleObj>
              </mc:Choice>
              <mc:Fallback>
                <p:oleObj name="Worksheet" r:id="rId5" imgW="520700" imgH="2095500" progId="Excel.Shee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828800"/>
                        <a:ext cx="1346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Straight Arrow Connector 11"/>
          <p:cNvCxnSpPr/>
          <p:nvPr/>
        </p:nvCxnSpPr>
        <p:spPr>
          <a:xfrm rot="10800000">
            <a:off x="5791200" y="2743200"/>
            <a:ext cx="12954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8077200" y="2560638"/>
            <a:ext cx="457200" cy="411162"/>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533400" y="3733800"/>
            <a:ext cx="6248400" cy="22098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	A “</a:t>
            </a:r>
            <a:r>
              <a:rPr kumimoji="0" lang="en-US" sz="3000" b="0" i="0" u="none" strike="noStrike" kern="1200" cap="none" spc="0" normalizeH="0" baseline="0" noProof="0" dirty="0" err="1">
                <a:ln>
                  <a:noFill/>
                </a:ln>
                <a:solidFill>
                  <a:schemeClr val="tx1"/>
                </a:solidFill>
                <a:effectLst/>
                <a:uLnTx/>
                <a:uFillTx/>
                <a:latin typeface="+mn-lt"/>
                <a:ea typeface="+mn-ea"/>
                <a:cs typeface="+mn-cs"/>
              </a:rPr>
              <a:t>minterm</a:t>
            </a:r>
            <a:r>
              <a:rPr kumimoji="0" lang="en-US" sz="3000" b="0" i="0" u="none" strike="noStrike" kern="1200" cap="none" spc="0" normalizeH="0" baseline="0" noProof="0" dirty="0">
                <a:ln>
                  <a:noFill/>
                </a:ln>
                <a:solidFill>
                  <a:schemeClr val="tx1"/>
                </a:solidFill>
                <a:effectLst/>
                <a:uLnTx/>
                <a:uFillTx/>
                <a:latin typeface="+mn-lt"/>
                <a:ea typeface="+mn-ea"/>
                <a:cs typeface="+mn-cs"/>
              </a:rPr>
              <a:t> of a function” is both a </a:t>
            </a:r>
            <a:r>
              <a:rPr kumimoji="0" lang="en-US" sz="3000" b="0" i="0" u="none" strike="noStrike" kern="1200" cap="none" spc="0" normalizeH="0" baseline="0" noProof="0" dirty="0" err="1">
                <a:ln>
                  <a:noFill/>
                </a:ln>
                <a:solidFill>
                  <a:schemeClr val="tx1"/>
                </a:solidFill>
                <a:effectLst/>
                <a:uLnTx/>
                <a:uFillTx/>
                <a:latin typeface="+mn-lt"/>
                <a:ea typeface="+mn-ea"/>
                <a:cs typeface="+mn-cs"/>
              </a:rPr>
              <a:t>minterm</a:t>
            </a:r>
            <a:r>
              <a:rPr kumimoji="0" lang="en-US" sz="3000" b="0" i="0" u="none" strike="noStrike" kern="1200" cap="none" spc="0" normalizeH="0" baseline="0" noProof="0" dirty="0">
                <a:ln>
                  <a:noFill/>
                </a:ln>
                <a:solidFill>
                  <a:schemeClr val="tx1"/>
                </a:solidFill>
                <a:effectLst/>
                <a:uLnTx/>
                <a:uFillTx/>
                <a:latin typeface="+mn-lt"/>
                <a:ea typeface="+mn-ea"/>
                <a:cs typeface="+mn-cs"/>
              </a:rPr>
              <a:t> and an </a:t>
            </a:r>
            <a:r>
              <a:rPr kumimoji="0" lang="en-US" sz="3000" b="0" i="0" u="none" strike="noStrike" kern="1200" cap="none" spc="0" normalizeH="0" baseline="0" noProof="0" dirty="0" err="1">
                <a:ln>
                  <a:noFill/>
                </a:ln>
                <a:solidFill>
                  <a:schemeClr val="tx1"/>
                </a:solidFill>
                <a:effectLst/>
                <a:uLnTx/>
                <a:uFillTx/>
                <a:latin typeface="+mn-lt"/>
                <a:ea typeface="+mn-ea"/>
                <a:cs typeface="+mn-cs"/>
              </a:rPr>
              <a:t>implicant</a:t>
            </a:r>
            <a:r>
              <a:rPr kumimoji="0" lang="en-US" sz="3000" b="0" i="0" u="none" strike="noStrike" kern="1200" cap="none" spc="0" normalizeH="0" baseline="0" noProof="0" dirty="0">
                <a:ln>
                  <a:noFill/>
                </a:ln>
                <a:solidFill>
                  <a:schemeClr val="tx1"/>
                </a:solidFill>
                <a:effectLst/>
                <a:uLnTx/>
                <a:uFillTx/>
                <a:latin typeface="+mn-lt"/>
                <a:ea typeface="+mn-ea"/>
                <a:cs typeface="+mn-cs"/>
              </a:rPr>
              <a:t>.</a:t>
            </a:r>
          </a:p>
        </p:txBody>
      </p:sp>
      <p:graphicFrame>
        <p:nvGraphicFramePr>
          <p:cNvPr id="148488" name="Object 8"/>
          <p:cNvGraphicFramePr>
            <a:graphicFrameLocks noChangeAspect="1"/>
          </p:cNvGraphicFramePr>
          <p:nvPr/>
        </p:nvGraphicFramePr>
        <p:xfrm>
          <a:off x="1927225" y="5137150"/>
          <a:ext cx="3254375" cy="1035050"/>
        </p:xfrm>
        <a:graphic>
          <a:graphicData uri="http://schemas.openxmlformats.org/presentationml/2006/ole">
            <mc:AlternateContent xmlns:mc="http://schemas.openxmlformats.org/markup-compatibility/2006">
              <mc:Choice xmlns:v="urn:schemas-microsoft-com:vml" Requires="v">
                <p:oleObj name="Equation" r:id="rId7" imgW="1079032" imgH="342751" progId="Equation.3">
                  <p:embed/>
                </p:oleObj>
              </mc:Choice>
              <mc:Fallback>
                <p:oleObj name="Equation" r:id="rId7" imgW="1079032" imgH="342751"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7225" y="5137150"/>
                        <a:ext cx="3254375" cy="10350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Box 15"/>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4" name="Slide Number Placeholder 3"/>
          <p:cNvSpPr>
            <a:spLocks noGrp="1"/>
          </p:cNvSpPr>
          <p:nvPr>
            <p:ph type="sldNum" sz="quarter" idx="12"/>
          </p:nvPr>
        </p:nvSpPr>
        <p:spPr/>
        <p:txBody>
          <a:bodyPr/>
          <a:lstStyle/>
          <a:p>
            <a:fld id="{91428E00-80DD-2147-9602-1B9AC9547B01}" type="slidenum">
              <a:rPr lang="en-US" smtClean="0"/>
              <a:t>21</a:t>
            </a:fld>
            <a:endParaRPr lang="en-US"/>
          </a:p>
        </p:txBody>
      </p:sp>
      <p:sp>
        <p:nvSpPr>
          <p:cNvPr id="5" name="Oval 4"/>
          <p:cNvSpPr/>
          <p:nvPr/>
        </p:nvSpPr>
        <p:spPr>
          <a:xfrm>
            <a:off x="2880360" y="5276088"/>
            <a:ext cx="457200" cy="451366"/>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06375" y="1676400"/>
            <a:ext cx="86725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l">
              <a:spcBef>
                <a:spcPct val="20000"/>
              </a:spcBef>
              <a:buSzPct val="100000"/>
            </a:pPr>
            <a:endParaRPr lang="en-US" b="0"/>
          </a:p>
        </p:txBody>
      </p:sp>
      <p:grpSp>
        <p:nvGrpSpPr>
          <p:cNvPr id="38" name="Group 37"/>
          <p:cNvGrpSpPr/>
          <p:nvPr/>
        </p:nvGrpSpPr>
        <p:grpSpPr>
          <a:xfrm>
            <a:off x="825500" y="1524000"/>
            <a:ext cx="2478088" cy="1093788"/>
            <a:chOff x="825500" y="1524000"/>
            <a:chExt cx="2478088" cy="1093788"/>
          </a:xfrm>
        </p:grpSpPr>
        <p:sp>
          <p:nvSpPr>
            <p:cNvPr id="21509" name="Rectangle 5"/>
            <p:cNvSpPr>
              <a:spLocks noChangeArrowheads="1"/>
            </p:cNvSpPr>
            <p:nvPr/>
          </p:nvSpPr>
          <p:spPr bwMode="auto">
            <a:xfrm>
              <a:off x="1449388" y="1524000"/>
              <a:ext cx="488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400" b="0" dirty="0" err="1">
                  <a:solidFill>
                    <a:srgbClr val="000000"/>
                  </a:solidFill>
                  <a:latin typeface="Symbol" pitchFamily="18" charset="2"/>
                </a:rPr>
                <a:t>å</a:t>
              </a:r>
              <a:endParaRPr lang="en-US" b="0" dirty="0"/>
            </a:p>
          </p:txBody>
        </p:sp>
        <p:sp>
          <p:nvSpPr>
            <p:cNvPr id="21510" name="Rectangle 6"/>
            <p:cNvSpPr>
              <a:spLocks noChangeArrowheads="1"/>
            </p:cNvSpPr>
            <p:nvPr/>
          </p:nvSpPr>
          <p:spPr bwMode="auto">
            <a:xfrm>
              <a:off x="1060450" y="1752600"/>
              <a:ext cx="166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Symbol" pitchFamily="18" charset="2"/>
                </a:rPr>
                <a:t>=</a:t>
              </a:r>
              <a:endParaRPr lang="en-US" b="0"/>
            </a:p>
          </p:txBody>
        </p:sp>
        <p:sp>
          <p:nvSpPr>
            <p:cNvPr id="21511" name="Rectangle 7"/>
            <p:cNvSpPr>
              <a:spLocks noChangeArrowheads="1"/>
            </p:cNvSpPr>
            <p:nvPr/>
          </p:nvSpPr>
          <p:spPr bwMode="auto">
            <a:xfrm>
              <a:off x="1477963" y="2297113"/>
              <a:ext cx="4302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0">
                  <a:solidFill>
                    <a:srgbClr val="000000"/>
                  </a:solidFill>
                </a:rPr>
                <a:t>cba</a:t>
              </a:r>
              <a:endParaRPr lang="en-US" b="0"/>
            </a:p>
          </p:txBody>
        </p:sp>
        <p:sp>
          <p:nvSpPr>
            <p:cNvPr id="21512" name="Rectangle 8"/>
            <p:cNvSpPr>
              <a:spLocks noChangeArrowheads="1"/>
            </p:cNvSpPr>
            <p:nvPr/>
          </p:nvSpPr>
          <p:spPr bwMode="auto">
            <a:xfrm>
              <a:off x="1889125" y="1782763"/>
              <a:ext cx="25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m</a:t>
              </a:r>
              <a:endParaRPr lang="en-US" b="0"/>
            </a:p>
          </p:txBody>
        </p:sp>
        <p:sp>
          <p:nvSpPr>
            <p:cNvPr id="21513" name="Rectangle 9"/>
            <p:cNvSpPr>
              <a:spLocks noChangeArrowheads="1"/>
            </p:cNvSpPr>
            <p:nvPr/>
          </p:nvSpPr>
          <p:spPr bwMode="auto">
            <a:xfrm>
              <a:off x="825500" y="1782763"/>
              <a:ext cx="84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f</a:t>
              </a:r>
              <a:endParaRPr lang="en-US" b="0"/>
            </a:p>
          </p:txBody>
        </p:sp>
        <p:sp>
          <p:nvSpPr>
            <p:cNvPr id="21514" name="Rectangle 10"/>
            <p:cNvSpPr>
              <a:spLocks noChangeArrowheads="1"/>
            </p:cNvSpPr>
            <p:nvPr/>
          </p:nvSpPr>
          <p:spPr bwMode="auto">
            <a:xfrm>
              <a:off x="3201988" y="1752600"/>
              <a:ext cx="10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5" name="Rectangle 11"/>
            <p:cNvSpPr>
              <a:spLocks noChangeArrowheads="1"/>
            </p:cNvSpPr>
            <p:nvPr/>
          </p:nvSpPr>
          <p:spPr bwMode="auto">
            <a:xfrm>
              <a:off x="3057525"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7</a:t>
              </a:r>
              <a:endParaRPr lang="en-US" b="0"/>
            </a:p>
          </p:txBody>
        </p:sp>
        <p:sp>
          <p:nvSpPr>
            <p:cNvPr id="21516" name="Rectangle 12"/>
            <p:cNvSpPr>
              <a:spLocks noChangeArrowheads="1"/>
            </p:cNvSpPr>
            <p:nvPr/>
          </p:nvSpPr>
          <p:spPr bwMode="auto">
            <a:xfrm>
              <a:off x="297815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7" name="Rectangle 13"/>
            <p:cNvSpPr>
              <a:spLocks noChangeArrowheads="1"/>
            </p:cNvSpPr>
            <p:nvPr/>
          </p:nvSpPr>
          <p:spPr bwMode="auto">
            <a:xfrm>
              <a:off x="2838450"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5</a:t>
              </a:r>
              <a:endParaRPr lang="en-US" b="0"/>
            </a:p>
          </p:txBody>
        </p:sp>
        <p:sp>
          <p:nvSpPr>
            <p:cNvPr id="21518" name="Rectangle 14"/>
            <p:cNvSpPr>
              <a:spLocks noChangeArrowheads="1"/>
            </p:cNvSpPr>
            <p:nvPr/>
          </p:nvSpPr>
          <p:spPr bwMode="auto">
            <a:xfrm>
              <a:off x="276225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9" name="Rectangle 15"/>
            <p:cNvSpPr>
              <a:spLocks noChangeArrowheads="1"/>
            </p:cNvSpPr>
            <p:nvPr/>
          </p:nvSpPr>
          <p:spPr bwMode="auto">
            <a:xfrm>
              <a:off x="2627313"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dirty="0">
                  <a:solidFill>
                    <a:srgbClr val="000000"/>
                  </a:solidFill>
                  <a:latin typeface="Times New Roman" pitchFamily="18" charset="0"/>
                </a:rPr>
                <a:t>3</a:t>
              </a:r>
              <a:endParaRPr lang="en-US" b="0" dirty="0"/>
            </a:p>
          </p:txBody>
        </p:sp>
        <p:sp>
          <p:nvSpPr>
            <p:cNvPr id="21520" name="Rectangle 16"/>
            <p:cNvSpPr>
              <a:spLocks noChangeArrowheads="1"/>
            </p:cNvSpPr>
            <p:nvPr/>
          </p:nvSpPr>
          <p:spPr bwMode="auto">
            <a:xfrm>
              <a:off x="255270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21" name="Rectangle 17"/>
            <p:cNvSpPr>
              <a:spLocks noChangeArrowheads="1"/>
            </p:cNvSpPr>
            <p:nvPr/>
          </p:nvSpPr>
          <p:spPr bwMode="auto">
            <a:xfrm>
              <a:off x="2406650"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2</a:t>
              </a:r>
              <a:endParaRPr lang="en-US" b="0"/>
            </a:p>
          </p:txBody>
        </p:sp>
        <p:sp>
          <p:nvSpPr>
            <p:cNvPr id="21522" name="Rectangle 18"/>
            <p:cNvSpPr>
              <a:spLocks noChangeArrowheads="1"/>
            </p:cNvSpPr>
            <p:nvPr/>
          </p:nvSpPr>
          <p:spPr bwMode="auto">
            <a:xfrm>
              <a:off x="2322513"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23" name="Rectangle 19"/>
            <p:cNvSpPr>
              <a:spLocks noChangeArrowheads="1"/>
            </p:cNvSpPr>
            <p:nvPr/>
          </p:nvSpPr>
          <p:spPr bwMode="auto">
            <a:xfrm>
              <a:off x="2201863"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1</a:t>
              </a:r>
              <a:endParaRPr lang="en-US" b="0"/>
            </a:p>
          </p:txBody>
        </p:sp>
        <p:sp>
          <p:nvSpPr>
            <p:cNvPr id="21524" name="Rectangle 20"/>
            <p:cNvSpPr>
              <a:spLocks noChangeArrowheads="1"/>
            </p:cNvSpPr>
            <p:nvPr/>
          </p:nvSpPr>
          <p:spPr bwMode="auto">
            <a:xfrm>
              <a:off x="2122488" y="1787525"/>
              <a:ext cx="10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grpSp>
      <p:sp>
        <p:nvSpPr>
          <p:cNvPr id="21525" name="Rectangle 21"/>
          <p:cNvSpPr>
            <a:spLocks noGrp="1" noChangeArrowheads="1"/>
          </p:cNvSpPr>
          <p:nvPr>
            <p:ph type="title"/>
          </p:nvPr>
        </p:nvSpPr>
        <p:spPr>
          <a:xfrm>
            <a:off x="457200" y="76200"/>
            <a:ext cx="8229600" cy="1143000"/>
          </a:xfrm>
        </p:spPr>
        <p:txBody>
          <a:bodyPr/>
          <a:lstStyle/>
          <a:p>
            <a:r>
              <a:rPr lang="en-US" dirty="0">
                <a:ea typeface="ＭＳ Ｐゴシック" pitchFamily="34" charset="-128"/>
              </a:rPr>
              <a:t>Cube representation (3-bit prime)</a:t>
            </a:r>
          </a:p>
        </p:txBody>
      </p:sp>
      <p:sp>
        <p:nvSpPr>
          <p:cNvPr id="22" name="TextBox 21"/>
          <p:cNvSpPr txBox="1"/>
          <p:nvPr/>
        </p:nvSpPr>
        <p:spPr>
          <a:xfrm>
            <a:off x="381000" y="4274403"/>
            <a:ext cx="4090040" cy="830997"/>
          </a:xfrm>
          <a:prstGeom prst="rect">
            <a:avLst/>
          </a:prstGeom>
          <a:noFill/>
        </p:spPr>
        <p:txBody>
          <a:bodyPr wrap="square" rtlCol="0">
            <a:spAutoFit/>
          </a:bodyPr>
          <a:lstStyle/>
          <a:p>
            <a:r>
              <a:rPr lang="en-US" sz="2400" dirty="0"/>
              <a:t>Adjacent vertices on cube </a:t>
            </a:r>
            <a:r>
              <a:rPr lang="en-US" sz="2400" dirty="0">
                <a:solidFill>
                  <a:srgbClr val="FF00FF"/>
                </a:solidFill>
              </a:rPr>
              <a:t>differ </a:t>
            </a:r>
            <a:r>
              <a:rPr lang="en-US" sz="2400" dirty="0"/>
              <a:t>in only one input variable.</a:t>
            </a:r>
          </a:p>
        </p:txBody>
      </p:sp>
      <p:sp>
        <p:nvSpPr>
          <p:cNvPr id="29" name="TextBox 28"/>
          <p:cNvSpPr txBox="1"/>
          <p:nvPr/>
        </p:nvSpPr>
        <p:spPr>
          <a:xfrm>
            <a:off x="361630" y="3055203"/>
            <a:ext cx="4286570" cy="830997"/>
          </a:xfrm>
          <a:prstGeom prst="rect">
            <a:avLst/>
          </a:prstGeom>
          <a:noFill/>
        </p:spPr>
        <p:txBody>
          <a:bodyPr wrap="square" rtlCol="0">
            <a:spAutoFit/>
          </a:bodyPr>
          <a:lstStyle/>
          <a:p>
            <a:r>
              <a:rPr lang="en-US" sz="2400" dirty="0"/>
              <a:t>Each </a:t>
            </a:r>
            <a:r>
              <a:rPr lang="en-US" sz="2400" dirty="0">
                <a:solidFill>
                  <a:srgbClr val="0000FF"/>
                </a:solidFill>
              </a:rPr>
              <a:t>vertex </a:t>
            </a:r>
            <a:r>
              <a:rPr lang="en-US" sz="2400" dirty="0"/>
              <a:t>of cube corresponds to a </a:t>
            </a:r>
            <a:r>
              <a:rPr lang="en-US" sz="2400" dirty="0" err="1"/>
              <a:t>minterm</a:t>
            </a:r>
            <a:endParaRPr lang="en-US" sz="2400" dirty="0"/>
          </a:p>
        </p:txBody>
      </p:sp>
      <p:pic>
        <p:nvPicPr>
          <p:cNvPr id="35" name="Picture 34" descr="ss2-cube-3prime-base.emf"/>
          <p:cNvPicPr>
            <a:picLocks noChangeAspect="1"/>
          </p:cNvPicPr>
          <p:nvPr/>
        </p:nvPicPr>
        <p:blipFill>
          <a:blip r:embed="rId3"/>
          <a:stretch>
            <a:fillRect/>
          </a:stretch>
        </p:blipFill>
        <p:spPr>
          <a:xfrm>
            <a:off x="5257800" y="1219200"/>
            <a:ext cx="3200400" cy="2478608"/>
          </a:xfrm>
          <a:prstGeom prst="rect">
            <a:avLst/>
          </a:prstGeom>
        </p:spPr>
      </p:pic>
      <p:sp>
        <p:nvSpPr>
          <p:cNvPr id="37" name="TextBox 36"/>
          <p:cNvSpPr txBox="1"/>
          <p:nvPr/>
        </p:nvSpPr>
        <p:spPr>
          <a:xfrm>
            <a:off x="405760" y="5410200"/>
            <a:ext cx="4394840" cy="830997"/>
          </a:xfrm>
          <a:prstGeom prst="rect">
            <a:avLst/>
          </a:prstGeom>
          <a:noFill/>
        </p:spPr>
        <p:txBody>
          <a:bodyPr wrap="square" rtlCol="0">
            <a:spAutoFit/>
          </a:bodyPr>
          <a:lstStyle/>
          <a:p>
            <a:r>
              <a:rPr lang="en-US" sz="2400" dirty="0"/>
              <a:t>Focus on vertices that correspond to </a:t>
            </a:r>
            <a:r>
              <a:rPr lang="en-US" sz="2400" dirty="0" err="1">
                <a:solidFill>
                  <a:srgbClr val="000000"/>
                </a:solidFill>
              </a:rPr>
              <a:t>minterms</a:t>
            </a:r>
            <a:r>
              <a:rPr lang="en-US" sz="2400" dirty="0">
                <a:solidFill>
                  <a:srgbClr val="000000"/>
                </a:solidFill>
              </a:rPr>
              <a:t> that are </a:t>
            </a:r>
            <a:r>
              <a:rPr lang="en-US" sz="2400" dirty="0" err="1">
                <a:solidFill>
                  <a:srgbClr val="FF0000"/>
                </a:solidFill>
              </a:rPr>
              <a:t>implicants</a:t>
            </a:r>
            <a:r>
              <a:rPr lang="en-US" sz="2400" dirty="0">
                <a:solidFill>
                  <a:srgbClr val="FF0000"/>
                </a:solidFill>
              </a:rPr>
              <a:t>  </a:t>
            </a:r>
          </a:p>
        </p:txBody>
      </p:sp>
      <p:sp>
        <p:nvSpPr>
          <p:cNvPr id="41" name="TextBox 40"/>
          <p:cNvSpPr txBox="1"/>
          <p:nvPr/>
        </p:nvSpPr>
        <p:spPr>
          <a:xfrm>
            <a:off x="67818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grpSp>
        <p:nvGrpSpPr>
          <p:cNvPr id="52" name="Group 51"/>
          <p:cNvGrpSpPr/>
          <p:nvPr/>
        </p:nvGrpSpPr>
        <p:grpSpPr>
          <a:xfrm>
            <a:off x="4232275" y="2411413"/>
            <a:ext cx="1651214" cy="885180"/>
            <a:chOff x="4232275" y="2411413"/>
            <a:chExt cx="1651214" cy="885180"/>
          </a:xfrm>
        </p:grpSpPr>
        <p:graphicFrame>
          <p:nvGraphicFramePr>
            <p:cNvPr id="90115" name="Object 3"/>
            <p:cNvGraphicFramePr>
              <a:graphicFrameLocks noChangeAspect="1"/>
            </p:cNvGraphicFramePr>
            <p:nvPr/>
          </p:nvGraphicFramePr>
          <p:xfrm>
            <a:off x="4232275" y="2411413"/>
            <a:ext cx="1330325" cy="412750"/>
          </p:xfrm>
          <a:graphic>
            <a:graphicData uri="http://schemas.openxmlformats.org/presentationml/2006/ole">
              <mc:AlternateContent xmlns:mc="http://schemas.openxmlformats.org/markup-compatibility/2006">
                <mc:Choice xmlns:v="urn:schemas-microsoft-com:vml" Requires="v">
                  <p:oleObj name="Equation" r:id="rId4" imgW="533400" imgH="165100" progId="Equation.3">
                    <p:embed/>
                  </p:oleObj>
                </mc:Choice>
                <mc:Fallback>
                  <p:oleObj name="Equation" r:id="rId4" imgW="533400" imgH="1651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2411413"/>
                          <a:ext cx="133032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6" name="Straight Arrow Connector 45"/>
            <p:cNvCxnSpPr>
              <a:stCxn id="57" idx="1"/>
            </p:cNvCxnSpPr>
            <p:nvPr/>
          </p:nvCxnSpPr>
          <p:spPr>
            <a:xfrm rot="16200000" flipV="1">
              <a:off x="5448731" y="2861835"/>
              <a:ext cx="472430" cy="397086"/>
            </a:xfrm>
            <a:prstGeom prst="straightConnector1">
              <a:avLst/>
            </a:prstGeom>
            <a:ln>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4232275" y="1143000"/>
            <a:ext cx="1657443" cy="868002"/>
            <a:chOff x="4232275" y="1143000"/>
            <a:chExt cx="1657443" cy="868002"/>
          </a:xfrm>
        </p:grpSpPr>
        <p:graphicFrame>
          <p:nvGraphicFramePr>
            <p:cNvPr id="90116" name="Object 4"/>
            <p:cNvGraphicFramePr>
              <a:graphicFrameLocks noChangeAspect="1"/>
            </p:cNvGraphicFramePr>
            <p:nvPr/>
          </p:nvGraphicFramePr>
          <p:xfrm>
            <a:off x="4232275" y="1143000"/>
            <a:ext cx="1330325" cy="412750"/>
          </p:xfrm>
          <a:graphic>
            <a:graphicData uri="http://schemas.openxmlformats.org/presentationml/2006/ole">
              <mc:AlternateContent xmlns:mc="http://schemas.openxmlformats.org/markup-compatibility/2006">
                <mc:Choice xmlns:v="urn:schemas-microsoft-com:vml" Requires="v">
                  <p:oleObj name="Equation" r:id="rId6" imgW="533400" imgH="165100" progId="Equation.3">
                    <p:embed/>
                  </p:oleObj>
                </mc:Choice>
                <mc:Fallback>
                  <p:oleObj name="Equation" r:id="rId6" imgW="533400" imgH="1651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2275" y="1143000"/>
                          <a:ext cx="133032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Straight Arrow Connector 47"/>
            <p:cNvCxnSpPr>
              <a:stCxn id="58" idx="1"/>
            </p:cNvCxnSpPr>
            <p:nvPr/>
          </p:nvCxnSpPr>
          <p:spPr>
            <a:xfrm rot="16200000" flipV="1">
              <a:off x="5472022" y="1593305"/>
              <a:ext cx="439376" cy="396017"/>
            </a:xfrm>
            <a:prstGeom prst="straightConnector1">
              <a:avLst/>
            </a:prstGeom>
            <a:ln>
              <a:solidFill>
                <a:srgbClr val="0000FF"/>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57" name="Oval 56"/>
          <p:cNvSpPr/>
          <p:nvPr/>
        </p:nvSpPr>
        <p:spPr>
          <a:xfrm>
            <a:off x="5860102" y="3276600"/>
            <a:ext cx="159698" cy="136519"/>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867400" y="1989968"/>
            <a:ext cx="152400" cy="143631"/>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0" name="Group 79"/>
          <p:cNvGrpSpPr/>
          <p:nvPr/>
        </p:nvGrpSpPr>
        <p:grpSpPr>
          <a:xfrm>
            <a:off x="4104000" y="1171575"/>
            <a:ext cx="527050" cy="1709250"/>
            <a:chOff x="4104000" y="1171575"/>
            <a:chExt cx="527050" cy="1709250"/>
          </a:xfrm>
        </p:grpSpPr>
        <p:cxnSp>
          <p:nvCxnSpPr>
            <p:cNvPr id="75" name="Straight Arrow Connector 74"/>
            <p:cNvCxnSpPr/>
            <p:nvPr/>
          </p:nvCxnSpPr>
          <p:spPr>
            <a:xfrm rot="5400000">
              <a:off x="4068000" y="2026800"/>
              <a:ext cx="609600" cy="1588"/>
            </a:xfrm>
            <a:prstGeom prst="straightConnector1">
              <a:avLst/>
            </a:prstGeom>
            <a:ln>
              <a:solidFill>
                <a:srgbClr val="FF00FF"/>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4104000" y="1171575"/>
              <a:ext cx="527050" cy="504825"/>
            </a:xfrm>
            <a:prstGeom prst="ellipse">
              <a:avLst/>
            </a:prstGeom>
            <a:noFill/>
            <a:ln w="38100">
              <a:solidFill>
                <a:srgbClr val="FF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4104000" y="2376000"/>
              <a:ext cx="527050" cy="504825"/>
            </a:xfrm>
            <a:prstGeom prst="ellipse">
              <a:avLst/>
            </a:prstGeom>
            <a:noFill/>
            <a:ln w="38100">
              <a:solidFill>
                <a:srgbClr val="FF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1" name="Picture 80" descr="ss2-3cube-2.emf"/>
          <p:cNvPicPr>
            <a:picLocks noChangeAspect="1"/>
          </p:cNvPicPr>
          <p:nvPr/>
        </p:nvPicPr>
        <p:blipFill>
          <a:blip r:embed="rId8"/>
          <a:stretch>
            <a:fillRect/>
          </a:stretch>
        </p:blipFill>
        <p:spPr>
          <a:xfrm>
            <a:off x="5493701" y="3697807"/>
            <a:ext cx="2882510" cy="2502323"/>
          </a:xfrm>
          <a:prstGeom prst="rect">
            <a:avLst/>
          </a:prstGeom>
        </p:spPr>
      </p:pic>
      <p:sp>
        <p:nvSpPr>
          <p:cNvPr id="47" name="Oval 46"/>
          <p:cNvSpPr/>
          <p:nvPr/>
        </p:nvSpPr>
        <p:spPr>
          <a:xfrm>
            <a:off x="5867400" y="1989969"/>
            <a:ext cx="152400" cy="143631"/>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5867400" y="3276600"/>
            <a:ext cx="159698" cy="136519"/>
          </a:xfrm>
          <a:prstGeom prst="ellipse">
            <a:avLst/>
          </a:prstGeom>
          <a:noFill/>
          <a:ln w="381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1428E00-80DD-2147-9602-1B9AC9547B01}" type="slidenum">
              <a:rPr lang="en-US" smtClean="0"/>
              <a:t>22</a:t>
            </a:fld>
            <a:endParaRPr lang="en-US" dirty="0"/>
          </a:p>
        </p:txBody>
      </p:sp>
      <p:cxnSp>
        <p:nvCxnSpPr>
          <p:cNvPr id="4" name="Straight Arrow Connector 3"/>
          <p:cNvCxnSpPr/>
          <p:nvPr/>
        </p:nvCxnSpPr>
        <p:spPr>
          <a:xfrm flipV="1">
            <a:off x="6172200" y="3697808"/>
            <a:ext cx="1316274" cy="1"/>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7661749" y="2902975"/>
            <a:ext cx="533400" cy="588957"/>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126480" y="3438144"/>
            <a:ext cx="110651" cy="168281"/>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7433149" y="3438144"/>
            <a:ext cx="110651" cy="168281"/>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5769864" y="3438144"/>
            <a:ext cx="110651" cy="168281"/>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flipV="1">
            <a:off x="6998791" y="2206050"/>
            <a:ext cx="7739" cy="920257"/>
          </a:xfrm>
          <a:prstGeom prst="straightConnector1">
            <a:avLst/>
          </a:prstGeom>
          <a:ln w="349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7354925" y="3426461"/>
            <a:ext cx="110651" cy="168281"/>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8195149" y="2694356"/>
            <a:ext cx="110651" cy="168281"/>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998309" y="3426461"/>
            <a:ext cx="110651" cy="168281"/>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930899" y="3430842"/>
            <a:ext cx="110651" cy="168281"/>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279874" y="3426461"/>
            <a:ext cx="110651" cy="168281"/>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6986224" y="1877429"/>
            <a:ext cx="110651" cy="168281"/>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par>
                                <p:cTn id="25" presetID="10" presetClass="exit" presetSubtype="0" fill="hold" grpId="1" nodeType="withEffect">
                                  <p:stCondLst>
                                    <p:cond delay="0"/>
                                  </p:stCondLst>
                                  <p:childTnLst>
                                    <p:animEffect transition="out" filter="fade">
                                      <p:cBhvr>
                                        <p:cTn id="26" dur="500"/>
                                        <p:tgtEl>
                                          <p:spTgt spid="54"/>
                                        </p:tgtEl>
                                      </p:cBhvr>
                                    </p:animEffect>
                                    <p:set>
                                      <p:cBhvr>
                                        <p:cTn id="27" dur="1" fill="hold">
                                          <p:stCondLst>
                                            <p:cond delay="499"/>
                                          </p:stCondLst>
                                        </p:cTn>
                                        <p:tgtEl>
                                          <p:spTgt spid="5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par>
                                <p:cTn id="36" presetID="1"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par>
                                <p:cTn id="38" presetID="1"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par>
                                <p:cTn id="40" presetID="10" presetClass="exit" presetSubtype="0" fill="hold" grpId="1" nodeType="withEffect">
                                  <p:stCondLst>
                                    <p:cond delay="0"/>
                                  </p:stCondLst>
                                  <p:childTnLst>
                                    <p:animEffect transition="out" filter="fade">
                                      <p:cBhvr>
                                        <p:cTn id="41" dur="500"/>
                                        <p:tgtEl>
                                          <p:spTgt spid="60"/>
                                        </p:tgtEl>
                                      </p:cBhvr>
                                    </p:animEffect>
                                    <p:set>
                                      <p:cBhvr>
                                        <p:cTn id="42" dur="1" fill="hold">
                                          <p:stCondLst>
                                            <p:cond delay="499"/>
                                          </p:stCondLst>
                                        </p:cTn>
                                        <p:tgtEl>
                                          <p:spTgt spid="6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par>
                                <p:cTn id="51" presetID="10" presetClass="exit" presetSubtype="0" fill="hold" grpId="1" nodeType="withEffect">
                                  <p:stCondLst>
                                    <p:cond delay="0"/>
                                  </p:stCondLst>
                                  <p:childTnLst>
                                    <p:animEffect transition="out" filter="fade">
                                      <p:cBhvr>
                                        <p:cTn id="52" dur="500"/>
                                        <p:tgtEl>
                                          <p:spTgt spid="61"/>
                                        </p:tgtEl>
                                      </p:cBhvr>
                                    </p:animEffect>
                                    <p:set>
                                      <p:cBhvr>
                                        <p:cTn id="53" dur="1" fill="hold">
                                          <p:stCondLst>
                                            <p:cond delay="499"/>
                                          </p:stCondLst>
                                        </p:cTn>
                                        <p:tgtEl>
                                          <p:spTgt spid="61"/>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par>
                                <p:cTn id="56" presetID="1"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8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7" grpId="0"/>
      <p:bldP spid="57" grpId="0" animBg="1"/>
      <p:bldP spid="58" grpId="0" animBg="1"/>
      <p:bldP spid="47" grpId="0" animBg="1"/>
      <p:bldP spid="49" grpId="0" animBg="1"/>
      <p:bldP spid="49" grpId="1" animBg="1"/>
      <p:bldP spid="6" grpId="0" animBg="1"/>
      <p:bldP spid="51" grpId="0" animBg="1"/>
      <p:bldP spid="54" grpId="0" animBg="1"/>
      <p:bldP spid="54" grpId="1" animBg="1"/>
      <p:bldP spid="56" grpId="0" animBg="1"/>
      <p:bldP spid="59" grpId="0" animBg="1"/>
      <p:bldP spid="60" grpId="0" animBg="1"/>
      <p:bldP spid="60" grpId="1" animBg="1"/>
      <p:bldP spid="61" grpId="0" animBg="1"/>
      <p:bldP spid="61" grpId="1"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06375" y="1676400"/>
            <a:ext cx="86725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l">
              <a:spcBef>
                <a:spcPct val="20000"/>
              </a:spcBef>
              <a:buSzPct val="100000"/>
            </a:pPr>
            <a:endParaRPr lang="en-US" b="0" dirty="0"/>
          </a:p>
        </p:txBody>
      </p:sp>
      <p:grpSp>
        <p:nvGrpSpPr>
          <p:cNvPr id="2" name="Group 37"/>
          <p:cNvGrpSpPr/>
          <p:nvPr/>
        </p:nvGrpSpPr>
        <p:grpSpPr>
          <a:xfrm>
            <a:off x="825500" y="1295400"/>
            <a:ext cx="2478088" cy="1093788"/>
            <a:chOff x="825500" y="1524000"/>
            <a:chExt cx="2478088" cy="1093788"/>
          </a:xfrm>
        </p:grpSpPr>
        <p:sp>
          <p:nvSpPr>
            <p:cNvPr id="21509" name="Rectangle 5"/>
            <p:cNvSpPr>
              <a:spLocks noChangeArrowheads="1"/>
            </p:cNvSpPr>
            <p:nvPr/>
          </p:nvSpPr>
          <p:spPr bwMode="auto">
            <a:xfrm>
              <a:off x="1449388" y="1524000"/>
              <a:ext cx="488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400" b="0" dirty="0" err="1">
                  <a:solidFill>
                    <a:srgbClr val="000000"/>
                  </a:solidFill>
                  <a:latin typeface="Symbol" pitchFamily="18" charset="2"/>
                </a:rPr>
                <a:t>å</a:t>
              </a:r>
              <a:endParaRPr lang="en-US" b="0" dirty="0"/>
            </a:p>
          </p:txBody>
        </p:sp>
        <p:sp>
          <p:nvSpPr>
            <p:cNvPr id="21510" name="Rectangle 6"/>
            <p:cNvSpPr>
              <a:spLocks noChangeArrowheads="1"/>
            </p:cNvSpPr>
            <p:nvPr/>
          </p:nvSpPr>
          <p:spPr bwMode="auto">
            <a:xfrm>
              <a:off x="1060450" y="1752600"/>
              <a:ext cx="166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Symbol" pitchFamily="18" charset="2"/>
                </a:rPr>
                <a:t>=</a:t>
              </a:r>
              <a:endParaRPr lang="en-US" b="0"/>
            </a:p>
          </p:txBody>
        </p:sp>
        <p:sp>
          <p:nvSpPr>
            <p:cNvPr id="21511" name="Rectangle 7"/>
            <p:cNvSpPr>
              <a:spLocks noChangeArrowheads="1"/>
            </p:cNvSpPr>
            <p:nvPr/>
          </p:nvSpPr>
          <p:spPr bwMode="auto">
            <a:xfrm>
              <a:off x="1477963" y="2297113"/>
              <a:ext cx="4302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0">
                  <a:solidFill>
                    <a:srgbClr val="000000"/>
                  </a:solidFill>
                </a:rPr>
                <a:t>cba</a:t>
              </a:r>
              <a:endParaRPr lang="en-US" b="0"/>
            </a:p>
          </p:txBody>
        </p:sp>
        <p:sp>
          <p:nvSpPr>
            <p:cNvPr id="21512" name="Rectangle 8"/>
            <p:cNvSpPr>
              <a:spLocks noChangeArrowheads="1"/>
            </p:cNvSpPr>
            <p:nvPr/>
          </p:nvSpPr>
          <p:spPr bwMode="auto">
            <a:xfrm>
              <a:off x="1889125" y="1782763"/>
              <a:ext cx="25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m</a:t>
              </a:r>
              <a:endParaRPr lang="en-US" b="0"/>
            </a:p>
          </p:txBody>
        </p:sp>
        <p:sp>
          <p:nvSpPr>
            <p:cNvPr id="21513" name="Rectangle 9"/>
            <p:cNvSpPr>
              <a:spLocks noChangeArrowheads="1"/>
            </p:cNvSpPr>
            <p:nvPr/>
          </p:nvSpPr>
          <p:spPr bwMode="auto">
            <a:xfrm>
              <a:off x="825500" y="1782763"/>
              <a:ext cx="84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f</a:t>
              </a:r>
              <a:endParaRPr lang="en-US" b="0"/>
            </a:p>
          </p:txBody>
        </p:sp>
        <p:sp>
          <p:nvSpPr>
            <p:cNvPr id="21514" name="Rectangle 10"/>
            <p:cNvSpPr>
              <a:spLocks noChangeArrowheads="1"/>
            </p:cNvSpPr>
            <p:nvPr/>
          </p:nvSpPr>
          <p:spPr bwMode="auto">
            <a:xfrm>
              <a:off x="3201988" y="1752600"/>
              <a:ext cx="10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5" name="Rectangle 11"/>
            <p:cNvSpPr>
              <a:spLocks noChangeArrowheads="1"/>
            </p:cNvSpPr>
            <p:nvPr/>
          </p:nvSpPr>
          <p:spPr bwMode="auto">
            <a:xfrm>
              <a:off x="3057525"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7</a:t>
              </a:r>
              <a:endParaRPr lang="en-US" b="0"/>
            </a:p>
          </p:txBody>
        </p:sp>
        <p:sp>
          <p:nvSpPr>
            <p:cNvPr id="21516" name="Rectangle 12"/>
            <p:cNvSpPr>
              <a:spLocks noChangeArrowheads="1"/>
            </p:cNvSpPr>
            <p:nvPr/>
          </p:nvSpPr>
          <p:spPr bwMode="auto">
            <a:xfrm>
              <a:off x="297815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7" name="Rectangle 13"/>
            <p:cNvSpPr>
              <a:spLocks noChangeArrowheads="1"/>
            </p:cNvSpPr>
            <p:nvPr/>
          </p:nvSpPr>
          <p:spPr bwMode="auto">
            <a:xfrm>
              <a:off x="2838450"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5</a:t>
              </a:r>
              <a:endParaRPr lang="en-US" b="0"/>
            </a:p>
          </p:txBody>
        </p:sp>
        <p:sp>
          <p:nvSpPr>
            <p:cNvPr id="21518" name="Rectangle 14"/>
            <p:cNvSpPr>
              <a:spLocks noChangeArrowheads="1"/>
            </p:cNvSpPr>
            <p:nvPr/>
          </p:nvSpPr>
          <p:spPr bwMode="auto">
            <a:xfrm>
              <a:off x="276225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9" name="Rectangle 15"/>
            <p:cNvSpPr>
              <a:spLocks noChangeArrowheads="1"/>
            </p:cNvSpPr>
            <p:nvPr/>
          </p:nvSpPr>
          <p:spPr bwMode="auto">
            <a:xfrm>
              <a:off x="2627313"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dirty="0">
                  <a:solidFill>
                    <a:srgbClr val="000000"/>
                  </a:solidFill>
                  <a:latin typeface="Times New Roman" pitchFamily="18" charset="0"/>
                </a:rPr>
                <a:t>3</a:t>
              </a:r>
              <a:endParaRPr lang="en-US" b="0" dirty="0"/>
            </a:p>
          </p:txBody>
        </p:sp>
        <p:sp>
          <p:nvSpPr>
            <p:cNvPr id="21520" name="Rectangle 16"/>
            <p:cNvSpPr>
              <a:spLocks noChangeArrowheads="1"/>
            </p:cNvSpPr>
            <p:nvPr/>
          </p:nvSpPr>
          <p:spPr bwMode="auto">
            <a:xfrm>
              <a:off x="255270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21" name="Rectangle 17"/>
            <p:cNvSpPr>
              <a:spLocks noChangeArrowheads="1"/>
            </p:cNvSpPr>
            <p:nvPr/>
          </p:nvSpPr>
          <p:spPr bwMode="auto">
            <a:xfrm>
              <a:off x="2406650"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2</a:t>
              </a:r>
              <a:endParaRPr lang="en-US" b="0"/>
            </a:p>
          </p:txBody>
        </p:sp>
        <p:sp>
          <p:nvSpPr>
            <p:cNvPr id="21522" name="Rectangle 18"/>
            <p:cNvSpPr>
              <a:spLocks noChangeArrowheads="1"/>
            </p:cNvSpPr>
            <p:nvPr/>
          </p:nvSpPr>
          <p:spPr bwMode="auto">
            <a:xfrm>
              <a:off x="2322513"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23" name="Rectangle 19"/>
            <p:cNvSpPr>
              <a:spLocks noChangeArrowheads="1"/>
            </p:cNvSpPr>
            <p:nvPr/>
          </p:nvSpPr>
          <p:spPr bwMode="auto">
            <a:xfrm>
              <a:off x="2201863"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1</a:t>
              </a:r>
              <a:endParaRPr lang="en-US" b="0"/>
            </a:p>
          </p:txBody>
        </p:sp>
        <p:sp>
          <p:nvSpPr>
            <p:cNvPr id="21524" name="Rectangle 20"/>
            <p:cNvSpPr>
              <a:spLocks noChangeArrowheads="1"/>
            </p:cNvSpPr>
            <p:nvPr/>
          </p:nvSpPr>
          <p:spPr bwMode="auto">
            <a:xfrm>
              <a:off x="2122488" y="1787525"/>
              <a:ext cx="10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grpSp>
      <p:sp>
        <p:nvSpPr>
          <p:cNvPr id="21525" name="Rectangle 21"/>
          <p:cNvSpPr>
            <a:spLocks noGrp="1" noChangeArrowheads="1"/>
          </p:cNvSpPr>
          <p:nvPr>
            <p:ph type="title"/>
          </p:nvPr>
        </p:nvSpPr>
        <p:spPr>
          <a:xfrm>
            <a:off x="457200" y="76200"/>
            <a:ext cx="8229600" cy="1143000"/>
          </a:xfrm>
        </p:spPr>
        <p:txBody>
          <a:bodyPr/>
          <a:lstStyle/>
          <a:p>
            <a:r>
              <a:rPr lang="en-US" dirty="0">
                <a:ea typeface="ＭＳ Ｐゴシック" pitchFamily="34" charset="-128"/>
              </a:rPr>
              <a:t>Cube representation (3-bit prime)</a:t>
            </a:r>
          </a:p>
        </p:txBody>
      </p:sp>
      <p:sp>
        <p:nvSpPr>
          <p:cNvPr id="28" name="TextBox 27"/>
          <p:cNvSpPr txBox="1"/>
          <p:nvPr/>
        </p:nvSpPr>
        <p:spPr>
          <a:xfrm>
            <a:off x="457200" y="3657600"/>
            <a:ext cx="7823856" cy="1384995"/>
          </a:xfrm>
          <a:prstGeom prst="rect">
            <a:avLst/>
          </a:prstGeom>
          <a:noFill/>
        </p:spPr>
        <p:txBody>
          <a:bodyPr wrap="square" rtlCol="0">
            <a:spAutoFit/>
          </a:bodyPr>
          <a:lstStyle/>
          <a:p>
            <a:r>
              <a:rPr lang="en-US" sz="2800" dirty="0"/>
              <a:t>Edges connecting two </a:t>
            </a:r>
            <a:r>
              <a:rPr lang="en-US" sz="2800" dirty="0" err="1"/>
              <a:t>minterms</a:t>
            </a:r>
            <a:r>
              <a:rPr lang="en-US" sz="2800" dirty="0"/>
              <a:t> corresponds to product that includes both </a:t>
            </a:r>
            <a:r>
              <a:rPr lang="en-US" sz="2800" dirty="0" err="1"/>
              <a:t>minterms</a:t>
            </a:r>
            <a:r>
              <a:rPr lang="en-US" sz="2800" dirty="0"/>
              <a:t> (the OR of the two adjacent </a:t>
            </a:r>
            <a:r>
              <a:rPr lang="en-US" sz="2800" dirty="0" err="1"/>
              <a:t>minterms</a:t>
            </a:r>
            <a:r>
              <a:rPr lang="en-US" sz="2800" dirty="0"/>
              <a:t>).</a:t>
            </a:r>
          </a:p>
        </p:txBody>
      </p:sp>
      <p:graphicFrame>
        <p:nvGraphicFramePr>
          <p:cNvPr id="152578" name="Object 2"/>
          <p:cNvGraphicFramePr>
            <a:graphicFrameLocks noChangeAspect="1"/>
          </p:cNvGraphicFramePr>
          <p:nvPr/>
        </p:nvGraphicFramePr>
        <p:xfrm>
          <a:off x="2322513" y="5181600"/>
          <a:ext cx="4721225" cy="506413"/>
        </p:xfrm>
        <a:graphic>
          <a:graphicData uri="http://schemas.openxmlformats.org/presentationml/2006/ole">
            <mc:AlternateContent xmlns:mc="http://schemas.openxmlformats.org/markup-compatibility/2006">
              <mc:Choice xmlns:v="urn:schemas-microsoft-com:vml" Requires="v">
                <p:oleObj name="Equation" r:id="rId3" imgW="1892300" imgH="203200" progId="Equation.3">
                  <p:embed/>
                </p:oleObj>
              </mc:Choice>
              <mc:Fallback>
                <p:oleObj name="Equation" r:id="rId3" imgW="18923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513" y="5181600"/>
                        <a:ext cx="4721225"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79" name="Object 3"/>
          <p:cNvGraphicFramePr>
            <a:graphicFrameLocks noChangeAspect="1"/>
          </p:cNvGraphicFramePr>
          <p:nvPr/>
        </p:nvGraphicFramePr>
        <p:xfrm>
          <a:off x="3048000" y="5715000"/>
          <a:ext cx="1204912" cy="506412"/>
        </p:xfrm>
        <a:graphic>
          <a:graphicData uri="http://schemas.openxmlformats.org/presentationml/2006/ole">
            <mc:AlternateContent xmlns:mc="http://schemas.openxmlformats.org/markup-compatibility/2006">
              <mc:Choice xmlns:v="urn:schemas-microsoft-com:vml" Requires="v">
                <p:oleObj name="Equation" r:id="rId5" imgW="482600" imgH="203200" progId="Equation.3">
                  <p:embed/>
                </p:oleObj>
              </mc:Choice>
              <mc:Fallback>
                <p:oleObj name="Equation" r:id="rId5" imgW="482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715000"/>
                        <a:ext cx="1204912"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67818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33" name="TextBox 32"/>
          <p:cNvSpPr txBox="1"/>
          <p:nvPr/>
        </p:nvSpPr>
        <p:spPr>
          <a:xfrm>
            <a:off x="4495800" y="5715000"/>
            <a:ext cx="3246802" cy="461665"/>
          </a:xfrm>
          <a:prstGeom prst="rect">
            <a:avLst/>
          </a:prstGeom>
          <a:noFill/>
        </p:spPr>
        <p:txBody>
          <a:bodyPr wrap="none" rtlCol="0">
            <a:spAutoFit/>
          </a:bodyPr>
          <a:lstStyle/>
          <a:p>
            <a:r>
              <a:rPr lang="en-US" sz="2400" dirty="0">
                <a:solidFill>
                  <a:srgbClr val="0000FF"/>
                </a:solidFill>
              </a:rPr>
              <a:t>(apply “combining” rule)</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7800" y="1216152"/>
            <a:ext cx="2953119" cy="2478024"/>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7800" y="1216152"/>
            <a:ext cx="2953119" cy="2478024"/>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7800" y="1216152"/>
            <a:ext cx="2980526" cy="2478024"/>
          </a:xfrm>
          <a:prstGeom prst="rect">
            <a:avLst/>
          </a:prstGeom>
        </p:spPr>
      </p:pic>
      <p:sp>
        <p:nvSpPr>
          <p:cNvPr id="8" name="Slide Number Placeholder 7"/>
          <p:cNvSpPr>
            <a:spLocks noGrp="1"/>
          </p:cNvSpPr>
          <p:nvPr>
            <p:ph type="sldNum" sz="quarter" idx="12"/>
          </p:nvPr>
        </p:nvSpPr>
        <p:spPr/>
        <p:txBody>
          <a:bodyPr/>
          <a:lstStyle/>
          <a:p>
            <a:fld id="{91428E00-80DD-2147-9602-1B9AC9547B01}" type="slidenum">
              <a:rPr lang="en-US" smtClean="0"/>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5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5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06375" y="1676400"/>
            <a:ext cx="86725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l">
              <a:spcBef>
                <a:spcPct val="20000"/>
              </a:spcBef>
              <a:buSzPct val="100000"/>
            </a:pPr>
            <a:endParaRPr lang="en-US" b="0"/>
          </a:p>
        </p:txBody>
      </p:sp>
      <p:grpSp>
        <p:nvGrpSpPr>
          <p:cNvPr id="2" name="Group 37"/>
          <p:cNvGrpSpPr/>
          <p:nvPr/>
        </p:nvGrpSpPr>
        <p:grpSpPr>
          <a:xfrm>
            <a:off x="825500" y="1295400"/>
            <a:ext cx="2478088" cy="1093788"/>
            <a:chOff x="825500" y="1524000"/>
            <a:chExt cx="2478088" cy="1093788"/>
          </a:xfrm>
        </p:grpSpPr>
        <p:sp>
          <p:nvSpPr>
            <p:cNvPr id="21509" name="Rectangle 5"/>
            <p:cNvSpPr>
              <a:spLocks noChangeArrowheads="1"/>
            </p:cNvSpPr>
            <p:nvPr/>
          </p:nvSpPr>
          <p:spPr bwMode="auto">
            <a:xfrm>
              <a:off x="1449388" y="1524000"/>
              <a:ext cx="488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400" b="0" dirty="0" err="1">
                  <a:solidFill>
                    <a:srgbClr val="000000"/>
                  </a:solidFill>
                  <a:latin typeface="Symbol" pitchFamily="18" charset="2"/>
                </a:rPr>
                <a:t>å</a:t>
              </a:r>
              <a:endParaRPr lang="en-US" b="0" dirty="0"/>
            </a:p>
          </p:txBody>
        </p:sp>
        <p:sp>
          <p:nvSpPr>
            <p:cNvPr id="21510" name="Rectangle 6"/>
            <p:cNvSpPr>
              <a:spLocks noChangeArrowheads="1"/>
            </p:cNvSpPr>
            <p:nvPr/>
          </p:nvSpPr>
          <p:spPr bwMode="auto">
            <a:xfrm>
              <a:off x="1060450" y="1752600"/>
              <a:ext cx="166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Symbol" pitchFamily="18" charset="2"/>
                </a:rPr>
                <a:t>=</a:t>
              </a:r>
              <a:endParaRPr lang="en-US" b="0"/>
            </a:p>
          </p:txBody>
        </p:sp>
        <p:sp>
          <p:nvSpPr>
            <p:cNvPr id="21511" name="Rectangle 7"/>
            <p:cNvSpPr>
              <a:spLocks noChangeArrowheads="1"/>
            </p:cNvSpPr>
            <p:nvPr/>
          </p:nvSpPr>
          <p:spPr bwMode="auto">
            <a:xfrm>
              <a:off x="1477963" y="2297113"/>
              <a:ext cx="4302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0">
                  <a:solidFill>
                    <a:srgbClr val="000000"/>
                  </a:solidFill>
                </a:rPr>
                <a:t>cba</a:t>
              </a:r>
              <a:endParaRPr lang="en-US" b="0"/>
            </a:p>
          </p:txBody>
        </p:sp>
        <p:sp>
          <p:nvSpPr>
            <p:cNvPr id="21512" name="Rectangle 8"/>
            <p:cNvSpPr>
              <a:spLocks noChangeArrowheads="1"/>
            </p:cNvSpPr>
            <p:nvPr/>
          </p:nvSpPr>
          <p:spPr bwMode="auto">
            <a:xfrm>
              <a:off x="1889125" y="1782763"/>
              <a:ext cx="25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m</a:t>
              </a:r>
              <a:endParaRPr lang="en-US" b="0"/>
            </a:p>
          </p:txBody>
        </p:sp>
        <p:sp>
          <p:nvSpPr>
            <p:cNvPr id="21513" name="Rectangle 9"/>
            <p:cNvSpPr>
              <a:spLocks noChangeArrowheads="1"/>
            </p:cNvSpPr>
            <p:nvPr/>
          </p:nvSpPr>
          <p:spPr bwMode="auto">
            <a:xfrm>
              <a:off x="825500" y="1782763"/>
              <a:ext cx="84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f</a:t>
              </a:r>
              <a:endParaRPr lang="en-US" b="0"/>
            </a:p>
          </p:txBody>
        </p:sp>
        <p:sp>
          <p:nvSpPr>
            <p:cNvPr id="21514" name="Rectangle 10"/>
            <p:cNvSpPr>
              <a:spLocks noChangeArrowheads="1"/>
            </p:cNvSpPr>
            <p:nvPr/>
          </p:nvSpPr>
          <p:spPr bwMode="auto">
            <a:xfrm>
              <a:off x="3201988" y="1752600"/>
              <a:ext cx="10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5" name="Rectangle 11"/>
            <p:cNvSpPr>
              <a:spLocks noChangeArrowheads="1"/>
            </p:cNvSpPr>
            <p:nvPr/>
          </p:nvSpPr>
          <p:spPr bwMode="auto">
            <a:xfrm>
              <a:off x="3057525"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7</a:t>
              </a:r>
              <a:endParaRPr lang="en-US" b="0"/>
            </a:p>
          </p:txBody>
        </p:sp>
        <p:sp>
          <p:nvSpPr>
            <p:cNvPr id="21516" name="Rectangle 12"/>
            <p:cNvSpPr>
              <a:spLocks noChangeArrowheads="1"/>
            </p:cNvSpPr>
            <p:nvPr/>
          </p:nvSpPr>
          <p:spPr bwMode="auto">
            <a:xfrm>
              <a:off x="297815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7" name="Rectangle 13"/>
            <p:cNvSpPr>
              <a:spLocks noChangeArrowheads="1"/>
            </p:cNvSpPr>
            <p:nvPr/>
          </p:nvSpPr>
          <p:spPr bwMode="auto">
            <a:xfrm>
              <a:off x="2838450"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5</a:t>
              </a:r>
              <a:endParaRPr lang="en-US" b="0"/>
            </a:p>
          </p:txBody>
        </p:sp>
        <p:sp>
          <p:nvSpPr>
            <p:cNvPr id="21518" name="Rectangle 14"/>
            <p:cNvSpPr>
              <a:spLocks noChangeArrowheads="1"/>
            </p:cNvSpPr>
            <p:nvPr/>
          </p:nvSpPr>
          <p:spPr bwMode="auto">
            <a:xfrm>
              <a:off x="276225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9" name="Rectangle 15"/>
            <p:cNvSpPr>
              <a:spLocks noChangeArrowheads="1"/>
            </p:cNvSpPr>
            <p:nvPr/>
          </p:nvSpPr>
          <p:spPr bwMode="auto">
            <a:xfrm>
              <a:off x="2627313"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dirty="0">
                  <a:solidFill>
                    <a:srgbClr val="000000"/>
                  </a:solidFill>
                  <a:latin typeface="Times New Roman" pitchFamily="18" charset="0"/>
                </a:rPr>
                <a:t>3</a:t>
              </a:r>
              <a:endParaRPr lang="en-US" b="0" dirty="0"/>
            </a:p>
          </p:txBody>
        </p:sp>
        <p:sp>
          <p:nvSpPr>
            <p:cNvPr id="21520" name="Rectangle 16"/>
            <p:cNvSpPr>
              <a:spLocks noChangeArrowheads="1"/>
            </p:cNvSpPr>
            <p:nvPr/>
          </p:nvSpPr>
          <p:spPr bwMode="auto">
            <a:xfrm>
              <a:off x="255270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21" name="Rectangle 17"/>
            <p:cNvSpPr>
              <a:spLocks noChangeArrowheads="1"/>
            </p:cNvSpPr>
            <p:nvPr/>
          </p:nvSpPr>
          <p:spPr bwMode="auto">
            <a:xfrm>
              <a:off x="2406650"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2</a:t>
              </a:r>
              <a:endParaRPr lang="en-US" b="0"/>
            </a:p>
          </p:txBody>
        </p:sp>
        <p:sp>
          <p:nvSpPr>
            <p:cNvPr id="21522" name="Rectangle 18"/>
            <p:cNvSpPr>
              <a:spLocks noChangeArrowheads="1"/>
            </p:cNvSpPr>
            <p:nvPr/>
          </p:nvSpPr>
          <p:spPr bwMode="auto">
            <a:xfrm>
              <a:off x="2322513"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23" name="Rectangle 19"/>
            <p:cNvSpPr>
              <a:spLocks noChangeArrowheads="1"/>
            </p:cNvSpPr>
            <p:nvPr/>
          </p:nvSpPr>
          <p:spPr bwMode="auto">
            <a:xfrm>
              <a:off x="2201863"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1</a:t>
              </a:r>
              <a:endParaRPr lang="en-US" b="0"/>
            </a:p>
          </p:txBody>
        </p:sp>
        <p:sp>
          <p:nvSpPr>
            <p:cNvPr id="21524" name="Rectangle 20"/>
            <p:cNvSpPr>
              <a:spLocks noChangeArrowheads="1"/>
            </p:cNvSpPr>
            <p:nvPr/>
          </p:nvSpPr>
          <p:spPr bwMode="auto">
            <a:xfrm>
              <a:off x="2122488" y="1787525"/>
              <a:ext cx="10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grpSp>
      <p:sp>
        <p:nvSpPr>
          <p:cNvPr id="21525" name="Rectangle 21"/>
          <p:cNvSpPr>
            <a:spLocks noGrp="1" noChangeArrowheads="1"/>
          </p:cNvSpPr>
          <p:nvPr>
            <p:ph type="title"/>
          </p:nvPr>
        </p:nvSpPr>
        <p:spPr>
          <a:xfrm>
            <a:off x="457200" y="76200"/>
            <a:ext cx="8229600" cy="1143000"/>
          </a:xfrm>
        </p:spPr>
        <p:txBody>
          <a:bodyPr/>
          <a:lstStyle/>
          <a:p>
            <a:r>
              <a:rPr lang="en-US" dirty="0">
                <a:ea typeface="ＭＳ Ｐゴシック" pitchFamily="34" charset="-128"/>
              </a:rPr>
              <a:t>Cube representation (3-bit prime)</a:t>
            </a:r>
          </a:p>
        </p:txBody>
      </p:sp>
      <p:sp>
        <p:nvSpPr>
          <p:cNvPr id="28" name="TextBox 27"/>
          <p:cNvSpPr txBox="1"/>
          <p:nvPr/>
        </p:nvSpPr>
        <p:spPr>
          <a:xfrm>
            <a:off x="457200" y="3276600"/>
            <a:ext cx="7823856"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Two edges that differ in one variable (e.g., 1X1 and 0X1) are said to be “adjacent”.  </a:t>
            </a:r>
          </a:p>
          <a:p>
            <a:pPr marL="457200" indent="-457200">
              <a:buFont typeface="Arial" panose="020B0604020202020204" pitchFamily="34" charset="0"/>
              <a:buChar char="•"/>
            </a:pPr>
            <a:r>
              <a:rPr lang="en-US" sz="2800" dirty="0"/>
              <a:t>The face that includes both edges represents product that includes vertices for both edges.</a:t>
            </a:r>
          </a:p>
        </p:txBody>
      </p:sp>
      <p:graphicFrame>
        <p:nvGraphicFramePr>
          <p:cNvPr id="152578" name="Object 2"/>
          <p:cNvGraphicFramePr>
            <a:graphicFrameLocks noChangeAspect="1"/>
          </p:cNvGraphicFramePr>
          <p:nvPr/>
        </p:nvGraphicFramePr>
        <p:xfrm>
          <a:off x="2924175" y="5181600"/>
          <a:ext cx="3516313" cy="506413"/>
        </p:xfrm>
        <a:graphic>
          <a:graphicData uri="http://schemas.openxmlformats.org/presentationml/2006/ole">
            <mc:AlternateContent xmlns:mc="http://schemas.openxmlformats.org/markup-compatibility/2006">
              <mc:Choice xmlns:v="urn:schemas-microsoft-com:vml" Requires="v">
                <p:oleObj name="Equation" r:id="rId3" imgW="1409700" imgH="203200" progId="Equation.3">
                  <p:embed/>
                </p:oleObj>
              </mc:Choice>
              <mc:Fallback>
                <p:oleObj name="Equation" r:id="rId3" imgW="14097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175" y="5181600"/>
                        <a:ext cx="3516313"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79" name="Object 3"/>
          <p:cNvGraphicFramePr>
            <a:graphicFrameLocks noChangeAspect="1"/>
          </p:cNvGraphicFramePr>
          <p:nvPr/>
        </p:nvGraphicFramePr>
        <p:xfrm>
          <a:off x="3646487" y="5794375"/>
          <a:ext cx="696913" cy="347663"/>
        </p:xfrm>
        <a:graphic>
          <a:graphicData uri="http://schemas.openxmlformats.org/presentationml/2006/ole">
            <mc:AlternateContent xmlns:mc="http://schemas.openxmlformats.org/markup-compatibility/2006">
              <mc:Choice xmlns:v="urn:schemas-microsoft-com:vml" Requires="v">
                <p:oleObj name="Equation" r:id="rId5" imgW="279400" imgH="139700" progId="Equation.3">
                  <p:embed/>
                </p:oleObj>
              </mc:Choice>
              <mc:Fallback>
                <p:oleObj name="Equation" r:id="rId5" imgW="279400" imgH="139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6487" y="5794375"/>
                        <a:ext cx="696913"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 name="Picture 30" descr="ss2-cube-prime3-combine4.jpg"/>
          <p:cNvPicPr>
            <a:picLocks noChangeAspect="1"/>
          </p:cNvPicPr>
          <p:nvPr/>
        </p:nvPicPr>
        <p:blipFill>
          <a:blip r:embed="rId7"/>
          <a:stretch>
            <a:fillRect/>
          </a:stretch>
        </p:blipFill>
        <p:spPr>
          <a:xfrm>
            <a:off x="5396827" y="1143000"/>
            <a:ext cx="2605741" cy="2133600"/>
          </a:xfrm>
          <a:prstGeom prst="rect">
            <a:avLst/>
          </a:prstGeom>
        </p:spPr>
      </p:pic>
      <p:sp>
        <p:nvSpPr>
          <p:cNvPr id="32" name="TextBox 31"/>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33" name="TextBox 32"/>
          <p:cNvSpPr txBox="1"/>
          <p:nvPr/>
        </p:nvSpPr>
        <p:spPr>
          <a:xfrm>
            <a:off x="4495800" y="5638800"/>
            <a:ext cx="3246802" cy="461665"/>
          </a:xfrm>
          <a:prstGeom prst="rect">
            <a:avLst/>
          </a:prstGeom>
          <a:noFill/>
        </p:spPr>
        <p:txBody>
          <a:bodyPr wrap="none" rtlCol="0">
            <a:spAutoFit/>
          </a:bodyPr>
          <a:lstStyle/>
          <a:p>
            <a:r>
              <a:rPr lang="en-US" sz="2400" dirty="0">
                <a:solidFill>
                  <a:srgbClr val="0000FF"/>
                </a:solidFill>
              </a:rPr>
              <a:t>(apply “combining” rule)</a:t>
            </a:r>
          </a:p>
        </p:txBody>
      </p:sp>
      <p:sp>
        <p:nvSpPr>
          <p:cNvPr id="3" name="Slide Number Placeholder 2"/>
          <p:cNvSpPr>
            <a:spLocks noGrp="1"/>
          </p:cNvSpPr>
          <p:nvPr>
            <p:ph type="sldNum" sz="quarter" idx="12"/>
          </p:nvPr>
        </p:nvSpPr>
        <p:spPr/>
        <p:txBody>
          <a:bodyPr/>
          <a:lstStyle/>
          <a:p>
            <a:fld id="{91428E00-80DD-2147-9602-1B9AC9547B01}" type="slidenum">
              <a:rPr lang="en-US" smtClean="0"/>
              <a:t>24</a:t>
            </a:fld>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5229" y="1143000"/>
            <a:ext cx="2360719" cy="2130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5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5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06375" y="1676400"/>
            <a:ext cx="86725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gn="l">
              <a:spcBef>
                <a:spcPct val="20000"/>
              </a:spcBef>
              <a:buSzPct val="100000"/>
            </a:pPr>
            <a:endParaRPr lang="en-US" b="0" dirty="0"/>
          </a:p>
        </p:txBody>
      </p:sp>
      <p:grpSp>
        <p:nvGrpSpPr>
          <p:cNvPr id="2" name="Group 37"/>
          <p:cNvGrpSpPr/>
          <p:nvPr/>
        </p:nvGrpSpPr>
        <p:grpSpPr>
          <a:xfrm>
            <a:off x="825500" y="1878012"/>
            <a:ext cx="2478088" cy="1093788"/>
            <a:chOff x="825500" y="1524000"/>
            <a:chExt cx="2478088" cy="1093788"/>
          </a:xfrm>
        </p:grpSpPr>
        <p:sp>
          <p:nvSpPr>
            <p:cNvPr id="21509" name="Rectangle 5"/>
            <p:cNvSpPr>
              <a:spLocks noChangeArrowheads="1"/>
            </p:cNvSpPr>
            <p:nvPr/>
          </p:nvSpPr>
          <p:spPr bwMode="auto">
            <a:xfrm>
              <a:off x="1449388" y="1524000"/>
              <a:ext cx="488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5400" b="0" dirty="0" err="1">
                  <a:solidFill>
                    <a:srgbClr val="000000"/>
                  </a:solidFill>
                  <a:latin typeface="Symbol" pitchFamily="18" charset="2"/>
                </a:rPr>
                <a:t>å</a:t>
              </a:r>
              <a:endParaRPr lang="en-US" b="0" dirty="0"/>
            </a:p>
          </p:txBody>
        </p:sp>
        <p:sp>
          <p:nvSpPr>
            <p:cNvPr id="21510" name="Rectangle 6"/>
            <p:cNvSpPr>
              <a:spLocks noChangeArrowheads="1"/>
            </p:cNvSpPr>
            <p:nvPr/>
          </p:nvSpPr>
          <p:spPr bwMode="auto">
            <a:xfrm>
              <a:off x="1060450" y="1752600"/>
              <a:ext cx="166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Symbol" pitchFamily="18" charset="2"/>
                </a:rPr>
                <a:t>=</a:t>
              </a:r>
              <a:endParaRPr lang="en-US" b="0"/>
            </a:p>
          </p:txBody>
        </p:sp>
        <p:sp>
          <p:nvSpPr>
            <p:cNvPr id="21511" name="Rectangle 7"/>
            <p:cNvSpPr>
              <a:spLocks noChangeArrowheads="1"/>
            </p:cNvSpPr>
            <p:nvPr/>
          </p:nvSpPr>
          <p:spPr bwMode="auto">
            <a:xfrm>
              <a:off x="1477963" y="2297113"/>
              <a:ext cx="4302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0">
                  <a:solidFill>
                    <a:srgbClr val="000000"/>
                  </a:solidFill>
                </a:rPr>
                <a:t>cba</a:t>
              </a:r>
              <a:endParaRPr lang="en-US" b="0"/>
            </a:p>
          </p:txBody>
        </p:sp>
        <p:sp>
          <p:nvSpPr>
            <p:cNvPr id="21512" name="Rectangle 8"/>
            <p:cNvSpPr>
              <a:spLocks noChangeArrowheads="1"/>
            </p:cNvSpPr>
            <p:nvPr/>
          </p:nvSpPr>
          <p:spPr bwMode="auto">
            <a:xfrm>
              <a:off x="1889125" y="1782763"/>
              <a:ext cx="25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m</a:t>
              </a:r>
              <a:endParaRPr lang="en-US" b="0"/>
            </a:p>
          </p:txBody>
        </p:sp>
        <p:sp>
          <p:nvSpPr>
            <p:cNvPr id="21513" name="Rectangle 9"/>
            <p:cNvSpPr>
              <a:spLocks noChangeArrowheads="1"/>
            </p:cNvSpPr>
            <p:nvPr/>
          </p:nvSpPr>
          <p:spPr bwMode="auto">
            <a:xfrm>
              <a:off x="825500" y="1782763"/>
              <a:ext cx="841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f</a:t>
              </a:r>
              <a:endParaRPr lang="en-US" b="0"/>
            </a:p>
          </p:txBody>
        </p:sp>
        <p:sp>
          <p:nvSpPr>
            <p:cNvPr id="21514" name="Rectangle 10"/>
            <p:cNvSpPr>
              <a:spLocks noChangeArrowheads="1"/>
            </p:cNvSpPr>
            <p:nvPr/>
          </p:nvSpPr>
          <p:spPr bwMode="auto">
            <a:xfrm>
              <a:off x="3201988" y="1752600"/>
              <a:ext cx="10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5" name="Rectangle 11"/>
            <p:cNvSpPr>
              <a:spLocks noChangeArrowheads="1"/>
            </p:cNvSpPr>
            <p:nvPr/>
          </p:nvSpPr>
          <p:spPr bwMode="auto">
            <a:xfrm>
              <a:off x="3057525"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7</a:t>
              </a:r>
              <a:endParaRPr lang="en-US" b="0"/>
            </a:p>
          </p:txBody>
        </p:sp>
        <p:sp>
          <p:nvSpPr>
            <p:cNvPr id="21516" name="Rectangle 12"/>
            <p:cNvSpPr>
              <a:spLocks noChangeArrowheads="1"/>
            </p:cNvSpPr>
            <p:nvPr/>
          </p:nvSpPr>
          <p:spPr bwMode="auto">
            <a:xfrm>
              <a:off x="297815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7" name="Rectangle 13"/>
            <p:cNvSpPr>
              <a:spLocks noChangeArrowheads="1"/>
            </p:cNvSpPr>
            <p:nvPr/>
          </p:nvSpPr>
          <p:spPr bwMode="auto">
            <a:xfrm>
              <a:off x="2838450"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5</a:t>
              </a:r>
              <a:endParaRPr lang="en-US" b="0"/>
            </a:p>
          </p:txBody>
        </p:sp>
        <p:sp>
          <p:nvSpPr>
            <p:cNvPr id="21518" name="Rectangle 14"/>
            <p:cNvSpPr>
              <a:spLocks noChangeArrowheads="1"/>
            </p:cNvSpPr>
            <p:nvPr/>
          </p:nvSpPr>
          <p:spPr bwMode="auto">
            <a:xfrm>
              <a:off x="276225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19" name="Rectangle 15"/>
            <p:cNvSpPr>
              <a:spLocks noChangeArrowheads="1"/>
            </p:cNvSpPr>
            <p:nvPr/>
          </p:nvSpPr>
          <p:spPr bwMode="auto">
            <a:xfrm>
              <a:off x="2627313"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dirty="0">
                  <a:solidFill>
                    <a:srgbClr val="000000"/>
                  </a:solidFill>
                  <a:latin typeface="Times New Roman" pitchFamily="18" charset="0"/>
                </a:rPr>
                <a:t>3</a:t>
              </a:r>
              <a:endParaRPr lang="en-US" b="0" dirty="0"/>
            </a:p>
          </p:txBody>
        </p:sp>
        <p:sp>
          <p:nvSpPr>
            <p:cNvPr id="21520" name="Rectangle 16"/>
            <p:cNvSpPr>
              <a:spLocks noChangeArrowheads="1"/>
            </p:cNvSpPr>
            <p:nvPr/>
          </p:nvSpPr>
          <p:spPr bwMode="auto">
            <a:xfrm>
              <a:off x="2552700"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21" name="Rectangle 17"/>
            <p:cNvSpPr>
              <a:spLocks noChangeArrowheads="1"/>
            </p:cNvSpPr>
            <p:nvPr/>
          </p:nvSpPr>
          <p:spPr bwMode="auto">
            <a:xfrm>
              <a:off x="2406650"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2</a:t>
              </a:r>
              <a:endParaRPr lang="en-US" b="0"/>
            </a:p>
          </p:txBody>
        </p:sp>
        <p:sp>
          <p:nvSpPr>
            <p:cNvPr id="21522" name="Rectangle 18"/>
            <p:cNvSpPr>
              <a:spLocks noChangeArrowheads="1"/>
            </p:cNvSpPr>
            <p:nvPr/>
          </p:nvSpPr>
          <p:spPr bwMode="auto">
            <a:xfrm>
              <a:off x="2322513" y="1787525"/>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sp>
          <p:nvSpPr>
            <p:cNvPr id="21523" name="Rectangle 19"/>
            <p:cNvSpPr>
              <a:spLocks noChangeArrowheads="1"/>
            </p:cNvSpPr>
            <p:nvPr/>
          </p:nvSpPr>
          <p:spPr bwMode="auto">
            <a:xfrm>
              <a:off x="2201863" y="17875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1</a:t>
              </a:r>
              <a:endParaRPr lang="en-US" b="0"/>
            </a:p>
          </p:txBody>
        </p:sp>
        <p:sp>
          <p:nvSpPr>
            <p:cNvPr id="21524" name="Rectangle 20"/>
            <p:cNvSpPr>
              <a:spLocks noChangeArrowheads="1"/>
            </p:cNvSpPr>
            <p:nvPr/>
          </p:nvSpPr>
          <p:spPr bwMode="auto">
            <a:xfrm>
              <a:off x="2122488" y="1787525"/>
              <a:ext cx="10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latin typeface="Times New Roman" pitchFamily="18" charset="0"/>
                </a:rPr>
                <a:t>(</a:t>
              </a:r>
              <a:endParaRPr lang="en-US" b="0"/>
            </a:p>
          </p:txBody>
        </p:sp>
      </p:grpSp>
      <p:sp>
        <p:nvSpPr>
          <p:cNvPr id="21525" name="Rectangle 21"/>
          <p:cNvSpPr>
            <a:spLocks noGrp="1" noChangeArrowheads="1"/>
          </p:cNvSpPr>
          <p:nvPr>
            <p:ph type="title"/>
          </p:nvPr>
        </p:nvSpPr>
        <p:spPr>
          <a:xfrm>
            <a:off x="457200" y="76200"/>
            <a:ext cx="8229600" cy="1143000"/>
          </a:xfrm>
        </p:spPr>
        <p:txBody>
          <a:bodyPr/>
          <a:lstStyle/>
          <a:p>
            <a:r>
              <a:rPr lang="en-US" dirty="0">
                <a:ea typeface="ＭＳ Ｐゴシック" pitchFamily="34" charset="-128"/>
              </a:rPr>
              <a:t>Cube representation (3-bit prime)</a:t>
            </a:r>
          </a:p>
        </p:txBody>
      </p:sp>
      <p:graphicFrame>
        <p:nvGraphicFramePr>
          <p:cNvPr id="152578" name="Object 2"/>
          <p:cNvGraphicFramePr>
            <a:graphicFrameLocks noChangeAspect="1"/>
          </p:cNvGraphicFramePr>
          <p:nvPr>
            <p:extLst>
              <p:ext uri="{D42A27DB-BD31-4B8C-83A1-F6EECF244321}">
                <p14:modId xmlns:p14="http://schemas.microsoft.com/office/powerpoint/2010/main" val="3041398728"/>
              </p:ext>
            </p:extLst>
          </p:nvPr>
        </p:nvGraphicFramePr>
        <p:xfrm>
          <a:off x="685800" y="5095875"/>
          <a:ext cx="1962150" cy="458788"/>
        </p:xfrm>
        <a:graphic>
          <a:graphicData uri="http://schemas.openxmlformats.org/presentationml/2006/ole">
            <mc:AlternateContent xmlns:mc="http://schemas.openxmlformats.org/markup-compatibility/2006">
              <mc:Choice xmlns:v="urn:schemas-microsoft-com:vml" Requires="v">
                <p:oleObj name="Equation" r:id="rId3" imgW="977760" imgH="228600" progId="Equation.3">
                  <p:embed/>
                </p:oleObj>
              </mc:Choice>
              <mc:Fallback>
                <p:oleObj name="Equation" r:id="rId3" imgW="977760" imgH="228600" progId="Equation.3">
                  <p:embed/>
                  <p:pic>
                    <p:nvPicPr>
                      <p:cNvPr id="0" name="Picture 2"/>
                      <p:cNvPicPr>
                        <a:picLocks noChangeAspect="1" noChangeArrowheads="1"/>
                      </p:cNvPicPr>
                      <p:nvPr/>
                    </p:nvPicPr>
                    <p:blipFill>
                      <a:blip r:embed="rId4"/>
                      <a:srcRect/>
                      <a:stretch>
                        <a:fillRect/>
                      </a:stretch>
                    </p:blipFill>
                    <p:spPr bwMode="auto">
                      <a:xfrm>
                        <a:off x="685800" y="5095875"/>
                        <a:ext cx="1962150"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 name="Picture 25" descr="ss2-cube-prime3-minimized.jpg"/>
          <p:cNvPicPr>
            <a:picLocks noChangeAspect="1"/>
          </p:cNvPicPr>
          <p:nvPr/>
        </p:nvPicPr>
        <p:blipFill>
          <a:blip r:embed="rId5"/>
          <a:stretch>
            <a:fillRect/>
          </a:stretch>
        </p:blipFill>
        <p:spPr>
          <a:xfrm>
            <a:off x="4671339" y="990600"/>
            <a:ext cx="3634461" cy="2975924"/>
          </a:xfrm>
          <a:prstGeom prst="rect">
            <a:avLst/>
          </a:prstGeom>
        </p:spPr>
      </p:pic>
      <p:graphicFrame>
        <p:nvGraphicFramePr>
          <p:cNvPr id="157700" name="Object 4"/>
          <p:cNvGraphicFramePr>
            <a:graphicFrameLocks noChangeAspect="1"/>
          </p:cNvGraphicFramePr>
          <p:nvPr>
            <p:extLst>
              <p:ext uri="{D42A27DB-BD31-4B8C-83A1-F6EECF244321}">
                <p14:modId xmlns:p14="http://schemas.microsoft.com/office/powerpoint/2010/main" val="3691374044"/>
              </p:ext>
            </p:extLst>
          </p:nvPr>
        </p:nvGraphicFramePr>
        <p:xfrm>
          <a:off x="714375" y="5956300"/>
          <a:ext cx="7896225" cy="482600"/>
        </p:xfrm>
        <a:graphic>
          <a:graphicData uri="http://schemas.openxmlformats.org/presentationml/2006/ole">
            <mc:AlternateContent xmlns:mc="http://schemas.openxmlformats.org/markup-compatibility/2006">
              <mc:Choice xmlns:v="urn:schemas-microsoft-com:vml" Requires="v">
                <p:oleObj name="Equation" r:id="rId6" imgW="3949560" imgH="241200" progId="Equation.3">
                  <p:embed/>
                </p:oleObj>
              </mc:Choice>
              <mc:Fallback>
                <p:oleObj name="Equation" r:id="rId6" imgW="3949560" imgH="241200" progId="Equation.3">
                  <p:embed/>
                  <p:pic>
                    <p:nvPicPr>
                      <p:cNvPr id="0" name="Picture 4"/>
                      <p:cNvPicPr>
                        <a:picLocks noChangeAspect="1" noChangeArrowheads="1"/>
                      </p:cNvPicPr>
                      <p:nvPr/>
                    </p:nvPicPr>
                    <p:blipFill>
                      <a:blip r:embed="rId7"/>
                      <a:srcRect/>
                      <a:stretch>
                        <a:fillRect/>
                      </a:stretch>
                    </p:blipFill>
                    <p:spPr bwMode="auto">
                      <a:xfrm>
                        <a:off x="714375" y="5956300"/>
                        <a:ext cx="789622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5" name="Group 34"/>
          <p:cNvGrpSpPr/>
          <p:nvPr/>
        </p:nvGrpSpPr>
        <p:grpSpPr>
          <a:xfrm>
            <a:off x="2627313" y="5561994"/>
            <a:ext cx="4905138" cy="400110"/>
            <a:chOff x="3909980" y="5712778"/>
            <a:chExt cx="4905138" cy="400110"/>
          </a:xfrm>
        </p:grpSpPr>
        <p:cxnSp>
          <p:nvCxnSpPr>
            <p:cNvPr id="31" name="Straight Arrow Connector 30"/>
            <p:cNvCxnSpPr>
              <a:stCxn id="33" idx="1"/>
            </p:cNvCxnSpPr>
            <p:nvPr/>
          </p:nvCxnSpPr>
          <p:spPr>
            <a:xfrm flipH="1" flipV="1">
              <a:off x="3909980" y="5909628"/>
              <a:ext cx="1643332" cy="320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553312" y="5712778"/>
              <a:ext cx="3261806" cy="400110"/>
            </a:xfrm>
            <a:prstGeom prst="rect">
              <a:avLst/>
            </a:prstGeom>
            <a:noFill/>
          </p:spPr>
          <p:txBody>
            <a:bodyPr wrap="none" rtlCol="0">
              <a:spAutoFit/>
            </a:bodyPr>
            <a:lstStyle/>
            <a:p>
              <a:r>
                <a:rPr lang="en-US" sz="2000" dirty="0">
                  <a:solidFill>
                    <a:srgbClr val="0000FF"/>
                  </a:solidFill>
                </a:rPr>
                <a:t>Much fewer gates (and wires)</a:t>
              </a:r>
            </a:p>
          </p:txBody>
        </p:sp>
      </p:grpSp>
      <p:sp>
        <p:nvSpPr>
          <p:cNvPr id="34" name="TextBox 33"/>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36" name="TextBox 35"/>
          <p:cNvSpPr txBox="1"/>
          <p:nvPr/>
        </p:nvSpPr>
        <p:spPr>
          <a:xfrm>
            <a:off x="381000" y="3962400"/>
            <a:ext cx="8305800" cy="954107"/>
          </a:xfrm>
          <a:prstGeom prst="rect">
            <a:avLst/>
          </a:prstGeom>
          <a:noFill/>
        </p:spPr>
        <p:txBody>
          <a:bodyPr wrap="square" rtlCol="0">
            <a:spAutoFit/>
          </a:bodyPr>
          <a:lstStyle/>
          <a:p>
            <a:r>
              <a:rPr lang="en-US" sz="2800" dirty="0"/>
              <a:t>Optimized function is sum over “largest” </a:t>
            </a:r>
            <a:r>
              <a:rPr lang="en-US" sz="2800" dirty="0" err="1"/>
              <a:t>implicants</a:t>
            </a:r>
            <a:r>
              <a:rPr lang="en-US" sz="2800" dirty="0"/>
              <a:t> that “cover” all </a:t>
            </a:r>
            <a:r>
              <a:rPr lang="en-US" sz="2800" dirty="0" err="1"/>
              <a:t>implicant</a:t>
            </a:r>
            <a:r>
              <a:rPr lang="en-US" sz="2800" dirty="0"/>
              <a:t> vertices</a:t>
            </a:r>
          </a:p>
        </p:txBody>
      </p:sp>
      <p:sp>
        <p:nvSpPr>
          <p:cNvPr id="3" name="Slide Number Placeholder 2"/>
          <p:cNvSpPr>
            <a:spLocks noGrp="1"/>
          </p:cNvSpPr>
          <p:nvPr>
            <p:ph type="sldNum" sz="quarter" idx="12"/>
          </p:nvPr>
        </p:nvSpPr>
        <p:spPr/>
        <p:txBody>
          <a:bodyPr/>
          <a:lstStyle/>
          <a:p>
            <a:fld id="{91428E00-80DD-2147-9602-1B9AC9547B01}" type="slidenum">
              <a:rPr lang="en-US" smtClean="0"/>
              <a:t>25</a:t>
            </a:fld>
            <a:endParaRPr lang="en-US"/>
          </a:p>
        </p:txBody>
      </p:sp>
      <p:graphicFrame>
        <p:nvGraphicFramePr>
          <p:cNvPr id="37" name="Object 2"/>
          <p:cNvGraphicFramePr>
            <a:graphicFrameLocks noChangeAspect="1"/>
          </p:cNvGraphicFramePr>
          <p:nvPr>
            <p:extLst>
              <p:ext uri="{D42A27DB-BD31-4B8C-83A1-F6EECF244321}">
                <p14:modId xmlns:p14="http://schemas.microsoft.com/office/powerpoint/2010/main" val="2216254354"/>
              </p:ext>
            </p:extLst>
          </p:nvPr>
        </p:nvGraphicFramePr>
        <p:xfrm>
          <a:off x="990600" y="5557838"/>
          <a:ext cx="1581150" cy="409575"/>
        </p:xfrm>
        <a:graphic>
          <a:graphicData uri="http://schemas.openxmlformats.org/presentationml/2006/ole">
            <mc:AlternateContent xmlns:mc="http://schemas.openxmlformats.org/markup-compatibility/2006">
              <mc:Choice xmlns:v="urn:schemas-microsoft-com:vml" Requires="v">
                <p:oleObj name="Equation" r:id="rId8" imgW="787320" imgH="203040" progId="Equation.3">
                  <p:embed/>
                </p:oleObj>
              </mc:Choice>
              <mc:Fallback>
                <p:oleObj name="Equation" r:id="rId8" imgW="787320" imgH="203040" progId="Equation.3">
                  <p:embed/>
                  <p:pic>
                    <p:nvPicPr>
                      <p:cNvPr id="0" name=""/>
                      <p:cNvPicPr>
                        <a:picLocks noChangeAspect="1" noChangeArrowheads="1"/>
                      </p:cNvPicPr>
                      <p:nvPr/>
                    </p:nvPicPr>
                    <p:blipFill>
                      <a:blip r:embed="rId9"/>
                      <a:srcRect/>
                      <a:stretch>
                        <a:fillRect/>
                      </a:stretch>
                    </p:blipFill>
                    <p:spPr bwMode="auto">
                      <a:xfrm>
                        <a:off x="990600" y="5557838"/>
                        <a:ext cx="15811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a:off x="1389888" y="5577840"/>
            <a:ext cx="12801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77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2" name="Object 3"/>
          <p:cNvGraphicFramePr>
            <a:graphicFrameLocks noChangeAspect="1"/>
          </p:cNvGraphicFramePr>
          <p:nvPr/>
        </p:nvGraphicFramePr>
        <p:xfrm>
          <a:off x="304800" y="1737897"/>
          <a:ext cx="3254375" cy="1035050"/>
        </p:xfrm>
        <a:graphic>
          <a:graphicData uri="http://schemas.openxmlformats.org/presentationml/2006/ole">
            <mc:AlternateContent xmlns:mc="http://schemas.openxmlformats.org/markup-compatibility/2006">
              <mc:Choice xmlns:v="urn:schemas-microsoft-com:vml" Requires="v">
                <p:oleObj name="Equation" r:id="rId3" imgW="1079032" imgH="342751" progId="Equation.3">
                  <p:embed/>
                </p:oleObj>
              </mc:Choice>
              <mc:Fallback>
                <p:oleObj name="Equation" r:id="rId3" imgW="1079032" imgH="342751"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37897"/>
                        <a:ext cx="3254375" cy="10350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3" name="Rectangle 5"/>
          <p:cNvSpPr>
            <a:spLocks noGrp="1" noChangeArrowheads="1"/>
          </p:cNvSpPr>
          <p:nvPr>
            <p:ph type="title"/>
          </p:nvPr>
        </p:nvSpPr>
        <p:spPr/>
        <p:txBody>
          <a:bodyPr/>
          <a:lstStyle/>
          <a:p>
            <a:r>
              <a:rPr lang="en-US">
                <a:ea typeface="ＭＳ Ｐゴシック" pitchFamily="34" charset="-128"/>
              </a:rPr>
              <a:t>4-D Hypercube (4-bit prime)</a:t>
            </a:r>
          </a:p>
        </p:txBody>
      </p:sp>
      <p:pic>
        <p:nvPicPr>
          <p:cNvPr id="8" name="Picture 7" descr="ss2-kmap-prime-color.emf"/>
          <p:cNvPicPr>
            <a:picLocks noChangeAspect="1"/>
          </p:cNvPicPr>
          <p:nvPr/>
        </p:nvPicPr>
        <p:blipFill>
          <a:blip r:embed="rId5"/>
          <a:stretch>
            <a:fillRect/>
          </a:stretch>
        </p:blipFill>
        <p:spPr>
          <a:xfrm>
            <a:off x="5244242" y="1873250"/>
            <a:ext cx="3747358" cy="3737749"/>
          </a:xfrm>
          <a:prstGeom prst="rect">
            <a:avLst/>
          </a:prstGeom>
        </p:spPr>
      </p:pic>
      <p:sp>
        <p:nvSpPr>
          <p:cNvPr id="9" name="TextBox 8"/>
          <p:cNvSpPr txBox="1"/>
          <p:nvPr/>
        </p:nvSpPr>
        <p:spPr>
          <a:xfrm>
            <a:off x="239456" y="3124200"/>
            <a:ext cx="4256344" cy="1200328"/>
          </a:xfrm>
          <a:prstGeom prst="rect">
            <a:avLst/>
          </a:prstGeom>
          <a:noFill/>
        </p:spPr>
        <p:txBody>
          <a:bodyPr wrap="square" rtlCol="0">
            <a:spAutoFit/>
          </a:bodyPr>
          <a:lstStyle/>
          <a:p>
            <a:r>
              <a:rPr lang="en-US" sz="2400" dirty="0"/>
              <a:t>In 4D also have eight volumes  that represent products with three X’s.  </a:t>
            </a:r>
          </a:p>
        </p:txBody>
      </p:sp>
      <p:sp>
        <p:nvSpPr>
          <p:cNvPr id="10" name="Rectangle 9"/>
          <p:cNvSpPr/>
          <p:nvPr/>
        </p:nvSpPr>
        <p:spPr>
          <a:xfrm>
            <a:off x="304800" y="4687669"/>
            <a:ext cx="4086125" cy="461665"/>
          </a:xfrm>
          <a:prstGeom prst="rect">
            <a:avLst/>
          </a:prstGeom>
        </p:spPr>
        <p:txBody>
          <a:bodyPr wrap="none">
            <a:spAutoFit/>
          </a:bodyPr>
          <a:lstStyle/>
          <a:p>
            <a:r>
              <a:rPr lang="en-US" sz="2400" dirty="0"/>
              <a:t>E.g. 1XXX is outside (blue) cube</a:t>
            </a:r>
          </a:p>
        </p:txBody>
      </p:sp>
      <p:sp>
        <p:nvSpPr>
          <p:cNvPr id="11" name="TextBox 10"/>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2" name="Slide Number Placeholder 1"/>
          <p:cNvSpPr>
            <a:spLocks noGrp="1"/>
          </p:cNvSpPr>
          <p:nvPr>
            <p:ph type="sldNum" sz="quarter" idx="12"/>
          </p:nvPr>
        </p:nvSpPr>
        <p:spPr/>
        <p:txBody>
          <a:bodyPr/>
          <a:lstStyle/>
          <a:p>
            <a:fld id="{91428E00-80DD-2147-9602-1B9AC9547B01}"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fontScale="90000"/>
          </a:bodyPr>
          <a:lstStyle/>
          <a:p>
            <a:r>
              <a:rPr lang="en-US" dirty="0">
                <a:ea typeface="ＭＳ Ｐゴシック" pitchFamily="34" charset="-128"/>
              </a:rPr>
              <a:t>4-bit Prime Number Function (cont)</a:t>
            </a:r>
          </a:p>
        </p:txBody>
      </p:sp>
      <p:graphicFrame>
        <p:nvGraphicFramePr>
          <p:cNvPr id="512003" name="Object 2"/>
          <p:cNvGraphicFramePr>
            <a:graphicFrameLocks noChangeAspect="1"/>
          </p:cNvGraphicFramePr>
          <p:nvPr/>
        </p:nvGraphicFramePr>
        <p:xfrm>
          <a:off x="5830888" y="2419350"/>
          <a:ext cx="1025525" cy="2066925"/>
        </p:xfrm>
        <a:graphic>
          <a:graphicData uri="http://schemas.openxmlformats.org/presentationml/2006/ole">
            <mc:AlternateContent xmlns:mc="http://schemas.openxmlformats.org/markup-compatibility/2006">
              <mc:Choice xmlns:v="urn:schemas-microsoft-com:vml" Requires="v">
                <p:oleObj name="Worksheet" r:id="rId3" imgW="393700" imgH="774700" progId="Excel.Sheet.8">
                  <p:embed/>
                </p:oleObj>
              </mc:Choice>
              <mc:Fallback>
                <p:oleObj name="Worksheet" r:id="rId3" imgW="393700" imgH="7747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888" y="2419350"/>
                        <a:ext cx="10255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 name="Group 22"/>
          <p:cNvGrpSpPr/>
          <p:nvPr/>
        </p:nvGrpSpPr>
        <p:grpSpPr>
          <a:xfrm>
            <a:off x="1154113" y="5629275"/>
            <a:ext cx="6149975" cy="428625"/>
            <a:chOff x="1154113" y="5629275"/>
            <a:chExt cx="6149975" cy="428625"/>
          </a:xfrm>
        </p:grpSpPr>
        <p:sp>
          <p:nvSpPr>
            <p:cNvPr id="23558" name="Text Box 80"/>
            <p:cNvSpPr txBox="1">
              <a:spLocks noChangeArrowheads="1"/>
            </p:cNvSpPr>
            <p:nvPr/>
          </p:nvSpPr>
          <p:spPr bwMode="auto">
            <a:xfrm>
              <a:off x="1154113" y="5630863"/>
              <a:ext cx="6149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800" b="0" dirty="0" err="1"/>
                <a:t>f</a:t>
              </a:r>
              <a:r>
                <a:rPr lang="en-US" sz="2800" b="0" dirty="0"/>
                <a:t>  = (a  </a:t>
              </a:r>
              <a:r>
                <a:rPr lang="en-US" sz="2800" b="0" dirty="0" err="1"/>
                <a:t>d</a:t>
              </a:r>
              <a:r>
                <a:rPr lang="en-US" sz="2800" b="0" dirty="0"/>
                <a:t>) </a:t>
              </a:r>
              <a:r>
                <a:rPr lang="en-US" b="0" dirty="0"/>
                <a:t>V</a:t>
              </a:r>
              <a:r>
                <a:rPr lang="en-US" sz="2800" b="0" dirty="0"/>
                <a:t> (</a:t>
              </a:r>
              <a:r>
                <a:rPr lang="en-US" sz="2800" b="0" dirty="0" err="1"/>
                <a:t>b</a:t>
              </a:r>
              <a:r>
                <a:rPr lang="en-US" sz="2800" b="0" dirty="0"/>
                <a:t>  </a:t>
              </a:r>
              <a:r>
                <a:rPr lang="en-US" sz="2800" b="0" dirty="0" err="1"/>
                <a:t>c</a:t>
              </a:r>
              <a:r>
                <a:rPr lang="en-US" sz="2800" b="0" dirty="0"/>
                <a:t>  </a:t>
              </a:r>
              <a:r>
                <a:rPr lang="en-US" sz="2800" b="0" dirty="0" err="1"/>
                <a:t>d</a:t>
              </a:r>
              <a:r>
                <a:rPr lang="en-US" sz="2800" b="0" dirty="0"/>
                <a:t>) </a:t>
              </a:r>
              <a:r>
                <a:rPr lang="en-US" b="0" dirty="0"/>
                <a:t>V</a:t>
              </a:r>
              <a:r>
                <a:rPr lang="en-US" sz="2800" b="0" dirty="0"/>
                <a:t> (a  </a:t>
              </a:r>
              <a:r>
                <a:rPr lang="en-US" sz="2800" b="0" dirty="0" err="1"/>
                <a:t>b</a:t>
              </a:r>
              <a:r>
                <a:rPr lang="en-US" sz="2800" b="0" dirty="0"/>
                <a:t>  </a:t>
              </a:r>
              <a:r>
                <a:rPr lang="en-US" sz="2800" b="0" dirty="0" err="1"/>
                <a:t>c</a:t>
              </a:r>
              <a:r>
                <a:rPr lang="en-US" sz="2800" b="0" dirty="0"/>
                <a:t>) </a:t>
              </a:r>
              <a:r>
                <a:rPr lang="en-US" b="0" dirty="0"/>
                <a:t>V</a:t>
              </a:r>
              <a:r>
                <a:rPr lang="en-US" sz="2800" b="0" dirty="0"/>
                <a:t> (a  </a:t>
              </a:r>
              <a:r>
                <a:rPr lang="en-US" sz="2800" b="0" dirty="0" err="1"/>
                <a:t>b</a:t>
              </a:r>
              <a:r>
                <a:rPr lang="en-US" sz="2800" b="0" dirty="0"/>
                <a:t>  </a:t>
              </a:r>
              <a:r>
                <a:rPr lang="en-US" sz="2800" b="0" dirty="0" err="1"/>
                <a:t>c</a:t>
              </a:r>
              <a:r>
                <a:rPr lang="en-US" sz="2800" b="0" dirty="0"/>
                <a:t>)</a:t>
              </a:r>
            </a:p>
          </p:txBody>
        </p:sp>
        <p:sp>
          <p:nvSpPr>
            <p:cNvPr id="23559" name="Text Box 81"/>
            <p:cNvSpPr txBox="1">
              <a:spLocks noChangeArrowheads="1"/>
            </p:cNvSpPr>
            <p:nvPr/>
          </p:nvSpPr>
          <p:spPr bwMode="auto">
            <a:xfrm flipV="1">
              <a:off x="2087563" y="5705475"/>
              <a:ext cx="16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dirty="0"/>
                <a:t>V</a:t>
              </a:r>
              <a:endParaRPr lang="en-US" sz="2800" b="0" dirty="0"/>
            </a:p>
          </p:txBody>
        </p:sp>
        <p:sp>
          <p:nvSpPr>
            <p:cNvPr id="23560" name="Text Box 82"/>
            <p:cNvSpPr txBox="1">
              <a:spLocks noChangeArrowheads="1"/>
            </p:cNvSpPr>
            <p:nvPr/>
          </p:nvSpPr>
          <p:spPr bwMode="auto">
            <a:xfrm flipV="1">
              <a:off x="3279775" y="5705475"/>
              <a:ext cx="16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dirty="0"/>
                <a:t>V</a:t>
              </a:r>
              <a:endParaRPr lang="en-US" sz="2800" b="0" dirty="0"/>
            </a:p>
          </p:txBody>
        </p:sp>
        <p:sp>
          <p:nvSpPr>
            <p:cNvPr id="23561" name="Text Box 83"/>
            <p:cNvSpPr txBox="1">
              <a:spLocks noChangeArrowheads="1"/>
            </p:cNvSpPr>
            <p:nvPr/>
          </p:nvSpPr>
          <p:spPr bwMode="auto">
            <a:xfrm flipV="1">
              <a:off x="3662363" y="5705475"/>
              <a:ext cx="16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a:t>V</a:t>
              </a:r>
              <a:endParaRPr lang="en-US" sz="2800" b="0"/>
            </a:p>
          </p:txBody>
        </p:sp>
        <p:sp>
          <p:nvSpPr>
            <p:cNvPr id="23562" name="Text Box 84"/>
            <p:cNvSpPr txBox="1">
              <a:spLocks noChangeArrowheads="1"/>
            </p:cNvSpPr>
            <p:nvPr/>
          </p:nvSpPr>
          <p:spPr bwMode="auto">
            <a:xfrm flipV="1">
              <a:off x="4870450" y="5721350"/>
              <a:ext cx="16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dirty="0"/>
                <a:t>V</a:t>
              </a:r>
              <a:endParaRPr lang="en-US" sz="2800" b="0" dirty="0"/>
            </a:p>
          </p:txBody>
        </p:sp>
        <p:sp>
          <p:nvSpPr>
            <p:cNvPr id="23563" name="Text Box 85"/>
            <p:cNvSpPr txBox="1">
              <a:spLocks noChangeArrowheads="1"/>
            </p:cNvSpPr>
            <p:nvPr/>
          </p:nvSpPr>
          <p:spPr bwMode="auto">
            <a:xfrm flipV="1">
              <a:off x="5270500" y="5721350"/>
              <a:ext cx="16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a:t>V</a:t>
              </a:r>
              <a:endParaRPr lang="en-US" sz="2800" b="0"/>
            </a:p>
          </p:txBody>
        </p:sp>
        <p:sp>
          <p:nvSpPr>
            <p:cNvPr id="23564" name="Text Box 86"/>
            <p:cNvSpPr txBox="1">
              <a:spLocks noChangeArrowheads="1"/>
            </p:cNvSpPr>
            <p:nvPr/>
          </p:nvSpPr>
          <p:spPr bwMode="auto">
            <a:xfrm flipV="1">
              <a:off x="6477000" y="5721350"/>
              <a:ext cx="16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dirty="0"/>
                <a:t>V</a:t>
              </a:r>
              <a:endParaRPr lang="en-US" sz="2800" b="0" dirty="0"/>
            </a:p>
          </p:txBody>
        </p:sp>
        <p:sp>
          <p:nvSpPr>
            <p:cNvPr id="23565" name="Text Box 87"/>
            <p:cNvSpPr txBox="1">
              <a:spLocks noChangeArrowheads="1"/>
            </p:cNvSpPr>
            <p:nvPr/>
          </p:nvSpPr>
          <p:spPr bwMode="auto">
            <a:xfrm flipV="1">
              <a:off x="6856413" y="5705475"/>
              <a:ext cx="16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a:t>V</a:t>
              </a:r>
              <a:endParaRPr lang="en-US" sz="2800" b="0"/>
            </a:p>
          </p:txBody>
        </p:sp>
        <p:sp>
          <p:nvSpPr>
            <p:cNvPr id="23566" name="Text Box 88"/>
            <p:cNvSpPr txBox="1">
              <a:spLocks noChangeArrowheads="1"/>
            </p:cNvSpPr>
            <p:nvPr/>
          </p:nvSpPr>
          <p:spPr bwMode="auto">
            <a:xfrm>
              <a:off x="2287588" y="5629275"/>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dirty="0"/>
                <a:t>¯</a:t>
              </a:r>
            </a:p>
          </p:txBody>
        </p:sp>
        <p:sp>
          <p:nvSpPr>
            <p:cNvPr id="23567" name="Text Box 89"/>
            <p:cNvSpPr txBox="1">
              <a:spLocks noChangeArrowheads="1"/>
            </p:cNvSpPr>
            <p:nvPr/>
          </p:nvSpPr>
          <p:spPr bwMode="auto">
            <a:xfrm>
              <a:off x="3478213" y="5629275"/>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a:t>¯</a:t>
              </a:r>
            </a:p>
          </p:txBody>
        </p:sp>
        <p:sp>
          <p:nvSpPr>
            <p:cNvPr id="23568" name="Text Box 90"/>
            <p:cNvSpPr txBox="1">
              <a:spLocks noChangeArrowheads="1"/>
            </p:cNvSpPr>
            <p:nvPr/>
          </p:nvSpPr>
          <p:spPr bwMode="auto">
            <a:xfrm>
              <a:off x="3863975" y="5629275"/>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a:t>¯</a:t>
              </a:r>
            </a:p>
          </p:txBody>
        </p:sp>
        <p:sp>
          <p:nvSpPr>
            <p:cNvPr id="23569" name="Text Box 91"/>
            <p:cNvSpPr txBox="1">
              <a:spLocks noChangeArrowheads="1"/>
            </p:cNvSpPr>
            <p:nvPr/>
          </p:nvSpPr>
          <p:spPr bwMode="auto">
            <a:xfrm>
              <a:off x="5046663" y="5629275"/>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a:t>¯</a:t>
              </a:r>
            </a:p>
          </p:txBody>
        </p:sp>
        <p:sp>
          <p:nvSpPr>
            <p:cNvPr id="23570" name="Text Box 92"/>
            <p:cNvSpPr txBox="1">
              <a:spLocks noChangeArrowheads="1"/>
            </p:cNvSpPr>
            <p:nvPr/>
          </p:nvSpPr>
          <p:spPr bwMode="auto">
            <a:xfrm>
              <a:off x="7054850" y="5641975"/>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a:t>¯</a:t>
              </a:r>
            </a:p>
          </p:txBody>
        </p:sp>
      </p:grpSp>
      <p:pic>
        <p:nvPicPr>
          <p:cNvPr id="20" name="Picture 19" descr="ss2-kmap-prime-color2.emf"/>
          <p:cNvPicPr>
            <a:picLocks noChangeAspect="1"/>
          </p:cNvPicPr>
          <p:nvPr/>
        </p:nvPicPr>
        <p:blipFill>
          <a:blip r:embed="rId5"/>
          <a:stretch>
            <a:fillRect/>
          </a:stretch>
        </p:blipFill>
        <p:spPr>
          <a:xfrm>
            <a:off x="857250" y="1476375"/>
            <a:ext cx="3714750" cy="3705225"/>
          </a:xfrm>
          <a:prstGeom prst="rect">
            <a:avLst/>
          </a:prstGeom>
        </p:spPr>
      </p:pic>
      <p:sp>
        <p:nvSpPr>
          <p:cNvPr id="22" name="TextBox 21"/>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2" name="Slide Number Placeholder 1"/>
          <p:cNvSpPr>
            <a:spLocks noGrp="1"/>
          </p:cNvSpPr>
          <p:nvPr>
            <p:ph type="sldNum" sz="quarter" idx="12"/>
          </p:nvPr>
        </p:nvSpPr>
        <p:spPr/>
        <p:txBody>
          <a:bodyPr/>
          <a:lstStyle/>
          <a:p>
            <a:fld id="{91428E00-80DD-2147-9602-1B9AC9547B01}" type="slidenum">
              <a:rPr lang="en-US" smtClean="0"/>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20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Karnaugh</a:t>
            </a:r>
            <a:r>
              <a:rPr lang="en-US" dirty="0"/>
              <a:t> Map</a:t>
            </a:r>
          </a:p>
        </p:txBody>
      </p:sp>
      <p:sp>
        <p:nvSpPr>
          <p:cNvPr id="3" name="Content Placeholder 2"/>
          <p:cNvSpPr>
            <a:spLocks noGrp="1"/>
          </p:cNvSpPr>
          <p:nvPr>
            <p:ph idx="1"/>
          </p:nvPr>
        </p:nvSpPr>
        <p:spPr>
          <a:xfrm>
            <a:off x="457200" y="1295400"/>
            <a:ext cx="8229600" cy="4953000"/>
          </a:xfrm>
        </p:spPr>
        <p:txBody>
          <a:bodyPr>
            <a:noAutofit/>
          </a:bodyPr>
          <a:lstStyle/>
          <a:p>
            <a:r>
              <a:rPr lang="en-US" sz="2800" dirty="0"/>
              <a:t>The </a:t>
            </a:r>
            <a:r>
              <a:rPr lang="en-US" sz="2800" dirty="0" err="1"/>
              <a:t>Karnaugh</a:t>
            </a:r>
            <a:r>
              <a:rPr lang="en-US" sz="2800" dirty="0"/>
              <a:t> Map (also called KMAP) is a table used to represent the same information as a cube but in an easier to inspect way.</a:t>
            </a:r>
          </a:p>
          <a:p>
            <a:r>
              <a:rPr lang="en-US" sz="2800" dirty="0"/>
              <a:t>We can easily optimize Boolean functions with 2-inputs, 3-inputs, and 4-inputs using KMAPs.</a:t>
            </a:r>
          </a:p>
          <a:p>
            <a:r>
              <a:rPr lang="en-US" sz="2800" dirty="0"/>
              <a:t>Beyond this it gets difficult.</a:t>
            </a:r>
          </a:p>
          <a:p>
            <a:r>
              <a:rPr lang="en-US" sz="2800" dirty="0"/>
              <a:t>At the end of this slide set we will briefly talk about an alternative approach that can be implemented by a computer for any number of inputs.</a:t>
            </a:r>
          </a:p>
          <a:p>
            <a:endParaRPr lang="en-US" sz="2800" dirty="0"/>
          </a:p>
        </p:txBody>
      </p:sp>
      <p:sp>
        <p:nvSpPr>
          <p:cNvPr id="4" name="Slide Number Placeholder 3"/>
          <p:cNvSpPr>
            <a:spLocks noGrp="1"/>
          </p:cNvSpPr>
          <p:nvPr>
            <p:ph type="sldNum" sz="quarter" idx="12"/>
          </p:nvPr>
        </p:nvSpPr>
        <p:spPr/>
        <p:txBody>
          <a:bodyPr/>
          <a:lstStyle/>
          <a:p>
            <a:fld id="{91428E00-80DD-2147-9602-1B9AC9547B01}" type="slidenum">
              <a:rPr lang="en-US" smtClean="0"/>
              <a:t>28</a:t>
            </a:fld>
            <a:endParaRPr lang="en-US"/>
          </a:p>
        </p:txBody>
      </p:sp>
    </p:spTree>
    <p:extLst>
      <p:ext uri="{BB962C8B-B14F-4D97-AF65-F5344CB8AC3E}">
        <p14:creationId xmlns:p14="http://schemas.microsoft.com/office/powerpoint/2010/main" val="202133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Karnaugh</a:t>
            </a:r>
            <a:r>
              <a:rPr lang="en-US" dirty="0"/>
              <a:t> Map</a:t>
            </a:r>
          </a:p>
        </p:txBody>
      </p:sp>
      <p:sp>
        <p:nvSpPr>
          <p:cNvPr id="3" name="Content Placeholder 2"/>
          <p:cNvSpPr>
            <a:spLocks noGrp="1"/>
          </p:cNvSpPr>
          <p:nvPr>
            <p:ph idx="1"/>
          </p:nvPr>
        </p:nvSpPr>
        <p:spPr/>
        <p:txBody>
          <a:bodyPr>
            <a:normAutofit lnSpcReduction="10000"/>
          </a:bodyPr>
          <a:lstStyle/>
          <a:p>
            <a:r>
              <a:rPr lang="en-US" dirty="0"/>
              <a:t>Draw table where each square represents an “input condition”.   I.e., some combination of assignment of the input values to 1 and 0.  Input condition is another term for </a:t>
            </a:r>
            <a:r>
              <a:rPr lang="en-US" dirty="0" err="1"/>
              <a:t>minterm</a:t>
            </a:r>
            <a:r>
              <a:rPr lang="en-US" dirty="0"/>
              <a:t>.</a:t>
            </a:r>
          </a:p>
          <a:p>
            <a:r>
              <a:rPr lang="en-US" dirty="0">
                <a:solidFill>
                  <a:srgbClr val="0000FF"/>
                </a:solidFill>
              </a:rPr>
              <a:t>Each square in the table is equivalent to a vertex in the cube representation.</a:t>
            </a:r>
          </a:p>
          <a:p>
            <a:r>
              <a:rPr lang="en-US" dirty="0"/>
              <a:t>Organize the squares in the table so that adjacent vertices in the cube representation are adjacent in the table.</a:t>
            </a:r>
          </a:p>
        </p:txBody>
      </p:sp>
      <p:sp>
        <p:nvSpPr>
          <p:cNvPr id="4" name="Slide Number Placeholder 3"/>
          <p:cNvSpPr>
            <a:spLocks noGrp="1"/>
          </p:cNvSpPr>
          <p:nvPr>
            <p:ph type="sldNum" sz="quarter" idx="12"/>
          </p:nvPr>
        </p:nvSpPr>
        <p:spPr/>
        <p:txBody>
          <a:bodyPr/>
          <a:lstStyle/>
          <a:p>
            <a:fld id="{91428E00-80DD-2147-9602-1B9AC9547B01}" type="slidenum">
              <a:rPr lang="en-US" smtClean="0"/>
              <a:t>29</a:t>
            </a:fld>
            <a:endParaRPr lang="en-US"/>
          </a:p>
        </p:txBody>
      </p:sp>
    </p:spTree>
    <p:extLst>
      <p:ext uri="{BB962C8B-B14F-4D97-AF65-F5344CB8AC3E}">
        <p14:creationId xmlns:p14="http://schemas.microsoft.com/office/powerpoint/2010/main" val="426756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Exponential growth in number of transistors per chip (Moore’s Law).</a:t>
            </a:r>
          </a:p>
          <a:p>
            <a:r>
              <a:rPr lang="en-US" dirty="0"/>
              <a:t>This growth far outpaces the number of engineers per design team.</a:t>
            </a:r>
          </a:p>
          <a:p>
            <a:endParaRPr lang="en-US" dirty="0"/>
          </a:p>
          <a:p>
            <a:r>
              <a:rPr lang="en-US" dirty="0"/>
              <a:t>Implications of this?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1428E00-80DD-2147-9602-1B9AC9547B01}" type="slidenum">
              <a:rPr lang="en-US" smtClean="0"/>
              <a:t>3</a:t>
            </a:fld>
            <a:endParaRPr lang="en-US" dirty="0"/>
          </a:p>
        </p:txBody>
      </p:sp>
    </p:spTree>
    <p:extLst>
      <p:ext uri="{BB962C8B-B14F-4D97-AF65-F5344CB8AC3E}">
        <p14:creationId xmlns:p14="http://schemas.microsoft.com/office/powerpoint/2010/main" val="2459554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Consider 2-input function</a:t>
            </a:r>
          </a:p>
        </p:txBody>
      </p:sp>
      <p:sp>
        <p:nvSpPr>
          <p:cNvPr id="3" name="Content Placeholder 2"/>
          <p:cNvSpPr>
            <a:spLocks noGrp="1"/>
          </p:cNvSpPr>
          <p:nvPr>
            <p:ph idx="1"/>
          </p:nvPr>
        </p:nvSpPr>
        <p:spPr>
          <a:xfrm>
            <a:off x="457200" y="1143000"/>
            <a:ext cx="8229600" cy="1697811"/>
          </a:xfrm>
        </p:spPr>
        <p:txBody>
          <a:bodyPr>
            <a:normAutofit fontScale="85000" lnSpcReduction="20000"/>
          </a:bodyPr>
          <a:lstStyle/>
          <a:p>
            <a:r>
              <a:rPr lang="en-US" dirty="0"/>
              <a:t>Assume inputs are called A and B (can use anything).</a:t>
            </a:r>
          </a:p>
          <a:p>
            <a:r>
              <a:rPr lang="en-US" dirty="0"/>
              <a:t>2</a:t>
            </a:r>
            <a:r>
              <a:rPr lang="en-US" baseline="30000" dirty="0"/>
              <a:t>2</a:t>
            </a:r>
            <a:r>
              <a:rPr lang="en-US" dirty="0"/>
              <a:t> = 4 combinations of input values 0 and 1.  E.g., A=0 and B=0.  </a:t>
            </a:r>
          </a:p>
          <a:p>
            <a:r>
              <a:rPr lang="en-US" dirty="0"/>
              <a:t>Need four squares to represent each input condition:</a:t>
            </a:r>
          </a:p>
        </p:txBody>
      </p:sp>
      <p:sp>
        <p:nvSpPr>
          <p:cNvPr id="4" name="Slide Number Placeholder 3"/>
          <p:cNvSpPr>
            <a:spLocks noGrp="1"/>
          </p:cNvSpPr>
          <p:nvPr>
            <p:ph type="sldNum" sz="quarter" idx="12"/>
          </p:nvPr>
        </p:nvSpPr>
        <p:spPr/>
        <p:txBody>
          <a:bodyPr/>
          <a:lstStyle/>
          <a:p>
            <a:fld id="{91428E00-80DD-2147-9602-1B9AC9547B01}" type="slidenum">
              <a:rPr lang="en-US" smtClean="0"/>
              <a:t>30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22294450"/>
              </p:ext>
            </p:extLst>
          </p:nvPr>
        </p:nvGraphicFramePr>
        <p:xfrm>
          <a:off x="3429000" y="3743060"/>
          <a:ext cx="1447800" cy="1433502"/>
        </p:xfrm>
        <a:graphic>
          <a:graphicData uri="http://schemas.openxmlformats.org/drawingml/2006/table">
            <a:tbl>
              <a:tblPr firstRow="1" bandRow="1">
                <a:tableStyleId>{5940675A-B579-460E-94D1-54222C63F5DA}</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716751">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716751">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2549890" y="4191000"/>
            <a:ext cx="421910" cy="584775"/>
          </a:xfrm>
          <a:prstGeom prst="rect">
            <a:avLst/>
          </a:prstGeom>
          <a:noFill/>
        </p:spPr>
        <p:txBody>
          <a:bodyPr wrap="none" rtlCol="0">
            <a:spAutoFit/>
          </a:bodyPr>
          <a:lstStyle/>
          <a:p>
            <a:r>
              <a:rPr lang="en-US" sz="3200" dirty="0"/>
              <a:t>A</a:t>
            </a:r>
          </a:p>
        </p:txBody>
      </p:sp>
      <p:sp>
        <p:nvSpPr>
          <p:cNvPr id="7" name="TextBox 6"/>
          <p:cNvSpPr txBox="1"/>
          <p:nvPr/>
        </p:nvSpPr>
        <p:spPr>
          <a:xfrm>
            <a:off x="3949158" y="2768025"/>
            <a:ext cx="407484" cy="584775"/>
          </a:xfrm>
          <a:prstGeom prst="rect">
            <a:avLst/>
          </a:prstGeom>
          <a:noFill/>
        </p:spPr>
        <p:txBody>
          <a:bodyPr wrap="none" rtlCol="0">
            <a:spAutoFit/>
          </a:bodyPr>
          <a:lstStyle/>
          <a:p>
            <a:r>
              <a:rPr lang="en-US" sz="3200" dirty="0"/>
              <a:t>B</a:t>
            </a:r>
          </a:p>
        </p:txBody>
      </p:sp>
      <p:sp>
        <p:nvSpPr>
          <p:cNvPr id="8" name="TextBox 7"/>
          <p:cNvSpPr txBox="1"/>
          <p:nvPr/>
        </p:nvSpPr>
        <p:spPr>
          <a:xfrm>
            <a:off x="3102732" y="3910052"/>
            <a:ext cx="301686" cy="369332"/>
          </a:xfrm>
          <a:prstGeom prst="rect">
            <a:avLst/>
          </a:prstGeom>
          <a:noFill/>
        </p:spPr>
        <p:txBody>
          <a:bodyPr wrap="none" rtlCol="0">
            <a:spAutoFit/>
          </a:bodyPr>
          <a:lstStyle/>
          <a:p>
            <a:r>
              <a:rPr lang="en-US" dirty="0"/>
              <a:t>0</a:t>
            </a:r>
          </a:p>
        </p:txBody>
      </p:sp>
      <p:sp>
        <p:nvSpPr>
          <p:cNvPr id="9" name="TextBox 8"/>
          <p:cNvSpPr txBox="1"/>
          <p:nvPr/>
        </p:nvSpPr>
        <p:spPr>
          <a:xfrm>
            <a:off x="4356642" y="3335629"/>
            <a:ext cx="301686" cy="369332"/>
          </a:xfrm>
          <a:prstGeom prst="rect">
            <a:avLst/>
          </a:prstGeom>
          <a:noFill/>
        </p:spPr>
        <p:txBody>
          <a:bodyPr wrap="none" rtlCol="0">
            <a:spAutoFit/>
          </a:bodyPr>
          <a:lstStyle/>
          <a:p>
            <a:r>
              <a:rPr lang="en-US" dirty="0"/>
              <a:t>1</a:t>
            </a:r>
          </a:p>
        </p:txBody>
      </p:sp>
      <p:sp>
        <p:nvSpPr>
          <p:cNvPr id="10" name="TextBox 9"/>
          <p:cNvSpPr txBox="1"/>
          <p:nvPr/>
        </p:nvSpPr>
        <p:spPr>
          <a:xfrm>
            <a:off x="3102732" y="4615934"/>
            <a:ext cx="301686" cy="369332"/>
          </a:xfrm>
          <a:prstGeom prst="rect">
            <a:avLst/>
          </a:prstGeom>
          <a:noFill/>
        </p:spPr>
        <p:txBody>
          <a:bodyPr wrap="none" rtlCol="0">
            <a:spAutoFit/>
          </a:bodyPr>
          <a:lstStyle/>
          <a:p>
            <a:r>
              <a:rPr lang="en-US" dirty="0"/>
              <a:t>1</a:t>
            </a:r>
          </a:p>
        </p:txBody>
      </p:sp>
      <p:sp>
        <p:nvSpPr>
          <p:cNvPr id="11" name="TextBox 10"/>
          <p:cNvSpPr txBox="1"/>
          <p:nvPr/>
        </p:nvSpPr>
        <p:spPr>
          <a:xfrm>
            <a:off x="3639950" y="3335629"/>
            <a:ext cx="301686" cy="369332"/>
          </a:xfrm>
          <a:prstGeom prst="rect">
            <a:avLst/>
          </a:prstGeom>
          <a:noFill/>
        </p:spPr>
        <p:txBody>
          <a:bodyPr wrap="none" rtlCol="0">
            <a:spAutoFit/>
          </a:bodyPr>
          <a:lstStyle/>
          <a:p>
            <a:r>
              <a:rPr lang="en-US" dirty="0"/>
              <a:t>0</a:t>
            </a:r>
          </a:p>
        </p:txBody>
      </p:sp>
      <p:cxnSp>
        <p:nvCxnSpPr>
          <p:cNvPr id="13" name="Straight Arrow Connector 12"/>
          <p:cNvCxnSpPr>
            <a:stCxn id="14" idx="1"/>
          </p:cNvCxnSpPr>
          <p:nvPr/>
        </p:nvCxnSpPr>
        <p:spPr>
          <a:xfrm flipH="1">
            <a:off x="4357779" y="4305125"/>
            <a:ext cx="1594000" cy="485469"/>
          </a:xfrm>
          <a:prstGeom prst="straightConnector1">
            <a:avLst/>
          </a:prstGeom>
          <a:ln w="44450">
            <a:solidFill>
              <a:srgbClr val="0000FF"/>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951779" y="3520295"/>
            <a:ext cx="2821349" cy="1569660"/>
          </a:xfrm>
          <a:prstGeom prst="rect">
            <a:avLst/>
          </a:prstGeom>
          <a:noFill/>
        </p:spPr>
        <p:txBody>
          <a:bodyPr wrap="square" rtlCol="0">
            <a:spAutoFit/>
          </a:bodyPr>
          <a:lstStyle/>
          <a:p>
            <a:r>
              <a:rPr lang="en-US" sz="2400" dirty="0">
                <a:solidFill>
                  <a:srgbClr val="0000FF"/>
                </a:solidFill>
              </a:rPr>
              <a:t>E.g., this square represents the input condition AB=11 (i.e., A=1 and B=1)</a:t>
            </a:r>
          </a:p>
        </p:txBody>
      </p:sp>
      <p:sp>
        <p:nvSpPr>
          <p:cNvPr id="18" name="Content Placeholder 2"/>
          <p:cNvSpPr txBox="1">
            <a:spLocks/>
          </p:cNvSpPr>
          <p:nvPr/>
        </p:nvSpPr>
        <p:spPr>
          <a:xfrm>
            <a:off x="543528" y="5608637"/>
            <a:ext cx="8229600" cy="1173163"/>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FF00FF"/>
                </a:solidFill>
              </a:rPr>
              <a:t>Arrange squares so input conditions that differ by one bit are adjacent.  E.g., AB=00 adjacent to AB=10.</a:t>
            </a:r>
          </a:p>
        </p:txBody>
      </p:sp>
      <p:cxnSp>
        <p:nvCxnSpPr>
          <p:cNvPr id="21" name="Straight Arrow Connector 20"/>
          <p:cNvCxnSpPr/>
          <p:nvPr/>
        </p:nvCxnSpPr>
        <p:spPr>
          <a:xfrm>
            <a:off x="3810000" y="4114800"/>
            <a:ext cx="0" cy="599594"/>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28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P spid="14"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1173163"/>
          </a:xfrm>
        </p:spPr>
        <p:txBody>
          <a:bodyPr>
            <a:normAutofit/>
          </a:bodyPr>
          <a:lstStyle/>
          <a:p>
            <a:r>
              <a:rPr lang="en-US" dirty="0"/>
              <a:t>Let’s cut the table in half and rotate the bottom half up  </a:t>
            </a:r>
          </a:p>
        </p:txBody>
      </p:sp>
      <p:sp>
        <p:nvSpPr>
          <p:cNvPr id="4" name="Slide Number Placeholder 3"/>
          <p:cNvSpPr>
            <a:spLocks noGrp="1"/>
          </p:cNvSpPr>
          <p:nvPr>
            <p:ph type="sldNum" sz="quarter" idx="12"/>
          </p:nvPr>
        </p:nvSpPr>
        <p:spPr>
          <a:xfrm>
            <a:off x="6785330" y="6314097"/>
            <a:ext cx="2133600" cy="365125"/>
          </a:xfrm>
        </p:spPr>
        <p:txBody>
          <a:bodyPr/>
          <a:lstStyle/>
          <a:p>
            <a:fld id="{91428E00-80DD-2147-9602-1B9AC9547B01}" type="slidenum">
              <a:rPr lang="en-US" smtClean="0"/>
              <a:t>31</a:t>
            </a:fld>
            <a:endParaRPr lang="en-US" dirty="0"/>
          </a:p>
        </p:txBody>
      </p:sp>
      <p:graphicFrame>
        <p:nvGraphicFramePr>
          <p:cNvPr id="17" name="Table 16"/>
          <p:cNvGraphicFramePr>
            <a:graphicFrameLocks noGrp="1"/>
          </p:cNvGraphicFramePr>
          <p:nvPr/>
        </p:nvGraphicFramePr>
        <p:xfrm>
          <a:off x="1260110" y="3337235"/>
          <a:ext cx="1447800" cy="1433502"/>
        </p:xfrm>
        <a:graphic>
          <a:graphicData uri="http://schemas.openxmlformats.org/drawingml/2006/table">
            <a:tbl>
              <a:tblPr firstRow="1" bandRow="1">
                <a:tableStyleId>{5940675A-B579-460E-94D1-54222C63F5DA}</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716751">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716751">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8" name="TextBox 17"/>
          <p:cNvSpPr txBox="1"/>
          <p:nvPr/>
        </p:nvSpPr>
        <p:spPr>
          <a:xfrm>
            <a:off x="381000" y="3785175"/>
            <a:ext cx="421910" cy="584775"/>
          </a:xfrm>
          <a:prstGeom prst="rect">
            <a:avLst/>
          </a:prstGeom>
          <a:noFill/>
        </p:spPr>
        <p:txBody>
          <a:bodyPr wrap="none" rtlCol="0">
            <a:spAutoFit/>
          </a:bodyPr>
          <a:lstStyle/>
          <a:p>
            <a:r>
              <a:rPr lang="en-US" sz="3200" dirty="0"/>
              <a:t>A</a:t>
            </a:r>
          </a:p>
        </p:txBody>
      </p:sp>
      <p:sp>
        <p:nvSpPr>
          <p:cNvPr id="19" name="TextBox 18"/>
          <p:cNvSpPr txBox="1"/>
          <p:nvPr/>
        </p:nvSpPr>
        <p:spPr>
          <a:xfrm>
            <a:off x="1780268" y="2362200"/>
            <a:ext cx="407484" cy="584775"/>
          </a:xfrm>
          <a:prstGeom prst="rect">
            <a:avLst/>
          </a:prstGeom>
          <a:noFill/>
        </p:spPr>
        <p:txBody>
          <a:bodyPr wrap="none" rtlCol="0">
            <a:spAutoFit/>
          </a:bodyPr>
          <a:lstStyle/>
          <a:p>
            <a:r>
              <a:rPr lang="en-US" sz="3200" dirty="0"/>
              <a:t>B</a:t>
            </a:r>
          </a:p>
        </p:txBody>
      </p:sp>
      <p:sp>
        <p:nvSpPr>
          <p:cNvPr id="20" name="TextBox 19"/>
          <p:cNvSpPr txBox="1"/>
          <p:nvPr/>
        </p:nvSpPr>
        <p:spPr>
          <a:xfrm>
            <a:off x="933842" y="3504227"/>
            <a:ext cx="301686" cy="369332"/>
          </a:xfrm>
          <a:prstGeom prst="rect">
            <a:avLst/>
          </a:prstGeom>
          <a:noFill/>
        </p:spPr>
        <p:txBody>
          <a:bodyPr wrap="none" rtlCol="0">
            <a:spAutoFit/>
          </a:bodyPr>
          <a:lstStyle/>
          <a:p>
            <a:r>
              <a:rPr lang="en-US" dirty="0"/>
              <a:t>0</a:t>
            </a:r>
          </a:p>
        </p:txBody>
      </p:sp>
      <p:sp>
        <p:nvSpPr>
          <p:cNvPr id="21" name="TextBox 20"/>
          <p:cNvSpPr txBox="1"/>
          <p:nvPr/>
        </p:nvSpPr>
        <p:spPr>
          <a:xfrm>
            <a:off x="2187752" y="2929804"/>
            <a:ext cx="301686" cy="369332"/>
          </a:xfrm>
          <a:prstGeom prst="rect">
            <a:avLst/>
          </a:prstGeom>
          <a:noFill/>
        </p:spPr>
        <p:txBody>
          <a:bodyPr wrap="none" rtlCol="0">
            <a:spAutoFit/>
          </a:bodyPr>
          <a:lstStyle/>
          <a:p>
            <a:r>
              <a:rPr lang="en-US" dirty="0"/>
              <a:t>1</a:t>
            </a:r>
          </a:p>
        </p:txBody>
      </p:sp>
      <p:sp>
        <p:nvSpPr>
          <p:cNvPr id="22" name="TextBox 21"/>
          <p:cNvSpPr txBox="1"/>
          <p:nvPr/>
        </p:nvSpPr>
        <p:spPr>
          <a:xfrm>
            <a:off x="933842" y="4210109"/>
            <a:ext cx="301686" cy="369332"/>
          </a:xfrm>
          <a:prstGeom prst="rect">
            <a:avLst/>
          </a:prstGeom>
          <a:noFill/>
        </p:spPr>
        <p:txBody>
          <a:bodyPr wrap="none" rtlCol="0">
            <a:spAutoFit/>
          </a:bodyPr>
          <a:lstStyle/>
          <a:p>
            <a:r>
              <a:rPr lang="en-US" dirty="0"/>
              <a:t>1</a:t>
            </a:r>
          </a:p>
        </p:txBody>
      </p:sp>
      <p:sp>
        <p:nvSpPr>
          <p:cNvPr id="23" name="TextBox 22"/>
          <p:cNvSpPr txBox="1"/>
          <p:nvPr/>
        </p:nvSpPr>
        <p:spPr>
          <a:xfrm>
            <a:off x="1471060" y="2929804"/>
            <a:ext cx="301686" cy="369332"/>
          </a:xfrm>
          <a:prstGeom prst="rect">
            <a:avLst/>
          </a:prstGeom>
          <a:noFill/>
        </p:spPr>
        <p:txBody>
          <a:bodyPr wrap="none" rtlCol="0">
            <a:spAutoFit/>
          </a:bodyPr>
          <a:lstStyle/>
          <a:p>
            <a:r>
              <a:rPr lang="en-US" dirty="0"/>
              <a:t>0</a:t>
            </a:r>
          </a:p>
        </p:txBody>
      </p:sp>
      <p:cxnSp>
        <p:nvCxnSpPr>
          <p:cNvPr id="24" name="Straight Connector 23"/>
          <p:cNvCxnSpPr/>
          <p:nvPr/>
        </p:nvCxnSpPr>
        <p:spPr>
          <a:xfrm>
            <a:off x="933842" y="4008737"/>
            <a:ext cx="2362200" cy="0"/>
          </a:xfrm>
          <a:prstGeom prst="line">
            <a:avLst/>
          </a:prstGeom>
          <a:ln w="34925">
            <a:solidFill>
              <a:srgbClr val="0000FF"/>
            </a:solidFill>
            <a:prstDash val="sysDash"/>
          </a:ln>
        </p:spPr>
        <p:style>
          <a:lnRef idx="2">
            <a:schemeClr val="accent1"/>
          </a:lnRef>
          <a:fillRef idx="0">
            <a:schemeClr val="accent1"/>
          </a:fillRef>
          <a:effectRef idx="1">
            <a:schemeClr val="accent1"/>
          </a:effectRef>
          <a:fontRef idx="minor">
            <a:schemeClr val="tx1"/>
          </a:fontRef>
        </p:style>
      </p:cxnSp>
      <p:graphicFrame>
        <p:nvGraphicFramePr>
          <p:cNvPr id="29" name="Table 28"/>
          <p:cNvGraphicFramePr>
            <a:graphicFrameLocks noGrp="1"/>
          </p:cNvGraphicFramePr>
          <p:nvPr/>
        </p:nvGraphicFramePr>
        <p:xfrm>
          <a:off x="3846170" y="3244710"/>
          <a:ext cx="1447800" cy="716751"/>
        </p:xfrm>
        <a:graphic>
          <a:graphicData uri="http://schemas.openxmlformats.org/drawingml/2006/table">
            <a:tbl>
              <a:tblPr firstRow="1" bandRow="1">
                <a:tableStyleId>{5940675A-B579-460E-94D1-54222C63F5DA}</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7167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31" name="TextBox 30"/>
          <p:cNvSpPr txBox="1"/>
          <p:nvPr/>
        </p:nvSpPr>
        <p:spPr>
          <a:xfrm>
            <a:off x="4261245" y="2362200"/>
            <a:ext cx="644728" cy="584775"/>
          </a:xfrm>
          <a:prstGeom prst="rect">
            <a:avLst/>
          </a:prstGeom>
          <a:noFill/>
        </p:spPr>
        <p:txBody>
          <a:bodyPr wrap="none" rtlCol="0">
            <a:spAutoFit/>
          </a:bodyPr>
          <a:lstStyle/>
          <a:p>
            <a:r>
              <a:rPr lang="en-US" sz="3200" dirty="0"/>
              <a:t>AB</a:t>
            </a:r>
          </a:p>
        </p:txBody>
      </p:sp>
      <p:sp>
        <p:nvSpPr>
          <p:cNvPr id="32" name="TextBox 31"/>
          <p:cNvSpPr txBox="1"/>
          <p:nvPr/>
        </p:nvSpPr>
        <p:spPr>
          <a:xfrm>
            <a:off x="4769690" y="2864683"/>
            <a:ext cx="418704" cy="369332"/>
          </a:xfrm>
          <a:prstGeom prst="rect">
            <a:avLst/>
          </a:prstGeom>
          <a:noFill/>
        </p:spPr>
        <p:txBody>
          <a:bodyPr wrap="none" rtlCol="0">
            <a:spAutoFit/>
          </a:bodyPr>
          <a:lstStyle/>
          <a:p>
            <a:r>
              <a:rPr lang="en-US" dirty="0"/>
              <a:t>01</a:t>
            </a:r>
          </a:p>
        </p:txBody>
      </p:sp>
      <p:sp>
        <p:nvSpPr>
          <p:cNvPr id="35" name="TextBox 34"/>
          <p:cNvSpPr txBox="1"/>
          <p:nvPr/>
        </p:nvSpPr>
        <p:spPr>
          <a:xfrm>
            <a:off x="4007690" y="2864683"/>
            <a:ext cx="418704" cy="369332"/>
          </a:xfrm>
          <a:prstGeom prst="rect">
            <a:avLst/>
          </a:prstGeom>
          <a:noFill/>
        </p:spPr>
        <p:txBody>
          <a:bodyPr wrap="none" rtlCol="0">
            <a:spAutoFit/>
          </a:bodyPr>
          <a:lstStyle/>
          <a:p>
            <a:r>
              <a:rPr lang="en-US" dirty="0"/>
              <a:t>00</a:t>
            </a:r>
          </a:p>
        </p:txBody>
      </p:sp>
      <p:cxnSp>
        <p:nvCxnSpPr>
          <p:cNvPr id="49" name="Straight Arrow Connector 48"/>
          <p:cNvCxnSpPr/>
          <p:nvPr/>
        </p:nvCxnSpPr>
        <p:spPr>
          <a:xfrm>
            <a:off x="1600200" y="3743806"/>
            <a:ext cx="0" cy="599594"/>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2362200" y="3743806"/>
            <a:ext cx="0" cy="599594"/>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1654352" y="3581400"/>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1604230" y="4495800"/>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4268630" y="3607950"/>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3810000" y="4038600"/>
            <a:ext cx="1529695" cy="804825"/>
            <a:chOff x="3810000" y="4114800"/>
            <a:chExt cx="1529695" cy="80482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114800"/>
              <a:ext cx="1529695" cy="804825"/>
            </a:xfrm>
            <a:prstGeom prst="rect">
              <a:avLst/>
            </a:prstGeom>
          </p:spPr>
        </p:pic>
        <p:cxnSp>
          <p:nvCxnSpPr>
            <p:cNvPr id="57" name="Straight Arrow Connector 56"/>
            <p:cNvCxnSpPr/>
            <p:nvPr/>
          </p:nvCxnSpPr>
          <p:spPr>
            <a:xfrm flipH="1">
              <a:off x="4148003" y="4522350"/>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54" name="Straight Arrow Connector 53"/>
          <p:cNvCxnSpPr/>
          <p:nvPr/>
        </p:nvCxnSpPr>
        <p:spPr>
          <a:xfrm>
            <a:off x="4191000" y="3743806"/>
            <a:ext cx="0" cy="599594"/>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953000" y="3743806"/>
            <a:ext cx="0" cy="599594"/>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aphicFrame>
        <p:nvGraphicFramePr>
          <p:cNvPr id="68" name="Table 67"/>
          <p:cNvGraphicFramePr>
            <a:graphicFrameLocks noGrp="1"/>
          </p:cNvGraphicFramePr>
          <p:nvPr/>
        </p:nvGraphicFramePr>
        <p:xfrm>
          <a:off x="3865893" y="3249574"/>
          <a:ext cx="1447800" cy="716751"/>
        </p:xfrm>
        <a:graphic>
          <a:graphicData uri="http://schemas.openxmlformats.org/drawingml/2006/table">
            <a:tbl>
              <a:tblPr firstRow="1" bandRow="1">
                <a:tableStyleId>{5940675A-B579-460E-94D1-54222C63F5DA}</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7167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69" name="TextBox 68"/>
          <p:cNvSpPr txBox="1"/>
          <p:nvPr/>
        </p:nvSpPr>
        <p:spPr>
          <a:xfrm>
            <a:off x="4280968" y="2367064"/>
            <a:ext cx="644728" cy="584775"/>
          </a:xfrm>
          <a:prstGeom prst="rect">
            <a:avLst/>
          </a:prstGeom>
          <a:noFill/>
        </p:spPr>
        <p:txBody>
          <a:bodyPr wrap="none" rtlCol="0">
            <a:spAutoFit/>
          </a:bodyPr>
          <a:lstStyle/>
          <a:p>
            <a:r>
              <a:rPr lang="en-US" sz="3200" dirty="0"/>
              <a:t>AB</a:t>
            </a:r>
          </a:p>
        </p:txBody>
      </p:sp>
      <p:sp>
        <p:nvSpPr>
          <p:cNvPr id="70" name="TextBox 69"/>
          <p:cNvSpPr txBox="1"/>
          <p:nvPr/>
        </p:nvSpPr>
        <p:spPr>
          <a:xfrm>
            <a:off x="4789413" y="2869547"/>
            <a:ext cx="418704" cy="369332"/>
          </a:xfrm>
          <a:prstGeom prst="rect">
            <a:avLst/>
          </a:prstGeom>
          <a:noFill/>
        </p:spPr>
        <p:txBody>
          <a:bodyPr wrap="none" rtlCol="0">
            <a:spAutoFit/>
          </a:bodyPr>
          <a:lstStyle/>
          <a:p>
            <a:r>
              <a:rPr lang="en-US" dirty="0"/>
              <a:t>01</a:t>
            </a:r>
          </a:p>
        </p:txBody>
      </p:sp>
      <p:sp>
        <p:nvSpPr>
          <p:cNvPr id="71" name="TextBox 70"/>
          <p:cNvSpPr txBox="1"/>
          <p:nvPr/>
        </p:nvSpPr>
        <p:spPr>
          <a:xfrm>
            <a:off x="4027413" y="2869547"/>
            <a:ext cx="418704" cy="369332"/>
          </a:xfrm>
          <a:prstGeom prst="rect">
            <a:avLst/>
          </a:prstGeom>
          <a:noFill/>
        </p:spPr>
        <p:txBody>
          <a:bodyPr wrap="none" rtlCol="0">
            <a:spAutoFit/>
          </a:bodyPr>
          <a:lstStyle/>
          <a:p>
            <a:r>
              <a:rPr lang="en-US" dirty="0"/>
              <a:t>00</a:t>
            </a:r>
          </a:p>
        </p:txBody>
      </p:sp>
      <p:cxnSp>
        <p:nvCxnSpPr>
          <p:cNvPr id="72" name="Straight Arrow Connector 71"/>
          <p:cNvCxnSpPr/>
          <p:nvPr/>
        </p:nvCxnSpPr>
        <p:spPr>
          <a:xfrm flipH="1">
            <a:off x="4217848" y="3612814"/>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73" name="Group 72"/>
          <p:cNvGrpSpPr/>
          <p:nvPr/>
        </p:nvGrpSpPr>
        <p:grpSpPr>
          <a:xfrm rot="20919078">
            <a:off x="3874233" y="4119663"/>
            <a:ext cx="1529695" cy="804825"/>
            <a:chOff x="3810000" y="4114800"/>
            <a:chExt cx="1529695" cy="804825"/>
          </a:xfrm>
        </p:grpSpPr>
        <p:pic>
          <p:nvPicPr>
            <p:cNvPr id="74" name="Picture 7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114800"/>
              <a:ext cx="1529695" cy="804825"/>
            </a:xfrm>
            <a:prstGeom prst="rect">
              <a:avLst/>
            </a:prstGeom>
          </p:spPr>
        </p:pic>
        <p:cxnSp>
          <p:nvCxnSpPr>
            <p:cNvPr id="75" name="Straight Arrow Connector 74"/>
            <p:cNvCxnSpPr/>
            <p:nvPr/>
          </p:nvCxnSpPr>
          <p:spPr>
            <a:xfrm flipH="1">
              <a:off x="4148003" y="4522350"/>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76" name="Straight Arrow Connector 75"/>
          <p:cNvCxnSpPr/>
          <p:nvPr/>
        </p:nvCxnSpPr>
        <p:spPr>
          <a:xfrm>
            <a:off x="4163696" y="3775220"/>
            <a:ext cx="0" cy="599594"/>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925696" y="3775220"/>
            <a:ext cx="0" cy="599594"/>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aphicFrame>
        <p:nvGraphicFramePr>
          <p:cNvPr id="78" name="Table 77"/>
          <p:cNvGraphicFramePr>
            <a:graphicFrameLocks noGrp="1"/>
          </p:cNvGraphicFramePr>
          <p:nvPr/>
        </p:nvGraphicFramePr>
        <p:xfrm>
          <a:off x="3846170" y="3260273"/>
          <a:ext cx="1447800" cy="716751"/>
        </p:xfrm>
        <a:graphic>
          <a:graphicData uri="http://schemas.openxmlformats.org/drawingml/2006/table">
            <a:tbl>
              <a:tblPr firstRow="1" bandRow="1">
                <a:tableStyleId>{5940675A-B579-460E-94D1-54222C63F5DA}</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7167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79" name="TextBox 78"/>
          <p:cNvSpPr txBox="1"/>
          <p:nvPr/>
        </p:nvSpPr>
        <p:spPr>
          <a:xfrm>
            <a:off x="4261245" y="2377763"/>
            <a:ext cx="644728" cy="584775"/>
          </a:xfrm>
          <a:prstGeom prst="rect">
            <a:avLst/>
          </a:prstGeom>
          <a:noFill/>
        </p:spPr>
        <p:txBody>
          <a:bodyPr wrap="none" rtlCol="0">
            <a:spAutoFit/>
          </a:bodyPr>
          <a:lstStyle/>
          <a:p>
            <a:r>
              <a:rPr lang="en-US" sz="3200" dirty="0"/>
              <a:t>AB</a:t>
            </a:r>
          </a:p>
        </p:txBody>
      </p:sp>
      <p:sp>
        <p:nvSpPr>
          <p:cNvPr id="80" name="TextBox 79"/>
          <p:cNvSpPr txBox="1"/>
          <p:nvPr/>
        </p:nvSpPr>
        <p:spPr>
          <a:xfrm>
            <a:off x="4769690" y="2880246"/>
            <a:ext cx="418704" cy="369332"/>
          </a:xfrm>
          <a:prstGeom prst="rect">
            <a:avLst/>
          </a:prstGeom>
          <a:noFill/>
        </p:spPr>
        <p:txBody>
          <a:bodyPr wrap="none" rtlCol="0">
            <a:spAutoFit/>
          </a:bodyPr>
          <a:lstStyle/>
          <a:p>
            <a:r>
              <a:rPr lang="en-US" dirty="0"/>
              <a:t>01</a:t>
            </a:r>
          </a:p>
        </p:txBody>
      </p:sp>
      <p:sp>
        <p:nvSpPr>
          <p:cNvPr id="81" name="TextBox 80"/>
          <p:cNvSpPr txBox="1"/>
          <p:nvPr/>
        </p:nvSpPr>
        <p:spPr>
          <a:xfrm>
            <a:off x="4007690" y="2880246"/>
            <a:ext cx="418704" cy="369332"/>
          </a:xfrm>
          <a:prstGeom prst="rect">
            <a:avLst/>
          </a:prstGeom>
          <a:noFill/>
        </p:spPr>
        <p:txBody>
          <a:bodyPr wrap="none" rtlCol="0">
            <a:spAutoFit/>
          </a:bodyPr>
          <a:lstStyle/>
          <a:p>
            <a:r>
              <a:rPr lang="en-US" dirty="0"/>
              <a:t>00</a:t>
            </a:r>
          </a:p>
        </p:txBody>
      </p:sp>
      <p:cxnSp>
        <p:nvCxnSpPr>
          <p:cNvPr id="82" name="Straight Arrow Connector 81"/>
          <p:cNvCxnSpPr/>
          <p:nvPr/>
        </p:nvCxnSpPr>
        <p:spPr>
          <a:xfrm flipH="1">
            <a:off x="4198125" y="3623513"/>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rot="18814245">
            <a:off x="4304143" y="4378331"/>
            <a:ext cx="1529695" cy="804825"/>
            <a:chOff x="3810000" y="4114800"/>
            <a:chExt cx="1529695" cy="804825"/>
          </a:xfrm>
        </p:grpSpPr>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114800"/>
              <a:ext cx="1529695" cy="804825"/>
            </a:xfrm>
            <a:prstGeom prst="rect">
              <a:avLst/>
            </a:prstGeom>
          </p:spPr>
        </p:pic>
        <p:cxnSp>
          <p:nvCxnSpPr>
            <p:cNvPr id="85" name="Straight Arrow Connector 84"/>
            <p:cNvCxnSpPr/>
            <p:nvPr/>
          </p:nvCxnSpPr>
          <p:spPr>
            <a:xfrm flipH="1">
              <a:off x="4148003" y="4522350"/>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86" name="Straight Arrow Connector 85"/>
          <p:cNvCxnSpPr/>
          <p:nvPr/>
        </p:nvCxnSpPr>
        <p:spPr>
          <a:xfrm>
            <a:off x="4143973" y="3785919"/>
            <a:ext cx="514463" cy="1189609"/>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4905973" y="3785919"/>
            <a:ext cx="360422" cy="599594"/>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784481" y="4862496"/>
            <a:ext cx="418704" cy="369332"/>
          </a:xfrm>
          <a:prstGeom prst="rect">
            <a:avLst/>
          </a:prstGeom>
          <a:noFill/>
        </p:spPr>
        <p:txBody>
          <a:bodyPr wrap="none" rtlCol="0">
            <a:spAutoFit/>
          </a:bodyPr>
          <a:lstStyle/>
          <a:p>
            <a:r>
              <a:rPr lang="en-US" dirty="0"/>
              <a:t>11</a:t>
            </a:r>
          </a:p>
        </p:txBody>
      </p:sp>
      <p:sp>
        <p:nvSpPr>
          <p:cNvPr id="90" name="TextBox 89"/>
          <p:cNvSpPr txBox="1"/>
          <p:nvPr/>
        </p:nvSpPr>
        <p:spPr>
          <a:xfrm>
            <a:off x="4022481" y="4862496"/>
            <a:ext cx="418704" cy="369332"/>
          </a:xfrm>
          <a:prstGeom prst="rect">
            <a:avLst/>
          </a:prstGeom>
          <a:noFill/>
        </p:spPr>
        <p:txBody>
          <a:bodyPr wrap="none" rtlCol="0">
            <a:spAutoFit/>
          </a:bodyPr>
          <a:lstStyle/>
          <a:p>
            <a:r>
              <a:rPr lang="en-US" dirty="0"/>
              <a:t>10</a:t>
            </a:r>
          </a:p>
        </p:txBody>
      </p:sp>
      <p:sp>
        <p:nvSpPr>
          <p:cNvPr id="91" name="TextBox 90"/>
          <p:cNvSpPr txBox="1"/>
          <p:nvPr/>
        </p:nvSpPr>
        <p:spPr>
          <a:xfrm>
            <a:off x="4894989" y="4800600"/>
            <a:ext cx="418704" cy="369332"/>
          </a:xfrm>
          <a:prstGeom prst="rect">
            <a:avLst/>
          </a:prstGeom>
          <a:noFill/>
        </p:spPr>
        <p:txBody>
          <a:bodyPr wrap="none" rtlCol="0">
            <a:spAutoFit/>
          </a:bodyPr>
          <a:lstStyle/>
          <a:p>
            <a:r>
              <a:rPr lang="en-US" dirty="0"/>
              <a:t>11</a:t>
            </a:r>
          </a:p>
        </p:txBody>
      </p:sp>
      <p:sp>
        <p:nvSpPr>
          <p:cNvPr id="92" name="TextBox 91"/>
          <p:cNvSpPr txBox="1"/>
          <p:nvPr/>
        </p:nvSpPr>
        <p:spPr>
          <a:xfrm>
            <a:off x="4211257" y="4953000"/>
            <a:ext cx="418704" cy="369332"/>
          </a:xfrm>
          <a:prstGeom prst="rect">
            <a:avLst/>
          </a:prstGeom>
          <a:noFill/>
        </p:spPr>
        <p:txBody>
          <a:bodyPr wrap="none" rtlCol="0">
            <a:spAutoFit/>
          </a:bodyPr>
          <a:lstStyle/>
          <a:p>
            <a:r>
              <a:rPr lang="en-US" dirty="0"/>
              <a:t>10</a:t>
            </a:r>
          </a:p>
        </p:txBody>
      </p:sp>
      <p:sp>
        <p:nvSpPr>
          <p:cNvPr id="93" name="TextBox 92"/>
          <p:cNvSpPr txBox="1"/>
          <p:nvPr/>
        </p:nvSpPr>
        <p:spPr>
          <a:xfrm>
            <a:off x="5589088" y="4674370"/>
            <a:ext cx="418704" cy="369332"/>
          </a:xfrm>
          <a:prstGeom prst="rect">
            <a:avLst/>
          </a:prstGeom>
          <a:noFill/>
        </p:spPr>
        <p:txBody>
          <a:bodyPr wrap="none" rtlCol="0">
            <a:spAutoFit/>
          </a:bodyPr>
          <a:lstStyle/>
          <a:p>
            <a:r>
              <a:rPr lang="en-US" dirty="0"/>
              <a:t>11</a:t>
            </a:r>
          </a:p>
        </p:txBody>
      </p:sp>
      <p:sp>
        <p:nvSpPr>
          <p:cNvPr id="94" name="TextBox 93"/>
          <p:cNvSpPr txBox="1"/>
          <p:nvPr/>
        </p:nvSpPr>
        <p:spPr>
          <a:xfrm>
            <a:off x="5068990" y="5224319"/>
            <a:ext cx="418704" cy="369332"/>
          </a:xfrm>
          <a:prstGeom prst="rect">
            <a:avLst/>
          </a:prstGeom>
          <a:noFill/>
        </p:spPr>
        <p:txBody>
          <a:bodyPr wrap="none" rtlCol="0">
            <a:spAutoFit/>
          </a:bodyPr>
          <a:lstStyle/>
          <a:p>
            <a:r>
              <a:rPr lang="en-US" dirty="0"/>
              <a:t>10</a:t>
            </a:r>
          </a:p>
        </p:txBody>
      </p:sp>
      <p:graphicFrame>
        <p:nvGraphicFramePr>
          <p:cNvPr id="97" name="Table 96"/>
          <p:cNvGraphicFramePr>
            <a:graphicFrameLocks noGrp="1"/>
          </p:cNvGraphicFramePr>
          <p:nvPr/>
        </p:nvGraphicFramePr>
        <p:xfrm>
          <a:off x="3855778" y="3271116"/>
          <a:ext cx="1447800" cy="716751"/>
        </p:xfrm>
        <a:graphic>
          <a:graphicData uri="http://schemas.openxmlformats.org/drawingml/2006/table">
            <a:tbl>
              <a:tblPr firstRow="1" bandRow="1">
                <a:tableStyleId>{5940675A-B579-460E-94D1-54222C63F5DA}</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7167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98" name="TextBox 97"/>
          <p:cNvSpPr txBox="1"/>
          <p:nvPr/>
        </p:nvSpPr>
        <p:spPr>
          <a:xfrm>
            <a:off x="4270853" y="2388606"/>
            <a:ext cx="644728" cy="584775"/>
          </a:xfrm>
          <a:prstGeom prst="rect">
            <a:avLst/>
          </a:prstGeom>
          <a:noFill/>
        </p:spPr>
        <p:txBody>
          <a:bodyPr wrap="none" rtlCol="0">
            <a:spAutoFit/>
          </a:bodyPr>
          <a:lstStyle/>
          <a:p>
            <a:r>
              <a:rPr lang="en-US" sz="3200" dirty="0"/>
              <a:t>AB</a:t>
            </a:r>
          </a:p>
        </p:txBody>
      </p:sp>
      <p:sp>
        <p:nvSpPr>
          <p:cNvPr id="99" name="TextBox 98"/>
          <p:cNvSpPr txBox="1"/>
          <p:nvPr/>
        </p:nvSpPr>
        <p:spPr>
          <a:xfrm>
            <a:off x="4779298" y="2891089"/>
            <a:ext cx="418704" cy="369332"/>
          </a:xfrm>
          <a:prstGeom prst="rect">
            <a:avLst/>
          </a:prstGeom>
          <a:noFill/>
        </p:spPr>
        <p:txBody>
          <a:bodyPr wrap="none" rtlCol="0">
            <a:spAutoFit/>
          </a:bodyPr>
          <a:lstStyle/>
          <a:p>
            <a:r>
              <a:rPr lang="en-US" dirty="0"/>
              <a:t>01</a:t>
            </a:r>
          </a:p>
        </p:txBody>
      </p:sp>
      <p:sp>
        <p:nvSpPr>
          <p:cNvPr id="100" name="TextBox 99"/>
          <p:cNvSpPr txBox="1"/>
          <p:nvPr/>
        </p:nvSpPr>
        <p:spPr>
          <a:xfrm>
            <a:off x="4017298" y="2891089"/>
            <a:ext cx="418704" cy="369332"/>
          </a:xfrm>
          <a:prstGeom prst="rect">
            <a:avLst/>
          </a:prstGeom>
          <a:noFill/>
        </p:spPr>
        <p:txBody>
          <a:bodyPr wrap="none" rtlCol="0">
            <a:spAutoFit/>
          </a:bodyPr>
          <a:lstStyle/>
          <a:p>
            <a:r>
              <a:rPr lang="en-US" dirty="0"/>
              <a:t>00</a:t>
            </a:r>
          </a:p>
        </p:txBody>
      </p:sp>
      <p:cxnSp>
        <p:nvCxnSpPr>
          <p:cNvPr id="101" name="Straight Arrow Connector 100"/>
          <p:cNvCxnSpPr/>
          <p:nvPr/>
        </p:nvCxnSpPr>
        <p:spPr>
          <a:xfrm flipH="1">
            <a:off x="4207733" y="3634356"/>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102" name="Group 101"/>
          <p:cNvGrpSpPr/>
          <p:nvPr/>
        </p:nvGrpSpPr>
        <p:grpSpPr>
          <a:xfrm rot="14778534">
            <a:off x="5186975" y="4103501"/>
            <a:ext cx="1529695" cy="804825"/>
            <a:chOff x="3810000" y="4114800"/>
            <a:chExt cx="1529695" cy="804825"/>
          </a:xfrm>
        </p:grpSpPr>
        <p:pic>
          <p:nvPicPr>
            <p:cNvPr id="103" name="Picture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114800"/>
              <a:ext cx="1529695" cy="804825"/>
            </a:xfrm>
            <a:prstGeom prst="rect">
              <a:avLst/>
            </a:prstGeom>
          </p:spPr>
        </p:pic>
        <p:cxnSp>
          <p:nvCxnSpPr>
            <p:cNvPr id="104" name="Straight Arrow Connector 103"/>
            <p:cNvCxnSpPr/>
            <p:nvPr/>
          </p:nvCxnSpPr>
          <p:spPr>
            <a:xfrm flipH="1">
              <a:off x="4148003" y="4522350"/>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105" name="Straight Arrow Connector 104"/>
          <p:cNvCxnSpPr/>
          <p:nvPr/>
        </p:nvCxnSpPr>
        <p:spPr>
          <a:xfrm>
            <a:off x="4153581" y="3796762"/>
            <a:ext cx="1742597" cy="1212956"/>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5068069" y="3698765"/>
            <a:ext cx="620175" cy="397794"/>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6193819" y="3727227"/>
            <a:ext cx="418704" cy="369332"/>
          </a:xfrm>
          <a:prstGeom prst="rect">
            <a:avLst/>
          </a:prstGeom>
          <a:noFill/>
        </p:spPr>
        <p:txBody>
          <a:bodyPr wrap="none" rtlCol="0">
            <a:spAutoFit/>
          </a:bodyPr>
          <a:lstStyle/>
          <a:p>
            <a:r>
              <a:rPr lang="en-US" dirty="0"/>
              <a:t>11</a:t>
            </a:r>
          </a:p>
        </p:txBody>
      </p:sp>
      <p:sp>
        <p:nvSpPr>
          <p:cNvPr id="108" name="TextBox 107"/>
          <p:cNvSpPr txBox="1"/>
          <p:nvPr/>
        </p:nvSpPr>
        <p:spPr>
          <a:xfrm>
            <a:off x="6458741" y="4430214"/>
            <a:ext cx="418704" cy="369332"/>
          </a:xfrm>
          <a:prstGeom prst="rect">
            <a:avLst/>
          </a:prstGeom>
          <a:noFill/>
        </p:spPr>
        <p:txBody>
          <a:bodyPr wrap="none" rtlCol="0">
            <a:spAutoFit/>
          </a:bodyPr>
          <a:lstStyle/>
          <a:p>
            <a:r>
              <a:rPr lang="en-US" dirty="0"/>
              <a:t>10</a:t>
            </a:r>
          </a:p>
        </p:txBody>
      </p:sp>
      <p:graphicFrame>
        <p:nvGraphicFramePr>
          <p:cNvPr id="111" name="Table 110"/>
          <p:cNvGraphicFramePr>
            <a:graphicFrameLocks noGrp="1"/>
          </p:cNvGraphicFramePr>
          <p:nvPr/>
        </p:nvGraphicFramePr>
        <p:xfrm>
          <a:off x="3865893" y="3251683"/>
          <a:ext cx="1447800" cy="716751"/>
        </p:xfrm>
        <a:graphic>
          <a:graphicData uri="http://schemas.openxmlformats.org/drawingml/2006/table">
            <a:tbl>
              <a:tblPr firstRow="1" bandRow="1">
                <a:tableStyleId>{5940675A-B579-460E-94D1-54222C63F5DA}</a:tableStyleId>
              </a:tblPr>
              <a:tblGrid>
                <a:gridCol w="7239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tblGrid>
              <a:tr h="71675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12" name="TextBox 111"/>
          <p:cNvSpPr txBox="1"/>
          <p:nvPr/>
        </p:nvSpPr>
        <p:spPr>
          <a:xfrm>
            <a:off x="4280968" y="2369173"/>
            <a:ext cx="644728" cy="584775"/>
          </a:xfrm>
          <a:prstGeom prst="rect">
            <a:avLst/>
          </a:prstGeom>
          <a:noFill/>
        </p:spPr>
        <p:txBody>
          <a:bodyPr wrap="none" rtlCol="0">
            <a:spAutoFit/>
          </a:bodyPr>
          <a:lstStyle/>
          <a:p>
            <a:r>
              <a:rPr lang="en-US" sz="3200" dirty="0"/>
              <a:t>AB</a:t>
            </a:r>
          </a:p>
        </p:txBody>
      </p:sp>
      <p:sp>
        <p:nvSpPr>
          <p:cNvPr id="113" name="TextBox 112"/>
          <p:cNvSpPr txBox="1"/>
          <p:nvPr/>
        </p:nvSpPr>
        <p:spPr>
          <a:xfrm>
            <a:off x="4789413" y="2871656"/>
            <a:ext cx="418704" cy="369332"/>
          </a:xfrm>
          <a:prstGeom prst="rect">
            <a:avLst/>
          </a:prstGeom>
          <a:noFill/>
        </p:spPr>
        <p:txBody>
          <a:bodyPr wrap="none" rtlCol="0">
            <a:spAutoFit/>
          </a:bodyPr>
          <a:lstStyle/>
          <a:p>
            <a:r>
              <a:rPr lang="en-US" dirty="0"/>
              <a:t>01</a:t>
            </a:r>
          </a:p>
        </p:txBody>
      </p:sp>
      <p:sp>
        <p:nvSpPr>
          <p:cNvPr id="114" name="TextBox 113"/>
          <p:cNvSpPr txBox="1"/>
          <p:nvPr/>
        </p:nvSpPr>
        <p:spPr>
          <a:xfrm>
            <a:off x="4027413" y="2871656"/>
            <a:ext cx="418704" cy="369332"/>
          </a:xfrm>
          <a:prstGeom prst="rect">
            <a:avLst/>
          </a:prstGeom>
          <a:noFill/>
        </p:spPr>
        <p:txBody>
          <a:bodyPr wrap="none" rtlCol="0">
            <a:spAutoFit/>
          </a:bodyPr>
          <a:lstStyle/>
          <a:p>
            <a:r>
              <a:rPr lang="en-US" dirty="0"/>
              <a:t>00</a:t>
            </a:r>
          </a:p>
        </p:txBody>
      </p:sp>
      <p:cxnSp>
        <p:nvCxnSpPr>
          <p:cNvPr id="115" name="Straight Arrow Connector 114"/>
          <p:cNvCxnSpPr/>
          <p:nvPr/>
        </p:nvCxnSpPr>
        <p:spPr>
          <a:xfrm flipH="1">
            <a:off x="4217848" y="3614923"/>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116" name="Group 115"/>
          <p:cNvGrpSpPr/>
          <p:nvPr/>
        </p:nvGrpSpPr>
        <p:grpSpPr>
          <a:xfrm rot="11572551">
            <a:off x="5369335" y="3364435"/>
            <a:ext cx="1529695" cy="804825"/>
            <a:chOff x="3810000" y="4114800"/>
            <a:chExt cx="1529695" cy="804825"/>
          </a:xfrm>
        </p:grpSpPr>
        <p:pic>
          <p:nvPicPr>
            <p:cNvPr id="117" name="Picture 1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114800"/>
              <a:ext cx="1529695" cy="804825"/>
            </a:xfrm>
            <a:prstGeom prst="rect">
              <a:avLst/>
            </a:prstGeom>
          </p:spPr>
        </p:pic>
        <p:cxnSp>
          <p:nvCxnSpPr>
            <p:cNvPr id="118" name="Straight Arrow Connector 117"/>
            <p:cNvCxnSpPr/>
            <p:nvPr/>
          </p:nvCxnSpPr>
          <p:spPr>
            <a:xfrm flipH="1">
              <a:off x="4148003" y="4522350"/>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grpSp>
      <p:cxnSp>
        <p:nvCxnSpPr>
          <p:cNvPr id="120" name="Straight Arrow Connector 119"/>
          <p:cNvCxnSpPr/>
          <p:nvPr/>
        </p:nvCxnSpPr>
        <p:spPr>
          <a:xfrm>
            <a:off x="5078184" y="3679332"/>
            <a:ext cx="666842" cy="64139"/>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5714118" y="2924192"/>
            <a:ext cx="418704" cy="369332"/>
          </a:xfrm>
          <a:prstGeom prst="rect">
            <a:avLst/>
          </a:prstGeom>
          <a:noFill/>
        </p:spPr>
        <p:txBody>
          <a:bodyPr wrap="none" rtlCol="0">
            <a:spAutoFit/>
          </a:bodyPr>
          <a:lstStyle/>
          <a:p>
            <a:r>
              <a:rPr lang="en-US" dirty="0"/>
              <a:t>11</a:t>
            </a:r>
          </a:p>
        </p:txBody>
      </p:sp>
      <p:sp>
        <p:nvSpPr>
          <p:cNvPr id="122" name="TextBox 121"/>
          <p:cNvSpPr txBox="1"/>
          <p:nvPr/>
        </p:nvSpPr>
        <p:spPr>
          <a:xfrm>
            <a:off x="6429471" y="3038515"/>
            <a:ext cx="418704" cy="369332"/>
          </a:xfrm>
          <a:prstGeom prst="rect">
            <a:avLst/>
          </a:prstGeom>
          <a:noFill/>
        </p:spPr>
        <p:txBody>
          <a:bodyPr wrap="none" rtlCol="0">
            <a:spAutoFit/>
          </a:bodyPr>
          <a:lstStyle/>
          <a:p>
            <a:r>
              <a:rPr lang="en-US" dirty="0"/>
              <a:t>10</a:t>
            </a:r>
          </a:p>
        </p:txBody>
      </p:sp>
      <p:sp>
        <p:nvSpPr>
          <p:cNvPr id="127" name="Arc 126"/>
          <p:cNvSpPr/>
          <p:nvPr/>
        </p:nvSpPr>
        <p:spPr>
          <a:xfrm rot="11265332">
            <a:off x="4190085" y="3590374"/>
            <a:ext cx="545446" cy="643460"/>
          </a:xfrm>
          <a:prstGeom prst="arc">
            <a:avLst/>
          </a:prstGeom>
          <a:ln w="38100">
            <a:solidFill>
              <a:srgbClr val="FF00FF"/>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Arc 127"/>
          <p:cNvSpPr/>
          <p:nvPr/>
        </p:nvSpPr>
        <p:spPr>
          <a:xfrm rot="4633384">
            <a:off x="5724346" y="3879782"/>
            <a:ext cx="545446" cy="579504"/>
          </a:xfrm>
          <a:prstGeom prst="arc">
            <a:avLst/>
          </a:prstGeom>
          <a:ln w="38100">
            <a:solidFill>
              <a:srgbClr val="FF00FF"/>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0" name="Straight Connector 129"/>
          <p:cNvCxnSpPr>
            <a:stCxn id="127" idx="0"/>
            <a:endCxn id="128" idx="2"/>
          </p:cNvCxnSpPr>
          <p:nvPr/>
        </p:nvCxnSpPr>
        <p:spPr>
          <a:xfrm>
            <a:off x="4419392" y="4230891"/>
            <a:ext cx="1637991" cy="204613"/>
          </a:xfrm>
          <a:prstGeom prst="line">
            <a:avLst/>
          </a:prstGeom>
          <a:ln w="38100">
            <a:solidFill>
              <a:srgbClr val="FF00FF"/>
            </a:solidFill>
          </a:ln>
        </p:spPr>
        <p:style>
          <a:lnRef idx="2">
            <a:schemeClr val="accent1"/>
          </a:lnRef>
          <a:fillRef idx="0">
            <a:schemeClr val="accent1"/>
          </a:fillRef>
          <a:effectRef idx="1">
            <a:schemeClr val="accent1"/>
          </a:effectRef>
          <a:fontRef idx="minor">
            <a:schemeClr val="tx1"/>
          </a:fontRef>
        </p:style>
      </p:cxnSp>
      <p:graphicFrame>
        <p:nvGraphicFramePr>
          <p:cNvPr id="135" name="Table 134"/>
          <p:cNvGraphicFramePr>
            <a:graphicFrameLocks noGrp="1"/>
          </p:cNvGraphicFramePr>
          <p:nvPr/>
        </p:nvGraphicFramePr>
        <p:xfrm>
          <a:off x="3823688" y="3256547"/>
          <a:ext cx="2819400" cy="716751"/>
        </p:xfrm>
        <a:graphic>
          <a:graphicData uri="http://schemas.openxmlformats.org/drawingml/2006/table">
            <a:tbl>
              <a:tblPr firstRow="1" bandRow="1">
                <a:tableStyleId>{5940675A-B579-460E-94D1-54222C63F5DA}</a:tableStyleId>
              </a:tblPr>
              <a:tblGrid>
                <a:gridCol w="704850">
                  <a:extLst>
                    <a:ext uri="{9D8B030D-6E8A-4147-A177-3AD203B41FA5}">
                      <a16:colId xmlns:a16="http://schemas.microsoft.com/office/drawing/2014/main" val="20000"/>
                    </a:ext>
                  </a:extLst>
                </a:gridCol>
                <a:gridCol w="704850">
                  <a:extLst>
                    <a:ext uri="{9D8B030D-6E8A-4147-A177-3AD203B41FA5}">
                      <a16:colId xmlns:a16="http://schemas.microsoft.com/office/drawing/2014/main" val="20001"/>
                    </a:ext>
                  </a:extLst>
                </a:gridCol>
                <a:gridCol w="704850">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tblGrid>
              <a:tr h="71675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136" name="TextBox 135"/>
          <p:cNvSpPr txBox="1"/>
          <p:nvPr/>
        </p:nvSpPr>
        <p:spPr>
          <a:xfrm>
            <a:off x="4858545" y="2266863"/>
            <a:ext cx="644728" cy="584775"/>
          </a:xfrm>
          <a:prstGeom prst="rect">
            <a:avLst/>
          </a:prstGeom>
          <a:noFill/>
        </p:spPr>
        <p:txBody>
          <a:bodyPr wrap="none" rtlCol="0">
            <a:spAutoFit/>
          </a:bodyPr>
          <a:lstStyle/>
          <a:p>
            <a:r>
              <a:rPr lang="en-US" sz="3200" dirty="0"/>
              <a:t>AB</a:t>
            </a:r>
          </a:p>
        </p:txBody>
      </p:sp>
      <p:sp>
        <p:nvSpPr>
          <p:cNvPr id="137" name="TextBox 136"/>
          <p:cNvSpPr txBox="1"/>
          <p:nvPr/>
        </p:nvSpPr>
        <p:spPr>
          <a:xfrm>
            <a:off x="4711409" y="2849690"/>
            <a:ext cx="418704" cy="369332"/>
          </a:xfrm>
          <a:prstGeom prst="rect">
            <a:avLst/>
          </a:prstGeom>
          <a:noFill/>
        </p:spPr>
        <p:txBody>
          <a:bodyPr wrap="none" rtlCol="0">
            <a:spAutoFit/>
          </a:bodyPr>
          <a:lstStyle/>
          <a:p>
            <a:r>
              <a:rPr lang="en-US" dirty="0"/>
              <a:t>01</a:t>
            </a:r>
          </a:p>
        </p:txBody>
      </p:sp>
      <p:sp>
        <p:nvSpPr>
          <p:cNvPr id="138" name="TextBox 137"/>
          <p:cNvSpPr txBox="1"/>
          <p:nvPr/>
        </p:nvSpPr>
        <p:spPr>
          <a:xfrm>
            <a:off x="3994717" y="2849690"/>
            <a:ext cx="418704" cy="369332"/>
          </a:xfrm>
          <a:prstGeom prst="rect">
            <a:avLst/>
          </a:prstGeom>
          <a:noFill/>
        </p:spPr>
        <p:txBody>
          <a:bodyPr wrap="none" rtlCol="0">
            <a:spAutoFit/>
          </a:bodyPr>
          <a:lstStyle/>
          <a:p>
            <a:r>
              <a:rPr lang="en-US" dirty="0"/>
              <a:t>00</a:t>
            </a:r>
          </a:p>
        </p:txBody>
      </p:sp>
      <p:sp>
        <p:nvSpPr>
          <p:cNvPr id="139" name="TextBox 138"/>
          <p:cNvSpPr txBox="1"/>
          <p:nvPr/>
        </p:nvSpPr>
        <p:spPr>
          <a:xfrm>
            <a:off x="5349882" y="2851638"/>
            <a:ext cx="418704" cy="369332"/>
          </a:xfrm>
          <a:prstGeom prst="rect">
            <a:avLst/>
          </a:prstGeom>
          <a:noFill/>
        </p:spPr>
        <p:txBody>
          <a:bodyPr wrap="none" rtlCol="0">
            <a:spAutoFit/>
          </a:bodyPr>
          <a:lstStyle/>
          <a:p>
            <a:r>
              <a:rPr lang="en-US" dirty="0"/>
              <a:t>11</a:t>
            </a:r>
          </a:p>
        </p:txBody>
      </p:sp>
      <p:sp>
        <p:nvSpPr>
          <p:cNvPr id="140" name="TextBox 139"/>
          <p:cNvSpPr txBox="1"/>
          <p:nvPr/>
        </p:nvSpPr>
        <p:spPr>
          <a:xfrm>
            <a:off x="6066574" y="2849690"/>
            <a:ext cx="418704" cy="369332"/>
          </a:xfrm>
          <a:prstGeom prst="rect">
            <a:avLst/>
          </a:prstGeom>
          <a:noFill/>
        </p:spPr>
        <p:txBody>
          <a:bodyPr wrap="none" rtlCol="0">
            <a:spAutoFit/>
          </a:bodyPr>
          <a:lstStyle/>
          <a:p>
            <a:r>
              <a:rPr lang="en-US" dirty="0"/>
              <a:t>10</a:t>
            </a:r>
          </a:p>
        </p:txBody>
      </p:sp>
      <p:cxnSp>
        <p:nvCxnSpPr>
          <p:cNvPr id="141" name="Straight Arrow Connector 140"/>
          <p:cNvCxnSpPr/>
          <p:nvPr/>
        </p:nvCxnSpPr>
        <p:spPr>
          <a:xfrm flipH="1">
            <a:off x="4163863" y="3562263"/>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flipH="1">
            <a:off x="4964947" y="3575206"/>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H="1">
            <a:off x="5712650" y="3608459"/>
            <a:ext cx="707848" cy="0"/>
          </a:xfrm>
          <a:prstGeom prst="straightConnector1">
            <a:avLst/>
          </a:prstGeom>
          <a:ln w="38100">
            <a:solidFill>
              <a:srgbClr val="FF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4" name="Arc 143"/>
          <p:cNvSpPr/>
          <p:nvPr/>
        </p:nvSpPr>
        <p:spPr>
          <a:xfrm rot="10564237">
            <a:off x="4117446" y="3503996"/>
            <a:ext cx="545446" cy="643460"/>
          </a:xfrm>
          <a:prstGeom prst="arc">
            <a:avLst/>
          </a:prstGeom>
          <a:ln w="38100">
            <a:solidFill>
              <a:srgbClr val="FF00FF"/>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Arc 144"/>
          <p:cNvSpPr/>
          <p:nvPr/>
        </p:nvSpPr>
        <p:spPr>
          <a:xfrm rot="4504456">
            <a:off x="5742963" y="3595384"/>
            <a:ext cx="545446" cy="579504"/>
          </a:xfrm>
          <a:prstGeom prst="arc">
            <a:avLst/>
          </a:prstGeom>
          <a:ln w="38100">
            <a:solidFill>
              <a:srgbClr val="FF00FF"/>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7" name="Straight Connector 146"/>
          <p:cNvCxnSpPr>
            <a:stCxn id="144" idx="0"/>
            <a:endCxn id="145" idx="2"/>
          </p:cNvCxnSpPr>
          <p:nvPr/>
        </p:nvCxnSpPr>
        <p:spPr>
          <a:xfrm>
            <a:off x="4412216" y="4146700"/>
            <a:ext cx="1673714" cy="1957"/>
          </a:xfrm>
          <a:prstGeom prst="line">
            <a:avLst/>
          </a:prstGeom>
          <a:ln w="38100">
            <a:solidFill>
              <a:srgbClr val="FF00FF"/>
            </a:solidFill>
          </a:ln>
        </p:spPr>
        <p:style>
          <a:lnRef idx="2">
            <a:schemeClr val="accent1"/>
          </a:lnRef>
          <a:fillRef idx="0">
            <a:schemeClr val="accent1"/>
          </a:fillRef>
          <a:effectRef idx="1">
            <a:schemeClr val="accent1"/>
          </a:effectRef>
          <a:fontRef idx="minor">
            <a:schemeClr val="tx1"/>
          </a:fontRef>
        </p:style>
      </p:cxnSp>
      <p:sp>
        <p:nvSpPr>
          <p:cNvPr id="148" name="Content Placeholder 2"/>
          <p:cNvSpPr txBox="1">
            <a:spLocks/>
          </p:cNvSpPr>
          <p:nvPr/>
        </p:nvSpPr>
        <p:spPr>
          <a:xfrm>
            <a:off x="402987" y="5181600"/>
            <a:ext cx="8229600" cy="14095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000FF"/>
                </a:solidFill>
              </a:rPr>
              <a:t>Adjacent squares still represent input conditions that differ by one bit assuming we include wrap around. </a:t>
            </a:r>
          </a:p>
        </p:txBody>
      </p:sp>
    </p:spTree>
    <p:extLst>
      <p:ext uri="{BB962C8B-B14F-4D97-AF65-F5344CB8AC3E}">
        <p14:creationId xmlns:p14="http://schemas.microsoft.com/office/powerpoint/2010/main" val="23262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5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8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9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4"/>
                                        </p:tgtEl>
                                        <p:attrNameLst>
                                          <p:attrName>style.visibility</p:attrName>
                                        </p:attrNameLst>
                                      </p:cBhvr>
                                      <p:to>
                                        <p:strVal val="visible"/>
                                      </p:to>
                                    </p:set>
                                  </p:childTnLst>
                                </p:cTn>
                              </p:par>
                              <p:par>
                                <p:cTn id="93" presetID="1" presetClass="exit" presetSubtype="0" fill="hold" nodeType="withEffect">
                                  <p:stCondLst>
                                    <p:cond delay="0"/>
                                  </p:stCondLst>
                                  <p:childTnLst>
                                    <p:set>
                                      <p:cBhvr>
                                        <p:cTn id="94" dur="1" fill="hold">
                                          <p:stCondLst>
                                            <p:cond delay="0"/>
                                          </p:stCondLst>
                                        </p:cTn>
                                        <p:tgtEl>
                                          <p:spTgt spid="68"/>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70"/>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71"/>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7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76"/>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77"/>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73"/>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91"/>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9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9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0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5"/>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0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02"/>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childTnLst>
                                </p:cTn>
                              </p:par>
                              <p:par>
                                <p:cTn id="135" presetID="1" presetClass="exit" presetSubtype="0" fill="hold" nodeType="withEffect">
                                  <p:stCondLst>
                                    <p:cond delay="0"/>
                                  </p:stCondLst>
                                  <p:childTnLst>
                                    <p:set>
                                      <p:cBhvr>
                                        <p:cTn id="136" dur="1" fill="hold">
                                          <p:stCondLst>
                                            <p:cond delay="0"/>
                                          </p:stCondLst>
                                        </p:cTn>
                                        <p:tgtEl>
                                          <p:spTgt spid="78"/>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79"/>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80"/>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81"/>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82"/>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86"/>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87"/>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83"/>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93"/>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94"/>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1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1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13"/>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1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15"/>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20"/>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1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2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22"/>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27"/>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30"/>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28"/>
                                        </p:tgtEl>
                                        <p:attrNameLst>
                                          <p:attrName>style.visibility</p:attrName>
                                        </p:attrNameLst>
                                      </p:cBhvr>
                                      <p:to>
                                        <p:strVal val="visible"/>
                                      </p:to>
                                    </p:set>
                                  </p:childTnLst>
                                </p:cTn>
                              </p:par>
                              <p:par>
                                <p:cTn id="181" presetID="1" presetClass="exit" presetSubtype="0" fill="hold" nodeType="withEffect">
                                  <p:stCondLst>
                                    <p:cond delay="0"/>
                                  </p:stCondLst>
                                  <p:childTnLst>
                                    <p:set>
                                      <p:cBhvr>
                                        <p:cTn id="182" dur="1" fill="hold">
                                          <p:stCondLst>
                                            <p:cond delay="0"/>
                                          </p:stCondLst>
                                        </p:cTn>
                                        <p:tgtEl>
                                          <p:spTgt spid="97"/>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98"/>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99"/>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100"/>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101"/>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105"/>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106"/>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102"/>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107"/>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108"/>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nodeType="clickEffect">
                                  <p:stCondLst>
                                    <p:cond delay="0"/>
                                  </p:stCondLst>
                                  <p:childTnLst>
                                    <p:set>
                                      <p:cBhvr>
                                        <p:cTn id="204" dur="1" fill="hold">
                                          <p:stCondLst>
                                            <p:cond delay="0"/>
                                          </p:stCondLst>
                                        </p:cTn>
                                        <p:tgtEl>
                                          <p:spTgt spid="135"/>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36"/>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38"/>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39"/>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40"/>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41"/>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42"/>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43"/>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44"/>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45"/>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47"/>
                                        </p:tgtEl>
                                        <p:attrNameLst>
                                          <p:attrName>style.visibility</p:attrName>
                                        </p:attrNameLst>
                                      </p:cBhvr>
                                      <p:to>
                                        <p:strVal val="visible"/>
                                      </p:to>
                                    </p:set>
                                  </p:childTnLst>
                                </p:cTn>
                              </p:par>
                              <p:par>
                                <p:cTn id="227" presetID="1" presetClass="exit" presetSubtype="0" fill="hold" nodeType="withEffect">
                                  <p:stCondLst>
                                    <p:cond delay="0"/>
                                  </p:stCondLst>
                                  <p:childTnLst>
                                    <p:set>
                                      <p:cBhvr>
                                        <p:cTn id="228" dur="1" fill="hold">
                                          <p:stCondLst>
                                            <p:cond delay="0"/>
                                          </p:stCondLst>
                                        </p:cTn>
                                        <p:tgtEl>
                                          <p:spTgt spid="111"/>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112"/>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113"/>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114"/>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15"/>
                                        </p:tgtEl>
                                        <p:attrNameLst>
                                          <p:attrName>style.visibility</p:attrName>
                                        </p:attrNameLst>
                                      </p:cBhvr>
                                      <p:to>
                                        <p:strVal val="hidden"/>
                                      </p:to>
                                    </p:set>
                                  </p:childTnLst>
                                </p:cTn>
                              </p:par>
                              <p:par>
                                <p:cTn id="237" presetID="1" presetClass="exit" presetSubtype="0" fill="hold" nodeType="withEffect">
                                  <p:stCondLst>
                                    <p:cond delay="0"/>
                                  </p:stCondLst>
                                  <p:childTnLst>
                                    <p:set>
                                      <p:cBhvr>
                                        <p:cTn id="238" dur="1" fill="hold">
                                          <p:stCondLst>
                                            <p:cond delay="0"/>
                                          </p:stCondLst>
                                        </p:cTn>
                                        <p:tgtEl>
                                          <p:spTgt spid="120"/>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116"/>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121"/>
                                        </p:tgtEl>
                                        <p:attrNameLst>
                                          <p:attrName>style.visibility</p:attrName>
                                        </p:attrNameLst>
                                      </p:cBhvr>
                                      <p:to>
                                        <p:strVal val="hidden"/>
                                      </p:to>
                                    </p:set>
                                  </p:childTnLst>
                                </p:cTn>
                              </p:par>
                              <p:par>
                                <p:cTn id="243" presetID="1" presetClass="exit" presetSubtype="0" fill="hold" grpId="1" nodeType="withEffect">
                                  <p:stCondLst>
                                    <p:cond delay="0"/>
                                  </p:stCondLst>
                                  <p:childTnLst>
                                    <p:set>
                                      <p:cBhvr>
                                        <p:cTn id="244" dur="1" fill="hold">
                                          <p:stCondLst>
                                            <p:cond delay="0"/>
                                          </p:stCondLst>
                                        </p:cTn>
                                        <p:tgtEl>
                                          <p:spTgt spid="122"/>
                                        </p:tgtEl>
                                        <p:attrNameLst>
                                          <p:attrName>style.visibility</p:attrName>
                                        </p:attrNameLst>
                                      </p:cBhvr>
                                      <p:to>
                                        <p:strVal val="hidden"/>
                                      </p:to>
                                    </p:set>
                                  </p:childTnLst>
                                </p:cTn>
                              </p:par>
                              <p:par>
                                <p:cTn id="245" presetID="1" presetClass="exit" presetSubtype="0" fill="hold" grpId="1" nodeType="withEffect">
                                  <p:stCondLst>
                                    <p:cond delay="0"/>
                                  </p:stCondLst>
                                  <p:childTnLst>
                                    <p:set>
                                      <p:cBhvr>
                                        <p:cTn id="246" dur="1" fill="hold">
                                          <p:stCondLst>
                                            <p:cond delay="0"/>
                                          </p:stCondLst>
                                        </p:cTn>
                                        <p:tgtEl>
                                          <p:spTgt spid="127"/>
                                        </p:tgtEl>
                                        <p:attrNameLst>
                                          <p:attrName>style.visibility</p:attrName>
                                        </p:attrNameLst>
                                      </p:cBhvr>
                                      <p:to>
                                        <p:strVal val="hidden"/>
                                      </p:to>
                                    </p:set>
                                  </p:childTnLst>
                                </p:cTn>
                              </p:par>
                              <p:par>
                                <p:cTn id="247" presetID="1" presetClass="exit" presetSubtype="0" fill="hold" nodeType="withEffect">
                                  <p:stCondLst>
                                    <p:cond delay="0"/>
                                  </p:stCondLst>
                                  <p:childTnLst>
                                    <p:set>
                                      <p:cBhvr>
                                        <p:cTn id="248" dur="1" fill="hold">
                                          <p:stCondLst>
                                            <p:cond delay="0"/>
                                          </p:stCondLst>
                                        </p:cTn>
                                        <p:tgtEl>
                                          <p:spTgt spid="130"/>
                                        </p:tgtEl>
                                        <p:attrNameLst>
                                          <p:attrName>style.visibility</p:attrName>
                                        </p:attrNameLst>
                                      </p:cBhvr>
                                      <p:to>
                                        <p:strVal val="hidden"/>
                                      </p:to>
                                    </p:set>
                                  </p:childTnLst>
                                </p:cTn>
                              </p:par>
                              <p:par>
                                <p:cTn id="249" presetID="1" presetClass="exit" presetSubtype="0" fill="hold" grpId="1" nodeType="withEffect">
                                  <p:stCondLst>
                                    <p:cond delay="0"/>
                                  </p:stCondLst>
                                  <p:childTnLst>
                                    <p:set>
                                      <p:cBhvr>
                                        <p:cTn id="250" dur="1" fill="hold">
                                          <p:stCondLst>
                                            <p:cond delay="0"/>
                                          </p:stCondLst>
                                        </p:cTn>
                                        <p:tgtEl>
                                          <p:spTgt spid="128"/>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p:bldP spid="32" grpId="1"/>
      <p:bldP spid="35" grpId="0"/>
      <p:bldP spid="35" grpId="1"/>
      <p:bldP spid="69" grpId="0"/>
      <p:bldP spid="69" grpId="1"/>
      <p:bldP spid="70" grpId="0"/>
      <p:bldP spid="70" grpId="1"/>
      <p:bldP spid="71" grpId="0"/>
      <p:bldP spid="71" grpId="1"/>
      <p:bldP spid="79" grpId="0"/>
      <p:bldP spid="79" grpId="1"/>
      <p:bldP spid="80" grpId="0"/>
      <p:bldP spid="80" grpId="1"/>
      <p:bldP spid="81" grpId="0"/>
      <p:bldP spid="81" grpId="1"/>
      <p:bldP spid="89" grpId="0"/>
      <p:bldP spid="89" grpId="1"/>
      <p:bldP spid="90" grpId="0"/>
      <p:bldP spid="90" grpId="1"/>
      <p:bldP spid="91" grpId="0"/>
      <p:bldP spid="91" grpId="1"/>
      <p:bldP spid="92" grpId="0"/>
      <p:bldP spid="92" grpId="1"/>
      <p:bldP spid="93" grpId="0"/>
      <p:bldP spid="93" grpId="1"/>
      <p:bldP spid="94" grpId="0"/>
      <p:bldP spid="94" grpId="1"/>
      <p:bldP spid="98" grpId="0"/>
      <p:bldP spid="98" grpId="1"/>
      <p:bldP spid="99" grpId="0"/>
      <p:bldP spid="99" grpId="1"/>
      <p:bldP spid="100" grpId="0"/>
      <p:bldP spid="100" grpId="1"/>
      <p:bldP spid="107" grpId="0"/>
      <p:bldP spid="107" grpId="1"/>
      <p:bldP spid="108" grpId="0"/>
      <p:bldP spid="108" grpId="1"/>
      <p:bldP spid="112" grpId="0"/>
      <p:bldP spid="112" grpId="1"/>
      <p:bldP spid="113" grpId="0"/>
      <p:bldP spid="113" grpId="1"/>
      <p:bldP spid="114" grpId="0"/>
      <p:bldP spid="114" grpId="1"/>
      <p:bldP spid="121" grpId="0"/>
      <p:bldP spid="121" grpId="1"/>
      <p:bldP spid="122" grpId="0"/>
      <p:bldP spid="122" grpId="1"/>
      <p:bldP spid="127" grpId="0" animBg="1"/>
      <p:bldP spid="127" grpId="1" animBg="1"/>
      <p:bldP spid="128" grpId="0" animBg="1"/>
      <p:bldP spid="128" grpId="1" animBg="1"/>
      <p:bldP spid="136" grpId="0"/>
      <p:bldP spid="137" grpId="0"/>
      <p:bldP spid="138" grpId="0"/>
      <p:bldP spid="139" grpId="0"/>
      <p:bldP spid="140" grpId="0"/>
      <p:bldP spid="144" grpId="0" animBg="1"/>
      <p:bldP spid="145" grpId="0" animBg="1"/>
      <p:bldP spid="1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r>
              <a:rPr lang="en-US" dirty="0"/>
              <a:t>Wrap around as if squares inscribed on a cylinder as pictured below:</a:t>
            </a:r>
          </a:p>
        </p:txBody>
      </p:sp>
      <p:sp>
        <p:nvSpPr>
          <p:cNvPr id="4" name="Slide Number Placeholder 3"/>
          <p:cNvSpPr>
            <a:spLocks noGrp="1"/>
          </p:cNvSpPr>
          <p:nvPr>
            <p:ph type="sldNum" sz="quarter" idx="12"/>
          </p:nvPr>
        </p:nvSpPr>
        <p:spPr/>
        <p:txBody>
          <a:bodyPr/>
          <a:lstStyle/>
          <a:p>
            <a:fld id="{91428E00-80DD-2147-9602-1B9AC9547B01}" type="slidenum">
              <a:rPr lang="en-US" smtClean="0"/>
              <a:t>32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769839"/>
            <a:ext cx="2812949" cy="2984361"/>
          </a:xfrm>
          <a:prstGeom prst="rect">
            <a:avLst/>
          </a:prstGeom>
        </p:spPr>
      </p:pic>
    </p:spTree>
    <p:extLst>
      <p:ext uri="{BB962C8B-B14F-4D97-AF65-F5344CB8AC3E}">
        <p14:creationId xmlns:p14="http://schemas.microsoft.com/office/powerpoint/2010/main" val="2858309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for 3-input function</a:t>
            </a:r>
          </a:p>
        </p:txBody>
      </p:sp>
      <p:sp>
        <p:nvSpPr>
          <p:cNvPr id="3" name="Content Placeholder 2"/>
          <p:cNvSpPr>
            <a:spLocks noGrp="1"/>
          </p:cNvSpPr>
          <p:nvPr>
            <p:ph idx="1"/>
          </p:nvPr>
        </p:nvSpPr>
        <p:spPr>
          <a:xfrm>
            <a:off x="457200" y="1543050"/>
            <a:ext cx="8229600" cy="4583113"/>
          </a:xfrm>
        </p:spPr>
        <p:txBody>
          <a:bodyPr/>
          <a:lstStyle/>
          <a:p>
            <a:r>
              <a:rPr lang="en-US" dirty="0"/>
              <a:t>As with 2-input case, want adjacent squares to represent input conditions that differ only in one bit position.  Must include wrap around.</a:t>
            </a:r>
          </a:p>
        </p:txBody>
      </p:sp>
      <p:sp>
        <p:nvSpPr>
          <p:cNvPr id="4" name="Slide Number Placeholder 3"/>
          <p:cNvSpPr>
            <a:spLocks noGrp="1"/>
          </p:cNvSpPr>
          <p:nvPr>
            <p:ph type="sldNum" sz="quarter" idx="12"/>
          </p:nvPr>
        </p:nvSpPr>
        <p:spPr/>
        <p:txBody>
          <a:bodyPr/>
          <a:lstStyle/>
          <a:p>
            <a:fld id="{91428E00-80DD-2147-9602-1B9AC9547B01}" type="slidenum">
              <a:rPr lang="en-US" smtClean="0"/>
              <a:t>33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93752332"/>
              </p:ext>
            </p:extLst>
          </p:nvPr>
        </p:nvGraphicFramePr>
        <p:xfrm>
          <a:off x="3105148" y="4433898"/>
          <a:ext cx="2914652" cy="1433502"/>
        </p:xfrm>
        <a:graphic>
          <a:graphicData uri="http://schemas.openxmlformats.org/drawingml/2006/table">
            <a:tbl>
              <a:tblPr firstRow="1" bandRow="1">
                <a:tableStyleId>{5940675A-B579-460E-94D1-54222C63F5DA}</a:tableStyleId>
              </a:tblPr>
              <a:tblGrid>
                <a:gridCol w="728663">
                  <a:extLst>
                    <a:ext uri="{9D8B030D-6E8A-4147-A177-3AD203B41FA5}">
                      <a16:colId xmlns:a16="http://schemas.microsoft.com/office/drawing/2014/main" val="20000"/>
                    </a:ext>
                  </a:extLst>
                </a:gridCol>
                <a:gridCol w="728663">
                  <a:extLst>
                    <a:ext uri="{9D8B030D-6E8A-4147-A177-3AD203B41FA5}">
                      <a16:colId xmlns:a16="http://schemas.microsoft.com/office/drawing/2014/main" val="20001"/>
                    </a:ext>
                  </a:extLst>
                </a:gridCol>
                <a:gridCol w="728663">
                  <a:extLst>
                    <a:ext uri="{9D8B030D-6E8A-4147-A177-3AD203B41FA5}">
                      <a16:colId xmlns:a16="http://schemas.microsoft.com/office/drawing/2014/main" val="20002"/>
                    </a:ext>
                  </a:extLst>
                </a:gridCol>
                <a:gridCol w="728663">
                  <a:extLst>
                    <a:ext uri="{9D8B030D-6E8A-4147-A177-3AD203B41FA5}">
                      <a16:colId xmlns:a16="http://schemas.microsoft.com/office/drawing/2014/main" val="20003"/>
                    </a:ext>
                  </a:extLst>
                </a:gridCol>
              </a:tblGrid>
              <a:tr h="71675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71675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2124074" y="4825425"/>
            <a:ext cx="421910" cy="584775"/>
          </a:xfrm>
          <a:prstGeom prst="rect">
            <a:avLst/>
          </a:prstGeom>
          <a:noFill/>
        </p:spPr>
        <p:txBody>
          <a:bodyPr wrap="none" rtlCol="0">
            <a:spAutoFit/>
          </a:bodyPr>
          <a:lstStyle/>
          <a:p>
            <a:r>
              <a:rPr lang="en-US" sz="3200" dirty="0"/>
              <a:t>A</a:t>
            </a:r>
          </a:p>
        </p:txBody>
      </p:sp>
      <p:sp>
        <p:nvSpPr>
          <p:cNvPr id="7" name="TextBox 6"/>
          <p:cNvSpPr txBox="1"/>
          <p:nvPr/>
        </p:nvSpPr>
        <p:spPr>
          <a:xfrm>
            <a:off x="2676916" y="4629478"/>
            <a:ext cx="301686" cy="369332"/>
          </a:xfrm>
          <a:prstGeom prst="rect">
            <a:avLst/>
          </a:prstGeom>
          <a:noFill/>
        </p:spPr>
        <p:txBody>
          <a:bodyPr wrap="none" rtlCol="0">
            <a:spAutoFit/>
          </a:bodyPr>
          <a:lstStyle/>
          <a:p>
            <a:r>
              <a:rPr lang="en-US" dirty="0"/>
              <a:t>0</a:t>
            </a:r>
          </a:p>
        </p:txBody>
      </p:sp>
      <p:sp>
        <p:nvSpPr>
          <p:cNvPr id="8" name="TextBox 7"/>
          <p:cNvSpPr txBox="1"/>
          <p:nvPr/>
        </p:nvSpPr>
        <p:spPr>
          <a:xfrm>
            <a:off x="2676916" y="5335360"/>
            <a:ext cx="301686" cy="369332"/>
          </a:xfrm>
          <a:prstGeom prst="rect">
            <a:avLst/>
          </a:prstGeom>
          <a:noFill/>
        </p:spPr>
        <p:txBody>
          <a:bodyPr wrap="none" rtlCol="0">
            <a:spAutoFit/>
          </a:bodyPr>
          <a:lstStyle/>
          <a:p>
            <a:r>
              <a:rPr lang="en-US" dirty="0"/>
              <a:t>1</a:t>
            </a:r>
          </a:p>
        </p:txBody>
      </p:sp>
      <p:sp>
        <p:nvSpPr>
          <p:cNvPr id="9" name="TextBox 8"/>
          <p:cNvSpPr txBox="1"/>
          <p:nvPr/>
        </p:nvSpPr>
        <p:spPr>
          <a:xfrm>
            <a:off x="4257674" y="3367317"/>
            <a:ext cx="627095" cy="584775"/>
          </a:xfrm>
          <a:prstGeom prst="rect">
            <a:avLst/>
          </a:prstGeom>
          <a:noFill/>
        </p:spPr>
        <p:txBody>
          <a:bodyPr wrap="none" rtlCol="0">
            <a:spAutoFit/>
          </a:bodyPr>
          <a:lstStyle/>
          <a:p>
            <a:r>
              <a:rPr lang="en-US" sz="3200" dirty="0"/>
              <a:t>BC</a:t>
            </a:r>
          </a:p>
        </p:txBody>
      </p:sp>
      <p:sp>
        <p:nvSpPr>
          <p:cNvPr id="10" name="TextBox 9"/>
          <p:cNvSpPr txBox="1"/>
          <p:nvPr/>
        </p:nvSpPr>
        <p:spPr>
          <a:xfrm>
            <a:off x="4029074" y="3934921"/>
            <a:ext cx="418704" cy="369332"/>
          </a:xfrm>
          <a:prstGeom prst="rect">
            <a:avLst/>
          </a:prstGeom>
          <a:noFill/>
        </p:spPr>
        <p:txBody>
          <a:bodyPr wrap="none" rtlCol="0">
            <a:spAutoFit/>
          </a:bodyPr>
          <a:lstStyle/>
          <a:p>
            <a:r>
              <a:rPr lang="en-US" dirty="0"/>
              <a:t>01</a:t>
            </a:r>
          </a:p>
        </p:txBody>
      </p:sp>
      <p:sp>
        <p:nvSpPr>
          <p:cNvPr id="11" name="TextBox 10"/>
          <p:cNvSpPr txBox="1"/>
          <p:nvPr/>
        </p:nvSpPr>
        <p:spPr>
          <a:xfrm>
            <a:off x="3267074" y="3934921"/>
            <a:ext cx="418704" cy="369332"/>
          </a:xfrm>
          <a:prstGeom prst="rect">
            <a:avLst/>
          </a:prstGeom>
          <a:noFill/>
        </p:spPr>
        <p:txBody>
          <a:bodyPr wrap="none" rtlCol="0">
            <a:spAutoFit/>
          </a:bodyPr>
          <a:lstStyle/>
          <a:p>
            <a:r>
              <a:rPr lang="en-US" dirty="0"/>
              <a:t>00</a:t>
            </a:r>
          </a:p>
        </p:txBody>
      </p:sp>
      <p:sp>
        <p:nvSpPr>
          <p:cNvPr id="12" name="TextBox 11"/>
          <p:cNvSpPr txBox="1"/>
          <p:nvPr/>
        </p:nvSpPr>
        <p:spPr>
          <a:xfrm>
            <a:off x="4714874" y="3952092"/>
            <a:ext cx="418704" cy="369332"/>
          </a:xfrm>
          <a:prstGeom prst="rect">
            <a:avLst/>
          </a:prstGeom>
          <a:noFill/>
        </p:spPr>
        <p:txBody>
          <a:bodyPr wrap="none" rtlCol="0">
            <a:spAutoFit/>
          </a:bodyPr>
          <a:lstStyle/>
          <a:p>
            <a:r>
              <a:rPr lang="en-US" dirty="0"/>
              <a:t>11</a:t>
            </a:r>
          </a:p>
        </p:txBody>
      </p:sp>
      <p:sp>
        <p:nvSpPr>
          <p:cNvPr id="13" name="TextBox 12"/>
          <p:cNvSpPr txBox="1"/>
          <p:nvPr/>
        </p:nvSpPr>
        <p:spPr>
          <a:xfrm>
            <a:off x="5400674" y="3952092"/>
            <a:ext cx="418704" cy="369332"/>
          </a:xfrm>
          <a:prstGeom prst="rect">
            <a:avLst/>
          </a:prstGeom>
          <a:noFill/>
        </p:spPr>
        <p:txBody>
          <a:bodyPr wrap="none" rtlCol="0">
            <a:spAutoFit/>
          </a:bodyPr>
          <a:lstStyle/>
          <a:p>
            <a:r>
              <a:rPr lang="en-US" dirty="0"/>
              <a:t>10</a:t>
            </a:r>
          </a:p>
        </p:txBody>
      </p:sp>
      <p:grpSp>
        <p:nvGrpSpPr>
          <p:cNvPr id="26" name="Group 25"/>
          <p:cNvGrpSpPr/>
          <p:nvPr/>
        </p:nvGrpSpPr>
        <p:grpSpPr>
          <a:xfrm>
            <a:off x="2209800" y="5463382"/>
            <a:ext cx="4267201" cy="1040051"/>
            <a:chOff x="2209800" y="5463382"/>
            <a:chExt cx="4267201" cy="1040051"/>
          </a:xfrm>
        </p:grpSpPr>
        <p:sp>
          <p:nvSpPr>
            <p:cNvPr id="14" name="Arc 13"/>
            <p:cNvSpPr/>
            <p:nvPr/>
          </p:nvSpPr>
          <p:spPr>
            <a:xfrm rot="16200000">
              <a:off x="2209800" y="548640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rot="10800000">
              <a:off x="2209800" y="576072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Connector 17"/>
            <p:cNvCxnSpPr>
              <a:stCxn id="14" idx="0"/>
              <a:endCxn id="16" idx="2"/>
            </p:cNvCxnSpPr>
            <p:nvPr/>
          </p:nvCxnSpPr>
          <p:spPr>
            <a:xfrm flipH="1">
              <a:off x="2209800" y="5844382"/>
              <a:ext cx="23019" cy="274319"/>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grpSp>
          <p:nvGrpSpPr>
            <p:cNvPr id="23" name="Group 22"/>
            <p:cNvGrpSpPr/>
            <p:nvPr/>
          </p:nvGrpSpPr>
          <p:grpSpPr>
            <a:xfrm rot="10800000">
              <a:off x="5715001" y="5490131"/>
              <a:ext cx="762000" cy="1013301"/>
              <a:chOff x="6735104" y="5509102"/>
              <a:chExt cx="762000" cy="1013301"/>
            </a:xfrm>
          </p:grpSpPr>
          <p:sp>
            <p:nvSpPr>
              <p:cNvPr id="19" name="Arc 18"/>
              <p:cNvSpPr/>
              <p:nvPr/>
            </p:nvSpPr>
            <p:spPr>
              <a:xfrm rot="16200000">
                <a:off x="6735104" y="553212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Arc 19"/>
              <p:cNvSpPr/>
              <p:nvPr/>
            </p:nvSpPr>
            <p:spPr>
              <a:xfrm rot="10800000">
                <a:off x="6735104" y="580644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a:stCxn id="19" idx="0"/>
                <a:endCxn id="20" idx="2"/>
              </p:cNvCxnSpPr>
              <p:nvPr/>
            </p:nvCxnSpPr>
            <p:spPr>
              <a:xfrm flipH="1">
                <a:off x="6735104" y="5890102"/>
                <a:ext cx="23019" cy="274319"/>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p:cNvCxnSpPr>
              <a:stCxn id="19" idx="2"/>
              <a:endCxn id="16" idx="0"/>
            </p:cNvCxnSpPr>
            <p:nvPr/>
          </p:nvCxnSpPr>
          <p:spPr>
            <a:xfrm flipH="1" flipV="1">
              <a:off x="2590800" y="6476683"/>
              <a:ext cx="3505201" cy="2675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flipV="1">
            <a:off x="2221309" y="3200400"/>
            <a:ext cx="4267201" cy="1575960"/>
            <a:chOff x="2209800" y="5463382"/>
            <a:chExt cx="4267201" cy="1040051"/>
          </a:xfrm>
        </p:grpSpPr>
        <p:sp>
          <p:nvSpPr>
            <p:cNvPr id="28" name="Arc 27"/>
            <p:cNvSpPr/>
            <p:nvPr/>
          </p:nvSpPr>
          <p:spPr>
            <a:xfrm rot="16200000">
              <a:off x="2209800" y="548640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Arc 28"/>
            <p:cNvSpPr/>
            <p:nvPr/>
          </p:nvSpPr>
          <p:spPr>
            <a:xfrm rot="10800000">
              <a:off x="2209800" y="576072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0" name="Straight Connector 29"/>
            <p:cNvCxnSpPr>
              <a:stCxn id="28" idx="0"/>
              <a:endCxn id="29" idx="2"/>
            </p:cNvCxnSpPr>
            <p:nvPr/>
          </p:nvCxnSpPr>
          <p:spPr>
            <a:xfrm flipH="1">
              <a:off x="2209800" y="5844382"/>
              <a:ext cx="23019" cy="274319"/>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rot="10800000">
              <a:off x="5715001" y="5490131"/>
              <a:ext cx="762000" cy="1013301"/>
              <a:chOff x="6735104" y="5509102"/>
              <a:chExt cx="762000" cy="1013301"/>
            </a:xfrm>
          </p:grpSpPr>
          <p:sp>
            <p:nvSpPr>
              <p:cNvPr id="33" name="Arc 32"/>
              <p:cNvSpPr/>
              <p:nvPr/>
            </p:nvSpPr>
            <p:spPr>
              <a:xfrm rot="16200000">
                <a:off x="6735104" y="553212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rot="10800000">
                <a:off x="6735104" y="580644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Connector 34"/>
              <p:cNvCxnSpPr>
                <a:stCxn id="33" idx="0"/>
                <a:endCxn id="34" idx="2"/>
              </p:cNvCxnSpPr>
              <p:nvPr/>
            </p:nvCxnSpPr>
            <p:spPr>
              <a:xfrm flipH="1">
                <a:off x="6735104" y="5890102"/>
                <a:ext cx="23019" cy="274319"/>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grpSp>
        <p:cxnSp>
          <p:nvCxnSpPr>
            <p:cNvPr id="32" name="Straight Connector 31"/>
            <p:cNvCxnSpPr>
              <a:stCxn id="33" idx="2"/>
              <a:endCxn id="29" idx="0"/>
            </p:cNvCxnSpPr>
            <p:nvPr/>
          </p:nvCxnSpPr>
          <p:spPr>
            <a:xfrm flipH="1" flipV="1">
              <a:off x="2590800" y="6476683"/>
              <a:ext cx="3505201" cy="2675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grpSp>
      <p:sp>
        <p:nvSpPr>
          <p:cNvPr id="15" name="Rectangle 14"/>
          <p:cNvSpPr/>
          <p:nvPr/>
        </p:nvSpPr>
        <p:spPr>
          <a:xfrm>
            <a:off x="5302780" y="5162313"/>
            <a:ext cx="707493" cy="68580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1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KMAP for 4-input function</a:t>
            </a:r>
          </a:p>
        </p:txBody>
      </p:sp>
      <p:sp>
        <p:nvSpPr>
          <p:cNvPr id="3" name="Content Placeholder 2"/>
          <p:cNvSpPr>
            <a:spLocks noGrp="1"/>
          </p:cNvSpPr>
          <p:nvPr>
            <p:ph idx="1"/>
          </p:nvPr>
        </p:nvSpPr>
        <p:spPr>
          <a:xfrm>
            <a:off x="457200" y="1066801"/>
            <a:ext cx="8229600" cy="1371600"/>
          </a:xfrm>
        </p:spPr>
        <p:txBody>
          <a:bodyPr/>
          <a:lstStyle/>
          <a:p>
            <a:r>
              <a:rPr lang="en-US" dirty="0"/>
              <a:t>Need to include wrap around for both horizontal and vertical directions.</a:t>
            </a:r>
          </a:p>
        </p:txBody>
      </p:sp>
      <p:sp>
        <p:nvSpPr>
          <p:cNvPr id="4" name="Slide Number Placeholder 3"/>
          <p:cNvSpPr>
            <a:spLocks noGrp="1"/>
          </p:cNvSpPr>
          <p:nvPr>
            <p:ph type="sldNum" sz="quarter" idx="12"/>
          </p:nvPr>
        </p:nvSpPr>
        <p:spPr/>
        <p:txBody>
          <a:bodyPr/>
          <a:lstStyle/>
          <a:p>
            <a:fld id="{91428E00-80DD-2147-9602-1B9AC9547B01}" type="slidenum">
              <a:rPr lang="en-US" smtClean="0"/>
              <a:t>34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88610470"/>
              </p:ext>
            </p:extLst>
          </p:nvPr>
        </p:nvGraphicFramePr>
        <p:xfrm>
          <a:off x="3276996" y="3228996"/>
          <a:ext cx="2914652" cy="2867004"/>
        </p:xfrm>
        <a:graphic>
          <a:graphicData uri="http://schemas.openxmlformats.org/drawingml/2006/table">
            <a:tbl>
              <a:tblPr firstRow="1" bandRow="1">
                <a:tableStyleId>{5940675A-B579-460E-94D1-54222C63F5DA}</a:tableStyleId>
              </a:tblPr>
              <a:tblGrid>
                <a:gridCol w="728663">
                  <a:extLst>
                    <a:ext uri="{9D8B030D-6E8A-4147-A177-3AD203B41FA5}">
                      <a16:colId xmlns:a16="http://schemas.microsoft.com/office/drawing/2014/main" val="20000"/>
                    </a:ext>
                  </a:extLst>
                </a:gridCol>
                <a:gridCol w="728663">
                  <a:extLst>
                    <a:ext uri="{9D8B030D-6E8A-4147-A177-3AD203B41FA5}">
                      <a16:colId xmlns:a16="http://schemas.microsoft.com/office/drawing/2014/main" val="20001"/>
                    </a:ext>
                  </a:extLst>
                </a:gridCol>
                <a:gridCol w="728663">
                  <a:extLst>
                    <a:ext uri="{9D8B030D-6E8A-4147-A177-3AD203B41FA5}">
                      <a16:colId xmlns:a16="http://schemas.microsoft.com/office/drawing/2014/main" val="20002"/>
                    </a:ext>
                  </a:extLst>
                </a:gridCol>
                <a:gridCol w="728663">
                  <a:extLst>
                    <a:ext uri="{9D8B030D-6E8A-4147-A177-3AD203B41FA5}">
                      <a16:colId xmlns:a16="http://schemas.microsoft.com/office/drawing/2014/main" val="20003"/>
                    </a:ext>
                  </a:extLst>
                </a:gridCol>
              </a:tblGrid>
              <a:tr h="71675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71675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1675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1675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191396" y="2847996"/>
            <a:ext cx="418704" cy="369332"/>
          </a:xfrm>
          <a:prstGeom prst="rect">
            <a:avLst/>
          </a:prstGeom>
          <a:noFill/>
        </p:spPr>
        <p:txBody>
          <a:bodyPr wrap="none" rtlCol="0">
            <a:spAutoFit/>
          </a:bodyPr>
          <a:lstStyle/>
          <a:p>
            <a:r>
              <a:rPr lang="en-US" dirty="0"/>
              <a:t>01</a:t>
            </a:r>
          </a:p>
        </p:txBody>
      </p:sp>
      <p:sp>
        <p:nvSpPr>
          <p:cNvPr id="7" name="TextBox 6"/>
          <p:cNvSpPr txBox="1"/>
          <p:nvPr/>
        </p:nvSpPr>
        <p:spPr>
          <a:xfrm>
            <a:off x="3429396" y="2847996"/>
            <a:ext cx="418704" cy="369332"/>
          </a:xfrm>
          <a:prstGeom prst="rect">
            <a:avLst/>
          </a:prstGeom>
          <a:noFill/>
        </p:spPr>
        <p:txBody>
          <a:bodyPr wrap="none" rtlCol="0">
            <a:spAutoFit/>
          </a:bodyPr>
          <a:lstStyle/>
          <a:p>
            <a:r>
              <a:rPr lang="en-US" dirty="0"/>
              <a:t>00</a:t>
            </a:r>
          </a:p>
        </p:txBody>
      </p:sp>
      <p:sp>
        <p:nvSpPr>
          <p:cNvPr id="8" name="TextBox 7"/>
          <p:cNvSpPr txBox="1"/>
          <p:nvPr/>
        </p:nvSpPr>
        <p:spPr>
          <a:xfrm>
            <a:off x="4877196" y="2865167"/>
            <a:ext cx="418704" cy="369332"/>
          </a:xfrm>
          <a:prstGeom prst="rect">
            <a:avLst/>
          </a:prstGeom>
          <a:noFill/>
        </p:spPr>
        <p:txBody>
          <a:bodyPr wrap="none" rtlCol="0">
            <a:spAutoFit/>
          </a:bodyPr>
          <a:lstStyle/>
          <a:p>
            <a:r>
              <a:rPr lang="en-US" dirty="0"/>
              <a:t>11</a:t>
            </a:r>
          </a:p>
        </p:txBody>
      </p:sp>
      <p:sp>
        <p:nvSpPr>
          <p:cNvPr id="9" name="TextBox 8"/>
          <p:cNvSpPr txBox="1"/>
          <p:nvPr/>
        </p:nvSpPr>
        <p:spPr>
          <a:xfrm>
            <a:off x="5562996" y="2865167"/>
            <a:ext cx="418704" cy="369332"/>
          </a:xfrm>
          <a:prstGeom prst="rect">
            <a:avLst/>
          </a:prstGeom>
          <a:noFill/>
        </p:spPr>
        <p:txBody>
          <a:bodyPr wrap="none" rtlCol="0">
            <a:spAutoFit/>
          </a:bodyPr>
          <a:lstStyle/>
          <a:p>
            <a:r>
              <a:rPr lang="en-US" dirty="0"/>
              <a:t>10</a:t>
            </a:r>
          </a:p>
        </p:txBody>
      </p:sp>
      <p:sp>
        <p:nvSpPr>
          <p:cNvPr id="10" name="TextBox 9"/>
          <p:cNvSpPr txBox="1"/>
          <p:nvPr/>
        </p:nvSpPr>
        <p:spPr>
          <a:xfrm>
            <a:off x="2819796" y="3415210"/>
            <a:ext cx="418704" cy="369332"/>
          </a:xfrm>
          <a:prstGeom prst="rect">
            <a:avLst/>
          </a:prstGeom>
          <a:noFill/>
        </p:spPr>
        <p:txBody>
          <a:bodyPr wrap="none" rtlCol="0">
            <a:spAutoFit/>
          </a:bodyPr>
          <a:lstStyle/>
          <a:p>
            <a:r>
              <a:rPr lang="en-US" dirty="0"/>
              <a:t>00</a:t>
            </a:r>
          </a:p>
        </p:txBody>
      </p:sp>
      <p:sp>
        <p:nvSpPr>
          <p:cNvPr id="11" name="TextBox 10"/>
          <p:cNvSpPr txBox="1"/>
          <p:nvPr/>
        </p:nvSpPr>
        <p:spPr>
          <a:xfrm>
            <a:off x="2819796" y="4146054"/>
            <a:ext cx="418704" cy="369332"/>
          </a:xfrm>
          <a:prstGeom prst="rect">
            <a:avLst/>
          </a:prstGeom>
          <a:noFill/>
        </p:spPr>
        <p:txBody>
          <a:bodyPr wrap="none" rtlCol="0">
            <a:spAutoFit/>
          </a:bodyPr>
          <a:lstStyle/>
          <a:p>
            <a:r>
              <a:rPr lang="en-US" dirty="0"/>
              <a:t>01</a:t>
            </a:r>
          </a:p>
        </p:txBody>
      </p:sp>
      <p:sp>
        <p:nvSpPr>
          <p:cNvPr id="12" name="TextBox 11"/>
          <p:cNvSpPr txBox="1"/>
          <p:nvPr/>
        </p:nvSpPr>
        <p:spPr>
          <a:xfrm>
            <a:off x="2819796" y="4876898"/>
            <a:ext cx="418704" cy="369332"/>
          </a:xfrm>
          <a:prstGeom prst="rect">
            <a:avLst/>
          </a:prstGeom>
          <a:noFill/>
        </p:spPr>
        <p:txBody>
          <a:bodyPr wrap="none" rtlCol="0">
            <a:spAutoFit/>
          </a:bodyPr>
          <a:lstStyle/>
          <a:p>
            <a:r>
              <a:rPr lang="en-US" dirty="0"/>
              <a:t>11</a:t>
            </a:r>
          </a:p>
        </p:txBody>
      </p:sp>
      <p:sp>
        <p:nvSpPr>
          <p:cNvPr id="13" name="TextBox 12"/>
          <p:cNvSpPr txBox="1"/>
          <p:nvPr/>
        </p:nvSpPr>
        <p:spPr>
          <a:xfrm>
            <a:off x="2819400" y="5525814"/>
            <a:ext cx="418704" cy="369332"/>
          </a:xfrm>
          <a:prstGeom prst="rect">
            <a:avLst/>
          </a:prstGeom>
          <a:noFill/>
        </p:spPr>
        <p:txBody>
          <a:bodyPr wrap="none" rtlCol="0">
            <a:spAutoFit/>
          </a:bodyPr>
          <a:lstStyle/>
          <a:p>
            <a:r>
              <a:rPr lang="en-US" dirty="0"/>
              <a:t>10</a:t>
            </a:r>
          </a:p>
        </p:txBody>
      </p:sp>
      <p:sp>
        <p:nvSpPr>
          <p:cNvPr id="14" name="TextBox 13"/>
          <p:cNvSpPr txBox="1"/>
          <p:nvPr/>
        </p:nvSpPr>
        <p:spPr>
          <a:xfrm>
            <a:off x="4400748" y="2310825"/>
            <a:ext cx="657552" cy="584775"/>
          </a:xfrm>
          <a:prstGeom prst="rect">
            <a:avLst/>
          </a:prstGeom>
          <a:noFill/>
        </p:spPr>
        <p:txBody>
          <a:bodyPr wrap="none" rtlCol="0">
            <a:spAutoFit/>
          </a:bodyPr>
          <a:lstStyle/>
          <a:p>
            <a:r>
              <a:rPr lang="en-US" sz="3200" dirty="0"/>
              <a:t>CD</a:t>
            </a:r>
          </a:p>
        </p:txBody>
      </p:sp>
      <p:sp>
        <p:nvSpPr>
          <p:cNvPr id="15" name="TextBox 14"/>
          <p:cNvSpPr txBox="1"/>
          <p:nvPr/>
        </p:nvSpPr>
        <p:spPr>
          <a:xfrm>
            <a:off x="2022272" y="4343400"/>
            <a:ext cx="644728" cy="584775"/>
          </a:xfrm>
          <a:prstGeom prst="rect">
            <a:avLst/>
          </a:prstGeom>
          <a:noFill/>
        </p:spPr>
        <p:txBody>
          <a:bodyPr wrap="none" rtlCol="0">
            <a:spAutoFit/>
          </a:bodyPr>
          <a:lstStyle/>
          <a:p>
            <a:r>
              <a:rPr lang="en-US" sz="3200" dirty="0"/>
              <a:t>AB</a:t>
            </a:r>
          </a:p>
        </p:txBody>
      </p:sp>
      <p:grpSp>
        <p:nvGrpSpPr>
          <p:cNvPr id="16" name="Group 15"/>
          <p:cNvGrpSpPr/>
          <p:nvPr/>
        </p:nvGrpSpPr>
        <p:grpSpPr>
          <a:xfrm>
            <a:off x="2438399" y="5689541"/>
            <a:ext cx="4267201" cy="1040051"/>
            <a:chOff x="2209800" y="5463382"/>
            <a:chExt cx="4267201" cy="1040051"/>
          </a:xfrm>
        </p:grpSpPr>
        <p:sp>
          <p:nvSpPr>
            <p:cNvPr id="17" name="Arc 16"/>
            <p:cNvSpPr/>
            <p:nvPr/>
          </p:nvSpPr>
          <p:spPr>
            <a:xfrm rot="16200000">
              <a:off x="2209800" y="548640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Arc 17"/>
            <p:cNvSpPr/>
            <p:nvPr/>
          </p:nvSpPr>
          <p:spPr>
            <a:xfrm rot="10800000">
              <a:off x="2209800" y="576072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a:stCxn id="17" idx="0"/>
              <a:endCxn id="18" idx="2"/>
            </p:cNvCxnSpPr>
            <p:nvPr/>
          </p:nvCxnSpPr>
          <p:spPr>
            <a:xfrm flipH="1">
              <a:off x="2209800" y="5844382"/>
              <a:ext cx="23019" cy="274319"/>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rot="10800000">
              <a:off x="5715001" y="5490131"/>
              <a:ext cx="762000" cy="1013301"/>
              <a:chOff x="6735104" y="5509102"/>
              <a:chExt cx="762000" cy="1013301"/>
            </a:xfrm>
          </p:grpSpPr>
          <p:sp>
            <p:nvSpPr>
              <p:cNvPr id="22" name="Arc 21"/>
              <p:cNvSpPr/>
              <p:nvPr/>
            </p:nvSpPr>
            <p:spPr>
              <a:xfrm rot="16200000">
                <a:off x="6735104" y="553212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Arc 22"/>
              <p:cNvSpPr/>
              <p:nvPr/>
            </p:nvSpPr>
            <p:spPr>
              <a:xfrm rot="10800000">
                <a:off x="6735104" y="5806440"/>
                <a:ext cx="762000" cy="715963"/>
              </a:xfrm>
              <a:prstGeom prst="arc">
                <a:avLst/>
              </a:prstGeom>
              <a:ln>
                <a:solidFill>
                  <a:srgbClr val="FF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a:stCxn id="22" idx="0"/>
                <a:endCxn id="23" idx="2"/>
              </p:cNvCxnSpPr>
              <p:nvPr/>
            </p:nvCxnSpPr>
            <p:spPr>
              <a:xfrm flipH="1">
                <a:off x="6735104" y="5890102"/>
                <a:ext cx="23019" cy="274319"/>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p:cNvCxnSpPr>
              <a:stCxn id="22" idx="2"/>
              <a:endCxn id="18" idx="0"/>
            </p:cNvCxnSpPr>
            <p:nvPr/>
          </p:nvCxnSpPr>
          <p:spPr>
            <a:xfrm flipH="1" flipV="1">
              <a:off x="2590800" y="6476683"/>
              <a:ext cx="3505201" cy="2675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rot="16200000">
            <a:off x="4229696" y="3924400"/>
            <a:ext cx="4267201" cy="1040051"/>
            <a:chOff x="2209800" y="5463382"/>
            <a:chExt cx="4267201" cy="1040051"/>
          </a:xfrm>
        </p:grpSpPr>
        <p:sp>
          <p:nvSpPr>
            <p:cNvPr id="26" name="Arc 25"/>
            <p:cNvSpPr/>
            <p:nvPr/>
          </p:nvSpPr>
          <p:spPr>
            <a:xfrm rot="16200000">
              <a:off x="2209800" y="5486400"/>
              <a:ext cx="762000" cy="715963"/>
            </a:xfrm>
            <a:prstGeom prst="arc">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Arc 26"/>
            <p:cNvSpPr/>
            <p:nvPr/>
          </p:nvSpPr>
          <p:spPr>
            <a:xfrm rot="10800000">
              <a:off x="2209800" y="5760720"/>
              <a:ext cx="762000" cy="715963"/>
            </a:xfrm>
            <a:prstGeom prst="arc">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Connector 27"/>
            <p:cNvCxnSpPr>
              <a:stCxn id="26" idx="0"/>
              <a:endCxn id="27" idx="2"/>
            </p:cNvCxnSpPr>
            <p:nvPr/>
          </p:nvCxnSpPr>
          <p:spPr>
            <a:xfrm flipH="1">
              <a:off x="2209800" y="5844382"/>
              <a:ext cx="23019" cy="27431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rot="10800000">
              <a:off x="5715001" y="5490131"/>
              <a:ext cx="762000" cy="1013301"/>
              <a:chOff x="6735104" y="5509102"/>
              <a:chExt cx="762000" cy="1013301"/>
            </a:xfrm>
          </p:grpSpPr>
          <p:sp>
            <p:nvSpPr>
              <p:cNvPr id="31" name="Arc 30"/>
              <p:cNvSpPr/>
              <p:nvPr/>
            </p:nvSpPr>
            <p:spPr>
              <a:xfrm rot="16200000">
                <a:off x="6735104" y="5532120"/>
                <a:ext cx="762000" cy="715963"/>
              </a:xfrm>
              <a:prstGeom prst="arc">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Arc 31"/>
              <p:cNvSpPr/>
              <p:nvPr/>
            </p:nvSpPr>
            <p:spPr>
              <a:xfrm rot="10800000">
                <a:off x="6735104" y="5806440"/>
                <a:ext cx="762000" cy="715963"/>
              </a:xfrm>
              <a:prstGeom prst="arc">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3" name="Straight Connector 32"/>
              <p:cNvCxnSpPr>
                <a:stCxn id="31" idx="0"/>
                <a:endCxn id="32" idx="2"/>
              </p:cNvCxnSpPr>
              <p:nvPr/>
            </p:nvCxnSpPr>
            <p:spPr>
              <a:xfrm flipH="1">
                <a:off x="6735104" y="5890102"/>
                <a:ext cx="23019" cy="27431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30" name="Straight Connector 29"/>
            <p:cNvCxnSpPr>
              <a:stCxn id="31" idx="2"/>
              <a:endCxn id="27" idx="0"/>
            </p:cNvCxnSpPr>
            <p:nvPr/>
          </p:nvCxnSpPr>
          <p:spPr>
            <a:xfrm flipH="1" flipV="1">
              <a:off x="2590800" y="6476683"/>
              <a:ext cx="3505201" cy="2675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12878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Simplified Labels</a:t>
            </a:r>
          </a:p>
        </p:txBody>
      </p:sp>
      <p:sp>
        <p:nvSpPr>
          <p:cNvPr id="3" name="Content Placeholder 2"/>
          <p:cNvSpPr>
            <a:spLocks noGrp="1"/>
          </p:cNvSpPr>
          <p:nvPr>
            <p:ph idx="1"/>
          </p:nvPr>
        </p:nvSpPr>
        <p:spPr>
          <a:xfrm>
            <a:off x="457200" y="1066801"/>
            <a:ext cx="8229600" cy="1371600"/>
          </a:xfrm>
        </p:spPr>
        <p:txBody>
          <a:bodyPr>
            <a:normAutofit/>
          </a:bodyPr>
          <a:lstStyle/>
          <a:p>
            <a:r>
              <a:rPr lang="en-US" dirty="0"/>
              <a:t>Brackets indicate rows or columns for which designated input is 1 while zero otherwise.</a:t>
            </a:r>
          </a:p>
        </p:txBody>
      </p:sp>
      <p:sp>
        <p:nvSpPr>
          <p:cNvPr id="4" name="Slide Number Placeholder 3"/>
          <p:cNvSpPr>
            <a:spLocks noGrp="1"/>
          </p:cNvSpPr>
          <p:nvPr>
            <p:ph type="sldNum" sz="quarter" idx="12"/>
          </p:nvPr>
        </p:nvSpPr>
        <p:spPr/>
        <p:txBody>
          <a:bodyPr/>
          <a:lstStyle/>
          <a:p>
            <a:fld id="{91428E00-80DD-2147-9602-1B9AC9547B01}" type="slidenum">
              <a:rPr lang="en-US" smtClean="0"/>
              <a:t>35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82933332"/>
              </p:ext>
            </p:extLst>
          </p:nvPr>
        </p:nvGraphicFramePr>
        <p:xfrm>
          <a:off x="3165506" y="2823171"/>
          <a:ext cx="2914652" cy="2867004"/>
        </p:xfrm>
        <a:graphic>
          <a:graphicData uri="http://schemas.openxmlformats.org/drawingml/2006/table">
            <a:tbl>
              <a:tblPr firstRow="1" bandRow="1">
                <a:tableStyleId>{5940675A-B579-460E-94D1-54222C63F5DA}</a:tableStyleId>
              </a:tblPr>
              <a:tblGrid>
                <a:gridCol w="728663">
                  <a:extLst>
                    <a:ext uri="{9D8B030D-6E8A-4147-A177-3AD203B41FA5}">
                      <a16:colId xmlns:a16="http://schemas.microsoft.com/office/drawing/2014/main" val="20000"/>
                    </a:ext>
                  </a:extLst>
                </a:gridCol>
                <a:gridCol w="728663">
                  <a:extLst>
                    <a:ext uri="{9D8B030D-6E8A-4147-A177-3AD203B41FA5}">
                      <a16:colId xmlns:a16="http://schemas.microsoft.com/office/drawing/2014/main" val="20001"/>
                    </a:ext>
                  </a:extLst>
                </a:gridCol>
                <a:gridCol w="728663">
                  <a:extLst>
                    <a:ext uri="{9D8B030D-6E8A-4147-A177-3AD203B41FA5}">
                      <a16:colId xmlns:a16="http://schemas.microsoft.com/office/drawing/2014/main" val="20002"/>
                    </a:ext>
                  </a:extLst>
                </a:gridCol>
                <a:gridCol w="728663">
                  <a:extLst>
                    <a:ext uri="{9D8B030D-6E8A-4147-A177-3AD203B41FA5}">
                      <a16:colId xmlns:a16="http://schemas.microsoft.com/office/drawing/2014/main" val="20003"/>
                    </a:ext>
                  </a:extLst>
                </a:gridCol>
              </a:tblGrid>
              <a:tr h="71675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71675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1675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1675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14" name="TextBox 13"/>
          <p:cNvSpPr txBox="1"/>
          <p:nvPr/>
        </p:nvSpPr>
        <p:spPr>
          <a:xfrm>
            <a:off x="5123032" y="1981200"/>
            <a:ext cx="404278" cy="584775"/>
          </a:xfrm>
          <a:prstGeom prst="rect">
            <a:avLst/>
          </a:prstGeom>
          <a:noFill/>
        </p:spPr>
        <p:txBody>
          <a:bodyPr wrap="none" rtlCol="0">
            <a:spAutoFit/>
          </a:bodyPr>
          <a:lstStyle/>
          <a:p>
            <a:r>
              <a:rPr lang="en-US" sz="3200" dirty="0"/>
              <a:t>C</a:t>
            </a:r>
          </a:p>
        </p:txBody>
      </p:sp>
      <p:sp>
        <p:nvSpPr>
          <p:cNvPr id="15" name="TextBox 14"/>
          <p:cNvSpPr txBox="1"/>
          <p:nvPr/>
        </p:nvSpPr>
        <p:spPr>
          <a:xfrm>
            <a:off x="2397490" y="4681035"/>
            <a:ext cx="421910" cy="584775"/>
          </a:xfrm>
          <a:prstGeom prst="rect">
            <a:avLst/>
          </a:prstGeom>
          <a:noFill/>
        </p:spPr>
        <p:txBody>
          <a:bodyPr wrap="none" rtlCol="0">
            <a:spAutoFit/>
          </a:bodyPr>
          <a:lstStyle/>
          <a:p>
            <a:r>
              <a:rPr lang="en-US" sz="3200" dirty="0"/>
              <a:t>A</a:t>
            </a:r>
          </a:p>
        </p:txBody>
      </p:sp>
      <p:sp>
        <p:nvSpPr>
          <p:cNvPr id="34" name="Left Brace 33"/>
          <p:cNvSpPr/>
          <p:nvPr/>
        </p:nvSpPr>
        <p:spPr>
          <a:xfrm>
            <a:off x="2819400" y="4256672"/>
            <a:ext cx="228600" cy="143350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ight Brace 34"/>
          <p:cNvSpPr/>
          <p:nvPr/>
        </p:nvSpPr>
        <p:spPr>
          <a:xfrm>
            <a:off x="6213110" y="3556575"/>
            <a:ext cx="132556" cy="14168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6339026" y="3964284"/>
            <a:ext cx="407484" cy="584775"/>
          </a:xfrm>
          <a:prstGeom prst="rect">
            <a:avLst/>
          </a:prstGeom>
          <a:noFill/>
        </p:spPr>
        <p:txBody>
          <a:bodyPr wrap="none" rtlCol="0">
            <a:spAutoFit/>
          </a:bodyPr>
          <a:lstStyle/>
          <a:p>
            <a:r>
              <a:rPr lang="en-US" sz="3200" dirty="0"/>
              <a:t>B</a:t>
            </a:r>
          </a:p>
        </p:txBody>
      </p:sp>
      <p:sp>
        <p:nvSpPr>
          <p:cNvPr id="38" name="Left Brace 37"/>
          <p:cNvSpPr/>
          <p:nvPr/>
        </p:nvSpPr>
        <p:spPr>
          <a:xfrm rot="5400000">
            <a:off x="5226362" y="1887323"/>
            <a:ext cx="228600" cy="143350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Left Brace 38"/>
          <p:cNvSpPr/>
          <p:nvPr/>
        </p:nvSpPr>
        <p:spPr>
          <a:xfrm rot="16200000">
            <a:off x="4529562" y="5188749"/>
            <a:ext cx="228600" cy="143350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4479770" y="6019800"/>
            <a:ext cx="437940" cy="584775"/>
          </a:xfrm>
          <a:prstGeom prst="rect">
            <a:avLst/>
          </a:prstGeom>
          <a:noFill/>
        </p:spPr>
        <p:txBody>
          <a:bodyPr wrap="none" rtlCol="0">
            <a:spAutoFit/>
          </a:bodyPr>
          <a:lstStyle/>
          <a:p>
            <a:r>
              <a:rPr lang="en-US" sz="3200" dirty="0"/>
              <a:t>D</a:t>
            </a:r>
          </a:p>
        </p:txBody>
      </p:sp>
    </p:spTree>
    <p:extLst>
      <p:ext uri="{BB962C8B-B14F-4D97-AF65-F5344CB8AC3E}">
        <p14:creationId xmlns:p14="http://schemas.microsoft.com/office/powerpoint/2010/main" val="2401860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t>
            </a:r>
            <a:r>
              <a:rPr lang="en-US" dirty="0" err="1"/>
              <a:t>Implicants</a:t>
            </a:r>
            <a:endParaRPr lang="en-US" dirty="0"/>
          </a:p>
        </p:txBody>
      </p:sp>
      <p:sp>
        <p:nvSpPr>
          <p:cNvPr id="3" name="Content Placeholder 2"/>
          <p:cNvSpPr>
            <a:spLocks noGrp="1"/>
          </p:cNvSpPr>
          <p:nvPr>
            <p:ph idx="1"/>
          </p:nvPr>
        </p:nvSpPr>
        <p:spPr/>
        <p:txBody>
          <a:bodyPr/>
          <a:lstStyle/>
          <a:p>
            <a:r>
              <a:rPr lang="en-US" dirty="0"/>
              <a:t>Place a ‘1’ inside squares for which the output of the function is a ‘1’ (i.e., </a:t>
            </a:r>
            <a:r>
              <a:rPr lang="en-US" dirty="0" err="1"/>
              <a:t>implicants</a:t>
            </a:r>
            <a:r>
              <a:rPr lang="en-US" dirty="0"/>
              <a:t>).</a:t>
            </a:r>
          </a:p>
          <a:p>
            <a:r>
              <a:rPr lang="en-US" dirty="0"/>
              <a:t>Can put a ‘0’ in remaining squares (or leave empty and imagine there is a ‘0’ there)</a:t>
            </a:r>
          </a:p>
        </p:txBody>
      </p:sp>
      <p:sp>
        <p:nvSpPr>
          <p:cNvPr id="4" name="Slide Number Placeholder 3"/>
          <p:cNvSpPr>
            <a:spLocks noGrp="1"/>
          </p:cNvSpPr>
          <p:nvPr>
            <p:ph type="sldNum" sz="quarter" idx="12"/>
          </p:nvPr>
        </p:nvSpPr>
        <p:spPr/>
        <p:txBody>
          <a:bodyPr/>
          <a:lstStyle/>
          <a:p>
            <a:fld id="{91428E00-80DD-2147-9602-1B9AC9547B01}" type="slidenum">
              <a:rPr lang="en-US" smtClean="0"/>
              <a:t>36</a:t>
            </a:fld>
            <a:endParaRPr lang="en-US"/>
          </a:p>
        </p:txBody>
      </p:sp>
    </p:spTree>
    <p:extLst>
      <p:ext uri="{BB962C8B-B14F-4D97-AF65-F5344CB8AC3E}">
        <p14:creationId xmlns:p14="http://schemas.microsoft.com/office/powerpoint/2010/main" val="825397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descr="ss2-kmap-prime-color.emf"/>
          <p:cNvPicPr>
            <a:picLocks noChangeAspect="1"/>
          </p:cNvPicPr>
          <p:nvPr/>
        </p:nvPicPr>
        <p:blipFill>
          <a:blip r:embed="rId3"/>
          <a:stretch>
            <a:fillRect/>
          </a:stretch>
        </p:blipFill>
        <p:spPr>
          <a:xfrm>
            <a:off x="381000" y="1600200"/>
            <a:ext cx="3714750" cy="3705225"/>
          </a:xfrm>
          <a:prstGeom prst="rect">
            <a:avLst/>
          </a:prstGeom>
        </p:spPr>
      </p:pic>
      <p:sp>
        <p:nvSpPr>
          <p:cNvPr id="24669" name="Rectangle 105"/>
          <p:cNvSpPr>
            <a:spLocks noGrp="1" noChangeArrowheads="1"/>
          </p:cNvSpPr>
          <p:nvPr>
            <p:ph type="title"/>
          </p:nvPr>
        </p:nvSpPr>
        <p:spPr>
          <a:xfrm>
            <a:off x="457200" y="76200"/>
            <a:ext cx="8229600" cy="1143000"/>
          </a:xfrm>
          <a:noFill/>
        </p:spPr>
        <p:txBody>
          <a:bodyPr>
            <a:normAutofit fontScale="90000"/>
          </a:bodyPr>
          <a:lstStyle/>
          <a:p>
            <a:r>
              <a:rPr lang="en-US" dirty="0" err="1">
                <a:ea typeface="ＭＳ Ｐゴシック" pitchFamily="34" charset="-128"/>
              </a:rPr>
              <a:t>Karnaugh</a:t>
            </a:r>
            <a:r>
              <a:rPr lang="en-US" dirty="0">
                <a:ea typeface="ＭＳ Ｐゴシック" pitchFamily="34" charset="-128"/>
              </a:rPr>
              <a:t> Map  (K-Map) of 4-bit Prime</a:t>
            </a:r>
          </a:p>
        </p:txBody>
      </p:sp>
      <p:grpSp>
        <p:nvGrpSpPr>
          <p:cNvPr id="116" name="Group 115"/>
          <p:cNvGrpSpPr/>
          <p:nvPr/>
        </p:nvGrpSpPr>
        <p:grpSpPr>
          <a:xfrm>
            <a:off x="4476750" y="1344613"/>
            <a:ext cx="4113213" cy="4175125"/>
            <a:chOff x="4476750" y="1344613"/>
            <a:chExt cx="4113213" cy="4175125"/>
          </a:xfrm>
        </p:grpSpPr>
        <p:sp>
          <p:nvSpPr>
            <p:cNvPr id="24580" name="Rectangle 4"/>
            <p:cNvSpPr>
              <a:spLocks noChangeArrowheads="1"/>
            </p:cNvSpPr>
            <p:nvPr/>
          </p:nvSpPr>
          <p:spPr bwMode="auto">
            <a:xfrm>
              <a:off x="5429250" y="2241550"/>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1" name="Rectangle 5"/>
            <p:cNvSpPr>
              <a:spLocks noChangeArrowheads="1"/>
            </p:cNvSpPr>
            <p:nvPr/>
          </p:nvSpPr>
          <p:spPr bwMode="auto">
            <a:xfrm>
              <a:off x="5659438" y="235902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582" name="Rectangle 6"/>
            <p:cNvSpPr>
              <a:spLocks noChangeArrowheads="1"/>
            </p:cNvSpPr>
            <p:nvPr/>
          </p:nvSpPr>
          <p:spPr bwMode="auto">
            <a:xfrm>
              <a:off x="6111875" y="22415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Rectangle 7"/>
            <p:cNvSpPr>
              <a:spLocks noChangeArrowheads="1"/>
            </p:cNvSpPr>
            <p:nvPr/>
          </p:nvSpPr>
          <p:spPr bwMode="auto">
            <a:xfrm>
              <a:off x="6343650" y="235902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584" name="Rectangle 8"/>
            <p:cNvSpPr>
              <a:spLocks noChangeArrowheads="1"/>
            </p:cNvSpPr>
            <p:nvPr/>
          </p:nvSpPr>
          <p:spPr bwMode="auto">
            <a:xfrm>
              <a:off x="6796088" y="2241550"/>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Rectangle 9"/>
            <p:cNvSpPr>
              <a:spLocks noChangeArrowheads="1"/>
            </p:cNvSpPr>
            <p:nvPr/>
          </p:nvSpPr>
          <p:spPr bwMode="auto">
            <a:xfrm>
              <a:off x="7026275" y="235902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586" name="Rectangle 10"/>
            <p:cNvSpPr>
              <a:spLocks noChangeArrowheads="1"/>
            </p:cNvSpPr>
            <p:nvPr/>
          </p:nvSpPr>
          <p:spPr bwMode="auto">
            <a:xfrm>
              <a:off x="7477125" y="22415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7" name="Rectangle 11"/>
            <p:cNvSpPr>
              <a:spLocks noChangeArrowheads="1"/>
            </p:cNvSpPr>
            <p:nvPr/>
          </p:nvSpPr>
          <p:spPr bwMode="auto">
            <a:xfrm>
              <a:off x="7710488" y="235902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588" name="Rectangle 12"/>
            <p:cNvSpPr>
              <a:spLocks noChangeArrowheads="1"/>
            </p:cNvSpPr>
            <p:nvPr/>
          </p:nvSpPr>
          <p:spPr bwMode="auto">
            <a:xfrm>
              <a:off x="5429250" y="292417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Rectangle 13"/>
            <p:cNvSpPr>
              <a:spLocks noChangeArrowheads="1"/>
            </p:cNvSpPr>
            <p:nvPr/>
          </p:nvSpPr>
          <p:spPr bwMode="auto">
            <a:xfrm>
              <a:off x="5659438" y="3043238"/>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590" name="Rectangle 14"/>
            <p:cNvSpPr>
              <a:spLocks noChangeArrowheads="1"/>
            </p:cNvSpPr>
            <p:nvPr/>
          </p:nvSpPr>
          <p:spPr bwMode="auto">
            <a:xfrm>
              <a:off x="6111875" y="29241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1" name="Rectangle 15"/>
            <p:cNvSpPr>
              <a:spLocks noChangeArrowheads="1"/>
            </p:cNvSpPr>
            <p:nvPr/>
          </p:nvSpPr>
          <p:spPr bwMode="auto">
            <a:xfrm>
              <a:off x="6343650" y="3043238"/>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592" name="Rectangle 16"/>
            <p:cNvSpPr>
              <a:spLocks noChangeArrowheads="1"/>
            </p:cNvSpPr>
            <p:nvPr/>
          </p:nvSpPr>
          <p:spPr bwMode="auto">
            <a:xfrm>
              <a:off x="6796088" y="292417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Rectangle 17"/>
            <p:cNvSpPr>
              <a:spLocks noChangeArrowheads="1"/>
            </p:cNvSpPr>
            <p:nvPr/>
          </p:nvSpPr>
          <p:spPr bwMode="auto">
            <a:xfrm>
              <a:off x="7026275" y="3043238"/>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594" name="Rectangle 18"/>
            <p:cNvSpPr>
              <a:spLocks noChangeArrowheads="1"/>
            </p:cNvSpPr>
            <p:nvPr/>
          </p:nvSpPr>
          <p:spPr bwMode="auto">
            <a:xfrm>
              <a:off x="7477125" y="29241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5" name="Rectangle 19"/>
            <p:cNvSpPr>
              <a:spLocks noChangeArrowheads="1"/>
            </p:cNvSpPr>
            <p:nvPr/>
          </p:nvSpPr>
          <p:spPr bwMode="auto">
            <a:xfrm>
              <a:off x="7710488" y="3043238"/>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596" name="Rectangle 20"/>
            <p:cNvSpPr>
              <a:spLocks noChangeArrowheads="1"/>
            </p:cNvSpPr>
            <p:nvPr/>
          </p:nvSpPr>
          <p:spPr bwMode="auto">
            <a:xfrm>
              <a:off x="5429250" y="2241550"/>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7" name="Rectangle 21"/>
            <p:cNvSpPr>
              <a:spLocks noChangeArrowheads="1"/>
            </p:cNvSpPr>
            <p:nvPr/>
          </p:nvSpPr>
          <p:spPr bwMode="auto">
            <a:xfrm>
              <a:off x="5905500" y="2670175"/>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0</a:t>
              </a:r>
              <a:endParaRPr lang="en-US"/>
            </a:p>
          </p:txBody>
        </p:sp>
        <p:sp>
          <p:nvSpPr>
            <p:cNvPr id="24598" name="Rectangle 22"/>
            <p:cNvSpPr>
              <a:spLocks noChangeArrowheads="1"/>
            </p:cNvSpPr>
            <p:nvPr/>
          </p:nvSpPr>
          <p:spPr bwMode="auto">
            <a:xfrm>
              <a:off x="6111875" y="22415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9" name="Rectangle 23"/>
            <p:cNvSpPr>
              <a:spLocks noChangeArrowheads="1"/>
            </p:cNvSpPr>
            <p:nvPr/>
          </p:nvSpPr>
          <p:spPr bwMode="auto">
            <a:xfrm>
              <a:off x="6589713" y="2670175"/>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00" name="Rectangle 24"/>
            <p:cNvSpPr>
              <a:spLocks noChangeArrowheads="1"/>
            </p:cNvSpPr>
            <p:nvPr/>
          </p:nvSpPr>
          <p:spPr bwMode="auto">
            <a:xfrm>
              <a:off x="6796088" y="2241550"/>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Rectangle 25"/>
            <p:cNvSpPr>
              <a:spLocks noChangeArrowheads="1"/>
            </p:cNvSpPr>
            <p:nvPr/>
          </p:nvSpPr>
          <p:spPr bwMode="auto">
            <a:xfrm>
              <a:off x="7272338" y="2670175"/>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3</a:t>
              </a:r>
              <a:endParaRPr lang="en-US"/>
            </a:p>
          </p:txBody>
        </p:sp>
        <p:sp>
          <p:nvSpPr>
            <p:cNvPr id="24602" name="Rectangle 26"/>
            <p:cNvSpPr>
              <a:spLocks noChangeArrowheads="1"/>
            </p:cNvSpPr>
            <p:nvPr/>
          </p:nvSpPr>
          <p:spPr bwMode="auto">
            <a:xfrm>
              <a:off x="7477125" y="22415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Rectangle 27"/>
            <p:cNvSpPr>
              <a:spLocks noChangeArrowheads="1"/>
            </p:cNvSpPr>
            <p:nvPr/>
          </p:nvSpPr>
          <p:spPr bwMode="auto">
            <a:xfrm>
              <a:off x="7956550" y="2670175"/>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2</a:t>
              </a:r>
              <a:endParaRPr lang="en-US"/>
            </a:p>
          </p:txBody>
        </p:sp>
        <p:sp>
          <p:nvSpPr>
            <p:cNvPr id="24604" name="Rectangle 28"/>
            <p:cNvSpPr>
              <a:spLocks noChangeArrowheads="1"/>
            </p:cNvSpPr>
            <p:nvPr/>
          </p:nvSpPr>
          <p:spPr bwMode="auto">
            <a:xfrm>
              <a:off x="5429250" y="292417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5" name="Rectangle 29"/>
            <p:cNvSpPr>
              <a:spLocks noChangeArrowheads="1"/>
            </p:cNvSpPr>
            <p:nvPr/>
          </p:nvSpPr>
          <p:spPr bwMode="auto">
            <a:xfrm>
              <a:off x="5905500" y="33528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4</a:t>
              </a:r>
              <a:endParaRPr lang="en-US"/>
            </a:p>
          </p:txBody>
        </p:sp>
        <p:sp>
          <p:nvSpPr>
            <p:cNvPr id="24606" name="Rectangle 30"/>
            <p:cNvSpPr>
              <a:spLocks noChangeArrowheads="1"/>
            </p:cNvSpPr>
            <p:nvPr/>
          </p:nvSpPr>
          <p:spPr bwMode="auto">
            <a:xfrm>
              <a:off x="6111875" y="29241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Rectangle 31"/>
            <p:cNvSpPr>
              <a:spLocks noChangeArrowheads="1"/>
            </p:cNvSpPr>
            <p:nvPr/>
          </p:nvSpPr>
          <p:spPr bwMode="auto">
            <a:xfrm>
              <a:off x="6589713" y="335280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5</a:t>
              </a:r>
              <a:endParaRPr lang="en-US"/>
            </a:p>
          </p:txBody>
        </p:sp>
        <p:sp>
          <p:nvSpPr>
            <p:cNvPr id="24608" name="Rectangle 32"/>
            <p:cNvSpPr>
              <a:spLocks noChangeArrowheads="1"/>
            </p:cNvSpPr>
            <p:nvPr/>
          </p:nvSpPr>
          <p:spPr bwMode="auto">
            <a:xfrm>
              <a:off x="6796088" y="292417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Rectangle 33"/>
            <p:cNvSpPr>
              <a:spLocks noChangeArrowheads="1"/>
            </p:cNvSpPr>
            <p:nvPr/>
          </p:nvSpPr>
          <p:spPr bwMode="auto">
            <a:xfrm>
              <a:off x="7272338" y="335280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7</a:t>
              </a:r>
              <a:endParaRPr lang="en-US"/>
            </a:p>
          </p:txBody>
        </p:sp>
        <p:sp>
          <p:nvSpPr>
            <p:cNvPr id="24610" name="Rectangle 34"/>
            <p:cNvSpPr>
              <a:spLocks noChangeArrowheads="1"/>
            </p:cNvSpPr>
            <p:nvPr/>
          </p:nvSpPr>
          <p:spPr bwMode="auto">
            <a:xfrm>
              <a:off x="7477125" y="29241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Rectangle 35"/>
            <p:cNvSpPr>
              <a:spLocks noChangeArrowheads="1"/>
            </p:cNvSpPr>
            <p:nvPr/>
          </p:nvSpPr>
          <p:spPr bwMode="auto">
            <a:xfrm>
              <a:off x="7956550" y="33528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6</a:t>
              </a:r>
              <a:endParaRPr lang="en-US"/>
            </a:p>
          </p:txBody>
        </p:sp>
        <p:sp>
          <p:nvSpPr>
            <p:cNvPr id="24612" name="Rectangle 36"/>
            <p:cNvSpPr>
              <a:spLocks noChangeArrowheads="1"/>
            </p:cNvSpPr>
            <p:nvPr/>
          </p:nvSpPr>
          <p:spPr bwMode="auto">
            <a:xfrm>
              <a:off x="5429250" y="428942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3" name="Rectangle 37"/>
            <p:cNvSpPr>
              <a:spLocks noChangeArrowheads="1"/>
            </p:cNvSpPr>
            <p:nvPr/>
          </p:nvSpPr>
          <p:spPr bwMode="auto">
            <a:xfrm>
              <a:off x="5922963" y="471805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8</a:t>
              </a:r>
              <a:endParaRPr lang="en-US"/>
            </a:p>
          </p:txBody>
        </p:sp>
        <p:sp>
          <p:nvSpPr>
            <p:cNvPr id="24614" name="Rectangle 38"/>
            <p:cNvSpPr>
              <a:spLocks noChangeArrowheads="1"/>
            </p:cNvSpPr>
            <p:nvPr/>
          </p:nvSpPr>
          <p:spPr bwMode="auto">
            <a:xfrm>
              <a:off x="6111875" y="42894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5" name="Rectangle 39"/>
            <p:cNvSpPr>
              <a:spLocks noChangeArrowheads="1"/>
            </p:cNvSpPr>
            <p:nvPr/>
          </p:nvSpPr>
          <p:spPr bwMode="auto">
            <a:xfrm>
              <a:off x="6607175" y="471805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9</a:t>
              </a:r>
              <a:endParaRPr lang="en-US"/>
            </a:p>
          </p:txBody>
        </p:sp>
        <p:sp>
          <p:nvSpPr>
            <p:cNvPr id="24616" name="Rectangle 40"/>
            <p:cNvSpPr>
              <a:spLocks noChangeArrowheads="1"/>
            </p:cNvSpPr>
            <p:nvPr/>
          </p:nvSpPr>
          <p:spPr bwMode="auto">
            <a:xfrm>
              <a:off x="6796088" y="428942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7" name="Rectangle 41"/>
            <p:cNvSpPr>
              <a:spLocks noChangeArrowheads="1"/>
            </p:cNvSpPr>
            <p:nvPr/>
          </p:nvSpPr>
          <p:spPr bwMode="auto">
            <a:xfrm>
              <a:off x="7183438" y="471805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18" name="Rectangle 42"/>
            <p:cNvSpPr>
              <a:spLocks noChangeArrowheads="1"/>
            </p:cNvSpPr>
            <p:nvPr/>
          </p:nvSpPr>
          <p:spPr bwMode="auto">
            <a:xfrm>
              <a:off x="7289800" y="471805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19" name="Rectangle 43"/>
            <p:cNvSpPr>
              <a:spLocks noChangeArrowheads="1"/>
            </p:cNvSpPr>
            <p:nvPr/>
          </p:nvSpPr>
          <p:spPr bwMode="auto">
            <a:xfrm>
              <a:off x="7477125" y="42894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0" name="Rectangle 44"/>
            <p:cNvSpPr>
              <a:spLocks noChangeArrowheads="1"/>
            </p:cNvSpPr>
            <p:nvPr/>
          </p:nvSpPr>
          <p:spPr bwMode="auto">
            <a:xfrm>
              <a:off x="7867650" y="471805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21" name="Rectangle 45"/>
            <p:cNvSpPr>
              <a:spLocks noChangeArrowheads="1"/>
            </p:cNvSpPr>
            <p:nvPr/>
          </p:nvSpPr>
          <p:spPr bwMode="auto">
            <a:xfrm>
              <a:off x="7974013" y="471805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0</a:t>
              </a:r>
              <a:endParaRPr lang="en-US"/>
            </a:p>
          </p:txBody>
        </p:sp>
        <p:sp>
          <p:nvSpPr>
            <p:cNvPr id="24622" name="Rectangle 46"/>
            <p:cNvSpPr>
              <a:spLocks noChangeArrowheads="1"/>
            </p:cNvSpPr>
            <p:nvPr/>
          </p:nvSpPr>
          <p:spPr bwMode="auto">
            <a:xfrm>
              <a:off x="5429250" y="3608388"/>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3" name="Rectangle 47"/>
            <p:cNvSpPr>
              <a:spLocks noChangeArrowheads="1"/>
            </p:cNvSpPr>
            <p:nvPr/>
          </p:nvSpPr>
          <p:spPr bwMode="auto">
            <a:xfrm>
              <a:off x="5800725" y="403701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24" name="Rectangle 48"/>
            <p:cNvSpPr>
              <a:spLocks noChangeArrowheads="1"/>
            </p:cNvSpPr>
            <p:nvPr/>
          </p:nvSpPr>
          <p:spPr bwMode="auto">
            <a:xfrm>
              <a:off x="5905500" y="403701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2</a:t>
              </a:r>
              <a:endParaRPr lang="en-US"/>
            </a:p>
          </p:txBody>
        </p:sp>
        <p:sp>
          <p:nvSpPr>
            <p:cNvPr id="24625" name="Rectangle 49"/>
            <p:cNvSpPr>
              <a:spLocks noChangeArrowheads="1"/>
            </p:cNvSpPr>
            <p:nvPr/>
          </p:nvSpPr>
          <p:spPr bwMode="auto">
            <a:xfrm>
              <a:off x="6111875" y="36083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6" name="Rectangle 50"/>
            <p:cNvSpPr>
              <a:spLocks noChangeArrowheads="1"/>
            </p:cNvSpPr>
            <p:nvPr/>
          </p:nvSpPr>
          <p:spPr bwMode="auto">
            <a:xfrm>
              <a:off x="6484938" y="4037013"/>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27" name="Rectangle 51"/>
            <p:cNvSpPr>
              <a:spLocks noChangeArrowheads="1"/>
            </p:cNvSpPr>
            <p:nvPr/>
          </p:nvSpPr>
          <p:spPr bwMode="auto">
            <a:xfrm>
              <a:off x="6589713" y="4037013"/>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3</a:t>
              </a:r>
              <a:endParaRPr lang="en-US"/>
            </a:p>
          </p:txBody>
        </p:sp>
        <p:sp>
          <p:nvSpPr>
            <p:cNvPr id="24628" name="Rectangle 52"/>
            <p:cNvSpPr>
              <a:spLocks noChangeArrowheads="1"/>
            </p:cNvSpPr>
            <p:nvPr/>
          </p:nvSpPr>
          <p:spPr bwMode="auto">
            <a:xfrm>
              <a:off x="6796088" y="3608388"/>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9" name="Rectangle 53"/>
            <p:cNvSpPr>
              <a:spLocks noChangeArrowheads="1"/>
            </p:cNvSpPr>
            <p:nvPr/>
          </p:nvSpPr>
          <p:spPr bwMode="auto">
            <a:xfrm>
              <a:off x="7165975" y="403701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30" name="Rectangle 54"/>
            <p:cNvSpPr>
              <a:spLocks noChangeArrowheads="1"/>
            </p:cNvSpPr>
            <p:nvPr/>
          </p:nvSpPr>
          <p:spPr bwMode="auto">
            <a:xfrm>
              <a:off x="7272338" y="4037013"/>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5</a:t>
              </a:r>
              <a:endParaRPr lang="en-US"/>
            </a:p>
          </p:txBody>
        </p:sp>
        <p:sp>
          <p:nvSpPr>
            <p:cNvPr id="24631" name="Rectangle 55"/>
            <p:cNvSpPr>
              <a:spLocks noChangeArrowheads="1"/>
            </p:cNvSpPr>
            <p:nvPr/>
          </p:nvSpPr>
          <p:spPr bwMode="auto">
            <a:xfrm>
              <a:off x="7477125" y="36083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2" name="Rectangle 56"/>
            <p:cNvSpPr>
              <a:spLocks noChangeArrowheads="1"/>
            </p:cNvSpPr>
            <p:nvPr/>
          </p:nvSpPr>
          <p:spPr bwMode="auto">
            <a:xfrm>
              <a:off x="7850188" y="4037013"/>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33" name="Rectangle 57"/>
            <p:cNvSpPr>
              <a:spLocks noChangeArrowheads="1"/>
            </p:cNvSpPr>
            <p:nvPr/>
          </p:nvSpPr>
          <p:spPr bwMode="auto">
            <a:xfrm>
              <a:off x="7956550" y="403701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4</a:t>
              </a:r>
              <a:endParaRPr lang="en-US"/>
            </a:p>
          </p:txBody>
        </p:sp>
        <p:sp>
          <p:nvSpPr>
            <p:cNvPr id="24634" name="Rectangle 58"/>
            <p:cNvSpPr>
              <a:spLocks noChangeArrowheads="1"/>
            </p:cNvSpPr>
            <p:nvPr/>
          </p:nvSpPr>
          <p:spPr bwMode="auto">
            <a:xfrm>
              <a:off x="5756275"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a:t>
              </a:r>
              <a:endParaRPr lang="en-US"/>
            </a:p>
          </p:txBody>
        </p:sp>
        <p:sp>
          <p:nvSpPr>
            <p:cNvPr id="24635" name="Rectangle 59"/>
            <p:cNvSpPr>
              <a:spLocks noChangeArrowheads="1"/>
            </p:cNvSpPr>
            <p:nvPr/>
          </p:nvSpPr>
          <p:spPr bwMode="auto">
            <a:xfrm>
              <a:off x="5924550"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a:t>
              </a:r>
              <a:endParaRPr lang="en-US"/>
            </a:p>
          </p:txBody>
        </p:sp>
        <p:sp>
          <p:nvSpPr>
            <p:cNvPr id="24636" name="Rectangle 60"/>
            <p:cNvSpPr>
              <a:spLocks noChangeArrowheads="1"/>
            </p:cNvSpPr>
            <p:nvPr/>
          </p:nvSpPr>
          <p:spPr bwMode="auto">
            <a:xfrm>
              <a:off x="6437313" y="1898650"/>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a:t>
              </a:r>
              <a:endParaRPr lang="en-US"/>
            </a:p>
          </p:txBody>
        </p:sp>
        <p:sp>
          <p:nvSpPr>
            <p:cNvPr id="24637" name="Rectangle 61"/>
            <p:cNvSpPr>
              <a:spLocks noChangeArrowheads="1"/>
            </p:cNvSpPr>
            <p:nvPr/>
          </p:nvSpPr>
          <p:spPr bwMode="auto">
            <a:xfrm>
              <a:off x="6605588" y="1898650"/>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a:t>
              </a:r>
              <a:endParaRPr lang="en-US"/>
            </a:p>
          </p:txBody>
        </p:sp>
        <p:sp>
          <p:nvSpPr>
            <p:cNvPr id="24638" name="Rectangle 62"/>
            <p:cNvSpPr>
              <a:spLocks noChangeArrowheads="1"/>
            </p:cNvSpPr>
            <p:nvPr/>
          </p:nvSpPr>
          <p:spPr bwMode="auto">
            <a:xfrm>
              <a:off x="7121525"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a:t>
              </a:r>
              <a:endParaRPr lang="en-US"/>
            </a:p>
          </p:txBody>
        </p:sp>
        <p:sp>
          <p:nvSpPr>
            <p:cNvPr id="24639" name="Rectangle 63"/>
            <p:cNvSpPr>
              <a:spLocks noChangeArrowheads="1"/>
            </p:cNvSpPr>
            <p:nvPr/>
          </p:nvSpPr>
          <p:spPr bwMode="auto">
            <a:xfrm>
              <a:off x="7289800"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a:t>
              </a:r>
              <a:endParaRPr lang="en-US"/>
            </a:p>
          </p:txBody>
        </p:sp>
        <p:sp>
          <p:nvSpPr>
            <p:cNvPr id="24640" name="Rectangle 64"/>
            <p:cNvSpPr>
              <a:spLocks noChangeArrowheads="1"/>
            </p:cNvSpPr>
            <p:nvPr/>
          </p:nvSpPr>
          <p:spPr bwMode="auto">
            <a:xfrm>
              <a:off x="7804150"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a:t>
              </a:r>
              <a:endParaRPr lang="en-US"/>
            </a:p>
          </p:txBody>
        </p:sp>
        <p:sp>
          <p:nvSpPr>
            <p:cNvPr id="24641" name="Rectangle 65"/>
            <p:cNvSpPr>
              <a:spLocks noChangeArrowheads="1"/>
            </p:cNvSpPr>
            <p:nvPr/>
          </p:nvSpPr>
          <p:spPr bwMode="auto">
            <a:xfrm>
              <a:off x="7972425"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a:t>
              </a:r>
              <a:endParaRPr lang="en-US"/>
            </a:p>
          </p:txBody>
        </p:sp>
        <p:sp>
          <p:nvSpPr>
            <p:cNvPr id="24642" name="Rectangle 66"/>
            <p:cNvSpPr>
              <a:spLocks noChangeArrowheads="1"/>
            </p:cNvSpPr>
            <p:nvPr/>
          </p:nvSpPr>
          <p:spPr bwMode="auto">
            <a:xfrm>
              <a:off x="4929188" y="1570038"/>
              <a:ext cx="682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43" name="Rectangle 69"/>
            <p:cNvSpPr>
              <a:spLocks noChangeArrowheads="1"/>
            </p:cNvSpPr>
            <p:nvPr/>
          </p:nvSpPr>
          <p:spPr bwMode="auto">
            <a:xfrm>
              <a:off x="4476750" y="1976438"/>
              <a:ext cx="6826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44" name="Line 72"/>
            <p:cNvSpPr>
              <a:spLocks noChangeShapeType="1"/>
            </p:cNvSpPr>
            <p:nvPr/>
          </p:nvSpPr>
          <p:spPr bwMode="auto">
            <a:xfrm flipH="1" flipV="1">
              <a:off x="4914900" y="1727200"/>
              <a:ext cx="514350" cy="514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5" name="Line 81"/>
            <p:cNvSpPr>
              <a:spLocks noChangeShapeType="1"/>
            </p:cNvSpPr>
            <p:nvPr/>
          </p:nvSpPr>
          <p:spPr bwMode="auto">
            <a:xfrm>
              <a:off x="6070600" y="1719263"/>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6" name="Rectangle 82"/>
            <p:cNvSpPr>
              <a:spLocks noChangeArrowheads="1"/>
            </p:cNvSpPr>
            <p:nvPr/>
          </p:nvSpPr>
          <p:spPr bwMode="auto">
            <a:xfrm>
              <a:off x="6837363" y="1344613"/>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a</a:t>
              </a:r>
              <a:endParaRPr lang="en-US"/>
            </a:p>
          </p:txBody>
        </p:sp>
        <p:sp>
          <p:nvSpPr>
            <p:cNvPr id="24647" name="Line 83"/>
            <p:cNvSpPr>
              <a:spLocks noChangeShapeType="1"/>
            </p:cNvSpPr>
            <p:nvPr/>
          </p:nvSpPr>
          <p:spPr bwMode="auto">
            <a:xfrm>
              <a:off x="6794500" y="5135563"/>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8" name="Rectangle 84"/>
            <p:cNvSpPr>
              <a:spLocks noChangeArrowheads="1"/>
            </p:cNvSpPr>
            <p:nvPr/>
          </p:nvSpPr>
          <p:spPr bwMode="auto">
            <a:xfrm>
              <a:off x="7508875" y="5154613"/>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t>
              </a:r>
              <a:endParaRPr lang="en-US"/>
            </a:p>
          </p:txBody>
        </p:sp>
        <p:sp>
          <p:nvSpPr>
            <p:cNvPr id="24649" name="Line 85"/>
            <p:cNvSpPr>
              <a:spLocks noChangeShapeType="1"/>
            </p:cNvSpPr>
            <p:nvPr/>
          </p:nvSpPr>
          <p:spPr bwMode="auto">
            <a:xfrm flipV="1">
              <a:off x="5033963" y="2914650"/>
              <a:ext cx="1587" cy="13668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0" name="Rectangle 86"/>
            <p:cNvSpPr>
              <a:spLocks noChangeArrowheads="1"/>
            </p:cNvSpPr>
            <p:nvPr/>
          </p:nvSpPr>
          <p:spPr bwMode="auto">
            <a:xfrm rot="-5400000">
              <a:off x="4586288" y="3214687"/>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c</a:t>
              </a:r>
              <a:endParaRPr lang="en-US"/>
            </a:p>
          </p:txBody>
        </p:sp>
        <p:sp>
          <p:nvSpPr>
            <p:cNvPr id="24651" name="Line 87"/>
            <p:cNvSpPr>
              <a:spLocks noChangeShapeType="1"/>
            </p:cNvSpPr>
            <p:nvPr/>
          </p:nvSpPr>
          <p:spPr bwMode="auto">
            <a:xfrm flipV="1">
              <a:off x="8323263" y="3598863"/>
              <a:ext cx="1587" cy="136683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2" name="Rectangle 88"/>
            <p:cNvSpPr>
              <a:spLocks noChangeArrowheads="1"/>
            </p:cNvSpPr>
            <p:nvPr/>
          </p:nvSpPr>
          <p:spPr bwMode="auto">
            <a:xfrm rot="-5400000">
              <a:off x="8322470" y="3780631"/>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a:t>
              </a:r>
              <a:endParaRPr lang="en-US"/>
            </a:p>
          </p:txBody>
        </p:sp>
        <p:sp>
          <p:nvSpPr>
            <p:cNvPr id="24653" name="Rectangle 89"/>
            <p:cNvSpPr>
              <a:spLocks noChangeArrowheads="1"/>
            </p:cNvSpPr>
            <p:nvPr/>
          </p:nvSpPr>
          <p:spPr bwMode="auto">
            <a:xfrm>
              <a:off x="5429250" y="3608388"/>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4" name="Rectangle 90"/>
            <p:cNvSpPr>
              <a:spLocks noChangeArrowheads="1"/>
            </p:cNvSpPr>
            <p:nvPr/>
          </p:nvSpPr>
          <p:spPr bwMode="auto">
            <a:xfrm>
              <a:off x="5659438" y="3725863"/>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55" name="Rectangle 91"/>
            <p:cNvSpPr>
              <a:spLocks noChangeArrowheads="1"/>
            </p:cNvSpPr>
            <p:nvPr/>
          </p:nvSpPr>
          <p:spPr bwMode="auto">
            <a:xfrm>
              <a:off x="6111875" y="36083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6" name="Rectangle 92"/>
            <p:cNvSpPr>
              <a:spLocks noChangeArrowheads="1"/>
            </p:cNvSpPr>
            <p:nvPr/>
          </p:nvSpPr>
          <p:spPr bwMode="auto">
            <a:xfrm>
              <a:off x="6343650" y="3725863"/>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657" name="Rectangle 93"/>
            <p:cNvSpPr>
              <a:spLocks noChangeArrowheads="1"/>
            </p:cNvSpPr>
            <p:nvPr/>
          </p:nvSpPr>
          <p:spPr bwMode="auto">
            <a:xfrm>
              <a:off x="6796088" y="3608388"/>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8" name="Rectangle 94"/>
            <p:cNvSpPr>
              <a:spLocks noChangeArrowheads="1"/>
            </p:cNvSpPr>
            <p:nvPr/>
          </p:nvSpPr>
          <p:spPr bwMode="auto">
            <a:xfrm>
              <a:off x="7026275" y="3725863"/>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59" name="Rectangle 95"/>
            <p:cNvSpPr>
              <a:spLocks noChangeArrowheads="1"/>
            </p:cNvSpPr>
            <p:nvPr/>
          </p:nvSpPr>
          <p:spPr bwMode="auto">
            <a:xfrm>
              <a:off x="7477125" y="36083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0" name="Rectangle 96"/>
            <p:cNvSpPr>
              <a:spLocks noChangeArrowheads="1"/>
            </p:cNvSpPr>
            <p:nvPr/>
          </p:nvSpPr>
          <p:spPr bwMode="auto">
            <a:xfrm>
              <a:off x="7710488" y="3725863"/>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61" name="Rectangle 97"/>
            <p:cNvSpPr>
              <a:spLocks noChangeArrowheads="1"/>
            </p:cNvSpPr>
            <p:nvPr/>
          </p:nvSpPr>
          <p:spPr bwMode="auto">
            <a:xfrm>
              <a:off x="5429250" y="428942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2" name="Rectangle 98"/>
            <p:cNvSpPr>
              <a:spLocks noChangeArrowheads="1"/>
            </p:cNvSpPr>
            <p:nvPr/>
          </p:nvSpPr>
          <p:spPr bwMode="auto">
            <a:xfrm>
              <a:off x="5659438" y="441007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63" name="Rectangle 99"/>
            <p:cNvSpPr>
              <a:spLocks noChangeArrowheads="1"/>
            </p:cNvSpPr>
            <p:nvPr/>
          </p:nvSpPr>
          <p:spPr bwMode="auto">
            <a:xfrm>
              <a:off x="6111875" y="42894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4" name="Rectangle 100"/>
            <p:cNvSpPr>
              <a:spLocks noChangeArrowheads="1"/>
            </p:cNvSpPr>
            <p:nvPr/>
          </p:nvSpPr>
          <p:spPr bwMode="auto">
            <a:xfrm>
              <a:off x="6343650" y="441007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65" name="Rectangle 101"/>
            <p:cNvSpPr>
              <a:spLocks noChangeArrowheads="1"/>
            </p:cNvSpPr>
            <p:nvPr/>
          </p:nvSpPr>
          <p:spPr bwMode="auto">
            <a:xfrm>
              <a:off x="6796088" y="428942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6" name="Rectangle 102"/>
            <p:cNvSpPr>
              <a:spLocks noChangeArrowheads="1"/>
            </p:cNvSpPr>
            <p:nvPr/>
          </p:nvSpPr>
          <p:spPr bwMode="auto">
            <a:xfrm>
              <a:off x="7026275" y="441007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667" name="Rectangle 103"/>
            <p:cNvSpPr>
              <a:spLocks noChangeArrowheads="1"/>
            </p:cNvSpPr>
            <p:nvPr/>
          </p:nvSpPr>
          <p:spPr bwMode="auto">
            <a:xfrm>
              <a:off x="7477125" y="42894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8" name="Rectangle 104"/>
            <p:cNvSpPr>
              <a:spLocks noChangeArrowheads="1"/>
            </p:cNvSpPr>
            <p:nvPr/>
          </p:nvSpPr>
          <p:spPr bwMode="auto">
            <a:xfrm>
              <a:off x="7710488" y="441007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70" name="Rectangle 106"/>
            <p:cNvSpPr>
              <a:spLocks noChangeArrowheads="1"/>
            </p:cNvSpPr>
            <p:nvPr/>
          </p:nvSpPr>
          <p:spPr bwMode="auto">
            <a:xfrm rot="-5400000">
              <a:off x="5002213" y="222885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00</a:t>
              </a:r>
              <a:endParaRPr lang="en-US"/>
            </a:p>
          </p:txBody>
        </p:sp>
        <p:sp>
          <p:nvSpPr>
            <p:cNvPr id="24671" name="Rectangle 107"/>
            <p:cNvSpPr>
              <a:spLocks noChangeArrowheads="1"/>
            </p:cNvSpPr>
            <p:nvPr/>
          </p:nvSpPr>
          <p:spPr bwMode="auto">
            <a:xfrm rot="-5400000">
              <a:off x="5005388" y="288766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01</a:t>
              </a:r>
              <a:endParaRPr lang="en-US"/>
            </a:p>
          </p:txBody>
        </p:sp>
        <p:sp>
          <p:nvSpPr>
            <p:cNvPr id="24672" name="Rectangle 108"/>
            <p:cNvSpPr>
              <a:spLocks noChangeArrowheads="1"/>
            </p:cNvSpPr>
            <p:nvPr/>
          </p:nvSpPr>
          <p:spPr bwMode="auto">
            <a:xfrm rot="-5400000">
              <a:off x="5006975" y="35702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11</a:t>
              </a:r>
              <a:endParaRPr lang="en-US"/>
            </a:p>
          </p:txBody>
        </p:sp>
        <p:sp>
          <p:nvSpPr>
            <p:cNvPr id="24673" name="Rectangle 109"/>
            <p:cNvSpPr>
              <a:spLocks noChangeArrowheads="1"/>
            </p:cNvSpPr>
            <p:nvPr/>
          </p:nvSpPr>
          <p:spPr bwMode="auto">
            <a:xfrm rot="-5400000">
              <a:off x="5010150" y="42545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10</a:t>
              </a:r>
              <a:endParaRPr lang="en-US"/>
            </a:p>
          </p:txBody>
        </p:sp>
        <p:sp>
          <p:nvSpPr>
            <p:cNvPr id="24674" name="Rectangle 110"/>
            <p:cNvSpPr>
              <a:spLocks noChangeArrowheads="1"/>
            </p:cNvSpPr>
            <p:nvPr/>
          </p:nvSpPr>
          <p:spPr bwMode="auto">
            <a:xfrm>
              <a:off x="4746625" y="1898650"/>
              <a:ext cx="322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dc</a:t>
              </a:r>
              <a:endParaRPr lang="en-US"/>
            </a:p>
          </p:txBody>
        </p:sp>
        <p:sp>
          <p:nvSpPr>
            <p:cNvPr id="24675" name="Rectangle 111"/>
            <p:cNvSpPr>
              <a:spLocks noChangeArrowheads="1"/>
            </p:cNvSpPr>
            <p:nvPr/>
          </p:nvSpPr>
          <p:spPr bwMode="auto">
            <a:xfrm>
              <a:off x="5241925" y="15319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a:t>
              </a:r>
              <a:endParaRPr lang="en-US"/>
            </a:p>
          </p:txBody>
        </p:sp>
      </p:grpSp>
      <p:grpSp>
        <p:nvGrpSpPr>
          <p:cNvPr id="117" name="Group 116"/>
          <p:cNvGrpSpPr/>
          <p:nvPr/>
        </p:nvGrpSpPr>
        <p:grpSpPr>
          <a:xfrm>
            <a:off x="131763" y="3924300"/>
            <a:ext cx="1958975" cy="1776413"/>
            <a:chOff x="131763" y="3924300"/>
            <a:chExt cx="1958975" cy="1776413"/>
          </a:xfrm>
        </p:grpSpPr>
        <p:cxnSp>
          <p:nvCxnSpPr>
            <p:cNvPr id="24676" name="Straight Connector 100"/>
            <p:cNvCxnSpPr>
              <a:cxnSpLocks noChangeShapeType="1"/>
            </p:cNvCxnSpPr>
            <p:nvPr/>
          </p:nvCxnSpPr>
          <p:spPr bwMode="auto">
            <a:xfrm>
              <a:off x="1262063" y="5351463"/>
              <a:ext cx="828675" cy="1587"/>
            </a:xfrm>
            <a:prstGeom prst="line">
              <a:avLst/>
            </a:prstGeom>
            <a:noFill/>
            <a:ln w="38100">
              <a:solidFill>
                <a:srgbClr val="FF00FF"/>
              </a:solidFill>
              <a:round/>
              <a:headEnd/>
              <a:tailEnd type="stealth" w="med" len="med"/>
            </a:ln>
            <a:extLst>
              <a:ext uri="{909E8E84-426E-40DD-AFC4-6F175D3DCCD1}">
                <a14:hiddenFill xmlns:a14="http://schemas.microsoft.com/office/drawing/2010/main">
                  <a:noFill/>
                </a14:hiddenFill>
              </a:ext>
            </a:extLst>
          </p:spPr>
        </p:cxnSp>
        <p:sp>
          <p:nvSpPr>
            <p:cNvPr id="24677" name="TextBox 101"/>
            <p:cNvSpPr txBox="1">
              <a:spLocks noChangeArrowheads="1"/>
            </p:cNvSpPr>
            <p:nvPr/>
          </p:nvSpPr>
          <p:spPr bwMode="auto">
            <a:xfrm>
              <a:off x="1474788" y="530066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a:solidFill>
                    <a:srgbClr val="FF00FF"/>
                  </a:solidFill>
                </a:rPr>
                <a:t>a</a:t>
              </a:r>
            </a:p>
          </p:txBody>
        </p:sp>
        <p:cxnSp>
          <p:nvCxnSpPr>
            <p:cNvPr id="24678" name="Straight Connector 102"/>
            <p:cNvCxnSpPr>
              <a:cxnSpLocks noChangeShapeType="1"/>
            </p:cNvCxnSpPr>
            <p:nvPr/>
          </p:nvCxnSpPr>
          <p:spPr bwMode="auto">
            <a:xfrm rot="5400000" flipH="1" flipV="1">
              <a:off x="427038" y="4500561"/>
              <a:ext cx="457201" cy="212728"/>
            </a:xfrm>
            <a:prstGeom prst="line">
              <a:avLst/>
            </a:prstGeom>
            <a:noFill/>
            <a:ln w="38100">
              <a:solidFill>
                <a:srgbClr val="FF00FF"/>
              </a:solidFill>
              <a:round/>
              <a:headEnd/>
              <a:tailEnd type="stealth" w="med" len="med"/>
            </a:ln>
            <a:extLst>
              <a:ext uri="{909E8E84-426E-40DD-AFC4-6F175D3DCCD1}">
                <a14:hiddenFill xmlns:a14="http://schemas.microsoft.com/office/drawing/2010/main">
                  <a:noFill/>
                </a14:hiddenFill>
              </a:ext>
            </a:extLst>
          </p:spPr>
        </p:cxnSp>
        <p:sp>
          <p:nvSpPr>
            <p:cNvPr id="24679" name="TextBox 105"/>
            <p:cNvSpPr txBox="1">
              <a:spLocks noChangeArrowheads="1"/>
            </p:cNvSpPr>
            <p:nvPr/>
          </p:nvSpPr>
          <p:spPr bwMode="auto">
            <a:xfrm>
              <a:off x="401638" y="4079875"/>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a:solidFill>
                    <a:srgbClr val="FF00FF"/>
                  </a:solidFill>
                </a:rPr>
                <a:t>b</a:t>
              </a:r>
            </a:p>
          </p:txBody>
        </p:sp>
        <p:cxnSp>
          <p:nvCxnSpPr>
            <p:cNvPr id="24680" name="Straight Connector 106"/>
            <p:cNvCxnSpPr>
              <a:cxnSpLocks noChangeShapeType="1"/>
            </p:cNvCxnSpPr>
            <p:nvPr/>
          </p:nvCxnSpPr>
          <p:spPr bwMode="auto">
            <a:xfrm rot="5400000" flipH="1" flipV="1">
              <a:off x="-62706" y="4282281"/>
              <a:ext cx="717550" cy="1588"/>
            </a:xfrm>
            <a:prstGeom prst="line">
              <a:avLst/>
            </a:prstGeom>
            <a:noFill/>
            <a:ln w="38100">
              <a:solidFill>
                <a:srgbClr val="FF00FF"/>
              </a:solidFill>
              <a:round/>
              <a:headEnd/>
              <a:tailEnd type="stealth" w="med" len="med"/>
            </a:ln>
            <a:extLst>
              <a:ext uri="{909E8E84-426E-40DD-AFC4-6F175D3DCCD1}">
                <a14:hiddenFill xmlns:a14="http://schemas.microsoft.com/office/drawing/2010/main">
                  <a:noFill/>
                </a14:hiddenFill>
              </a:ext>
            </a:extLst>
          </p:spPr>
        </p:cxnSp>
        <p:sp>
          <p:nvSpPr>
            <p:cNvPr id="24681" name="TextBox 108"/>
            <p:cNvSpPr txBox="1">
              <a:spLocks noChangeArrowheads="1"/>
            </p:cNvSpPr>
            <p:nvPr/>
          </p:nvSpPr>
          <p:spPr bwMode="auto">
            <a:xfrm>
              <a:off x="131763" y="4548188"/>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a:solidFill>
                    <a:srgbClr val="FF00FF"/>
                  </a:solidFill>
                </a:rPr>
                <a:t>c</a:t>
              </a:r>
            </a:p>
          </p:txBody>
        </p:sp>
        <p:cxnSp>
          <p:nvCxnSpPr>
            <p:cNvPr id="24682" name="Straight Connector 109"/>
            <p:cNvCxnSpPr>
              <a:cxnSpLocks noChangeShapeType="1"/>
            </p:cNvCxnSpPr>
            <p:nvPr/>
          </p:nvCxnSpPr>
          <p:spPr bwMode="auto">
            <a:xfrm rot="10800000" flipV="1">
              <a:off x="682626" y="4724399"/>
              <a:ext cx="473074" cy="411163"/>
            </a:xfrm>
            <a:prstGeom prst="line">
              <a:avLst/>
            </a:prstGeom>
            <a:noFill/>
            <a:ln w="38100">
              <a:solidFill>
                <a:srgbClr val="FF00FF"/>
              </a:solidFill>
              <a:round/>
              <a:headEnd/>
              <a:tailEnd type="stealth" w="med" len="med"/>
            </a:ln>
            <a:extLst>
              <a:ext uri="{909E8E84-426E-40DD-AFC4-6F175D3DCCD1}">
                <a14:hiddenFill xmlns:a14="http://schemas.microsoft.com/office/drawing/2010/main">
                  <a:noFill/>
                </a14:hiddenFill>
              </a:ext>
            </a:extLst>
          </p:spPr>
        </p:cxnSp>
        <p:sp>
          <p:nvSpPr>
            <p:cNvPr id="24683" name="TextBox 111"/>
            <p:cNvSpPr txBox="1">
              <a:spLocks noChangeArrowheads="1"/>
            </p:cNvSpPr>
            <p:nvPr/>
          </p:nvSpPr>
          <p:spPr bwMode="auto">
            <a:xfrm>
              <a:off x="1133475" y="4606925"/>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a:solidFill>
                    <a:srgbClr val="FF00FF"/>
                  </a:solidFill>
                </a:rPr>
                <a:t>d</a:t>
              </a:r>
            </a:p>
          </p:txBody>
        </p:sp>
      </p:grpSp>
      <p:sp>
        <p:nvSpPr>
          <p:cNvPr id="115" name="TextBox 114"/>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§6.5</a:t>
            </a:r>
          </a:p>
        </p:txBody>
      </p:sp>
      <p:grpSp>
        <p:nvGrpSpPr>
          <p:cNvPr id="122" name="Group 121"/>
          <p:cNvGrpSpPr/>
          <p:nvPr/>
        </p:nvGrpSpPr>
        <p:grpSpPr>
          <a:xfrm>
            <a:off x="3049200" y="2444400"/>
            <a:ext cx="3746889" cy="1837088"/>
            <a:chOff x="3049200" y="2444400"/>
            <a:chExt cx="3746889" cy="1837088"/>
          </a:xfrm>
        </p:grpSpPr>
        <p:sp>
          <p:nvSpPr>
            <p:cNvPr id="118" name="Oval 117"/>
            <p:cNvSpPr/>
            <p:nvPr/>
          </p:nvSpPr>
          <p:spPr>
            <a:xfrm>
              <a:off x="3049200" y="2444400"/>
              <a:ext cx="182880" cy="190500"/>
            </a:xfrm>
            <a:prstGeom prst="ellipse">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ounded Rectangle 118"/>
            <p:cNvSpPr/>
            <p:nvPr/>
          </p:nvSpPr>
          <p:spPr>
            <a:xfrm>
              <a:off x="6111875" y="3608388"/>
              <a:ext cx="684214" cy="673100"/>
            </a:xfrm>
            <a:prstGeom prst="roundRect">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0" name="Freeform 119"/>
          <p:cNvSpPr/>
          <p:nvPr/>
        </p:nvSpPr>
        <p:spPr>
          <a:xfrm>
            <a:off x="3302000" y="2342444"/>
            <a:ext cx="2726267" cy="1145823"/>
          </a:xfrm>
          <a:custGeom>
            <a:avLst/>
            <a:gdLst>
              <a:gd name="connsiteX0" fmla="*/ 0 w 2726267"/>
              <a:gd name="connsiteY0" fmla="*/ 163689 h 1145823"/>
              <a:gd name="connsiteX1" fmla="*/ 1710267 w 2726267"/>
              <a:gd name="connsiteY1" fmla="*/ 163689 h 1145823"/>
              <a:gd name="connsiteX2" fmla="*/ 2726267 w 2726267"/>
              <a:gd name="connsiteY2" fmla="*/ 1145823 h 1145823"/>
            </a:gdLst>
            <a:ahLst/>
            <a:cxnLst>
              <a:cxn ang="0">
                <a:pos x="connsiteX0" y="connsiteY0"/>
              </a:cxn>
              <a:cxn ang="0">
                <a:pos x="connsiteX1" y="connsiteY1"/>
              </a:cxn>
              <a:cxn ang="0">
                <a:pos x="connsiteX2" y="connsiteY2"/>
              </a:cxn>
            </a:cxnLst>
            <a:rect l="l" t="t" r="r" b="b"/>
            <a:pathLst>
              <a:path w="2726267" h="1145823">
                <a:moveTo>
                  <a:pt x="0" y="163689"/>
                </a:moveTo>
                <a:cubicBezTo>
                  <a:pt x="627944" y="81844"/>
                  <a:pt x="1255889" y="0"/>
                  <a:pt x="1710267" y="163689"/>
                </a:cubicBezTo>
                <a:cubicBezTo>
                  <a:pt x="2164645" y="327378"/>
                  <a:pt x="2445456" y="736600"/>
                  <a:pt x="2726267" y="1145823"/>
                </a:cubicBezTo>
              </a:path>
            </a:pathLst>
          </a:custGeom>
          <a:ln w="63500">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5" name="Group 124"/>
          <p:cNvGrpSpPr/>
          <p:nvPr/>
        </p:nvGrpSpPr>
        <p:grpSpPr>
          <a:xfrm>
            <a:off x="2362200" y="2916000"/>
            <a:ext cx="4431214" cy="673100"/>
            <a:chOff x="2362200" y="2916000"/>
            <a:chExt cx="4431214" cy="673100"/>
          </a:xfrm>
        </p:grpSpPr>
        <p:sp>
          <p:nvSpPr>
            <p:cNvPr id="123" name="Oval 122"/>
            <p:cNvSpPr/>
            <p:nvPr/>
          </p:nvSpPr>
          <p:spPr>
            <a:xfrm>
              <a:off x="2362200" y="3124200"/>
              <a:ext cx="182880" cy="190500"/>
            </a:xfrm>
            <a:prstGeom prst="ellipse">
              <a:avLst/>
            </a:prstGeom>
            <a:noFill/>
            <a:ln w="635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ounded Rectangle 123"/>
            <p:cNvSpPr/>
            <p:nvPr/>
          </p:nvSpPr>
          <p:spPr>
            <a:xfrm>
              <a:off x="6109200" y="2916000"/>
              <a:ext cx="684214" cy="673100"/>
            </a:xfrm>
            <a:prstGeom prst="roundRect">
              <a:avLst/>
            </a:prstGeom>
            <a:noFill/>
            <a:ln w="635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27" name="Straight Arrow Connector 126"/>
          <p:cNvCxnSpPr/>
          <p:nvPr/>
        </p:nvCxnSpPr>
        <p:spPr>
          <a:xfrm>
            <a:off x="2590800" y="3240088"/>
            <a:ext cx="3421063" cy="1588"/>
          </a:xfrm>
          <a:prstGeom prst="straightConnector1">
            <a:avLst/>
          </a:prstGeom>
          <a:ln w="63500">
            <a:solidFill>
              <a:srgbClr val="FF00F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8" name="Oval 127"/>
          <p:cNvSpPr/>
          <p:nvPr/>
        </p:nvSpPr>
        <p:spPr>
          <a:xfrm>
            <a:off x="2590800" y="4038600"/>
            <a:ext cx="182880" cy="190500"/>
          </a:xfrm>
          <a:prstGeom prst="ellipse">
            <a:avLst/>
          </a:prstGeom>
          <a:noFill/>
          <a:ln w="635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3505200" y="4267200"/>
            <a:ext cx="182880" cy="190500"/>
          </a:xfrm>
          <a:prstGeom prst="ellipse">
            <a:avLst/>
          </a:prstGeom>
          <a:noFill/>
          <a:ln w="635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ounded Rectangle 129"/>
          <p:cNvSpPr/>
          <p:nvPr/>
        </p:nvSpPr>
        <p:spPr>
          <a:xfrm>
            <a:off x="6792911" y="2251075"/>
            <a:ext cx="684214" cy="673100"/>
          </a:xfrm>
          <a:prstGeom prst="roundRect">
            <a:avLst/>
          </a:prstGeom>
          <a:noFill/>
          <a:ln w="635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Freeform 132"/>
          <p:cNvSpPr/>
          <p:nvPr/>
        </p:nvSpPr>
        <p:spPr>
          <a:xfrm>
            <a:off x="7071783" y="1071033"/>
            <a:ext cx="1636184" cy="4682067"/>
          </a:xfrm>
          <a:custGeom>
            <a:avLst/>
            <a:gdLst>
              <a:gd name="connsiteX0" fmla="*/ 14817 w 1636184"/>
              <a:gd name="connsiteY0" fmla="*/ 1011767 h 4682067"/>
              <a:gd name="connsiteX1" fmla="*/ 14817 w 1636184"/>
              <a:gd name="connsiteY1" fmla="*/ 491067 h 4682067"/>
              <a:gd name="connsiteX2" fmla="*/ 103717 w 1636184"/>
              <a:gd name="connsiteY2" fmla="*/ 237067 h 4682067"/>
              <a:gd name="connsiteX3" fmla="*/ 345017 w 1636184"/>
              <a:gd name="connsiteY3" fmla="*/ 46567 h 4682067"/>
              <a:gd name="connsiteX4" fmla="*/ 738717 w 1636184"/>
              <a:gd name="connsiteY4" fmla="*/ 21167 h 4682067"/>
              <a:gd name="connsiteX5" fmla="*/ 1221317 w 1636184"/>
              <a:gd name="connsiteY5" fmla="*/ 21167 h 4682067"/>
              <a:gd name="connsiteX6" fmla="*/ 1462617 w 1636184"/>
              <a:gd name="connsiteY6" fmla="*/ 148167 h 4682067"/>
              <a:gd name="connsiteX7" fmla="*/ 1576917 w 1636184"/>
              <a:gd name="connsiteY7" fmla="*/ 376767 h 4682067"/>
              <a:gd name="connsiteX8" fmla="*/ 1589617 w 1636184"/>
              <a:gd name="connsiteY8" fmla="*/ 732367 h 4682067"/>
              <a:gd name="connsiteX9" fmla="*/ 1615017 w 1636184"/>
              <a:gd name="connsiteY9" fmla="*/ 3437467 h 4682067"/>
              <a:gd name="connsiteX10" fmla="*/ 1627717 w 1636184"/>
              <a:gd name="connsiteY10" fmla="*/ 4110567 h 4682067"/>
              <a:gd name="connsiteX11" fmla="*/ 1564217 w 1636184"/>
              <a:gd name="connsiteY11" fmla="*/ 4415367 h 4682067"/>
              <a:gd name="connsiteX12" fmla="*/ 1335617 w 1636184"/>
              <a:gd name="connsiteY12" fmla="*/ 4631267 h 4682067"/>
              <a:gd name="connsiteX13" fmla="*/ 903817 w 1636184"/>
              <a:gd name="connsiteY13" fmla="*/ 4669367 h 4682067"/>
              <a:gd name="connsiteX14" fmla="*/ 560917 w 1636184"/>
              <a:gd name="connsiteY14" fmla="*/ 4669367 h 4682067"/>
              <a:gd name="connsiteX15" fmla="*/ 345017 w 1636184"/>
              <a:gd name="connsiteY15" fmla="*/ 4669367 h 4682067"/>
              <a:gd name="connsiteX16" fmla="*/ 141817 w 1636184"/>
              <a:gd name="connsiteY16" fmla="*/ 4593167 h 4682067"/>
              <a:gd name="connsiteX17" fmla="*/ 78317 w 1636184"/>
              <a:gd name="connsiteY17" fmla="*/ 4428067 h 4682067"/>
              <a:gd name="connsiteX18" fmla="*/ 78317 w 1636184"/>
              <a:gd name="connsiteY18" fmla="*/ 4174067 h 4682067"/>
              <a:gd name="connsiteX19" fmla="*/ 78317 w 1636184"/>
              <a:gd name="connsiteY19" fmla="*/ 3970867 h 4682067"/>
              <a:gd name="connsiteX20" fmla="*/ 78317 w 1636184"/>
              <a:gd name="connsiteY20" fmla="*/ 3970867 h 4682067"/>
              <a:gd name="connsiteX21" fmla="*/ 78317 w 1636184"/>
              <a:gd name="connsiteY21" fmla="*/ 3970867 h 468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36184" h="4682067">
                <a:moveTo>
                  <a:pt x="14817" y="1011767"/>
                </a:moveTo>
                <a:cubicBezTo>
                  <a:pt x="7408" y="815975"/>
                  <a:pt x="0" y="620184"/>
                  <a:pt x="14817" y="491067"/>
                </a:cubicBezTo>
                <a:cubicBezTo>
                  <a:pt x="29634" y="361950"/>
                  <a:pt x="48684" y="311150"/>
                  <a:pt x="103717" y="237067"/>
                </a:cubicBezTo>
                <a:cubicBezTo>
                  <a:pt x="158750" y="162984"/>
                  <a:pt x="239184" y="82550"/>
                  <a:pt x="345017" y="46567"/>
                </a:cubicBezTo>
                <a:cubicBezTo>
                  <a:pt x="450850" y="10584"/>
                  <a:pt x="592667" y="25400"/>
                  <a:pt x="738717" y="21167"/>
                </a:cubicBezTo>
                <a:cubicBezTo>
                  <a:pt x="884767" y="16934"/>
                  <a:pt x="1100667" y="0"/>
                  <a:pt x="1221317" y="21167"/>
                </a:cubicBezTo>
                <a:cubicBezTo>
                  <a:pt x="1341967" y="42334"/>
                  <a:pt x="1403350" y="88900"/>
                  <a:pt x="1462617" y="148167"/>
                </a:cubicBezTo>
                <a:cubicBezTo>
                  <a:pt x="1521884" y="207434"/>
                  <a:pt x="1555750" y="279400"/>
                  <a:pt x="1576917" y="376767"/>
                </a:cubicBezTo>
                <a:cubicBezTo>
                  <a:pt x="1598084" y="474134"/>
                  <a:pt x="1583267" y="222250"/>
                  <a:pt x="1589617" y="732367"/>
                </a:cubicBezTo>
                <a:cubicBezTo>
                  <a:pt x="1595967" y="1242484"/>
                  <a:pt x="1608667" y="2874434"/>
                  <a:pt x="1615017" y="3437467"/>
                </a:cubicBezTo>
                <a:cubicBezTo>
                  <a:pt x="1621367" y="4000500"/>
                  <a:pt x="1636184" y="3947584"/>
                  <a:pt x="1627717" y="4110567"/>
                </a:cubicBezTo>
                <a:cubicBezTo>
                  <a:pt x="1619250" y="4273550"/>
                  <a:pt x="1612900" y="4328584"/>
                  <a:pt x="1564217" y="4415367"/>
                </a:cubicBezTo>
                <a:cubicBezTo>
                  <a:pt x="1515534" y="4502150"/>
                  <a:pt x="1445684" y="4588934"/>
                  <a:pt x="1335617" y="4631267"/>
                </a:cubicBezTo>
                <a:cubicBezTo>
                  <a:pt x="1225550" y="4673600"/>
                  <a:pt x="1032934" y="4663017"/>
                  <a:pt x="903817" y="4669367"/>
                </a:cubicBezTo>
                <a:cubicBezTo>
                  <a:pt x="774700" y="4675717"/>
                  <a:pt x="560917" y="4669367"/>
                  <a:pt x="560917" y="4669367"/>
                </a:cubicBezTo>
                <a:cubicBezTo>
                  <a:pt x="467784" y="4669367"/>
                  <a:pt x="414867" y="4682067"/>
                  <a:pt x="345017" y="4669367"/>
                </a:cubicBezTo>
                <a:cubicBezTo>
                  <a:pt x="275167" y="4656667"/>
                  <a:pt x="186267" y="4633384"/>
                  <a:pt x="141817" y="4593167"/>
                </a:cubicBezTo>
                <a:cubicBezTo>
                  <a:pt x="97367" y="4552950"/>
                  <a:pt x="88900" y="4497917"/>
                  <a:pt x="78317" y="4428067"/>
                </a:cubicBezTo>
                <a:cubicBezTo>
                  <a:pt x="67734" y="4358217"/>
                  <a:pt x="78317" y="4174067"/>
                  <a:pt x="78317" y="4174067"/>
                </a:cubicBezTo>
                <a:lnTo>
                  <a:pt x="78317" y="3970867"/>
                </a:lnTo>
                <a:lnTo>
                  <a:pt x="78317" y="3970867"/>
                </a:lnTo>
                <a:lnTo>
                  <a:pt x="78317" y="3970867"/>
                </a:lnTo>
              </a:path>
            </a:pathLst>
          </a:custGeom>
          <a:ln w="63500">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Rounded Rectangle 133"/>
          <p:cNvSpPr/>
          <p:nvPr/>
        </p:nvSpPr>
        <p:spPr>
          <a:xfrm>
            <a:off x="6783386" y="4267200"/>
            <a:ext cx="684214" cy="673100"/>
          </a:xfrm>
          <a:prstGeom prst="roundRect">
            <a:avLst/>
          </a:prstGeom>
          <a:noFill/>
          <a:ln w="635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1428E00-80DD-2147-9602-1B9AC9547B01}" type="slidenum">
              <a:rPr lang="en-US" smtClean="0"/>
              <a:t>37</a:t>
            </a:fld>
            <a:endParaRPr lang="en-US"/>
          </a:p>
        </p:txBody>
      </p:sp>
      <p:sp>
        <p:nvSpPr>
          <p:cNvPr id="131" name="Oval 130"/>
          <p:cNvSpPr/>
          <p:nvPr/>
        </p:nvSpPr>
        <p:spPr>
          <a:xfrm>
            <a:off x="2362200" y="3124200"/>
            <a:ext cx="182880" cy="190500"/>
          </a:xfrm>
          <a:prstGeom prst="ellipse">
            <a:avLst/>
          </a:prstGeom>
          <a:noFill/>
          <a:ln w="635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2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3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0" grpId="1" animBg="1"/>
      <p:bldP spid="128" grpId="0" animBg="1"/>
      <p:bldP spid="129" grpId="0" animBg="1"/>
      <p:bldP spid="130" grpId="0" animBg="1"/>
      <p:bldP spid="133" grpId="0" animBg="1"/>
      <p:bldP spid="134" grpId="0" animBg="1"/>
      <p:bldP spid="131" grpId="0" animBg="1"/>
      <p:bldP spid="13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descr="ss2-kmap-prime-color.emf"/>
          <p:cNvPicPr>
            <a:picLocks noChangeAspect="1"/>
          </p:cNvPicPr>
          <p:nvPr/>
        </p:nvPicPr>
        <p:blipFill>
          <a:blip r:embed="rId3"/>
          <a:stretch>
            <a:fillRect/>
          </a:stretch>
        </p:blipFill>
        <p:spPr>
          <a:xfrm>
            <a:off x="381000" y="1600200"/>
            <a:ext cx="3714750" cy="3705225"/>
          </a:xfrm>
          <a:prstGeom prst="rect">
            <a:avLst/>
          </a:prstGeom>
        </p:spPr>
      </p:pic>
      <p:sp>
        <p:nvSpPr>
          <p:cNvPr id="24669" name="Rectangle 105"/>
          <p:cNvSpPr>
            <a:spLocks noGrp="1" noChangeArrowheads="1"/>
          </p:cNvSpPr>
          <p:nvPr>
            <p:ph type="title"/>
          </p:nvPr>
        </p:nvSpPr>
        <p:spPr>
          <a:xfrm>
            <a:off x="457200" y="76200"/>
            <a:ext cx="8229600" cy="1143000"/>
          </a:xfrm>
          <a:noFill/>
        </p:spPr>
        <p:txBody>
          <a:bodyPr>
            <a:normAutofit fontScale="90000"/>
          </a:bodyPr>
          <a:lstStyle/>
          <a:p>
            <a:r>
              <a:rPr lang="en-US" dirty="0" err="1">
                <a:ea typeface="ＭＳ Ｐゴシック" pitchFamily="34" charset="-128"/>
              </a:rPr>
              <a:t>Karnaugh</a:t>
            </a:r>
            <a:r>
              <a:rPr lang="en-US" dirty="0">
                <a:ea typeface="ＭＳ Ｐゴシック" pitchFamily="34" charset="-128"/>
              </a:rPr>
              <a:t> Map  (K-Map) of 4-bit Prime</a:t>
            </a:r>
          </a:p>
        </p:txBody>
      </p:sp>
      <p:grpSp>
        <p:nvGrpSpPr>
          <p:cNvPr id="116" name="Group 115"/>
          <p:cNvGrpSpPr/>
          <p:nvPr/>
        </p:nvGrpSpPr>
        <p:grpSpPr>
          <a:xfrm>
            <a:off x="4476750" y="1344613"/>
            <a:ext cx="4113213" cy="4175125"/>
            <a:chOff x="4476750" y="1344613"/>
            <a:chExt cx="4113213" cy="4175125"/>
          </a:xfrm>
        </p:grpSpPr>
        <p:sp>
          <p:nvSpPr>
            <p:cNvPr id="24580" name="Rectangle 4"/>
            <p:cNvSpPr>
              <a:spLocks noChangeArrowheads="1"/>
            </p:cNvSpPr>
            <p:nvPr/>
          </p:nvSpPr>
          <p:spPr bwMode="auto">
            <a:xfrm>
              <a:off x="5429250" y="2241550"/>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1" name="Rectangle 5"/>
            <p:cNvSpPr>
              <a:spLocks noChangeArrowheads="1"/>
            </p:cNvSpPr>
            <p:nvPr/>
          </p:nvSpPr>
          <p:spPr bwMode="auto">
            <a:xfrm>
              <a:off x="5659438" y="235902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582" name="Rectangle 6"/>
            <p:cNvSpPr>
              <a:spLocks noChangeArrowheads="1"/>
            </p:cNvSpPr>
            <p:nvPr/>
          </p:nvSpPr>
          <p:spPr bwMode="auto">
            <a:xfrm>
              <a:off x="6111875" y="22415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Rectangle 7"/>
            <p:cNvSpPr>
              <a:spLocks noChangeArrowheads="1"/>
            </p:cNvSpPr>
            <p:nvPr/>
          </p:nvSpPr>
          <p:spPr bwMode="auto">
            <a:xfrm>
              <a:off x="6343650" y="235902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584" name="Rectangle 8"/>
            <p:cNvSpPr>
              <a:spLocks noChangeArrowheads="1"/>
            </p:cNvSpPr>
            <p:nvPr/>
          </p:nvSpPr>
          <p:spPr bwMode="auto">
            <a:xfrm>
              <a:off x="6796088" y="2241550"/>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Rectangle 9"/>
            <p:cNvSpPr>
              <a:spLocks noChangeArrowheads="1"/>
            </p:cNvSpPr>
            <p:nvPr/>
          </p:nvSpPr>
          <p:spPr bwMode="auto">
            <a:xfrm>
              <a:off x="7026275" y="235902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586" name="Rectangle 10"/>
            <p:cNvSpPr>
              <a:spLocks noChangeArrowheads="1"/>
            </p:cNvSpPr>
            <p:nvPr/>
          </p:nvSpPr>
          <p:spPr bwMode="auto">
            <a:xfrm>
              <a:off x="7477125" y="22415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7" name="Rectangle 11"/>
            <p:cNvSpPr>
              <a:spLocks noChangeArrowheads="1"/>
            </p:cNvSpPr>
            <p:nvPr/>
          </p:nvSpPr>
          <p:spPr bwMode="auto">
            <a:xfrm>
              <a:off x="7710488" y="235902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588" name="Rectangle 12"/>
            <p:cNvSpPr>
              <a:spLocks noChangeArrowheads="1"/>
            </p:cNvSpPr>
            <p:nvPr/>
          </p:nvSpPr>
          <p:spPr bwMode="auto">
            <a:xfrm>
              <a:off x="5429250" y="292417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Rectangle 13"/>
            <p:cNvSpPr>
              <a:spLocks noChangeArrowheads="1"/>
            </p:cNvSpPr>
            <p:nvPr/>
          </p:nvSpPr>
          <p:spPr bwMode="auto">
            <a:xfrm>
              <a:off x="5659438" y="3043238"/>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590" name="Rectangle 14"/>
            <p:cNvSpPr>
              <a:spLocks noChangeArrowheads="1"/>
            </p:cNvSpPr>
            <p:nvPr/>
          </p:nvSpPr>
          <p:spPr bwMode="auto">
            <a:xfrm>
              <a:off x="6111875" y="29241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1" name="Rectangle 15"/>
            <p:cNvSpPr>
              <a:spLocks noChangeArrowheads="1"/>
            </p:cNvSpPr>
            <p:nvPr/>
          </p:nvSpPr>
          <p:spPr bwMode="auto">
            <a:xfrm>
              <a:off x="6343650" y="3043238"/>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592" name="Rectangle 16"/>
            <p:cNvSpPr>
              <a:spLocks noChangeArrowheads="1"/>
            </p:cNvSpPr>
            <p:nvPr/>
          </p:nvSpPr>
          <p:spPr bwMode="auto">
            <a:xfrm>
              <a:off x="6796088" y="292417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Rectangle 17"/>
            <p:cNvSpPr>
              <a:spLocks noChangeArrowheads="1"/>
            </p:cNvSpPr>
            <p:nvPr/>
          </p:nvSpPr>
          <p:spPr bwMode="auto">
            <a:xfrm>
              <a:off x="7026275" y="3043238"/>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594" name="Rectangle 18"/>
            <p:cNvSpPr>
              <a:spLocks noChangeArrowheads="1"/>
            </p:cNvSpPr>
            <p:nvPr/>
          </p:nvSpPr>
          <p:spPr bwMode="auto">
            <a:xfrm>
              <a:off x="7477125" y="29241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5" name="Rectangle 19"/>
            <p:cNvSpPr>
              <a:spLocks noChangeArrowheads="1"/>
            </p:cNvSpPr>
            <p:nvPr/>
          </p:nvSpPr>
          <p:spPr bwMode="auto">
            <a:xfrm>
              <a:off x="7710488" y="3043238"/>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596" name="Rectangle 20"/>
            <p:cNvSpPr>
              <a:spLocks noChangeArrowheads="1"/>
            </p:cNvSpPr>
            <p:nvPr/>
          </p:nvSpPr>
          <p:spPr bwMode="auto">
            <a:xfrm>
              <a:off x="5429250" y="2241550"/>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7" name="Rectangle 21"/>
            <p:cNvSpPr>
              <a:spLocks noChangeArrowheads="1"/>
            </p:cNvSpPr>
            <p:nvPr/>
          </p:nvSpPr>
          <p:spPr bwMode="auto">
            <a:xfrm>
              <a:off x="5905500" y="2670175"/>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0</a:t>
              </a:r>
              <a:endParaRPr lang="en-US"/>
            </a:p>
          </p:txBody>
        </p:sp>
        <p:sp>
          <p:nvSpPr>
            <p:cNvPr id="24598" name="Rectangle 22"/>
            <p:cNvSpPr>
              <a:spLocks noChangeArrowheads="1"/>
            </p:cNvSpPr>
            <p:nvPr/>
          </p:nvSpPr>
          <p:spPr bwMode="auto">
            <a:xfrm>
              <a:off x="6111875" y="22415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9" name="Rectangle 23"/>
            <p:cNvSpPr>
              <a:spLocks noChangeArrowheads="1"/>
            </p:cNvSpPr>
            <p:nvPr/>
          </p:nvSpPr>
          <p:spPr bwMode="auto">
            <a:xfrm>
              <a:off x="6589713" y="2670175"/>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00" name="Rectangle 24"/>
            <p:cNvSpPr>
              <a:spLocks noChangeArrowheads="1"/>
            </p:cNvSpPr>
            <p:nvPr/>
          </p:nvSpPr>
          <p:spPr bwMode="auto">
            <a:xfrm>
              <a:off x="6796088" y="2241550"/>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Rectangle 25"/>
            <p:cNvSpPr>
              <a:spLocks noChangeArrowheads="1"/>
            </p:cNvSpPr>
            <p:nvPr/>
          </p:nvSpPr>
          <p:spPr bwMode="auto">
            <a:xfrm>
              <a:off x="7272338" y="2670175"/>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3</a:t>
              </a:r>
              <a:endParaRPr lang="en-US"/>
            </a:p>
          </p:txBody>
        </p:sp>
        <p:sp>
          <p:nvSpPr>
            <p:cNvPr id="24602" name="Rectangle 26"/>
            <p:cNvSpPr>
              <a:spLocks noChangeArrowheads="1"/>
            </p:cNvSpPr>
            <p:nvPr/>
          </p:nvSpPr>
          <p:spPr bwMode="auto">
            <a:xfrm>
              <a:off x="7477125" y="22415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Rectangle 27"/>
            <p:cNvSpPr>
              <a:spLocks noChangeArrowheads="1"/>
            </p:cNvSpPr>
            <p:nvPr/>
          </p:nvSpPr>
          <p:spPr bwMode="auto">
            <a:xfrm>
              <a:off x="7956550" y="2670175"/>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2</a:t>
              </a:r>
              <a:endParaRPr lang="en-US"/>
            </a:p>
          </p:txBody>
        </p:sp>
        <p:sp>
          <p:nvSpPr>
            <p:cNvPr id="24604" name="Rectangle 28"/>
            <p:cNvSpPr>
              <a:spLocks noChangeArrowheads="1"/>
            </p:cNvSpPr>
            <p:nvPr/>
          </p:nvSpPr>
          <p:spPr bwMode="auto">
            <a:xfrm>
              <a:off x="5429250" y="292417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5" name="Rectangle 29"/>
            <p:cNvSpPr>
              <a:spLocks noChangeArrowheads="1"/>
            </p:cNvSpPr>
            <p:nvPr/>
          </p:nvSpPr>
          <p:spPr bwMode="auto">
            <a:xfrm>
              <a:off x="5905500" y="33528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4</a:t>
              </a:r>
              <a:endParaRPr lang="en-US"/>
            </a:p>
          </p:txBody>
        </p:sp>
        <p:sp>
          <p:nvSpPr>
            <p:cNvPr id="24606" name="Rectangle 30"/>
            <p:cNvSpPr>
              <a:spLocks noChangeArrowheads="1"/>
            </p:cNvSpPr>
            <p:nvPr/>
          </p:nvSpPr>
          <p:spPr bwMode="auto">
            <a:xfrm>
              <a:off x="6111875" y="29241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Rectangle 31"/>
            <p:cNvSpPr>
              <a:spLocks noChangeArrowheads="1"/>
            </p:cNvSpPr>
            <p:nvPr/>
          </p:nvSpPr>
          <p:spPr bwMode="auto">
            <a:xfrm>
              <a:off x="6589713" y="335280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5</a:t>
              </a:r>
              <a:endParaRPr lang="en-US"/>
            </a:p>
          </p:txBody>
        </p:sp>
        <p:sp>
          <p:nvSpPr>
            <p:cNvPr id="24608" name="Rectangle 32"/>
            <p:cNvSpPr>
              <a:spLocks noChangeArrowheads="1"/>
            </p:cNvSpPr>
            <p:nvPr/>
          </p:nvSpPr>
          <p:spPr bwMode="auto">
            <a:xfrm>
              <a:off x="6796088" y="292417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Rectangle 33"/>
            <p:cNvSpPr>
              <a:spLocks noChangeArrowheads="1"/>
            </p:cNvSpPr>
            <p:nvPr/>
          </p:nvSpPr>
          <p:spPr bwMode="auto">
            <a:xfrm>
              <a:off x="7272338" y="335280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7</a:t>
              </a:r>
              <a:endParaRPr lang="en-US"/>
            </a:p>
          </p:txBody>
        </p:sp>
        <p:sp>
          <p:nvSpPr>
            <p:cNvPr id="24610" name="Rectangle 34"/>
            <p:cNvSpPr>
              <a:spLocks noChangeArrowheads="1"/>
            </p:cNvSpPr>
            <p:nvPr/>
          </p:nvSpPr>
          <p:spPr bwMode="auto">
            <a:xfrm>
              <a:off x="7477125" y="29241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Rectangle 35"/>
            <p:cNvSpPr>
              <a:spLocks noChangeArrowheads="1"/>
            </p:cNvSpPr>
            <p:nvPr/>
          </p:nvSpPr>
          <p:spPr bwMode="auto">
            <a:xfrm>
              <a:off x="7956550" y="33528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6</a:t>
              </a:r>
              <a:endParaRPr lang="en-US"/>
            </a:p>
          </p:txBody>
        </p:sp>
        <p:sp>
          <p:nvSpPr>
            <p:cNvPr id="24612" name="Rectangle 36"/>
            <p:cNvSpPr>
              <a:spLocks noChangeArrowheads="1"/>
            </p:cNvSpPr>
            <p:nvPr/>
          </p:nvSpPr>
          <p:spPr bwMode="auto">
            <a:xfrm>
              <a:off x="5429250" y="428942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3" name="Rectangle 37"/>
            <p:cNvSpPr>
              <a:spLocks noChangeArrowheads="1"/>
            </p:cNvSpPr>
            <p:nvPr/>
          </p:nvSpPr>
          <p:spPr bwMode="auto">
            <a:xfrm>
              <a:off x="5922963" y="471805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8</a:t>
              </a:r>
              <a:endParaRPr lang="en-US"/>
            </a:p>
          </p:txBody>
        </p:sp>
        <p:sp>
          <p:nvSpPr>
            <p:cNvPr id="24614" name="Rectangle 38"/>
            <p:cNvSpPr>
              <a:spLocks noChangeArrowheads="1"/>
            </p:cNvSpPr>
            <p:nvPr/>
          </p:nvSpPr>
          <p:spPr bwMode="auto">
            <a:xfrm>
              <a:off x="6111875" y="42894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5" name="Rectangle 39"/>
            <p:cNvSpPr>
              <a:spLocks noChangeArrowheads="1"/>
            </p:cNvSpPr>
            <p:nvPr/>
          </p:nvSpPr>
          <p:spPr bwMode="auto">
            <a:xfrm>
              <a:off x="6607175" y="471805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9</a:t>
              </a:r>
              <a:endParaRPr lang="en-US"/>
            </a:p>
          </p:txBody>
        </p:sp>
        <p:sp>
          <p:nvSpPr>
            <p:cNvPr id="24616" name="Rectangle 40"/>
            <p:cNvSpPr>
              <a:spLocks noChangeArrowheads="1"/>
            </p:cNvSpPr>
            <p:nvPr/>
          </p:nvSpPr>
          <p:spPr bwMode="auto">
            <a:xfrm>
              <a:off x="6796088" y="428942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7" name="Rectangle 41"/>
            <p:cNvSpPr>
              <a:spLocks noChangeArrowheads="1"/>
            </p:cNvSpPr>
            <p:nvPr/>
          </p:nvSpPr>
          <p:spPr bwMode="auto">
            <a:xfrm>
              <a:off x="7183438" y="471805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18" name="Rectangle 42"/>
            <p:cNvSpPr>
              <a:spLocks noChangeArrowheads="1"/>
            </p:cNvSpPr>
            <p:nvPr/>
          </p:nvSpPr>
          <p:spPr bwMode="auto">
            <a:xfrm>
              <a:off x="7289800" y="471805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19" name="Rectangle 43"/>
            <p:cNvSpPr>
              <a:spLocks noChangeArrowheads="1"/>
            </p:cNvSpPr>
            <p:nvPr/>
          </p:nvSpPr>
          <p:spPr bwMode="auto">
            <a:xfrm>
              <a:off x="7477125" y="42894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0" name="Rectangle 44"/>
            <p:cNvSpPr>
              <a:spLocks noChangeArrowheads="1"/>
            </p:cNvSpPr>
            <p:nvPr/>
          </p:nvSpPr>
          <p:spPr bwMode="auto">
            <a:xfrm>
              <a:off x="7867650" y="471805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21" name="Rectangle 45"/>
            <p:cNvSpPr>
              <a:spLocks noChangeArrowheads="1"/>
            </p:cNvSpPr>
            <p:nvPr/>
          </p:nvSpPr>
          <p:spPr bwMode="auto">
            <a:xfrm>
              <a:off x="7974013" y="471805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0</a:t>
              </a:r>
              <a:endParaRPr lang="en-US"/>
            </a:p>
          </p:txBody>
        </p:sp>
        <p:sp>
          <p:nvSpPr>
            <p:cNvPr id="24622" name="Rectangle 46"/>
            <p:cNvSpPr>
              <a:spLocks noChangeArrowheads="1"/>
            </p:cNvSpPr>
            <p:nvPr/>
          </p:nvSpPr>
          <p:spPr bwMode="auto">
            <a:xfrm>
              <a:off x="5429250" y="3608388"/>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3" name="Rectangle 47"/>
            <p:cNvSpPr>
              <a:spLocks noChangeArrowheads="1"/>
            </p:cNvSpPr>
            <p:nvPr/>
          </p:nvSpPr>
          <p:spPr bwMode="auto">
            <a:xfrm>
              <a:off x="5800725" y="403701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24" name="Rectangle 48"/>
            <p:cNvSpPr>
              <a:spLocks noChangeArrowheads="1"/>
            </p:cNvSpPr>
            <p:nvPr/>
          </p:nvSpPr>
          <p:spPr bwMode="auto">
            <a:xfrm>
              <a:off x="5905500" y="403701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2</a:t>
              </a:r>
              <a:endParaRPr lang="en-US"/>
            </a:p>
          </p:txBody>
        </p:sp>
        <p:sp>
          <p:nvSpPr>
            <p:cNvPr id="24625" name="Rectangle 49"/>
            <p:cNvSpPr>
              <a:spLocks noChangeArrowheads="1"/>
            </p:cNvSpPr>
            <p:nvPr/>
          </p:nvSpPr>
          <p:spPr bwMode="auto">
            <a:xfrm>
              <a:off x="6111875" y="36083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6" name="Rectangle 50"/>
            <p:cNvSpPr>
              <a:spLocks noChangeArrowheads="1"/>
            </p:cNvSpPr>
            <p:nvPr/>
          </p:nvSpPr>
          <p:spPr bwMode="auto">
            <a:xfrm>
              <a:off x="6484938" y="4037013"/>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27" name="Rectangle 51"/>
            <p:cNvSpPr>
              <a:spLocks noChangeArrowheads="1"/>
            </p:cNvSpPr>
            <p:nvPr/>
          </p:nvSpPr>
          <p:spPr bwMode="auto">
            <a:xfrm>
              <a:off x="6589713" y="4037013"/>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3</a:t>
              </a:r>
              <a:endParaRPr lang="en-US"/>
            </a:p>
          </p:txBody>
        </p:sp>
        <p:sp>
          <p:nvSpPr>
            <p:cNvPr id="24628" name="Rectangle 52"/>
            <p:cNvSpPr>
              <a:spLocks noChangeArrowheads="1"/>
            </p:cNvSpPr>
            <p:nvPr/>
          </p:nvSpPr>
          <p:spPr bwMode="auto">
            <a:xfrm>
              <a:off x="6796088" y="3608388"/>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9" name="Rectangle 53"/>
            <p:cNvSpPr>
              <a:spLocks noChangeArrowheads="1"/>
            </p:cNvSpPr>
            <p:nvPr/>
          </p:nvSpPr>
          <p:spPr bwMode="auto">
            <a:xfrm>
              <a:off x="7165975" y="403701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30" name="Rectangle 54"/>
            <p:cNvSpPr>
              <a:spLocks noChangeArrowheads="1"/>
            </p:cNvSpPr>
            <p:nvPr/>
          </p:nvSpPr>
          <p:spPr bwMode="auto">
            <a:xfrm>
              <a:off x="7272338" y="4037013"/>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5</a:t>
              </a:r>
              <a:endParaRPr lang="en-US"/>
            </a:p>
          </p:txBody>
        </p:sp>
        <p:sp>
          <p:nvSpPr>
            <p:cNvPr id="24631" name="Rectangle 55"/>
            <p:cNvSpPr>
              <a:spLocks noChangeArrowheads="1"/>
            </p:cNvSpPr>
            <p:nvPr/>
          </p:nvSpPr>
          <p:spPr bwMode="auto">
            <a:xfrm>
              <a:off x="7477125" y="36083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32" name="Rectangle 56"/>
            <p:cNvSpPr>
              <a:spLocks noChangeArrowheads="1"/>
            </p:cNvSpPr>
            <p:nvPr/>
          </p:nvSpPr>
          <p:spPr bwMode="auto">
            <a:xfrm>
              <a:off x="7850188" y="4037013"/>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1</a:t>
              </a:r>
              <a:endParaRPr lang="en-US"/>
            </a:p>
          </p:txBody>
        </p:sp>
        <p:sp>
          <p:nvSpPr>
            <p:cNvPr id="24633" name="Rectangle 57"/>
            <p:cNvSpPr>
              <a:spLocks noChangeArrowheads="1"/>
            </p:cNvSpPr>
            <p:nvPr/>
          </p:nvSpPr>
          <p:spPr bwMode="auto">
            <a:xfrm>
              <a:off x="7956550" y="4037013"/>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0">
                  <a:solidFill>
                    <a:srgbClr val="969696"/>
                  </a:solidFill>
                </a:rPr>
                <a:t>4</a:t>
              </a:r>
              <a:endParaRPr lang="en-US"/>
            </a:p>
          </p:txBody>
        </p:sp>
        <p:sp>
          <p:nvSpPr>
            <p:cNvPr id="24634" name="Rectangle 58"/>
            <p:cNvSpPr>
              <a:spLocks noChangeArrowheads="1"/>
            </p:cNvSpPr>
            <p:nvPr/>
          </p:nvSpPr>
          <p:spPr bwMode="auto">
            <a:xfrm>
              <a:off x="5756275"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a:t>
              </a:r>
              <a:endParaRPr lang="en-US"/>
            </a:p>
          </p:txBody>
        </p:sp>
        <p:sp>
          <p:nvSpPr>
            <p:cNvPr id="24635" name="Rectangle 59"/>
            <p:cNvSpPr>
              <a:spLocks noChangeArrowheads="1"/>
            </p:cNvSpPr>
            <p:nvPr/>
          </p:nvSpPr>
          <p:spPr bwMode="auto">
            <a:xfrm>
              <a:off x="5924550"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a:t>
              </a:r>
              <a:endParaRPr lang="en-US"/>
            </a:p>
          </p:txBody>
        </p:sp>
        <p:sp>
          <p:nvSpPr>
            <p:cNvPr id="24636" name="Rectangle 60"/>
            <p:cNvSpPr>
              <a:spLocks noChangeArrowheads="1"/>
            </p:cNvSpPr>
            <p:nvPr/>
          </p:nvSpPr>
          <p:spPr bwMode="auto">
            <a:xfrm>
              <a:off x="6437313" y="1898650"/>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dirty="0">
                  <a:solidFill>
                    <a:srgbClr val="000000"/>
                  </a:solidFill>
                </a:rPr>
                <a:t>0</a:t>
              </a:r>
              <a:endParaRPr lang="en-US" dirty="0"/>
            </a:p>
          </p:txBody>
        </p:sp>
        <p:sp>
          <p:nvSpPr>
            <p:cNvPr id="24637" name="Rectangle 61"/>
            <p:cNvSpPr>
              <a:spLocks noChangeArrowheads="1"/>
            </p:cNvSpPr>
            <p:nvPr/>
          </p:nvSpPr>
          <p:spPr bwMode="auto">
            <a:xfrm>
              <a:off x="6605588" y="1898650"/>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a:t>
              </a:r>
              <a:endParaRPr lang="en-US"/>
            </a:p>
          </p:txBody>
        </p:sp>
        <p:sp>
          <p:nvSpPr>
            <p:cNvPr id="24638" name="Rectangle 62"/>
            <p:cNvSpPr>
              <a:spLocks noChangeArrowheads="1"/>
            </p:cNvSpPr>
            <p:nvPr/>
          </p:nvSpPr>
          <p:spPr bwMode="auto">
            <a:xfrm>
              <a:off x="7121525"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a:t>
              </a:r>
              <a:endParaRPr lang="en-US"/>
            </a:p>
          </p:txBody>
        </p:sp>
        <p:sp>
          <p:nvSpPr>
            <p:cNvPr id="24639" name="Rectangle 63"/>
            <p:cNvSpPr>
              <a:spLocks noChangeArrowheads="1"/>
            </p:cNvSpPr>
            <p:nvPr/>
          </p:nvSpPr>
          <p:spPr bwMode="auto">
            <a:xfrm>
              <a:off x="7289800"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a:t>
              </a:r>
              <a:endParaRPr lang="en-US"/>
            </a:p>
          </p:txBody>
        </p:sp>
        <p:sp>
          <p:nvSpPr>
            <p:cNvPr id="24640" name="Rectangle 64"/>
            <p:cNvSpPr>
              <a:spLocks noChangeArrowheads="1"/>
            </p:cNvSpPr>
            <p:nvPr/>
          </p:nvSpPr>
          <p:spPr bwMode="auto">
            <a:xfrm>
              <a:off x="7804150"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a:t>
              </a:r>
              <a:endParaRPr lang="en-US"/>
            </a:p>
          </p:txBody>
        </p:sp>
        <p:sp>
          <p:nvSpPr>
            <p:cNvPr id="24641" name="Rectangle 65"/>
            <p:cNvSpPr>
              <a:spLocks noChangeArrowheads="1"/>
            </p:cNvSpPr>
            <p:nvPr/>
          </p:nvSpPr>
          <p:spPr bwMode="auto">
            <a:xfrm>
              <a:off x="7972425" y="1898650"/>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a:t>
              </a:r>
              <a:endParaRPr lang="en-US"/>
            </a:p>
          </p:txBody>
        </p:sp>
        <p:sp>
          <p:nvSpPr>
            <p:cNvPr id="24642" name="Rectangle 66"/>
            <p:cNvSpPr>
              <a:spLocks noChangeArrowheads="1"/>
            </p:cNvSpPr>
            <p:nvPr/>
          </p:nvSpPr>
          <p:spPr bwMode="auto">
            <a:xfrm>
              <a:off x="4929188" y="1570038"/>
              <a:ext cx="682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43" name="Rectangle 69"/>
            <p:cNvSpPr>
              <a:spLocks noChangeArrowheads="1"/>
            </p:cNvSpPr>
            <p:nvPr/>
          </p:nvSpPr>
          <p:spPr bwMode="auto">
            <a:xfrm>
              <a:off x="4476750" y="1976438"/>
              <a:ext cx="6826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44" name="Line 72"/>
            <p:cNvSpPr>
              <a:spLocks noChangeShapeType="1"/>
            </p:cNvSpPr>
            <p:nvPr/>
          </p:nvSpPr>
          <p:spPr bwMode="auto">
            <a:xfrm flipH="1" flipV="1">
              <a:off x="4914900" y="1727200"/>
              <a:ext cx="514350" cy="514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5" name="Line 81"/>
            <p:cNvSpPr>
              <a:spLocks noChangeShapeType="1"/>
            </p:cNvSpPr>
            <p:nvPr/>
          </p:nvSpPr>
          <p:spPr bwMode="auto">
            <a:xfrm>
              <a:off x="6070600" y="1719263"/>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6" name="Rectangle 82"/>
            <p:cNvSpPr>
              <a:spLocks noChangeArrowheads="1"/>
            </p:cNvSpPr>
            <p:nvPr/>
          </p:nvSpPr>
          <p:spPr bwMode="auto">
            <a:xfrm>
              <a:off x="6837363" y="1344613"/>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a</a:t>
              </a:r>
              <a:endParaRPr lang="en-US"/>
            </a:p>
          </p:txBody>
        </p:sp>
        <p:sp>
          <p:nvSpPr>
            <p:cNvPr id="24647" name="Line 83"/>
            <p:cNvSpPr>
              <a:spLocks noChangeShapeType="1"/>
            </p:cNvSpPr>
            <p:nvPr/>
          </p:nvSpPr>
          <p:spPr bwMode="auto">
            <a:xfrm>
              <a:off x="6794500" y="5135563"/>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8" name="Rectangle 84"/>
            <p:cNvSpPr>
              <a:spLocks noChangeArrowheads="1"/>
            </p:cNvSpPr>
            <p:nvPr/>
          </p:nvSpPr>
          <p:spPr bwMode="auto">
            <a:xfrm>
              <a:off x="7508875" y="5154613"/>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t>
              </a:r>
              <a:endParaRPr lang="en-US"/>
            </a:p>
          </p:txBody>
        </p:sp>
        <p:sp>
          <p:nvSpPr>
            <p:cNvPr id="24649" name="Line 85"/>
            <p:cNvSpPr>
              <a:spLocks noChangeShapeType="1"/>
            </p:cNvSpPr>
            <p:nvPr/>
          </p:nvSpPr>
          <p:spPr bwMode="auto">
            <a:xfrm flipV="1">
              <a:off x="5033963" y="2914650"/>
              <a:ext cx="1587" cy="13668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0" name="Rectangle 86"/>
            <p:cNvSpPr>
              <a:spLocks noChangeArrowheads="1"/>
            </p:cNvSpPr>
            <p:nvPr/>
          </p:nvSpPr>
          <p:spPr bwMode="auto">
            <a:xfrm rot="-5400000">
              <a:off x="4586288" y="3214687"/>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c</a:t>
              </a:r>
              <a:endParaRPr lang="en-US"/>
            </a:p>
          </p:txBody>
        </p:sp>
        <p:sp>
          <p:nvSpPr>
            <p:cNvPr id="24651" name="Line 87"/>
            <p:cNvSpPr>
              <a:spLocks noChangeShapeType="1"/>
            </p:cNvSpPr>
            <p:nvPr/>
          </p:nvSpPr>
          <p:spPr bwMode="auto">
            <a:xfrm flipV="1">
              <a:off x="8323263" y="3598863"/>
              <a:ext cx="1587" cy="136683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2" name="Rectangle 88"/>
            <p:cNvSpPr>
              <a:spLocks noChangeArrowheads="1"/>
            </p:cNvSpPr>
            <p:nvPr/>
          </p:nvSpPr>
          <p:spPr bwMode="auto">
            <a:xfrm rot="-5400000">
              <a:off x="8322470" y="3780631"/>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a:t>
              </a:r>
              <a:endParaRPr lang="en-US"/>
            </a:p>
          </p:txBody>
        </p:sp>
        <p:sp>
          <p:nvSpPr>
            <p:cNvPr id="24653" name="Rectangle 89"/>
            <p:cNvSpPr>
              <a:spLocks noChangeArrowheads="1"/>
            </p:cNvSpPr>
            <p:nvPr/>
          </p:nvSpPr>
          <p:spPr bwMode="auto">
            <a:xfrm>
              <a:off x="5429250" y="3608388"/>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4" name="Rectangle 90"/>
            <p:cNvSpPr>
              <a:spLocks noChangeArrowheads="1"/>
            </p:cNvSpPr>
            <p:nvPr/>
          </p:nvSpPr>
          <p:spPr bwMode="auto">
            <a:xfrm>
              <a:off x="5659438" y="3725863"/>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55" name="Rectangle 91"/>
            <p:cNvSpPr>
              <a:spLocks noChangeArrowheads="1"/>
            </p:cNvSpPr>
            <p:nvPr/>
          </p:nvSpPr>
          <p:spPr bwMode="auto">
            <a:xfrm>
              <a:off x="6111875" y="36083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6" name="Rectangle 92"/>
            <p:cNvSpPr>
              <a:spLocks noChangeArrowheads="1"/>
            </p:cNvSpPr>
            <p:nvPr/>
          </p:nvSpPr>
          <p:spPr bwMode="auto">
            <a:xfrm>
              <a:off x="6343650" y="3725863"/>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657" name="Rectangle 93"/>
            <p:cNvSpPr>
              <a:spLocks noChangeArrowheads="1"/>
            </p:cNvSpPr>
            <p:nvPr/>
          </p:nvSpPr>
          <p:spPr bwMode="auto">
            <a:xfrm>
              <a:off x="6796088" y="3608388"/>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58" name="Rectangle 94"/>
            <p:cNvSpPr>
              <a:spLocks noChangeArrowheads="1"/>
            </p:cNvSpPr>
            <p:nvPr/>
          </p:nvSpPr>
          <p:spPr bwMode="auto">
            <a:xfrm>
              <a:off x="7026275" y="3725863"/>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59" name="Rectangle 95"/>
            <p:cNvSpPr>
              <a:spLocks noChangeArrowheads="1"/>
            </p:cNvSpPr>
            <p:nvPr/>
          </p:nvSpPr>
          <p:spPr bwMode="auto">
            <a:xfrm>
              <a:off x="7477125" y="36083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0" name="Rectangle 96"/>
            <p:cNvSpPr>
              <a:spLocks noChangeArrowheads="1"/>
            </p:cNvSpPr>
            <p:nvPr/>
          </p:nvSpPr>
          <p:spPr bwMode="auto">
            <a:xfrm>
              <a:off x="7710488" y="3725863"/>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61" name="Rectangle 97"/>
            <p:cNvSpPr>
              <a:spLocks noChangeArrowheads="1"/>
            </p:cNvSpPr>
            <p:nvPr/>
          </p:nvSpPr>
          <p:spPr bwMode="auto">
            <a:xfrm>
              <a:off x="5429250" y="428942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2" name="Rectangle 98"/>
            <p:cNvSpPr>
              <a:spLocks noChangeArrowheads="1"/>
            </p:cNvSpPr>
            <p:nvPr/>
          </p:nvSpPr>
          <p:spPr bwMode="auto">
            <a:xfrm>
              <a:off x="5659438" y="441007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63" name="Rectangle 99"/>
            <p:cNvSpPr>
              <a:spLocks noChangeArrowheads="1"/>
            </p:cNvSpPr>
            <p:nvPr/>
          </p:nvSpPr>
          <p:spPr bwMode="auto">
            <a:xfrm>
              <a:off x="6111875" y="42894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4" name="Rectangle 100"/>
            <p:cNvSpPr>
              <a:spLocks noChangeArrowheads="1"/>
            </p:cNvSpPr>
            <p:nvPr/>
          </p:nvSpPr>
          <p:spPr bwMode="auto">
            <a:xfrm>
              <a:off x="6343650" y="441007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65" name="Rectangle 101"/>
            <p:cNvSpPr>
              <a:spLocks noChangeArrowheads="1"/>
            </p:cNvSpPr>
            <p:nvPr/>
          </p:nvSpPr>
          <p:spPr bwMode="auto">
            <a:xfrm>
              <a:off x="6796088" y="428942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6" name="Rectangle 102"/>
            <p:cNvSpPr>
              <a:spLocks noChangeArrowheads="1"/>
            </p:cNvSpPr>
            <p:nvPr/>
          </p:nvSpPr>
          <p:spPr bwMode="auto">
            <a:xfrm>
              <a:off x="7026275" y="441007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1</a:t>
              </a:r>
              <a:endParaRPr lang="en-US"/>
            </a:p>
          </p:txBody>
        </p:sp>
        <p:sp>
          <p:nvSpPr>
            <p:cNvPr id="24667" name="Rectangle 103"/>
            <p:cNvSpPr>
              <a:spLocks noChangeArrowheads="1"/>
            </p:cNvSpPr>
            <p:nvPr/>
          </p:nvSpPr>
          <p:spPr bwMode="auto">
            <a:xfrm>
              <a:off x="7477125" y="42894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68" name="Rectangle 104"/>
            <p:cNvSpPr>
              <a:spLocks noChangeArrowheads="1"/>
            </p:cNvSpPr>
            <p:nvPr/>
          </p:nvSpPr>
          <p:spPr bwMode="auto">
            <a:xfrm>
              <a:off x="7710488" y="441007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4670" name="Rectangle 106"/>
            <p:cNvSpPr>
              <a:spLocks noChangeArrowheads="1"/>
            </p:cNvSpPr>
            <p:nvPr/>
          </p:nvSpPr>
          <p:spPr bwMode="auto">
            <a:xfrm rot="-5400000">
              <a:off x="5002213" y="222885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00</a:t>
              </a:r>
              <a:endParaRPr lang="en-US"/>
            </a:p>
          </p:txBody>
        </p:sp>
        <p:sp>
          <p:nvSpPr>
            <p:cNvPr id="24671" name="Rectangle 107"/>
            <p:cNvSpPr>
              <a:spLocks noChangeArrowheads="1"/>
            </p:cNvSpPr>
            <p:nvPr/>
          </p:nvSpPr>
          <p:spPr bwMode="auto">
            <a:xfrm rot="-5400000">
              <a:off x="5005388" y="288766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01</a:t>
              </a:r>
              <a:endParaRPr lang="en-US"/>
            </a:p>
          </p:txBody>
        </p:sp>
        <p:sp>
          <p:nvSpPr>
            <p:cNvPr id="24672" name="Rectangle 108"/>
            <p:cNvSpPr>
              <a:spLocks noChangeArrowheads="1"/>
            </p:cNvSpPr>
            <p:nvPr/>
          </p:nvSpPr>
          <p:spPr bwMode="auto">
            <a:xfrm rot="-5400000">
              <a:off x="5006975" y="35702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11</a:t>
              </a:r>
              <a:endParaRPr lang="en-US"/>
            </a:p>
          </p:txBody>
        </p:sp>
        <p:sp>
          <p:nvSpPr>
            <p:cNvPr id="24673" name="Rectangle 109"/>
            <p:cNvSpPr>
              <a:spLocks noChangeArrowheads="1"/>
            </p:cNvSpPr>
            <p:nvPr/>
          </p:nvSpPr>
          <p:spPr bwMode="auto">
            <a:xfrm rot="-5400000">
              <a:off x="5010150" y="42545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10</a:t>
              </a:r>
              <a:endParaRPr lang="en-US"/>
            </a:p>
          </p:txBody>
        </p:sp>
        <p:sp>
          <p:nvSpPr>
            <p:cNvPr id="24674" name="Rectangle 110"/>
            <p:cNvSpPr>
              <a:spLocks noChangeArrowheads="1"/>
            </p:cNvSpPr>
            <p:nvPr/>
          </p:nvSpPr>
          <p:spPr bwMode="auto">
            <a:xfrm>
              <a:off x="4746625" y="1898650"/>
              <a:ext cx="322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dc</a:t>
              </a:r>
              <a:endParaRPr lang="en-US"/>
            </a:p>
          </p:txBody>
        </p:sp>
        <p:sp>
          <p:nvSpPr>
            <p:cNvPr id="24675" name="Rectangle 111"/>
            <p:cNvSpPr>
              <a:spLocks noChangeArrowheads="1"/>
            </p:cNvSpPr>
            <p:nvPr/>
          </p:nvSpPr>
          <p:spPr bwMode="auto">
            <a:xfrm>
              <a:off x="5241925" y="15319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a:t>
              </a:r>
              <a:endParaRPr lang="en-US"/>
            </a:p>
          </p:txBody>
        </p:sp>
      </p:grpSp>
      <p:grpSp>
        <p:nvGrpSpPr>
          <p:cNvPr id="117" name="Group 116"/>
          <p:cNvGrpSpPr/>
          <p:nvPr/>
        </p:nvGrpSpPr>
        <p:grpSpPr>
          <a:xfrm>
            <a:off x="131763" y="3924300"/>
            <a:ext cx="1958975" cy="1776413"/>
            <a:chOff x="131763" y="3924300"/>
            <a:chExt cx="1958975" cy="1776413"/>
          </a:xfrm>
        </p:grpSpPr>
        <p:cxnSp>
          <p:nvCxnSpPr>
            <p:cNvPr id="24676" name="Straight Connector 100"/>
            <p:cNvCxnSpPr>
              <a:cxnSpLocks noChangeShapeType="1"/>
            </p:cNvCxnSpPr>
            <p:nvPr/>
          </p:nvCxnSpPr>
          <p:spPr bwMode="auto">
            <a:xfrm>
              <a:off x="1262063" y="5351463"/>
              <a:ext cx="828675" cy="1587"/>
            </a:xfrm>
            <a:prstGeom prst="line">
              <a:avLst/>
            </a:prstGeom>
            <a:noFill/>
            <a:ln w="38100">
              <a:solidFill>
                <a:srgbClr val="FF00FF"/>
              </a:solidFill>
              <a:round/>
              <a:headEnd/>
              <a:tailEnd type="stealth" w="med" len="med"/>
            </a:ln>
            <a:extLst>
              <a:ext uri="{909E8E84-426E-40DD-AFC4-6F175D3DCCD1}">
                <a14:hiddenFill xmlns:a14="http://schemas.microsoft.com/office/drawing/2010/main">
                  <a:noFill/>
                </a14:hiddenFill>
              </a:ext>
            </a:extLst>
          </p:spPr>
        </p:cxnSp>
        <p:sp>
          <p:nvSpPr>
            <p:cNvPr id="24677" name="TextBox 101"/>
            <p:cNvSpPr txBox="1">
              <a:spLocks noChangeArrowheads="1"/>
            </p:cNvSpPr>
            <p:nvPr/>
          </p:nvSpPr>
          <p:spPr bwMode="auto">
            <a:xfrm>
              <a:off x="1474788" y="530066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a:solidFill>
                    <a:srgbClr val="FF00FF"/>
                  </a:solidFill>
                </a:rPr>
                <a:t>a</a:t>
              </a:r>
            </a:p>
          </p:txBody>
        </p:sp>
        <p:cxnSp>
          <p:nvCxnSpPr>
            <p:cNvPr id="24678" name="Straight Connector 102"/>
            <p:cNvCxnSpPr>
              <a:cxnSpLocks noChangeShapeType="1"/>
            </p:cNvCxnSpPr>
            <p:nvPr/>
          </p:nvCxnSpPr>
          <p:spPr bwMode="auto">
            <a:xfrm rot="5400000" flipH="1" flipV="1">
              <a:off x="427038" y="4500561"/>
              <a:ext cx="457201" cy="212728"/>
            </a:xfrm>
            <a:prstGeom prst="line">
              <a:avLst/>
            </a:prstGeom>
            <a:noFill/>
            <a:ln w="38100">
              <a:solidFill>
                <a:srgbClr val="FF00FF"/>
              </a:solidFill>
              <a:round/>
              <a:headEnd/>
              <a:tailEnd type="stealth" w="med" len="med"/>
            </a:ln>
            <a:extLst>
              <a:ext uri="{909E8E84-426E-40DD-AFC4-6F175D3DCCD1}">
                <a14:hiddenFill xmlns:a14="http://schemas.microsoft.com/office/drawing/2010/main">
                  <a:noFill/>
                </a14:hiddenFill>
              </a:ext>
            </a:extLst>
          </p:spPr>
        </p:cxnSp>
        <p:sp>
          <p:nvSpPr>
            <p:cNvPr id="24679" name="TextBox 105"/>
            <p:cNvSpPr txBox="1">
              <a:spLocks noChangeArrowheads="1"/>
            </p:cNvSpPr>
            <p:nvPr/>
          </p:nvSpPr>
          <p:spPr bwMode="auto">
            <a:xfrm>
              <a:off x="401638" y="4079875"/>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a:solidFill>
                    <a:srgbClr val="FF00FF"/>
                  </a:solidFill>
                </a:rPr>
                <a:t>b</a:t>
              </a:r>
            </a:p>
          </p:txBody>
        </p:sp>
        <p:cxnSp>
          <p:nvCxnSpPr>
            <p:cNvPr id="24680" name="Straight Connector 106"/>
            <p:cNvCxnSpPr>
              <a:cxnSpLocks noChangeShapeType="1"/>
            </p:cNvCxnSpPr>
            <p:nvPr/>
          </p:nvCxnSpPr>
          <p:spPr bwMode="auto">
            <a:xfrm rot="5400000" flipH="1" flipV="1">
              <a:off x="-62706" y="4282281"/>
              <a:ext cx="717550" cy="1588"/>
            </a:xfrm>
            <a:prstGeom prst="line">
              <a:avLst/>
            </a:prstGeom>
            <a:noFill/>
            <a:ln w="38100">
              <a:solidFill>
                <a:srgbClr val="FF00FF"/>
              </a:solidFill>
              <a:round/>
              <a:headEnd/>
              <a:tailEnd type="stealth" w="med" len="med"/>
            </a:ln>
            <a:extLst>
              <a:ext uri="{909E8E84-426E-40DD-AFC4-6F175D3DCCD1}">
                <a14:hiddenFill xmlns:a14="http://schemas.microsoft.com/office/drawing/2010/main">
                  <a:noFill/>
                </a14:hiddenFill>
              </a:ext>
            </a:extLst>
          </p:spPr>
        </p:cxnSp>
        <p:sp>
          <p:nvSpPr>
            <p:cNvPr id="24681" name="TextBox 108"/>
            <p:cNvSpPr txBox="1">
              <a:spLocks noChangeArrowheads="1"/>
            </p:cNvSpPr>
            <p:nvPr/>
          </p:nvSpPr>
          <p:spPr bwMode="auto">
            <a:xfrm>
              <a:off x="131763" y="4548188"/>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a:solidFill>
                    <a:srgbClr val="FF00FF"/>
                  </a:solidFill>
                </a:rPr>
                <a:t>c</a:t>
              </a:r>
            </a:p>
          </p:txBody>
        </p:sp>
        <p:cxnSp>
          <p:nvCxnSpPr>
            <p:cNvPr id="24682" name="Straight Connector 109"/>
            <p:cNvCxnSpPr>
              <a:cxnSpLocks noChangeShapeType="1"/>
            </p:cNvCxnSpPr>
            <p:nvPr/>
          </p:nvCxnSpPr>
          <p:spPr bwMode="auto">
            <a:xfrm rot="10800000" flipV="1">
              <a:off x="682626" y="4724399"/>
              <a:ext cx="473074" cy="411163"/>
            </a:xfrm>
            <a:prstGeom prst="line">
              <a:avLst/>
            </a:prstGeom>
            <a:noFill/>
            <a:ln w="38100">
              <a:solidFill>
                <a:srgbClr val="FF00FF"/>
              </a:solidFill>
              <a:round/>
              <a:headEnd/>
              <a:tailEnd type="stealth" w="med" len="med"/>
            </a:ln>
            <a:extLst>
              <a:ext uri="{909E8E84-426E-40DD-AFC4-6F175D3DCCD1}">
                <a14:hiddenFill xmlns:a14="http://schemas.microsoft.com/office/drawing/2010/main">
                  <a:noFill/>
                </a14:hiddenFill>
              </a:ext>
            </a:extLst>
          </p:spPr>
        </p:cxnSp>
        <p:sp>
          <p:nvSpPr>
            <p:cNvPr id="24683" name="TextBox 111"/>
            <p:cNvSpPr txBox="1">
              <a:spLocks noChangeArrowheads="1"/>
            </p:cNvSpPr>
            <p:nvPr/>
          </p:nvSpPr>
          <p:spPr bwMode="auto">
            <a:xfrm>
              <a:off x="1133475" y="4606925"/>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a:solidFill>
                    <a:srgbClr val="FF00FF"/>
                  </a:solidFill>
                </a:rPr>
                <a:t>d</a:t>
              </a:r>
            </a:p>
          </p:txBody>
        </p:sp>
      </p:grpSp>
      <p:sp>
        <p:nvSpPr>
          <p:cNvPr id="115" name="TextBox 114"/>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§6.5</a:t>
            </a:r>
          </a:p>
        </p:txBody>
      </p:sp>
      <p:grpSp>
        <p:nvGrpSpPr>
          <p:cNvPr id="122" name="Group 121"/>
          <p:cNvGrpSpPr/>
          <p:nvPr/>
        </p:nvGrpSpPr>
        <p:grpSpPr>
          <a:xfrm>
            <a:off x="2601184" y="2690597"/>
            <a:ext cx="4887053" cy="909422"/>
            <a:chOff x="2601184" y="2690597"/>
            <a:chExt cx="4887053" cy="909422"/>
          </a:xfrm>
        </p:grpSpPr>
        <p:sp>
          <p:nvSpPr>
            <p:cNvPr id="118" name="Oval 117"/>
            <p:cNvSpPr/>
            <p:nvPr/>
          </p:nvSpPr>
          <p:spPr>
            <a:xfrm>
              <a:off x="2601184" y="2690597"/>
              <a:ext cx="182880" cy="190500"/>
            </a:xfrm>
            <a:prstGeom prst="ellipse">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ounded Rectangle 118"/>
            <p:cNvSpPr/>
            <p:nvPr/>
          </p:nvSpPr>
          <p:spPr>
            <a:xfrm>
              <a:off x="6817783" y="2943225"/>
              <a:ext cx="670454" cy="656794"/>
            </a:xfrm>
            <a:prstGeom prst="roundRect">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2362200" y="2941852"/>
            <a:ext cx="4413250" cy="647247"/>
            <a:chOff x="2362200" y="2941852"/>
            <a:chExt cx="4413250" cy="647247"/>
          </a:xfrm>
        </p:grpSpPr>
        <p:sp>
          <p:nvSpPr>
            <p:cNvPr id="123" name="Oval 122"/>
            <p:cNvSpPr/>
            <p:nvPr/>
          </p:nvSpPr>
          <p:spPr>
            <a:xfrm>
              <a:off x="2362200" y="3124200"/>
              <a:ext cx="182880" cy="190500"/>
            </a:xfrm>
            <a:prstGeom prst="ellipse">
              <a:avLst/>
            </a:prstGeom>
            <a:noFill/>
            <a:ln w="635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ounded Rectangle 123"/>
            <p:cNvSpPr/>
            <p:nvPr/>
          </p:nvSpPr>
          <p:spPr>
            <a:xfrm>
              <a:off x="6109200" y="2941852"/>
              <a:ext cx="666250" cy="647247"/>
            </a:xfrm>
            <a:prstGeom prst="roundRect">
              <a:avLst/>
            </a:prstGeom>
            <a:noFill/>
            <a:ln w="635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8" name="Oval 127"/>
          <p:cNvSpPr/>
          <p:nvPr/>
        </p:nvSpPr>
        <p:spPr>
          <a:xfrm>
            <a:off x="2590800" y="4038600"/>
            <a:ext cx="182880" cy="190500"/>
          </a:xfrm>
          <a:prstGeom prst="ellipse">
            <a:avLst/>
          </a:prstGeom>
          <a:noFill/>
          <a:ln w="635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2376488" y="4479925"/>
            <a:ext cx="182880" cy="190500"/>
          </a:xfrm>
          <a:prstGeom prst="ellipse">
            <a:avLst/>
          </a:prstGeom>
          <a:noFill/>
          <a:ln w="635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ounded Rectangle 129"/>
          <p:cNvSpPr/>
          <p:nvPr/>
        </p:nvSpPr>
        <p:spPr>
          <a:xfrm>
            <a:off x="6819253" y="2240743"/>
            <a:ext cx="657871" cy="654857"/>
          </a:xfrm>
          <a:prstGeom prst="roundRect">
            <a:avLst/>
          </a:prstGeom>
          <a:noFill/>
          <a:ln w="635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ounded Rectangle 133"/>
          <p:cNvSpPr/>
          <p:nvPr/>
        </p:nvSpPr>
        <p:spPr>
          <a:xfrm>
            <a:off x="6140419" y="2229631"/>
            <a:ext cx="641381" cy="651466"/>
          </a:xfrm>
          <a:prstGeom prst="roundRect">
            <a:avLst/>
          </a:prstGeom>
          <a:noFill/>
          <a:ln w="635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1428E00-80DD-2147-9602-1B9AC9547B01}" type="slidenum">
              <a:rPr lang="en-US" smtClean="0"/>
              <a:t>38</a:t>
            </a:fld>
            <a:endParaRPr lang="en-US"/>
          </a:p>
        </p:txBody>
      </p:sp>
    </p:spTree>
    <p:extLst>
      <p:ext uri="{BB962C8B-B14F-4D97-AF65-F5344CB8AC3E}">
        <p14:creationId xmlns:p14="http://schemas.microsoft.com/office/powerpoint/2010/main" val="369635196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1018798" y="5257800"/>
            <a:ext cx="591540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eaLnBrk="1" hangingPunct="1">
              <a:spcBef>
                <a:spcPct val="0"/>
              </a:spcBef>
            </a:pPr>
            <a:r>
              <a:rPr lang="en-US" sz="2400" b="0" dirty="0">
                <a:latin typeface="Times New Roman" pitchFamily="18" charset="0"/>
              </a:rPr>
              <a:t>Position of </a:t>
            </a:r>
            <a:r>
              <a:rPr lang="en-US" sz="2400" b="0" u="sng" dirty="0" err="1">
                <a:latin typeface="Times New Roman" pitchFamily="18" charset="0"/>
              </a:rPr>
              <a:t>minterms</a:t>
            </a:r>
            <a:r>
              <a:rPr lang="en-US" sz="2400" b="0" dirty="0">
                <a:latin typeface="Times New Roman" pitchFamily="18" charset="0"/>
              </a:rPr>
              <a:t> on a 4-bit </a:t>
            </a:r>
            <a:r>
              <a:rPr lang="en-US" sz="2400" b="0" dirty="0" err="1">
                <a:latin typeface="Times New Roman" pitchFamily="18" charset="0"/>
              </a:rPr>
              <a:t>Karnaugh</a:t>
            </a:r>
            <a:r>
              <a:rPr lang="en-US" sz="2400" b="0" dirty="0">
                <a:latin typeface="Times New Roman" pitchFamily="18" charset="0"/>
              </a:rPr>
              <a:t> map</a:t>
            </a:r>
          </a:p>
          <a:p>
            <a:pPr algn="l" eaLnBrk="1" hangingPunct="1">
              <a:spcBef>
                <a:spcPct val="0"/>
              </a:spcBef>
            </a:pPr>
            <a:r>
              <a:rPr lang="en-US" sz="2400" b="0" i="1" dirty="0">
                <a:latin typeface="Times New Roman" pitchFamily="18" charset="0"/>
              </a:rPr>
              <a:t>NOTE: we don’t normally draw the </a:t>
            </a:r>
            <a:r>
              <a:rPr lang="en-US" sz="2400" b="0" i="1" dirty="0" err="1">
                <a:latin typeface="Times New Roman" pitchFamily="18" charset="0"/>
              </a:rPr>
              <a:t>minterm</a:t>
            </a:r>
            <a:r>
              <a:rPr lang="en-US" sz="2400" b="0" i="1" dirty="0">
                <a:latin typeface="Times New Roman" pitchFamily="18" charset="0"/>
              </a:rPr>
              <a:t> </a:t>
            </a:r>
          </a:p>
          <a:p>
            <a:pPr algn="l" eaLnBrk="1" hangingPunct="1">
              <a:spcBef>
                <a:spcPct val="0"/>
              </a:spcBef>
            </a:pPr>
            <a:r>
              <a:rPr lang="en-US" sz="2400" b="0" i="1" dirty="0">
                <a:latin typeface="Times New Roman" pitchFamily="18" charset="0"/>
              </a:rPr>
              <a:t>numbers inside a K-Map – we do it here for </a:t>
            </a:r>
          </a:p>
          <a:p>
            <a:pPr algn="l" eaLnBrk="1" hangingPunct="1">
              <a:spcBef>
                <a:spcPct val="0"/>
              </a:spcBef>
            </a:pPr>
            <a:r>
              <a:rPr lang="en-US" sz="2400" b="0" i="1" dirty="0">
                <a:latin typeface="Times New Roman" pitchFamily="18" charset="0"/>
              </a:rPr>
              <a:t>explanation purposes only</a:t>
            </a:r>
          </a:p>
        </p:txBody>
      </p:sp>
      <p:sp>
        <p:nvSpPr>
          <p:cNvPr id="25604" name="Rectangle 4"/>
          <p:cNvSpPr>
            <a:spLocks noChangeArrowheads="1"/>
          </p:cNvSpPr>
          <p:nvPr/>
        </p:nvSpPr>
        <p:spPr bwMode="auto">
          <a:xfrm>
            <a:off x="3244850" y="2000250"/>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5" name="Rectangle 5"/>
          <p:cNvSpPr>
            <a:spLocks noChangeArrowheads="1"/>
          </p:cNvSpPr>
          <p:nvPr/>
        </p:nvSpPr>
        <p:spPr bwMode="auto">
          <a:xfrm>
            <a:off x="3475038" y="211772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0</a:t>
            </a:r>
            <a:endParaRPr lang="en-US"/>
          </a:p>
        </p:txBody>
      </p:sp>
      <p:sp>
        <p:nvSpPr>
          <p:cNvPr id="25606" name="Rectangle 6"/>
          <p:cNvSpPr>
            <a:spLocks noChangeArrowheads="1"/>
          </p:cNvSpPr>
          <p:nvPr/>
        </p:nvSpPr>
        <p:spPr bwMode="auto">
          <a:xfrm>
            <a:off x="3927475" y="20002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7" name="Rectangle 7"/>
          <p:cNvSpPr>
            <a:spLocks noChangeArrowheads="1"/>
          </p:cNvSpPr>
          <p:nvPr/>
        </p:nvSpPr>
        <p:spPr bwMode="auto">
          <a:xfrm>
            <a:off x="4159250" y="211772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chemeClr val="hlink"/>
                </a:solidFill>
              </a:rPr>
              <a:t>1</a:t>
            </a:r>
            <a:endParaRPr lang="en-US">
              <a:solidFill>
                <a:schemeClr val="hlink"/>
              </a:solidFill>
            </a:endParaRPr>
          </a:p>
        </p:txBody>
      </p:sp>
      <p:sp>
        <p:nvSpPr>
          <p:cNvPr id="25608" name="Rectangle 8"/>
          <p:cNvSpPr>
            <a:spLocks noChangeArrowheads="1"/>
          </p:cNvSpPr>
          <p:nvPr/>
        </p:nvSpPr>
        <p:spPr bwMode="auto">
          <a:xfrm>
            <a:off x="4611688" y="2000250"/>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9" name="Rectangle 9"/>
          <p:cNvSpPr>
            <a:spLocks noChangeArrowheads="1"/>
          </p:cNvSpPr>
          <p:nvPr/>
        </p:nvSpPr>
        <p:spPr bwMode="auto">
          <a:xfrm>
            <a:off x="4841875" y="211772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chemeClr val="hlink"/>
                </a:solidFill>
              </a:rPr>
              <a:t>3</a:t>
            </a:r>
            <a:endParaRPr lang="en-US">
              <a:solidFill>
                <a:schemeClr val="hlink"/>
              </a:solidFill>
            </a:endParaRPr>
          </a:p>
        </p:txBody>
      </p:sp>
      <p:sp>
        <p:nvSpPr>
          <p:cNvPr id="25610" name="Rectangle 10"/>
          <p:cNvSpPr>
            <a:spLocks noChangeArrowheads="1"/>
          </p:cNvSpPr>
          <p:nvPr/>
        </p:nvSpPr>
        <p:spPr bwMode="auto">
          <a:xfrm>
            <a:off x="5292725" y="20002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1" name="Rectangle 11"/>
          <p:cNvSpPr>
            <a:spLocks noChangeArrowheads="1"/>
          </p:cNvSpPr>
          <p:nvPr/>
        </p:nvSpPr>
        <p:spPr bwMode="auto">
          <a:xfrm>
            <a:off x="5526088" y="211772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chemeClr val="hlink"/>
                </a:solidFill>
              </a:rPr>
              <a:t>2</a:t>
            </a:r>
            <a:endParaRPr lang="en-US">
              <a:solidFill>
                <a:schemeClr val="hlink"/>
              </a:solidFill>
            </a:endParaRPr>
          </a:p>
        </p:txBody>
      </p:sp>
      <p:sp>
        <p:nvSpPr>
          <p:cNvPr id="25612" name="Rectangle 12"/>
          <p:cNvSpPr>
            <a:spLocks noChangeArrowheads="1"/>
          </p:cNvSpPr>
          <p:nvPr/>
        </p:nvSpPr>
        <p:spPr bwMode="auto">
          <a:xfrm>
            <a:off x="3244850" y="268287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3" name="Rectangle 13"/>
          <p:cNvSpPr>
            <a:spLocks noChangeArrowheads="1"/>
          </p:cNvSpPr>
          <p:nvPr/>
        </p:nvSpPr>
        <p:spPr bwMode="auto">
          <a:xfrm>
            <a:off x="3475038" y="2801938"/>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4</a:t>
            </a:r>
            <a:endParaRPr lang="en-US"/>
          </a:p>
        </p:txBody>
      </p:sp>
      <p:sp>
        <p:nvSpPr>
          <p:cNvPr id="25614" name="Rectangle 14"/>
          <p:cNvSpPr>
            <a:spLocks noChangeArrowheads="1"/>
          </p:cNvSpPr>
          <p:nvPr/>
        </p:nvSpPr>
        <p:spPr bwMode="auto">
          <a:xfrm>
            <a:off x="3927475" y="26828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5" name="Rectangle 15"/>
          <p:cNvSpPr>
            <a:spLocks noChangeArrowheads="1"/>
          </p:cNvSpPr>
          <p:nvPr/>
        </p:nvSpPr>
        <p:spPr bwMode="auto">
          <a:xfrm>
            <a:off x="4159250" y="2801938"/>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chemeClr val="hlink"/>
                </a:solidFill>
              </a:rPr>
              <a:t>5</a:t>
            </a:r>
            <a:endParaRPr lang="en-US">
              <a:solidFill>
                <a:schemeClr val="hlink"/>
              </a:solidFill>
            </a:endParaRPr>
          </a:p>
        </p:txBody>
      </p:sp>
      <p:sp>
        <p:nvSpPr>
          <p:cNvPr id="25616" name="Rectangle 16"/>
          <p:cNvSpPr>
            <a:spLocks noChangeArrowheads="1"/>
          </p:cNvSpPr>
          <p:nvPr/>
        </p:nvSpPr>
        <p:spPr bwMode="auto">
          <a:xfrm>
            <a:off x="4611688" y="268287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7" name="Rectangle 17"/>
          <p:cNvSpPr>
            <a:spLocks noChangeArrowheads="1"/>
          </p:cNvSpPr>
          <p:nvPr/>
        </p:nvSpPr>
        <p:spPr bwMode="auto">
          <a:xfrm>
            <a:off x="4841875" y="2801938"/>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chemeClr val="hlink"/>
                </a:solidFill>
              </a:rPr>
              <a:t>7</a:t>
            </a:r>
            <a:endParaRPr lang="en-US">
              <a:solidFill>
                <a:schemeClr val="hlink"/>
              </a:solidFill>
            </a:endParaRPr>
          </a:p>
        </p:txBody>
      </p:sp>
      <p:sp>
        <p:nvSpPr>
          <p:cNvPr id="25618" name="Rectangle 18"/>
          <p:cNvSpPr>
            <a:spLocks noChangeArrowheads="1"/>
          </p:cNvSpPr>
          <p:nvPr/>
        </p:nvSpPr>
        <p:spPr bwMode="auto">
          <a:xfrm>
            <a:off x="5292725" y="26828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9" name="Rectangle 19"/>
          <p:cNvSpPr>
            <a:spLocks noChangeArrowheads="1"/>
          </p:cNvSpPr>
          <p:nvPr/>
        </p:nvSpPr>
        <p:spPr bwMode="auto">
          <a:xfrm>
            <a:off x="5526088" y="2801938"/>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000" b="0">
                <a:solidFill>
                  <a:srgbClr val="000000"/>
                </a:solidFill>
              </a:rPr>
              <a:t>6</a:t>
            </a:r>
            <a:endParaRPr lang="en-US"/>
          </a:p>
        </p:txBody>
      </p:sp>
      <p:sp>
        <p:nvSpPr>
          <p:cNvPr id="25620" name="Rectangle 20"/>
          <p:cNvSpPr>
            <a:spLocks noChangeArrowheads="1"/>
          </p:cNvSpPr>
          <p:nvPr/>
        </p:nvSpPr>
        <p:spPr bwMode="auto">
          <a:xfrm>
            <a:off x="3244850" y="2000250"/>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1" name="Rectangle 22"/>
          <p:cNvSpPr>
            <a:spLocks noChangeArrowheads="1"/>
          </p:cNvSpPr>
          <p:nvPr/>
        </p:nvSpPr>
        <p:spPr bwMode="auto">
          <a:xfrm>
            <a:off x="3927475" y="20002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2" name="Rectangle 24"/>
          <p:cNvSpPr>
            <a:spLocks noChangeArrowheads="1"/>
          </p:cNvSpPr>
          <p:nvPr/>
        </p:nvSpPr>
        <p:spPr bwMode="auto">
          <a:xfrm>
            <a:off x="4611688" y="2000250"/>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3" name="Rectangle 26"/>
          <p:cNvSpPr>
            <a:spLocks noChangeArrowheads="1"/>
          </p:cNvSpPr>
          <p:nvPr/>
        </p:nvSpPr>
        <p:spPr bwMode="auto">
          <a:xfrm>
            <a:off x="5292725" y="2000250"/>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4" name="Rectangle 28"/>
          <p:cNvSpPr>
            <a:spLocks noChangeArrowheads="1"/>
          </p:cNvSpPr>
          <p:nvPr/>
        </p:nvSpPr>
        <p:spPr bwMode="auto">
          <a:xfrm>
            <a:off x="3244850" y="268287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5" name="Rectangle 30"/>
          <p:cNvSpPr>
            <a:spLocks noChangeArrowheads="1"/>
          </p:cNvSpPr>
          <p:nvPr/>
        </p:nvSpPr>
        <p:spPr bwMode="auto">
          <a:xfrm>
            <a:off x="3927475" y="26828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6" name="Rectangle 32"/>
          <p:cNvSpPr>
            <a:spLocks noChangeArrowheads="1"/>
          </p:cNvSpPr>
          <p:nvPr/>
        </p:nvSpPr>
        <p:spPr bwMode="auto">
          <a:xfrm>
            <a:off x="4611688" y="268287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7" name="Rectangle 34"/>
          <p:cNvSpPr>
            <a:spLocks noChangeArrowheads="1"/>
          </p:cNvSpPr>
          <p:nvPr/>
        </p:nvSpPr>
        <p:spPr bwMode="auto">
          <a:xfrm>
            <a:off x="5292725" y="268287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8" name="Rectangle 36"/>
          <p:cNvSpPr>
            <a:spLocks noChangeArrowheads="1"/>
          </p:cNvSpPr>
          <p:nvPr/>
        </p:nvSpPr>
        <p:spPr bwMode="auto">
          <a:xfrm>
            <a:off x="3244850" y="404812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29" name="Rectangle 38"/>
          <p:cNvSpPr>
            <a:spLocks noChangeArrowheads="1"/>
          </p:cNvSpPr>
          <p:nvPr/>
        </p:nvSpPr>
        <p:spPr bwMode="auto">
          <a:xfrm>
            <a:off x="3927475" y="40481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0" name="Rectangle 40"/>
          <p:cNvSpPr>
            <a:spLocks noChangeArrowheads="1"/>
          </p:cNvSpPr>
          <p:nvPr/>
        </p:nvSpPr>
        <p:spPr bwMode="auto">
          <a:xfrm>
            <a:off x="4611688" y="404812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1" name="Rectangle 43"/>
          <p:cNvSpPr>
            <a:spLocks noChangeArrowheads="1"/>
          </p:cNvSpPr>
          <p:nvPr/>
        </p:nvSpPr>
        <p:spPr bwMode="auto">
          <a:xfrm>
            <a:off x="5292725" y="40481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2" name="Rectangle 46"/>
          <p:cNvSpPr>
            <a:spLocks noChangeArrowheads="1"/>
          </p:cNvSpPr>
          <p:nvPr/>
        </p:nvSpPr>
        <p:spPr bwMode="auto">
          <a:xfrm>
            <a:off x="3244850" y="3367088"/>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3" name="Rectangle 49"/>
          <p:cNvSpPr>
            <a:spLocks noChangeArrowheads="1"/>
          </p:cNvSpPr>
          <p:nvPr/>
        </p:nvSpPr>
        <p:spPr bwMode="auto">
          <a:xfrm>
            <a:off x="3927475" y="33670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4" name="Rectangle 52"/>
          <p:cNvSpPr>
            <a:spLocks noChangeArrowheads="1"/>
          </p:cNvSpPr>
          <p:nvPr/>
        </p:nvSpPr>
        <p:spPr bwMode="auto">
          <a:xfrm>
            <a:off x="4611688" y="3367088"/>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5" name="Rectangle 55"/>
          <p:cNvSpPr>
            <a:spLocks noChangeArrowheads="1"/>
          </p:cNvSpPr>
          <p:nvPr/>
        </p:nvSpPr>
        <p:spPr bwMode="auto">
          <a:xfrm>
            <a:off x="5292725" y="33670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6" name="Rectangle 66"/>
          <p:cNvSpPr>
            <a:spLocks noChangeArrowheads="1"/>
          </p:cNvSpPr>
          <p:nvPr/>
        </p:nvSpPr>
        <p:spPr bwMode="auto">
          <a:xfrm>
            <a:off x="2744788" y="1328738"/>
            <a:ext cx="682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37" name="Rectangle 67"/>
          <p:cNvSpPr>
            <a:spLocks noChangeArrowheads="1"/>
          </p:cNvSpPr>
          <p:nvPr/>
        </p:nvSpPr>
        <p:spPr bwMode="auto">
          <a:xfrm>
            <a:off x="3152775" y="13493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a:t>
            </a:r>
            <a:endParaRPr lang="en-US"/>
          </a:p>
        </p:txBody>
      </p:sp>
      <p:sp>
        <p:nvSpPr>
          <p:cNvPr id="25638" name="Line 72"/>
          <p:cNvSpPr>
            <a:spLocks noChangeShapeType="1"/>
          </p:cNvSpPr>
          <p:nvPr/>
        </p:nvSpPr>
        <p:spPr bwMode="auto">
          <a:xfrm flipH="1" flipV="1">
            <a:off x="2730500" y="1485900"/>
            <a:ext cx="514350" cy="514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9" name="Line 80"/>
          <p:cNvSpPr>
            <a:spLocks noChangeShapeType="1"/>
          </p:cNvSpPr>
          <p:nvPr/>
        </p:nvSpPr>
        <p:spPr bwMode="auto">
          <a:xfrm>
            <a:off x="3886200" y="1477963"/>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0" name="Rectangle 81"/>
          <p:cNvSpPr>
            <a:spLocks noChangeArrowheads="1"/>
          </p:cNvSpPr>
          <p:nvPr/>
        </p:nvSpPr>
        <p:spPr bwMode="auto">
          <a:xfrm>
            <a:off x="4618038" y="1103313"/>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a</a:t>
            </a:r>
            <a:endParaRPr lang="en-US"/>
          </a:p>
        </p:txBody>
      </p:sp>
      <p:sp>
        <p:nvSpPr>
          <p:cNvPr id="25641" name="Line 82"/>
          <p:cNvSpPr>
            <a:spLocks noChangeShapeType="1"/>
          </p:cNvSpPr>
          <p:nvPr/>
        </p:nvSpPr>
        <p:spPr bwMode="auto">
          <a:xfrm>
            <a:off x="4594225" y="4894263"/>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2" name="Line 84"/>
          <p:cNvSpPr>
            <a:spLocks noChangeShapeType="1"/>
          </p:cNvSpPr>
          <p:nvPr/>
        </p:nvSpPr>
        <p:spPr bwMode="auto">
          <a:xfrm flipV="1">
            <a:off x="2849563" y="2673350"/>
            <a:ext cx="1587" cy="13668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3" name="Line 86"/>
          <p:cNvSpPr>
            <a:spLocks noChangeShapeType="1"/>
          </p:cNvSpPr>
          <p:nvPr/>
        </p:nvSpPr>
        <p:spPr bwMode="auto">
          <a:xfrm flipV="1">
            <a:off x="6138863" y="3357563"/>
            <a:ext cx="1587" cy="136683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4" name="Rectangle 88"/>
          <p:cNvSpPr>
            <a:spLocks noChangeArrowheads="1"/>
          </p:cNvSpPr>
          <p:nvPr/>
        </p:nvSpPr>
        <p:spPr bwMode="auto">
          <a:xfrm>
            <a:off x="3244850" y="3367088"/>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5" name="Rectangle 89"/>
          <p:cNvSpPr>
            <a:spLocks noChangeArrowheads="1"/>
          </p:cNvSpPr>
          <p:nvPr/>
        </p:nvSpPr>
        <p:spPr bwMode="auto">
          <a:xfrm>
            <a:off x="3370263" y="3484563"/>
            <a:ext cx="423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000" b="0">
                <a:solidFill>
                  <a:srgbClr val="000000"/>
                </a:solidFill>
              </a:rPr>
              <a:t>12</a:t>
            </a:r>
            <a:endParaRPr lang="en-US"/>
          </a:p>
        </p:txBody>
      </p:sp>
      <p:sp>
        <p:nvSpPr>
          <p:cNvPr id="25646" name="Rectangle 90"/>
          <p:cNvSpPr>
            <a:spLocks noChangeArrowheads="1"/>
          </p:cNvSpPr>
          <p:nvPr/>
        </p:nvSpPr>
        <p:spPr bwMode="auto">
          <a:xfrm>
            <a:off x="3927475" y="33670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7" name="Rectangle 91"/>
          <p:cNvSpPr>
            <a:spLocks noChangeArrowheads="1"/>
          </p:cNvSpPr>
          <p:nvPr/>
        </p:nvSpPr>
        <p:spPr bwMode="auto">
          <a:xfrm>
            <a:off x="4052888" y="3484563"/>
            <a:ext cx="423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000" b="0">
                <a:solidFill>
                  <a:schemeClr val="hlink"/>
                </a:solidFill>
              </a:rPr>
              <a:t>13</a:t>
            </a:r>
            <a:endParaRPr lang="en-US">
              <a:solidFill>
                <a:schemeClr val="hlink"/>
              </a:solidFill>
            </a:endParaRPr>
          </a:p>
        </p:txBody>
      </p:sp>
      <p:sp>
        <p:nvSpPr>
          <p:cNvPr id="25648" name="Rectangle 92"/>
          <p:cNvSpPr>
            <a:spLocks noChangeArrowheads="1"/>
          </p:cNvSpPr>
          <p:nvPr/>
        </p:nvSpPr>
        <p:spPr bwMode="auto">
          <a:xfrm>
            <a:off x="4611688" y="3367088"/>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49" name="Rectangle 93"/>
          <p:cNvSpPr>
            <a:spLocks noChangeArrowheads="1"/>
          </p:cNvSpPr>
          <p:nvPr/>
        </p:nvSpPr>
        <p:spPr bwMode="auto">
          <a:xfrm>
            <a:off x="4735513" y="3484563"/>
            <a:ext cx="423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000" b="0">
                <a:solidFill>
                  <a:srgbClr val="000000"/>
                </a:solidFill>
              </a:rPr>
              <a:t>15</a:t>
            </a:r>
            <a:endParaRPr lang="en-US"/>
          </a:p>
        </p:txBody>
      </p:sp>
      <p:sp>
        <p:nvSpPr>
          <p:cNvPr id="25650" name="Rectangle 94"/>
          <p:cNvSpPr>
            <a:spLocks noChangeArrowheads="1"/>
          </p:cNvSpPr>
          <p:nvPr/>
        </p:nvSpPr>
        <p:spPr bwMode="auto">
          <a:xfrm>
            <a:off x="5292725" y="3367088"/>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1" name="Rectangle 95"/>
          <p:cNvSpPr>
            <a:spLocks noChangeArrowheads="1"/>
          </p:cNvSpPr>
          <p:nvPr/>
        </p:nvSpPr>
        <p:spPr bwMode="auto">
          <a:xfrm>
            <a:off x="5419725" y="3484563"/>
            <a:ext cx="42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000" b="0">
                <a:solidFill>
                  <a:srgbClr val="000000"/>
                </a:solidFill>
              </a:rPr>
              <a:t>14</a:t>
            </a:r>
            <a:endParaRPr lang="en-US"/>
          </a:p>
        </p:txBody>
      </p:sp>
      <p:sp>
        <p:nvSpPr>
          <p:cNvPr id="25652" name="Rectangle 96"/>
          <p:cNvSpPr>
            <a:spLocks noChangeArrowheads="1"/>
          </p:cNvSpPr>
          <p:nvPr/>
        </p:nvSpPr>
        <p:spPr bwMode="auto">
          <a:xfrm>
            <a:off x="3244850" y="4048125"/>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3" name="Rectangle 97"/>
          <p:cNvSpPr>
            <a:spLocks noChangeArrowheads="1"/>
          </p:cNvSpPr>
          <p:nvPr/>
        </p:nvSpPr>
        <p:spPr bwMode="auto">
          <a:xfrm>
            <a:off x="3475038" y="4168775"/>
            <a:ext cx="211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000" b="0">
                <a:solidFill>
                  <a:srgbClr val="000000"/>
                </a:solidFill>
              </a:rPr>
              <a:t>8</a:t>
            </a:r>
            <a:endParaRPr lang="en-US"/>
          </a:p>
        </p:txBody>
      </p:sp>
      <p:sp>
        <p:nvSpPr>
          <p:cNvPr id="25654" name="Rectangle 98"/>
          <p:cNvSpPr>
            <a:spLocks noChangeArrowheads="1"/>
          </p:cNvSpPr>
          <p:nvPr/>
        </p:nvSpPr>
        <p:spPr bwMode="auto">
          <a:xfrm>
            <a:off x="3927475" y="40481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5" name="Rectangle 99"/>
          <p:cNvSpPr>
            <a:spLocks noChangeArrowheads="1"/>
          </p:cNvSpPr>
          <p:nvPr/>
        </p:nvSpPr>
        <p:spPr bwMode="auto">
          <a:xfrm>
            <a:off x="4159250" y="4168775"/>
            <a:ext cx="21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000" b="0">
                <a:solidFill>
                  <a:srgbClr val="000000"/>
                </a:solidFill>
              </a:rPr>
              <a:t>9</a:t>
            </a:r>
            <a:endParaRPr lang="en-US"/>
          </a:p>
        </p:txBody>
      </p:sp>
      <p:sp>
        <p:nvSpPr>
          <p:cNvPr id="25656" name="Rectangle 100"/>
          <p:cNvSpPr>
            <a:spLocks noChangeArrowheads="1"/>
          </p:cNvSpPr>
          <p:nvPr/>
        </p:nvSpPr>
        <p:spPr bwMode="auto">
          <a:xfrm>
            <a:off x="4611688" y="4048125"/>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7" name="Rectangle 101"/>
          <p:cNvSpPr>
            <a:spLocks noChangeArrowheads="1"/>
          </p:cNvSpPr>
          <p:nvPr/>
        </p:nvSpPr>
        <p:spPr bwMode="auto">
          <a:xfrm>
            <a:off x="4735513" y="4168775"/>
            <a:ext cx="423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000" b="0">
                <a:solidFill>
                  <a:schemeClr val="hlink"/>
                </a:solidFill>
              </a:rPr>
              <a:t>11</a:t>
            </a:r>
            <a:endParaRPr lang="en-US">
              <a:solidFill>
                <a:schemeClr val="hlink"/>
              </a:solidFill>
            </a:endParaRPr>
          </a:p>
        </p:txBody>
      </p:sp>
      <p:sp>
        <p:nvSpPr>
          <p:cNvPr id="25658" name="Rectangle 102"/>
          <p:cNvSpPr>
            <a:spLocks noChangeArrowheads="1"/>
          </p:cNvSpPr>
          <p:nvPr/>
        </p:nvSpPr>
        <p:spPr bwMode="auto">
          <a:xfrm>
            <a:off x="5292725" y="4048125"/>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59" name="Rectangle 103"/>
          <p:cNvSpPr>
            <a:spLocks noChangeArrowheads="1"/>
          </p:cNvSpPr>
          <p:nvPr/>
        </p:nvSpPr>
        <p:spPr bwMode="auto">
          <a:xfrm>
            <a:off x="5419725" y="4168775"/>
            <a:ext cx="423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3000" b="0">
                <a:solidFill>
                  <a:srgbClr val="000000"/>
                </a:solidFill>
              </a:rPr>
              <a:t>10</a:t>
            </a:r>
            <a:endParaRPr lang="en-US"/>
          </a:p>
        </p:txBody>
      </p:sp>
      <p:sp>
        <p:nvSpPr>
          <p:cNvPr id="25660" name="Rectangle 104"/>
          <p:cNvSpPr>
            <a:spLocks noChangeArrowheads="1"/>
          </p:cNvSpPr>
          <p:nvPr/>
        </p:nvSpPr>
        <p:spPr bwMode="auto">
          <a:xfrm>
            <a:off x="4318000" y="3330575"/>
            <a:ext cx="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5661" name="Rectangle 105"/>
          <p:cNvSpPr>
            <a:spLocks noChangeArrowheads="1"/>
          </p:cNvSpPr>
          <p:nvPr/>
        </p:nvSpPr>
        <p:spPr bwMode="auto">
          <a:xfrm rot="-5400000">
            <a:off x="2892425" y="221615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5662" name="Rectangle 106"/>
          <p:cNvSpPr>
            <a:spLocks noChangeArrowheads="1"/>
          </p:cNvSpPr>
          <p:nvPr/>
        </p:nvSpPr>
        <p:spPr bwMode="auto">
          <a:xfrm rot="-5400000">
            <a:off x="2895600" y="287496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5663" name="Rectangle 107"/>
          <p:cNvSpPr>
            <a:spLocks noChangeArrowheads="1"/>
          </p:cNvSpPr>
          <p:nvPr/>
        </p:nvSpPr>
        <p:spPr bwMode="auto">
          <a:xfrm rot="-5400000">
            <a:off x="2897188" y="35575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5664" name="Rectangle 108"/>
          <p:cNvSpPr>
            <a:spLocks noChangeArrowheads="1"/>
          </p:cNvSpPr>
          <p:nvPr/>
        </p:nvSpPr>
        <p:spPr bwMode="auto">
          <a:xfrm rot="-5400000">
            <a:off x="2900363" y="42418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5665" name="Rectangle 109"/>
          <p:cNvSpPr>
            <a:spLocks noChangeArrowheads="1"/>
          </p:cNvSpPr>
          <p:nvPr/>
        </p:nvSpPr>
        <p:spPr bwMode="auto">
          <a:xfrm>
            <a:off x="5824538" y="267176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spcBef>
                <a:spcPct val="0"/>
              </a:spcBef>
            </a:pPr>
            <a:endParaRPr lang="en-US" sz="2400" b="0">
              <a:latin typeface="Times New Roman" pitchFamily="18" charset="0"/>
            </a:endParaRPr>
          </a:p>
        </p:txBody>
      </p:sp>
      <p:sp>
        <p:nvSpPr>
          <p:cNvPr id="25666" name="Rectangle 111"/>
          <p:cNvSpPr>
            <a:spLocks noChangeArrowheads="1"/>
          </p:cNvSpPr>
          <p:nvPr/>
        </p:nvSpPr>
        <p:spPr bwMode="auto">
          <a:xfrm>
            <a:off x="3438525" y="16637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5667" name="Rectangle 112"/>
          <p:cNvSpPr>
            <a:spLocks noChangeArrowheads="1"/>
          </p:cNvSpPr>
          <p:nvPr/>
        </p:nvSpPr>
        <p:spPr bwMode="auto">
          <a:xfrm>
            <a:off x="4121150" y="16637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5668" name="Rectangle 113"/>
          <p:cNvSpPr>
            <a:spLocks noChangeArrowheads="1"/>
          </p:cNvSpPr>
          <p:nvPr/>
        </p:nvSpPr>
        <p:spPr bwMode="auto">
          <a:xfrm>
            <a:off x="4787900" y="16668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5669" name="Rectangle 114"/>
          <p:cNvSpPr>
            <a:spLocks noChangeArrowheads="1"/>
          </p:cNvSpPr>
          <p:nvPr/>
        </p:nvSpPr>
        <p:spPr bwMode="auto">
          <a:xfrm>
            <a:off x="5472113" y="16621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5670" name="Rectangle 116"/>
          <p:cNvSpPr>
            <a:spLocks noChangeArrowheads="1"/>
          </p:cNvSpPr>
          <p:nvPr/>
        </p:nvSpPr>
        <p:spPr bwMode="auto">
          <a:xfrm rot="-5400000">
            <a:off x="6200775" y="39608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d</a:t>
            </a:r>
            <a:endParaRPr lang="en-US"/>
          </a:p>
        </p:txBody>
      </p:sp>
      <p:sp>
        <p:nvSpPr>
          <p:cNvPr id="25671" name="Rectangle 117"/>
          <p:cNvSpPr>
            <a:spLocks noChangeArrowheads="1"/>
          </p:cNvSpPr>
          <p:nvPr/>
        </p:nvSpPr>
        <p:spPr bwMode="auto">
          <a:xfrm>
            <a:off x="5059363" y="49688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b</a:t>
            </a:r>
            <a:endParaRPr lang="en-US"/>
          </a:p>
        </p:txBody>
      </p:sp>
      <p:sp>
        <p:nvSpPr>
          <p:cNvPr id="25672" name="Rectangle 118"/>
          <p:cNvSpPr>
            <a:spLocks noChangeArrowheads="1"/>
          </p:cNvSpPr>
          <p:nvPr/>
        </p:nvSpPr>
        <p:spPr bwMode="auto">
          <a:xfrm>
            <a:off x="1533525" y="2085975"/>
            <a:ext cx="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5673" name="Rectangle 119"/>
          <p:cNvSpPr>
            <a:spLocks noChangeArrowheads="1"/>
          </p:cNvSpPr>
          <p:nvPr/>
        </p:nvSpPr>
        <p:spPr bwMode="auto">
          <a:xfrm rot="-5400000">
            <a:off x="2435226" y="30067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c</a:t>
            </a:r>
            <a:endParaRPr lang="en-US"/>
          </a:p>
        </p:txBody>
      </p:sp>
      <p:sp>
        <p:nvSpPr>
          <p:cNvPr id="25674" name="Rectangle 120"/>
          <p:cNvSpPr>
            <a:spLocks noChangeArrowheads="1"/>
          </p:cNvSpPr>
          <p:nvPr/>
        </p:nvSpPr>
        <p:spPr bwMode="auto">
          <a:xfrm>
            <a:off x="2590800" y="1714500"/>
            <a:ext cx="322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dc</a:t>
            </a:r>
            <a:endParaRPr lang="en-US"/>
          </a:p>
        </p:txBody>
      </p:sp>
      <p:sp>
        <p:nvSpPr>
          <p:cNvPr id="25675" name="Rectangle 121"/>
          <p:cNvSpPr>
            <a:spLocks noChangeArrowheads="1"/>
          </p:cNvSpPr>
          <p:nvPr/>
        </p:nvSpPr>
        <p:spPr bwMode="auto">
          <a:xfrm>
            <a:off x="152400" y="0"/>
            <a:ext cx="7772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a:spcBef>
                <a:spcPct val="0"/>
              </a:spcBef>
            </a:pPr>
            <a:r>
              <a:rPr lang="en-US" sz="3200" b="0" dirty="0" err="1">
                <a:solidFill>
                  <a:srgbClr val="000099"/>
                </a:solidFill>
              </a:rPr>
              <a:t>Karnaugh</a:t>
            </a:r>
            <a:r>
              <a:rPr lang="en-US" sz="3200" b="0" dirty="0">
                <a:solidFill>
                  <a:srgbClr val="000099"/>
                </a:solidFill>
              </a:rPr>
              <a:t> Map of 4-bit Prime: </a:t>
            </a:r>
            <a:r>
              <a:rPr lang="en-US" sz="3200" b="0" dirty="0" err="1">
                <a:solidFill>
                  <a:srgbClr val="000099"/>
                </a:solidFill>
              </a:rPr>
              <a:t>Minterms</a:t>
            </a:r>
            <a:endParaRPr lang="en-US" sz="3200" b="0" dirty="0">
              <a:solidFill>
                <a:srgbClr val="000099"/>
              </a:solidFill>
            </a:endParaRPr>
          </a:p>
        </p:txBody>
      </p:sp>
      <p:sp>
        <p:nvSpPr>
          <p:cNvPr id="76" name="TextBox 75"/>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§6.5</a:t>
            </a:r>
          </a:p>
        </p:txBody>
      </p:sp>
      <p:sp>
        <p:nvSpPr>
          <p:cNvPr id="2" name="Slide Number Placeholder 1"/>
          <p:cNvSpPr>
            <a:spLocks noGrp="1"/>
          </p:cNvSpPr>
          <p:nvPr>
            <p:ph type="sldNum" sz="quarter" idx="12"/>
          </p:nvPr>
        </p:nvSpPr>
        <p:spPr/>
        <p:txBody>
          <a:bodyPr/>
          <a:lstStyle/>
          <a:p>
            <a:fld id="{91428E00-80DD-2147-9602-1B9AC9547B01}" type="slidenum">
              <a:rPr lang="en-US" smtClean="0"/>
              <a:t>39</a:t>
            </a:fld>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lnSpcReduction="10000"/>
          </a:bodyPr>
          <a:lstStyle/>
          <a:p>
            <a:r>
              <a:rPr lang="en-US" dirty="0"/>
              <a:t>In this slide set we look at how to reduce number of gates used in a circuit </a:t>
            </a:r>
            <a:r>
              <a:rPr lang="en-US" altLang="ja-JP" i="1" dirty="0"/>
              <a:t>without</a:t>
            </a:r>
            <a:r>
              <a:rPr lang="ja-JP" altLang="en-US" dirty="0"/>
              <a:t> </a:t>
            </a:r>
            <a:r>
              <a:rPr lang="en-US" altLang="ja-JP" dirty="0"/>
              <a:t>changing that circuit’s behavior.</a:t>
            </a:r>
            <a:endParaRPr lang="en-US" dirty="0"/>
          </a:p>
          <a:p>
            <a:r>
              <a:rPr lang="en-US" dirty="0"/>
              <a:t>Generally, we let the CAD tools do this for us, but good to understand how they work (what they are capable of and what they are not).</a:t>
            </a:r>
          </a:p>
          <a:p>
            <a:endParaRPr lang="en-US" dirty="0"/>
          </a:p>
          <a:p>
            <a:r>
              <a:rPr lang="en-US" dirty="0"/>
              <a:t>First, we consider several ways of representing combinational logic functions</a:t>
            </a:r>
          </a:p>
        </p:txBody>
      </p:sp>
      <p:sp>
        <p:nvSpPr>
          <p:cNvPr id="4" name="TextBox 3"/>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a:t>
            </a:r>
          </a:p>
        </p:txBody>
      </p:sp>
      <p:sp>
        <p:nvSpPr>
          <p:cNvPr id="5" name="Slide Number Placeholder 4"/>
          <p:cNvSpPr>
            <a:spLocks noGrp="1"/>
          </p:cNvSpPr>
          <p:nvPr>
            <p:ph type="sldNum" sz="quarter" idx="12"/>
          </p:nvPr>
        </p:nvSpPr>
        <p:spPr/>
        <p:txBody>
          <a:bodyPr/>
          <a:lstStyle/>
          <a:p>
            <a:fld id="{91428E00-80DD-2147-9602-1B9AC9547B01}"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8" name="Rectangle 5"/>
          <p:cNvSpPr>
            <a:spLocks noChangeArrowheads="1"/>
          </p:cNvSpPr>
          <p:nvPr/>
        </p:nvSpPr>
        <p:spPr bwMode="auto">
          <a:xfrm>
            <a:off x="3352800"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0000</a:t>
            </a:r>
            <a:endParaRPr lang="en-US" sz="1400"/>
          </a:p>
        </p:txBody>
      </p:sp>
      <p:sp>
        <p:nvSpPr>
          <p:cNvPr id="26629" name="Rectangle 6"/>
          <p:cNvSpPr>
            <a:spLocks noChangeArrowheads="1"/>
          </p:cNvSpPr>
          <p:nvPr/>
        </p:nvSpPr>
        <p:spPr bwMode="auto">
          <a:xfrm>
            <a:off x="396875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0" name="Rectangle 8"/>
          <p:cNvSpPr>
            <a:spLocks noChangeArrowheads="1"/>
          </p:cNvSpPr>
          <p:nvPr/>
        </p:nvSpPr>
        <p:spPr bwMode="auto">
          <a:xfrm>
            <a:off x="4652963" y="1857375"/>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1" name="Rectangle 10"/>
          <p:cNvSpPr>
            <a:spLocks noChangeArrowheads="1"/>
          </p:cNvSpPr>
          <p:nvPr/>
        </p:nvSpPr>
        <p:spPr bwMode="auto">
          <a:xfrm>
            <a:off x="533400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2" name="Rectangle 12"/>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3" name="Rectangle 14"/>
          <p:cNvSpPr>
            <a:spLocks noChangeArrowheads="1"/>
          </p:cNvSpPr>
          <p:nvPr/>
        </p:nvSpPr>
        <p:spPr bwMode="auto">
          <a:xfrm>
            <a:off x="396875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4" name="Rectangle 16"/>
          <p:cNvSpPr>
            <a:spLocks noChangeArrowheads="1"/>
          </p:cNvSpPr>
          <p:nvPr/>
        </p:nvSpPr>
        <p:spPr bwMode="auto">
          <a:xfrm>
            <a:off x="4652963" y="254000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5" name="Rectangle 18"/>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6" name="Rectangle 20"/>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7" name="Rectangle 21"/>
          <p:cNvSpPr>
            <a:spLocks noChangeArrowheads="1"/>
          </p:cNvSpPr>
          <p:nvPr/>
        </p:nvSpPr>
        <p:spPr bwMode="auto">
          <a:xfrm>
            <a:off x="396875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8" name="Rectangle 22"/>
          <p:cNvSpPr>
            <a:spLocks noChangeArrowheads="1"/>
          </p:cNvSpPr>
          <p:nvPr/>
        </p:nvSpPr>
        <p:spPr bwMode="auto">
          <a:xfrm>
            <a:off x="4652963" y="1857375"/>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9" name="Rectangle 23"/>
          <p:cNvSpPr>
            <a:spLocks noChangeArrowheads="1"/>
          </p:cNvSpPr>
          <p:nvPr/>
        </p:nvSpPr>
        <p:spPr bwMode="auto">
          <a:xfrm>
            <a:off x="533400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0" name="Rectangle 24"/>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1" name="Rectangle 25"/>
          <p:cNvSpPr>
            <a:spLocks noChangeArrowheads="1"/>
          </p:cNvSpPr>
          <p:nvPr/>
        </p:nvSpPr>
        <p:spPr bwMode="auto">
          <a:xfrm>
            <a:off x="396875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2" name="Rectangle 26"/>
          <p:cNvSpPr>
            <a:spLocks noChangeArrowheads="1"/>
          </p:cNvSpPr>
          <p:nvPr/>
        </p:nvSpPr>
        <p:spPr bwMode="auto">
          <a:xfrm>
            <a:off x="4652963" y="254000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3" name="Rectangle 27"/>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4" name="Rectangle 28"/>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5" name="Rectangle 29"/>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6" name="Rectangle 30"/>
          <p:cNvSpPr>
            <a:spLocks noChangeArrowheads="1"/>
          </p:cNvSpPr>
          <p:nvPr/>
        </p:nvSpPr>
        <p:spPr bwMode="auto">
          <a:xfrm>
            <a:off x="4652963" y="390525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7" name="Rectangle 31"/>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8" name="Rectangle 32"/>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9" name="Rectangle 33"/>
          <p:cNvSpPr>
            <a:spLocks noChangeArrowheads="1"/>
          </p:cNvSpPr>
          <p:nvPr/>
        </p:nvSpPr>
        <p:spPr bwMode="auto">
          <a:xfrm>
            <a:off x="396875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0" name="Rectangle 34"/>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1" name="Rectangle 35"/>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2" name="Rectangle 44"/>
          <p:cNvSpPr>
            <a:spLocks noChangeArrowheads="1"/>
          </p:cNvSpPr>
          <p:nvPr/>
        </p:nvSpPr>
        <p:spPr bwMode="auto">
          <a:xfrm>
            <a:off x="2786063" y="1185863"/>
            <a:ext cx="682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53" name="Line 50"/>
          <p:cNvSpPr>
            <a:spLocks noChangeShapeType="1"/>
          </p:cNvSpPr>
          <p:nvPr/>
        </p:nvSpPr>
        <p:spPr bwMode="auto">
          <a:xfrm flipH="1" flipV="1">
            <a:off x="2771775" y="1343025"/>
            <a:ext cx="514350" cy="514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Line 51"/>
          <p:cNvSpPr>
            <a:spLocks noChangeShapeType="1"/>
          </p:cNvSpPr>
          <p:nvPr/>
        </p:nvSpPr>
        <p:spPr bwMode="auto">
          <a:xfrm>
            <a:off x="3927475" y="13350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5" name="Line 53"/>
          <p:cNvSpPr>
            <a:spLocks noChangeShapeType="1"/>
          </p:cNvSpPr>
          <p:nvPr/>
        </p:nvSpPr>
        <p:spPr bwMode="auto">
          <a:xfrm>
            <a:off x="4635500" y="47513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6" name="Line 55"/>
          <p:cNvSpPr>
            <a:spLocks noChangeShapeType="1"/>
          </p:cNvSpPr>
          <p:nvPr/>
        </p:nvSpPr>
        <p:spPr bwMode="auto">
          <a:xfrm flipV="1">
            <a:off x="2890838" y="2530475"/>
            <a:ext cx="1587" cy="13668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7" name="Line 57"/>
          <p:cNvSpPr>
            <a:spLocks noChangeShapeType="1"/>
          </p:cNvSpPr>
          <p:nvPr/>
        </p:nvSpPr>
        <p:spPr bwMode="auto">
          <a:xfrm flipV="1">
            <a:off x="6180138" y="3214688"/>
            <a:ext cx="1587" cy="136683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8" name="Rectangle 59"/>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9" name="Rectangle 61"/>
          <p:cNvSpPr>
            <a:spLocks noChangeArrowheads="1"/>
          </p:cNvSpPr>
          <p:nvPr/>
        </p:nvSpPr>
        <p:spPr bwMode="auto">
          <a:xfrm>
            <a:off x="396875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0" name="Rectangle 63"/>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1" name="Rectangle 65"/>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2" name="Rectangle 67"/>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3" name="Rectangle 69"/>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4" name="Rectangle 71"/>
          <p:cNvSpPr>
            <a:spLocks noChangeArrowheads="1"/>
          </p:cNvSpPr>
          <p:nvPr/>
        </p:nvSpPr>
        <p:spPr bwMode="auto">
          <a:xfrm>
            <a:off x="4652963" y="390525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5" name="Rectangle 73"/>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6" name="Rectangle 75"/>
          <p:cNvSpPr>
            <a:spLocks noChangeArrowheads="1"/>
          </p:cNvSpPr>
          <p:nvPr/>
        </p:nvSpPr>
        <p:spPr bwMode="auto">
          <a:xfrm rot="-5400000">
            <a:off x="2933700" y="20732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6667" name="Rectangle 76"/>
          <p:cNvSpPr>
            <a:spLocks noChangeArrowheads="1"/>
          </p:cNvSpPr>
          <p:nvPr/>
        </p:nvSpPr>
        <p:spPr bwMode="auto">
          <a:xfrm rot="-5400000">
            <a:off x="2936875" y="27320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6668" name="Rectangle 77"/>
          <p:cNvSpPr>
            <a:spLocks noChangeArrowheads="1"/>
          </p:cNvSpPr>
          <p:nvPr/>
        </p:nvSpPr>
        <p:spPr bwMode="auto">
          <a:xfrm rot="-5400000">
            <a:off x="2938463" y="34147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6669" name="Rectangle 78"/>
          <p:cNvSpPr>
            <a:spLocks noChangeArrowheads="1"/>
          </p:cNvSpPr>
          <p:nvPr/>
        </p:nvSpPr>
        <p:spPr bwMode="auto">
          <a:xfrm rot="-5400000">
            <a:off x="2941638" y="40989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6670" name="Rectangle 79"/>
          <p:cNvSpPr>
            <a:spLocks noChangeArrowheads="1"/>
          </p:cNvSpPr>
          <p:nvPr/>
        </p:nvSpPr>
        <p:spPr bwMode="auto">
          <a:xfrm>
            <a:off x="4027488"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0001</a:t>
            </a:r>
          </a:p>
        </p:txBody>
      </p:sp>
      <p:sp>
        <p:nvSpPr>
          <p:cNvPr id="26671" name="Rectangle 80"/>
          <p:cNvSpPr>
            <a:spLocks noChangeArrowheads="1"/>
          </p:cNvSpPr>
          <p:nvPr/>
        </p:nvSpPr>
        <p:spPr bwMode="auto">
          <a:xfrm>
            <a:off x="4721225"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0011</a:t>
            </a:r>
          </a:p>
        </p:txBody>
      </p:sp>
      <p:sp>
        <p:nvSpPr>
          <p:cNvPr id="26672" name="Rectangle 82"/>
          <p:cNvSpPr>
            <a:spLocks noChangeArrowheads="1"/>
          </p:cNvSpPr>
          <p:nvPr/>
        </p:nvSpPr>
        <p:spPr bwMode="auto">
          <a:xfrm>
            <a:off x="5399088"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0010</a:t>
            </a:r>
          </a:p>
        </p:txBody>
      </p:sp>
      <p:sp>
        <p:nvSpPr>
          <p:cNvPr id="26673" name="Rectangle 83"/>
          <p:cNvSpPr>
            <a:spLocks noChangeArrowheads="1"/>
          </p:cNvSpPr>
          <p:nvPr/>
        </p:nvSpPr>
        <p:spPr bwMode="auto">
          <a:xfrm>
            <a:off x="3336925"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0100</a:t>
            </a:r>
            <a:endParaRPr lang="en-US" sz="1400"/>
          </a:p>
        </p:txBody>
      </p:sp>
      <p:sp>
        <p:nvSpPr>
          <p:cNvPr id="26674" name="Rectangle 84"/>
          <p:cNvSpPr>
            <a:spLocks noChangeArrowheads="1"/>
          </p:cNvSpPr>
          <p:nvPr/>
        </p:nvSpPr>
        <p:spPr bwMode="auto">
          <a:xfrm>
            <a:off x="4016375"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0101</a:t>
            </a:r>
          </a:p>
        </p:txBody>
      </p:sp>
      <p:sp>
        <p:nvSpPr>
          <p:cNvPr id="26675" name="Rectangle 85"/>
          <p:cNvSpPr>
            <a:spLocks noChangeArrowheads="1"/>
          </p:cNvSpPr>
          <p:nvPr/>
        </p:nvSpPr>
        <p:spPr bwMode="auto">
          <a:xfrm>
            <a:off x="4700588"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0111</a:t>
            </a:r>
          </a:p>
        </p:txBody>
      </p:sp>
      <p:sp>
        <p:nvSpPr>
          <p:cNvPr id="26676" name="Rectangle 86"/>
          <p:cNvSpPr>
            <a:spLocks noChangeArrowheads="1"/>
          </p:cNvSpPr>
          <p:nvPr/>
        </p:nvSpPr>
        <p:spPr bwMode="auto">
          <a:xfrm>
            <a:off x="5383213"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0110</a:t>
            </a:r>
          </a:p>
        </p:txBody>
      </p:sp>
      <p:sp>
        <p:nvSpPr>
          <p:cNvPr id="26677" name="Rectangle 87"/>
          <p:cNvSpPr>
            <a:spLocks noChangeArrowheads="1"/>
          </p:cNvSpPr>
          <p:nvPr/>
        </p:nvSpPr>
        <p:spPr bwMode="auto">
          <a:xfrm>
            <a:off x="3340100"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1100</a:t>
            </a:r>
            <a:endParaRPr lang="en-US" sz="1400"/>
          </a:p>
        </p:txBody>
      </p:sp>
      <p:sp>
        <p:nvSpPr>
          <p:cNvPr id="26678" name="Rectangle 88"/>
          <p:cNvSpPr>
            <a:spLocks noChangeArrowheads="1"/>
          </p:cNvSpPr>
          <p:nvPr/>
        </p:nvSpPr>
        <p:spPr bwMode="auto">
          <a:xfrm>
            <a:off x="4011613"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1101</a:t>
            </a:r>
          </a:p>
        </p:txBody>
      </p:sp>
      <p:sp>
        <p:nvSpPr>
          <p:cNvPr id="26679" name="Rectangle 89"/>
          <p:cNvSpPr>
            <a:spLocks noChangeArrowheads="1"/>
          </p:cNvSpPr>
          <p:nvPr/>
        </p:nvSpPr>
        <p:spPr bwMode="auto">
          <a:xfrm>
            <a:off x="470217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1111</a:t>
            </a:r>
          </a:p>
        </p:txBody>
      </p:sp>
      <p:sp>
        <p:nvSpPr>
          <p:cNvPr id="26680" name="Rectangle 90"/>
          <p:cNvSpPr>
            <a:spLocks noChangeArrowheads="1"/>
          </p:cNvSpPr>
          <p:nvPr/>
        </p:nvSpPr>
        <p:spPr bwMode="auto">
          <a:xfrm>
            <a:off x="538162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1110</a:t>
            </a:r>
          </a:p>
        </p:txBody>
      </p:sp>
      <p:sp>
        <p:nvSpPr>
          <p:cNvPr id="26681" name="Rectangle 91"/>
          <p:cNvSpPr>
            <a:spLocks noChangeArrowheads="1"/>
          </p:cNvSpPr>
          <p:nvPr/>
        </p:nvSpPr>
        <p:spPr bwMode="auto">
          <a:xfrm>
            <a:off x="33416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1000</a:t>
            </a:r>
            <a:endParaRPr lang="en-US" sz="1400"/>
          </a:p>
        </p:txBody>
      </p:sp>
      <p:sp>
        <p:nvSpPr>
          <p:cNvPr id="26682" name="Rectangle 92"/>
          <p:cNvSpPr>
            <a:spLocks noChangeArrowheads="1"/>
          </p:cNvSpPr>
          <p:nvPr/>
        </p:nvSpPr>
        <p:spPr bwMode="auto">
          <a:xfrm>
            <a:off x="4011613"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1001</a:t>
            </a:r>
          </a:p>
        </p:txBody>
      </p:sp>
      <p:sp>
        <p:nvSpPr>
          <p:cNvPr id="26683" name="Rectangle 93"/>
          <p:cNvSpPr>
            <a:spLocks noChangeArrowheads="1"/>
          </p:cNvSpPr>
          <p:nvPr/>
        </p:nvSpPr>
        <p:spPr bwMode="auto">
          <a:xfrm>
            <a:off x="47005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1011</a:t>
            </a:r>
          </a:p>
        </p:txBody>
      </p:sp>
      <p:sp>
        <p:nvSpPr>
          <p:cNvPr id="26684" name="Rectangle 94"/>
          <p:cNvSpPr>
            <a:spLocks noChangeArrowheads="1"/>
          </p:cNvSpPr>
          <p:nvPr/>
        </p:nvSpPr>
        <p:spPr bwMode="auto">
          <a:xfrm>
            <a:off x="5381625"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1010</a:t>
            </a:r>
          </a:p>
        </p:txBody>
      </p:sp>
      <p:sp>
        <p:nvSpPr>
          <p:cNvPr id="26685" name="Rectangle 95"/>
          <p:cNvSpPr>
            <a:spLocks noChangeArrowheads="1"/>
          </p:cNvSpPr>
          <p:nvPr/>
        </p:nvSpPr>
        <p:spPr bwMode="auto">
          <a:xfrm>
            <a:off x="6589713" y="5008563"/>
            <a:ext cx="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6686" name="Text Box 96"/>
          <p:cNvSpPr txBox="1">
            <a:spLocks noChangeArrowheads="1"/>
          </p:cNvSpPr>
          <p:nvPr/>
        </p:nvSpPr>
        <p:spPr bwMode="auto">
          <a:xfrm>
            <a:off x="1978025" y="5111750"/>
            <a:ext cx="5507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eaLnBrk="1" hangingPunct="1">
              <a:spcBef>
                <a:spcPct val="0"/>
              </a:spcBef>
            </a:pPr>
            <a:r>
              <a:rPr lang="en-US" sz="2400" b="0" dirty="0">
                <a:latin typeface="Times New Roman" pitchFamily="18" charset="0"/>
              </a:rPr>
              <a:t>Adjacent </a:t>
            </a:r>
            <a:r>
              <a:rPr lang="en-US" sz="2400" b="0" dirty="0" err="1">
                <a:latin typeface="Times New Roman" pitchFamily="18" charset="0"/>
              </a:rPr>
              <a:t>minterms</a:t>
            </a:r>
            <a:r>
              <a:rPr lang="en-US" sz="2400" b="0" dirty="0">
                <a:latin typeface="Times New Roman" pitchFamily="18" charset="0"/>
              </a:rPr>
              <a:t> differ in exactly one bit</a:t>
            </a:r>
          </a:p>
          <a:p>
            <a:pPr algn="l" eaLnBrk="1" hangingPunct="1">
              <a:spcBef>
                <a:spcPct val="0"/>
              </a:spcBef>
            </a:pPr>
            <a:r>
              <a:rPr lang="en-US" sz="2400" b="0" dirty="0">
                <a:latin typeface="Times New Roman" pitchFamily="18" charset="0"/>
              </a:rPr>
              <a:t>Every blue </a:t>
            </a:r>
            <a:r>
              <a:rPr lang="en-US" sz="2400" b="0" dirty="0" err="1">
                <a:latin typeface="Times New Roman" pitchFamily="18" charset="0"/>
              </a:rPr>
              <a:t>minterm</a:t>
            </a:r>
            <a:r>
              <a:rPr lang="en-US" sz="2400" b="0" dirty="0">
                <a:latin typeface="Times New Roman" pitchFamily="18" charset="0"/>
              </a:rPr>
              <a:t> is an </a:t>
            </a:r>
            <a:r>
              <a:rPr lang="en-US" sz="2400" b="0" u="sng" dirty="0" err="1">
                <a:latin typeface="Times New Roman" pitchFamily="18" charset="0"/>
              </a:rPr>
              <a:t>implicant</a:t>
            </a:r>
            <a:endParaRPr lang="en-US" sz="2400" b="0" dirty="0">
              <a:latin typeface="Times New Roman" pitchFamily="18" charset="0"/>
            </a:endParaRPr>
          </a:p>
        </p:txBody>
      </p:sp>
      <p:sp>
        <p:nvSpPr>
          <p:cNvPr id="26687" name="Rectangle 104"/>
          <p:cNvSpPr>
            <a:spLocks noChangeArrowheads="1"/>
          </p:cNvSpPr>
          <p:nvPr/>
        </p:nvSpPr>
        <p:spPr bwMode="auto">
          <a:xfrm>
            <a:off x="3211513" y="12065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a:t>
            </a:r>
            <a:endParaRPr lang="en-US"/>
          </a:p>
        </p:txBody>
      </p:sp>
      <p:sp>
        <p:nvSpPr>
          <p:cNvPr id="26688" name="Rectangle 105"/>
          <p:cNvSpPr>
            <a:spLocks noChangeArrowheads="1"/>
          </p:cNvSpPr>
          <p:nvPr/>
        </p:nvSpPr>
        <p:spPr bwMode="auto">
          <a:xfrm>
            <a:off x="4670425" y="960438"/>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a</a:t>
            </a:r>
            <a:endParaRPr lang="en-US"/>
          </a:p>
        </p:txBody>
      </p:sp>
      <p:sp>
        <p:nvSpPr>
          <p:cNvPr id="26689" name="Rectangle 106"/>
          <p:cNvSpPr>
            <a:spLocks noChangeArrowheads="1"/>
          </p:cNvSpPr>
          <p:nvPr/>
        </p:nvSpPr>
        <p:spPr bwMode="auto">
          <a:xfrm>
            <a:off x="3479800"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6690" name="Rectangle 107"/>
          <p:cNvSpPr>
            <a:spLocks noChangeArrowheads="1"/>
          </p:cNvSpPr>
          <p:nvPr/>
        </p:nvSpPr>
        <p:spPr bwMode="auto">
          <a:xfrm>
            <a:off x="4162425"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6691" name="Rectangle 108"/>
          <p:cNvSpPr>
            <a:spLocks noChangeArrowheads="1"/>
          </p:cNvSpPr>
          <p:nvPr/>
        </p:nvSpPr>
        <p:spPr bwMode="auto">
          <a:xfrm>
            <a:off x="4829175" y="1524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6692" name="Rectangle 109"/>
          <p:cNvSpPr>
            <a:spLocks noChangeArrowheads="1"/>
          </p:cNvSpPr>
          <p:nvPr/>
        </p:nvSpPr>
        <p:spPr bwMode="auto">
          <a:xfrm>
            <a:off x="5513388" y="15192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6693" name="Rectangle 110"/>
          <p:cNvSpPr>
            <a:spLocks noChangeArrowheads="1"/>
          </p:cNvSpPr>
          <p:nvPr/>
        </p:nvSpPr>
        <p:spPr bwMode="auto">
          <a:xfrm rot="-5400000">
            <a:off x="6242050" y="38179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d</a:t>
            </a:r>
            <a:endParaRPr lang="en-US"/>
          </a:p>
        </p:txBody>
      </p:sp>
      <p:sp>
        <p:nvSpPr>
          <p:cNvPr id="26694" name="Rectangle 111"/>
          <p:cNvSpPr>
            <a:spLocks noChangeArrowheads="1"/>
          </p:cNvSpPr>
          <p:nvPr/>
        </p:nvSpPr>
        <p:spPr bwMode="auto">
          <a:xfrm>
            <a:off x="5100638" y="4826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b</a:t>
            </a:r>
            <a:endParaRPr lang="en-US"/>
          </a:p>
        </p:txBody>
      </p:sp>
      <p:sp>
        <p:nvSpPr>
          <p:cNvPr id="26695" name="Rectangle 112"/>
          <p:cNvSpPr>
            <a:spLocks noChangeArrowheads="1"/>
          </p:cNvSpPr>
          <p:nvPr/>
        </p:nvSpPr>
        <p:spPr bwMode="auto">
          <a:xfrm rot="-5400000">
            <a:off x="2468563" y="284797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c</a:t>
            </a:r>
            <a:endParaRPr lang="en-US"/>
          </a:p>
        </p:txBody>
      </p:sp>
      <p:sp>
        <p:nvSpPr>
          <p:cNvPr id="26696" name="Rectangle 113"/>
          <p:cNvSpPr>
            <a:spLocks noChangeArrowheads="1"/>
          </p:cNvSpPr>
          <p:nvPr/>
        </p:nvSpPr>
        <p:spPr bwMode="auto">
          <a:xfrm>
            <a:off x="2641600" y="1571625"/>
            <a:ext cx="322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dc</a:t>
            </a:r>
            <a:endParaRPr lang="en-US"/>
          </a:p>
        </p:txBody>
      </p:sp>
      <p:sp>
        <p:nvSpPr>
          <p:cNvPr id="26697" name="Rectangle 114"/>
          <p:cNvSpPr>
            <a:spLocks noGrp="1" noChangeArrowheads="1"/>
          </p:cNvSpPr>
          <p:nvPr/>
        </p:nvSpPr>
        <p:spPr bwMode="auto">
          <a:xfrm>
            <a:off x="152400" y="0"/>
            <a:ext cx="7772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a:spcBef>
                <a:spcPct val="0"/>
              </a:spcBef>
            </a:pPr>
            <a:r>
              <a:rPr lang="en-US" sz="2400" b="0">
                <a:solidFill>
                  <a:srgbClr val="000099"/>
                </a:solidFill>
              </a:rPr>
              <a:t>Karnaugh Map of 4-bit Prime: Implicants</a:t>
            </a:r>
          </a:p>
        </p:txBody>
      </p:sp>
      <p:sp>
        <p:nvSpPr>
          <p:cNvPr id="74" name="TextBox 73"/>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§6.5</a:t>
            </a:r>
          </a:p>
        </p:txBody>
      </p:sp>
      <p:sp>
        <p:nvSpPr>
          <p:cNvPr id="75" name="Rounded Rectangle 74"/>
          <p:cNvSpPr/>
          <p:nvPr/>
        </p:nvSpPr>
        <p:spPr>
          <a:xfrm>
            <a:off x="4635500" y="1857375"/>
            <a:ext cx="1382714" cy="682625"/>
          </a:xfrm>
          <a:prstGeom prst="roundRect">
            <a:avLst/>
          </a:prstGeom>
          <a:noFill/>
          <a:ln w="6032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ounded Rectangle 75"/>
          <p:cNvSpPr/>
          <p:nvPr/>
        </p:nvSpPr>
        <p:spPr>
          <a:xfrm>
            <a:off x="3927475" y="2471738"/>
            <a:ext cx="773113" cy="1433512"/>
          </a:xfrm>
          <a:prstGeom prst="roundRect">
            <a:avLst/>
          </a:prstGeom>
          <a:noFill/>
          <a:ln w="6032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4" name="Group 83"/>
          <p:cNvGrpSpPr/>
          <p:nvPr/>
        </p:nvGrpSpPr>
        <p:grpSpPr>
          <a:xfrm>
            <a:off x="5167313" y="1490666"/>
            <a:ext cx="700087" cy="566734"/>
            <a:chOff x="5167313" y="1490666"/>
            <a:chExt cx="700087" cy="566734"/>
          </a:xfrm>
        </p:grpSpPr>
        <p:cxnSp>
          <p:nvCxnSpPr>
            <p:cNvPr id="78" name="Straight Arrow Connector 77"/>
            <p:cNvCxnSpPr/>
            <p:nvPr/>
          </p:nvCxnSpPr>
          <p:spPr>
            <a:xfrm rot="5400000">
              <a:off x="4884740" y="1773239"/>
              <a:ext cx="56673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rot="5400000">
              <a:off x="5568952" y="1773239"/>
              <a:ext cx="56673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0800000">
              <a:off x="5183188" y="1490666"/>
              <a:ext cx="68421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86" name="Straight Arrow Connector 85"/>
          <p:cNvCxnSpPr/>
          <p:nvPr/>
        </p:nvCxnSpPr>
        <p:spPr>
          <a:xfrm rot="5400000">
            <a:off x="3891361" y="3240000"/>
            <a:ext cx="448467" cy="1589"/>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91428E00-80DD-2147-9602-1B9AC9547B01}" type="slidenum">
              <a:rPr lang="en-US" smtClean="0"/>
              <a:t>40</a:t>
            </a:fld>
            <a:endParaRPr lang="en-US"/>
          </a:p>
        </p:txBody>
      </p:sp>
      <p:graphicFrame>
        <p:nvGraphicFramePr>
          <p:cNvPr id="82" name="Object 5"/>
          <p:cNvGraphicFramePr>
            <a:graphicFrameLocks noChangeAspect="1"/>
          </p:cNvGraphicFramePr>
          <p:nvPr>
            <p:extLst>
              <p:ext uri="{D42A27DB-BD31-4B8C-83A1-F6EECF244321}">
                <p14:modId xmlns:p14="http://schemas.microsoft.com/office/powerpoint/2010/main" val="2572210245"/>
              </p:ext>
            </p:extLst>
          </p:nvPr>
        </p:nvGraphicFramePr>
        <p:xfrm>
          <a:off x="2766619" y="604838"/>
          <a:ext cx="1965325" cy="538162"/>
        </p:xfrm>
        <a:graphic>
          <a:graphicData uri="http://schemas.openxmlformats.org/presentationml/2006/ole">
            <mc:AlternateContent xmlns:mc="http://schemas.openxmlformats.org/markup-compatibility/2006">
              <mc:Choice xmlns:v="urn:schemas-microsoft-com:vml" Requires="v">
                <p:oleObj name="Equation" r:id="rId3" imgW="787320" imgH="215640" progId="Equation.3">
                  <p:embed/>
                </p:oleObj>
              </mc:Choice>
              <mc:Fallback>
                <p:oleObj name="Equation" r:id="rId3" imgW="787320" imgH="215640" progId="Equation.3">
                  <p:embed/>
                  <p:pic>
                    <p:nvPicPr>
                      <p:cNvPr id="0" name=""/>
                      <p:cNvPicPr>
                        <a:picLocks noChangeAspect="1" noChangeArrowheads="1"/>
                      </p:cNvPicPr>
                      <p:nvPr/>
                    </p:nvPicPr>
                    <p:blipFill>
                      <a:blip r:embed="rId4"/>
                      <a:srcRect/>
                      <a:stretch>
                        <a:fillRect/>
                      </a:stretch>
                    </p:blipFill>
                    <p:spPr bwMode="auto">
                      <a:xfrm>
                        <a:off x="2766619" y="604838"/>
                        <a:ext cx="1965325" cy="538162"/>
                      </a:xfrm>
                      <a:prstGeom prst="rect">
                        <a:avLst/>
                      </a:prstGeom>
                      <a:solidFill>
                        <a:srgbClr val="FFFF00"/>
                      </a:solidFill>
                    </p:spPr>
                  </p:pic>
                </p:oleObj>
              </mc:Fallback>
            </mc:AlternateContent>
          </a:graphicData>
        </a:graphic>
      </p:graphicFrame>
      <p:graphicFrame>
        <p:nvGraphicFramePr>
          <p:cNvPr id="85" name="Object 5"/>
          <p:cNvGraphicFramePr>
            <a:graphicFrameLocks noChangeAspect="1"/>
          </p:cNvGraphicFramePr>
          <p:nvPr>
            <p:extLst>
              <p:ext uri="{D42A27DB-BD31-4B8C-83A1-F6EECF244321}">
                <p14:modId xmlns:p14="http://schemas.microsoft.com/office/powerpoint/2010/main" val="3689838204"/>
              </p:ext>
            </p:extLst>
          </p:nvPr>
        </p:nvGraphicFramePr>
        <p:xfrm>
          <a:off x="5895172" y="575471"/>
          <a:ext cx="1870075" cy="411162"/>
        </p:xfrm>
        <a:graphic>
          <a:graphicData uri="http://schemas.openxmlformats.org/presentationml/2006/ole">
            <mc:AlternateContent xmlns:mc="http://schemas.openxmlformats.org/markup-compatibility/2006">
              <mc:Choice xmlns:v="urn:schemas-microsoft-com:vml" Requires="v">
                <p:oleObj name="Equation" r:id="rId5" imgW="749300" imgH="165100" progId="Equation.3">
                  <p:embed/>
                </p:oleObj>
              </mc:Choice>
              <mc:Fallback>
                <p:oleObj name="Equation" r:id="rId5" imgW="749300" imgH="165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5172" y="575471"/>
                        <a:ext cx="1870075" cy="411162"/>
                      </a:xfrm>
                      <a:prstGeom prst="rect">
                        <a:avLst/>
                      </a:prstGeom>
                      <a:solidFill>
                        <a:srgbClr val="FFFF00"/>
                      </a:solidFill>
                    </p:spPr>
                  </p:pic>
                </p:oleObj>
              </mc:Fallback>
            </mc:AlternateContent>
          </a:graphicData>
        </a:graphic>
      </p:graphicFrame>
      <p:graphicFrame>
        <p:nvGraphicFramePr>
          <p:cNvPr id="91" name="Object 5"/>
          <p:cNvGraphicFramePr>
            <a:graphicFrameLocks noChangeAspect="1"/>
          </p:cNvGraphicFramePr>
          <p:nvPr>
            <p:extLst>
              <p:ext uri="{D42A27DB-BD31-4B8C-83A1-F6EECF244321}">
                <p14:modId xmlns:p14="http://schemas.microsoft.com/office/powerpoint/2010/main" val="691199483"/>
              </p:ext>
            </p:extLst>
          </p:nvPr>
        </p:nvGraphicFramePr>
        <p:xfrm>
          <a:off x="4694239" y="1926431"/>
          <a:ext cx="1269999" cy="538163"/>
        </p:xfrm>
        <a:graphic>
          <a:graphicData uri="http://schemas.openxmlformats.org/presentationml/2006/ole">
            <mc:AlternateContent xmlns:mc="http://schemas.openxmlformats.org/markup-compatibility/2006">
              <mc:Choice xmlns:v="urn:schemas-microsoft-com:vml" Requires="v">
                <p:oleObj name="Equation" r:id="rId7" imgW="571320" imgH="215640" progId="Equation.3">
                  <p:embed/>
                </p:oleObj>
              </mc:Choice>
              <mc:Fallback>
                <p:oleObj name="Equation" r:id="rId7" imgW="571320" imgH="215640" progId="Equation.3">
                  <p:embed/>
                  <p:pic>
                    <p:nvPicPr>
                      <p:cNvPr id="0" name=""/>
                      <p:cNvPicPr>
                        <a:picLocks noChangeAspect="1" noChangeArrowheads="1"/>
                      </p:cNvPicPr>
                      <p:nvPr/>
                    </p:nvPicPr>
                    <p:blipFill>
                      <a:blip r:embed="rId8"/>
                      <a:srcRect/>
                      <a:stretch>
                        <a:fillRect/>
                      </a:stretch>
                    </p:blipFill>
                    <p:spPr bwMode="auto">
                      <a:xfrm>
                        <a:off x="4694239" y="1926431"/>
                        <a:ext cx="1269999" cy="538163"/>
                      </a:xfrm>
                      <a:prstGeom prst="rect">
                        <a:avLst/>
                      </a:prstGeom>
                      <a:solidFill>
                        <a:srgbClr val="FFFF00"/>
                      </a:solidFill>
                    </p:spPr>
                  </p:pic>
                </p:oleObj>
              </mc:Fallback>
            </mc:AlternateContent>
          </a:graphicData>
        </a:graphic>
      </p:graphicFrame>
      <p:cxnSp>
        <p:nvCxnSpPr>
          <p:cNvPr id="4" name="Straight Arrow Connector 3"/>
          <p:cNvCxnSpPr>
            <a:stCxn id="82" idx="2"/>
          </p:cNvCxnSpPr>
          <p:nvPr/>
        </p:nvCxnSpPr>
        <p:spPr>
          <a:xfrm>
            <a:off x="3749281" y="1143000"/>
            <a:ext cx="982663" cy="904875"/>
          </a:xfrm>
          <a:prstGeom prst="straightConnector1">
            <a:avLst/>
          </a:prstGeom>
          <a:ln w="508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85" idx="2"/>
          </p:cNvCxnSpPr>
          <p:nvPr/>
        </p:nvCxnSpPr>
        <p:spPr>
          <a:xfrm flipH="1">
            <a:off x="5851525" y="986633"/>
            <a:ext cx="978684" cy="1061242"/>
          </a:xfrm>
          <a:prstGeom prst="straightConnector1">
            <a:avLst/>
          </a:prstGeom>
          <a:ln w="508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8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2" name="Rectangle 5"/>
          <p:cNvSpPr>
            <a:spLocks noChangeArrowheads="1"/>
          </p:cNvSpPr>
          <p:nvPr/>
        </p:nvSpPr>
        <p:spPr bwMode="auto">
          <a:xfrm>
            <a:off x="3352800"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0000</a:t>
            </a:r>
            <a:endParaRPr lang="en-US" sz="1400"/>
          </a:p>
        </p:txBody>
      </p:sp>
      <p:sp>
        <p:nvSpPr>
          <p:cNvPr id="27653" name="Rectangle 6"/>
          <p:cNvSpPr>
            <a:spLocks noChangeArrowheads="1"/>
          </p:cNvSpPr>
          <p:nvPr/>
        </p:nvSpPr>
        <p:spPr bwMode="auto">
          <a:xfrm>
            <a:off x="396875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4" name="Rectangle 7"/>
          <p:cNvSpPr>
            <a:spLocks noChangeArrowheads="1"/>
          </p:cNvSpPr>
          <p:nvPr/>
        </p:nvSpPr>
        <p:spPr bwMode="auto">
          <a:xfrm>
            <a:off x="4652963" y="1857375"/>
            <a:ext cx="1365250"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5" name="Rectangle 9"/>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6" name="Rectangle 11"/>
          <p:cNvSpPr>
            <a:spLocks noChangeArrowheads="1"/>
          </p:cNvSpPr>
          <p:nvPr/>
        </p:nvSpPr>
        <p:spPr bwMode="auto">
          <a:xfrm>
            <a:off x="4652963" y="254000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7" name="Rectangle 12"/>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8" name="Rectangle 13"/>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9" name="Rectangle 14"/>
          <p:cNvSpPr>
            <a:spLocks noChangeArrowheads="1"/>
          </p:cNvSpPr>
          <p:nvPr/>
        </p:nvSpPr>
        <p:spPr bwMode="auto">
          <a:xfrm>
            <a:off x="396875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0" name="Rectangle 17"/>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1" name="Rectangle 19"/>
          <p:cNvSpPr>
            <a:spLocks noChangeArrowheads="1"/>
          </p:cNvSpPr>
          <p:nvPr/>
        </p:nvSpPr>
        <p:spPr bwMode="auto">
          <a:xfrm>
            <a:off x="4652963" y="254000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2" name="Rectangle 20"/>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3" name="Rectangle 21"/>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4" name="Rectangle 22"/>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5" name="Rectangle 23"/>
          <p:cNvSpPr>
            <a:spLocks noChangeArrowheads="1"/>
          </p:cNvSpPr>
          <p:nvPr/>
        </p:nvSpPr>
        <p:spPr bwMode="auto">
          <a:xfrm>
            <a:off x="4652963" y="390525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6" name="Rectangle 24"/>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7" name="Rectangle 25"/>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8" name="Rectangle 27"/>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69" name="Rectangle 28"/>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0" name="Rectangle 37"/>
          <p:cNvSpPr>
            <a:spLocks noChangeArrowheads="1"/>
          </p:cNvSpPr>
          <p:nvPr/>
        </p:nvSpPr>
        <p:spPr bwMode="auto">
          <a:xfrm>
            <a:off x="2786063" y="1185863"/>
            <a:ext cx="682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71" name="Rectangle 40"/>
          <p:cNvSpPr>
            <a:spLocks noChangeArrowheads="1"/>
          </p:cNvSpPr>
          <p:nvPr/>
        </p:nvSpPr>
        <p:spPr bwMode="auto">
          <a:xfrm>
            <a:off x="2333625" y="1592263"/>
            <a:ext cx="682625" cy="341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72" name="Line 43"/>
          <p:cNvSpPr>
            <a:spLocks noChangeShapeType="1"/>
          </p:cNvSpPr>
          <p:nvPr/>
        </p:nvSpPr>
        <p:spPr bwMode="auto">
          <a:xfrm flipH="1" flipV="1">
            <a:off x="2771775" y="1343025"/>
            <a:ext cx="514350" cy="514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44"/>
          <p:cNvSpPr>
            <a:spLocks noChangeShapeType="1"/>
          </p:cNvSpPr>
          <p:nvPr/>
        </p:nvSpPr>
        <p:spPr bwMode="auto">
          <a:xfrm>
            <a:off x="3927475" y="13350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46"/>
          <p:cNvSpPr>
            <a:spLocks noChangeShapeType="1"/>
          </p:cNvSpPr>
          <p:nvPr/>
        </p:nvSpPr>
        <p:spPr bwMode="auto">
          <a:xfrm>
            <a:off x="4635500" y="47513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Line 47"/>
          <p:cNvSpPr>
            <a:spLocks noChangeShapeType="1"/>
          </p:cNvSpPr>
          <p:nvPr/>
        </p:nvSpPr>
        <p:spPr bwMode="auto">
          <a:xfrm flipV="1">
            <a:off x="2890838" y="2530475"/>
            <a:ext cx="1587" cy="13668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Rectangle 48"/>
          <p:cNvSpPr>
            <a:spLocks noChangeArrowheads="1"/>
          </p:cNvSpPr>
          <p:nvPr/>
        </p:nvSpPr>
        <p:spPr bwMode="auto">
          <a:xfrm rot="-5400000">
            <a:off x="2443163" y="2547938"/>
            <a:ext cx="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7677" name="Line 49"/>
          <p:cNvSpPr>
            <a:spLocks noChangeShapeType="1"/>
          </p:cNvSpPr>
          <p:nvPr/>
        </p:nvSpPr>
        <p:spPr bwMode="auto">
          <a:xfrm flipV="1">
            <a:off x="6180138" y="3214688"/>
            <a:ext cx="1587" cy="136683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Rectangle 51"/>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79" name="Rectangle 53"/>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0" name="Rectangle 54"/>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1" name="Rectangle 55"/>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2" name="Rectangle 56"/>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3" name="Rectangle 57"/>
          <p:cNvSpPr>
            <a:spLocks noChangeArrowheads="1"/>
          </p:cNvSpPr>
          <p:nvPr/>
        </p:nvSpPr>
        <p:spPr bwMode="auto">
          <a:xfrm>
            <a:off x="4652963" y="390525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4" name="Rectangle 58"/>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85" name="Rectangle 59"/>
          <p:cNvSpPr>
            <a:spLocks noChangeArrowheads="1"/>
          </p:cNvSpPr>
          <p:nvPr/>
        </p:nvSpPr>
        <p:spPr bwMode="auto">
          <a:xfrm rot="-5400000">
            <a:off x="2933700" y="20732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7686" name="Rectangle 60"/>
          <p:cNvSpPr>
            <a:spLocks noChangeArrowheads="1"/>
          </p:cNvSpPr>
          <p:nvPr/>
        </p:nvSpPr>
        <p:spPr bwMode="auto">
          <a:xfrm rot="-5400000">
            <a:off x="2936875" y="27320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7687" name="Rectangle 61"/>
          <p:cNvSpPr>
            <a:spLocks noChangeArrowheads="1"/>
          </p:cNvSpPr>
          <p:nvPr/>
        </p:nvSpPr>
        <p:spPr bwMode="auto">
          <a:xfrm rot="-5400000">
            <a:off x="2938463" y="34147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7688" name="Rectangle 62"/>
          <p:cNvSpPr>
            <a:spLocks noChangeArrowheads="1"/>
          </p:cNvSpPr>
          <p:nvPr/>
        </p:nvSpPr>
        <p:spPr bwMode="auto">
          <a:xfrm rot="-5400000">
            <a:off x="2941638" y="40989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7689" name="Rectangle 63"/>
          <p:cNvSpPr>
            <a:spLocks noChangeArrowheads="1"/>
          </p:cNvSpPr>
          <p:nvPr/>
        </p:nvSpPr>
        <p:spPr bwMode="auto">
          <a:xfrm>
            <a:off x="4027488"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0001</a:t>
            </a:r>
          </a:p>
        </p:txBody>
      </p:sp>
      <p:sp>
        <p:nvSpPr>
          <p:cNvPr id="27690" name="Rectangle 64"/>
          <p:cNvSpPr>
            <a:spLocks noChangeArrowheads="1"/>
          </p:cNvSpPr>
          <p:nvPr/>
        </p:nvSpPr>
        <p:spPr bwMode="auto">
          <a:xfrm>
            <a:off x="5056188" y="2047875"/>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001X</a:t>
            </a:r>
          </a:p>
        </p:txBody>
      </p:sp>
      <p:sp>
        <p:nvSpPr>
          <p:cNvPr id="27691" name="Rectangle 66"/>
          <p:cNvSpPr>
            <a:spLocks noChangeArrowheads="1"/>
          </p:cNvSpPr>
          <p:nvPr/>
        </p:nvSpPr>
        <p:spPr bwMode="auto">
          <a:xfrm>
            <a:off x="3336925"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0100</a:t>
            </a:r>
            <a:endParaRPr lang="en-US" sz="1400"/>
          </a:p>
        </p:txBody>
      </p:sp>
      <p:sp>
        <p:nvSpPr>
          <p:cNvPr id="27692" name="Rectangle 67"/>
          <p:cNvSpPr>
            <a:spLocks noChangeArrowheads="1"/>
          </p:cNvSpPr>
          <p:nvPr/>
        </p:nvSpPr>
        <p:spPr bwMode="auto">
          <a:xfrm>
            <a:off x="4003675" y="3062288"/>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X101</a:t>
            </a:r>
          </a:p>
        </p:txBody>
      </p:sp>
      <p:sp>
        <p:nvSpPr>
          <p:cNvPr id="27693" name="Rectangle 68"/>
          <p:cNvSpPr>
            <a:spLocks noChangeArrowheads="1"/>
          </p:cNvSpPr>
          <p:nvPr/>
        </p:nvSpPr>
        <p:spPr bwMode="auto">
          <a:xfrm>
            <a:off x="4700588"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0111</a:t>
            </a:r>
          </a:p>
        </p:txBody>
      </p:sp>
      <p:sp>
        <p:nvSpPr>
          <p:cNvPr id="27694" name="Rectangle 69"/>
          <p:cNvSpPr>
            <a:spLocks noChangeArrowheads="1"/>
          </p:cNvSpPr>
          <p:nvPr/>
        </p:nvSpPr>
        <p:spPr bwMode="auto">
          <a:xfrm>
            <a:off x="5383213"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0110</a:t>
            </a:r>
          </a:p>
        </p:txBody>
      </p:sp>
      <p:sp>
        <p:nvSpPr>
          <p:cNvPr id="27695" name="Rectangle 70"/>
          <p:cNvSpPr>
            <a:spLocks noChangeArrowheads="1"/>
          </p:cNvSpPr>
          <p:nvPr/>
        </p:nvSpPr>
        <p:spPr bwMode="auto">
          <a:xfrm>
            <a:off x="3340100"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1100</a:t>
            </a:r>
            <a:endParaRPr lang="en-US" sz="1400"/>
          </a:p>
        </p:txBody>
      </p:sp>
      <p:sp>
        <p:nvSpPr>
          <p:cNvPr id="27696" name="Rectangle 72"/>
          <p:cNvSpPr>
            <a:spLocks noChangeArrowheads="1"/>
          </p:cNvSpPr>
          <p:nvPr/>
        </p:nvSpPr>
        <p:spPr bwMode="auto">
          <a:xfrm>
            <a:off x="470217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1111</a:t>
            </a:r>
          </a:p>
        </p:txBody>
      </p:sp>
      <p:sp>
        <p:nvSpPr>
          <p:cNvPr id="27697" name="Rectangle 73"/>
          <p:cNvSpPr>
            <a:spLocks noChangeArrowheads="1"/>
          </p:cNvSpPr>
          <p:nvPr/>
        </p:nvSpPr>
        <p:spPr bwMode="auto">
          <a:xfrm>
            <a:off x="538162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1110</a:t>
            </a:r>
          </a:p>
        </p:txBody>
      </p:sp>
      <p:sp>
        <p:nvSpPr>
          <p:cNvPr id="27698" name="Rectangle 74"/>
          <p:cNvSpPr>
            <a:spLocks noChangeArrowheads="1"/>
          </p:cNvSpPr>
          <p:nvPr/>
        </p:nvSpPr>
        <p:spPr bwMode="auto">
          <a:xfrm>
            <a:off x="33416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1000</a:t>
            </a:r>
            <a:endParaRPr lang="en-US" sz="1400"/>
          </a:p>
        </p:txBody>
      </p:sp>
      <p:sp>
        <p:nvSpPr>
          <p:cNvPr id="27699" name="Rectangle 75"/>
          <p:cNvSpPr>
            <a:spLocks noChangeArrowheads="1"/>
          </p:cNvSpPr>
          <p:nvPr/>
        </p:nvSpPr>
        <p:spPr bwMode="auto">
          <a:xfrm>
            <a:off x="4011613"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1001</a:t>
            </a:r>
          </a:p>
        </p:txBody>
      </p:sp>
      <p:sp>
        <p:nvSpPr>
          <p:cNvPr id="27700" name="Rectangle 76"/>
          <p:cNvSpPr>
            <a:spLocks noChangeArrowheads="1"/>
          </p:cNvSpPr>
          <p:nvPr/>
        </p:nvSpPr>
        <p:spPr bwMode="auto">
          <a:xfrm>
            <a:off x="47005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1011</a:t>
            </a:r>
          </a:p>
        </p:txBody>
      </p:sp>
      <p:sp>
        <p:nvSpPr>
          <p:cNvPr id="27701" name="Rectangle 77"/>
          <p:cNvSpPr>
            <a:spLocks noChangeArrowheads="1"/>
          </p:cNvSpPr>
          <p:nvPr/>
        </p:nvSpPr>
        <p:spPr bwMode="auto">
          <a:xfrm>
            <a:off x="5381625"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1010</a:t>
            </a:r>
          </a:p>
        </p:txBody>
      </p:sp>
      <p:sp>
        <p:nvSpPr>
          <p:cNvPr id="27702" name="Text Box 78"/>
          <p:cNvSpPr txBox="1">
            <a:spLocks noChangeArrowheads="1"/>
          </p:cNvSpPr>
          <p:nvPr/>
        </p:nvSpPr>
        <p:spPr bwMode="auto">
          <a:xfrm>
            <a:off x="1138939" y="5139680"/>
            <a:ext cx="71232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eaLnBrk="1" hangingPunct="1">
              <a:spcBef>
                <a:spcPct val="0"/>
              </a:spcBef>
            </a:pPr>
            <a:r>
              <a:rPr lang="en-US" sz="2400" b="0" dirty="0">
                <a:latin typeface="Times New Roman" pitchFamily="18" charset="0"/>
              </a:rPr>
              <a:t>Can combine adjacent </a:t>
            </a:r>
            <a:r>
              <a:rPr lang="en-US" sz="2400" b="0" dirty="0" err="1">
                <a:latin typeface="Times New Roman" pitchFamily="18" charset="0"/>
              </a:rPr>
              <a:t>minterms</a:t>
            </a:r>
            <a:r>
              <a:rPr lang="en-US" sz="2400" b="0" dirty="0">
                <a:latin typeface="Times New Roman" pitchFamily="18" charset="0"/>
              </a:rPr>
              <a:t> into “larger” </a:t>
            </a:r>
            <a:r>
              <a:rPr lang="en-US" sz="2400" b="0" dirty="0" err="1">
                <a:latin typeface="Times New Roman" pitchFamily="18" charset="0"/>
              </a:rPr>
              <a:t>implicants</a:t>
            </a:r>
            <a:endParaRPr lang="en-US" sz="2400" b="0" dirty="0">
              <a:latin typeface="Times New Roman" pitchFamily="18" charset="0"/>
            </a:endParaRPr>
          </a:p>
        </p:txBody>
      </p:sp>
      <p:sp>
        <p:nvSpPr>
          <p:cNvPr id="27703" name="Rectangle 80"/>
          <p:cNvSpPr>
            <a:spLocks noChangeArrowheads="1"/>
          </p:cNvSpPr>
          <p:nvPr/>
        </p:nvSpPr>
        <p:spPr bwMode="auto">
          <a:xfrm>
            <a:off x="3195638" y="12065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a:t>
            </a:r>
            <a:endParaRPr lang="en-US"/>
          </a:p>
        </p:txBody>
      </p:sp>
      <p:sp>
        <p:nvSpPr>
          <p:cNvPr id="27704" name="Rectangle 81"/>
          <p:cNvSpPr>
            <a:spLocks noChangeArrowheads="1"/>
          </p:cNvSpPr>
          <p:nvPr/>
        </p:nvSpPr>
        <p:spPr bwMode="auto">
          <a:xfrm>
            <a:off x="4675188" y="960438"/>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a</a:t>
            </a:r>
            <a:endParaRPr lang="en-US"/>
          </a:p>
        </p:txBody>
      </p:sp>
      <p:sp>
        <p:nvSpPr>
          <p:cNvPr id="27705" name="Rectangle 82"/>
          <p:cNvSpPr>
            <a:spLocks noChangeArrowheads="1"/>
          </p:cNvSpPr>
          <p:nvPr/>
        </p:nvSpPr>
        <p:spPr bwMode="auto">
          <a:xfrm>
            <a:off x="3479800"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7706" name="Rectangle 83"/>
          <p:cNvSpPr>
            <a:spLocks noChangeArrowheads="1"/>
          </p:cNvSpPr>
          <p:nvPr/>
        </p:nvSpPr>
        <p:spPr bwMode="auto">
          <a:xfrm>
            <a:off x="4162425"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7707" name="Rectangle 84"/>
          <p:cNvSpPr>
            <a:spLocks noChangeArrowheads="1"/>
          </p:cNvSpPr>
          <p:nvPr/>
        </p:nvSpPr>
        <p:spPr bwMode="auto">
          <a:xfrm>
            <a:off x="4829175" y="1524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7708" name="Rectangle 85"/>
          <p:cNvSpPr>
            <a:spLocks noChangeArrowheads="1"/>
          </p:cNvSpPr>
          <p:nvPr/>
        </p:nvSpPr>
        <p:spPr bwMode="auto">
          <a:xfrm>
            <a:off x="5513388" y="15192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7709" name="Rectangle 86"/>
          <p:cNvSpPr>
            <a:spLocks noChangeArrowheads="1"/>
          </p:cNvSpPr>
          <p:nvPr/>
        </p:nvSpPr>
        <p:spPr bwMode="auto">
          <a:xfrm rot="-5400000">
            <a:off x="6242050" y="38179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d</a:t>
            </a:r>
            <a:endParaRPr lang="en-US"/>
          </a:p>
        </p:txBody>
      </p:sp>
      <p:sp>
        <p:nvSpPr>
          <p:cNvPr id="27710" name="Rectangle 87"/>
          <p:cNvSpPr>
            <a:spLocks noChangeArrowheads="1"/>
          </p:cNvSpPr>
          <p:nvPr/>
        </p:nvSpPr>
        <p:spPr bwMode="auto">
          <a:xfrm>
            <a:off x="5100638" y="4826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b</a:t>
            </a:r>
            <a:endParaRPr lang="en-US"/>
          </a:p>
        </p:txBody>
      </p:sp>
      <p:sp>
        <p:nvSpPr>
          <p:cNvPr id="27711" name="Rectangle 88"/>
          <p:cNvSpPr>
            <a:spLocks noChangeArrowheads="1"/>
          </p:cNvSpPr>
          <p:nvPr/>
        </p:nvSpPr>
        <p:spPr bwMode="auto">
          <a:xfrm rot="-5400000">
            <a:off x="2473326" y="285750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c</a:t>
            </a:r>
            <a:endParaRPr lang="en-US"/>
          </a:p>
        </p:txBody>
      </p:sp>
      <p:sp>
        <p:nvSpPr>
          <p:cNvPr id="27712" name="Rectangle 89"/>
          <p:cNvSpPr>
            <a:spLocks noChangeArrowheads="1"/>
          </p:cNvSpPr>
          <p:nvPr/>
        </p:nvSpPr>
        <p:spPr bwMode="auto">
          <a:xfrm>
            <a:off x="2632075" y="1571625"/>
            <a:ext cx="322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dc</a:t>
            </a:r>
            <a:endParaRPr lang="en-US"/>
          </a:p>
        </p:txBody>
      </p:sp>
      <p:sp>
        <p:nvSpPr>
          <p:cNvPr id="27713" name="Rectangle 90"/>
          <p:cNvSpPr>
            <a:spLocks noGrp="1" noChangeArrowheads="1"/>
          </p:cNvSpPr>
          <p:nvPr/>
        </p:nvSpPr>
        <p:spPr bwMode="auto">
          <a:xfrm>
            <a:off x="152400" y="0"/>
            <a:ext cx="7772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a:spcBef>
                <a:spcPct val="0"/>
              </a:spcBef>
            </a:pPr>
            <a:r>
              <a:rPr lang="en-US" sz="2400" b="0">
                <a:solidFill>
                  <a:srgbClr val="000099"/>
                </a:solidFill>
              </a:rPr>
              <a:t>Karnaugh Map of 4-bit Prime: Larger Implicants</a:t>
            </a:r>
          </a:p>
        </p:txBody>
      </p:sp>
      <p:sp>
        <p:nvSpPr>
          <p:cNvPr id="66" name="TextBox 65"/>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§6.5</a:t>
            </a:r>
          </a:p>
        </p:txBody>
      </p:sp>
      <p:sp>
        <p:nvSpPr>
          <p:cNvPr id="2" name="Slide Number Placeholder 1"/>
          <p:cNvSpPr>
            <a:spLocks noGrp="1"/>
          </p:cNvSpPr>
          <p:nvPr>
            <p:ph type="sldNum" sz="quarter" idx="12"/>
          </p:nvPr>
        </p:nvSpPr>
        <p:spPr/>
        <p:txBody>
          <a:bodyPr/>
          <a:lstStyle/>
          <a:p>
            <a:fld id="{91428E00-80DD-2147-9602-1B9AC9547B01}" type="slidenum">
              <a:rPr lang="en-US" smtClean="0"/>
              <a:t>41</a:t>
            </a:fld>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8" name="Rectangle 5"/>
          <p:cNvSpPr>
            <a:spLocks noChangeArrowheads="1"/>
          </p:cNvSpPr>
          <p:nvPr/>
        </p:nvSpPr>
        <p:spPr bwMode="auto">
          <a:xfrm>
            <a:off x="3352800"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0000</a:t>
            </a:r>
            <a:endParaRPr lang="en-US" sz="1400"/>
          </a:p>
        </p:txBody>
      </p:sp>
      <p:sp>
        <p:nvSpPr>
          <p:cNvPr id="26629" name="Rectangle 6"/>
          <p:cNvSpPr>
            <a:spLocks noChangeArrowheads="1"/>
          </p:cNvSpPr>
          <p:nvPr/>
        </p:nvSpPr>
        <p:spPr bwMode="auto">
          <a:xfrm>
            <a:off x="396875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0" name="Rectangle 8"/>
          <p:cNvSpPr>
            <a:spLocks noChangeArrowheads="1"/>
          </p:cNvSpPr>
          <p:nvPr/>
        </p:nvSpPr>
        <p:spPr bwMode="auto">
          <a:xfrm>
            <a:off x="4652963" y="1857375"/>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1" name="Rectangle 10"/>
          <p:cNvSpPr>
            <a:spLocks noChangeArrowheads="1"/>
          </p:cNvSpPr>
          <p:nvPr/>
        </p:nvSpPr>
        <p:spPr bwMode="auto">
          <a:xfrm>
            <a:off x="533400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2" name="Rectangle 12"/>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3" name="Rectangle 14"/>
          <p:cNvSpPr>
            <a:spLocks noChangeArrowheads="1"/>
          </p:cNvSpPr>
          <p:nvPr/>
        </p:nvSpPr>
        <p:spPr bwMode="auto">
          <a:xfrm>
            <a:off x="396875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4" name="Rectangle 16"/>
          <p:cNvSpPr>
            <a:spLocks noChangeArrowheads="1"/>
          </p:cNvSpPr>
          <p:nvPr/>
        </p:nvSpPr>
        <p:spPr bwMode="auto">
          <a:xfrm>
            <a:off x="4652963" y="254000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5" name="Rectangle 18"/>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6" name="Rectangle 20"/>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7" name="Rectangle 21"/>
          <p:cNvSpPr>
            <a:spLocks noChangeArrowheads="1"/>
          </p:cNvSpPr>
          <p:nvPr/>
        </p:nvSpPr>
        <p:spPr bwMode="auto">
          <a:xfrm>
            <a:off x="396875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8" name="Rectangle 22"/>
          <p:cNvSpPr>
            <a:spLocks noChangeArrowheads="1"/>
          </p:cNvSpPr>
          <p:nvPr/>
        </p:nvSpPr>
        <p:spPr bwMode="auto">
          <a:xfrm>
            <a:off x="4652963" y="1857375"/>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9" name="Rectangle 23"/>
          <p:cNvSpPr>
            <a:spLocks noChangeArrowheads="1"/>
          </p:cNvSpPr>
          <p:nvPr/>
        </p:nvSpPr>
        <p:spPr bwMode="auto">
          <a:xfrm>
            <a:off x="533400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0" name="Rectangle 24"/>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1" name="Rectangle 25"/>
          <p:cNvSpPr>
            <a:spLocks noChangeArrowheads="1"/>
          </p:cNvSpPr>
          <p:nvPr/>
        </p:nvSpPr>
        <p:spPr bwMode="auto">
          <a:xfrm>
            <a:off x="396875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2" name="Rectangle 26"/>
          <p:cNvSpPr>
            <a:spLocks noChangeArrowheads="1"/>
          </p:cNvSpPr>
          <p:nvPr/>
        </p:nvSpPr>
        <p:spPr bwMode="auto">
          <a:xfrm>
            <a:off x="4652963" y="254000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3" name="Rectangle 27"/>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4" name="Rectangle 28"/>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5" name="Rectangle 29"/>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6" name="Rectangle 30"/>
          <p:cNvSpPr>
            <a:spLocks noChangeArrowheads="1"/>
          </p:cNvSpPr>
          <p:nvPr/>
        </p:nvSpPr>
        <p:spPr bwMode="auto">
          <a:xfrm>
            <a:off x="4652963" y="390525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7" name="Rectangle 31"/>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8" name="Rectangle 32"/>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9" name="Rectangle 33"/>
          <p:cNvSpPr>
            <a:spLocks noChangeArrowheads="1"/>
          </p:cNvSpPr>
          <p:nvPr/>
        </p:nvSpPr>
        <p:spPr bwMode="auto">
          <a:xfrm>
            <a:off x="396875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0" name="Rectangle 34"/>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1" name="Rectangle 35"/>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2" name="Rectangle 44"/>
          <p:cNvSpPr>
            <a:spLocks noChangeArrowheads="1"/>
          </p:cNvSpPr>
          <p:nvPr/>
        </p:nvSpPr>
        <p:spPr bwMode="auto">
          <a:xfrm>
            <a:off x="2786063" y="1185863"/>
            <a:ext cx="682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53" name="Line 50"/>
          <p:cNvSpPr>
            <a:spLocks noChangeShapeType="1"/>
          </p:cNvSpPr>
          <p:nvPr/>
        </p:nvSpPr>
        <p:spPr bwMode="auto">
          <a:xfrm flipH="1" flipV="1">
            <a:off x="2771775" y="1343025"/>
            <a:ext cx="514350" cy="514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Line 51"/>
          <p:cNvSpPr>
            <a:spLocks noChangeShapeType="1"/>
          </p:cNvSpPr>
          <p:nvPr/>
        </p:nvSpPr>
        <p:spPr bwMode="auto">
          <a:xfrm>
            <a:off x="3927475" y="13350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5" name="Line 53"/>
          <p:cNvSpPr>
            <a:spLocks noChangeShapeType="1"/>
          </p:cNvSpPr>
          <p:nvPr/>
        </p:nvSpPr>
        <p:spPr bwMode="auto">
          <a:xfrm>
            <a:off x="4635500" y="47513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6" name="Line 55"/>
          <p:cNvSpPr>
            <a:spLocks noChangeShapeType="1"/>
          </p:cNvSpPr>
          <p:nvPr/>
        </p:nvSpPr>
        <p:spPr bwMode="auto">
          <a:xfrm flipV="1">
            <a:off x="2890838" y="2530475"/>
            <a:ext cx="1587" cy="13668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7" name="Line 57"/>
          <p:cNvSpPr>
            <a:spLocks noChangeShapeType="1"/>
          </p:cNvSpPr>
          <p:nvPr/>
        </p:nvSpPr>
        <p:spPr bwMode="auto">
          <a:xfrm flipV="1">
            <a:off x="6180138" y="3214688"/>
            <a:ext cx="1587" cy="136683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8" name="Rectangle 59"/>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9" name="Rectangle 61"/>
          <p:cNvSpPr>
            <a:spLocks noChangeArrowheads="1"/>
          </p:cNvSpPr>
          <p:nvPr/>
        </p:nvSpPr>
        <p:spPr bwMode="auto">
          <a:xfrm>
            <a:off x="396875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0" name="Rectangle 63"/>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1" name="Rectangle 65"/>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2" name="Rectangle 67"/>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3" name="Rectangle 69"/>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4" name="Rectangle 71"/>
          <p:cNvSpPr>
            <a:spLocks noChangeArrowheads="1"/>
          </p:cNvSpPr>
          <p:nvPr/>
        </p:nvSpPr>
        <p:spPr bwMode="auto">
          <a:xfrm>
            <a:off x="4652963" y="390525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5" name="Rectangle 73"/>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6" name="Rectangle 75"/>
          <p:cNvSpPr>
            <a:spLocks noChangeArrowheads="1"/>
          </p:cNvSpPr>
          <p:nvPr/>
        </p:nvSpPr>
        <p:spPr bwMode="auto">
          <a:xfrm rot="-5400000">
            <a:off x="2933700" y="20732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6667" name="Rectangle 76"/>
          <p:cNvSpPr>
            <a:spLocks noChangeArrowheads="1"/>
          </p:cNvSpPr>
          <p:nvPr/>
        </p:nvSpPr>
        <p:spPr bwMode="auto">
          <a:xfrm rot="-5400000">
            <a:off x="2936875" y="27320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6668" name="Rectangle 77"/>
          <p:cNvSpPr>
            <a:spLocks noChangeArrowheads="1"/>
          </p:cNvSpPr>
          <p:nvPr/>
        </p:nvSpPr>
        <p:spPr bwMode="auto">
          <a:xfrm rot="-5400000">
            <a:off x="2938463" y="34147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6669" name="Rectangle 78"/>
          <p:cNvSpPr>
            <a:spLocks noChangeArrowheads="1"/>
          </p:cNvSpPr>
          <p:nvPr/>
        </p:nvSpPr>
        <p:spPr bwMode="auto">
          <a:xfrm rot="-5400000">
            <a:off x="2941638" y="40989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6670" name="Rectangle 79"/>
          <p:cNvSpPr>
            <a:spLocks noChangeArrowheads="1"/>
          </p:cNvSpPr>
          <p:nvPr/>
        </p:nvSpPr>
        <p:spPr bwMode="auto">
          <a:xfrm>
            <a:off x="4027488"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0001</a:t>
            </a:r>
          </a:p>
        </p:txBody>
      </p:sp>
      <p:sp>
        <p:nvSpPr>
          <p:cNvPr id="26671" name="Rectangle 80"/>
          <p:cNvSpPr>
            <a:spLocks noChangeArrowheads="1"/>
          </p:cNvSpPr>
          <p:nvPr/>
        </p:nvSpPr>
        <p:spPr bwMode="auto">
          <a:xfrm>
            <a:off x="4721225"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0011</a:t>
            </a:r>
          </a:p>
        </p:txBody>
      </p:sp>
      <p:sp>
        <p:nvSpPr>
          <p:cNvPr id="26672" name="Rectangle 82"/>
          <p:cNvSpPr>
            <a:spLocks noChangeArrowheads="1"/>
          </p:cNvSpPr>
          <p:nvPr/>
        </p:nvSpPr>
        <p:spPr bwMode="auto">
          <a:xfrm>
            <a:off x="5399088"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0010</a:t>
            </a:r>
          </a:p>
        </p:txBody>
      </p:sp>
      <p:sp>
        <p:nvSpPr>
          <p:cNvPr id="26673" name="Rectangle 83"/>
          <p:cNvSpPr>
            <a:spLocks noChangeArrowheads="1"/>
          </p:cNvSpPr>
          <p:nvPr/>
        </p:nvSpPr>
        <p:spPr bwMode="auto">
          <a:xfrm>
            <a:off x="3336925"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0100</a:t>
            </a:r>
            <a:endParaRPr lang="en-US" sz="1400"/>
          </a:p>
        </p:txBody>
      </p:sp>
      <p:sp>
        <p:nvSpPr>
          <p:cNvPr id="26674" name="Rectangle 84"/>
          <p:cNvSpPr>
            <a:spLocks noChangeArrowheads="1"/>
          </p:cNvSpPr>
          <p:nvPr/>
        </p:nvSpPr>
        <p:spPr bwMode="auto">
          <a:xfrm>
            <a:off x="4016375"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0101</a:t>
            </a:r>
          </a:p>
        </p:txBody>
      </p:sp>
      <p:sp>
        <p:nvSpPr>
          <p:cNvPr id="26675" name="Rectangle 85"/>
          <p:cNvSpPr>
            <a:spLocks noChangeArrowheads="1"/>
          </p:cNvSpPr>
          <p:nvPr/>
        </p:nvSpPr>
        <p:spPr bwMode="auto">
          <a:xfrm>
            <a:off x="4700588"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0111</a:t>
            </a:r>
          </a:p>
        </p:txBody>
      </p:sp>
      <p:sp>
        <p:nvSpPr>
          <p:cNvPr id="26676" name="Rectangle 86"/>
          <p:cNvSpPr>
            <a:spLocks noChangeArrowheads="1"/>
          </p:cNvSpPr>
          <p:nvPr/>
        </p:nvSpPr>
        <p:spPr bwMode="auto">
          <a:xfrm>
            <a:off x="5383213"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0110</a:t>
            </a:r>
          </a:p>
        </p:txBody>
      </p:sp>
      <p:sp>
        <p:nvSpPr>
          <p:cNvPr id="26677" name="Rectangle 87"/>
          <p:cNvSpPr>
            <a:spLocks noChangeArrowheads="1"/>
          </p:cNvSpPr>
          <p:nvPr/>
        </p:nvSpPr>
        <p:spPr bwMode="auto">
          <a:xfrm>
            <a:off x="3340100"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1100</a:t>
            </a:r>
            <a:endParaRPr lang="en-US" sz="1400"/>
          </a:p>
        </p:txBody>
      </p:sp>
      <p:sp>
        <p:nvSpPr>
          <p:cNvPr id="26678" name="Rectangle 88"/>
          <p:cNvSpPr>
            <a:spLocks noChangeArrowheads="1"/>
          </p:cNvSpPr>
          <p:nvPr/>
        </p:nvSpPr>
        <p:spPr bwMode="auto">
          <a:xfrm>
            <a:off x="4011613"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1101</a:t>
            </a:r>
          </a:p>
        </p:txBody>
      </p:sp>
      <p:sp>
        <p:nvSpPr>
          <p:cNvPr id="26679" name="Rectangle 89"/>
          <p:cNvSpPr>
            <a:spLocks noChangeArrowheads="1"/>
          </p:cNvSpPr>
          <p:nvPr/>
        </p:nvSpPr>
        <p:spPr bwMode="auto">
          <a:xfrm>
            <a:off x="470217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1111</a:t>
            </a:r>
          </a:p>
        </p:txBody>
      </p:sp>
      <p:sp>
        <p:nvSpPr>
          <p:cNvPr id="26680" name="Rectangle 90"/>
          <p:cNvSpPr>
            <a:spLocks noChangeArrowheads="1"/>
          </p:cNvSpPr>
          <p:nvPr/>
        </p:nvSpPr>
        <p:spPr bwMode="auto">
          <a:xfrm>
            <a:off x="538162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1110</a:t>
            </a:r>
          </a:p>
        </p:txBody>
      </p:sp>
      <p:sp>
        <p:nvSpPr>
          <p:cNvPr id="26681" name="Rectangle 91"/>
          <p:cNvSpPr>
            <a:spLocks noChangeArrowheads="1"/>
          </p:cNvSpPr>
          <p:nvPr/>
        </p:nvSpPr>
        <p:spPr bwMode="auto">
          <a:xfrm>
            <a:off x="33416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1000</a:t>
            </a:r>
            <a:endParaRPr lang="en-US" sz="1400"/>
          </a:p>
        </p:txBody>
      </p:sp>
      <p:sp>
        <p:nvSpPr>
          <p:cNvPr id="26682" name="Rectangle 92"/>
          <p:cNvSpPr>
            <a:spLocks noChangeArrowheads="1"/>
          </p:cNvSpPr>
          <p:nvPr/>
        </p:nvSpPr>
        <p:spPr bwMode="auto">
          <a:xfrm>
            <a:off x="4011613"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1001</a:t>
            </a:r>
          </a:p>
        </p:txBody>
      </p:sp>
      <p:sp>
        <p:nvSpPr>
          <p:cNvPr id="26683" name="Rectangle 93"/>
          <p:cNvSpPr>
            <a:spLocks noChangeArrowheads="1"/>
          </p:cNvSpPr>
          <p:nvPr/>
        </p:nvSpPr>
        <p:spPr bwMode="auto">
          <a:xfrm>
            <a:off x="47005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1011</a:t>
            </a:r>
          </a:p>
        </p:txBody>
      </p:sp>
      <p:sp>
        <p:nvSpPr>
          <p:cNvPr id="26684" name="Rectangle 94"/>
          <p:cNvSpPr>
            <a:spLocks noChangeArrowheads="1"/>
          </p:cNvSpPr>
          <p:nvPr/>
        </p:nvSpPr>
        <p:spPr bwMode="auto">
          <a:xfrm>
            <a:off x="5381625"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1010</a:t>
            </a:r>
          </a:p>
        </p:txBody>
      </p:sp>
      <p:sp>
        <p:nvSpPr>
          <p:cNvPr id="26685" name="Rectangle 95"/>
          <p:cNvSpPr>
            <a:spLocks noChangeArrowheads="1"/>
          </p:cNvSpPr>
          <p:nvPr/>
        </p:nvSpPr>
        <p:spPr bwMode="auto">
          <a:xfrm>
            <a:off x="6589713" y="5008563"/>
            <a:ext cx="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6686" name="Text Box 96"/>
          <p:cNvSpPr txBox="1">
            <a:spLocks noChangeArrowheads="1"/>
          </p:cNvSpPr>
          <p:nvPr/>
        </p:nvSpPr>
        <p:spPr bwMode="auto">
          <a:xfrm>
            <a:off x="1978025" y="5265003"/>
            <a:ext cx="5184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eaLnBrk="1" hangingPunct="1">
              <a:spcBef>
                <a:spcPct val="0"/>
              </a:spcBef>
            </a:pPr>
            <a:r>
              <a:rPr lang="en-US" sz="2400" b="0" dirty="0">
                <a:latin typeface="Times New Roman" pitchFamily="18" charset="0"/>
              </a:rPr>
              <a:t>Remember wrap around edges -- both vertical as shown here and horizontal.</a:t>
            </a:r>
          </a:p>
        </p:txBody>
      </p:sp>
      <p:sp>
        <p:nvSpPr>
          <p:cNvPr id="26687" name="Rectangle 104"/>
          <p:cNvSpPr>
            <a:spLocks noChangeArrowheads="1"/>
          </p:cNvSpPr>
          <p:nvPr/>
        </p:nvSpPr>
        <p:spPr bwMode="auto">
          <a:xfrm>
            <a:off x="3211513" y="12065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a:t>
            </a:r>
            <a:endParaRPr lang="en-US"/>
          </a:p>
        </p:txBody>
      </p:sp>
      <p:sp>
        <p:nvSpPr>
          <p:cNvPr id="26688" name="Rectangle 105"/>
          <p:cNvSpPr>
            <a:spLocks noChangeArrowheads="1"/>
          </p:cNvSpPr>
          <p:nvPr/>
        </p:nvSpPr>
        <p:spPr bwMode="auto">
          <a:xfrm>
            <a:off x="4670425" y="960438"/>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a</a:t>
            </a:r>
            <a:endParaRPr lang="en-US"/>
          </a:p>
        </p:txBody>
      </p:sp>
      <p:sp>
        <p:nvSpPr>
          <p:cNvPr id="26689" name="Rectangle 106"/>
          <p:cNvSpPr>
            <a:spLocks noChangeArrowheads="1"/>
          </p:cNvSpPr>
          <p:nvPr/>
        </p:nvSpPr>
        <p:spPr bwMode="auto">
          <a:xfrm>
            <a:off x="3479800"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6690" name="Rectangle 107"/>
          <p:cNvSpPr>
            <a:spLocks noChangeArrowheads="1"/>
          </p:cNvSpPr>
          <p:nvPr/>
        </p:nvSpPr>
        <p:spPr bwMode="auto">
          <a:xfrm>
            <a:off x="4162425"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6691" name="Rectangle 108"/>
          <p:cNvSpPr>
            <a:spLocks noChangeArrowheads="1"/>
          </p:cNvSpPr>
          <p:nvPr/>
        </p:nvSpPr>
        <p:spPr bwMode="auto">
          <a:xfrm>
            <a:off x="4829175" y="1524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6692" name="Rectangle 109"/>
          <p:cNvSpPr>
            <a:spLocks noChangeArrowheads="1"/>
          </p:cNvSpPr>
          <p:nvPr/>
        </p:nvSpPr>
        <p:spPr bwMode="auto">
          <a:xfrm>
            <a:off x="5513388" y="15192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6693" name="Rectangle 110"/>
          <p:cNvSpPr>
            <a:spLocks noChangeArrowheads="1"/>
          </p:cNvSpPr>
          <p:nvPr/>
        </p:nvSpPr>
        <p:spPr bwMode="auto">
          <a:xfrm rot="-5400000">
            <a:off x="6242050" y="38179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d</a:t>
            </a:r>
            <a:endParaRPr lang="en-US"/>
          </a:p>
        </p:txBody>
      </p:sp>
      <p:sp>
        <p:nvSpPr>
          <p:cNvPr id="26694" name="Rectangle 111"/>
          <p:cNvSpPr>
            <a:spLocks noChangeArrowheads="1"/>
          </p:cNvSpPr>
          <p:nvPr/>
        </p:nvSpPr>
        <p:spPr bwMode="auto">
          <a:xfrm>
            <a:off x="5100638" y="4826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b</a:t>
            </a:r>
            <a:endParaRPr lang="en-US"/>
          </a:p>
        </p:txBody>
      </p:sp>
      <p:sp>
        <p:nvSpPr>
          <p:cNvPr id="26695" name="Rectangle 112"/>
          <p:cNvSpPr>
            <a:spLocks noChangeArrowheads="1"/>
          </p:cNvSpPr>
          <p:nvPr/>
        </p:nvSpPr>
        <p:spPr bwMode="auto">
          <a:xfrm rot="-5400000">
            <a:off x="2468563" y="284797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c</a:t>
            </a:r>
            <a:endParaRPr lang="en-US"/>
          </a:p>
        </p:txBody>
      </p:sp>
      <p:sp>
        <p:nvSpPr>
          <p:cNvPr id="26696" name="Rectangle 113"/>
          <p:cNvSpPr>
            <a:spLocks noChangeArrowheads="1"/>
          </p:cNvSpPr>
          <p:nvPr/>
        </p:nvSpPr>
        <p:spPr bwMode="auto">
          <a:xfrm>
            <a:off x="2641600" y="1571625"/>
            <a:ext cx="322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dc</a:t>
            </a:r>
            <a:endParaRPr lang="en-US"/>
          </a:p>
        </p:txBody>
      </p:sp>
      <p:sp>
        <p:nvSpPr>
          <p:cNvPr id="26697" name="Rectangle 114"/>
          <p:cNvSpPr>
            <a:spLocks noGrp="1" noChangeArrowheads="1"/>
          </p:cNvSpPr>
          <p:nvPr/>
        </p:nvSpPr>
        <p:spPr bwMode="auto">
          <a:xfrm>
            <a:off x="152400" y="0"/>
            <a:ext cx="7772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a:spcBef>
                <a:spcPct val="0"/>
              </a:spcBef>
            </a:pPr>
            <a:r>
              <a:rPr lang="en-US" sz="2400" b="0">
                <a:solidFill>
                  <a:srgbClr val="000099"/>
                </a:solidFill>
              </a:rPr>
              <a:t>Karnaugh Map of 4-bit Prime: Implicants</a:t>
            </a:r>
          </a:p>
        </p:txBody>
      </p:sp>
      <p:sp>
        <p:nvSpPr>
          <p:cNvPr id="74" name="TextBox 73"/>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§6.5</a:t>
            </a:r>
          </a:p>
        </p:txBody>
      </p:sp>
      <p:cxnSp>
        <p:nvCxnSpPr>
          <p:cNvPr id="75" name="AutoShape 72"/>
          <p:cNvCxnSpPr>
            <a:cxnSpLocks noChangeShapeType="1"/>
          </p:cNvCxnSpPr>
          <p:nvPr/>
        </p:nvCxnSpPr>
        <p:spPr bwMode="auto">
          <a:xfrm rot="5400000" flipH="1" flipV="1">
            <a:off x="3625850" y="3222625"/>
            <a:ext cx="2352675" cy="3175"/>
          </a:xfrm>
          <a:prstGeom prst="curvedConnector5">
            <a:avLst>
              <a:gd name="adj1" fmla="val -9718"/>
              <a:gd name="adj2" fmla="val -18549984"/>
              <a:gd name="adj3" fmla="val 109718"/>
            </a:avLst>
          </a:prstGeom>
          <a:noFill/>
          <a:ln w="317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91428E00-80DD-2147-9602-1B9AC9547B01}" type="slidenum">
              <a:rPr lang="en-US" smtClean="0"/>
              <a:t>42</a:t>
            </a:fld>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6" name="Rectangle 4"/>
          <p:cNvSpPr>
            <a:spLocks noChangeArrowheads="1"/>
          </p:cNvSpPr>
          <p:nvPr/>
        </p:nvSpPr>
        <p:spPr bwMode="auto">
          <a:xfrm>
            <a:off x="3352800"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0000</a:t>
            </a:r>
            <a:endParaRPr lang="en-US" sz="1400"/>
          </a:p>
        </p:txBody>
      </p:sp>
      <p:sp>
        <p:nvSpPr>
          <p:cNvPr id="28677" name="Rectangle 5"/>
          <p:cNvSpPr>
            <a:spLocks noChangeArrowheads="1"/>
          </p:cNvSpPr>
          <p:nvPr/>
        </p:nvSpPr>
        <p:spPr bwMode="auto">
          <a:xfrm>
            <a:off x="396875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8" name="Rectangle 7"/>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Rectangle 8"/>
          <p:cNvSpPr>
            <a:spLocks noChangeArrowheads="1"/>
          </p:cNvSpPr>
          <p:nvPr/>
        </p:nvSpPr>
        <p:spPr bwMode="auto">
          <a:xfrm>
            <a:off x="4652963" y="254000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0" name="Rectangle 9"/>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1" name="Rectangle 10"/>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2" name="Rectangle 11"/>
          <p:cNvSpPr>
            <a:spLocks noChangeArrowheads="1"/>
          </p:cNvSpPr>
          <p:nvPr/>
        </p:nvSpPr>
        <p:spPr bwMode="auto">
          <a:xfrm>
            <a:off x="396875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3" name="Rectangle 12"/>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4" name="Rectangle 13"/>
          <p:cNvSpPr>
            <a:spLocks noChangeArrowheads="1"/>
          </p:cNvSpPr>
          <p:nvPr/>
        </p:nvSpPr>
        <p:spPr bwMode="auto">
          <a:xfrm>
            <a:off x="4652963" y="254000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5" name="Rectangle 14"/>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6" name="Rectangle 15"/>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7" name="Rectangle 16"/>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8" name="Rectangle 18"/>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9" name="Rectangle 19"/>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0" name="Rectangle 20"/>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1" name="Rectangle 21"/>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2" name="Rectangle 30"/>
          <p:cNvSpPr>
            <a:spLocks noChangeArrowheads="1"/>
          </p:cNvSpPr>
          <p:nvPr/>
        </p:nvSpPr>
        <p:spPr bwMode="auto">
          <a:xfrm>
            <a:off x="2786063" y="1185863"/>
            <a:ext cx="682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93" name="Line 36"/>
          <p:cNvSpPr>
            <a:spLocks noChangeShapeType="1"/>
          </p:cNvSpPr>
          <p:nvPr/>
        </p:nvSpPr>
        <p:spPr bwMode="auto">
          <a:xfrm flipH="1" flipV="1">
            <a:off x="2771775" y="1343025"/>
            <a:ext cx="514350" cy="514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4" name="Line 37"/>
          <p:cNvSpPr>
            <a:spLocks noChangeShapeType="1"/>
          </p:cNvSpPr>
          <p:nvPr/>
        </p:nvSpPr>
        <p:spPr bwMode="auto">
          <a:xfrm>
            <a:off x="3927475" y="13350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Line 39"/>
          <p:cNvSpPr>
            <a:spLocks noChangeShapeType="1"/>
          </p:cNvSpPr>
          <p:nvPr/>
        </p:nvSpPr>
        <p:spPr bwMode="auto">
          <a:xfrm>
            <a:off x="4635500" y="47513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6" name="Line 40"/>
          <p:cNvSpPr>
            <a:spLocks noChangeShapeType="1"/>
          </p:cNvSpPr>
          <p:nvPr/>
        </p:nvSpPr>
        <p:spPr bwMode="auto">
          <a:xfrm flipV="1">
            <a:off x="2890838" y="2530475"/>
            <a:ext cx="1587" cy="13668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42"/>
          <p:cNvSpPr>
            <a:spLocks noChangeShapeType="1"/>
          </p:cNvSpPr>
          <p:nvPr/>
        </p:nvSpPr>
        <p:spPr bwMode="auto">
          <a:xfrm flipV="1">
            <a:off x="6180138" y="3214688"/>
            <a:ext cx="1587" cy="136683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8" name="Rectangle 44"/>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9" name="Rectangle 45"/>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0" name="Rectangle 46"/>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1" name="Rectangle 47"/>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2" name="Rectangle 48"/>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3" name="Rectangle 50"/>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4" name="Rectangle 51"/>
          <p:cNvSpPr>
            <a:spLocks noChangeArrowheads="1"/>
          </p:cNvSpPr>
          <p:nvPr/>
        </p:nvSpPr>
        <p:spPr bwMode="auto">
          <a:xfrm rot="-5400000">
            <a:off x="2933700" y="20732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8705" name="Rectangle 52"/>
          <p:cNvSpPr>
            <a:spLocks noChangeArrowheads="1"/>
          </p:cNvSpPr>
          <p:nvPr/>
        </p:nvSpPr>
        <p:spPr bwMode="auto">
          <a:xfrm rot="-5400000">
            <a:off x="2936875" y="27320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8706" name="Rectangle 53"/>
          <p:cNvSpPr>
            <a:spLocks noChangeArrowheads="1"/>
          </p:cNvSpPr>
          <p:nvPr/>
        </p:nvSpPr>
        <p:spPr bwMode="auto">
          <a:xfrm rot="-5400000">
            <a:off x="2938463" y="34147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8707" name="Rectangle 54"/>
          <p:cNvSpPr>
            <a:spLocks noChangeArrowheads="1"/>
          </p:cNvSpPr>
          <p:nvPr/>
        </p:nvSpPr>
        <p:spPr bwMode="auto">
          <a:xfrm rot="-5400000">
            <a:off x="2941638" y="40989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8708" name="Rectangle 55"/>
          <p:cNvSpPr>
            <a:spLocks noChangeArrowheads="1"/>
          </p:cNvSpPr>
          <p:nvPr/>
        </p:nvSpPr>
        <p:spPr bwMode="auto">
          <a:xfrm>
            <a:off x="4027488"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0001</a:t>
            </a:r>
          </a:p>
        </p:txBody>
      </p:sp>
      <p:sp>
        <p:nvSpPr>
          <p:cNvPr id="28709" name="Rectangle 56"/>
          <p:cNvSpPr>
            <a:spLocks noChangeArrowheads="1"/>
          </p:cNvSpPr>
          <p:nvPr/>
        </p:nvSpPr>
        <p:spPr bwMode="auto">
          <a:xfrm>
            <a:off x="5397500"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0010</a:t>
            </a:r>
          </a:p>
        </p:txBody>
      </p:sp>
      <p:sp>
        <p:nvSpPr>
          <p:cNvPr id="28710" name="Rectangle 57"/>
          <p:cNvSpPr>
            <a:spLocks noChangeArrowheads="1"/>
          </p:cNvSpPr>
          <p:nvPr/>
        </p:nvSpPr>
        <p:spPr bwMode="auto">
          <a:xfrm>
            <a:off x="3336925"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0100</a:t>
            </a:r>
            <a:endParaRPr lang="en-US" sz="1400"/>
          </a:p>
        </p:txBody>
      </p:sp>
      <p:sp>
        <p:nvSpPr>
          <p:cNvPr id="28711" name="Rectangle 58"/>
          <p:cNvSpPr>
            <a:spLocks noChangeArrowheads="1"/>
          </p:cNvSpPr>
          <p:nvPr/>
        </p:nvSpPr>
        <p:spPr bwMode="auto">
          <a:xfrm>
            <a:off x="4003675" y="3062288"/>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dirty="0">
                <a:solidFill>
                  <a:schemeClr val="hlink"/>
                </a:solidFill>
              </a:rPr>
              <a:t>X101</a:t>
            </a:r>
          </a:p>
        </p:txBody>
      </p:sp>
      <p:sp>
        <p:nvSpPr>
          <p:cNvPr id="28712" name="Rectangle 59"/>
          <p:cNvSpPr>
            <a:spLocks noChangeArrowheads="1"/>
          </p:cNvSpPr>
          <p:nvPr/>
        </p:nvSpPr>
        <p:spPr bwMode="auto">
          <a:xfrm>
            <a:off x="4700588"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0111</a:t>
            </a:r>
          </a:p>
        </p:txBody>
      </p:sp>
      <p:sp>
        <p:nvSpPr>
          <p:cNvPr id="28713" name="Rectangle 60"/>
          <p:cNvSpPr>
            <a:spLocks noChangeArrowheads="1"/>
          </p:cNvSpPr>
          <p:nvPr/>
        </p:nvSpPr>
        <p:spPr bwMode="auto">
          <a:xfrm>
            <a:off x="5383213"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0110</a:t>
            </a:r>
          </a:p>
        </p:txBody>
      </p:sp>
      <p:sp>
        <p:nvSpPr>
          <p:cNvPr id="28714" name="Rectangle 61"/>
          <p:cNvSpPr>
            <a:spLocks noChangeArrowheads="1"/>
          </p:cNvSpPr>
          <p:nvPr/>
        </p:nvSpPr>
        <p:spPr bwMode="auto">
          <a:xfrm>
            <a:off x="3340100"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1100</a:t>
            </a:r>
            <a:endParaRPr lang="en-US" sz="1400"/>
          </a:p>
        </p:txBody>
      </p:sp>
      <p:sp>
        <p:nvSpPr>
          <p:cNvPr id="28715" name="Rectangle 62"/>
          <p:cNvSpPr>
            <a:spLocks noChangeArrowheads="1"/>
          </p:cNvSpPr>
          <p:nvPr/>
        </p:nvSpPr>
        <p:spPr bwMode="auto">
          <a:xfrm>
            <a:off x="470217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1111</a:t>
            </a:r>
          </a:p>
        </p:txBody>
      </p:sp>
      <p:sp>
        <p:nvSpPr>
          <p:cNvPr id="28716" name="Rectangle 63"/>
          <p:cNvSpPr>
            <a:spLocks noChangeArrowheads="1"/>
          </p:cNvSpPr>
          <p:nvPr/>
        </p:nvSpPr>
        <p:spPr bwMode="auto">
          <a:xfrm>
            <a:off x="538162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1110</a:t>
            </a:r>
          </a:p>
        </p:txBody>
      </p:sp>
      <p:sp>
        <p:nvSpPr>
          <p:cNvPr id="28717" name="Rectangle 64"/>
          <p:cNvSpPr>
            <a:spLocks noChangeArrowheads="1"/>
          </p:cNvSpPr>
          <p:nvPr/>
        </p:nvSpPr>
        <p:spPr bwMode="auto">
          <a:xfrm>
            <a:off x="33416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1000</a:t>
            </a:r>
            <a:endParaRPr lang="en-US" sz="1400"/>
          </a:p>
        </p:txBody>
      </p:sp>
      <p:sp>
        <p:nvSpPr>
          <p:cNvPr id="28718" name="Rectangle 65"/>
          <p:cNvSpPr>
            <a:spLocks noChangeArrowheads="1"/>
          </p:cNvSpPr>
          <p:nvPr/>
        </p:nvSpPr>
        <p:spPr bwMode="auto">
          <a:xfrm>
            <a:off x="4011613"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1001</a:t>
            </a:r>
          </a:p>
        </p:txBody>
      </p:sp>
      <p:sp>
        <p:nvSpPr>
          <p:cNvPr id="28719" name="Rectangle 66"/>
          <p:cNvSpPr>
            <a:spLocks noChangeArrowheads="1"/>
          </p:cNvSpPr>
          <p:nvPr/>
        </p:nvSpPr>
        <p:spPr bwMode="auto">
          <a:xfrm>
            <a:off x="4687888" y="4095750"/>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X011</a:t>
            </a:r>
          </a:p>
        </p:txBody>
      </p:sp>
      <p:sp>
        <p:nvSpPr>
          <p:cNvPr id="28720" name="Rectangle 67"/>
          <p:cNvSpPr>
            <a:spLocks noChangeArrowheads="1"/>
          </p:cNvSpPr>
          <p:nvPr/>
        </p:nvSpPr>
        <p:spPr bwMode="auto">
          <a:xfrm>
            <a:off x="5381625"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1010</a:t>
            </a:r>
          </a:p>
        </p:txBody>
      </p:sp>
      <p:sp>
        <p:nvSpPr>
          <p:cNvPr id="28721" name="Rectangle 68"/>
          <p:cNvSpPr>
            <a:spLocks noChangeArrowheads="1"/>
          </p:cNvSpPr>
          <p:nvPr/>
        </p:nvSpPr>
        <p:spPr bwMode="auto">
          <a:xfrm>
            <a:off x="5337175" y="1862138"/>
            <a:ext cx="681038" cy="68421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2" name="Rectangle 71"/>
          <p:cNvSpPr>
            <a:spLocks noChangeArrowheads="1"/>
          </p:cNvSpPr>
          <p:nvPr/>
        </p:nvSpPr>
        <p:spPr bwMode="auto">
          <a:xfrm>
            <a:off x="4691063" y="2047875"/>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X011</a:t>
            </a:r>
          </a:p>
        </p:txBody>
      </p:sp>
      <p:cxnSp>
        <p:nvCxnSpPr>
          <p:cNvPr id="28723" name="AutoShape 72"/>
          <p:cNvCxnSpPr>
            <a:cxnSpLocks noChangeShapeType="1"/>
            <a:stCxn id="28719" idx="2"/>
            <a:endCxn id="28722" idx="0"/>
          </p:cNvCxnSpPr>
          <p:nvPr/>
        </p:nvCxnSpPr>
        <p:spPr bwMode="auto">
          <a:xfrm rot="5400000" flipH="1" flipV="1">
            <a:off x="3810000" y="3222625"/>
            <a:ext cx="2352675" cy="3175"/>
          </a:xfrm>
          <a:prstGeom prst="curvedConnector5">
            <a:avLst>
              <a:gd name="adj1" fmla="val -9718"/>
              <a:gd name="adj2" fmla="val 16650000"/>
              <a:gd name="adj3" fmla="val 109718"/>
            </a:avLst>
          </a:prstGeom>
          <a:noFill/>
          <a:ln w="3175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cxnSp>
      <p:sp>
        <p:nvSpPr>
          <p:cNvPr id="28724" name="Text Box 73"/>
          <p:cNvSpPr txBox="1">
            <a:spLocks noChangeArrowheads="1"/>
          </p:cNvSpPr>
          <p:nvPr/>
        </p:nvSpPr>
        <p:spPr bwMode="auto">
          <a:xfrm>
            <a:off x="1966913" y="5111750"/>
            <a:ext cx="6016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eaLnBrk="1" hangingPunct="1">
              <a:spcBef>
                <a:spcPct val="0"/>
              </a:spcBef>
            </a:pPr>
            <a:r>
              <a:rPr lang="en-US" sz="2400" b="0">
                <a:latin typeface="Times New Roman" pitchFamily="18" charset="0"/>
              </a:rPr>
              <a:t>Can combine adjacent minterms into implicants</a:t>
            </a:r>
          </a:p>
          <a:p>
            <a:pPr algn="l" eaLnBrk="1" hangingPunct="1">
              <a:spcBef>
                <a:spcPct val="0"/>
              </a:spcBef>
            </a:pPr>
            <a:r>
              <a:rPr lang="en-US" sz="2400" b="0">
                <a:latin typeface="Times New Roman" pitchFamily="18" charset="0"/>
              </a:rPr>
              <a:t>Note edges wrap around</a:t>
            </a:r>
          </a:p>
        </p:txBody>
      </p:sp>
      <p:sp>
        <p:nvSpPr>
          <p:cNvPr id="28725" name="Rectangle 75"/>
          <p:cNvSpPr>
            <a:spLocks noChangeArrowheads="1"/>
          </p:cNvSpPr>
          <p:nvPr/>
        </p:nvSpPr>
        <p:spPr bwMode="auto">
          <a:xfrm>
            <a:off x="3213100" y="12065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a:t>
            </a:r>
            <a:endParaRPr lang="en-US"/>
          </a:p>
        </p:txBody>
      </p:sp>
      <p:sp>
        <p:nvSpPr>
          <p:cNvPr id="28726" name="Rectangle 76"/>
          <p:cNvSpPr>
            <a:spLocks noChangeArrowheads="1"/>
          </p:cNvSpPr>
          <p:nvPr/>
        </p:nvSpPr>
        <p:spPr bwMode="auto">
          <a:xfrm>
            <a:off x="4678363" y="960438"/>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a</a:t>
            </a:r>
            <a:endParaRPr lang="en-US"/>
          </a:p>
        </p:txBody>
      </p:sp>
      <p:sp>
        <p:nvSpPr>
          <p:cNvPr id="28727" name="Rectangle 77"/>
          <p:cNvSpPr>
            <a:spLocks noChangeArrowheads="1"/>
          </p:cNvSpPr>
          <p:nvPr/>
        </p:nvSpPr>
        <p:spPr bwMode="auto">
          <a:xfrm>
            <a:off x="3479800"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8728" name="Rectangle 78"/>
          <p:cNvSpPr>
            <a:spLocks noChangeArrowheads="1"/>
          </p:cNvSpPr>
          <p:nvPr/>
        </p:nvSpPr>
        <p:spPr bwMode="auto">
          <a:xfrm>
            <a:off x="4162425"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8729" name="Rectangle 79"/>
          <p:cNvSpPr>
            <a:spLocks noChangeArrowheads="1"/>
          </p:cNvSpPr>
          <p:nvPr/>
        </p:nvSpPr>
        <p:spPr bwMode="auto">
          <a:xfrm>
            <a:off x="4829175" y="1524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8730" name="Rectangle 80"/>
          <p:cNvSpPr>
            <a:spLocks noChangeArrowheads="1"/>
          </p:cNvSpPr>
          <p:nvPr/>
        </p:nvSpPr>
        <p:spPr bwMode="auto">
          <a:xfrm>
            <a:off x="5513388" y="15192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8731" name="Rectangle 84"/>
          <p:cNvSpPr>
            <a:spLocks noChangeArrowheads="1"/>
          </p:cNvSpPr>
          <p:nvPr/>
        </p:nvSpPr>
        <p:spPr bwMode="auto">
          <a:xfrm rot="-5400000">
            <a:off x="6242050" y="38179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d</a:t>
            </a:r>
            <a:endParaRPr lang="en-US"/>
          </a:p>
        </p:txBody>
      </p:sp>
      <p:sp>
        <p:nvSpPr>
          <p:cNvPr id="28732" name="Rectangle 85"/>
          <p:cNvSpPr>
            <a:spLocks noChangeArrowheads="1"/>
          </p:cNvSpPr>
          <p:nvPr/>
        </p:nvSpPr>
        <p:spPr bwMode="auto">
          <a:xfrm>
            <a:off x="5100638" y="4826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b</a:t>
            </a:r>
            <a:endParaRPr lang="en-US"/>
          </a:p>
        </p:txBody>
      </p:sp>
      <p:sp>
        <p:nvSpPr>
          <p:cNvPr id="28733" name="Rectangle 86"/>
          <p:cNvSpPr>
            <a:spLocks noChangeArrowheads="1"/>
          </p:cNvSpPr>
          <p:nvPr/>
        </p:nvSpPr>
        <p:spPr bwMode="auto">
          <a:xfrm rot="-5400000">
            <a:off x="2484438" y="287972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c</a:t>
            </a:r>
            <a:endParaRPr lang="en-US"/>
          </a:p>
        </p:txBody>
      </p:sp>
      <p:sp>
        <p:nvSpPr>
          <p:cNvPr id="28734" name="Rectangle 87"/>
          <p:cNvSpPr>
            <a:spLocks noChangeArrowheads="1"/>
          </p:cNvSpPr>
          <p:nvPr/>
        </p:nvSpPr>
        <p:spPr bwMode="auto">
          <a:xfrm>
            <a:off x="2624138" y="1571625"/>
            <a:ext cx="3222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dc</a:t>
            </a:r>
            <a:endParaRPr lang="en-US"/>
          </a:p>
        </p:txBody>
      </p:sp>
      <p:sp>
        <p:nvSpPr>
          <p:cNvPr id="28735" name="Rectangle 88"/>
          <p:cNvSpPr>
            <a:spLocks noGrp="1" noChangeArrowheads="1"/>
          </p:cNvSpPr>
          <p:nvPr/>
        </p:nvSpPr>
        <p:spPr bwMode="auto">
          <a:xfrm>
            <a:off x="152400" y="0"/>
            <a:ext cx="7772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a:spcBef>
                <a:spcPct val="0"/>
              </a:spcBef>
            </a:pPr>
            <a:r>
              <a:rPr lang="en-US" sz="2400" b="0">
                <a:solidFill>
                  <a:srgbClr val="000099"/>
                </a:solidFill>
              </a:rPr>
              <a:t>Karnaugh Map of 4-bit Prime: Adjacency</a:t>
            </a:r>
          </a:p>
        </p:txBody>
      </p:sp>
      <p:sp>
        <p:nvSpPr>
          <p:cNvPr id="64" name="TextBox 63"/>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§6.5</a:t>
            </a:r>
          </a:p>
        </p:txBody>
      </p:sp>
      <p:sp>
        <p:nvSpPr>
          <p:cNvPr id="2" name="Slide Number Placeholder 1"/>
          <p:cNvSpPr>
            <a:spLocks noGrp="1"/>
          </p:cNvSpPr>
          <p:nvPr>
            <p:ph type="sldNum" sz="quarter" idx="12"/>
          </p:nvPr>
        </p:nvSpPr>
        <p:spPr/>
        <p:txBody>
          <a:bodyPr/>
          <a:lstStyle/>
          <a:p>
            <a:fld id="{91428E00-80DD-2147-9602-1B9AC9547B01}" type="slidenum">
              <a:rPr lang="en-US" smtClean="0"/>
              <a:t>43</a:t>
            </a:fld>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8" name="Rectangle 5"/>
          <p:cNvSpPr>
            <a:spLocks noChangeArrowheads="1"/>
          </p:cNvSpPr>
          <p:nvPr/>
        </p:nvSpPr>
        <p:spPr bwMode="auto">
          <a:xfrm>
            <a:off x="3352800"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0000</a:t>
            </a:r>
            <a:endParaRPr lang="en-US" sz="1400"/>
          </a:p>
        </p:txBody>
      </p:sp>
      <p:sp>
        <p:nvSpPr>
          <p:cNvPr id="26629" name="Rectangle 6"/>
          <p:cNvSpPr>
            <a:spLocks noChangeArrowheads="1"/>
          </p:cNvSpPr>
          <p:nvPr/>
        </p:nvSpPr>
        <p:spPr bwMode="auto">
          <a:xfrm>
            <a:off x="396875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0" name="Rectangle 8"/>
          <p:cNvSpPr>
            <a:spLocks noChangeArrowheads="1"/>
          </p:cNvSpPr>
          <p:nvPr/>
        </p:nvSpPr>
        <p:spPr bwMode="auto">
          <a:xfrm>
            <a:off x="4652963" y="1857375"/>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1" name="Rectangle 10"/>
          <p:cNvSpPr>
            <a:spLocks noChangeArrowheads="1"/>
          </p:cNvSpPr>
          <p:nvPr/>
        </p:nvSpPr>
        <p:spPr bwMode="auto">
          <a:xfrm>
            <a:off x="533400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2" name="Rectangle 12"/>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3" name="Rectangle 14"/>
          <p:cNvSpPr>
            <a:spLocks noChangeArrowheads="1"/>
          </p:cNvSpPr>
          <p:nvPr/>
        </p:nvSpPr>
        <p:spPr bwMode="auto">
          <a:xfrm>
            <a:off x="396875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4" name="Rectangle 16"/>
          <p:cNvSpPr>
            <a:spLocks noChangeArrowheads="1"/>
          </p:cNvSpPr>
          <p:nvPr/>
        </p:nvSpPr>
        <p:spPr bwMode="auto">
          <a:xfrm>
            <a:off x="4652963" y="254000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5" name="Rectangle 18"/>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6" name="Rectangle 20"/>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7" name="Rectangle 21"/>
          <p:cNvSpPr>
            <a:spLocks noChangeArrowheads="1"/>
          </p:cNvSpPr>
          <p:nvPr/>
        </p:nvSpPr>
        <p:spPr bwMode="auto">
          <a:xfrm>
            <a:off x="396875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8" name="Rectangle 22"/>
          <p:cNvSpPr>
            <a:spLocks noChangeArrowheads="1"/>
          </p:cNvSpPr>
          <p:nvPr/>
        </p:nvSpPr>
        <p:spPr bwMode="auto">
          <a:xfrm>
            <a:off x="4652963" y="1857375"/>
            <a:ext cx="681037"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9" name="Rectangle 23"/>
          <p:cNvSpPr>
            <a:spLocks noChangeArrowheads="1"/>
          </p:cNvSpPr>
          <p:nvPr/>
        </p:nvSpPr>
        <p:spPr bwMode="auto">
          <a:xfrm>
            <a:off x="533400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0" name="Rectangle 24"/>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1" name="Rectangle 25"/>
          <p:cNvSpPr>
            <a:spLocks noChangeArrowheads="1"/>
          </p:cNvSpPr>
          <p:nvPr/>
        </p:nvSpPr>
        <p:spPr bwMode="auto">
          <a:xfrm>
            <a:off x="396875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2" name="Rectangle 26"/>
          <p:cNvSpPr>
            <a:spLocks noChangeArrowheads="1"/>
          </p:cNvSpPr>
          <p:nvPr/>
        </p:nvSpPr>
        <p:spPr bwMode="auto">
          <a:xfrm>
            <a:off x="4652963" y="254000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3" name="Rectangle 27"/>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4" name="Rectangle 28"/>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5" name="Rectangle 29"/>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6" name="Rectangle 30"/>
          <p:cNvSpPr>
            <a:spLocks noChangeArrowheads="1"/>
          </p:cNvSpPr>
          <p:nvPr/>
        </p:nvSpPr>
        <p:spPr bwMode="auto">
          <a:xfrm>
            <a:off x="4652963" y="390525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7" name="Rectangle 31"/>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8" name="Rectangle 32"/>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9" name="Rectangle 33"/>
          <p:cNvSpPr>
            <a:spLocks noChangeArrowheads="1"/>
          </p:cNvSpPr>
          <p:nvPr/>
        </p:nvSpPr>
        <p:spPr bwMode="auto">
          <a:xfrm>
            <a:off x="396875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0" name="Rectangle 34"/>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1" name="Rectangle 35"/>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2" name="Rectangle 44"/>
          <p:cNvSpPr>
            <a:spLocks noChangeArrowheads="1"/>
          </p:cNvSpPr>
          <p:nvPr/>
        </p:nvSpPr>
        <p:spPr bwMode="auto">
          <a:xfrm>
            <a:off x="2786063" y="1185863"/>
            <a:ext cx="682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53" name="Line 50"/>
          <p:cNvSpPr>
            <a:spLocks noChangeShapeType="1"/>
          </p:cNvSpPr>
          <p:nvPr/>
        </p:nvSpPr>
        <p:spPr bwMode="auto">
          <a:xfrm flipH="1" flipV="1">
            <a:off x="2771775" y="1343025"/>
            <a:ext cx="514350" cy="514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Line 51"/>
          <p:cNvSpPr>
            <a:spLocks noChangeShapeType="1"/>
          </p:cNvSpPr>
          <p:nvPr/>
        </p:nvSpPr>
        <p:spPr bwMode="auto">
          <a:xfrm>
            <a:off x="3927475" y="13350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5" name="Line 53"/>
          <p:cNvSpPr>
            <a:spLocks noChangeShapeType="1"/>
          </p:cNvSpPr>
          <p:nvPr/>
        </p:nvSpPr>
        <p:spPr bwMode="auto">
          <a:xfrm>
            <a:off x="4635500" y="47513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6" name="Line 55"/>
          <p:cNvSpPr>
            <a:spLocks noChangeShapeType="1"/>
          </p:cNvSpPr>
          <p:nvPr/>
        </p:nvSpPr>
        <p:spPr bwMode="auto">
          <a:xfrm flipV="1">
            <a:off x="2890838" y="2530475"/>
            <a:ext cx="1587" cy="13668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7" name="Line 57"/>
          <p:cNvSpPr>
            <a:spLocks noChangeShapeType="1"/>
          </p:cNvSpPr>
          <p:nvPr/>
        </p:nvSpPr>
        <p:spPr bwMode="auto">
          <a:xfrm flipV="1">
            <a:off x="6180138" y="3214688"/>
            <a:ext cx="1587" cy="136683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8" name="Rectangle 59"/>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9" name="Rectangle 61"/>
          <p:cNvSpPr>
            <a:spLocks noChangeArrowheads="1"/>
          </p:cNvSpPr>
          <p:nvPr/>
        </p:nvSpPr>
        <p:spPr bwMode="auto">
          <a:xfrm>
            <a:off x="396875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0" name="Rectangle 63"/>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1" name="Rectangle 65"/>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2" name="Rectangle 67"/>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3" name="Rectangle 69"/>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4" name="Rectangle 71"/>
          <p:cNvSpPr>
            <a:spLocks noChangeArrowheads="1"/>
          </p:cNvSpPr>
          <p:nvPr/>
        </p:nvSpPr>
        <p:spPr bwMode="auto">
          <a:xfrm>
            <a:off x="4652963" y="390525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5" name="Rectangle 73"/>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6" name="Rectangle 75"/>
          <p:cNvSpPr>
            <a:spLocks noChangeArrowheads="1"/>
          </p:cNvSpPr>
          <p:nvPr/>
        </p:nvSpPr>
        <p:spPr bwMode="auto">
          <a:xfrm rot="-5400000">
            <a:off x="2933700" y="20732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6667" name="Rectangle 76"/>
          <p:cNvSpPr>
            <a:spLocks noChangeArrowheads="1"/>
          </p:cNvSpPr>
          <p:nvPr/>
        </p:nvSpPr>
        <p:spPr bwMode="auto">
          <a:xfrm rot="-5400000">
            <a:off x="2936875" y="27320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6668" name="Rectangle 77"/>
          <p:cNvSpPr>
            <a:spLocks noChangeArrowheads="1"/>
          </p:cNvSpPr>
          <p:nvPr/>
        </p:nvSpPr>
        <p:spPr bwMode="auto">
          <a:xfrm rot="-5400000">
            <a:off x="2938463" y="34147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6669" name="Rectangle 78"/>
          <p:cNvSpPr>
            <a:spLocks noChangeArrowheads="1"/>
          </p:cNvSpPr>
          <p:nvPr/>
        </p:nvSpPr>
        <p:spPr bwMode="auto">
          <a:xfrm rot="-5400000">
            <a:off x="2941638" y="40989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6670" name="Rectangle 79"/>
          <p:cNvSpPr>
            <a:spLocks noChangeArrowheads="1"/>
          </p:cNvSpPr>
          <p:nvPr/>
        </p:nvSpPr>
        <p:spPr bwMode="auto">
          <a:xfrm>
            <a:off x="4027488"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0001</a:t>
            </a:r>
          </a:p>
        </p:txBody>
      </p:sp>
      <p:sp>
        <p:nvSpPr>
          <p:cNvPr id="26671" name="Rectangle 80"/>
          <p:cNvSpPr>
            <a:spLocks noChangeArrowheads="1"/>
          </p:cNvSpPr>
          <p:nvPr/>
        </p:nvSpPr>
        <p:spPr bwMode="auto">
          <a:xfrm>
            <a:off x="4721225"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0011</a:t>
            </a:r>
          </a:p>
        </p:txBody>
      </p:sp>
      <p:sp>
        <p:nvSpPr>
          <p:cNvPr id="26672" name="Rectangle 82"/>
          <p:cNvSpPr>
            <a:spLocks noChangeArrowheads="1"/>
          </p:cNvSpPr>
          <p:nvPr/>
        </p:nvSpPr>
        <p:spPr bwMode="auto">
          <a:xfrm>
            <a:off x="5399088"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0010</a:t>
            </a:r>
          </a:p>
        </p:txBody>
      </p:sp>
      <p:sp>
        <p:nvSpPr>
          <p:cNvPr id="26673" name="Rectangle 83"/>
          <p:cNvSpPr>
            <a:spLocks noChangeArrowheads="1"/>
          </p:cNvSpPr>
          <p:nvPr/>
        </p:nvSpPr>
        <p:spPr bwMode="auto">
          <a:xfrm>
            <a:off x="3336925"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0100</a:t>
            </a:r>
            <a:endParaRPr lang="en-US" sz="1400"/>
          </a:p>
        </p:txBody>
      </p:sp>
      <p:sp>
        <p:nvSpPr>
          <p:cNvPr id="26674" name="Rectangle 84"/>
          <p:cNvSpPr>
            <a:spLocks noChangeArrowheads="1"/>
          </p:cNvSpPr>
          <p:nvPr/>
        </p:nvSpPr>
        <p:spPr bwMode="auto">
          <a:xfrm>
            <a:off x="4016375"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0101</a:t>
            </a:r>
          </a:p>
        </p:txBody>
      </p:sp>
      <p:sp>
        <p:nvSpPr>
          <p:cNvPr id="26675" name="Rectangle 85"/>
          <p:cNvSpPr>
            <a:spLocks noChangeArrowheads="1"/>
          </p:cNvSpPr>
          <p:nvPr/>
        </p:nvSpPr>
        <p:spPr bwMode="auto">
          <a:xfrm>
            <a:off x="4700588"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0111</a:t>
            </a:r>
          </a:p>
        </p:txBody>
      </p:sp>
      <p:sp>
        <p:nvSpPr>
          <p:cNvPr id="26676" name="Rectangle 86"/>
          <p:cNvSpPr>
            <a:spLocks noChangeArrowheads="1"/>
          </p:cNvSpPr>
          <p:nvPr/>
        </p:nvSpPr>
        <p:spPr bwMode="auto">
          <a:xfrm>
            <a:off x="5383213"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0110</a:t>
            </a:r>
          </a:p>
        </p:txBody>
      </p:sp>
      <p:sp>
        <p:nvSpPr>
          <p:cNvPr id="26677" name="Rectangle 87"/>
          <p:cNvSpPr>
            <a:spLocks noChangeArrowheads="1"/>
          </p:cNvSpPr>
          <p:nvPr/>
        </p:nvSpPr>
        <p:spPr bwMode="auto">
          <a:xfrm>
            <a:off x="3340100"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1100</a:t>
            </a:r>
            <a:endParaRPr lang="en-US" sz="1400"/>
          </a:p>
        </p:txBody>
      </p:sp>
      <p:sp>
        <p:nvSpPr>
          <p:cNvPr id="26678" name="Rectangle 88"/>
          <p:cNvSpPr>
            <a:spLocks noChangeArrowheads="1"/>
          </p:cNvSpPr>
          <p:nvPr/>
        </p:nvSpPr>
        <p:spPr bwMode="auto">
          <a:xfrm>
            <a:off x="4011613"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1101</a:t>
            </a:r>
          </a:p>
        </p:txBody>
      </p:sp>
      <p:sp>
        <p:nvSpPr>
          <p:cNvPr id="26679" name="Rectangle 89"/>
          <p:cNvSpPr>
            <a:spLocks noChangeArrowheads="1"/>
          </p:cNvSpPr>
          <p:nvPr/>
        </p:nvSpPr>
        <p:spPr bwMode="auto">
          <a:xfrm>
            <a:off x="470217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1111</a:t>
            </a:r>
          </a:p>
        </p:txBody>
      </p:sp>
      <p:sp>
        <p:nvSpPr>
          <p:cNvPr id="26680" name="Rectangle 90"/>
          <p:cNvSpPr>
            <a:spLocks noChangeArrowheads="1"/>
          </p:cNvSpPr>
          <p:nvPr/>
        </p:nvSpPr>
        <p:spPr bwMode="auto">
          <a:xfrm>
            <a:off x="538162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1110</a:t>
            </a:r>
          </a:p>
        </p:txBody>
      </p:sp>
      <p:sp>
        <p:nvSpPr>
          <p:cNvPr id="26681" name="Rectangle 91"/>
          <p:cNvSpPr>
            <a:spLocks noChangeArrowheads="1"/>
          </p:cNvSpPr>
          <p:nvPr/>
        </p:nvSpPr>
        <p:spPr bwMode="auto">
          <a:xfrm>
            <a:off x="33416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1000</a:t>
            </a:r>
            <a:endParaRPr lang="en-US" sz="1400"/>
          </a:p>
        </p:txBody>
      </p:sp>
      <p:sp>
        <p:nvSpPr>
          <p:cNvPr id="26682" name="Rectangle 92"/>
          <p:cNvSpPr>
            <a:spLocks noChangeArrowheads="1"/>
          </p:cNvSpPr>
          <p:nvPr/>
        </p:nvSpPr>
        <p:spPr bwMode="auto">
          <a:xfrm>
            <a:off x="4011613"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1001</a:t>
            </a:r>
          </a:p>
        </p:txBody>
      </p:sp>
      <p:sp>
        <p:nvSpPr>
          <p:cNvPr id="26683" name="Rectangle 93"/>
          <p:cNvSpPr>
            <a:spLocks noChangeArrowheads="1"/>
          </p:cNvSpPr>
          <p:nvPr/>
        </p:nvSpPr>
        <p:spPr bwMode="auto">
          <a:xfrm>
            <a:off x="47005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1011</a:t>
            </a:r>
          </a:p>
        </p:txBody>
      </p:sp>
      <p:sp>
        <p:nvSpPr>
          <p:cNvPr id="26684" name="Rectangle 94"/>
          <p:cNvSpPr>
            <a:spLocks noChangeArrowheads="1"/>
          </p:cNvSpPr>
          <p:nvPr/>
        </p:nvSpPr>
        <p:spPr bwMode="auto">
          <a:xfrm>
            <a:off x="5381625"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1010</a:t>
            </a:r>
          </a:p>
        </p:txBody>
      </p:sp>
      <p:sp>
        <p:nvSpPr>
          <p:cNvPr id="26685" name="Rectangle 95"/>
          <p:cNvSpPr>
            <a:spLocks noChangeArrowheads="1"/>
          </p:cNvSpPr>
          <p:nvPr/>
        </p:nvSpPr>
        <p:spPr bwMode="auto">
          <a:xfrm>
            <a:off x="6589713" y="5008563"/>
            <a:ext cx="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26687" name="Rectangle 104"/>
          <p:cNvSpPr>
            <a:spLocks noChangeArrowheads="1"/>
          </p:cNvSpPr>
          <p:nvPr/>
        </p:nvSpPr>
        <p:spPr bwMode="auto">
          <a:xfrm>
            <a:off x="3211513" y="12065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a:t>
            </a:r>
            <a:endParaRPr lang="en-US"/>
          </a:p>
        </p:txBody>
      </p:sp>
      <p:sp>
        <p:nvSpPr>
          <p:cNvPr id="26688" name="Rectangle 105"/>
          <p:cNvSpPr>
            <a:spLocks noChangeArrowheads="1"/>
          </p:cNvSpPr>
          <p:nvPr/>
        </p:nvSpPr>
        <p:spPr bwMode="auto">
          <a:xfrm>
            <a:off x="4670425" y="960438"/>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a</a:t>
            </a:r>
            <a:endParaRPr lang="en-US"/>
          </a:p>
        </p:txBody>
      </p:sp>
      <p:sp>
        <p:nvSpPr>
          <p:cNvPr id="26689" name="Rectangle 106"/>
          <p:cNvSpPr>
            <a:spLocks noChangeArrowheads="1"/>
          </p:cNvSpPr>
          <p:nvPr/>
        </p:nvSpPr>
        <p:spPr bwMode="auto">
          <a:xfrm>
            <a:off x="3479800"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6690" name="Rectangle 107"/>
          <p:cNvSpPr>
            <a:spLocks noChangeArrowheads="1"/>
          </p:cNvSpPr>
          <p:nvPr/>
        </p:nvSpPr>
        <p:spPr bwMode="auto">
          <a:xfrm>
            <a:off x="4162425"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6691" name="Rectangle 108"/>
          <p:cNvSpPr>
            <a:spLocks noChangeArrowheads="1"/>
          </p:cNvSpPr>
          <p:nvPr/>
        </p:nvSpPr>
        <p:spPr bwMode="auto">
          <a:xfrm>
            <a:off x="4829175" y="1524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6692" name="Rectangle 109"/>
          <p:cNvSpPr>
            <a:spLocks noChangeArrowheads="1"/>
          </p:cNvSpPr>
          <p:nvPr/>
        </p:nvSpPr>
        <p:spPr bwMode="auto">
          <a:xfrm>
            <a:off x="5513388" y="15192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6693" name="Rectangle 110"/>
          <p:cNvSpPr>
            <a:spLocks noChangeArrowheads="1"/>
          </p:cNvSpPr>
          <p:nvPr/>
        </p:nvSpPr>
        <p:spPr bwMode="auto">
          <a:xfrm rot="-5400000">
            <a:off x="6242050" y="38179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d</a:t>
            </a:r>
            <a:endParaRPr lang="en-US"/>
          </a:p>
        </p:txBody>
      </p:sp>
      <p:sp>
        <p:nvSpPr>
          <p:cNvPr id="26694" name="Rectangle 111"/>
          <p:cNvSpPr>
            <a:spLocks noChangeArrowheads="1"/>
          </p:cNvSpPr>
          <p:nvPr/>
        </p:nvSpPr>
        <p:spPr bwMode="auto">
          <a:xfrm>
            <a:off x="5100638" y="4826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b</a:t>
            </a:r>
            <a:endParaRPr lang="en-US"/>
          </a:p>
        </p:txBody>
      </p:sp>
      <p:sp>
        <p:nvSpPr>
          <p:cNvPr id="26695" name="Rectangle 112"/>
          <p:cNvSpPr>
            <a:spLocks noChangeArrowheads="1"/>
          </p:cNvSpPr>
          <p:nvPr/>
        </p:nvSpPr>
        <p:spPr bwMode="auto">
          <a:xfrm rot="-5400000">
            <a:off x="2468563" y="2847975"/>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c</a:t>
            </a:r>
            <a:endParaRPr lang="en-US"/>
          </a:p>
        </p:txBody>
      </p:sp>
      <p:sp>
        <p:nvSpPr>
          <p:cNvPr id="26696" name="Rectangle 113"/>
          <p:cNvSpPr>
            <a:spLocks noChangeArrowheads="1"/>
          </p:cNvSpPr>
          <p:nvPr/>
        </p:nvSpPr>
        <p:spPr bwMode="auto">
          <a:xfrm>
            <a:off x="2641600" y="1571625"/>
            <a:ext cx="3222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dc</a:t>
            </a:r>
            <a:endParaRPr lang="en-US"/>
          </a:p>
        </p:txBody>
      </p:sp>
      <p:sp>
        <p:nvSpPr>
          <p:cNvPr id="26697" name="Rectangle 114"/>
          <p:cNvSpPr>
            <a:spLocks noGrp="1" noChangeArrowheads="1"/>
          </p:cNvSpPr>
          <p:nvPr/>
        </p:nvSpPr>
        <p:spPr bwMode="auto">
          <a:xfrm>
            <a:off x="152400" y="0"/>
            <a:ext cx="7772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a:spcBef>
                <a:spcPct val="0"/>
              </a:spcBef>
            </a:pPr>
            <a:r>
              <a:rPr lang="en-US" sz="2400" b="0">
                <a:solidFill>
                  <a:srgbClr val="000099"/>
                </a:solidFill>
              </a:rPr>
              <a:t>Karnaugh Map of 4-bit Prime: Implicants</a:t>
            </a:r>
          </a:p>
        </p:txBody>
      </p:sp>
      <p:sp>
        <p:nvSpPr>
          <p:cNvPr id="74" name="TextBox 73"/>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§6.5</a:t>
            </a:r>
          </a:p>
        </p:txBody>
      </p:sp>
      <p:sp>
        <p:nvSpPr>
          <p:cNvPr id="75" name="Rounded Rectangle 74"/>
          <p:cNvSpPr/>
          <p:nvPr/>
        </p:nvSpPr>
        <p:spPr>
          <a:xfrm>
            <a:off x="3927475" y="1823244"/>
            <a:ext cx="1406525" cy="1433512"/>
          </a:xfrm>
          <a:prstGeom prst="roundRect">
            <a:avLst/>
          </a:prstGeom>
          <a:noFill/>
          <a:ln w="6032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6" name="Group 75"/>
          <p:cNvGrpSpPr/>
          <p:nvPr/>
        </p:nvGrpSpPr>
        <p:grpSpPr>
          <a:xfrm>
            <a:off x="4343400" y="1490666"/>
            <a:ext cx="700087" cy="566734"/>
            <a:chOff x="5167313" y="1490666"/>
            <a:chExt cx="700087" cy="566734"/>
          </a:xfrm>
        </p:grpSpPr>
        <p:cxnSp>
          <p:nvCxnSpPr>
            <p:cNvPr id="77" name="Straight Arrow Connector 76"/>
            <p:cNvCxnSpPr/>
            <p:nvPr/>
          </p:nvCxnSpPr>
          <p:spPr>
            <a:xfrm rot="5400000">
              <a:off x="4884740" y="1773239"/>
              <a:ext cx="56673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5400000">
              <a:off x="5568952" y="1773239"/>
              <a:ext cx="56673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a:off x="5183188" y="1490666"/>
              <a:ext cx="68421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0" name="Group 79"/>
          <p:cNvGrpSpPr/>
          <p:nvPr/>
        </p:nvGrpSpPr>
        <p:grpSpPr>
          <a:xfrm rot="10800000">
            <a:off x="4352131" y="3048000"/>
            <a:ext cx="700087" cy="566734"/>
            <a:chOff x="5167313" y="1490666"/>
            <a:chExt cx="700087" cy="566734"/>
          </a:xfrm>
        </p:grpSpPr>
        <p:cxnSp>
          <p:nvCxnSpPr>
            <p:cNvPr id="81" name="Straight Arrow Connector 80"/>
            <p:cNvCxnSpPr/>
            <p:nvPr/>
          </p:nvCxnSpPr>
          <p:spPr>
            <a:xfrm rot="5400000">
              <a:off x="4884740" y="1773239"/>
              <a:ext cx="56673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a:off x="5568952" y="1773239"/>
              <a:ext cx="56673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0800000">
              <a:off x="5183188" y="1490666"/>
              <a:ext cx="68421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84" name="Straight Arrow Connector 83"/>
          <p:cNvCxnSpPr/>
          <p:nvPr/>
        </p:nvCxnSpPr>
        <p:spPr>
          <a:xfrm rot="5400000">
            <a:off x="4042171" y="2585639"/>
            <a:ext cx="448467" cy="1589"/>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rot="5400000">
            <a:off x="4727972" y="2585639"/>
            <a:ext cx="448467" cy="1589"/>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91428E00-80DD-2147-9602-1B9AC9547B01}" type="slidenum">
              <a:rPr lang="en-US" smtClean="0"/>
              <a:t>44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70"/>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0" name="Rectangle 71"/>
          <p:cNvSpPr>
            <a:spLocks noChangeArrowheads="1"/>
          </p:cNvSpPr>
          <p:nvPr/>
        </p:nvSpPr>
        <p:spPr bwMode="auto">
          <a:xfrm>
            <a:off x="3352800"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0000</a:t>
            </a:r>
            <a:endParaRPr lang="en-US" sz="1400"/>
          </a:p>
        </p:txBody>
      </p:sp>
      <p:sp>
        <p:nvSpPr>
          <p:cNvPr id="29701" name="Rectangle 72"/>
          <p:cNvSpPr>
            <a:spLocks noChangeArrowheads="1"/>
          </p:cNvSpPr>
          <p:nvPr/>
        </p:nvSpPr>
        <p:spPr bwMode="auto">
          <a:xfrm>
            <a:off x="3968750" y="1857375"/>
            <a:ext cx="1365250" cy="13668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2" name="Rectangle 74"/>
          <p:cNvSpPr>
            <a:spLocks noChangeArrowheads="1"/>
          </p:cNvSpPr>
          <p:nvPr/>
        </p:nvSpPr>
        <p:spPr bwMode="auto">
          <a:xfrm>
            <a:off x="533400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3" name="Rectangle 75"/>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4" name="Rectangle 78"/>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5" name="Rectangle 79"/>
          <p:cNvSpPr>
            <a:spLocks noChangeArrowheads="1"/>
          </p:cNvSpPr>
          <p:nvPr/>
        </p:nvSpPr>
        <p:spPr bwMode="auto">
          <a:xfrm>
            <a:off x="3286125" y="1857375"/>
            <a:ext cx="682625"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6" name="Rectangle 82"/>
          <p:cNvSpPr>
            <a:spLocks noChangeArrowheads="1"/>
          </p:cNvSpPr>
          <p:nvPr/>
        </p:nvSpPr>
        <p:spPr bwMode="auto">
          <a:xfrm>
            <a:off x="5334000" y="1857375"/>
            <a:ext cx="684213" cy="6826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7" name="Rectangle 83"/>
          <p:cNvSpPr>
            <a:spLocks noChangeArrowheads="1"/>
          </p:cNvSpPr>
          <p:nvPr/>
        </p:nvSpPr>
        <p:spPr bwMode="auto">
          <a:xfrm>
            <a:off x="3286125" y="254000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8" name="Rectangle 86"/>
          <p:cNvSpPr>
            <a:spLocks noChangeArrowheads="1"/>
          </p:cNvSpPr>
          <p:nvPr/>
        </p:nvSpPr>
        <p:spPr bwMode="auto">
          <a:xfrm>
            <a:off x="5334000" y="254000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9" name="Rectangle 87"/>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0" name="Rectangle 88"/>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1" name="Rectangle 89"/>
          <p:cNvSpPr>
            <a:spLocks noChangeArrowheads="1"/>
          </p:cNvSpPr>
          <p:nvPr/>
        </p:nvSpPr>
        <p:spPr bwMode="auto">
          <a:xfrm>
            <a:off x="4652963" y="390525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2" name="Rectangle 90"/>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3" name="Rectangle 91"/>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4" name="Rectangle 92"/>
          <p:cNvSpPr>
            <a:spLocks noChangeArrowheads="1"/>
          </p:cNvSpPr>
          <p:nvPr/>
        </p:nvSpPr>
        <p:spPr bwMode="auto">
          <a:xfrm>
            <a:off x="396875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5" name="Rectangle 93"/>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6" name="Rectangle 94"/>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7" name="Rectangle 103"/>
          <p:cNvSpPr>
            <a:spLocks noChangeArrowheads="1"/>
          </p:cNvSpPr>
          <p:nvPr/>
        </p:nvSpPr>
        <p:spPr bwMode="auto">
          <a:xfrm>
            <a:off x="2786063" y="1185863"/>
            <a:ext cx="682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18" name="Line 109"/>
          <p:cNvSpPr>
            <a:spLocks noChangeShapeType="1"/>
          </p:cNvSpPr>
          <p:nvPr/>
        </p:nvSpPr>
        <p:spPr bwMode="auto">
          <a:xfrm flipH="1" flipV="1">
            <a:off x="2771775" y="1343025"/>
            <a:ext cx="514350" cy="514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Line 110"/>
          <p:cNvSpPr>
            <a:spLocks noChangeShapeType="1"/>
          </p:cNvSpPr>
          <p:nvPr/>
        </p:nvSpPr>
        <p:spPr bwMode="auto">
          <a:xfrm>
            <a:off x="3927475" y="13350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112"/>
          <p:cNvSpPr>
            <a:spLocks noChangeShapeType="1"/>
          </p:cNvSpPr>
          <p:nvPr/>
        </p:nvSpPr>
        <p:spPr bwMode="auto">
          <a:xfrm>
            <a:off x="4635500" y="4751388"/>
            <a:ext cx="1366838"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Line 114"/>
          <p:cNvSpPr>
            <a:spLocks noChangeShapeType="1"/>
          </p:cNvSpPr>
          <p:nvPr/>
        </p:nvSpPr>
        <p:spPr bwMode="auto">
          <a:xfrm flipV="1">
            <a:off x="2890838" y="2530475"/>
            <a:ext cx="1587" cy="13668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116"/>
          <p:cNvSpPr>
            <a:spLocks noChangeShapeType="1"/>
          </p:cNvSpPr>
          <p:nvPr/>
        </p:nvSpPr>
        <p:spPr bwMode="auto">
          <a:xfrm flipV="1">
            <a:off x="6180138" y="3214688"/>
            <a:ext cx="1587" cy="136683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Rectangle 118"/>
          <p:cNvSpPr>
            <a:spLocks noChangeArrowheads="1"/>
          </p:cNvSpPr>
          <p:nvPr/>
        </p:nvSpPr>
        <p:spPr bwMode="auto">
          <a:xfrm>
            <a:off x="3286125" y="3224213"/>
            <a:ext cx="682625"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4" name="Rectangle 119"/>
          <p:cNvSpPr>
            <a:spLocks noChangeArrowheads="1"/>
          </p:cNvSpPr>
          <p:nvPr/>
        </p:nvSpPr>
        <p:spPr bwMode="auto">
          <a:xfrm>
            <a:off x="396875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5" name="Rectangle 120"/>
          <p:cNvSpPr>
            <a:spLocks noChangeArrowheads="1"/>
          </p:cNvSpPr>
          <p:nvPr/>
        </p:nvSpPr>
        <p:spPr bwMode="auto">
          <a:xfrm>
            <a:off x="4652963" y="3224213"/>
            <a:ext cx="681037"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6" name="Rectangle 121"/>
          <p:cNvSpPr>
            <a:spLocks noChangeArrowheads="1"/>
          </p:cNvSpPr>
          <p:nvPr/>
        </p:nvSpPr>
        <p:spPr bwMode="auto">
          <a:xfrm>
            <a:off x="5334000" y="3224213"/>
            <a:ext cx="684213" cy="681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7" name="Rectangle 122"/>
          <p:cNvSpPr>
            <a:spLocks noChangeArrowheads="1"/>
          </p:cNvSpPr>
          <p:nvPr/>
        </p:nvSpPr>
        <p:spPr bwMode="auto">
          <a:xfrm>
            <a:off x="3286125" y="3905250"/>
            <a:ext cx="682625"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8" name="Rectangle 123"/>
          <p:cNvSpPr>
            <a:spLocks noChangeArrowheads="1"/>
          </p:cNvSpPr>
          <p:nvPr/>
        </p:nvSpPr>
        <p:spPr bwMode="auto">
          <a:xfrm>
            <a:off x="396875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9" name="Rectangle 124"/>
          <p:cNvSpPr>
            <a:spLocks noChangeArrowheads="1"/>
          </p:cNvSpPr>
          <p:nvPr/>
        </p:nvSpPr>
        <p:spPr bwMode="auto">
          <a:xfrm>
            <a:off x="4652963" y="3905250"/>
            <a:ext cx="681037"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0" name="Rectangle 125"/>
          <p:cNvSpPr>
            <a:spLocks noChangeArrowheads="1"/>
          </p:cNvSpPr>
          <p:nvPr/>
        </p:nvSpPr>
        <p:spPr bwMode="auto">
          <a:xfrm>
            <a:off x="5334000" y="3905250"/>
            <a:ext cx="684213" cy="6842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1" name="Rectangle 126"/>
          <p:cNvSpPr>
            <a:spLocks noChangeArrowheads="1"/>
          </p:cNvSpPr>
          <p:nvPr/>
        </p:nvSpPr>
        <p:spPr bwMode="auto">
          <a:xfrm rot="-5400000">
            <a:off x="2933700" y="207327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9732" name="Rectangle 127"/>
          <p:cNvSpPr>
            <a:spLocks noChangeArrowheads="1"/>
          </p:cNvSpPr>
          <p:nvPr/>
        </p:nvSpPr>
        <p:spPr bwMode="auto">
          <a:xfrm rot="-5400000">
            <a:off x="2936875" y="27320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9733" name="Rectangle 128"/>
          <p:cNvSpPr>
            <a:spLocks noChangeArrowheads="1"/>
          </p:cNvSpPr>
          <p:nvPr/>
        </p:nvSpPr>
        <p:spPr bwMode="auto">
          <a:xfrm rot="-5400000">
            <a:off x="2938463" y="34147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9734" name="Rectangle 129"/>
          <p:cNvSpPr>
            <a:spLocks noChangeArrowheads="1"/>
          </p:cNvSpPr>
          <p:nvPr/>
        </p:nvSpPr>
        <p:spPr bwMode="auto">
          <a:xfrm rot="-5400000">
            <a:off x="2941638" y="40989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9735" name="Rectangle 131"/>
          <p:cNvSpPr>
            <a:spLocks noChangeArrowheads="1"/>
          </p:cNvSpPr>
          <p:nvPr/>
        </p:nvSpPr>
        <p:spPr bwMode="auto">
          <a:xfrm>
            <a:off x="4359275" y="2387600"/>
            <a:ext cx="620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0XX1</a:t>
            </a:r>
          </a:p>
        </p:txBody>
      </p:sp>
      <p:sp>
        <p:nvSpPr>
          <p:cNvPr id="29736" name="Rectangle 132"/>
          <p:cNvSpPr>
            <a:spLocks noChangeArrowheads="1"/>
          </p:cNvSpPr>
          <p:nvPr/>
        </p:nvSpPr>
        <p:spPr bwMode="auto">
          <a:xfrm>
            <a:off x="5399088" y="2047875"/>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0010</a:t>
            </a:r>
          </a:p>
        </p:txBody>
      </p:sp>
      <p:sp>
        <p:nvSpPr>
          <p:cNvPr id="29737" name="Rectangle 133"/>
          <p:cNvSpPr>
            <a:spLocks noChangeArrowheads="1"/>
          </p:cNvSpPr>
          <p:nvPr/>
        </p:nvSpPr>
        <p:spPr bwMode="auto">
          <a:xfrm>
            <a:off x="3336925"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0100</a:t>
            </a:r>
            <a:endParaRPr lang="en-US" sz="1400"/>
          </a:p>
        </p:txBody>
      </p:sp>
      <p:sp>
        <p:nvSpPr>
          <p:cNvPr id="29738" name="Rectangle 136"/>
          <p:cNvSpPr>
            <a:spLocks noChangeArrowheads="1"/>
          </p:cNvSpPr>
          <p:nvPr/>
        </p:nvSpPr>
        <p:spPr bwMode="auto">
          <a:xfrm>
            <a:off x="5383213" y="27447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0110</a:t>
            </a:r>
          </a:p>
        </p:txBody>
      </p:sp>
      <p:sp>
        <p:nvSpPr>
          <p:cNvPr id="29739" name="Rectangle 137"/>
          <p:cNvSpPr>
            <a:spLocks noChangeArrowheads="1"/>
          </p:cNvSpPr>
          <p:nvPr/>
        </p:nvSpPr>
        <p:spPr bwMode="auto">
          <a:xfrm>
            <a:off x="3340100"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1100</a:t>
            </a:r>
            <a:endParaRPr lang="en-US" sz="1400"/>
          </a:p>
        </p:txBody>
      </p:sp>
      <p:sp>
        <p:nvSpPr>
          <p:cNvPr id="29740" name="Rectangle 138"/>
          <p:cNvSpPr>
            <a:spLocks noChangeArrowheads="1"/>
          </p:cNvSpPr>
          <p:nvPr/>
        </p:nvSpPr>
        <p:spPr bwMode="auto">
          <a:xfrm>
            <a:off x="4011613"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1101</a:t>
            </a:r>
          </a:p>
        </p:txBody>
      </p:sp>
      <p:sp>
        <p:nvSpPr>
          <p:cNvPr id="29741" name="Rectangle 139"/>
          <p:cNvSpPr>
            <a:spLocks noChangeArrowheads="1"/>
          </p:cNvSpPr>
          <p:nvPr/>
        </p:nvSpPr>
        <p:spPr bwMode="auto">
          <a:xfrm>
            <a:off x="470217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1111</a:t>
            </a:r>
          </a:p>
        </p:txBody>
      </p:sp>
      <p:sp>
        <p:nvSpPr>
          <p:cNvPr id="29742" name="Rectangle 140"/>
          <p:cNvSpPr>
            <a:spLocks noChangeArrowheads="1"/>
          </p:cNvSpPr>
          <p:nvPr/>
        </p:nvSpPr>
        <p:spPr bwMode="auto">
          <a:xfrm>
            <a:off x="5381625" y="3430588"/>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1110</a:t>
            </a:r>
          </a:p>
        </p:txBody>
      </p:sp>
      <p:sp>
        <p:nvSpPr>
          <p:cNvPr id="29743" name="Rectangle 141"/>
          <p:cNvSpPr>
            <a:spLocks noChangeArrowheads="1"/>
          </p:cNvSpPr>
          <p:nvPr/>
        </p:nvSpPr>
        <p:spPr bwMode="auto">
          <a:xfrm>
            <a:off x="33416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1000</a:t>
            </a:r>
            <a:endParaRPr lang="en-US" sz="1400"/>
          </a:p>
        </p:txBody>
      </p:sp>
      <p:sp>
        <p:nvSpPr>
          <p:cNvPr id="29744" name="Rectangle 142"/>
          <p:cNvSpPr>
            <a:spLocks noChangeArrowheads="1"/>
          </p:cNvSpPr>
          <p:nvPr/>
        </p:nvSpPr>
        <p:spPr bwMode="auto">
          <a:xfrm>
            <a:off x="4011613"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1001</a:t>
            </a:r>
          </a:p>
        </p:txBody>
      </p:sp>
      <p:sp>
        <p:nvSpPr>
          <p:cNvPr id="29745" name="Rectangle 143"/>
          <p:cNvSpPr>
            <a:spLocks noChangeArrowheads="1"/>
          </p:cNvSpPr>
          <p:nvPr/>
        </p:nvSpPr>
        <p:spPr bwMode="auto">
          <a:xfrm>
            <a:off x="4700588"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chemeClr val="hlink"/>
                </a:solidFill>
              </a:rPr>
              <a:t>1011</a:t>
            </a:r>
          </a:p>
        </p:txBody>
      </p:sp>
      <p:sp>
        <p:nvSpPr>
          <p:cNvPr id="29746" name="Rectangle 144"/>
          <p:cNvSpPr>
            <a:spLocks noChangeArrowheads="1"/>
          </p:cNvSpPr>
          <p:nvPr/>
        </p:nvSpPr>
        <p:spPr bwMode="auto">
          <a:xfrm>
            <a:off x="5381625" y="4095750"/>
            <a:ext cx="565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solidFill>
                  <a:srgbClr val="000000"/>
                </a:solidFill>
              </a:rPr>
              <a:t>1010</a:t>
            </a:r>
          </a:p>
        </p:txBody>
      </p:sp>
      <p:sp>
        <p:nvSpPr>
          <p:cNvPr id="29747" name="Text Box 145"/>
          <p:cNvSpPr txBox="1">
            <a:spLocks noChangeArrowheads="1"/>
          </p:cNvSpPr>
          <p:nvPr/>
        </p:nvSpPr>
        <p:spPr bwMode="auto">
          <a:xfrm>
            <a:off x="1966913" y="5111750"/>
            <a:ext cx="2417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eaLnBrk="1" hangingPunct="1">
              <a:spcBef>
                <a:spcPct val="0"/>
              </a:spcBef>
            </a:pPr>
            <a:r>
              <a:rPr lang="en-US" sz="2400" b="0" dirty="0">
                <a:latin typeface="Times New Roman" pitchFamily="18" charset="0"/>
              </a:rPr>
              <a:t>A larger </a:t>
            </a:r>
            <a:r>
              <a:rPr lang="en-US" sz="2400" b="0" dirty="0" err="1">
                <a:latin typeface="Times New Roman" pitchFamily="18" charset="0"/>
              </a:rPr>
              <a:t>implicant</a:t>
            </a:r>
            <a:endParaRPr lang="en-US" sz="2400" b="0" dirty="0">
              <a:latin typeface="Times New Roman" pitchFamily="18" charset="0"/>
            </a:endParaRPr>
          </a:p>
        </p:txBody>
      </p:sp>
      <p:sp>
        <p:nvSpPr>
          <p:cNvPr id="29748" name="Rectangle 147"/>
          <p:cNvSpPr>
            <a:spLocks noChangeArrowheads="1"/>
          </p:cNvSpPr>
          <p:nvPr/>
        </p:nvSpPr>
        <p:spPr bwMode="auto">
          <a:xfrm>
            <a:off x="3211513" y="12065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ba</a:t>
            </a:r>
            <a:endParaRPr lang="en-US"/>
          </a:p>
        </p:txBody>
      </p:sp>
      <p:sp>
        <p:nvSpPr>
          <p:cNvPr id="29749" name="Rectangle 148"/>
          <p:cNvSpPr>
            <a:spLocks noChangeArrowheads="1"/>
          </p:cNvSpPr>
          <p:nvPr/>
        </p:nvSpPr>
        <p:spPr bwMode="auto">
          <a:xfrm>
            <a:off x="4676775" y="960438"/>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a</a:t>
            </a:r>
            <a:endParaRPr lang="en-US"/>
          </a:p>
        </p:txBody>
      </p:sp>
      <p:sp>
        <p:nvSpPr>
          <p:cNvPr id="29750" name="Rectangle 149"/>
          <p:cNvSpPr>
            <a:spLocks noChangeArrowheads="1"/>
          </p:cNvSpPr>
          <p:nvPr/>
        </p:nvSpPr>
        <p:spPr bwMode="auto">
          <a:xfrm>
            <a:off x="3479800"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00</a:t>
            </a:r>
            <a:endParaRPr lang="en-US"/>
          </a:p>
        </p:txBody>
      </p:sp>
      <p:sp>
        <p:nvSpPr>
          <p:cNvPr id="29751" name="Rectangle 150"/>
          <p:cNvSpPr>
            <a:spLocks noChangeArrowheads="1"/>
          </p:cNvSpPr>
          <p:nvPr/>
        </p:nvSpPr>
        <p:spPr bwMode="auto">
          <a:xfrm>
            <a:off x="4162425" y="15208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01</a:t>
            </a:r>
            <a:endParaRPr lang="en-US"/>
          </a:p>
        </p:txBody>
      </p:sp>
      <p:sp>
        <p:nvSpPr>
          <p:cNvPr id="29752" name="Rectangle 151"/>
          <p:cNvSpPr>
            <a:spLocks noChangeArrowheads="1"/>
          </p:cNvSpPr>
          <p:nvPr/>
        </p:nvSpPr>
        <p:spPr bwMode="auto">
          <a:xfrm>
            <a:off x="4829175" y="1524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11</a:t>
            </a:r>
            <a:endParaRPr lang="en-US"/>
          </a:p>
        </p:txBody>
      </p:sp>
      <p:sp>
        <p:nvSpPr>
          <p:cNvPr id="29753" name="Rectangle 152"/>
          <p:cNvSpPr>
            <a:spLocks noChangeArrowheads="1"/>
          </p:cNvSpPr>
          <p:nvPr/>
        </p:nvSpPr>
        <p:spPr bwMode="auto">
          <a:xfrm>
            <a:off x="5513388" y="15192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10</a:t>
            </a:r>
            <a:endParaRPr lang="en-US"/>
          </a:p>
        </p:txBody>
      </p:sp>
      <p:sp>
        <p:nvSpPr>
          <p:cNvPr id="29754" name="Rectangle 154"/>
          <p:cNvSpPr>
            <a:spLocks noChangeArrowheads="1"/>
          </p:cNvSpPr>
          <p:nvPr/>
        </p:nvSpPr>
        <p:spPr bwMode="auto">
          <a:xfrm rot="-5400000">
            <a:off x="6242050" y="381793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d</a:t>
            </a:r>
            <a:endParaRPr lang="en-US"/>
          </a:p>
        </p:txBody>
      </p:sp>
      <p:sp>
        <p:nvSpPr>
          <p:cNvPr id="29755" name="Rectangle 156"/>
          <p:cNvSpPr>
            <a:spLocks noChangeArrowheads="1"/>
          </p:cNvSpPr>
          <p:nvPr/>
        </p:nvSpPr>
        <p:spPr bwMode="auto">
          <a:xfrm>
            <a:off x="5100638" y="48260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0">
                <a:solidFill>
                  <a:srgbClr val="000000"/>
                </a:solidFill>
              </a:rPr>
              <a:t>b</a:t>
            </a:r>
            <a:endParaRPr lang="en-US"/>
          </a:p>
        </p:txBody>
      </p:sp>
      <p:sp>
        <p:nvSpPr>
          <p:cNvPr id="29756" name="Rectangle 157"/>
          <p:cNvSpPr>
            <a:spLocks noChangeArrowheads="1"/>
          </p:cNvSpPr>
          <p:nvPr/>
        </p:nvSpPr>
        <p:spPr bwMode="auto">
          <a:xfrm rot="-5400000">
            <a:off x="2479676" y="2870200"/>
            <a:ext cx="152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c</a:t>
            </a:r>
            <a:endParaRPr lang="en-US"/>
          </a:p>
        </p:txBody>
      </p:sp>
      <p:sp>
        <p:nvSpPr>
          <p:cNvPr id="29757" name="Rectangle 159"/>
          <p:cNvSpPr>
            <a:spLocks noChangeArrowheads="1"/>
          </p:cNvSpPr>
          <p:nvPr/>
        </p:nvSpPr>
        <p:spPr bwMode="auto">
          <a:xfrm>
            <a:off x="2627313" y="1571625"/>
            <a:ext cx="3222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0">
                <a:solidFill>
                  <a:srgbClr val="000000"/>
                </a:solidFill>
              </a:rPr>
              <a:t>dc</a:t>
            </a:r>
            <a:endParaRPr lang="en-US"/>
          </a:p>
        </p:txBody>
      </p:sp>
      <p:sp>
        <p:nvSpPr>
          <p:cNvPr id="29758" name="Rectangle 160"/>
          <p:cNvSpPr>
            <a:spLocks noGrp="1" noChangeArrowheads="1"/>
          </p:cNvSpPr>
          <p:nvPr/>
        </p:nvSpPr>
        <p:spPr bwMode="auto">
          <a:xfrm>
            <a:off x="152400" y="0"/>
            <a:ext cx="7772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a:spcBef>
                <a:spcPct val="0"/>
              </a:spcBef>
            </a:pPr>
            <a:r>
              <a:rPr lang="en-US" sz="2400" b="0">
                <a:solidFill>
                  <a:srgbClr val="000099"/>
                </a:solidFill>
              </a:rPr>
              <a:t>Karnaugh Map of 4-bit Prime: 0XX1</a:t>
            </a:r>
          </a:p>
        </p:txBody>
      </p:sp>
      <p:sp>
        <p:nvSpPr>
          <p:cNvPr id="63" name="TextBox 62"/>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§6.5</a:t>
            </a:r>
          </a:p>
        </p:txBody>
      </p:sp>
      <p:sp>
        <p:nvSpPr>
          <p:cNvPr id="2" name="Slide Number Placeholder 1"/>
          <p:cNvSpPr>
            <a:spLocks noGrp="1"/>
          </p:cNvSpPr>
          <p:nvPr>
            <p:ph type="sldNum" sz="quarter" idx="12"/>
          </p:nvPr>
        </p:nvSpPr>
        <p:spPr/>
        <p:txBody>
          <a:bodyPr/>
          <a:lstStyle/>
          <a:p>
            <a:fld id="{91428E00-80DD-2147-9602-1B9AC9547B01}" type="slidenum">
              <a:rPr lang="en-US" smtClean="0"/>
              <a:t>45</a:t>
            </a:fld>
            <a:endParaRPr 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Optimization with a KMAP</a:t>
            </a:r>
          </a:p>
        </p:txBody>
      </p:sp>
      <p:sp>
        <p:nvSpPr>
          <p:cNvPr id="3" name="TextBox 2"/>
          <p:cNvSpPr txBox="1"/>
          <p:nvPr/>
        </p:nvSpPr>
        <p:spPr>
          <a:xfrm>
            <a:off x="304800" y="1371600"/>
            <a:ext cx="8382000" cy="1384995"/>
          </a:xfrm>
          <a:prstGeom prst="rect">
            <a:avLst/>
          </a:prstGeom>
          <a:noFill/>
        </p:spPr>
        <p:txBody>
          <a:bodyPr wrap="square" rtlCol="0">
            <a:spAutoFit/>
          </a:bodyPr>
          <a:lstStyle/>
          <a:p>
            <a:r>
              <a:rPr lang="en-US" sz="2800" dirty="0"/>
              <a:t>Combine adjacent </a:t>
            </a:r>
            <a:r>
              <a:rPr lang="en-US" sz="2800" dirty="0" err="1"/>
              <a:t>implicant</a:t>
            </a:r>
            <a:r>
              <a:rPr lang="en-US" sz="2800" dirty="0"/>
              <a:t> </a:t>
            </a:r>
            <a:r>
              <a:rPr lang="en-US" sz="2800" dirty="0" err="1"/>
              <a:t>minterms</a:t>
            </a:r>
            <a:r>
              <a:rPr lang="en-US" sz="2800" dirty="0"/>
              <a:t> by circling largest rectangle with power of two sides (equivalent to product term).   Want product term for each </a:t>
            </a:r>
            <a:r>
              <a:rPr lang="en-US" sz="2800" dirty="0" err="1"/>
              <a:t>implicant</a:t>
            </a:r>
            <a:r>
              <a:rPr lang="en-US" sz="28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95" y="2626983"/>
            <a:ext cx="4351276" cy="4347203"/>
          </a:xfrm>
          <a:prstGeom prst="rect">
            <a:avLst/>
          </a:prstGeom>
        </p:spPr>
      </p:pic>
      <p:sp>
        <p:nvSpPr>
          <p:cNvPr id="4" name="Slide Number Placeholder 3"/>
          <p:cNvSpPr>
            <a:spLocks noGrp="1"/>
          </p:cNvSpPr>
          <p:nvPr>
            <p:ph type="sldNum" sz="quarter" idx="12"/>
          </p:nvPr>
        </p:nvSpPr>
        <p:spPr/>
        <p:txBody>
          <a:bodyPr/>
          <a:lstStyle/>
          <a:p>
            <a:fld id="{91428E00-80DD-2147-9602-1B9AC9547B01}" type="slidenum">
              <a:rPr lang="en-US" smtClean="0"/>
              <a:t>46</a:t>
            </a:fld>
            <a:endParaRPr lang="en-US"/>
          </a:p>
        </p:txBody>
      </p:sp>
    </p:spTree>
    <p:extLst>
      <p:ext uri="{BB962C8B-B14F-4D97-AF65-F5344CB8AC3E}">
        <p14:creationId xmlns:p14="http://schemas.microsoft.com/office/powerpoint/2010/main" val="2376463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Cover</a:t>
            </a:r>
          </a:p>
        </p:txBody>
      </p:sp>
      <p:sp>
        <p:nvSpPr>
          <p:cNvPr id="4" name="TextBox 3"/>
          <p:cNvSpPr txBox="1"/>
          <p:nvPr/>
        </p:nvSpPr>
        <p:spPr>
          <a:xfrm>
            <a:off x="304800" y="1371600"/>
            <a:ext cx="8382000" cy="523220"/>
          </a:xfrm>
          <a:prstGeom prst="rect">
            <a:avLst/>
          </a:prstGeom>
          <a:noFill/>
        </p:spPr>
        <p:txBody>
          <a:bodyPr wrap="square" rtlCol="0">
            <a:spAutoFit/>
          </a:bodyPr>
          <a:lstStyle/>
          <a:p>
            <a:r>
              <a:rPr lang="en-US" sz="2800" dirty="0"/>
              <a:t>Select a minimum cost “cover”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09800"/>
            <a:ext cx="3962400" cy="4060196"/>
          </a:xfrm>
          <a:prstGeom prst="rect">
            <a:avLst/>
          </a:prstGeom>
        </p:spPr>
      </p:pic>
      <p:sp>
        <p:nvSpPr>
          <p:cNvPr id="6" name="TextBox 5"/>
          <p:cNvSpPr txBox="1"/>
          <p:nvPr/>
        </p:nvSpPr>
        <p:spPr>
          <a:xfrm>
            <a:off x="4648200" y="2209800"/>
            <a:ext cx="4317592" cy="2677656"/>
          </a:xfrm>
          <a:prstGeom prst="rect">
            <a:avLst/>
          </a:prstGeom>
          <a:noFill/>
        </p:spPr>
        <p:txBody>
          <a:bodyPr wrap="none" rtlCol="0">
            <a:spAutoFit/>
          </a:bodyPr>
          <a:lstStyle/>
          <a:p>
            <a:r>
              <a:rPr lang="en-US" sz="2400" dirty="0"/>
              <a:t>A set of </a:t>
            </a:r>
            <a:r>
              <a:rPr lang="en-US" sz="2400" dirty="0" err="1"/>
              <a:t>implicants</a:t>
            </a:r>
            <a:r>
              <a:rPr lang="en-US" sz="2400" dirty="0"/>
              <a:t> is a cover of a </a:t>
            </a:r>
          </a:p>
          <a:p>
            <a:r>
              <a:rPr lang="en-US" sz="2400" dirty="0"/>
              <a:t>function if each </a:t>
            </a:r>
            <a:r>
              <a:rPr lang="en-US" sz="2400" dirty="0" err="1"/>
              <a:t>minterm</a:t>
            </a:r>
            <a:r>
              <a:rPr lang="en-US" sz="2400" dirty="0"/>
              <a:t> of the </a:t>
            </a:r>
          </a:p>
          <a:p>
            <a:r>
              <a:rPr lang="en-US" sz="2400" dirty="0"/>
              <a:t>function is included in at least </a:t>
            </a:r>
          </a:p>
          <a:p>
            <a:r>
              <a:rPr lang="en-US" sz="2400" dirty="0"/>
              <a:t>one </a:t>
            </a:r>
            <a:r>
              <a:rPr lang="en-US" sz="2400" dirty="0" err="1"/>
              <a:t>implicant</a:t>
            </a:r>
            <a:r>
              <a:rPr lang="en-US" sz="2400" dirty="0"/>
              <a:t> of the cover.</a:t>
            </a:r>
          </a:p>
          <a:p>
            <a:endParaRPr lang="en-US" sz="2400" dirty="0"/>
          </a:p>
          <a:p>
            <a:r>
              <a:rPr lang="en-US" sz="2400" dirty="0"/>
              <a:t>Cost of </a:t>
            </a:r>
            <a:r>
              <a:rPr lang="en-US" sz="2400" dirty="0" err="1"/>
              <a:t>implicant</a:t>
            </a:r>
            <a:r>
              <a:rPr lang="en-US" sz="2400" dirty="0"/>
              <a:t> is number of </a:t>
            </a:r>
          </a:p>
          <a:p>
            <a:r>
              <a:rPr lang="en-US" sz="2400" dirty="0"/>
              <a:t>variables in product.</a:t>
            </a:r>
          </a:p>
        </p:txBody>
      </p:sp>
      <p:sp>
        <p:nvSpPr>
          <p:cNvPr id="7" name="Slide Number Placeholder 6"/>
          <p:cNvSpPr>
            <a:spLocks noGrp="1"/>
          </p:cNvSpPr>
          <p:nvPr>
            <p:ph type="sldNum" sz="quarter" idx="12"/>
          </p:nvPr>
        </p:nvSpPr>
        <p:spPr/>
        <p:txBody>
          <a:bodyPr/>
          <a:lstStyle/>
          <a:p>
            <a:fld id="{91428E00-80DD-2147-9602-1B9AC9547B01}" type="slidenum">
              <a:rPr lang="en-US" smtClean="0"/>
              <a:t>47</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212848"/>
            <a:ext cx="3927262" cy="4059936"/>
          </a:xfrm>
          <a:prstGeom prst="rect">
            <a:avLst/>
          </a:prstGeom>
        </p:spPr>
      </p:pic>
    </p:spTree>
    <p:extLst>
      <p:ext uri="{BB962C8B-B14F-4D97-AF65-F5344CB8AC3E}">
        <p14:creationId xmlns:p14="http://schemas.microsoft.com/office/powerpoint/2010/main" val="26113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Writing out product terms</a:t>
            </a:r>
          </a:p>
        </p:txBody>
      </p:sp>
      <p:sp>
        <p:nvSpPr>
          <p:cNvPr id="3" name="Content Placeholder 2"/>
          <p:cNvSpPr>
            <a:spLocks noGrp="1"/>
          </p:cNvSpPr>
          <p:nvPr>
            <p:ph idx="1"/>
          </p:nvPr>
        </p:nvSpPr>
        <p:spPr>
          <a:xfrm>
            <a:off x="457200" y="1066801"/>
            <a:ext cx="8229600" cy="1371600"/>
          </a:xfrm>
        </p:spPr>
        <p:txBody>
          <a:bodyPr>
            <a:normAutofit fontScale="92500"/>
          </a:bodyPr>
          <a:lstStyle/>
          <a:p>
            <a:r>
              <a:rPr lang="en-US" dirty="0"/>
              <a:t>Any input that a circle includes both with value 1 and 0 is eliminated from the product term.</a:t>
            </a:r>
          </a:p>
        </p:txBody>
      </p:sp>
      <p:sp>
        <p:nvSpPr>
          <p:cNvPr id="4" name="Slide Number Placeholder 3"/>
          <p:cNvSpPr>
            <a:spLocks noGrp="1"/>
          </p:cNvSpPr>
          <p:nvPr>
            <p:ph type="sldNum" sz="quarter" idx="12"/>
          </p:nvPr>
        </p:nvSpPr>
        <p:spPr/>
        <p:txBody>
          <a:bodyPr/>
          <a:lstStyle/>
          <a:p>
            <a:fld id="{91428E00-80DD-2147-9602-1B9AC9547B01}" type="slidenum">
              <a:rPr lang="en-US" smtClean="0"/>
              <a:t>48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00576841"/>
              </p:ext>
            </p:extLst>
          </p:nvPr>
        </p:nvGraphicFramePr>
        <p:xfrm>
          <a:off x="1067196" y="2823171"/>
          <a:ext cx="2914652" cy="2867004"/>
        </p:xfrm>
        <a:graphic>
          <a:graphicData uri="http://schemas.openxmlformats.org/drawingml/2006/table">
            <a:tbl>
              <a:tblPr firstRow="1" bandRow="1">
                <a:tableStyleId>{5940675A-B579-460E-94D1-54222C63F5DA}</a:tableStyleId>
              </a:tblPr>
              <a:tblGrid>
                <a:gridCol w="728663">
                  <a:extLst>
                    <a:ext uri="{9D8B030D-6E8A-4147-A177-3AD203B41FA5}">
                      <a16:colId xmlns:a16="http://schemas.microsoft.com/office/drawing/2014/main" val="20000"/>
                    </a:ext>
                  </a:extLst>
                </a:gridCol>
                <a:gridCol w="728663">
                  <a:extLst>
                    <a:ext uri="{9D8B030D-6E8A-4147-A177-3AD203B41FA5}">
                      <a16:colId xmlns:a16="http://schemas.microsoft.com/office/drawing/2014/main" val="20001"/>
                    </a:ext>
                  </a:extLst>
                </a:gridCol>
                <a:gridCol w="728663">
                  <a:extLst>
                    <a:ext uri="{9D8B030D-6E8A-4147-A177-3AD203B41FA5}">
                      <a16:colId xmlns:a16="http://schemas.microsoft.com/office/drawing/2014/main" val="20002"/>
                    </a:ext>
                  </a:extLst>
                </a:gridCol>
                <a:gridCol w="728663">
                  <a:extLst>
                    <a:ext uri="{9D8B030D-6E8A-4147-A177-3AD203B41FA5}">
                      <a16:colId xmlns:a16="http://schemas.microsoft.com/office/drawing/2014/main" val="20003"/>
                    </a:ext>
                  </a:extLst>
                </a:gridCol>
              </a:tblGrid>
              <a:tr h="71675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71675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1675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16751">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14" name="TextBox 13"/>
          <p:cNvSpPr txBox="1"/>
          <p:nvPr/>
        </p:nvSpPr>
        <p:spPr>
          <a:xfrm>
            <a:off x="3024722" y="1981200"/>
            <a:ext cx="404278" cy="584775"/>
          </a:xfrm>
          <a:prstGeom prst="rect">
            <a:avLst/>
          </a:prstGeom>
          <a:noFill/>
        </p:spPr>
        <p:txBody>
          <a:bodyPr wrap="none" rtlCol="0">
            <a:spAutoFit/>
          </a:bodyPr>
          <a:lstStyle/>
          <a:p>
            <a:r>
              <a:rPr lang="en-US" sz="3200" dirty="0"/>
              <a:t>C</a:t>
            </a:r>
          </a:p>
        </p:txBody>
      </p:sp>
      <p:sp>
        <p:nvSpPr>
          <p:cNvPr id="15" name="TextBox 14"/>
          <p:cNvSpPr txBox="1"/>
          <p:nvPr/>
        </p:nvSpPr>
        <p:spPr>
          <a:xfrm>
            <a:off x="299180" y="4681035"/>
            <a:ext cx="421910" cy="584775"/>
          </a:xfrm>
          <a:prstGeom prst="rect">
            <a:avLst/>
          </a:prstGeom>
          <a:noFill/>
        </p:spPr>
        <p:txBody>
          <a:bodyPr wrap="none" rtlCol="0">
            <a:spAutoFit/>
          </a:bodyPr>
          <a:lstStyle/>
          <a:p>
            <a:r>
              <a:rPr lang="en-US" sz="3200" dirty="0"/>
              <a:t>A</a:t>
            </a:r>
          </a:p>
        </p:txBody>
      </p:sp>
      <p:sp>
        <p:nvSpPr>
          <p:cNvPr id="34" name="Left Brace 33"/>
          <p:cNvSpPr/>
          <p:nvPr/>
        </p:nvSpPr>
        <p:spPr>
          <a:xfrm>
            <a:off x="721090" y="4256672"/>
            <a:ext cx="228600" cy="143350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Right Brace 34"/>
          <p:cNvSpPr/>
          <p:nvPr/>
        </p:nvSpPr>
        <p:spPr>
          <a:xfrm>
            <a:off x="4114800" y="3556575"/>
            <a:ext cx="132556" cy="14168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4240716" y="3964284"/>
            <a:ext cx="407484" cy="584775"/>
          </a:xfrm>
          <a:prstGeom prst="rect">
            <a:avLst/>
          </a:prstGeom>
          <a:noFill/>
        </p:spPr>
        <p:txBody>
          <a:bodyPr wrap="none" rtlCol="0">
            <a:spAutoFit/>
          </a:bodyPr>
          <a:lstStyle/>
          <a:p>
            <a:r>
              <a:rPr lang="en-US" sz="3200" dirty="0"/>
              <a:t>B</a:t>
            </a:r>
          </a:p>
        </p:txBody>
      </p:sp>
      <p:sp>
        <p:nvSpPr>
          <p:cNvPr id="38" name="Left Brace 37"/>
          <p:cNvSpPr/>
          <p:nvPr/>
        </p:nvSpPr>
        <p:spPr>
          <a:xfrm rot="5400000">
            <a:off x="3128052" y="1887323"/>
            <a:ext cx="228600" cy="143350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Left Brace 38"/>
          <p:cNvSpPr/>
          <p:nvPr/>
        </p:nvSpPr>
        <p:spPr>
          <a:xfrm rot="16200000">
            <a:off x="2431252" y="5188749"/>
            <a:ext cx="228600" cy="143350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2381460" y="6019800"/>
            <a:ext cx="437940" cy="584775"/>
          </a:xfrm>
          <a:prstGeom prst="rect">
            <a:avLst/>
          </a:prstGeom>
          <a:noFill/>
        </p:spPr>
        <p:txBody>
          <a:bodyPr wrap="none" rtlCol="0">
            <a:spAutoFit/>
          </a:bodyPr>
          <a:lstStyle/>
          <a:p>
            <a:r>
              <a:rPr lang="en-US" sz="3200" dirty="0"/>
              <a:t>D</a:t>
            </a:r>
          </a:p>
        </p:txBody>
      </p:sp>
      <p:sp>
        <p:nvSpPr>
          <p:cNvPr id="7" name="Rounded Rectangle 6"/>
          <p:cNvSpPr/>
          <p:nvPr/>
        </p:nvSpPr>
        <p:spPr>
          <a:xfrm>
            <a:off x="2720899" y="2952616"/>
            <a:ext cx="1089101" cy="1214204"/>
          </a:xfrm>
          <a:prstGeom prst="roundRect">
            <a:avLst/>
          </a:prstGeom>
          <a:solidFill>
            <a:schemeClr val="accent1">
              <a:lumMod val="20000"/>
              <a:lumOff val="80000"/>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706376" y="2938413"/>
            <a:ext cx="340158" cy="461665"/>
          </a:xfrm>
          <a:prstGeom prst="rect">
            <a:avLst/>
          </a:prstGeom>
          <a:noFill/>
        </p:spPr>
        <p:txBody>
          <a:bodyPr wrap="none" rtlCol="0">
            <a:spAutoFit/>
          </a:bodyPr>
          <a:lstStyle/>
          <a:p>
            <a:r>
              <a:rPr lang="en-US" sz="2400" dirty="0"/>
              <a:t>1</a:t>
            </a:r>
          </a:p>
        </p:txBody>
      </p:sp>
      <p:sp>
        <p:nvSpPr>
          <p:cNvPr id="16" name="TextBox 15"/>
          <p:cNvSpPr txBox="1"/>
          <p:nvPr/>
        </p:nvSpPr>
        <p:spPr>
          <a:xfrm>
            <a:off x="3428449" y="2931198"/>
            <a:ext cx="340158" cy="461665"/>
          </a:xfrm>
          <a:prstGeom prst="rect">
            <a:avLst/>
          </a:prstGeom>
          <a:noFill/>
        </p:spPr>
        <p:txBody>
          <a:bodyPr wrap="none" rtlCol="0">
            <a:spAutoFit/>
          </a:bodyPr>
          <a:lstStyle/>
          <a:p>
            <a:r>
              <a:rPr lang="en-US" sz="2400" dirty="0"/>
              <a:t>1</a:t>
            </a:r>
          </a:p>
        </p:txBody>
      </p:sp>
      <p:sp>
        <p:nvSpPr>
          <p:cNvPr id="17" name="TextBox 16"/>
          <p:cNvSpPr txBox="1"/>
          <p:nvPr/>
        </p:nvSpPr>
        <p:spPr>
          <a:xfrm>
            <a:off x="2707842" y="3576935"/>
            <a:ext cx="340158" cy="461665"/>
          </a:xfrm>
          <a:prstGeom prst="rect">
            <a:avLst/>
          </a:prstGeom>
          <a:noFill/>
        </p:spPr>
        <p:txBody>
          <a:bodyPr wrap="none" rtlCol="0">
            <a:spAutoFit/>
          </a:bodyPr>
          <a:lstStyle/>
          <a:p>
            <a:r>
              <a:rPr lang="en-US" sz="2400" dirty="0"/>
              <a:t>1</a:t>
            </a:r>
          </a:p>
        </p:txBody>
      </p:sp>
      <p:sp>
        <p:nvSpPr>
          <p:cNvPr id="18" name="TextBox 17"/>
          <p:cNvSpPr txBox="1"/>
          <p:nvPr/>
        </p:nvSpPr>
        <p:spPr>
          <a:xfrm>
            <a:off x="3429000" y="3576935"/>
            <a:ext cx="340158" cy="461665"/>
          </a:xfrm>
          <a:prstGeom prst="rect">
            <a:avLst/>
          </a:prstGeom>
          <a:noFill/>
        </p:spPr>
        <p:txBody>
          <a:bodyPr wrap="none" rtlCol="0">
            <a:spAutoFit/>
          </a:bodyPr>
          <a:lstStyle/>
          <a:p>
            <a:r>
              <a:rPr lang="en-US" sz="2400" dirty="0"/>
              <a:t>1</a:t>
            </a:r>
          </a:p>
        </p:txBody>
      </p:sp>
      <p:grpSp>
        <p:nvGrpSpPr>
          <p:cNvPr id="12" name="Group 11"/>
          <p:cNvGrpSpPr/>
          <p:nvPr/>
        </p:nvGrpSpPr>
        <p:grpSpPr>
          <a:xfrm>
            <a:off x="5791200" y="3964284"/>
            <a:ext cx="1869423" cy="646331"/>
            <a:chOff x="5791200" y="3964284"/>
            <a:chExt cx="1869423" cy="646331"/>
          </a:xfrm>
        </p:grpSpPr>
        <p:sp>
          <p:nvSpPr>
            <p:cNvPr id="8" name="TextBox 7"/>
            <p:cNvSpPr txBox="1"/>
            <p:nvPr/>
          </p:nvSpPr>
          <p:spPr>
            <a:xfrm>
              <a:off x="5791200" y="3964284"/>
              <a:ext cx="1869423" cy="646331"/>
            </a:xfrm>
            <a:prstGeom prst="rect">
              <a:avLst/>
            </a:prstGeom>
            <a:noFill/>
          </p:spPr>
          <p:txBody>
            <a:bodyPr wrap="none" rtlCol="0">
              <a:spAutoFit/>
            </a:bodyPr>
            <a:lstStyle/>
            <a:p>
              <a:r>
                <a:rPr lang="en-US" sz="3600" dirty="0"/>
                <a:t>f = A </a:t>
              </a:r>
              <a:r>
                <a:rPr lang="en-US" sz="3600" dirty="0">
                  <a:sym typeface="Symbol" panose="05050102010706020507" pitchFamily="18" charset="2"/>
                </a:rPr>
                <a:t> C</a:t>
              </a:r>
              <a:r>
                <a:rPr lang="en-US" sz="3600" dirty="0"/>
                <a:t> </a:t>
              </a:r>
            </a:p>
          </p:txBody>
        </p:sp>
        <p:cxnSp>
          <p:nvCxnSpPr>
            <p:cNvPr id="10" name="Straight Connector 9"/>
            <p:cNvCxnSpPr/>
            <p:nvPr/>
          </p:nvCxnSpPr>
          <p:spPr>
            <a:xfrm>
              <a:off x="6477000" y="4038600"/>
              <a:ext cx="228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41836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Writing Optimized Equation</a:t>
            </a:r>
          </a:p>
        </p:txBody>
      </p:sp>
      <p:sp>
        <p:nvSpPr>
          <p:cNvPr id="3" name="TextBox 2"/>
          <p:cNvSpPr txBox="1"/>
          <p:nvPr/>
        </p:nvSpPr>
        <p:spPr>
          <a:xfrm>
            <a:off x="304800" y="1371600"/>
            <a:ext cx="8382000" cy="954107"/>
          </a:xfrm>
          <a:prstGeom prst="rect">
            <a:avLst/>
          </a:prstGeom>
          <a:noFill/>
        </p:spPr>
        <p:txBody>
          <a:bodyPr wrap="square" rtlCol="0">
            <a:spAutoFit/>
          </a:bodyPr>
          <a:lstStyle/>
          <a:p>
            <a:r>
              <a:rPr lang="en-US" sz="2800" dirty="0"/>
              <a:t>Determine product term corresponding to each circled group of </a:t>
            </a:r>
            <a:r>
              <a:rPr lang="en-US" sz="2800" dirty="0" err="1"/>
              <a:t>implicants</a:t>
            </a:r>
            <a:endParaRPr lang="en-US" sz="2800" dirty="0"/>
          </a:p>
        </p:txBody>
      </p:sp>
      <p:sp>
        <p:nvSpPr>
          <p:cNvPr id="12" name="Rectangle 319"/>
          <p:cNvSpPr>
            <a:spLocks noChangeArrowheads="1"/>
          </p:cNvSpPr>
          <p:nvPr/>
        </p:nvSpPr>
        <p:spPr bwMode="auto">
          <a:xfrm>
            <a:off x="2481501" y="3894931"/>
            <a:ext cx="457200" cy="4397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3" name="Rectangle 317"/>
          <p:cNvSpPr>
            <a:spLocks noChangeArrowheads="1"/>
          </p:cNvSpPr>
          <p:nvPr/>
        </p:nvSpPr>
        <p:spPr bwMode="auto">
          <a:xfrm>
            <a:off x="2021126" y="3894931"/>
            <a:ext cx="457200" cy="4397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4" name="Rectangle 318"/>
          <p:cNvSpPr>
            <a:spLocks noChangeArrowheads="1"/>
          </p:cNvSpPr>
          <p:nvPr/>
        </p:nvSpPr>
        <p:spPr bwMode="auto">
          <a:xfrm>
            <a:off x="1560751" y="3894931"/>
            <a:ext cx="463550" cy="4397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5" name="Rectangle 320"/>
          <p:cNvSpPr>
            <a:spLocks noChangeArrowheads="1"/>
          </p:cNvSpPr>
          <p:nvPr/>
        </p:nvSpPr>
        <p:spPr bwMode="auto">
          <a:xfrm>
            <a:off x="2938701" y="3894931"/>
            <a:ext cx="460375" cy="4397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6" name="Rectangle 321"/>
          <p:cNvSpPr>
            <a:spLocks noChangeArrowheads="1"/>
          </p:cNvSpPr>
          <p:nvPr/>
        </p:nvSpPr>
        <p:spPr bwMode="auto">
          <a:xfrm>
            <a:off x="2021126" y="4331494"/>
            <a:ext cx="457200" cy="4476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7" name="Rectangle 322"/>
          <p:cNvSpPr>
            <a:spLocks noChangeArrowheads="1"/>
          </p:cNvSpPr>
          <p:nvPr/>
        </p:nvSpPr>
        <p:spPr bwMode="auto">
          <a:xfrm>
            <a:off x="1560751" y="4333081"/>
            <a:ext cx="463550" cy="446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8" name="Rectangle 323"/>
          <p:cNvSpPr>
            <a:spLocks noChangeArrowheads="1"/>
          </p:cNvSpPr>
          <p:nvPr/>
        </p:nvSpPr>
        <p:spPr bwMode="auto">
          <a:xfrm>
            <a:off x="2481501" y="4331494"/>
            <a:ext cx="457200" cy="4476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19" name="Rectangle 324"/>
          <p:cNvSpPr>
            <a:spLocks noChangeArrowheads="1"/>
          </p:cNvSpPr>
          <p:nvPr/>
        </p:nvSpPr>
        <p:spPr bwMode="auto">
          <a:xfrm>
            <a:off x="2938701" y="4331494"/>
            <a:ext cx="460375" cy="4460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20" name="Rectangle 325"/>
          <p:cNvSpPr>
            <a:spLocks noChangeArrowheads="1"/>
          </p:cNvSpPr>
          <p:nvPr/>
        </p:nvSpPr>
        <p:spPr bwMode="auto">
          <a:xfrm>
            <a:off x="2021126" y="4777581"/>
            <a:ext cx="457200" cy="446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21" name="Rectangle 326"/>
          <p:cNvSpPr>
            <a:spLocks noChangeArrowheads="1"/>
          </p:cNvSpPr>
          <p:nvPr/>
        </p:nvSpPr>
        <p:spPr bwMode="auto">
          <a:xfrm>
            <a:off x="1560751" y="4779169"/>
            <a:ext cx="463550" cy="4445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22" name="Rectangle 327"/>
          <p:cNvSpPr>
            <a:spLocks noChangeArrowheads="1"/>
          </p:cNvSpPr>
          <p:nvPr/>
        </p:nvSpPr>
        <p:spPr bwMode="auto">
          <a:xfrm>
            <a:off x="2481501" y="4777581"/>
            <a:ext cx="457200" cy="446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23" name="Rectangle 328"/>
          <p:cNvSpPr>
            <a:spLocks noChangeArrowheads="1"/>
          </p:cNvSpPr>
          <p:nvPr/>
        </p:nvSpPr>
        <p:spPr bwMode="auto">
          <a:xfrm>
            <a:off x="2938701" y="4777581"/>
            <a:ext cx="460375" cy="446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24" name="Rectangle 329"/>
          <p:cNvSpPr>
            <a:spLocks noChangeArrowheads="1"/>
          </p:cNvSpPr>
          <p:nvPr/>
        </p:nvSpPr>
        <p:spPr bwMode="auto">
          <a:xfrm>
            <a:off x="2021126" y="5214144"/>
            <a:ext cx="457200"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25" name="Rectangle 330"/>
          <p:cNvSpPr>
            <a:spLocks noChangeArrowheads="1"/>
          </p:cNvSpPr>
          <p:nvPr/>
        </p:nvSpPr>
        <p:spPr bwMode="auto">
          <a:xfrm>
            <a:off x="1560751" y="5214144"/>
            <a:ext cx="463550"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26" name="Rectangle 331"/>
          <p:cNvSpPr>
            <a:spLocks noChangeArrowheads="1"/>
          </p:cNvSpPr>
          <p:nvPr/>
        </p:nvSpPr>
        <p:spPr bwMode="auto">
          <a:xfrm>
            <a:off x="2481501" y="5214144"/>
            <a:ext cx="457200"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27" name="Rectangle 332"/>
          <p:cNvSpPr>
            <a:spLocks noChangeArrowheads="1"/>
          </p:cNvSpPr>
          <p:nvPr/>
        </p:nvSpPr>
        <p:spPr bwMode="auto">
          <a:xfrm>
            <a:off x="2938701" y="5214144"/>
            <a:ext cx="460375"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nvGrpSpPr>
          <p:cNvPr id="28" name="Group 338"/>
          <p:cNvGrpSpPr>
            <a:grpSpLocks/>
          </p:cNvGrpSpPr>
          <p:nvPr/>
        </p:nvGrpSpPr>
        <p:grpSpPr bwMode="auto">
          <a:xfrm rot="16200000" flipH="1">
            <a:off x="578883" y="4673600"/>
            <a:ext cx="1611312" cy="247650"/>
            <a:chOff x="4259" y="1917"/>
            <a:chExt cx="1015" cy="156"/>
          </a:xfrm>
        </p:grpSpPr>
        <p:sp>
          <p:nvSpPr>
            <p:cNvPr id="29" name="Text Box 339"/>
            <p:cNvSpPr txBox="1">
              <a:spLocks noChangeArrowheads="1"/>
            </p:cNvSpPr>
            <p:nvPr/>
          </p:nvSpPr>
          <p:spPr bwMode="auto">
            <a:xfrm>
              <a:off x="4259"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00</a:t>
              </a:r>
            </a:p>
          </p:txBody>
        </p:sp>
        <p:sp>
          <p:nvSpPr>
            <p:cNvPr id="30" name="Text Box 340"/>
            <p:cNvSpPr txBox="1">
              <a:spLocks noChangeArrowheads="1"/>
            </p:cNvSpPr>
            <p:nvPr/>
          </p:nvSpPr>
          <p:spPr bwMode="auto">
            <a:xfrm>
              <a:off x="4547"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01</a:t>
              </a:r>
            </a:p>
          </p:txBody>
        </p:sp>
        <p:sp>
          <p:nvSpPr>
            <p:cNvPr id="31" name="Text Box 341"/>
            <p:cNvSpPr txBox="1">
              <a:spLocks noChangeArrowheads="1"/>
            </p:cNvSpPr>
            <p:nvPr/>
          </p:nvSpPr>
          <p:spPr bwMode="auto">
            <a:xfrm>
              <a:off x="4852" y="191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11</a:t>
              </a:r>
            </a:p>
          </p:txBody>
        </p:sp>
        <p:sp>
          <p:nvSpPr>
            <p:cNvPr id="32" name="Text Box 342"/>
            <p:cNvSpPr txBox="1">
              <a:spLocks noChangeArrowheads="1"/>
            </p:cNvSpPr>
            <p:nvPr/>
          </p:nvSpPr>
          <p:spPr bwMode="auto">
            <a:xfrm>
              <a:off x="5132" y="191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10</a:t>
              </a:r>
            </a:p>
          </p:txBody>
        </p:sp>
      </p:grpSp>
      <p:sp>
        <p:nvSpPr>
          <p:cNvPr id="33" name="Line 343"/>
          <p:cNvSpPr>
            <a:spLocks noChangeShapeType="1"/>
          </p:cNvSpPr>
          <p:nvPr/>
        </p:nvSpPr>
        <p:spPr bwMode="auto">
          <a:xfrm>
            <a:off x="2468801" y="5788819"/>
            <a:ext cx="9302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4" name="Line 344"/>
          <p:cNvSpPr>
            <a:spLocks noChangeShapeType="1"/>
          </p:cNvSpPr>
          <p:nvPr/>
        </p:nvSpPr>
        <p:spPr bwMode="auto">
          <a:xfrm>
            <a:off x="2024301" y="3585369"/>
            <a:ext cx="91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5" name="Line 345"/>
          <p:cNvSpPr>
            <a:spLocks noChangeShapeType="1"/>
          </p:cNvSpPr>
          <p:nvPr/>
        </p:nvSpPr>
        <p:spPr bwMode="auto">
          <a:xfrm rot="16200000">
            <a:off x="3056176" y="5223669"/>
            <a:ext cx="908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6" name="Line 346"/>
          <p:cNvSpPr>
            <a:spLocks noChangeShapeType="1"/>
          </p:cNvSpPr>
          <p:nvPr/>
        </p:nvSpPr>
        <p:spPr bwMode="auto">
          <a:xfrm rot="16200000">
            <a:off x="773351" y="4775994"/>
            <a:ext cx="908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7" name="Text Box 347"/>
          <p:cNvSpPr txBox="1">
            <a:spLocks noChangeArrowheads="1"/>
          </p:cNvSpPr>
          <p:nvPr/>
        </p:nvSpPr>
        <p:spPr bwMode="auto">
          <a:xfrm>
            <a:off x="2429114" y="3326606"/>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a</a:t>
            </a:r>
          </a:p>
        </p:txBody>
      </p:sp>
      <p:sp>
        <p:nvSpPr>
          <p:cNvPr id="38" name="Text Box 349"/>
          <p:cNvSpPr txBox="1">
            <a:spLocks noChangeArrowheads="1"/>
          </p:cNvSpPr>
          <p:nvPr/>
        </p:nvSpPr>
        <p:spPr bwMode="auto">
          <a:xfrm rot="16200000">
            <a:off x="905114" y="4361656"/>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c</a:t>
            </a:r>
          </a:p>
        </p:txBody>
      </p:sp>
      <p:sp>
        <p:nvSpPr>
          <p:cNvPr id="39" name="Text Box 350"/>
          <p:cNvSpPr txBox="1">
            <a:spLocks noChangeArrowheads="1"/>
          </p:cNvSpPr>
          <p:nvPr/>
        </p:nvSpPr>
        <p:spPr bwMode="auto">
          <a:xfrm rot="16200000">
            <a:off x="3607833" y="5091112"/>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d</a:t>
            </a:r>
          </a:p>
        </p:txBody>
      </p:sp>
      <p:sp>
        <p:nvSpPr>
          <p:cNvPr id="40" name="Text Box 351"/>
          <p:cNvSpPr txBox="1">
            <a:spLocks noChangeArrowheads="1"/>
          </p:cNvSpPr>
          <p:nvPr/>
        </p:nvSpPr>
        <p:spPr bwMode="auto">
          <a:xfrm>
            <a:off x="1729026" y="3977481"/>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41" name="Text Box 352"/>
          <p:cNvSpPr txBox="1">
            <a:spLocks noChangeArrowheads="1"/>
          </p:cNvSpPr>
          <p:nvPr/>
        </p:nvSpPr>
        <p:spPr bwMode="auto">
          <a:xfrm>
            <a:off x="1730614" y="4434681"/>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42" name="Text Box 353"/>
          <p:cNvSpPr txBox="1">
            <a:spLocks noChangeArrowheads="1"/>
          </p:cNvSpPr>
          <p:nvPr/>
        </p:nvSpPr>
        <p:spPr bwMode="auto">
          <a:xfrm>
            <a:off x="1736964" y="4853781"/>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43" name="Text Box 354"/>
          <p:cNvSpPr txBox="1">
            <a:spLocks noChangeArrowheads="1"/>
          </p:cNvSpPr>
          <p:nvPr/>
        </p:nvSpPr>
        <p:spPr bwMode="auto">
          <a:xfrm>
            <a:off x="3111739" y="4434681"/>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44" name="Text Box 355"/>
          <p:cNvSpPr txBox="1">
            <a:spLocks noChangeArrowheads="1"/>
          </p:cNvSpPr>
          <p:nvPr/>
        </p:nvSpPr>
        <p:spPr bwMode="auto">
          <a:xfrm>
            <a:off x="1741726" y="5298281"/>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45" name="Text Box 356"/>
          <p:cNvSpPr txBox="1">
            <a:spLocks noChangeArrowheads="1"/>
          </p:cNvSpPr>
          <p:nvPr/>
        </p:nvSpPr>
        <p:spPr bwMode="auto">
          <a:xfrm>
            <a:off x="2175114" y="5298281"/>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46" name="Text Box 357"/>
          <p:cNvSpPr txBox="1">
            <a:spLocks noChangeArrowheads="1"/>
          </p:cNvSpPr>
          <p:nvPr/>
        </p:nvSpPr>
        <p:spPr bwMode="auto">
          <a:xfrm>
            <a:off x="2170351" y="3977481"/>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47" name="Text Box 358"/>
          <p:cNvSpPr txBox="1">
            <a:spLocks noChangeArrowheads="1"/>
          </p:cNvSpPr>
          <p:nvPr/>
        </p:nvSpPr>
        <p:spPr bwMode="auto">
          <a:xfrm>
            <a:off x="2170351" y="4434681"/>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48" name="Text Box 359"/>
          <p:cNvSpPr txBox="1">
            <a:spLocks noChangeArrowheads="1"/>
          </p:cNvSpPr>
          <p:nvPr/>
        </p:nvSpPr>
        <p:spPr bwMode="auto">
          <a:xfrm>
            <a:off x="2649776" y="4434681"/>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49" name="Text Box 360"/>
          <p:cNvSpPr txBox="1">
            <a:spLocks noChangeArrowheads="1"/>
          </p:cNvSpPr>
          <p:nvPr/>
        </p:nvSpPr>
        <p:spPr bwMode="auto">
          <a:xfrm>
            <a:off x="2651364" y="3977481"/>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50" name="Text Box 361"/>
          <p:cNvSpPr txBox="1">
            <a:spLocks noChangeArrowheads="1"/>
          </p:cNvSpPr>
          <p:nvPr/>
        </p:nvSpPr>
        <p:spPr bwMode="auto">
          <a:xfrm>
            <a:off x="3102214" y="3975894"/>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dirty="0">
                <a:solidFill>
                  <a:schemeClr val="hlink"/>
                </a:solidFill>
              </a:rPr>
              <a:t>1</a:t>
            </a:r>
          </a:p>
        </p:txBody>
      </p:sp>
      <p:sp>
        <p:nvSpPr>
          <p:cNvPr id="51" name="Text Box 362"/>
          <p:cNvSpPr txBox="1">
            <a:spLocks noChangeArrowheads="1"/>
          </p:cNvSpPr>
          <p:nvPr/>
        </p:nvSpPr>
        <p:spPr bwMode="auto">
          <a:xfrm>
            <a:off x="2170351" y="4853781"/>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52" name="Text Box 363"/>
          <p:cNvSpPr txBox="1">
            <a:spLocks noChangeArrowheads="1"/>
          </p:cNvSpPr>
          <p:nvPr/>
        </p:nvSpPr>
        <p:spPr bwMode="auto">
          <a:xfrm>
            <a:off x="2652951" y="4853781"/>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dirty="0"/>
              <a:t>0</a:t>
            </a:r>
          </a:p>
        </p:txBody>
      </p:sp>
      <p:sp>
        <p:nvSpPr>
          <p:cNvPr id="53" name="Text Box 364"/>
          <p:cNvSpPr txBox="1">
            <a:spLocks noChangeArrowheads="1"/>
          </p:cNvSpPr>
          <p:nvPr/>
        </p:nvSpPr>
        <p:spPr bwMode="auto">
          <a:xfrm>
            <a:off x="3100626" y="4853781"/>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54" name="Text Box 365"/>
          <p:cNvSpPr txBox="1">
            <a:spLocks noChangeArrowheads="1"/>
          </p:cNvSpPr>
          <p:nvPr/>
        </p:nvSpPr>
        <p:spPr bwMode="auto">
          <a:xfrm>
            <a:off x="2654539" y="5298281"/>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dirty="0">
                <a:solidFill>
                  <a:schemeClr val="hlink"/>
                </a:solidFill>
              </a:rPr>
              <a:t>1</a:t>
            </a:r>
          </a:p>
        </p:txBody>
      </p:sp>
      <p:sp>
        <p:nvSpPr>
          <p:cNvPr id="55" name="Text Box 366"/>
          <p:cNvSpPr txBox="1">
            <a:spLocks noChangeArrowheads="1"/>
          </p:cNvSpPr>
          <p:nvPr/>
        </p:nvSpPr>
        <p:spPr bwMode="auto">
          <a:xfrm>
            <a:off x="3102214" y="5295106"/>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56" name="Line 367"/>
          <p:cNvSpPr>
            <a:spLocks noChangeShapeType="1"/>
          </p:cNvSpPr>
          <p:nvPr/>
        </p:nvSpPr>
        <p:spPr bwMode="auto">
          <a:xfrm>
            <a:off x="1200389" y="3571081"/>
            <a:ext cx="360362" cy="323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57" name="Text Box 368"/>
          <p:cNvSpPr txBox="1">
            <a:spLocks noChangeArrowheads="1"/>
          </p:cNvSpPr>
          <p:nvPr/>
        </p:nvSpPr>
        <p:spPr bwMode="auto">
          <a:xfrm>
            <a:off x="1308339" y="3374231"/>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ba</a:t>
            </a:r>
          </a:p>
        </p:txBody>
      </p:sp>
      <p:sp>
        <p:nvSpPr>
          <p:cNvPr id="58" name="Text Box 369"/>
          <p:cNvSpPr txBox="1">
            <a:spLocks noChangeArrowheads="1"/>
          </p:cNvSpPr>
          <p:nvPr/>
        </p:nvSpPr>
        <p:spPr bwMode="auto">
          <a:xfrm>
            <a:off x="1044814" y="3618706"/>
            <a:ext cx="214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dc</a:t>
            </a:r>
          </a:p>
        </p:txBody>
      </p:sp>
      <p:sp>
        <p:nvSpPr>
          <p:cNvPr id="59" name="Rectangle 424"/>
          <p:cNvSpPr>
            <a:spLocks noChangeArrowheads="1"/>
          </p:cNvSpPr>
          <p:nvPr/>
        </p:nvSpPr>
        <p:spPr bwMode="auto">
          <a:xfrm>
            <a:off x="3105389" y="4298156"/>
            <a:ext cx="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1" name="AutoShape 537"/>
          <p:cNvSpPr>
            <a:spLocks noChangeArrowheads="1"/>
          </p:cNvSpPr>
          <p:nvPr/>
        </p:nvSpPr>
        <p:spPr bwMode="auto">
          <a:xfrm>
            <a:off x="2541826" y="3947319"/>
            <a:ext cx="733425" cy="3270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nvGrpSpPr>
          <p:cNvPr id="91" name="Group 90"/>
          <p:cNvGrpSpPr/>
          <p:nvPr/>
        </p:nvGrpSpPr>
        <p:grpSpPr>
          <a:xfrm>
            <a:off x="3294301" y="3559969"/>
            <a:ext cx="1703388" cy="550863"/>
            <a:chOff x="3294301" y="3559969"/>
            <a:chExt cx="1703388" cy="550863"/>
          </a:xfrm>
        </p:grpSpPr>
        <p:sp>
          <p:nvSpPr>
            <p:cNvPr id="62" name="Rectangle 538"/>
            <p:cNvSpPr>
              <a:spLocks noChangeArrowheads="1"/>
            </p:cNvSpPr>
            <p:nvPr/>
          </p:nvSpPr>
          <p:spPr bwMode="auto">
            <a:xfrm>
              <a:off x="4334114" y="3559969"/>
              <a:ext cx="663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dirty="0"/>
                <a:t> 001X</a:t>
              </a:r>
            </a:p>
          </p:txBody>
        </p:sp>
        <p:cxnSp>
          <p:nvCxnSpPr>
            <p:cNvPr id="63" name="AutoShape 541"/>
            <p:cNvCxnSpPr>
              <a:cxnSpLocks noChangeShapeType="1"/>
              <a:stCxn id="62" idx="1"/>
              <a:endCxn id="61" idx="3"/>
            </p:cNvCxnSpPr>
            <p:nvPr/>
          </p:nvCxnSpPr>
          <p:spPr bwMode="auto">
            <a:xfrm flipH="1">
              <a:off x="3294301" y="3712369"/>
              <a:ext cx="1039813" cy="39846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66" name="AutoShape 542"/>
          <p:cNvSpPr>
            <a:spLocks noChangeArrowheads="1"/>
          </p:cNvSpPr>
          <p:nvPr/>
        </p:nvSpPr>
        <p:spPr bwMode="auto">
          <a:xfrm>
            <a:off x="2089389" y="4375944"/>
            <a:ext cx="320675" cy="793750"/>
          </a:xfrm>
          <a:prstGeom prst="roundRect">
            <a:avLst>
              <a:gd name="adj" fmla="val 16667"/>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nvGrpSpPr>
          <p:cNvPr id="98" name="Group 97"/>
          <p:cNvGrpSpPr/>
          <p:nvPr/>
        </p:nvGrpSpPr>
        <p:grpSpPr>
          <a:xfrm>
            <a:off x="2429114" y="4169569"/>
            <a:ext cx="2536825" cy="603250"/>
            <a:chOff x="2429114" y="4169569"/>
            <a:chExt cx="2536825" cy="603250"/>
          </a:xfrm>
        </p:grpSpPr>
        <p:sp>
          <p:nvSpPr>
            <p:cNvPr id="65" name="Rectangle 539"/>
            <p:cNvSpPr>
              <a:spLocks noChangeArrowheads="1"/>
            </p:cNvSpPr>
            <p:nvPr/>
          </p:nvSpPr>
          <p:spPr bwMode="auto">
            <a:xfrm>
              <a:off x="4372214" y="4169569"/>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dirty="0"/>
                <a:t>X101</a:t>
              </a:r>
            </a:p>
          </p:txBody>
        </p:sp>
        <p:cxnSp>
          <p:nvCxnSpPr>
            <p:cNvPr id="67" name="AutoShape 544"/>
            <p:cNvCxnSpPr>
              <a:cxnSpLocks noChangeShapeType="1"/>
              <a:stCxn id="65" idx="1"/>
              <a:endCxn id="66" idx="3"/>
            </p:cNvCxnSpPr>
            <p:nvPr/>
          </p:nvCxnSpPr>
          <p:spPr bwMode="auto">
            <a:xfrm flipH="1">
              <a:off x="2429114" y="4321969"/>
              <a:ext cx="1943100" cy="4508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68" name="AutoShape 534"/>
          <p:cNvSpPr>
            <a:spLocks noChangeArrowheads="1"/>
          </p:cNvSpPr>
          <p:nvPr/>
        </p:nvSpPr>
        <p:spPr bwMode="auto">
          <a:xfrm>
            <a:off x="1956039" y="3825081"/>
            <a:ext cx="1038225" cy="101600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nvGrpSpPr>
          <p:cNvPr id="69" name="Group 333"/>
          <p:cNvGrpSpPr>
            <a:grpSpLocks/>
          </p:cNvGrpSpPr>
          <p:nvPr/>
        </p:nvGrpSpPr>
        <p:grpSpPr bwMode="auto">
          <a:xfrm>
            <a:off x="1663939" y="3632994"/>
            <a:ext cx="1611312" cy="247650"/>
            <a:chOff x="4259" y="1917"/>
            <a:chExt cx="1015" cy="156"/>
          </a:xfrm>
        </p:grpSpPr>
        <p:sp>
          <p:nvSpPr>
            <p:cNvPr id="70" name="Text Box 334"/>
            <p:cNvSpPr txBox="1">
              <a:spLocks noChangeArrowheads="1"/>
            </p:cNvSpPr>
            <p:nvPr/>
          </p:nvSpPr>
          <p:spPr bwMode="auto">
            <a:xfrm>
              <a:off x="4259"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00</a:t>
              </a:r>
            </a:p>
          </p:txBody>
        </p:sp>
        <p:sp>
          <p:nvSpPr>
            <p:cNvPr id="71" name="Text Box 335"/>
            <p:cNvSpPr txBox="1">
              <a:spLocks noChangeArrowheads="1"/>
            </p:cNvSpPr>
            <p:nvPr/>
          </p:nvSpPr>
          <p:spPr bwMode="auto">
            <a:xfrm>
              <a:off x="4547"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01</a:t>
              </a:r>
            </a:p>
          </p:txBody>
        </p:sp>
        <p:sp>
          <p:nvSpPr>
            <p:cNvPr id="72" name="Text Box 336"/>
            <p:cNvSpPr txBox="1">
              <a:spLocks noChangeArrowheads="1"/>
            </p:cNvSpPr>
            <p:nvPr/>
          </p:nvSpPr>
          <p:spPr bwMode="auto">
            <a:xfrm>
              <a:off x="4852" y="191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11</a:t>
              </a:r>
            </a:p>
          </p:txBody>
        </p:sp>
        <p:sp>
          <p:nvSpPr>
            <p:cNvPr id="73" name="Text Box 337"/>
            <p:cNvSpPr txBox="1">
              <a:spLocks noChangeArrowheads="1"/>
            </p:cNvSpPr>
            <p:nvPr/>
          </p:nvSpPr>
          <p:spPr bwMode="auto">
            <a:xfrm>
              <a:off x="5132" y="191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10</a:t>
              </a:r>
            </a:p>
          </p:txBody>
        </p:sp>
      </p:grpSp>
      <p:grpSp>
        <p:nvGrpSpPr>
          <p:cNvPr id="104" name="Group 103"/>
          <p:cNvGrpSpPr/>
          <p:nvPr/>
        </p:nvGrpSpPr>
        <p:grpSpPr>
          <a:xfrm>
            <a:off x="2546585" y="3644106"/>
            <a:ext cx="334962" cy="2228850"/>
            <a:chOff x="2546585" y="3644106"/>
            <a:chExt cx="334962" cy="2228850"/>
          </a:xfrm>
        </p:grpSpPr>
        <p:sp>
          <p:nvSpPr>
            <p:cNvPr id="75" name="AutoShape 548"/>
            <p:cNvSpPr>
              <a:spLocks noChangeArrowheads="1"/>
            </p:cNvSpPr>
            <p:nvPr/>
          </p:nvSpPr>
          <p:spPr bwMode="auto">
            <a:xfrm flipV="1">
              <a:off x="2546585" y="3644106"/>
              <a:ext cx="320675" cy="666750"/>
            </a:xfrm>
            <a:prstGeom prst="roundRect">
              <a:avLst>
                <a:gd name="adj" fmla="val 16667"/>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78" name="AutoShape 545"/>
            <p:cNvSpPr>
              <a:spLocks noChangeArrowheads="1"/>
            </p:cNvSpPr>
            <p:nvPr/>
          </p:nvSpPr>
          <p:spPr bwMode="auto">
            <a:xfrm>
              <a:off x="2560872" y="5279231"/>
              <a:ext cx="320675" cy="593725"/>
            </a:xfrm>
            <a:prstGeom prst="roundRect">
              <a:avLst>
                <a:gd name="adj" fmla="val 16667"/>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grpSp>
        <p:nvGrpSpPr>
          <p:cNvPr id="103" name="Group 102"/>
          <p:cNvGrpSpPr/>
          <p:nvPr/>
        </p:nvGrpSpPr>
        <p:grpSpPr>
          <a:xfrm>
            <a:off x="2705335" y="4329906"/>
            <a:ext cx="2293935" cy="1246188"/>
            <a:chOff x="2705335" y="4329906"/>
            <a:chExt cx="2293935" cy="1246188"/>
          </a:xfrm>
        </p:grpSpPr>
        <p:sp>
          <p:nvSpPr>
            <p:cNvPr id="76" name="Rectangle 540"/>
            <p:cNvSpPr>
              <a:spLocks noChangeArrowheads="1"/>
            </p:cNvSpPr>
            <p:nvPr/>
          </p:nvSpPr>
          <p:spPr bwMode="auto">
            <a:xfrm>
              <a:off x="4335696" y="4847431"/>
              <a:ext cx="66357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dirty="0"/>
                <a:t> X011</a:t>
              </a:r>
            </a:p>
          </p:txBody>
        </p:sp>
        <p:cxnSp>
          <p:nvCxnSpPr>
            <p:cNvPr id="77" name="AutoShape 543"/>
            <p:cNvCxnSpPr>
              <a:cxnSpLocks noChangeShapeType="1"/>
              <a:stCxn id="76" idx="1"/>
              <a:endCxn id="78" idx="3"/>
            </p:cNvCxnSpPr>
            <p:nvPr/>
          </p:nvCxnSpPr>
          <p:spPr bwMode="auto">
            <a:xfrm flipH="1">
              <a:off x="2900597" y="4999831"/>
              <a:ext cx="1435099" cy="57626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9" name="AutoShape 550"/>
            <p:cNvCxnSpPr>
              <a:cxnSpLocks noChangeShapeType="1"/>
              <a:stCxn id="76" idx="1"/>
              <a:endCxn id="75" idx="0"/>
            </p:cNvCxnSpPr>
            <p:nvPr/>
          </p:nvCxnSpPr>
          <p:spPr bwMode="auto">
            <a:xfrm flipH="1" flipV="1">
              <a:off x="2705335" y="4329906"/>
              <a:ext cx="1630361" cy="669925"/>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80" name="Rectangle 549"/>
          <p:cNvSpPr>
            <a:spLocks noChangeArrowheads="1"/>
          </p:cNvSpPr>
          <p:nvPr/>
        </p:nvSpPr>
        <p:spPr bwMode="auto">
          <a:xfrm flipV="1">
            <a:off x="2391010" y="3606006"/>
            <a:ext cx="603249" cy="6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sp>
        <p:nvSpPr>
          <p:cNvPr id="81" name="Rectangle 546"/>
          <p:cNvSpPr>
            <a:spLocks noChangeArrowheads="1"/>
          </p:cNvSpPr>
          <p:nvPr/>
        </p:nvSpPr>
        <p:spPr bwMode="auto">
          <a:xfrm>
            <a:off x="2410060" y="5814219"/>
            <a:ext cx="639762" cy="10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sp>
        <p:nvSpPr>
          <p:cNvPr id="82" name="Rectangle 535"/>
          <p:cNvSpPr>
            <a:spLocks noChangeArrowheads="1"/>
          </p:cNvSpPr>
          <p:nvPr/>
        </p:nvSpPr>
        <p:spPr bwMode="auto">
          <a:xfrm>
            <a:off x="4423697" y="2980531"/>
            <a:ext cx="1691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dirty="0"/>
              <a:t> 0</a:t>
            </a:r>
          </a:p>
        </p:txBody>
      </p:sp>
      <p:sp>
        <p:nvSpPr>
          <p:cNvPr id="83" name="Rectangle 535"/>
          <p:cNvSpPr>
            <a:spLocks noChangeArrowheads="1"/>
          </p:cNvSpPr>
          <p:nvPr/>
        </p:nvSpPr>
        <p:spPr bwMode="auto">
          <a:xfrm>
            <a:off x="4529876" y="2980531"/>
            <a:ext cx="171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dirty="0"/>
              <a:t> X</a:t>
            </a:r>
          </a:p>
        </p:txBody>
      </p:sp>
      <p:sp>
        <p:nvSpPr>
          <p:cNvPr id="84" name="Rectangle 535"/>
          <p:cNvSpPr>
            <a:spLocks noChangeArrowheads="1"/>
          </p:cNvSpPr>
          <p:nvPr/>
        </p:nvSpPr>
        <p:spPr bwMode="auto">
          <a:xfrm>
            <a:off x="4702676" y="2980531"/>
            <a:ext cx="119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dirty="0"/>
              <a:t>X</a:t>
            </a:r>
          </a:p>
        </p:txBody>
      </p:sp>
      <p:sp>
        <p:nvSpPr>
          <p:cNvPr id="85" name="Rectangle 535"/>
          <p:cNvSpPr>
            <a:spLocks noChangeArrowheads="1"/>
          </p:cNvSpPr>
          <p:nvPr/>
        </p:nvSpPr>
        <p:spPr bwMode="auto">
          <a:xfrm>
            <a:off x="4760276" y="2980531"/>
            <a:ext cx="1691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dirty="0"/>
              <a:t> 1</a:t>
            </a:r>
          </a:p>
        </p:txBody>
      </p:sp>
      <p:cxnSp>
        <p:nvCxnSpPr>
          <p:cNvPr id="86" name="AutoShape 536"/>
          <p:cNvCxnSpPr>
            <a:cxnSpLocks noChangeShapeType="1"/>
          </p:cNvCxnSpPr>
          <p:nvPr/>
        </p:nvCxnSpPr>
        <p:spPr bwMode="auto">
          <a:xfrm flipH="1">
            <a:off x="3013314" y="3132931"/>
            <a:ext cx="1301750" cy="12001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 name="TextBox 86"/>
          <p:cNvSpPr txBox="1"/>
          <p:nvPr/>
        </p:nvSpPr>
        <p:spPr>
          <a:xfrm>
            <a:off x="4364276" y="2599531"/>
            <a:ext cx="635398" cy="369332"/>
          </a:xfrm>
          <a:prstGeom prst="rect">
            <a:avLst/>
          </a:prstGeom>
          <a:noFill/>
        </p:spPr>
        <p:txBody>
          <a:bodyPr wrap="none" rtlCol="0">
            <a:spAutoFit/>
          </a:bodyPr>
          <a:lstStyle/>
          <a:p>
            <a:r>
              <a:rPr lang="en-US" dirty="0" err="1"/>
              <a:t>dcba</a:t>
            </a:r>
            <a:endParaRPr lang="en-US" dirty="0"/>
          </a:p>
        </p:txBody>
      </p:sp>
      <p:graphicFrame>
        <p:nvGraphicFramePr>
          <p:cNvPr id="90" name="Object 3"/>
          <p:cNvGraphicFramePr>
            <a:graphicFrameLocks noChangeAspect="1"/>
          </p:cNvGraphicFramePr>
          <p:nvPr>
            <p:extLst>
              <p:ext uri="{D42A27DB-BD31-4B8C-83A1-F6EECF244321}">
                <p14:modId xmlns:p14="http://schemas.microsoft.com/office/powerpoint/2010/main" val="4153532950"/>
              </p:ext>
            </p:extLst>
          </p:nvPr>
        </p:nvGraphicFramePr>
        <p:xfrm>
          <a:off x="5638800" y="2910254"/>
          <a:ext cx="665163" cy="331787"/>
        </p:xfrm>
        <a:graphic>
          <a:graphicData uri="http://schemas.openxmlformats.org/presentationml/2006/ole">
            <mc:AlternateContent xmlns:mc="http://schemas.openxmlformats.org/markup-compatibility/2006">
              <mc:Choice xmlns:v="urn:schemas-microsoft-com:vml" Requires="v">
                <p:oleObj name="Equation" r:id="rId3" imgW="330200" imgH="165100" progId="Equation.3">
                  <p:embed/>
                </p:oleObj>
              </mc:Choice>
              <mc:Fallback>
                <p:oleObj name="Equation" r:id="rId3" imgW="330200" imgH="165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910254"/>
                        <a:ext cx="665163"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 name="Object 4"/>
          <p:cNvGraphicFramePr>
            <a:graphicFrameLocks noChangeAspect="1"/>
          </p:cNvGraphicFramePr>
          <p:nvPr>
            <p:extLst>
              <p:ext uri="{D42A27DB-BD31-4B8C-83A1-F6EECF244321}">
                <p14:modId xmlns:p14="http://schemas.microsoft.com/office/powerpoint/2010/main" val="2002519544"/>
              </p:ext>
            </p:extLst>
          </p:nvPr>
        </p:nvGraphicFramePr>
        <p:xfrm>
          <a:off x="5646308" y="3498141"/>
          <a:ext cx="1074738" cy="331788"/>
        </p:xfrm>
        <a:graphic>
          <a:graphicData uri="http://schemas.openxmlformats.org/presentationml/2006/ole">
            <mc:AlternateContent xmlns:mc="http://schemas.openxmlformats.org/markup-compatibility/2006">
              <mc:Choice xmlns:v="urn:schemas-microsoft-com:vml" Requires="v">
                <p:oleObj name="Equation" r:id="rId5" imgW="533400" imgH="165100" progId="Equation.3">
                  <p:embed/>
                </p:oleObj>
              </mc:Choice>
              <mc:Fallback>
                <p:oleObj name="Equation" r:id="rId5" imgW="533400" imgH="165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6308" y="3498141"/>
                        <a:ext cx="1074738"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5" name="Straight Arrow Connector 94"/>
          <p:cNvCxnSpPr/>
          <p:nvPr/>
        </p:nvCxnSpPr>
        <p:spPr>
          <a:xfrm>
            <a:off x="5104971" y="3696579"/>
            <a:ext cx="5413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6" name="Text Box 348"/>
          <p:cNvSpPr txBox="1">
            <a:spLocks noChangeArrowheads="1"/>
          </p:cNvSpPr>
          <p:nvPr/>
        </p:nvSpPr>
        <p:spPr bwMode="auto">
          <a:xfrm>
            <a:off x="2844244" y="5899696"/>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dirty="0"/>
              <a:t>b</a:t>
            </a:r>
          </a:p>
        </p:txBody>
      </p:sp>
      <p:cxnSp>
        <p:nvCxnSpPr>
          <p:cNvPr id="97" name="Straight Arrow Connector 96"/>
          <p:cNvCxnSpPr/>
          <p:nvPr/>
        </p:nvCxnSpPr>
        <p:spPr>
          <a:xfrm>
            <a:off x="5104038" y="3114266"/>
            <a:ext cx="50760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01" name="Object 5"/>
          <p:cNvGraphicFramePr>
            <a:graphicFrameLocks noChangeAspect="1"/>
          </p:cNvGraphicFramePr>
          <p:nvPr>
            <p:extLst>
              <p:ext uri="{D42A27DB-BD31-4B8C-83A1-F6EECF244321}">
                <p14:modId xmlns:p14="http://schemas.microsoft.com/office/powerpoint/2010/main" val="2169712014"/>
              </p:ext>
            </p:extLst>
          </p:nvPr>
        </p:nvGraphicFramePr>
        <p:xfrm>
          <a:off x="5638800" y="4079875"/>
          <a:ext cx="1152525" cy="407988"/>
        </p:xfrm>
        <a:graphic>
          <a:graphicData uri="http://schemas.openxmlformats.org/presentationml/2006/ole">
            <mc:AlternateContent xmlns:mc="http://schemas.openxmlformats.org/markup-compatibility/2006">
              <mc:Choice xmlns:v="urn:schemas-microsoft-com:vml" Requires="v">
                <p:oleObj name="Equation" r:id="rId7" imgW="571320" imgH="203040" progId="Equation.3">
                  <p:embed/>
                </p:oleObj>
              </mc:Choice>
              <mc:Fallback>
                <p:oleObj name="Equation" r:id="rId7" imgW="571320" imgH="203040" progId="Equation.3">
                  <p:embed/>
                  <p:pic>
                    <p:nvPicPr>
                      <p:cNvPr id="0" name=""/>
                      <p:cNvPicPr>
                        <a:picLocks noChangeAspect="1" noChangeArrowheads="1"/>
                      </p:cNvPicPr>
                      <p:nvPr/>
                    </p:nvPicPr>
                    <p:blipFill>
                      <a:blip r:embed="rId8"/>
                      <a:srcRect/>
                      <a:stretch>
                        <a:fillRect/>
                      </a:stretch>
                    </p:blipFill>
                    <p:spPr bwMode="auto">
                      <a:xfrm>
                        <a:off x="5638800" y="4079875"/>
                        <a:ext cx="1152525"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2" name="Straight Arrow Connector 101"/>
          <p:cNvCxnSpPr/>
          <p:nvPr/>
        </p:nvCxnSpPr>
        <p:spPr>
          <a:xfrm>
            <a:off x="5070303" y="4302116"/>
            <a:ext cx="5413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07" name="Object 5"/>
          <p:cNvGraphicFramePr>
            <a:graphicFrameLocks noChangeAspect="1"/>
          </p:cNvGraphicFramePr>
          <p:nvPr>
            <p:extLst>
              <p:ext uri="{D42A27DB-BD31-4B8C-83A1-F6EECF244321}">
                <p14:modId xmlns:p14="http://schemas.microsoft.com/office/powerpoint/2010/main" val="1625510512"/>
              </p:ext>
            </p:extLst>
          </p:nvPr>
        </p:nvGraphicFramePr>
        <p:xfrm>
          <a:off x="5638800" y="4775200"/>
          <a:ext cx="1127125" cy="357188"/>
        </p:xfrm>
        <a:graphic>
          <a:graphicData uri="http://schemas.openxmlformats.org/presentationml/2006/ole">
            <mc:AlternateContent xmlns:mc="http://schemas.openxmlformats.org/markup-compatibility/2006">
              <mc:Choice xmlns:v="urn:schemas-microsoft-com:vml" Requires="v">
                <p:oleObj name="Equation" r:id="rId9" imgW="558720" imgH="177480" progId="Equation.3">
                  <p:embed/>
                </p:oleObj>
              </mc:Choice>
              <mc:Fallback>
                <p:oleObj name="Equation" r:id="rId9" imgW="558720" imgH="177480" progId="Equation.3">
                  <p:embed/>
                  <p:pic>
                    <p:nvPicPr>
                      <p:cNvPr id="0" name=""/>
                      <p:cNvPicPr>
                        <a:picLocks noChangeAspect="1" noChangeArrowheads="1"/>
                      </p:cNvPicPr>
                      <p:nvPr/>
                    </p:nvPicPr>
                    <p:blipFill>
                      <a:blip r:embed="rId10"/>
                      <a:srcRect/>
                      <a:stretch>
                        <a:fillRect/>
                      </a:stretch>
                    </p:blipFill>
                    <p:spPr bwMode="auto">
                      <a:xfrm>
                        <a:off x="5638800" y="4775200"/>
                        <a:ext cx="1127125"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8" name="Straight Arrow Connector 107"/>
          <p:cNvCxnSpPr/>
          <p:nvPr/>
        </p:nvCxnSpPr>
        <p:spPr>
          <a:xfrm>
            <a:off x="5056393" y="4954822"/>
            <a:ext cx="5413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9" name="Slide Number Placeholder 108"/>
          <p:cNvSpPr>
            <a:spLocks noGrp="1"/>
          </p:cNvSpPr>
          <p:nvPr>
            <p:ph type="sldNum" sz="quarter" idx="12"/>
          </p:nvPr>
        </p:nvSpPr>
        <p:spPr/>
        <p:txBody>
          <a:bodyPr/>
          <a:lstStyle/>
          <a:p>
            <a:fld id="{91428E00-80DD-2147-9602-1B9AC9547B01}" type="slidenum">
              <a:rPr lang="en-US" smtClean="0"/>
              <a:t>49</a:t>
            </a:fld>
            <a:endParaRPr lang="en-US"/>
          </a:p>
        </p:txBody>
      </p:sp>
      <p:grpSp>
        <p:nvGrpSpPr>
          <p:cNvPr id="5" name="Group 4"/>
          <p:cNvGrpSpPr/>
          <p:nvPr/>
        </p:nvGrpSpPr>
        <p:grpSpPr>
          <a:xfrm>
            <a:off x="6953082" y="3487822"/>
            <a:ext cx="2100431" cy="369332"/>
            <a:chOff x="6953082" y="3487822"/>
            <a:chExt cx="2100431" cy="369332"/>
          </a:xfrm>
        </p:grpSpPr>
        <p:graphicFrame>
          <p:nvGraphicFramePr>
            <p:cNvPr id="110" name="Object 5"/>
            <p:cNvGraphicFramePr>
              <a:graphicFrameLocks noChangeAspect="1"/>
            </p:cNvGraphicFramePr>
            <p:nvPr>
              <p:extLst>
                <p:ext uri="{D42A27DB-BD31-4B8C-83A1-F6EECF244321}">
                  <p14:modId xmlns:p14="http://schemas.microsoft.com/office/powerpoint/2010/main" val="1461979754"/>
                </p:ext>
              </p:extLst>
            </p:nvPr>
          </p:nvGraphicFramePr>
          <p:xfrm>
            <a:off x="7543800" y="3493294"/>
            <a:ext cx="1509713" cy="331787"/>
          </p:xfrm>
          <a:graphic>
            <a:graphicData uri="http://schemas.openxmlformats.org/presentationml/2006/ole">
              <mc:AlternateContent xmlns:mc="http://schemas.openxmlformats.org/markup-compatibility/2006">
                <mc:Choice xmlns:v="urn:schemas-microsoft-com:vml" Requires="v">
                  <p:oleObj name="Equation" r:id="rId11" imgW="749300" imgH="165100" progId="Equation.3">
                    <p:embed/>
                  </p:oleObj>
                </mc:Choice>
                <mc:Fallback>
                  <p:oleObj name="Equation" r:id="rId11" imgW="749300" imgH="165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3493294"/>
                          <a:ext cx="1509713"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6953082" y="3487822"/>
              <a:ext cx="435312" cy="369332"/>
            </a:xfrm>
            <a:prstGeom prst="rect">
              <a:avLst/>
            </a:prstGeom>
            <a:noFill/>
          </p:spPr>
          <p:txBody>
            <a:bodyPr wrap="none" rtlCol="0">
              <a:spAutoFit/>
            </a:bodyPr>
            <a:lstStyle/>
            <a:p>
              <a:r>
                <a:rPr lang="en-US" dirty="0"/>
                <a:t>vs.</a:t>
              </a:r>
            </a:p>
          </p:txBody>
        </p:sp>
      </p:grpSp>
      <p:sp>
        <p:nvSpPr>
          <p:cNvPr id="6" name="TextBox 5"/>
          <p:cNvSpPr txBox="1"/>
          <p:nvPr/>
        </p:nvSpPr>
        <p:spPr>
          <a:xfrm>
            <a:off x="3960080" y="5660631"/>
            <a:ext cx="4803238" cy="707886"/>
          </a:xfrm>
          <a:prstGeom prst="rect">
            <a:avLst/>
          </a:prstGeom>
          <a:noFill/>
        </p:spPr>
        <p:txBody>
          <a:bodyPr wrap="none" rtlCol="0">
            <a:spAutoFit/>
          </a:bodyPr>
          <a:lstStyle/>
          <a:p>
            <a:r>
              <a:rPr lang="en-US" sz="2000" dirty="0">
                <a:solidFill>
                  <a:srgbClr val="0000FF"/>
                </a:solidFill>
              </a:rPr>
              <a:t>Terminology: </a:t>
            </a:r>
            <a:r>
              <a:rPr lang="en-US" sz="2000" u="sng" dirty="0">
                <a:solidFill>
                  <a:srgbClr val="0000FF"/>
                </a:solidFill>
              </a:rPr>
              <a:t>Prime </a:t>
            </a:r>
            <a:r>
              <a:rPr lang="en-US" sz="2000" u="sng" dirty="0" err="1">
                <a:solidFill>
                  <a:srgbClr val="0000FF"/>
                </a:solidFill>
              </a:rPr>
              <a:t>implicant</a:t>
            </a:r>
            <a:r>
              <a:rPr lang="en-US" sz="2000" u="sng" dirty="0">
                <a:solidFill>
                  <a:srgbClr val="0000FF"/>
                </a:solidFill>
              </a:rPr>
              <a:t> </a:t>
            </a:r>
            <a:r>
              <a:rPr lang="en-US" sz="2000" dirty="0">
                <a:solidFill>
                  <a:srgbClr val="0000FF"/>
                </a:solidFill>
              </a:rPr>
              <a:t>is an </a:t>
            </a:r>
            <a:r>
              <a:rPr lang="en-US" sz="2000" dirty="0" err="1">
                <a:solidFill>
                  <a:srgbClr val="0000FF"/>
                </a:solidFill>
              </a:rPr>
              <a:t>implicant</a:t>
            </a:r>
            <a:endParaRPr lang="en-US" sz="2000" dirty="0">
              <a:solidFill>
                <a:srgbClr val="0000FF"/>
              </a:solidFill>
            </a:endParaRPr>
          </a:p>
          <a:p>
            <a:r>
              <a:rPr lang="en-US" sz="2000" dirty="0">
                <a:solidFill>
                  <a:srgbClr val="0000FF"/>
                </a:solidFill>
              </a:rPr>
              <a:t>which cannot be made larger.</a:t>
            </a:r>
          </a:p>
        </p:txBody>
      </p:sp>
    </p:spTree>
    <p:extLst>
      <p:ext uri="{BB962C8B-B14F-4D97-AF65-F5344CB8AC3E}">
        <p14:creationId xmlns:p14="http://schemas.microsoft.com/office/powerpoint/2010/main" val="229346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5"/>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6" grpId="0" animBg="1"/>
      <p:bldP spid="82" grpId="0"/>
      <p:bldP spid="83" grpId="0"/>
      <p:bldP spid="84" grpId="0"/>
      <p:bldP spid="85" grpId="0"/>
      <p:bldP spid="8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lnSpcReduction="10000"/>
          </a:bodyPr>
          <a:lstStyle/>
          <a:p>
            <a:pPr>
              <a:buNone/>
            </a:pPr>
            <a:r>
              <a:rPr lang="en-US" sz="2800" dirty="0"/>
              <a:t>By the end of this slide set you should be able to:</a:t>
            </a:r>
          </a:p>
          <a:p>
            <a:pPr marL="514350" indent="-514350">
              <a:buFont typeface="+mj-lt"/>
              <a:buAutoNum type="arabicPeriod"/>
            </a:pPr>
            <a:r>
              <a:rPr lang="en-US" sz="2800" dirty="0"/>
              <a:t>Translate a word description of a logic function into a truth table</a:t>
            </a:r>
          </a:p>
          <a:p>
            <a:pPr marL="514350" indent="-514350">
              <a:buFont typeface="+mj-lt"/>
              <a:buAutoNum type="arabicPeriod"/>
            </a:pPr>
            <a:r>
              <a:rPr lang="en-US" sz="2800" dirty="0"/>
              <a:t>Define terminology related to logic optimization</a:t>
            </a:r>
          </a:p>
          <a:p>
            <a:pPr marL="514350" indent="-514350">
              <a:buFont typeface="+mj-lt"/>
              <a:buAutoNum type="arabicPeriod"/>
            </a:pPr>
            <a:r>
              <a:rPr lang="en-US" sz="2800" dirty="0"/>
              <a:t>Explain algebraic simplification using Cube representation of logic function</a:t>
            </a:r>
          </a:p>
          <a:p>
            <a:pPr marL="514350" indent="-514350">
              <a:buFont typeface="+mj-lt"/>
              <a:buAutoNum type="arabicPeriod"/>
            </a:pPr>
            <a:r>
              <a:rPr lang="en-US" sz="2800" dirty="0"/>
              <a:t>Reduce gates for sum-of-products or product-of-sums normal form using a </a:t>
            </a:r>
            <a:r>
              <a:rPr lang="en-US" sz="2800" dirty="0" err="1"/>
              <a:t>Karnaugh</a:t>
            </a:r>
            <a:r>
              <a:rPr lang="en-US" sz="2800" dirty="0"/>
              <a:t> Map for both completely and incompletely specified functions</a:t>
            </a:r>
          </a:p>
          <a:p>
            <a:pPr marL="514350" indent="-514350">
              <a:buFont typeface="+mj-lt"/>
              <a:buAutoNum type="arabicPeriod"/>
            </a:pPr>
            <a:r>
              <a:rPr lang="en-US" sz="2800" dirty="0"/>
              <a:t>Eliminate hazards in combinational logic</a:t>
            </a:r>
          </a:p>
          <a:p>
            <a:pPr marL="514350" indent="-514350">
              <a:buFont typeface="+mj-lt"/>
              <a:buAutoNum type="arabicPeriod"/>
            </a:pPr>
            <a:endParaRPr lang="en-US" sz="2800" dirty="0"/>
          </a:p>
        </p:txBody>
      </p:sp>
      <p:sp>
        <p:nvSpPr>
          <p:cNvPr id="4" name="Slide Number Placeholder 3"/>
          <p:cNvSpPr>
            <a:spLocks noGrp="1"/>
          </p:cNvSpPr>
          <p:nvPr>
            <p:ph type="sldNum" sz="quarter" idx="12"/>
          </p:nvPr>
        </p:nvSpPr>
        <p:spPr/>
        <p:txBody>
          <a:bodyPr/>
          <a:lstStyle/>
          <a:p>
            <a:fld id="{91428E00-80DD-2147-9602-1B9AC9547B01}" type="slidenum">
              <a:rPr lang="en-US" smtClean="0"/>
              <a:t>5</a:t>
            </a:fld>
            <a:endParaRPr lang="en-US"/>
          </a:p>
        </p:txBody>
      </p:sp>
    </p:spTree>
    <p:extLst>
      <p:ext uri="{BB962C8B-B14F-4D97-AF65-F5344CB8AC3E}">
        <p14:creationId xmlns:p14="http://schemas.microsoft.com/office/powerpoint/2010/main" val="3461551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Prime </a:t>
            </a:r>
            <a:r>
              <a:rPr lang="en-US" dirty="0" err="1"/>
              <a:t>Implicants</a:t>
            </a:r>
            <a:endParaRPr lang="en-US" dirty="0"/>
          </a:p>
        </p:txBody>
      </p:sp>
      <p:sp>
        <p:nvSpPr>
          <p:cNvPr id="3" name="Content Placeholder 2"/>
          <p:cNvSpPr>
            <a:spLocks noGrp="1"/>
          </p:cNvSpPr>
          <p:nvPr>
            <p:ph idx="1"/>
          </p:nvPr>
        </p:nvSpPr>
        <p:spPr>
          <a:xfrm>
            <a:off x="457200" y="1676400"/>
            <a:ext cx="8229600" cy="4495800"/>
          </a:xfrm>
        </p:spPr>
        <p:txBody>
          <a:bodyPr>
            <a:normAutofit lnSpcReduction="10000"/>
          </a:bodyPr>
          <a:lstStyle/>
          <a:p>
            <a:pPr>
              <a:buNone/>
            </a:pPr>
            <a:r>
              <a:rPr lang="en-US" dirty="0"/>
              <a:t>	If a prime </a:t>
            </a:r>
            <a:r>
              <a:rPr lang="en-US" dirty="0" err="1"/>
              <a:t>implicant</a:t>
            </a:r>
            <a:r>
              <a:rPr lang="en-US" dirty="0"/>
              <a:t>, </a:t>
            </a:r>
            <a:r>
              <a:rPr lang="en-US" dirty="0" err="1"/>
              <a:t>x</a:t>
            </a:r>
            <a:r>
              <a:rPr lang="en-US" dirty="0"/>
              <a:t>, of a function </a:t>
            </a:r>
            <a:r>
              <a:rPr lang="en-US" dirty="0" err="1"/>
              <a:t>f</a:t>
            </a:r>
            <a:r>
              <a:rPr lang="en-US" dirty="0"/>
              <a:t> is the only prime </a:t>
            </a:r>
            <a:r>
              <a:rPr lang="en-US" dirty="0" err="1"/>
              <a:t>implicant</a:t>
            </a:r>
            <a:r>
              <a:rPr lang="en-US" dirty="0"/>
              <a:t> that contains a particular </a:t>
            </a:r>
            <a:r>
              <a:rPr lang="en-US" dirty="0" err="1"/>
              <a:t>minterm</a:t>
            </a:r>
            <a:r>
              <a:rPr lang="en-US" dirty="0"/>
              <a:t> </a:t>
            </a:r>
            <a:r>
              <a:rPr lang="en-US" dirty="0" err="1"/>
              <a:t>y</a:t>
            </a:r>
            <a:r>
              <a:rPr lang="en-US" dirty="0"/>
              <a:t> of the function </a:t>
            </a:r>
            <a:r>
              <a:rPr lang="en-US" dirty="0" err="1"/>
              <a:t>f</a:t>
            </a:r>
            <a:r>
              <a:rPr lang="en-US" dirty="0"/>
              <a:t>, we say that </a:t>
            </a:r>
            <a:r>
              <a:rPr lang="en-US" dirty="0" err="1"/>
              <a:t>x</a:t>
            </a:r>
            <a:r>
              <a:rPr lang="en-US" dirty="0"/>
              <a:t> is an </a:t>
            </a:r>
            <a:r>
              <a:rPr lang="en-US" dirty="0">
                <a:solidFill>
                  <a:srgbClr val="0000FF"/>
                </a:solidFill>
              </a:rPr>
              <a:t>essential prime </a:t>
            </a:r>
            <a:r>
              <a:rPr lang="en-US" dirty="0" err="1">
                <a:solidFill>
                  <a:srgbClr val="0000FF"/>
                </a:solidFill>
              </a:rPr>
              <a:t>implicant</a:t>
            </a:r>
            <a:r>
              <a:rPr lang="en-US" dirty="0"/>
              <a:t>; </a:t>
            </a:r>
            <a:r>
              <a:rPr lang="en-US" dirty="0" err="1"/>
              <a:t>x</a:t>
            </a:r>
            <a:r>
              <a:rPr lang="en-US" dirty="0"/>
              <a:t> is essential because no other prime </a:t>
            </a:r>
            <a:r>
              <a:rPr lang="en-US" dirty="0" err="1"/>
              <a:t>implicant</a:t>
            </a:r>
            <a:r>
              <a:rPr lang="en-US" dirty="0"/>
              <a:t> includes </a:t>
            </a:r>
            <a:r>
              <a:rPr lang="en-US" dirty="0" err="1"/>
              <a:t>y</a:t>
            </a:r>
            <a:r>
              <a:rPr lang="en-US" dirty="0"/>
              <a:t>.</a:t>
            </a:r>
          </a:p>
          <a:p>
            <a:pPr>
              <a:buNone/>
            </a:pPr>
            <a:endParaRPr lang="en-US" dirty="0"/>
          </a:p>
          <a:p>
            <a:pPr>
              <a:buNone/>
            </a:pPr>
            <a:r>
              <a:rPr lang="en-US" dirty="0"/>
              <a:t>	In prior example, all prime </a:t>
            </a:r>
            <a:r>
              <a:rPr lang="en-US" dirty="0" err="1"/>
              <a:t>implicants</a:t>
            </a:r>
            <a:r>
              <a:rPr lang="en-US" dirty="0"/>
              <a:t> are essential prime </a:t>
            </a:r>
            <a:r>
              <a:rPr lang="en-US" dirty="0" err="1"/>
              <a:t>implicants</a:t>
            </a:r>
            <a:r>
              <a:rPr lang="en-US" dirty="0"/>
              <a:t>.  E.g., 0010 only contained in 001X  so 001X is essential.</a:t>
            </a:r>
          </a:p>
        </p:txBody>
      </p:sp>
      <p:sp>
        <p:nvSpPr>
          <p:cNvPr id="4" name="TextBox 3"/>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5" name="Slide Number Placeholder 4"/>
          <p:cNvSpPr>
            <a:spLocks noGrp="1"/>
          </p:cNvSpPr>
          <p:nvPr>
            <p:ph type="sldNum" sz="quarter" idx="12"/>
          </p:nvPr>
        </p:nvSpPr>
        <p:spPr/>
        <p:txBody>
          <a:bodyPr/>
          <a:lstStyle/>
          <a:p>
            <a:fld id="{91428E00-80DD-2147-9602-1B9AC9547B01}" type="slidenum">
              <a:rPr lang="en-US" smtClean="0"/>
              <a:t>50</a:t>
            </a:fld>
            <a:endParaRPr lang="en-US"/>
          </a:p>
        </p:txBody>
      </p:sp>
    </p:spTree>
    <p:extLst>
      <p:ext uri="{BB962C8B-B14F-4D97-AF65-F5344CB8AC3E}">
        <p14:creationId xmlns:p14="http://schemas.microsoft.com/office/powerpoint/2010/main" val="17374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 “Inexpensive” Cover</a:t>
            </a:r>
          </a:p>
        </p:txBody>
      </p:sp>
      <p:sp>
        <p:nvSpPr>
          <p:cNvPr id="3" name="Content Placeholder 2"/>
          <p:cNvSpPr>
            <a:spLocks noGrp="1"/>
          </p:cNvSpPr>
          <p:nvPr>
            <p:ph idx="1"/>
          </p:nvPr>
        </p:nvSpPr>
        <p:spPr/>
        <p:txBody>
          <a:bodyPr/>
          <a:lstStyle/>
          <a:p>
            <a:pPr marL="514350" indent="-514350">
              <a:buFont typeface="+mj-lt"/>
              <a:buAutoNum type="arabicPeriod"/>
            </a:pPr>
            <a:r>
              <a:rPr lang="en-US" dirty="0"/>
              <a:t>Start with an empty cover;</a:t>
            </a:r>
          </a:p>
          <a:p>
            <a:pPr marL="514350" indent="-514350">
              <a:buFont typeface="+mj-lt"/>
              <a:buAutoNum type="arabicPeriod"/>
            </a:pPr>
            <a:r>
              <a:rPr lang="en-US" dirty="0"/>
              <a:t>Add all essential prime </a:t>
            </a:r>
            <a:r>
              <a:rPr lang="en-US" dirty="0" err="1"/>
              <a:t>implicants</a:t>
            </a:r>
            <a:r>
              <a:rPr lang="en-US" dirty="0"/>
              <a:t> to the cover;</a:t>
            </a:r>
          </a:p>
          <a:p>
            <a:pPr marL="514350" indent="-514350">
              <a:buFont typeface="+mj-lt"/>
              <a:buAutoNum type="arabicPeriod"/>
            </a:pPr>
            <a:r>
              <a:rPr lang="en-US" dirty="0"/>
              <a:t>For each remaining uncovered </a:t>
            </a:r>
            <a:r>
              <a:rPr lang="en-US" dirty="0" err="1"/>
              <a:t>minterm</a:t>
            </a:r>
            <a:r>
              <a:rPr lang="en-US" dirty="0"/>
              <a:t>, add the largest </a:t>
            </a:r>
            <a:r>
              <a:rPr lang="en-US" dirty="0" err="1"/>
              <a:t>implicant</a:t>
            </a:r>
            <a:r>
              <a:rPr lang="en-US" dirty="0"/>
              <a:t> that covers that </a:t>
            </a:r>
            <a:r>
              <a:rPr lang="en-US" dirty="0" err="1"/>
              <a:t>minterm</a:t>
            </a:r>
            <a:r>
              <a:rPr lang="en-US" dirty="0"/>
              <a:t> to the cover.</a:t>
            </a:r>
          </a:p>
        </p:txBody>
      </p:sp>
      <p:sp>
        <p:nvSpPr>
          <p:cNvPr id="4" name="TextBox 3"/>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§6.6</a:t>
            </a:r>
          </a:p>
        </p:txBody>
      </p:sp>
      <p:sp>
        <p:nvSpPr>
          <p:cNvPr id="5" name="Slide Number Placeholder 4"/>
          <p:cNvSpPr>
            <a:spLocks noGrp="1"/>
          </p:cNvSpPr>
          <p:nvPr>
            <p:ph type="sldNum" sz="quarter" idx="12"/>
          </p:nvPr>
        </p:nvSpPr>
        <p:spPr/>
        <p:txBody>
          <a:bodyPr/>
          <a:lstStyle/>
          <a:p>
            <a:fld id="{91428E00-80DD-2147-9602-1B9AC9547B01}" type="slidenum">
              <a:rPr lang="en-US" smtClean="0"/>
              <a:t>51</a:t>
            </a:fld>
            <a:endParaRPr lang="en-US"/>
          </a:p>
        </p:txBody>
      </p:sp>
    </p:spTree>
    <p:extLst>
      <p:ext uri="{BB962C8B-B14F-4D97-AF65-F5344CB8AC3E}">
        <p14:creationId xmlns:p14="http://schemas.microsoft.com/office/powerpoint/2010/main" val="3119491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7123" name="Object 2"/>
          <p:cNvGraphicFramePr>
            <a:graphicFrameLocks noChangeAspect="1"/>
          </p:cNvGraphicFramePr>
          <p:nvPr>
            <p:extLst>
              <p:ext uri="{D42A27DB-BD31-4B8C-83A1-F6EECF244321}">
                <p14:modId xmlns:p14="http://schemas.microsoft.com/office/powerpoint/2010/main" val="2717994817"/>
              </p:ext>
            </p:extLst>
          </p:nvPr>
        </p:nvGraphicFramePr>
        <p:xfrm>
          <a:off x="347663" y="1033462"/>
          <a:ext cx="695325" cy="1660525"/>
        </p:xfrm>
        <a:graphic>
          <a:graphicData uri="http://schemas.openxmlformats.org/presentationml/2006/ole">
            <mc:AlternateContent xmlns:mc="http://schemas.openxmlformats.org/markup-compatibility/2006">
              <mc:Choice xmlns:v="urn:schemas-microsoft-com:vml" Requires="v">
                <p:oleObj name="Worksheet" r:id="rId3" imgW="266700" imgH="622300" progId="Excel.Sheet.8">
                  <p:embed/>
                </p:oleObj>
              </mc:Choice>
              <mc:Fallback>
                <p:oleObj name="Worksheet" r:id="rId3" imgW="266700" imgH="6223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1033462"/>
                        <a:ext cx="695325"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extLst>
              <p:ext uri="{D42A27DB-BD31-4B8C-83A1-F6EECF244321}">
                <p14:modId xmlns:p14="http://schemas.microsoft.com/office/powerpoint/2010/main" val="1274222825"/>
              </p:ext>
            </p:extLst>
          </p:nvPr>
        </p:nvGraphicFramePr>
        <p:xfrm>
          <a:off x="5564188" y="138112"/>
          <a:ext cx="3509962" cy="2806700"/>
        </p:xfrm>
        <a:graphic>
          <a:graphicData uri="http://schemas.openxmlformats.org/presentationml/2006/ole">
            <mc:AlternateContent xmlns:mc="http://schemas.openxmlformats.org/markup-compatibility/2006">
              <mc:Choice xmlns:v="urn:schemas-microsoft-com:vml" Requires="v">
                <p:oleObj name="Visio" r:id="rId5" imgW="1751821" imgH="1401456" progId="">
                  <p:embed/>
                </p:oleObj>
              </mc:Choice>
              <mc:Fallback>
                <p:oleObj name="Visio" r:id="rId5" imgW="1751821" imgH="1401456"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188" y="138112"/>
                        <a:ext cx="3509962"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80"/>
          <p:cNvGrpSpPr>
            <a:grpSpLocks/>
          </p:cNvGrpSpPr>
          <p:nvPr/>
        </p:nvGrpSpPr>
        <p:grpSpPr bwMode="auto">
          <a:xfrm>
            <a:off x="1312863" y="6350"/>
            <a:ext cx="3962400" cy="3128962"/>
            <a:chOff x="157" y="141"/>
            <a:chExt cx="2496" cy="1971"/>
          </a:xfrm>
        </p:grpSpPr>
        <p:sp>
          <p:nvSpPr>
            <p:cNvPr id="31753" name="Rectangle 6"/>
            <p:cNvSpPr>
              <a:spLocks noChangeArrowheads="1"/>
            </p:cNvSpPr>
            <p:nvPr/>
          </p:nvSpPr>
          <p:spPr bwMode="auto">
            <a:xfrm>
              <a:off x="1062" y="717"/>
              <a:ext cx="288" cy="27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54" name="Rectangle 7"/>
            <p:cNvSpPr>
              <a:spLocks noChangeArrowheads="1"/>
            </p:cNvSpPr>
            <p:nvPr/>
          </p:nvSpPr>
          <p:spPr bwMode="auto">
            <a:xfrm>
              <a:off x="772" y="717"/>
              <a:ext cx="288" cy="27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55" name="Rectangle 8"/>
            <p:cNvSpPr>
              <a:spLocks noChangeArrowheads="1"/>
            </p:cNvSpPr>
            <p:nvPr/>
          </p:nvSpPr>
          <p:spPr bwMode="auto">
            <a:xfrm>
              <a:off x="482" y="717"/>
              <a:ext cx="292" cy="27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56" name="Rectangle 9"/>
            <p:cNvSpPr>
              <a:spLocks noChangeArrowheads="1"/>
            </p:cNvSpPr>
            <p:nvPr/>
          </p:nvSpPr>
          <p:spPr bwMode="auto">
            <a:xfrm>
              <a:off x="1350" y="717"/>
              <a:ext cx="290" cy="27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57" name="Rectangle 10"/>
            <p:cNvSpPr>
              <a:spLocks noChangeArrowheads="1"/>
            </p:cNvSpPr>
            <p:nvPr/>
          </p:nvSpPr>
          <p:spPr bwMode="auto">
            <a:xfrm>
              <a:off x="772" y="992"/>
              <a:ext cx="288" cy="28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58" name="Rectangle 11"/>
            <p:cNvSpPr>
              <a:spLocks noChangeArrowheads="1"/>
            </p:cNvSpPr>
            <p:nvPr/>
          </p:nvSpPr>
          <p:spPr bwMode="auto">
            <a:xfrm>
              <a:off x="482" y="993"/>
              <a:ext cx="292" cy="28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59" name="Rectangle 12"/>
            <p:cNvSpPr>
              <a:spLocks noChangeArrowheads="1"/>
            </p:cNvSpPr>
            <p:nvPr/>
          </p:nvSpPr>
          <p:spPr bwMode="auto">
            <a:xfrm>
              <a:off x="1062" y="992"/>
              <a:ext cx="288" cy="28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60" name="Rectangle 13"/>
            <p:cNvSpPr>
              <a:spLocks noChangeArrowheads="1"/>
            </p:cNvSpPr>
            <p:nvPr/>
          </p:nvSpPr>
          <p:spPr bwMode="auto">
            <a:xfrm>
              <a:off x="1350" y="992"/>
              <a:ext cx="290" cy="28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61" name="Rectangle 14"/>
            <p:cNvSpPr>
              <a:spLocks noChangeArrowheads="1"/>
            </p:cNvSpPr>
            <p:nvPr/>
          </p:nvSpPr>
          <p:spPr bwMode="auto">
            <a:xfrm>
              <a:off x="772" y="1273"/>
              <a:ext cx="288" cy="28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62" name="Rectangle 15"/>
            <p:cNvSpPr>
              <a:spLocks noChangeArrowheads="1"/>
            </p:cNvSpPr>
            <p:nvPr/>
          </p:nvSpPr>
          <p:spPr bwMode="auto">
            <a:xfrm>
              <a:off x="482" y="1274"/>
              <a:ext cx="292" cy="28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63" name="Rectangle 16"/>
            <p:cNvSpPr>
              <a:spLocks noChangeArrowheads="1"/>
            </p:cNvSpPr>
            <p:nvPr/>
          </p:nvSpPr>
          <p:spPr bwMode="auto">
            <a:xfrm>
              <a:off x="1062" y="1273"/>
              <a:ext cx="288" cy="28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64" name="Rectangle 17"/>
            <p:cNvSpPr>
              <a:spLocks noChangeArrowheads="1"/>
            </p:cNvSpPr>
            <p:nvPr/>
          </p:nvSpPr>
          <p:spPr bwMode="auto">
            <a:xfrm>
              <a:off x="1350" y="1273"/>
              <a:ext cx="290" cy="28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65" name="Rectangle 18"/>
            <p:cNvSpPr>
              <a:spLocks noChangeArrowheads="1"/>
            </p:cNvSpPr>
            <p:nvPr/>
          </p:nvSpPr>
          <p:spPr bwMode="auto">
            <a:xfrm>
              <a:off x="772" y="1548"/>
              <a:ext cx="288" cy="28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66" name="Rectangle 19"/>
            <p:cNvSpPr>
              <a:spLocks noChangeArrowheads="1"/>
            </p:cNvSpPr>
            <p:nvPr/>
          </p:nvSpPr>
          <p:spPr bwMode="auto">
            <a:xfrm>
              <a:off x="482" y="1548"/>
              <a:ext cx="292" cy="28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67" name="Rectangle 20"/>
            <p:cNvSpPr>
              <a:spLocks noChangeArrowheads="1"/>
            </p:cNvSpPr>
            <p:nvPr/>
          </p:nvSpPr>
          <p:spPr bwMode="auto">
            <a:xfrm>
              <a:off x="1062" y="1548"/>
              <a:ext cx="288" cy="28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768" name="Rectangle 21"/>
            <p:cNvSpPr>
              <a:spLocks noChangeArrowheads="1"/>
            </p:cNvSpPr>
            <p:nvPr/>
          </p:nvSpPr>
          <p:spPr bwMode="auto">
            <a:xfrm>
              <a:off x="1350" y="1548"/>
              <a:ext cx="290" cy="28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nvGrpSpPr>
            <p:cNvPr id="3" name="Group 22"/>
            <p:cNvGrpSpPr>
              <a:grpSpLocks/>
            </p:cNvGrpSpPr>
            <p:nvPr/>
          </p:nvGrpSpPr>
          <p:grpSpPr bwMode="auto">
            <a:xfrm rot="16200000" flipH="1">
              <a:off x="-137" y="1208"/>
              <a:ext cx="1015" cy="156"/>
              <a:chOff x="4259" y="1917"/>
              <a:chExt cx="1015" cy="156"/>
            </a:xfrm>
          </p:grpSpPr>
          <p:sp>
            <p:nvSpPr>
              <p:cNvPr id="31819" name="Text Box 23"/>
              <p:cNvSpPr txBox="1">
                <a:spLocks noChangeArrowheads="1"/>
              </p:cNvSpPr>
              <p:nvPr/>
            </p:nvSpPr>
            <p:spPr bwMode="auto">
              <a:xfrm>
                <a:off x="4259"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00</a:t>
                </a:r>
              </a:p>
            </p:txBody>
          </p:sp>
          <p:sp>
            <p:nvSpPr>
              <p:cNvPr id="31820" name="Text Box 24"/>
              <p:cNvSpPr txBox="1">
                <a:spLocks noChangeArrowheads="1"/>
              </p:cNvSpPr>
              <p:nvPr/>
            </p:nvSpPr>
            <p:spPr bwMode="auto">
              <a:xfrm>
                <a:off x="4547"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01</a:t>
                </a:r>
              </a:p>
            </p:txBody>
          </p:sp>
          <p:sp>
            <p:nvSpPr>
              <p:cNvPr id="31821" name="Text Box 25"/>
              <p:cNvSpPr txBox="1">
                <a:spLocks noChangeArrowheads="1"/>
              </p:cNvSpPr>
              <p:nvPr/>
            </p:nvSpPr>
            <p:spPr bwMode="auto">
              <a:xfrm>
                <a:off x="4852" y="191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11</a:t>
                </a:r>
              </a:p>
            </p:txBody>
          </p:sp>
          <p:sp>
            <p:nvSpPr>
              <p:cNvPr id="31822" name="Text Box 26"/>
              <p:cNvSpPr txBox="1">
                <a:spLocks noChangeArrowheads="1"/>
              </p:cNvSpPr>
              <p:nvPr/>
            </p:nvSpPr>
            <p:spPr bwMode="auto">
              <a:xfrm>
                <a:off x="5132" y="191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10</a:t>
                </a:r>
              </a:p>
            </p:txBody>
          </p:sp>
        </p:grpSp>
        <p:sp>
          <p:nvSpPr>
            <p:cNvPr id="31770" name="Line 27"/>
            <p:cNvSpPr>
              <a:spLocks noChangeShapeType="1"/>
            </p:cNvSpPr>
            <p:nvPr/>
          </p:nvSpPr>
          <p:spPr bwMode="auto">
            <a:xfrm>
              <a:off x="1054" y="1910"/>
              <a:ext cx="58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1771" name="Line 28"/>
            <p:cNvSpPr>
              <a:spLocks noChangeShapeType="1"/>
            </p:cNvSpPr>
            <p:nvPr/>
          </p:nvSpPr>
          <p:spPr bwMode="auto">
            <a:xfrm>
              <a:off x="774" y="522"/>
              <a:ext cx="57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1772" name="Line 29"/>
            <p:cNvSpPr>
              <a:spLocks noChangeShapeType="1"/>
            </p:cNvSpPr>
            <p:nvPr/>
          </p:nvSpPr>
          <p:spPr bwMode="auto">
            <a:xfrm rot="-5400000">
              <a:off x="1424" y="1554"/>
              <a:ext cx="5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1773" name="Line 30"/>
            <p:cNvSpPr>
              <a:spLocks noChangeShapeType="1"/>
            </p:cNvSpPr>
            <p:nvPr/>
          </p:nvSpPr>
          <p:spPr bwMode="auto">
            <a:xfrm rot="-5400000">
              <a:off x="-14" y="1272"/>
              <a:ext cx="5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1774" name="Text Box 31"/>
            <p:cNvSpPr txBox="1">
              <a:spLocks noChangeArrowheads="1"/>
            </p:cNvSpPr>
            <p:nvPr/>
          </p:nvSpPr>
          <p:spPr bwMode="auto">
            <a:xfrm>
              <a:off x="1029" y="359"/>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a</a:t>
              </a:r>
            </a:p>
          </p:txBody>
        </p:sp>
        <p:sp>
          <p:nvSpPr>
            <p:cNvPr id="31775" name="Text Box 32"/>
            <p:cNvSpPr txBox="1">
              <a:spLocks noChangeArrowheads="1"/>
            </p:cNvSpPr>
            <p:nvPr/>
          </p:nvSpPr>
          <p:spPr bwMode="auto">
            <a:xfrm>
              <a:off x="1314" y="195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b</a:t>
              </a:r>
            </a:p>
          </p:txBody>
        </p:sp>
        <p:sp>
          <p:nvSpPr>
            <p:cNvPr id="31776" name="Text Box 33"/>
            <p:cNvSpPr txBox="1">
              <a:spLocks noChangeArrowheads="1"/>
            </p:cNvSpPr>
            <p:nvPr/>
          </p:nvSpPr>
          <p:spPr bwMode="auto">
            <a:xfrm rot="-5400000">
              <a:off x="1771" y="1455"/>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d</a:t>
              </a:r>
            </a:p>
          </p:txBody>
        </p:sp>
        <p:sp>
          <p:nvSpPr>
            <p:cNvPr id="31777" name="Text Box 34"/>
            <p:cNvSpPr txBox="1">
              <a:spLocks noChangeArrowheads="1"/>
            </p:cNvSpPr>
            <p:nvPr/>
          </p:nvSpPr>
          <p:spPr bwMode="auto">
            <a:xfrm>
              <a:off x="588" y="769"/>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1778" name="Text Box 35"/>
            <p:cNvSpPr txBox="1">
              <a:spLocks noChangeArrowheads="1"/>
            </p:cNvSpPr>
            <p:nvPr/>
          </p:nvSpPr>
          <p:spPr bwMode="auto">
            <a:xfrm>
              <a:off x="589" y="1057"/>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1779" name="Text Box 36"/>
            <p:cNvSpPr txBox="1">
              <a:spLocks noChangeArrowheads="1"/>
            </p:cNvSpPr>
            <p:nvPr/>
          </p:nvSpPr>
          <p:spPr bwMode="auto">
            <a:xfrm>
              <a:off x="593" y="1321"/>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1780" name="Text Box 37"/>
            <p:cNvSpPr txBox="1">
              <a:spLocks noChangeArrowheads="1"/>
            </p:cNvSpPr>
            <p:nvPr/>
          </p:nvSpPr>
          <p:spPr bwMode="auto">
            <a:xfrm>
              <a:off x="1459" y="1057"/>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1781" name="Text Box 38"/>
            <p:cNvSpPr txBox="1">
              <a:spLocks noChangeArrowheads="1"/>
            </p:cNvSpPr>
            <p:nvPr/>
          </p:nvSpPr>
          <p:spPr bwMode="auto">
            <a:xfrm>
              <a:off x="596" y="1601"/>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1782" name="Text Box 39"/>
            <p:cNvSpPr txBox="1">
              <a:spLocks noChangeArrowheads="1"/>
            </p:cNvSpPr>
            <p:nvPr/>
          </p:nvSpPr>
          <p:spPr bwMode="auto">
            <a:xfrm>
              <a:off x="869" y="1601"/>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1783" name="Text Box 40"/>
            <p:cNvSpPr txBox="1">
              <a:spLocks noChangeArrowheads="1"/>
            </p:cNvSpPr>
            <p:nvPr/>
          </p:nvSpPr>
          <p:spPr bwMode="auto">
            <a:xfrm>
              <a:off x="866" y="769"/>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1784" name="Text Box 41"/>
            <p:cNvSpPr txBox="1">
              <a:spLocks noChangeArrowheads="1"/>
            </p:cNvSpPr>
            <p:nvPr/>
          </p:nvSpPr>
          <p:spPr bwMode="auto">
            <a:xfrm>
              <a:off x="866" y="1057"/>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1785" name="Text Box 42"/>
            <p:cNvSpPr txBox="1">
              <a:spLocks noChangeArrowheads="1"/>
            </p:cNvSpPr>
            <p:nvPr/>
          </p:nvSpPr>
          <p:spPr bwMode="auto">
            <a:xfrm>
              <a:off x="1168" y="1057"/>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1786" name="Text Box 43"/>
            <p:cNvSpPr txBox="1">
              <a:spLocks noChangeArrowheads="1"/>
            </p:cNvSpPr>
            <p:nvPr/>
          </p:nvSpPr>
          <p:spPr bwMode="auto">
            <a:xfrm>
              <a:off x="1169" y="769"/>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1787" name="Text Box 44"/>
            <p:cNvSpPr txBox="1">
              <a:spLocks noChangeArrowheads="1"/>
            </p:cNvSpPr>
            <p:nvPr/>
          </p:nvSpPr>
          <p:spPr bwMode="auto">
            <a:xfrm>
              <a:off x="1453" y="768"/>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1788" name="Text Box 45"/>
            <p:cNvSpPr txBox="1">
              <a:spLocks noChangeArrowheads="1"/>
            </p:cNvSpPr>
            <p:nvPr/>
          </p:nvSpPr>
          <p:spPr bwMode="auto">
            <a:xfrm>
              <a:off x="866" y="1321"/>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1789" name="Text Box 46"/>
            <p:cNvSpPr txBox="1">
              <a:spLocks noChangeArrowheads="1"/>
            </p:cNvSpPr>
            <p:nvPr/>
          </p:nvSpPr>
          <p:spPr bwMode="auto">
            <a:xfrm>
              <a:off x="1170" y="1321"/>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1790" name="Text Box 47"/>
            <p:cNvSpPr txBox="1">
              <a:spLocks noChangeArrowheads="1"/>
            </p:cNvSpPr>
            <p:nvPr/>
          </p:nvSpPr>
          <p:spPr bwMode="auto">
            <a:xfrm>
              <a:off x="1452" y="1321"/>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1791" name="Text Box 48"/>
            <p:cNvSpPr txBox="1">
              <a:spLocks noChangeArrowheads="1"/>
            </p:cNvSpPr>
            <p:nvPr/>
          </p:nvSpPr>
          <p:spPr bwMode="auto">
            <a:xfrm>
              <a:off x="1171" y="1601"/>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1792" name="Text Box 49"/>
            <p:cNvSpPr txBox="1">
              <a:spLocks noChangeArrowheads="1"/>
            </p:cNvSpPr>
            <p:nvPr/>
          </p:nvSpPr>
          <p:spPr bwMode="auto">
            <a:xfrm>
              <a:off x="1453" y="1599"/>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1793" name="Line 50"/>
            <p:cNvSpPr>
              <a:spLocks noChangeShapeType="1"/>
            </p:cNvSpPr>
            <p:nvPr/>
          </p:nvSpPr>
          <p:spPr bwMode="auto">
            <a:xfrm>
              <a:off x="255" y="513"/>
              <a:ext cx="227" cy="2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1794" name="Text Box 51"/>
            <p:cNvSpPr txBox="1">
              <a:spLocks noChangeArrowheads="1"/>
            </p:cNvSpPr>
            <p:nvPr/>
          </p:nvSpPr>
          <p:spPr bwMode="auto">
            <a:xfrm>
              <a:off x="323" y="38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ba</a:t>
              </a:r>
            </a:p>
          </p:txBody>
        </p:sp>
        <p:sp>
          <p:nvSpPr>
            <p:cNvPr id="31795" name="Text Box 52"/>
            <p:cNvSpPr txBox="1">
              <a:spLocks noChangeArrowheads="1"/>
            </p:cNvSpPr>
            <p:nvPr/>
          </p:nvSpPr>
          <p:spPr bwMode="auto">
            <a:xfrm>
              <a:off x="157" y="543"/>
              <a:ext cx="13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dc</a:t>
              </a:r>
            </a:p>
          </p:txBody>
        </p:sp>
        <p:grpSp>
          <p:nvGrpSpPr>
            <p:cNvPr id="4" name="Group 53"/>
            <p:cNvGrpSpPr>
              <a:grpSpLocks/>
            </p:cNvGrpSpPr>
            <p:nvPr/>
          </p:nvGrpSpPr>
          <p:grpSpPr bwMode="auto">
            <a:xfrm>
              <a:off x="1100" y="506"/>
              <a:ext cx="1547" cy="450"/>
              <a:chOff x="2884" y="2381"/>
              <a:chExt cx="1547" cy="450"/>
            </a:xfrm>
          </p:grpSpPr>
          <p:sp>
            <p:nvSpPr>
              <p:cNvPr id="31816" name="AutoShape 54"/>
              <p:cNvSpPr>
                <a:spLocks noChangeArrowheads="1"/>
              </p:cNvSpPr>
              <p:nvPr/>
            </p:nvSpPr>
            <p:spPr bwMode="auto">
              <a:xfrm>
                <a:off x="2884" y="2625"/>
                <a:ext cx="462" cy="206"/>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817" name="Rectangle 55"/>
              <p:cNvSpPr>
                <a:spLocks noChangeArrowheads="1"/>
              </p:cNvSpPr>
              <p:nvPr/>
            </p:nvSpPr>
            <p:spPr bwMode="auto">
              <a:xfrm>
                <a:off x="4013" y="2381"/>
                <a:ext cx="4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t> 001X</a:t>
                </a:r>
              </a:p>
            </p:txBody>
          </p:sp>
          <p:cxnSp>
            <p:nvCxnSpPr>
              <p:cNvPr id="31818" name="AutoShape 56"/>
              <p:cNvCxnSpPr>
                <a:cxnSpLocks noChangeShapeType="1"/>
                <a:stCxn id="31817" idx="1"/>
                <a:endCxn id="31816" idx="3"/>
              </p:cNvCxnSpPr>
              <p:nvPr/>
            </p:nvCxnSpPr>
            <p:spPr bwMode="auto">
              <a:xfrm flipH="1">
                <a:off x="3358" y="2477"/>
                <a:ext cx="655" cy="25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31797" name="Rectangle 58"/>
            <p:cNvSpPr>
              <a:spLocks noChangeArrowheads="1"/>
            </p:cNvSpPr>
            <p:nvPr/>
          </p:nvSpPr>
          <p:spPr bwMode="auto">
            <a:xfrm>
              <a:off x="2235" y="1462"/>
              <a:ext cx="4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t> X101</a:t>
              </a:r>
            </a:p>
          </p:txBody>
        </p:sp>
        <p:sp>
          <p:nvSpPr>
            <p:cNvPr id="31798" name="AutoShape 59"/>
            <p:cNvSpPr>
              <a:spLocks noChangeArrowheads="1"/>
            </p:cNvSpPr>
            <p:nvPr/>
          </p:nvSpPr>
          <p:spPr bwMode="auto">
            <a:xfrm>
              <a:off x="815" y="1020"/>
              <a:ext cx="202" cy="50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cxnSp>
          <p:nvCxnSpPr>
            <p:cNvPr id="31799" name="AutoShape 60"/>
            <p:cNvCxnSpPr>
              <a:cxnSpLocks noChangeShapeType="1"/>
              <a:stCxn id="31797" idx="1"/>
              <a:endCxn id="31798" idx="3"/>
            </p:cNvCxnSpPr>
            <p:nvPr/>
          </p:nvCxnSpPr>
          <p:spPr bwMode="auto">
            <a:xfrm flipH="1" flipV="1">
              <a:off x="1029" y="1270"/>
              <a:ext cx="1206" cy="28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5" name="Group 61"/>
            <p:cNvGrpSpPr>
              <a:grpSpLocks/>
            </p:cNvGrpSpPr>
            <p:nvPr/>
          </p:nvGrpSpPr>
          <p:grpSpPr bwMode="auto">
            <a:xfrm>
              <a:off x="731" y="141"/>
              <a:ext cx="1922" cy="1172"/>
              <a:chOff x="2515" y="2016"/>
              <a:chExt cx="1922" cy="1172"/>
            </a:xfrm>
          </p:grpSpPr>
          <p:sp>
            <p:nvSpPr>
              <p:cNvPr id="31813" name="AutoShape 62"/>
              <p:cNvSpPr>
                <a:spLocks noChangeArrowheads="1"/>
              </p:cNvSpPr>
              <p:nvPr/>
            </p:nvSpPr>
            <p:spPr bwMode="auto">
              <a:xfrm>
                <a:off x="2515" y="2548"/>
                <a:ext cx="654" cy="64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814" name="Rectangle 63"/>
              <p:cNvSpPr>
                <a:spLocks noChangeArrowheads="1"/>
              </p:cNvSpPr>
              <p:nvPr/>
            </p:nvSpPr>
            <p:spPr bwMode="auto">
              <a:xfrm>
                <a:off x="4001" y="2016"/>
                <a:ext cx="4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t> 0XX1</a:t>
                </a:r>
              </a:p>
            </p:txBody>
          </p:sp>
          <p:cxnSp>
            <p:nvCxnSpPr>
              <p:cNvPr id="31815" name="AutoShape 64"/>
              <p:cNvCxnSpPr>
                <a:cxnSpLocks noChangeShapeType="1"/>
                <a:stCxn id="31814" idx="1"/>
                <a:endCxn id="31813" idx="3"/>
              </p:cNvCxnSpPr>
              <p:nvPr/>
            </p:nvCxnSpPr>
            <p:spPr bwMode="auto">
              <a:xfrm flipH="1">
                <a:off x="3181" y="2112"/>
                <a:ext cx="820" cy="75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6" name="Group 65"/>
            <p:cNvGrpSpPr>
              <a:grpSpLocks/>
            </p:cNvGrpSpPr>
            <p:nvPr/>
          </p:nvGrpSpPr>
          <p:grpSpPr bwMode="auto">
            <a:xfrm>
              <a:off x="547" y="552"/>
              <a:ext cx="1015" cy="156"/>
              <a:chOff x="4259" y="1917"/>
              <a:chExt cx="1015" cy="156"/>
            </a:xfrm>
          </p:grpSpPr>
          <p:sp>
            <p:nvSpPr>
              <p:cNvPr id="31809" name="Text Box 66"/>
              <p:cNvSpPr txBox="1">
                <a:spLocks noChangeArrowheads="1"/>
              </p:cNvSpPr>
              <p:nvPr/>
            </p:nvSpPr>
            <p:spPr bwMode="auto">
              <a:xfrm>
                <a:off x="4259"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00</a:t>
                </a:r>
              </a:p>
            </p:txBody>
          </p:sp>
          <p:sp>
            <p:nvSpPr>
              <p:cNvPr id="31810" name="Text Box 67"/>
              <p:cNvSpPr txBox="1">
                <a:spLocks noChangeArrowheads="1"/>
              </p:cNvSpPr>
              <p:nvPr/>
            </p:nvSpPr>
            <p:spPr bwMode="auto">
              <a:xfrm>
                <a:off x="4547"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01</a:t>
                </a:r>
              </a:p>
            </p:txBody>
          </p:sp>
          <p:sp>
            <p:nvSpPr>
              <p:cNvPr id="31811" name="Text Box 68"/>
              <p:cNvSpPr txBox="1">
                <a:spLocks noChangeArrowheads="1"/>
              </p:cNvSpPr>
              <p:nvPr/>
            </p:nvSpPr>
            <p:spPr bwMode="auto">
              <a:xfrm>
                <a:off x="4852" y="191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11</a:t>
                </a:r>
              </a:p>
            </p:txBody>
          </p:sp>
          <p:sp>
            <p:nvSpPr>
              <p:cNvPr id="31812" name="Text Box 69"/>
              <p:cNvSpPr txBox="1">
                <a:spLocks noChangeArrowheads="1"/>
              </p:cNvSpPr>
              <p:nvPr/>
            </p:nvSpPr>
            <p:spPr bwMode="auto">
              <a:xfrm>
                <a:off x="5132" y="191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10</a:t>
                </a:r>
              </a:p>
            </p:txBody>
          </p:sp>
        </p:grpSp>
        <p:sp>
          <p:nvSpPr>
            <p:cNvPr id="31802" name="AutoShape 71"/>
            <p:cNvSpPr>
              <a:spLocks noChangeArrowheads="1"/>
            </p:cNvSpPr>
            <p:nvPr/>
          </p:nvSpPr>
          <p:spPr bwMode="auto">
            <a:xfrm flipV="1">
              <a:off x="1103" y="559"/>
              <a:ext cx="202" cy="42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1803" name="Rectangle 72"/>
            <p:cNvSpPr>
              <a:spLocks noChangeArrowheads="1"/>
            </p:cNvSpPr>
            <p:nvPr/>
          </p:nvSpPr>
          <p:spPr bwMode="auto">
            <a:xfrm>
              <a:off x="2229" y="1112"/>
              <a:ext cx="4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t> X011</a:t>
              </a:r>
            </a:p>
          </p:txBody>
        </p:sp>
        <p:cxnSp>
          <p:nvCxnSpPr>
            <p:cNvPr id="31804" name="AutoShape 73"/>
            <p:cNvCxnSpPr>
              <a:cxnSpLocks noChangeShapeType="1"/>
              <a:stCxn id="31803" idx="1"/>
              <a:endCxn id="31805" idx="3"/>
            </p:cNvCxnSpPr>
            <p:nvPr/>
          </p:nvCxnSpPr>
          <p:spPr bwMode="auto">
            <a:xfrm flipH="1">
              <a:off x="1326" y="1208"/>
              <a:ext cx="903" cy="56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805" name="AutoShape 74"/>
            <p:cNvSpPr>
              <a:spLocks noChangeArrowheads="1"/>
            </p:cNvSpPr>
            <p:nvPr/>
          </p:nvSpPr>
          <p:spPr bwMode="auto">
            <a:xfrm>
              <a:off x="1112" y="1589"/>
              <a:ext cx="202" cy="374"/>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cxnSp>
          <p:nvCxnSpPr>
            <p:cNvPr id="31806" name="AutoShape 75"/>
            <p:cNvCxnSpPr>
              <a:cxnSpLocks noChangeShapeType="1"/>
              <a:stCxn id="31803" idx="1"/>
              <a:endCxn id="31802" idx="0"/>
            </p:cNvCxnSpPr>
            <p:nvPr/>
          </p:nvCxnSpPr>
          <p:spPr bwMode="auto">
            <a:xfrm flipH="1" flipV="1">
              <a:off x="1203" y="991"/>
              <a:ext cx="1026" cy="21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807" name="Rectangle 76"/>
            <p:cNvSpPr>
              <a:spLocks noChangeArrowheads="1"/>
            </p:cNvSpPr>
            <p:nvPr/>
          </p:nvSpPr>
          <p:spPr bwMode="auto">
            <a:xfrm flipV="1">
              <a:off x="1005" y="535"/>
              <a:ext cx="380" cy="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sp>
          <p:nvSpPr>
            <p:cNvPr id="31808" name="Rectangle 77"/>
            <p:cNvSpPr>
              <a:spLocks noChangeArrowheads="1"/>
            </p:cNvSpPr>
            <p:nvPr/>
          </p:nvSpPr>
          <p:spPr bwMode="auto">
            <a:xfrm>
              <a:off x="1017" y="1926"/>
              <a:ext cx="403" cy="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grpSp>
      <p:grpSp>
        <p:nvGrpSpPr>
          <p:cNvPr id="7" name="Group 79"/>
          <p:cNvGrpSpPr>
            <a:grpSpLocks/>
          </p:cNvGrpSpPr>
          <p:nvPr/>
        </p:nvGrpSpPr>
        <p:grpSpPr bwMode="auto">
          <a:xfrm>
            <a:off x="249238" y="3886200"/>
            <a:ext cx="8824912" cy="2805112"/>
            <a:chOff x="157" y="2457"/>
            <a:chExt cx="5559" cy="1767"/>
          </a:xfrm>
        </p:grpSpPr>
        <p:graphicFrame>
          <p:nvGraphicFramePr>
            <p:cNvPr id="31751" name="Object 4"/>
            <p:cNvGraphicFramePr>
              <a:graphicFrameLocks noChangeAspect="1"/>
            </p:cNvGraphicFramePr>
            <p:nvPr>
              <p:extLst>
                <p:ext uri="{D42A27DB-BD31-4B8C-83A1-F6EECF244321}">
                  <p14:modId xmlns:p14="http://schemas.microsoft.com/office/powerpoint/2010/main" val="2647798768"/>
                </p:ext>
              </p:extLst>
            </p:nvPr>
          </p:nvGraphicFramePr>
          <p:xfrm>
            <a:off x="3109" y="2457"/>
            <a:ext cx="2607" cy="1767"/>
          </p:xfrm>
          <a:graphic>
            <a:graphicData uri="http://schemas.openxmlformats.org/presentationml/2006/ole">
              <mc:AlternateContent xmlns:mc="http://schemas.openxmlformats.org/markup-compatibility/2006">
                <mc:Choice xmlns:v="urn:schemas-microsoft-com:vml" Requires="v">
                  <p:oleObj name="Visio" r:id="rId7" imgW="2151106" imgH="1459011" progId="Visio.Drawing.11">
                    <p:embed/>
                  </p:oleObj>
                </mc:Choice>
                <mc:Fallback>
                  <p:oleObj name="Visio" r:id="rId7" imgW="2151106" imgH="1459011" progId="Visio.Drawing.11">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9" y="2457"/>
                          <a:ext cx="2607" cy="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2" name="Text Box 78"/>
            <p:cNvSpPr txBox="1">
              <a:spLocks noChangeArrowheads="1"/>
            </p:cNvSpPr>
            <p:nvPr/>
          </p:nvSpPr>
          <p:spPr bwMode="auto">
            <a:xfrm>
              <a:off x="157" y="3114"/>
              <a:ext cx="372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spcBef>
                  <a:spcPct val="0"/>
                </a:spcBef>
              </a:pPr>
              <a:r>
                <a:rPr lang="en-US" b="0" dirty="0"/>
                <a:t>As we have seen, CMOS gates are </a:t>
              </a:r>
            </a:p>
            <a:p>
              <a:pPr algn="l">
                <a:spcBef>
                  <a:spcPct val="0"/>
                </a:spcBef>
              </a:pPr>
              <a:r>
                <a:rPr lang="en-US" b="0" dirty="0"/>
                <a:t>always inverting, so the real circuit </a:t>
              </a:r>
            </a:p>
            <a:p>
              <a:pPr algn="l">
                <a:spcBef>
                  <a:spcPct val="0"/>
                </a:spcBef>
              </a:pPr>
              <a:r>
                <a:rPr lang="en-US" b="0" dirty="0"/>
                <a:t>might look like this   </a:t>
              </a:r>
            </a:p>
          </p:txBody>
        </p:sp>
      </p:grpSp>
      <p:sp>
        <p:nvSpPr>
          <p:cNvPr id="79" name="TextBox 78"/>
          <p:cNvSpPr txBox="1"/>
          <p:nvPr/>
        </p:nvSpPr>
        <p:spPr>
          <a:xfrm>
            <a:off x="6096000" y="6488668"/>
            <a:ext cx="2286000" cy="369332"/>
          </a:xfrm>
          <a:prstGeom prst="rect">
            <a:avLst/>
          </a:prstGeom>
          <a:noFill/>
        </p:spPr>
        <p:txBody>
          <a:bodyPr wrap="square" rtlCol="0">
            <a:spAutoFit/>
          </a:bodyPr>
          <a:lstStyle/>
          <a:p>
            <a:r>
              <a:rPr lang="en-US" dirty="0">
                <a:solidFill>
                  <a:schemeClr val="tx1">
                    <a:lumMod val="50000"/>
                    <a:lumOff val="50000"/>
                  </a:schemeClr>
                </a:solidFill>
              </a:rPr>
              <a:t>Text: Dally §6.6, §6.7</a:t>
            </a:r>
          </a:p>
        </p:txBody>
      </p:sp>
      <p:sp>
        <p:nvSpPr>
          <p:cNvPr id="8" name="Slide Number Placeholder 7"/>
          <p:cNvSpPr>
            <a:spLocks noGrp="1"/>
          </p:cNvSpPr>
          <p:nvPr>
            <p:ph type="sldNum" sz="quarter" idx="12"/>
          </p:nvPr>
        </p:nvSpPr>
        <p:spPr/>
        <p:txBody>
          <a:bodyPr/>
          <a:lstStyle/>
          <a:p>
            <a:fld id="{91428E00-80DD-2147-9602-1B9AC9547B01}" type="slidenum">
              <a:rPr lang="en-US" smtClean="0"/>
              <a:t>52</a:t>
            </a:fld>
            <a:endParaRPr lang="en-US"/>
          </a:p>
        </p:txBody>
      </p:sp>
      <p:grpSp>
        <p:nvGrpSpPr>
          <p:cNvPr id="81" name="Group 80"/>
          <p:cNvGrpSpPr/>
          <p:nvPr/>
        </p:nvGrpSpPr>
        <p:grpSpPr>
          <a:xfrm>
            <a:off x="876300" y="3228975"/>
            <a:ext cx="6149975" cy="428625"/>
            <a:chOff x="1154113" y="5629275"/>
            <a:chExt cx="6149975" cy="428625"/>
          </a:xfrm>
        </p:grpSpPr>
        <p:sp>
          <p:nvSpPr>
            <p:cNvPr id="82" name="Text Box 80"/>
            <p:cNvSpPr txBox="1">
              <a:spLocks noChangeArrowheads="1"/>
            </p:cNvSpPr>
            <p:nvPr/>
          </p:nvSpPr>
          <p:spPr bwMode="auto">
            <a:xfrm>
              <a:off x="1154113" y="5630863"/>
              <a:ext cx="61499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800" b="0" dirty="0" err="1"/>
                <a:t>f</a:t>
              </a:r>
              <a:r>
                <a:rPr lang="en-US" sz="2800" b="0" dirty="0"/>
                <a:t>  = (a  </a:t>
              </a:r>
              <a:r>
                <a:rPr lang="en-US" sz="2800" b="0" dirty="0" err="1"/>
                <a:t>d</a:t>
              </a:r>
              <a:r>
                <a:rPr lang="en-US" sz="2800" b="0" dirty="0"/>
                <a:t>) </a:t>
              </a:r>
              <a:r>
                <a:rPr lang="en-US" b="0" dirty="0"/>
                <a:t>V</a:t>
              </a:r>
              <a:r>
                <a:rPr lang="en-US" sz="2800" b="0" dirty="0"/>
                <a:t> (</a:t>
              </a:r>
              <a:r>
                <a:rPr lang="en-US" sz="2800" b="0" dirty="0" err="1"/>
                <a:t>b</a:t>
              </a:r>
              <a:r>
                <a:rPr lang="en-US" sz="2800" b="0" dirty="0"/>
                <a:t>  </a:t>
              </a:r>
              <a:r>
                <a:rPr lang="en-US" sz="2800" b="0" dirty="0" err="1"/>
                <a:t>c</a:t>
              </a:r>
              <a:r>
                <a:rPr lang="en-US" sz="2800" b="0" dirty="0"/>
                <a:t>  </a:t>
              </a:r>
              <a:r>
                <a:rPr lang="en-US" sz="2800" b="0" dirty="0" err="1"/>
                <a:t>d</a:t>
              </a:r>
              <a:r>
                <a:rPr lang="en-US" sz="2800" b="0" dirty="0"/>
                <a:t>) </a:t>
              </a:r>
              <a:r>
                <a:rPr lang="en-US" b="0" dirty="0"/>
                <a:t>V</a:t>
              </a:r>
              <a:r>
                <a:rPr lang="en-US" sz="2800" b="0" dirty="0"/>
                <a:t> (a  </a:t>
              </a:r>
              <a:r>
                <a:rPr lang="en-US" sz="2800" b="0" dirty="0" err="1"/>
                <a:t>b</a:t>
              </a:r>
              <a:r>
                <a:rPr lang="en-US" sz="2800" b="0" dirty="0"/>
                <a:t>  </a:t>
              </a:r>
              <a:r>
                <a:rPr lang="en-US" sz="2800" b="0" dirty="0" err="1"/>
                <a:t>c</a:t>
              </a:r>
              <a:r>
                <a:rPr lang="en-US" sz="2800" b="0" dirty="0"/>
                <a:t>) </a:t>
              </a:r>
              <a:r>
                <a:rPr lang="en-US" b="0" dirty="0"/>
                <a:t>V</a:t>
              </a:r>
              <a:r>
                <a:rPr lang="en-US" sz="2800" b="0" dirty="0"/>
                <a:t> (a  </a:t>
              </a:r>
              <a:r>
                <a:rPr lang="en-US" sz="2800" b="0" dirty="0" err="1"/>
                <a:t>b</a:t>
              </a:r>
              <a:r>
                <a:rPr lang="en-US" sz="2800" b="0" dirty="0"/>
                <a:t>  </a:t>
              </a:r>
              <a:r>
                <a:rPr lang="en-US" sz="2800" b="0" dirty="0" err="1"/>
                <a:t>c</a:t>
              </a:r>
              <a:r>
                <a:rPr lang="en-US" sz="2800" b="0" dirty="0"/>
                <a:t>)</a:t>
              </a:r>
            </a:p>
          </p:txBody>
        </p:sp>
        <p:sp>
          <p:nvSpPr>
            <p:cNvPr id="83" name="Text Box 81"/>
            <p:cNvSpPr txBox="1">
              <a:spLocks noChangeArrowheads="1"/>
            </p:cNvSpPr>
            <p:nvPr/>
          </p:nvSpPr>
          <p:spPr bwMode="auto">
            <a:xfrm flipV="1">
              <a:off x="2087563" y="5705475"/>
              <a:ext cx="16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dirty="0"/>
                <a:t>V</a:t>
              </a:r>
              <a:endParaRPr lang="en-US" sz="2800" b="0" dirty="0"/>
            </a:p>
          </p:txBody>
        </p:sp>
        <p:sp>
          <p:nvSpPr>
            <p:cNvPr id="84" name="Text Box 82"/>
            <p:cNvSpPr txBox="1">
              <a:spLocks noChangeArrowheads="1"/>
            </p:cNvSpPr>
            <p:nvPr/>
          </p:nvSpPr>
          <p:spPr bwMode="auto">
            <a:xfrm flipV="1">
              <a:off x="3279775" y="5705475"/>
              <a:ext cx="16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dirty="0"/>
                <a:t>V</a:t>
              </a:r>
              <a:endParaRPr lang="en-US" sz="2800" b="0" dirty="0"/>
            </a:p>
          </p:txBody>
        </p:sp>
        <p:sp>
          <p:nvSpPr>
            <p:cNvPr id="85" name="Text Box 83"/>
            <p:cNvSpPr txBox="1">
              <a:spLocks noChangeArrowheads="1"/>
            </p:cNvSpPr>
            <p:nvPr/>
          </p:nvSpPr>
          <p:spPr bwMode="auto">
            <a:xfrm flipV="1">
              <a:off x="3662363" y="5705475"/>
              <a:ext cx="16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a:t>V</a:t>
              </a:r>
              <a:endParaRPr lang="en-US" sz="2800" b="0"/>
            </a:p>
          </p:txBody>
        </p:sp>
        <p:sp>
          <p:nvSpPr>
            <p:cNvPr id="86" name="Text Box 84"/>
            <p:cNvSpPr txBox="1">
              <a:spLocks noChangeArrowheads="1"/>
            </p:cNvSpPr>
            <p:nvPr/>
          </p:nvSpPr>
          <p:spPr bwMode="auto">
            <a:xfrm flipV="1">
              <a:off x="4870450" y="5721350"/>
              <a:ext cx="16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dirty="0"/>
                <a:t>V</a:t>
              </a:r>
              <a:endParaRPr lang="en-US" sz="2800" b="0" dirty="0"/>
            </a:p>
          </p:txBody>
        </p:sp>
        <p:sp>
          <p:nvSpPr>
            <p:cNvPr id="87" name="Text Box 85"/>
            <p:cNvSpPr txBox="1">
              <a:spLocks noChangeArrowheads="1"/>
            </p:cNvSpPr>
            <p:nvPr/>
          </p:nvSpPr>
          <p:spPr bwMode="auto">
            <a:xfrm flipV="1">
              <a:off x="5270500" y="5721350"/>
              <a:ext cx="16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a:t>V</a:t>
              </a:r>
              <a:endParaRPr lang="en-US" sz="2800" b="0"/>
            </a:p>
          </p:txBody>
        </p:sp>
        <p:sp>
          <p:nvSpPr>
            <p:cNvPr id="88" name="Text Box 86"/>
            <p:cNvSpPr txBox="1">
              <a:spLocks noChangeArrowheads="1"/>
            </p:cNvSpPr>
            <p:nvPr/>
          </p:nvSpPr>
          <p:spPr bwMode="auto">
            <a:xfrm flipV="1">
              <a:off x="6477000" y="5721350"/>
              <a:ext cx="16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dirty="0"/>
                <a:t>V</a:t>
              </a:r>
              <a:endParaRPr lang="en-US" sz="2800" b="0" dirty="0"/>
            </a:p>
          </p:txBody>
        </p:sp>
        <p:sp>
          <p:nvSpPr>
            <p:cNvPr id="89" name="Text Box 87"/>
            <p:cNvSpPr txBox="1">
              <a:spLocks noChangeArrowheads="1"/>
            </p:cNvSpPr>
            <p:nvPr/>
          </p:nvSpPr>
          <p:spPr bwMode="auto">
            <a:xfrm flipV="1">
              <a:off x="6856413" y="5705475"/>
              <a:ext cx="16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a:t>V</a:t>
              </a:r>
              <a:endParaRPr lang="en-US" sz="2800" b="0"/>
            </a:p>
          </p:txBody>
        </p:sp>
        <p:sp>
          <p:nvSpPr>
            <p:cNvPr id="90" name="Text Box 88"/>
            <p:cNvSpPr txBox="1">
              <a:spLocks noChangeArrowheads="1"/>
            </p:cNvSpPr>
            <p:nvPr/>
          </p:nvSpPr>
          <p:spPr bwMode="auto">
            <a:xfrm>
              <a:off x="2287588" y="5629275"/>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dirty="0"/>
                <a:t>¯</a:t>
              </a:r>
            </a:p>
          </p:txBody>
        </p:sp>
        <p:sp>
          <p:nvSpPr>
            <p:cNvPr id="91" name="Text Box 89"/>
            <p:cNvSpPr txBox="1">
              <a:spLocks noChangeArrowheads="1"/>
            </p:cNvSpPr>
            <p:nvPr/>
          </p:nvSpPr>
          <p:spPr bwMode="auto">
            <a:xfrm>
              <a:off x="3478213" y="5629275"/>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a:t>¯</a:t>
              </a:r>
            </a:p>
          </p:txBody>
        </p:sp>
        <p:sp>
          <p:nvSpPr>
            <p:cNvPr id="92" name="Text Box 90"/>
            <p:cNvSpPr txBox="1">
              <a:spLocks noChangeArrowheads="1"/>
            </p:cNvSpPr>
            <p:nvPr/>
          </p:nvSpPr>
          <p:spPr bwMode="auto">
            <a:xfrm>
              <a:off x="3863975" y="5629275"/>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dirty="0"/>
                <a:t>¯</a:t>
              </a:r>
            </a:p>
          </p:txBody>
        </p:sp>
        <p:sp>
          <p:nvSpPr>
            <p:cNvPr id="93" name="Text Box 91"/>
            <p:cNvSpPr txBox="1">
              <a:spLocks noChangeArrowheads="1"/>
            </p:cNvSpPr>
            <p:nvPr/>
          </p:nvSpPr>
          <p:spPr bwMode="auto">
            <a:xfrm>
              <a:off x="5046663" y="5629275"/>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a:t>¯</a:t>
              </a:r>
            </a:p>
          </p:txBody>
        </p:sp>
        <p:sp>
          <p:nvSpPr>
            <p:cNvPr id="94" name="Text Box 92"/>
            <p:cNvSpPr txBox="1">
              <a:spLocks noChangeArrowheads="1"/>
            </p:cNvSpPr>
            <p:nvPr/>
          </p:nvSpPr>
          <p:spPr bwMode="auto">
            <a:xfrm>
              <a:off x="7054850" y="5641975"/>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71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Two- and Three-Variable K-Maps</a:t>
            </a:r>
          </a:p>
        </p:txBody>
      </p:sp>
      <p:pic>
        <p:nvPicPr>
          <p:cNvPr id="9" name="Picture 8" descr="ss2-2input-3input-kmap.emf"/>
          <p:cNvPicPr>
            <a:picLocks noChangeAspect="1"/>
          </p:cNvPicPr>
          <p:nvPr/>
        </p:nvPicPr>
        <p:blipFill>
          <a:blip r:embed="rId3"/>
          <a:stretch>
            <a:fillRect/>
          </a:stretch>
        </p:blipFill>
        <p:spPr>
          <a:xfrm>
            <a:off x="1517650" y="1371600"/>
            <a:ext cx="6108700" cy="2743200"/>
          </a:xfrm>
          <a:prstGeom prst="rect">
            <a:avLst/>
          </a:prstGeom>
        </p:spPr>
      </p:pic>
      <p:sp>
        <p:nvSpPr>
          <p:cNvPr id="10" name="TextBox 9"/>
          <p:cNvSpPr txBox="1"/>
          <p:nvPr/>
        </p:nvSpPr>
        <p:spPr>
          <a:xfrm>
            <a:off x="1143000" y="4075093"/>
            <a:ext cx="3064611" cy="954107"/>
          </a:xfrm>
          <a:prstGeom prst="rect">
            <a:avLst/>
          </a:prstGeom>
          <a:noFill/>
        </p:spPr>
        <p:txBody>
          <a:bodyPr wrap="none" rtlCol="0">
            <a:spAutoFit/>
          </a:bodyPr>
          <a:lstStyle/>
          <a:p>
            <a:r>
              <a:rPr lang="en-US" sz="2800" dirty="0"/>
              <a:t>Two variable K-Map </a:t>
            </a:r>
          </a:p>
          <a:p>
            <a:r>
              <a:rPr lang="en-US" sz="2800" dirty="0"/>
              <a:t>(</a:t>
            </a:r>
            <a:r>
              <a:rPr lang="en-US" sz="2800" dirty="0" err="1"/>
              <a:t>minterm</a:t>
            </a:r>
            <a:r>
              <a:rPr lang="en-US" sz="2800" dirty="0"/>
              <a:t> positions)</a:t>
            </a:r>
          </a:p>
        </p:txBody>
      </p:sp>
      <p:sp>
        <p:nvSpPr>
          <p:cNvPr id="11" name="Content Placeholder 10"/>
          <p:cNvSpPr>
            <a:spLocks noGrp="1"/>
          </p:cNvSpPr>
          <p:nvPr>
            <p:ph idx="1"/>
          </p:nvPr>
        </p:nvSpPr>
        <p:spPr>
          <a:xfrm>
            <a:off x="457200" y="5684837"/>
            <a:ext cx="8229600" cy="868363"/>
          </a:xfrm>
        </p:spPr>
        <p:txBody>
          <a:bodyPr>
            <a:normAutofit/>
          </a:bodyPr>
          <a:lstStyle/>
          <a:p>
            <a:pPr algn="ctr">
              <a:buNone/>
            </a:pPr>
            <a:r>
              <a:rPr lang="en-US" dirty="0"/>
              <a:t>Used same way as Four variable K-Map.</a:t>
            </a:r>
          </a:p>
        </p:txBody>
      </p:sp>
      <p:sp>
        <p:nvSpPr>
          <p:cNvPr id="12" name="TextBox 11"/>
          <p:cNvSpPr txBox="1"/>
          <p:nvPr/>
        </p:nvSpPr>
        <p:spPr>
          <a:xfrm>
            <a:off x="5029200" y="4038600"/>
            <a:ext cx="3304811" cy="954107"/>
          </a:xfrm>
          <a:prstGeom prst="rect">
            <a:avLst/>
          </a:prstGeom>
          <a:noFill/>
        </p:spPr>
        <p:txBody>
          <a:bodyPr wrap="none" rtlCol="0">
            <a:spAutoFit/>
          </a:bodyPr>
          <a:lstStyle/>
          <a:p>
            <a:r>
              <a:rPr lang="en-US" sz="2800" dirty="0"/>
              <a:t>Three variable K-Map </a:t>
            </a:r>
          </a:p>
          <a:p>
            <a:r>
              <a:rPr lang="en-US" sz="2800" dirty="0"/>
              <a:t>(</a:t>
            </a:r>
            <a:r>
              <a:rPr lang="en-US" sz="2800" dirty="0" err="1"/>
              <a:t>minterm</a:t>
            </a:r>
            <a:r>
              <a:rPr lang="en-US" sz="2800" dirty="0"/>
              <a:t> positions)</a:t>
            </a:r>
          </a:p>
        </p:txBody>
      </p:sp>
      <p:sp>
        <p:nvSpPr>
          <p:cNvPr id="3" name="Slide Number Placeholder 2"/>
          <p:cNvSpPr>
            <a:spLocks noGrp="1"/>
          </p:cNvSpPr>
          <p:nvPr>
            <p:ph type="sldNum" sz="quarter" idx="12"/>
          </p:nvPr>
        </p:nvSpPr>
        <p:spPr/>
        <p:txBody>
          <a:bodyPr/>
          <a:lstStyle/>
          <a:p>
            <a:fld id="{91428E00-80DD-2147-9602-1B9AC9547B01}" type="slidenum">
              <a:rPr lang="en-US" smtClean="0"/>
              <a:t>53</a:t>
            </a:fld>
            <a:endParaRPr lang="en-US"/>
          </a:p>
        </p:txBody>
      </p:sp>
      <p:sp>
        <p:nvSpPr>
          <p:cNvPr id="8" name="TextBox 7"/>
          <p:cNvSpPr txBox="1"/>
          <p:nvPr/>
        </p:nvSpPr>
        <p:spPr>
          <a:xfrm>
            <a:off x="6629400" y="6488668"/>
            <a:ext cx="2286000" cy="369332"/>
          </a:xfrm>
          <a:prstGeom prst="rect">
            <a:avLst/>
          </a:prstGeom>
          <a:noFill/>
        </p:spPr>
        <p:txBody>
          <a:bodyPr wrap="square" rtlCol="0">
            <a:spAutoFit/>
          </a:bodyPr>
          <a:lstStyle/>
          <a:p>
            <a:r>
              <a:rPr lang="en-US" dirty="0">
                <a:solidFill>
                  <a:schemeClr val="tx1">
                    <a:lumMod val="50000"/>
                    <a:lumOff val="50000"/>
                  </a:schemeClr>
                </a:solidFill>
              </a:rPr>
              <a:t>Text: Dally §6.5</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Incompletely Specified Functions</a:t>
            </a:r>
          </a:p>
        </p:txBody>
      </p:sp>
      <p:sp>
        <p:nvSpPr>
          <p:cNvPr id="3" name="Content Placeholder 2"/>
          <p:cNvSpPr>
            <a:spLocks noGrp="1"/>
          </p:cNvSpPr>
          <p:nvPr>
            <p:ph idx="1"/>
          </p:nvPr>
        </p:nvSpPr>
        <p:spPr>
          <a:xfrm>
            <a:off x="457200" y="1371600"/>
            <a:ext cx="8001000" cy="1219200"/>
          </a:xfrm>
        </p:spPr>
        <p:txBody>
          <a:bodyPr>
            <a:normAutofit fontScale="92500" lnSpcReduction="20000"/>
          </a:bodyPr>
          <a:lstStyle/>
          <a:p>
            <a:pPr>
              <a:buNone/>
            </a:pPr>
            <a:r>
              <a:rPr lang="en-US" dirty="0"/>
              <a:t>	Often we know certain </a:t>
            </a:r>
            <a:r>
              <a:rPr lang="en-US" dirty="0">
                <a:solidFill>
                  <a:srgbClr val="0000FF"/>
                </a:solidFill>
              </a:rPr>
              <a:t>input combinations </a:t>
            </a:r>
            <a:r>
              <a:rPr lang="en-US" dirty="0"/>
              <a:t>will never occur. For these inputs, we do not care what the </a:t>
            </a:r>
            <a:r>
              <a:rPr lang="en-US" dirty="0">
                <a:solidFill>
                  <a:srgbClr val="FF0000"/>
                </a:solidFill>
              </a:rPr>
              <a:t>output</a:t>
            </a:r>
            <a:r>
              <a:rPr lang="en-US" dirty="0"/>
              <a:t> of the function is.</a:t>
            </a:r>
          </a:p>
        </p:txBody>
      </p:sp>
      <p:sp>
        <p:nvSpPr>
          <p:cNvPr id="5" name="Content Placeholder 2"/>
          <p:cNvSpPr txBox="1">
            <a:spLocks/>
          </p:cNvSpPr>
          <p:nvPr/>
        </p:nvSpPr>
        <p:spPr>
          <a:xfrm>
            <a:off x="457200" y="3200400"/>
            <a:ext cx="8001000" cy="1219200"/>
          </a:xfrm>
          <a:prstGeom prst="rect">
            <a:avLst/>
          </a:prstGeom>
        </p:spPr>
        <p:txBody>
          <a:bodyPr vert="horz" lIns="91440" tIns="45720" rIns="91440" bIns="45720" rtlCol="0">
            <a:normAutofit/>
          </a:bodyPr>
          <a:lstStyle/>
          <a:p>
            <a:pPr marL="342900" lvl="0" indent="-342900">
              <a:spcBef>
                <a:spcPct val="20000"/>
              </a:spcBef>
            </a:pPr>
            <a:r>
              <a:rPr lang="en-US" sz="3000" dirty="0"/>
              <a:t>	We can exploit this “don’t care” input-output information to further optimize the circuit. </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57200" y="4953000"/>
            <a:ext cx="8001000" cy="12192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000" b="0" i="0" u="none" strike="noStrike" kern="1200" cap="none" spc="0" normalizeH="0" baseline="0" noProof="0" dirty="0">
                <a:ln>
                  <a:noFill/>
                </a:ln>
                <a:solidFill>
                  <a:schemeClr val="tx1"/>
                </a:solidFill>
                <a:effectLst/>
                <a:uLnTx/>
                <a:uFillTx/>
                <a:latin typeface="+mn-lt"/>
                <a:ea typeface="+mn-ea"/>
                <a:cs typeface="+mn-cs"/>
              </a:rPr>
              <a:t>	</a:t>
            </a:r>
            <a:r>
              <a:rPr kumimoji="0" lang="en-US" sz="3000" i="0" u="none" strike="noStrike" kern="1200" cap="none" spc="0" normalizeH="0" baseline="0" noProof="0" dirty="0">
                <a:ln>
                  <a:noFill/>
                </a:ln>
                <a:solidFill>
                  <a:schemeClr val="tx1"/>
                </a:solidFill>
                <a:effectLst/>
                <a:uLnTx/>
                <a:uFillTx/>
                <a:latin typeface="+mn-lt"/>
                <a:ea typeface="+mn-ea"/>
                <a:cs typeface="+mn-cs"/>
              </a:rPr>
              <a:t>For example, suppose only need to </a:t>
            </a:r>
            <a:r>
              <a:rPr lang="en-US" sz="3000" dirty="0"/>
              <a:t>detect 4-bit prime numbers less than 10 (decimal primes)…</a:t>
            </a:r>
            <a:endParaRPr kumimoji="0" lang="en-US" sz="300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91428E00-80DD-2147-9602-1B9AC9547B01}" type="slidenum">
              <a:rPr lang="en-US" smtClean="0"/>
              <a:t>54</a:t>
            </a:fld>
            <a:endParaRPr lang="en-US"/>
          </a:p>
        </p:txBody>
      </p:sp>
      <p:sp>
        <p:nvSpPr>
          <p:cNvPr id="9" name="TextBox 8"/>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8147" name="Object 2"/>
          <p:cNvGraphicFramePr>
            <a:graphicFrameLocks noChangeAspect="1"/>
          </p:cNvGraphicFramePr>
          <p:nvPr/>
        </p:nvGraphicFramePr>
        <p:xfrm>
          <a:off x="1949450" y="1555750"/>
          <a:ext cx="5245100" cy="1035050"/>
        </p:xfrm>
        <a:graphic>
          <a:graphicData uri="http://schemas.openxmlformats.org/presentationml/2006/ole">
            <mc:AlternateContent xmlns:mc="http://schemas.openxmlformats.org/markup-compatibility/2006">
              <mc:Choice xmlns:v="urn:schemas-microsoft-com:vml" Requires="v">
                <p:oleObj name="Equation" r:id="rId3" imgW="1739900" imgH="342900" progId="Equation.3">
                  <p:embed/>
                </p:oleObj>
              </mc:Choice>
              <mc:Fallback>
                <p:oleObj name="Equation" r:id="rId3" imgW="1739900" imgH="342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450" y="1555750"/>
                        <a:ext cx="5245100" cy="10350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2" name="Rectangle 4"/>
          <p:cNvSpPr>
            <a:spLocks noGrp="1" noChangeArrowheads="1"/>
          </p:cNvSpPr>
          <p:nvPr>
            <p:ph type="title"/>
          </p:nvPr>
        </p:nvSpPr>
        <p:spPr/>
        <p:txBody>
          <a:bodyPr>
            <a:normAutofit fontScale="90000"/>
          </a:bodyPr>
          <a:lstStyle/>
          <a:p>
            <a:r>
              <a:rPr lang="en-US">
                <a:ea typeface="ＭＳ Ｐゴシック" pitchFamily="34" charset="-128"/>
              </a:rPr>
              <a:t>Decimal prime number function – includes don’t cares</a:t>
            </a:r>
          </a:p>
        </p:txBody>
      </p:sp>
      <p:sp>
        <p:nvSpPr>
          <p:cNvPr id="32773" name="Rectangle 5"/>
          <p:cNvSpPr>
            <a:spLocks noChangeArrowheads="1"/>
          </p:cNvSpPr>
          <p:nvPr/>
        </p:nvSpPr>
        <p:spPr bwMode="auto">
          <a:xfrm>
            <a:off x="3956050" y="32877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74" name="Rectangle 6"/>
          <p:cNvSpPr>
            <a:spLocks noChangeArrowheads="1"/>
          </p:cNvSpPr>
          <p:nvPr/>
        </p:nvSpPr>
        <p:spPr bwMode="auto">
          <a:xfrm>
            <a:off x="3495675" y="32877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75" name="Rectangle 7"/>
          <p:cNvSpPr>
            <a:spLocks noChangeArrowheads="1"/>
          </p:cNvSpPr>
          <p:nvPr/>
        </p:nvSpPr>
        <p:spPr bwMode="auto">
          <a:xfrm>
            <a:off x="4416425" y="32877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76" name="Rectangle 8"/>
          <p:cNvSpPr>
            <a:spLocks noChangeArrowheads="1"/>
          </p:cNvSpPr>
          <p:nvPr/>
        </p:nvSpPr>
        <p:spPr bwMode="auto">
          <a:xfrm>
            <a:off x="4876800" y="32877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77" name="Rectangle 9"/>
          <p:cNvSpPr>
            <a:spLocks noChangeArrowheads="1"/>
          </p:cNvSpPr>
          <p:nvPr/>
        </p:nvSpPr>
        <p:spPr bwMode="auto">
          <a:xfrm>
            <a:off x="3956050" y="37322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78" name="Rectangle 10"/>
          <p:cNvSpPr>
            <a:spLocks noChangeArrowheads="1"/>
          </p:cNvSpPr>
          <p:nvPr/>
        </p:nvSpPr>
        <p:spPr bwMode="auto">
          <a:xfrm>
            <a:off x="3495675" y="37322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79" name="Rectangle 11"/>
          <p:cNvSpPr>
            <a:spLocks noChangeArrowheads="1"/>
          </p:cNvSpPr>
          <p:nvPr/>
        </p:nvSpPr>
        <p:spPr bwMode="auto">
          <a:xfrm>
            <a:off x="4416425" y="37322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80" name="Rectangle 12"/>
          <p:cNvSpPr>
            <a:spLocks noChangeArrowheads="1"/>
          </p:cNvSpPr>
          <p:nvPr/>
        </p:nvSpPr>
        <p:spPr bwMode="auto">
          <a:xfrm>
            <a:off x="4876800" y="37322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81" name="Rectangle 13"/>
          <p:cNvSpPr>
            <a:spLocks noChangeArrowheads="1"/>
          </p:cNvSpPr>
          <p:nvPr/>
        </p:nvSpPr>
        <p:spPr bwMode="auto">
          <a:xfrm>
            <a:off x="3956050" y="41767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82" name="Rectangle 14"/>
          <p:cNvSpPr>
            <a:spLocks noChangeArrowheads="1"/>
          </p:cNvSpPr>
          <p:nvPr/>
        </p:nvSpPr>
        <p:spPr bwMode="auto">
          <a:xfrm>
            <a:off x="3495675" y="41767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83" name="Rectangle 15"/>
          <p:cNvSpPr>
            <a:spLocks noChangeArrowheads="1"/>
          </p:cNvSpPr>
          <p:nvPr/>
        </p:nvSpPr>
        <p:spPr bwMode="auto">
          <a:xfrm>
            <a:off x="4416425" y="41767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84" name="Rectangle 16"/>
          <p:cNvSpPr>
            <a:spLocks noChangeArrowheads="1"/>
          </p:cNvSpPr>
          <p:nvPr/>
        </p:nvSpPr>
        <p:spPr bwMode="auto">
          <a:xfrm>
            <a:off x="4876800" y="41767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85" name="Rectangle 17"/>
          <p:cNvSpPr>
            <a:spLocks noChangeArrowheads="1"/>
          </p:cNvSpPr>
          <p:nvPr/>
        </p:nvSpPr>
        <p:spPr bwMode="auto">
          <a:xfrm>
            <a:off x="3956050" y="46212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86" name="Rectangle 18"/>
          <p:cNvSpPr>
            <a:spLocks noChangeArrowheads="1"/>
          </p:cNvSpPr>
          <p:nvPr/>
        </p:nvSpPr>
        <p:spPr bwMode="auto">
          <a:xfrm>
            <a:off x="3495675" y="46212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87" name="Rectangle 19"/>
          <p:cNvSpPr>
            <a:spLocks noChangeArrowheads="1"/>
          </p:cNvSpPr>
          <p:nvPr/>
        </p:nvSpPr>
        <p:spPr bwMode="auto">
          <a:xfrm>
            <a:off x="4416425" y="46212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2788" name="Rectangle 20"/>
          <p:cNvSpPr>
            <a:spLocks noChangeArrowheads="1"/>
          </p:cNvSpPr>
          <p:nvPr/>
        </p:nvSpPr>
        <p:spPr bwMode="auto">
          <a:xfrm>
            <a:off x="4876800" y="4621213"/>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nvGrpSpPr>
          <p:cNvPr id="2" name="Group 25"/>
          <p:cNvGrpSpPr>
            <a:grpSpLocks/>
          </p:cNvGrpSpPr>
          <p:nvPr/>
        </p:nvGrpSpPr>
        <p:grpSpPr bwMode="auto">
          <a:xfrm>
            <a:off x="3598863" y="3025775"/>
            <a:ext cx="1611312" cy="247650"/>
            <a:chOff x="4259" y="1917"/>
            <a:chExt cx="1015" cy="156"/>
          </a:xfrm>
        </p:grpSpPr>
        <p:sp>
          <p:nvSpPr>
            <p:cNvPr id="32822" name="Text Box 21"/>
            <p:cNvSpPr txBox="1">
              <a:spLocks noChangeArrowheads="1"/>
            </p:cNvSpPr>
            <p:nvPr/>
          </p:nvSpPr>
          <p:spPr bwMode="auto">
            <a:xfrm>
              <a:off x="4259"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00</a:t>
              </a:r>
            </a:p>
          </p:txBody>
        </p:sp>
        <p:sp>
          <p:nvSpPr>
            <p:cNvPr id="32823" name="Text Box 22"/>
            <p:cNvSpPr txBox="1">
              <a:spLocks noChangeArrowheads="1"/>
            </p:cNvSpPr>
            <p:nvPr/>
          </p:nvSpPr>
          <p:spPr bwMode="auto">
            <a:xfrm>
              <a:off x="4547"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01</a:t>
              </a:r>
            </a:p>
          </p:txBody>
        </p:sp>
        <p:sp>
          <p:nvSpPr>
            <p:cNvPr id="32824" name="Text Box 23"/>
            <p:cNvSpPr txBox="1">
              <a:spLocks noChangeArrowheads="1"/>
            </p:cNvSpPr>
            <p:nvPr/>
          </p:nvSpPr>
          <p:spPr bwMode="auto">
            <a:xfrm>
              <a:off x="4852" y="191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11</a:t>
              </a:r>
            </a:p>
          </p:txBody>
        </p:sp>
        <p:sp>
          <p:nvSpPr>
            <p:cNvPr id="32825" name="Text Box 24"/>
            <p:cNvSpPr txBox="1">
              <a:spLocks noChangeArrowheads="1"/>
            </p:cNvSpPr>
            <p:nvPr/>
          </p:nvSpPr>
          <p:spPr bwMode="auto">
            <a:xfrm>
              <a:off x="5132" y="191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10</a:t>
              </a:r>
            </a:p>
          </p:txBody>
        </p:sp>
      </p:grpSp>
      <p:grpSp>
        <p:nvGrpSpPr>
          <p:cNvPr id="3" name="Group 26"/>
          <p:cNvGrpSpPr>
            <a:grpSpLocks/>
          </p:cNvGrpSpPr>
          <p:nvPr/>
        </p:nvGrpSpPr>
        <p:grpSpPr bwMode="auto">
          <a:xfrm rot="16200000" flipH="1">
            <a:off x="2513806" y="4066382"/>
            <a:ext cx="1611313" cy="247650"/>
            <a:chOff x="4259" y="1917"/>
            <a:chExt cx="1015" cy="156"/>
          </a:xfrm>
        </p:grpSpPr>
        <p:sp>
          <p:nvSpPr>
            <p:cNvPr id="32818" name="Text Box 27"/>
            <p:cNvSpPr txBox="1">
              <a:spLocks noChangeArrowheads="1"/>
            </p:cNvSpPr>
            <p:nvPr/>
          </p:nvSpPr>
          <p:spPr bwMode="auto">
            <a:xfrm>
              <a:off x="4259"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00</a:t>
              </a:r>
            </a:p>
          </p:txBody>
        </p:sp>
        <p:sp>
          <p:nvSpPr>
            <p:cNvPr id="32819" name="Text Box 28"/>
            <p:cNvSpPr txBox="1">
              <a:spLocks noChangeArrowheads="1"/>
            </p:cNvSpPr>
            <p:nvPr/>
          </p:nvSpPr>
          <p:spPr bwMode="auto">
            <a:xfrm>
              <a:off x="4547"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01</a:t>
              </a:r>
            </a:p>
          </p:txBody>
        </p:sp>
        <p:sp>
          <p:nvSpPr>
            <p:cNvPr id="32820" name="Text Box 29"/>
            <p:cNvSpPr txBox="1">
              <a:spLocks noChangeArrowheads="1"/>
            </p:cNvSpPr>
            <p:nvPr/>
          </p:nvSpPr>
          <p:spPr bwMode="auto">
            <a:xfrm>
              <a:off x="4852" y="191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11</a:t>
              </a:r>
            </a:p>
          </p:txBody>
        </p:sp>
        <p:sp>
          <p:nvSpPr>
            <p:cNvPr id="32821" name="Text Box 30"/>
            <p:cNvSpPr txBox="1">
              <a:spLocks noChangeArrowheads="1"/>
            </p:cNvSpPr>
            <p:nvPr/>
          </p:nvSpPr>
          <p:spPr bwMode="auto">
            <a:xfrm>
              <a:off x="5132" y="191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10</a:t>
              </a:r>
            </a:p>
          </p:txBody>
        </p:sp>
      </p:grpSp>
      <p:sp>
        <p:nvSpPr>
          <p:cNvPr id="32791" name="Line 33"/>
          <p:cNvSpPr>
            <a:spLocks noChangeShapeType="1"/>
          </p:cNvSpPr>
          <p:nvPr/>
        </p:nvSpPr>
        <p:spPr bwMode="auto">
          <a:xfrm>
            <a:off x="4403725" y="5181600"/>
            <a:ext cx="9302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2792" name="Line 34"/>
          <p:cNvSpPr>
            <a:spLocks noChangeShapeType="1"/>
          </p:cNvSpPr>
          <p:nvPr/>
        </p:nvSpPr>
        <p:spPr bwMode="auto">
          <a:xfrm>
            <a:off x="3959225" y="2978150"/>
            <a:ext cx="91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2793" name="Line 35"/>
          <p:cNvSpPr>
            <a:spLocks noChangeShapeType="1"/>
          </p:cNvSpPr>
          <p:nvPr/>
        </p:nvSpPr>
        <p:spPr bwMode="auto">
          <a:xfrm rot="-5400000">
            <a:off x="4991100" y="4625975"/>
            <a:ext cx="908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2794" name="Line 36"/>
          <p:cNvSpPr>
            <a:spLocks noChangeShapeType="1"/>
          </p:cNvSpPr>
          <p:nvPr/>
        </p:nvSpPr>
        <p:spPr bwMode="auto">
          <a:xfrm rot="-5400000">
            <a:off x="2708275" y="4168775"/>
            <a:ext cx="908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2795" name="Text Box 37"/>
          <p:cNvSpPr txBox="1">
            <a:spLocks noChangeArrowheads="1"/>
          </p:cNvSpPr>
          <p:nvPr/>
        </p:nvSpPr>
        <p:spPr bwMode="auto">
          <a:xfrm>
            <a:off x="4364038" y="27193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a</a:t>
            </a:r>
          </a:p>
        </p:txBody>
      </p:sp>
      <p:sp>
        <p:nvSpPr>
          <p:cNvPr id="32796" name="Text Box 38"/>
          <p:cNvSpPr txBox="1">
            <a:spLocks noChangeArrowheads="1"/>
          </p:cNvSpPr>
          <p:nvPr/>
        </p:nvSpPr>
        <p:spPr bwMode="auto">
          <a:xfrm>
            <a:off x="4816475" y="525780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b</a:t>
            </a:r>
          </a:p>
        </p:txBody>
      </p:sp>
      <p:sp>
        <p:nvSpPr>
          <p:cNvPr id="32797" name="Text Box 39"/>
          <p:cNvSpPr txBox="1">
            <a:spLocks noChangeArrowheads="1"/>
          </p:cNvSpPr>
          <p:nvPr/>
        </p:nvSpPr>
        <p:spPr bwMode="auto">
          <a:xfrm rot="-5400000">
            <a:off x="2878138" y="3830637"/>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c</a:t>
            </a:r>
          </a:p>
        </p:txBody>
      </p:sp>
      <p:sp>
        <p:nvSpPr>
          <p:cNvPr id="32798" name="Text Box 40"/>
          <p:cNvSpPr txBox="1">
            <a:spLocks noChangeArrowheads="1"/>
          </p:cNvSpPr>
          <p:nvPr/>
        </p:nvSpPr>
        <p:spPr bwMode="auto">
          <a:xfrm rot="-5400000">
            <a:off x="5542756" y="4483894"/>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d</a:t>
            </a:r>
          </a:p>
        </p:txBody>
      </p:sp>
      <p:sp>
        <p:nvSpPr>
          <p:cNvPr id="32799" name="Text Box 41"/>
          <p:cNvSpPr txBox="1">
            <a:spLocks noChangeArrowheads="1"/>
          </p:cNvSpPr>
          <p:nvPr/>
        </p:nvSpPr>
        <p:spPr bwMode="auto">
          <a:xfrm>
            <a:off x="3725863" y="3370263"/>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t>0</a:t>
            </a:r>
          </a:p>
        </p:txBody>
      </p:sp>
      <p:sp>
        <p:nvSpPr>
          <p:cNvPr id="32800" name="Text Box 42"/>
          <p:cNvSpPr txBox="1">
            <a:spLocks noChangeArrowheads="1"/>
          </p:cNvSpPr>
          <p:nvPr/>
        </p:nvSpPr>
        <p:spPr bwMode="auto">
          <a:xfrm>
            <a:off x="3727450" y="382746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t>0</a:t>
            </a:r>
          </a:p>
        </p:txBody>
      </p:sp>
      <p:sp>
        <p:nvSpPr>
          <p:cNvPr id="32801" name="Text Box 43"/>
          <p:cNvSpPr txBox="1">
            <a:spLocks noChangeArrowheads="1"/>
          </p:cNvSpPr>
          <p:nvPr/>
        </p:nvSpPr>
        <p:spPr bwMode="auto">
          <a:xfrm>
            <a:off x="3746500" y="4246563"/>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dirty="0" err="1">
                <a:solidFill>
                  <a:srgbClr val="FF0000"/>
                </a:solidFill>
              </a:rPr>
              <a:t>x</a:t>
            </a:r>
            <a:endParaRPr lang="en-US" b="0" dirty="0">
              <a:solidFill>
                <a:srgbClr val="FF0000"/>
              </a:solidFill>
            </a:endParaRPr>
          </a:p>
        </p:txBody>
      </p:sp>
      <p:sp>
        <p:nvSpPr>
          <p:cNvPr id="32802" name="Text Box 44"/>
          <p:cNvSpPr txBox="1">
            <a:spLocks noChangeArrowheads="1"/>
          </p:cNvSpPr>
          <p:nvPr/>
        </p:nvSpPr>
        <p:spPr bwMode="auto">
          <a:xfrm>
            <a:off x="5108575" y="382746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t>0</a:t>
            </a:r>
          </a:p>
        </p:txBody>
      </p:sp>
      <p:sp>
        <p:nvSpPr>
          <p:cNvPr id="32803" name="Text Box 45"/>
          <p:cNvSpPr txBox="1">
            <a:spLocks noChangeArrowheads="1"/>
          </p:cNvSpPr>
          <p:nvPr/>
        </p:nvSpPr>
        <p:spPr bwMode="auto">
          <a:xfrm>
            <a:off x="3738563" y="4691063"/>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t>0</a:t>
            </a:r>
          </a:p>
        </p:txBody>
      </p:sp>
      <p:sp>
        <p:nvSpPr>
          <p:cNvPr id="32804" name="Text Box 46"/>
          <p:cNvSpPr txBox="1">
            <a:spLocks noChangeArrowheads="1"/>
          </p:cNvSpPr>
          <p:nvPr/>
        </p:nvSpPr>
        <p:spPr bwMode="auto">
          <a:xfrm>
            <a:off x="4110038" y="4691063"/>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2805" name="Text Box 47"/>
          <p:cNvSpPr txBox="1">
            <a:spLocks noChangeArrowheads="1"/>
          </p:cNvSpPr>
          <p:nvPr/>
        </p:nvSpPr>
        <p:spPr bwMode="auto">
          <a:xfrm>
            <a:off x="4195763" y="3370263"/>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t>1</a:t>
            </a:r>
          </a:p>
        </p:txBody>
      </p:sp>
      <p:sp>
        <p:nvSpPr>
          <p:cNvPr id="32806" name="Text Box 48"/>
          <p:cNvSpPr txBox="1">
            <a:spLocks noChangeArrowheads="1"/>
          </p:cNvSpPr>
          <p:nvPr/>
        </p:nvSpPr>
        <p:spPr bwMode="auto">
          <a:xfrm>
            <a:off x="4195763" y="3827463"/>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t>1</a:t>
            </a:r>
          </a:p>
        </p:txBody>
      </p:sp>
      <p:sp>
        <p:nvSpPr>
          <p:cNvPr id="32807" name="Text Box 49"/>
          <p:cNvSpPr txBox="1">
            <a:spLocks noChangeArrowheads="1"/>
          </p:cNvSpPr>
          <p:nvPr/>
        </p:nvSpPr>
        <p:spPr bwMode="auto">
          <a:xfrm>
            <a:off x="4643438" y="3827463"/>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t>1</a:t>
            </a:r>
          </a:p>
        </p:txBody>
      </p:sp>
      <p:sp>
        <p:nvSpPr>
          <p:cNvPr id="32808" name="Text Box 50"/>
          <p:cNvSpPr txBox="1">
            <a:spLocks noChangeArrowheads="1"/>
          </p:cNvSpPr>
          <p:nvPr/>
        </p:nvSpPr>
        <p:spPr bwMode="auto">
          <a:xfrm>
            <a:off x="4645025" y="337026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t>1</a:t>
            </a:r>
          </a:p>
        </p:txBody>
      </p:sp>
      <p:sp>
        <p:nvSpPr>
          <p:cNvPr id="32809" name="Text Box 51"/>
          <p:cNvSpPr txBox="1">
            <a:spLocks noChangeArrowheads="1"/>
          </p:cNvSpPr>
          <p:nvPr/>
        </p:nvSpPr>
        <p:spPr bwMode="auto">
          <a:xfrm>
            <a:off x="5111750" y="33686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t>1</a:t>
            </a:r>
          </a:p>
        </p:txBody>
      </p:sp>
      <p:sp>
        <p:nvSpPr>
          <p:cNvPr id="32810" name="Text Box 53"/>
          <p:cNvSpPr txBox="1">
            <a:spLocks noChangeArrowheads="1"/>
          </p:cNvSpPr>
          <p:nvPr/>
        </p:nvSpPr>
        <p:spPr bwMode="auto">
          <a:xfrm>
            <a:off x="4210050" y="4246563"/>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dirty="0" err="1">
                <a:solidFill>
                  <a:srgbClr val="FF0000"/>
                </a:solidFill>
              </a:rPr>
              <a:t>x</a:t>
            </a:r>
            <a:endParaRPr lang="en-US" b="0" dirty="0">
              <a:solidFill>
                <a:srgbClr val="FF0000"/>
              </a:solidFill>
            </a:endParaRPr>
          </a:p>
        </p:txBody>
      </p:sp>
      <p:sp>
        <p:nvSpPr>
          <p:cNvPr id="32811" name="Text Box 54"/>
          <p:cNvSpPr txBox="1">
            <a:spLocks noChangeArrowheads="1"/>
          </p:cNvSpPr>
          <p:nvPr/>
        </p:nvSpPr>
        <p:spPr bwMode="auto">
          <a:xfrm>
            <a:off x="4660900" y="4246563"/>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dirty="0" err="1">
                <a:solidFill>
                  <a:srgbClr val="FF0000"/>
                </a:solidFill>
              </a:rPr>
              <a:t>x</a:t>
            </a:r>
            <a:endParaRPr lang="en-US" b="0" dirty="0">
              <a:solidFill>
                <a:srgbClr val="FF0000"/>
              </a:solidFill>
            </a:endParaRPr>
          </a:p>
        </p:txBody>
      </p:sp>
      <p:sp>
        <p:nvSpPr>
          <p:cNvPr id="32812" name="Text Box 55"/>
          <p:cNvSpPr txBox="1">
            <a:spLocks noChangeArrowheads="1"/>
          </p:cNvSpPr>
          <p:nvPr/>
        </p:nvSpPr>
        <p:spPr bwMode="auto">
          <a:xfrm>
            <a:off x="5110163" y="4246563"/>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solidFill>
                  <a:srgbClr val="FF0000"/>
                </a:solidFill>
              </a:rPr>
              <a:t>x</a:t>
            </a:r>
          </a:p>
        </p:txBody>
      </p:sp>
      <p:sp>
        <p:nvSpPr>
          <p:cNvPr id="32813" name="Text Box 56"/>
          <p:cNvSpPr txBox="1">
            <a:spLocks noChangeArrowheads="1"/>
          </p:cNvSpPr>
          <p:nvPr/>
        </p:nvSpPr>
        <p:spPr bwMode="auto">
          <a:xfrm>
            <a:off x="4662488" y="4691063"/>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dirty="0" err="1">
                <a:solidFill>
                  <a:srgbClr val="FF0000"/>
                </a:solidFill>
              </a:rPr>
              <a:t>x</a:t>
            </a:r>
            <a:endParaRPr lang="en-US" b="0" dirty="0">
              <a:solidFill>
                <a:srgbClr val="FF0000"/>
              </a:solidFill>
            </a:endParaRPr>
          </a:p>
        </p:txBody>
      </p:sp>
      <p:sp>
        <p:nvSpPr>
          <p:cNvPr id="32814" name="Text Box 57"/>
          <p:cNvSpPr txBox="1">
            <a:spLocks noChangeArrowheads="1"/>
          </p:cNvSpPr>
          <p:nvPr/>
        </p:nvSpPr>
        <p:spPr bwMode="auto">
          <a:xfrm>
            <a:off x="5111750" y="4687888"/>
            <a:ext cx="141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a:solidFill>
                  <a:srgbClr val="FF0000"/>
                </a:solidFill>
              </a:rPr>
              <a:t>x</a:t>
            </a:r>
          </a:p>
        </p:txBody>
      </p:sp>
      <p:sp>
        <p:nvSpPr>
          <p:cNvPr id="32815" name="Line 58"/>
          <p:cNvSpPr>
            <a:spLocks noChangeShapeType="1"/>
          </p:cNvSpPr>
          <p:nvPr/>
        </p:nvSpPr>
        <p:spPr bwMode="auto">
          <a:xfrm>
            <a:off x="3135313" y="2963863"/>
            <a:ext cx="360362" cy="323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2816" name="Text Box 59"/>
          <p:cNvSpPr txBox="1">
            <a:spLocks noChangeArrowheads="1"/>
          </p:cNvSpPr>
          <p:nvPr/>
        </p:nvSpPr>
        <p:spPr bwMode="auto">
          <a:xfrm>
            <a:off x="3243263" y="27670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ba</a:t>
            </a:r>
          </a:p>
        </p:txBody>
      </p:sp>
      <p:sp>
        <p:nvSpPr>
          <p:cNvPr id="32817" name="Text Box 60"/>
          <p:cNvSpPr txBox="1">
            <a:spLocks noChangeArrowheads="1"/>
          </p:cNvSpPr>
          <p:nvPr/>
        </p:nvSpPr>
        <p:spPr bwMode="auto">
          <a:xfrm>
            <a:off x="2979738" y="3011488"/>
            <a:ext cx="214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dc</a:t>
            </a:r>
          </a:p>
        </p:txBody>
      </p:sp>
      <p:sp>
        <p:nvSpPr>
          <p:cNvPr id="58" name="TextBox 57"/>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§6.8</a:t>
            </a:r>
          </a:p>
        </p:txBody>
      </p:sp>
      <p:sp>
        <p:nvSpPr>
          <p:cNvPr id="59" name="Rectangle 58"/>
          <p:cNvSpPr/>
          <p:nvPr/>
        </p:nvSpPr>
        <p:spPr>
          <a:xfrm>
            <a:off x="4662488" y="1555750"/>
            <a:ext cx="2532062" cy="730250"/>
          </a:xfrm>
          <a:prstGeom prst="rect">
            <a:avLst/>
          </a:prstGeom>
          <a:solidFill>
            <a:srgbClr val="FF0000">
              <a:alpha val="1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91428E00-80DD-2147-9602-1B9AC9547B01}" type="slidenum">
              <a:rPr lang="en-US" smtClean="0"/>
              <a:t>55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8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152400" y="0"/>
            <a:ext cx="7772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a:spcBef>
                <a:spcPct val="0"/>
              </a:spcBef>
            </a:pPr>
            <a:r>
              <a:rPr lang="en-US" sz="2400" b="0">
                <a:solidFill>
                  <a:srgbClr val="000099"/>
                </a:solidFill>
              </a:rPr>
              <a:t>Decimal prime number function K-Map</a:t>
            </a:r>
          </a:p>
        </p:txBody>
      </p:sp>
      <p:sp>
        <p:nvSpPr>
          <p:cNvPr id="33796" name="Rectangle 133"/>
          <p:cNvSpPr>
            <a:spLocks noChangeArrowheads="1"/>
          </p:cNvSpPr>
          <p:nvPr/>
        </p:nvSpPr>
        <p:spPr bwMode="auto">
          <a:xfrm>
            <a:off x="3189288" y="2922588"/>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797" name="Rectangle 134"/>
          <p:cNvSpPr>
            <a:spLocks noChangeArrowheads="1"/>
          </p:cNvSpPr>
          <p:nvPr/>
        </p:nvSpPr>
        <p:spPr bwMode="auto">
          <a:xfrm>
            <a:off x="2728913" y="2922588"/>
            <a:ext cx="45720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798" name="Rectangle 135"/>
          <p:cNvSpPr>
            <a:spLocks noChangeArrowheads="1"/>
          </p:cNvSpPr>
          <p:nvPr/>
        </p:nvSpPr>
        <p:spPr bwMode="auto">
          <a:xfrm>
            <a:off x="2268538" y="2922588"/>
            <a:ext cx="463550"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799" name="Rectangle 136"/>
          <p:cNvSpPr>
            <a:spLocks noChangeArrowheads="1"/>
          </p:cNvSpPr>
          <p:nvPr/>
        </p:nvSpPr>
        <p:spPr bwMode="auto">
          <a:xfrm>
            <a:off x="3646488" y="2922588"/>
            <a:ext cx="460375" cy="439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00" name="Rectangle 137"/>
          <p:cNvSpPr>
            <a:spLocks noChangeArrowheads="1"/>
          </p:cNvSpPr>
          <p:nvPr/>
        </p:nvSpPr>
        <p:spPr bwMode="auto">
          <a:xfrm>
            <a:off x="2728913" y="3359150"/>
            <a:ext cx="457200" cy="4476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01" name="Rectangle 138"/>
          <p:cNvSpPr>
            <a:spLocks noChangeArrowheads="1"/>
          </p:cNvSpPr>
          <p:nvPr/>
        </p:nvSpPr>
        <p:spPr bwMode="auto">
          <a:xfrm>
            <a:off x="2268538" y="3360738"/>
            <a:ext cx="463550" cy="4460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02" name="Rectangle 139"/>
          <p:cNvSpPr>
            <a:spLocks noChangeArrowheads="1"/>
          </p:cNvSpPr>
          <p:nvPr/>
        </p:nvSpPr>
        <p:spPr bwMode="auto">
          <a:xfrm>
            <a:off x="3189288" y="3359150"/>
            <a:ext cx="457200" cy="4476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03" name="Rectangle 140"/>
          <p:cNvSpPr>
            <a:spLocks noChangeArrowheads="1"/>
          </p:cNvSpPr>
          <p:nvPr/>
        </p:nvSpPr>
        <p:spPr bwMode="auto">
          <a:xfrm>
            <a:off x="3646488" y="3359150"/>
            <a:ext cx="460375" cy="446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04" name="Rectangle 141"/>
          <p:cNvSpPr>
            <a:spLocks noChangeArrowheads="1"/>
          </p:cNvSpPr>
          <p:nvPr/>
        </p:nvSpPr>
        <p:spPr bwMode="auto">
          <a:xfrm>
            <a:off x="2728913" y="3805238"/>
            <a:ext cx="457200" cy="4460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05" name="Rectangle 142"/>
          <p:cNvSpPr>
            <a:spLocks noChangeArrowheads="1"/>
          </p:cNvSpPr>
          <p:nvPr/>
        </p:nvSpPr>
        <p:spPr bwMode="auto">
          <a:xfrm>
            <a:off x="2268538" y="3806825"/>
            <a:ext cx="463550" cy="4445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06" name="Rectangle 143"/>
          <p:cNvSpPr>
            <a:spLocks noChangeArrowheads="1"/>
          </p:cNvSpPr>
          <p:nvPr/>
        </p:nvSpPr>
        <p:spPr bwMode="auto">
          <a:xfrm>
            <a:off x="3189288" y="3805238"/>
            <a:ext cx="457200" cy="4460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07" name="Rectangle 144"/>
          <p:cNvSpPr>
            <a:spLocks noChangeArrowheads="1"/>
          </p:cNvSpPr>
          <p:nvPr/>
        </p:nvSpPr>
        <p:spPr bwMode="auto">
          <a:xfrm>
            <a:off x="3646488" y="3805238"/>
            <a:ext cx="460375" cy="4460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08" name="Rectangle 145"/>
          <p:cNvSpPr>
            <a:spLocks noChangeArrowheads="1"/>
          </p:cNvSpPr>
          <p:nvPr/>
        </p:nvSpPr>
        <p:spPr bwMode="auto">
          <a:xfrm>
            <a:off x="2728913" y="4241800"/>
            <a:ext cx="457200"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09" name="Rectangle 146"/>
          <p:cNvSpPr>
            <a:spLocks noChangeArrowheads="1"/>
          </p:cNvSpPr>
          <p:nvPr/>
        </p:nvSpPr>
        <p:spPr bwMode="auto">
          <a:xfrm>
            <a:off x="2268538" y="4241800"/>
            <a:ext cx="463550"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10" name="Rectangle 147"/>
          <p:cNvSpPr>
            <a:spLocks noChangeArrowheads="1"/>
          </p:cNvSpPr>
          <p:nvPr/>
        </p:nvSpPr>
        <p:spPr bwMode="auto">
          <a:xfrm>
            <a:off x="3189288" y="4241800"/>
            <a:ext cx="457200"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11" name="Rectangle 148"/>
          <p:cNvSpPr>
            <a:spLocks noChangeArrowheads="1"/>
          </p:cNvSpPr>
          <p:nvPr/>
        </p:nvSpPr>
        <p:spPr bwMode="auto">
          <a:xfrm>
            <a:off x="3646488" y="4241800"/>
            <a:ext cx="460375"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nvGrpSpPr>
          <p:cNvPr id="2" name="Group 219"/>
          <p:cNvGrpSpPr>
            <a:grpSpLocks/>
          </p:cNvGrpSpPr>
          <p:nvPr/>
        </p:nvGrpSpPr>
        <p:grpSpPr bwMode="auto">
          <a:xfrm>
            <a:off x="1976438" y="3011488"/>
            <a:ext cx="247650" cy="1536700"/>
            <a:chOff x="1331" y="1897"/>
            <a:chExt cx="156" cy="968"/>
          </a:xfrm>
        </p:grpSpPr>
        <p:sp>
          <p:nvSpPr>
            <p:cNvPr id="33867" name="Text Box 150"/>
            <p:cNvSpPr txBox="1">
              <a:spLocks noChangeArrowheads="1"/>
            </p:cNvSpPr>
            <p:nvPr/>
          </p:nvSpPr>
          <p:spPr bwMode="auto">
            <a:xfrm rot="16200000" flipH="1">
              <a:off x="1338" y="2472"/>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11</a:t>
              </a:r>
            </a:p>
          </p:txBody>
        </p:sp>
        <p:sp>
          <p:nvSpPr>
            <p:cNvPr id="33868" name="Text Box 151"/>
            <p:cNvSpPr txBox="1">
              <a:spLocks noChangeArrowheads="1"/>
            </p:cNvSpPr>
            <p:nvPr/>
          </p:nvSpPr>
          <p:spPr bwMode="auto">
            <a:xfrm rot="16200000" flipH="1">
              <a:off x="1339" y="271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10</a:t>
              </a:r>
            </a:p>
          </p:txBody>
        </p:sp>
        <p:sp>
          <p:nvSpPr>
            <p:cNvPr id="33869" name="Text Box 152"/>
            <p:cNvSpPr txBox="1">
              <a:spLocks noChangeArrowheads="1"/>
            </p:cNvSpPr>
            <p:nvPr/>
          </p:nvSpPr>
          <p:spPr bwMode="auto">
            <a:xfrm rot="16200000" flipH="1">
              <a:off x="1338" y="2171"/>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01</a:t>
              </a:r>
            </a:p>
          </p:txBody>
        </p:sp>
        <p:sp>
          <p:nvSpPr>
            <p:cNvPr id="33870" name="Text Box 153"/>
            <p:cNvSpPr txBox="1">
              <a:spLocks noChangeArrowheads="1"/>
            </p:cNvSpPr>
            <p:nvPr/>
          </p:nvSpPr>
          <p:spPr bwMode="auto">
            <a:xfrm rot="16200000" flipH="1">
              <a:off x="1337" y="1891"/>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11</a:t>
              </a:r>
            </a:p>
          </p:txBody>
        </p:sp>
      </p:grpSp>
      <p:sp>
        <p:nvSpPr>
          <p:cNvPr id="33813" name="Line 154"/>
          <p:cNvSpPr>
            <a:spLocks noChangeShapeType="1"/>
          </p:cNvSpPr>
          <p:nvPr/>
        </p:nvSpPr>
        <p:spPr bwMode="auto">
          <a:xfrm>
            <a:off x="3176588" y="4829175"/>
            <a:ext cx="9302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3814" name="Line 155"/>
          <p:cNvSpPr>
            <a:spLocks noChangeShapeType="1"/>
          </p:cNvSpPr>
          <p:nvPr/>
        </p:nvSpPr>
        <p:spPr bwMode="auto">
          <a:xfrm>
            <a:off x="2732088" y="2597150"/>
            <a:ext cx="91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3815" name="Line 156"/>
          <p:cNvSpPr>
            <a:spLocks noChangeShapeType="1"/>
          </p:cNvSpPr>
          <p:nvPr/>
        </p:nvSpPr>
        <p:spPr bwMode="auto">
          <a:xfrm rot="-5400000">
            <a:off x="3763963" y="4251325"/>
            <a:ext cx="908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3816" name="Line 157"/>
          <p:cNvSpPr>
            <a:spLocks noChangeShapeType="1"/>
          </p:cNvSpPr>
          <p:nvPr/>
        </p:nvSpPr>
        <p:spPr bwMode="auto">
          <a:xfrm rot="-5400000">
            <a:off x="1481138" y="3803650"/>
            <a:ext cx="908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3817" name="Text Box 158"/>
          <p:cNvSpPr txBox="1">
            <a:spLocks noChangeArrowheads="1"/>
          </p:cNvSpPr>
          <p:nvPr/>
        </p:nvSpPr>
        <p:spPr bwMode="auto">
          <a:xfrm>
            <a:off x="3136900" y="23542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a</a:t>
            </a:r>
          </a:p>
        </p:txBody>
      </p:sp>
      <p:sp>
        <p:nvSpPr>
          <p:cNvPr id="33818" name="Text Box 159"/>
          <p:cNvSpPr txBox="1">
            <a:spLocks noChangeArrowheads="1"/>
          </p:cNvSpPr>
          <p:nvPr/>
        </p:nvSpPr>
        <p:spPr bwMode="auto">
          <a:xfrm>
            <a:off x="3589338" y="489267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b</a:t>
            </a:r>
          </a:p>
        </p:txBody>
      </p:sp>
      <p:sp>
        <p:nvSpPr>
          <p:cNvPr id="33819" name="Text Box 160"/>
          <p:cNvSpPr txBox="1">
            <a:spLocks noChangeArrowheads="1"/>
          </p:cNvSpPr>
          <p:nvPr/>
        </p:nvSpPr>
        <p:spPr bwMode="auto">
          <a:xfrm rot="-5400000">
            <a:off x="4315619" y="4118769"/>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d</a:t>
            </a:r>
          </a:p>
        </p:txBody>
      </p:sp>
      <p:sp>
        <p:nvSpPr>
          <p:cNvPr id="33820" name="Text Box 161"/>
          <p:cNvSpPr txBox="1">
            <a:spLocks noChangeArrowheads="1"/>
          </p:cNvSpPr>
          <p:nvPr/>
        </p:nvSpPr>
        <p:spPr bwMode="auto">
          <a:xfrm>
            <a:off x="2436813" y="3005138"/>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3821" name="Text Box 162"/>
          <p:cNvSpPr txBox="1">
            <a:spLocks noChangeArrowheads="1"/>
          </p:cNvSpPr>
          <p:nvPr/>
        </p:nvSpPr>
        <p:spPr bwMode="auto">
          <a:xfrm>
            <a:off x="2438400" y="34623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3822" name="Text Box 163"/>
          <p:cNvSpPr txBox="1">
            <a:spLocks noChangeArrowheads="1"/>
          </p:cNvSpPr>
          <p:nvPr/>
        </p:nvSpPr>
        <p:spPr bwMode="auto">
          <a:xfrm>
            <a:off x="2452688" y="3881438"/>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3823" name="Text Box 164"/>
          <p:cNvSpPr txBox="1">
            <a:spLocks noChangeArrowheads="1"/>
          </p:cNvSpPr>
          <p:nvPr/>
        </p:nvSpPr>
        <p:spPr bwMode="auto">
          <a:xfrm>
            <a:off x="3819525" y="34623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3824" name="Text Box 165"/>
          <p:cNvSpPr txBox="1">
            <a:spLocks noChangeArrowheads="1"/>
          </p:cNvSpPr>
          <p:nvPr/>
        </p:nvSpPr>
        <p:spPr bwMode="auto">
          <a:xfrm>
            <a:off x="2449513" y="4325938"/>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3825" name="Text Box 166"/>
          <p:cNvSpPr txBox="1">
            <a:spLocks noChangeArrowheads="1"/>
          </p:cNvSpPr>
          <p:nvPr/>
        </p:nvSpPr>
        <p:spPr bwMode="auto">
          <a:xfrm>
            <a:off x="2882900" y="43259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3826" name="Text Box 167"/>
          <p:cNvSpPr txBox="1">
            <a:spLocks noChangeArrowheads="1"/>
          </p:cNvSpPr>
          <p:nvPr/>
        </p:nvSpPr>
        <p:spPr bwMode="auto">
          <a:xfrm>
            <a:off x="2878138" y="3005138"/>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3827" name="Text Box 168"/>
          <p:cNvSpPr txBox="1">
            <a:spLocks noChangeArrowheads="1"/>
          </p:cNvSpPr>
          <p:nvPr/>
        </p:nvSpPr>
        <p:spPr bwMode="auto">
          <a:xfrm>
            <a:off x="2878138" y="3462338"/>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3828" name="Text Box 169"/>
          <p:cNvSpPr txBox="1">
            <a:spLocks noChangeArrowheads="1"/>
          </p:cNvSpPr>
          <p:nvPr/>
        </p:nvSpPr>
        <p:spPr bwMode="auto">
          <a:xfrm>
            <a:off x="3357563" y="3462338"/>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3829" name="Text Box 170"/>
          <p:cNvSpPr txBox="1">
            <a:spLocks noChangeArrowheads="1"/>
          </p:cNvSpPr>
          <p:nvPr/>
        </p:nvSpPr>
        <p:spPr bwMode="auto">
          <a:xfrm>
            <a:off x="3359150" y="30051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3830" name="Text Box 171"/>
          <p:cNvSpPr txBox="1">
            <a:spLocks noChangeArrowheads="1"/>
          </p:cNvSpPr>
          <p:nvPr/>
        </p:nvSpPr>
        <p:spPr bwMode="auto">
          <a:xfrm>
            <a:off x="3810000" y="300355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3831" name="Text Box 172"/>
          <p:cNvSpPr txBox="1">
            <a:spLocks noChangeArrowheads="1"/>
          </p:cNvSpPr>
          <p:nvPr/>
        </p:nvSpPr>
        <p:spPr bwMode="auto">
          <a:xfrm>
            <a:off x="2886075" y="3881438"/>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3832" name="Text Box 173"/>
          <p:cNvSpPr txBox="1">
            <a:spLocks noChangeArrowheads="1"/>
          </p:cNvSpPr>
          <p:nvPr/>
        </p:nvSpPr>
        <p:spPr bwMode="auto">
          <a:xfrm>
            <a:off x="3368675" y="3881438"/>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3833" name="Text Box 174"/>
          <p:cNvSpPr txBox="1">
            <a:spLocks noChangeArrowheads="1"/>
          </p:cNvSpPr>
          <p:nvPr/>
        </p:nvSpPr>
        <p:spPr bwMode="auto">
          <a:xfrm>
            <a:off x="3816350" y="3881438"/>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3834" name="Text Box 175"/>
          <p:cNvSpPr txBox="1">
            <a:spLocks noChangeArrowheads="1"/>
          </p:cNvSpPr>
          <p:nvPr/>
        </p:nvSpPr>
        <p:spPr bwMode="auto">
          <a:xfrm>
            <a:off x="3370263" y="4325938"/>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3835" name="Text Box 176"/>
          <p:cNvSpPr txBox="1">
            <a:spLocks noChangeArrowheads="1"/>
          </p:cNvSpPr>
          <p:nvPr/>
        </p:nvSpPr>
        <p:spPr bwMode="auto">
          <a:xfrm>
            <a:off x="3817938" y="4322763"/>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3836" name="Line 177"/>
          <p:cNvSpPr>
            <a:spLocks noChangeShapeType="1"/>
          </p:cNvSpPr>
          <p:nvPr/>
        </p:nvSpPr>
        <p:spPr bwMode="auto">
          <a:xfrm>
            <a:off x="1908175" y="2598738"/>
            <a:ext cx="360363" cy="323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3837" name="Text Box 178"/>
          <p:cNvSpPr txBox="1">
            <a:spLocks noChangeArrowheads="1"/>
          </p:cNvSpPr>
          <p:nvPr/>
        </p:nvSpPr>
        <p:spPr bwMode="auto">
          <a:xfrm>
            <a:off x="2016125" y="240188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ba</a:t>
            </a:r>
          </a:p>
        </p:txBody>
      </p:sp>
      <p:sp>
        <p:nvSpPr>
          <p:cNvPr id="33838" name="Text Box 179"/>
          <p:cNvSpPr txBox="1">
            <a:spLocks noChangeArrowheads="1"/>
          </p:cNvSpPr>
          <p:nvPr/>
        </p:nvSpPr>
        <p:spPr bwMode="auto">
          <a:xfrm>
            <a:off x="1752600" y="2646363"/>
            <a:ext cx="214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dc</a:t>
            </a:r>
          </a:p>
        </p:txBody>
      </p:sp>
      <p:grpSp>
        <p:nvGrpSpPr>
          <p:cNvPr id="3" name="Group 207"/>
          <p:cNvGrpSpPr>
            <a:grpSpLocks/>
          </p:cNvGrpSpPr>
          <p:nvPr/>
        </p:nvGrpSpPr>
        <p:grpSpPr bwMode="auto">
          <a:xfrm>
            <a:off x="1752600" y="3403600"/>
            <a:ext cx="1836738" cy="1793875"/>
            <a:chOff x="731" y="2593"/>
            <a:chExt cx="1157" cy="1130"/>
          </a:xfrm>
        </p:grpSpPr>
        <p:sp>
          <p:nvSpPr>
            <p:cNvPr id="33864" name="Rectangle 184"/>
            <p:cNvSpPr>
              <a:spLocks noChangeArrowheads="1"/>
            </p:cNvSpPr>
            <p:nvPr/>
          </p:nvSpPr>
          <p:spPr bwMode="auto">
            <a:xfrm>
              <a:off x="731" y="3531"/>
              <a:ext cx="4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t> X1X1</a:t>
              </a:r>
            </a:p>
          </p:txBody>
        </p:sp>
        <p:sp>
          <p:nvSpPr>
            <p:cNvPr id="33865" name="AutoShape 185"/>
            <p:cNvSpPr>
              <a:spLocks noChangeArrowheads="1"/>
            </p:cNvSpPr>
            <p:nvPr/>
          </p:nvSpPr>
          <p:spPr bwMode="auto">
            <a:xfrm>
              <a:off x="1389" y="2593"/>
              <a:ext cx="499" cy="50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cxnSp>
          <p:nvCxnSpPr>
            <p:cNvPr id="33866" name="AutoShape 186"/>
            <p:cNvCxnSpPr>
              <a:cxnSpLocks noChangeShapeType="1"/>
              <a:stCxn id="33864" idx="0"/>
              <a:endCxn id="33865" idx="2"/>
            </p:cNvCxnSpPr>
            <p:nvPr/>
          </p:nvCxnSpPr>
          <p:spPr bwMode="auto">
            <a:xfrm flipV="1">
              <a:off x="949" y="3105"/>
              <a:ext cx="690" cy="4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4" name="Group 191"/>
          <p:cNvGrpSpPr>
            <a:grpSpLocks/>
          </p:cNvGrpSpPr>
          <p:nvPr/>
        </p:nvGrpSpPr>
        <p:grpSpPr bwMode="auto">
          <a:xfrm>
            <a:off x="2371725" y="2660650"/>
            <a:ext cx="1611313" cy="247650"/>
            <a:chOff x="4259" y="1917"/>
            <a:chExt cx="1015" cy="156"/>
          </a:xfrm>
        </p:grpSpPr>
        <p:sp>
          <p:nvSpPr>
            <p:cNvPr id="33860" name="Text Box 192"/>
            <p:cNvSpPr txBox="1">
              <a:spLocks noChangeArrowheads="1"/>
            </p:cNvSpPr>
            <p:nvPr/>
          </p:nvSpPr>
          <p:spPr bwMode="auto">
            <a:xfrm>
              <a:off x="4259"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00</a:t>
              </a:r>
            </a:p>
          </p:txBody>
        </p:sp>
        <p:sp>
          <p:nvSpPr>
            <p:cNvPr id="33861" name="Text Box 193"/>
            <p:cNvSpPr txBox="1">
              <a:spLocks noChangeArrowheads="1"/>
            </p:cNvSpPr>
            <p:nvPr/>
          </p:nvSpPr>
          <p:spPr bwMode="auto">
            <a:xfrm>
              <a:off x="4547"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01</a:t>
              </a:r>
            </a:p>
          </p:txBody>
        </p:sp>
        <p:sp>
          <p:nvSpPr>
            <p:cNvPr id="33862" name="Text Box 194"/>
            <p:cNvSpPr txBox="1">
              <a:spLocks noChangeArrowheads="1"/>
            </p:cNvSpPr>
            <p:nvPr/>
          </p:nvSpPr>
          <p:spPr bwMode="auto">
            <a:xfrm>
              <a:off x="4852" y="191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11</a:t>
              </a:r>
            </a:p>
          </p:txBody>
        </p:sp>
        <p:sp>
          <p:nvSpPr>
            <p:cNvPr id="33863" name="Text Box 195"/>
            <p:cNvSpPr txBox="1">
              <a:spLocks noChangeArrowheads="1"/>
            </p:cNvSpPr>
            <p:nvPr/>
          </p:nvSpPr>
          <p:spPr bwMode="auto">
            <a:xfrm>
              <a:off x="5132" y="191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10</a:t>
              </a:r>
            </a:p>
          </p:txBody>
        </p:sp>
      </p:grpSp>
      <p:sp>
        <p:nvSpPr>
          <p:cNvPr id="33841" name="Rectangle 202"/>
          <p:cNvSpPr>
            <a:spLocks noChangeArrowheads="1"/>
          </p:cNvSpPr>
          <p:nvPr/>
        </p:nvSpPr>
        <p:spPr bwMode="auto">
          <a:xfrm>
            <a:off x="3117850" y="4841875"/>
            <a:ext cx="639763" cy="10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sp>
        <p:nvSpPr>
          <p:cNvPr id="33842" name="Rectangle 204"/>
          <p:cNvSpPr>
            <a:spLocks noChangeArrowheads="1"/>
          </p:cNvSpPr>
          <p:nvPr/>
        </p:nvSpPr>
        <p:spPr bwMode="auto">
          <a:xfrm>
            <a:off x="2200275" y="4516438"/>
            <a:ext cx="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nvGrpSpPr>
          <p:cNvPr id="5" name="Group 216"/>
          <p:cNvGrpSpPr>
            <a:grpSpLocks/>
          </p:cNvGrpSpPr>
          <p:nvPr/>
        </p:nvGrpSpPr>
        <p:grpSpPr bwMode="auto">
          <a:xfrm>
            <a:off x="3098800" y="2624138"/>
            <a:ext cx="2298700" cy="2181225"/>
            <a:chOff x="1579" y="2102"/>
            <a:chExt cx="1448" cy="1374"/>
          </a:xfrm>
        </p:grpSpPr>
        <p:sp>
          <p:nvSpPr>
            <p:cNvPr id="33853" name="Rectangle 189"/>
            <p:cNvSpPr>
              <a:spLocks noChangeArrowheads="1"/>
            </p:cNvSpPr>
            <p:nvPr/>
          </p:nvSpPr>
          <p:spPr bwMode="auto">
            <a:xfrm>
              <a:off x="2591" y="2593"/>
              <a:ext cx="4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t> X01X</a:t>
              </a:r>
            </a:p>
          </p:txBody>
        </p:sp>
        <p:sp>
          <p:nvSpPr>
            <p:cNvPr id="33854" name="AutoShape 196"/>
            <p:cNvSpPr>
              <a:spLocks noChangeArrowheads="1"/>
            </p:cNvSpPr>
            <p:nvPr/>
          </p:nvSpPr>
          <p:spPr bwMode="auto">
            <a:xfrm flipV="1">
              <a:off x="1677" y="2120"/>
              <a:ext cx="537" cy="436"/>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55" name="Rectangle 201"/>
            <p:cNvSpPr>
              <a:spLocks noChangeArrowheads="1"/>
            </p:cNvSpPr>
            <p:nvPr/>
          </p:nvSpPr>
          <p:spPr bwMode="auto">
            <a:xfrm flipV="1">
              <a:off x="1579" y="2102"/>
              <a:ext cx="725" cy="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sp>
          <p:nvSpPr>
            <p:cNvPr id="33856" name="AutoShape 205"/>
            <p:cNvSpPr>
              <a:spLocks noChangeArrowheads="1"/>
            </p:cNvSpPr>
            <p:nvPr/>
          </p:nvSpPr>
          <p:spPr bwMode="auto">
            <a:xfrm flipV="1">
              <a:off x="1674" y="3167"/>
              <a:ext cx="537" cy="266"/>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57" name="Rectangle 206"/>
            <p:cNvSpPr>
              <a:spLocks noChangeArrowheads="1"/>
            </p:cNvSpPr>
            <p:nvPr/>
          </p:nvSpPr>
          <p:spPr bwMode="auto">
            <a:xfrm flipV="1">
              <a:off x="1628" y="3425"/>
              <a:ext cx="725" cy="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cxnSp>
          <p:nvCxnSpPr>
            <p:cNvPr id="33858" name="AutoShape 208"/>
            <p:cNvCxnSpPr>
              <a:cxnSpLocks noChangeShapeType="1"/>
              <a:stCxn id="33853" idx="1"/>
              <a:endCxn id="33854" idx="3"/>
            </p:cNvCxnSpPr>
            <p:nvPr/>
          </p:nvCxnSpPr>
          <p:spPr bwMode="auto">
            <a:xfrm flipH="1" flipV="1">
              <a:off x="2225" y="2338"/>
              <a:ext cx="366" cy="35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859" name="AutoShape 209"/>
            <p:cNvCxnSpPr>
              <a:cxnSpLocks noChangeShapeType="1"/>
              <a:stCxn id="33853" idx="1"/>
              <a:endCxn id="33856" idx="3"/>
            </p:cNvCxnSpPr>
            <p:nvPr/>
          </p:nvCxnSpPr>
          <p:spPr bwMode="auto">
            <a:xfrm flipH="1">
              <a:off x="2222" y="2689"/>
              <a:ext cx="369" cy="61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6" name="Group 213"/>
          <p:cNvGrpSpPr>
            <a:grpSpLocks/>
          </p:cNvGrpSpPr>
          <p:nvPr/>
        </p:nvGrpSpPr>
        <p:grpSpPr bwMode="auto">
          <a:xfrm>
            <a:off x="2403475" y="1497013"/>
            <a:ext cx="1298575" cy="2371725"/>
            <a:chOff x="1141" y="1392"/>
            <a:chExt cx="818" cy="1494"/>
          </a:xfrm>
        </p:grpSpPr>
        <p:sp>
          <p:nvSpPr>
            <p:cNvPr id="33850" name="AutoShape 188"/>
            <p:cNvSpPr>
              <a:spLocks noChangeArrowheads="1"/>
            </p:cNvSpPr>
            <p:nvPr/>
          </p:nvSpPr>
          <p:spPr bwMode="auto">
            <a:xfrm>
              <a:off x="1305" y="2246"/>
              <a:ext cx="654" cy="64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3851" name="Rectangle 182"/>
            <p:cNvSpPr>
              <a:spLocks noChangeArrowheads="1"/>
            </p:cNvSpPr>
            <p:nvPr/>
          </p:nvSpPr>
          <p:spPr bwMode="auto">
            <a:xfrm>
              <a:off x="1141" y="1392"/>
              <a:ext cx="3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t>0XX1</a:t>
              </a:r>
            </a:p>
          </p:txBody>
        </p:sp>
        <p:cxnSp>
          <p:nvCxnSpPr>
            <p:cNvPr id="33852" name="AutoShape 183"/>
            <p:cNvCxnSpPr>
              <a:cxnSpLocks noChangeShapeType="1"/>
              <a:stCxn id="33851" idx="2"/>
              <a:endCxn id="33850" idx="0"/>
            </p:cNvCxnSpPr>
            <p:nvPr/>
          </p:nvCxnSpPr>
          <p:spPr bwMode="auto">
            <a:xfrm>
              <a:off x="1337" y="1584"/>
              <a:ext cx="295" cy="6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7" name="Group 215"/>
          <p:cNvGrpSpPr>
            <a:grpSpLocks/>
          </p:cNvGrpSpPr>
          <p:nvPr/>
        </p:nvGrpSpPr>
        <p:grpSpPr bwMode="auto">
          <a:xfrm>
            <a:off x="3319463" y="1844675"/>
            <a:ext cx="1406525" cy="2782888"/>
            <a:chOff x="3182" y="1296"/>
            <a:chExt cx="886" cy="1753"/>
          </a:xfrm>
        </p:grpSpPr>
        <p:cxnSp>
          <p:nvCxnSpPr>
            <p:cNvPr id="33847" name="AutoShape 190"/>
            <p:cNvCxnSpPr>
              <a:cxnSpLocks noChangeShapeType="1"/>
              <a:stCxn id="33848" idx="2"/>
              <a:endCxn id="33849" idx="0"/>
            </p:cNvCxnSpPr>
            <p:nvPr/>
          </p:nvCxnSpPr>
          <p:spPr bwMode="auto">
            <a:xfrm flipH="1">
              <a:off x="3253" y="1488"/>
              <a:ext cx="606" cy="514"/>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848" name="Rectangle 197"/>
            <p:cNvSpPr>
              <a:spLocks noChangeArrowheads="1"/>
            </p:cNvSpPr>
            <p:nvPr/>
          </p:nvSpPr>
          <p:spPr bwMode="auto">
            <a:xfrm>
              <a:off x="3650" y="1296"/>
              <a:ext cx="4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b="0"/>
                <a:t>XX11</a:t>
              </a:r>
            </a:p>
          </p:txBody>
        </p:sp>
        <p:sp>
          <p:nvSpPr>
            <p:cNvPr id="33849" name="AutoShape 199"/>
            <p:cNvSpPr>
              <a:spLocks noChangeArrowheads="1"/>
            </p:cNvSpPr>
            <p:nvPr/>
          </p:nvSpPr>
          <p:spPr bwMode="auto">
            <a:xfrm>
              <a:off x="3182" y="2014"/>
              <a:ext cx="142" cy="1035"/>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sp>
        <p:nvSpPr>
          <p:cNvPr id="33846" name="Text Box 218"/>
          <p:cNvSpPr txBox="1">
            <a:spLocks noChangeArrowheads="1"/>
          </p:cNvSpPr>
          <p:nvPr/>
        </p:nvSpPr>
        <p:spPr bwMode="auto">
          <a:xfrm rot="-5400000">
            <a:off x="1671638" y="3578225"/>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c</a:t>
            </a:r>
          </a:p>
        </p:txBody>
      </p:sp>
      <p:sp>
        <p:nvSpPr>
          <p:cNvPr id="79" name="TextBox 78"/>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§6.8</a:t>
            </a:r>
          </a:p>
        </p:txBody>
      </p:sp>
      <p:sp>
        <p:nvSpPr>
          <p:cNvPr id="8" name="Rounded Rectangle 7"/>
          <p:cNvSpPr/>
          <p:nvPr/>
        </p:nvSpPr>
        <p:spPr>
          <a:xfrm>
            <a:off x="2698750" y="2804280"/>
            <a:ext cx="969963" cy="1453395"/>
          </a:xfrm>
          <a:prstGeom prst="round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91428E00-80DD-2147-9602-1B9AC9547B01}" type="slidenum">
              <a:rPr lang="en-US" smtClean="0"/>
              <a:t>56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9" name="Object 2"/>
          <p:cNvGraphicFramePr>
            <a:graphicFrameLocks noChangeAspect="1"/>
          </p:cNvGraphicFramePr>
          <p:nvPr/>
        </p:nvGraphicFramePr>
        <p:xfrm>
          <a:off x="5029200" y="4343400"/>
          <a:ext cx="3052763" cy="1604963"/>
        </p:xfrm>
        <a:graphic>
          <a:graphicData uri="http://schemas.openxmlformats.org/presentationml/2006/ole">
            <mc:AlternateContent xmlns:mc="http://schemas.openxmlformats.org/markup-compatibility/2006">
              <mc:Choice xmlns:v="urn:schemas-microsoft-com:vml" Requires="v">
                <p:oleObj name="Visio" r:id="rId3" imgW="1523041" imgH="802168" progId="">
                  <p:embed/>
                </p:oleObj>
              </mc:Choice>
              <mc:Fallback>
                <p:oleObj name="Visio" r:id="rId3" imgW="1523041" imgH="80216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343400"/>
                        <a:ext cx="3052763"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Text Box 5"/>
          <p:cNvSpPr txBox="1">
            <a:spLocks noChangeArrowheads="1"/>
          </p:cNvSpPr>
          <p:nvPr/>
        </p:nvSpPr>
        <p:spPr bwMode="auto">
          <a:xfrm>
            <a:off x="5715000" y="838200"/>
            <a:ext cx="1062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eaLnBrk="1" hangingPunct="1">
              <a:spcBef>
                <a:spcPct val="0"/>
              </a:spcBef>
            </a:pPr>
            <a:r>
              <a:rPr lang="en-US" sz="2400" b="0" dirty="0">
                <a:latin typeface="Tahoma" pitchFamily="34" charset="0"/>
              </a:rPr>
              <a:t>Cover:</a:t>
            </a:r>
          </a:p>
          <a:p>
            <a:pPr algn="l" eaLnBrk="1" hangingPunct="1">
              <a:spcBef>
                <a:spcPct val="0"/>
              </a:spcBef>
            </a:pPr>
            <a:r>
              <a:rPr lang="en-US" sz="2400" b="0" dirty="0">
                <a:latin typeface="Tahoma" pitchFamily="34" charset="0"/>
              </a:rPr>
              <a:t>  0XX1</a:t>
            </a:r>
          </a:p>
          <a:p>
            <a:pPr algn="l" eaLnBrk="1" hangingPunct="1">
              <a:spcBef>
                <a:spcPct val="0"/>
              </a:spcBef>
            </a:pPr>
            <a:r>
              <a:rPr lang="en-US" sz="2400" b="0" dirty="0">
                <a:latin typeface="Tahoma" pitchFamily="34" charset="0"/>
              </a:rPr>
              <a:t>  X01X</a:t>
            </a:r>
          </a:p>
        </p:txBody>
      </p:sp>
      <p:grpSp>
        <p:nvGrpSpPr>
          <p:cNvPr id="78" name="Group 77"/>
          <p:cNvGrpSpPr/>
          <p:nvPr/>
        </p:nvGrpSpPr>
        <p:grpSpPr>
          <a:xfrm>
            <a:off x="5029200" y="3005138"/>
            <a:ext cx="2609850" cy="428625"/>
            <a:chOff x="5029200" y="3005138"/>
            <a:chExt cx="2609850" cy="428625"/>
          </a:xfrm>
        </p:grpSpPr>
        <p:sp>
          <p:nvSpPr>
            <p:cNvPr id="34821" name="Text Box 6"/>
            <p:cNvSpPr txBox="1">
              <a:spLocks noChangeArrowheads="1"/>
            </p:cNvSpPr>
            <p:nvPr/>
          </p:nvSpPr>
          <p:spPr bwMode="auto">
            <a:xfrm>
              <a:off x="5029200" y="3006725"/>
              <a:ext cx="26098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800" b="0" dirty="0" err="1"/>
                <a:t>f</a:t>
              </a:r>
              <a:r>
                <a:rPr lang="en-US" sz="2800" b="0" dirty="0"/>
                <a:t>  = (a  </a:t>
              </a:r>
              <a:r>
                <a:rPr lang="en-US" sz="2800" b="0" dirty="0" err="1"/>
                <a:t>d</a:t>
              </a:r>
              <a:r>
                <a:rPr lang="en-US" sz="2800" b="0" dirty="0"/>
                <a:t>) </a:t>
              </a:r>
              <a:r>
                <a:rPr lang="en-US" b="0" dirty="0"/>
                <a:t>V</a:t>
              </a:r>
              <a:r>
                <a:rPr lang="en-US" sz="2800" b="0" dirty="0"/>
                <a:t> (</a:t>
              </a:r>
              <a:r>
                <a:rPr lang="en-US" sz="2800" b="0" dirty="0" err="1"/>
                <a:t>b</a:t>
              </a:r>
              <a:r>
                <a:rPr lang="en-US" sz="2800" b="0" dirty="0"/>
                <a:t>  </a:t>
              </a:r>
              <a:r>
                <a:rPr lang="en-US" sz="2800" b="0" dirty="0" err="1"/>
                <a:t>c</a:t>
              </a:r>
              <a:r>
                <a:rPr lang="en-US" sz="2800" b="0" dirty="0"/>
                <a:t>)</a:t>
              </a:r>
            </a:p>
          </p:txBody>
        </p:sp>
        <p:sp>
          <p:nvSpPr>
            <p:cNvPr id="34822" name="Text Box 7"/>
            <p:cNvSpPr txBox="1">
              <a:spLocks noChangeArrowheads="1"/>
            </p:cNvSpPr>
            <p:nvPr/>
          </p:nvSpPr>
          <p:spPr bwMode="auto">
            <a:xfrm flipV="1">
              <a:off x="5962650" y="3081338"/>
              <a:ext cx="16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a:t>V</a:t>
              </a:r>
              <a:endParaRPr lang="en-US" sz="2800" b="0"/>
            </a:p>
          </p:txBody>
        </p:sp>
        <p:sp>
          <p:nvSpPr>
            <p:cNvPr id="34823" name="Text Box 8"/>
            <p:cNvSpPr txBox="1">
              <a:spLocks noChangeArrowheads="1"/>
            </p:cNvSpPr>
            <p:nvPr/>
          </p:nvSpPr>
          <p:spPr bwMode="auto">
            <a:xfrm flipV="1">
              <a:off x="7180263" y="3081338"/>
              <a:ext cx="169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b="0"/>
                <a:t>V</a:t>
              </a:r>
              <a:endParaRPr lang="en-US" sz="2800" b="0"/>
            </a:p>
          </p:txBody>
        </p:sp>
        <p:sp>
          <p:nvSpPr>
            <p:cNvPr id="34824" name="Text Box 14"/>
            <p:cNvSpPr txBox="1">
              <a:spLocks noChangeArrowheads="1"/>
            </p:cNvSpPr>
            <p:nvPr/>
          </p:nvSpPr>
          <p:spPr bwMode="auto">
            <a:xfrm>
              <a:off x="6162675" y="3005138"/>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dirty="0"/>
                <a:t>¯</a:t>
              </a:r>
            </a:p>
          </p:txBody>
        </p:sp>
        <p:sp>
          <p:nvSpPr>
            <p:cNvPr id="34825" name="Text Box 15"/>
            <p:cNvSpPr txBox="1">
              <a:spLocks noChangeArrowheads="1"/>
            </p:cNvSpPr>
            <p:nvPr/>
          </p:nvSpPr>
          <p:spPr bwMode="auto">
            <a:xfrm>
              <a:off x="7353300" y="3005138"/>
              <a:ext cx="1682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a:r>
                <a:rPr lang="en-US" sz="2400"/>
                <a:t>¯</a:t>
              </a:r>
            </a:p>
          </p:txBody>
        </p:sp>
      </p:grpSp>
      <p:sp>
        <p:nvSpPr>
          <p:cNvPr id="34826" name="Rectangle 19"/>
          <p:cNvSpPr>
            <a:spLocks noChangeArrowheads="1"/>
          </p:cNvSpPr>
          <p:nvPr/>
        </p:nvSpPr>
        <p:spPr bwMode="auto">
          <a:xfrm>
            <a:off x="152400" y="0"/>
            <a:ext cx="7772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l">
              <a:spcBef>
                <a:spcPct val="0"/>
              </a:spcBef>
            </a:pPr>
            <a:r>
              <a:rPr lang="en-US" sz="2400" b="0">
                <a:solidFill>
                  <a:srgbClr val="000099"/>
                </a:solidFill>
              </a:rPr>
              <a:t>Decimal prime number function – circuit</a:t>
            </a:r>
          </a:p>
        </p:txBody>
      </p:sp>
      <p:sp>
        <p:nvSpPr>
          <p:cNvPr id="34827" name="Rectangle 20"/>
          <p:cNvSpPr>
            <a:spLocks noChangeArrowheads="1"/>
          </p:cNvSpPr>
          <p:nvPr/>
        </p:nvSpPr>
        <p:spPr bwMode="auto">
          <a:xfrm>
            <a:off x="2106613" y="2876550"/>
            <a:ext cx="457200" cy="4397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28" name="Rectangle 21"/>
          <p:cNvSpPr>
            <a:spLocks noChangeArrowheads="1"/>
          </p:cNvSpPr>
          <p:nvPr/>
        </p:nvSpPr>
        <p:spPr bwMode="auto">
          <a:xfrm>
            <a:off x="1646238" y="2876550"/>
            <a:ext cx="457200" cy="4397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29" name="Rectangle 22"/>
          <p:cNvSpPr>
            <a:spLocks noChangeArrowheads="1"/>
          </p:cNvSpPr>
          <p:nvPr/>
        </p:nvSpPr>
        <p:spPr bwMode="auto">
          <a:xfrm>
            <a:off x="1185863" y="2876550"/>
            <a:ext cx="463550" cy="4397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30" name="Rectangle 23"/>
          <p:cNvSpPr>
            <a:spLocks noChangeArrowheads="1"/>
          </p:cNvSpPr>
          <p:nvPr/>
        </p:nvSpPr>
        <p:spPr bwMode="auto">
          <a:xfrm>
            <a:off x="2563813" y="2876550"/>
            <a:ext cx="460375" cy="4397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31" name="Rectangle 24"/>
          <p:cNvSpPr>
            <a:spLocks noChangeArrowheads="1"/>
          </p:cNvSpPr>
          <p:nvPr/>
        </p:nvSpPr>
        <p:spPr bwMode="auto">
          <a:xfrm>
            <a:off x="1646238" y="3313113"/>
            <a:ext cx="457200" cy="4476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32" name="Rectangle 25"/>
          <p:cNvSpPr>
            <a:spLocks noChangeArrowheads="1"/>
          </p:cNvSpPr>
          <p:nvPr/>
        </p:nvSpPr>
        <p:spPr bwMode="auto">
          <a:xfrm>
            <a:off x="1185863" y="3314700"/>
            <a:ext cx="463550" cy="446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33" name="Rectangle 26"/>
          <p:cNvSpPr>
            <a:spLocks noChangeArrowheads="1"/>
          </p:cNvSpPr>
          <p:nvPr/>
        </p:nvSpPr>
        <p:spPr bwMode="auto">
          <a:xfrm>
            <a:off x="2106613" y="3313113"/>
            <a:ext cx="457200" cy="4476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34" name="Rectangle 27"/>
          <p:cNvSpPr>
            <a:spLocks noChangeArrowheads="1"/>
          </p:cNvSpPr>
          <p:nvPr/>
        </p:nvSpPr>
        <p:spPr bwMode="auto">
          <a:xfrm>
            <a:off x="2563813" y="3313113"/>
            <a:ext cx="460375" cy="4460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35" name="Rectangle 28"/>
          <p:cNvSpPr>
            <a:spLocks noChangeArrowheads="1"/>
          </p:cNvSpPr>
          <p:nvPr/>
        </p:nvSpPr>
        <p:spPr bwMode="auto">
          <a:xfrm>
            <a:off x="1646238" y="3759200"/>
            <a:ext cx="457200" cy="446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36" name="Rectangle 29"/>
          <p:cNvSpPr>
            <a:spLocks noChangeArrowheads="1"/>
          </p:cNvSpPr>
          <p:nvPr/>
        </p:nvSpPr>
        <p:spPr bwMode="auto">
          <a:xfrm>
            <a:off x="1185863" y="3760788"/>
            <a:ext cx="463550" cy="4445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37" name="Rectangle 30"/>
          <p:cNvSpPr>
            <a:spLocks noChangeArrowheads="1"/>
          </p:cNvSpPr>
          <p:nvPr/>
        </p:nvSpPr>
        <p:spPr bwMode="auto">
          <a:xfrm>
            <a:off x="2106613" y="3759200"/>
            <a:ext cx="457200" cy="446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38" name="Rectangle 31"/>
          <p:cNvSpPr>
            <a:spLocks noChangeArrowheads="1"/>
          </p:cNvSpPr>
          <p:nvPr/>
        </p:nvSpPr>
        <p:spPr bwMode="auto">
          <a:xfrm>
            <a:off x="2563813" y="3759200"/>
            <a:ext cx="460375" cy="4460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39" name="Rectangle 32"/>
          <p:cNvSpPr>
            <a:spLocks noChangeArrowheads="1"/>
          </p:cNvSpPr>
          <p:nvPr/>
        </p:nvSpPr>
        <p:spPr bwMode="auto">
          <a:xfrm>
            <a:off x="1646238" y="4195763"/>
            <a:ext cx="457200"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40" name="Rectangle 33"/>
          <p:cNvSpPr>
            <a:spLocks noChangeArrowheads="1"/>
          </p:cNvSpPr>
          <p:nvPr/>
        </p:nvSpPr>
        <p:spPr bwMode="auto">
          <a:xfrm>
            <a:off x="1185863" y="4195763"/>
            <a:ext cx="463550"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41" name="Rectangle 34"/>
          <p:cNvSpPr>
            <a:spLocks noChangeArrowheads="1"/>
          </p:cNvSpPr>
          <p:nvPr/>
        </p:nvSpPr>
        <p:spPr bwMode="auto">
          <a:xfrm>
            <a:off x="2106613" y="4195763"/>
            <a:ext cx="457200"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42" name="Rectangle 35"/>
          <p:cNvSpPr>
            <a:spLocks noChangeArrowheads="1"/>
          </p:cNvSpPr>
          <p:nvPr/>
        </p:nvSpPr>
        <p:spPr bwMode="auto">
          <a:xfrm>
            <a:off x="2563813" y="4195763"/>
            <a:ext cx="460375" cy="45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grpSp>
        <p:nvGrpSpPr>
          <p:cNvPr id="2" name="Group 36"/>
          <p:cNvGrpSpPr>
            <a:grpSpLocks/>
          </p:cNvGrpSpPr>
          <p:nvPr/>
        </p:nvGrpSpPr>
        <p:grpSpPr bwMode="auto">
          <a:xfrm rot="16200000" flipH="1">
            <a:off x="203994" y="3655219"/>
            <a:ext cx="1611312" cy="247650"/>
            <a:chOff x="4259" y="1917"/>
            <a:chExt cx="1015" cy="156"/>
          </a:xfrm>
        </p:grpSpPr>
        <p:sp>
          <p:nvSpPr>
            <p:cNvPr id="34889" name="Text Box 37"/>
            <p:cNvSpPr txBox="1">
              <a:spLocks noChangeArrowheads="1"/>
            </p:cNvSpPr>
            <p:nvPr/>
          </p:nvSpPr>
          <p:spPr bwMode="auto">
            <a:xfrm>
              <a:off x="4259"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00</a:t>
              </a:r>
            </a:p>
          </p:txBody>
        </p:sp>
        <p:sp>
          <p:nvSpPr>
            <p:cNvPr id="34890" name="Text Box 38"/>
            <p:cNvSpPr txBox="1">
              <a:spLocks noChangeArrowheads="1"/>
            </p:cNvSpPr>
            <p:nvPr/>
          </p:nvSpPr>
          <p:spPr bwMode="auto">
            <a:xfrm>
              <a:off x="4547"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01</a:t>
              </a:r>
            </a:p>
          </p:txBody>
        </p:sp>
        <p:sp>
          <p:nvSpPr>
            <p:cNvPr id="34891" name="Text Box 39"/>
            <p:cNvSpPr txBox="1">
              <a:spLocks noChangeArrowheads="1"/>
            </p:cNvSpPr>
            <p:nvPr/>
          </p:nvSpPr>
          <p:spPr bwMode="auto">
            <a:xfrm>
              <a:off x="4852" y="191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11</a:t>
              </a:r>
            </a:p>
          </p:txBody>
        </p:sp>
        <p:sp>
          <p:nvSpPr>
            <p:cNvPr id="34892" name="Text Box 40"/>
            <p:cNvSpPr txBox="1">
              <a:spLocks noChangeArrowheads="1"/>
            </p:cNvSpPr>
            <p:nvPr/>
          </p:nvSpPr>
          <p:spPr bwMode="auto">
            <a:xfrm>
              <a:off x="5132" y="191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10</a:t>
              </a:r>
            </a:p>
          </p:txBody>
        </p:sp>
      </p:grpSp>
      <p:sp>
        <p:nvSpPr>
          <p:cNvPr id="34844" name="Line 41"/>
          <p:cNvSpPr>
            <a:spLocks noChangeShapeType="1"/>
          </p:cNvSpPr>
          <p:nvPr/>
        </p:nvSpPr>
        <p:spPr bwMode="auto">
          <a:xfrm>
            <a:off x="2093913" y="4783138"/>
            <a:ext cx="9302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4845" name="Line 42"/>
          <p:cNvSpPr>
            <a:spLocks noChangeShapeType="1"/>
          </p:cNvSpPr>
          <p:nvPr/>
        </p:nvSpPr>
        <p:spPr bwMode="auto">
          <a:xfrm>
            <a:off x="1649413" y="2551113"/>
            <a:ext cx="91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4846" name="Line 43"/>
          <p:cNvSpPr>
            <a:spLocks noChangeShapeType="1"/>
          </p:cNvSpPr>
          <p:nvPr/>
        </p:nvSpPr>
        <p:spPr bwMode="auto">
          <a:xfrm rot="-5400000">
            <a:off x="2681288" y="4205288"/>
            <a:ext cx="908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4847" name="Line 44"/>
          <p:cNvSpPr>
            <a:spLocks noChangeShapeType="1"/>
          </p:cNvSpPr>
          <p:nvPr/>
        </p:nvSpPr>
        <p:spPr bwMode="auto">
          <a:xfrm rot="-5400000">
            <a:off x="398463" y="3757613"/>
            <a:ext cx="908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4848" name="Text Box 45"/>
          <p:cNvSpPr txBox="1">
            <a:spLocks noChangeArrowheads="1"/>
          </p:cNvSpPr>
          <p:nvPr/>
        </p:nvSpPr>
        <p:spPr bwMode="auto">
          <a:xfrm>
            <a:off x="2054225" y="230822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a</a:t>
            </a:r>
          </a:p>
        </p:txBody>
      </p:sp>
      <p:sp>
        <p:nvSpPr>
          <p:cNvPr id="34849" name="Text Box 46"/>
          <p:cNvSpPr txBox="1">
            <a:spLocks noChangeArrowheads="1"/>
          </p:cNvSpPr>
          <p:nvPr/>
        </p:nvSpPr>
        <p:spPr bwMode="auto">
          <a:xfrm>
            <a:off x="2506663" y="484663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b</a:t>
            </a:r>
          </a:p>
        </p:txBody>
      </p:sp>
      <p:sp>
        <p:nvSpPr>
          <p:cNvPr id="34850" name="Text Box 47"/>
          <p:cNvSpPr txBox="1">
            <a:spLocks noChangeArrowheads="1"/>
          </p:cNvSpPr>
          <p:nvPr/>
        </p:nvSpPr>
        <p:spPr bwMode="auto">
          <a:xfrm rot="-5400000">
            <a:off x="3232945" y="4072731"/>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d</a:t>
            </a:r>
          </a:p>
        </p:txBody>
      </p:sp>
      <p:sp>
        <p:nvSpPr>
          <p:cNvPr id="34851" name="Text Box 48"/>
          <p:cNvSpPr txBox="1">
            <a:spLocks noChangeArrowheads="1"/>
          </p:cNvSpPr>
          <p:nvPr/>
        </p:nvSpPr>
        <p:spPr bwMode="auto">
          <a:xfrm>
            <a:off x="1354138" y="2959100"/>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4852" name="Text Box 49"/>
          <p:cNvSpPr txBox="1">
            <a:spLocks noChangeArrowheads="1"/>
          </p:cNvSpPr>
          <p:nvPr/>
        </p:nvSpPr>
        <p:spPr bwMode="auto">
          <a:xfrm>
            <a:off x="1355725" y="341630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4853" name="Text Box 50"/>
          <p:cNvSpPr txBox="1">
            <a:spLocks noChangeArrowheads="1"/>
          </p:cNvSpPr>
          <p:nvPr/>
        </p:nvSpPr>
        <p:spPr bwMode="auto">
          <a:xfrm>
            <a:off x="1370013" y="383540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4854" name="Text Box 51"/>
          <p:cNvSpPr txBox="1">
            <a:spLocks noChangeArrowheads="1"/>
          </p:cNvSpPr>
          <p:nvPr/>
        </p:nvSpPr>
        <p:spPr bwMode="auto">
          <a:xfrm>
            <a:off x="2736850" y="341630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4855" name="Text Box 52"/>
          <p:cNvSpPr txBox="1">
            <a:spLocks noChangeArrowheads="1"/>
          </p:cNvSpPr>
          <p:nvPr/>
        </p:nvSpPr>
        <p:spPr bwMode="auto">
          <a:xfrm>
            <a:off x="1366838" y="4279900"/>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4856" name="Text Box 53"/>
          <p:cNvSpPr txBox="1">
            <a:spLocks noChangeArrowheads="1"/>
          </p:cNvSpPr>
          <p:nvPr/>
        </p:nvSpPr>
        <p:spPr bwMode="auto">
          <a:xfrm>
            <a:off x="1800225" y="427990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0</a:t>
            </a:r>
          </a:p>
        </p:txBody>
      </p:sp>
      <p:sp>
        <p:nvSpPr>
          <p:cNvPr id="34857" name="Text Box 54"/>
          <p:cNvSpPr txBox="1">
            <a:spLocks noChangeArrowheads="1"/>
          </p:cNvSpPr>
          <p:nvPr/>
        </p:nvSpPr>
        <p:spPr bwMode="auto">
          <a:xfrm>
            <a:off x="1795463" y="2959100"/>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4858" name="Text Box 55"/>
          <p:cNvSpPr txBox="1">
            <a:spLocks noChangeArrowheads="1"/>
          </p:cNvSpPr>
          <p:nvPr/>
        </p:nvSpPr>
        <p:spPr bwMode="auto">
          <a:xfrm>
            <a:off x="1795463" y="3416300"/>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4859" name="Text Box 56"/>
          <p:cNvSpPr txBox="1">
            <a:spLocks noChangeArrowheads="1"/>
          </p:cNvSpPr>
          <p:nvPr/>
        </p:nvSpPr>
        <p:spPr bwMode="auto">
          <a:xfrm>
            <a:off x="2274888" y="3416300"/>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4860" name="Text Box 57"/>
          <p:cNvSpPr txBox="1">
            <a:spLocks noChangeArrowheads="1"/>
          </p:cNvSpPr>
          <p:nvPr/>
        </p:nvSpPr>
        <p:spPr bwMode="auto">
          <a:xfrm>
            <a:off x="2276475" y="295910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4861" name="Text Box 58"/>
          <p:cNvSpPr txBox="1">
            <a:spLocks noChangeArrowheads="1"/>
          </p:cNvSpPr>
          <p:nvPr/>
        </p:nvSpPr>
        <p:spPr bwMode="auto">
          <a:xfrm>
            <a:off x="2727325" y="295751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solidFill>
                  <a:schemeClr val="hlink"/>
                </a:solidFill>
              </a:rPr>
              <a:t>1</a:t>
            </a:r>
          </a:p>
        </p:txBody>
      </p:sp>
      <p:sp>
        <p:nvSpPr>
          <p:cNvPr id="34862" name="Text Box 59"/>
          <p:cNvSpPr txBox="1">
            <a:spLocks noChangeArrowheads="1"/>
          </p:cNvSpPr>
          <p:nvPr/>
        </p:nvSpPr>
        <p:spPr bwMode="auto">
          <a:xfrm>
            <a:off x="1803400" y="383540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4863" name="Text Box 60"/>
          <p:cNvSpPr txBox="1">
            <a:spLocks noChangeArrowheads="1"/>
          </p:cNvSpPr>
          <p:nvPr/>
        </p:nvSpPr>
        <p:spPr bwMode="auto">
          <a:xfrm>
            <a:off x="2286000" y="383540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4864" name="Text Box 61"/>
          <p:cNvSpPr txBox="1">
            <a:spLocks noChangeArrowheads="1"/>
          </p:cNvSpPr>
          <p:nvPr/>
        </p:nvSpPr>
        <p:spPr bwMode="auto">
          <a:xfrm>
            <a:off x="2733675" y="383540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4865" name="Text Box 62"/>
          <p:cNvSpPr txBox="1">
            <a:spLocks noChangeArrowheads="1"/>
          </p:cNvSpPr>
          <p:nvPr/>
        </p:nvSpPr>
        <p:spPr bwMode="auto">
          <a:xfrm>
            <a:off x="2287588" y="427990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4866" name="Text Box 63"/>
          <p:cNvSpPr txBox="1">
            <a:spLocks noChangeArrowheads="1"/>
          </p:cNvSpPr>
          <p:nvPr/>
        </p:nvSpPr>
        <p:spPr bwMode="auto">
          <a:xfrm>
            <a:off x="2735263" y="4276725"/>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b="0"/>
              <a:t>x</a:t>
            </a:r>
          </a:p>
        </p:txBody>
      </p:sp>
      <p:sp>
        <p:nvSpPr>
          <p:cNvPr id="34867" name="Line 64"/>
          <p:cNvSpPr>
            <a:spLocks noChangeShapeType="1"/>
          </p:cNvSpPr>
          <p:nvPr/>
        </p:nvSpPr>
        <p:spPr bwMode="auto">
          <a:xfrm>
            <a:off x="825500" y="2552700"/>
            <a:ext cx="360363" cy="323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34868" name="Text Box 65"/>
          <p:cNvSpPr txBox="1">
            <a:spLocks noChangeArrowheads="1"/>
          </p:cNvSpPr>
          <p:nvPr/>
        </p:nvSpPr>
        <p:spPr bwMode="auto">
          <a:xfrm>
            <a:off x="933450" y="23558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ba</a:t>
            </a:r>
          </a:p>
        </p:txBody>
      </p:sp>
      <p:sp>
        <p:nvSpPr>
          <p:cNvPr id="34869" name="Text Box 66"/>
          <p:cNvSpPr txBox="1">
            <a:spLocks noChangeArrowheads="1"/>
          </p:cNvSpPr>
          <p:nvPr/>
        </p:nvSpPr>
        <p:spPr bwMode="auto">
          <a:xfrm>
            <a:off x="669925" y="2600325"/>
            <a:ext cx="214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dc</a:t>
            </a:r>
          </a:p>
        </p:txBody>
      </p:sp>
      <p:grpSp>
        <p:nvGrpSpPr>
          <p:cNvPr id="3" name="Group 71"/>
          <p:cNvGrpSpPr>
            <a:grpSpLocks/>
          </p:cNvGrpSpPr>
          <p:nvPr/>
        </p:nvGrpSpPr>
        <p:grpSpPr bwMode="auto">
          <a:xfrm>
            <a:off x="1289050" y="2614613"/>
            <a:ext cx="1611313" cy="247650"/>
            <a:chOff x="4259" y="1917"/>
            <a:chExt cx="1015" cy="156"/>
          </a:xfrm>
        </p:grpSpPr>
        <p:sp>
          <p:nvSpPr>
            <p:cNvPr id="34885" name="Text Box 72"/>
            <p:cNvSpPr txBox="1">
              <a:spLocks noChangeArrowheads="1"/>
            </p:cNvSpPr>
            <p:nvPr/>
          </p:nvSpPr>
          <p:spPr bwMode="auto">
            <a:xfrm>
              <a:off x="4259"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00</a:t>
              </a:r>
            </a:p>
          </p:txBody>
        </p:sp>
        <p:sp>
          <p:nvSpPr>
            <p:cNvPr id="34886" name="Text Box 73"/>
            <p:cNvSpPr txBox="1">
              <a:spLocks noChangeArrowheads="1"/>
            </p:cNvSpPr>
            <p:nvPr/>
          </p:nvSpPr>
          <p:spPr bwMode="auto">
            <a:xfrm>
              <a:off x="4547" y="1919"/>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01</a:t>
              </a:r>
            </a:p>
          </p:txBody>
        </p:sp>
        <p:sp>
          <p:nvSpPr>
            <p:cNvPr id="34887" name="Text Box 74"/>
            <p:cNvSpPr txBox="1">
              <a:spLocks noChangeArrowheads="1"/>
            </p:cNvSpPr>
            <p:nvPr/>
          </p:nvSpPr>
          <p:spPr bwMode="auto">
            <a:xfrm>
              <a:off x="4852" y="1918"/>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11</a:t>
              </a:r>
            </a:p>
          </p:txBody>
        </p:sp>
        <p:sp>
          <p:nvSpPr>
            <p:cNvPr id="34888" name="Text Box 75"/>
            <p:cNvSpPr txBox="1">
              <a:spLocks noChangeArrowheads="1"/>
            </p:cNvSpPr>
            <p:nvPr/>
          </p:nvSpPr>
          <p:spPr bwMode="auto">
            <a:xfrm>
              <a:off x="5132" y="1917"/>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ctr"/>
              <a:r>
                <a:rPr lang="en-US" sz="1600" b="0"/>
                <a:t>10</a:t>
              </a:r>
            </a:p>
          </p:txBody>
        </p:sp>
      </p:grpSp>
      <p:sp>
        <p:nvSpPr>
          <p:cNvPr id="34871" name="Rectangle 76"/>
          <p:cNvSpPr>
            <a:spLocks noChangeArrowheads="1"/>
          </p:cNvSpPr>
          <p:nvPr/>
        </p:nvSpPr>
        <p:spPr bwMode="auto">
          <a:xfrm>
            <a:off x="2035175" y="4795838"/>
            <a:ext cx="639763" cy="10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grpSp>
        <p:nvGrpSpPr>
          <p:cNvPr id="4" name="Group 77"/>
          <p:cNvGrpSpPr>
            <a:grpSpLocks/>
          </p:cNvGrpSpPr>
          <p:nvPr/>
        </p:nvGrpSpPr>
        <p:grpSpPr bwMode="auto">
          <a:xfrm>
            <a:off x="2016125" y="2578100"/>
            <a:ext cx="2298700" cy="2181225"/>
            <a:chOff x="1579" y="2102"/>
            <a:chExt cx="1448" cy="1374"/>
          </a:xfrm>
        </p:grpSpPr>
        <p:sp>
          <p:nvSpPr>
            <p:cNvPr id="34878" name="Rectangle 78"/>
            <p:cNvSpPr>
              <a:spLocks noChangeArrowheads="1"/>
            </p:cNvSpPr>
            <p:nvPr/>
          </p:nvSpPr>
          <p:spPr bwMode="auto">
            <a:xfrm>
              <a:off x="2591" y="2593"/>
              <a:ext cx="4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t> X01X</a:t>
              </a:r>
            </a:p>
          </p:txBody>
        </p:sp>
        <p:sp>
          <p:nvSpPr>
            <p:cNvPr id="34879" name="AutoShape 79"/>
            <p:cNvSpPr>
              <a:spLocks noChangeArrowheads="1"/>
            </p:cNvSpPr>
            <p:nvPr/>
          </p:nvSpPr>
          <p:spPr bwMode="auto">
            <a:xfrm flipV="1">
              <a:off x="1677" y="2120"/>
              <a:ext cx="537" cy="436"/>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80" name="Rectangle 80"/>
            <p:cNvSpPr>
              <a:spLocks noChangeArrowheads="1"/>
            </p:cNvSpPr>
            <p:nvPr/>
          </p:nvSpPr>
          <p:spPr bwMode="auto">
            <a:xfrm flipV="1">
              <a:off x="1579" y="2102"/>
              <a:ext cx="725" cy="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sp>
          <p:nvSpPr>
            <p:cNvPr id="34881" name="AutoShape 81"/>
            <p:cNvSpPr>
              <a:spLocks noChangeArrowheads="1"/>
            </p:cNvSpPr>
            <p:nvPr/>
          </p:nvSpPr>
          <p:spPr bwMode="auto">
            <a:xfrm flipV="1">
              <a:off x="1674" y="3167"/>
              <a:ext cx="537" cy="266"/>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82" name="Rectangle 82"/>
            <p:cNvSpPr>
              <a:spLocks noChangeArrowheads="1"/>
            </p:cNvSpPr>
            <p:nvPr/>
          </p:nvSpPr>
          <p:spPr bwMode="auto">
            <a:xfrm flipV="1">
              <a:off x="1628" y="3425"/>
              <a:ext cx="725" cy="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cxnSp>
          <p:nvCxnSpPr>
            <p:cNvPr id="34883" name="AutoShape 83"/>
            <p:cNvCxnSpPr>
              <a:cxnSpLocks noChangeShapeType="1"/>
              <a:stCxn id="34878" idx="1"/>
              <a:endCxn id="34879" idx="3"/>
            </p:cNvCxnSpPr>
            <p:nvPr/>
          </p:nvCxnSpPr>
          <p:spPr bwMode="auto">
            <a:xfrm flipH="1" flipV="1">
              <a:off x="2225" y="2338"/>
              <a:ext cx="366" cy="35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4884" name="AutoShape 84"/>
            <p:cNvCxnSpPr>
              <a:cxnSpLocks noChangeShapeType="1"/>
              <a:stCxn id="34878" idx="1"/>
              <a:endCxn id="34881" idx="3"/>
            </p:cNvCxnSpPr>
            <p:nvPr/>
          </p:nvCxnSpPr>
          <p:spPr bwMode="auto">
            <a:xfrm flipH="1">
              <a:off x="2222" y="2689"/>
              <a:ext cx="369" cy="611"/>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5" name="Group 85"/>
          <p:cNvGrpSpPr>
            <a:grpSpLocks/>
          </p:cNvGrpSpPr>
          <p:nvPr/>
        </p:nvGrpSpPr>
        <p:grpSpPr bwMode="auto">
          <a:xfrm>
            <a:off x="1320800" y="1450975"/>
            <a:ext cx="1298575" cy="2371725"/>
            <a:chOff x="1141" y="1392"/>
            <a:chExt cx="818" cy="1494"/>
          </a:xfrm>
        </p:grpSpPr>
        <p:sp>
          <p:nvSpPr>
            <p:cNvPr id="34875" name="AutoShape 86"/>
            <p:cNvSpPr>
              <a:spLocks noChangeArrowheads="1"/>
            </p:cNvSpPr>
            <p:nvPr/>
          </p:nvSpPr>
          <p:spPr bwMode="auto">
            <a:xfrm>
              <a:off x="1305" y="2246"/>
              <a:ext cx="654" cy="640"/>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spAutoFit/>
            </a:bodyPr>
            <a:lstStyle/>
            <a:p>
              <a:endParaRPr lang="en-US"/>
            </a:p>
          </p:txBody>
        </p:sp>
        <p:sp>
          <p:nvSpPr>
            <p:cNvPr id="34876" name="Rectangle 87"/>
            <p:cNvSpPr>
              <a:spLocks noChangeArrowheads="1"/>
            </p:cNvSpPr>
            <p:nvPr/>
          </p:nvSpPr>
          <p:spPr bwMode="auto">
            <a:xfrm>
              <a:off x="1141" y="1392"/>
              <a:ext cx="3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0"/>
                <a:t>0XX1</a:t>
              </a:r>
            </a:p>
          </p:txBody>
        </p:sp>
        <p:cxnSp>
          <p:nvCxnSpPr>
            <p:cNvPr id="34877" name="AutoShape 88"/>
            <p:cNvCxnSpPr>
              <a:cxnSpLocks noChangeShapeType="1"/>
              <a:stCxn id="34876" idx="2"/>
              <a:endCxn id="34875" idx="0"/>
            </p:cNvCxnSpPr>
            <p:nvPr/>
          </p:nvCxnSpPr>
          <p:spPr bwMode="auto">
            <a:xfrm>
              <a:off x="1337" y="1584"/>
              <a:ext cx="295" cy="6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34874" name="Text Box 93"/>
          <p:cNvSpPr txBox="1">
            <a:spLocks noChangeArrowheads="1"/>
          </p:cNvSpPr>
          <p:nvPr/>
        </p:nvSpPr>
        <p:spPr bwMode="auto">
          <a:xfrm rot="-5400000">
            <a:off x="585788" y="3562350"/>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sz="1600" b="0"/>
              <a:t>c</a:t>
            </a:r>
          </a:p>
        </p:txBody>
      </p:sp>
      <p:sp>
        <p:nvSpPr>
          <p:cNvPr id="77" name="TextBox 76"/>
          <p:cNvSpPr txBox="1"/>
          <p:nvPr/>
        </p:nvSpPr>
        <p:spPr>
          <a:xfrm>
            <a:off x="6324600" y="6488668"/>
            <a:ext cx="2362200" cy="369332"/>
          </a:xfrm>
          <a:prstGeom prst="rect">
            <a:avLst/>
          </a:prstGeom>
          <a:noFill/>
        </p:spPr>
        <p:txBody>
          <a:bodyPr wrap="square" rtlCol="0">
            <a:spAutoFit/>
          </a:bodyPr>
          <a:lstStyle/>
          <a:p>
            <a:r>
              <a:rPr lang="en-US" dirty="0">
                <a:solidFill>
                  <a:schemeClr val="tx1">
                    <a:lumMod val="50000"/>
                    <a:lumOff val="50000"/>
                  </a:schemeClr>
                </a:solidFill>
              </a:rPr>
              <a:t>Text: Dally §6.6, 6.8</a:t>
            </a:r>
          </a:p>
        </p:txBody>
      </p:sp>
      <p:sp>
        <p:nvSpPr>
          <p:cNvPr id="6" name="Slide Number Placeholder 5"/>
          <p:cNvSpPr>
            <a:spLocks noGrp="1"/>
          </p:cNvSpPr>
          <p:nvPr>
            <p:ph type="sldNum" sz="quarter" idx="12"/>
          </p:nvPr>
        </p:nvSpPr>
        <p:spPr/>
        <p:txBody>
          <a:bodyPr/>
          <a:lstStyle/>
          <a:p>
            <a:fld id="{91428E00-80DD-2147-9602-1B9AC9547B01}" type="slidenum">
              <a:rPr lang="en-US" smtClean="0"/>
              <a:t>57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428E00-80DD-2147-9602-1B9AC9547B01}" type="slidenum">
              <a:rPr lang="en-US" smtClean="0"/>
              <a:t>58</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756007682"/>
              </p:ext>
            </p:extLst>
          </p:nvPr>
        </p:nvGraphicFramePr>
        <p:xfrm>
          <a:off x="5634037" y="2940843"/>
          <a:ext cx="3052763" cy="1604963"/>
        </p:xfrm>
        <a:graphic>
          <a:graphicData uri="http://schemas.openxmlformats.org/presentationml/2006/ole">
            <mc:AlternateContent xmlns:mc="http://schemas.openxmlformats.org/markup-compatibility/2006">
              <mc:Choice xmlns:v="urn:schemas-microsoft-com:vml" Requires="v">
                <p:oleObj name="Visio" r:id="rId3" imgW="1523041" imgH="802168" progId="">
                  <p:embed/>
                </p:oleObj>
              </mc:Choice>
              <mc:Fallback>
                <p:oleObj name="Visio" r:id="rId3" imgW="1523041" imgH="80216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037" y="2940843"/>
                        <a:ext cx="3052763"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2179693540"/>
              </p:ext>
            </p:extLst>
          </p:nvPr>
        </p:nvGraphicFramePr>
        <p:xfrm>
          <a:off x="796926" y="2340769"/>
          <a:ext cx="4138612" cy="2805112"/>
        </p:xfrm>
        <a:graphic>
          <a:graphicData uri="http://schemas.openxmlformats.org/presentationml/2006/ole">
            <mc:AlternateContent xmlns:mc="http://schemas.openxmlformats.org/markup-compatibility/2006">
              <mc:Choice xmlns:v="urn:schemas-microsoft-com:vml" Requires="v">
                <p:oleObj name="Visio" r:id="rId5" imgW="2151106" imgH="1459011" progId="Visio.Drawing.11">
                  <p:embed/>
                </p:oleObj>
              </mc:Choice>
              <mc:Fallback>
                <p:oleObj name="Visio" r:id="rId5" imgW="2151106" imgH="145901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26" y="2340769"/>
                        <a:ext cx="4138612"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txBox="1">
            <a:spLocks noChangeArrowheads="1"/>
          </p:cNvSpPr>
          <p:nvPr/>
        </p:nvSpPr>
        <p:spPr>
          <a:xfrm>
            <a:off x="457200" y="-76200"/>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ea typeface="ＭＳ Ｐゴシック" pitchFamily="34" charset="-128"/>
              </a:rPr>
              <a:t>Impact of Using Don’t Cares</a:t>
            </a:r>
          </a:p>
        </p:txBody>
      </p:sp>
      <p:sp>
        <p:nvSpPr>
          <p:cNvPr id="6" name="TextBox 5"/>
          <p:cNvSpPr txBox="1"/>
          <p:nvPr/>
        </p:nvSpPr>
        <p:spPr>
          <a:xfrm>
            <a:off x="228600" y="1634489"/>
            <a:ext cx="3881384" cy="369332"/>
          </a:xfrm>
          <a:prstGeom prst="rect">
            <a:avLst/>
          </a:prstGeom>
          <a:noFill/>
        </p:spPr>
        <p:txBody>
          <a:bodyPr wrap="none" rtlCol="0">
            <a:spAutoFit/>
          </a:bodyPr>
          <a:lstStyle/>
          <a:p>
            <a:r>
              <a:rPr lang="en-US" dirty="0"/>
              <a:t>Optimized 4-bit Prime number function</a:t>
            </a:r>
          </a:p>
        </p:txBody>
      </p:sp>
      <p:sp>
        <p:nvSpPr>
          <p:cNvPr id="7" name="TextBox 6"/>
          <p:cNvSpPr txBox="1"/>
          <p:nvPr/>
        </p:nvSpPr>
        <p:spPr>
          <a:xfrm>
            <a:off x="4935538" y="1618297"/>
            <a:ext cx="3905428" cy="646331"/>
          </a:xfrm>
          <a:prstGeom prst="rect">
            <a:avLst/>
          </a:prstGeom>
          <a:noFill/>
        </p:spPr>
        <p:txBody>
          <a:bodyPr wrap="none" rtlCol="0">
            <a:spAutoFit/>
          </a:bodyPr>
          <a:lstStyle/>
          <a:p>
            <a:r>
              <a:rPr lang="en-US" dirty="0"/>
              <a:t>Optimized 4-bit Decimal Prime number </a:t>
            </a:r>
          </a:p>
          <a:p>
            <a:r>
              <a:rPr lang="en-US" dirty="0"/>
              <a:t>function (specified with don’t cares)</a:t>
            </a:r>
          </a:p>
        </p:txBody>
      </p:sp>
    </p:spTree>
    <p:extLst>
      <p:ext uri="{BB962C8B-B14F-4D97-AF65-F5344CB8AC3E}">
        <p14:creationId xmlns:p14="http://schemas.microsoft.com/office/powerpoint/2010/main" val="3890257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76200"/>
            <a:ext cx="8229600" cy="1143000"/>
          </a:xfrm>
        </p:spPr>
        <p:txBody>
          <a:bodyPr/>
          <a:lstStyle/>
          <a:p>
            <a:r>
              <a:rPr lang="en-US" dirty="0">
                <a:ea typeface="ＭＳ Ｐゴシック" pitchFamily="34" charset="-128"/>
              </a:rPr>
              <a:t>Product-of-Sums Implementation</a:t>
            </a:r>
          </a:p>
        </p:txBody>
      </p:sp>
      <p:sp>
        <p:nvSpPr>
          <p:cNvPr id="36868" name="Rectangle 3"/>
          <p:cNvSpPr>
            <a:spLocks noGrp="1" noChangeArrowheads="1"/>
          </p:cNvSpPr>
          <p:nvPr>
            <p:ph type="body" idx="1"/>
          </p:nvPr>
        </p:nvSpPr>
        <p:spPr>
          <a:xfrm>
            <a:off x="457200" y="2286000"/>
            <a:ext cx="8229600" cy="4262438"/>
          </a:xfrm>
          <a:noFill/>
        </p:spPr>
        <p:txBody>
          <a:bodyPr>
            <a:normAutofit/>
          </a:bodyPr>
          <a:lstStyle/>
          <a:p>
            <a:r>
              <a:rPr lang="en-US" sz="2800" dirty="0">
                <a:ea typeface="ＭＳ Ｐゴシック" pitchFamily="34" charset="-128"/>
              </a:rPr>
              <a:t>Sum-of-Products circuit: focus on inputs states where truth table is a 1.  </a:t>
            </a:r>
          </a:p>
          <a:p>
            <a:r>
              <a:rPr lang="en-US" sz="2800" dirty="0">
                <a:ea typeface="ＭＳ Ｐゴシック" pitchFamily="34" charset="-128"/>
              </a:rPr>
              <a:t>Product-of-Sums: focus on input states where truth table is a 0.</a:t>
            </a:r>
          </a:p>
          <a:p>
            <a:endParaRPr lang="en-US" sz="2800" dirty="0">
              <a:ea typeface="ＭＳ Ｐゴシック" pitchFamily="34" charset="-128"/>
            </a:endParaRPr>
          </a:p>
        </p:txBody>
      </p:sp>
      <p:sp>
        <p:nvSpPr>
          <p:cNvPr id="36869" name="Rectangle 4"/>
          <p:cNvSpPr>
            <a:spLocks noChangeArrowheads="1"/>
          </p:cNvSpPr>
          <p:nvPr/>
        </p:nvSpPr>
        <p:spPr bwMode="auto">
          <a:xfrm>
            <a:off x="4608513" y="43640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0" name="Rectangle 5"/>
          <p:cNvSpPr>
            <a:spLocks noChangeArrowheads="1"/>
          </p:cNvSpPr>
          <p:nvPr/>
        </p:nvSpPr>
        <p:spPr bwMode="auto">
          <a:xfrm>
            <a:off x="4841875" y="442118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871" name="Rectangle 6"/>
          <p:cNvSpPr>
            <a:spLocks noChangeArrowheads="1"/>
          </p:cNvSpPr>
          <p:nvPr/>
        </p:nvSpPr>
        <p:spPr bwMode="auto">
          <a:xfrm>
            <a:off x="5065713" y="43640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2" name="Rectangle 7"/>
          <p:cNvSpPr>
            <a:spLocks noChangeArrowheads="1"/>
          </p:cNvSpPr>
          <p:nvPr/>
        </p:nvSpPr>
        <p:spPr bwMode="auto">
          <a:xfrm>
            <a:off x="5330825" y="444182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873" name="Rectangle 8"/>
          <p:cNvSpPr>
            <a:spLocks noChangeArrowheads="1"/>
          </p:cNvSpPr>
          <p:nvPr/>
        </p:nvSpPr>
        <p:spPr bwMode="auto">
          <a:xfrm>
            <a:off x="5522913" y="43640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4" name="Rectangle 9"/>
          <p:cNvSpPr>
            <a:spLocks noChangeArrowheads="1"/>
          </p:cNvSpPr>
          <p:nvPr/>
        </p:nvSpPr>
        <p:spPr bwMode="auto">
          <a:xfrm>
            <a:off x="5756275" y="443071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875" name="Rectangle 10"/>
          <p:cNvSpPr>
            <a:spLocks noChangeArrowheads="1"/>
          </p:cNvSpPr>
          <p:nvPr/>
        </p:nvSpPr>
        <p:spPr bwMode="auto">
          <a:xfrm>
            <a:off x="5980113" y="43640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6" name="Rectangle 11"/>
          <p:cNvSpPr>
            <a:spLocks noChangeArrowheads="1"/>
          </p:cNvSpPr>
          <p:nvPr/>
        </p:nvSpPr>
        <p:spPr bwMode="auto">
          <a:xfrm>
            <a:off x="6261100" y="44275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877" name="Rectangle 12"/>
          <p:cNvSpPr>
            <a:spLocks noChangeArrowheads="1"/>
          </p:cNvSpPr>
          <p:nvPr/>
        </p:nvSpPr>
        <p:spPr bwMode="auto">
          <a:xfrm>
            <a:off x="4608513" y="48212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78" name="Rectangle 13"/>
          <p:cNvSpPr>
            <a:spLocks noChangeArrowheads="1"/>
          </p:cNvSpPr>
          <p:nvPr/>
        </p:nvSpPr>
        <p:spPr bwMode="auto">
          <a:xfrm>
            <a:off x="4829175" y="486092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879" name="Rectangle 14"/>
          <p:cNvSpPr>
            <a:spLocks noChangeArrowheads="1"/>
          </p:cNvSpPr>
          <p:nvPr/>
        </p:nvSpPr>
        <p:spPr bwMode="auto">
          <a:xfrm>
            <a:off x="5065713" y="48212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0" name="Rectangle 15"/>
          <p:cNvSpPr>
            <a:spLocks noChangeArrowheads="1"/>
          </p:cNvSpPr>
          <p:nvPr/>
        </p:nvSpPr>
        <p:spPr bwMode="auto">
          <a:xfrm>
            <a:off x="5321300" y="489426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881" name="Rectangle 16"/>
          <p:cNvSpPr>
            <a:spLocks noChangeArrowheads="1"/>
          </p:cNvSpPr>
          <p:nvPr/>
        </p:nvSpPr>
        <p:spPr bwMode="auto">
          <a:xfrm>
            <a:off x="5522913" y="48212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2" name="Rectangle 17"/>
          <p:cNvSpPr>
            <a:spLocks noChangeArrowheads="1"/>
          </p:cNvSpPr>
          <p:nvPr/>
        </p:nvSpPr>
        <p:spPr bwMode="auto">
          <a:xfrm>
            <a:off x="5778500" y="48799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883" name="Rectangle 18"/>
          <p:cNvSpPr>
            <a:spLocks noChangeArrowheads="1"/>
          </p:cNvSpPr>
          <p:nvPr/>
        </p:nvSpPr>
        <p:spPr bwMode="auto">
          <a:xfrm>
            <a:off x="5980113" y="48212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4" name="Rectangle 19"/>
          <p:cNvSpPr>
            <a:spLocks noChangeArrowheads="1"/>
          </p:cNvSpPr>
          <p:nvPr/>
        </p:nvSpPr>
        <p:spPr bwMode="auto">
          <a:xfrm>
            <a:off x="6230938" y="4894263"/>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885" name="Rectangle 20"/>
          <p:cNvSpPr>
            <a:spLocks noChangeArrowheads="1"/>
          </p:cNvSpPr>
          <p:nvPr/>
        </p:nvSpPr>
        <p:spPr bwMode="auto">
          <a:xfrm>
            <a:off x="4608513" y="43640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6" name="Rectangle 21"/>
          <p:cNvSpPr>
            <a:spLocks noChangeArrowheads="1"/>
          </p:cNvSpPr>
          <p:nvPr/>
        </p:nvSpPr>
        <p:spPr bwMode="auto">
          <a:xfrm>
            <a:off x="4883150" y="462280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0</a:t>
            </a:r>
            <a:endParaRPr lang="en-US" b="0"/>
          </a:p>
        </p:txBody>
      </p:sp>
      <p:sp>
        <p:nvSpPr>
          <p:cNvPr id="36887" name="Rectangle 22"/>
          <p:cNvSpPr>
            <a:spLocks noChangeArrowheads="1"/>
          </p:cNvSpPr>
          <p:nvPr/>
        </p:nvSpPr>
        <p:spPr bwMode="auto">
          <a:xfrm>
            <a:off x="5065713" y="43640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8" name="Rectangle 23"/>
          <p:cNvSpPr>
            <a:spLocks noChangeArrowheads="1"/>
          </p:cNvSpPr>
          <p:nvPr/>
        </p:nvSpPr>
        <p:spPr bwMode="auto">
          <a:xfrm>
            <a:off x="5372100" y="46434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a:t>
            </a:r>
            <a:endParaRPr lang="en-US" b="0"/>
          </a:p>
        </p:txBody>
      </p:sp>
      <p:sp>
        <p:nvSpPr>
          <p:cNvPr id="36889" name="Rectangle 24"/>
          <p:cNvSpPr>
            <a:spLocks noChangeArrowheads="1"/>
          </p:cNvSpPr>
          <p:nvPr/>
        </p:nvSpPr>
        <p:spPr bwMode="auto">
          <a:xfrm>
            <a:off x="5522913" y="43640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0" name="Rectangle 25"/>
          <p:cNvSpPr>
            <a:spLocks noChangeArrowheads="1"/>
          </p:cNvSpPr>
          <p:nvPr/>
        </p:nvSpPr>
        <p:spPr bwMode="auto">
          <a:xfrm>
            <a:off x="5797550" y="463232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3</a:t>
            </a:r>
            <a:endParaRPr lang="en-US" b="0"/>
          </a:p>
        </p:txBody>
      </p:sp>
      <p:sp>
        <p:nvSpPr>
          <p:cNvPr id="36891" name="Rectangle 26"/>
          <p:cNvSpPr>
            <a:spLocks noChangeArrowheads="1"/>
          </p:cNvSpPr>
          <p:nvPr/>
        </p:nvSpPr>
        <p:spPr bwMode="auto">
          <a:xfrm>
            <a:off x="5980113" y="43640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2" name="Rectangle 27"/>
          <p:cNvSpPr>
            <a:spLocks noChangeArrowheads="1"/>
          </p:cNvSpPr>
          <p:nvPr/>
        </p:nvSpPr>
        <p:spPr bwMode="auto">
          <a:xfrm>
            <a:off x="6302375" y="46291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2</a:t>
            </a:r>
            <a:endParaRPr lang="en-US" b="0"/>
          </a:p>
        </p:txBody>
      </p:sp>
      <p:sp>
        <p:nvSpPr>
          <p:cNvPr id="36893" name="Rectangle 28"/>
          <p:cNvSpPr>
            <a:spLocks noChangeArrowheads="1"/>
          </p:cNvSpPr>
          <p:nvPr/>
        </p:nvSpPr>
        <p:spPr bwMode="auto">
          <a:xfrm>
            <a:off x="4608513" y="48212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4" name="Rectangle 29"/>
          <p:cNvSpPr>
            <a:spLocks noChangeArrowheads="1"/>
          </p:cNvSpPr>
          <p:nvPr/>
        </p:nvSpPr>
        <p:spPr bwMode="auto">
          <a:xfrm>
            <a:off x="4870450" y="50609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4</a:t>
            </a:r>
            <a:endParaRPr lang="en-US" b="0"/>
          </a:p>
        </p:txBody>
      </p:sp>
      <p:sp>
        <p:nvSpPr>
          <p:cNvPr id="36895" name="Rectangle 30"/>
          <p:cNvSpPr>
            <a:spLocks noChangeArrowheads="1"/>
          </p:cNvSpPr>
          <p:nvPr/>
        </p:nvSpPr>
        <p:spPr bwMode="auto">
          <a:xfrm>
            <a:off x="5065713" y="48212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6" name="Rectangle 31"/>
          <p:cNvSpPr>
            <a:spLocks noChangeArrowheads="1"/>
          </p:cNvSpPr>
          <p:nvPr/>
        </p:nvSpPr>
        <p:spPr bwMode="auto">
          <a:xfrm>
            <a:off x="5422900" y="50942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5</a:t>
            </a:r>
            <a:endParaRPr lang="en-US" b="0"/>
          </a:p>
        </p:txBody>
      </p:sp>
      <p:sp>
        <p:nvSpPr>
          <p:cNvPr id="36897" name="Rectangle 32"/>
          <p:cNvSpPr>
            <a:spLocks noChangeArrowheads="1"/>
          </p:cNvSpPr>
          <p:nvPr/>
        </p:nvSpPr>
        <p:spPr bwMode="auto">
          <a:xfrm>
            <a:off x="5522913" y="48212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8" name="Rectangle 33"/>
          <p:cNvSpPr>
            <a:spLocks noChangeArrowheads="1"/>
          </p:cNvSpPr>
          <p:nvPr/>
        </p:nvSpPr>
        <p:spPr bwMode="auto">
          <a:xfrm>
            <a:off x="5881688" y="50942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7</a:t>
            </a:r>
            <a:endParaRPr lang="en-US" b="0"/>
          </a:p>
        </p:txBody>
      </p:sp>
      <p:sp>
        <p:nvSpPr>
          <p:cNvPr id="36899" name="Rectangle 34"/>
          <p:cNvSpPr>
            <a:spLocks noChangeArrowheads="1"/>
          </p:cNvSpPr>
          <p:nvPr/>
        </p:nvSpPr>
        <p:spPr bwMode="auto">
          <a:xfrm>
            <a:off x="5980113" y="48212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0" name="Rectangle 35"/>
          <p:cNvSpPr>
            <a:spLocks noChangeArrowheads="1"/>
          </p:cNvSpPr>
          <p:nvPr/>
        </p:nvSpPr>
        <p:spPr bwMode="auto">
          <a:xfrm>
            <a:off x="6272213" y="50942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6</a:t>
            </a:r>
            <a:endParaRPr lang="en-US" b="0"/>
          </a:p>
        </p:txBody>
      </p:sp>
      <p:sp>
        <p:nvSpPr>
          <p:cNvPr id="36901" name="Rectangle 36"/>
          <p:cNvSpPr>
            <a:spLocks noChangeArrowheads="1"/>
          </p:cNvSpPr>
          <p:nvPr/>
        </p:nvSpPr>
        <p:spPr bwMode="auto">
          <a:xfrm>
            <a:off x="4608513" y="57356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2" name="Rectangle 37"/>
          <p:cNvSpPr>
            <a:spLocks noChangeArrowheads="1"/>
          </p:cNvSpPr>
          <p:nvPr/>
        </p:nvSpPr>
        <p:spPr bwMode="auto">
          <a:xfrm>
            <a:off x="4949825" y="60134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8</a:t>
            </a:r>
            <a:endParaRPr lang="en-US" b="0"/>
          </a:p>
        </p:txBody>
      </p:sp>
      <p:sp>
        <p:nvSpPr>
          <p:cNvPr id="36903" name="Rectangle 38"/>
          <p:cNvSpPr>
            <a:spLocks noChangeArrowheads="1"/>
          </p:cNvSpPr>
          <p:nvPr/>
        </p:nvSpPr>
        <p:spPr bwMode="auto">
          <a:xfrm>
            <a:off x="5065713" y="57356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4" name="Rectangle 39"/>
          <p:cNvSpPr>
            <a:spLocks noChangeArrowheads="1"/>
          </p:cNvSpPr>
          <p:nvPr/>
        </p:nvSpPr>
        <p:spPr bwMode="auto">
          <a:xfrm>
            <a:off x="5416550" y="60134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9</a:t>
            </a:r>
            <a:endParaRPr lang="en-US" b="0"/>
          </a:p>
        </p:txBody>
      </p:sp>
      <p:sp>
        <p:nvSpPr>
          <p:cNvPr id="36905" name="Rectangle 40"/>
          <p:cNvSpPr>
            <a:spLocks noChangeArrowheads="1"/>
          </p:cNvSpPr>
          <p:nvPr/>
        </p:nvSpPr>
        <p:spPr bwMode="auto">
          <a:xfrm>
            <a:off x="5522913" y="57356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6" name="Rectangle 41"/>
          <p:cNvSpPr>
            <a:spLocks noChangeArrowheads="1"/>
          </p:cNvSpPr>
          <p:nvPr/>
        </p:nvSpPr>
        <p:spPr bwMode="auto">
          <a:xfrm>
            <a:off x="5822950" y="5988050"/>
            <a:ext cx="1412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11</a:t>
            </a:r>
            <a:endParaRPr lang="en-US" b="0"/>
          </a:p>
        </p:txBody>
      </p:sp>
      <p:sp>
        <p:nvSpPr>
          <p:cNvPr id="36907" name="Rectangle 42"/>
          <p:cNvSpPr>
            <a:spLocks noChangeArrowheads="1"/>
          </p:cNvSpPr>
          <p:nvPr/>
        </p:nvSpPr>
        <p:spPr bwMode="auto">
          <a:xfrm>
            <a:off x="5980113" y="57356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8" name="Rectangle 43"/>
          <p:cNvSpPr>
            <a:spLocks noChangeArrowheads="1"/>
          </p:cNvSpPr>
          <p:nvPr/>
        </p:nvSpPr>
        <p:spPr bwMode="auto">
          <a:xfrm>
            <a:off x="6292850" y="6013450"/>
            <a:ext cx="1412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10</a:t>
            </a:r>
            <a:endParaRPr lang="en-US" b="0"/>
          </a:p>
        </p:txBody>
      </p:sp>
      <p:sp>
        <p:nvSpPr>
          <p:cNvPr id="36909" name="Rectangle 44"/>
          <p:cNvSpPr>
            <a:spLocks noChangeArrowheads="1"/>
          </p:cNvSpPr>
          <p:nvPr/>
        </p:nvSpPr>
        <p:spPr bwMode="auto">
          <a:xfrm>
            <a:off x="4608513" y="52784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0" name="Rectangle 45"/>
          <p:cNvSpPr>
            <a:spLocks noChangeArrowheads="1"/>
          </p:cNvSpPr>
          <p:nvPr/>
        </p:nvSpPr>
        <p:spPr bwMode="auto">
          <a:xfrm>
            <a:off x="4876800" y="5581650"/>
            <a:ext cx="1412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dirty="0">
                <a:solidFill>
                  <a:srgbClr val="969696"/>
                </a:solidFill>
              </a:rPr>
              <a:t>12</a:t>
            </a:r>
            <a:endParaRPr lang="en-US" b="0" dirty="0"/>
          </a:p>
        </p:txBody>
      </p:sp>
      <p:sp>
        <p:nvSpPr>
          <p:cNvPr id="36911" name="Rectangle 46"/>
          <p:cNvSpPr>
            <a:spLocks noChangeArrowheads="1"/>
          </p:cNvSpPr>
          <p:nvPr/>
        </p:nvSpPr>
        <p:spPr bwMode="auto">
          <a:xfrm>
            <a:off x="5065713" y="52784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2" name="Rectangle 47"/>
          <p:cNvSpPr>
            <a:spLocks noChangeArrowheads="1"/>
          </p:cNvSpPr>
          <p:nvPr/>
        </p:nvSpPr>
        <p:spPr bwMode="auto">
          <a:xfrm>
            <a:off x="5367337" y="5562600"/>
            <a:ext cx="1412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13</a:t>
            </a:r>
            <a:endParaRPr lang="en-US" b="0"/>
          </a:p>
        </p:txBody>
      </p:sp>
      <p:sp>
        <p:nvSpPr>
          <p:cNvPr id="36913" name="Rectangle 48"/>
          <p:cNvSpPr>
            <a:spLocks noChangeArrowheads="1"/>
          </p:cNvSpPr>
          <p:nvPr/>
        </p:nvSpPr>
        <p:spPr bwMode="auto">
          <a:xfrm>
            <a:off x="5522913" y="52784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4" name="Rectangle 49"/>
          <p:cNvSpPr>
            <a:spLocks noChangeArrowheads="1"/>
          </p:cNvSpPr>
          <p:nvPr/>
        </p:nvSpPr>
        <p:spPr bwMode="auto">
          <a:xfrm>
            <a:off x="5791200" y="5557838"/>
            <a:ext cx="1412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dirty="0">
                <a:solidFill>
                  <a:srgbClr val="969696"/>
                </a:solidFill>
              </a:rPr>
              <a:t>15</a:t>
            </a:r>
            <a:endParaRPr lang="en-US" b="0" dirty="0"/>
          </a:p>
        </p:txBody>
      </p:sp>
      <p:sp>
        <p:nvSpPr>
          <p:cNvPr id="36915" name="Rectangle 50"/>
          <p:cNvSpPr>
            <a:spLocks noChangeArrowheads="1"/>
          </p:cNvSpPr>
          <p:nvPr/>
        </p:nvSpPr>
        <p:spPr bwMode="auto">
          <a:xfrm>
            <a:off x="5980113" y="52784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6" name="Rectangle 51"/>
          <p:cNvSpPr>
            <a:spLocks noChangeArrowheads="1"/>
          </p:cNvSpPr>
          <p:nvPr/>
        </p:nvSpPr>
        <p:spPr bwMode="auto">
          <a:xfrm>
            <a:off x="6248400" y="5538788"/>
            <a:ext cx="1412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dirty="0">
                <a:solidFill>
                  <a:srgbClr val="969696"/>
                </a:solidFill>
              </a:rPr>
              <a:t>14</a:t>
            </a:r>
            <a:endParaRPr lang="en-US" b="0" dirty="0"/>
          </a:p>
        </p:txBody>
      </p:sp>
      <p:sp>
        <p:nvSpPr>
          <p:cNvPr id="36917" name="Rectangle 52"/>
          <p:cNvSpPr>
            <a:spLocks noChangeArrowheads="1"/>
          </p:cNvSpPr>
          <p:nvPr/>
        </p:nvSpPr>
        <p:spPr bwMode="auto">
          <a:xfrm>
            <a:off x="4700588" y="41322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00</a:t>
            </a:r>
            <a:endParaRPr lang="en-US" b="0"/>
          </a:p>
        </p:txBody>
      </p:sp>
      <p:sp>
        <p:nvSpPr>
          <p:cNvPr id="36918" name="Rectangle 53"/>
          <p:cNvSpPr>
            <a:spLocks noChangeArrowheads="1"/>
          </p:cNvSpPr>
          <p:nvPr/>
        </p:nvSpPr>
        <p:spPr bwMode="auto">
          <a:xfrm>
            <a:off x="5156200" y="41322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01</a:t>
            </a:r>
            <a:endParaRPr lang="en-US" b="0"/>
          </a:p>
        </p:txBody>
      </p:sp>
      <p:sp>
        <p:nvSpPr>
          <p:cNvPr id="36919" name="Rectangle 54"/>
          <p:cNvSpPr>
            <a:spLocks noChangeArrowheads="1"/>
          </p:cNvSpPr>
          <p:nvPr/>
        </p:nvSpPr>
        <p:spPr bwMode="auto">
          <a:xfrm>
            <a:off x="5614988" y="41322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11</a:t>
            </a:r>
            <a:endParaRPr lang="en-US" b="0"/>
          </a:p>
        </p:txBody>
      </p:sp>
      <p:sp>
        <p:nvSpPr>
          <p:cNvPr id="36920" name="Rectangle 55"/>
          <p:cNvSpPr>
            <a:spLocks noChangeArrowheads="1"/>
          </p:cNvSpPr>
          <p:nvPr/>
        </p:nvSpPr>
        <p:spPr bwMode="auto">
          <a:xfrm>
            <a:off x="6070600" y="41322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10</a:t>
            </a:r>
            <a:endParaRPr lang="en-US" b="0"/>
          </a:p>
        </p:txBody>
      </p:sp>
      <p:sp>
        <p:nvSpPr>
          <p:cNvPr id="36921" name="Rectangle 56"/>
          <p:cNvSpPr>
            <a:spLocks noChangeArrowheads="1"/>
          </p:cNvSpPr>
          <p:nvPr/>
        </p:nvSpPr>
        <p:spPr bwMode="auto">
          <a:xfrm>
            <a:off x="4264025" y="3906838"/>
            <a:ext cx="458788"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22" name="Rectangle 57"/>
          <p:cNvSpPr>
            <a:spLocks noChangeArrowheads="1"/>
          </p:cNvSpPr>
          <p:nvPr/>
        </p:nvSpPr>
        <p:spPr bwMode="auto">
          <a:xfrm>
            <a:off x="4470400" y="390048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a:t>
            </a:r>
            <a:endParaRPr lang="en-US" b="0"/>
          </a:p>
        </p:txBody>
      </p:sp>
      <p:sp>
        <p:nvSpPr>
          <p:cNvPr id="36923" name="Rectangle 58"/>
          <p:cNvSpPr>
            <a:spLocks noChangeArrowheads="1"/>
          </p:cNvSpPr>
          <p:nvPr/>
        </p:nvSpPr>
        <p:spPr bwMode="auto">
          <a:xfrm>
            <a:off x="4037013" y="4135438"/>
            <a:ext cx="4572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24" name="Rectangle 59"/>
          <p:cNvSpPr>
            <a:spLocks noChangeArrowheads="1"/>
          </p:cNvSpPr>
          <p:nvPr/>
        </p:nvSpPr>
        <p:spPr bwMode="auto">
          <a:xfrm>
            <a:off x="4246563" y="4129088"/>
            <a:ext cx="214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dc</a:t>
            </a:r>
            <a:endParaRPr lang="en-US" b="0"/>
          </a:p>
        </p:txBody>
      </p:sp>
      <p:sp>
        <p:nvSpPr>
          <p:cNvPr id="36925" name="Line 60"/>
          <p:cNvSpPr>
            <a:spLocks noChangeShapeType="1"/>
          </p:cNvSpPr>
          <p:nvPr/>
        </p:nvSpPr>
        <p:spPr bwMode="auto">
          <a:xfrm flipH="1" flipV="1">
            <a:off x="4264025" y="4019550"/>
            <a:ext cx="344488" cy="3444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6" name="Rectangle 61"/>
          <p:cNvSpPr>
            <a:spLocks noChangeArrowheads="1"/>
          </p:cNvSpPr>
          <p:nvPr/>
        </p:nvSpPr>
        <p:spPr bwMode="auto">
          <a:xfrm rot="16200000">
            <a:off x="4431507" y="5939631"/>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b="0"/>
          </a:p>
        </p:txBody>
      </p:sp>
      <p:sp>
        <p:nvSpPr>
          <p:cNvPr id="36927" name="Rectangle 62"/>
          <p:cNvSpPr>
            <a:spLocks noChangeArrowheads="1"/>
          </p:cNvSpPr>
          <p:nvPr/>
        </p:nvSpPr>
        <p:spPr bwMode="auto">
          <a:xfrm rot="16200000">
            <a:off x="4429920" y="5825331"/>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b="0"/>
          </a:p>
        </p:txBody>
      </p:sp>
      <p:sp>
        <p:nvSpPr>
          <p:cNvPr id="36928" name="Rectangle 63"/>
          <p:cNvSpPr>
            <a:spLocks noChangeArrowheads="1"/>
          </p:cNvSpPr>
          <p:nvPr/>
        </p:nvSpPr>
        <p:spPr bwMode="auto">
          <a:xfrm rot="16200000">
            <a:off x="4431507" y="5482431"/>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b="0"/>
          </a:p>
        </p:txBody>
      </p:sp>
      <p:sp>
        <p:nvSpPr>
          <p:cNvPr id="36929" name="Rectangle 64"/>
          <p:cNvSpPr>
            <a:spLocks noChangeArrowheads="1"/>
          </p:cNvSpPr>
          <p:nvPr/>
        </p:nvSpPr>
        <p:spPr bwMode="auto">
          <a:xfrm rot="16200000">
            <a:off x="4429920" y="5368131"/>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b="0"/>
          </a:p>
        </p:txBody>
      </p:sp>
      <p:sp>
        <p:nvSpPr>
          <p:cNvPr id="36930" name="Rectangle 65"/>
          <p:cNvSpPr>
            <a:spLocks noChangeArrowheads="1"/>
          </p:cNvSpPr>
          <p:nvPr/>
        </p:nvSpPr>
        <p:spPr bwMode="auto">
          <a:xfrm rot="16200000">
            <a:off x="4431507" y="5025231"/>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b="0"/>
          </a:p>
        </p:txBody>
      </p:sp>
      <p:sp>
        <p:nvSpPr>
          <p:cNvPr id="36931" name="Rectangle 66"/>
          <p:cNvSpPr>
            <a:spLocks noChangeArrowheads="1"/>
          </p:cNvSpPr>
          <p:nvPr/>
        </p:nvSpPr>
        <p:spPr bwMode="auto">
          <a:xfrm rot="16200000">
            <a:off x="4431506" y="4912519"/>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b="0"/>
          </a:p>
        </p:txBody>
      </p:sp>
      <p:sp>
        <p:nvSpPr>
          <p:cNvPr id="36932" name="Rectangle 67"/>
          <p:cNvSpPr>
            <a:spLocks noChangeArrowheads="1"/>
          </p:cNvSpPr>
          <p:nvPr/>
        </p:nvSpPr>
        <p:spPr bwMode="auto">
          <a:xfrm rot="16200000">
            <a:off x="4431507" y="4568031"/>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b="0"/>
          </a:p>
        </p:txBody>
      </p:sp>
      <p:sp>
        <p:nvSpPr>
          <p:cNvPr id="36933" name="Rectangle 68"/>
          <p:cNvSpPr>
            <a:spLocks noChangeArrowheads="1"/>
          </p:cNvSpPr>
          <p:nvPr/>
        </p:nvSpPr>
        <p:spPr bwMode="auto">
          <a:xfrm rot="16200000">
            <a:off x="4431506" y="4455319"/>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b="0"/>
          </a:p>
        </p:txBody>
      </p:sp>
      <p:sp>
        <p:nvSpPr>
          <p:cNvPr id="36934" name="Line 69"/>
          <p:cNvSpPr>
            <a:spLocks noChangeShapeType="1"/>
          </p:cNvSpPr>
          <p:nvPr/>
        </p:nvSpPr>
        <p:spPr bwMode="auto">
          <a:xfrm>
            <a:off x="5002213" y="4022725"/>
            <a:ext cx="914400"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5" name="Rectangle 70"/>
          <p:cNvSpPr>
            <a:spLocks noChangeArrowheads="1"/>
          </p:cNvSpPr>
          <p:nvPr/>
        </p:nvSpPr>
        <p:spPr bwMode="auto">
          <a:xfrm>
            <a:off x="5378450" y="378142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b="0"/>
          </a:p>
        </p:txBody>
      </p:sp>
      <p:sp>
        <p:nvSpPr>
          <p:cNvPr id="36936" name="Line 71"/>
          <p:cNvSpPr>
            <a:spLocks noChangeShapeType="1"/>
          </p:cNvSpPr>
          <p:nvPr/>
        </p:nvSpPr>
        <p:spPr bwMode="auto">
          <a:xfrm>
            <a:off x="5522913" y="6307138"/>
            <a:ext cx="914400"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7" name="Rectangle 72"/>
          <p:cNvSpPr>
            <a:spLocks noChangeArrowheads="1"/>
          </p:cNvSpPr>
          <p:nvPr/>
        </p:nvSpPr>
        <p:spPr bwMode="auto">
          <a:xfrm>
            <a:off x="6011863" y="630872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t>
            </a:r>
            <a:endParaRPr lang="en-US" b="0"/>
          </a:p>
        </p:txBody>
      </p:sp>
      <p:sp>
        <p:nvSpPr>
          <p:cNvPr id="36938" name="Line 73"/>
          <p:cNvSpPr>
            <a:spLocks noChangeShapeType="1"/>
          </p:cNvSpPr>
          <p:nvPr/>
        </p:nvSpPr>
        <p:spPr bwMode="auto">
          <a:xfrm flipV="1">
            <a:off x="4264025" y="4821238"/>
            <a:ext cx="1588" cy="91440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9" name="Rectangle 74"/>
          <p:cNvSpPr>
            <a:spLocks noChangeArrowheads="1"/>
          </p:cNvSpPr>
          <p:nvPr/>
        </p:nvSpPr>
        <p:spPr bwMode="auto">
          <a:xfrm rot="16200000">
            <a:off x="3979863" y="4848225"/>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b="0"/>
          </a:p>
        </p:txBody>
      </p:sp>
      <p:sp>
        <p:nvSpPr>
          <p:cNvPr id="36940" name="Line 75"/>
          <p:cNvSpPr>
            <a:spLocks noChangeShapeType="1"/>
          </p:cNvSpPr>
          <p:nvPr/>
        </p:nvSpPr>
        <p:spPr bwMode="auto">
          <a:xfrm flipV="1">
            <a:off x="6551613" y="5278438"/>
            <a:ext cx="1587" cy="91440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1" name="Rectangle 76"/>
          <p:cNvSpPr>
            <a:spLocks noChangeArrowheads="1"/>
          </p:cNvSpPr>
          <p:nvPr/>
        </p:nvSpPr>
        <p:spPr bwMode="auto">
          <a:xfrm rot="16200000">
            <a:off x="6611144" y="5518944"/>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d</a:t>
            </a:r>
            <a:endParaRPr lang="en-US" b="0"/>
          </a:p>
        </p:txBody>
      </p:sp>
      <p:sp>
        <p:nvSpPr>
          <p:cNvPr id="36942" name="Rectangle 77"/>
          <p:cNvSpPr>
            <a:spLocks noChangeArrowheads="1"/>
          </p:cNvSpPr>
          <p:nvPr/>
        </p:nvSpPr>
        <p:spPr bwMode="auto">
          <a:xfrm>
            <a:off x="4608513" y="52784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43" name="Rectangle 78"/>
          <p:cNvSpPr>
            <a:spLocks noChangeArrowheads="1"/>
          </p:cNvSpPr>
          <p:nvPr/>
        </p:nvSpPr>
        <p:spPr bwMode="auto">
          <a:xfrm>
            <a:off x="4891088" y="5354638"/>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944" name="Rectangle 79"/>
          <p:cNvSpPr>
            <a:spLocks noChangeArrowheads="1"/>
          </p:cNvSpPr>
          <p:nvPr/>
        </p:nvSpPr>
        <p:spPr bwMode="auto">
          <a:xfrm>
            <a:off x="5065713" y="52784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45" name="Rectangle 80"/>
          <p:cNvSpPr>
            <a:spLocks noChangeArrowheads="1"/>
          </p:cNvSpPr>
          <p:nvPr/>
        </p:nvSpPr>
        <p:spPr bwMode="auto">
          <a:xfrm>
            <a:off x="5346700" y="534352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b="0"/>
          </a:p>
        </p:txBody>
      </p:sp>
      <p:sp>
        <p:nvSpPr>
          <p:cNvPr id="36946" name="Rectangle 81"/>
          <p:cNvSpPr>
            <a:spLocks noChangeArrowheads="1"/>
          </p:cNvSpPr>
          <p:nvPr/>
        </p:nvSpPr>
        <p:spPr bwMode="auto">
          <a:xfrm>
            <a:off x="5522913" y="52784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47" name="Rectangle 82"/>
          <p:cNvSpPr>
            <a:spLocks noChangeArrowheads="1"/>
          </p:cNvSpPr>
          <p:nvPr/>
        </p:nvSpPr>
        <p:spPr bwMode="auto">
          <a:xfrm>
            <a:off x="5756275" y="53498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b="0"/>
          </a:p>
        </p:txBody>
      </p:sp>
      <p:sp>
        <p:nvSpPr>
          <p:cNvPr id="36948" name="Rectangle 83"/>
          <p:cNvSpPr>
            <a:spLocks noChangeArrowheads="1"/>
          </p:cNvSpPr>
          <p:nvPr/>
        </p:nvSpPr>
        <p:spPr bwMode="auto">
          <a:xfrm>
            <a:off x="5980113" y="52784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49" name="Rectangle 84"/>
          <p:cNvSpPr>
            <a:spLocks noChangeArrowheads="1"/>
          </p:cNvSpPr>
          <p:nvPr/>
        </p:nvSpPr>
        <p:spPr bwMode="auto">
          <a:xfrm>
            <a:off x="6196013" y="534352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950" name="Rectangle 85"/>
          <p:cNvSpPr>
            <a:spLocks noChangeArrowheads="1"/>
          </p:cNvSpPr>
          <p:nvPr/>
        </p:nvSpPr>
        <p:spPr bwMode="auto">
          <a:xfrm>
            <a:off x="4608513" y="57356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51" name="Rectangle 86"/>
          <p:cNvSpPr>
            <a:spLocks noChangeArrowheads="1"/>
          </p:cNvSpPr>
          <p:nvPr/>
        </p:nvSpPr>
        <p:spPr bwMode="auto">
          <a:xfrm>
            <a:off x="4908550" y="581342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952" name="Rectangle 87"/>
          <p:cNvSpPr>
            <a:spLocks noChangeArrowheads="1"/>
          </p:cNvSpPr>
          <p:nvPr/>
        </p:nvSpPr>
        <p:spPr bwMode="auto">
          <a:xfrm>
            <a:off x="5065713" y="57356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53" name="Rectangle 88"/>
          <p:cNvSpPr>
            <a:spLocks noChangeArrowheads="1"/>
          </p:cNvSpPr>
          <p:nvPr/>
        </p:nvSpPr>
        <p:spPr bwMode="auto">
          <a:xfrm>
            <a:off x="5375275" y="581342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954" name="Rectangle 89"/>
          <p:cNvSpPr>
            <a:spLocks noChangeArrowheads="1"/>
          </p:cNvSpPr>
          <p:nvPr/>
        </p:nvSpPr>
        <p:spPr bwMode="auto">
          <a:xfrm>
            <a:off x="5522913" y="57356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55" name="Rectangle 90"/>
          <p:cNvSpPr>
            <a:spLocks noChangeArrowheads="1"/>
          </p:cNvSpPr>
          <p:nvPr/>
        </p:nvSpPr>
        <p:spPr bwMode="auto">
          <a:xfrm>
            <a:off x="5746750" y="578802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956" name="Rectangle 91"/>
          <p:cNvSpPr>
            <a:spLocks noChangeArrowheads="1"/>
          </p:cNvSpPr>
          <p:nvPr/>
        </p:nvSpPr>
        <p:spPr bwMode="auto">
          <a:xfrm>
            <a:off x="5980113" y="5735638"/>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57" name="Rectangle 92"/>
          <p:cNvSpPr>
            <a:spLocks noChangeArrowheads="1"/>
          </p:cNvSpPr>
          <p:nvPr/>
        </p:nvSpPr>
        <p:spPr bwMode="auto">
          <a:xfrm>
            <a:off x="6218238" y="581342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6958" name="Freeform 93"/>
          <p:cNvSpPr>
            <a:spLocks/>
          </p:cNvSpPr>
          <p:nvPr/>
        </p:nvSpPr>
        <p:spPr bwMode="auto">
          <a:xfrm>
            <a:off x="5151438" y="5334000"/>
            <a:ext cx="741362" cy="342900"/>
          </a:xfrm>
          <a:custGeom>
            <a:avLst/>
            <a:gdLst>
              <a:gd name="T0" fmla="*/ 2147483647 w 934"/>
              <a:gd name="T1" fmla="*/ 2147483647 h 432"/>
              <a:gd name="T2" fmla="*/ 2147483647 w 934"/>
              <a:gd name="T3" fmla="*/ 2147483647 h 432"/>
              <a:gd name="T4" fmla="*/ 2147483647 w 934"/>
              <a:gd name="T5" fmla="*/ 2147483647 h 432"/>
              <a:gd name="T6" fmla="*/ 2147483647 w 934"/>
              <a:gd name="T7" fmla="*/ 2147483647 h 432"/>
              <a:gd name="T8" fmla="*/ 2147483647 w 934"/>
              <a:gd name="T9" fmla="*/ 2147483647 h 432"/>
              <a:gd name="T10" fmla="*/ 2147483647 w 934"/>
              <a:gd name="T11" fmla="*/ 2147483647 h 432"/>
              <a:gd name="T12" fmla="*/ 2147483647 w 934"/>
              <a:gd name="T13" fmla="*/ 2147483647 h 432"/>
              <a:gd name="T14" fmla="*/ 2147483647 w 934"/>
              <a:gd name="T15" fmla="*/ 2147483647 h 432"/>
              <a:gd name="T16" fmla="*/ 2147483647 w 934"/>
              <a:gd name="T17" fmla="*/ 2147483647 h 432"/>
              <a:gd name="T18" fmla="*/ 2147483647 w 934"/>
              <a:gd name="T19" fmla="*/ 2147483647 h 432"/>
              <a:gd name="T20" fmla="*/ 2147483647 w 934"/>
              <a:gd name="T21" fmla="*/ 2147483647 h 432"/>
              <a:gd name="T22" fmla="*/ 2147483647 w 934"/>
              <a:gd name="T23" fmla="*/ 2147483647 h 432"/>
              <a:gd name="T24" fmla="*/ 2147483647 w 934"/>
              <a:gd name="T25" fmla="*/ 2147483647 h 432"/>
              <a:gd name="T26" fmla="*/ 2147483647 w 934"/>
              <a:gd name="T27" fmla="*/ 2147483647 h 432"/>
              <a:gd name="T28" fmla="*/ 2147483647 w 934"/>
              <a:gd name="T29" fmla="*/ 2147483647 h 432"/>
              <a:gd name="T30" fmla="*/ 2147483647 w 934"/>
              <a:gd name="T31" fmla="*/ 2147483647 h 432"/>
              <a:gd name="T32" fmla="*/ 2147483647 w 934"/>
              <a:gd name="T33" fmla="*/ 2147483647 h 432"/>
              <a:gd name="T34" fmla="*/ 2147483647 w 934"/>
              <a:gd name="T35" fmla="*/ 2147483647 h 432"/>
              <a:gd name="T36" fmla="*/ 2147483647 w 934"/>
              <a:gd name="T37" fmla="*/ 0 h 432"/>
              <a:gd name="T38" fmla="*/ 2147483647 w 934"/>
              <a:gd name="T39" fmla="*/ 2147483647 h 432"/>
              <a:gd name="T40" fmla="*/ 2147483647 w 934"/>
              <a:gd name="T41" fmla="*/ 2147483647 h 432"/>
              <a:gd name="T42" fmla="*/ 2147483647 w 934"/>
              <a:gd name="T43" fmla="*/ 2147483647 h 432"/>
              <a:gd name="T44" fmla="*/ 2147483647 w 934"/>
              <a:gd name="T45" fmla="*/ 2147483647 h 432"/>
              <a:gd name="T46" fmla="*/ 2147483647 w 934"/>
              <a:gd name="T47" fmla="*/ 2147483647 h 432"/>
              <a:gd name="T48" fmla="*/ 2147483647 w 934"/>
              <a:gd name="T49" fmla="*/ 2147483647 h 432"/>
              <a:gd name="T50" fmla="*/ 2147483647 w 934"/>
              <a:gd name="T51" fmla="*/ 2147483647 h 432"/>
              <a:gd name="T52" fmla="*/ 0 w 934"/>
              <a:gd name="T53" fmla="*/ 2147483647 h 432"/>
              <a:gd name="T54" fmla="*/ 0 w 934"/>
              <a:gd name="T55" fmla="*/ 2147483647 h 432"/>
              <a:gd name="T56" fmla="*/ 2147483647 w 934"/>
              <a:gd name="T57" fmla="*/ 2147483647 h 432"/>
              <a:gd name="T58" fmla="*/ 2147483647 w 934"/>
              <a:gd name="T59" fmla="*/ 2147483647 h 432"/>
              <a:gd name="T60" fmla="*/ 2147483647 w 934"/>
              <a:gd name="T61" fmla="*/ 2147483647 h 432"/>
              <a:gd name="T62" fmla="*/ 2147483647 w 934"/>
              <a:gd name="T63" fmla="*/ 2147483647 h 432"/>
              <a:gd name="T64" fmla="*/ 2147483647 w 934"/>
              <a:gd name="T65" fmla="*/ 2147483647 h 432"/>
              <a:gd name="T66" fmla="*/ 2147483647 w 934"/>
              <a:gd name="T67" fmla="*/ 2147483647 h 432"/>
              <a:gd name="T68" fmla="*/ 2147483647 w 934"/>
              <a:gd name="T69" fmla="*/ 2147483647 h 432"/>
              <a:gd name="T70" fmla="*/ 2147483647 w 934"/>
              <a:gd name="T71" fmla="*/ 2147483647 h 4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4"/>
              <a:gd name="T109" fmla="*/ 0 h 432"/>
              <a:gd name="T110" fmla="*/ 934 w 934"/>
              <a:gd name="T111" fmla="*/ 432 h 4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4" h="432">
                <a:moveTo>
                  <a:pt x="143" y="432"/>
                </a:moveTo>
                <a:lnTo>
                  <a:pt x="791" y="432"/>
                </a:lnTo>
                <a:lnTo>
                  <a:pt x="805" y="432"/>
                </a:lnTo>
                <a:lnTo>
                  <a:pt x="820" y="430"/>
                </a:lnTo>
                <a:lnTo>
                  <a:pt x="834" y="426"/>
                </a:lnTo>
                <a:lnTo>
                  <a:pt x="847" y="421"/>
                </a:lnTo>
                <a:lnTo>
                  <a:pt x="859" y="415"/>
                </a:lnTo>
                <a:lnTo>
                  <a:pt x="870" y="408"/>
                </a:lnTo>
                <a:lnTo>
                  <a:pt x="883" y="399"/>
                </a:lnTo>
                <a:lnTo>
                  <a:pt x="892" y="390"/>
                </a:lnTo>
                <a:lnTo>
                  <a:pt x="901" y="379"/>
                </a:lnTo>
                <a:lnTo>
                  <a:pt x="910" y="368"/>
                </a:lnTo>
                <a:lnTo>
                  <a:pt x="918" y="357"/>
                </a:lnTo>
                <a:lnTo>
                  <a:pt x="923" y="345"/>
                </a:lnTo>
                <a:lnTo>
                  <a:pt x="928" y="332"/>
                </a:lnTo>
                <a:lnTo>
                  <a:pt x="932" y="317"/>
                </a:lnTo>
                <a:lnTo>
                  <a:pt x="934" y="303"/>
                </a:lnTo>
                <a:lnTo>
                  <a:pt x="934" y="288"/>
                </a:lnTo>
                <a:lnTo>
                  <a:pt x="934" y="145"/>
                </a:lnTo>
                <a:lnTo>
                  <a:pt x="934" y="129"/>
                </a:lnTo>
                <a:lnTo>
                  <a:pt x="932" y="116"/>
                </a:lnTo>
                <a:lnTo>
                  <a:pt x="928" y="102"/>
                </a:lnTo>
                <a:lnTo>
                  <a:pt x="923" y="89"/>
                </a:lnTo>
                <a:lnTo>
                  <a:pt x="918" y="76"/>
                </a:lnTo>
                <a:lnTo>
                  <a:pt x="910" y="63"/>
                </a:lnTo>
                <a:lnTo>
                  <a:pt x="901" y="53"/>
                </a:lnTo>
                <a:lnTo>
                  <a:pt x="892" y="42"/>
                </a:lnTo>
                <a:lnTo>
                  <a:pt x="883" y="33"/>
                </a:lnTo>
                <a:lnTo>
                  <a:pt x="872" y="25"/>
                </a:lnTo>
                <a:lnTo>
                  <a:pt x="859" y="18"/>
                </a:lnTo>
                <a:lnTo>
                  <a:pt x="847" y="11"/>
                </a:lnTo>
                <a:lnTo>
                  <a:pt x="834" y="7"/>
                </a:lnTo>
                <a:lnTo>
                  <a:pt x="820" y="4"/>
                </a:lnTo>
                <a:lnTo>
                  <a:pt x="805" y="2"/>
                </a:lnTo>
                <a:lnTo>
                  <a:pt x="791" y="0"/>
                </a:lnTo>
                <a:lnTo>
                  <a:pt x="143" y="0"/>
                </a:lnTo>
                <a:lnTo>
                  <a:pt x="128" y="2"/>
                </a:lnTo>
                <a:lnTo>
                  <a:pt x="114" y="4"/>
                </a:lnTo>
                <a:lnTo>
                  <a:pt x="99" y="7"/>
                </a:lnTo>
                <a:lnTo>
                  <a:pt x="87" y="11"/>
                </a:lnTo>
                <a:lnTo>
                  <a:pt x="74" y="18"/>
                </a:lnTo>
                <a:lnTo>
                  <a:pt x="63" y="25"/>
                </a:lnTo>
                <a:lnTo>
                  <a:pt x="50" y="33"/>
                </a:lnTo>
                <a:lnTo>
                  <a:pt x="41" y="42"/>
                </a:lnTo>
                <a:lnTo>
                  <a:pt x="32" y="53"/>
                </a:lnTo>
                <a:lnTo>
                  <a:pt x="23" y="63"/>
                </a:lnTo>
                <a:lnTo>
                  <a:pt x="16" y="76"/>
                </a:lnTo>
                <a:lnTo>
                  <a:pt x="10" y="89"/>
                </a:lnTo>
                <a:lnTo>
                  <a:pt x="5" y="102"/>
                </a:lnTo>
                <a:lnTo>
                  <a:pt x="1" y="116"/>
                </a:lnTo>
                <a:lnTo>
                  <a:pt x="0" y="129"/>
                </a:lnTo>
                <a:lnTo>
                  <a:pt x="0" y="145"/>
                </a:lnTo>
                <a:lnTo>
                  <a:pt x="0" y="288"/>
                </a:lnTo>
                <a:lnTo>
                  <a:pt x="0" y="303"/>
                </a:lnTo>
                <a:lnTo>
                  <a:pt x="1" y="317"/>
                </a:lnTo>
                <a:lnTo>
                  <a:pt x="5" y="332"/>
                </a:lnTo>
                <a:lnTo>
                  <a:pt x="10" y="345"/>
                </a:lnTo>
                <a:lnTo>
                  <a:pt x="16" y="357"/>
                </a:lnTo>
                <a:lnTo>
                  <a:pt x="23" y="368"/>
                </a:lnTo>
                <a:lnTo>
                  <a:pt x="32" y="379"/>
                </a:lnTo>
                <a:lnTo>
                  <a:pt x="41" y="390"/>
                </a:lnTo>
                <a:lnTo>
                  <a:pt x="50" y="399"/>
                </a:lnTo>
                <a:lnTo>
                  <a:pt x="63" y="408"/>
                </a:lnTo>
                <a:lnTo>
                  <a:pt x="74" y="415"/>
                </a:lnTo>
                <a:lnTo>
                  <a:pt x="87" y="421"/>
                </a:lnTo>
                <a:lnTo>
                  <a:pt x="99" y="426"/>
                </a:lnTo>
                <a:lnTo>
                  <a:pt x="114" y="430"/>
                </a:lnTo>
                <a:lnTo>
                  <a:pt x="128" y="432"/>
                </a:lnTo>
                <a:lnTo>
                  <a:pt x="143" y="432"/>
                </a:lnTo>
              </a:path>
            </a:pathLst>
          </a:custGeom>
          <a:noFill/>
          <a:ln w="30163">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59" name="Line 94"/>
          <p:cNvSpPr>
            <a:spLocks noChangeShapeType="1"/>
          </p:cNvSpPr>
          <p:nvPr/>
        </p:nvSpPr>
        <p:spPr bwMode="auto">
          <a:xfrm flipV="1">
            <a:off x="5888038" y="4933950"/>
            <a:ext cx="777875" cy="477838"/>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0" name="Line 95"/>
          <p:cNvSpPr>
            <a:spLocks noChangeShapeType="1"/>
          </p:cNvSpPr>
          <p:nvPr/>
        </p:nvSpPr>
        <p:spPr bwMode="auto">
          <a:xfrm>
            <a:off x="6783388" y="4773613"/>
            <a:ext cx="1143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1" name="Line 96"/>
          <p:cNvSpPr>
            <a:spLocks noChangeShapeType="1"/>
          </p:cNvSpPr>
          <p:nvPr/>
        </p:nvSpPr>
        <p:spPr bwMode="auto">
          <a:xfrm flipV="1">
            <a:off x="7086600" y="4781550"/>
            <a:ext cx="1095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2" name="Line 97"/>
          <p:cNvSpPr>
            <a:spLocks noChangeShapeType="1"/>
          </p:cNvSpPr>
          <p:nvPr/>
        </p:nvSpPr>
        <p:spPr bwMode="auto">
          <a:xfrm>
            <a:off x="7410450" y="4746625"/>
            <a:ext cx="1143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3" name="Rectangle 98"/>
          <p:cNvSpPr>
            <a:spLocks noChangeArrowheads="1"/>
          </p:cNvSpPr>
          <p:nvPr/>
        </p:nvSpPr>
        <p:spPr bwMode="auto">
          <a:xfrm>
            <a:off x="7412038" y="47355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d</a:t>
            </a:r>
            <a:endParaRPr lang="en-US" b="0"/>
          </a:p>
        </p:txBody>
      </p:sp>
      <p:sp>
        <p:nvSpPr>
          <p:cNvPr id="36964" name="Rectangle 99"/>
          <p:cNvSpPr>
            <a:spLocks noChangeArrowheads="1"/>
          </p:cNvSpPr>
          <p:nvPr/>
        </p:nvSpPr>
        <p:spPr bwMode="auto">
          <a:xfrm>
            <a:off x="7129463" y="4735513"/>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b="0"/>
          </a:p>
        </p:txBody>
      </p:sp>
      <p:sp>
        <p:nvSpPr>
          <p:cNvPr id="36965" name="Rectangle 100"/>
          <p:cNvSpPr>
            <a:spLocks noChangeArrowheads="1"/>
          </p:cNvSpPr>
          <p:nvPr/>
        </p:nvSpPr>
        <p:spPr bwMode="auto">
          <a:xfrm>
            <a:off x="6773863" y="47355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b="0"/>
          </a:p>
        </p:txBody>
      </p:sp>
      <p:sp>
        <p:nvSpPr>
          <p:cNvPr id="36966" name="Rectangle 101"/>
          <p:cNvSpPr>
            <a:spLocks noChangeArrowheads="1"/>
          </p:cNvSpPr>
          <p:nvPr/>
        </p:nvSpPr>
        <p:spPr bwMode="auto">
          <a:xfrm>
            <a:off x="7273925" y="4713288"/>
            <a:ext cx="122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latin typeface="Symbol" pitchFamily="18" charset="2"/>
              </a:rPr>
              <a:t>Ú</a:t>
            </a:r>
            <a:endParaRPr lang="en-US" b="0"/>
          </a:p>
        </p:txBody>
      </p:sp>
      <p:sp>
        <p:nvSpPr>
          <p:cNvPr id="36967" name="Rectangle 102"/>
          <p:cNvSpPr>
            <a:spLocks noChangeArrowheads="1"/>
          </p:cNvSpPr>
          <p:nvPr/>
        </p:nvSpPr>
        <p:spPr bwMode="auto">
          <a:xfrm>
            <a:off x="6964363" y="4713288"/>
            <a:ext cx="122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latin typeface="Symbol" pitchFamily="18" charset="2"/>
              </a:rPr>
              <a:t>Ú</a:t>
            </a:r>
            <a:endParaRPr lang="en-US" b="0"/>
          </a:p>
        </p:txBody>
      </p:sp>
      <p:sp>
        <p:nvSpPr>
          <p:cNvPr id="105" name="TextBox 104"/>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§6.9</a:t>
            </a:r>
          </a:p>
        </p:txBody>
      </p:sp>
      <p:sp>
        <p:nvSpPr>
          <p:cNvPr id="2" name="Slide Number Placeholder 1"/>
          <p:cNvSpPr>
            <a:spLocks noGrp="1"/>
          </p:cNvSpPr>
          <p:nvPr>
            <p:ph type="sldNum" sz="quarter" idx="12"/>
          </p:nvPr>
        </p:nvSpPr>
        <p:spPr/>
        <p:txBody>
          <a:bodyPr/>
          <a:lstStyle/>
          <a:p>
            <a:fld id="{91428E00-80DD-2147-9602-1B9AC9547B01}" type="slidenum">
              <a:rPr lang="en-US" smtClean="0"/>
              <a:t>59</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1468008" y="1138464"/>
                <a:ext cx="6509609" cy="8962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 </m:t>
                      </m:r>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𝑑</m:t>
                          </m:r>
                          <m:r>
                            <a:rPr lang="en-US" sz="2400" b="0" i="1" smtClean="0">
                              <a:latin typeface="Cambria Math" panose="02040503050406030204" pitchFamily="18" charset="0"/>
                            </a:rPr>
                            <m:t>𝑐𝑏𝑎</m:t>
                          </m:r>
                        </m:sub>
                        <m:sup/>
                        <m:e>
                          <m:r>
                            <a:rPr lang="en-US" sz="2400" b="0" i="1" smtClean="0">
                              <a:latin typeface="Cambria Math" panose="02040503050406030204" pitchFamily="18" charset="0"/>
                            </a:rPr>
                            <m:t>𝑀</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0,2</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𝑑</m:t>
                                  </m:r>
                                </m:e>
                              </m:bar>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bar>
                                <m:barPr>
                                  <m:pos m:val="top"/>
                                  <m:ctrlPr>
                                    <a:rPr lang="en-US" sz="2400" i="1">
                                      <a:latin typeface="Cambria Math" panose="02040503050406030204" pitchFamily="18" charset="0"/>
                                    </a:rPr>
                                  </m:ctrlPr>
                                </m:barPr>
                                <m:e>
                                  <m:r>
                                    <a:rPr lang="en-US" sz="2400" b="0" i="1" smtClean="0">
                                      <a:latin typeface="Cambria Math" panose="02040503050406030204" pitchFamily="18" charset="0"/>
                                    </a:rPr>
                                    <m:t>𝑐</m:t>
                                  </m:r>
                                </m:e>
                              </m:bar>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bar>
                                <m:barPr>
                                  <m:pos m:val="top"/>
                                  <m:ctrlPr>
                                    <a:rPr lang="en-US" sz="2400" i="1">
                                      <a:latin typeface="Cambria Math" panose="02040503050406030204" pitchFamily="18" charset="0"/>
                                    </a:rPr>
                                  </m:ctrlPr>
                                </m:barPr>
                                <m:e>
                                  <m:r>
                                    <a:rPr lang="en-US" sz="2400" b="0" i="1" smtClean="0">
                                      <a:latin typeface="Cambria Math" panose="02040503050406030204" pitchFamily="18" charset="0"/>
                                    </a:rPr>
                                    <m:t>𝑏</m:t>
                                  </m:r>
                                </m:e>
                              </m:bar>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bar>
                                <m:barPr>
                                  <m:pos m:val="top"/>
                                  <m:ctrlPr>
                                    <a:rPr lang="en-US" sz="2400" i="1">
                                      <a:latin typeface="Cambria Math" panose="02040503050406030204" pitchFamily="18" charset="0"/>
                                    </a:rPr>
                                  </m:ctrlPr>
                                </m:barPr>
                                <m:e>
                                  <m:r>
                                    <a:rPr lang="en-US" sz="2400" b="0" i="1" smtClean="0">
                                      <a:latin typeface="Cambria Math" panose="02040503050406030204" pitchFamily="18" charset="0"/>
                                    </a:rPr>
                                    <m:t>𝑎</m:t>
                                  </m:r>
                                </m:e>
                              </m:bar>
                              <m:r>
                                <a:rPr lang="en-US" sz="2400" i="1">
                                  <a:latin typeface="Cambria Math" panose="02040503050406030204" pitchFamily="18" charset="0"/>
                                </a:rPr>
                                <m:t> </m:t>
                              </m:r>
                            </m:e>
                          </m:d>
                          <m:r>
                            <a:rPr lang="en-US" sz="2400" b="0" i="1" smtClean="0">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rPr>
                              </m:ctrlPr>
                            </m:dPr>
                            <m:e>
                              <m:bar>
                                <m:barPr>
                                  <m:pos m:val="top"/>
                                  <m:ctrlPr>
                                    <a:rPr lang="en-US" sz="2400" i="1">
                                      <a:latin typeface="Cambria Math" panose="02040503050406030204" pitchFamily="18" charset="0"/>
                                    </a:rPr>
                                  </m:ctrlPr>
                                </m:barPr>
                                <m:e>
                                  <m:r>
                                    <a:rPr lang="en-US" sz="2400" i="1">
                                      <a:latin typeface="Cambria Math" panose="02040503050406030204" pitchFamily="18" charset="0"/>
                                    </a:rPr>
                                    <m:t>𝑑</m:t>
                                  </m:r>
                                </m:e>
                              </m:bar>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bar>
                                <m:barPr>
                                  <m:pos m:val="top"/>
                                  <m:ctrlPr>
                                    <a:rPr lang="en-US" sz="2400" i="1">
                                      <a:latin typeface="Cambria Math" panose="02040503050406030204" pitchFamily="18" charset="0"/>
                                    </a:rPr>
                                  </m:ctrlPr>
                                </m:barPr>
                                <m:e>
                                  <m:r>
                                    <a:rPr lang="en-US" sz="2400" i="1">
                                      <a:latin typeface="Cambria Math" panose="02040503050406030204" pitchFamily="18" charset="0"/>
                                    </a:rPr>
                                    <m:t>𝑐</m:t>
                                  </m:r>
                                </m:e>
                              </m:bar>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bar>
                                <m:barPr>
                                  <m:pos m:val="top"/>
                                  <m:ctrlPr>
                                    <a:rPr lang="en-US" sz="2400" i="1">
                                      <a:latin typeface="Cambria Math" panose="02040503050406030204" pitchFamily="18" charset="0"/>
                                    </a:rPr>
                                  </m:ctrlPr>
                                </m:barPr>
                                <m:e>
                                  <m:r>
                                    <a:rPr lang="en-US" sz="2400" i="1">
                                      <a:latin typeface="Cambria Math" panose="02040503050406030204" pitchFamily="18" charset="0"/>
                                    </a:rPr>
                                    <m:t>𝑎</m:t>
                                  </m:r>
                                </m:e>
                              </m:bar>
                              <m:r>
                                <a:rPr lang="en-US" sz="2400" i="1">
                                  <a:latin typeface="Cambria Math" panose="02040503050406030204" pitchFamily="18" charset="0"/>
                                </a:rPr>
                                <m:t> </m:t>
                              </m:r>
                            </m:e>
                          </m:d>
                        </m:e>
                      </m:nary>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1468008" y="1138464"/>
                <a:ext cx="6509609" cy="896207"/>
              </a:xfrm>
              <a:prstGeom prst="rect">
                <a:avLst/>
              </a:prstGeom>
              <a:blipFill rotWithShape="0">
                <a:blip r:embed="rId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9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9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9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9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9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9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9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9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9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P spid="36958" grpId="0" animBg="1"/>
      <p:bldP spid="36959" grpId="0" animBg="1"/>
      <p:bldP spid="36960" grpId="0" animBg="1"/>
      <p:bldP spid="36961" grpId="0" animBg="1"/>
      <p:bldP spid="36962" grpId="0" animBg="1"/>
      <p:bldP spid="36963" grpId="0"/>
      <p:bldP spid="36964" grpId="0"/>
      <p:bldP spid="36965" grpId="0"/>
      <p:bldP spid="36966" grpId="0"/>
      <p:bldP spid="369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1905000" y="3200400"/>
            <a:ext cx="565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eaLnBrk="1" hangingPunct="1">
              <a:spcBef>
                <a:spcPct val="0"/>
              </a:spcBef>
            </a:pPr>
            <a:r>
              <a:rPr lang="en-US" sz="2400" b="0" dirty="0" err="1">
                <a:latin typeface="Tahoma" pitchFamily="34" charset="0"/>
              </a:rPr>
              <a:t>F(d,c,b,a</a:t>
            </a:r>
            <a:r>
              <a:rPr lang="en-US" sz="2400" b="0" dirty="0">
                <a:latin typeface="Tahoma" pitchFamily="34" charset="0"/>
              </a:rPr>
              <a:t>) is true if input </a:t>
            </a:r>
            <a:r>
              <a:rPr lang="en-US" sz="2400" b="0" dirty="0" err="1">
                <a:latin typeface="Tahoma" pitchFamily="34" charset="0"/>
              </a:rPr>
              <a:t>d,c,b,a</a:t>
            </a:r>
            <a:r>
              <a:rPr lang="en-US" sz="2400" b="0" dirty="0">
                <a:latin typeface="Tahoma" pitchFamily="34" charset="0"/>
              </a:rPr>
              <a:t> is prime</a:t>
            </a:r>
          </a:p>
        </p:txBody>
      </p:sp>
      <p:sp>
        <p:nvSpPr>
          <p:cNvPr id="17412" name="Rectangle 3"/>
          <p:cNvSpPr>
            <a:spLocks noGrp="1" noChangeArrowheads="1"/>
          </p:cNvSpPr>
          <p:nvPr>
            <p:ph type="title"/>
          </p:nvPr>
        </p:nvSpPr>
        <p:spPr/>
        <p:txBody>
          <a:bodyPr>
            <a:normAutofit fontScale="90000"/>
          </a:bodyPr>
          <a:lstStyle/>
          <a:p>
            <a:r>
              <a:rPr lang="en-US">
                <a:ea typeface="ＭＳ Ｐゴシック" pitchFamily="34" charset="-128"/>
              </a:rPr>
              <a:t>English language description of a combinational logic function</a:t>
            </a:r>
          </a:p>
        </p:txBody>
      </p:sp>
      <p:sp>
        <p:nvSpPr>
          <p:cNvPr id="2" name="Slide Number Placeholder 1"/>
          <p:cNvSpPr>
            <a:spLocks noGrp="1"/>
          </p:cNvSpPr>
          <p:nvPr>
            <p:ph type="sldNum" sz="quarter" idx="12"/>
          </p:nvPr>
        </p:nvSpPr>
        <p:spPr/>
        <p:txBody>
          <a:bodyPr/>
          <a:lstStyle/>
          <a:p>
            <a:fld id="{91428E00-80DD-2147-9602-1B9AC9547B01}" type="slidenum">
              <a:rPr lang="en-US" smtClean="0"/>
              <a:t>6</a:t>
            </a:fld>
            <a:endParaRPr 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1" y="274638"/>
            <a:ext cx="8970963" cy="1143000"/>
          </a:xfrm>
        </p:spPr>
        <p:txBody>
          <a:bodyPr>
            <a:normAutofit fontScale="90000"/>
          </a:bodyPr>
          <a:lstStyle/>
          <a:p>
            <a:r>
              <a:rPr lang="en-US" dirty="0">
                <a:ea typeface="ＭＳ Ｐゴシック" pitchFamily="34" charset="-128"/>
              </a:rPr>
              <a:t>Product-of-Sums Example: Decimal Prime</a:t>
            </a:r>
          </a:p>
        </p:txBody>
      </p:sp>
      <p:sp>
        <p:nvSpPr>
          <p:cNvPr id="37892" name="Rectangle 3"/>
          <p:cNvSpPr>
            <a:spLocks noChangeArrowheads="1"/>
          </p:cNvSpPr>
          <p:nvPr/>
        </p:nvSpPr>
        <p:spPr bwMode="auto">
          <a:xfrm>
            <a:off x="3459163" y="224790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3" name="Rectangle 4"/>
          <p:cNvSpPr>
            <a:spLocks noChangeArrowheads="1"/>
          </p:cNvSpPr>
          <p:nvPr/>
        </p:nvSpPr>
        <p:spPr bwMode="auto">
          <a:xfrm>
            <a:off x="3721100" y="234632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b="0"/>
          </a:p>
        </p:txBody>
      </p:sp>
      <p:sp>
        <p:nvSpPr>
          <p:cNvPr id="37894" name="Rectangle 5"/>
          <p:cNvSpPr>
            <a:spLocks noChangeArrowheads="1"/>
          </p:cNvSpPr>
          <p:nvPr/>
        </p:nvSpPr>
        <p:spPr bwMode="auto">
          <a:xfrm>
            <a:off x="4178300" y="234632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7895" name="Rectangle 6"/>
          <p:cNvSpPr>
            <a:spLocks noChangeArrowheads="1"/>
          </p:cNvSpPr>
          <p:nvPr/>
        </p:nvSpPr>
        <p:spPr bwMode="auto">
          <a:xfrm>
            <a:off x="4368800" y="2247900"/>
            <a:ext cx="457200" cy="4460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6" name="Rectangle 7"/>
          <p:cNvSpPr>
            <a:spLocks noChangeArrowheads="1"/>
          </p:cNvSpPr>
          <p:nvPr/>
        </p:nvSpPr>
        <p:spPr bwMode="auto">
          <a:xfrm>
            <a:off x="4637088" y="234632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7897" name="Rectangle 8"/>
          <p:cNvSpPr>
            <a:spLocks noChangeArrowheads="1"/>
          </p:cNvSpPr>
          <p:nvPr/>
        </p:nvSpPr>
        <p:spPr bwMode="auto">
          <a:xfrm>
            <a:off x="5094288" y="2346325"/>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7898" name="Rectangle 9"/>
          <p:cNvSpPr>
            <a:spLocks noChangeArrowheads="1"/>
          </p:cNvSpPr>
          <p:nvPr/>
        </p:nvSpPr>
        <p:spPr bwMode="auto">
          <a:xfrm>
            <a:off x="3459163" y="270510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9" name="Rectangle 10"/>
          <p:cNvSpPr>
            <a:spLocks noChangeArrowheads="1"/>
          </p:cNvSpPr>
          <p:nvPr/>
        </p:nvSpPr>
        <p:spPr bwMode="auto">
          <a:xfrm>
            <a:off x="3705225" y="277495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b="0"/>
          </a:p>
        </p:txBody>
      </p:sp>
      <p:sp>
        <p:nvSpPr>
          <p:cNvPr id="37900" name="Rectangle 11"/>
          <p:cNvSpPr>
            <a:spLocks noChangeArrowheads="1"/>
          </p:cNvSpPr>
          <p:nvPr/>
        </p:nvSpPr>
        <p:spPr bwMode="auto">
          <a:xfrm>
            <a:off x="4162425" y="277495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7901" name="Rectangle 12"/>
          <p:cNvSpPr>
            <a:spLocks noChangeArrowheads="1"/>
          </p:cNvSpPr>
          <p:nvPr/>
        </p:nvSpPr>
        <p:spPr bwMode="auto">
          <a:xfrm>
            <a:off x="4370388" y="2701925"/>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2" name="Rectangle 13"/>
          <p:cNvSpPr>
            <a:spLocks noChangeArrowheads="1"/>
          </p:cNvSpPr>
          <p:nvPr/>
        </p:nvSpPr>
        <p:spPr bwMode="auto">
          <a:xfrm>
            <a:off x="4621213" y="2774950"/>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b="0"/>
          </a:p>
        </p:txBody>
      </p:sp>
      <p:sp>
        <p:nvSpPr>
          <p:cNvPr id="37903" name="Rectangle 14"/>
          <p:cNvSpPr>
            <a:spLocks noChangeArrowheads="1"/>
          </p:cNvSpPr>
          <p:nvPr/>
        </p:nvSpPr>
        <p:spPr bwMode="auto">
          <a:xfrm>
            <a:off x="5078413" y="2774950"/>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b="0"/>
          </a:p>
        </p:txBody>
      </p:sp>
      <p:sp>
        <p:nvSpPr>
          <p:cNvPr id="37904" name="Rectangle 15"/>
          <p:cNvSpPr>
            <a:spLocks noChangeArrowheads="1"/>
          </p:cNvSpPr>
          <p:nvPr/>
        </p:nvSpPr>
        <p:spPr bwMode="auto">
          <a:xfrm>
            <a:off x="3459163" y="224790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5" name="Rectangle 16"/>
          <p:cNvSpPr>
            <a:spLocks noChangeArrowheads="1"/>
          </p:cNvSpPr>
          <p:nvPr/>
        </p:nvSpPr>
        <p:spPr bwMode="auto">
          <a:xfrm>
            <a:off x="3841750" y="254952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0</a:t>
            </a:r>
            <a:endParaRPr lang="en-US" b="0"/>
          </a:p>
        </p:txBody>
      </p:sp>
      <p:sp>
        <p:nvSpPr>
          <p:cNvPr id="37906" name="Rectangle 17"/>
          <p:cNvSpPr>
            <a:spLocks noChangeArrowheads="1"/>
          </p:cNvSpPr>
          <p:nvPr/>
        </p:nvSpPr>
        <p:spPr bwMode="auto">
          <a:xfrm>
            <a:off x="3916363" y="2247900"/>
            <a:ext cx="454025" cy="4524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7" name="Rectangle 18"/>
          <p:cNvSpPr>
            <a:spLocks noChangeArrowheads="1"/>
          </p:cNvSpPr>
          <p:nvPr/>
        </p:nvSpPr>
        <p:spPr bwMode="auto">
          <a:xfrm>
            <a:off x="4298950" y="254952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a:t>
            </a:r>
            <a:endParaRPr lang="en-US" b="0"/>
          </a:p>
        </p:txBody>
      </p:sp>
      <p:sp>
        <p:nvSpPr>
          <p:cNvPr id="37908" name="Rectangle 19"/>
          <p:cNvSpPr>
            <a:spLocks noChangeArrowheads="1"/>
          </p:cNvSpPr>
          <p:nvPr/>
        </p:nvSpPr>
        <p:spPr bwMode="auto">
          <a:xfrm>
            <a:off x="4757738" y="254952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3</a:t>
            </a:r>
            <a:endParaRPr lang="en-US" b="0"/>
          </a:p>
        </p:txBody>
      </p:sp>
      <p:sp>
        <p:nvSpPr>
          <p:cNvPr id="37909" name="Rectangle 20"/>
          <p:cNvSpPr>
            <a:spLocks noChangeArrowheads="1"/>
          </p:cNvSpPr>
          <p:nvPr/>
        </p:nvSpPr>
        <p:spPr bwMode="auto">
          <a:xfrm>
            <a:off x="4826000" y="2247900"/>
            <a:ext cx="458788"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0" name="Rectangle 21"/>
          <p:cNvSpPr>
            <a:spLocks noChangeArrowheads="1"/>
          </p:cNvSpPr>
          <p:nvPr/>
        </p:nvSpPr>
        <p:spPr bwMode="auto">
          <a:xfrm>
            <a:off x="5214938" y="254952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2</a:t>
            </a:r>
            <a:endParaRPr lang="en-US" b="0"/>
          </a:p>
        </p:txBody>
      </p:sp>
      <p:sp>
        <p:nvSpPr>
          <p:cNvPr id="37911" name="Rectangle 22"/>
          <p:cNvSpPr>
            <a:spLocks noChangeArrowheads="1"/>
          </p:cNvSpPr>
          <p:nvPr/>
        </p:nvSpPr>
        <p:spPr bwMode="auto">
          <a:xfrm>
            <a:off x="3459163" y="270510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2" name="Rectangle 23"/>
          <p:cNvSpPr>
            <a:spLocks noChangeArrowheads="1"/>
          </p:cNvSpPr>
          <p:nvPr/>
        </p:nvSpPr>
        <p:spPr bwMode="auto">
          <a:xfrm>
            <a:off x="3756025" y="29749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4</a:t>
            </a:r>
            <a:endParaRPr lang="en-US" b="0"/>
          </a:p>
        </p:txBody>
      </p:sp>
      <p:sp>
        <p:nvSpPr>
          <p:cNvPr id="37913" name="Rectangle 24"/>
          <p:cNvSpPr>
            <a:spLocks noChangeArrowheads="1"/>
          </p:cNvSpPr>
          <p:nvPr/>
        </p:nvSpPr>
        <p:spPr bwMode="auto">
          <a:xfrm>
            <a:off x="4213225" y="29749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5</a:t>
            </a:r>
            <a:endParaRPr lang="en-US" b="0"/>
          </a:p>
        </p:txBody>
      </p:sp>
      <p:sp>
        <p:nvSpPr>
          <p:cNvPr id="37914" name="Rectangle 25"/>
          <p:cNvSpPr>
            <a:spLocks noChangeArrowheads="1"/>
          </p:cNvSpPr>
          <p:nvPr/>
        </p:nvSpPr>
        <p:spPr bwMode="auto">
          <a:xfrm>
            <a:off x="4672013" y="29749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7</a:t>
            </a:r>
            <a:endParaRPr lang="en-US" b="0"/>
          </a:p>
        </p:txBody>
      </p:sp>
      <p:sp>
        <p:nvSpPr>
          <p:cNvPr id="37915" name="Rectangle 26"/>
          <p:cNvSpPr>
            <a:spLocks noChangeArrowheads="1"/>
          </p:cNvSpPr>
          <p:nvPr/>
        </p:nvSpPr>
        <p:spPr bwMode="auto">
          <a:xfrm>
            <a:off x="4832350" y="2701925"/>
            <a:ext cx="458788"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6" name="Rectangle 27"/>
          <p:cNvSpPr>
            <a:spLocks noChangeArrowheads="1"/>
          </p:cNvSpPr>
          <p:nvPr/>
        </p:nvSpPr>
        <p:spPr bwMode="auto">
          <a:xfrm>
            <a:off x="5129213" y="29749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6</a:t>
            </a:r>
            <a:endParaRPr lang="en-US" b="0"/>
          </a:p>
        </p:txBody>
      </p:sp>
      <p:sp>
        <p:nvSpPr>
          <p:cNvPr id="37917" name="Rectangle 28"/>
          <p:cNvSpPr>
            <a:spLocks noChangeArrowheads="1"/>
          </p:cNvSpPr>
          <p:nvPr/>
        </p:nvSpPr>
        <p:spPr bwMode="auto">
          <a:xfrm>
            <a:off x="3459163" y="3619500"/>
            <a:ext cx="457200" cy="4587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18" name="Rectangle 29"/>
          <p:cNvSpPr>
            <a:spLocks noChangeArrowheads="1"/>
          </p:cNvSpPr>
          <p:nvPr/>
        </p:nvSpPr>
        <p:spPr bwMode="auto">
          <a:xfrm>
            <a:off x="3756025" y="387350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8</a:t>
            </a:r>
            <a:endParaRPr lang="en-US" b="0"/>
          </a:p>
        </p:txBody>
      </p:sp>
      <p:sp>
        <p:nvSpPr>
          <p:cNvPr id="37919" name="Rectangle 30"/>
          <p:cNvSpPr>
            <a:spLocks noChangeArrowheads="1"/>
          </p:cNvSpPr>
          <p:nvPr/>
        </p:nvSpPr>
        <p:spPr bwMode="auto">
          <a:xfrm>
            <a:off x="3916363" y="3619500"/>
            <a:ext cx="458787" cy="4587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0" name="Rectangle 31"/>
          <p:cNvSpPr>
            <a:spLocks noChangeArrowheads="1"/>
          </p:cNvSpPr>
          <p:nvPr/>
        </p:nvSpPr>
        <p:spPr bwMode="auto">
          <a:xfrm>
            <a:off x="4213225" y="387350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9</a:t>
            </a:r>
            <a:endParaRPr lang="en-US" b="0"/>
          </a:p>
        </p:txBody>
      </p:sp>
      <p:sp>
        <p:nvSpPr>
          <p:cNvPr id="37921" name="Rectangle 32"/>
          <p:cNvSpPr>
            <a:spLocks noChangeArrowheads="1"/>
          </p:cNvSpPr>
          <p:nvPr/>
        </p:nvSpPr>
        <p:spPr bwMode="auto">
          <a:xfrm>
            <a:off x="4375150" y="3619500"/>
            <a:ext cx="457200" cy="4587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2" name="Rectangle 33"/>
          <p:cNvSpPr>
            <a:spLocks noChangeArrowheads="1"/>
          </p:cNvSpPr>
          <p:nvPr/>
        </p:nvSpPr>
        <p:spPr bwMode="auto">
          <a:xfrm>
            <a:off x="4695825" y="3873500"/>
            <a:ext cx="1412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11</a:t>
            </a:r>
            <a:endParaRPr lang="en-US" b="0"/>
          </a:p>
        </p:txBody>
      </p:sp>
      <p:sp>
        <p:nvSpPr>
          <p:cNvPr id="37923" name="Rectangle 34"/>
          <p:cNvSpPr>
            <a:spLocks noChangeArrowheads="1"/>
          </p:cNvSpPr>
          <p:nvPr/>
        </p:nvSpPr>
        <p:spPr bwMode="auto">
          <a:xfrm>
            <a:off x="4832350" y="3619500"/>
            <a:ext cx="458788" cy="4587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4" name="Rectangle 35"/>
          <p:cNvSpPr>
            <a:spLocks noChangeArrowheads="1"/>
          </p:cNvSpPr>
          <p:nvPr/>
        </p:nvSpPr>
        <p:spPr bwMode="auto">
          <a:xfrm>
            <a:off x="5153025" y="3873500"/>
            <a:ext cx="1412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10</a:t>
            </a:r>
            <a:endParaRPr lang="en-US" b="0"/>
          </a:p>
        </p:txBody>
      </p:sp>
      <p:sp>
        <p:nvSpPr>
          <p:cNvPr id="37925" name="Rectangle 36"/>
          <p:cNvSpPr>
            <a:spLocks noChangeArrowheads="1"/>
          </p:cNvSpPr>
          <p:nvPr/>
        </p:nvSpPr>
        <p:spPr bwMode="auto">
          <a:xfrm>
            <a:off x="3459163" y="316230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6" name="Rectangle 37"/>
          <p:cNvSpPr>
            <a:spLocks noChangeArrowheads="1"/>
          </p:cNvSpPr>
          <p:nvPr/>
        </p:nvSpPr>
        <p:spPr bwMode="auto">
          <a:xfrm>
            <a:off x="3781425" y="3421063"/>
            <a:ext cx="1412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12</a:t>
            </a:r>
            <a:endParaRPr lang="en-US" b="0"/>
          </a:p>
        </p:txBody>
      </p:sp>
      <p:sp>
        <p:nvSpPr>
          <p:cNvPr id="37927" name="Rectangle 38"/>
          <p:cNvSpPr>
            <a:spLocks noChangeArrowheads="1"/>
          </p:cNvSpPr>
          <p:nvPr/>
        </p:nvSpPr>
        <p:spPr bwMode="auto">
          <a:xfrm>
            <a:off x="3916363" y="3162300"/>
            <a:ext cx="458787"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8" name="Rectangle 39"/>
          <p:cNvSpPr>
            <a:spLocks noChangeArrowheads="1"/>
          </p:cNvSpPr>
          <p:nvPr/>
        </p:nvSpPr>
        <p:spPr bwMode="auto">
          <a:xfrm>
            <a:off x="4238625" y="3421063"/>
            <a:ext cx="1412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13</a:t>
            </a:r>
            <a:endParaRPr lang="en-US" b="0"/>
          </a:p>
        </p:txBody>
      </p:sp>
      <p:sp>
        <p:nvSpPr>
          <p:cNvPr id="37929" name="Rectangle 40"/>
          <p:cNvSpPr>
            <a:spLocks noChangeArrowheads="1"/>
          </p:cNvSpPr>
          <p:nvPr/>
        </p:nvSpPr>
        <p:spPr bwMode="auto">
          <a:xfrm>
            <a:off x="4375150" y="316230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0" name="Rectangle 41"/>
          <p:cNvSpPr>
            <a:spLocks noChangeArrowheads="1"/>
          </p:cNvSpPr>
          <p:nvPr/>
        </p:nvSpPr>
        <p:spPr bwMode="auto">
          <a:xfrm>
            <a:off x="4697413" y="3421063"/>
            <a:ext cx="1412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15</a:t>
            </a:r>
            <a:endParaRPr lang="en-US" b="0"/>
          </a:p>
        </p:txBody>
      </p:sp>
      <p:sp>
        <p:nvSpPr>
          <p:cNvPr id="37931" name="Rectangle 42"/>
          <p:cNvSpPr>
            <a:spLocks noChangeArrowheads="1"/>
          </p:cNvSpPr>
          <p:nvPr/>
        </p:nvSpPr>
        <p:spPr bwMode="auto">
          <a:xfrm>
            <a:off x="4832350" y="3162300"/>
            <a:ext cx="458788"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32" name="Rectangle 43"/>
          <p:cNvSpPr>
            <a:spLocks noChangeArrowheads="1"/>
          </p:cNvSpPr>
          <p:nvPr/>
        </p:nvSpPr>
        <p:spPr bwMode="auto">
          <a:xfrm>
            <a:off x="5154613" y="3421063"/>
            <a:ext cx="1412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14</a:t>
            </a:r>
            <a:endParaRPr lang="en-US" b="0"/>
          </a:p>
        </p:txBody>
      </p:sp>
      <p:sp>
        <p:nvSpPr>
          <p:cNvPr id="37933" name="Rectangle 44"/>
          <p:cNvSpPr>
            <a:spLocks noChangeArrowheads="1"/>
          </p:cNvSpPr>
          <p:nvPr/>
        </p:nvSpPr>
        <p:spPr bwMode="auto">
          <a:xfrm>
            <a:off x="3633788" y="20113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00</a:t>
            </a:r>
            <a:endParaRPr lang="en-US" b="0"/>
          </a:p>
        </p:txBody>
      </p:sp>
      <p:sp>
        <p:nvSpPr>
          <p:cNvPr id="37934" name="Rectangle 45"/>
          <p:cNvSpPr>
            <a:spLocks noChangeArrowheads="1"/>
          </p:cNvSpPr>
          <p:nvPr/>
        </p:nvSpPr>
        <p:spPr bwMode="auto">
          <a:xfrm>
            <a:off x="4090988" y="20113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01</a:t>
            </a:r>
            <a:endParaRPr lang="en-US" b="0"/>
          </a:p>
        </p:txBody>
      </p:sp>
      <p:sp>
        <p:nvSpPr>
          <p:cNvPr id="37935" name="Rectangle 46"/>
          <p:cNvSpPr>
            <a:spLocks noChangeArrowheads="1"/>
          </p:cNvSpPr>
          <p:nvPr/>
        </p:nvSpPr>
        <p:spPr bwMode="auto">
          <a:xfrm>
            <a:off x="4548188" y="20113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11</a:t>
            </a:r>
            <a:endParaRPr lang="en-US" b="0"/>
          </a:p>
        </p:txBody>
      </p:sp>
      <p:sp>
        <p:nvSpPr>
          <p:cNvPr id="37936" name="Rectangle 47"/>
          <p:cNvSpPr>
            <a:spLocks noChangeArrowheads="1"/>
          </p:cNvSpPr>
          <p:nvPr/>
        </p:nvSpPr>
        <p:spPr bwMode="auto">
          <a:xfrm>
            <a:off x="5006975" y="201136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10</a:t>
            </a:r>
            <a:endParaRPr lang="en-US" b="0"/>
          </a:p>
        </p:txBody>
      </p:sp>
      <p:sp>
        <p:nvSpPr>
          <p:cNvPr id="37937" name="Rectangle 48"/>
          <p:cNvSpPr>
            <a:spLocks noChangeArrowheads="1"/>
          </p:cNvSpPr>
          <p:nvPr/>
        </p:nvSpPr>
        <p:spPr bwMode="auto">
          <a:xfrm>
            <a:off x="3116263" y="1789113"/>
            <a:ext cx="4572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38" name="Rectangle 49"/>
          <p:cNvSpPr>
            <a:spLocks noChangeArrowheads="1"/>
          </p:cNvSpPr>
          <p:nvPr/>
        </p:nvSpPr>
        <p:spPr bwMode="auto">
          <a:xfrm>
            <a:off x="3319463" y="178435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a:t>
            </a:r>
            <a:endParaRPr lang="en-US" b="0"/>
          </a:p>
        </p:txBody>
      </p:sp>
      <p:sp>
        <p:nvSpPr>
          <p:cNvPr id="37939" name="Rectangle 50"/>
          <p:cNvSpPr>
            <a:spLocks noChangeArrowheads="1"/>
          </p:cNvSpPr>
          <p:nvPr/>
        </p:nvSpPr>
        <p:spPr bwMode="auto">
          <a:xfrm>
            <a:off x="2886075" y="2017713"/>
            <a:ext cx="458788" cy="230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40" name="Rectangle 51"/>
          <p:cNvSpPr>
            <a:spLocks noChangeArrowheads="1"/>
          </p:cNvSpPr>
          <p:nvPr/>
        </p:nvSpPr>
        <p:spPr bwMode="auto">
          <a:xfrm>
            <a:off x="3098800" y="2011363"/>
            <a:ext cx="214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dc</a:t>
            </a:r>
            <a:endParaRPr lang="en-US" b="0"/>
          </a:p>
        </p:txBody>
      </p:sp>
      <p:sp>
        <p:nvSpPr>
          <p:cNvPr id="37941" name="Line 52"/>
          <p:cNvSpPr>
            <a:spLocks noChangeShapeType="1"/>
          </p:cNvSpPr>
          <p:nvPr/>
        </p:nvSpPr>
        <p:spPr bwMode="auto">
          <a:xfrm flipH="1" flipV="1">
            <a:off x="3116263" y="1903413"/>
            <a:ext cx="342900" cy="3444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42" name="Rectangle 53"/>
          <p:cNvSpPr>
            <a:spLocks noChangeArrowheads="1"/>
          </p:cNvSpPr>
          <p:nvPr/>
        </p:nvSpPr>
        <p:spPr bwMode="auto">
          <a:xfrm rot="-5400000">
            <a:off x="3274220" y="3764756"/>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b="0"/>
          </a:p>
        </p:txBody>
      </p:sp>
      <p:sp>
        <p:nvSpPr>
          <p:cNvPr id="37943" name="Rectangle 54"/>
          <p:cNvSpPr>
            <a:spLocks noChangeArrowheads="1"/>
          </p:cNvSpPr>
          <p:nvPr/>
        </p:nvSpPr>
        <p:spPr bwMode="auto">
          <a:xfrm rot="-5400000">
            <a:off x="3274219" y="3652044"/>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b="0"/>
          </a:p>
        </p:txBody>
      </p:sp>
      <p:sp>
        <p:nvSpPr>
          <p:cNvPr id="37944" name="Rectangle 55"/>
          <p:cNvSpPr>
            <a:spLocks noChangeArrowheads="1"/>
          </p:cNvSpPr>
          <p:nvPr/>
        </p:nvSpPr>
        <p:spPr bwMode="auto">
          <a:xfrm rot="-5400000">
            <a:off x="3274220" y="3307556"/>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b="0"/>
          </a:p>
        </p:txBody>
      </p:sp>
      <p:sp>
        <p:nvSpPr>
          <p:cNvPr id="37945" name="Rectangle 56"/>
          <p:cNvSpPr>
            <a:spLocks noChangeArrowheads="1"/>
          </p:cNvSpPr>
          <p:nvPr/>
        </p:nvSpPr>
        <p:spPr bwMode="auto">
          <a:xfrm rot="-5400000">
            <a:off x="3274219" y="3194844"/>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b="0"/>
          </a:p>
        </p:txBody>
      </p:sp>
      <p:sp>
        <p:nvSpPr>
          <p:cNvPr id="37946" name="Rectangle 57"/>
          <p:cNvSpPr>
            <a:spLocks noChangeArrowheads="1"/>
          </p:cNvSpPr>
          <p:nvPr/>
        </p:nvSpPr>
        <p:spPr bwMode="auto">
          <a:xfrm rot="-5400000">
            <a:off x="3274220" y="2850356"/>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b="0"/>
          </a:p>
        </p:txBody>
      </p:sp>
      <p:sp>
        <p:nvSpPr>
          <p:cNvPr id="37947" name="Rectangle 58"/>
          <p:cNvSpPr>
            <a:spLocks noChangeArrowheads="1"/>
          </p:cNvSpPr>
          <p:nvPr/>
        </p:nvSpPr>
        <p:spPr bwMode="auto">
          <a:xfrm rot="-5400000">
            <a:off x="3274219" y="2737644"/>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b="0"/>
          </a:p>
        </p:txBody>
      </p:sp>
      <p:sp>
        <p:nvSpPr>
          <p:cNvPr id="37948" name="Rectangle 59"/>
          <p:cNvSpPr>
            <a:spLocks noChangeArrowheads="1"/>
          </p:cNvSpPr>
          <p:nvPr/>
        </p:nvSpPr>
        <p:spPr bwMode="auto">
          <a:xfrm rot="-5400000">
            <a:off x="3274220" y="2393156"/>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b="0"/>
          </a:p>
        </p:txBody>
      </p:sp>
      <p:sp>
        <p:nvSpPr>
          <p:cNvPr id="37949" name="Rectangle 60"/>
          <p:cNvSpPr>
            <a:spLocks noChangeArrowheads="1"/>
          </p:cNvSpPr>
          <p:nvPr/>
        </p:nvSpPr>
        <p:spPr bwMode="auto">
          <a:xfrm rot="-5400000">
            <a:off x="3274220" y="2278856"/>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b="0"/>
          </a:p>
        </p:txBody>
      </p:sp>
      <p:sp>
        <p:nvSpPr>
          <p:cNvPr id="37950" name="Line 61"/>
          <p:cNvSpPr>
            <a:spLocks noChangeShapeType="1"/>
          </p:cNvSpPr>
          <p:nvPr/>
        </p:nvSpPr>
        <p:spPr bwMode="auto">
          <a:xfrm>
            <a:off x="3911600" y="1901825"/>
            <a:ext cx="915988"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1" name="Rectangle 62"/>
          <p:cNvSpPr>
            <a:spLocks noChangeArrowheads="1"/>
          </p:cNvSpPr>
          <p:nvPr/>
        </p:nvSpPr>
        <p:spPr bwMode="auto">
          <a:xfrm>
            <a:off x="4333875" y="16621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b="0"/>
          </a:p>
        </p:txBody>
      </p:sp>
      <p:sp>
        <p:nvSpPr>
          <p:cNvPr id="37952" name="Line 63"/>
          <p:cNvSpPr>
            <a:spLocks noChangeShapeType="1"/>
          </p:cNvSpPr>
          <p:nvPr/>
        </p:nvSpPr>
        <p:spPr bwMode="auto">
          <a:xfrm>
            <a:off x="4375150" y="4192588"/>
            <a:ext cx="915988"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3" name="Rectangle 64"/>
          <p:cNvSpPr>
            <a:spLocks noChangeArrowheads="1"/>
          </p:cNvSpPr>
          <p:nvPr/>
        </p:nvSpPr>
        <p:spPr bwMode="auto">
          <a:xfrm>
            <a:off x="4775200" y="4194175"/>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t>
            </a:r>
            <a:endParaRPr lang="en-US" b="0"/>
          </a:p>
        </p:txBody>
      </p:sp>
      <p:sp>
        <p:nvSpPr>
          <p:cNvPr id="37954" name="Line 65"/>
          <p:cNvSpPr>
            <a:spLocks noChangeShapeType="1"/>
          </p:cNvSpPr>
          <p:nvPr/>
        </p:nvSpPr>
        <p:spPr bwMode="auto">
          <a:xfrm flipV="1">
            <a:off x="3116263" y="2705100"/>
            <a:ext cx="1587" cy="91440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5" name="Rectangle 66"/>
          <p:cNvSpPr>
            <a:spLocks noChangeArrowheads="1"/>
          </p:cNvSpPr>
          <p:nvPr/>
        </p:nvSpPr>
        <p:spPr bwMode="auto">
          <a:xfrm rot="-5400000">
            <a:off x="2841626" y="2752725"/>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b="0"/>
          </a:p>
        </p:txBody>
      </p:sp>
      <p:sp>
        <p:nvSpPr>
          <p:cNvPr id="37956" name="Line 67"/>
          <p:cNvSpPr>
            <a:spLocks noChangeShapeType="1"/>
          </p:cNvSpPr>
          <p:nvPr/>
        </p:nvSpPr>
        <p:spPr bwMode="auto">
          <a:xfrm flipV="1">
            <a:off x="5403850" y="3162300"/>
            <a:ext cx="1588" cy="9159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57" name="Rectangle 68"/>
          <p:cNvSpPr>
            <a:spLocks noChangeArrowheads="1"/>
          </p:cNvSpPr>
          <p:nvPr/>
        </p:nvSpPr>
        <p:spPr bwMode="auto">
          <a:xfrm rot="-5400000">
            <a:off x="5464969" y="3404394"/>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d</a:t>
            </a:r>
            <a:endParaRPr lang="en-US" b="0"/>
          </a:p>
        </p:txBody>
      </p:sp>
      <p:sp>
        <p:nvSpPr>
          <p:cNvPr id="37958" name="Rectangle 69"/>
          <p:cNvSpPr>
            <a:spLocks noChangeArrowheads="1"/>
          </p:cNvSpPr>
          <p:nvPr/>
        </p:nvSpPr>
        <p:spPr bwMode="auto">
          <a:xfrm>
            <a:off x="3459163" y="316230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59" name="Rectangle 70"/>
          <p:cNvSpPr>
            <a:spLocks noChangeArrowheads="1"/>
          </p:cNvSpPr>
          <p:nvPr/>
        </p:nvSpPr>
        <p:spPr bwMode="auto">
          <a:xfrm>
            <a:off x="3711575" y="321945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dirty="0">
                <a:solidFill>
                  <a:srgbClr val="000000"/>
                </a:solidFill>
              </a:rPr>
              <a:t>x</a:t>
            </a:r>
            <a:endParaRPr lang="en-US" b="0" dirty="0"/>
          </a:p>
        </p:txBody>
      </p:sp>
      <p:sp>
        <p:nvSpPr>
          <p:cNvPr id="37960" name="Rectangle 71"/>
          <p:cNvSpPr>
            <a:spLocks noChangeArrowheads="1"/>
          </p:cNvSpPr>
          <p:nvPr/>
        </p:nvSpPr>
        <p:spPr bwMode="auto">
          <a:xfrm>
            <a:off x="3916363" y="3162300"/>
            <a:ext cx="458787"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1" name="Rectangle 72"/>
          <p:cNvSpPr>
            <a:spLocks noChangeArrowheads="1"/>
          </p:cNvSpPr>
          <p:nvPr/>
        </p:nvSpPr>
        <p:spPr bwMode="auto">
          <a:xfrm>
            <a:off x="4168775" y="321945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x</a:t>
            </a:r>
            <a:endParaRPr lang="en-US" b="0"/>
          </a:p>
        </p:txBody>
      </p:sp>
      <p:sp>
        <p:nvSpPr>
          <p:cNvPr id="37962" name="Rectangle 73"/>
          <p:cNvSpPr>
            <a:spLocks noChangeArrowheads="1"/>
          </p:cNvSpPr>
          <p:nvPr/>
        </p:nvSpPr>
        <p:spPr bwMode="auto">
          <a:xfrm>
            <a:off x="4375150" y="3162300"/>
            <a:ext cx="457200"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3" name="Rectangle 74"/>
          <p:cNvSpPr>
            <a:spLocks noChangeArrowheads="1"/>
          </p:cNvSpPr>
          <p:nvPr/>
        </p:nvSpPr>
        <p:spPr bwMode="auto">
          <a:xfrm>
            <a:off x="4625975" y="321945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x</a:t>
            </a:r>
            <a:endParaRPr lang="en-US" b="0"/>
          </a:p>
        </p:txBody>
      </p:sp>
      <p:sp>
        <p:nvSpPr>
          <p:cNvPr id="37964" name="Rectangle 75"/>
          <p:cNvSpPr>
            <a:spLocks noChangeArrowheads="1"/>
          </p:cNvSpPr>
          <p:nvPr/>
        </p:nvSpPr>
        <p:spPr bwMode="auto">
          <a:xfrm>
            <a:off x="4832350" y="3162300"/>
            <a:ext cx="458788"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5" name="Rectangle 76"/>
          <p:cNvSpPr>
            <a:spLocks noChangeArrowheads="1"/>
          </p:cNvSpPr>
          <p:nvPr/>
        </p:nvSpPr>
        <p:spPr bwMode="auto">
          <a:xfrm>
            <a:off x="5084763" y="3219450"/>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x</a:t>
            </a:r>
            <a:endParaRPr lang="en-US" b="0"/>
          </a:p>
        </p:txBody>
      </p:sp>
      <p:sp>
        <p:nvSpPr>
          <p:cNvPr id="37966" name="Rectangle 77"/>
          <p:cNvSpPr>
            <a:spLocks noChangeArrowheads="1"/>
          </p:cNvSpPr>
          <p:nvPr/>
        </p:nvSpPr>
        <p:spPr bwMode="auto">
          <a:xfrm>
            <a:off x="3459163" y="3619500"/>
            <a:ext cx="457200" cy="4587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7" name="Rectangle 78"/>
          <p:cNvSpPr>
            <a:spLocks noChangeArrowheads="1"/>
          </p:cNvSpPr>
          <p:nvPr/>
        </p:nvSpPr>
        <p:spPr bwMode="auto">
          <a:xfrm>
            <a:off x="3705225" y="36734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b="0"/>
          </a:p>
        </p:txBody>
      </p:sp>
      <p:sp>
        <p:nvSpPr>
          <p:cNvPr id="37968" name="Rectangle 79"/>
          <p:cNvSpPr>
            <a:spLocks noChangeArrowheads="1"/>
          </p:cNvSpPr>
          <p:nvPr/>
        </p:nvSpPr>
        <p:spPr bwMode="auto">
          <a:xfrm>
            <a:off x="3916363" y="3619500"/>
            <a:ext cx="458787" cy="4587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69" name="Rectangle 80"/>
          <p:cNvSpPr>
            <a:spLocks noChangeArrowheads="1"/>
          </p:cNvSpPr>
          <p:nvPr/>
        </p:nvSpPr>
        <p:spPr bwMode="auto">
          <a:xfrm>
            <a:off x="4162425" y="3673475"/>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b="0"/>
          </a:p>
        </p:txBody>
      </p:sp>
      <p:sp>
        <p:nvSpPr>
          <p:cNvPr id="37970" name="Rectangle 81"/>
          <p:cNvSpPr>
            <a:spLocks noChangeArrowheads="1"/>
          </p:cNvSpPr>
          <p:nvPr/>
        </p:nvSpPr>
        <p:spPr bwMode="auto">
          <a:xfrm>
            <a:off x="4375150" y="3619500"/>
            <a:ext cx="457200" cy="4587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1" name="Rectangle 82"/>
          <p:cNvSpPr>
            <a:spLocks noChangeArrowheads="1"/>
          </p:cNvSpPr>
          <p:nvPr/>
        </p:nvSpPr>
        <p:spPr bwMode="auto">
          <a:xfrm>
            <a:off x="4624388" y="3673475"/>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x</a:t>
            </a:r>
            <a:endParaRPr lang="en-US" b="0"/>
          </a:p>
        </p:txBody>
      </p:sp>
      <p:sp>
        <p:nvSpPr>
          <p:cNvPr id="37972" name="Rectangle 83"/>
          <p:cNvSpPr>
            <a:spLocks noChangeArrowheads="1"/>
          </p:cNvSpPr>
          <p:nvPr/>
        </p:nvSpPr>
        <p:spPr bwMode="auto">
          <a:xfrm>
            <a:off x="4832350" y="3619500"/>
            <a:ext cx="458788" cy="4587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3" name="Rectangle 84"/>
          <p:cNvSpPr>
            <a:spLocks noChangeArrowheads="1"/>
          </p:cNvSpPr>
          <p:nvPr/>
        </p:nvSpPr>
        <p:spPr bwMode="auto">
          <a:xfrm>
            <a:off x="5083175" y="3673475"/>
            <a:ext cx="12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x</a:t>
            </a:r>
            <a:endParaRPr lang="en-US" b="0"/>
          </a:p>
        </p:txBody>
      </p:sp>
      <p:sp>
        <p:nvSpPr>
          <p:cNvPr id="37974" name="Freeform 85"/>
          <p:cNvSpPr>
            <a:spLocks/>
          </p:cNvSpPr>
          <p:nvPr/>
        </p:nvSpPr>
        <p:spPr bwMode="auto">
          <a:xfrm>
            <a:off x="3516313" y="3219450"/>
            <a:ext cx="1716087" cy="801688"/>
          </a:xfrm>
          <a:custGeom>
            <a:avLst/>
            <a:gdLst>
              <a:gd name="T0" fmla="*/ 2147483647 w 2161"/>
              <a:gd name="T1" fmla="*/ 2147483647 h 1010"/>
              <a:gd name="T2" fmla="*/ 2147483647 w 2161"/>
              <a:gd name="T3" fmla="*/ 2147483647 h 1010"/>
              <a:gd name="T4" fmla="*/ 2147483647 w 2161"/>
              <a:gd name="T5" fmla="*/ 2147483647 h 1010"/>
              <a:gd name="T6" fmla="*/ 2147483647 w 2161"/>
              <a:gd name="T7" fmla="*/ 2147483647 h 1010"/>
              <a:gd name="T8" fmla="*/ 2147483647 w 2161"/>
              <a:gd name="T9" fmla="*/ 2147483647 h 1010"/>
              <a:gd name="T10" fmla="*/ 2147483647 w 2161"/>
              <a:gd name="T11" fmla="*/ 2147483647 h 1010"/>
              <a:gd name="T12" fmla="*/ 2147483647 w 2161"/>
              <a:gd name="T13" fmla="*/ 2147483647 h 1010"/>
              <a:gd name="T14" fmla="*/ 2147483647 w 2161"/>
              <a:gd name="T15" fmla="*/ 2147483647 h 1010"/>
              <a:gd name="T16" fmla="*/ 2147483647 w 2161"/>
              <a:gd name="T17" fmla="*/ 2147483647 h 1010"/>
              <a:gd name="T18" fmla="*/ 2147483647 w 2161"/>
              <a:gd name="T19" fmla="*/ 2147483647 h 1010"/>
              <a:gd name="T20" fmla="*/ 2147483647 w 2161"/>
              <a:gd name="T21" fmla="*/ 2147483647 h 1010"/>
              <a:gd name="T22" fmla="*/ 2147483647 w 2161"/>
              <a:gd name="T23" fmla="*/ 2147483647 h 1010"/>
              <a:gd name="T24" fmla="*/ 2147483647 w 2161"/>
              <a:gd name="T25" fmla="*/ 2147483647 h 1010"/>
              <a:gd name="T26" fmla="*/ 2147483647 w 2161"/>
              <a:gd name="T27" fmla="*/ 2147483647 h 1010"/>
              <a:gd name="T28" fmla="*/ 2147483647 w 2161"/>
              <a:gd name="T29" fmla="*/ 2147483647 h 1010"/>
              <a:gd name="T30" fmla="*/ 2147483647 w 2161"/>
              <a:gd name="T31" fmla="*/ 2147483647 h 1010"/>
              <a:gd name="T32" fmla="*/ 2147483647 w 2161"/>
              <a:gd name="T33" fmla="*/ 2147483647 h 1010"/>
              <a:gd name="T34" fmla="*/ 2147483647 w 2161"/>
              <a:gd name="T35" fmla="*/ 2147483647 h 1010"/>
              <a:gd name="T36" fmla="*/ 2147483647 w 2161"/>
              <a:gd name="T37" fmla="*/ 0 h 1010"/>
              <a:gd name="T38" fmla="*/ 2147483647 w 2161"/>
              <a:gd name="T39" fmla="*/ 2147483647 h 1010"/>
              <a:gd name="T40" fmla="*/ 2147483647 w 2161"/>
              <a:gd name="T41" fmla="*/ 2147483647 h 1010"/>
              <a:gd name="T42" fmla="*/ 2147483647 w 2161"/>
              <a:gd name="T43" fmla="*/ 2147483647 h 1010"/>
              <a:gd name="T44" fmla="*/ 2147483647 w 2161"/>
              <a:gd name="T45" fmla="*/ 2147483647 h 1010"/>
              <a:gd name="T46" fmla="*/ 2147483647 w 2161"/>
              <a:gd name="T47" fmla="*/ 2147483647 h 1010"/>
              <a:gd name="T48" fmla="*/ 2147483647 w 2161"/>
              <a:gd name="T49" fmla="*/ 2147483647 h 1010"/>
              <a:gd name="T50" fmla="*/ 2147483647 w 2161"/>
              <a:gd name="T51" fmla="*/ 2147483647 h 1010"/>
              <a:gd name="T52" fmla="*/ 0 w 2161"/>
              <a:gd name="T53" fmla="*/ 2147483647 h 1010"/>
              <a:gd name="T54" fmla="*/ 0 w 2161"/>
              <a:gd name="T55" fmla="*/ 2147483647 h 1010"/>
              <a:gd name="T56" fmla="*/ 2147483647 w 2161"/>
              <a:gd name="T57" fmla="*/ 2147483647 h 1010"/>
              <a:gd name="T58" fmla="*/ 2147483647 w 2161"/>
              <a:gd name="T59" fmla="*/ 2147483647 h 1010"/>
              <a:gd name="T60" fmla="*/ 2147483647 w 2161"/>
              <a:gd name="T61" fmla="*/ 2147483647 h 1010"/>
              <a:gd name="T62" fmla="*/ 2147483647 w 2161"/>
              <a:gd name="T63" fmla="*/ 2147483647 h 1010"/>
              <a:gd name="T64" fmla="*/ 2147483647 w 2161"/>
              <a:gd name="T65" fmla="*/ 2147483647 h 1010"/>
              <a:gd name="T66" fmla="*/ 2147483647 w 2161"/>
              <a:gd name="T67" fmla="*/ 2147483647 h 1010"/>
              <a:gd name="T68" fmla="*/ 2147483647 w 2161"/>
              <a:gd name="T69" fmla="*/ 2147483647 h 1010"/>
              <a:gd name="T70" fmla="*/ 2147483647 w 2161"/>
              <a:gd name="T71" fmla="*/ 2147483647 h 10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1"/>
              <a:gd name="T109" fmla="*/ 0 h 1010"/>
              <a:gd name="T110" fmla="*/ 2161 w 2161"/>
              <a:gd name="T111" fmla="*/ 1010 h 10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1" h="1010">
                <a:moveTo>
                  <a:pt x="143" y="1010"/>
                </a:moveTo>
                <a:lnTo>
                  <a:pt x="2018" y="1010"/>
                </a:lnTo>
                <a:lnTo>
                  <a:pt x="2032" y="1008"/>
                </a:lnTo>
                <a:lnTo>
                  <a:pt x="2047" y="1006"/>
                </a:lnTo>
                <a:lnTo>
                  <a:pt x="2060" y="1003"/>
                </a:lnTo>
                <a:lnTo>
                  <a:pt x="2074" y="999"/>
                </a:lnTo>
                <a:lnTo>
                  <a:pt x="2087" y="992"/>
                </a:lnTo>
                <a:lnTo>
                  <a:pt x="2098" y="985"/>
                </a:lnTo>
                <a:lnTo>
                  <a:pt x="2109" y="977"/>
                </a:lnTo>
                <a:lnTo>
                  <a:pt x="2120" y="968"/>
                </a:lnTo>
                <a:lnTo>
                  <a:pt x="2129" y="957"/>
                </a:lnTo>
                <a:lnTo>
                  <a:pt x="2138" y="947"/>
                </a:lnTo>
                <a:lnTo>
                  <a:pt x="2145" y="934"/>
                </a:lnTo>
                <a:lnTo>
                  <a:pt x="2151" y="921"/>
                </a:lnTo>
                <a:lnTo>
                  <a:pt x="2156" y="908"/>
                </a:lnTo>
                <a:lnTo>
                  <a:pt x="2160" y="894"/>
                </a:lnTo>
                <a:lnTo>
                  <a:pt x="2161" y="881"/>
                </a:lnTo>
                <a:lnTo>
                  <a:pt x="2161" y="865"/>
                </a:lnTo>
                <a:lnTo>
                  <a:pt x="2161" y="146"/>
                </a:lnTo>
                <a:lnTo>
                  <a:pt x="2161" y="129"/>
                </a:lnTo>
                <a:lnTo>
                  <a:pt x="2160" y="117"/>
                </a:lnTo>
                <a:lnTo>
                  <a:pt x="2156" y="102"/>
                </a:lnTo>
                <a:lnTo>
                  <a:pt x="2151" y="89"/>
                </a:lnTo>
                <a:lnTo>
                  <a:pt x="2145" y="77"/>
                </a:lnTo>
                <a:lnTo>
                  <a:pt x="2138" y="64"/>
                </a:lnTo>
                <a:lnTo>
                  <a:pt x="2129" y="53"/>
                </a:lnTo>
                <a:lnTo>
                  <a:pt x="2120" y="42"/>
                </a:lnTo>
                <a:lnTo>
                  <a:pt x="2109" y="33"/>
                </a:lnTo>
                <a:lnTo>
                  <a:pt x="2098" y="26"/>
                </a:lnTo>
                <a:lnTo>
                  <a:pt x="2087" y="19"/>
                </a:lnTo>
                <a:lnTo>
                  <a:pt x="2074" y="11"/>
                </a:lnTo>
                <a:lnTo>
                  <a:pt x="2060" y="8"/>
                </a:lnTo>
                <a:lnTo>
                  <a:pt x="2047" y="4"/>
                </a:lnTo>
                <a:lnTo>
                  <a:pt x="2032" y="2"/>
                </a:lnTo>
                <a:lnTo>
                  <a:pt x="2018" y="0"/>
                </a:lnTo>
                <a:lnTo>
                  <a:pt x="143" y="0"/>
                </a:lnTo>
                <a:lnTo>
                  <a:pt x="129" y="2"/>
                </a:lnTo>
                <a:lnTo>
                  <a:pt x="114" y="4"/>
                </a:lnTo>
                <a:lnTo>
                  <a:pt x="100" y="8"/>
                </a:lnTo>
                <a:lnTo>
                  <a:pt x="87" y="11"/>
                </a:lnTo>
                <a:lnTo>
                  <a:pt x="74" y="19"/>
                </a:lnTo>
                <a:lnTo>
                  <a:pt x="63" y="26"/>
                </a:lnTo>
                <a:lnTo>
                  <a:pt x="50" y="33"/>
                </a:lnTo>
                <a:lnTo>
                  <a:pt x="41" y="42"/>
                </a:lnTo>
                <a:lnTo>
                  <a:pt x="32" y="53"/>
                </a:lnTo>
                <a:lnTo>
                  <a:pt x="23" y="64"/>
                </a:lnTo>
                <a:lnTo>
                  <a:pt x="16" y="77"/>
                </a:lnTo>
                <a:lnTo>
                  <a:pt x="10" y="89"/>
                </a:lnTo>
                <a:lnTo>
                  <a:pt x="5" y="102"/>
                </a:lnTo>
                <a:lnTo>
                  <a:pt x="1" y="117"/>
                </a:lnTo>
                <a:lnTo>
                  <a:pt x="0" y="129"/>
                </a:lnTo>
                <a:lnTo>
                  <a:pt x="0" y="146"/>
                </a:lnTo>
                <a:lnTo>
                  <a:pt x="0" y="865"/>
                </a:lnTo>
                <a:lnTo>
                  <a:pt x="0" y="881"/>
                </a:lnTo>
                <a:lnTo>
                  <a:pt x="1" y="894"/>
                </a:lnTo>
                <a:lnTo>
                  <a:pt x="5" y="908"/>
                </a:lnTo>
                <a:lnTo>
                  <a:pt x="10" y="921"/>
                </a:lnTo>
                <a:lnTo>
                  <a:pt x="16" y="934"/>
                </a:lnTo>
                <a:lnTo>
                  <a:pt x="23" y="947"/>
                </a:lnTo>
                <a:lnTo>
                  <a:pt x="32" y="957"/>
                </a:lnTo>
                <a:lnTo>
                  <a:pt x="41" y="968"/>
                </a:lnTo>
                <a:lnTo>
                  <a:pt x="50" y="977"/>
                </a:lnTo>
                <a:lnTo>
                  <a:pt x="63" y="985"/>
                </a:lnTo>
                <a:lnTo>
                  <a:pt x="74" y="992"/>
                </a:lnTo>
                <a:lnTo>
                  <a:pt x="87" y="999"/>
                </a:lnTo>
                <a:lnTo>
                  <a:pt x="100" y="1003"/>
                </a:lnTo>
                <a:lnTo>
                  <a:pt x="114" y="1006"/>
                </a:lnTo>
                <a:lnTo>
                  <a:pt x="129" y="1008"/>
                </a:lnTo>
                <a:lnTo>
                  <a:pt x="143" y="1010"/>
                </a:lnTo>
              </a:path>
            </a:pathLst>
          </a:custGeom>
          <a:noFill/>
          <a:ln w="30163">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5" name="Freeform 86"/>
          <p:cNvSpPr>
            <a:spLocks/>
          </p:cNvSpPr>
          <p:nvPr/>
        </p:nvSpPr>
        <p:spPr bwMode="auto">
          <a:xfrm>
            <a:off x="3573463" y="2303463"/>
            <a:ext cx="285750" cy="1717675"/>
          </a:xfrm>
          <a:custGeom>
            <a:avLst/>
            <a:gdLst>
              <a:gd name="T0" fmla="*/ 2147483647 w 289"/>
              <a:gd name="T1" fmla="*/ 2147483647 h 2163"/>
              <a:gd name="T2" fmla="*/ 2147483647 w 289"/>
              <a:gd name="T3" fmla="*/ 2147483647 h 2163"/>
              <a:gd name="T4" fmla="*/ 2147483647 w 289"/>
              <a:gd name="T5" fmla="*/ 2147483647 h 2163"/>
              <a:gd name="T6" fmla="*/ 2147483647 w 289"/>
              <a:gd name="T7" fmla="*/ 2147483647 h 2163"/>
              <a:gd name="T8" fmla="*/ 2147483647 w 289"/>
              <a:gd name="T9" fmla="*/ 2147483647 h 2163"/>
              <a:gd name="T10" fmla="*/ 2147483647 w 289"/>
              <a:gd name="T11" fmla="*/ 2147483647 h 2163"/>
              <a:gd name="T12" fmla="*/ 2147483647 w 289"/>
              <a:gd name="T13" fmla="*/ 2147483647 h 2163"/>
              <a:gd name="T14" fmla="*/ 2147483647 w 289"/>
              <a:gd name="T15" fmla="*/ 2147483647 h 2163"/>
              <a:gd name="T16" fmla="*/ 2147483647 w 289"/>
              <a:gd name="T17" fmla="*/ 2147483647 h 2163"/>
              <a:gd name="T18" fmla="*/ 2147483647 w 289"/>
              <a:gd name="T19" fmla="*/ 2147483647 h 2163"/>
              <a:gd name="T20" fmla="*/ 2147483647 w 289"/>
              <a:gd name="T21" fmla="*/ 2147483647 h 2163"/>
              <a:gd name="T22" fmla="*/ 2147483647 w 289"/>
              <a:gd name="T23" fmla="*/ 2147483647 h 2163"/>
              <a:gd name="T24" fmla="*/ 2147483647 w 289"/>
              <a:gd name="T25" fmla="*/ 2147483647 h 2163"/>
              <a:gd name="T26" fmla="*/ 2147483647 w 289"/>
              <a:gd name="T27" fmla="*/ 2147483647 h 2163"/>
              <a:gd name="T28" fmla="*/ 2147483647 w 289"/>
              <a:gd name="T29" fmla="*/ 2147483647 h 2163"/>
              <a:gd name="T30" fmla="*/ 2147483647 w 289"/>
              <a:gd name="T31" fmla="*/ 2147483647 h 2163"/>
              <a:gd name="T32" fmla="*/ 2147483647 w 289"/>
              <a:gd name="T33" fmla="*/ 2147483647 h 2163"/>
              <a:gd name="T34" fmla="*/ 2147483647 w 289"/>
              <a:gd name="T35" fmla="*/ 0 h 2163"/>
              <a:gd name="T36" fmla="*/ 2147483647 w 289"/>
              <a:gd name="T37" fmla="*/ 2147483647 h 2163"/>
              <a:gd name="T38" fmla="*/ 2147483647 w 289"/>
              <a:gd name="T39" fmla="*/ 2147483647 h 2163"/>
              <a:gd name="T40" fmla="*/ 2147483647 w 289"/>
              <a:gd name="T41" fmla="*/ 2147483647 h 2163"/>
              <a:gd name="T42" fmla="*/ 2147483647 w 289"/>
              <a:gd name="T43" fmla="*/ 2147483647 h 2163"/>
              <a:gd name="T44" fmla="*/ 2147483647 w 289"/>
              <a:gd name="T45" fmla="*/ 2147483647 h 2163"/>
              <a:gd name="T46" fmla="*/ 2147483647 w 289"/>
              <a:gd name="T47" fmla="*/ 2147483647 h 2163"/>
              <a:gd name="T48" fmla="*/ 2147483647 w 289"/>
              <a:gd name="T49" fmla="*/ 2147483647 h 2163"/>
              <a:gd name="T50" fmla="*/ 0 w 289"/>
              <a:gd name="T51" fmla="*/ 2147483647 h 2163"/>
              <a:gd name="T52" fmla="*/ 0 w 289"/>
              <a:gd name="T53" fmla="*/ 2147483647 h 2163"/>
              <a:gd name="T54" fmla="*/ 2147483647 w 289"/>
              <a:gd name="T55" fmla="*/ 2147483647 h 2163"/>
              <a:gd name="T56" fmla="*/ 2147483647 w 289"/>
              <a:gd name="T57" fmla="*/ 2147483647 h 2163"/>
              <a:gd name="T58" fmla="*/ 2147483647 w 289"/>
              <a:gd name="T59" fmla="*/ 2147483647 h 2163"/>
              <a:gd name="T60" fmla="*/ 2147483647 w 289"/>
              <a:gd name="T61" fmla="*/ 2147483647 h 2163"/>
              <a:gd name="T62" fmla="*/ 2147483647 w 289"/>
              <a:gd name="T63" fmla="*/ 2147483647 h 2163"/>
              <a:gd name="T64" fmla="*/ 2147483647 w 289"/>
              <a:gd name="T65" fmla="*/ 2147483647 h 2163"/>
              <a:gd name="T66" fmla="*/ 2147483647 w 289"/>
              <a:gd name="T67" fmla="*/ 2147483647 h 2163"/>
              <a:gd name="T68" fmla="*/ 2147483647 w 289"/>
              <a:gd name="T69" fmla="*/ 2147483647 h 2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9"/>
              <a:gd name="T106" fmla="*/ 0 h 2163"/>
              <a:gd name="T107" fmla="*/ 289 w 289"/>
              <a:gd name="T108" fmla="*/ 2163 h 21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9" h="2163">
                <a:moveTo>
                  <a:pt x="146" y="2163"/>
                </a:moveTo>
                <a:lnTo>
                  <a:pt x="160" y="2161"/>
                </a:lnTo>
                <a:lnTo>
                  <a:pt x="175" y="2159"/>
                </a:lnTo>
                <a:lnTo>
                  <a:pt x="188" y="2156"/>
                </a:lnTo>
                <a:lnTo>
                  <a:pt x="202" y="2152"/>
                </a:lnTo>
                <a:lnTo>
                  <a:pt x="213" y="2145"/>
                </a:lnTo>
                <a:lnTo>
                  <a:pt x="226" y="2138"/>
                </a:lnTo>
                <a:lnTo>
                  <a:pt x="237" y="2130"/>
                </a:lnTo>
                <a:lnTo>
                  <a:pt x="248" y="2121"/>
                </a:lnTo>
                <a:lnTo>
                  <a:pt x="257" y="2110"/>
                </a:lnTo>
                <a:lnTo>
                  <a:pt x="264" y="2100"/>
                </a:lnTo>
                <a:lnTo>
                  <a:pt x="271" y="2087"/>
                </a:lnTo>
                <a:lnTo>
                  <a:pt x="278" y="2074"/>
                </a:lnTo>
                <a:lnTo>
                  <a:pt x="282" y="2061"/>
                </a:lnTo>
                <a:lnTo>
                  <a:pt x="286" y="2047"/>
                </a:lnTo>
                <a:lnTo>
                  <a:pt x="289" y="2034"/>
                </a:lnTo>
                <a:lnTo>
                  <a:pt x="289" y="2018"/>
                </a:lnTo>
                <a:lnTo>
                  <a:pt x="289" y="145"/>
                </a:lnTo>
                <a:lnTo>
                  <a:pt x="289" y="129"/>
                </a:lnTo>
                <a:lnTo>
                  <a:pt x="286" y="116"/>
                </a:lnTo>
                <a:lnTo>
                  <a:pt x="282" y="102"/>
                </a:lnTo>
                <a:lnTo>
                  <a:pt x="278" y="89"/>
                </a:lnTo>
                <a:lnTo>
                  <a:pt x="271" y="76"/>
                </a:lnTo>
                <a:lnTo>
                  <a:pt x="264" y="64"/>
                </a:lnTo>
                <a:lnTo>
                  <a:pt x="257" y="53"/>
                </a:lnTo>
                <a:lnTo>
                  <a:pt x="248" y="42"/>
                </a:lnTo>
                <a:lnTo>
                  <a:pt x="237" y="33"/>
                </a:lnTo>
                <a:lnTo>
                  <a:pt x="226" y="26"/>
                </a:lnTo>
                <a:lnTo>
                  <a:pt x="213" y="18"/>
                </a:lnTo>
                <a:lnTo>
                  <a:pt x="202" y="11"/>
                </a:lnTo>
                <a:lnTo>
                  <a:pt x="188" y="7"/>
                </a:lnTo>
                <a:lnTo>
                  <a:pt x="175" y="4"/>
                </a:lnTo>
                <a:lnTo>
                  <a:pt x="160" y="2"/>
                </a:lnTo>
                <a:lnTo>
                  <a:pt x="146" y="0"/>
                </a:lnTo>
                <a:lnTo>
                  <a:pt x="131" y="2"/>
                </a:lnTo>
                <a:lnTo>
                  <a:pt x="117" y="4"/>
                </a:lnTo>
                <a:lnTo>
                  <a:pt x="102" y="7"/>
                </a:lnTo>
                <a:lnTo>
                  <a:pt x="89" y="11"/>
                </a:lnTo>
                <a:lnTo>
                  <a:pt x="77" y="18"/>
                </a:lnTo>
                <a:lnTo>
                  <a:pt x="64" y="26"/>
                </a:lnTo>
                <a:lnTo>
                  <a:pt x="53" y="33"/>
                </a:lnTo>
                <a:lnTo>
                  <a:pt x="44" y="42"/>
                </a:lnTo>
                <a:lnTo>
                  <a:pt x="33" y="53"/>
                </a:lnTo>
                <a:lnTo>
                  <a:pt x="26" y="64"/>
                </a:lnTo>
                <a:lnTo>
                  <a:pt x="19" y="76"/>
                </a:lnTo>
                <a:lnTo>
                  <a:pt x="13" y="89"/>
                </a:lnTo>
                <a:lnTo>
                  <a:pt x="8" y="102"/>
                </a:lnTo>
                <a:lnTo>
                  <a:pt x="4" y="116"/>
                </a:lnTo>
                <a:lnTo>
                  <a:pt x="2" y="129"/>
                </a:lnTo>
                <a:lnTo>
                  <a:pt x="0" y="145"/>
                </a:lnTo>
                <a:lnTo>
                  <a:pt x="0" y="2018"/>
                </a:lnTo>
                <a:lnTo>
                  <a:pt x="2" y="2034"/>
                </a:lnTo>
                <a:lnTo>
                  <a:pt x="4" y="2047"/>
                </a:lnTo>
                <a:lnTo>
                  <a:pt x="8" y="2061"/>
                </a:lnTo>
                <a:lnTo>
                  <a:pt x="13" y="2074"/>
                </a:lnTo>
                <a:lnTo>
                  <a:pt x="19" y="2087"/>
                </a:lnTo>
                <a:lnTo>
                  <a:pt x="26" y="2100"/>
                </a:lnTo>
                <a:lnTo>
                  <a:pt x="33" y="2110"/>
                </a:lnTo>
                <a:lnTo>
                  <a:pt x="44" y="2121"/>
                </a:lnTo>
                <a:lnTo>
                  <a:pt x="53" y="2130"/>
                </a:lnTo>
                <a:lnTo>
                  <a:pt x="64" y="2138"/>
                </a:lnTo>
                <a:lnTo>
                  <a:pt x="77" y="2145"/>
                </a:lnTo>
                <a:lnTo>
                  <a:pt x="89" y="2152"/>
                </a:lnTo>
                <a:lnTo>
                  <a:pt x="102" y="2156"/>
                </a:lnTo>
                <a:lnTo>
                  <a:pt x="117" y="2159"/>
                </a:lnTo>
                <a:lnTo>
                  <a:pt x="131" y="2161"/>
                </a:lnTo>
                <a:lnTo>
                  <a:pt x="146" y="2163"/>
                </a:lnTo>
              </a:path>
            </a:pathLst>
          </a:custGeom>
          <a:noFill/>
          <a:ln w="30163">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6" name="Freeform 87"/>
          <p:cNvSpPr>
            <a:spLocks/>
          </p:cNvSpPr>
          <p:nvPr/>
        </p:nvSpPr>
        <p:spPr bwMode="auto">
          <a:xfrm>
            <a:off x="4826000" y="2759075"/>
            <a:ext cx="458788" cy="800100"/>
          </a:xfrm>
          <a:custGeom>
            <a:avLst/>
            <a:gdLst>
              <a:gd name="T0" fmla="*/ 2147483647 w 578"/>
              <a:gd name="T1" fmla="*/ 0 h 1008"/>
              <a:gd name="T2" fmla="*/ 2147483647 w 578"/>
              <a:gd name="T3" fmla="*/ 0 h 1008"/>
              <a:gd name="T4" fmla="*/ 2147483647 w 578"/>
              <a:gd name="T5" fmla="*/ 0 h 1008"/>
              <a:gd name="T6" fmla="*/ 2147483647 w 578"/>
              <a:gd name="T7" fmla="*/ 2147483647 h 1008"/>
              <a:gd name="T8" fmla="*/ 2147483647 w 578"/>
              <a:gd name="T9" fmla="*/ 2147483647 h 1008"/>
              <a:gd name="T10" fmla="*/ 2147483647 w 578"/>
              <a:gd name="T11" fmla="*/ 2147483647 h 1008"/>
              <a:gd name="T12" fmla="*/ 2147483647 w 578"/>
              <a:gd name="T13" fmla="*/ 2147483647 h 1008"/>
              <a:gd name="T14" fmla="*/ 2147483647 w 578"/>
              <a:gd name="T15" fmla="*/ 2147483647 h 1008"/>
              <a:gd name="T16" fmla="*/ 2147483647 w 578"/>
              <a:gd name="T17" fmla="*/ 2147483647 h 1008"/>
              <a:gd name="T18" fmla="*/ 2147483647 w 578"/>
              <a:gd name="T19" fmla="*/ 2147483647 h 1008"/>
              <a:gd name="T20" fmla="*/ 2147483647 w 578"/>
              <a:gd name="T21" fmla="*/ 2147483647 h 1008"/>
              <a:gd name="T22" fmla="*/ 2147483647 w 578"/>
              <a:gd name="T23" fmla="*/ 2147483647 h 1008"/>
              <a:gd name="T24" fmla="*/ 2147483647 w 578"/>
              <a:gd name="T25" fmla="*/ 2147483647 h 1008"/>
              <a:gd name="T26" fmla="*/ 2147483647 w 578"/>
              <a:gd name="T27" fmla="*/ 2147483647 h 1008"/>
              <a:gd name="T28" fmla="*/ 2147483647 w 578"/>
              <a:gd name="T29" fmla="*/ 2147483647 h 1008"/>
              <a:gd name="T30" fmla="*/ 2147483647 w 578"/>
              <a:gd name="T31" fmla="*/ 2147483647 h 1008"/>
              <a:gd name="T32" fmla="*/ 2147483647 w 578"/>
              <a:gd name="T33" fmla="*/ 2147483647 h 1008"/>
              <a:gd name="T34" fmla="*/ 0 w 578"/>
              <a:gd name="T35" fmla="*/ 2147483647 h 1008"/>
              <a:gd name="T36" fmla="*/ 0 w 578"/>
              <a:gd name="T37" fmla="*/ 2147483647 h 1008"/>
              <a:gd name="T38" fmla="*/ 0 w 578"/>
              <a:gd name="T39" fmla="*/ 2147483647 h 1008"/>
              <a:gd name="T40" fmla="*/ 2147483647 w 578"/>
              <a:gd name="T41" fmla="*/ 2147483647 h 1008"/>
              <a:gd name="T42" fmla="*/ 2147483647 w 578"/>
              <a:gd name="T43" fmla="*/ 2147483647 h 1008"/>
              <a:gd name="T44" fmla="*/ 2147483647 w 578"/>
              <a:gd name="T45" fmla="*/ 2147483647 h 1008"/>
              <a:gd name="T46" fmla="*/ 2147483647 w 578"/>
              <a:gd name="T47" fmla="*/ 2147483647 h 1008"/>
              <a:gd name="T48" fmla="*/ 2147483647 w 578"/>
              <a:gd name="T49" fmla="*/ 2147483647 h 1008"/>
              <a:gd name="T50" fmla="*/ 2147483647 w 578"/>
              <a:gd name="T51" fmla="*/ 2147483647 h 1008"/>
              <a:gd name="T52" fmla="*/ 2147483647 w 578"/>
              <a:gd name="T53" fmla="*/ 2147483647 h 1008"/>
              <a:gd name="T54" fmla="*/ 2147483647 w 578"/>
              <a:gd name="T55" fmla="*/ 2147483647 h 1008"/>
              <a:gd name="T56" fmla="*/ 2147483647 w 578"/>
              <a:gd name="T57" fmla="*/ 2147483647 h 1008"/>
              <a:gd name="T58" fmla="*/ 2147483647 w 578"/>
              <a:gd name="T59" fmla="*/ 2147483647 h 1008"/>
              <a:gd name="T60" fmla="*/ 2147483647 w 578"/>
              <a:gd name="T61" fmla="*/ 2147483647 h 1008"/>
              <a:gd name="T62" fmla="*/ 2147483647 w 578"/>
              <a:gd name="T63" fmla="*/ 2147483647 h 1008"/>
              <a:gd name="T64" fmla="*/ 2147483647 w 578"/>
              <a:gd name="T65" fmla="*/ 2147483647 h 1008"/>
              <a:gd name="T66" fmla="*/ 2147483647 w 578"/>
              <a:gd name="T67" fmla="*/ 2147483647 h 1008"/>
              <a:gd name="T68" fmla="*/ 2147483647 w 578"/>
              <a:gd name="T69" fmla="*/ 2147483647 h 1008"/>
              <a:gd name="T70" fmla="*/ 2147483647 w 578"/>
              <a:gd name="T71" fmla="*/ 2147483647 h 1008"/>
              <a:gd name="T72" fmla="*/ 2147483647 w 578"/>
              <a:gd name="T73" fmla="*/ 2147483647 h 1008"/>
              <a:gd name="T74" fmla="*/ 2147483647 w 578"/>
              <a:gd name="T75" fmla="*/ 2147483647 h 10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1008"/>
              <a:gd name="T116" fmla="*/ 578 w 578"/>
              <a:gd name="T117" fmla="*/ 1008 h 10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1008">
                <a:moveTo>
                  <a:pt x="578" y="0"/>
                </a:moveTo>
                <a:lnTo>
                  <a:pt x="144" y="0"/>
                </a:lnTo>
                <a:lnTo>
                  <a:pt x="129" y="0"/>
                </a:lnTo>
                <a:lnTo>
                  <a:pt x="115" y="2"/>
                </a:lnTo>
                <a:lnTo>
                  <a:pt x="102" y="5"/>
                </a:lnTo>
                <a:lnTo>
                  <a:pt x="89" y="11"/>
                </a:lnTo>
                <a:lnTo>
                  <a:pt x="76" y="16"/>
                </a:lnTo>
                <a:lnTo>
                  <a:pt x="64" y="23"/>
                </a:lnTo>
                <a:lnTo>
                  <a:pt x="53" y="32"/>
                </a:lnTo>
                <a:lnTo>
                  <a:pt x="42" y="41"/>
                </a:lnTo>
                <a:lnTo>
                  <a:pt x="33" y="52"/>
                </a:lnTo>
                <a:lnTo>
                  <a:pt x="26" y="63"/>
                </a:lnTo>
                <a:lnTo>
                  <a:pt x="18" y="74"/>
                </a:lnTo>
                <a:lnTo>
                  <a:pt x="11" y="87"/>
                </a:lnTo>
                <a:lnTo>
                  <a:pt x="7" y="101"/>
                </a:lnTo>
                <a:lnTo>
                  <a:pt x="4" y="114"/>
                </a:lnTo>
                <a:lnTo>
                  <a:pt x="2" y="129"/>
                </a:lnTo>
                <a:lnTo>
                  <a:pt x="0" y="143"/>
                </a:lnTo>
                <a:lnTo>
                  <a:pt x="0" y="864"/>
                </a:lnTo>
                <a:lnTo>
                  <a:pt x="2" y="879"/>
                </a:lnTo>
                <a:lnTo>
                  <a:pt x="4" y="893"/>
                </a:lnTo>
                <a:lnTo>
                  <a:pt x="7" y="908"/>
                </a:lnTo>
                <a:lnTo>
                  <a:pt x="11" y="920"/>
                </a:lnTo>
                <a:lnTo>
                  <a:pt x="18" y="933"/>
                </a:lnTo>
                <a:lnTo>
                  <a:pt x="26" y="944"/>
                </a:lnTo>
                <a:lnTo>
                  <a:pt x="33" y="955"/>
                </a:lnTo>
                <a:lnTo>
                  <a:pt x="42" y="966"/>
                </a:lnTo>
                <a:lnTo>
                  <a:pt x="53" y="975"/>
                </a:lnTo>
                <a:lnTo>
                  <a:pt x="64" y="984"/>
                </a:lnTo>
                <a:lnTo>
                  <a:pt x="76" y="991"/>
                </a:lnTo>
                <a:lnTo>
                  <a:pt x="89" y="997"/>
                </a:lnTo>
                <a:lnTo>
                  <a:pt x="102" y="1002"/>
                </a:lnTo>
                <a:lnTo>
                  <a:pt x="115" y="1006"/>
                </a:lnTo>
                <a:lnTo>
                  <a:pt x="129" y="1008"/>
                </a:lnTo>
                <a:lnTo>
                  <a:pt x="144" y="1008"/>
                </a:lnTo>
                <a:lnTo>
                  <a:pt x="578" y="1008"/>
                </a:lnTo>
              </a:path>
            </a:pathLst>
          </a:custGeom>
          <a:noFill/>
          <a:ln w="30163">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7" name="Freeform 88"/>
          <p:cNvSpPr>
            <a:spLocks/>
          </p:cNvSpPr>
          <p:nvPr/>
        </p:nvSpPr>
        <p:spPr bwMode="auto">
          <a:xfrm>
            <a:off x="3459163" y="2762250"/>
            <a:ext cx="457200" cy="800100"/>
          </a:xfrm>
          <a:custGeom>
            <a:avLst/>
            <a:gdLst>
              <a:gd name="T0" fmla="*/ 0 w 578"/>
              <a:gd name="T1" fmla="*/ 0 h 1008"/>
              <a:gd name="T2" fmla="*/ 2147483647 w 578"/>
              <a:gd name="T3" fmla="*/ 0 h 1008"/>
              <a:gd name="T4" fmla="*/ 2147483647 w 578"/>
              <a:gd name="T5" fmla="*/ 0 h 1008"/>
              <a:gd name="T6" fmla="*/ 2147483647 w 578"/>
              <a:gd name="T7" fmla="*/ 2147483647 h 1008"/>
              <a:gd name="T8" fmla="*/ 2147483647 w 578"/>
              <a:gd name="T9" fmla="*/ 2147483647 h 1008"/>
              <a:gd name="T10" fmla="*/ 2147483647 w 578"/>
              <a:gd name="T11" fmla="*/ 2147483647 h 1008"/>
              <a:gd name="T12" fmla="*/ 2147483647 w 578"/>
              <a:gd name="T13" fmla="*/ 2147483647 h 1008"/>
              <a:gd name="T14" fmla="*/ 2147483647 w 578"/>
              <a:gd name="T15" fmla="*/ 2147483647 h 1008"/>
              <a:gd name="T16" fmla="*/ 2147483647 w 578"/>
              <a:gd name="T17" fmla="*/ 2147483647 h 1008"/>
              <a:gd name="T18" fmla="*/ 2147483647 w 578"/>
              <a:gd name="T19" fmla="*/ 2147483647 h 1008"/>
              <a:gd name="T20" fmla="*/ 2147483647 w 578"/>
              <a:gd name="T21" fmla="*/ 2147483647 h 1008"/>
              <a:gd name="T22" fmla="*/ 2147483647 w 578"/>
              <a:gd name="T23" fmla="*/ 2147483647 h 1008"/>
              <a:gd name="T24" fmla="*/ 2147483647 w 578"/>
              <a:gd name="T25" fmla="*/ 2147483647 h 1008"/>
              <a:gd name="T26" fmla="*/ 2147483647 w 578"/>
              <a:gd name="T27" fmla="*/ 2147483647 h 1008"/>
              <a:gd name="T28" fmla="*/ 2147483647 w 578"/>
              <a:gd name="T29" fmla="*/ 2147483647 h 1008"/>
              <a:gd name="T30" fmla="*/ 2147483647 w 578"/>
              <a:gd name="T31" fmla="*/ 2147483647 h 1008"/>
              <a:gd name="T32" fmla="*/ 2147483647 w 578"/>
              <a:gd name="T33" fmla="*/ 2147483647 h 1008"/>
              <a:gd name="T34" fmla="*/ 2147483647 w 578"/>
              <a:gd name="T35" fmla="*/ 2147483647 h 1008"/>
              <a:gd name="T36" fmla="*/ 2147483647 w 578"/>
              <a:gd name="T37" fmla="*/ 2147483647 h 1008"/>
              <a:gd name="T38" fmla="*/ 2147483647 w 578"/>
              <a:gd name="T39" fmla="*/ 2147483647 h 1008"/>
              <a:gd name="T40" fmla="*/ 2147483647 w 578"/>
              <a:gd name="T41" fmla="*/ 2147483647 h 1008"/>
              <a:gd name="T42" fmla="*/ 2147483647 w 578"/>
              <a:gd name="T43" fmla="*/ 2147483647 h 1008"/>
              <a:gd name="T44" fmla="*/ 2147483647 w 578"/>
              <a:gd name="T45" fmla="*/ 2147483647 h 1008"/>
              <a:gd name="T46" fmla="*/ 2147483647 w 578"/>
              <a:gd name="T47" fmla="*/ 2147483647 h 1008"/>
              <a:gd name="T48" fmla="*/ 2147483647 w 578"/>
              <a:gd name="T49" fmla="*/ 2147483647 h 1008"/>
              <a:gd name="T50" fmla="*/ 2147483647 w 578"/>
              <a:gd name="T51" fmla="*/ 2147483647 h 1008"/>
              <a:gd name="T52" fmla="*/ 2147483647 w 578"/>
              <a:gd name="T53" fmla="*/ 2147483647 h 1008"/>
              <a:gd name="T54" fmla="*/ 2147483647 w 578"/>
              <a:gd name="T55" fmla="*/ 2147483647 h 1008"/>
              <a:gd name="T56" fmla="*/ 2147483647 w 578"/>
              <a:gd name="T57" fmla="*/ 2147483647 h 1008"/>
              <a:gd name="T58" fmla="*/ 2147483647 w 578"/>
              <a:gd name="T59" fmla="*/ 2147483647 h 1008"/>
              <a:gd name="T60" fmla="*/ 2147483647 w 578"/>
              <a:gd name="T61" fmla="*/ 2147483647 h 1008"/>
              <a:gd name="T62" fmla="*/ 2147483647 w 578"/>
              <a:gd name="T63" fmla="*/ 2147483647 h 1008"/>
              <a:gd name="T64" fmla="*/ 2147483647 w 578"/>
              <a:gd name="T65" fmla="*/ 2147483647 h 1008"/>
              <a:gd name="T66" fmla="*/ 2147483647 w 578"/>
              <a:gd name="T67" fmla="*/ 2147483647 h 1008"/>
              <a:gd name="T68" fmla="*/ 2147483647 w 578"/>
              <a:gd name="T69" fmla="*/ 2147483647 h 1008"/>
              <a:gd name="T70" fmla="*/ 2147483647 w 578"/>
              <a:gd name="T71" fmla="*/ 2147483647 h 1008"/>
              <a:gd name="T72" fmla="*/ 2147483647 w 578"/>
              <a:gd name="T73" fmla="*/ 2147483647 h 1008"/>
              <a:gd name="T74" fmla="*/ 0 w 578"/>
              <a:gd name="T75" fmla="*/ 2147483647 h 10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1008"/>
              <a:gd name="T116" fmla="*/ 578 w 578"/>
              <a:gd name="T117" fmla="*/ 1008 h 10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1008">
                <a:moveTo>
                  <a:pt x="0" y="0"/>
                </a:moveTo>
                <a:lnTo>
                  <a:pt x="433" y="0"/>
                </a:lnTo>
                <a:lnTo>
                  <a:pt x="447" y="0"/>
                </a:lnTo>
                <a:lnTo>
                  <a:pt x="462" y="2"/>
                </a:lnTo>
                <a:lnTo>
                  <a:pt x="476" y="5"/>
                </a:lnTo>
                <a:lnTo>
                  <a:pt x="489" y="11"/>
                </a:lnTo>
                <a:lnTo>
                  <a:pt x="502" y="16"/>
                </a:lnTo>
                <a:lnTo>
                  <a:pt x="514" y="23"/>
                </a:lnTo>
                <a:lnTo>
                  <a:pt x="525" y="32"/>
                </a:lnTo>
                <a:lnTo>
                  <a:pt x="534" y="41"/>
                </a:lnTo>
                <a:lnTo>
                  <a:pt x="545" y="52"/>
                </a:lnTo>
                <a:lnTo>
                  <a:pt x="553" y="63"/>
                </a:lnTo>
                <a:lnTo>
                  <a:pt x="560" y="74"/>
                </a:lnTo>
                <a:lnTo>
                  <a:pt x="565" y="87"/>
                </a:lnTo>
                <a:lnTo>
                  <a:pt x="571" y="101"/>
                </a:lnTo>
                <a:lnTo>
                  <a:pt x="574" y="114"/>
                </a:lnTo>
                <a:lnTo>
                  <a:pt x="576" y="129"/>
                </a:lnTo>
                <a:lnTo>
                  <a:pt x="578" y="143"/>
                </a:lnTo>
                <a:lnTo>
                  <a:pt x="578" y="864"/>
                </a:lnTo>
                <a:lnTo>
                  <a:pt x="576" y="879"/>
                </a:lnTo>
                <a:lnTo>
                  <a:pt x="574" y="893"/>
                </a:lnTo>
                <a:lnTo>
                  <a:pt x="571" y="908"/>
                </a:lnTo>
                <a:lnTo>
                  <a:pt x="565" y="920"/>
                </a:lnTo>
                <a:lnTo>
                  <a:pt x="560" y="933"/>
                </a:lnTo>
                <a:lnTo>
                  <a:pt x="553" y="944"/>
                </a:lnTo>
                <a:lnTo>
                  <a:pt x="545" y="955"/>
                </a:lnTo>
                <a:lnTo>
                  <a:pt x="534" y="966"/>
                </a:lnTo>
                <a:lnTo>
                  <a:pt x="525" y="975"/>
                </a:lnTo>
                <a:lnTo>
                  <a:pt x="514" y="984"/>
                </a:lnTo>
                <a:lnTo>
                  <a:pt x="502" y="991"/>
                </a:lnTo>
                <a:lnTo>
                  <a:pt x="489" y="997"/>
                </a:lnTo>
                <a:lnTo>
                  <a:pt x="476" y="1002"/>
                </a:lnTo>
                <a:lnTo>
                  <a:pt x="462" y="1006"/>
                </a:lnTo>
                <a:lnTo>
                  <a:pt x="447" y="1008"/>
                </a:lnTo>
                <a:lnTo>
                  <a:pt x="433" y="1008"/>
                </a:lnTo>
                <a:lnTo>
                  <a:pt x="0" y="1008"/>
                </a:lnTo>
              </a:path>
            </a:pathLst>
          </a:custGeom>
          <a:noFill/>
          <a:ln w="30163">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78" name="Line 89"/>
          <p:cNvSpPr>
            <a:spLocks noChangeShapeType="1"/>
          </p:cNvSpPr>
          <p:nvPr/>
        </p:nvSpPr>
        <p:spPr bwMode="auto">
          <a:xfrm flipV="1">
            <a:off x="3810000" y="4468813"/>
            <a:ext cx="13176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9" name="Rectangle 90"/>
          <p:cNvSpPr>
            <a:spLocks noChangeArrowheads="1"/>
          </p:cNvSpPr>
          <p:nvPr/>
        </p:nvSpPr>
        <p:spPr bwMode="auto">
          <a:xfrm>
            <a:off x="3798888" y="4460875"/>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d</a:t>
            </a:r>
            <a:endParaRPr lang="en-US" b="0"/>
          </a:p>
        </p:txBody>
      </p:sp>
      <p:sp>
        <p:nvSpPr>
          <p:cNvPr id="37980" name="Line 91"/>
          <p:cNvSpPr>
            <a:spLocks noChangeShapeType="1"/>
          </p:cNvSpPr>
          <p:nvPr/>
        </p:nvSpPr>
        <p:spPr bwMode="auto">
          <a:xfrm>
            <a:off x="5902325" y="2465388"/>
            <a:ext cx="1016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1" name="Rectangle 92"/>
          <p:cNvSpPr>
            <a:spLocks noChangeArrowheads="1"/>
          </p:cNvSpPr>
          <p:nvPr/>
        </p:nvSpPr>
        <p:spPr bwMode="auto">
          <a:xfrm>
            <a:off x="5938838" y="2446338"/>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b="0"/>
          </a:p>
        </p:txBody>
      </p:sp>
      <p:sp>
        <p:nvSpPr>
          <p:cNvPr id="37982" name="Rectangle 93"/>
          <p:cNvSpPr>
            <a:spLocks noChangeArrowheads="1"/>
          </p:cNvSpPr>
          <p:nvPr/>
        </p:nvSpPr>
        <p:spPr bwMode="auto">
          <a:xfrm>
            <a:off x="5600700" y="244633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b="0"/>
          </a:p>
        </p:txBody>
      </p:sp>
      <p:sp>
        <p:nvSpPr>
          <p:cNvPr id="37983" name="Rectangle 94"/>
          <p:cNvSpPr>
            <a:spLocks noChangeArrowheads="1"/>
          </p:cNvSpPr>
          <p:nvPr/>
        </p:nvSpPr>
        <p:spPr bwMode="auto">
          <a:xfrm>
            <a:off x="5780088" y="2425700"/>
            <a:ext cx="122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latin typeface="Symbol" pitchFamily="18" charset="2"/>
              </a:rPr>
              <a:t>Ú</a:t>
            </a:r>
            <a:endParaRPr lang="en-US" b="0"/>
          </a:p>
        </p:txBody>
      </p:sp>
      <p:sp>
        <p:nvSpPr>
          <p:cNvPr id="37984" name="Line 95"/>
          <p:cNvSpPr>
            <a:spLocks noChangeShapeType="1"/>
          </p:cNvSpPr>
          <p:nvPr/>
        </p:nvSpPr>
        <p:spPr bwMode="auto">
          <a:xfrm flipH="1">
            <a:off x="3883025" y="4021138"/>
            <a:ext cx="149225" cy="40005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5" name="Line 96"/>
          <p:cNvSpPr>
            <a:spLocks noChangeShapeType="1"/>
          </p:cNvSpPr>
          <p:nvPr/>
        </p:nvSpPr>
        <p:spPr bwMode="auto">
          <a:xfrm flipH="1">
            <a:off x="5091113" y="2571750"/>
            <a:ext cx="420687" cy="190500"/>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6" name="Rectangle 97"/>
          <p:cNvSpPr>
            <a:spLocks noChangeArrowheads="1"/>
          </p:cNvSpPr>
          <p:nvPr/>
        </p:nvSpPr>
        <p:spPr bwMode="auto">
          <a:xfrm>
            <a:off x="2895600" y="23796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t>
            </a:r>
            <a:endParaRPr lang="en-US" b="0"/>
          </a:p>
        </p:txBody>
      </p:sp>
      <p:sp>
        <p:nvSpPr>
          <p:cNvPr id="37987" name="Rectangle 98"/>
          <p:cNvSpPr>
            <a:spLocks noChangeArrowheads="1"/>
          </p:cNvSpPr>
          <p:nvPr/>
        </p:nvSpPr>
        <p:spPr bwMode="auto">
          <a:xfrm>
            <a:off x="2595563" y="237966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b="0"/>
          </a:p>
        </p:txBody>
      </p:sp>
      <p:sp>
        <p:nvSpPr>
          <p:cNvPr id="37988" name="Rectangle 99"/>
          <p:cNvSpPr>
            <a:spLocks noChangeArrowheads="1"/>
          </p:cNvSpPr>
          <p:nvPr/>
        </p:nvSpPr>
        <p:spPr bwMode="auto">
          <a:xfrm>
            <a:off x="2774950" y="2359025"/>
            <a:ext cx="122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latin typeface="Symbol" pitchFamily="18" charset="2"/>
              </a:rPr>
              <a:t>Ú</a:t>
            </a:r>
            <a:endParaRPr lang="en-US" b="0"/>
          </a:p>
        </p:txBody>
      </p:sp>
      <p:sp>
        <p:nvSpPr>
          <p:cNvPr id="37989" name="Line 100"/>
          <p:cNvSpPr>
            <a:spLocks noChangeShapeType="1"/>
          </p:cNvSpPr>
          <p:nvPr/>
        </p:nvSpPr>
        <p:spPr bwMode="auto">
          <a:xfrm>
            <a:off x="3051175" y="2474913"/>
            <a:ext cx="522288" cy="123825"/>
          </a:xfrm>
          <a:prstGeom prst="line">
            <a:avLst/>
          </a:prstGeom>
          <a:noFill/>
          <a:ln w="1905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TextBox 103"/>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§6.9</a:t>
            </a:r>
          </a:p>
        </p:txBody>
      </p:sp>
      <p:graphicFrame>
        <p:nvGraphicFramePr>
          <p:cNvPr id="105" name="Object 104"/>
          <p:cNvGraphicFramePr>
            <a:graphicFrameLocks noChangeAspect="1"/>
          </p:cNvGraphicFramePr>
          <p:nvPr>
            <p:extLst>
              <p:ext uri="{D42A27DB-BD31-4B8C-83A1-F6EECF244321}">
                <p14:modId xmlns:p14="http://schemas.microsoft.com/office/powerpoint/2010/main" val="423596586"/>
              </p:ext>
            </p:extLst>
          </p:nvPr>
        </p:nvGraphicFramePr>
        <p:xfrm>
          <a:off x="622300" y="5743575"/>
          <a:ext cx="3711575" cy="601663"/>
        </p:xfrm>
        <a:graphic>
          <a:graphicData uri="http://schemas.openxmlformats.org/presentationml/2006/ole">
            <mc:AlternateContent xmlns:mc="http://schemas.openxmlformats.org/markup-compatibility/2006">
              <mc:Choice xmlns:v="urn:schemas-microsoft-com:vml" Requires="v">
                <p:oleObj name="Equation" r:id="rId3" imgW="1485720" imgH="241200" progId="Equation.3">
                  <p:embed/>
                </p:oleObj>
              </mc:Choice>
              <mc:Fallback>
                <p:oleObj name="Equation" r:id="rId3" imgW="1485720" imgH="241200" progId="Equation.3">
                  <p:embed/>
                  <p:pic>
                    <p:nvPicPr>
                      <p:cNvPr id="0" name="Picture 3"/>
                      <p:cNvPicPr>
                        <a:picLocks noChangeAspect="1" noChangeArrowheads="1"/>
                      </p:cNvPicPr>
                      <p:nvPr/>
                    </p:nvPicPr>
                    <p:blipFill>
                      <a:blip r:embed="rId4"/>
                      <a:srcRect/>
                      <a:stretch>
                        <a:fillRect/>
                      </a:stretch>
                    </p:blipFill>
                    <p:spPr bwMode="auto">
                      <a:xfrm>
                        <a:off x="622300" y="5743575"/>
                        <a:ext cx="3711575"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91428E00-80DD-2147-9602-1B9AC9547B01}" type="slidenum">
              <a:rPr lang="en-US" smtClean="0"/>
              <a:t>60</a:t>
            </a:fld>
            <a:endParaRPr lang="en-US"/>
          </a:p>
        </p:txBody>
      </p:sp>
      <p:graphicFrame>
        <p:nvGraphicFramePr>
          <p:cNvPr id="106" name="Object 2"/>
          <p:cNvGraphicFramePr>
            <a:graphicFrameLocks noChangeAspect="1"/>
          </p:cNvGraphicFramePr>
          <p:nvPr>
            <p:extLst>
              <p:ext uri="{D42A27DB-BD31-4B8C-83A1-F6EECF244321}">
                <p14:modId xmlns:p14="http://schemas.microsoft.com/office/powerpoint/2010/main" val="930900586"/>
              </p:ext>
            </p:extLst>
          </p:nvPr>
        </p:nvGraphicFramePr>
        <p:xfrm>
          <a:off x="578644" y="4829496"/>
          <a:ext cx="6907212" cy="860104"/>
        </p:xfrm>
        <a:graphic>
          <a:graphicData uri="http://schemas.openxmlformats.org/presentationml/2006/ole">
            <mc:AlternateContent xmlns:mc="http://schemas.openxmlformats.org/markup-compatibility/2006">
              <mc:Choice xmlns:v="urn:schemas-microsoft-com:vml" Requires="v">
                <p:oleObj name="Equation" r:id="rId5" imgW="2755900" imgH="342900" progId="Equation.3">
                  <p:embed/>
                </p:oleObj>
              </mc:Choice>
              <mc:Fallback>
                <p:oleObj name="Equation" r:id="rId5" imgW="27559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644" y="4829496"/>
                        <a:ext cx="6907212" cy="860104"/>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703320"/>
            <a:ext cx="4376043" cy="227685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703320"/>
            <a:ext cx="4376043" cy="22768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703320"/>
            <a:ext cx="4376043" cy="227685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703320"/>
            <a:ext cx="4376043" cy="227685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3703320"/>
            <a:ext cx="4376043" cy="227685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600" y="3703320"/>
            <a:ext cx="4376043" cy="227685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1600" y="3703320"/>
            <a:ext cx="4376043" cy="2276856"/>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7899" y="1636776"/>
            <a:ext cx="3795003" cy="2020824"/>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1600" y="3703320"/>
            <a:ext cx="4370832" cy="2274146"/>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53712" y="1639824"/>
            <a:ext cx="3804008" cy="1581912"/>
          </a:xfrm>
          <a:prstGeom prst="rect">
            <a:avLst/>
          </a:prstGeom>
        </p:spPr>
      </p:pic>
      <p:sp>
        <p:nvSpPr>
          <p:cNvPr id="38915" name="Oval 2"/>
          <p:cNvSpPr>
            <a:spLocks noChangeArrowheads="1"/>
          </p:cNvSpPr>
          <p:nvPr/>
        </p:nvSpPr>
        <p:spPr bwMode="auto">
          <a:xfrm>
            <a:off x="3124200" y="5486400"/>
            <a:ext cx="1676400" cy="533400"/>
          </a:xfrm>
          <a:prstGeom prst="ellipse">
            <a:avLst/>
          </a:prstGeom>
          <a:solidFill>
            <a:srgbClr val="FF3300">
              <a:alpha val="20000"/>
            </a:srgbClr>
          </a:solidFill>
          <a:ln w="38100">
            <a:solidFill>
              <a:srgbClr val="FF0000"/>
            </a:solidFill>
            <a:prstDash val="sysDot"/>
          </a:ln>
        </p:spPr>
        <p:txBody>
          <a:bodyPr lIns="0" tIns="0" rIns="0" bIns="0" anchor="ctr">
            <a:spAutoFit/>
          </a:bodyPr>
          <a:lstStyle/>
          <a:p>
            <a:endParaRPr lang="en-US"/>
          </a:p>
        </p:txBody>
      </p:sp>
      <p:sp>
        <p:nvSpPr>
          <p:cNvPr id="38916" name="Rectangle 10"/>
          <p:cNvSpPr>
            <a:spLocks noChangeArrowheads="1"/>
          </p:cNvSpPr>
          <p:nvPr/>
        </p:nvSpPr>
        <p:spPr bwMode="auto">
          <a:xfrm>
            <a:off x="1549400" y="1930400"/>
            <a:ext cx="455613" cy="4540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7" name="Rectangle 11"/>
          <p:cNvSpPr>
            <a:spLocks noChangeArrowheads="1"/>
          </p:cNvSpPr>
          <p:nvPr/>
        </p:nvSpPr>
        <p:spPr bwMode="auto">
          <a:xfrm>
            <a:off x="1724025" y="201295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a:p>
        </p:txBody>
      </p:sp>
      <p:sp>
        <p:nvSpPr>
          <p:cNvPr id="38918" name="Rectangle 12"/>
          <p:cNvSpPr>
            <a:spLocks noChangeArrowheads="1"/>
          </p:cNvSpPr>
          <p:nvPr/>
        </p:nvSpPr>
        <p:spPr bwMode="auto">
          <a:xfrm>
            <a:off x="2005013" y="1930400"/>
            <a:ext cx="455612" cy="4540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9" name="Rectangle 13"/>
          <p:cNvSpPr>
            <a:spLocks noChangeArrowheads="1"/>
          </p:cNvSpPr>
          <p:nvPr/>
        </p:nvSpPr>
        <p:spPr bwMode="auto">
          <a:xfrm>
            <a:off x="2179638" y="2012950"/>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a:p>
        </p:txBody>
      </p:sp>
      <p:sp>
        <p:nvSpPr>
          <p:cNvPr id="38920" name="Rectangle 14"/>
          <p:cNvSpPr>
            <a:spLocks noChangeArrowheads="1"/>
          </p:cNvSpPr>
          <p:nvPr/>
        </p:nvSpPr>
        <p:spPr bwMode="auto">
          <a:xfrm>
            <a:off x="2460625" y="1930400"/>
            <a:ext cx="454025" cy="4540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1" name="Rectangle 15"/>
          <p:cNvSpPr>
            <a:spLocks noChangeArrowheads="1"/>
          </p:cNvSpPr>
          <p:nvPr/>
        </p:nvSpPr>
        <p:spPr bwMode="auto">
          <a:xfrm>
            <a:off x="2635250" y="2012950"/>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a:p>
        </p:txBody>
      </p:sp>
      <p:sp>
        <p:nvSpPr>
          <p:cNvPr id="38922" name="Rectangle 16"/>
          <p:cNvSpPr>
            <a:spLocks noChangeArrowheads="1"/>
          </p:cNvSpPr>
          <p:nvPr/>
        </p:nvSpPr>
        <p:spPr bwMode="auto">
          <a:xfrm>
            <a:off x="2914650" y="1930400"/>
            <a:ext cx="455613" cy="4540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3" name="Rectangle 17"/>
          <p:cNvSpPr>
            <a:spLocks noChangeArrowheads="1"/>
          </p:cNvSpPr>
          <p:nvPr/>
        </p:nvSpPr>
        <p:spPr bwMode="auto">
          <a:xfrm>
            <a:off x="3074988" y="2012950"/>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a:p>
        </p:txBody>
      </p:sp>
      <p:sp>
        <p:nvSpPr>
          <p:cNvPr id="38924" name="Rectangle 18"/>
          <p:cNvSpPr>
            <a:spLocks noChangeArrowheads="1"/>
          </p:cNvSpPr>
          <p:nvPr/>
        </p:nvSpPr>
        <p:spPr bwMode="auto">
          <a:xfrm>
            <a:off x="1549400" y="2384425"/>
            <a:ext cx="455613"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5" name="Rectangle 19"/>
          <p:cNvSpPr>
            <a:spLocks noChangeArrowheads="1"/>
          </p:cNvSpPr>
          <p:nvPr/>
        </p:nvSpPr>
        <p:spPr bwMode="auto">
          <a:xfrm>
            <a:off x="1724025" y="246856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a:p>
        </p:txBody>
      </p:sp>
      <p:sp>
        <p:nvSpPr>
          <p:cNvPr id="38926" name="Rectangle 20"/>
          <p:cNvSpPr>
            <a:spLocks noChangeArrowheads="1"/>
          </p:cNvSpPr>
          <p:nvPr/>
        </p:nvSpPr>
        <p:spPr bwMode="auto">
          <a:xfrm>
            <a:off x="2005013" y="2384425"/>
            <a:ext cx="455612"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7" name="Rectangle 21"/>
          <p:cNvSpPr>
            <a:spLocks noChangeArrowheads="1"/>
          </p:cNvSpPr>
          <p:nvPr/>
        </p:nvSpPr>
        <p:spPr bwMode="auto">
          <a:xfrm>
            <a:off x="2179638" y="2468563"/>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a:p>
        </p:txBody>
      </p:sp>
      <p:sp>
        <p:nvSpPr>
          <p:cNvPr id="38928" name="Rectangle 22"/>
          <p:cNvSpPr>
            <a:spLocks noChangeArrowheads="1"/>
          </p:cNvSpPr>
          <p:nvPr/>
        </p:nvSpPr>
        <p:spPr bwMode="auto">
          <a:xfrm>
            <a:off x="2460625" y="2384425"/>
            <a:ext cx="454025"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9" name="Rectangle 23"/>
          <p:cNvSpPr>
            <a:spLocks noChangeArrowheads="1"/>
          </p:cNvSpPr>
          <p:nvPr/>
        </p:nvSpPr>
        <p:spPr bwMode="auto">
          <a:xfrm>
            <a:off x="2619375" y="2468563"/>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a:p>
        </p:txBody>
      </p:sp>
      <p:sp>
        <p:nvSpPr>
          <p:cNvPr id="38930" name="Rectangle 24"/>
          <p:cNvSpPr>
            <a:spLocks noChangeArrowheads="1"/>
          </p:cNvSpPr>
          <p:nvPr/>
        </p:nvSpPr>
        <p:spPr bwMode="auto">
          <a:xfrm>
            <a:off x="2914650" y="2384425"/>
            <a:ext cx="455613"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1" name="Rectangle 25"/>
          <p:cNvSpPr>
            <a:spLocks noChangeArrowheads="1"/>
          </p:cNvSpPr>
          <p:nvPr/>
        </p:nvSpPr>
        <p:spPr bwMode="auto">
          <a:xfrm>
            <a:off x="3090863" y="2468563"/>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a:p>
        </p:txBody>
      </p:sp>
      <p:sp>
        <p:nvSpPr>
          <p:cNvPr id="38932" name="Rectangle 26"/>
          <p:cNvSpPr>
            <a:spLocks noChangeArrowheads="1"/>
          </p:cNvSpPr>
          <p:nvPr/>
        </p:nvSpPr>
        <p:spPr bwMode="auto">
          <a:xfrm>
            <a:off x="1549400" y="1930400"/>
            <a:ext cx="455613" cy="4540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3" name="Rectangle 27"/>
          <p:cNvSpPr>
            <a:spLocks noChangeArrowheads="1"/>
          </p:cNvSpPr>
          <p:nvPr/>
        </p:nvSpPr>
        <p:spPr bwMode="auto">
          <a:xfrm>
            <a:off x="1878013" y="22288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0</a:t>
            </a:r>
            <a:endParaRPr lang="en-US"/>
          </a:p>
        </p:txBody>
      </p:sp>
      <p:sp>
        <p:nvSpPr>
          <p:cNvPr id="38934" name="Rectangle 28"/>
          <p:cNvSpPr>
            <a:spLocks noChangeArrowheads="1"/>
          </p:cNvSpPr>
          <p:nvPr/>
        </p:nvSpPr>
        <p:spPr bwMode="auto">
          <a:xfrm>
            <a:off x="2005013" y="1930400"/>
            <a:ext cx="455612" cy="4540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5" name="Rectangle 29"/>
          <p:cNvSpPr>
            <a:spLocks noChangeArrowheads="1"/>
          </p:cNvSpPr>
          <p:nvPr/>
        </p:nvSpPr>
        <p:spPr bwMode="auto">
          <a:xfrm>
            <a:off x="2335213" y="22288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a:t>
            </a:r>
            <a:endParaRPr lang="en-US"/>
          </a:p>
        </p:txBody>
      </p:sp>
      <p:sp>
        <p:nvSpPr>
          <p:cNvPr id="38936" name="Rectangle 30"/>
          <p:cNvSpPr>
            <a:spLocks noChangeArrowheads="1"/>
          </p:cNvSpPr>
          <p:nvPr/>
        </p:nvSpPr>
        <p:spPr bwMode="auto">
          <a:xfrm>
            <a:off x="2460625" y="1930400"/>
            <a:ext cx="454025" cy="4540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7" name="Rectangle 31"/>
          <p:cNvSpPr>
            <a:spLocks noChangeArrowheads="1"/>
          </p:cNvSpPr>
          <p:nvPr/>
        </p:nvSpPr>
        <p:spPr bwMode="auto">
          <a:xfrm>
            <a:off x="2789238" y="22288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3</a:t>
            </a:r>
            <a:endParaRPr lang="en-US"/>
          </a:p>
        </p:txBody>
      </p:sp>
      <p:sp>
        <p:nvSpPr>
          <p:cNvPr id="38938" name="Rectangle 32"/>
          <p:cNvSpPr>
            <a:spLocks noChangeArrowheads="1"/>
          </p:cNvSpPr>
          <p:nvPr/>
        </p:nvSpPr>
        <p:spPr bwMode="auto">
          <a:xfrm>
            <a:off x="2914650" y="1930400"/>
            <a:ext cx="455613" cy="4540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9" name="Rectangle 33"/>
          <p:cNvSpPr>
            <a:spLocks noChangeArrowheads="1"/>
          </p:cNvSpPr>
          <p:nvPr/>
        </p:nvSpPr>
        <p:spPr bwMode="auto">
          <a:xfrm>
            <a:off x="3244850" y="22288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2</a:t>
            </a:r>
            <a:endParaRPr lang="en-US"/>
          </a:p>
        </p:txBody>
      </p:sp>
      <p:sp>
        <p:nvSpPr>
          <p:cNvPr id="38940" name="Rectangle 34"/>
          <p:cNvSpPr>
            <a:spLocks noChangeArrowheads="1"/>
          </p:cNvSpPr>
          <p:nvPr/>
        </p:nvSpPr>
        <p:spPr bwMode="auto">
          <a:xfrm>
            <a:off x="1549400" y="2384425"/>
            <a:ext cx="455613"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1" name="Rectangle 35"/>
          <p:cNvSpPr>
            <a:spLocks noChangeArrowheads="1"/>
          </p:cNvSpPr>
          <p:nvPr/>
        </p:nvSpPr>
        <p:spPr bwMode="auto">
          <a:xfrm>
            <a:off x="1878013" y="26828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4</a:t>
            </a:r>
            <a:endParaRPr lang="en-US"/>
          </a:p>
        </p:txBody>
      </p:sp>
      <p:sp>
        <p:nvSpPr>
          <p:cNvPr id="38942" name="Rectangle 36"/>
          <p:cNvSpPr>
            <a:spLocks noChangeArrowheads="1"/>
          </p:cNvSpPr>
          <p:nvPr/>
        </p:nvSpPr>
        <p:spPr bwMode="auto">
          <a:xfrm>
            <a:off x="2005013" y="2384425"/>
            <a:ext cx="455612"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3" name="Rectangle 37"/>
          <p:cNvSpPr>
            <a:spLocks noChangeArrowheads="1"/>
          </p:cNvSpPr>
          <p:nvPr/>
        </p:nvSpPr>
        <p:spPr bwMode="auto">
          <a:xfrm>
            <a:off x="2335213" y="26828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5</a:t>
            </a:r>
            <a:endParaRPr lang="en-US"/>
          </a:p>
        </p:txBody>
      </p:sp>
      <p:sp>
        <p:nvSpPr>
          <p:cNvPr id="38944" name="Rectangle 38"/>
          <p:cNvSpPr>
            <a:spLocks noChangeArrowheads="1"/>
          </p:cNvSpPr>
          <p:nvPr/>
        </p:nvSpPr>
        <p:spPr bwMode="auto">
          <a:xfrm>
            <a:off x="2460625" y="2384425"/>
            <a:ext cx="454025"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5" name="Rectangle 39"/>
          <p:cNvSpPr>
            <a:spLocks noChangeArrowheads="1"/>
          </p:cNvSpPr>
          <p:nvPr/>
        </p:nvSpPr>
        <p:spPr bwMode="auto">
          <a:xfrm>
            <a:off x="2789238" y="26828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7</a:t>
            </a:r>
            <a:endParaRPr lang="en-US"/>
          </a:p>
        </p:txBody>
      </p:sp>
      <p:sp>
        <p:nvSpPr>
          <p:cNvPr id="38946" name="Rectangle 40"/>
          <p:cNvSpPr>
            <a:spLocks noChangeArrowheads="1"/>
          </p:cNvSpPr>
          <p:nvPr/>
        </p:nvSpPr>
        <p:spPr bwMode="auto">
          <a:xfrm>
            <a:off x="2914650" y="2384425"/>
            <a:ext cx="455613" cy="457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7" name="Rectangle 41"/>
          <p:cNvSpPr>
            <a:spLocks noChangeArrowheads="1"/>
          </p:cNvSpPr>
          <p:nvPr/>
        </p:nvSpPr>
        <p:spPr bwMode="auto">
          <a:xfrm>
            <a:off x="3244850" y="26828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6</a:t>
            </a:r>
            <a:endParaRPr lang="en-US"/>
          </a:p>
        </p:txBody>
      </p:sp>
      <p:sp>
        <p:nvSpPr>
          <p:cNvPr id="38948" name="Rectangle 42"/>
          <p:cNvSpPr>
            <a:spLocks noChangeArrowheads="1"/>
          </p:cNvSpPr>
          <p:nvPr/>
        </p:nvSpPr>
        <p:spPr bwMode="auto">
          <a:xfrm>
            <a:off x="1773238" y="17002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a:p>
        </p:txBody>
      </p:sp>
      <p:sp>
        <p:nvSpPr>
          <p:cNvPr id="38949" name="Rectangle 43"/>
          <p:cNvSpPr>
            <a:spLocks noChangeArrowheads="1"/>
          </p:cNvSpPr>
          <p:nvPr/>
        </p:nvSpPr>
        <p:spPr bwMode="auto">
          <a:xfrm>
            <a:off x="1884363" y="17002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a:p>
        </p:txBody>
      </p:sp>
      <p:sp>
        <p:nvSpPr>
          <p:cNvPr id="38950" name="Rectangle 44"/>
          <p:cNvSpPr>
            <a:spLocks noChangeArrowheads="1"/>
          </p:cNvSpPr>
          <p:nvPr/>
        </p:nvSpPr>
        <p:spPr bwMode="auto">
          <a:xfrm>
            <a:off x="2227263" y="17002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a:p>
        </p:txBody>
      </p:sp>
      <p:sp>
        <p:nvSpPr>
          <p:cNvPr id="38951" name="Rectangle 45"/>
          <p:cNvSpPr>
            <a:spLocks noChangeArrowheads="1"/>
          </p:cNvSpPr>
          <p:nvPr/>
        </p:nvSpPr>
        <p:spPr bwMode="auto">
          <a:xfrm>
            <a:off x="2339975" y="17002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a:p>
        </p:txBody>
      </p:sp>
      <p:sp>
        <p:nvSpPr>
          <p:cNvPr id="38952" name="Rectangle 46"/>
          <p:cNvSpPr>
            <a:spLocks noChangeArrowheads="1"/>
          </p:cNvSpPr>
          <p:nvPr/>
        </p:nvSpPr>
        <p:spPr bwMode="auto">
          <a:xfrm>
            <a:off x="2682875" y="17002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a:p>
        </p:txBody>
      </p:sp>
      <p:sp>
        <p:nvSpPr>
          <p:cNvPr id="38953" name="Rectangle 47"/>
          <p:cNvSpPr>
            <a:spLocks noChangeArrowheads="1"/>
          </p:cNvSpPr>
          <p:nvPr/>
        </p:nvSpPr>
        <p:spPr bwMode="auto">
          <a:xfrm>
            <a:off x="2795588" y="17002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a:p>
        </p:txBody>
      </p:sp>
      <p:sp>
        <p:nvSpPr>
          <p:cNvPr id="38954" name="Rectangle 48"/>
          <p:cNvSpPr>
            <a:spLocks noChangeArrowheads="1"/>
          </p:cNvSpPr>
          <p:nvPr/>
        </p:nvSpPr>
        <p:spPr bwMode="auto">
          <a:xfrm>
            <a:off x="3138488" y="17002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a:p>
        </p:txBody>
      </p:sp>
      <p:sp>
        <p:nvSpPr>
          <p:cNvPr id="38955" name="Rectangle 49"/>
          <p:cNvSpPr>
            <a:spLocks noChangeArrowheads="1"/>
          </p:cNvSpPr>
          <p:nvPr/>
        </p:nvSpPr>
        <p:spPr bwMode="auto">
          <a:xfrm>
            <a:off x="3249613" y="170021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a:p>
        </p:txBody>
      </p:sp>
      <p:sp>
        <p:nvSpPr>
          <p:cNvPr id="38956" name="Rectangle 50"/>
          <p:cNvSpPr>
            <a:spLocks noChangeArrowheads="1"/>
          </p:cNvSpPr>
          <p:nvPr/>
        </p:nvSpPr>
        <p:spPr bwMode="auto">
          <a:xfrm>
            <a:off x="1216025" y="1482725"/>
            <a:ext cx="455613"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57" name="Rectangle 51"/>
          <p:cNvSpPr>
            <a:spLocks noChangeArrowheads="1"/>
          </p:cNvSpPr>
          <p:nvPr/>
        </p:nvSpPr>
        <p:spPr bwMode="auto">
          <a:xfrm>
            <a:off x="1431925" y="147320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t>
            </a:r>
            <a:endParaRPr lang="en-US"/>
          </a:p>
        </p:txBody>
      </p:sp>
      <p:sp>
        <p:nvSpPr>
          <p:cNvPr id="38958" name="Rectangle 52"/>
          <p:cNvSpPr>
            <a:spLocks noChangeArrowheads="1"/>
          </p:cNvSpPr>
          <p:nvPr/>
        </p:nvSpPr>
        <p:spPr bwMode="auto">
          <a:xfrm>
            <a:off x="1543050" y="147320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a:p>
        </p:txBody>
      </p:sp>
      <p:sp>
        <p:nvSpPr>
          <p:cNvPr id="38959" name="Rectangle 53"/>
          <p:cNvSpPr>
            <a:spLocks noChangeArrowheads="1"/>
          </p:cNvSpPr>
          <p:nvPr/>
        </p:nvSpPr>
        <p:spPr bwMode="auto">
          <a:xfrm>
            <a:off x="993775" y="1711325"/>
            <a:ext cx="454025" cy="2270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60" name="Rectangle 54"/>
          <p:cNvSpPr>
            <a:spLocks noChangeArrowheads="1"/>
          </p:cNvSpPr>
          <p:nvPr/>
        </p:nvSpPr>
        <p:spPr bwMode="auto">
          <a:xfrm>
            <a:off x="1250950" y="1700213"/>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a:p>
        </p:txBody>
      </p:sp>
      <p:sp>
        <p:nvSpPr>
          <p:cNvPr id="38961" name="Line 55"/>
          <p:cNvSpPr>
            <a:spLocks noChangeShapeType="1"/>
          </p:cNvSpPr>
          <p:nvPr/>
        </p:nvSpPr>
        <p:spPr bwMode="auto">
          <a:xfrm flipH="1" flipV="1">
            <a:off x="1206500" y="1587500"/>
            <a:ext cx="342900" cy="3429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2" name="Rectangle 56"/>
          <p:cNvSpPr>
            <a:spLocks noChangeArrowheads="1"/>
          </p:cNvSpPr>
          <p:nvPr/>
        </p:nvSpPr>
        <p:spPr bwMode="auto">
          <a:xfrm rot="-5400000">
            <a:off x="1343819" y="2464594"/>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a:p>
        </p:txBody>
      </p:sp>
      <p:sp>
        <p:nvSpPr>
          <p:cNvPr id="38963" name="Rectangle 57"/>
          <p:cNvSpPr>
            <a:spLocks noChangeArrowheads="1"/>
          </p:cNvSpPr>
          <p:nvPr/>
        </p:nvSpPr>
        <p:spPr bwMode="auto">
          <a:xfrm rot="-5400000">
            <a:off x="1343820" y="2008981"/>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a:p>
        </p:txBody>
      </p:sp>
      <p:sp>
        <p:nvSpPr>
          <p:cNvPr id="38964" name="Line 58"/>
          <p:cNvSpPr>
            <a:spLocks noChangeShapeType="1"/>
          </p:cNvSpPr>
          <p:nvPr/>
        </p:nvSpPr>
        <p:spPr bwMode="auto">
          <a:xfrm>
            <a:off x="1998663" y="1582738"/>
            <a:ext cx="911225"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5" name="Rectangle 59"/>
          <p:cNvSpPr>
            <a:spLocks noChangeArrowheads="1"/>
          </p:cNvSpPr>
          <p:nvPr/>
        </p:nvSpPr>
        <p:spPr bwMode="auto">
          <a:xfrm>
            <a:off x="2511425" y="135255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a:p>
        </p:txBody>
      </p:sp>
      <p:sp>
        <p:nvSpPr>
          <p:cNvPr id="38966" name="Line 60"/>
          <p:cNvSpPr>
            <a:spLocks noChangeShapeType="1"/>
          </p:cNvSpPr>
          <p:nvPr/>
        </p:nvSpPr>
        <p:spPr bwMode="auto">
          <a:xfrm>
            <a:off x="2460625" y="2960688"/>
            <a:ext cx="911225"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7" name="Rectangle 61"/>
          <p:cNvSpPr>
            <a:spLocks noChangeArrowheads="1"/>
          </p:cNvSpPr>
          <p:nvPr/>
        </p:nvSpPr>
        <p:spPr bwMode="auto">
          <a:xfrm>
            <a:off x="2967038" y="29606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t>
            </a:r>
            <a:endParaRPr lang="en-US"/>
          </a:p>
        </p:txBody>
      </p:sp>
      <p:sp>
        <p:nvSpPr>
          <p:cNvPr id="38968" name="Line 62"/>
          <p:cNvSpPr>
            <a:spLocks noChangeShapeType="1"/>
          </p:cNvSpPr>
          <p:nvPr/>
        </p:nvSpPr>
        <p:spPr bwMode="auto">
          <a:xfrm flipV="1">
            <a:off x="1201738" y="2379663"/>
            <a:ext cx="1587" cy="455612"/>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9" name="Rectangle 63"/>
          <p:cNvSpPr>
            <a:spLocks noChangeArrowheads="1"/>
          </p:cNvSpPr>
          <p:nvPr/>
        </p:nvSpPr>
        <p:spPr bwMode="auto">
          <a:xfrm rot="-5400000">
            <a:off x="923926" y="2451100"/>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a:p>
        </p:txBody>
      </p:sp>
      <p:sp>
        <p:nvSpPr>
          <p:cNvPr id="38972" name="Text Box 7"/>
          <p:cNvSpPr txBox="1">
            <a:spLocks noChangeArrowheads="1"/>
          </p:cNvSpPr>
          <p:nvPr/>
        </p:nvSpPr>
        <p:spPr bwMode="auto">
          <a:xfrm>
            <a:off x="6170613" y="4648200"/>
            <a:ext cx="1708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r>
              <a:rPr lang="en-US" b="0" dirty="0"/>
              <a:t>Static-1 hazard</a:t>
            </a:r>
          </a:p>
        </p:txBody>
      </p:sp>
      <p:sp>
        <p:nvSpPr>
          <p:cNvPr id="38973" name="Line 8"/>
          <p:cNvSpPr>
            <a:spLocks noChangeShapeType="1"/>
          </p:cNvSpPr>
          <p:nvPr/>
        </p:nvSpPr>
        <p:spPr bwMode="auto">
          <a:xfrm flipH="1">
            <a:off x="4800598" y="4923473"/>
            <a:ext cx="1667669" cy="89122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a:p>
        </p:txBody>
      </p:sp>
      <p:sp>
        <p:nvSpPr>
          <p:cNvPr id="38974" name="Rectangle 9"/>
          <p:cNvSpPr>
            <a:spLocks noGrp="1" noChangeArrowheads="1"/>
          </p:cNvSpPr>
          <p:nvPr>
            <p:ph type="title"/>
          </p:nvPr>
        </p:nvSpPr>
        <p:spPr/>
        <p:txBody>
          <a:bodyPr/>
          <a:lstStyle/>
          <a:p>
            <a:r>
              <a:rPr lang="en-US">
                <a:ea typeface="ＭＳ Ｐゴシック" pitchFamily="34" charset="-128"/>
              </a:rPr>
              <a:t>Hazards</a:t>
            </a:r>
          </a:p>
        </p:txBody>
      </p:sp>
      <p:sp>
        <p:nvSpPr>
          <p:cNvPr id="38975" name="Line 76"/>
          <p:cNvSpPr>
            <a:spLocks noChangeShapeType="1"/>
          </p:cNvSpPr>
          <p:nvPr/>
        </p:nvSpPr>
        <p:spPr bwMode="auto">
          <a:xfrm flipH="1">
            <a:off x="1746250" y="2779713"/>
            <a:ext cx="482600" cy="455612"/>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6" name="Freeform 77"/>
          <p:cNvSpPr>
            <a:spLocks/>
          </p:cNvSpPr>
          <p:nvPr/>
        </p:nvSpPr>
        <p:spPr bwMode="auto">
          <a:xfrm>
            <a:off x="2571750" y="1976438"/>
            <a:ext cx="709613" cy="341312"/>
          </a:xfrm>
          <a:custGeom>
            <a:avLst/>
            <a:gdLst>
              <a:gd name="T0" fmla="*/ 2147483647 w 447"/>
              <a:gd name="T1" fmla="*/ 2147483647 h 215"/>
              <a:gd name="T2" fmla="*/ 2147483647 w 447"/>
              <a:gd name="T3" fmla="*/ 2147483647 h 215"/>
              <a:gd name="T4" fmla="*/ 2147483647 w 447"/>
              <a:gd name="T5" fmla="*/ 2147483647 h 215"/>
              <a:gd name="T6" fmla="*/ 2147483647 w 447"/>
              <a:gd name="T7" fmla="*/ 2147483647 h 215"/>
              <a:gd name="T8" fmla="*/ 2147483647 w 447"/>
              <a:gd name="T9" fmla="*/ 2147483647 h 215"/>
              <a:gd name="T10" fmla="*/ 2147483647 w 447"/>
              <a:gd name="T11" fmla="*/ 2147483647 h 215"/>
              <a:gd name="T12" fmla="*/ 2147483647 w 447"/>
              <a:gd name="T13" fmla="*/ 2147483647 h 215"/>
              <a:gd name="T14" fmla="*/ 2147483647 w 447"/>
              <a:gd name="T15" fmla="*/ 2147483647 h 215"/>
              <a:gd name="T16" fmla="*/ 2147483647 w 447"/>
              <a:gd name="T17" fmla="*/ 2147483647 h 215"/>
              <a:gd name="T18" fmla="*/ 2147483647 w 447"/>
              <a:gd name="T19" fmla="*/ 2147483647 h 215"/>
              <a:gd name="T20" fmla="*/ 2147483647 w 447"/>
              <a:gd name="T21" fmla="*/ 2147483647 h 215"/>
              <a:gd name="T22" fmla="*/ 2147483647 w 447"/>
              <a:gd name="T23" fmla="*/ 2147483647 h 215"/>
              <a:gd name="T24" fmla="*/ 2147483647 w 447"/>
              <a:gd name="T25" fmla="*/ 2147483647 h 215"/>
              <a:gd name="T26" fmla="*/ 2147483647 w 447"/>
              <a:gd name="T27" fmla="*/ 2147483647 h 215"/>
              <a:gd name="T28" fmla="*/ 2147483647 w 447"/>
              <a:gd name="T29" fmla="*/ 2147483647 h 215"/>
              <a:gd name="T30" fmla="*/ 2147483647 w 447"/>
              <a:gd name="T31" fmla="*/ 2147483647 h 215"/>
              <a:gd name="T32" fmla="*/ 2147483647 w 447"/>
              <a:gd name="T33" fmla="*/ 2147483647 h 215"/>
              <a:gd name="T34" fmla="*/ 2147483647 w 447"/>
              <a:gd name="T35" fmla="*/ 0 h 215"/>
              <a:gd name="T36" fmla="*/ 2147483647 w 447"/>
              <a:gd name="T37" fmla="*/ 0 h 215"/>
              <a:gd name="T38" fmla="*/ 2147483647 w 447"/>
              <a:gd name="T39" fmla="*/ 2147483647 h 215"/>
              <a:gd name="T40" fmla="*/ 2147483647 w 447"/>
              <a:gd name="T41" fmla="*/ 2147483647 h 215"/>
              <a:gd name="T42" fmla="*/ 2147483647 w 447"/>
              <a:gd name="T43" fmla="*/ 2147483647 h 215"/>
              <a:gd name="T44" fmla="*/ 2147483647 w 447"/>
              <a:gd name="T45" fmla="*/ 2147483647 h 215"/>
              <a:gd name="T46" fmla="*/ 2147483647 w 447"/>
              <a:gd name="T47" fmla="*/ 2147483647 h 215"/>
              <a:gd name="T48" fmla="*/ 2147483647 w 447"/>
              <a:gd name="T49" fmla="*/ 2147483647 h 215"/>
              <a:gd name="T50" fmla="*/ 2147483647 w 447"/>
              <a:gd name="T51" fmla="*/ 2147483647 h 215"/>
              <a:gd name="T52" fmla="*/ 0 w 447"/>
              <a:gd name="T53" fmla="*/ 2147483647 h 215"/>
              <a:gd name="T54" fmla="*/ 0 w 447"/>
              <a:gd name="T55" fmla="*/ 2147483647 h 215"/>
              <a:gd name="T56" fmla="*/ 2147483647 w 447"/>
              <a:gd name="T57" fmla="*/ 2147483647 h 215"/>
              <a:gd name="T58" fmla="*/ 2147483647 w 447"/>
              <a:gd name="T59" fmla="*/ 2147483647 h 215"/>
              <a:gd name="T60" fmla="*/ 2147483647 w 447"/>
              <a:gd name="T61" fmla="*/ 2147483647 h 215"/>
              <a:gd name="T62" fmla="*/ 2147483647 w 447"/>
              <a:gd name="T63" fmla="*/ 2147483647 h 215"/>
              <a:gd name="T64" fmla="*/ 2147483647 w 447"/>
              <a:gd name="T65" fmla="*/ 2147483647 h 215"/>
              <a:gd name="T66" fmla="*/ 2147483647 w 447"/>
              <a:gd name="T67" fmla="*/ 2147483647 h 215"/>
              <a:gd name="T68" fmla="*/ 2147483647 w 447"/>
              <a:gd name="T69" fmla="*/ 2147483647 h 215"/>
              <a:gd name="T70" fmla="*/ 2147483647 w 447"/>
              <a:gd name="T71" fmla="*/ 2147483647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7"/>
              <a:gd name="T109" fmla="*/ 0 h 215"/>
              <a:gd name="T110" fmla="*/ 447 w 447"/>
              <a:gd name="T111" fmla="*/ 215 h 2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7" h="215">
                <a:moveTo>
                  <a:pt x="72" y="215"/>
                </a:moveTo>
                <a:lnTo>
                  <a:pt x="375" y="215"/>
                </a:lnTo>
                <a:lnTo>
                  <a:pt x="383" y="215"/>
                </a:lnTo>
                <a:lnTo>
                  <a:pt x="389" y="214"/>
                </a:lnTo>
                <a:lnTo>
                  <a:pt x="397" y="212"/>
                </a:lnTo>
                <a:lnTo>
                  <a:pt x="403" y="209"/>
                </a:lnTo>
                <a:lnTo>
                  <a:pt x="409" y="207"/>
                </a:lnTo>
                <a:lnTo>
                  <a:pt x="416" y="203"/>
                </a:lnTo>
                <a:lnTo>
                  <a:pt x="421" y="199"/>
                </a:lnTo>
                <a:lnTo>
                  <a:pt x="427" y="194"/>
                </a:lnTo>
                <a:lnTo>
                  <a:pt x="431" y="189"/>
                </a:lnTo>
                <a:lnTo>
                  <a:pt x="435" y="183"/>
                </a:lnTo>
                <a:lnTo>
                  <a:pt x="438" y="178"/>
                </a:lnTo>
                <a:lnTo>
                  <a:pt x="442" y="171"/>
                </a:lnTo>
                <a:lnTo>
                  <a:pt x="444" y="165"/>
                </a:lnTo>
                <a:lnTo>
                  <a:pt x="446" y="158"/>
                </a:lnTo>
                <a:lnTo>
                  <a:pt x="446" y="151"/>
                </a:lnTo>
                <a:lnTo>
                  <a:pt x="447" y="143"/>
                </a:lnTo>
                <a:lnTo>
                  <a:pt x="447" y="72"/>
                </a:lnTo>
                <a:lnTo>
                  <a:pt x="446" y="64"/>
                </a:lnTo>
                <a:lnTo>
                  <a:pt x="446" y="57"/>
                </a:lnTo>
                <a:lnTo>
                  <a:pt x="444" y="50"/>
                </a:lnTo>
                <a:lnTo>
                  <a:pt x="442" y="44"/>
                </a:lnTo>
                <a:lnTo>
                  <a:pt x="438" y="38"/>
                </a:lnTo>
                <a:lnTo>
                  <a:pt x="435" y="31"/>
                </a:lnTo>
                <a:lnTo>
                  <a:pt x="431" y="26"/>
                </a:lnTo>
                <a:lnTo>
                  <a:pt x="427" y="20"/>
                </a:lnTo>
                <a:lnTo>
                  <a:pt x="421" y="16"/>
                </a:lnTo>
                <a:lnTo>
                  <a:pt x="416" y="12"/>
                </a:lnTo>
                <a:lnTo>
                  <a:pt x="409" y="9"/>
                </a:lnTo>
                <a:lnTo>
                  <a:pt x="403" y="5"/>
                </a:lnTo>
                <a:lnTo>
                  <a:pt x="397" y="3"/>
                </a:lnTo>
                <a:lnTo>
                  <a:pt x="389" y="1"/>
                </a:lnTo>
                <a:lnTo>
                  <a:pt x="383" y="0"/>
                </a:lnTo>
                <a:lnTo>
                  <a:pt x="375" y="0"/>
                </a:lnTo>
                <a:lnTo>
                  <a:pt x="72" y="0"/>
                </a:lnTo>
                <a:lnTo>
                  <a:pt x="64" y="0"/>
                </a:lnTo>
                <a:lnTo>
                  <a:pt x="57" y="1"/>
                </a:lnTo>
                <a:lnTo>
                  <a:pt x="51" y="3"/>
                </a:lnTo>
                <a:lnTo>
                  <a:pt x="44" y="5"/>
                </a:lnTo>
                <a:lnTo>
                  <a:pt x="38" y="9"/>
                </a:lnTo>
                <a:lnTo>
                  <a:pt x="32" y="12"/>
                </a:lnTo>
                <a:lnTo>
                  <a:pt x="26" y="16"/>
                </a:lnTo>
                <a:lnTo>
                  <a:pt x="21" y="20"/>
                </a:lnTo>
                <a:lnTo>
                  <a:pt x="16" y="26"/>
                </a:lnTo>
                <a:lnTo>
                  <a:pt x="13" y="31"/>
                </a:lnTo>
                <a:lnTo>
                  <a:pt x="9" y="38"/>
                </a:lnTo>
                <a:lnTo>
                  <a:pt x="5" y="44"/>
                </a:lnTo>
                <a:lnTo>
                  <a:pt x="4" y="50"/>
                </a:lnTo>
                <a:lnTo>
                  <a:pt x="2" y="57"/>
                </a:lnTo>
                <a:lnTo>
                  <a:pt x="1" y="64"/>
                </a:lnTo>
                <a:lnTo>
                  <a:pt x="0" y="72"/>
                </a:lnTo>
                <a:lnTo>
                  <a:pt x="0" y="143"/>
                </a:lnTo>
                <a:lnTo>
                  <a:pt x="1" y="151"/>
                </a:lnTo>
                <a:lnTo>
                  <a:pt x="2" y="158"/>
                </a:lnTo>
                <a:lnTo>
                  <a:pt x="4" y="165"/>
                </a:lnTo>
                <a:lnTo>
                  <a:pt x="5" y="171"/>
                </a:lnTo>
                <a:lnTo>
                  <a:pt x="9" y="178"/>
                </a:lnTo>
                <a:lnTo>
                  <a:pt x="13" y="183"/>
                </a:lnTo>
                <a:lnTo>
                  <a:pt x="16" y="189"/>
                </a:lnTo>
                <a:lnTo>
                  <a:pt x="21" y="194"/>
                </a:lnTo>
                <a:lnTo>
                  <a:pt x="26" y="199"/>
                </a:lnTo>
                <a:lnTo>
                  <a:pt x="32" y="203"/>
                </a:lnTo>
                <a:lnTo>
                  <a:pt x="38" y="207"/>
                </a:lnTo>
                <a:lnTo>
                  <a:pt x="44" y="209"/>
                </a:lnTo>
                <a:lnTo>
                  <a:pt x="51" y="212"/>
                </a:lnTo>
                <a:lnTo>
                  <a:pt x="57" y="214"/>
                </a:lnTo>
                <a:lnTo>
                  <a:pt x="64" y="215"/>
                </a:lnTo>
                <a:lnTo>
                  <a:pt x="72" y="215"/>
                </a:lnTo>
                <a:close/>
              </a:path>
            </a:pathLst>
          </a:custGeom>
          <a:noFill/>
          <a:ln w="30163">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77" name="Line 78"/>
          <p:cNvSpPr>
            <a:spLocks noChangeShapeType="1"/>
          </p:cNvSpPr>
          <p:nvPr/>
        </p:nvSpPr>
        <p:spPr bwMode="auto">
          <a:xfrm flipH="1">
            <a:off x="3287713" y="2038350"/>
            <a:ext cx="284162" cy="1143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8" name="Line 79"/>
          <p:cNvSpPr>
            <a:spLocks noChangeShapeType="1"/>
          </p:cNvSpPr>
          <p:nvPr/>
        </p:nvSpPr>
        <p:spPr bwMode="auto">
          <a:xfrm>
            <a:off x="3924300" y="2019300"/>
            <a:ext cx="1016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9" name="Rectangle 80"/>
          <p:cNvSpPr>
            <a:spLocks noChangeArrowheads="1"/>
          </p:cNvSpPr>
          <p:nvPr/>
        </p:nvSpPr>
        <p:spPr bwMode="auto">
          <a:xfrm>
            <a:off x="3957638" y="1995488"/>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a:p>
        </p:txBody>
      </p:sp>
      <p:sp>
        <p:nvSpPr>
          <p:cNvPr id="38980" name="Rectangle 81"/>
          <p:cNvSpPr>
            <a:spLocks noChangeArrowheads="1"/>
          </p:cNvSpPr>
          <p:nvPr/>
        </p:nvSpPr>
        <p:spPr bwMode="auto">
          <a:xfrm>
            <a:off x="3641725" y="19192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t>
            </a:r>
            <a:endParaRPr lang="en-US"/>
          </a:p>
        </p:txBody>
      </p:sp>
      <p:sp>
        <p:nvSpPr>
          <p:cNvPr id="38981" name="Rectangle 82"/>
          <p:cNvSpPr>
            <a:spLocks noChangeArrowheads="1"/>
          </p:cNvSpPr>
          <p:nvPr/>
        </p:nvSpPr>
        <p:spPr bwMode="auto">
          <a:xfrm>
            <a:off x="1984375" y="3240088"/>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a:p>
        </p:txBody>
      </p:sp>
      <p:sp>
        <p:nvSpPr>
          <p:cNvPr id="38982" name="Rectangle 83"/>
          <p:cNvSpPr>
            <a:spLocks noChangeArrowheads="1"/>
          </p:cNvSpPr>
          <p:nvPr/>
        </p:nvSpPr>
        <p:spPr bwMode="auto">
          <a:xfrm>
            <a:off x="1643063" y="32400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a:p>
        </p:txBody>
      </p:sp>
      <p:sp>
        <p:nvSpPr>
          <p:cNvPr id="38983" name="Rectangle 87"/>
          <p:cNvSpPr>
            <a:spLocks noChangeArrowheads="1"/>
          </p:cNvSpPr>
          <p:nvPr/>
        </p:nvSpPr>
        <p:spPr bwMode="auto">
          <a:xfrm flipV="1">
            <a:off x="1739900" y="3273425"/>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v</a:t>
            </a:r>
            <a:endParaRPr lang="en-US"/>
          </a:p>
        </p:txBody>
      </p:sp>
      <p:sp>
        <p:nvSpPr>
          <p:cNvPr id="38984" name="Rectangle 89"/>
          <p:cNvSpPr>
            <a:spLocks noChangeArrowheads="1"/>
          </p:cNvSpPr>
          <p:nvPr/>
        </p:nvSpPr>
        <p:spPr bwMode="auto">
          <a:xfrm flipV="1">
            <a:off x="3738563" y="1955800"/>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v</a:t>
            </a:r>
            <a:endParaRPr lang="en-US"/>
          </a:p>
        </p:txBody>
      </p:sp>
      <p:sp>
        <p:nvSpPr>
          <p:cNvPr id="38985" name="Freeform 90"/>
          <p:cNvSpPr>
            <a:spLocks/>
          </p:cNvSpPr>
          <p:nvPr/>
        </p:nvSpPr>
        <p:spPr bwMode="auto">
          <a:xfrm>
            <a:off x="2049463" y="2430463"/>
            <a:ext cx="715962" cy="342900"/>
          </a:xfrm>
          <a:custGeom>
            <a:avLst/>
            <a:gdLst>
              <a:gd name="T0" fmla="*/ 2147483647 w 451"/>
              <a:gd name="T1" fmla="*/ 2147483647 h 216"/>
              <a:gd name="T2" fmla="*/ 2147483647 w 451"/>
              <a:gd name="T3" fmla="*/ 2147483647 h 216"/>
              <a:gd name="T4" fmla="*/ 2147483647 w 451"/>
              <a:gd name="T5" fmla="*/ 2147483647 h 216"/>
              <a:gd name="T6" fmla="*/ 2147483647 w 451"/>
              <a:gd name="T7" fmla="*/ 2147483647 h 216"/>
              <a:gd name="T8" fmla="*/ 2147483647 w 451"/>
              <a:gd name="T9" fmla="*/ 2147483647 h 216"/>
              <a:gd name="T10" fmla="*/ 2147483647 w 451"/>
              <a:gd name="T11" fmla="*/ 2147483647 h 216"/>
              <a:gd name="T12" fmla="*/ 2147483647 w 451"/>
              <a:gd name="T13" fmla="*/ 2147483647 h 216"/>
              <a:gd name="T14" fmla="*/ 2147483647 w 451"/>
              <a:gd name="T15" fmla="*/ 2147483647 h 216"/>
              <a:gd name="T16" fmla="*/ 2147483647 w 451"/>
              <a:gd name="T17" fmla="*/ 2147483647 h 216"/>
              <a:gd name="T18" fmla="*/ 2147483647 w 451"/>
              <a:gd name="T19" fmla="*/ 2147483647 h 216"/>
              <a:gd name="T20" fmla="*/ 2147483647 w 451"/>
              <a:gd name="T21" fmla="*/ 2147483647 h 216"/>
              <a:gd name="T22" fmla="*/ 2147483647 w 451"/>
              <a:gd name="T23" fmla="*/ 2147483647 h 216"/>
              <a:gd name="T24" fmla="*/ 2147483647 w 451"/>
              <a:gd name="T25" fmla="*/ 2147483647 h 216"/>
              <a:gd name="T26" fmla="*/ 2147483647 w 451"/>
              <a:gd name="T27" fmla="*/ 2147483647 h 216"/>
              <a:gd name="T28" fmla="*/ 2147483647 w 451"/>
              <a:gd name="T29" fmla="*/ 2147483647 h 216"/>
              <a:gd name="T30" fmla="*/ 2147483647 w 451"/>
              <a:gd name="T31" fmla="*/ 2147483647 h 216"/>
              <a:gd name="T32" fmla="*/ 2147483647 w 451"/>
              <a:gd name="T33" fmla="*/ 2147483647 h 216"/>
              <a:gd name="T34" fmla="*/ 2147483647 w 451"/>
              <a:gd name="T35" fmla="*/ 0 h 216"/>
              <a:gd name="T36" fmla="*/ 2147483647 w 451"/>
              <a:gd name="T37" fmla="*/ 0 h 216"/>
              <a:gd name="T38" fmla="*/ 2147483647 w 451"/>
              <a:gd name="T39" fmla="*/ 2147483647 h 216"/>
              <a:gd name="T40" fmla="*/ 2147483647 w 451"/>
              <a:gd name="T41" fmla="*/ 2147483647 h 216"/>
              <a:gd name="T42" fmla="*/ 2147483647 w 451"/>
              <a:gd name="T43" fmla="*/ 2147483647 h 216"/>
              <a:gd name="T44" fmla="*/ 2147483647 w 451"/>
              <a:gd name="T45" fmla="*/ 2147483647 h 216"/>
              <a:gd name="T46" fmla="*/ 2147483647 w 451"/>
              <a:gd name="T47" fmla="*/ 2147483647 h 216"/>
              <a:gd name="T48" fmla="*/ 2147483647 w 451"/>
              <a:gd name="T49" fmla="*/ 2147483647 h 216"/>
              <a:gd name="T50" fmla="*/ 2147483647 w 451"/>
              <a:gd name="T51" fmla="*/ 2147483647 h 216"/>
              <a:gd name="T52" fmla="*/ 0 w 451"/>
              <a:gd name="T53" fmla="*/ 2147483647 h 216"/>
              <a:gd name="T54" fmla="*/ 0 w 451"/>
              <a:gd name="T55" fmla="*/ 2147483647 h 216"/>
              <a:gd name="T56" fmla="*/ 2147483647 w 451"/>
              <a:gd name="T57" fmla="*/ 2147483647 h 216"/>
              <a:gd name="T58" fmla="*/ 2147483647 w 451"/>
              <a:gd name="T59" fmla="*/ 2147483647 h 216"/>
              <a:gd name="T60" fmla="*/ 2147483647 w 451"/>
              <a:gd name="T61" fmla="*/ 2147483647 h 216"/>
              <a:gd name="T62" fmla="*/ 2147483647 w 451"/>
              <a:gd name="T63" fmla="*/ 2147483647 h 216"/>
              <a:gd name="T64" fmla="*/ 2147483647 w 451"/>
              <a:gd name="T65" fmla="*/ 2147483647 h 216"/>
              <a:gd name="T66" fmla="*/ 2147483647 w 451"/>
              <a:gd name="T67" fmla="*/ 2147483647 h 216"/>
              <a:gd name="T68" fmla="*/ 2147483647 w 451"/>
              <a:gd name="T69" fmla="*/ 2147483647 h 216"/>
              <a:gd name="T70" fmla="*/ 2147483647 w 451"/>
              <a:gd name="T71" fmla="*/ 2147483647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1"/>
              <a:gd name="T109" fmla="*/ 0 h 216"/>
              <a:gd name="T110" fmla="*/ 451 w 451"/>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1" h="216">
                <a:moveTo>
                  <a:pt x="71" y="216"/>
                </a:moveTo>
                <a:lnTo>
                  <a:pt x="379" y="216"/>
                </a:lnTo>
                <a:lnTo>
                  <a:pt x="386" y="215"/>
                </a:lnTo>
                <a:lnTo>
                  <a:pt x="394" y="214"/>
                </a:lnTo>
                <a:lnTo>
                  <a:pt x="400" y="212"/>
                </a:lnTo>
                <a:lnTo>
                  <a:pt x="407" y="210"/>
                </a:lnTo>
                <a:lnTo>
                  <a:pt x="414" y="207"/>
                </a:lnTo>
                <a:lnTo>
                  <a:pt x="419" y="203"/>
                </a:lnTo>
                <a:lnTo>
                  <a:pt x="425" y="199"/>
                </a:lnTo>
                <a:lnTo>
                  <a:pt x="430" y="195"/>
                </a:lnTo>
                <a:lnTo>
                  <a:pt x="434" y="189"/>
                </a:lnTo>
                <a:lnTo>
                  <a:pt x="439" y="184"/>
                </a:lnTo>
                <a:lnTo>
                  <a:pt x="443" y="178"/>
                </a:lnTo>
                <a:lnTo>
                  <a:pt x="445" y="171"/>
                </a:lnTo>
                <a:lnTo>
                  <a:pt x="448" y="165"/>
                </a:lnTo>
                <a:lnTo>
                  <a:pt x="450" y="158"/>
                </a:lnTo>
                <a:lnTo>
                  <a:pt x="451" y="151"/>
                </a:lnTo>
                <a:lnTo>
                  <a:pt x="451" y="143"/>
                </a:lnTo>
                <a:lnTo>
                  <a:pt x="451" y="72"/>
                </a:lnTo>
                <a:lnTo>
                  <a:pt x="451" y="65"/>
                </a:lnTo>
                <a:lnTo>
                  <a:pt x="450" y="57"/>
                </a:lnTo>
                <a:lnTo>
                  <a:pt x="448" y="51"/>
                </a:lnTo>
                <a:lnTo>
                  <a:pt x="445" y="44"/>
                </a:lnTo>
                <a:lnTo>
                  <a:pt x="443" y="37"/>
                </a:lnTo>
                <a:lnTo>
                  <a:pt x="439" y="32"/>
                </a:lnTo>
                <a:lnTo>
                  <a:pt x="434" y="27"/>
                </a:lnTo>
                <a:lnTo>
                  <a:pt x="430" y="21"/>
                </a:lnTo>
                <a:lnTo>
                  <a:pt x="425" y="17"/>
                </a:lnTo>
                <a:lnTo>
                  <a:pt x="419" y="12"/>
                </a:lnTo>
                <a:lnTo>
                  <a:pt x="414" y="8"/>
                </a:lnTo>
                <a:lnTo>
                  <a:pt x="407" y="6"/>
                </a:lnTo>
                <a:lnTo>
                  <a:pt x="400" y="3"/>
                </a:lnTo>
                <a:lnTo>
                  <a:pt x="394" y="1"/>
                </a:lnTo>
                <a:lnTo>
                  <a:pt x="386" y="0"/>
                </a:lnTo>
                <a:lnTo>
                  <a:pt x="379" y="0"/>
                </a:lnTo>
                <a:lnTo>
                  <a:pt x="71" y="0"/>
                </a:lnTo>
                <a:lnTo>
                  <a:pt x="64" y="0"/>
                </a:lnTo>
                <a:lnTo>
                  <a:pt x="57" y="1"/>
                </a:lnTo>
                <a:lnTo>
                  <a:pt x="51" y="3"/>
                </a:lnTo>
                <a:lnTo>
                  <a:pt x="43" y="6"/>
                </a:lnTo>
                <a:lnTo>
                  <a:pt x="37" y="8"/>
                </a:lnTo>
                <a:lnTo>
                  <a:pt x="32" y="12"/>
                </a:lnTo>
                <a:lnTo>
                  <a:pt x="26" y="17"/>
                </a:lnTo>
                <a:lnTo>
                  <a:pt x="21" y="21"/>
                </a:lnTo>
                <a:lnTo>
                  <a:pt x="16" y="27"/>
                </a:lnTo>
                <a:lnTo>
                  <a:pt x="12" y="32"/>
                </a:lnTo>
                <a:lnTo>
                  <a:pt x="8" y="37"/>
                </a:lnTo>
                <a:lnTo>
                  <a:pt x="5" y="44"/>
                </a:lnTo>
                <a:lnTo>
                  <a:pt x="3" y="51"/>
                </a:lnTo>
                <a:lnTo>
                  <a:pt x="1" y="57"/>
                </a:lnTo>
                <a:lnTo>
                  <a:pt x="0" y="65"/>
                </a:lnTo>
                <a:lnTo>
                  <a:pt x="0" y="72"/>
                </a:lnTo>
                <a:lnTo>
                  <a:pt x="0" y="143"/>
                </a:lnTo>
                <a:lnTo>
                  <a:pt x="0" y="151"/>
                </a:lnTo>
                <a:lnTo>
                  <a:pt x="1" y="158"/>
                </a:lnTo>
                <a:lnTo>
                  <a:pt x="3" y="165"/>
                </a:lnTo>
                <a:lnTo>
                  <a:pt x="5" y="171"/>
                </a:lnTo>
                <a:lnTo>
                  <a:pt x="8" y="178"/>
                </a:lnTo>
                <a:lnTo>
                  <a:pt x="12" y="184"/>
                </a:lnTo>
                <a:lnTo>
                  <a:pt x="16" y="189"/>
                </a:lnTo>
                <a:lnTo>
                  <a:pt x="21" y="195"/>
                </a:lnTo>
                <a:lnTo>
                  <a:pt x="26" y="199"/>
                </a:lnTo>
                <a:lnTo>
                  <a:pt x="32" y="203"/>
                </a:lnTo>
                <a:lnTo>
                  <a:pt x="37" y="207"/>
                </a:lnTo>
                <a:lnTo>
                  <a:pt x="43" y="210"/>
                </a:lnTo>
                <a:lnTo>
                  <a:pt x="51" y="212"/>
                </a:lnTo>
                <a:lnTo>
                  <a:pt x="57" y="214"/>
                </a:lnTo>
                <a:lnTo>
                  <a:pt x="64" y="215"/>
                </a:lnTo>
                <a:lnTo>
                  <a:pt x="71" y="216"/>
                </a:lnTo>
                <a:close/>
              </a:path>
            </a:pathLst>
          </a:custGeom>
          <a:noFill/>
          <a:ln w="30163">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TextBox 73"/>
          <p:cNvSpPr txBox="1"/>
          <p:nvPr/>
        </p:nvSpPr>
        <p:spPr>
          <a:xfrm>
            <a:off x="66294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§6.10</a:t>
            </a:r>
          </a:p>
        </p:txBody>
      </p:sp>
      <p:sp>
        <p:nvSpPr>
          <p:cNvPr id="75" name="TextBox 74"/>
          <p:cNvSpPr txBox="1"/>
          <p:nvPr/>
        </p:nvSpPr>
        <p:spPr>
          <a:xfrm>
            <a:off x="4572000" y="2971800"/>
            <a:ext cx="301660" cy="369332"/>
          </a:xfrm>
          <a:prstGeom prst="rect">
            <a:avLst/>
          </a:prstGeom>
          <a:noFill/>
        </p:spPr>
        <p:txBody>
          <a:bodyPr wrap="none" rtlCol="0">
            <a:spAutoFit/>
          </a:bodyPr>
          <a:lstStyle/>
          <a:p>
            <a:r>
              <a:rPr lang="en-US" dirty="0">
                <a:solidFill>
                  <a:srgbClr val="FF00FF"/>
                </a:solidFill>
              </a:rPr>
              <a:t>1</a:t>
            </a:r>
          </a:p>
        </p:txBody>
      </p:sp>
      <p:sp>
        <p:nvSpPr>
          <p:cNvPr id="77" name="TextBox 76"/>
          <p:cNvSpPr txBox="1"/>
          <p:nvPr/>
        </p:nvSpPr>
        <p:spPr>
          <a:xfrm>
            <a:off x="2212940" y="5943600"/>
            <a:ext cx="513282" cy="369332"/>
          </a:xfrm>
          <a:prstGeom prst="rect">
            <a:avLst/>
          </a:prstGeom>
          <a:noFill/>
        </p:spPr>
        <p:txBody>
          <a:bodyPr wrap="none" rtlCol="0">
            <a:spAutoFit/>
          </a:bodyPr>
          <a:lstStyle/>
          <a:p>
            <a:r>
              <a:rPr lang="en-US" dirty="0"/>
              <a:t>1ns</a:t>
            </a:r>
          </a:p>
        </p:txBody>
      </p:sp>
      <p:sp>
        <p:nvSpPr>
          <p:cNvPr id="78" name="TextBox 77"/>
          <p:cNvSpPr txBox="1"/>
          <p:nvPr/>
        </p:nvSpPr>
        <p:spPr>
          <a:xfrm>
            <a:off x="2670140" y="5943600"/>
            <a:ext cx="513282" cy="369332"/>
          </a:xfrm>
          <a:prstGeom prst="rect">
            <a:avLst/>
          </a:prstGeom>
          <a:noFill/>
        </p:spPr>
        <p:txBody>
          <a:bodyPr wrap="none" rtlCol="0">
            <a:spAutoFit/>
          </a:bodyPr>
          <a:lstStyle/>
          <a:p>
            <a:r>
              <a:rPr lang="en-US" dirty="0"/>
              <a:t>2ns</a:t>
            </a:r>
          </a:p>
        </p:txBody>
      </p:sp>
      <p:sp>
        <p:nvSpPr>
          <p:cNvPr id="79" name="TextBox 78"/>
          <p:cNvSpPr txBox="1"/>
          <p:nvPr/>
        </p:nvSpPr>
        <p:spPr>
          <a:xfrm>
            <a:off x="3127340" y="5943600"/>
            <a:ext cx="513282" cy="369332"/>
          </a:xfrm>
          <a:prstGeom prst="rect">
            <a:avLst/>
          </a:prstGeom>
          <a:noFill/>
        </p:spPr>
        <p:txBody>
          <a:bodyPr wrap="none" rtlCol="0">
            <a:spAutoFit/>
          </a:bodyPr>
          <a:lstStyle/>
          <a:p>
            <a:r>
              <a:rPr lang="en-US" dirty="0"/>
              <a:t>3ns</a:t>
            </a:r>
          </a:p>
        </p:txBody>
      </p:sp>
      <p:sp>
        <p:nvSpPr>
          <p:cNvPr id="80" name="TextBox 79"/>
          <p:cNvSpPr txBox="1"/>
          <p:nvPr/>
        </p:nvSpPr>
        <p:spPr>
          <a:xfrm>
            <a:off x="3584540" y="5943600"/>
            <a:ext cx="513282" cy="369332"/>
          </a:xfrm>
          <a:prstGeom prst="rect">
            <a:avLst/>
          </a:prstGeom>
          <a:noFill/>
        </p:spPr>
        <p:txBody>
          <a:bodyPr wrap="none" rtlCol="0">
            <a:spAutoFit/>
          </a:bodyPr>
          <a:lstStyle/>
          <a:p>
            <a:r>
              <a:rPr lang="en-US" dirty="0"/>
              <a:t>4ns</a:t>
            </a:r>
          </a:p>
        </p:txBody>
      </p:sp>
      <p:sp>
        <p:nvSpPr>
          <p:cNvPr id="81" name="TextBox 80"/>
          <p:cNvSpPr txBox="1"/>
          <p:nvPr/>
        </p:nvSpPr>
        <p:spPr>
          <a:xfrm>
            <a:off x="4041740" y="5943600"/>
            <a:ext cx="513282" cy="369332"/>
          </a:xfrm>
          <a:prstGeom prst="rect">
            <a:avLst/>
          </a:prstGeom>
          <a:noFill/>
        </p:spPr>
        <p:txBody>
          <a:bodyPr wrap="none" rtlCol="0">
            <a:spAutoFit/>
          </a:bodyPr>
          <a:lstStyle/>
          <a:p>
            <a:r>
              <a:rPr lang="en-US" dirty="0"/>
              <a:t>5ns</a:t>
            </a:r>
          </a:p>
        </p:txBody>
      </p:sp>
      <p:sp>
        <p:nvSpPr>
          <p:cNvPr id="82" name="TextBox 81"/>
          <p:cNvSpPr txBox="1"/>
          <p:nvPr/>
        </p:nvSpPr>
        <p:spPr>
          <a:xfrm>
            <a:off x="4498940" y="5943600"/>
            <a:ext cx="513282" cy="369332"/>
          </a:xfrm>
          <a:prstGeom prst="rect">
            <a:avLst/>
          </a:prstGeom>
          <a:noFill/>
        </p:spPr>
        <p:txBody>
          <a:bodyPr wrap="none" rtlCol="0">
            <a:spAutoFit/>
          </a:bodyPr>
          <a:lstStyle/>
          <a:p>
            <a:r>
              <a:rPr lang="en-US" dirty="0"/>
              <a:t>6ns</a:t>
            </a:r>
          </a:p>
        </p:txBody>
      </p:sp>
      <p:grpSp>
        <p:nvGrpSpPr>
          <p:cNvPr id="86" name="Group 85"/>
          <p:cNvGrpSpPr/>
          <p:nvPr/>
        </p:nvGrpSpPr>
        <p:grpSpPr>
          <a:xfrm>
            <a:off x="812860" y="5932800"/>
            <a:ext cx="1456162" cy="380132"/>
            <a:chOff x="812860" y="5932800"/>
            <a:chExt cx="1456162" cy="380132"/>
          </a:xfrm>
        </p:grpSpPr>
        <p:sp>
          <p:nvSpPr>
            <p:cNvPr id="76" name="TextBox 75"/>
            <p:cNvSpPr txBox="1"/>
            <p:nvPr/>
          </p:nvSpPr>
          <p:spPr>
            <a:xfrm>
              <a:off x="1755740" y="5943600"/>
              <a:ext cx="513282" cy="369332"/>
            </a:xfrm>
            <a:prstGeom prst="rect">
              <a:avLst/>
            </a:prstGeom>
            <a:noFill/>
          </p:spPr>
          <p:txBody>
            <a:bodyPr wrap="none" rtlCol="0">
              <a:spAutoFit/>
            </a:bodyPr>
            <a:lstStyle/>
            <a:p>
              <a:r>
                <a:rPr lang="en-US" dirty="0"/>
                <a:t>0ns</a:t>
              </a:r>
            </a:p>
          </p:txBody>
        </p:sp>
        <p:sp>
          <p:nvSpPr>
            <p:cNvPr id="85" name="TextBox 84"/>
            <p:cNvSpPr txBox="1"/>
            <p:nvPr/>
          </p:nvSpPr>
          <p:spPr>
            <a:xfrm>
              <a:off x="812860" y="5932800"/>
              <a:ext cx="711140" cy="369332"/>
            </a:xfrm>
            <a:prstGeom prst="rect">
              <a:avLst/>
            </a:prstGeom>
            <a:noFill/>
          </p:spPr>
          <p:txBody>
            <a:bodyPr wrap="none" rtlCol="0">
              <a:spAutoFit/>
            </a:bodyPr>
            <a:lstStyle/>
            <a:p>
              <a:r>
                <a:rPr lang="en-US" dirty="0"/>
                <a:t>Time:</a:t>
              </a:r>
            </a:p>
          </p:txBody>
        </p:sp>
      </p:grpSp>
      <p:cxnSp>
        <p:nvCxnSpPr>
          <p:cNvPr id="88" name="Straight Connector 87"/>
          <p:cNvCxnSpPr/>
          <p:nvPr/>
        </p:nvCxnSpPr>
        <p:spPr>
          <a:xfrm rot="16200000" flipH="1">
            <a:off x="815181" y="4802981"/>
            <a:ext cx="2159000" cy="20637"/>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4724400" y="1688068"/>
            <a:ext cx="301660" cy="369332"/>
          </a:xfrm>
          <a:prstGeom prst="rect">
            <a:avLst/>
          </a:prstGeom>
          <a:noFill/>
        </p:spPr>
        <p:txBody>
          <a:bodyPr wrap="none" rtlCol="0">
            <a:spAutoFit/>
          </a:bodyPr>
          <a:lstStyle/>
          <a:p>
            <a:r>
              <a:rPr lang="en-US" dirty="0">
                <a:solidFill>
                  <a:srgbClr val="FF00FF"/>
                </a:solidFill>
              </a:rPr>
              <a:t>1</a:t>
            </a:r>
          </a:p>
        </p:txBody>
      </p:sp>
      <p:sp>
        <p:nvSpPr>
          <p:cNvPr id="90" name="TextBox 89"/>
          <p:cNvSpPr txBox="1"/>
          <p:nvPr/>
        </p:nvSpPr>
        <p:spPr>
          <a:xfrm>
            <a:off x="4724400" y="2373868"/>
            <a:ext cx="301660" cy="369332"/>
          </a:xfrm>
          <a:prstGeom prst="rect">
            <a:avLst/>
          </a:prstGeom>
          <a:noFill/>
        </p:spPr>
        <p:txBody>
          <a:bodyPr wrap="none" rtlCol="0">
            <a:spAutoFit/>
          </a:bodyPr>
          <a:lstStyle/>
          <a:p>
            <a:r>
              <a:rPr lang="en-US" dirty="0">
                <a:solidFill>
                  <a:srgbClr val="FF00FF"/>
                </a:solidFill>
              </a:rPr>
              <a:t>1</a:t>
            </a:r>
          </a:p>
        </p:txBody>
      </p:sp>
      <p:sp>
        <p:nvSpPr>
          <p:cNvPr id="91" name="TextBox 90"/>
          <p:cNvSpPr txBox="1"/>
          <p:nvPr/>
        </p:nvSpPr>
        <p:spPr>
          <a:xfrm>
            <a:off x="5638800" y="2983468"/>
            <a:ext cx="301660" cy="369332"/>
          </a:xfrm>
          <a:prstGeom prst="rect">
            <a:avLst/>
          </a:prstGeom>
          <a:noFill/>
        </p:spPr>
        <p:txBody>
          <a:bodyPr wrap="none" rtlCol="0">
            <a:spAutoFit/>
          </a:bodyPr>
          <a:lstStyle/>
          <a:p>
            <a:r>
              <a:rPr lang="en-US" dirty="0">
                <a:solidFill>
                  <a:srgbClr val="FF00FF"/>
                </a:solidFill>
              </a:rPr>
              <a:t>0</a:t>
            </a:r>
          </a:p>
        </p:txBody>
      </p:sp>
      <p:sp>
        <p:nvSpPr>
          <p:cNvPr id="92" name="TextBox 91"/>
          <p:cNvSpPr txBox="1"/>
          <p:nvPr/>
        </p:nvSpPr>
        <p:spPr>
          <a:xfrm>
            <a:off x="6705600" y="2743200"/>
            <a:ext cx="301660" cy="369332"/>
          </a:xfrm>
          <a:prstGeom prst="rect">
            <a:avLst/>
          </a:prstGeom>
          <a:noFill/>
        </p:spPr>
        <p:txBody>
          <a:bodyPr wrap="none" rtlCol="0">
            <a:spAutoFit/>
          </a:bodyPr>
          <a:lstStyle/>
          <a:p>
            <a:r>
              <a:rPr lang="en-US" dirty="0">
                <a:solidFill>
                  <a:srgbClr val="FF00FF"/>
                </a:solidFill>
              </a:rPr>
              <a:t>0</a:t>
            </a:r>
          </a:p>
        </p:txBody>
      </p:sp>
      <p:sp>
        <p:nvSpPr>
          <p:cNvPr id="93" name="TextBox 92"/>
          <p:cNvSpPr txBox="1"/>
          <p:nvPr/>
        </p:nvSpPr>
        <p:spPr>
          <a:xfrm>
            <a:off x="6781800" y="1828800"/>
            <a:ext cx="301660" cy="369332"/>
          </a:xfrm>
          <a:prstGeom prst="rect">
            <a:avLst/>
          </a:prstGeom>
          <a:noFill/>
        </p:spPr>
        <p:txBody>
          <a:bodyPr wrap="none" rtlCol="0">
            <a:spAutoFit/>
          </a:bodyPr>
          <a:lstStyle/>
          <a:p>
            <a:r>
              <a:rPr lang="en-US" dirty="0">
                <a:solidFill>
                  <a:srgbClr val="FF00FF"/>
                </a:solidFill>
              </a:rPr>
              <a:t>1</a:t>
            </a:r>
          </a:p>
        </p:txBody>
      </p:sp>
      <p:sp>
        <p:nvSpPr>
          <p:cNvPr id="94" name="TextBox 93"/>
          <p:cNvSpPr txBox="1"/>
          <p:nvPr/>
        </p:nvSpPr>
        <p:spPr>
          <a:xfrm>
            <a:off x="7623140" y="2438400"/>
            <a:ext cx="301660" cy="369332"/>
          </a:xfrm>
          <a:prstGeom prst="rect">
            <a:avLst/>
          </a:prstGeom>
          <a:noFill/>
        </p:spPr>
        <p:txBody>
          <a:bodyPr wrap="none" rtlCol="0">
            <a:spAutoFit/>
          </a:bodyPr>
          <a:lstStyle/>
          <a:p>
            <a:r>
              <a:rPr lang="en-US" dirty="0">
                <a:solidFill>
                  <a:srgbClr val="FF00FF"/>
                </a:solidFill>
              </a:rPr>
              <a:t>1</a:t>
            </a:r>
          </a:p>
        </p:txBody>
      </p:sp>
      <p:cxnSp>
        <p:nvCxnSpPr>
          <p:cNvPr id="96" name="Straight Connector 95"/>
          <p:cNvCxnSpPr/>
          <p:nvPr/>
        </p:nvCxnSpPr>
        <p:spPr>
          <a:xfrm rot="16200000" flipH="1">
            <a:off x="1260475" y="4790282"/>
            <a:ext cx="2159000" cy="20637"/>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3962400" y="2971800"/>
            <a:ext cx="1925930" cy="646331"/>
          </a:xfrm>
          <a:prstGeom prst="rect">
            <a:avLst/>
          </a:prstGeom>
          <a:noFill/>
        </p:spPr>
        <p:txBody>
          <a:bodyPr wrap="square" rtlCol="0">
            <a:spAutoFit/>
          </a:bodyPr>
          <a:lstStyle/>
          <a:p>
            <a:r>
              <a:rPr lang="en-US" dirty="0">
                <a:solidFill>
                  <a:srgbClr val="0000FF"/>
                </a:solidFill>
              </a:rPr>
              <a:t>                  0 </a:t>
            </a:r>
          </a:p>
          <a:p>
            <a:r>
              <a:rPr lang="en-US" dirty="0">
                <a:solidFill>
                  <a:srgbClr val="0000FF"/>
                </a:solidFill>
              </a:rPr>
              <a:t>@Time=1ns</a:t>
            </a:r>
          </a:p>
        </p:txBody>
      </p:sp>
      <p:cxnSp>
        <p:nvCxnSpPr>
          <p:cNvPr id="98" name="Straight Connector 97"/>
          <p:cNvCxnSpPr/>
          <p:nvPr/>
        </p:nvCxnSpPr>
        <p:spPr>
          <a:xfrm rot="16200000" flipH="1">
            <a:off x="1716088" y="4802983"/>
            <a:ext cx="2159000" cy="2063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7089740" y="1840468"/>
            <a:ext cx="1523174" cy="369332"/>
          </a:xfrm>
          <a:prstGeom prst="rect">
            <a:avLst/>
          </a:prstGeom>
          <a:noFill/>
        </p:spPr>
        <p:txBody>
          <a:bodyPr wrap="none" rtlCol="0">
            <a:spAutoFit/>
          </a:bodyPr>
          <a:lstStyle/>
          <a:p>
            <a:r>
              <a:rPr lang="en-US" dirty="0">
                <a:solidFill>
                  <a:srgbClr val="008000"/>
                </a:solidFill>
              </a:rPr>
              <a:t>0 @ Time=2ns</a:t>
            </a:r>
          </a:p>
        </p:txBody>
      </p:sp>
      <p:cxnSp>
        <p:nvCxnSpPr>
          <p:cNvPr id="100" name="Straight Connector 99"/>
          <p:cNvCxnSpPr/>
          <p:nvPr/>
        </p:nvCxnSpPr>
        <p:spPr>
          <a:xfrm rot="16200000" flipH="1">
            <a:off x="2186781" y="4802982"/>
            <a:ext cx="2159000" cy="2063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1" name="TextBox 100"/>
          <p:cNvSpPr txBox="1"/>
          <p:nvPr/>
        </p:nvSpPr>
        <p:spPr>
          <a:xfrm>
            <a:off x="7927940" y="2438400"/>
            <a:ext cx="301660" cy="369332"/>
          </a:xfrm>
          <a:prstGeom prst="rect">
            <a:avLst/>
          </a:prstGeom>
          <a:noFill/>
        </p:spPr>
        <p:txBody>
          <a:bodyPr wrap="none" rtlCol="0">
            <a:spAutoFit/>
          </a:bodyPr>
          <a:lstStyle/>
          <a:p>
            <a:r>
              <a:rPr lang="en-US" dirty="0">
                <a:solidFill>
                  <a:srgbClr val="FF0000"/>
                </a:solidFill>
              </a:rPr>
              <a:t>0</a:t>
            </a:r>
          </a:p>
        </p:txBody>
      </p:sp>
      <p:cxnSp>
        <p:nvCxnSpPr>
          <p:cNvPr id="102" name="Straight Connector 101"/>
          <p:cNvCxnSpPr/>
          <p:nvPr/>
        </p:nvCxnSpPr>
        <p:spPr>
          <a:xfrm rot="16200000" flipH="1">
            <a:off x="2643981" y="4802982"/>
            <a:ext cx="2159000" cy="20637"/>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103" name="TextBox 102"/>
          <p:cNvSpPr txBox="1"/>
          <p:nvPr/>
        </p:nvSpPr>
        <p:spPr>
          <a:xfrm>
            <a:off x="5946740" y="2983468"/>
            <a:ext cx="1353256" cy="646331"/>
          </a:xfrm>
          <a:prstGeom prst="rect">
            <a:avLst/>
          </a:prstGeom>
          <a:noFill/>
        </p:spPr>
        <p:txBody>
          <a:bodyPr wrap="none" rtlCol="0">
            <a:spAutoFit/>
          </a:bodyPr>
          <a:lstStyle/>
          <a:p>
            <a:r>
              <a:rPr lang="en-US" dirty="0">
                <a:solidFill>
                  <a:srgbClr val="660066"/>
                </a:solidFill>
              </a:rPr>
              <a:t>1</a:t>
            </a:r>
          </a:p>
          <a:p>
            <a:r>
              <a:rPr lang="en-US" dirty="0">
                <a:solidFill>
                  <a:srgbClr val="660066"/>
                </a:solidFill>
              </a:rPr>
              <a:t>@ Time=4ns</a:t>
            </a:r>
          </a:p>
        </p:txBody>
      </p:sp>
      <p:cxnSp>
        <p:nvCxnSpPr>
          <p:cNvPr id="104" name="Straight Connector 103"/>
          <p:cNvCxnSpPr/>
          <p:nvPr/>
        </p:nvCxnSpPr>
        <p:spPr>
          <a:xfrm rot="16200000" flipH="1">
            <a:off x="3101181" y="4777581"/>
            <a:ext cx="2159000" cy="2063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7013540" y="2743200"/>
            <a:ext cx="1353256" cy="646331"/>
          </a:xfrm>
          <a:prstGeom prst="rect">
            <a:avLst/>
          </a:prstGeom>
          <a:noFill/>
        </p:spPr>
        <p:txBody>
          <a:bodyPr wrap="none" rtlCol="0">
            <a:spAutoFit/>
          </a:bodyPr>
          <a:lstStyle/>
          <a:p>
            <a:r>
              <a:rPr lang="en-US" dirty="0">
                <a:solidFill>
                  <a:schemeClr val="accent5"/>
                </a:solidFill>
              </a:rPr>
              <a:t>1 </a:t>
            </a:r>
          </a:p>
          <a:p>
            <a:r>
              <a:rPr lang="en-US" dirty="0">
                <a:solidFill>
                  <a:schemeClr val="accent5"/>
                </a:solidFill>
              </a:rPr>
              <a:t>@ Time=5ns</a:t>
            </a:r>
          </a:p>
        </p:txBody>
      </p:sp>
      <p:cxnSp>
        <p:nvCxnSpPr>
          <p:cNvPr id="107" name="Straight Connector 106"/>
          <p:cNvCxnSpPr/>
          <p:nvPr/>
        </p:nvCxnSpPr>
        <p:spPr>
          <a:xfrm rot="16200000" flipH="1">
            <a:off x="3558381" y="4802982"/>
            <a:ext cx="2159000" cy="2063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8232740" y="2438400"/>
            <a:ext cx="301660" cy="369332"/>
          </a:xfrm>
          <a:prstGeom prst="rect">
            <a:avLst/>
          </a:prstGeom>
          <a:noFill/>
        </p:spPr>
        <p:txBody>
          <a:bodyPr wrap="none" rtlCol="0">
            <a:spAutoFit/>
          </a:bodyPr>
          <a:lstStyle/>
          <a:p>
            <a:r>
              <a:rPr lang="en-US" dirty="0">
                <a:solidFill>
                  <a:schemeClr val="accent3"/>
                </a:solidFill>
              </a:rPr>
              <a:t>1</a:t>
            </a:r>
          </a:p>
        </p:txBody>
      </p:sp>
      <p:sp>
        <p:nvSpPr>
          <p:cNvPr id="109" name="Freeform 108"/>
          <p:cNvSpPr/>
          <p:nvPr/>
        </p:nvSpPr>
        <p:spPr>
          <a:xfrm>
            <a:off x="2794000" y="2120900"/>
            <a:ext cx="279400" cy="533400"/>
          </a:xfrm>
          <a:custGeom>
            <a:avLst/>
            <a:gdLst>
              <a:gd name="connsiteX0" fmla="*/ 0 w 279400"/>
              <a:gd name="connsiteY0" fmla="*/ 533400 h 533400"/>
              <a:gd name="connsiteX1" fmla="*/ 279400 w 279400"/>
              <a:gd name="connsiteY1" fmla="*/ 254000 h 533400"/>
              <a:gd name="connsiteX2" fmla="*/ 0 w 279400"/>
              <a:gd name="connsiteY2" fmla="*/ 0 h 533400"/>
            </a:gdLst>
            <a:ahLst/>
            <a:cxnLst>
              <a:cxn ang="0">
                <a:pos x="connsiteX0" y="connsiteY0"/>
              </a:cxn>
              <a:cxn ang="0">
                <a:pos x="connsiteX1" y="connsiteY1"/>
              </a:cxn>
              <a:cxn ang="0">
                <a:pos x="connsiteX2" y="connsiteY2"/>
              </a:cxn>
            </a:cxnLst>
            <a:rect l="l" t="t" r="r" b="b"/>
            <a:pathLst>
              <a:path w="279400" h="533400">
                <a:moveTo>
                  <a:pt x="0" y="533400"/>
                </a:moveTo>
                <a:cubicBezTo>
                  <a:pt x="139700" y="438150"/>
                  <a:pt x="279400" y="342900"/>
                  <a:pt x="279400" y="254000"/>
                </a:cubicBezTo>
                <a:cubicBezTo>
                  <a:pt x="279400" y="165100"/>
                  <a:pt x="0" y="0"/>
                  <a:pt x="0" y="0"/>
                </a:cubicBezTo>
              </a:path>
            </a:pathLst>
          </a:cu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TextBox 109"/>
          <p:cNvSpPr txBox="1"/>
          <p:nvPr/>
        </p:nvSpPr>
        <p:spPr>
          <a:xfrm>
            <a:off x="4724400" y="3048000"/>
            <a:ext cx="321547" cy="246221"/>
          </a:xfrm>
          <a:prstGeom prst="rect">
            <a:avLst/>
          </a:prstGeom>
          <a:noFill/>
        </p:spPr>
        <p:txBody>
          <a:bodyPr wrap="none" rtlCol="0">
            <a:spAutoFit/>
          </a:bodyPr>
          <a:lstStyle/>
          <a:p>
            <a:r>
              <a:rPr lang="en-US" sz="1000" dirty="0" err="1">
                <a:solidFill>
                  <a:srgbClr val="0000FF"/>
                </a:solidFill>
                <a:latin typeface="Wingdings"/>
                <a:ea typeface="Wingdings"/>
                <a:cs typeface="Wingdings"/>
              </a:rPr>
              <a:t></a:t>
            </a:r>
            <a:endParaRPr lang="en-US" sz="1000" dirty="0">
              <a:solidFill>
                <a:srgbClr val="0000FF"/>
              </a:solidFill>
            </a:endParaRPr>
          </a:p>
        </p:txBody>
      </p:sp>
      <p:sp>
        <p:nvSpPr>
          <p:cNvPr id="111" name="TextBox 110"/>
          <p:cNvSpPr txBox="1"/>
          <p:nvPr/>
        </p:nvSpPr>
        <p:spPr>
          <a:xfrm>
            <a:off x="5791200" y="3048000"/>
            <a:ext cx="321547" cy="246221"/>
          </a:xfrm>
          <a:prstGeom prst="rect">
            <a:avLst/>
          </a:prstGeom>
          <a:noFill/>
        </p:spPr>
        <p:txBody>
          <a:bodyPr wrap="none" rtlCol="0">
            <a:spAutoFit/>
          </a:bodyPr>
          <a:lstStyle/>
          <a:p>
            <a:r>
              <a:rPr lang="en-US" sz="1000" dirty="0" err="1">
                <a:solidFill>
                  <a:srgbClr val="660066"/>
                </a:solidFill>
                <a:latin typeface="Wingdings"/>
                <a:ea typeface="Wingdings"/>
                <a:cs typeface="Wingdings"/>
              </a:rPr>
              <a:t></a:t>
            </a:r>
            <a:endParaRPr lang="en-US" sz="1000" dirty="0">
              <a:solidFill>
                <a:srgbClr val="660066"/>
              </a:solidFill>
            </a:endParaRPr>
          </a:p>
        </p:txBody>
      </p:sp>
      <p:sp>
        <p:nvSpPr>
          <p:cNvPr id="112" name="TextBox 111"/>
          <p:cNvSpPr txBox="1"/>
          <p:nvPr/>
        </p:nvSpPr>
        <p:spPr>
          <a:xfrm>
            <a:off x="6917453" y="1905000"/>
            <a:ext cx="321547" cy="246221"/>
          </a:xfrm>
          <a:prstGeom prst="rect">
            <a:avLst/>
          </a:prstGeom>
          <a:noFill/>
        </p:spPr>
        <p:txBody>
          <a:bodyPr wrap="none" rtlCol="0">
            <a:spAutoFit/>
          </a:bodyPr>
          <a:lstStyle/>
          <a:p>
            <a:r>
              <a:rPr lang="en-US" sz="1000" dirty="0" err="1">
                <a:solidFill>
                  <a:srgbClr val="008000"/>
                </a:solidFill>
                <a:latin typeface="Wingdings"/>
                <a:ea typeface="Wingdings"/>
                <a:cs typeface="Wingdings"/>
              </a:rPr>
              <a:t></a:t>
            </a:r>
            <a:endParaRPr lang="en-US" sz="1000" dirty="0">
              <a:solidFill>
                <a:srgbClr val="008000"/>
              </a:solidFill>
            </a:endParaRPr>
          </a:p>
        </p:txBody>
      </p:sp>
      <p:sp>
        <p:nvSpPr>
          <p:cNvPr id="113" name="TextBox 112"/>
          <p:cNvSpPr txBox="1"/>
          <p:nvPr/>
        </p:nvSpPr>
        <p:spPr>
          <a:xfrm>
            <a:off x="6852766" y="2819400"/>
            <a:ext cx="321547" cy="246221"/>
          </a:xfrm>
          <a:prstGeom prst="rect">
            <a:avLst/>
          </a:prstGeom>
          <a:noFill/>
        </p:spPr>
        <p:txBody>
          <a:bodyPr wrap="none" rtlCol="0">
            <a:spAutoFit/>
          </a:bodyPr>
          <a:lstStyle/>
          <a:p>
            <a:r>
              <a:rPr lang="en-US" sz="1000" dirty="0" err="1">
                <a:solidFill>
                  <a:schemeClr val="accent5"/>
                </a:solidFill>
                <a:latin typeface="Wingdings"/>
                <a:ea typeface="Wingdings"/>
                <a:cs typeface="Wingdings"/>
              </a:rPr>
              <a:t></a:t>
            </a:r>
            <a:endParaRPr lang="en-US" sz="1000" dirty="0">
              <a:solidFill>
                <a:schemeClr val="accent5"/>
              </a:solidFill>
            </a:endParaRPr>
          </a:p>
        </p:txBody>
      </p:sp>
      <p:sp>
        <p:nvSpPr>
          <p:cNvPr id="114" name="TextBox 113"/>
          <p:cNvSpPr txBox="1"/>
          <p:nvPr/>
        </p:nvSpPr>
        <p:spPr>
          <a:xfrm>
            <a:off x="7755653" y="2514600"/>
            <a:ext cx="1459054" cy="523220"/>
          </a:xfrm>
          <a:prstGeom prst="rect">
            <a:avLst/>
          </a:prstGeom>
          <a:noFill/>
        </p:spPr>
        <p:txBody>
          <a:bodyPr wrap="none" rtlCol="0">
            <a:spAutoFit/>
          </a:bodyPr>
          <a:lstStyle/>
          <a:p>
            <a:r>
              <a:rPr lang="en-US" sz="1000" dirty="0">
                <a:solidFill>
                  <a:srgbClr val="FF0000"/>
                </a:solidFill>
                <a:latin typeface="Wingdings"/>
                <a:ea typeface="Wingdings"/>
                <a:cs typeface="Wingdings"/>
              </a:rPr>
              <a:t></a:t>
            </a:r>
            <a:endParaRPr lang="en-US" sz="1000" dirty="0">
              <a:solidFill>
                <a:srgbClr val="FF0000"/>
              </a:solidFill>
              <a:latin typeface="Wingdings"/>
            </a:endParaRPr>
          </a:p>
          <a:p>
            <a:r>
              <a:rPr lang="en-US" dirty="0">
                <a:solidFill>
                  <a:srgbClr val="FF0000"/>
                </a:solidFill>
                <a:latin typeface="Calibri" panose="020F0502020204030204" pitchFamily="34" charset="0"/>
              </a:rPr>
              <a:t>@ Time = 3ns</a:t>
            </a:r>
            <a:endParaRPr lang="en-US" dirty="0">
              <a:solidFill>
                <a:srgbClr val="FF0000"/>
              </a:solidFill>
            </a:endParaRPr>
          </a:p>
        </p:txBody>
      </p:sp>
      <p:sp>
        <p:nvSpPr>
          <p:cNvPr id="115" name="TextBox 114"/>
          <p:cNvSpPr txBox="1"/>
          <p:nvPr/>
        </p:nvSpPr>
        <p:spPr>
          <a:xfrm>
            <a:off x="8068826" y="2414016"/>
            <a:ext cx="1165704" cy="369332"/>
          </a:xfrm>
          <a:prstGeom prst="rect">
            <a:avLst/>
          </a:prstGeom>
          <a:noFill/>
        </p:spPr>
        <p:txBody>
          <a:bodyPr wrap="none" rtlCol="0">
            <a:spAutoFit/>
          </a:bodyPr>
          <a:lstStyle/>
          <a:p>
            <a:r>
              <a:rPr lang="en-US" sz="1000" dirty="0">
                <a:solidFill>
                  <a:schemeClr val="accent3"/>
                </a:solidFill>
                <a:latin typeface="Wingdings"/>
                <a:ea typeface="Wingdings"/>
                <a:cs typeface="Wingdings"/>
              </a:rPr>
              <a:t>  </a:t>
            </a:r>
            <a:r>
              <a:rPr lang="en-US" dirty="0">
                <a:solidFill>
                  <a:schemeClr val="accent3"/>
                </a:solidFill>
                <a:latin typeface="Calibri" panose="020F0502020204030204" pitchFamily="34" charset="0"/>
                <a:ea typeface="Wingdings"/>
                <a:cs typeface="Wingdings"/>
              </a:rPr>
              <a:t>@</a:t>
            </a:r>
            <a:r>
              <a:rPr lang="en-US" sz="900" dirty="0">
                <a:solidFill>
                  <a:schemeClr val="accent3"/>
                </a:solidFill>
                <a:latin typeface="Calibri" panose="020F0502020204030204" pitchFamily="34" charset="0"/>
                <a:ea typeface="Wingdings"/>
                <a:cs typeface="Wingdings"/>
              </a:rPr>
              <a:t> </a:t>
            </a:r>
            <a:r>
              <a:rPr lang="en-US" dirty="0">
                <a:solidFill>
                  <a:schemeClr val="accent3"/>
                </a:solidFill>
                <a:latin typeface="Calibri" panose="020F0502020204030204" pitchFamily="34" charset="0"/>
                <a:ea typeface="Wingdings"/>
                <a:cs typeface="Wingdings"/>
              </a:rPr>
              <a:t>6ns</a:t>
            </a:r>
            <a:endParaRPr lang="en-US" dirty="0">
              <a:solidFill>
                <a:schemeClr val="accent3"/>
              </a:solidFill>
            </a:endParaRPr>
          </a:p>
        </p:txBody>
      </p:sp>
      <p:sp>
        <p:nvSpPr>
          <p:cNvPr id="123" name="Freeform 122"/>
          <p:cNvSpPr/>
          <p:nvPr/>
        </p:nvSpPr>
        <p:spPr>
          <a:xfrm>
            <a:off x="2362200" y="3891139"/>
            <a:ext cx="423333" cy="894644"/>
          </a:xfrm>
          <a:custGeom>
            <a:avLst/>
            <a:gdLst>
              <a:gd name="connsiteX0" fmla="*/ 0 w 423333"/>
              <a:gd name="connsiteY0" fmla="*/ 7761 h 894644"/>
              <a:gd name="connsiteX1" fmla="*/ 105833 w 423333"/>
              <a:gd name="connsiteY1" fmla="*/ 7761 h 894644"/>
              <a:gd name="connsiteX2" fmla="*/ 160866 w 423333"/>
              <a:gd name="connsiteY2" fmla="*/ 54328 h 894644"/>
              <a:gd name="connsiteX3" fmla="*/ 173566 w 423333"/>
              <a:gd name="connsiteY3" fmla="*/ 117828 h 894644"/>
              <a:gd name="connsiteX4" fmla="*/ 173566 w 423333"/>
              <a:gd name="connsiteY4" fmla="*/ 270228 h 894644"/>
              <a:gd name="connsiteX5" fmla="*/ 177800 w 423333"/>
              <a:gd name="connsiteY5" fmla="*/ 706261 h 894644"/>
              <a:gd name="connsiteX6" fmla="*/ 215900 w 423333"/>
              <a:gd name="connsiteY6" fmla="*/ 824794 h 894644"/>
              <a:gd name="connsiteX7" fmla="*/ 296333 w 423333"/>
              <a:gd name="connsiteY7" fmla="*/ 884061 h 894644"/>
              <a:gd name="connsiteX8" fmla="*/ 423333 w 423333"/>
              <a:gd name="connsiteY8" fmla="*/ 888294 h 89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33" h="894644">
                <a:moveTo>
                  <a:pt x="0" y="7761"/>
                </a:moveTo>
                <a:cubicBezTo>
                  <a:pt x="39511" y="3880"/>
                  <a:pt x="79022" y="0"/>
                  <a:pt x="105833" y="7761"/>
                </a:cubicBezTo>
                <a:cubicBezTo>
                  <a:pt x="132644" y="15522"/>
                  <a:pt x="149577" y="35984"/>
                  <a:pt x="160866" y="54328"/>
                </a:cubicBezTo>
                <a:cubicBezTo>
                  <a:pt x="172155" y="72672"/>
                  <a:pt x="171449" y="81845"/>
                  <a:pt x="173566" y="117828"/>
                </a:cubicBezTo>
                <a:cubicBezTo>
                  <a:pt x="175683" y="153811"/>
                  <a:pt x="172860" y="172156"/>
                  <a:pt x="173566" y="270228"/>
                </a:cubicBezTo>
                <a:cubicBezTo>
                  <a:pt x="174272" y="368300"/>
                  <a:pt x="170744" y="613833"/>
                  <a:pt x="177800" y="706261"/>
                </a:cubicBezTo>
                <a:cubicBezTo>
                  <a:pt x="184856" y="798689"/>
                  <a:pt x="196145" y="795161"/>
                  <a:pt x="215900" y="824794"/>
                </a:cubicBezTo>
                <a:cubicBezTo>
                  <a:pt x="235655" y="854427"/>
                  <a:pt x="261761" y="873478"/>
                  <a:pt x="296333" y="884061"/>
                </a:cubicBezTo>
                <a:cubicBezTo>
                  <a:pt x="330905" y="894644"/>
                  <a:pt x="423333" y="888294"/>
                  <a:pt x="423333" y="888294"/>
                </a:cubicBezTo>
              </a:path>
            </a:pathLst>
          </a:custGeom>
          <a:ln>
            <a:solidFill>
              <a:srgbClr val="0000F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Freeform 123"/>
          <p:cNvSpPr/>
          <p:nvPr/>
        </p:nvSpPr>
        <p:spPr>
          <a:xfrm>
            <a:off x="2795588" y="4800600"/>
            <a:ext cx="423333" cy="894644"/>
          </a:xfrm>
          <a:custGeom>
            <a:avLst/>
            <a:gdLst>
              <a:gd name="connsiteX0" fmla="*/ 0 w 423333"/>
              <a:gd name="connsiteY0" fmla="*/ 7761 h 894644"/>
              <a:gd name="connsiteX1" fmla="*/ 105833 w 423333"/>
              <a:gd name="connsiteY1" fmla="*/ 7761 h 894644"/>
              <a:gd name="connsiteX2" fmla="*/ 160866 w 423333"/>
              <a:gd name="connsiteY2" fmla="*/ 54328 h 894644"/>
              <a:gd name="connsiteX3" fmla="*/ 173566 w 423333"/>
              <a:gd name="connsiteY3" fmla="*/ 117828 h 894644"/>
              <a:gd name="connsiteX4" fmla="*/ 173566 w 423333"/>
              <a:gd name="connsiteY4" fmla="*/ 270228 h 894644"/>
              <a:gd name="connsiteX5" fmla="*/ 177800 w 423333"/>
              <a:gd name="connsiteY5" fmla="*/ 706261 h 894644"/>
              <a:gd name="connsiteX6" fmla="*/ 215900 w 423333"/>
              <a:gd name="connsiteY6" fmla="*/ 824794 h 894644"/>
              <a:gd name="connsiteX7" fmla="*/ 296333 w 423333"/>
              <a:gd name="connsiteY7" fmla="*/ 884061 h 894644"/>
              <a:gd name="connsiteX8" fmla="*/ 423333 w 423333"/>
              <a:gd name="connsiteY8" fmla="*/ 888294 h 89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33" h="894644">
                <a:moveTo>
                  <a:pt x="0" y="7761"/>
                </a:moveTo>
                <a:cubicBezTo>
                  <a:pt x="39511" y="3880"/>
                  <a:pt x="79022" y="0"/>
                  <a:pt x="105833" y="7761"/>
                </a:cubicBezTo>
                <a:cubicBezTo>
                  <a:pt x="132644" y="15522"/>
                  <a:pt x="149577" y="35984"/>
                  <a:pt x="160866" y="54328"/>
                </a:cubicBezTo>
                <a:cubicBezTo>
                  <a:pt x="172155" y="72672"/>
                  <a:pt x="171449" y="81845"/>
                  <a:pt x="173566" y="117828"/>
                </a:cubicBezTo>
                <a:cubicBezTo>
                  <a:pt x="175683" y="153811"/>
                  <a:pt x="172860" y="172156"/>
                  <a:pt x="173566" y="270228"/>
                </a:cubicBezTo>
                <a:cubicBezTo>
                  <a:pt x="174272" y="368300"/>
                  <a:pt x="170744" y="613833"/>
                  <a:pt x="177800" y="706261"/>
                </a:cubicBezTo>
                <a:cubicBezTo>
                  <a:pt x="184856" y="798689"/>
                  <a:pt x="196145" y="795161"/>
                  <a:pt x="215900" y="824794"/>
                </a:cubicBezTo>
                <a:cubicBezTo>
                  <a:pt x="235655" y="854427"/>
                  <a:pt x="261761" y="873478"/>
                  <a:pt x="296333" y="884061"/>
                </a:cubicBezTo>
                <a:cubicBezTo>
                  <a:pt x="330905" y="894644"/>
                  <a:pt x="423333" y="888294"/>
                  <a:pt x="423333" y="888294"/>
                </a:cubicBezTo>
              </a:path>
            </a:pathLst>
          </a:custGeom>
          <a:ln>
            <a:solidFill>
              <a:srgbClr val="008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Freeform 124"/>
          <p:cNvSpPr/>
          <p:nvPr/>
        </p:nvSpPr>
        <p:spPr>
          <a:xfrm>
            <a:off x="2405063" y="3891139"/>
            <a:ext cx="1308099" cy="452261"/>
          </a:xfrm>
          <a:custGeom>
            <a:avLst/>
            <a:gdLst>
              <a:gd name="connsiteX0" fmla="*/ 0 w 423333"/>
              <a:gd name="connsiteY0" fmla="*/ 7761 h 894644"/>
              <a:gd name="connsiteX1" fmla="*/ 105833 w 423333"/>
              <a:gd name="connsiteY1" fmla="*/ 7761 h 894644"/>
              <a:gd name="connsiteX2" fmla="*/ 160866 w 423333"/>
              <a:gd name="connsiteY2" fmla="*/ 54328 h 894644"/>
              <a:gd name="connsiteX3" fmla="*/ 173566 w 423333"/>
              <a:gd name="connsiteY3" fmla="*/ 117828 h 894644"/>
              <a:gd name="connsiteX4" fmla="*/ 173566 w 423333"/>
              <a:gd name="connsiteY4" fmla="*/ 270228 h 894644"/>
              <a:gd name="connsiteX5" fmla="*/ 177800 w 423333"/>
              <a:gd name="connsiteY5" fmla="*/ 706261 h 894644"/>
              <a:gd name="connsiteX6" fmla="*/ 215900 w 423333"/>
              <a:gd name="connsiteY6" fmla="*/ 824794 h 894644"/>
              <a:gd name="connsiteX7" fmla="*/ 296333 w 423333"/>
              <a:gd name="connsiteY7" fmla="*/ 884061 h 894644"/>
              <a:gd name="connsiteX8" fmla="*/ 423333 w 423333"/>
              <a:gd name="connsiteY8" fmla="*/ 888294 h 89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33" h="894644">
                <a:moveTo>
                  <a:pt x="0" y="7761"/>
                </a:moveTo>
                <a:cubicBezTo>
                  <a:pt x="39511" y="3880"/>
                  <a:pt x="79022" y="0"/>
                  <a:pt x="105833" y="7761"/>
                </a:cubicBezTo>
                <a:cubicBezTo>
                  <a:pt x="132644" y="15522"/>
                  <a:pt x="149577" y="35984"/>
                  <a:pt x="160866" y="54328"/>
                </a:cubicBezTo>
                <a:cubicBezTo>
                  <a:pt x="172155" y="72672"/>
                  <a:pt x="171449" y="81845"/>
                  <a:pt x="173566" y="117828"/>
                </a:cubicBezTo>
                <a:cubicBezTo>
                  <a:pt x="175683" y="153811"/>
                  <a:pt x="172860" y="172156"/>
                  <a:pt x="173566" y="270228"/>
                </a:cubicBezTo>
                <a:cubicBezTo>
                  <a:pt x="174272" y="368300"/>
                  <a:pt x="170744" y="613833"/>
                  <a:pt x="177800" y="706261"/>
                </a:cubicBezTo>
                <a:cubicBezTo>
                  <a:pt x="184856" y="798689"/>
                  <a:pt x="196145" y="795161"/>
                  <a:pt x="215900" y="824794"/>
                </a:cubicBezTo>
                <a:cubicBezTo>
                  <a:pt x="235655" y="854427"/>
                  <a:pt x="261761" y="873478"/>
                  <a:pt x="296333" y="884061"/>
                </a:cubicBezTo>
                <a:cubicBezTo>
                  <a:pt x="330905" y="894644"/>
                  <a:pt x="423333" y="888294"/>
                  <a:pt x="423333" y="888294"/>
                </a:cubicBezTo>
              </a:path>
            </a:pathLst>
          </a:custGeom>
          <a:ln>
            <a:solidFill>
              <a:srgbClr val="0000F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Freeform 125"/>
          <p:cNvSpPr/>
          <p:nvPr/>
        </p:nvSpPr>
        <p:spPr>
          <a:xfrm>
            <a:off x="3717132" y="4343400"/>
            <a:ext cx="481012" cy="914400"/>
          </a:xfrm>
          <a:custGeom>
            <a:avLst/>
            <a:gdLst>
              <a:gd name="connsiteX0" fmla="*/ 0 w 423333"/>
              <a:gd name="connsiteY0" fmla="*/ 7761 h 894644"/>
              <a:gd name="connsiteX1" fmla="*/ 105833 w 423333"/>
              <a:gd name="connsiteY1" fmla="*/ 7761 h 894644"/>
              <a:gd name="connsiteX2" fmla="*/ 160866 w 423333"/>
              <a:gd name="connsiteY2" fmla="*/ 54328 h 894644"/>
              <a:gd name="connsiteX3" fmla="*/ 173566 w 423333"/>
              <a:gd name="connsiteY3" fmla="*/ 117828 h 894644"/>
              <a:gd name="connsiteX4" fmla="*/ 173566 w 423333"/>
              <a:gd name="connsiteY4" fmla="*/ 270228 h 894644"/>
              <a:gd name="connsiteX5" fmla="*/ 177800 w 423333"/>
              <a:gd name="connsiteY5" fmla="*/ 706261 h 894644"/>
              <a:gd name="connsiteX6" fmla="*/ 215900 w 423333"/>
              <a:gd name="connsiteY6" fmla="*/ 824794 h 894644"/>
              <a:gd name="connsiteX7" fmla="*/ 296333 w 423333"/>
              <a:gd name="connsiteY7" fmla="*/ 884061 h 894644"/>
              <a:gd name="connsiteX8" fmla="*/ 423333 w 423333"/>
              <a:gd name="connsiteY8" fmla="*/ 888294 h 89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33" h="894644">
                <a:moveTo>
                  <a:pt x="0" y="7761"/>
                </a:moveTo>
                <a:cubicBezTo>
                  <a:pt x="39511" y="3880"/>
                  <a:pt x="79022" y="0"/>
                  <a:pt x="105833" y="7761"/>
                </a:cubicBezTo>
                <a:cubicBezTo>
                  <a:pt x="132644" y="15522"/>
                  <a:pt x="149577" y="35984"/>
                  <a:pt x="160866" y="54328"/>
                </a:cubicBezTo>
                <a:cubicBezTo>
                  <a:pt x="172155" y="72672"/>
                  <a:pt x="171449" y="81845"/>
                  <a:pt x="173566" y="117828"/>
                </a:cubicBezTo>
                <a:cubicBezTo>
                  <a:pt x="175683" y="153811"/>
                  <a:pt x="172860" y="172156"/>
                  <a:pt x="173566" y="270228"/>
                </a:cubicBezTo>
                <a:cubicBezTo>
                  <a:pt x="174272" y="368300"/>
                  <a:pt x="170744" y="613833"/>
                  <a:pt x="177800" y="706261"/>
                </a:cubicBezTo>
                <a:cubicBezTo>
                  <a:pt x="184856" y="798689"/>
                  <a:pt x="196145" y="795161"/>
                  <a:pt x="215900" y="824794"/>
                </a:cubicBezTo>
                <a:cubicBezTo>
                  <a:pt x="235655" y="854427"/>
                  <a:pt x="261761" y="873478"/>
                  <a:pt x="296333" y="884061"/>
                </a:cubicBezTo>
                <a:cubicBezTo>
                  <a:pt x="330905" y="894644"/>
                  <a:pt x="423333" y="888294"/>
                  <a:pt x="423333" y="888294"/>
                </a:cubicBezTo>
              </a:path>
            </a:pathLst>
          </a:custGeom>
          <a:ln>
            <a:solidFill>
              <a:srgbClr val="660066"/>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Freeform 126"/>
          <p:cNvSpPr/>
          <p:nvPr/>
        </p:nvSpPr>
        <p:spPr>
          <a:xfrm>
            <a:off x="4167188" y="5257800"/>
            <a:ext cx="481012" cy="457200"/>
          </a:xfrm>
          <a:custGeom>
            <a:avLst/>
            <a:gdLst>
              <a:gd name="connsiteX0" fmla="*/ 0 w 423333"/>
              <a:gd name="connsiteY0" fmla="*/ 7761 h 894644"/>
              <a:gd name="connsiteX1" fmla="*/ 105833 w 423333"/>
              <a:gd name="connsiteY1" fmla="*/ 7761 h 894644"/>
              <a:gd name="connsiteX2" fmla="*/ 160866 w 423333"/>
              <a:gd name="connsiteY2" fmla="*/ 54328 h 894644"/>
              <a:gd name="connsiteX3" fmla="*/ 173566 w 423333"/>
              <a:gd name="connsiteY3" fmla="*/ 117828 h 894644"/>
              <a:gd name="connsiteX4" fmla="*/ 173566 w 423333"/>
              <a:gd name="connsiteY4" fmla="*/ 270228 h 894644"/>
              <a:gd name="connsiteX5" fmla="*/ 177800 w 423333"/>
              <a:gd name="connsiteY5" fmla="*/ 706261 h 894644"/>
              <a:gd name="connsiteX6" fmla="*/ 215900 w 423333"/>
              <a:gd name="connsiteY6" fmla="*/ 824794 h 894644"/>
              <a:gd name="connsiteX7" fmla="*/ 296333 w 423333"/>
              <a:gd name="connsiteY7" fmla="*/ 884061 h 894644"/>
              <a:gd name="connsiteX8" fmla="*/ 423333 w 423333"/>
              <a:gd name="connsiteY8" fmla="*/ 888294 h 89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33" h="894644">
                <a:moveTo>
                  <a:pt x="0" y="7761"/>
                </a:moveTo>
                <a:cubicBezTo>
                  <a:pt x="39511" y="3880"/>
                  <a:pt x="79022" y="0"/>
                  <a:pt x="105833" y="7761"/>
                </a:cubicBezTo>
                <a:cubicBezTo>
                  <a:pt x="132644" y="15522"/>
                  <a:pt x="149577" y="35984"/>
                  <a:pt x="160866" y="54328"/>
                </a:cubicBezTo>
                <a:cubicBezTo>
                  <a:pt x="172155" y="72672"/>
                  <a:pt x="171449" y="81845"/>
                  <a:pt x="173566" y="117828"/>
                </a:cubicBezTo>
                <a:cubicBezTo>
                  <a:pt x="175683" y="153811"/>
                  <a:pt x="172860" y="172156"/>
                  <a:pt x="173566" y="270228"/>
                </a:cubicBezTo>
                <a:cubicBezTo>
                  <a:pt x="174272" y="368300"/>
                  <a:pt x="170744" y="613833"/>
                  <a:pt x="177800" y="706261"/>
                </a:cubicBezTo>
                <a:cubicBezTo>
                  <a:pt x="184856" y="798689"/>
                  <a:pt x="196145" y="795161"/>
                  <a:pt x="215900" y="824794"/>
                </a:cubicBezTo>
                <a:cubicBezTo>
                  <a:pt x="235655" y="854427"/>
                  <a:pt x="261761" y="873478"/>
                  <a:pt x="296333" y="884061"/>
                </a:cubicBezTo>
                <a:cubicBezTo>
                  <a:pt x="330905" y="894644"/>
                  <a:pt x="423333" y="888294"/>
                  <a:pt x="423333" y="888294"/>
                </a:cubicBezTo>
              </a:path>
            </a:pathLst>
          </a:custGeom>
          <a:ln>
            <a:solidFill>
              <a:schemeClr val="accent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30" name="Group 129"/>
          <p:cNvGrpSpPr/>
          <p:nvPr/>
        </p:nvGrpSpPr>
        <p:grpSpPr>
          <a:xfrm>
            <a:off x="6705599" y="2362199"/>
            <a:ext cx="1828801" cy="2286000"/>
            <a:chOff x="6705599" y="2362199"/>
            <a:chExt cx="1828801" cy="2286000"/>
          </a:xfrm>
        </p:grpSpPr>
        <p:sp>
          <p:nvSpPr>
            <p:cNvPr id="128" name="Oval 127"/>
            <p:cNvSpPr/>
            <p:nvPr/>
          </p:nvSpPr>
          <p:spPr>
            <a:xfrm>
              <a:off x="7623140" y="2362199"/>
              <a:ext cx="911260" cy="41116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Line 8"/>
            <p:cNvSpPr>
              <a:spLocks noChangeShapeType="1"/>
            </p:cNvSpPr>
            <p:nvPr/>
          </p:nvSpPr>
          <p:spPr bwMode="auto">
            <a:xfrm flipV="1">
              <a:off x="6705599" y="2779712"/>
              <a:ext cx="1219199" cy="18684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a:p>
          </p:txBody>
        </p:sp>
      </p:grpSp>
      <p:sp>
        <p:nvSpPr>
          <p:cNvPr id="2" name="Slide Number Placeholder 1"/>
          <p:cNvSpPr>
            <a:spLocks noGrp="1"/>
          </p:cNvSpPr>
          <p:nvPr>
            <p:ph type="sldNum" sz="quarter" idx="12"/>
          </p:nvPr>
        </p:nvSpPr>
        <p:spPr/>
        <p:txBody>
          <a:bodyPr/>
          <a:lstStyle/>
          <a:p>
            <a:fld id="{91428E00-80DD-2147-9602-1B9AC9547B01}" type="slidenum">
              <a:rPr lang="en-US" smtClean="0"/>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8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96"/>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4"/>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0"/>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98"/>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10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5"/>
                                        </p:tgtEl>
                                        <p:attrNameLst>
                                          <p:attrName>style.visibility</p:attrName>
                                        </p:attrNameLst>
                                      </p:cBhvr>
                                      <p:to>
                                        <p:strVal val="visible"/>
                                      </p:to>
                                    </p:set>
                                  </p:childTnLst>
                                </p:cTn>
                              </p:par>
                              <p:par>
                                <p:cTn id="87" presetID="1" presetClass="exit" presetSubtype="0" fill="hold" nodeType="withEffect">
                                  <p:stCondLst>
                                    <p:cond delay="0"/>
                                  </p:stCondLst>
                                  <p:childTnLst>
                                    <p:set>
                                      <p:cBhvr>
                                        <p:cTn id="88" dur="1" fill="hold">
                                          <p:stCondLst>
                                            <p:cond delay="0"/>
                                          </p:stCondLst>
                                        </p:cTn>
                                        <p:tgtEl>
                                          <p:spTgt spid="12"/>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2"/>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100"/>
                                        </p:tgtEl>
                                        <p:attrNameLst>
                                          <p:attrName>style.visibility</p:attrName>
                                        </p:attrNameLst>
                                      </p:cBhvr>
                                      <p:to>
                                        <p:strVal val="hidden"/>
                                      </p:to>
                                    </p:set>
                                  </p:childTnLst>
                                </p:cTn>
                              </p:par>
                              <p:par>
                                <p:cTn id="99" presetID="1" presetClass="entr" presetSubtype="0" fill="hold" grpId="0" nodeType="withEffect">
                                  <p:stCondLst>
                                    <p:cond delay="0"/>
                                  </p:stCondLst>
                                  <p:childTnLst>
                                    <p:set>
                                      <p:cBhvr>
                                        <p:cTn id="100" dur="1" fill="hold">
                                          <p:stCondLst>
                                            <p:cond delay="0"/>
                                          </p:stCondLst>
                                        </p:cTn>
                                        <p:tgtEl>
                                          <p:spTgt spid="10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2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xit" presetSubtype="0" fill="hold" nodeType="withEffect">
                                  <p:stCondLst>
                                    <p:cond delay="0"/>
                                  </p:stCondLst>
                                  <p:childTnLst>
                                    <p:set>
                                      <p:cBhvr>
                                        <p:cTn id="110" dur="1" fill="hold">
                                          <p:stCondLst>
                                            <p:cond delay="0"/>
                                          </p:stCondLst>
                                        </p:cTn>
                                        <p:tgtEl>
                                          <p:spTgt spid="13"/>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104"/>
                                        </p:tgtEl>
                                        <p:attrNameLst>
                                          <p:attrName>style.visibility</p:attrName>
                                        </p:attrNameLst>
                                      </p:cBhvr>
                                      <p:to>
                                        <p:strVal val="visible"/>
                                      </p:to>
                                    </p:set>
                                  </p:childTnLst>
                                </p:cTn>
                              </p:par>
                              <p:par>
                                <p:cTn id="117" presetID="1" presetClass="exit" presetSubtype="0" fill="hold" nodeType="withEffect">
                                  <p:stCondLst>
                                    <p:cond delay="0"/>
                                  </p:stCondLst>
                                  <p:childTnLst>
                                    <p:set>
                                      <p:cBhvr>
                                        <p:cTn id="118" dur="1" fill="hold">
                                          <p:stCondLst>
                                            <p:cond delay="0"/>
                                          </p:stCondLst>
                                        </p:cTn>
                                        <p:tgtEl>
                                          <p:spTgt spid="102"/>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10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13"/>
                                        </p:tgtEl>
                                        <p:attrNameLst>
                                          <p:attrName>style.visibility</p:attrName>
                                        </p:attrNameLst>
                                      </p:cBhvr>
                                      <p:to>
                                        <p:strVal val="visible"/>
                                      </p:to>
                                    </p:set>
                                  </p:childTnLst>
                                </p:cTn>
                              </p:par>
                              <p:par>
                                <p:cTn id="123" presetID="1" presetClass="exit" presetSubtype="0" fill="hold" nodeType="withEffect">
                                  <p:stCondLst>
                                    <p:cond delay="0"/>
                                  </p:stCondLst>
                                  <p:childTnLst>
                                    <p:set>
                                      <p:cBhvr>
                                        <p:cTn id="124" dur="1" fill="hold">
                                          <p:stCondLst>
                                            <p:cond delay="0"/>
                                          </p:stCondLst>
                                        </p:cTn>
                                        <p:tgtEl>
                                          <p:spTgt spid="14"/>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2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2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8"/>
                                        </p:tgtEl>
                                        <p:attrNameLst>
                                          <p:attrName>style.visibility</p:attrName>
                                        </p:attrNameLst>
                                      </p:cBhvr>
                                      <p:to>
                                        <p:strVal val="visible"/>
                                      </p:to>
                                    </p:set>
                                  </p:childTnLst>
                                </p:cTn>
                              </p:par>
                              <p:par>
                                <p:cTn id="135" presetID="1" presetClass="exit" presetSubtype="0" fill="hold" nodeType="withEffect">
                                  <p:stCondLst>
                                    <p:cond delay="0"/>
                                  </p:stCondLst>
                                  <p:childTnLst>
                                    <p:set>
                                      <p:cBhvr>
                                        <p:cTn id="136" dur="1" fill="hold">
                                          <p:stCondLst>
                                            <p:cond delay="0"/>
                                          </p:stCondLst>
                                        </p:cTn>
                                        <p:tgtEl>
                                          <p:spTgt spid="21"/>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107"/>
                                        </p:tgtEl>
                                        <p:attrNameLst>
                                          <p:attrName>style.visibility</p:attrName>
                                        </p:attrNameLst>
                                      </p:cBhvr>
                                      <p:to>
                                        <p:strVal val="visible"/>
                                      </p:to>
                                    </p:set>
                                  </p:childTnLst>
                                </p:cTn>
                              </p:par>
                              <p:par>
                                <p:cTn id="141" presetID="1" presetClass="exit" presetSubtype="0" fill="hold" nodeType="withEffect">
                                  <p:stCondLst>
                                    <p:cond delay="0"/>
                                  </p:stCondLst>
                                  <p:childTnLst>
                                    <p:set>
                                      <p:cBhvr>
                                        <p:cTn id="142" dur="1" fill="hold">
                                          <p:stCondLst>
                                            <p:cond delay="0"/>
                                          </p:stCondLst>
                                        </p:cTn>
                                        <p:tgtEl>
                                          <p:spTgt spid="104"/>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0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1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nodeType="clickEffect">
                                  <p:stCondLst>
                                    <p:cond delay="0"/>
                                  </p:stCondLst>
                                  <p:childTnLst>
                                    <p:set>
                                      <p:cBhvr>
                                        <p:cTn id="150" dur="1" fill="hold">
                                          <p:stCondLst>
                                            <p:cond delay="0"/>
                                          </p:stCondLst>
                                        </p:cTn>
                                        <p:tgtEl>
                                          <p:spTgt spid="107"/>
                                        </p:tgtEl>
                                        <p:attrNameLst>
                                          <p:attrName>style.visibility</p:attrName>
                                        </p:attrNameLst>
                                      </p:cBhvr>
                                      <p:to>
                                        <p:strVal val="hidden"/>
                                      </p:to>
                                    </p:set>
                                  </p:childTnLst>
                                </p:cTn>
                              </p:par>
                              <p:par>
                                <p:cTn id="151" presetID="1" presetClass="entr" presetSubtype="0" fill="hold" grpId="0" nodeType="withEffect">
                                  <p:stCondLst>
                                    <p:cond delay="0"/>
                                  </p:stCondLst>
                                  <p:childTnLst>
                                    <p:set>
                                      <p:cBhvr>
                                        <p:cTn id="152" dur="1" fill="hold">
                                          <p:stCondLst>
                                            <p:cond delay="0"/>
                                          </p:stCondLst>
                                        </p:cTn>
                                        <p:tgtEl>
                                          <p:spTgt spid="3897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897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8915"/>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30"/>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72" grpId="0"/>
      <p:bldP spid="38973" grpId="0" animBg="1"/>
      <p:bldP spid="75" grpId="0"/>
      <p:bldP spid="77" grpId="0"/>
      <p:bldP spid="78" grpId="0"/>
      <p:bldP spid="79" grpId="0"/>
      <p:bldP spid="80" grpId="0"/>
      <p:bldP spid="81" grpId="0"/>
      <p:bldP spid="82" grpId="0"/>
      <p:bldP spid="89" grpId="0"/>
      <p:bldP spid="90" grpId="0"/>
      <p:bldP spid="91" grpId="0"/>
      <p:bldP spid="92" grpId="0"/>
      <p:bldP spid="93" grpId="0"/>
      <p:bldP spid="94" grpId="0"/>
      <p:bldP spid="97" grpId="0"/>
      <p:bldP spid="99" grpId="0"/>
      <p:bldP spid="101" grpId="0"/>
      <p:bldP spid="103" grpId="0"/>
      <p:bldP spid="106" grpId="0"/>
      <p:bldP spid="108" grpId="0"/>
      <p:bldP spid="109" grpId="0" animBg="1"/>
      <p:bldP spid="110" grpId="0"/>
      <p:bldP spid="111" grpId="0"/>
      <p:bldP spid="112" grpId="0"/>
      <p:bldP spid="113" grpId="0"/>
      <p:bldP spid="114" grpId="0"/>
      <p:bldP spid="115" grpId="0"/>
      <p:bldP spid="123" grpId="0" animBg="1"/>
      <p:bldP spid="124" grpId="0" animBg="1"/>
      <p:bldP spid="125" grpId="0" animBg="1"/>
      <p:bldP spid="126" grpId="0" animBg="1"/>
      <p:bldP spid="12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2"/>
          <p:cNvGraphicFramePr>
            <a:graphicFrameLocks noChangeAspect="1"/>
          </p:cNvGraphicFramePr>
          <p:nvPr/>
        </p:nvGraphicFramePr>
        <p:xfrm>
          <a:off x="4876800" y="2362200"/>
          <a:ext cx="3602038" cy="2236788"/>
        </p:xfrm>
        <a:graphic>
          <a:graphicData uri="http://schemas.openxmlformats.org/presentationml/2006/ole">
            <mc:AlternateContent xmlns:mc="http://schemas.openxmlformats.org/markup-compatibility/2006">
              <mc:Choice xmlns:v="urn:schemas-microsoft-com:vml" Requires="v">
                <p:oleObj name="Visio" r:id="rId3" imgW="1797120" imgH="1116720" progId="">
                  <p:embed/>
                </p:oleObj>
              </mc:Choice>
              <mc:Fallback>
                <p:oleObj name="Visio" r:id="rId3" imgW="1797120" imgH="11167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62200"/>
                        <a:ext cx="3602038"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Rectangle 6"/>
          <p:cNvSpPr>
            <a:spLocks noChangeArrowheads="1"/>
          </p:cNvSpPr>
          <p:nvPr/>
        </p:nvSpPr>
        <p:spPr bwMode="auto">
          <a:xfrm>
            <a:off x="1474788" y="3074988"/>
            <a:ext cx="455612" cy="4556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1" name="Rectangle 7"/>
          <p:cNvSpPr>
            <a:spLocks noChangeArrowheads="1"/>
          </p:cNvSpPr>
          <p:nvPr/>
        </p:nvSpPr>
        <p:spPr bwMode="auto">
          <a:xfrm>
            <a:off x="1462088" y="3157538"/>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b="0">
                <a:solidFill>
                  <a:srgbClr val="000000"/>
                </a:solidFill>
              </a:rPr>
              <a:t>0</a:t>
            </a:r>
            <a:endParaRPr lang="en-US"/>
          </a:p>
        </p:txBody>
      </p:sp>
      <p:sp>
        <p:nvSpPr>
          <p:cNvPr id="39942" name="Rectangle 8"/>
          <p:cNvSpPr>
            <a:spLocks noChangeArrowheads="1"/>
          </p:cNvSpPr>
          <p:nvPr/>
        </p:nvSpPr>
        <p:spPr bwMode="auto">
          <a:xfrm>
            <a:off x="1930400" y="3074988"/>
            <a:ext cx="457200" cy="4556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3" name="Rectangle 9"/>
          <p:cNvSpPr>
            <a:spLocks noChangeArrowheads="1"/>
          </p:cNvSpPr>
          <p:nvPr/>
        </p:nvSpPr>
        <p:spPr bwMode="auto">
          <a:xfrm>
            <a:off x="2122488" y="3157538"/>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a:p>
        </p:txBody>
      </p:sp>
      <p:sp>
        <p:nvSpPr>
          <p:cNvPr id="39944" name="Rectangle 10"/>
          <p:cNvSpPr>
            <a:spLocks noChangeArrowheads="1"/>
          </p:cNvSpPr>
          <p:nvPr/>
        </p:nvSpPr>
        <p:spPr bwMode="auto">
          <a:xfrm>
            <a:off x="2387600" y="3074988"/>
            <a:ext cx="455613" cy="4556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5" name="Rectangle 11"/>
          <p:cNvSpPr>
            <a:spLocks noChangeArrowheads="1"/>
          </p:cNvSpPr>
          <p:nvPr/>
        </p:nvSpPr>
        <p:spPr bwMode="auto">
          <a:xfrm>
            <a:off x="2578100" y="31575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a:p>
        </p:txBody>
      </p:sp>
      <p:sp>
        <p:nvSpPr>
          <p:cNvPr id="39946" name="Rectangle 12"/>
          <p:cNvSpPr>
            <a:spLocks noChangeArrowheads="1"/>
          </p:cNvSpPr>
          <p:nvPr/>
        </p:nvSpPr>
        <p:spPr bwMode="auto">
          <a:xfrm>
            <a:off x="2843213" y="3074988"/>
            <a:ext cx="457200" cy="4556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7" name="Rectangle 13"/>
          <p:cNvSpPr>
            <a:spLocks noChangeArrowheads="1"/>
          </p:cNvSpPr>
          <p:nvPr/>
        </p:nvSpPr>
        <p:spPr bwMode="auto">
          <a:xfrm>
            <a:off x="3035300" y="31575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a:p>
        </p:txBody>
      </p:sp>
      <p:sp>
        <p:nvSpPr>
          <p:cNvPr id="39948" name="Rectangle 14"/>
          <p:cNvSpPr>
            <a:spLocks noChangeArrowheads="1"/>
          </p:cNvSpPr>
          <p:nvPr/>
        </p:nvSpPr>
        <p:spPr bwMode="auto">
          <a:xfrm>
            <a:off x="1474788" y="3530600"/>
            <a:ext cx="455612" cy="4556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9" name="Rectangle 15"/>
          <p:cNvSpPr>
            <a:spLocks noChangeArrowheads="1"/>
          </p:cNvSpPr>
          <p:nvPr/>
        </p:nvSpPr>
        <p:spPr bwMode="auto">
          <a:xfrm>
            <a:off x="1665288" y="3614738"/>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a:p>
        </p:txBody>
      </p:sp>
      <p:sp>
        <p:nvSpPr>
          <p:cNvPr id="39950" name="Rectangle 16"/>
          <p:cNvSpPr>
            <a:spLocks noChangeArrowheads="1"/>
          </p:cNvSpPr>
          <p:nvPr/>
        </p:nvSpPr>
        <p:spPr bwMode="auto">
          <a:xfrm>
            <a:off x="1930400" y="3530600"/>
            <a:ext cx="457200" cy="4556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1" name="Rectangle 17"/>
          <p:cNvSpPr>
            <a:spLocks noChangeArrowheads="1"/>
          </p:cNvSpPr>
          <p:nvPr/>
        </p:nvSpPr>
        <p:spPr bwMode="auto">
          <a:xfrm>
            <a:off x="2122488" y="3614738"/>
            <a:ext cx="141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a:p>
        </p:txBody>
      </p:sp>
      <p:sp>
        <p:nvSpPr>
          <p:cNvPr id="39952" name="Rectangle 18"/>
          <p:cNvSpPr>
            <a:spLocks noChangeArrowheads="1"/>
          </p:cNvSpPr>
          <p:nvPr/>
        </p:nvSpPr>
        <p:spPr bwMode="auto">
          <a:xfrm>
            <a:off x="2387600" y="3530600"/>
            <a:ext cx="455613" cy="4556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3" name="Rectangle 19"/>
          <p:cNvSpPr>
            <a:spLocks noChangeArrowheads="1"/>
          </p:cNvSpPr>
          <p:nvPr/>
        </p:nvSpPr>
        <p:spPr bwMode="auto">
          <a:xfrm>
            <a:off x="2578100" y="36147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1</a:t>
            </a:r>
            <a:endParaRPr lang="en-US"/>
          </a:p>
        </p:txBody>
      </p:sp>
      <p:sp>
        <p:nvSpPr>
          <p:cNvPr id="39954" name="Rectangle 20"/>
          <p:cNvSpPr>
            <a:spLocks noChangeArrowheads="1"/>
          </p:cNvSpPr>
          <p:nvPr/>
        </p:nvSpPr>
        <p:spPr bwMode="auto">
          <a:xfrm>
            <a:off x="2843213" y="3530600"/>
            <a:ext cx="457200" cy="4556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5" name="Rectangle 21"/>
          <p:cNvSpPr>
            <a:spLocks noChangeArrowheads="1"/>
          </p:cNvSpPr>
          <p:nvPr/>
        </p:nvSpPr>
        <p:spPr bwMode="auto">
          <a:xfrm>
            <a:off x="3035300" y="3614738"/>
            <a:ext cx="141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0">
                <a:solidFill>
                  <a:srgbClr val="000000"/>
                </a:solidFill>
              </a:rPr>
              <a:t>0</a:t>
            </a:r>
            <a:endParaRPr lang="en-US"/>
          </a:p>
        </p:txBody>
      </p:sp>
      <p:sp>
        <p:nvSpPr>
          <p:cNvPr id="39956" name="Rectangle 22"/>
          <p:cNvSpPr>
            <a:spLocks noChangeArrowheads="1"/>
          </p:cNvSpPr>
          <p:nvPr/>
        </p:nvSpPr>
        <p:spPr bwMode="auto">
          <a:xfrm>
            <a:off x="1474788" y="3074988"/>
            <a:ext cx="455612" cy="4556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7" name="Rectangle 23"/>
          <p:cNvSpPr>
            <a:spLocks noChangeArrowheads="1"/>
          </p:cNvSpPr>
          <p:nvPr/>
        </p:nvSpPr>
        <p:spPr bwMode="auto">
          <a:xfrm>
            <a:off x="1906588" y="33607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0</a:t>
            </a:r>
            <a:endParaRPr lang="en-US"/>
          </a:p>
        </p:txBody>
      </p:sp>
      <p:sp>
        <p:nvSpPr>
          <p:cNvPr id="39958" name="Rectangle 24"/>
          <p:cNvSpPr>
            <a:spLocks noChangeArrowheads="1"/>
          </p:cNvSpPr>
          <p:nvPr/>
        </p:nvSpPr>
        <p:spPr bwMode="auto">
          <a:xfrm>
            <a:off x="1930400" y="3074988"/>
            <a:ext cx="457200" cy="4556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9" name="Rectangle 25"/>
          <p:cNvSpPr>
            <a:spLocks noChangeArrowheads="1"/>
          </p:cNvSpPr>
          <p:nvPr/>
        </p:nvSpPr>
        <p:spPr bwMode="auto">
          <a:xfrm>
            <a:off x="2363788" y="33607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1</a:t>
            </a:r>
            <a:endParaRPr lang="en-US"/>
          </a:p>
        </p:txBody>
      </p:sp>
      <p:sp>
        <p:nvSpPr>
          <p:cNvPr id="39960" name="Rectangle 26"/>
          <p:cNvSpPr>
            <a:spLocks noChangeArrowheads="1"/>
          </p:cNvSpPr>
          <p:nvPr/>
        </p:nvSpPr>
        <p:spPr bwMode="auto">
          <a:xfrm>
            <a:off x="2387600" y="3074988"/>
            <a:ext cx="455613" cy="4556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1" name="Rectangle 27"/>
          <p:cNvSpPr>
            <a:spLocks noChangeArrowheads="1"/>
          </p:cNvSpPr>
          <p:nvPr/>
        </p:nvSpPr>
        <p:spPr bwMode="auto">
          <a:xfrm>
            <a:off x="2819400" y="33607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3</a:t>
            </a:r>
            <a:endParaRPr lang="en-US"/>
          </a:p>
        </p:txBody>
      </p:sp>
      <p:sp>
        <p:nvSpPr>
          <p:cNvPr id="39962" name="Rectangle 28"/>
          <p:cNvSpPr>
            <a:spLocks noChangeArrowheads="1"/>
          </p:cNvSpPr>
          <p:nvPr/>
        </p:nvSpPr>
        <p:spPr bwMode="auto">
          <a:xfrm>
            <a:off x="2843213" y="3074988"/>
            <a:ext cx="457200" cy="4556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3" name="Rectangle 29"/>
          <p:cNvSpPr>
            <a:spLocks noChangeArrowheads="1"/>
          </p:cNvSpPr>
          <p:nvPr/>
        </p:nvSpPr>
        <p:spPr bwMode="auto">
          <a:xfrm>
            <a:off x="3276600" y="33607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2</a:t>
            </a:r>
            <a:endParaRPr lang="en-US"/>
          </a:p>
        </p:txBody>
      </p:sp>
      <p:sp>
        <p:nvSpPr>
          <p:cNvPr id="39964" name="Rectangle 30"/>
          <p:cNvSpPr>
            <a:spLocks noChangeArrowheads="1"/>
          </p:cNvSpPr>
          <p:nvPr/>
        </p:nvSpPr>
        <p:spPr bwMode="auto">
          <a:xfrm>
            <a:off x="1474788" y="3530600"/>
            <a:ext cx="455612" cy="4556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5" name="Rectangle 31"/>
          <p:cNvSpPr>
            <a:spLocks noChangeArrowheads="1"/>
          </p:cNvSpPr>
          <p:nvPr/>
        </p:nvSpPr>
        <p:spPr bwMode="auto">
          <a:xfrm>
            <a:off x="1906588" y="38163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4</a:t>
            </a:r>
            <a:endParaRPr lang="en-US"/>
          </a:p>
        </p:txBody>
      </p:sp>
      <p:sp>
        <p:nvSpPr>
          <p:cNvPr id="39966" name="Rectangle 32"/>
          <p:cNvSpPr>
            <a:spLocks noChangeArrowheads="1"/>
          </p:cNvSpPr>
          <p:nvPr/>
        </p:nvSpPr>
        <p:spPr bwMode="auto">
          <a:xfrm>
            <a:off x="1930400" y="3530600"/>
            <a:ext cx="457200" cy="4556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7" name="Rectangle 33"/>
          <p:cNvSpPr>
            <a:spLocks noChangeArrowheads="1"/>
          </p:cNvSpPr>
          <p:nvPr/>
        </p:nvSpPr>
        <p:spPr bwMode="auto">
          <a:xfrm>
            <a:off x="2363788" y="38163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5</a:t>
            </a:r>
            <a:endParaRPr lang="en-US"/>
          </a:p>
        </p:txBody>
      </p:sp>
      <p:sp>
        <p:nvSpPr>
          <p:cNvPr id="39968" name="Rectangle 34"/>
          <p:cNvSpPr>
            <a:spLocks noChangeArrowheads="1"/>
          </p:cNvSpPr>
          <p:nvPr/>
        </p:nvSpPr>
        <p:spPr bwMode="auto">
          <a:xfrm>
            <a:off x="2387600" y="3530600"/>
            <a:ext cx="455613" cy="4556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9" name="Rectangle 35"/>
          <p:cNvSpPr>
            <a:spLocks noChangeArrowheads="1"/>
          </p:cNvSpPr>
          <p:nvPr/>
        </p:nvSpPr>
        <p:spPr bwMode="auto">
          <a:xfrm>
            <a:off x="2819400" y="38163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7</a:t>
            </a:r>
            <a:endParaRPr lang="en-US"/>
          </a:p>
        </p:txBody>
      </p:sp>
      <p:sp>
        <p:nvSpPr>
          <p:cNvPr id="39970" name="Rectangle 36"/>
          <p:cNvSpPr>
            <a:spLocks noChangeArrowheads="1"/>
          </p:cNvSpPr>
          <p:nvPr/>
        </p:nvSpPr>
        <p:spPr bwMode="auto">
          <a:xfrm>
            <a:off x="2843213" y="3530600"/>
            <a:ext cx="457200" cy="4556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1" name="Rectangle 37"/>
          <p:cNvSpPr>
            <a:spLocks noChangeArrowheads="1"/>
          </p:cNvSpPr>
          <p:nvPr/>
        </p:nvSpPr>
        <p:spPr bwMode="auto">
          <a:xfrm>
            <a:off x="3276600" y="38163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0">
                <a:solidFill>
                  <a:srgbClr val="969696"/>
                </a:solidFill>
              </a:rPr>
              <a:t>6</a:t>
            </a:r>
            <a:endParaRPr lang="en-US"/>
          </a:p>
        </p:txBody>
      </p:sp>
      <p:sp>
        <p:nvSpPr>
          <p:cNvPr id="39972" name="Rectangle 38"/>
          <p:cNvSpPr>
            <a:spLocks noChangeArrowheads="1"/>
          </p:cNvSpPr>
          <p:nvPr/>
        </p:nvSpPr>
        <p:spPr bwMode="auto">
          <a:xfrm>
            <a:off x="1700213" y="284480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a:p>
        </p:txBody>
      </p:sp>
      <p:sp>
        <p:nvSpPr>
          <p:cNvPr id="39973" name="Rectangle 39"/>
          <p:cNvSpPr>
            <a:spLocks noChangeArrowheads="1"/>
          </p:cNvSpPr>
          <p:nvPr/>
        </p:nvSpPr>
        <p:spPr bwMode="auto">
          <a:xfrm>
            <a:off x="1812925" y="284480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a:p>
        </p:txBody>
      </p:sp>
      <p:sp>
        <p:nvSpPr>
          <p:cNvPr id="39974" name="Rectangle 40"/>
          <p:cNvSpPr>
            <a:spLocks noChangeArrowheads="1"/>
          </p:cNvSpPr>
          <p:nvPr/>
        </p:nvSpPr>
        <p:spPr bwMode="auto">
          <a:xfrm>
            <a:off x="2155825" y="284480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a:p>
        </p:txBody>
      </p:sp>
      <p:sp>
        <p:nvSpPr>
          <p:cNvPr id="39975" name="Rectangle 41"/>
          <p:cNvSpPr>
            <a:spLocks noChangeArrowheads="1"/>
          </p:cNvSpPr>
          <p:nvPr/>
        </p:nvSpPr>
        <p:spPr bwMode="auto">
          <a:xfrm>
            <a:off x="2268538" y="284480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a:p>
        </p:txBody>
      </p:sp>
      <p:sp>
        <p:nvSpPr>
          <p:cNvPr id="39976" name="Rectangle 42"/>
          <p:cNvSpPr>
            <a:spLocks noChangeArrowheads="1"/>
          </p:cNvSpPr>
          <p:nvPr/>
        </p:nvSpPr>
        <p:spPr bwMode="auto">
          <a:xfrm>
            <a:off x="2613025" y="284480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a:p>
        </p:txBody>
      </p:sp>
      <p:sp>
        <p:nvSpPr>
          <p:cNvPr id="39977" name="Rectangle 43"/>
          <p:cNvSpPr>
            <a:spLocks noChangeArrowheads="1"/>
          </p:cNvSpPr>
          <p:nvPr/>
        </p:nvSpPr>
        <p:spPr bwMode="auto">
          <a:xfrm>
            <a:off x="2725738" y="284480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a:p>
        </p:txBody>
      </p:sp>
      <p:sp>
        <p:nvSpPr>
          <p:cNvPr id="39978" name="Rectangle 44"/>
          <p:cNvSpPr>
            <a:spLocks noChangeArrowheads="1"/>
          </p:cNvSpPr>
          <p:nvPr/>
        </p:nvSpPr>
        <p:spPr bwMode="auto">
          <a:xfrm>
            <a:off x="3068638" y="284480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a:p>
        </p:txBody>
      </p:sp>
      <p:sp>
        <p:nvSpPr>
          <p:cNvPr id="39979" name="Rectangle 45"/>
          <p:cNvSpPr>
            <a:spLocks noChangeArrowheads="1"/>
          </p:cNvSpPr>
          <p:nvPr/>
        </p:nvSpPr>
        <p:spPr bwMode="auto">
          <a:xfrm>
            <a:off x="3181350" y="2844800"/>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a:p>
        </p:txBody>
      </p:sp>
      <p:sp>
        <p:nvSpPr>
          <p:cNvPr id="39980" name="Rectangle 46"/>
          <p:cNvSpPr>
            <a:spLocks noChangeArrowheads="1"/>
          </p:cNvSpPr>
          <p:nvPr/>
        </p:nvSpPr>
        <p:spPr bwMode="auto">
          <a:xfrm>
            <a:off x="1139825" y="2627313"/>
            <a:ext cx="457200" cy="227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81" name="Rectangle 47"/>
          <p:cNvSpPr>
            <a:spLocks noChangeArrowheads="1"/>
          </p:cNvSpPr>
          <p:nvPr/>
        </p:nvSpPr>
        <p:spPr bwMode="auto">
          <a:xfrm>
            <a:off x="1357313" y="261778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t>
            </a:r>
            <a:endParaRPr lang="en-US"/>
          </a:p>
        </p:txBody>
      </p:sp>
      <p:sp>
        <p:nvSpPr>
          <p:cNvPr id="39982" name="Rectangle 48"/>
          <p:cNvSpPr>
            <a:spLocks noChangeArrowheads="1"/>
          </p:cNvSpPr>
          <p:nvPr/>
        </p:nvSpPr>
        <p:spPr bwMode="auto">
          <a:xfrm>
            <a:off x="1470025" y="261778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a:p>
        </p:txBody>
      </p:sp>
      <p:sp>
        <p:nvSpPr>
          <p:cNvPr id="39983" name="Rectangle 49"/>
          <p:cNvSpPr>
            <a:spLocks noChangeArrowheads="1"/>
          </p:cNvSpPr>
          <p:nvPr/>
        </p:nvSpPr>
        <p:spPr bwMode="auto">
          <a:xfrm>
            <a:off x="912813" y="2854325"/>
            <a:ext cx="455612"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84" name="Rectangle 50"/>
          <p:cNvSpPr>
            <a:spLocks noChangeArrowheads="1"/>
          </p:cNvSpPr>
          <p:nvPr/>
        </p:nvSpPr>
        <p:spPr bwMode="auto">
          <a:xfrm>
            <a:off x="1173163" y="2844800"/>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a:p>
        </p:txBody>
      </p:sp>
      <p:sp>
        <p:nvSpPr>
          <p:cNvPr id="39985" name="Line 51"/>
          <p:cNvSpPr>
            <a:spLocks noChangeShapeType="1"/>
          </p:cNvSpPr>
          <p:nvPr/>
        </p:nvSpPr>
        <p:spPr bwMode="auto">
          <a:xfrm flipH="1" flipV="1">
            <a:off x="1131888" y="2732088"/>
            <a:ext cx="342900" cy="3429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6" name="Rectangle 52"/>
          <p:cNvSpPr>
            <a:spLocks noChangeArrowheads="1"/>
          </p:cNvSpPr>
          <p:nvPr/>
        </p:nvSpPr>
        <p:spPr bwMode="auto">
          <a:xfrm rot="-5400000">
            <a:off x="1275556" y="3671094"/>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1</a:t>
            </a:r>
            <a:endParaRPr lang="en-US"/>
          </a:p>
        </p:txBody>
      </p:sp>
      <p:sp>
        <p:nvSpPr>
          <p:cNvPr id="39987" name="Rectangle 53"/>
          <p:cNvSpPr>
            <a:spLocks noChangeArrowheads="1"/>
          </p:cNvSpPr>
          <p:nvPr/>
        </p:nvSpPr>
        <p:spPr bwMode="auto">
          <a:xfrm rot="-5400000">
            <a:off x="1275557" y="3215481"/>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0</a:t>
            </a:r>
            <a:endParaRPr lang="en-US"/>
          </a:p>
        </p:txBody>
      </p:sp>
      <p:sp>
        <p:nvSpPr>
          <p:cNvPr id="39988" name="Line 54"/>
          <p:cNvSpPr>
            <a:spLocks noChangeShapeType="1"/>
          </p:cNvSpPr>
          <p:nvPr/>
        </p:nvSpPr>
        <p:spPr bwMode="auto">
          <a:xfrm>
            <a:off x="1925638" y="2725738"/>
            <a:ext cx="912812"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9" name="Rectangle 55"/>
          <p:cNvSpPr>
            <a:spLocks noChangeArrowheads="1"/>
          </p:cNvSpPr>
          <p:nvPr/>
        </p:nvSpPr>
        <p:spPr bwMode="auto">
          <a:xfrm>
            <a:off x="2439988" y="249555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a:p>
        </p:txBody>
      </p:sp>
      <p:sp>
        <p:nvSpPr>
          <p:cNvPr id="39990" name="Line 56"/>
          <p:cNvSpPr>
            <a:spLocks noChangeShapeType="1"/>
          </p:cNvSpPr>
          <p:nvPr/>
        </p:nvSpPr>
        <p:spPr bwMode="auto">
          <a:xfrm>
            <a:off x="2382838" y="4094163"/>
            <a:ext cx="912812"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1" name="Rectangle 57"/>
          <p:cNvSpPr>
            <a:spLocks noChangeArrowheads="1"/>
          </p:cNvSpPr>
          <p:nvPr/>
        </p:nvSpPr>
        <p:spPr bwMode="auto">
          <a:xfrm>
            <a:off x="2897188" y="4106863"/>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t>
            </a:r>
            <a:endParaRPr lang="en-US"/>
          </a:p>
        </p:txBody>
      </p:sp>
      <p:sp>
        <p:nvSpPr>
          <p:cNvPr id="39992" name="Line 58"/>
          <p:cNvSpPr>
            <a:spLocks noChangeShapeType="1"/>
          </p:cNvSpPr>
          <p:nvPr/>
        </p:nvSpPr>
        <p:spPr bwMode="auto">
          <a:xfrm flipV="1">
            <a:off x="1176338" y="3524250"/>
            <a:ext cx="1587" cy="457200"/>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3" name="Rectangle 59"/>
          <p:cNvSpPr>
            <a:spLocks noChangeArrowheads="1"/>
          </p:cNvSpPr>
          <p:nvPr/>
        </p:nvSpPr>
        <p:spPr bwMode="auto">
          <a:xfrm rot="-5400000">
            <a:off x="885826" y="3538537"/>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a:p>
        </p:txBody>
      </p:sp>
      <p:sp>
        <p:nvSpPr>
          <p:cNvPr id="39994" name="Freeform 60"/>
          <p:cNvSpPr>
            <a:spLocks/>
          </p:cNvSpPr>
          <p:nvPr/>
        </p:nvSpPr>
        <p:spPr bwMode="auto">
          <a:xfrm>
            <a:off x="1982788" y="3567113"/>
            <a:ext cx="715962" cy="342900"/>
          </a:xfrm>
          <a:custGeom>
            <a:avLst/>
            <a:gdLst>
              <a:gd name="T0" fmla="*/ 2147483647 w 451"/>
              <a:gd name="T1" fmla="*/ 2147483647 h 216"/>
              <a:gd name="T2" fmla="*/ 2147483647 w 451"/>
              <a:gd name="T3" fmla="*/ 2147483647 h 216"/>
              <a:gd name="T4" fmla="*/ 2147483647 w 451"/>
              <a:gd name="T5" fmla="*/ 2147483647 h 216"/>
              <a:gd name="T6" fmla="*/ 2147483647 w 451"/>
              <a:gd name="T7" fmla="*/ 2147483647 h 216"/>
              <a:gd name="T8" fmla="*/ 2147483647 w 451"/>
              <a:gd name="T9" fmla="*/ 2147483647 h 216"/>
              <a:gd name="T10" fmla="*/ 2147483647 w 451"/>
              <a:gd name="T11" fmla="*/ 2147483647 h 216"/>
              <a:gd name="T12" fmla="*/ 2147483647 w 451"/>
              <a:gd name="T13" fmla="*/ 2147483647 h 216"/>
              <a:gd name="T14" fmla="*/ 2147483647 w 451"/>
              <a:gd name="T15" fmla="*/ 2147483647 h 216"/>
              <a:gd name="T16" fmla="*/ 2147483647 w 451"/>
              <a:gd name="T17" fmla="*/ 2147483647 h 216"/>
              <a:gd name="T18" fmla="*/ 2147483647 w 451"/>
              <a:gd name="T19" fmla="*/ 2147483647 h 216"/>
              <a:gd name="T20" fmla="*/ 2147483647 w 451"/>
              <a:gd name="T21" fmla="*/ 2147483647 h 216"/>
              <a:gd name="T22" fmla="*/ 2147483647 w 451"/>
              <a:gd name="T23" fmla="*/ 2147483647 h 216"/>
              <a:gd name="T24" fmla="*/ 2147483647 w 451"/>
              <a:gd name="T25" fmla="*/ 2147483647 h 216"/>
              <a:gd name="T26" fmla="*/ 2147483647 w 451"/>
              <a:gd name="T27" fmla="*/ 2147483647 h 216"/>
              <a:gd name="T28" fmla="*/ 2147483647 w 451"/>
              <a:gd name="T29" fmla="*/ 2147483647 h 216"/>
              <a:gd name="T30" fmla="*/ 2147483647 w 451"/>
              <a:gd name="T31" fmla="*/ 2147483647 h 216"/>
              <a:gd name="T32" fmla="*/ 2147483647 w 451"/>
              <a:gd name="T33" fmla="*/ 2147483647 h 216"/>
              <a:gd name="T34" fmla="*/ 2147483647 w 451"/>
              <a:gd name="T35" fmla="*/ 0 h 216"/>
              <a:gd name="T36" fmla="*/ 2147483647 w 451"/>
              <a:gd name="T37" fmla="*/ 0 h 216"/>
              <a:gd name="T38" fmla="*/ 2147483647 w 451"/>
              <a:gd name="T39" fmla="*/ 2147483647 h 216"/>
              <a:gd name="T40" fmla="*/ 2147483647 w 451"/>
              <a:gd name="T41" fmla="*/ 2147483647 h 216"/>
              <a:gd name="T42" fmla="*/ 2147483647 w 451"/>
              <a:gd name="T43" fmla="*/ 2147483647 h 216"/>
              <a:gd name="T44" fmla="*/ 2147483647 w 451"/>
              <a:gd name="T45" fmla="*/ 2147483647 h 216"/>
              <a:gd name="T46" fmla="*/ 2147483647 w 451"/>
              <a:gd name="T47" fmla="*/ 2147483647 h 216"/>
              <a:gd name="T48" fmla="*/ 2147483647 w 451"/>
              <a:gd name="T49" fmla="*/ 2147483647 h 216"/>
              <a:gd name="T50" fmla="*/ 2147483647 w 451"/>
              <a:gd name="T51" fmla="*/ 2147483647 h 216"/>
              <a:gd name="T52" fmla="*/ 0 w 451"/>
              <a:gd name="T53" fmla="*/ 2147483647 h 216"/>
              <a:gd name="T54" fmla="*/ 0 w 451"/>
              <a:gd name="T55" fmla="*/ 2147483647 h 216"/>
              <a:gd name="T56" fmla="*/ 2147483647 w 451"/>
              <a:gd name="T57" fmla="*/ 2147483647 h 216"/>
              <a:gd name="T58" fmla="*/ 2147483647 w 451"/>
              <a:gd name="T59" fmla="*/ 2147483647 h 216"/>
              <a:gd name="T60" fmla="*/ 2147483647 w 451"/>
              <a:gd name="T61" fmla="*/ 2147483647 h 216"/>
              <a:gd name="T62" fmla="*/ 2147483647 w 451"/>
              <a:gd name="T63" fmla="*/ 2147483647 h 216"/>
              <a:gd name="T64" fmla="*/ 2147483647 w 451"/>
              <a:gd name="T65" fmla="*/ 2147483647 h 216"/>
              <a:gd name="T66" fmla="*/ 2147483647 w 451"/>
              <a:gd name="T67" fmla="*/ 2147483647 h 216"/>
              <a:gd name="T68" fmla="*/ 2147483647 w 451"/>
              <a:gd name="T69" fmla="*/ 2147483647 h 216"/>
              <a:gd name="T70" fmla="*/ 2147483647 w 451"/>
              <a:gd name="T71" fmla="*/ 2147483647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1"/>
              <a:gd name="T109" fmla="*/ 0 h 216"/>
              <a:gd name="T110" fmla="*/ 451 w 451"/>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1" h="216">
                <a:moveTo>
                  <a:pt x="71" y="216"/>
                </a:moveTo>
                <a:lnTo>
                  <a:pt x="379" y="216"/>
                </a:lnTo>
                <a:lnTo>
                  <a:pt x="386" y="215"/>
                </a:lnTo>
                <a:lnTo>
                  <a:pt x="394" y="214"/>
                </a:lnTo>
                <a:lnTo>
                  <a:pt x="400" y="212"/>
                </a:lnTo>
                <a:lnTo>
                  <a:pt x="407" y="210"/>
                </a:lnTo>
                <a:lnTo>
                  <a:pt x="414" y="207"/>
                </a:lnTo>
                <a:lnTo>
                  <a:pt x="419" y="203"/>
                </a:lnTo>
                <a:lnTo>
                  <a:pt x="425" y="199"/>
                </a:lnTo>
                <a:lnTo>
                  <a:pt x="430" y="195"/>
                </a:lnTo>
                <a:lnTo>
                  <a:pt x="434" y="189"/>
                </a:lnTo>
                <a:lnTo>
                  <a:pt x="439" y="184"/>
                </a:lnTo>
                <a:lnTo>
                  <a:pt x="443" y="178"/>
                </a:lnTo>
                <a:lnTo>
                  <a:pt x="445" y="171"/>
                </a:lnTo>
                <a:lnTo>
                  <a:pt x="448" y="165"/>
                </a:lnTo>
                <a:lnTo>
                  <a:pt x="450" y="158"/>
                </a:lnTo>
                <a:lnTo>
                  <a:pt x="451" y="151"/>
                </a:lnTo>
                <a:lnTo>
                  <a:pt x="451" y="143"/>
                </a:lnTo>
                <a:lnTo>
                  <a:pt x="451" y="72"/>
                </a:lnTo>
                <a:lnTo>
                  <a:pt x="451" y="65"/>
                </a:lnTo>
                <a:lnTo>
                  <a:pt x="450" y="57"/>
                </a:lnTo>
                <a:lnTo>
                  <a:pt x="448" y="51"/>
                </a:lnTo>
                <a:lnTo>
                  <a:pt x="445" y="44"/>
                </a:lnTo>
                <a:lnTo>
                  <a:pt x="443" y="37"/>
                </a:lnTo>
                <a:lnTo>
                  <a:pt x="439" y="32"/>
                </a:lnTo>
                <a:lnTo>
                  <a:pt x="434" y="27"/>
                </a:lnTo>
                <a:lnTo>
                  <a:pt x="430" y="21"/>
                </a:lnTo>
                <a:lnTo>
                  <a:pt x="425" y="17"/>
                </a:lnTo>
                <a:lnTo>
                  <a:pt x="419" y="12"/>
                </a:lnTo>
                <a:lnTo>
                  <a:pt x="414" y="8"/>
                </a:lnTo>
                <a:lnTo>
                  <a:pt x="407" y="6"/>
                </a:lnTo>
                <a:lnTo>
                  <a:pt x="400" y="3"/>
                </a:lnTo>
                <a:lnTo>
                  <a:pt x="394" y="1"/>
                </a:lnTo>
                <a:lnTo>
                  <a:pt x="386" y="0"/>
                </a:lnTo>
                <a:lnTo>
                  <a:pt x="379" y="0"/>
                </a:lnTo>
                <a:lnTo>
                  <a:pt x="71" y="0"/>
                </a:lnTo>
                <a:lnTo>
                  <a:pt x="64" y="0"/>
                </a:lnTo>
                <a:lnTo>
                  <a:pt x="57" y="1"/>
                </a:lnTo>
                <a:lnTo>
                  <a:pt x="51" y="3"/>
                </a:lnTo>
                <a:lnTo>
                  <a:pt x="43" y="6"/>
                </a:lnTo>
                <a:lnTo>
                  <a:pt x="37" y="8"/>
                </a:lnTo>
                <a:lnTo>
                  <a:pt x="32" y="12"/>
                </a:lnTo>
                <a:lnTo>
                  <a:pt x="26" y="17"/>
                </a:lnTo>
                <a:lnTo>
                  <a:pt x="21" y="21"/>
                </a:lnTo>
                <a:lnTo>
                  <a:pt x="16" y="27"/>
                </a:lnTo>
                <a:lnTo>
                  <a:pt x="12" y="32"/>
                </a:lnTo>
                <a:lnTo>
                  <a:pt x="8" y="37"/>
                </a:lnTo>
                <a:lnTo>
                  <a:pt x="5" y="44"/>
                </a:lnTo>
                <a:lnTo>
                  <a:pt x="3" y="51"/>
                </a:lnTo>
                <a:lnTo>
                  <a:pt x="1" y="57"/>
                </a:lnTo>
                <a:lnTo>
                  <a:pt x="0" y="65"/>
                </a:lnTo>
                <a:lnTo>
                  <a:pt x="0" y="72"/>
                </a:lnTo>
                <a:lnTo>
                  <a:pt x="0" y="143"/>
                </a:lnTo>
                <a:lnTo>
                  <a:pt x="0" y="151"/>
                </a:lnTo>
                <a:lnTo>
                  <a:pt x="1" y="158"/>
                </a:lnTo>
                <a:lnTo>
                  <a:pt x="3" y="165"/>
                </a:lnTo>
                <a:lnTo>
                  <a:pt x="5" y="171"/>
                </a:lnTo>
                <a:lnTo>
                  <a:pt x="8" y="178"/>
                </a:lnTo>
                <a:lnTo>
                  <a:pt x="12" y="184"/>
                </a:lnTo>
                <a:lnTo>
                  <a:pt x="16" y="189"/>
                </a:lnTo>
                <a:lnTo>
                  <a:pt x="21" y="195"/>
                </a:lnTo>
                <a:lnTo>
                  <a:pt x="26" y="199"/>
                </a:lnTo>
                <a:lnTo>
                  <a:pt x="32" y="203"/>
                </a:lnTo>
                <a:lnTo>
                  <a:pt x="37" y="207"/>
                </a:lnTo>
                <a:lnTo>
                  <a:pt x="43" y="210"/>
                </a:lnTo>
                <a:lnTo>
                  <a:pt x="51" y="212"/>
                </a:lnTo>
                <a:lnTo>
                  <a:pt x="57" y="214"/>
                </a:lnTo>
                <a:lnTo>
                  <a:pt x="64" y="215"/>
                </a:lnTo>
                <a:lnTo>
                  <a:pt x="71" y="216"/>
                </a:lnTo>
                <a:close/>
              </a:path>
            </a:pathLst>
          </a:custGeom>
          <a:noFill/>
          <a:ln w="30163">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5" name="Line 61"/>
          <p:cNvSpPr>
            <a:spLocks noChangeShapeType="1"/>
          </p:cNvSpPr>
          <p:nvPr/>
        </p:nvSpPr>
        <p:spPr bwMode="auto">
          <a:xfrm flipH="1">
            <a:off x="1701800" y="3929063"/>
            <a:ext cx="482600" cy="455612"/>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6" name="Freeform 62"/>
          <p:cNvSpPr>
            <a:spLocks/>
          </p:cNvSpPr>
          <p:nvPr/>
        </p:nvSpPr>
        <p:spPr bwMode="auto">
          <a:xfrm>
            <a:off x="2527300" y="3125788"/>
            <a:ext cx="709613" cy="341312"/>
          </a:xfrm>
          <a:custGeom>
            <a:avLst/>
            <a:gdLst>
              <a:gd name="T0" fmla="*/ 2147483647 w 447"/>
              <a:gd name="T1" fmla="*/ 2147483647 h 215"/>
              <a:gd name="T2" fmla="*/ 2147483647 w 447"/>
              <a:gd name="T3" fmla="*/ 2147483647 h 215"/>
              <a:gd name="T4" fmla="*/ 2147483647 w 447"/>
              <a:gd name="T5" fmla="*/ 2147483647 h 215"/>
              <a:gd name="T6" fmla="*/ 2147483647 w 447"/>
              <a:gd name="T7" fmla="*/ 2147483647 h 215"/>
              <a:gd name="T8" fmla="*/ 2147483647 w 447"/>
              <a:gd name="T9" fmla="*/ 2147483647 h 215"/>
              <a:gd name="T10" fmla="*/ 2147483647 w 447"/>
              <a:gd name="T11" fmla="*/ 2147483647 h 215"/>
              <a:gd name="T12" fmla="*/ 2147483647 w 447"/>
              <a:gd name="T13" fmla="*/ 2147483647 h 215"/>
              <a:gd name="T14" fmla="*/ 2147483647 w 447"/>
              <a:gd name="T15" fmla="*/ 2147483647 h 215"/>
              <a:gd name="T16" fmla="*/ 2147483647 w 447"/>
              <a:gd name="T17" fmla="*/ 2147483647 h 215"/>
              <a:gd name="T18" fmla="*/ 2147483647 w 447"/>
              <a:gd name="T19" fmla="*/ 2147483647 h 215"/>
              <a:gd name="T20" fmla="*/ 2147483647 w 447"/>
              <a:gd name="T21" fmla="*/ 2147483647 h 215"/>
              <a:gd name="T22" fmla="*/ 2147483647 w 447"/>
              <a:gd name="T23" fmla="*/ 2147483647 h 215"/>
              <a:gd name="T24" fmla="*/ 2147483647 w 447"/>
              <a:gd name="T25" fmla="*/ 2147483647 h 215"/>
              <a:gd name="T26" fmla="*/ 2147483647 w 447"/>
              <a:gd name="T27" fmla="*/ 2147483647 h 215"/>
              <a:gd name="T28" fmla="*/ 2147483647 w 447"/>
              <a:gd name="T29" fmla="*/ 2147483647 h 215"/>
              <a:gd name="T30" fmla="*/ 2147483647 w 447"/>
              <a:gd name="T31" fmla="*/ 2147483647 h 215"/>
              <a:gd name="T32" fmla="*/ 2147483647 w 447"/>
              <a:gd name="T33" fmla="*/ 2147483647 h 215"/>
              <a:gd name="T34" fmla="*/ 2147483647 w 447"/>
              <a:gd name="T35" fmla="*/ 0 h 215"/>
              <a:gd name="T36" fmla="*/ 2147483647 w 447"/>
              <a:gd name="T37" fmla="*/ 0 h 215"/>
              <a:gd name="T38" fmla="*/ 2147483647 w 447"/>
              <a:gd name="T39" fmla="*/ 2147483647 h 215"/>
              <a:gd name="T40" fmla="*/ 2147483647 w 447"/>
              <a:gd name="T41" fmla="*/ 2147483647 h 215"/>
              <a:gd name="T42" fmla="*/ 2147483647 w 447"/>
              <a:gd name="T43" fmla="*/ 2147483647 h 215"/>
              <a:gd name="T44" fmla="*/ 2147483647 w 447"/>
              <a:gd name="T45" fmla="*/ 2147483647 h 215"/>
              <a:gd name="T46" fmla="*/ 2147483647 w 447"/>
              <a:gd name="T47" fmla="*/ 2147483647 h 215"/>
              <a:gd name="T48" fmla="*/ 2147483647 w 447"/>
              <a:gd name="T49" fmla="*/ 2147483647 h 215"/>
              <a:gd name="T50" fmla="*/ 2147483647 w 447"/>
              <a:gd name="T51" fmla="*/ 2147483647 h 215"/>
              <a:gd name="T52" fmla="*/ 0 w 447"/>
              <a:gd name="T53" fmla="*/ 2147483647 h 215"/>
              <a:gd name="T54" fmla="*/ 0 w 447"/>
              <a:gd name="T55" fmla="*/ 2147483647 h 215"/>
              <a:gd name="T56" fmla="*/ 2147483647 w 447"/>
              <a:gd name="T57" fmla="*/ 2147483647 h 215"/>
              <a:gd name="T58" fmla="*/ 2147483647 w 447"/>
              <a:gd name="T59" fmla="*/ 2147483647 h 215"/>
              <a:gd name="T60" fmla="*/ 2147483647 w 447"/>
              <a:gd name="T61" fmla="*/ 2147483647 h 215"/>
              <a:gd name="T62" fmla="*/ 2147483647 w 447"/>
              <a:gd name="T63" fmla="*/ 2147483647 h 215"/>
              <a:gd name="T64" fmla="*/ 2147483647 w 447"/>
              <a:gd name="T65" fmla="*/ 2147483647 h 215"/>
              <a:gd name="T66" fmla="*/ 2147483647 w 447"/>
              <a:gd name="T67" fmla="*/ 2147483647 h 215"/>
              <a:gd name="T68" fmla="*/ 2147483647 w 447"/>
              <a:gd name="T69" fmla="*/ 2147483647 h 215"/>
              <a:gd name="T70" fmla="*/ 2147483647 w 447"/>
              <a:gd name="T71" fmla="*/ 2147483647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7"/>
              <a:gd name="T109" fmla="*/ 0 h 215"/>
              <a:gd name="T110" fmla="*/ 447 w 447"/>
              <a:gd name="T111" fmla="*/ 215 h 2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7" h="215">
                <a:moveTo>
                  <a:pt x="72" y="215"/>
                </a:moveTo>
                <a:lnTo>
                  <a:pt x="375" y="215"/>
                </a:lnTo>
                <a:lnTo>
                  <a:pt x="383" y="215"/>
                </a:lnTo>
                <a:lnTo>
                  <a:pt x="389" y="214"/>
                </a:lnTo>
                <a:lnTo>
                  <a:pt x="397" y="212"/>
                </a:lnTo>
                <a:lnTo>
                  <a:pt x="403" y="209"/>
                </a:lnTo>
                <a:lnTo>
                  <a:pt x="409" y="207"/>
                </a:lnTo>
                <a:lnTo>
                  <a:pt x="416" y="203"/>
                </a:lnTo>
                <a:lnTo>
                  <a:pt x="421" y="199"/>
                </a:lnTo>
                <a:lnTo>
                  <a:pt x="427" y="194"/>
                </a:lnTo>
                <a:lnTo>
                  <a:pt x="431" y="189"/>
                </a:lnTo>
                <a:lnTo>
                  <a:pt x="435" y="183"/>
                </a:lnTo>
                <a:lnTo>
                  <a:pt x="438" y="178"/>
                </a:lnTo>
                <a:lnTo>
                  <a:pt x="442" y="171"/>
                </a:lnTo>
                <a:lnTo>
                  <a:pt x="444" y="165"/>
                </a:lnTo>
                <a:lnTo>
                  <a:pt x="446" y="158"/>
                </a:lnTo>
                <a:lnTo>
                  <a:pt x="446" y="151"/>
                </a:lnTo>
                <a:lnTo>
                  <a:pt x="447" y="143"/>
                </a:lnTo>
                <a:lnTo>
                  <a:pt x="447" y="72"/>
                </a:lnTo>
                <a:lnTo>
                  <a:pt x="446" y="64"/>
                </a:lnTo>
                <a:lnTo>
                  <a:pt x="446" y="57"/>
                </a:lnTo>
                <a:lnTo>
                  <a:pt x="444" y="50"/>
                </a:lnTo>
                <a:lnTo>
                  <a:pt x="442" y="44"/>
                </a:lnTo>
                <a:lnTo>
                  <a:pt x="438" y="38"/>
                </a:lnTo>
                <a:lnTo>
                  <a:pt x="435" y="31"/>
                </a:lnTo>
                <a:lnTo>
                  <a:pt x="431" y="26"/>
                </a:lnTo>
                <a:lnTo>
                  <a:pt x="427" y="20"/>
                </a:lnTo>
                <a:lnTo>
                  <a:pt x="421" y="16"/>
                </a:lnTo>
                <a:lnTo>
                  <a:pt x="416" y="12"/>
                </a:lnTo>
                <a:lnTo>
                  <a:pt x="409" y="9"/>
                </a:lnTo>
                <a:lnTo>
                  <a:pt x="403" y="5"/>
                </a:lnTo>
                <a:lnTo>
                  <a:pt x="397" y="3"/>
                </a:lnTo>
                <a:lnTo>
                  <a:pt x="389" y="1"/>
                </a:lnTo>
                <a:lnTo>
                  <a:pt x="383" y="0"/>
                </a:lnTo>
                <a:lnTo>
                  <a:pt x="375" y="0"/>
                </a:lnTo>
                <a:lnTo>
                  <a:pt x="72" y="0"/>
                </a:lnTo>
                <a:lnTo>
                  <a:pt x="64" y="0"/>
                </a:lnTo>
                <a:lnTo>
                  <a:pt x="57" y="1"/>
                </a:lnTo>
                <a:lnTo>
                  <a:pt x="51" y="3"/>
                </a:lnTo>
                <a:lnTo>
                  <a:pt x="44" y="5"/>
                </a:lnTo>
                <a:lnTo>
                  <a:pt x="38" y="9"/>
                </a:lnTo>
                <a:lnTo>
                  <a:pt x="32" y="12"/>
                </a:lnTo>
                <a:lnTo>
                  <a:pt x="26" y="16"/>
                </a:lnTo>
                <a:lnTo>
                  <a:pt x="21" y="20"/>
                </a:lnTo>
                <a:lnTo>
                  <a:pt x="16" y="26"/>
                </a:lnTo>
                <a:lnTo>
                  <a:pt x="13" y="31"/>
                </a:lnTo>
                <a:lnTo>
                  <a:pt x="9" y="38"/>
                </a:lnTo>
                <a:lnTo>
                  <a:pt x="5" y="44"/>
                </a:lnTo>
                <a:lnTo>
                  <a:pt x="4" y="50"/>
                </a:lnTo>
                <a:lnTo>
                  <a:pt x="2" y="57"/>
                </a:lnTo>
                <a:lnTo>
                  <a:pt x="1" y="64"/>
                </a:lnTo>
                <a:lnTo>
                  <a:pt x="0" y="72"/>
                </a:lnTo>
                <a:lnTo>
                  <a:pt x="0" y="143"/>
                </a:lnTo>
                <a:lnTo>
                  <a:pt x="1" y="151"/>
                </a:lnTo>
                <a:lnTo>
                  <a:pt x="2" y="158"/>
                </a:lnTo>
                <a:lnTo>
                  <a:pt x="4" y="165"/>
                </a:lnTo>
                <a:lnTo>
                  <a:pt x="5" y="171"/>
                </a:lnTo>
                <a:lnTo>
                  <a:pt x="9" y="178"/>
                </a:lnTo>
                <a:lnTo>
                  <a:pt x="13" y="183"/>
                </a:lnTo>
                <a:lnTo>
                  <a:pt x="16" y="189"/>
                </a:lnTo>
                <a:lnTo>
                  <a:pt x="21" y="194"/>
                </a:lnTo>
                <a:lnTo>
                  <a:pt x="26" y="199"/>
                </a:lnTo>
                <a:lnTo>
                  <a:pt x="32" y="203"/>
                </a:lnTo>
                <a:lnTo>
                  <a:pt x="38" y="207"/>
                </a:lnTo>
                <a:lnTo>
                  <a:pt x="44" y="209"/>
                </a:lnTo>
                <a:lnTo>
                  <a:pt x="51" y="212"/>
                </a:lnTo>
                <a:lnTo>
                  <a:pt x="57" y="214"/>
                </a:lnTo>
                <a:lnTo>
                  <a:pt x="64" y="215"/>
                </a:lnTo>
                <a:lnTo>
                  <a:pt x="72" y="215"/>
                </a:lnTo>
                <a:close/>
              </a:path>
            </a:pathLst>
          </a:custGeom>
          <a:noFill/>
          <a:ln w="30163">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97" name="Line 63"/>
          <p:cNvSpPr>
            <a:spLocks noChangeShapeType="1"/>
          </p:cNvSpPr>
          <p:nvPr/>
        </p:nvSpPr>
        <p:spPr bwMode="auto">
          <a:xfrm flipH="1">
            <a:off x="3243263" y="3187700"/>
            <a:ext cx="284162" cy="114300"/>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8" name="Line 64"/>
          <p:cNvSpPr>
            <a:spLocks noChangeShapeType="1"/>
          </p:cNvSpPr>
          <p:nvPr/>
        </p:nvSpPr>
        <p:spPr bwMode="auto">
          <a:xfrm>
            <a:off x="3994150" y="3092450"/>
            <a:ext cx="101600"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9" name="Rectangle 65"/>
          <p:cNvSpPr>
            <a:spLocks noChangeArrowheads="1"/>
          </p:cNvSpPr>
          <p:nvPr/>
        </p:nvSpPr>
        <p:spPr bwMode="auto">
          <a:xfrm>
            <a:off x="4051300" y="3068638"/>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a:p>
        </p:txBody>
      </p:sp>
      <p:sp>
        <p:nvSpPr>
          <p:cNvPr id="40000" name="Rectangle 66"/>
          <p:cNvSpPr>
            <a:spLocks noChangeArrowheads="1"/>
          </p:cNvSpPr>
          <p:nvPr/>
        </p:nvSpPr>
        <p:spPr bwMode="auto">
          <a:xfrm>
            <a:off x="3711575" y="306863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t>
            </a:r>
            <a:endParaRPr lang="en-US"/>
          </a:p>
        </p:txBody>
      </p:sp>
      <p:sp>
        <p:nvSpPr>
          <p:cNvPr id="40001" name="Rectangle 68"/>
          <p:cNvSpPr>
            <a:spLocks noChangeArrowheads="1"/>
          </p:cNvSpPr>
          <p:nvPr/>
        </p:nvSpPr>
        <p:spPr bwMode="auto">
          <a:xfrm>
            <a:off x="1955800" y="4389438"/>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c</a:t>
            </a:r>
            <a:endParaRPr lang="en-US"/>
          </a:p>
        </p:txBody>
      </p:sp>
      <p:sp>
        <p:nvSpPr>
          <p:cNvPr id="40002" name="Rectangle 69"/>
          <p:cNvSpPr>
            <a:spLocks noChangeArrowheads="1"/>
          </p:cNvSpPr>
          <p:nvPr/>
        </p:nvSpPr>
        <p:spPr bwMode="auto">
          <a:xfrm>
            <a:off x="1598613" y="4389438"/>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a:p>
        </p:txBody>
      </p:sp>
      <p:sp>
        <p:nvSpPr>
          <p:cNvPr id="40003" name="Freeform 71"/>
          <p:cNvSpPr>
            <a:spLocks/>
          </p:cNvSpPr>
          <p:nvPr/>
        </p:nvSpPr>
        <p:spPr bwMode="auto">
          <a:xfrm>
            <a:off x="2470150" y="3182938"/>
            <a:ext cx="285750" cy="757237"/>
          </a:xfrm>
          <a:custGeom>
            <a:avLst/>
            <a:gdLst>
              <a:gd name="T0" fmla="*/ 2147483647 w 180"/>
              <a:gd name="T1" fmla="*/ 2147483647 h 477"/>
              <a:gd name="T2" fmla="*/ 2147483647 w 180"/>
              <a:gd name="T3" fmla="*/ 2147483647 h 477"/>
              <a:gd name="T4" fmla="*/ 2147483647 w 180"/>
              <a:gd name="T5" fmla="*/ 2147483647 h 477"/>
              <a:gd name="T6" fmla="*/ 2147483647 w 180"/>
              <a:gd name="T7" fmla="*/ 2147483647 h 477"/>
              <a:gd name="T8" fmla="*/ 2147483647 w 180"/>
              <a:gd name="T9" fmla="*/ 2147483647 h 477"/>
              <a:gd name="T10" fmla="*/ 2147483647 w 180"/>
              <a:gd name="T11" fmla="*/ 2147483647 h 477"/>
              <a:gd name="T12" fmla="*/ 2147483647 w 180"/>
              <a:gd name="T13" fmla="*/ 2147483647 h 477"/>
              <a:gd name="T14" fmla="*/ 2147483647 w 180"/>
              <a:gd name="T15" fmla="*/ 2147483647 h 477"/>
              <a:gd name="T16" fmla="*/ 2147483647 w 180"/>
              <a:gd name="T17" fmla="*/ 2147483647 h 477"/>
              <a:gd name="T18" fmla="*/ 2147483647 w 180"/>
              <a:gd name="T19" fmla="*/ 2147483647 h 477"/>
              <a:gd name="T20" fmla="*/ 2147483647 w 180"/>
              <a:gd name="T21" fmla="*/ 2147483647 h 477"/>
              <a:gd name="T22" fmla="*/ 2147483647 w 180"/>
              <a:gd name="T23" fmla="*/ 2147483647 h 477"/>
              <a:gd name="T24" fmla="*/ 2147483647 w 180"/>
              <a:gd name="T25" fmla="*/ 2147483647 h 477"/>
              <a:gd name="T26" fmla="*/ 2147483647 w 180"/>
              <a:gd name="T27" fmla="*/ 2147483647 h 477"/>
              <a:gd name="T28" fmla="*/ 2147483647 w 180"/>
              <a:gd name="T29" fmla="*/ 2147483647 h 477"/>
              <a:gd name="T30" fmla="*/ 2147483647 w 180"/>
              <a:gd name="T31" fmla="*/ 2147483647 h 477"/>
              <a:gd name="T32" fmla="*/ 2147483647 w 180"/>
              <a:gd name="T33" fmla="*/ 2147483647 h 477"/>
              <a:gd name="T34" fmla="*/ 2147483647 w 180"/>
              <a:gd name="T35" fmla="*/ 0 h 477"/>
              <a:gd name="T36" fmla="*/ 2147483647 w 180"/>
              <a:gd name="T37" fmla="*/ 0 h 477"/>
              <a:gd name="T38" fmla="*/ 2147483647 w 180"/>
              <a:gd name="T39" fmla="*/ 2147483647 h 477"/>
              <a:gd name="T40" fmla="*/ 2147483647 w 180"/>
              <a:gd name="T41" fmla="*/ 2147483647 h 477"/>
              <a:gd name="T42" fmla="*/ 2147483647 w 180"/>
              <a:gd name="T43" fmla="*/ 2147483647 h 477"/>
              <a:gd name="T44" fmla="*/ 2147483647 w 180"/>
              <a:gd name="T45" fmla="*/ 2147483647 h 477"/>
              <a:gd name="T46" fmla="*/ 2147483647 w 180"/>
              <a:gd name="T47" fmla="*/ 2147483647 h 477"/>
              <a:gd name="T48" fmla="*/ 2147483647 w 180"/>
              <a:gd name="T49" fmla="*/ 2147483647 h 477"/>
              <a:gd name="T50" fmla="*/ 2147483647 w 180"/>
              <a:gd name="T51" fmla="*/ 2147483647 h 477"/>
              <a:gd name="T52" fmla="*/ 0 w 180"/>
              <a:gd name="T53" fmla="*/ 2147483647 h 477"/>
              <a:gd name="T54" fmla="*/ 0 w 180"/>
              <a:gd name="T55" fmla="*/ 2147483647 h 477"/>
              <a:gd name="T56" fmla="*/ 2147483647 w 180"/>
              <a:gd name="T57" fmla="*/ 2147483647 h 477"/>
              <a:gd name="T58" fmla="*/ 2147483647 w 180"/>
              <a:gd name="T59" fmla="*/ 2147483647 h 477"/>
              <a:gd name="T60" fmla="*/ 2147483647 w 180"/>
              <a:gd name="T61" fmla="*/ 2147483647 h 477"/>
              <a:gd name="T62" fmla="*/ 2147483647 w 180"/>
              <a:gd name="T63" fmla="*/ 2147483647 h 477"/>
              <a:gd name="T64" fmla="*/ 2147483647 w 180"/>
              <a:gd name="T65" fmla="*/ 2147483647 h 477"/>
              <a:gd name="T66" fmla="*/ 2147483647 w 180"/>
              <a:gd name="T67" fmla="*/ 2147483647 h 477"/>
              <a:gd name="T68" fmla="*/ 2147483647 w 180"/>
              <a:gd name="T69" fmla="*/ 2147483647 h 477"/>
              <a:gd name="T70" fmla="*/ 2147483647 w 180"/>
              <a:gd name="T71" fmla="*/ 2147483647 h 4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0"/>
              <a:gd name="T109" fmla="*/ 0 h 477"/>
              <a:gd name="T110" fmla="*/ 180 w 180"/>
              <a:gd name="T111" fmla="*/ 477 h 4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0" h="477">
                <a:moveTo>
                  <a:pt x="72" y="477"/>
                </a:moveTo>
                <a:lnTo>
                  <a:pt x="108" y="477"/>
                </a:lnTo>
                <a:lnTo>
                  <a:pt x="116" y="477"/>
                </a:lnTo>
                <a:lnTo>
                  <a:pt x="122" y="475"/>
                </a:lnTo>
                <a:lnTo>
                  <a:pt x="129" y="473"/>
                </a:lnTo>
                <a:lnTo>
                  <a:pt x="136" y="471"/>
                </a:lnTo>
                <a:lnTo>
                  <a:pt x="142" y="468"/>
                </a:lnTo>
                <a:lnTo>
                  <a:pt x="148" y="464"/>
                </a:lnTo>
                <a:lnTo>
                  <a:pt x="154" y="460"/>
                </a:lnTo>
                <a:lnTo>
                  <a:pt x="159" y="456"/>
                </a:lnTo>
                <a:lnTo>
                  <a:pt x="164" y="450"/>
                </a:lnTo>
                <a:lnTo>
                  <a:pt x="167" y="445"/>
                </a:lnTo>
                <a:lnTo>
                  <a:pt x="171" y="439"/>
                </a:lnTo>
                <a:lnTo>
                  <a:pt x="175" y="432"/>
                </a:lnTo>
                <a:lnTo>
                  <a:pt x="176" y="426"/>
                </a:lnTo>
                <a:lnTo>
                  <a:pt x="178" y="420"/>
                </a:lnTo>
                <a:lnTo>
                  <a:pt x="179" y="412"/>
                </a:lnTo>
                <a:lnTo>
                  <a:pt x="180" y="405"/>
                </a:lnTo>
                <a:lnTo>
                  <a:pt x="180" y="71"/>
                </a:lnTo>
                <a:lnTo>
                  <a:pt x="179" y="64"/>
                </a:lnTo>
                <a:lnTo>
                  <a:pt x="178" y="57"/>
                </a:lnTo>
                <a:lnTo>
                  <a:pt x="176" y="50"/>
                </a:lnTo>
                <a:lnTo>
                  <a:pt x="175" y="43"/>
                </a:lnTo>
                <a:lnTo>
                  <a:pt x="171" y="37"/>
                </a:lnTo>
                <a:lnTo>
                  <a:pt x="167" y="31"/>
                </a:lnTo>
                <a:lnTo>
                  <a:pt x="164" y="26"/>
                </a:lnTo>
                <a:lnTo>
                  <a:pt x="159" y="21"/>
                </a:lnTo>
                <a:lnTo>
                  <a:pt x="154" y="16"/>
                </a:lnTo>
                <a:lnTo>
                  <a:pt x="148" y="11"/>
                </a:lnTo>
                <a:lnTo>
                  <a:pt x="142" y="8"/>
                </a:lnTo>
                <a:lnTo>
                  <a:pt x="136" y="5"/>
                </a:lnTo>
                <a:lnTo>
                  <a:pt x="129" y="2"/>
                </a:lnTo>
                <a:lnTo>
                  <a:pt x="122" y="2"/>
                </a:lnTo>
                <a:lnTo>
                  <a:pt x="116" y="0"/>
                </a:lnTo>
                <a:lnTo>
                  <a:pt x="108" y="0"/>
                </a:lnTo>
                <a:lnTo>
                  <a:pt x="72" y="0"/>
                </a:lnTo>
                <a:lnTo>
                  <a:pt x="65" y="0"/>
                </a:lnTo>
                <a:lnTo>
                  <a:pt x="58" y="2"/>
                </a:lnTo>
                <a:lnTo>
                  <a:pt x="50" y="2"/>
                </a:lnTo>
                <a:lnTo>
                  <a:pt x="44" y="5"/>
                </a:lnTo>
                <a:lnTo>
                  <a:pt x="38" y="8"/>
                </a:lnTo>
                <a:lnTo>
                  <a:pt x="31" y="11"/>
                </a:lnTo>
                <a:lnTo>
                  <a:pt x="26" y="16"/>
                </a:lnTo>
                <a:lnTo>
                  <a:pt x="22" y="21"/>
                </a:lnTo>
                <a:lnTo>
                  <a:pt x="17" y="26"/>
                </a:lnTo>
                <a:lnTo>
                  <a:pt x="12" y="31"/>
                </a:lnTo>
                <a:lnTo>
                  <a:pt x="9" y="37"/>
                </a:lnTo>
                <a:lnTo>
                  <a:pt x="6" y="43"/>
                </a:lnTo>
                <a:lnTo>
                  <a:pt x="3" y="50"/>
                </a:lnTo>
                <a:lnTo>
                  <a:pt x="2" y="57"/>
                </a:lnTo>
                <a:lnTo>
                  <a:pt x="1" y="64"/>
                </a:lnTo>
                <a:lnTo>
                  <a:pt x="0" y="71"/>
                </a:lnTo>
                <a:lnTo>
                  <a:pt x="0" y="405"/>
                </a:lnTo>
                <a:lnTo>
                  <a:pt x="1" y="412"/>
                </a:lnTo>
                <a:lnTo>
                  <a:pt x="2" y="420"/>
                </a:lnTo>
                <a:lnTo>
                  <a:pt x="3" y="426"/>
                </a:lnTo>
                <a:lnTo>
                  <a:pt x="6" y="432"/>
                </a:lnTo>
                <a:lnTo>
                  <a:pt x="9" y="439"/>
                </a:lnTo>
                <a:lnTo>
                  <a:pt x="12" y="445"/>
                </a:lnTo>
                <a:lnTo>
                  <a:pt x="17" y="450"/>
                </a:lnTo>
                <a:lnTo>
                  <a:pt x="22" y="456"/>
                </a:lnTo>
                <a:lnTo>
                  <a:pt x="26" y="460"/>
                </a:lnTo>
                <a:lnTo>
                  <a:pt x="31" y="464"/>
                </a:lnTo>
                <a:lnTo>
                  <a:pt x="38" y="468"/>
                </a:lnTo>
                <a:lnTo>
                  <a:pt x="44" y="471"/>
                </a:lnTo>
                <a:lnTo>
                  <a:pt x="50" y="473"/>
                </a:lnTo>
                <a:lnTo>
                  <a:pt x="58" y="475"/>
                </a:lnTo>
                <a:lnTo>
                  <a:pt x="65" y="477"/>
                </a:lnTo>
                <a:lnTo>
                  <a:pt x="72" y="477"/>
                </a:lnTo>
                <a:close/>
              </a:path>
            </a:pathLst>
          </a:custGeom>
          <a:noFill/>
          <a:ln w="30163">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04" name="Line 72"/>
          <p:cNvSpPr>
            <a:spLocks noChangeShapeType="1"/>
          </p:cNvSpPr>
          <p:nvPr/>
        </p:nvSpPr>
        <p:spPr bwMode="auto">
          <a:xfrm flipH="1">
            <a:off x="2559050" y="3910013"/>
            <a:ext cx="196850" cy="474662"/>
          </a:xfrm>
          <a:prstGeom prst="line">
            <a:avLst/>
          </a:prstGeom>
          <a:noFill/>
          <a:ln w="190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5" name="Rectangle 73"/>
          <p:cNvSpPr>
            <a:spLocks noChangeArrowheads="1"/>
          </p:cNvSpPr>
          <p:nvPr/>
        </p:nvSpPr>
        <p:spPr bwMode="auto">
          <a:xfrm>
            <a:off x="2786063" y="441325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b</a:t>
            </a:r>
            <a:endParaRPr lang="en-US"/>
          </a:p>
        </p:txBody>
      </p:sp>
      <p:sp>
        <p:nvSpPr>
          <p:cNvPr id="40006" name="Rectangle 74"/>
          <p:cNvSpPr>
            <a:spLocks noChangeArrowheads="1"/>
          </p:cNvSpPr>
          <p:nvPr/>
        </p:nvSpPr>
        <p:spPr bwMode="auto">
          <a:xfrm>
            <a:off x="2487613" y="4413250"/>
            <a:ext cx="112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a</a:t>
            </a:r>
            <a:endParaRPr lang="en-US"/>
          </a:p>
        </p:txBody>
      </p:sp>
      <p:sp>
        <p:nvSpPr>
          <p:cNvPr id="40007" name="Rectangle 5"/>
          <p:cNvSpPr>
            <a:spLocks noGrp="1" noChangeArrowheads="1"/>
          </p:cNvSpPr>
          <p:nvPr>
            <p:ph type="title"/>
          </p:nvPr>
        </p:nvSpPr>
        <p:spPr/>
        <p:txBody>
          <a:bodyPr>
            <a:normAutofit fontScale="90000"/>
          </a:bodyPr>
          <a:lstStyle/>
          <a:p>
            <a:r>
              <a:rPr lang="en-US">
                <a:ea typeface="ＭＳ Ｐゴシック" pitchFamily="34" charset="-128"/>
              </a:rPr>
              <a:t>Cover transitions to eliminate hazards</a:t>
            </a:r>
          </a:p>
        </p:txBody>
      </p:sp>
      <p:sp>
        <p:nvSpPr>
          <p:cNvPr id="40008" name="Rectangle 76"/>
          <p:cNvSpPr>
            <a:spLocks noChangeArrowheads="1"/>
          </p:cNvSpPr>
          <p:nvPr/>
        </p:nvSpPr>
        <p:spPr bwMode="auto">
          <a:xfrm flipV="1">
            <a:off x="1738313" y="4422775"/>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v</a:t>
            </a:r>
            <a:endParaRPr lang="en-US"/>
          </a:p>
        </p:txBody>
      </p:sp>
      <p:sp>
        <p:nvSpPr>
          <p:cNvPr id="40009" name="Rectangle 77"/>
          <p:cNvSpPr>
            <a:spLocks noChangeArrowheads="1"/>
          </p:cNvSpPr>
          <p:nvPr/>
        </p:nvSpPr>
        <p:spPr bwMode="auto">
          <a:xfrm flipV="1">
            <a:off x="2643188" y="4432300"/>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v</a:t>
            </a:r>
            <a:endParaRPr lang="en-US"/>
          </a:p>
        </p:txBody>
      </p:sp>
      <p:sp>
        <p:nvSpPr>
          <p:cNvPr id="40010" name="Rectangle 78"/>
          <p:cNvSpPr>
            <a:spLocks noChangeArrowheads="1"/>
          </p:cNvSpPr>
          <p:nvPr/>
        </p:nvSpPr>
        <p:spPr bwMode="auto">
          <a:xfrm flipV="1">
            <a:off x="3849688" y="3105150"/>
            <a:ext cx="10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0">
                <a:solidFill>
                  <a:srgbClr val="000000"/>
                </a:solidFill>
              </a:rPr>
              <a:t>v</a:t>
            </a:r>
            <a:endParaRPr lang="en-US"/>
          </a:p>
        </p:txBody>
      </p:sp>
      <p:sp>
        <p:nvSpPr>
          <p:cNvPr id="75" name="TextBox 74"/>
          <p:cNvSpPr txBox="1"/>
          <p:nvPr/>
        </p:nvSpPr>
        <p:spPr>
          <a:xfrm>
            <a:off x="66294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§6.10</a:t>
            </a:r>
          </a:p>
        </p:txBody>
      </p:sp>
      <p:sp>
        <p:nvSpPr>
          <p:cNvPr id="2" name="Slide Number Placeholder 1"/>
          <p:cNvSpPr>
            <a:spLocks noGrp="1"/>
          </p:cNvSpPr>
          <p:nvPr>
            <p:ph type="sldNum" sz="quarter" idx="12"/>
          </p:nvPr>
        </p:nvSpPr>
        <p:spPr/>
        <p:txBody>
          <a:bodyPr/>
          <a:lstStyle/>
          <a:p>
            <a:fld id="{91428E00-80DD-2147-9602-1B9AC9547B01}"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dirty="0"/>
              <a:t>Quine-</a:t>
            </a:r>
            <a:r>
              <a:rPr lang="en-US" dirty="0" err="1"/>
              <a:t>McCluskey</a:t>
            </a:r>
            <a:r>
              <a:rPr lang="en-US" dirty="0"/>
              <a:t> Algorithm</a:t>
            </a:r>
          </a:p>
        </p:txBody>
      </p:sp>
      <p:sp>
        <p:nvSpPr>
          <p:cNvPr id="3" name="Content Placeholder 2"/>
          <p:cNvSpPr>
            <a:spLocks noGrp="1"/>
          </p:cNvSpPr>
          <p:nvPr>
            <p:ph idx="1"/>
          </p:nvPr>
        </p:nvSpPr>
        <p:spPr>
          <a:xfrm>
            <a:off x="76200" y="4191000"/>
            <a:ext cx="8534400" cy="1619488"/>
          </a:xfrm>
        </p:spPr>
        <p:txBody>
          <a:bodyPr>
            <a:noAutofit/>
          </a:bodyPr>
          <a:lstStyle/>
          <a:p>
            <a:pPr>
              <a:buNone/>
            </a:pPr>
            <a:r>
              <a:rPr lang="en-US" sz="2500" dirty="0"/>
              <a:t>	1. Start with </a:t>
            </a:r>
            <a:r>
              <a:rPr lang="en-US" sz="2500" dirty="0" err="1"/>
              <a:t>implicant</a:t>
            </a:r>
            <a:r>
              <a:rPr lang="en-US" sz="2500" dirty="0"/>
              <a:t> </a:t>
            </a:r>
            <a:r>
              <a:rPr lang="en-US" sz="2500" dirty="0" err="1"/>
              <a:t>minterms</a:t>
            </a:r>
            <a:r>
              <a:rPr lang="en-US" sz="2500" dirty="0"/>
              <a:t> in rightmost column.</a:t>
            </a:r>
          </a:p>
          <a:p>
            <a:pPr>
              <a:buNone/>
            </a:pPr>
            <a:r>
              <a:rPr lang="en-US" sz="2500" dirty="0"/>
              <a:t>	2. Replace a bit with X and test whether result is an </a:t>
            </a:r>
            <a:r>
              <a:rPr lang="en-US" sz="2500" dirty="0" err="1"/>
              <a:t>implicant</a:t>
            </a:r>
            <a:r>
              <a:rPr lang="en-US" sz="2500" dirty="0"/>
              <a:t>;</a:t>
            </a:r>
          </a:p>
          <a:p>
            <a:pPr>
              <a:buNone/>
            </a:pPr>
            <a:r>
              <a:rPr lang="en-US" sz="2500" dirty="0"/>
              <a:t>		 if succeed add to next column.  Repeat.</a:t>
            </a:r>
          </a:p>
          <a:p>
            <a:pPr>
              <a:buNone/>
            </a:pPr>
            <a:r>
              <a:rPr lang="en-US" sz="2500" dirty="0"/>
              <a:t> 	</a:t>
            </a:r>
          </a:p>
        </p:txBody>
      </p:sp>
      <p:graphicFrame>
        <p:nvGraphicFramePr>
          <p:cNvPr id="4" name="Table 3"/>
          <p:cNvGraphicFramePr>
            <a:graphicFrameLocks noGrp="1"/>
          </p:cNvGraphicFramePr>
          <p:nvPr/>
        </p:nvGraphicFramePr>
        <p:xfrm>
          <a:off x="457200" y="838352"/>
          <a:ext cx="4419600" cy="3337560"/>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tblGrid>
              <a:tr h="370840">
                <a:tc gridSpan="4">
                  <a:txBody>
                    <a:bodyPr/>
                    <a:lstStyle/>
                    <a:p>
                      <a:pPr algn="ctr"/>
                      <a:r>
                        <a:rPr lang="en-US" dirty="0">
                          <a:solidFill>
                            <a:schemeClr val="tx1"/>
                          </a:solidFill>
                        </a:rPr>
                        <a:t>Number</a:t>
                      </a:r>
                      <a:r>
                        <a:rPr lang="en-US" baseline="0" dirty="0">
                          <a:solidFill>
                            <a:schemeClr val="tx1"/>
                          </a:solidFill>
                        </a:rPr>
                        <a:t> of variables</a:t>
                      </a:r>
                      <a:endParaRPr lang="en-US"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pPr algn="ctr"/>
                      <a:r>
                        <a:rPr lang="en-US" dirty="0"/>
                        <a:t>0001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endParaRPr lang="en-US" b="1" dirty="0">
                        <a:solidFill>
                          <a:srgbClr val="0000FF"/>
                        </a:solidFill>
                      </a:endParaRP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US" dirty="0"/>
                        <a:t>0010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a:r>
                        <a:rPr lang="en-US" dirty="0"/>
                        <a:t>0011</a:t>
                      </a:r>
                    </a:p>
                  </a:txBody>
                  <a:tcPr/>
                </a:tc>
                <a:tc>
                  <a:txBody>
                    <a:bodyPr/>
                    <a:lstStyle/>
                    <a:p>
                      <a:pPr algn="ct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pPr algn="ctr"/>
                      <a:r>
                        <a:rPr lang="en-US" dirty="0"/>
                        <a:t>0101</a:t>
                      </a:r>
                    </a:p>
                  </a:txBody>
                  <a:tcPr/>
                </a:tc>
                <a:tc>
                  <a:txBody>
                    <a:bodyPr/>
                    <a:lstStyle/>
                    <a:p>
                      <a:pPr algn="ct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0000FF"/>
                        </a:solidFill>
                      </a:endParaRP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pPr algn="ctr"/>
                      <a:r>
                        <a:rPr lang="en-US" dirty="0"/>
                        <a:t>0111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1" dirty="0">
                        <a:solidFill>
                          <a:srgbClr val="0000FF"/>
                        </a:solidFill>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pPr algn="ctr"/>
                      <a:r>
                        <a:rPr lang="en-US" dirty="0"/>
                        <a:t>1011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pPr algn="ctr"/>
                      <a:r>
                        <a:rPr lang="en-US" b="0" dirty="0">
                          <a:solidFill>
                            <a:schemeClr val="tx1"/>
                          </a:solidFill>
                        </a:rPr>
                        <a:t>1101</a:t>
                      </a:r>
                    </a:p>
                  </a:txBody>
                  <a:tcPr/>
                </a:tc>
                <a:tc>
                  <a:txBody>
                    <a:bodyPr/>
                    <a:lstStyle/>
                    <a:p>
                      <a:pPr algn="ctr"/>
                      <a:endParaRPr lang="en-US" b="1" dirty="0">
                        <a:solidFill>
                          <a:srgbClr val="0000FF"/>
                        </a:solidFill>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§6.4</a:t>
            </a:r>
          </a:p>
        </p:txBody>
      </p:sp>
      <p:sp>
        <p:nvSpPr>
          <p:cNvPr id="20" name="TextBox 19"/>
          <p:cNvSpPr txBox="1"/>
          <p:nvPr/>
        </p:nvSpPr>
        <p:spPr>
          <a:xfrm>
            <a:off x="5257800" y="1752600"/>
            <a:ext cx="2286000" cy="369332"/>
          </a:xfrm>
          <a:prstGeom prst="rect">
            <a:avLst/>
          </a:prstGeom>
          <a:noFill/>
        </p:spPr>
        <p:txBody>
          <a:bodyPr wrap="square" rtlCol="0">
            <a:spAutoFit/>
          </a:bodyPr>
          <a:lstStyle/>
          <a:p>
            <a:r>
              <a:rPr lang="en-US" dirty="0"/>
              <a:t>Is 000X an </a:t>
            </a:r>
            <a:r>
              <a:rPr lang="en-US" dirty="0" err="1"/>
              <a:t>implicant</a:t>
            </a:r>
            <a:r>
              <a:rPr lang="en-US" dirty="0"/>
              <a:t>?</a:t>
            </a:r>
          </a:p>
        </p:txBody>
      </p:sp>
      <p:sp>
        <p:nvSpPr>
          <p:cNvPr id="21" name="TextBox 20"/>
          <p:cNvSpPr txBox="1"/>
          <p:nvPr/>
        </p:nvSpPr>
        <p:spPr>
          <a:xfrm>
            <a:off x="5257800" y="2209800"/>
            <a:ext cx="2667000" cy="923330"/>
          </a:xfrm>
          <a:prstGeom prst="rect">
            <a:avLst/>
          </a:prstGeom>
          <a:noFill/>
        </p:spPr>
        <p:txBody>
          <a:bodyPr wrap="square" rtlCol="0">
            <a:spAutoFit/>
          </a:bodyPr>
          <a:lstStyle/>
          <a:p>
            <a:r>
              <a:rPr lang="en-US" dirty="0"/>
              <a:t>0000</a:t>
            </a:r>
          </a:p>
          <a:p>
            <a:r>
              <a:rPr lang="en-US" dirty="0"/>
              <a:t>0001   </a:t>
            </a:r>
          </a:p>
          <a:p>
            <a:endParaRPr lang="en-US" dirty="0"/>
          </a:p>
        </p:txBody>
      </p:sp>
      <p:sp>
        <p:nvSpPr>
          <p:cNvPr id="23" name="TextBox 22"/>
          <p:cNvSpPr txBox="1"/>
          <p:nvPr/>
        </p:nvSpPr>
        <p:spPr>
          <a:xfrm>
            <a:off x="5257800" y="2895600"/>
            <a:ext cx="990600" cy="369332"/>
          </a:xfrm>
          <a:prstGeom prst="rect">
            <a:avLst/>
          </a:prstGeom>
          <a:noFill/>
        </p:spPr>
        <p:txBody>
          <a:bodyPr wrap="square" rtlCol="0">
            <a:spAutoFit/>
          </a:bodyPr>
          <a:lstStyle/>
          <a:p>
            <a:r>
              <a:rPr lang="en-US" dirty="0">
                <a:solidFill>
                  <a:srgbClr val="FF0000"/>
                </a:solidFill>
              </a:rPr>
              <a:t>Fails test</a:t>
            </a:r>
          </a:p>
        </p:txBody>
      </p:sp>
      <p:sp>
        <p:nvSpPr>
          <p:cNvPr id="24" name="TextBox 23"/>
          <p:cNvSpPr txBox="1"/>
          <p:nvPr/>
        </p:nvSpPr>
        <p:spPr>
          <a:xfrm>
            <a:off x="5257800" y="1383268"/>
            <a:ext cx="946142" cy="369332"/>
          </a:xfrm>
          <a:prstGeom prst="rect">
            <a:avLst/>
          </a:prstGeom>
          <a:noFill/>
        </p:spPr>
        <p:txBody>
          <a:bodyPr wrap="none" rtlCol="0">
            <a:spAutoFit/>
          </a:bodyPr>
          <a:lstStyle/>
          <a:p>
            <a:r>
              <a:rPr lang="en-US" u="sng" dirty="0"/>
              <a:t>Step 2.1</a:t>
            </a:r>
            <a:endParaRPr lang="en-US" dirty="0"/>
          </a:p>
        </p:txBody>
      </p:sp>
      <p:sp>
        <p:nvSpPr>
          <p:cNvPr id="25" name="TextBox 24"/>
          <p:cNvSpPr txBox="1"/>
          <p:nvPr/>
        </p:nvSpPr>
        <p:spPr>
          <a:xfrm>
            <a:off x="7685070" y="1383268"/>
            <a:ext cx="946142" cy="369332"/>
          </a:xfrm>
          <a:prstGeom prst="rect">
            <a:avLst/>
          </a:prstGeom>
          <a:noFill/>
        </p:spPr>
        <p:txBody>
          <a:bodyPr wrap="none" rtlCol="0">
            <a:spAutoFit/>
          </a:bodyPr>
          <a:lstStyle/>
          <a:p>
            <a:r>
              <a:rPr lang="en-US" u="sng" dirty="0"/>
              <a:t>Step 2.2</a:t>
            </a:r>
          </a:p>
        </p:txBody>
      </p:sp>
      <p:sp>
        <p:nvSpPr>
          <p:cNvPr id="26" name="TextBox 25"/>
          <p:cNvSpPr txBox="1"/>
          <p:nvPr/>
        </p:nvSpPr>
        <p:spPr>
          <a:xfrm>
            <a:off x="7679512" y="1752600"/>
            <a:ext cx="990600" cy="369332"/>
          </a:xfrm>
          <a:prstGeom prst="rect">
            <a:avLst/>
          </a:prstGeom>
          <a:noFill/>
        </p:spPr>
        <p:txBody>
          <a:bodyPr wrap="square" rtlCol="0">
            <a:spAutoFit/>
          </a:bodyPr>
          <a:lstStyle/>
          <a:p>
            <a:r>
              <a:rPr lang="en-US" dirty="0"/>
              <a:t>00X1 ?</a:t>
            </a:r>
          </a:p>
        </p:txBody>
      </p:sp>
      <p:sp>
        <p:nvSpPr>
          <p:cNvPr id="27" name="TextBox 26"/>
          <p:cNvSpPr txBox="1"/>
          <p:nvPr/>
        </p:nvSpPr>
        <p:spPr>
          <a:xfrm>
            <a:off x="7701758" y="2198132"/>
            <a:ext cx="990600" cy="923330"/>
          </a:xfrm>
          <a:prstGeom prst="rect">
            <a:avLst/>
          </a:prstGeom>
          <a:noFill/>
        </p:spPr>
        <p:txBody>
          <a:bodyPr wrap="square" rtlCol="0">
            <a:spAutoFit/>
          </a:bodyPr>
          <a:lstStyle/>
          <a:p>
            <a:r>
              <a:rPr lang="en-US" dirty="0"/>
              <a:t>0001 </a:t>
            </a:r>
            <a:r>
              <a:rPr lang="en-US" dirty="0">
                <a:latin typeface="Zapf Dingbats"/>
                <a:ea typeface="Zapf Dingbats"/>
                <a:cs typeface="Zapf Dingbats"/>
              </a:rPr>
              <a:t>✔</a:t>
            </a:r>
            <a:endParaRPr lang="en-US" dirty="0"/>
          </a:p>
          <a:p>
            <a:r>
              <a:rPr lang="en-US" dirty="0"/>
              <a:t>0011 </a:t>
            </a:r>
            <a:r>
              <a:rPr lang="en-US" dirty="0">
                <a:latin typeface="Zapf Dingbats"/>
                <a:ea typeface="Zapf Dingbats"/>
                <a:cs typeface="Zapf Dingbats"/>
              </a:rPr>
              <a:t>✔</a:t>
            </a:r>
            <a:endParaRPr lang="en-US" dirty="0"/>
          </a:p>
          <a:p>
            <a:endParaRPr lang="en-US" dirty="0"/>
          </a:p>
        </p:txBody>
      </p:sp>
      <p:sp>
        <p:nvSpPr>
          <p:cNvPr id="28" name="TextBox 27"/>
          <p:cNvSpPr txBox="1"/>
          <p:nvPr/>
        </p:nvSpPr>
        <p:spPr>
          <a:xfrm>
            <a:off x="7701758" y="2907268"/>
            <a:ext cx="1213642" cy="369332"/>
          </a:xfrm>
          <a:prstGeom prst="rect">
            <a:avLst/>
          </a:prstGeom>
          <a:noFill/>
        </p:spPr>
        <p:txBody>
          <a:bodyPr wrap="square" rtlCol="0">
            <a:spAutoFit/>
          </a:bodyPr>
          <a:lstStyle/>
          <a:p>
            <a:r>
              <a:rPr lang="en-US" dirty="0">
                <a:solidFill>
                  <a:srgbClr val="0000FF"/>
                </a:solidFill>
              </a:rPr>
              <a:t>Passes test</a:t>
            </a:r>
          </a:p>
        </p:txBody>
      </p:sp>
      <p:sp>
        <p:nvSpPr>
          <p:cNvPr id="29" name="Content Placeholder 2"/>
          <p:cNvSpPr txBox="1">
            <a:spLocks/>
          </p:cNvSpPr>
          <p:nvPr/>
        </p:nvSpPr>
        <p:spPr>
          <a:xfrm>
            <a:off x="76200" y="5562600"/>
            <a:ext cx="8229600" cy="2057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500" b="0" u="none" strike="noStrike" kern="1200" cap="none" spc="0" normalizeH="0" baseline="0" noProof="0" dirty="0">
                <a:ln>
                  <a:noFill/>
                </a:ln>
                <a:solidFill>
                  <a:schemeClr val="tx1"/>
                </a:solidFill>
                <a:effectLst/>
                <a:uLnTx/>
                <a:uFillTx/>
                <a:latin typeface="+mn-lt"/>
                <a:ea typeface="+mn-ea"/>
                <a:cs typeface="+mn-cs"/>
              </a:rPr>
              <a:t>	</a:t>
            </a:r>
            <a:r>
              <a:rPr kumimoji="0" lang="en-US" sz="2500" b="0" u="none" strike="noStrike" kern="1200" cap="none" spc="0" normalizeH="0" baseline="0" noProof="0" dirty="0">
                <a:ln>
                  <a:noFill/>
                </a:ln>
                <a:solidFill>
                  <a:srgbClr val="000000"/>
                </a:solidFill>
                <a:effectLst/>
                <a:uLnTx/>
                <a:uFillTx/>
                <a:latin typeface="+mn-lt"/>
                <a:ea typeface="+mn-ea"/>
                <a:cs typeface="+mn-cs"/>
              </a:rPr>
              <a:t>If cannot replace any bit with X, then </a:t>
            </a:r>
            <a:r>
              <a:rPr kumimoji="0" lang="en-US" sz="2500" b="0" u="none" strike="noStrike" kern="1200" cap="none" spc="0" normalizeH="0" baseline="0" noProof="0" dirty="0" err="1">
                <a:ln>
                  <a:noFill/>
                </a:ln>
                <a:solidFill>
                  <a:srgbClr val="000000"/>
                </a:solidFill>
                <a:effectLst/>
                <a:uLnTx/>
                <a:uFillTx/>
                <a:latin typeface="+mn-lt"/>
                <a:ea typeface="+mn-ea"/>
                <a:cs typeface="+mn-cs"/>
              </a:rPr>
              <a:t>implicant</a:t>
            </a:r>
            <a:r>
              <a:rPr kumimoji="0" lang="en-US" sz="2500" b="0" u="none" strike="noStrike" kern="1200" cap="none" spc="0" normalizeH="0" baseline="0" noProof="0" dirty="0">
                <a:ln>
                  <a:noFill/>
                </a:ln>
                <a:solidFill>
                  <a:srgbClr val="000000"/>
                </a:solidFill>
                <a:effectLst/>
                <a:uLnTx/>
                <a:uFillTx/>
                <a:latin typeface="+mn-lt"/>
                <a:ea typeface="+mn-ea"/>
                <a:cs typeface="+mn-cs"/>
              </a:rPr>
              <a:t> is a </a:t>
            </a:r>
            <a:r>
              <a:rPr kumimoji="0" lang="en-US" sz="2500" b="1" u="none" strike="noStrike" kern="1200" cap="none" spc="0" normalizeH="0" baseline="0" noProof="0" dirty="0">
                <a:ln>
                  <a:noFill/>
                </a:ln>
                <a:solidFill>
                  <a:srgbClr val="0000FF"/>
                </a:solidFill>
                <a:effectLst/>
                <a:uLnTx/>
                <a:uFillTx/>
                <a:latin typeface="+mn-lt"/>
                <a:ea typeface="+mn-ea"/>
                <a:cs typeface="+mn-cs"/>
              </a:rPr>
              <a:t>prime </a:t>
            </a:r>
            <a:r>
              <a:rPr kumimoji="0" lang="en-US" sz="2500" b="1" u="none" strike="noStrike" kern="1200" cap="none" spc="0" normalizeH="0" baseline="0" noProof="0" dirty="0" err="1">
                <a:ln>
                  <a:noFill/>
                </a:ln>
                <a:solidFill>
                  <a:srgbClr val="0000FF"/>
                </a:solidFill>
                <a:effectLst/>
                <a:uLnTx/>
                <a:uFillTx/>
                <a:latin typeface="+mn-lt"/>
                <a:ea typeface="+mn-ea"/>
                <a:cs typeface="+mn-cs"/>
              </a:rPr>
              <a:t>implicant</a:t>
            </a:r>
            <a:r>
              <a:rPr kumimoji="0" lang="en-US" sz="2500" u="none" strike="noStrike" kern="1200" cap="none" spc="0" normalizeH="0" baseline="0" noProof="0" dirty="0">
                <a:ln>
                  <a:noFill/>
                </a:ln>
                <a:solidFill>
                  <a:srgbClr val="000000"/>
                </a:solidFill>
                <a:effectLst/>
                <a:uLnTx/>
                <a:uFillTx/>
                <a:latin typeface="+mn-lt"/>
                <a:ea typeface="+mn-ea"/>
                <a:cs typeface="+mn-cs"/>
              </a:rPr>
              <a:t>.</a:t>
            </a:r>
            <a:r>
              <a:rPr kumimoji="0" lang="en-US" sz="2500" b="1" u="none" strike="noStrike" kern="1200" cap="none" spc="0" normalizeH="0" baseline="0" noProof="0" dirty="0">
                <a:ln>
                  <a:noFill/>
                </a:ln>
                <a:solidFill>
                  <a:srgbClr val="0000FF"/>
                </a:solidFill>
                <a:effectLst/>
                <a:uLnTx/>
                <a:uFillTx/>
                <a:latin typeface="+mn-lt"/>
                <a:ea typeface="+mn-ea"/>
                <a:cs typeface="+mn-cs"/>
              </a:rPr>
              <a:t>   </a:t>
            </a:r>
            <a:r>
              <a:rPr kumimoji="0" lang="en-US" sz="2500" u="none" strike="noStrike" kern="1200" cap="none" spc="0" normalizeH="0" baseline="0" noProof="0" dirty="0">
                <a:ln>
                  <a:noFill/>
                </a:ln>
                <a:solidFill>
                  <a:srgbClr val="000000"/>
                </a:solidFill>
                <a:effectLst/>
                <a:uLnTx/>
                <a:uFillTx/>
                <a:latin typeface="+mn-lt"/>
                <a:ea typeface="+mn-ea"/>
                <a:cs typeface="+mn-cs"/>
              </a:rPr>
              <a:t>Cannot</a:t>
            </a:r>
            <a:r>
              <a:rPr kumimoji="0" lang="en-US" sz="2500" u="none" strike="noStrike" kern="1200" cap="none" spc="0" normalizeH="0" noProof="0" dirty="0">
                <a:ln>
                  <a:noFill/>
                </a:ln>
                <a:solidFill>
                  <a:srgbClr val="000000"/>
                </a:solidFill>
                <a:effectLst/>
                <a:uLnTx/>
                <a:uFillTx/>
                <a:latin typeface="+mn-lt"/>
                <a:ea typeface="+mn-ea"/>
                <a:cs typeface="+mn-cs"/>
              </a:rPr>
              <a:t> be made larger.  </a:t>
            </a:r>
            <a:r>
              <a:rPr kumimoji="0" lang="en-US" sz="2500" b="0" u="none" strike="noStrike" kern="1200" cap="none" spc="0" normalizeH="0" baseline="0" noProof="0" dirty="0">
                <a:ln>
                  <a:noFill/>
                </a:ln>
                <a:effectLst/>
                <a:uLnTx/>
                <a:uFillTx/>
                <a:latin typeface="+mn-lt"/>
                <a:ea typeface="+mn-ea"/>
                <a:cs typeface="+mn-cs"/>
              </a:rPr>
              <a:t>(Note: </a:t>
            </a:r>
            <a:r>
              <a:rPr lang="en-US" sz="2500" dirty="0"/>
              <a:t>T</a:t>
            </a:r>
            <a:r>
              <a:rPr kumimoji="0" lang="en-US" sz="2500" b="0" u="none" strike="noStrike" kern="1200" cap="none" spc="0" normalizeH="0" baseline="0" noProof="0" dirty="0">
                <a:ln>
                  <a:noFill/>
                </a:ln>
                <a:effectLst/>
                <a:uLnTx/>
                <a:uFillTx/>
                <a:latin typeface="+mn-lt"/>
                <a:ea typeface="+mn-ea"/>
                <a:cs typeface="+mn-cs"/>
              </a:rPr>
              <a:t>his use of “prime” unrelated </a:t>
            </a:r>
            <a:r>
              <a:rPr lang="en-US" sz="2500" noProof="0" dirty="0"/>
              <a:t>to </a:t>
            </a:r>
            <a:r>
              <a:rPr kumimoji="0" lang="en-US" sz="2500" b="0" u="none" strike="noStrike" kern="1200" cap="none" spc="0" normalizeH="0" baseline="0" noProof="0" dirty="0">
                <a:ln>
                  <a:noFill/>
                </a:ln>
                <a:effectLst/>
                <a:uLnTx/>
                <a:uFillTx/>
                <a:latin typeface="+mn-lt"/>
                <a:ea typeface="+mn-ea"/>
                <a:cs typeface="+mn-cs"/>
              </a:rPr>
              <a:t>“prime number” function</a:t>
            </a:r>
            <a:r>
              <a:rPr kumimoji="0" lang="en-US" sz="2500" b="0" u="none" strike="noStrike" kern="1200" cap="none" spc="0" normalizeH="0" baseline="0" noProof="0" dirty="0">
                <a:ln>
                  <a:noFill/>
                </a:ln>
                <a:solidFill>
                  <a:srgbClr val="000000"/>
                </a:solidFill>
                <a:effectLst/>
                <a:uLnTx/>
                <a:uFillTx/>
                <a:latin typeface="+mn-lt"/>
                <a:ea typeface="+mn-ea"/>
                <a:cs typeface="+mn-cs"/>
              </a:rPr>
              <a:t>).</a:t>
            </a:r>
          </a:p>
        </p:txBody>
      </p:sp>
      <p:graphicFrame>
        <p:nvGraphicFramePr>
          <p:cNvPr id="31" name="Table 30"/>
          <p:cNvGraphicFramePr>
            <a:graphicFrameLocks noGrp="1"/>
          </p:cNvGraphicFramePr>
          <p:nvPr/>
        </p:nvGraphicFramePr>
        <p:xfrm>
          <a:off x="457200" y="838800"/>
          <a:ext cx="4419600" cy="3337560"/>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tblGrid>
              <a:tr h="370840">
                <a:tc gridSpan="4">
                  <a:txBody>
                    <a:bodyPr/>
                    <a:lstStyle/>
                    <a:p>
                      <a:pPr algn="ctr"/>
                      <a:r>
                        <a:rPr lang="en-US" dirty="0">
                          <a:solidFill>
                            <a:schemeClr val="tx1"/>
                          </a:solidFill>
                        </a:rPr>
                        <a:t>Number</a:t>
                      </a:r>
                      <a:r>
                        <a:rPr lang="en-US" baseline="0" dirty="0">
                          <a:solidFill>
                            <a:schemeClr val="tx1"/>
                          </a:solidFill>
                        </a:rPr>
                        <a:t> of variables</a:t>
                      </a:r>
                      <a:endParaRPr lang="en-US"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pPr algn="ctr"/>
                      <a:r>
                        <a:rPr lang="en-US" dirty="0"/>
                        <a:t>0001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00X1</a:t>
                      </a:r>
                    </a:p>
                  </a:txBody>
                  <a:tcPr/>
                </a:tc>
                <a:tc>
                  <a:txBody>
                    <a:bodyPr/>
                    <a:lstStyle/>
                    <a:p>
                      <a:pPr algn="ctr"/>
                      <a:endParaRPr lang="en-US" b="1" dirty="0">
                        <a:solidFill>
                          <a:srgbClr val="0000FF"/>
                        </a:solidFill>
                      </a:endParaRP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US" dirty="0"/>
                        <a:t>0010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a:r>
                        <a:rPr lang="en-US" dirty="0"/>
                        <a:t>0011</a:t>
                      </a:r>
                    </a:p>
                  </a:txBody>
                  <a:tcPr/>
                </a:tc>
                <a:tc>
                  <a:txBody>
                    <a:bodyPr/>
                    <a:lstStyle/>
                    <a:p>
                      <a:pPr algn="ct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pPr algn="ctr"/>
                      <a:r>
                        <a:rPr lang="en-US" dirty="0"/>
                        <a:t>0101</a:t>
                      </a:r>
                    </a:p>
                  </a:txBody>
                  <a:tcPr/>
                </a:tc>
                <a:tc>
                  <a:txBody>
                    <a:bodyPr/>
                    <a:lstStyle/>
                    <a:p>
                      <a:pPr algn="ct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0000FF"/>
                        </a:solidFill>
                      </a:endParaRP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pPr algn="ctr"/>
                      <a:r>
                        <a:rPr lang="en-US" dirty="0"/>
                        <a:t>0111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1" dirty="0">
                        <a:solidFill>
                          <a:srgbClr val="0000FF"/>
                        </a:solidFill>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pPr algn="ctr"/>
                      <a:r>
                        <a:rPr lang="en-US" dirty="0"/>
                        <a:t>1011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b="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pPr algn="ctr"/>
                      <a:r>
                        <a:rPr lang="en-US" b="0" dirty="0">
                          <a:solidFill>
                            <a:schemeClr val="tx1"/>
                          </a:solidFill>
                        </a:rPr>
                        <a:t>1101</a:t>
                      </a:r>
                    </a:p>
                  </a:txBody>
                  <a:tcPr/>
                </a:tc>
                <a:tc>
                  <a:txBody>
                    <a:bodyPr/>
                    <a:lstStyle/>
                    <a:p>
                      <a:pPr algn="ctr"/>
                      <a:endParaRPr lang="en-US" b="1" dirty="0">
                        <a:solidFill>
                          <a:srgbClr val="0000FF"/>
                        </a:solidFill>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graphicFrame>
        <p:nvGraphicFramePr>
          <p:cNvPr id="32" name="Table 31"/>
          <p:cNvGraphicFramePr>
            <a:graphicFrameLocks noGrp="1"/>
          </p:cNvGraphicFramePr>
          <p:nvPr/>
        </p:nvGraphicFramePr>
        <p:xfrm>
          <a:off x="457200" y="838800"/>
          <a:ext cx="4419600" cy="3337560"/>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tblGrid>
              <a:tr h="370840">
                <a:tc gridSpan="4">
                  <a:txBody>
                    <a:bodyPr/>
                    <a:lstStyle/>
                    <a:p>
                      <a:pPr algn="ctr"/>
                      <a:r>
                        <a:rPr lang="en-US" dirty="0">
                          <a:solidFill>
                            <a:schemeClr val="tx1"/>
                          </a:solidFill>
                        </a:rPr>
                        <a:t>Number</a:t>
                      </a:r>
                      <a:r>
                        <a:rPr lang="en-US" baseline="0" dirty="0">
                          <a:solidFill>
                            <a:schemeClr val="tx1"/>
                          </a:solidFill>
                        </a:rPr>
                        <a:t> of variables</a:t>
                      </a:r>
                      <a:endParaRPr lang="en-US"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pPr algn="ctr"/>
                      <a:r>
                        <a:rPr lang="en-US" dirty="0">
                          <a:solidFill>
                            <a:srgbClr val="000000"/>
                          </a:solidFill>
                        </a:rPr>
                        <a:t>0001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rPr>
                        <a:t>00X1</a:t>
                      </a:r>
                    </a:p>
                  </a:txBody>
                  <a:tcPr/>
                </a:tc>
                <a:tc>
                  <a:txBody>
                    <a:bodyPr/>
                    <a:lstStyle/>
                    <a:p>
                      <a:pPr algn="ctr"/>
                      <a:r>
                        <a:rPr lang="en-US" b="0" dirty="0">
                          <a:solidFill>
                            <a:srgbClr val="000000"/>
                          </a:solidFill>
                        </a:rPr>
                        <a:t>0XX1</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US" dirty="0">
                          <a:solidFill>
                            <a:srgbClr val="000000"/>
                          </a:solidFill>
                        </a:rPr>
                        <a:t>0010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rPr>
                        <a:t>0X01</a:t>
                      </a:r>
                    </a:p>
                  </a:txBody>
                  <a:tcPr/>
                </a:tc>
                <a:tc>
                  <a:txBody>
                    <a:bodyPr/>
                    <a:lstStyle/>
                    <a:p>
                      <a:endParaRPr lang="en-US" dirty="0">
                        <a:solidFill>
                          <a:srgbClr val="000000"/>
                        </a:solidFill>
                      </a:endParaRP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a:r>
                        <a:rPr lang="en-US" dirty="0">
                          <a:solidFill>
                            <a:srgbClr val="000000"/>
                          </a:solidFill>
                        </a:rPr>
                        <a:t>0011</a:t>
                      </a:r>
                    </a:p>
                  </a:txBody>
                  <a:tcPr/>
                </a:tc>
                <a:tc>
                  <a:txBody>
                    <a:bodyPr/>
                    <a:lstStyle/>
                    <a:p>
                      <a:pPr algn="ctr"/>
                      <a:r>
                        <a:rPr lang="en-US" b="0" dirty="0">
                          <a:solidFill>
                            <a:srgbClr val="000000"/>
                          </a:solidFill>
                        </a:rPr>
                        <a:t>001X</a:t>
                      </a:r>
                    </a:p>
                  </a:txBody>
                  <a:tcPr/>
                </a:tc>
                <a:tc>
                  <a:txBody>
                    <a:bodyPr/>
                    <a:lstStyle/>
                    <a:p>
                      <a:endParaRPr lang="en-US">
                        <a:solidFill>
                          <a:srgbClr val="000000"/>
                        </a:solidFill>
                      </a:endParaRP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pPr algn="ctr"/>
                      <a:r>
                        <a:rPr lang="en-US" dirty="0">
                          <a:solidFill>
                            <a:srgbClr val="000000"/>
                          </a:solidFill>
                        </a:rPr>
                        <a:t>0101</a:t>
                      </a:r>
                    </a:p>
                  </a:txBody>
                  <a:tcPr/>
                </a:tc>
                <a:tc>
                  <a:txBody>
                    <a:bodyPr/>
                    <a:lstStyle/>
                    <a:p>
                      <a:pPr algn="ctr"/>
                      <a:r>
                        <a:rPr lang="en-US" dirty="0">
                          <a:solidFill>
                            <a:srgbClr val="000000"/>
                          </a:solidFill>
                        </a:rPr>
                        <a:t>0X11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000000"/>
                        </a:solidFill>
                      </a:endParaRP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pPr algn="ctr"/>
                      <a:r>
                        <a:rPr lang="en-US" dirty="0">
                          <a:solidFill>
                            <a:srgbClr val="000000"/>
                          </a:solidFill>
                        </a:rPr>
                        <a:t>0111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X011</a:t>
                      </a:r>
                    </a:p>
                  </a:txBody>
                  <a:tcPr/>
                </a:tc>
                <a:tc>
                  <a:txBody>
                    <a:bodyPr/>
                    <a:lstStyle/>
                    <a:p>
                      <a:endParaRPr lang="en-US" dirty="0">
                        <a:solidFill>
                          <a:srgbClr val="000000"/>
                        </a:solidFill>
                      </a:endParaRPr>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pPr algn="ctr"/>
                      <a:r>
                        <a:rPr lang="en-US" dirty="0">
                          <a:solidFill>
                            <a:srgbClr val="000000"/>
                          </a:solidFill>
                        </a:rPr>
                        <a:t>1011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solidFill>
                            <a:srgbClr val="000000"/>
                          </a:solidFill>
                        </a:rPr>
                        <a:t>01X1</a:t>
                      </a:r>
                    </a:p>
                  </a:txBody>
                  <a:tcPr/>
                </a:tc>
                <a:tc>
                  <a:txBody>
                    <a:bodyPr/>
                    <a:lstStyle/>
                    <a:p>
                      <a:endParaRPr lang="en-US" dirty="0">
                        <a:solidFill>
                          <a:srgbClr val="000000"/>
                        </a:solidFill>
                      </a:endParaRPr>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pPr algn="ctr"/>
                      <a:r>
                        <a:rPr lang="en-US" b="0" dirty="0">
                          <a:solidFill>
                            <a:srgbClr val="000000"/>
                          </a:solidFill>
                        </a:rPr>
                        <a:t>1101</a:t>
                      </a:r>
                    </a:p>
                  </a:txBody>
                  <a:tcPr/>
                </a:tc>
                <a:tc>
                  <a:txBody>
                    <a:bodyPr/>
                    <a:lstStyle/>
                    <a:p>
                      <a:pPr algn="ctr"/>
                      <a:r>
                        <a:rPr lang="en-US" b="0" dirty="0">
                          <a:solidFill>
                            <a:srgbClr val="000000"/>
                          </a:solidFill>
                        </a:rPr>
                        <a:t>X101</a:t>
                      </a:r>
                    </a:p>
                  </a:txBody>
                  <a:tcPr/>
                </a:tc>
                <a:tc>
                  <a:txBody>
                    <a:bodyPr/>
                    <a:lstStyle/>
                    <a:p>
                      <a:endParaRPr lang="en-US" dirty="0">
                        <a:solidFill>
                          <a:srgbClr val="000000"/>
                        </a:solidFill>
                      </a:endParaRPr>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graphicFrame>
        <p:nvGraphicFramePr>
          <p:cNvPr id="30" name="Table 29"/>
          <p:cNvGraphicFramePr>
            <a:graphicFrameLocks noGrp="1"/>
          </p:cNvGraphicFramePr>
          <p:nvPr/>
        </p:nvGraphicFramePr>
        <p:xfrm>
          <a:off x="457200" y="838800"/>
          <a:ext cx="4419600" cy="3337560"/>
        </p:xfrm>
        <a:graphic>
          <a:graphicData uri="http://schemas.openxmlformats.org/drawingml/2006/table">
            <a:tbl>
              <a:tblPr firstRow="1" bandRow="1">
                <a:tableStyleId>{5C22544A-7EE6-4342-B048-85BDC9FD1C3A}</a:tableStyleId>
              </a:tblPr>
              <a:tblGrid>
                <a:gridCol w="11049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104900">
                  <a:extLst>
                    <a:ext uri="{9D8B030D-6E8A-4147-A177-3AD203B41FA5}">
                      <a16:colId xmlns:a16="http://schemas.microsoft.com/office/drawing/2014/main" val="20002"/>
                    </a:ext>
                  </a:extLst>
                </a:gridCol>
                <a:gridCol w="1104900">
                  <a:extLst>
                    <a:ext uri="{9D8B030D-6E8A-4147-A177-3AD203B41FA5}">
                      <a16:colId xmlns:a16="http://schemas.microsoft.com/office/drawing/2014/main" val="20003"/>
                    </a:ext>
                  </a:extLst>
                </a:gridCol>
              </a:tblGrid>
              <a:tr h="370840">
                <a:tc gridSpan="4">
                  <a:txBody>
                    <a:bodyPr/>
                    <a:lstStyle/>
                    <a:p>
                      <a:pPr algn="ctr"/>
                      <a:r>
                        <a:rPr lang="en-US" dirty="0">
                          <a:solidFill>
                            <a:schemeClr val="tx1"/>
                          </a:solidFill>
                        </a:rPr>
                        <a:t>Number</a:t>
                      </a:r>
                      <a:r>
                        <a:rPr lang="en-US" baseline="0" dirty="0">
                          <a:solidFill>
                            <a:schemeClr val="tx1"/>
                          </a:solidFill>
                        </a:rPr>
                        <a:t> of variables</a:t>
                      </a:r>
                      <a:endParaRPr lang="en-US"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10001"/>
                  </a:ext>
                </a:extLst>
              </a:tr>
              <a:tr h="370840">
                <a:tc>
                  <a:txBody>
                    <a:bodyPr/>
                    <a:lstStyle/>
                    <a:p>
                      <a:pPr algn="ctr"/>
                      <a:r>
                        <a:rPr lang="en-US" dirty="0"/>
                        <a:t>0001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00X1</a:t>
                      </a:r>
                    </a:p>
                  </a:txBody>
                  <a:tcPr/>
                </a:tc>
                <a:tc>
                  <a:txBody>
                    <a:bodyPr/>
                    <a:lstStyle/>
                    <a:p>
                      <a:pPr algn="ctr"/>
                      <a:r>
                        <a:rPr lang="en-US" b="1" dirty="0">
                          <a:solidFill>
                            <a:srgbClr val="0000FF"/>
                          </a:solidFill>
                        </a:rPr>
                        <a:t>0XX1</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US" dirty="0"/>
                        <a:t>0010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0X01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algn="ctr"/>
                      <a:r>
                        <a:rPr lang="en-US" dirty="0"/>
                        <a:t>0011</a:t>
                      </a:r>
                    </a:p>
                  </a:txBody>
                  <a:tcPr/>
                </a:tc>
                <a:tc>
                  <a:txBody>
                    <a:bodyPr/>
                    <a:lstStyle/>
                    <a:p>
                      <a:pPr algn="ctr"/>
                      <a:r>
                        <a:rPr lang="en-US" b="1" dirty="0">
                          <a:solidFill>
                            <a:srgbClr val="0000FF"/>
                          </a:solidFill>
                        </a:rPr>
                        <a:t>001X</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pPr algn="ctr"/>
                      <a:r>
                        <a:rPr lang="en-US" dirty="0"/>
                        <a:t>0101</a:t>
                      </a:r>
                    </a:p>
                  </a:txBody>
                  <a:tcPr/>
                </a:tc>
                <a:tc>
                  <a:txBody>
                    <a:bodyPr/>
                    <a:lstStyle/>
                    <a:p>
                      <a:pPr algn="ctr"/>
                      <a:r>
                        <a:rPr lang="en-US" dirty="0"/>
                        <a:t>0X11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0000FF"/>
                        </a:solidFill>
                      </a:endParaRP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pPr algn="ctr"/>
                      <a:r>
                        <a:rPr lang="en-US" dirty="0"/>
                        <a:t>0111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000FF"/>
                          </a:solidFill>
                        </a:rPr>
                        <a:t>X011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pPr algn="ctr"/>
                      <a:r>
                        <a:rPr lang="en-US" dirty="0"/>
                        <a:t>1011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t>01X1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pPr algn="ctr"/>
                      <a:r>
                        <a:rPr lang="en-US" b="0" dirty="0">
                          <a:solidFill>
                            <a:schemeClr val="tx1"/>
                          </a:solidFill>
                        </a:rPr>
                        <a:t>1101</a:t>
                      </a:r>
                    </a:p>
                  </a:txBody>
                  <a:tcPr/>
                </a:tc>
                <a:tc>
                  <a:txBody>
                    <a:bodyPr/>
                    <a:lstStyle/>
                    <a:p>
                      <a:pPr algn="ctr"/>
                      <a:r>
                        <a:rPr lang="en-US" b="1" dirty="0">
                          <a:solidFill>
                            <a:srgbClr val="0000FF"/>
                          </a:solidFill>
                        </a:rPr>
                        <a:t>X101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cxnSp>
        <p:nvCxnSpPr>
          <p:cNvPr id="12" name="Straight Arrow Connector 11"/>
          <p:cNvCxnSpPr/>
          <p:nvPr/>
        </p:nvCxnSpPr>
        <p:spPr>
          <a:xfrm>
            <a:off x="1287990" y="1755212"/>
            <a:ext cx="54081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257800" y="2209800"/>
            <a:ext cx="2667000" cy="923330"/>
          </a:xfrm>
          <a:prstGeom prst="rect">
            <a:avLst/>
          </a:prstGeom>
          <a:noFill/>
        </p:spPr>
        <p:txBody>
          <a:bodyPr wrap="square" rtlCol="0">
            <a:spAutoFit/>
          </a:bodyPr>
          <a:lstStyle/>
          <a:p>
            <a:r>
              <a:rPr lang="en-US" dirty="0">
                <a:solidFill>
                  <a:srgbClr val="FF0000"/>
                </a:solidFill>
              </a:rPr>
              <a:t>0000   </a:t>
            </a:r>
            <a:r>
              <a:rPr lang="en-US" dirty="0">
                <a:solidFill>
                  <a:srgbClr val="FF0000"/>
                </a:solidFill>
                <a:latin typeface="Zapf Dingbats"/>
                <a:ea typeface="Zapf Dingbats"/>
                <a:cs typeface="Zapf Dingbats"/>
              </a:rPr>
              <a:t>✖ </a:t>
            </a:r>
            <a:r>
              <a:rPr lang="en-US" dirty="0">
                <a:ea typeface="Zapf Dingbats"/>
                <a:cs typeface="Zapf Dingbats"/>
              </a:rPr>
              <a:t>(not </a:t>
            </a:r>
            <a:r>
              <a:rPr lang="en-US" dirty="0" err="1">
                <a:ea typeface="Zapf Dingbats"/>
                <a:cs typeface="Zapf Dingbats"/>
              </a:rPr>
              <a:t>implicant</a:t>
            </a:r>
            <a:r>
              <a:rPr lang="en-US" dirty="0">
                <a:ea typeface="Zapf Dingbats"/>
                <a:cs typeface="Zapf Dingbats"/>
              </a:rPr>
              <a:t>)</a:t>
            </a:r>
            <a:endParaRPr lang="en-US" dirty="0"/>
          </a:p>
          <a:p>
            <a:r>
              <a:rPr lang="en-US" dirty="0"/>
              <a:t>0001   </a:t>
            </a:r>
            <a:r>
              <a:rPr lang="en-US" dirty="0">
                <a:latin typeface="Zapf Dingbats"/>
                <a:ea typeface="Zapf Dingbats"/>
                <a:cs typeface="Zapf Dingbats"/>
              </a:rPr>
              <a:t>✔</a:t>
            </a:r>
            <a:endParaRPr lang="en-US" dirty="0"/>
          </a:p>
          <a:p>
            <a:endParaRPr lang="en-US" dirty="0"/>
          </a:p>
        </p:txBody>
      </p:sp>
      <p:sp>
        <p:nvSpPr>
          <p:cNvPr id="34" name="Rounded Rectangle 33"/>
          <p:cNvSpPr/>
          <p:nvPr/>
        </p:nvSpPr>
        <p:spPr>
          <a:xfrm>
            <a:off x="457200" y="1600200"/>
            <a:ext cx="1143000" cy="360000"/>
          </a:xfrm>
          <a:prstGeom prst="roundRect">
            <a:avLst/>
          </a:prstGeom>
          <a:noFill/>
          <a:ln w="158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rot="5400000">
            <a:off x="913209" y="1370409"/>
            <a:ext cx="610394"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763191" y="1369615"/>
            <a:ext cx="610394"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91428E00-80DD-2147-9602-1B9AC9547B01}" type="slidenum">
              <a:rPr lang="en-US" smtClean="0"/>
              <a:t>63</a:t>
            </a:fld>
            <a:endParaRPr lang="en-US"/>
          </a:p>
        </p:txBody>
      </p:sp>
    </p:spTree>
    <p:extLst>
      <p:ext uri="{BB962C8B-B14F-4D97-AF65-F5344CB8AC3E}">
        <p14:creationId xmlns:p14="http://schemas.microsoft.com/office/powerpoint/2010/main" val="3810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6"/>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38"/>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2"/>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2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3"/>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6"/>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7"/>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21" grpId="0"/>
      <p:bldP spid="21" grpId="1"/>
      <p:bldP spid="23" grpId="0"/>
      <p:bldP spid="23" grpId="1"/>
      <p:bldP spid="24" grpId="0"/>
      <p:bldP spid="24" grpId="1"/>
      <p:bldP spid="25" grpId="0"/>
      <p:bldP spid="25" grpId="1"/>
      <p:bldP spid="26" grpId="0"/>
      <p:bldP spid="26" grpId="1"/>
      <p:bldP spid="27" grpId="0"/>
      <p:bldP spid="27" grpId="1"/>
      <p:bldP spid="28" grpId="0"/>
      <p:bldP spid="28" grpId="1"/>
      <p:bldP spid="29" grpId="0"/>
      <p:bldP spid="33" grpId="0"/>
      <p:bldP spid="33" grpId="1"/>
      <p:bldP spid="34" grpId="0" animBg="1"/>
      <p:bldP spid="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a:lnSpc>
                <a:spcPct val="110000"/>
              </a:lnSpc>
            </a:pPr>
            <a:r>
              <a:rPr lang="en-US">
                <a:ea typeface="ＭＳ Ｐゴシック" pitchFamily="34" charset="-128"/>
              </a:rPr>
              <a:t>Truth Table</a:t>
            </a:r>
          </a:p>
        </p:txBody>
      </p:sp>
      <p:sp>
        <p:nvSpPr>
          <p:cNvPr id="18436" name="Text Box 3"/>
          <p:cNvSpPr txBox="1">
            <a:spLocks noChangeArrowheads="1"/>
          </p:cNvSpPr>
          <p:nvPr/>
        </p:nvSpPr>
        <p:spPr bwMode="auto">
          <a:xfrm>
            <a:off x="381000" y="2895600"/>
            <a:ext cx="565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eaLnBrk="1" hangingPunct="1">
              <a:spcBef>
                <a:spcPct val="0"/>
              </a:spcBef>
            </a:pPr>
            <a:r>
              <a:rPr lang="en-US" sz="2400" b="0" dirty="0" err="1">
                <a:latin typeface="Tahoma" pitchFamily="34" charset="0"/>
              </a:rPr>
              <a:t>F(d,c,b,a</a:t>
            </a:r>
            <a:r>
              <a:rPr lang="en-US" sz="2400" b="0" dirty="0">
                <a:latin typeface="Tahoma" pitchFamily="34" charset="0"/>
              </a:rPr>
              <a:t>) is true if input </a:t>
            </a:r>
            <a:r>
              <a:rPr lang="en-US" sz="2400" b="0" dirty="0" err="1">
                <a:latin typeface="Tahoma" pitchFamily="34" charset="0"/>
              </a:rPr>
              <a:t>d,c,b,a</a:t>
            </a:r>
            <a:r>
              <a:rPr lang="en-US" sz="2400" b="0" dirty="0">
                <a:latin typeface="Tahoma" pitchFamily="34" charset="0"/>
              </a:rPr>
              <a:t> is prime</a:t>
            </a:r>
          </a:p>
        </p:txBody>
      </p:sp>
      <p:graphicFrame>
        <p:nvGraphicFramePr>
          <p:cNvPr id="18437" name="Object 2"/>
          <p:cNvGraphicFramePr>
            <a:graphicFrameLocks noChangeAspect="1"/>
          </p:cNvGraphicFramePr>
          <p:nvPr>
            <p:extLst>
              <p:ext uri="{D42A27DB-BD31-4B8C-83A1-F6EECF244321}">
                <p14:modId xmlns:p14="http://schemas.microsoft.com/office/powerpoint/2010/main" val="3140550076"/>
              </p:ext>
            </p:extLst>
          </p:nvPr>
        </p:nvGraphicFramePr>
        <p:xfrm>
          <a:off x="6800850" y="1752600"/>
          <a:ext cx="1352550" cy="4572000"/>
        </p:xfrm>
        <a:graphic>
          <a:graphicData uri="http://schemas.openxmlformats.org/presentationml/2006/ole">
            <mc:AlternateContent xmlns:mc="http://schemas.openxmlformats.org/markup-compatibility/2006">
              <mc:Choice xmlns:v="urn:schemas-microsoft-com:vml" Requires="v">
                <p:oleObj name="Worksheet" r:id="rId3" imgW="520700" imgH="2095500" progId="Excel.Sheet.8">
                  <p:embed/>
                </p:oleObj>
              </mc:Choice>
              <mc:Fallback>
                <p:oleObj name="Worksheet" r:id="rId3" imgW="520700" imgH="20955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1752600"/>
                        <a:ext cx="13525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381000" y="4960203"/>
            <a:ext cx="5943600" cy="830997"/>
          </a:xfrm>
          <a:prstGeom prst="rect">
            <a:avLst/>
          </a:prstGeom>
          <a:noFill/>
        </p:spPr>
        <p:txBody>
          <a:bodyPr wrap="square" rtlCol="0">
            <a:spAutoFit/>
          </a:bodyPr>
          <a:lstStyle/>
          <a:p>
            <a:r>
              <a:rPr lang="en-US" sz="2400" dirty="0">
                <a:solidFill>
                  <a:srgbClr val="FF00FF"/>
                </a:solidFill>
              </a:rPr>
              <a:t>Note there is some redundancy in truth table - we could simply list rows with a ‘1’ output</a:t>
            </a:r>
          </a:p>
        </p:txBody>
      </p:sp>
      <p:sp>
        <p:nvSpPr>
          <p:cNvPr id="8" name="TextBox 7"/>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§6.3</a:t>
            </a:r>
          </a:p>
        </p:txBody>
      </p:sp>
      <p:sp>
        <p:nvSpPr>
          <p:cNvPr id="2" name="Slide Number Placeholder 1"/>
          <p:cNvSpPr>
            <a:spLocks noGrp="1"/>
          </p:cNvSpPr>
          <p:nvPr>
            <p:ph type="sldNum" sz="quarter" idx="12"/>
          </p:nvPr>
        </p:nvSpPr>
        <p:spPr/>
        <p:txBody>
          <a:bodyPr/>
          <a:lstStyle/>
          <a:p>
            <a:fld id="{91428E00-80DD-2147-9602-1B9AC9547B01}" type="slidenum">
              <a:rPr lang="en-US" smtClean="0"/>
              <a:t>7</a:t>
            </a:fld>
            <a:endParaRPr lang="en-US"/>
          </a:p>
        </p:txBody>
      </p:sp>
      <p:sp>
        <p:nvSpPr>
          <p:cNvPr id="3" name="TextBox 2"/>
          <p:cNvSpPr txBox="1"/>
          <p:nvPr/>
        </p:nvSpPr>
        <p:spPr>
          <a:xfrm>
            <a:off x="405063" y="4272964"/>
            <a:ext cx="4747966" cy="461665"/>
          </a:xfrm>
          <a:prstGeom prst="rect">
            <a:avLst/>
          </a:prstGeom>
          <a:noFill/>
        </p:spPr>
        <p:txBody>
          <a:bodyPr wrap="none" rtlCol="0">
            <a:spAutoFit/>
          </a:bodyPr>
          <a:lstStyle/>
          <a:p>
            <a:r>
              <a:rPr lang="en-US" sz="2400" dirty="0">
                <a:solidFill>
                  <a:srgbClr val="0000FF"/>
                </a:solidFill>
              </a:rPr>
              <a:t>Truth table representation is unique.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76200"/>
            <a:ext cx="8229600" cy="1143000"/>
          </a:xfrm>
        </p:spPr>
        <p:txBody>
          <a:bodyPr/>
          <a:lstStyle/>
          <a:p>
            <a:pPr>
              <a:lnSpc>
                <a:spcPct val="110000"/>
              </a:lnSpc>
            </a:pPr>
            <a:r>
              <a:rPr lang="en-US" dirty="0">
                <a:ea typeface="ＭＳ Ｐゴシック" pitchFamily="34" charset="-128"/>
              </a:rPr>
              <a:t>Abbreviated Truth Table</a:t>
            </a:r>
          </a:p>
        </p:txBody>
      </p:sp>
      <p:graphicFrame>
        <p:nvGraphicFramePr>
          <p:cNvPr id="18437" name="Object 2"/>
          <p:cNvGraphicFramePr>
            <a:graphicFrameLocks noChangeAspect="1"/>
          </p:cNvGraphicFramePr>
          <p:nvPr/>
        </p:nvGraphicFramePr>
        <p:xfrm>
          <a:off x="6477000" y="1960562"/>
          <a:ext cx="2003425" cy="2687638"/>
        </p:xfrm>
        <a:graphic>
          <a:graphicData uri="http://schemas.openxmlformats.org/presentationml/2006/ole">
            <mc:AlternateContent xmlns:mc="http://schemas.openxmlformats.org/markup-compatibility/2006">
              <mc:Choice xmlns:v="urn:schemas-microsoft-com:vml" Requires="v">
                <p:oleObj name="Worksheet" r:id="rId3" imgW="774700" imgH="1231900" progId="Excel.Sheet.8">
                  <p:embed/>
                </p:oleObj>
              </mc:Choice>
              <mc:Fallback>
                <p:oleObj name="Worksheet" r:id="rId3" imgW="774700" imgH="1231900"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960562"/>
                        <a:ext cx="2003425"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371600" y="4876800"/>
            <a:ext cx="5943454" cy="584776"/>
          </a:xfrm>
          <a:prstGeom prst="rect">
            <a:avLst/>
          </a:prstGeom>
          <a:noFill/>
        </p:spPr>
        <p:txBody>
          <a:bodyPr wrap="none" rtlCol="0">
            <a:spAutoFit/>
          </a:bodyPr>
          <a:lstStyle/>
          <a:p>
            <a:r>
              <a:rPr lang="en-US" sz="3200" dirty="0"/>
              <a:t>List only rows that have ‘1’ output.</a:t>
            </a:r>
          </a:p>
        </p:txBody>
      </p:sp>
      <p:sp>
        <p:nvSpPr>
          <p:cNvPr id="9" name="Text Box 3"/>
          <p:cNvSpPr txBox="1">
            <a:spLocks noChangeArrowheads="1"/>
          </p:cNvSpPr>
          <p:nvPr/>
        </p:nvSpPr>
        <p:spPr bwMode="auto">
          <a:xfrm>
            <a:off x="381000" y="2895600"/>
            <a:ext cx="565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pitchFamily="34" charset="-128"/>
              </a:defRPr>
            </a:lvl1pPr>
            <a:lvl2pPr marL="742950" indent="-285750">
              <a:defRPr sz="2000" b="1">
                <a:solidFill>
                  <a:schemeClr val="tx1"/>
                </a:solidFill>
                <a:latin typeface="Arial" charset="0"/>
                <a:ea typeface="ＭＳ Ｐゴシック" pitchFamily="34" charset="-128"/>
              </a:defRPr>
            </a:lvl2pPr>
            <a:lvl3pPr marL="1143000" indent="-228600">
              <a:defRPr sz="2000" b="1">
                <a:solidFill>
                  <a:schemeClr val="tx1"/>
                </a:solidFill>
                <a:latin typeface="Arial" charset="0"/>
                <a:ea typeface="ＭＳ Ｐゴシック" pitchFamily="34" charset="-128"/>
              </a:defRPr>
            </a:lvl3pPr>
            <a:lvl4pPr marL="1600200" indent="-228600">
              <a:defRPr sz="2000" b="1">
                <a:solidFill>
                  <a:schemeClr val="tx1"/>
                </a:solidFill>
                <a:latin typeface="Arial" charset="0"/>
                <a:ea typeface="ＭＳ Ｐゴシック" pitchFamily="34" charset="-128"/>
              </a:defRPr>
            </a:lvl4pPr>
            <a:lvl5pPr marL="2057400" indent="-228600">
              <a:defRPr sz="2000" b="1">
                <a:solidFill>
                  <a:schemeClr val="tx1"/>
                </a:solidFill>
                <a:latin typeface="Arial" charset="0"/>
                <a:ea typeface="ＭＳ Ｐゴシック" pitchFamily="34" charset="-128"/>
              </a:defRPr>
            </a:lvl5pPr>
            <a:lvl6pPr marL="25146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6pPr>
            <a:lvl7pPr marL="29718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7pPr>
            <a:lvl8pPr marL="34290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8pPr>
            <a:lvl9pPr marL="3886200" indent="-228600" algn="r" eaLnBrk="0" fontAlgn="base" hangingPunct="0">
              <a:spcBef>
                <a:spcPct val="50000"/>
              </a:spcBef>
              <a:spcAft>
                <a:spcPct val="0"/>
              </a:spcAft>
              <a:defRPr sz="2000" b="1">
                <a:solidFill>
                  <a:schemeClr val="tx1"/>
                </a:solidFill>
                <a:latin typeface="Arial" charset="0"/>
                <a:ea typeface="ＭＳ Ｐゴシック" pitchFamily="34" charset="-128"/>
              </a:defRPr>
            </a:lvl9pPr>
          </a:lstStyle>
          <a:p>
            <a:pPr algn="l" eaLnBrk="1" hangingPunct="1">
              <a:spcBef>
                <a:spcPct val="0"/>
              </a:spcBef>
            </a:pPr>
            <a:r>
              <a:rPr lang="en-US" sz="2400" b="0" dirty="0" err="1">
                <a:latin typeface="Tahoma" pitchFamily="34" charset="0"/>
              </a:rPr>
              <a:t>F(d,c,b,a</a:t>
            </a:r>
            <a:r>
              <a:rPr lang="en-US" sz="2400" b="0" dirty="0">
                <a:latin typeface="Tahoma" pitchFamily="34" charset="0"/>
              </a:rPr>
              <a:t>) is true if input </a:t>
            </a:r>
            <a:r>
              <a:rPr lang="en-US" sz="2400" b="0" dirty="0" err="1">
                <a:latin typeface="Tahoma" pitchFamily="34" charset="0"/>
              </a:rPr>
              <a:t>d,c,b,a</a:t>
            </a:r>
            <a:r>
              <a:rPr lang="en-US" sz="2400" b="0" dirty="0">
                <a:latin typeface="Tahoma" pitchFamily="34" charset="0"/>
              </a:rPr>
              <a:t> is prime</a:t>
            </a:r>
          </a:p>
        </p:txBody>
      </p:sp>
      <p:sp>
        <p:nvSpPr>
          <p:cNvPr id="10" name="TextBox 9"/>
          <p:cNvSpPr txBox="1"/>
          <p:nvPr/>
        </p:nvSpPr>
        <p:spPr>
          <a:xfrm>
            <a:off x="6705600" y="6488668"/>
            <a:ext cx="1752600" cy="369332"/>
          </a:xfrm>
          <a:prstGeom prst="rect">
            <a:avLst/>
          </a:prstGeom>
          <a:noFill/>
        </p:spPr>
        <p:txBody>
          <a:bodyPr wrap="square" rtlCol="0">
            <a:spAutoFit/>
          </a:bodyPr>
          <a:lstStyle/>
          <a:p>
            <a:r>
              <a:rPr lang="en-US" dirty="0">
                <a:solidFill>
                  <a:schemeClr val="tx1">
                    <a:lumMod val="50000"/>
                    <a:lumOff val="50000"/>
                  </a:schemeClr>
                </a:solidFill>
              </a:rPr>
              <a:t>Text: Dally §6.3</a:t>
            </a:r>
          </a:p>
        </p:txBody>
      </p:sp>
      <p:sp>
        <p:nvSpPr>
          <p:cNvPr id="2" name="Slide Number Placeholder 1"/>
          <p:cNvSpPr>
            <a:spLocks noGrp="1"/>
          </p:cNvSpPr>
          <p:nvPr>
            <p:ph type="sldNum" sz="quarter" idx="12"/>
          </p:nvPr>
        </p:nvSpPr>
        <p:spPr/>
        <p:txBody>
          <a:bodyPr/>
          <a:lstStyle/>
          <a:p>
            <a:fld id="{91428E00-80DD-2147-9602-1B9AC9547B01}"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143000"/>
          </a:xfrm>
        </p:spPr>
        <p:txBody>
          <a:bodyPr/>
          <a:lstStyle/>
          <a:p>
            <a:r>
              <a:rPr lang="en-US" dirty="0"/>
              <a:t>Example: </a:t>
            </a:r>
          </a:p>
        </p:txBody>
      </p:sp>
      <p:pic>
        <p:nvPicPr>
          <p:cNvPr id="4" name="Picture 3"/>
          <p:cNvPicPr>
            <a:picLocks noChangeAspect="1"/>
          </p:cNvPicPr>
          <p:nvPr/>
        </p:nvPicPr>
        <p:blipFill>
          <a:blip r:embed="rId3"/>
          <a:stretch>
            <a:fillRect/>
          </a:stretch>
        </p:blipFill>
        <p:spPr>
          <a:xfrm>
            <a:off x="2743200" y="2629934"/>
            <a:ext cx="3175000" cy="1103866"/>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352090069"/>
              </p:ext>
            </p:extLst>
          </p:nvPr>
        </p:nvGraphicFramePr>
        <p:xfrm>
          <a:off x="4553613" y="475197"/>
          <a:ext cx="1905000" cy="619644"/>
        </p:xfrm>
        <a:graphic>
          <a:graphicData uri="http://schemas.openxmlformats.org/presentationml/2006/ole">
            <mc:AlternateContent xmlns:mc="http://schemas.openxmlformats.org/markup-compatibility/2006">
              <mc:Choice xmlns:v="urn:schemas-microsoft-com:vml" Requires="v">
                <p:oleObj name="Equation" r:id="rId4" imgW="507960" imgH="164880" progId="Equation.3">
                  <p:embed/>
                </p:oleObj>
              </mc:Choice>
              <mc:Fallback>
                <p:oleObj name="Equation" r:id="rId4" imgW="507960" imgH="164880" progId="Equation.3">
                  <p:embed/>
                  <p:pic>
                    <p:nvPicPr>
                      <p:cNvPr id="0" name=""/>
                      <p:cNvPicPr>
                        <a:picLocks noChangeAspect="1" noChangeArrowheads="1"/>
                      </p:cNvPicPr>
                      <p:nvPr/>
                    </p:nvPicPr>
                    <p:blipFill>
                      <a:blip r:embed="rId5"/>
                      <a:srcRect/>
                      <a:stretch>
                        <a:fillRect/>
                      </a:stretch>
                    </p:blipFill>
                    <p:spPr bwMode="auto">
                      <a:xfrm>
                        <a:off x="4553613" y="475197"/>
                        <a:ext cx="1905000" cy="619644"/>
                      </a:xfrm>
                      <a:prstGeom prst="rect">
                        <a:avLst/>
                      </a:prstGeom>
                      <a:noFill/>
                    </p:spPr>
                  </p:pic>
                </p:oleObj>
              </mc:Fallback>
            </mc:AlternateContent>
          </a:graphicData>
        </a:graphic>
      </p:graphicFrame>
      <p:sp>
        <p:nvSpPr>
          <p:cNvPr id="8" name="Slide Number Placeholder 7"/>
          <p:cNvSpPr>
            <a:spLocks noGrp="1"/>
          </p:cNvSpPr>
          <p:nvPr>
            <p:ph type="sldNum" sz="quarter" idx="12"/>
          </p:nvPr>
        </p:nvSpPr>
        <p:spPr/>
        <p:txBody>
          <a:bodyPr/>
          <a:lstStyle/>
          <a:p>
            <a:fld id="{91428E00-80DD-2147-9602-1B9AC9547B01}" type="slidenum">
              <a:rPr lang="en-US" smtClean="0"/>
              <a:t>9</a:t>
            </a:fld>
            <a:endParaRPr lang="en-US"/>
          </a:p>
        </p:txBody>
      </p:sp>
    </p:spTree>
    <p:extLst>
      <p:ext uri="{BB962C8B-B14F-4D97-AF65-F5344CB8AC3E}">
        <p14:creationId xmlns:p14="http://schemas.microsoft.com/office/powerpoint/2010/main" val="253814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54040</TotalTime>
  <Words>13218</Words>
  <Application>Microsoft Macintosh PowerPoint</Application>
  <PresentationFormat>On-screen Show (4:3)</PresentationFormat>
  <Paragraphs>1892</Paragraphs>
  <Slides>63</Slides>
  <Notes>62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63</vt:i4>
      </vt:variant>
    </vt:vector>
  </HeadingPairs>
  <TitlesOfParts>
    <vt:vector size="77" baseType="lpstr">
      <vt:lpstr>ＭＳ Ｐゴシック</vt:lpstr>
      <vt:lpstr>Arial</vt:lpstr>
      <vt:lpstr>Arial Black</vt:lpstr>
      <vt:lpstr>Calibri</vt:lpstr>
      <vt:lpstr>Cambria Math</vt:lpstr>
      <vt:lpstr>Symbol</vt:lpstr>
      <vt:lpstr>Tahoma</vt:lpstr>
      <vt:lpstr>Times New Roman</vt:lpstr>
      <vt:lpstr>Wingdings</vt:lpstr>
      <vt:lpstr>Zapf Dingbats</vt:lpstr>
      <vt:lpstr>Office Theme</vt:lpstr>
      <vt:lpstr>Worksheet</vt:lpstr>
      <vt:lpstr>Equation</vt:lpstr>
      <vt:lpstr>Visio</vt:lpstr>
      <vt:lpstr>CPEN 211: Computer Systems I  Slide Set 3:   Combinational Logic Optimization (Flipped Lecture)</vt:lpstr>
      <vt:lpstr>PowerPoint Presentation</vt:lpstr>
      <vt:lpstr>PowerPoint Presentation</vt:lpstr>
      <vt:lpstr>Introduction</vt:lpstr>
      <vt:lpstr>Learning Objectives</vt:lpstr>
      <vt:lpstr>English language description of a combinational logic function</vt:lpstr>
      <vt:lpstr>Truth Table</vt:lpstr>
      <vt:lpstr>Abbreviated Truth Table</vt:lpstr>
      <vt:lpstr>Example: </vt:lpstr>
      <vt:lpstr>Example: </vt:lpstr>
      <vt:lpstr>Schematic Logic Diagram</vt:lpstr>
      <vt:lpstr>Schematic Logic Diagram</vt:lpstr>
      <vt:lpstr>Equation</vt:lpstr>
      <vt:lpstr>Logic Optimization </vt:lpstr>
      <vt:lpstr>Observation</vt:lpstr>
      <vt:lpstr>PowerPoint Presentation</vt:lpstr>
      <vt:lpstr>001X</vt:lpstr>
      <vt:lpstr> To reduce hardware cost, we need a systematic method to identify rows of truth table with output ‘1’ that differ by only one input variable</vt:lpstr>
      <vt:lpstr>Minterms</vt:lpstr>
      <vt:lpstr>Implicants</vt:lpstr>
      <vt:lpstr>Implicants vs. Minterms</vt:lpstr>
      <vt:lpstr>Cube representation (3-bit prime)</vt:lpstr>
      <vt:lpstr>Cube representation (3-bit prime)</vt:lpstr>
      <vt:lpstr>Cube representation (3-bit prime)</vt:lpstr>
      <vt:lpstr>Cube representation (3-bit prime)</vt:lpstr>
      <vt:lpstr>4-D Hypercube (4-bit prime)</vt:lpstr>
      <vt:lpstr>4-bit Prime Number Function (cont)</vt:lpstr>
      <vt:lpstr>Karnaugh Map</vt:lpstr>
      <vt:lpstr>Karnaugh Map</vt:lpstr>
      <vt:lpstr>Consider 2-input function</vt:lpstr>
      <vt:lpstr>PowerPoint Presentation</vt:lpstr>
      <vt:lpstr>PowerPoint Presentation</vt:lpstr>
      <vt:lpstr>Table for 3-input function</vt:lpstr>
      <vt:lpstr>KMAP for 4-input function</vt:lpstr>
      <vt:lpstr>Simplified Labels</vt:lpstr>
      <vt:lpstr>Adding Implicants</vt:lpstr>
      <vt:lpstr>Karnaugh Map  (K-Map) of 4-bit Prime</vt:lpstr>
      <vt:lpstr>Karnaugh Map  (K-Map) of 4-bit Prime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Optimization with a KMAP</vt:lpstr>
      <vt:lpstr>Selecting a Cover</vt:lpstr>
      <vt:lpstr>Writing out product terms</vt:lpstr>
      <vt:lpstr>Writing Optimized Equation</vt:lpstr>
      <vt:lpstr>Essential Prime Implicants</vt:lpstr>
      <vt:lpstr>Select “Inexpensive” Cover</vt:lpstr>
      <vt:lpstr>PowerPoint Presentation</vt:lpstr>
      <vt:lpstr>Two- and Three-Variable K-Maps</vt:lpstr>
      <vt:lpstr>Incompletely Specified Functions</vt:lpstr>
      <vt:lpstr>Decimal prime number function – includes don’t cares</vt:lpstr>
      <vt:lpstr>PowerPoint Presentation</vt:lpstr>
      <vt:lpstr>PowerPoint Presentation</vt:lpstr>
      <vt:lpstr>PowerPoint Presentation</vt:lpstr>
      <vt:lpstr>Product-of-Sums Implementation</vt:lpstr>
      <vt:lpstr>Product-of-Sums Example: Decimal Prime</vt:lpstr>
      <vt:lpstr>Hazards</vt:lpstr>
      <vt:lpstr>Cover transitions to eliminate hazards</vt:lpstr>
      <vt:lpstr>Quine-McCluskey Algorithm</vt:lpstr>
    </vt:vector>
  </TitlesOfParts>
  <Company>University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EECE 259: Introduction to Microcomputers  Slide Set 2:  Logic Gates Combinational Logic Design</dc:title>
  <dc:creator>Tor M. Aamodt</dc:creator>
  <cp:lastModifiedBy>Tor Aamodt</cp:lastModifiedBy>
  <cp:revision>485</cp:revision>
  <dcterms:created xsi:type="dcterms:W3CDTF">2014-08-17T09:08:37Z</dcterms:created>
  <dcterms:modified xsi:type="dcterms:W3CDTF">2024-09-15T23:06:25Z</dcterms:modified>
</cp:coreProperties>
</file>