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328" r:id="rId4"/>
    <p:sldId id="573" r:id="rId5"/>
    <p:sldId id="572" r:id="rId6"/>
    <p:sldId id="562" r:id="rId7"/>
    <p:sldId id="394" r:id="rId8"/>
    <p:sldId id="279" r:id="rId9"/>
    <p:sldId id="574" r:id="rId10"/>
    <p:sldId id="280" r:id="rId11"/>
    <p:sldId id="342" r:id="rId12"/>
    <p:sldId id="434" r:id="rId13"/>
    <p:sldId id="469" r:id="rId14"/>
    <p:sldId id="409" r:id="rId15"/>
    <p:sldId id="424" r:id="rId16"/>
    <p:sldId id="470" r:id="rId17"/>
    <p:sldId id="425" r:id="rId18"/>
    <p:sldId id="435" r:id="rId19"/>
    <p:sldId id="527" r:id="rId20"/>
    <p:sldId id="426" r:id="rId21"/>
    <p:sldId id="492" r:id="rId22"/>
    <p:sldId id="491" r:id="rId23"/>
    <p:sldId id="429" r:id="rId24"/>
    <p:sldId id="430" r:id="rId25"/>
    <p:sldId id="569" r:id="rId26"/>
    <p:sldId id="567" r:id="rId27"/>
    <p:sldId id="568" r:id="rId28"/>
    <p:sldId id="571" r:id="rId29"/>
    <p:sldId id="432" r:id="rId30"/>
    <p:sldId id="570" r:id="rId31"/>
    <p:sldId id="486" r:id="rId32"/>
    <p:sldId id="488" r:id="rId33"/>
    <p:sldId id="485" r:id="rId34"/>
    <p:sldId id="489" r:id="rId35"/>
    <p:sldId id="474" r:id="rId36"/>
    <p:sldId id="351" r:id="rId37"/>
    <p:sldId id="311" r:id="rId38"/>
    <p:sldId id="477" r:id="rId39"/>
    <p:sldId id="478" r:id="rId40"/>
    <p:sldId id="312" r:id="rId41"/>
    <p:sldId id="313" r:id="rId42"/>
    <p:sldId id="498" r:id="rId43"/>
    <p:sldId id="499" r:id="rId44"/>
    <p:sldId id="500" r:id="rId45"/>
    <p:sldId id="420" r:id="rId46"/>
    <p:sldId id="479" r:id="rId47"/>
    <p:sldId id="480" r:id="rId48"/>
    <p:sldId id="288" r:id="rId49"/>
    <p:sldId id="344" r:id="rId50"/>
    <p:sldId id="423" r:id="rId51"/>
    <p:sldId id="391" r:id="rId52"/>
    <p:sldId id="392" r:id="rId53"/>
    <p:sldId id="496" r:id="rId54"/>
    <p:sldId id="393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281" r:id="rId65"/>
    <p:sldId id="282" r:id="rId66"/>
    <p:sldId id="283" r:id="rId67"/>
    <p:sldId id="575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8000"/>
    <a:srgbClr val="FF00FF"/>
    <a:srgbClr val="497DB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6" autoAdjust="0"/>
    <p:restoredTop sz="95493" autoAdjust="0"/>
  </p:normalViewPr>
  <p:slideViewPr>
    <p:cSldViewPr snapToObjects="1">
      <p:cViewPr varScale="1">
        <p:scale>
          <a:sx n="118" d="100"/>
          <a:sy n="118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79900-3A6B-E741-848A-75877FD9369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C211-E0E6-FC4D-90D1-B1982944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7C701C-8B6F-4784-B230-2823CFC6949E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29547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7C701C-8B6F-4784-B230-2823CFC6949E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75978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FABF97-A61E-462E-A3E7-74ECF2ECA873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171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10/3/2005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7599FF-41C4-49F6-BE99-AAAE6EF40C7A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39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10/3/2005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7599FF-41C4-49F6-BE99-AAAE6EF40C7A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85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7AC0CD-AFB6-4369-B58D-D77CB6ED97B0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337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016831-778B-475F-85FB-7407BE0F0D85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1074818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FABF97-A61E-462E-A3E7-74ECF2ECA873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672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10/3/2005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B96C9E-FB6E-46C3-95A5-70116A08DFA2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692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an abstracted view of main memory in a computer.  The main memory is on the right and is connected to the processor on the left…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using a bus…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6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1116BD-862A-455F-BCEF-F9C203C3F55D}" type="slidenum">
              <a:rPr lang="en-US" sz="1000" b="0" smtClean="0">
                <a:latin typeface="Times New Roman" pitchFamily="18" charset="0"/>
              </a:rPr>
              <a:pPr/>
              <a:t>37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278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1D4E0D-D633-46C9-B644-250ECBF2C967}" type="slidenum">
              <a:rPr lang="en-US" sz="1000" b="0" smtClean="0">
                <a:latin typeface="Times New Roman" pitchFamily="18" charset="0"/>
              </a:rPr>
              <a:pPr/>
              <a:t>40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2171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6C784D-3309-462A-BAF1-4DFEBA8BD06C}" type="slidenum">
              <a:rPr lang="en-US" sz="1000" b="0" smtClean="0">
                <a:latin typeface="Times New Roman" pitchFamily="18" charset="0"/>
              </a:rPr>
              <a:pPr/>
              <a:t>41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406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8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2DBF8B-90D7-4D4C-A7B8-EB361CF26463}" type="slidenum">
              <a:rPr lang="en-US" sz="1000" b="0" smtClean="0">
                <a:latin typeface="Times New Roman" pitchFamily="18" charset="0"/>
              </a:rPr>
              <a:pPr/>
              <a:t>48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9282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39C6B0-1F77-471F-87C4-407B7EB7B1E6}" type="slidenum">
              <a:rPr lang="en-US" sz="1000" b="0" smtClean="0">
                <a:latin typeface="Times New Roman" pitchFamily="18" charset="0"/>
              </a:rPr>
              <a:pPr/>
              <a:t>64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1224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C9F961-B257-47B5-A477-96E94BBD6AF9}" type="slidenum">
              <a:rPr lang="en-US" sz="1000" b="0" smtClean="0">
                <a:latin typeface="Times New Roman" pitchFamily="18" charset="0"/>
              </a:rPr>
              <a:pPr/>
              <a:t>65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6760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BFE82A-6DB2-42AF-A80B-6B5F39E04E21}" type="slidenum">
              <a:rPr lang="en-US" sz="1000" b="0" smtClean="0">
                <a:latin typeface="Times New Roman" pitchFamily="18" charset="0"/>
              </a:rPr>
              <a:pPr/>
              <a:t>66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04812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8ED2AF-E8A6-46F7-9789-30777725E905}" type="slidenum">
              <a:rPr lang="en-US" sz="1000" b="0" smtClean="0">
                <a:latin typeface="Times New Roman" pitchFamily="18" charset="0"/>
              </a:rPr>
              <a:pPr/>
              <a:t>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27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3401E5-4FB6-45A5-BBE6-44FC7811AFD3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726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91186B-EB6A-47FE-9B4D-5E460D83D982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3952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91186B-EB6A-47FE-9B4D-5E460D83D982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395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B5356F-AEF2-4867-9D2E-E7BF4003C833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426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7C701C-8B6F-4784-B230-2823CFC6949E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12358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Set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INTRODUCTION58585858 TO ARM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INTRODUCTION58585858 TO 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Set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4075-CB16-5A4C-A36B-DC972FDB6A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3349" y="-1524000"/>
            <a:ext cx="23556879" cy="1036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52600" y="-609600"/>
            <a:ext cx="13030200" cy="8077200"/>
          </a:xfrm>
          <a:prstGeom prst="rect">
            <a:avLst/>
          </a:prstGeom>
          <a:solidFill>
            <a:srgbClr val="0000FF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5814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Computer Systems I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Set 4: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Combinational Logic Building Blocks (1)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83175"/>
            <a:ext cx="64008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Instructor: Tor Aamodt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102" y="6356350"/>
            <a:ext cx="6580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</a:rPr>
              <a:t>[Image:  Roman Geometric Mosaic.  There are some hardware combinational logic designs we use repeatedly, not unlike patterns found in art and nature</a:t>
            </a:r>
          </a:p>
          <a:p>
            <a:r>
              <a:rPr lang="en-US" sz="800" dirty="0">
                <a:solidFill>
                  <a:srgbClr val="FFFF00"/>
                </a:solidFill>
              </a:rPr>
              <a:t> Source Wikipedia,  By </a:t>
            </a:r>
            <a:r>
              <a:rPr lang="en-US" sz="800" dirty="0" err="1">
                <a:solidFill>
                  <a:srgbClr val="FFFF00"/>
                </a:solidFill>
              </a:rPr>
              <a:t>Mbellaccini</a:t>
            </a:r>
            <a:r>
              <a:rPr lang="en-US" sz="800" dirty="0">
                <a:solidFill>
                  <a:srgbClr val="FFFF00"/>
                </a:solidFill>
              </a:rPr>
              <a:t> - Own work, CC BY-SA 4.0, https://</a:t>
            </a:r>
            <a:r>
              <a:rPr lang="en-US" sz="800" dirty="0" err="1">
                <a:solidFill>
                  <a:srgbClr val="FFFF00"/>
                </a:solidFill>
              </a:rPr>
              <a:t>commons.wikimedia.org</a:t>
            </a:r>
            <a:r>
              <a:rPr lang="en-US" sz="800" dirty="0">
                <a:solidFill>
                  <a:srgbClr val="FFFF00"/>
                </a:solidFill>
              </a:rPr>
              <a:t>/w/</a:t>
            </a:r>
            <a:r>
              <a:rPr lang="en-US" sz="800" dirty="0" err="1">
                <a:solidFill>
                  <a:srgbClr val="FFFF00"/>
                </a:solidFill>
              </a:rPr>
              <a:t>index.php?curid</a:t>
            </a:r>
            <a:r>
              <a:rPr lang="en-US" sz="800" dirty="0">
                <a:solidFill>
                  <a:srgbClr val="FFFF00"/>
                </a:solidFill>
              </a:rPr>
              <a:t>=38150120]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95E96-83B8-49D9-8666-7F7A9AE7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 of a Decoder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2800" y="1600200"/>
            <a:ext cx="2133600" cy="365125"/>
            <a:chOff x="2352" y="2448"/>
            <a:chExt cx="1344" cy="220"/>
          </a:xfrm>
        </p:grpSpPr>
        <p:sp>
          <p:nvSpPr>
            <p:cNvPr id="19502" name="Line 4"/>
            <p:cNvSpPr>
              <a:spLocks noChangeShapeType="1"/>
            </p:cNvSpPr>
            <p:nvPr/>
          </p:nvSpPr>
          <p:spPr bwMode="auto">
            <a:xfrm>
              <a:off x="2496" y="2544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03" name="Text Box 5"/>
            <p:cNvSpPr txBox="1">
              <a:spLocks noChangeArrowheads="1"/>
            </p:cNvSpPr>
            <p:nvPr/>
          </p:nvSpPr>
          <p:spPr bwMode="auto">
            <a:xfrm>
              <a:off x="2352" y="2448"/>
              <a:ext cx="134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20000"/>
                </a:spcBef>
                <a:buSzPct val="100000"/>
              </a:pPr>
              <a:r>
                <a:rPr lang="en-US" sz="2400" b="0" dirty="0">
                  <a:solidFill>
                    <a:srgbClr val="0000FF"/>
                  </a:solidFill>
                  <a:cs typeface="Times New Roman" pitchFamily="18" charset="0"/>
                </a:rPr>
                <a:t>2      4 Decoder</a:t>
              </a:r>
              <a:endParaRPr lang="en-US" b="0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58983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86279"/>
              </p:ext>
            </p:extLst>
          </p:nvPr>
        </p:nvGraphicFramePr>
        <p:xfrm>
          <a:off x="685800" y="2841625"/>
          <a:ext cx="2819400" cy="1600201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b3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724400" y="2812951"/>
            <a:ext cx="303230" cy="708025"/>
            <a:chOff x="4724400" y="2187575"/>
            <a:chExt cx="303230" cy="708025"/>
          </a:xfrm>
        </p:grpSpPr>
        <p:sp>
          <p:nvSpPr>
            <p:cNvPr id="9" name="TextBox 8"/>
            <p:cNvSpPr txBox="1"/>
            <p:nvPr/>
          </p:nvSpPr>
          <p:spPr>
            <a:xfrm>
              <a:off x="4724400" y="25262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5970" y="218757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pic>
        <p:nvPicPr>
          <p:cNvPr id="13" name="Picture 12" descr="ss3-2-4-decoder-circui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630" y="2758976"/>
            <a:ext cx="3441370" cy="387042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598000" y="3901376"/>
            <a:ext cx="1165660" cy="369932"/>
            <a:chOff x="5598000" y="3276000"/>
            <a:chExt cx="1165660" cy="369932"/>
          </a:xfrm>
        </p:grpSpPr>
        <p:sp>
          <p:nvSpPr>
            <p:cNvPr id="14" name="TextBox 13"/>
            <p:cNvSpPr txBox="1"/>
            <p:nvPr/>
          </p:nvSpPr>
          <p:spPr>
            <a:xfrm>
              <a:off x="6462000" y="3276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98000" y="3276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58000" y="3978176"/>
            <a:ext cx="301660" cy="2579132"/>
            <a:chOff x="6858000" y="3352800"/>
            <a:chExt cx="301660" cy="2579132"/>
          </a:xfrm>
        </p:grpSpPr>
        <p:sp>
          <p:nvSpPr>
            <p:cNvPr id="16" name="TextBox 15"/>
            <p:cNvSpPr txBox="1"/>
            <p:nvPr/>
          </p:nvSpPr>
          <p:spPr>
            <a:xfrm>
              <a:off x="6858000" y="5257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5562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4648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4953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0" y="3996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4320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8000" y="3352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3676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31170" y="61117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32740" y="55138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2740" y="48825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2740" y="42713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D7E8C-1D1E-4FFE-A32C-CB08E52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3:8 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4876800" cy="4872235"/>
          </a:xfrm>
          <a:prstGeom prst="rect">
            <a:avLst/>
          </a:prstGeom>
        </p:spPr>
      </p:pic>
      <p:graphicFrame>
        <p:nvGraphicFramePr>
          <p:cNvPr id="7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05330"/>
              </p:ext>
            </p:extLst>
          </p:nvPr>
        </p:nvGraphicFramePr>
        <p:xfrm>
          <a:off x="152400" y="3200400"/>
          <a:ext cx="3686111" cy="2301875"/>
        </p:xfrm>
        <a:graphic>
          <a:graphicData uri="http://schemas.openxmlformats.org/drawingml/2006/table">
            <a:tbl>
              <a:tblPr/>
              <a:tblGrid>
                <a:gridCol w="33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b7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⁞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⁞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2E4E0-DA15-44AB-9761-3355E98C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29646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Encoder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8600" y="1466850"/>
            <a:ext cx="8686800" cy="20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28600" indent="-228600" algn="l">
              <a:lnSpc>
                <a:spcPct val="110000"/>
              </a:lnSpc>
              <a:buSzPct val="100000"/>
              <a:buFontTx/>
              <a:buChar char="•"/>
            </a:pPr>
            <a:r>
              <a:rPr lang="en-US" sz="2400" b="0" dirty="0"/>
              <a:t>An encoder is an inverse of a decoder.</a:t>
            </a:r>
          </a:p>
          <a:p>
            <a:pPr marL="228600" indent="-228600" algn="l">
              <a:lnSpc>
                <a:spcPct val="110000"/>
              </a:lnSpc>
              <a:buSzPct val="100000"/>
              <a:buFontTx/>
              <a:buChar char="•"/>
            </a:pPr>
            <a:r>
              <a:rPr lang="en-US" sz="2400" b="0" dirty="0"/>
              <a:t>Encoder is a logic module that converts a </a:t>
            </a:r>
            <a:r>
              <a:rPr lang="en-US" sz="2400" b="0" u="sng" dirty="0"/>
              <a:t>one-hot input signal </a:t>
            </a:r>
            <a:r>
              <a:rPr lang="en-US" sz="2400" b="0" dirty="0"/>
              <a:t>to a binary-encoded output signal.</a:t>
            </a:r>
          </a:p>
          <a:p>
            <a:pPr marL="228600" indent="-228600" algn="l">
              <a:lnSpc>
                <a:spcPct val="110000"/>
              </a:lnSpc>
              <a:buSzPct val="100000"/>
              <a:buFontTx/>
              <a:buChar char="•"/>
            </a:pPr>
            <a:r>
              <a:rPr lang="en-US" sz="2400" b="0" dirty="0"/>
              <a:t>Example: a 4    2 encoder.</a:t>
            </a:r>
          </a:p>
          <a:p>
            <a:pPr marL="685800" lvl="1" indent="-228600">
              <a:lnSpc>
                <a:spcPct val="110000"/>
              </a:lnSpc>
              <a:buSzPct val="100000"/>
            </a:pPr>
            <a:endParaRPr lang="en-US" sz="2400" b="0" dirty="0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20574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aphicFrame>
        <p:nvGraphicFramePr>
          <p:cNvPr id="6072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28570"/>
              </p:ext>
            </p:extLst>
          </p:nvPr>
        </p:nvGraphicFramePr>
        <p:xfrm>
          <a:off x="685800" y="3581400"/>
          <a:ext cx="2819400" cy="1600201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74" name="Rectangle 49"/>
          <p:cNvSpPr>
            <a:spLocks noChangeArrowheads="1"/>
          </p:cNvSpPr>
          <p:nvPr/>
        </p:nvSpPr>
        <p:spPr bwMode="auto">
          <a:xfrm>
            <a:off x="1371600" y="5334000"/>
            <a:ext cx="1676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b="0" dirty="0"/>
              <a:t>b0 = a3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b="0" dirty="0"/>
              <a:t> a1</a:t>
            </a:r>
          </a:p>
          <a:p>
            <a:pPr algn="l"/>
            <a:r>
              <a:rPr lang="en-US" b="0" dirty="0"/>
              <a:t>b1 = a3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b="0" dirty="0"/>
              <a:t> a2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61001"/>
            <a:ext cx="4267200" cy="21985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5CBEE8-634D-42ED-8C53-5C4480F3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9209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choose one of two different inputs in a digital circuit?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D79D5-277A-440A-90D6-FB6BB618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46730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990600"/>
            <a:ext cx="7772400" cy="54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Often want to select one thing out of many possibilities.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/>
              <a:t>Example: P</a:t>
            </a:r>
            <a:r>
              <a:rPr lang="en-US" sz="2400" b="0" dirty="0"/>
              <a:t>ick either </a:t>
            </a:r>
            <a:r>
              <a:rPr lang="en-US" sz="2400" b="1" dirty="0"/>
              <a:t>A0</a:t>
            </a:r>
            <a:r>
              <a:rPr lang="en-US" sz="2400" dirty="0"/>
              <a:t> or </a:t>
            </a:r>
            <a:r>
              <a:rPr lang="en-US" sz="2400" b="1" dirty="0"/>
              <a:t>A1</a:t>
            </a:r>
            <a:r>
              <a:rPr lang="en-US" sz="2400" dirty="0"/>
              <a:t> </a:t>
            </a:r>
            <a:r>
              <a:rPr lang="en-US" sz="2400" b="0" dirty="0"/>
              <a:t>as input to module.  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/>
              <a:t>Solution: U</a:t>
            </a:r>
            <a:r>
              <a:rPr lang="en-US" sz="2400" b="0" dirty="0"/>
              <a:t>se a </a:t>
            </a:r>
            <a:r>
              <a:rPr lang="en-US" sz="2400" b="0" dirty="0">
                <a:solidFill>
                  <a:srgbClr val="0000FF"/>
                </a:solidFill>
              </a:rPr>
              <a:t>combinational logic </a:t>
            </a:r>
            <a:r>
              <a:rPr lang="en-US" sz="2400" b="0" dirty="0"/>
              <a:t>block with three inputs </a:t>
            </a:r>
            <a:r>
              <a:rPr lang="en-US" sz="2400" b="0" i="1" dirty="0"/>
              <a:t>select</a:t>
            </a:r>
            <a:r>
              <a:rPr lang="en-US" sz="2400" b="0" dirty="0"/>
              <a:t>, </a:t>
            </a:r>
            <a:r>
              <a:rPr lang="en-US" sz="2400" i="1" dirty="0"/>
              <a:t>A0</a:t>
            </a:r>
            <a:r>
              <a:rPr lang="en-US" sz="2400" b="0" dirty="0"/>
              <a:t> and </a:t>
            </a:r>
            <a:r>
              <a:rPr lang="en-US" sz="2400" i="1" dirty="0"/>
              <a:t>A1</a:t>
            </a:r>
            <a:r>
              <a:rPr lang="en-US" sz="2400" dirty="0"/>
              <a:t> where the value of select says whether the output is equal to A0 or A1.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So common, this circuit is given a name, “multiplexer</a:t>
            </a:r>
            <a:r>
              <a:rPr lang="en-US" sz="2400" dirty="0"/>
              <a:t>” (or “mux” for short):</a:t>
            </a:r>
            <a:endParaRPr lang="en-US" sz="2400" b="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Multiplexer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36" y="3972954"/>
            <a:ext cx="3771900" cy="2283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1314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5914" y="5040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Freeform 5"/>
          <p:cNvSpPr/>
          <p:nvPr/>
        </p:nvSpPr>
        <p:spPr>
          <a:xfrm>
            <a:off x="3782528" y="4427816"/>
            <a:ext cx="1988457" cy="391898"/>
          </a:xfrm>
          <a:custGeom>
            <a:avLst/>
            <a:gdLst>
              <a:gd name="connsiteX0" fmla="*/ 0 w 1988457"/>
              <a:gd name="connsiteY0" fmla="*/ 0 h 391898"/>
              <a:gd name="connsiteX1" fmla="*/ 1117600 w 1988457"/>
              <a:gd name="connsiteY1" fmla="*/ 29028 h 391898"/>
              <a:gd name="connsiteX2" fmla="*/ 1364343 w 1988457"/>
              <a:gd name="connsiteY2" fmla="*/ 333828 h 391898"/>
              <a:gd name="connsiteX3" fmla="*/ 1988457 w 1988457"/>
              <a:gd name="connsiteY3" fmla="*/ 391885 h 39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457" h="391898">
                <a:moveTo>
                  <a:pt x="0" y="0"/>
                </a:moveTo>
                <a:lnTo>
                  <a:pt x="1117600" y="29028"/>
                </a:lnTo>
                <a:cubicBezTo>
                  <a:pt x="1344990" y="84666"/>
                  <a:pt x="1219200" y="273352"/>
                  <a:pt x="1364343" y="333828"/>
                </a:cubicBezTo>
                <a:cubicBezTo>
                  <a:pt x="1509486" y="394304"/>
                  <a:pt x="1988457" y="391885"/>
                  <a:pt x="1988457" y="39188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9161" y="5288339"/>
            <a:ext cx="2380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Operation: If </a:t>
            </a:r>
            <a:r>
              <a:rPr lang="en-US" i="1" dirty="0"/>
              <a:t>select</a:t>
            </a:r>
            <a:r>
              <a:rPr lang="en-US" i="1" dirty="0">
                <a:solidFill>
                  <a:srgbClr val="0000FF"/>
                </a:solidFill>
              </a:rPr>
              <a:t> is zero then </a:t>
            </a:r>
            <a:r>
              <a:rPr lang="en-US" i="1" dirty="0"/>
              <a:t>b = A0 </a:t>
            </a:r>
            <a:r>
              <a:rPr lang="en-US" i="1" dirty="0">
                <a:solidFill>
                  <a:srgbClr val="0000FF"/>
                </a:solidFill>
              </a:rPr>
              <a:t>otherwise </a:t>
            </a:r>
            <a:r>
              <a:rPr lang="en-US" i="1" dirty="0"/>
              <a:t>b = A1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01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603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3745904" y="4903958"/>
            <a:ext cx="1988457" cy="381172"/>
          </a:xfrm>
          <a:custGeom>
            <a:avLst/>
            <a:gdLst>
              <a:gd name="connsiteX0" fmla="*/ 0 w 1988457"/>
              <a:gd name="connsiteY0" fmla="*/ 0 h 391898"/>
              <a:gd name="connsiteX1" fmla="*/ 1117600 w 1988457"/>
              <a:gd name="connsiteY1" fmla="*/ 29028 h 391898"/>
              <a:gd name="connsiteX2" fmla="*/ 1364343 w 1988457"/>
              <a:gd name="connsiteY2" fmla="*/ 333828 h 391898"/>
              <a:gd name="connsiteX3" fmla="*/ 1988457 w 1988457"/>
              <a:gd name="connsiteY3" fmla="*/ 391885 h 39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457" h="391898">
                <a:moveTo>
                  <a:pt x="0" y="0"/>
                </a:moveTo>
                <a:lnTo>
                  <a:pt x="1117600" y="29028"/>
                </a:lnTo>
                <a:cubicBezTo>
                  <a:pt x="1344990" y="84666"/>
                  <a:pt x="1219200" y="273352"/>
                  <a:pt x="1364343" y="333828"/>
                </a:cubicBezTo>
                <a:cubicBezTo>
                  <a:pt x="1509486" y="394304"/>
                  <a:pt x="1988457" y="391885"/>
                  <a:pt x="1988457" y="39188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CADF8-993E-CA40-A3A5-12CAFE40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2974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4" grpId="0"/>
      <p:bldP spid="11" grpId="0"/>
      <p:bldP spid="6" grpId="0" animBg="1"/>
      <p:bldP spid="7" grpId="0"/>
      <p:bldP spid="8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990599"/>
            <a:ext cx="7924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/>
              <a:t>What is best </a:t>
            </a:r>
            <a:r>
              <a:rPr lang="en-US" sz="2400" i="1" dirty="0">
                <a:solidFill>
                  <a:srgbClr val="0000FF"/>
                </a:solidFill>
              </a:rPr>
              <a:t>encoding</a:t>
            </a:r>
            <a:r>
              <a:rPr lang="en-US" sz="2400" dirty="0"/>
              <a:t> for “select”?  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/>
              <a:t>Two common encodings:  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Binary</a:t>
            </a:r>
            <a:r>
              <a:rPr lang="en-US" sz="2400" dirty="0"/>
              <a:t>:	  select=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2400" dirty="0"/>
              <a:t> 	   means b=A0,   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</a:t>
            </a:r>
            <a:r>
              <a:rPr lang="en-US" sz="2400" dirty="0"/>
              <a:t>select=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400" dirty="0"/>
              <a:t>      means b=A1 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00FF"/>
                </a:solidFill>
              </a:rPr>
              <a:t>One hot</a:t>
            </a:r>
            <a:r>
              <a:rPr lang="en-US" sz="2400" dirty="0"/>
              <a:t>: select=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01</a:t>
            </a:r>
            <a:r>
              <a:rPr lang="en-US" sz="2400" dirty="0"/>
              <a:t>    means b=A0 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 </a:t>
            </a:r>
            <a:r>
              <a:rPr lang="en-US" sz="2400" dirty="0"/>
              <a:t>select=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10</a:t>
            </a:r>
            <a:r>
              <a:rPr lang="en-US" sz="2400" dirty="0"/>
              <a:t>    means b=A1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Multiplexer Select Encoding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455774"/>
            <a:ext cx="3771900" cy="22838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A4C9C-BBF6-4BD3-8352-C50A7B58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4150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k-bit, 4 to 1 multiplexer with </a:t>
            </a:r>
            <a:r>
              <a:rPr lang="en-US" dirty="0">
                <a:solidFill>
                  <a:srgbClr val="0000FF"/>
                </a:solidFill>
              </a:rPr>
              <a:t>one-hot</a:t>
            </a:r>
            <a:r>
              <a:rPr lang="en-US" dirty="0"/>
              <a:t> select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61" y="1723676"/>
            <a:ext cx="3653678" cy="3153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161" y="4876800"/>
            <a:ext cx="3621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select = 0001, then b = a0</a:t>
            </a:r>
          </a:p>
          <a:p>
            <a:r>
              <a:rPr lang="en-US" sz="2400" dirty="0"/>
              <a:t>If select = 0010, then b = a1</a:t>
            </a:r>
          </a:p>
          <a:p>
            <a:r>
              <a:rPr lang="en-US" sz="2400" dirty="0"/>
              <a:t>If select = 0100, then b = a2</a:t>
            </a:r>
          </a:p>
          <a:p>
            <a:r>
              <a:rPr lang="en-US" sz="2400" dirty="0"/>
              <a:t>If select = 1000, then b = a3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3293E-4A93-4285-B131-E882D665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74475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1219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Multiplexer: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b="1" dirty="0" err="1">
                <a:solidFill>
                  <a:srgbClr val="FF00FF"/>
                </a:solidFill>
              </a:rPr>
              <a:t>n</a:t>
            </a:r>
            <a:r>
              <a:rPr lang="en-US" sz="2400" b="0" dirty="0"/>
              <a:t> </a:t>
            </a:r>
            <a:r>
              <a:rPr lang="en-US" sz="2400" b="0" i="1" dirty="0" err="1"/>
              <a:t>k</a:t>
            </a:r>
            <a:r>
              <a:rPr lang="en-US" sz="2400" b="0" dirty="0"/>
              <a:t>-bit inputs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b="0" i="1" dirty="0" err="1"/>
              <a:t>n</a:t>
            </a:r>
            <a:r>
              <a:rPr lang="en-US" sz="2400" b="0" dirty="0"/>
              <a:t>-bit </a:t>
            </a:r>
            <a:r>
              <a:rPr lang="en-US" sz="2400" b="0" u="sng" dirty="0"/>
              <a:t>one-hot select</a:t>
            </a:r>
            <a:r>
              <a:rPr lang="en-US" sz="2400" b="0" dirty="0"/>
              <a:t> signal </a:t>
            </a:r>
            <a:r>
              <a:rPr lang="en-US" sz="2400" b="1" i="1" dirty="0" err="1"/>
              <a:t>s</a:t>
            </a:r>
            <a:endParaRPr lang="en-US" sz="2400" b="1" i="1" dirty="0"/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b="0" dirty="0"/>
              <a:t>Multiplexers are commonly used as </a:t>
            </a:r>
            <a:r>
              <a:rPr lang="en-US" sz="2400" b="0" i="1" dirty="0">
                <a:solidFill>
                  <a:srgbClr val="0000FF"/>
                </a:solidFill>
              </a:rPr>
              <a:t>data selectors</a:t>
            </a:r>
            <a:endParaRPr lang="en-US" sz="2400" b="0" dirty="0"/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4630737" y="3124200"/>
          <a:ext cx="39036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308100" imgH="965200" progId="">
                  <p:embed/>
                </p:oleObj>
              </mc:Choice>
              <mc:Fallback>
                <p:oleObj name="Visio" r:id="rId3" imgW="1308100" imgH="965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3124200"/>
                        <a:ext cx="3903663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3810000"/>
            <a:ext cx="3962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0" dirty="0">
                <a:solidFill>
                  <a:srgbClr val="0000FF"/>
                </a:solidFill>
              </a:rPr>
              <a:t>Selects one of </a:t>
            </a:r>
            <a:r>
              <a:rPr lang="en-US" sz="2400" b="0" dirty="0" err="1">
                <a:solidFill>
                  <a:srgbClr val="0000FF"/>
                </a:solidFill>
              </a:rPr>
              <a:t>n</a:t>
            </a:r>
            <a:r>
              <a:rPr lang="en-US" sz="2400" b="0" dirty="0">
                <a:solidFill>
                  <a:srgbClr val="0000FF"/>
                </a:solidFill>
              </a:rPr>
              <a:t> </a:t>
            </a:r>
            <a:r>
              <a:rPr lang="en-US" sz="2400" b="0" dirty="0" err="1">
                <a:solidFill>
                  <a:srgbClr val="0000FF"/>
                </a:solidFill>
              </a:rPr>
              <a:t>k</a:t>
            </a:r>
            <a:r>
              <a:rPr lang="en-US" sz="2400" b="0" dirty="0">
                <a:solidFill>
                  <a:srgbClr val="0000FF"/>
                </a:solidFill>
              </a:rPr>
              <a:t>-bit inputs</a:t>
            </a:r>
          </a:p>
          <a:p>
            <a:pPr algn="ctr" eaLnBrk="1" hangingPunct="1"/>
            <a:r>
              <a:rPr lang="en-US" sz="2400" b="0" dirty="0" err="1">
                <a:solidFill>
                  <a:srgbClr val="0000FF"/>
                </a:solidFill>
              </a:rPr>
              <a:t>s</a:t>
            </a:r>
            <a:r>
              <a:rPr lang="en-US" sz="2400" b="0" dirty="0">
                <a:solidFill>
                  <a:srgbClr val="0000FF"/>
                </a:solidFill>
              </a:rPr>
              <a:t> must be one-hot</a:t>
            </a:r>
          </a:p>
          <a:p>
            <a:pPr algn="ctr" eaLnBrk="1" hangingPunct="1"/>
            <a:r>
              <a:rPr lang="en-US" sz="2400" b="0" dirty="0" err="1">
                <a:solidFill>
                  <a:srgbClr val="0000FF"/>
                </a:solidFill>
              </a:rPr>
              <a:t>b</a:t>
            </a:r>
            <a:r>
              <a:rPr lang="en-US" sz="2400" b="0" dirty="0">
                <a:solidFill>
                  <a:srgbClr val="0000FF"/>
                </a:solidFill>
              </a:rPr>
              <a:t>=</a:t>
            </a:r>
            <a:r>
              <a:rPr lang="en-US" sz="2400" b="0" dirty="0" err="1">
                <a:solidFill>
                  <a:srgbClr val="0000FF"/>
                </a:solidFill>
              </a:rPr>
              <a:t>a[i</a:t>
            </a:r>
            <a:r>
              <a:rPr lang="en-US" sz="2400" b="0" dirty="0">
                <a:solidFill>
                  <a:srgbClr val="0000FF"/>
                </a:solidFill>
              </a:rPr>
              <a:t>] if </a:t>
            </a:r>
            <a:r>
              <a:rPr lang="en-US" sz="2400" b="0" dirty="0" err="1">
                <a:solidFill>
                  <a:srgbClr val="0000FF"/>
                </a:solidFill>
              </a:rPr>
              <a:t>s</a:t>
            </a:r>
            <a:r>
              <a:rPr lang="en-US" sz="2400" b="0" dirty="0">
                <a:solidFill>
                  <a:srgbClr val="0000FF"/>
                </a:solidFill>
              </a:rPr>
              <a:t> [</a:t>
            </a:r>
            <a:r>
              <a:rPr lang="en-US" sz="2400" b="0" dirty="0" err="1">
                <a:solidFill>
                  <a:srgbClr val="0000FF"/>
                </a:solidFill>
              </a:rPr>
              <a:t>i</a:t>
            </a:r>
            <a:r>
              <a:rPr lang="en-US" sz="2400" b="0" dirty="0">
                <a:solidFill>
                  <a:srgbClr val="0000FF"/>
                </a:solidFill>
              </a:rPr>
              <a:t>] = 1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Multiplexer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D82D6-E3A1-4A5D-8C2E-41E84BAA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39311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Multiplexer (n=2,k=1)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04292" y="1831374"/>
          <a:ext cx="2362201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669004384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14" y="2716035"/>
            <a:ext cx="3771900" cy="2283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0328" y="3097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4928" y="3794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733800"/>
            <a:ext cx="301686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4163835"/>
            <a:ext cx="301686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3262526"/>
            <a:ext cx="301686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539129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Question:  How to build this circuit out of gates?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72EE-392D-1848-84DB-8D59644B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8652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A4D1-177A-034C-BE83-3C4A074C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" y="136525"/>
            <a:ext cx="8229600" cy="365125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Let’s design this multiplexer…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7DEE9-90B6-3247-A723-BC35442A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CF68E-4D71-B141-9FE5-941857AB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B3FA17-8F94-724C-AAD2-EE000F1F9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71803"/>
              </p:ext>
            </p:extLst>
          </p:nvPr>
        </p:nvGraphicFramePr>
        <p:xfrm>
          <a:off x="6705600" y="76200"/>
          <a:ext cx="2362201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669004384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75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59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1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5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47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03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22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07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18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After this slide set you should be able to:</a:t>
            </a:r>
          </a:p>
          <a:p>
            <a:r>
              <a:rPr lang="en-US" dirty="0">
                <a:ea typeface="ＭＳ Ｐゴシック" pitchFamily="34" charset="-128"/>
              </a:rPr>
              <a:t>Explain what a one-hot code is</a:t>
            </a:r>
          </a:p>
          <a:p>
            <a:r>
              <a:rPr lang="en-US" dirty="0">
                <a:ea typeface="ＭＳ Ｐゴシック" pitchFamily="34" charset="-128"/>
              </a:rPr>
              <a:t>Explain the operation of the following combinational building blocks and use them in your own hardware designs 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Decoder (binary to one-hot)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Encoder (one-hot to binary)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Multiplexer (select one of 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4ADC-210E-415C-8E86-36D26993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73180"/>
              </p:ext>
            </p:extLst>
          </p:nvPr>
        </p:nvGraphicFramePr>
        <p:xfrm>
          <a:off x="2514600" y="2152650"/>
          <a:ext cx="3271838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38300" imgH="1397000" progId="">
                  <p:embed/>
                </p:oleObj>
              </mc:Choice>
              <mc:Fallback>
                <p:oleObj name="Visio" r:id="rId3" imgW="1638300" imgH="139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52650"/>
                        <a:ext cx="3271838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Multiplexer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1491734"/>
            <a:ext cx="1073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k=1, </a:t>
            </a:r>
            <a:r>
              <a:rPr lang="en-US" sz="2000" dirty="0" err="1"/>
              <a:t>n</a:t>
            </a:r>
            <a:r>
              <a:rPr lang="en-US" sz="2000" dirty="0"/>
              <a:t>=4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6000" y="2221468"/>
            <a:ext cx="304800" cy="2807732"/>
            <a:chOff x="609600" y="2221468"/>
            <a:chExt cx="304800" cy="2807732"/>
          </a:xfrm>
        </p:grpSpPr>
        <p:sp>
          <p:nvSpPr>
            <p:cNvPr id="9" name="TextBox 8"/>
            <p:cNvSpPr txBox="1"/>
            <p:nvPr/>
          </p:nvSpPr>
          <p:spPr>
            <a:xfrm>
              <a:off x="612740" y="22214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740" y="2590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29189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" y="32882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36047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3974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42905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4659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33800" y="2209800"/>
            <a:ext cx="304800" cy="2819400"/>
            <a:chOff x="2057400" y="2209800"/>
            <a:chExt cx="304800" cy="2819400"/>
          </a:xfrm>
        </p:grpSpPr>
        <p:sp>
          <p:nvSpPr>
            <p:cNvPr id="19" name="TextBox 18"/>
            <p:cNvSpPr txBox="1"/>
            <p:nvPr/>
          </p:nvSpPr>
          <p:spPr>
            <a:xfrm>
              <a:off x="2057400" y="2209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0540" y="296013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7400" y="39624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0540" y="4659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86438" y="3429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7582C-384B-4AF7-9FD8-C6846131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9638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19792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ＭＳ Ｐゴシック" pitchFamily="34" charset="-128"/>
              </a:rPr>
              <a:t>1-bit, 2-input One-Hot Select Mux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62496"/>
            <a:ext cx="348615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6435"/>
            <a:ext cx="2590800" cy="2154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096" y="891627"/>
            <a:ext cx="121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Symbol: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838200"/>
            <a:ext cx="2893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Implementation with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AND and OR gates: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E67A7E-1123-406D-94BA-42300374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16647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7900"/>
            <a:ext cx="2747341" cy="236220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52400" y="0"/>
            <a:ext cx="43434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ＭＳ Ｐゴシック" pitchFamily="34" charset="-128"/>
              </a:rPr>
              <a:t>2-bit, 3-input Mux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3757"/>
            <a:ext cx="4267200" cy="3429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EA067F-F95F-4F81-8279-3B138904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3166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k-bit </a:t>
            </a:r>
            <a:r>
              <a:rPr lang="en-US" u="sng" dirty="0">
                <a:ea typeface="ＭＳ Ｐゴシック" pitchFamily="34" charset="-128"/>
              </a:rPr>
              <a:t>Binary-Select</a:t>
            </a:r>
            <a:r>
              <a:rPr lang="en-US" dirty="0">
                <a:ea typeface="ＭＳ Ｐゴシック" pitchFamily="34" charset="-128"/>
              </a:rPr>
              <a:t> Multiplexer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096435" y="2301875"/>
          <a:ext cx="39036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308100" imgH="965200" progId="">
                  <p:embed/>
                </p:oleObj>
              </mc:Choice>
              <mc:Fallback>
                <p:oleObj name="Visio" r:id="rId3" imgW="1308100" imgH="965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35" y="2301875"/>
                        <a:ext cx="3903663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743200" y="4405312"/>
            <a:ext cx="678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0" dirty="0">
                <a:solidFill>
                  <a:srgbClr val="0000FF"/>
                </a:solidFill>
              </a:rPr>
              <a:t>Selects one of </a:t>
            </a:r>
            <a:r>
              <a:rPr lang="en-US" sz="2400" b="0" dirty="0" err="1">
                <a:solidFill>
                  <a:srgbClr val="0000FF"/>
                </a:solidFill>
              </a:rPr>
              <a:t>n</a:t>
            </a:r>
            <a:r>
              <a:rPr lang="en-US" sz="2400" b="0" dirty="0">
                <a:solidFill>
                  <a:srgbClr val="0000FF"/>
                </a:solidFill>
              </a:rPr>
              <a:t> </a:t>
            </a:r>
            <a:r>
              <a:rPr lang="en-US" sz="2400" b="0" dirty="0" err="1">
                <a:solidFill>
                  <a:srgbClr val="0000FF"/>
                </a:solidFill>
              </a:rPr>
              <a:t>k</a:t>
            </a:r>
            <a:r>
              <a:rPr lang="en-US" sz="2400" b="0" dirty="0">
                <a:solidFill>
                  <a:srgbClr val="0000FF"/>
                </a:solidFill>
              </a:rPr>
              <a:t>-bit inputs</a:t>
            </a:r>
          </a:p>
          <a:p>
            <a:pPr algn="ctr" eaLnBrk="1" hangingPunct="1"/>
            <a:r>
              <a:rPr lang="en-US" sz="2400" b="0" dirty="0" err="1">
                <a:solidFill>
                  <a:srgbClr val="0000FF"/>
                </a:solidFill>
              </a:rPr>
              <a:t>s</a:t>
            </a:r>
            <a:r>
              <a:rPr lang="en-US" sz="2400" b="0" dirty="0">
                <a:solidFill>
                  <a:srgbClr val="0000FF"/>
                </a:solidFill>
              </a:rPr>
              <a:t> must be one-hot</a:t>
            </a:r>
          </a:p>
          <a:p>
            <a:pPr algn="ctr" eaLnBrk="1" hangingPunct="1"/>
            <a:r>
              <a:rPr lang="en-US" sz="2400" b="0" dirty="0" err="1">
                <a:solidFill>
                  <a:srgbClr val="0000FF"/>
                </a:solidFill>
              </a:rPr>
              <a:t>b</a:t>
            </a:r>
            <a:r>
              <a:rPr lang="en-US" sz="2400" b="0" dirty="0">
                <a:solidFill>
                  <a:srgbClr val="0000FF"/>
                </a:solidFill>
              </a:rPr>
              <a:t>=</a:t>
            </a:r>
            <a:r>
              <a:rPr lang="en-US" sz="2400" b="0" dirty="0" err="1">
                <a:solidFill>
                  <a:srgbClr val="0000FF"/>
                </a:solidFill>
              </a:rPr>
              <a:t>a[i</a:t>
            </a:r>
            <a:r>
              <a:rPr lang="en-US" sz="2400" b="0" dirty="0">
                <a:solidFill>
                  <a:srgbClr val="0000FF"/>
                </a:solidFill>
              </a:rPr>
              <a:t>] if </a:t>
            </a:r>
            <a:r>
              <a:rPr lang="en-US" sz="2400" b="0" dirty="0" err="1">
                <a:solidFill>
                  <a:srgbClr val="0000FF"/>
                </a:solidFill>
              </a:rPr>
              <a:t>s</a:t>
            </a:r>
            <a:r>
              <a:rPr lang="en-US" sz="2400" b="0" dirty="0">
                <a:solidFill>
                  <a:srgbClr val="0000FF"/>
                </a:solidFill>
              </a:rPr>
              <a:t> [</a:t>
            </a:r>
            <a:r>
              <a:rPr lang="en-US" sz="2400" b="0" dirty="0" err="1">
                <a:solidFill>
                  <a:srgbClr val="0000FF"/>
                </a:solidFill>
              </a:rPr>
              <a:t>i</a:t>
            </a:r>
            <a:r>
              <a:rPr lang="en-US" sz="2400" b="0" dirty="0">
                <a:solidFill>
                  <a:srgbClr val="0000FF"/>
                </a:solidFill>
              </a:rPr>
              <a:t>]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5816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 with one hot select mux: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47641-15CD-43E6-A772-8B06C5CC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457831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8" y="-76200"/>
            <a:ext cx="879871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1-bit, 4-input: Binary-Select Multiplexer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433" y="464164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k=1, </a:t>
            </a:r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=2, </a:t>
            </a:r>
            <a:r>
              <a:rPr lang="en-US" sz="2000" dirty="0" err="1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=4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0400" y="5699879"/>
            <a:ext cx="53562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3-input AND gates result from combining two 2-input AND gates: one from decoder and one from one-hot select </a:t>
            </a:r>
            <a:r>
              <a:rPr lang="en-US" sz="2400" dirty="0" err="1">
                <a:solidFill>
                  <a:srgbClr val="0000FF"/>
                </a:solidFill>
              </a:rPr>
              <a:t>Mux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43800" y="647455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1349" y="1277034"/>
            <a:ext cx="2702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Add decoder: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1" y="2029599"/>
            <a:ext cx="3415288" cy="2360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67648"/>
            <a:ext cx="5029200" cy="41473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24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6688" y="5140864"/>
            <a:ext cx="2724937" cy="1612311"/>
            <a:chOff x="228600" y="5334000"/>
            <a:chExt cx="2209800" cy="1307511"/>
          </a:xfrm>
        </p:grpSpPr>
        <p:pic>
          <p:nvPicPr>
            <p:cNvPr id="12" name="Picture 11" descr="ss3-2-4-decoder-circuit.em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5334000"/>
              <a:ext cx="1162567" cy="1307511"/>
            </a:xfrm>
            <a:prstGeom prst="rect">
              <a:avLst/>
            </a:prstGeom>
          </p:spPr>
        </p:pic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7816784"/>
                </p:ext>
              </p:extLst>
            </p:nvPr>
          </p:nvGraphicFramePr>
          <p:xfrm>
            <a:off x="1389888" y="5699879"/>
            <a:ext cx="1048512" cy="894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6" imgW="1638300" imgH="1397000" progId="">
                    <p:embed/>
                  </p:oleObj>
                </mc:Choice>
                <mc:Fallback>
                  <p:oleObj name="Visio" r:id="rId6" imgW="1638300" imgH="1397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9888" y="5699879"/>
                          <a:ext cx="1048512" cy="894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1524000" y="5592035"/>
            <a:ext cx="152400" cy="1129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1A519D-B2AF-407E-BC72-12EA8525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8222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Tri-state inverter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ss2-tristate-cmos-6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06" y="1444812"/>
            <a:ext cx="2168794" cy="14597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5A33E3-189E-E342-A4D8-9D9E3DE0FCE4}"/>
              </a:ext>
            </a:extLst>
          </p:cNvPr>
          <p:cNvGrpSpPr/>
          <p:nvPr/>
        </p:nvGrpSpPr>
        <p:grpSpPr>
          <a:xfrm>
            <a:off x="1479550" y="3221264"/>
            <a:ext cx="2880106" cy="3200400"/>
            <a:chOff x="3505200" y="1143000"/>
            <a:chExt cx="2880106" cy="3200400"/>
          </a:xfrm>
        </p:grpSpPr>
        <p:pic>
          <p:nvPicPr>
            <p:cNvPr id="11" name="Picture 10" descr="ss2-tristate-cmos-5.emf">
              <a:extLst>
                <a:ext uri="{FF2B5EF4-FFF2-40B4-BE49-F238E27FC236}">
                  <a16:creationId xmlns:a16="http://schemas.microsoft.com/office/drawing/2014/main" id="{A13596FB-A7AC-5847-B561-989990E0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1603248"/>
              <a:ext cx="2880106" cy="27401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3C5D64-F414-8849-85D1-646803C74D98}"/>
                </a:ext>
              </a:extLst>
            </p:cNvPr>
            <p:cNvSpPr txBox="1"/>
            <p:nvPr/>
          </p:nvSpPr>
          <p:spPr>
            <a:xfrm>
              <a:off x="3588212" y="1143000"/>
              <a:ext cx="98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e</a:t>
              </a:r>
              <a:r>
                <a:rPr lang="en-US" dirty="0">
                  <a:solidFill>
                    <a:srgbClr val="0000FF"/>
                  </a:solidFill>
                </a:rPr>
                <a:t>=0, a=1</a:t>
              </a:r>
            </a:p>
          </p:txBody>
        </p:sp>
      </p:grpSp>
      <p:graphicFrame>
        <p:nvGraphicFramePr>
          <p:cNvPr id="13" name="Group 4">
            <a:extLst>
              <a:ext uri="{FF2B5EF4-FFF2-40B4-BE49-F238E27FC236}">
                <a16:creationId xmlns:a16="http://schemas.microsoft.com/office/drawing/2014/main" id="{870AB865-FA79-1B4B-A0BA-DE131A901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59645"/>
              </p:ext>
            </p:extLst>
          </p:nvPr>
        </p:nvGraphicFramePr>
        <p:xfrm>
          <a:off x="4908550" y="4211864"/>
          <a:ext cx="1644650" cy="1612901"/>
        </p:xfrm>
        <a:graphic>
          <a:graphicData uri="http://schemas.openxmlformats.org/drawingml/2006/table">
            <a:tbl>
              <a:tblPr/>
              <a:tblGrid>
                <a:gridCol w="54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8A31C-9CC3-6D44-A87F-962558F7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838200" y="2152650"/>
          <a:ext cx="3271838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38300" imgH="1397000" progId="">
                  <p:embed/>
                </p:oleObj>
              </mc:Choice>
              <mc:Fallback>
                <p:oleObj name="Visio" r:id="rId3" imgW="1638300" imgH="1397000" progId="">
                  <p:embed/>
                  <p:pic>
                    <p:nvPicPr>
                      <p:cNvPr id="317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52650"/>
                        <a:ext cx="3271838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5334000" y="2209800"/>
          <a:ext cx="23590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181100" imgH="1371600" progId="">
                  <p:embed/>
                </p:oleObj>
              </mc:Choice>
              <mc:Fallback>
                <p:oleObj name="Visio" r:id="rId5" imgW="1181100" imgH="1371600" progId="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235902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Multiplexer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91734"/>
            <a:ext cx="1073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k=1, </a:t>
            </a:r>
            <a:r>
              <a:rPr lang="en-US" sz="2000" dirty="0" err="1"/>
              <a:t>n</a:t>
            </a:r>
            <a:r>
              <a:rPr lang="en-US" sz="2000" dirty="0"/>
              <a:t>=4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" y="2221468"/>
            <a:ext cx="304800" cy="2807732"/>
            <a:chOff x="609600" y="2221468"/>
            <a:chExt cx="304800" cy="2807732"/>
          </a:xfrm>
        </p:grpSpPr>
        <p:sp>
          <p:nvSpPr>
            <p:cNvPr id="9" name="TextBox 8"/>
            <p:cNvSpPr txBox="1"/>
            <p:nvPr/>
          </p:nvSpPr>
          <p:spPr>
            <a:xfrm>
              <a:off x="612740" y="22214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740" y="2590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29189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" y="32882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36047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3974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42905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4659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0" y="2209800"/>
            <a:ext cx="304800" cy="2819400"/>
            <a:chOff x="2057400" y="2209800"/>
            <a:chExt cx="304800" cy="2819400"/>
          </a:xfrm>
        </p:grpSpPr>
        <p:sp>
          <p:nvSpPr>
            <p:cNvPr id="19" name="TextBox 18"/>
            <p:cNvSpPr txBox="1"/>
            <p:nvPr/>
          </p:nvSpPr>
          <p:spPr>
            <a:xfrm>
              <a:off x="2057400" y="2209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0540" y="296013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7400" y="39624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0540" y="4659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10038" y="3429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96000" y="4290536"/>
            <a:ext cx="2590800" cy="2186464"/>
            <a:chOff x="6096000" y="4290536"/>
            <a:chExt cx="2590800" cy="2186464"/>
          </a:xfrm>
        </p:grpSpPr>
        <p:grpSp>
          <p:nvGrpSpPr>
            <p:cNvPr id="29" name="Group 28"/>
            <p:cNvGrpSpPr/>
            <p:nvPr/>
          </p:nvGrpSpPr>
          <p:grpSpPr>
            <a:xfrm>
              <a:off x="6629400" y="5073650"/>
              <a:ext cx="2057400" cy="1403350"/>
              <a:chOff x="6629400" y="4953000"/>
              <a:chExt cx="2057400" cy="140335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898558" y="5029200"/>
                <a:ext cx="158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Tri-State Buffer</a:t>
                </a:r>
              </a:p>
            </p:txBody>
          </p:sp>
          <p:pic>
            <p:nvPicPr>
              <p:cNvPr id="27" name="Picture 26" descr="ss3-tri-state-driver.em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5600" y="5322332"/>
                <a:ext cx="1905000" cy="800100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629400" y="4953000"/>
                <a:ext cx="2057400" cy="140335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6096000" y="4290536"/>
              <a:ext cx="685800" cy="51006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A566A-AE0F-E945-B50E-5279277C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3841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0CA6-1186-AF47-A1A2-6F2BA9E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dirty="0"/>
              <a:t>Recall: Shannon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F62A-AAF5-824B-8A2D-305A32680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697"/>
                <a:ext cx="8229600" cy="431470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Can factor any Boolean function of n-inputs:</a:t>
                </a:r>
              </a:p>
              <a:p>
                <a:pPr marL="0" indent="0">
                  <a:buNone/>
                </a:pPr>
                <a:r>
                  <a:rPr lang="en-US" sz="1800" b="0" dirty="0"/>
                  <a:t>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-US" sz="1800" dirty="0"/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… , 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800" dirty="0"/>
                          <m:t> … 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For prime function (F=1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prime or 1):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E.g., Expand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2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2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          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F62A-AAF5-824B-8A2D-305A32680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697"/>
                <a:ext cx="8229600" cy="4314703"/>
              </a:xfrm>
              <a:blipFill>
                <a:blip r:embed="rId2"/>
                <a:stretch>
                  <a:fillRect l="-1852" t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8341E-96EF-9F4F-A1BF-F5E1579F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27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75B62C-492B-E344-8C16-25A9D37295EF}"/>
              </a:ext>
            </a:extLst>
          </p:cNvPr>
          <p:cNvGrpSpPr/>
          <p:nvPr/>
        </p:nvGrpSpPr>
        <p:grpSpPr>
          <a:xfrm>
            <a:off x="5657075" y="5158310"/>
            <a:ext cx="3029725" cy="1526130"/>
            <a:chOff x="5657075" y="5158310"/>
            <a:chExt cx="3029725" cy="15261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4D0024-2CA6-B546-8C5D-FCF52E6759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26253" y="5158310"/>
              <a:ext cx="2360547" cy="1526130"/>
              <a:chOff x="4708960" y="1439863"/>
              <a:chExt cx="3931208" cy="2541587"/>
            </a:xfrm>
          </p:grpSpPr>
          <p:sp>
            <p:nvSpPr>
              <p:cNvPr id="6" name="Line 40">
                <a:extLst>
                  <a:ext uri="{FF2B5EF4-FFF2-40B4-BE49-F238E27FC236}">
                    <a16:creationId xmlns:a16="http://schemas.microsoft.com/office/drawing/2014/main" id="{152C51BA-A797-C549-AB49-98B2C5311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1789" y="1825625"/>
                <a:ext cx="67958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7" name="Rectangle 46">
                <a:extLst>
                  <a:ext uri="{FF2B5EF4-FFF2-40B4-BE49-F238E27FC236}">
                    <a16:creationId xmlns:a16="http://schemas.microsoft.com/office/drawing/2014/main" id="{9F672564-1BF0-A545-BC6F-6C6E97053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589" y="2125663"/>
                <a:ext cx="108" cy="281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100" dirty="0"/>
              </a:p>
            </p:txBody>
          </p:sp>
          <p:sp>
            <p:nvSpPr>
              <p:cNvPr id="8" name="Line 51">
                <a:extLst>
                  <a:ext uri="{FF2B5EF4-FFF2-40B4-BE49-F238E27FC236}">
                    <a16:creationId xmlns:a16="http://schemas.microsoft.com/office/drawing/2014/main" id="{B648CA29-FDC2-5845-9299-DB5464BD4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5077" y="2684403"/>
                <a:ext cx="1069973" cy="158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9" name="Rectangle 52">
                <a:extLst>
                  <a:ext uri="{FF2B5EF4-FFF2-40B4-BE49-F238E27FC236}">
                    <a16:creationId xmlns:a16="http://schemas.microsoft.com/office/drawing/2014/main" id="{8016B5DE-9801-8C44-B78A-75CB07CED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8960" y="2581000"/>
                <a:ext cx="152169" cy="358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1</a:t>
                </a:r>
                <a:endParaRPr lang="en-US" sz="1100" dirty="0"/>
              </a:p>
            </p:txBody>
          </p:sp>
          <p:sp>
            <p:nvSpPr>
              <p:cNvPr id="10" name="Freeform 53">
                <a:extLst>
                  <a:ext uri="{FF2B5EF4-FFF2-40B4-BE49-F238E27FC236}">
                    <a16:creationId xmlns:a16="http://schemas.microsoft.com/office/drawing/2014/main" id="{B4B38B0B-C16D-9E41-9D07-AF319EDDB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338" y="1465263"/>
                <a:ext cx="777875" cy="1557337"/>
              </a:xfrm>
              <a:custGeom>
                <a:avLst/>
                <a:gdLst>
                  <a:gd name="T0" fmla="*/ 2147483647 w 490"/>
                  <a:gd name="T1" fmla="*/ 2147483647 h 981"/>
                  <a:gd name="T2" fmla="*/ 2147483647 w 490"/>
                  <a:gd name="T3" fmla="*/ 2147483647 h 981"/>
                  <a:gd name="T4" fmla="*/ 0 w 490"/>
                  <a:gd name="T5" fmla="*/ 0 h 981"/>
                  <a:gd name="T6" fmla="*/ 0 w 490"/>
                  <a:gd name="T7" fmla="*/ 2147483647 h 981"/>
                  <a:gd name="T8" fmla="*/ 2147483647 w 490"/>
                  <a:gd name="T9" fmla="*/ 2147483647 h 9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0"/>
                  <a:gd name="T16" fmla="*/ 0 h 981"/>
                  <a:gd name="T17" fmla="*/ 490 w 490"/>
                  <a:gd name="T18" fmla="*/ 981 h 9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0" h="981">
                    <a:moveTo>
                      <a:pt x="490" y="735"/>
                    </a:moveTo>
                    <a:lnTo>
                      <a:pt x="490" y="245"/>
                    </a:lnTo>
                    <a:lnTo>
                      <a:pt x="0" y="0"/>
                    </a:lnTo>
                    <a:lnTo>
                      <a:pt x="0" y="981"/>
                    </a:lnTo>
                    <a:lnTo>
                      <a:pt x="490" y="7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1" name="Freeform 54">
                <a:extLst>
                  <a:ext uri="{FF2B5EF4-FFF2-40B4-BE49-F238E27FC236}">
                    <a16:creationId xmlns:a16="http://schemas.microsoft.com/office/drawing/2014/main" id="{A772AA82-697F-D142-BFBC-3D1657B91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937" y="1439863"/>
                <a:ext cx="779463" cy="1557337"/>
              </a:xfrm>
              <a:custGeom>
                <a:avLst/>
                <a:gdLst>
                  <a:gd name="T0" fmla="*/ 2147483647 w 491"/>
                  <a:gd name="T1" fmla="*/ 2147483647 h 981"/>
                  <a:gd name="T2" fmla="*/ 2147483647 w 491"/>
                  <a:gd name="T3" fmla="*/ 2147483647 h 981"/>
                  <a:gd name="T4" fmla="*/ 0 w 491"/>
                  <a:gd name="T5" fmla="*/ 0 h 981"/>
                  <a:gd name="T6" fmla="*/ 0 w 491"/>
                  <a:gd name="T7" fmla="*/ 2147483647 h 981"/>
                  <a:gd name="T8" fmla="*/ 2147483647 w 491"/>
                  <a:gd name="T9" fmla="*/ 2147483647 h 9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981"/>
                  <a:gd name="T17" fmla="*/ 491 w 491"/>
                  <a:gd name="T18" fmla="*/ 981 h 9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981">
                    <a:moveTo>
                      <a:pt x="491" y="736"/>
                    </a:moveTo>
                    <a:lnTo>
                      <a:pt x="491" y="246"/>
                    </a:lnTo>
                    <a:lnTo>
                      <a:pt x="0" y="0"/>
                    </a:lnTo>
                    <a:lnTo>
                      <a:pt x="0" y="981"/>
                    </a:lnTo>
                    <a:lnTo>
                      <a:pt x="491" y="736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2" name="Line 59">
                <a:extLst>
                  <a:ext uri="{FF2B5EF4-FFF2-40B4-BE49-F238E27FC236}">
                    <a16:creationId xmlns:a16="http://schemas.microsoft.com/office/drawing/2014/main" id="{D0E366CC-42E7-AA41-9E31-4AEE8DE13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0650" y="2813050"/>
                <a:ext cx="1588" cy="116840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3" name="Rectangle 60">
                <a:extLst>
                  <a:ext uri="{FF2B5EF4-FFF2-40B4-BE49-F238E27FC236}">
                    <a16:creationId xmlns:a16="http://schemas.microsoft.com/office/drawing/2014/main" id="{50E41267-F5D8-E242-9AFF-DEEBD4F80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666300" y="3754768"/>
                <a:ext cx="108" cy="281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61">
                    <a:extLst>
                      <a:ext uri="{FF2B5EF4-FFF2-40B4-BE49-F238E27FC236}">
                        <a16:creationId xmlns:a16="http://schemas.microsoft.com/office/drawing/2014/main" id="{E24EF27B-A5EB-EA41-8376-EA62970E79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459351" y="3507343"/>
                    <a:ext cx="414004" cy="4100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21" name="Rectangle 61">
                    <a:extLst>
                      <a:ext uri="{FF2B5EF4-FFF2-40B4-BE49-F238E27FC236}">
                        <a16:creationId xmlns:a16="http://schemas.microsoft.com/office/drawing/2014/main" id="{D4EE0ED3-7A45-3D41-852C-07D5C1071C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6459351" y="3507343"/>
                    <a:ext cx="414004" cy="4100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000" r="-15000" b="-1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Line 62">
                <a:extLst>
                  <a:ext uri="{FF2B5EF4-FFF2-40B4-BE49-F238E27FC236}">
                    <a16:creationId xmlns:a16="http://schemas.microsoft.com/office/drawing/2014/main" id="{B32CCDDB-B0AF-2342-B431-0B7EE22B1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6350" y="3105150"/>
                <a:ext cx="193675" cy="19367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EA612695-A4F4-364A-B408-E56696EDD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081" y="2925700"/>
                <a:ext cx="173526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1</a:t>
                </a:r>
                <a:endParaRPr lang="en-US" sz="1100" dirty="0"/>
              </a:p>
            </p:txBody>
          </p:sp>
          <p:sp>
            <p:nvSpPr>
              <p:cNvPr id="17" name="Line 64">
                <a:extLst>
                  <a:ext uri="{FF2B5EF4-FFF2-40B4-BE49-F238E27FC236}">
                    <a16:creationId xmlns:a16="http://schemas.microsoft.com/office/drawing/2014/main" id="{32EF12D1-F83F-774C-9056-FC547E3B1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2925" y="2227263"/>
                <a:ext cx="1557338" cy="158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8" name="Rectangle 65">
                <a:extLst>
                  <a:ext uri="{FF2B5EF4-FFF2-40B4-BE49-F238E27FC236}">
                    <a16:creationId xmlns:a16="http://schemas.microsoft.com/office/drawing/2014/main" id="{D2A07B82-5BC8-AE4B-BB06-6ED1FB78D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0149" y="1825625"/>
                <a:ext cx="77420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 err="1">
                    <a:solidFill>
                      <a:srgbClr val="000000"/>
                    </a:solidFill>
                  </a:rPr>
                  <a:t>i</a:t>
                </a:r>
                <a:endParaRPr lang="en-US" sz="1100" dirty="0"/>
              </a:p>
            </p:txBody>
          </p:sp>
          <p:sp>
            <p:nvSpPr>
              <p:cNvPr id="19" name="Rectangle 66">
                <a:extLst>
                  <a:ext uri="{FF2B5EF4-FFF2-40B4-BE49-F238E27FC236}">
                    <a16:creationId xmlns:a16="http://schemas.microsoft.com/office/drawing/2014/main" id="{158A0443-A3D1-434C-A90C-63A6B5A3A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4763" y="1825625"/>
                <a:ext cx="133480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</a:rPr>
                  <a:t>s</a:t>
                </a:r>
                <a:endParaRPr lang="en-US" sz="1100" dirty="0"/>
              </a:p>
            </p:txBody>
          </p:sp>
          <p:sp>
            <p:nvSpPr>
              <p:cNvPr id="20" name="Rectangle 67">
                <a:extLst>
                  <a:ext uri="{FF2B5EF4-FFF2-40B4-BE49-F238E27FC236}">
                    <a16:creationId xmlns:a16="http://schemas.microsoft.com/office/drawing/2014/main" id="{63E855C9-F965-3E4F-A3CE-65A5A21F3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212" y="1825625"/>
                <a:ext cx="178865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p</a:t>
                </a:r>
                <a:endParaRPr lang="en-US" sz="1100"/>
              </a:p>
            </p:txBody>
          </p:sp>
          <p:sp>
            <p:nvSpPr>
              <p:cNvPr id="21" name="Rectangle 68">
                <a:extLst>
                  <a:ext uri="{FF2B5EF4-FFF2-40B4-BE49-F238E27FC236}">
                    <a16:creationId xmlns:a16="http://schemas.microsoft.com/office/drawing/2014/main" id="{326631FF-FFA1-8347-91DA-09ADCC2BB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1474" y="1825625"/>
                <a:ext cx="120134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</a:rPr>
                  <a:t>r</a:t>
                </a:r>
                <a:endParaRPr lang="en-US" sz="1100" dirty="0"/>
              </a:p>
            </p:txBody>
          </p:sp>
          <p:sp>
            <p:nvSpPr>
              <p:cNvPr id="22" name="Rectangle 69">
                <a:extLst>
                  <a:ext uri="{FF2B5EF4-FFF2-40B4-BE49-F238E27FC236}">
                    <a16:creationId xmlns:a16="http://schemas.microsoft.com/office/drawing/2014/main" id="{08487DC0-468B-744E-98D5-C7C568779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5774" y="1825625"/>
                <a:ext cx="77420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i</a:t>
                </a:r>
                <a:endParaRPr lang="en-US" sz="1100"/>
              </a:p>
            </p:txBody>
          </p:sp>
          <p:sp>
            <p:nvSpPr>
              <p:cNvPr id="23" name="Rectangle 70">
                <a:extLst>
                  <a:ext uri="{FF2B5EF4-FFF2-40B4-BE49-F238E27FC236}">
                    <a16:creationId xmlns:a16="http://schemas.microsoft.com/office/drawing/2014/main" id="{97997E86-43E7-1A4C-B473-899E79615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5624" y="1825625"/>
                <a:ext cx="272300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</a:rPr>
                  <a:t>m</a:t>
                </a:r>
                <a:endParaRPr lang="en-US" sz="1100" dirty="0"/>
              </a:p>
            </p:txBody>
          </p:sp>
          <p:sp>
            <p:nvSpPr>
              <p:cNvPr id="24" name="Rectangle 71">
                <a:extLst>
                  <a:ext uri="{FF2B5EF4-FFF2-40B4-BE49-F238E27FC236}">
                    <a16:creationId xmlns:a16="http://schemas.microsoft.com/office/drawing/2014/main" id="{28FE0BF6-F1CC-1F48-8891-BCC5409F9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313" y="1825625"/>
                <a:ext cx="170855" cy="41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</a:rPr>
                  <a:t>e</a:t>
                </a:r>
                <a:endParaRPr lang="en-US" sz="1100" dirty="0"/>
              </a:p>
            </p:txBody>
          </p:sp>
        </p:grpSp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1B6DC931-04B1-B947-9FE7-7083119C2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796" y="5310121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</a:rPr>
                <a:t>0</a:t>
              </a:r>
              <a:endParaRPr lang="en-US" sz="1100" dirty="0"/>
            </a:p>
          </p:txBody>
        </p:sp>
        <p:sp>
          <p:nvSpPr>
            <p:cNvPr id="26" name="Rectangle 52">
              <a:extLst>
                <a:ext uri="{FF2B5EF4-FFF2-40B4-BE49-F238E27FC236}">
                  <a16:creationId xmlns:a16="http://schemas.microsoft.com/office/drawing/2014/main" id="{DAD4E03C-CD2B-1F44-A7A6-ACD2AFFEB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796" y="5754165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</a:rPr>
                <a:t>1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4F9A3D0-C953-384F-A21E-C9E9C9918B7E}"/>
                    </a:ext>
                  </a:extLst>
                </p:cNvPr>
                <p:cNvSpPr/>
                <p:nvPr/>
              </p:nvSpPr>
              <p:spPr>
                <a:xfrm>
                  <a:off x="5657075" y="5200063"/>
                  <a:ext cx="1119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4F9A3D0-C953-384F-A21E-C9E9C9918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7075" y="5200063"/>
                  <a:ext cx="111972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D0A8283-CEB9-4E46-83AC-57A3DCB6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188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F62A-AAF5-824B-8A2D-305A32680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64" y="399981"/>
                <a:ext cx="8921636" cy="43147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Next, expand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FF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r>
                  <a:rPr lang="en-US" sz="1600" dirty="0"/>
                  <a:t>			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16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rgbClr val="0000FF"/>
                                    </a:solidFill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rgbClr val="0000FF"/>
                                    </a:solidFill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16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16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16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sz="16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F62A-AAF5-824B-8A2D-305A32680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64" y="399981"/>
                <a:ext cx="8921636" cy="4314703"/>
              </a:xfrm>
              <a:blipFill>
                <a:blip r:embed="rId2"/>
                <a:stretch>
                  <a:fillRect l="-1707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8341E-96EF-9F4F-A1BF-F5E1579F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28</a:t>
            </a:fld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D0A8283-CEB9-4E46-83AC-57A3DCB6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775A45-9E8C-6242-9D1D-ACC11BC0A845}"/>
              </a:ext>
            </a:extLst>
          </p:cNvPr>
          <p:cNvGrpSpPr/>
          <p:nvPr/>
        </p:nvGrpSpPr>
        <p:grpSpPr>
          <a:xfrm>
            <a:off x="4553404" y="3198423"/>
            <a:ext cx="4111625" cy="2998108"/>
            <a:chOff x="4553404" y="3198423"/>
            <a:chExt cx="4111625" cy="2998108"/>
          </a:xfrm>
        </p:grpSpPr>
        <p:sp>
          <p:nvSpPr>
            <p:cNvPr id="29" name="Line 40">
              <a:extLst>
                <a:ext uri="{FF2B5EF4-FFF2-40B4-BE49-F238E27FC236}">
                  <a16:creationId xmlns:a16="http://schemas.microsoft.com/office/drawing/2014/main" id="{79EE80CC-E7C5-194A-BF2A-853905B11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404" y="3496873"/>
              <a:ext cx="1558925" cy="158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0A8F2326-178A-2048-A02E-80FCE4D05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279" y="3198423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08310250-9A0D-6243-9AB8-8017451C0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404" y="3887398"/>
              <a:ext cx="1558925" cy="158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15D202E9-E7EE-6E4E-9CD7-34357CAD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279" y="3588948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3" name="Line 44">
              <a:extLst>
                <a:ext uri="{FF2B5EF4-FFF2-40B4-BE49-F238E27FC236}">
                  <a16:creationId xmlns:a16="http://schemas.microsoft.com/office/drawing/2014/main" id="{B6168E29-67B5-F04D-8E6D-4BCFDBE0D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405" y="4277923"/>
              <a:ext cx="1315308" cy="1905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id="{9F60AB21-FE9A-CC4C-BE50-5A0CF89C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854" y="3979473"/>
              <a:ext cx="20839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</a:rPr>
                <a:t>x</a:t>
              </a:r>
              <a:r>
                <a:rPr lang="en-US" sz="2100" baseline="-250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38" name="Line 51">
              <a:extLst>
                <a:ext uri="{FF2B5EF4-FFF2-40B4-BE49-F238E27FC236}">
                  <a16:creationId xmlns:a16="http://schemas.microsoft.com/office/drawing/2014/main" id="{443714F2-CFBE-E94A-B7B0-347062D52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404" y="4666860"/>
              <a:ext cx="1558925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52">
              <a:extLst>
                <a:ext uri="{FF2B5EF4-FFF2-40B4-BE49-F238E27FC236}">
                  <a16:creationId xmlns:a16="http://schemas.microsoft.com/office/drawing/2014/main" id="{7B3F3841-25F2-1941-B2D7-54EAFDEE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279" y="4368410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2830B586-3659-8643-A4D1-91699A62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617" y="3319073"/>
              <a:ext cx="777875" cy="1557337"/>
            </a:xfrm>
            <a:custGeom>
              <a:avLst/>
              <a:gdLst>
                <a:gd name="T0" fmla="*/ 2147483647 w 490"/>
                <a:gd name="T1" fmla="*/ 2147483647 h 981"/>
                <a:gd name="T2" fmla="*/ 2147483647 w 490"/>
                <a:gd name="T3" fmla="*/ 2147483647 h 981"/>
                <a:gd name="T4" fmla="*/ 0 w 490"/>
                <a:gd name="T5" fmla="*/ 0 h 981"/>
                <a:gd name="T6" fmla="*/ 0 w 490"/>
                <a:gd name="T7" fmla="*/ 2147483647 h 981"/>
                <a:gd name="T8" fmla="*/ 2147483647 w 490"/>
                <a:gd name="T9" fmla="*/ 2147483647 h 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0"/>
                <a:gd name="T16" fmla="*/ 0 h 981"/>
                <a:gd name="T17" fmla="*/ 490 w 490"/>
                <a:gd name="T18" fmla="*/ 981 h 9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0" h="981">
                  <a:moveTo>
                    <a:pt x="490" y="735"/>
                  </a:moveTo>
                  <a:lnTo>
                    <a:pt x="490" y="245"/>
                  </a:lnTo>
                  <a:lnTo>
                    <a:pt x="0" y="0"/>
                  </a:lnTo>
                  <a:lnTo>
                    <a:pt x="0" y="981"/>
                  </a:lnTo>
                  <a:lnTo>
                    <a:pt x="490" y="7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366D44AD-167C-B446-A28C-5911C870C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217" y="3293673"/>
              <a:ext cx="779462" cy="1557337"/>
            </a:xfrm>
            <a:custGeom>
              <a:avLst/>
              <a:gdLst>
                <a:gd name="T0" fmla="*/ 2147483647 w 491"/>
                <a:gd name="T1" fmla="*/ 2147483647 h 981"/>
                <a:gd name="T2" fmla="*/ 2147483647 w 491"/>
                <a:gd name="T3" fmla="*/ 2147483647 h 981"/>
                <a:gd name="T4" fmla="*/ 0 w 491"/>
                <a:gd name="T5" fmla="*/ 0 h 981"/>
                <a:gd name="T6" fmla="*/ 0 w 491"/>
                <a:gd name="T7" fmla="*/ 2147483647 h 981"/>
                <a:gd name="T8" fmla="*/ 2147483647 w 491"/>
                <a:gd name="T9" fmla="*/ 2147483647 h 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981"/>
                <a:gd name="T17" fmla="*/ 491 w 491"/>
                <a:gd name="T18" fmla="*/ 981 h 9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981">
                  <a:moveTo>
                    <a:pt x="491" y="736"/>
                  </a:moveTo>
                  <a:lnTo>
                    <a:pt x="491" y="246"/>
                  </a:lnTo>
                  <a:lnTo>
                    <a:pt x="0" y="0"/>
                  </a:lnTo>
                  <a:lnTo>
                    <a:pt x="0" y="981"/>
                  </a:lnTo>
                  <a:lnTo>
                    <a:pt x="491" y="736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FCF6B1DB-F397-F248-B335-C714481F9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7929" y="4666860"/>
              <a:ext cx="1588" cy="11684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2">
              <a:extLst>
                <a:ext uri="{FF2B5EF4-FFF2-40B4-BE49-F238E27FC236}">
                  <a16:creationId xmlns:a16="http://schemas.microsoft.com/office/drawing/2014/main" id="{F1E745C6-0823-0243-A955-0EC53F994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3629" y="4958960"/>
              <a:ext cx="193675" cy="1936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63">
              <a:extLst>
                <a:ext uri="{FF2B5EF4-FFF2-40B4-BE49-F238E27FC236}">
                  <a16:creationId xmlns:a16="http://schemas.microsoft.com/office/drawing/2014/main" id="{E5DB4F72-1279-B343-B400-207801AC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361" y="4779511"/>
              <a:ext cx="19843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46" name="Line 64">
              <a:extLst>
                <a:ext uri="{FF2B5EF4-FFF2-40B4-BE49-F238E27FC236}">
                  <a16:creationId xmlns:a16="http://schemas.microsoft.com/office/drawing/2014/main" id="{DE213A1E-21B3-014B-94F3-97BDC672E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0204" y="4081073"/>
              <a:ext cx="1557338" cy="158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65">
              <a:extLst>
                <a:ext uri="{FF2B5EF4-FFF2-40B4-BE49-F238E27FC236}">
                  <a16:creationId xmlns:a16="http://schemas.microsoft.com/office/drawing/2014/main" id="{A456B24C-A970-A34B-B1DC-FBAB1FC5D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429" y="3679435"/>
              <a:ext cx="7937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83F901-CCB3-834E-B0DF-08DED43B5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2042" y="3679435"/>
              <a:ext cx="177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s</a:t>
              </a:r>
              <a:endParaRPr lang="en-US"/>
            </a:p>
          </p:txBody>
        </p:sp>
        <p:sp>
          <p:nvSpPr>
            <p:cNvPr id="49" name="Rectangle 67">
              <a:extLst>
                <a:ext uri="{FF2B5EF4-FFF2-40B4-BE49-F238E27FC236}">
                  <a16:creationId xmlns:a16="http://schemas.microsoft.com/office/drawing/2014/main" id="{B7846ECD-84DB-F247-8515-13F38BEE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492" y="3679435"/>
              <a:ext cx="19843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63ACC245-9847-6442-AEDB-A3A781840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754" y="3679435"/>
              <a:ext cx="1190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51" name="Rectangle 69">
              <a:extLst>
                <a:ext uri="{FF2B5EF4-FFF2-40B4-BE49-F238E27FC236}">
                  <a16:creationId xmlns:a16="http://schemas.microsoft.com/office/drawing/2014/main" id="{9C0F011B-FE1D-E644-AA8C-C28E3F219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3054" y="3679435"/>
              <a:ext cx="7937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52" name="Rectangle 70">
              <a:extLst>
                <a:ext uri="{FF2B5EF4-FFF2-40B4-BE49-F238E27FC236}">
                  <a16:creationId xmlns:a16="http://schemas.microsoft.com/office/drawing/2014/main" id="{0973A764-B353-B74A-BFE2-5B6CB470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904" y="3679435"/>
              <a:ext cx="2968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53" name="Rectangle 71">
              <a:extLst>
                <a:ext uri="{FF2B5EF4-FFF2-40B4-BE49-F238E27FC236}">
                  <a16:creationId xmlns:a16="http://schemas.microsoft.com/office/drawing/2014/main" id="{D2614DA7-A42F-264D-9DED-8A7BB6CE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6592" y="3679435"/>
              <a:ext cx="19843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597E861-15CF-1A48-9F53-811EF83A69D5}"/>
                </a:ext>
              </a:extLst>
            </p:cNvPr>
            <p:cNvSpPr/>
            <p:nvPr/>
          </p:nvSpPr>
          <p:spPr>
            <a:xfrm>
              <a:off x="5878237" y="4216010"/>
              <a:ext cx="200025" cy="2132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7F2FBE21-0D34-6541-ACA3-B44B00CC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171" y="5873366"/>
              <a:ext cx="20839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</a:rPr>
                <a:t>x</a:t>
              </a:r>
              <a:r>
                <a:rPr lang="en-US" sz="2100" baseline="-250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5D268725-79B8-7143-A69E-D3724576E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123" y="5873366"/>
              <a:ext cx="20839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</a:rPr>
                <a:t>x</a:t>
              </a:r>
              <a:r>
                <a:rPr lang="en-US" sz="2100" baseline="-25000" dirty="0">
                  <a:solidFill>
                    <a:srgbClr val="000000"/>
                  </a:solidFill>
                </a:rPr>
                <a:t>0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F835C9-B2B0-CF4F-BBB3-C870392155C4}"/>
                </a:ext>
              </a:extLst>
            </p:cNvPr>
            <p:cNvSpPr txBox="1"/>
            <p:nvPr/>
          </p:nvSpPr>
          <p:spPr>
            <a:xfrm>
              <a:off x="6079328" y="3329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5D02A7-9744-5546-A2B7-679F7D202AA4}"/>
                </a:ext>
              </a:extLst>
            </p:cNvPr>
            <p:cNvSpPr txBox="1"/>
            <p:nvPr/>
          </p:nvSpPr>
          <p:spPr>
            <a:xfrm>
              <a:off x="6101217" y="36780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8FBFE6-5B3C-1A4C-8861-EC1F8AB8F9C2}"/>
                </a:ext>
              </a:extLst>
            </p:cNvPr>
            <p:cNvSpPr txBox="1"/>
            <p:nvPr/>
          </p:nvSpPr>
          <p:spPr>
            <a:xfrm>
              <a:off x="6101217" y="40890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E5C5C3-3F6C-1649-B4D5-C7553C58BD79}"/>
                </a:ext>
              </a:extLst>
            </p:cNvPr>
            <p:cNvSpPr txBox="1"/>
            <p:nvPr/>
          </p:nvSpPr>
          <p:spPr>
            <a:xfrm>
              <a:off x="6101217" y="44378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9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reeform 5"/>
          <p:cNvSpPr>
            <a:spLocks/>
          </p:cNvSpPr>
          <p:nvPr/>
        </p:nvSpPr>
        <p:spPr bwMode="auto">
          <a:xfrm>
            <a:off x="1454150" y="684213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3"/>
                </a:moveTo>
                <a:lnTo>
                  <a:pt x="490" y="492"/>
                </a:lnTo>
                <a:lnTo>
                  <a:pt x="0" y="0"/>
                </a:lnTo>
                <a:lnTo>
                  <a:pt x="0" y="1962"/>
                </a:lnTo>
                <a:lnTo>
                  <a:pt x="490" y="1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Freeform 6"/>
          <p:cNvSpPr>
            <a:spLocks/>
          </p:cNvSpPr>
          <p:nvPr/>
        </p:nvSpPr>
        <p:spPr bwMode="auto">
          <a:xfrm>
            <a:off x="1428750" y="660400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2"/>
                </a:moveTo>
                <a:lnTo>
                  <a:pt x="490" y="491"/>
                </a:lnTo>
                <a:lnTo>
                  <a:pt x="0" y="0"/>
                </a:lnTo>
                <a:lnTo>
                  <a:pt x="0" y="1962"/>
                </a:lnTo>
                <a:lnTo>
                  <a:pt x="490" y="1472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11"/>
          <p:cNvSpPr>
            <a:spLocks noChangeShapeType="1"/>
          </p:cNvSpPr>
          <p:nvPr/>
        </p:nvSpPr>
        <p:spPr bwMode="auto">
          <a:xfrm flipV="1">
            <a:off x="1828800" y="3397250"/>
            <a:ext cx="1588" cy="116681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14"/>
          <p:cNvSpPr>
            <a:spLocks noChangeShapeType="1"/>
          </p:cNvSpPr>
          <p:nvPr/>
        </p:nvSpPr>
        <p:spPr bwMode="auto">
          <a:xfrm flipV="1">
            <a:off x="1712913" y="3689350"/>
            <a:ext cx="193675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966603" y="350837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</a:rPr>
              <a:t>3</a:t>
            </a:r>
            <a:endParaRPr lang="en-US" dirty="0"/>
          </a:p>
        </p:txBody>
      </p:sp>
      <p:sp>
        <p:nvSpPr>
          <p:cNvPr id="37898" name="Line 16"/>
          <p:cNvSpPr>
            <a:spLocks noChangeShapeType="1"/>
          </p:cNvSpPr>
          <p:nvPr/>
        </p:nvSpPr>
        <p:spPr bwMode="auto">
          <a:xfrm>
            <a:off x="2217738" y="2227263"/>
            <a:ext cx="1557337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2873375" y="182562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2949575" y="1825625"/>
            <a:ext cx="17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7901" name="Rectangle 19"/>
          <p:cNvSpPr>
            <a:spLocks noChangeArrowheads="1"/>
          </p:cNvSpPr>
          <p:nvPr/>
        </p:nvSpPr>
        <p:spPr bwMode="auto">
          <a:xfrm>
            <a:off x="3121025" y="1825625"/>
            <a:ext cx="198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37902" name="Rectangle 20"/>
          <p:cNvSpPr>
            <a:spLocks noChangeArrowheads="1"/>
          </p:cNvSpPr>
          <p:nvPr/>
        </p:nvSpPr>
        <p:spPr bwMode="auto">
          <a:xfrm>
            <a:off x="3316288" y="1825625"/>
            <a:ext cx="119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37903" name="Rectangle 21"/>
          <p:cNvSpPr>
            <a:spLocks noChangeArrowheads="1"/>
          </p:cNvSpPr>
          <p:nvPr/>
        </p:nvSpPr>
        <p:spPr bwMode="auto">
          <a:xfrm>
            <a:off x="3430588" y="182562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37904" name="Rectangle 22"/>
          <p:cNvSpPr>
            <a:spLocks noChangeArrowheads="1"/>
          </p:cNvSpPr>
          <p:nvPr/>
        </p:nvSpPr>
        <p:spPr bwMode="auto">
          <a:xfrm>
            <a:off x="3500438" y="1825625"/>
            <a:ext cx="296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7905" name="Rectangle 23"/>
          <p:cNvSpPr>
            <a:spLocks noChangeArrowheads="1"/>
          </p:cNvSpPr>
          <p:nvPr/>
        </p:nvSpPr>
        <p:spPr bwMode="auto">
          <a:xfrm>
            <a:off x="3794125" y="1825625"/>
            <a:ext cx="198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7906" name="Line 24"/>
          <p:cNvSpPr>
            <a:spLocks noChangeShapeType="1"/>
          </p:cNvSpPr>
          <p:nvPr/>
        </p:nvSpPr>
        <p:spPr bwMode="auto">
          <a:xfrm>
            <a:off x="658813" y="866775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Rectangle 25"/>
          <p:cNvSpPr>
            <a:spLocks noChangeArrowheads="1"/>
          </p:cNvSpPr>
          <p:nvPr/>
        </p:nvSpPr>
        <p:spPr bwMode="auto">
          <a:xfrm>
            <a:off x="800100" y="5683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08" name="Line 26"/>
          <p:cNvSpPr>
            <a:spLocks noChangeShapeType="1"/>
          </p:cNvSpPr>
          <p:nvPr/>
        </p:nvSpPr>
        <p:spPr bwMode="auto">
          <a:xfrm>
            <a:off x="658813" y="1255713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Rectangle 27"/>
          <p:cNvSpPr>
            <a:spLocks noChangeArrowheads="1"/>
          </p:cNvSpPr>
          <p:nvPr/>
        </p:nvSpPr>
        <p:spPr bwMode="auto">
          <a:xfrm>
            <a:off x="800100" y="95726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0" name="Line 28"/>
          <p:cNvSpPr>
            <a:spLocks noChangeShapeType="1"/>
          </p:cNvSpPr>
          <p:nvPr/>
        </p:nvSpPr>
        <p:spPr bwMode="auto">
          <a:xfrm>
            <a:off x="658813" y="1643063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Rectangle 29"/>
          <p:cNvSpPr>
            <a:spLocks noChangeArrowheads="1"/>
          </p:cNvSpPr>
          <p:nvPr/>
        </p:nvSpPr>
        <p:spPr bwMode="auto">
          <a:xfrm>
            <a:off x="800100" y="134461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2" name="Line 30"/>
          <p:cNvSpPr>
            <a:spLocks noChangeShapeType="1"/>
          </p:cNvSpPr>
          <p:nvPr/>
        </p:nvSpPr>
        <p:spPr bwMode="auto">
          <a:xfrm>
            <a:off x="658813" y="2033588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Rectangle 31"/>
          <p:cNvSpPr>
            <a:spLocks noChangeArrowheads="1"/>
          </p:cNvSpPr>
          <p:nvPr/>
        </p:nvSpPr>
        <p:spPr bwMode="auto">
          <a:xfrm>
            <a:off x="800100" y="17351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4" name="Line 32"/>
          <p:cNvSpPr>
            <a:spLocks noChangeShapeType="1"/>
          </p:cNvSpPr>
          <p:nvPr/>
        </p:nvSpPr>
        <p:spPr bwMode="auto">
          <a:xfrm>
            <a:off x="658813" y="2424113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Rectangle 33"/>
          <p:cNvSpPr>
            <a:spLocks noChangeArrowheads="1"/>
          </p:cNvSpPr>
          <p:nvPr/>
        </p:nvSpPr>
        <p:spPr bwMode="auto">
          <a:xfrm>
            <a:off x="800100" y="212566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16" name="Line 34"/>
          <p:cNvSpPr>
            <a:spLocks noChangeShapeType="1"/>
          </p:cNvSpPr>
          <p:nvPr/>
        </p:nvSpPr>
        <p:spPr bwMode="auto">
          <a:xfrm>
            <a:off x="658813" y="2813050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Rectangle 35"/>
          <p:cNvSpPr>
            <a:spLocks noChangeArrowheads="1"/>
          </p:cNvSpPr>
          <p:nvPr/>
        </p:nvSpPr>
        <p:spPr bwMode="auto">
          <a:xfrm>
            <a:off x="800100" y="2514600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8" name="Line 36"/>
          <p:cNvSpPr>
            <a:spLocks noChangeShapeType="1"/>
          </p:cNvSpPr>
          <p:nvPr/>
        </p:nvSpPr>
        <p:spPr bwMode="auto">
          <a:xfrm>
            <a:off x="658813" y="3200400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Rectangle 37"/>
          <p:cNvSpPr>
            <a:spLocks noChangeArrowheads="1"/>
          </p:cNvSpPr>
          <p:nvPr/>
        </p:nvSpPr>
        <p:spPr bwMode="auto">
          <a:xfrm>
            <a:off x="800100" y="29035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20" name="Line 38"/>
          <p:cNvSpPr>
            <a:spLocks noChangeShapeType="1"/>
          </p:cNvSpPr>
          <p:nvPr/>
        </p:nvSpPr>
        <p:spPr bwMode="auto">
          <a:xfrm>
            <a:off x="658813" y="3590925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Rectangle 39"/>
          <p:cNvSpPr>
            <a:spLocks noChangeArrowheads="1"/>
          </p:cNvSpPr>
          <p:nvPr/>
        </p:nvSpPr>
        <p:spPr bwMode="auto">
          <a:xfrm>
            <a:off x="800100" y="329247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49" name="Text Box 4"/>
          <p:cNvSpPr txBox="1">
            <a:spLocks noChangeArrowheads="1"/>
          </p:cNvSpPr>
          <p:nvPr/>
        </p:nvSpPr>
        <p:spPr bwMode="auto">
          <a:xfrm>
            <a:off x="5991225" y="228600"/>
            <a:ext cx="2963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</a:rPr>
              <a:t>Logic with </a:t>
            </a:r>
            <a:r>
              <a:rPr lang="en-US" sz="2800" dirty="0" err="1">
                <a:solidFill>
                  <a:srgbClr val="0000FF"/>
                </a:solidFill>
              </a:rPr>
              <a:t>Muxes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7950" name="Text Box 72"/>
          <p:cNvSpPr txBox="1">
            <a:spLocks noChangeArrowheads="1"/>
          </p:cNvSpPr>
          <p:nvPr/>
        </p:nvSpPr>
        <p:spPr bwMode="auto">
          <a:xfrm rot="5400000">
            <a:off x="1351757" y="2013744"/>
            <a:ext cx="86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0"/>
              <a:t>Muxb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5C8D6-F8A7-4D7D-BAD0-ECC5FF7D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68" name="Line 40">
            <a:extLst>
              <a:ext uri="{FF2B5EF4-FFF2-40B4-BE49-F238E27FC236}">
                <a16:creationId xmlns:a16="http://schemas.microsoft.com/office/drawing/2014/main" id="{ADE33580-457F-2249-941B-D7B0801FD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7" y="1547813"/>
            <a:ext cx="1558925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Rectangle 41">
            <a:extLst>
              <a:ext uri="{FF2B5EF4-FFF2-40B4-BE49-F238E27FC236}">
                <a16:creationId xmlns:a16="http://schemas.microsoft.com/office/drawing/2014/main" id="{FFD1E87C-2E65-8C4B-8FC0-DA64AACE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2" y="124936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0" name="Line 42">
            <a:extLst>
              <a:ext uri="{FF2B5EF4-FFF2-40B4-BE49-F238E27FC236}">
                <a16:creationId xmlns:a16="http://schemas.microsoft.com/office/drawing/2014/main" id="{282CD97B-F18D-964A-B317-7657D224E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7" y="1938338"/>
            <a:ext cx="1558925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43">
            <a:extLst>
              <a:ext uri="{FF2B5EF4-FFF2-40B4-BE49-F238E27FC236}">
                <a16:creationId xmlns:a16="http://schemas.microsoft.com/office/drawing/2014/main" id="{F7E88E04-10FA-A640-965B-56636A02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2" y="163988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72" name="Line 44">
            <a:extLst>
              <a:ext uri="{FF2B5EF4-FFF2-40B4-BE49-F238E27FC236}">
                <a16:creationId xmlns:a16="http://schemas.microsoft.com/office/drawing/2014/main" id="{E1FB6C49-CE10-7F4A-B70E-C68185272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8" y="2328863"/>
            <a:ext cx="1315308" cy="190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45">
            <a:extLst>
              <a:ext uri="{FF2B5EF4-FFF2-40B4-BE49-F238E27FC236}">
                <a16:creationId xmlns:a16="http://schemas.microsoft.com/office/drawing/2014/main" id="{E4062995-B4FE-F94F-909F-B3D39381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7" y="2030413"/>
            <a:ext cx="20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x</a:t>
            </a:r>
            <a:r>
              <a:rPr lang="en-US" sz="2100" baseline="-2500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74" name="Line 51">
            <a:extLst>
              <a:ext uri="{FF2B5EF4-FFF2-40B4-BE49-F238E27FC236}">
                <a16:creationId xmlns:a16="http://schemas.microsoft.com/office/drawing/2014/main" id="{1D634317-D2B5-9044-AD19-F588BC77F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7" y="2717800"/>
            <a:ext cx="1558925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Rectangle 52">
            <a:extLst>
              <a:ext uri="{FF2B5EF4-FFF2-40B4-BE49-F238E27FC236}">
                <a16:creationId xmlns:a16="http://schemas.microsoft.com/office/drawing/2014/main" id="{73BB849A-37FB-0143-AEAA-90F30FF8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2" y="2419350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76" name="Freeform 53">
            <a:extLst>
              <a:ext uri="{FF2B5EF4-FFF2-40B4-BE49-F238E27FC236}">
                <a16:creationId xmlns:a16="http://schemas.microsoft.com/office/drawing/2014/main" id="{D172F815-63EF-6F48-9508-80393B93AB78}"/>
              </a:ext>
            </a:extLst>
          </p:cNvPr>
          <p:cNvSpPr>
            <a:spLocks/>
          </p:cNvSpPr>
          <p:nvPr/>
        </p:nvSpPr>
        <p:spPr bwMode="auto">
          <a:xfrm>
            <a:off x="6273800" y="1370013"/>
            <a:ext cx="777875" cy="1557337"/>
          </a:xfrm>
          <a:custGeom>
            <a:avLst/>
            <a:gdLst>
              <a:gd name="T0" fmla="*/ 2147483647 w 490"/>
              <a:gd name="T1" fmla="*/ 2147483647 h 981"/>
              <a:gd name="T2" fmla="*/ 2147483647 w 490"/>
              <a:gd name="T3" fmla="*/ 2147483647 h 981"/>
              <a:gd name="T4" fmla="*/ 0 w 490"/>
              <a:gd name="T5" fmla="*/ 0 h 981"/>
              <a:gd name="T6" fmla="*/ 0 w 490"/>
              <a:gd name="T7" fmla="*/ 2147483647 h 981"/>
              <a:gd name="T8" fmla="*/ 2147483647 w 490"/>
              <a:gd name="T9" fmla="*/ 2147483647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981"/>
              <a:gd name="T17" fmla="*/ 490 w 490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981">
                <a:moveTo>
                  <a:pt x="490" y="735"/>
                </a:moveTo>
                <a:lnTo>
                  <a:pt x="490" y="245"/>
                </a:lnTo>
                <a:lnTo>
                  <a:pt x="0" y="0"/>
                </a:lnTo>
                <a:lnTo>
                  <a:pt x="0" y="981"/>
                </a:lnTo>
                <a:lnTo>
                  <a:pt x="490" y="7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54">
            <a:extLst>
              <a:ext uri="{FF2B5EF4-FFF2-40B4-BE49-F238E27FC236}">
                <a16:creationId xmlns:a16="http://schemas.microsoft.com/office/drawing/2014/main" id="{B47AD4AC-4C17-294F-B50D-6EDE4DB72E6A}"/>
              </a:ext>
            </a:extLst>
          </p:cNvPr>
          <p:cNvSpPr>
            <a:spLocks/>
          </p:cNvSpPr>
          <p:nvPr/>
        </p:nvSpPr>
        <p:spPr bwMode="auto">
          <a:xfrm>
            <a:off x="6248400" y="1344613"/>
            <a:ext cx="779462" cy="1557337"/>
          </a:xfrm>
          <a:custGeom>
            <a:avLst/>
            <a:gdLst>
              <a:gd name="T0" fmla="*/ 2147483647 w 491"/>
              <a:gd name="T1" fmla="*/ 2147483647 h 981"/>
              <a:gd name="T2" fmla="*/ 2147483647 w 491"/>
              <a:gd name="T3" fmla="*/ 2147483647 h 981"/>
              <a:gd name="T4" fmla="*/ 0 w 491"/>
              <a:gd name="T5" fmla="*/ 0 h 981"/>
              <a:gd name="T6" fmla="*/ 0 w 491"/>
              <a:gd name="T7" fmla="*/ 2147483647 h 981"/>
              <a:gd name="T8" fmla="*/ 2147483647 w 491"/>
              <a:gd name="T9" fmla="*/ 2147483647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1"/>
              <a:gd name="T16" fmla="*/ 0 h 981"/>
              <a:gd name="T17" fmla="*/ 491 w 491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1" h="981">
                <a:moveTo>
                  <a:pt x="491" y="736"/>
                </a:moveTo>
                <a:lnTo>
                  <a:pt x="491" y="246"/>
                </a:lnTo>
                <a:lnTo>
                  <a:pt x="0" y="0"/>
                </a:lnTo>
                <a:lnTo>
                  <a:pt x="0" y="981"/>
                </a:lnTo>
                <a:lnTo>
                  <a:pt x="491" y="736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604F1F5-748C-0443-9B94-6F59983D08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5112" y="2717800"/>
            <a:ext cx="1588" cy="1168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62">
            <a:extLst>
              <a:ext uri="{FF2B5EF4-FFF2-40B4-BE49-F238E27FC236}">
                <a16:creationId xmlns:a16="http://schemas.microsoft.com/office/drawing/2014/main" id="{8855BBB7-52DC-FD46-96BD-B43E70340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0812" y="3009900"/>
            <a:ext cx="193675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Rectangle 63">
            <a:extLst>
              <a:ext uri="{FF2B5EF4-FFF2-40B4-BE49-F238E27FC236}">
                <a16:creationId xmlns:a16="http://schemas.microsoft.com/office/drawing/2014/main" id="{0E63CA36-E626-8640-8B1B-EB80A1A4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544" y="2830451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81" name="Line 64">
            <a:extLst>
              <a:ext uri="{FF2B5EF4-FFF2-40B4-BE49-F238E27FC236}">
                <a16:creationId xmlns:a16="http://schemas.microsoft.com/office/drawing/2014/main" id="{1295AD77-57D7-B347-BD74-15C2BF2B9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7387" y="2132013"/>
            <a:ext cx="1557338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Rectangle 65">
            <a:extLst>
              <a:ext uri="{FF2B5EF4-FFF2-40B4-BE49-F238E27FC236}">
                <a16:creationId xmlns:a16="http://schemas.microsoft.com/office/drawing/2014/main" id="{D78BAD58-7265-994A-9437-60399951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2" y="173037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83" name="Rectangle 66">
            <a:extLst>
              <a:ext uri="{FF2B5EF4-FFF2-40B4-BE49-F238E27FC236}">
                <a16:creationId xmlns:a16="http://schemas.microsoft.com/office/drawing/2014/main" id="{727B2C62-97F7-D74B-A90A-32A01BB1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1730375"/>
            <a:ext cx="17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84" name="Rectangle 67">
            <a:extLst>
              <a:ext uri="{FF2B5EF4-FFF2-40B4-BE49-F238E27FC236}">
                <a16:creationId xmlns:a16="http://schemas.microsoft.com/office/drawing/2014/main" id="{B5D54B55-131E-5240-8586-7C6FE484A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675" y="173037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85" name="Rectangle 68">
            <a:extLst>
              <a:ext uri="{FF2B5EF4-FFF2-40B4-BE49-F238E27FC236}">
                <a16:creationId xmlns:a16="http://schemas.microsoft.com/office/drawing/2014/main" id="{D694C552-57D8-0A4B-8FF3-B089B609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7" y="1730375"/>
            <a:ext cx="119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86" name="Rectangle 69">
            <a:extLst>
              <a:ext uri="{FF2B5EF4-FFF2-40B4-BE49-F238E27FC236}">
                <a16:creationId xmlns:a16="http://schemas.microsoft.com/office/drawing/2014/main" id="{BF520616-6797-2449-B4F4-E170AF1BC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7" y="173037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87" name="Rectangle 70">
            <a:extLst>
              <a:ext uri="{FF2B5EF4-FFF2-40B4-BE49-F238E27FC236}">
                <a16:creationId xmlns:a16="http://schemas.microsoft.com/office/drawing/2014/main" id="{45BA458A-902D-7248-98F8-D7F8F97D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7" y="1730375"/>
            <a:ext cx="296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88" name="Rectangle 71">
            <a:extLst>
              <a:ext uri="{FF2B5EF4-FFF2-40B4-BE49-F238E27FC236}">
                <a16:creationId xmlns:a16="http://schemas.microsoft.com/office/drawing/2014/main" id="{05DCB3F1-A01D-6546-9318-B789BE3B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775" y="173037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2FEB33D-E72B-4B41-B345-E8486991C274}"/>
              </a:ext>
            </a:extLst>
          </p:cNvPr>
          <p:cNvSpPr/>
          <p:nvPr/>
        </p:nvSpPr>
        <p:spPr>
          <a:xfrm>
            <a:off x="6025420" y="2266950"/>
            <a:ext cx="200025" cy="21324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45">
            <a:extLst>
              <a:ext uri="{FF2B5EF4-FFF2-40B4-BE49-F238E27FC236}">
                <a16:creationId xmlns:a16="http://schemas.microsoft.com/office/drawing/2014/main" id="{FF59B4CB-1816-BE48-97CA-57DCC4D68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354" y="3924306"/>
            <a:ext cx="20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x</a:t>
            </a:r>
            <a:r>
              <a:rPr lang="en-US" sz="2100" baseline="-25000" dirty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91" name="Rectangle 45">
            <a:extLst>
              <a:ext uri="{FF2B5EF4-FFF2-40B4-BE49-F238E27FC236}">
                <a16:creationId xmlns:a16="http://schemas.microsoft.com/office/drawing/2014/main" id="{2682412B-4152-8D4E-BACE-C4C0335A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306" y="3924306"/>
            <a:ext cx="20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x</a:t>
            </a:r>
            <a:r>
              <a:rPr lang="en-US" sz="2100" baseline="-25000" dirty="0">
                <a:solidFill>
                  <a:srgbClr val="000000"/>
                </a:solidFill>
              </a:rPr>
              <a:t>0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40AD7B-B323-0044-879B-5E4562B5AF63}"/>
              </a:ext>
            </a:extLst>
          </p:cNvPr>
          <p:cNvSpPr txBox="1"/>
          <p:nvPr/>
        </p:nvSpPr>
        <p:spPr>
          <a:xfrm>
            <a:off x="6226511" y="1379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C16972-8096-1E48-BB42-30802BA17B7B}"/>
              </a:ext>
            </a:extLst>
          </p:cNvPr>
          <p:cNvSpPr txBox="1"/>
          <p:nvPr/>
        </p:nvSpPr>
        <p:spPr>
          <a:xfrm>
            <a:off x="6248400" y="1728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962685-4BDF-204E-B6F1-8D3DDA442F85}"/>
              </a:ext>
            </a:extLst>
          </p:cNvPr>
          <p:cNvSpPr txBox="1"/>
          <p:nvPr/>
        </p:nvSpPr>
        <p:spPr>
          <a:xfrm>
            <a:off x="6248400" y="2139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7D28C95-7CEF-1D49-A1DE-7F42A14D9CBE}"/>
              </a:ext>
            </a:extLst>
          </p:cNvPr>
          <p:cNvSpPr txBox="1"/>
          <p:nvPr/>
        </p:nvSpPr>
        <p:spPr>
          <a:xfrm>
            <a:off x="6248400" y="2488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6" name="Rectangle 45">
            <a:extLst>
              <a:ext uri="{FF2B5EF4-FFF2-40B4-BE49-F238E27FC236}">
                <a16:creationId xmlns:a16="http://schemas.microsoft.com/office/drawing/2014/main" id="{CE76B05A-D70F-CD47-B0E9-1A594D75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357" y="4696871"/>
            <a:ext cx="20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x</a:t>
            </a:r>
            <a:r>
              <a:rPr lang="en-US" sz="2100" baseline="-25000" dirty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97" name="Rectangle 45">
            <a:extLst>
              <a:ext uri="{FF2B5EF4-FFF2-40B4-BE49-F238E27FC236}">
                <a16:creationId xmlns:a16="http://schemas.microsoft.com/office/drawing/2014/main" id="{05AD9526-7FB4-074A-AF3A-88377A7C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696871"/>
            <a:ext cx="20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x</a:t>
            </a:r>
            <a:r>
              <a:rPr lang="en-US" sz="2100" baseline="-25000" dirty="0">
                <a:solidFill>
                  <a:srgbClr val="000000"/>
                </a:solidFill>
              </a:rPr>
              <a:t>0</a:t>
            </a:r>
            <a:endParaRPr lang="en-US" dirty="0"/>
          </a:p>
        </p:txBody>
      </p:sp>
      <p:sp>
        <p:nvSpPr>
          <p:cNvPr id="98" name="Rectangle 45">
            <a:extLst>
              <a:ext uri="{FF2B5EF4-FFF2-40B4-BE49-F238E27FC236}">
                <a16:creationId xmlns:a16="http://schemas.microsoft.com/office/drawing/2014/main" id="{A7FFE1F2-5242-074A-A02A-CD3C62E1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96871"/>
            <a:ext cx="20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x</a:t>
            </a:r>
            <a:r>
              <a:rPr lang="en-US" sz="2100" baseline="-2500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8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39" y="4341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Combinational Building Blocks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675" y="1828800"/>
            <a:ext cx="6605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There are some combinational circuits that appear </a:t>
            </a:r>
            <a:r>
              <a:rPr lang="en-US" altLang="en-US" sz="2400" i="1" dirty="0"/>
              <a:t>very</a:t>
            </a:r>
            <a:r>
              <a:rPr lang="en-US" altLang="en-US" sz="2400" dirty="0"/>
              <a:t> frequently.   Makes sense to design these “once” and then reuse them.  </a:t>
            </a:r>
          </a:p>
          <a:p>
            <a:endParaRPr lang="en-US" altLang="en-US" sz="2400" dirty="0"/>
          </a:p>
          <a:p>
            <a:r>
              <a:rPr lang="en-US" altLang="en-US" sz="2400" dirty="0"/>
              <a:t>Learning these is also a great way to practice translating from a logic diagram to Verilog and vis versa.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9068C-C35E-46E3-B418-8A3BB024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7D3E-3844-FB47-B08B-693ADED0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What’s Inside an FPGA?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E093B-D9B8-4441-B3F2-AF102FEC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03632-8C88-664E-892C-A1100BEB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EFBAF-5756-CB42-82F3-D60E9B9E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84280"/>
            <a:ext cx="7200900" cy="51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81000" y="872490"/>
            <a:ext cx="84582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>
                <a:solidFill>
                  <a:schemeClr val="tx2"/>
                </a:solidFill>
                <a:cs typeface="Arial" panose="020B0604020202020204" pitchFamily="34" charset="0"/>
              </a:rPr>
              <a:t>Basic Logic Gate:  </a:t>
            </a:r>
            <a:r>
              <a:rPr lang="en-US" altLang="en-US" sz="2400" dirty="0">
                <a:cs typeface="Arial" panose="020B0604020202020204" pitchFamily="34" charset="0"/>
              </a:rPr>
              <a:t>Lookup-Table</a:t>
            </a:r>
            <a:r>
              <a:rPr lang="en-US" altLang="en-US" sz="2400" b="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24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200" b="0" dirty="0">
              <a:cs typeface="Arial" panose="020B0604020202020204" pitchFamily="34" charset="0"/>
            </a:endParaRPr>
          </a:p>
          <a:p>
            <a:endParaRPr lang="en-US" altLang="en-US" sz="2000" b="0" dirty="0">
              <a:cs typeface="Arial" panose="020B0604020202020204" pitchFamily="34" charset="0"/>
            </a:endParaRPr>
          </a:p>
          <a:p>
            <a:endParaRPr lang="en-US" altLang="en-US" sz="2000" b="0" dirty="0">
              <a:cs typeface="Arial" panose="020B0604020202020204" pitchFamily="34" charset="0"/>
            </a:endParaRPr>
          </a:p>
          <a:p>
            <a:r>
              <a:rPr lang="en-US" altLang="en-US" sz="2000" b="0" dirty="0">
                <a:cs typeface="Arial" panose="020B0604020202020204" pitchFamily="34" charset="0"/>
              </a:rPr>
              <a:t>Function of each lookup table can be configured by shifting in bit-stream. Lookup table is basically a hardware implementation of a “truth table” storing the output for each different input in one of the rows.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57"/>
            <a:ext cx="8229600" cy="91165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What’s Inside an FPGA?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Inputs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31</a:t>
            </a:fld>
            <a:endParaRPr lang="en-CA" alt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706813" y="2060179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3"/>
                </a:moveTo>
                <a:lnTo>
                  <a:pt x="490" y="492"/>
                </a:lnTo>
                <a:lnTo>
                  <a:pt x="0" y="0"/>
                </a:lnTo>
                <a:lnTo>
                  <a:pt x="0" y="1962"/>
                </a:lnTo>
                <a:lnTo>
                  <a:pt x="490" y="1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3681413" y="2036366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2"/>
                </a:moveTo>
                <a:lnTo>
                  <a:pt x="490" y="491"/>
                </a:lnTo>
                <a:lnTo>
                  <a:pt x="0" y="0"/>
                </a:lnTo>
                <a:lnTo>
                  <a:pt x="0" y="1962"/>
                </a:lnTo>
                <a:lnTo>
                  <a:pt x="490" y="1472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470401" y="3603229"/>
            <a:ext cx="1557337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2911476" y="2242741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2911476" y="2631679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2911476" y="3019029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2911476" y="3409554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2911476" y="3800079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2911476" y="4189016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2911476" y="4576366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2911476" y="4966891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 rot="5400000">
            <a:off x="3604420" y="3389710"/>
            <a:ext cx="86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0"/>
              <a:t>Muxb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6586" y="2096437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32898" y="2492248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632898" y="2872724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32898" y="3266425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32898" y="3661022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32898" y="4048372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632898" y="4430062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632898" y="4826501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2057400"/>
            <a:ext cx="2106614" cy="3094037"/>
            <a:chOff x="382" y="1421"/>
            <a:chExt cx="1327" cy="1949"/>
          </a:xfrm>
        </p:grpSpPr>
        <p:grpSp>
          <p:nvGrpSpPr>
            <p:cNvPr id="5130" name="Group 8"/>
            <p:cNvGrpSpPr>
              <a:grpSpLocks/>
            </p:cNvGrpSpPr>
            <p:nvPr/>
          </p:nvGrpSpPr>
          <p:grpSpPr bwMode="auto">
            <a:xfrm>
              <a:off x="1193" y="1421"/>
              <a:ext cx="516" cy="1949"/>
              <a:chOff x="527" y="1475"/>
              <a:chExt cx="516" cy="1949"/>
            </a:xfrm>
          </p:grpSpPr>
          <p:sp>
            <p:nvSpPr>
              <p:cNvPr id="5132" name="Freeform 9"/>
              <p:cNvSpPr>
                <a:spLocks/>
              </p:cNvSpPr>
              <p:nvPr/>
            </p:nvSpPr>
            <p:spPr bwMode="auto">
              <a:xfrm>
                <a:off x="646" y="1475"/>
                <a:ext cx="397" cy="1900"/>
              </a:xfrm>
              <a:custGeom>
                <a:avLst/>
                <a:gdLst>
                  <a:gd name="T0" fmla="*/ 39 w 397"/>
                  <a:gd name="T1" fmla="*/ 56 h 1900"/>
                  <a:gd name="T2" fmla="*/ 347 w 397"/>
                  <a:gd name="T3" fmla="*/ 262 h 1900"/>
                  <a:gd name="T4" fmla="*/ 339 w 397"/>
                  <a:gd name="T5" fmla="*/ 1628 h 1900"/>
                  <a:gd name="T6" fmla="*/ 181 w 397"/>
                  <a:gd name="T7" fmla="*/ 1857 h 1900"/>
                  <a:gd name="T8" fmla="*/ 0 w 397"/>
                  <a:gd name="T9" fmla="*/ 1888 h 1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"/>
                  <a:gd name="T16" fmla="*/ 0 h 1900"/>
                  <a:gd name="T17" fmla="*/ 397 w 397"/>
                  <a:gd name="T18" fmla="*/ 1900 h 1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" h="1900">
                    <a:moveTo>
                      <a:pt x="39" y="56"/>
                    </a:moveTo>
                    <a:cubicBezTo>
                      <a:pt x="168" y="28"/>
                      <a:pt x="297" y="0"/>
                      <a:pt x="347" y="262"/>
                    </a:cubicBezTo>
                    <a:cubicBezTo>
                      <a:pt x="397" y="524"/>
                      <a:pt x="367" y="1362"/>
                      <a:pt x="339" y="1628"/>
                    </a:cubicBezTo>
                    <a:cubicBezTo>
                      <a:pt x="311" y="1894"/>
                      <a:pt x="237" y="1814"/>
                      <a:pt x="181" y="1857"/>
                    </a:cubicBezTo>
                    <a:cubicBezTo>
                      <a:pt x="125" y="1900"/>
                      <a:pt x="62" y="1894"/>
                      <a:pt x="0" y="1888"/>
                    </a:cubicBezTo>
                  </a:path>
                </a:pathLst>
              </a:cu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AutoShape 10"/>
              <p:cNvSpPr>
                <a:spLocks noChangeArrowheads="1"/>
              </p:cNvSpPr>
              <p:nvPr/>
            </p:nvSpPr>
            <p:spPr bwMode="auto">
              <a:xfrm rot="-5061005">
                <a:off x="555" y="3279"/>
                <a:ext cx="117" cy="17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 flipH="1">
              <a:off x="382" y="1995"/>
              <a:ext cx="119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 dirty="0">
                  <a:solidFill>
                    <a:srgbClr val="0000FF"/>
                  </a:solidFill>
                </a:rPr>
                <a:t>Bit-Stream (.</a:t>
              </a:r>
              <a:r>
                <a:rPr lang="en-US" altLang="en-US" sz="2400" b="0" dirty="0" err="1">
                  <a:solidFill>
                    <a:srgbClr val="0000FF"/>
                  </a:solidFill>
                </a:rPr>
                <a:t>sof</a:t>
              </a:r>
              <a:r>
                <a:rPr lang="en-US" altLang="en-US" sz="2400" b="0" dirty="0">
                  <a:solidFill>
                    <a:srgbClr val="0000FF"/>
                  </a:solidFill>
                </a:rPr>
                <a:t> file)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892808" y="1752600"/>
            <a:ext cx="223837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14800" y="1752600"/>
            <a:ext cx="0" cy="73964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546607" y="1636776"/>
            <a:ext cx="196593" cy="24458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57420" y="133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706624" y="2075688"/>
            <a:ext cx="147638" cy="3044825"/>
            <a:chOff x="2671762" y="2057400"/>
            <a:chExt cx="147638" cy="3044825"/>
          </a:xfrm>
        </p:grpSpPr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2671762" y="2057400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2671762" y="2446338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0" name="Rectangle 29"/>
            <p:cNvSpPr>
              <a:spLocks noChangeArrowheads="1"/>
            </p:cNvSpPr>
            <p:nvPr/>
          </p:nvSpPr>
          <p:spPr bwMode="auto">
            <a:xfrm>
              <a:off x="2671762" y="2833688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2671762" y="3224213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2671762" y="3614738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2671762" y="4003675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4" name="Rectangle 37"/>
            <p:cNvSpPr>
              <a:spLocks noChangeArrowheads="1"/>
            </p:cNvSpPr>
            <p:nvPr/>
          </p:nvSpPr>
          <p:spPr bwMode="auto">
            <a:xfrm>
              <a:off x="2671762" y="4392613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5" name="Rectangle 39"/>
            <p:cNvSpPr>
              <a:spLocks noChangeArrowheads="1"/>
            </p:cNvSpPr>
            <p:nvPr/>
          </p:nvSpPr>
          <p:spPr bwMode="auto">
            <a:xfrm>
              <a:off x="2671762" y="4781550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62" y="1852717"/>
            <a:ext cx="1824538" cy="326639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948499" y="1481247"/>
            <a:ext cx="25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Truth table </a:t>
            </a:r>
            <a:r>
              <a:rPr lang="en-US" sz="2000" dirty="0"/>
              <a:t>for </a:t>
            </a:r>
            <a:r>
              <a:rPr lang="en-US" sz="2000" dirty="0" err="1"/>
              <a:t>isprime</a:t>
            </a:r>
            <a:r>
              <a:rPr lang="en-US" sz="2000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89FFE-3F7E-4D20-8660-C44BE52D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1461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73" y="2670048"/>
            <a:ext cx="3622127" cy="1727353"/>
          </a:xfrm>
          <a:prstGeom prst="rect">
            <a:avLst/>
          </a:prstGeom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81000" y="1641475"/>
            <a:ext cx="651694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100" b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100" b="0" dirty="0">
              <a:cs typeface="Arial" panose="020B0604020202020204" pitchFamily="34" charset="0"/>
            </a:endParaRPr>
          </a:p>
          <a:p>
            <a:endParaRPr lang="en-US" altLang="en-US" sz="2000" b="0" dirty="0">
              <a:cs typeface="Arial" panose="020B0604020202020204" pitchFamily="34" charset="0"/>
            </a:endParaRPr>
          </a:p>
          <a:p>
            <a:endParaRPr lang="en-US" altLang="en-US" sz="2000" b="0" dirty="0">
              <a:cs typeface="Arial" panose="020B0604020202020204" pitchFamily="34" charset="0"/>
            </a:endParaRPr>
          </a:p>
          <a:p>
            <a:r>
              <a:rPr lang="en-US" altLang="en-US" sz="2000" b="0" dirty="0">
                <a:cs typeface="Arial" panose="020B0604020202020204" pitchFamily="34" charset="0"/>
              </a:rPr>
              <a:t>Mux selects between output of lookup table, or flip-flop</a:t>
            </a:r>
          </a:p>
          <a:p>
            <a:r>
              <a:rPr lang="en-US" altLang="en-US" sz="2000" b="0" dirty="0">
                <a:cs typeface="Arial" panose="020B0604020202020204" pitchFamily="34" charset="0"/>
              </a:rPr>
              <a:t>that connects to output of lookup table. Mux select input is programmed by configuration bit-stream as well.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5052"/>
            <a:ext cx="8229600" cy="910956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FPGA Logic Block: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32</a:t>
            </a:fld>
            <a:endParaRPr lang="en-CA" alt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410" y="1502892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Inputs</a:t>
            </a: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706813" y="2060179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3"/>
                </a:moveTo>
                <a:lnTo>
                  <a:pt x="490" y="492"/>
                </a:lnTo>
                <a:lnTo>
                  <a:pt x="0" y="0"/>
                </a:lnTo>
                <a:lnTo>
                  <a:pt x="0" y="1962"/>
                </a:lnTo>
                <a:lnTo>
                  <a:pt x="490" y="1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681413" y="2036366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2"/>
                </a:moveTo>
                <a:lnTo>
                  <a:pt x="490" y="491"/>
                </a:lnTo>
                <a:lnTo>
                  <a:pt x="0" y="0"/>
                </a:lnTo>
                <a:lnTo>
                  <a:pt x="0" y="1962"/>
                </a:lnTo>
                <a:lnTo>
                  <a:pt x="490" y="1472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2911476" y="2242741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2911476" y="2631679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2911476" y="3019029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2911476" y="3409554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2911476" y="3800079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2911476" y="4189016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2911476" y="4576366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2911476" y="4966891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72"/>
          <p:cNvSpPr txBox="1">
            <a:spLocks noChangeArrowheads="1"/>
          </p:cNvSpPr>
          <p:nvPr/>
        </p:nvSpPr>
        <p:spPr bwMode="auto">
          <a:xfrm rot="5400000">
            <a:off x="3604420" y="3389710"/>
            <a:ext cx="86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0"/>
              <a:t>Muxb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36586" y="2096437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2898" y="2492248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32898" y="2872724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32898" y="3266425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32898" y="3661022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32898" y="4048372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32898" y="4430062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32898" y="4826501"/>
            <a:ext cx="292608" cy="2926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295400" y="1752600"/>
            <a:ext cx="2835783" cy="646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14800" y="1752600"/>
            <a:ext cx="0" cy="73964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546607" y="1636776"/>
            <a:ext cx="196593" cy="24458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57420" y="133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7171" name="Oval 8"/>
          <p:cNvSpPr>
            <a:spLocks noChangeArrowheads="1"/>
          </p:cNvSpPr>
          <p:nvPr/>
        </p:nvSpPr>
        <p:spPr bwMode="auto">
          <a:xfrm>
            <a:off x="5155378" y="2384424"/>
            <a:ext cx="2223575" cy="180459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133600" y="1217762"/>
            <a:ext cx="2743200" cy="4040037"/>
          </a:xfrm>
          <a:prstGeom prst="rect">
            <a:avLst/>
          </a:prstGeom>
          <a:noFill/>
          <a:ln w="22225"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1661" y="1188799"/>
            <a:ext cx="141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497DBC"/>
                </a:solidFill>
              </a:rPr>
              <a:t>Lookup Table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643194" y="1014486"/>
            <a:ext cx="6129205" cy="4700513"/>
          </a:xfrm>
          <a:prstGeom prst="rect">
            <a:avLst/>
          </a:prstGeom>
          <a:noFill/>
          <a:ln w="412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67986" y="5498158"/>
            <a:ext cx="4928014" cy="39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076208" y="3983022"/>
            <a:ext cx="19792" cy="151513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AFF3D-E17B-46AA-ACB8-134D962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7482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1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What’s Inside an FPGA?</a:t>
            </a:r>
            <a:endParaRPr lang="en-CA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4800" y="1371600"/>
          <a:ext cx="49530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93720" imgH="1807920" progId="Visio.Drawing.5">
                  <p:embed/>
                </p:oleObj>
              </mc:Choice>
              <mc:Fallback>
                <p:oleObj name="VISIO" r:id="rId2" imgW="2493720" imgH="1807920" progId="Visio.Drawing.5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49530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609600" y="1676400"/>
          <a:ext cx="7239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391800" imgH="4045320" progId="Visio.Drawing.5">
                  <p:embed/>
                </p:oleObj>
              </mc:Choice>
              <mc:Fallback>
                <p:oleObj name="VISIO" r:id="rId4" imgW="6391800" imgH="4045320" progId="Visio.Drawing.5">
                  <p:embed/>
                  <p:pic>
                    <p:nvPicPr>
                      <p:cNvPr id="174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723900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33</a:t>
            </a:fld>
            <a:endParaRPr lang="en-CA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9C8FA-F034-4506-9957-AC86F4E8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5678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Reconfigurable Logic: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8588"/>
            <a:ext cx="7772400" cy="477361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884238" y="1462088"/>
          <a:ext cx="5019675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008160" imgH="2579400" progId="Visio.Drawing.5">
                  <p:embed/>
                </p:oleObj>
              </mc:Choice>
              <mc:Fallback>
                <p:oleObj name="VISIO" r:id="rId2" imgW="3008160" imgH="2579400" progId="Visio.Drawing.5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462088"/>
                        <a:ext cx="5019675" cy="430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62675" y="2076450"/>
            <a:ext cx="2667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/>
              <a:t>Connect Logic Blocks using Fixed Metal Tracks and Programmable Switches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34</a:t>
            </a:fld>
            <a:endParaRPr lang="en-CA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D98D2-28C3-41F4-96CC-4ED8D75F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008799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91200" cy="4126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63D0D-1DC5-4CF0-8508-99AADCF9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363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Memory is one of the most important structures inside a computer (or any digital system)</a:t>
            </a:r>
          </a:p>
          <a:p>
            <a:r>
              <a:rPr lang="en-US" sz="2800" dirty="0"/>
              <a:t>Memory is composed of large number of locations that can be uniquely identified and can store a value</a:t>
            </a:r>
          </a:p>
          <a:p>
            <a:r>
              <a:rPr lang="en-US" sz="2800" dirty="0"/>
              <a:t>“8 gigabytes (8GB)” means 8 billion memory locations*, each containing 1 byte (8-bits) of information.</a:t>
            </a:r>
          </a:p>
          <a:p>
            <a:r>
              <a:rPr lang="en-US" sz="2800" dirty="0"/>
              <a:t>Each location is uniquely identified by its “</a:t>
            </a:r>
            <a:r>
              <a:rPr lang="en-US" sz="2800" dirty="0">
                <a:solidFill>
                  <a:srgbClr val="0000FF"/>
                </a:solidFill>
              </a:rPr>
              <a:t>address</a:t>
            </a:r>
            <a:r>
              <a:rPr lang="en-US" sz="2800" dirty="0"/>
              <a:t>”</a:t>
            </a:r>
          </a:p>
          <a:p>
            <a:r>
              <a:rPr lang="en-US" sz="2800" dirty="0"/>
              <a:t>Total number of locations is called the “</a:t>
            </a:r>
            <a:r>
              <a:rPr lang="en-US" sz="2800" dirty="0">
                <a:solidFill>
                  <a:srgbClr val="FF00FF"/>
                </a:solidFill>
              </a:rPr>
              <a:t>address space</a:t>
            </a:r>
            <a:r>
              <a:rPr lang="en-US" sz="2800" dirty="0"/>
              <a:t>”</a:t>
            </a:r>
          </a:p>
          <a:p>
            <a:r>
              <a:rPr lang="en-US" sz="2800" dirty="0"/>
              <a:t>Number of bits stored in each location is “</a:t>
            </a:r>
            <a:r>
              <a:rPr lang="en-US" sz="2800" dirty="0">
                <a:solidFill>
                  <a:srgbClr val="FF0000"/>
                </a:solidFill>
              </a:rPr>
              <a:t>addressability</a:t>
            </a:r>
            <a:r>
              <a:rPr lang="en-US" sz="2800" dirty="0"/>
              <a:t>”</a:t>
            </a:r>
          </a:p>
          <a:p>
            <a:r>
              <a:rPr lang="en-US" sz="2800" dirty="0"/>
              <a:t>Let’s look at a special type of memory called read-only memory (ROM) – values cannot be modified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477000"/>
            <a:ext cx="5166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Actually, 8 x 1024 x 1024 x 1024 = 8,589,934,592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7FA82-8DDD-4FDE-9D2D-EC4E878E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7410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Read-only memory (ROM)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9956"/>
            <a:ext cx="6731001" cy="2711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800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Above ROM contains 2</a:t>
            </a:r>
            <a:r>
              <a:rPr lang="en-US" sz="2800" baseline="3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(read-only) memory locations each storing m-bits of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B64F9-8E84-40BE-B83D-290F6FFB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Read Only Memory (n=2, m=1)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3CED21-62D9-A24A-A14C-5A21815A50AB}"/>
              </a:ext>
            </a:extLst>
          </p:cNvPr>
          <p:cNvGrpSpPr>
            <a:grpSpLocks noChangeAspect="1"/>
          </p:cNvGrpSpPr>
          <p:nvPr/>
        </p:nvGrpSpPr>
        <p:grpSpPr>
          <a:xfrm>
            <a:off x="1986002" y="1164887"/>
            <a:ext cx="4463810" cy="3483313"/>
            <a:chOff x="444500" y="1371600"/>
            <a:chExt cx="5994084" cy="4677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216" y="1792224"/>
              <a:ext cx="3371748" cy="42568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43200" y="1676400"/>
              <a:ext cx="609600" cy="3657600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4500" y="2362199"/>
              <a:ext cx="1779376" cy="702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Stored Data: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2</a:t>
              </a:r>
              <a:r>
                <a:rPr lang="en-US" sz="1400" baseline="30000" dirty="0">
                  <a:solidFill>
                    <a:srgbClr val="0000FF"/>
                  </a:solidFill>
                </a:rPr>
                <a:t>2</a:t>
              </a:r>
              <a:r>
                <a:rPr lang="en-US" sz="1400" dirty="0">
                  <a:solidFill>
                    <a:srgbClr val="0000FF"/>
                  </a:solidFill>
                </a:rPr>
                <a:t> x 1-bit words</a:t>
              </a: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2223876" y="2713494"/>
              <a:ext cx="519324" cy="105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547604" y="1371600"/>
              <a:ext cx="890980" cy="413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Switch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064597" y="1651441"/>
              <a:ext cx="483007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194413" y="1533462"/>
              <a:ext cx="896702" cy="882134"/>
            </a:xfrm>
            <a:prstGeom prst="ellipse">
              <a:avLst/>
            </a:prstGeom>
            <a:noFill/>
            <a:ln w="22225"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F7936-4F8E-0E42-8A32-62EBEA169BC6}"/>
              </a:ext>
            </a:extLst>
          </p:cNvPr>
          <p:cNvSpPr txBox="1"/>
          <p:nvPr/>
        </p:nvSpPr>
        <p:spPr>
          <a:xfrm>
            <a:off x="966481" y="4878546"/>
            <a:ext cx="77203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Simplified view (e.g., omits logic for controlling switches)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This memory stores 2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= 4 “words” where each word is 1-bit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Each address is 2-bits long. 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Address space contains 4 locations.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Addressability is 1-bit.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5BD5F-1451-4F97-BC65-3D0039A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000249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33"/>
            <a:ext cx="8229600" cy="1143000"/>
          </a:xfrm>
        </p:spPr>
        <p:txBody>
          <a:bodyPr/>
          <a:lstStyle/>
          <a:p>
            <a:r>
              <a:rPr lang="en-US" dirty="0"/>
              <a:t>Example: n=2, m=1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28520"/>
            <a:ext cx="3351132" cy="5048480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6130878" y="1287715"/>
            <a:ext cx="229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“0” on “control input” </a:t>
            </a:r>
          </a:p>
          <a:p>
            <a:r>
              <a:rPr lang="en-US" dirty="0">
                <a:solidFill>
                  <a:srgbClr val="0000FF"/>
                </a:solidFill>
              </a:rPr>
              <a:t>means switch “open”</a:t>
            </a:r>
          </a:p>
        </p:txBody>
      </p:sp>
      <p:cxnSp>
        <p:nvCxnSpPr>
          <p:cNvPr id="10" name="Straight Arrow Connector 9"/>
          <p:cNvCxnSpPr>
            <a:stCxn id="9" idx="1"/>
            <a:endCxn id="11" idx="6"/>
          </p:cNvCxnSpPr>
          <p:nvPr/>
        </p:nvCxnSpPr>
        <p:spPr>
          <a:xfrm flipH="1" flipV="1">
            <a:off x="4826407" y="1603854"/>
            <a:ext cx="1304471" cy="7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43400" y="1371600"/>
            <a:ext cx="483007" cy="464507"/>
          </a:xfrm>
          <a:prstGeom prst="ellipse">
            <a:avLst/>
          </a:prstGeom>
          <a:noFill/>
          <a:ln w="22225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93793" y="2583493"/>
            <a:ext cx="483007" cy="464507"/>
          </a:xfrm>
          <a:prstGeom prst="ellipse">
            <a:avLst/>
          </a:prstGeom>
          <a:noFill/>
          <a:ln w="22225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30877" y="1944928"/>
            <a:ext cx="229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“1” on “control input” </a:t>
            </a:r>
          </a:p>
          <a:p>
            <a:r>
              <a:rPr lang="en-US" dirty="0">
                <a:solidFill>
                  <a:srgbClr val="0000FF"/>
                </a:solidFill>
              </a:rPr>
              <a:t>means switch “open”</a:t>
            </a:r>
          </a:p>
        </p:txBody>
      </p:sp>
      <p:cxnSp>
        <p:nvCxnSpPr>
          <p:cNvPr id="16" name="Straight Arrow Connector 15"/>
          <p:cNvCxnSpPr>
            <a:endCxn id="14" idx="7"/>
          </p:cNvCxnSpPr>
          <p:nvPr/>
        </p:nvCxnSpPr>
        <p:spPr>
          <a:xfrm flipH="1">
            <a:off x="4806065" y="2206288"/>
            <a:ext cx="1337107" cy="445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62B18-A878-41EA-8B87-B30116C7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118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22330-CD11-5148-8DF4-49B6A2FA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FCC7B-BCC4-1D4B-BEA9-4BA5DFA1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495EB-1C04-734D-B428-8EAE8C497148}"/>
              </a:ext>
            </a:extLst>
          </p:cNvPr>
          <p:cNvSpPr txBox="1"/>
          <p:nvPr/>
        </p:nvSpPr>
        <p:spPr>
          <a:xfrm>
            <a:off x="827993" y="5724316"/>
            <a:ext cx="763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[image source: https://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www.partsnotincluded.com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/researching-time-circuit-led-displays/]</a:t>
            </a:r>
          </a:p>
        </p:txBody>
      </p:sp>
      <p:pic>
        <p:nvPicPr>
          <p:cNvPr id="266244" name="Picture 4" descr="Fun facts time!">
            <a:extLst>
              <a:ext uri="{FF2B5EF4-FFF2-40B4-BE49-F238E27FC236}">
                <a16:creationId xmlns:a16="http://schemas.microsoft.com/office/drawing/2014/main" id="{B9C9C0AA-1169-7F41-9711-3B239705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6614"/>
            <a:ext cx="687638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2" name="Picture 2">
            <a:extLst>
              <a:ext uri="{FF2B5EF4-FFF2-40B4-BE49-F238E27FC236}">
                <a16:creationId xmlns:a16="http://schemas.microsoft.com/office/drawing/2014/main" id="{D3CBFABE-9953-BD47-B597-565256F5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5" y="1384311"/>
            <a:ext cx="7216550" cy="40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066799" y="1010252"/>
          <a:ext cx="4119563" cy="555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349500" imgH="3162300" progId="">
                  <p:embed/>
                </p:oleObj>
              </mc:Choice>
              <mc:Fallback>
                <p:oleObj name="Visio" r:id="rId3" imgW="2349500" imgH="3162300" progId="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1010252"/>
                        <a:ext cx="4119563" cy="555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23342" y="187792"/>
            <a:ext cx="77713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</a:rPr>
              <a:t>Read-only memory (ROM) – </a:t>
            </a:r>
            <a:r>
              <a:rPr lang="en-US" sz="2800">
                <a:solidFill>
                  <a:srgbClr val="0000FF"/>
                </a:solidFill>
              </a:rPr>
              <a:t>internal structure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1" y="1828800"/>
            <a:ext cx="2560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“Tri-state driver” – acts </a:t>
            </a:r>
          </a:p>
          <a:p>
            <a:r>
              <a:rPr lang="en-US" dirty="0">
                <a:solidFill>
                  <a:srgbClr val="0000FF"/>
                </a:solidFill>
              </a:rPr>
              <a:t>Like a switch where input</a:t>
            </a:r>
          </a:p>
          <a:p>
            <a:r>
              <a:rPr lang="en-US" dirty="0">
                <a:solidFill>
                  <a:srgbClr val="0000FF"/>
                </a:solidFill>
              </a:rPr>
              <a:t>on side of triangle is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“control input”.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00601" y="1981200"/>
            <a:ext cx="11430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186628" y="1676400"/>
            <a:ext cx="613972" cy="609600"/>
          </a:xfrm>
          <a:prstGeom prst="ellipse">
            <a:avLst/>
          </a:prstGeom>
          <a:noFill/>
          <a:ln w="22225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66A52-BCDF-4FF6-AC89-3E8EC54E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987425"/>
          <a:ext cx="8720138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130800" imgH="3454400" progId="">
                  <p:embed/>
                </p:oleObj>
              </mc:Choice>
              <mc:Fallback>
                <p:oleObj name="Visio" r:id="rId3" imgW="5130800" imgH="3454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7425"/>
                        <a:ext cx="8720138" cy="587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73600" y="228600"/>
            <a:ext cx="4268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2-D array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72333-52B4-49CB-B958-4360803B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42950" y="1517650"/>
            <a:ext cx="7651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>
                <a:latin typeface="Comic Sans MS" panose="030F0702030302020204" pitchFamily="66" charset="0"/>
              </a:rPr>
              <a:t>FPGA vendors embed fixed blocks to improve speed and density:</a:t>
            </a:r>
            <a:endParaRPr lang="en-US" altLang="en-US" sz="2400" b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What’s Inside an FPGA? Continued…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153400" cy="47545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36638" y="2878138"/>
          <a:ext cx="3622675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94080" imgH="1808280" progId="Visio.Drawing.5">
                  <p:embed/>
                </p:oleObj>
              </mc:Choice>
              <mc:Fallback>
                <p:oleObj name="VISIO" r:id="rId2" imgW="2494080" imgH="1808280" progId="Visio.Drawing.5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878138"/>
                        <a:ext cx="3622675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38425" y="2352675"/>
            <a:ext cx="5695950" cy="2781300"/>
            <a:chOff x="1662" y="1482"/>
            <a:chExt cx="3588" cy="1752"/>
          </a:xfrm>
        </p:grpSpPr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662" y="2037"/>
              <a:ext cx="108" cy="5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1662" y="2658"/>
              <a:ext cx="108" cy="5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3240" y="1482"/>
              <a:ext cx="201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2"/>
                  </a:solidFill>
                  <a:cs typeface="Arial" panose="020B0604020202020204" pitchFamily="34" charset="0"/>
                </a:rPr>
                <a:t>Embedded Memories (blocks of 2K-18K)</a:t>
              </a:r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 flipH="1">
              <a:off x="1734" y="1782"/>
              <a:ext cx="1470" cy="5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flipH="1">
              <a:off x="1740" y="1842"/>
              <a:ext cx="1476" cy="99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42</a:t>
            </a:fld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536" y="5018980"/>
            <a:ext cx="321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To use these memory blocks we</a:t>
            </a:r>
          </a:p>
          <a:p>
            <a:r>
              <a:rPr lang="en-US" b="1" dirty="0">
                <a:solidFill>
                  <a:srgbClr val="0000FF"/>
                </a:solidFill>
              </a:rPr>
              <a:t>Need to follow the coding</a:t>
            </a:r>
          </a:p>
          <a:p>
            <a:r>
              <a:rPr lang="en-US" b="1" dirty="0">
                <a:solidFill>
                  <a:srgbClr val="0000FF"/>
                </a:solidFill>
              </a:rPr>
              <a:t>Style in the </a:t>
            </a:r>
            <a:r>
              <a:rPr lang="en-US" b="1" dirty="0" err="1">
                <a:solidFill>
                  <a:srgbClr val="0000FF"/>
                </a:solidFill>
              </a:rPr>
              <a:t>Quartus</a:t>
            </a:r>
            <a:r>
              <a:rPr lang="en-US" b="1" dirty="0">
                <a:solidFill>
                  <a:srgbClr val="0000FF"/>
                </a:solidFill>
              </a:rPr>
              <a:t> manual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F519-6F23-4228-8B0E-E55EEC94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7168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42950" y="1517650"/>
            <a:ext cx="7651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Comic Sans MS" panose="030F0702030302020204" pitchFamily="66" charset="0"/>
              </a:rPr>
              <a:t>FPGA vendors embed fixed blocks to improve speed and density:</a:t>
            </a:r>
            <a:endParaRPr lang="en-US" altLang="en-US" sz="2400" b="0" dirty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98588"/>
            <a:ext cx="7772400" cy="4773612"/>
          </a:xfrm>
        </p:spPr>
        <p:txBody>
          <a:bodyPr/>
          <a:lstStyle/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36638" y="2878138"/>
          <a:ext cx="3622675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94080" imgH="1808280" progId="Visio.Drawing.5">
                  <p:embed/>
                </p:oleObj>
              </mc:Choice>
              <mc:Fallback>
                <p:oleObj name="VISIO" r:id="rId2" imgW="2494080" imgH="1808280" progId="Visio.Drawing.5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878138"/>
                        <a:ext cx="3622675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638425" y="3233738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638425" y="4219575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886075" y="3238500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86075" y="4224338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151438" y="2266950"/>
            <a:ext cx="319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chemeClr val="tx2"/>
                </a:solidFill>
                <a:cs typeface="Arial" panose="020B0604020202020204" pitchFamily="34" charset="0"/>
              </a:rPr>
              <a:t>Embedded Memories (blocks of 2K-18K)</a:t>
            </a:r>
          </a:p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rgbClr val="0000FF"/>
                </a:solidFill>
                <a:cs typeface="Arial" panose="020B0604020202020204" pitchFamily="34" charset="0"/>
              </a:rPr>
              <a:t>Multiplier Blocks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2952750" y="3516313"/>
            <a:ext cx="2192338" cy="1793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3019425" y="3657600"/>
            <a:ext cx="2133600" cy="923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43</a:t>
            </a:fld>
            <a:endParaRPr lang="en-CA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B0DFE85-30EC-EE4B-986E-10A512B6E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What’s Inside an FPGA?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A721E-2DC6-4762-8DA7-44222450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590932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742950" y="1517650"/>
            <a:ext cx="7651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Comic Sans MS" panose="030F0702030302020204" pitchFamily="66" charset="0"/>
              </a:rPr>
              <a:t>FPGA vendors embed fixed blocks to improve speed and density:</a:t>
            </a:r>
            <a:endParaRPr lang="en-US" altLang="en-US" sz="2400" b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98588"/>
            <a:ext cx="7772400" cy="477361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36638" y="2878138"/>
          <a:ext cx="3622675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94080" imgH="1808280" progId="Visio.Drawing.5">
                  <p:embed/>
                </p:oleObj>
              </mc:Choice>
              <mc:Fallback>
                <p:oleObj name="VISIO" r:id="rId2" imgW="2494080" imgH="1808280" progId="Visio.Drawing.5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878138"/>
                        <a:ext cx="3622675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638425" y="3233738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638425" y="4219575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886075" y="3238500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886075" y="4224338"/>
            <a:ext cx="17145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381500" y="4229100"/>
            <a:ext cx="171450" cy="414338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43500" y="2352675"/>
            <a:ext cx="33147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chemeClr val="tx2"/>
                </a:solidFill>
                <a:cs typeface="Arial" panose="020B0604020202020204" pitchFamily="34" charset="0"/>
              </a:rPr>
              <a:t>Embedded Memories (blocks of 2K-18K)</a:t>
            </a:r>
          </a:p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chemeClr val="tx2"/>
                </a:solidFill>
                <a:cs typeface="Arial" panose="020B0604020202020204" pitchFamily="34" charset="0"/>
              </a:rPr>
              <a:t>Multiplier Blocks</a:t>
            </a:r>
          </a:p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chemeClr val="tx2"/>
                </a:solidFill>
                <a:cs typeface="Arial" panose="020B0604020202020204" pitchFamily="34" charset="0"/>
              </a:rPr>
              <a:t>High-Speed I/</a:t>
            </a:r>
            <a:r>
              <a:rPr lang="en-US" altLang="en-US" sz="2000" b="0" dirty="0" err="1">
                <a:solidFill>
                  <a:schemeClr val="tx2"/>
                </a:solidFill>
                <a:cs typeface="Arial" panose="020B0604020202020204" pitchFamily="34" charset="0"/>
              </a:rPr>
              <a:t>Os</a:t>
            </a:r>
            <a:endParaRPr lang="en-US" altLang="en-US" sz="2000" b="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chemeClr val="tx2"/>
                </a:solidFill>
                <a:cs typeface="Arial" panose="020B0604020202020204" pitchFamily="34" charset="0"/>
              </a:rPr>
              <a:t>Dedicated Clock Circuitry</a:t>
            </a:r>
          </a:p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rgbClr val="0000FF"/>
                </a:solidFill>
                <a:cs typeface="Arial" panose="020B0604020202020204" pitchFamily="34" charset="0"/>
              </a:rPr>
              <a:t>CPU (</a:t>
            </a:r>
            <a:r>
              <a:rPr lang="en-US" altLang="en-US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eg</a:t>
            </a:r>
            <a:r>
              <a:rPr lang="en-US" altLang="en-US" sz="2000" b="0" dirty="0">
                <a:solidFill>
                  <a:srgbClr val="0000FF"/>
                </a:solidFill>
                <a:cs typeface="Arial" panose="020B0604020202020204" pitchFamily="34" charset="0"/>
              </a:rPr>
              <a:t>. ARM Cortex-A9</a:t>
            </a:r>
          </a:p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rgbClr val="0000FF"/>
                </a:solidFill>
                <a:cs typeface="Arial" panose="020B0604020202020204" pitchFamily="34" charset="0"/>
              </a:rPr>
              <a:t>in Cyclone V on DE1-SoC)</a:t>
            </a:r>
            <a:endParaRPr lang="en-US" altLang="en-US" sz="2400" b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771775" y="4124325"/>
            <a:ext cx="180975" cy="161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377950" y="4238625"/>
            <a:ext cx="688975" cy="903288"/>
          </a:xfrm>
          <a:prstGeom prst="rect">
            <a:avLst/>
          </a:prstGeom>
          <a:solidFill>
            <a:srgbClr val="33CC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CA" altLang="en-US" sz="2400" b="0">
              <a:solidFill>
                <a:srgbClr val="33CC33"/>
              </a:solidFill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 flipV="1">
            <a:off x="1884363" y="4687888"/>
            <a:ext cx="3182937" cy="3032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44</a:t>
            </a:fld>
            <a:endParaRPr lang="en-CA" altLang="en-US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DA83DE1-ED55-454E-BC0A-C6D8F4063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What’s Inside an FPGA?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80DA8-38C0-4F0F-96BE-31C6D065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939258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combinational blocks can be built up out of multiple smaller versions of the same block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BB03A-8469-4A0B-84EA-9B38FA21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818251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4-Input Binary Select Multiplexer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616404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§8.3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57345-DC60-4778-B14D-6BB2B15B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847475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4-Input Binary Select Multiplexer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15" y="2025253"/>
            <a:ext cx="4792569" cy="3723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§8.3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A023E-FF49-4F2C-B02F-AF7CD0BB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895381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Designing A Large Encoder – 16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4</a:t>
            </a:r>
            <a:r>
              <a:rPr lang="en-US" dirty="0">
                <a:ea typeface="ＭＳ Ｐゴシック" pitchFamily="34" charset="-128"/>
              </a:rPr>
              <a:t> from five 4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2s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265488" y="2449513"/>
            <a:ext cx="390525" cy="784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7"/>
          <p:cNvSpPr>
            <a:spLocks/>
          </p:cNvSpPr>
          <p:nvPr/>
        </p:nvSpPr>
        <p:spPr bwMode="auto">
          <a:xfrm>
            <a:off x="3252788" y="2438400"/>
            <a:ext cx="390525" cy="782638"/>
          </a:xfrm>
          <a:custGeom>
            <a:avLst/>
            <a:gdLst>
              <a:gd name="T0" fmla="*/ 2147483647 w 246"/>
              <a:gd name="T1" fmla="*/ 2147483647 h 493"/>
              <a:gd name="T2" fmla="*/ 2147483647 w 246"/>
              <a:gd name="T3" fmla="*/ 0 h 493"/>
              <a:gd name="T4" fmla="*/ 0 w 246"/>
              <a:gd name="T5" fmla="*/ 0 h 493"/>
              <a:gd name="T6" fmla="*/ 0 w 246"/>
              <a:gd name="T7" fmla="*/ 2147483647 h 493"/>
              <a:gd name="T8" fmla="*/ 2147483647 w 246"/>
              <a:gd name="T9" fmla="*/ 2147483647 h 493"/>
              <a:gd name="T10" fmla="*/ 2147483647 w 246"/>
              <a:gd name="T11" fmla="*/ 2147483647 h 4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3"/>
              <a:gd name="T20" fmla="*/ 246 w 246"/>
              <a:gd name="T21" fmla="*/ 493 h 4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3">
                <a:moveTo>
                  <a:pt x="246" y="493"/>
                </a:moveTo>
                <a:lnTo>
                  <a:pt x="246" y="0"/>
                </a:lnTo>
                <a:lnTo>
                  <a:pt x="0" y="0"/>
                </a:lnTo>
                <a:lnTo>
                  <a:pt x="0" y="493"/>
                </a:lnTo>
                <a:lnTo>
                  <a:pt x="246" y="493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3265488" y="3429000"/>
            <a:ext cx="390525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12"/>
          <p:cNvSpPr>
            <a:spLocks/>
          </p:cNvSpPr>
          <p:nvPr/>
        </p:nvSpPr>
        <p:spPr bwMode="auto">
          <a:xfrm>
            <a:off x="3252788" y="3416300"/>
            <a:ext cx="390525" cy="784225"/>
          </a:xfrm>
          <a:custGeom>
            <a:avLst/>
            <a:gdLst>
              <a:gd name="T0" fmla="*/ 2147483647 w 246"/>
              <a:gd name="T1" fmla="*/ 2147483647 h 494"/>
              <a:gd name="T2" fmla="*/ 2147483647 w 246"/>
              <a:gd name="T3" fmla="*/ 0 h 494"/>
              <a:gd name="T4" fmla="*/ 0 w 246"/>
              <a:gd name="T5" fmla="*/ 0 h 494"/>
              <a:gd name="T6" fmla="*/ 0 w 246"/>
              <a:gd name="T7" fmla="*/ 2147483647 h 494"/>
              <a:gd name="T8" fmla="*/ 2147483647 w 246"/>
              <a:gd name="T9" fmla="*/ 2147483647 h 494"/>
              <a:gd name="T10" fmla="*/ 2147483647 w 246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4"/>
              <a:gd name="T20" fmla="*/ 246 w 246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4">
                <a:moveTo>
                  <a:pt x="246" y="494"/>
                </a:moveTo>
                <a:lnTo>
                  <a:pt x="246" y="0"/>
                </a:lnTo>
                <a:lnTo>
                  <a:pt x="0" y="0"/>
                </a:lnTo>
                <a:lnTo>
                  <a:pt x="0" y="494"/>
                </a:lnTo>
                <a:lnTo>
                  <a:pt x="246" y="49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3265488" y="4408488"/>
            <a:ext cx="390525" cy="782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Freeform 17"/>
          <p:cNvSpPr>
            <a:spLocks/>
          </p:cNvSpPr>
          <p:nvPr/>
        </p:nvSpPr>
        <p:spPr bwMode="auto">
          <a:xfrm>
            <a:off x="3252788" y="4395788"/>
            <a:ext cx="390525" cy="784225"/>
          </a:xfrm>
          <a:custGeom>
            <a:avLst/>
            <a:gdLst>
              <a:gd name="T0" fmla="*/ 2147483647 w 246"/>
              <a:gd name="T1" fmla="*/ 2147483647 h 494"/>
              <a:gd name="T2" fmla="*/ 2147483647 w 246"/>
              <a:gd name="T3" fmla="*/ 0 h 494"/>
              <a:gd name="T4" fmla="*/ 0 w 246"/>
              <a:gd name="T5" fmla="*/ 0 h 494"/>
              <a:gd name="T6" fmla="*/ 0 w 246"/>
              <a:gd name="T7" fmla="*/ 2147483647 h 494"/>
              <a:gd name="T8" fmla="*/ 2147483647 w 246"/>
              <a:gd name="T9" fmla="*/ 2147483647 h 494"/>
              <a:gd name="T10" fmla="*/ 2147483647 w 246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4"/>
              <a:gd name="T20" fmla="*/ 246 w 246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4">
                <a:moveTo>
                  <a:pt x="246" y="494"/>
                </a:moveTo>
                <a:lnTo>
                  <a:pt x="246" y="0"/>
                </a:lnTo>
                <a:lnTo>
                  <a:pt x="0" y="0"/>
                </a:lnTo>
                <a:lnTo>
                  <a:pt x="0" y="494"/>
                </a:lnTo>
                <a:lnTo>
                  <a:pt x="246" y="49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Rectangle 21"/>
          <p:cNvSpPr>
            <a:spLocks noChangeArrowheads="1"/>
          </p:cNvSpPr>
          <p:nvPr/>
        </p:nvSpPr>
        <p:spPr bwMode="auto">
          <a:xfrm>
            <a:off x="3265488" y="5387975"/>
            <a:ext cx="390525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Freeform 22"/>
          <p:cNvSpPr>
            <a:spLocks/>
          </p:cNvSpPr>
          <p:nvPr/>
        </p:nvSpPr>
        <p:spPr bwMode="auto">
          <a:xfrm>
            <a:off x="3252788" y="5375275"/>
            <a:ext cx="390525" cy="782638"/>
          </a:xfrm>
          <a:custGeom>
            <a:avLst/>
            <a:gdLst>
              <a:gd name="T0" fmla="*/ 2147483647 w 246"/>
              <a:gd name="T1" fmla="*/ 2147483647 h 493"/>
              <a:gd name="T2" fmla="*/ 2147483647 w 246"/>
              <a:gd name="T3" fmla="*/ 0 h 493"/>
              <a:gd name="T4" fmla="*/ 0 w 246"/>
              <a:gd name="T5" fmla="*/ 0 h 493"/>
              <a:gd name="T6" fmla="*/ 0 w 246"/>
              <a:gd name="T7" fmla="*/ 2147483647 h 493"/>
              <a:gd name="T8" fmla="*/ 2147483647 w 246"/>
              <a:gd name="T9" fmla="*/ 2147483647 h 493"/>
              <a:gd name="T10" fmla="*/ 2147483647 w 246"/>
              <a:gd name="T11" fmla="*/ 2147483647 h 4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3"/>
              <a:gd name="T20" fmla="*/ 246 w 246"/>
              <a:gd name="T21" fmla="*/ 493 h 4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3">
                <a:moveTo>
                  <a:pt x="246" y="493"/>
                </a:moveTo>
                <a:lnTo>
                  <a:pt x="246" y="0"/>
                </a:lnTo>
                <a:lnTo>
                  <a:pt x="0" y="0"/>
                </a:lnTo>
                <a:lnTo>
                  <a:pt x="0" y="493"/>
                </a:lnTo>
                <a:lnTo>
                  <a:pt x="246" y="493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6"/>
          <p:cNvSpPr>
            <a:spLocks noChangeShapeType="1"/>
          </p:cNvSpPr>
          <p:nvPr/>
        </p:nvSpPr>
        <p:spPr bwMode="auto">
          <a:xfrm>
            <a:off x="2082800" y="2835275"/>
            <a:ext cx="1174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Rectangle 27"/>
          <p:cNvSpPr>
            <a:spLocks noChangeArrowheads="1"/>
          </p:cNvSpPr>
          <p:nvPr/>
        </p:nvSpPr>
        <p:spPr bwMode="auto">
          <a:xfrm>
            <a:off x="2174875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62" name="Rectangle 28"/>
          <p:cNvSpPr>
            <a:spLocks noChangeArrowheads="1"/>
          </p:cNvSpPr>
          <p:nvPr/>
        </p:nvSpPr>
        <p:spPr bwMode="auto">
          <a:xfrm>
            <a:off x="2271713" y="26336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63" name="Rectangle 29"/>
          <p:cNvSpPr>
            <a:spLocks noChangeArrowheads="1"/>
          </p:cNvSpPr>
          <p:nvPr/>
        </p:nvSpPr>
        <p:spPr bwMode="auto">
          <a:xfrm>
            <a:off x="2319338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64" name="Rectangle 30"/>
          <p:cNvSpPr>
            <a:spLocks noChangeArrowheads="1"/>
          </p:cNvSpPr>
          <p:nvPr/>
        </p:nvSpPr>
        <p:spPr bwMode="auto">
          <a:xfrm>
            <a:off x="2416175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27665" name="Rectangle 31"/>
          <p:cNvSpPr>
            <a:spLocks noChangeArrowheads="1"/>
          </p:cNvSpPr>
          <p:nvPr/>
        </p:nvSpPr>
        <p:spPr bwMode="auto">
          <a:xfrm>
            <a:off x="2511425" y="26336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66" name="Rectangle 32"/>
          <p:cNvSpPr>
            <a:spLocks noChangeArrowheads="1"/>
          </p:cNvSpPr>
          <p:nvPr/>
        </p:nvSpPr>
        <p:spPr bwMode="auto">
          <a:xfrm>
            <a:off x="2560638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67" name="Rectangle 33"/>
          <p:cNvSpPr>
            <a:spLocks noChangeArrowheads="1"/>
          </p:cNvSpPr>
          <p:nvPr/>
        </p:nvSpPr>
        <p:spPr bwMode="auto">
          <a:xfrm>
            <a:off x="2655888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668" name="Rectangle 34"/>
          <p:cNvSpPr>
            <a:spLocks noChangeArrowheads="1"/>
          </p:cNvSpPr>
          <p:nvPr/>
        </p:nvSpPr>
        <p:spPr bwMode="auto">
          <a:xfrm>
            <a:off x="2752725" y="26336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69" name="Line 35"/>
          <p:cNvSpPr>
            <a:spLocks noChangeShapeType="1"/>
          </p:cNvSpPr>
          <p:nvPr/>
        </p:nvSpPr>
        <p:spPr bwMode="auto">
          <a:xfrm flipV="1">
            <a:off x="3011488" y="2786063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Rectangle 36"/>
          <p:cNvSpPr>
            <a:spLocks noChangeArrowheads="1"/>
          </p:cNvSpPr>
          <p:nvPr/>
        </p:nvSpPr>
        <p:spPr bwMode="auto">
          <a:xfrm>
            <a:off x="3106738" y="28829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71" name="Line 37"/>
          <p:cNvSpPr>
            <a:spLocks noChangeShapeType="1"/>
          </p:cNvSpPr>
          <p:nvPr/>
        </p:nvSpPr>
        <p:spPr bwMode="auto">
          <a:xfrm>
            <a:off x="2082800" y="3814763"/>
            <a:ext cx="1174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Rectangle 38"/>
          <p:cNvSpPr>
            <a:spLocks noChangeArrowheads="1"/>
          </p:cNvSpPr>
          <p:nvPr/>
        </p:nvSpPr>
        <p:spPr bwMode="auto">
          <a:xfrm>
            <a:off x="2174875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73" name="Rectangle 39"/>
          <p:cNvSpPr>
            <a:spLocks noChangeArrowheads="1"/>
          </p:cNvSpPr>
          <p:nvPr/>
        </p:nvSpPr>
        <p:spPr bwMode="auto">
          <a:xfrm>
            <a:off x="2271713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74" name="Rectangle 40"/>
          <p:cNvSpPr>
            <a:spLocks noChangeArrowheads="1"/>
          </p:cNvSpPr>
          <p:nvPr/>
        </p:nvSpPr>
        <p:spPr bwMode="auto">
          <a:xfrm>
            <a:off x="2319338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75" name="Rectangle 41"/>
          <p:cNvSpPr>
            <a:spLocks noChangeArrowheads="1"/>
          </p:cNvSpPr>
          <p:nvPr/>
        </p:nvSpPr>
        <p:spPr bwMode="auto">
          <a:xfrm>
            <a:off x="2416175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76" name="Rectangle 42"/>
          <p:cNvSpPr>
            <a:spLocks noChangeArrowheads="1"/>
          </p:cNvSpPr>
          <p:nvPr/>
        </p:nvSpPr>
        <p:spPr bwMode="auto">
          <a:xfrm>
            <a:off x="2511425" y="36115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77" name="Rectangle 43"/>
          <p:cNvSpPr>
            <a:spLocks noChangeArrowheads="1"/>
          </p:cNvSpPr>
          <p:nvPr/>
        </p:nvSpPr>
        <p:spPr bwMode="auto">
          <a:xfrm>
            <a:off x="2560638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8</a:t>
            </a:r>
            <a:endParaRPr lang="en-US"/>
          </a:p>
        </p:txBody>
      </p:sp>
      <p:sp>
        <p:nvSpPr>
          <p:cNvPr id="27678" name="Rectangle 44"/>
          <p:cNvSpPr>
            <a:spLocks noChangeArrowheads="1"/>
          </p:cNvSpPr>
          <p:nvPr/>
        </p:nvSpPr>
        <p:spPr bwMode="auto">
          <a:xfrm>
            <a:off x="2655888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79" name="Line 45"/>
          <p:cNvSpPr>
            <a:spLocks noChangeShapeType="1"/>
          </p:cNvSpPr>
          <p:nvPr/>
        </p:nvSpPr>
        <p:spPr bwMode="auto">
          <a:xfrm flipV="1">
            <a:off x="3011488" y="3763963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Rectangle 46"/>
          <p:cNvSpPr>
            <a:spLocks noChangeArrowheads="1"/>
          </p:cNvSpPr>
          <p:nvPr/>
        </p:nvSpPr>
        <p:spPr bwMode="auto">
          <a:xfrm>
            <a:off x="3106738" y="38623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81" name="Line 47"/>
          <p:cNvSpPr>
            <a:spLocks noChangeShapeType="1"/>
          </p:cNvSpPr>
          <p:nvPr/>
        </p:nvSpPr>
        <p:spPr bwMode="auto">
          <a:xfrm>
            <a:off x="2082800" y="4792663"/>
            <a:ext cx="1174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Rectangle 48"/>
          <p:cNvSpPr>
            <a:spLocks noChangeArrowheads="1"/>
          </p:cNvSpPr>
          <p:nvPr/>
        </p:nvSpPr>
        <p:spPr bwMode="auto">
          <a:xfrm>
            <a:off x="2174875" y="45910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83" name="Rectangle 49"/>
          <p:cNvSpPr>
            <a:spLocks noChangeArrowheads="1"/>
          </p:cNvSpPr>
          <p:nvPr/>
        </p:nvSpPr>
        <p:spPr bwMode="auto">
          <a:xfrm>
            <a:off x="2271713" y="45910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84" name="Rectangle 50"/>
          <p:cNvSpPr>
            <a:spLocks noChangeArrowheads="1"/>
          </p:cNvSpPr>
          <p:nvPr/>
        </p:nvSpPr>
        <p:spPr bwMode="auto">
          <a:xfrm>
            <a:off x="2319338" y="45910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7</a:t>
            </a:r>
            <a:endParaRPr lang="en-US"/>
          </a:p>
        </p:txBody>
      </p:sp>
      <p:sp>
        <p:nvSpPr>
          <p:cNvPr id="27685" name="Rectangle 51"/>
          <p:cNvSpPr>
            <a:spLocks noChangeArrowheads="1"/>
          </p:cNvSpPr>
          <p:nvPr/>
        </p:nvSpPr>
        <p:spPr bwMode="auto">
          <a:xfrm>
            <a:off x="2416175" y="459105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86" name="Rectangle 52"/>
          <p:cNvSpPr>
            <a:spLocks noChangeArrowheads="1"/>
          </p:cNvSpPr>
          <p:nvPr/>
        </p:nvSpPr>
        <p:spPr bwMode="auto">
          <a:xfrm>
            <a:off x="2463800" y="45910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87" name="Rectangle 53"/>
          <p:cNvSpPr>
            <a:spLocks noChangeArrowheads="1"/>
          </p:cNvSpPr>
          <p:nvPr/>
        </p:nvSpPr>
        <p:spPr bwMode="auto">
          <a:xfrm>
            <a:off x="2560638" y="45910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88" name="Line 54"/>
          <p:cNvSpPr>
            <a:spLocks noChangeShapeType="1"/>
          </p:cNvSpPr>
          <p:nvPr/>
        </p:nvSpPr>
        <p:spPr bwMode="auto">
          <a:xfrm flipV="1">
            <a:off x="3011488" y="4743450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Rectangle 55"/>
          <p:cNvSpPr>
            <a:spLocks noChangeArrowheads="1"/>
          </p:cNvSpPr>
          <p:nvPr/>
        </p:nvSpPr>
        <p:spPr bwMode="auto">
          <a:xfrm>
            <a:off x="3106738" y="48418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90" name="Line 56"/>
          <p:cNvSpPr>
            <a:spLocks noChangeShapeType="1"/>
          </p:cNvSpPr>
          <p:nvPr/>
        </p:nvSpPr>
        <p:spPr bwMode="auto">
          <a:xfrm>
            <a:off x="2082800" y="5770563"/>
            <a:ext cx="1174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Rectangle 57"/>
          <p:cNvSpPr>
            <a:spLocks noChangeArrowheads="1"/>
          </p:cNvSpPr>
          <p:nvPr/>
        </p:nvSpPr>
        <p:spPr bwMode="auto">
          <a:xfrm>
            <a:off x="2174875" y="5568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92" name="Rectangle 58"/>
          <p:cNvSpPr>
            <a:spLocks noChangeArrowheads="1"/>
          </p:cNvSpPr>
          <p:nvPr/>
        </p:nvSpPr>
        <p:spPr bwMode="auto">
          <a:xfrm>
            <a:off x="2271713" y="55689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93" name="Rectangle 59"/>
          <p:cNvSpPr>
            <a:spLocks noChangeArrowheads="1"/>
          </p:cNvSpPr>
          <p:nvPr/>
        </p:nvSpPr>
        <p:spPr bwMode="auto">
          <a:xfrm>
            <a:off x="2319338" y="5568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27694" name="Rectangle 60"/>
          <p:cNvSpPr>
            <a:spLocks noChangeArrowheads="1"/>
          </p:cNvSpPr>
          <p:nvPr/>
        </p:nvSpPr>
        <p:spPr bwMode="auto">
          <a:xfrm>
            <a:off x="2416175" y="556895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95" name="Rectangle 61"/>
          <p:cNvSpPr>
            <a:spLocks noChangeArrowheads="1"/>
          </p:cNvSpPr>
          <p:nvPr/>
        </p:nvSpPr>
        <p:spPr bwMode="auto">
          <a:xfrm>
            <a:off x="2463800" y="5568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7696" name="Rectangle 62"/>
          <p:cNvSpPr>
            <a:spLocks noChangeArrowheads="1"/>
          </p:cNvSpPr>
          <p:nvPr/>
        </p:nvSpPr>
        <p:spPr bwMode="auto">
          <a:xfrm>
            <a:off x="2560638" y="55689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97" name="Line 63"/>
          <p:cNvSpPr>
            <a:spLocks noChangeShapeType="1"/>
          </p:cNvSpPr>
          <p:nvPr/>
        </p:nvSpPr>
        <p:spPr bwMode="auto">
          <a:xfrm flipV="1">
            <a:off x="3011488" y="5722938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Rectangle 64"/>
          <p:cNvSpPr>
            <a:spLocks noChangeArrowheads="1"/>
          </p:cNvSpPr>
          <p:nvPr/>
        </p:nvSpPr>
        <p:spPr bwMode="auto">
          <a:xfrm>
            <a:off x="3106738" y="58213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99" name="Line 65"/>
          <p:cNvSpPr>
            <a:spLocks noChangeShapeType="1"/>
          </p:cNvSpPr>
          <p:nvPr/>
        </p:nvSpPr>
        <p:spPr bwMode="auto">
          <a:xfrm>
            <a:off x="3648075" y="5770563"/>
            <a:ext cx="1579563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66"/>
          <p:cNvSpPr>
            <a:spLocks noChangeShapeType="1"/>
          </p:cNvSpPr>
          <p:nvPr/>
        </p:nvSpPr>
        <p:spPr bwMode="auto">
          <a:xfrm flipV="1">
            <a:off x="3922712" y="5722938"/>
            <a:ext cx="96838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Rectangle 67"/>
          <p:cNvSpPr>
            <a:spLocks noChangeArrowheads="1"/>
          </p:cNvSpPr>
          <p:nvPr/>
        </p:nvSpPr>
        <p:spPr bwMode="auto">
          <a:xfrm>
            <a:off x="4016375" y="58213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02" name="Rectangle 68"/>
          <p:cNvSpPr>
            <a:spLocks noChangeArrowheads="1"/>
          </p:cNvSpPr>
          <p:nvPr/>
        </p:nvSpPr>
        <p:spPr bwMode="auto">
          <a:xfrm>
            <a:off x="5419725" y="3429000"/>
            <a:ext cx="392113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Freeform 69"/>
          <p:cNvSpPr>
            <a:spLocks/>
          </p:cNvSpPr>
          <p:nvPr/>
        </p:nvSpPr>
        <p:spPr bwMode="auto">
          <a:xfrm>
            <a:off x="5407025" y="3416300"/>
            <a:ext cx="392113" cy="784225"/>
          </a:xfrm>
          <a:custGeom>
            <a:avLst/>
            <a:gdLst>
              <a:gd name="T0" fmla="*/ 2147483647 w 247"/>
              <a:gd name="T1" fmla="*/ 2147483647 h 494"/>
              <a:gd name="T2" fmla="*/ 2147483647 w 247"/>
              <a:gd name="T3" fmla="*/ 0 h 494"/>
              <a:gd name="T4" fmla="*/ 0 w 247"/>
              <a:gd name="T5" fmla="*/ 0 h 494"/>
              <a:gd name="T6" fmla="*/ 0 w 247"/>
              <a:gd name="T7" fmla="*/ 2147483647 h 494"/>
              <a:gd name="T8" fmla="*/ 2147483647 w 247"/>
              <a:gd name="T9" fmla="*/ 2147483647 h 494"/>
              <a:gd name="T10" fmla="*/ 2147483647 w 247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494"/>
              <a:gd name="T20" fmla="*/ 247 w 247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494">
                <a:moveTo>
                  <a:pt x="247" y="494"/>
                </a:moveTo>
                <a:lnTo>
                  <a:pt x="247" y="0"/>
                </a:lnTo>
                <a:lnTo>
                  <a:pt x="0" y="0"/>
                </a:lnTo>
                <a:lnTo>
                  <a:pt x="0" y="494"/>
                </a:lnTo>
                <a:lnTo>
                  <a:pt x="247" y="49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Freeform 73"/>
          <p:cNvSpPr>
            <a:spLocks/>
          </p:cNvSpPr>
          <p:nvPr/>
        </p:nvSpPr>
        <p:spPr bwMode="auto">
          <a:xfrm>
            <a:off x="3648075" y="4106863"/>
            <a:ext cx="1763713" cy="1371600"/>
          </a:xfrm>
          <a:custGeom>
            <a:avLst/>
            <a:gdLst>
              <a:gd name="T0" fmla="*/ 0 w 1111"/>
              <a:gd name="T1" fmla="*/ 2147483647 h 864"/>
              <a:gd name="T2" fmla="*/ 2147483647 w 1111"/>
              <a:gd name="T3" fmla="*/ 2147483647 h 864"/>
              <a:gd name="T4" fmla="*/ 2147483647 w 1111"/>
              <a:gd name="T5" fmla="*/ 2147483647 h 864"/>
              <a:gd name="T6" fmla="*/ 2147483647 w 1111"/>
              <a:gd name="T7" fmla="*/ 2147483647 h 864"/>
              <a:gd name="T8" fmla="*/ 2147483647 w 1111"/>
              <a:gd name="T9" fmla="*/ 0 h 864"/>
              <a:gd name="T10" fmla="*/ 2147483647 w 1111"/>
              <a:gd name="T11" fmla="*/ 0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1"/>
              <a:gd name="T19" fmla="*/ 0 h 864"/>
              <a:gd name="T20" fmla="*/ 1111 w 1111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1" h="864">
                <a:moveTo>
                  <a:pt x="0" y="864"/>
                </a:moveTo>
                <a:lnTo>
                  <a:pt x="124" y="864"/>
                </a:lnTo>
                <a:lnTo>
                  <a:pt x="124" y="740"/>
                </a:lnTo>
                <a:lnTo>
                  <a:pt x="865" y="740"/>
                </a:lnTo>
                <a:lnTo>
                  <a:pt x="865" y="0"/>
                </a:lnTo>
                <a:lnTo>
                  <a:pt x="111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Freeform 74"/>
          <p:cNvSpPr>
            <a:spLocks/>
          </p:cNvSpPr>
          <p:nvPr/>
        </p:nvSpPr>
        <p:spPr bwMode="auto">
          <a:xfrm>
            <a:off x="3648075" y="3911600"/>
            <a:ext cx="1763713" cy="587375"/>
          </a:xfrm>
          <a:custGeom>
            <a:avLst/>
            <a:gdLst>
              <a:gd name="T0" fmla="*/ 0 w 1111"/>
              <a:gd name="T1" fmla="*/ 2147483647 h 370"/>
              <a:gd name="T2" fmla="*/ 2147483647 w 1111"/>
              <a:gd name="T3" fmla="*/ 2147483647 h 370"/>
              <a:gd name="T4" fmla="*/ 2147483647 w 1111"/>
              <a:gd name="T5" fmla="*/ 0 h 370"/>
              <a:gd name="T6" fmla="*/ 2147483647 w 1111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370"/>
              <a:gd name="T14" fmla="*/ 1111 w 1111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370">
                <a:moveTo>
                  <a:pt x="0" y="370"/>
                </a:moveTo>
                <a:lnTo>
                  <a:pt x="741" y="370"/>
                </a:lnTo>
                <a:lnTo>
                  <a:pt x="741" y="0"/>
                </a:lnTo>
                <a:lnTo>
                  <a:pt x="111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Freeform 75"/>
          <p:cNvSpPr>
            <a:spLocks/>
          </p:cNvSpPr>
          <p:nvPr/>
        </p:nvSpPr>
        <p:spPr bwMode="auto">
          <a:xfrm>
            <a:off x="3648075" y="3521075"/>
            <a:ext cx="1763713" cy="193675"/>
          </a:xfrm>
          <a:custGeom>
            <a:avLst/>
            <a:gdLst>
              <a:gd name="T0" fmla="*/ 0 w 1111"/>
              <a:gd name="T1" fmla="*/ 0 h 122"/>
              <a:gd name="T2" fmla="*/ 2147483647 w 1111"/>
              <a:gd name="T3" fmla="*/ 0 h 122"/>
              <a:gd name="T4" fmla="*/ 2147483647 w 1111"/>
              <a:gd name="T5" fmla="*/ 2147483647 h 122"/>
              <a:gd name="T6" fmla="*/ 2147483647 w 1111"/>
              <a:gd name="T7" fmla="*/ 2147483647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122"/>
              <a:gd name="T14" fmla="*/ 1111 w 1111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122">
                <a:moveTo>
                  <a:pt x="0" y="0"/>
                </a:moveTo>
                <a:lnTo>
                  <a:pt x="741" y="0"/>
                </a:lnTo>
                <a:lnTo>
                  <a:pt x="741" y="122"/>
                </a:lnTo>
                <a:lnTo>
                  <a:pt x="1111" y="12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Freeform 76"/>
          <p:cNvSpPr>
            <a:spLocks/>
          </p:cNvSpPr>
          <p:nvPr/>
        </p:nvSpPr>
        <p:spPr bwMode="auto">
          <a:xfrm>
            <a:off x="3648075" y="2541588"/>
            <a:ext cx="1763713" cy="979487"/>
          </a:xfrm>
          <a:custGeom>
            <a:avLst/>
            <a:gdLst>
              <a:gd name="T0" fmla="*/ 0 w 1111"/>
              <a:gd name="T1" fmla="*/ 0 h 617"/>
              <a:gd name="T2" fmla="*/ 2147483647 w 1111"/>
              <a:gd name="T3" fmla="*/ 0 h 617"/>
              <a:gd name="T4" fmla="*/ 2147483647 w 1111"/>
              <a:gd name="T5" fmla="*/ 2147483647 h 617"/>
              <a:gd name="T6" fmla="*/ 2147483647 w 1111"/>
              <a:gd name="T7" fmla="*/ 2147483647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617"/>
              <a:gd name="T14" fmla="*/ 1111 w 1111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617">
                <a:moveTo>
                  <a:pt x="0" y="0"/>
                </a:moveTo>
                <a:lnTo>
                  <a:pt x="865" y="0"/>
                </a:lnTo>
                <a:lnTo>
                  <a:pt x="865" y="617"/>
                </a:lnTo>
                <a:lnTo>
                  <a:pt x="1111" y="61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Freeform 77"/>
          <p:cNvSpPr>
            <a:spLocks/>
          </p:cNvSpPr>
          <p:nvPr/>
        </p:nvSpPr>
        <p:spPr bwMode="auto">
          <a:xfrm>
            <a:off x="3648075" y="4792663"/>
            <a:ext cx="1614488" cy="881062"/>
          </a:xfrm>
          <a:custGeom>
            <a:avLst/>
            <a:gdLst>
              <a:gd name="T0" fmla="*/ 0 w 1017"/>
              <a:gd name="T1" fmla="*/ 0 h 555"/>
              <a:gd name="T2" fmla="*/ 2147483647 w 1017"/>
              <a:gd name="T3" fmla="*/ 0 h 555"/>
              <a:gd name="T4" fmla="*/ 2147483647 w 1017"/>
              <a:gd name="T5" fmla="*/ 2147483647 h 555"/>
              <a:gd name="T6" fmla="*/ 2147483647 w 1017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017"/>
              <a:gd name="T13" fmla="*/ 0 h 555"/>
              <a:gd name="T14" fmla="*/ 1017 w 1017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7" h="555">
                <a:moveTo>
                  <a:pt x="0" y="0"/>
                </a:moveTo>
                <a:lnTo>
                  <a:pt x="248" y="0"/>
                </a:lnTo>
                <a:lnTo>
                  <a:pt x="248" y="555"/>
                </a:lnTo>
                <a:lnTo>
                  <a:pt x="1017" y="55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Freeform 78"/>
          <p:cNvSpPr>
            <a:spLocks/>
          </p:cNvSpPr>
          <p:nvPr/>
        </p:nvSpPr>
        <p:spPr bwMode="auto">
          <a:xfrm>
            <a:off x="3648075" y="3814763"/>
            <a:ext cx="1616075" cy="1762125"/>
          </a:xfrm>
          <a:custGeom>
            <a:avLst/>
            <a:gdLst>
              <a:gd name="T0" fmla="*/ 0 w 1018"/>
              <a:gd name="T1" fmla="*/ 0 h 1110"/>
              <a:gd name="T2" fmla="*/ 2147483647 w 1018"/>
              <a:gd name="T3" fmla="*/ 0 h 1110"/>
              <a:gd name="T4" fmla="*/ 2147483647 w 1018"/>
              <a:gd name="T5" fmla="*/ 2147483647 h 1110"/>
              <a:gd name="T6" fmla="*/ 2147483647 w 1018"/>
              <a:gd name="T7" fmla="*/ 2147483647 h 1110"/>
              <a:gd name="T8" fmla="*/ 0 60000 65536"/>
              <a:gd name="T9" fmla="*/ 0 60000 65536"/>
              <a:gd name="T10" fmla="*/ 0 60000 65536"/>
              <a:gd name="T11" fmla="*/ 0 60000 65536"/>
              <a:gd name="T12" fmla="*/ 0 w 1018"/>
              <a:gd name="T13" fmla="*/ 0 h 1110"/>
              <a:gd name="T14" fmla="*/ 1018 w 1018"/>
              <a:gd name="T15" fmla="*/ 1110 h 1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" h="1110">
                <a:moveTo>
                  <a:pt x="0" y="0"/>
                </a:moveTo>
                <a:lnTo>
                  <a:pt x="371" y="0"/>
                </a:lnTo>
                <a:lnTo>
                  <a:pt x="371" y="1110"/>
                </a:lnTo>
                <a:lnTo>
                  <a:pt x="1018" y="111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79"/>
          <p:cNvSpPr>
            <a:spLocks noChangeShapeType="1"/>
          </p:cNvSpPr>
          <p:nvPr/>
        </p:nvSpPr>
        <p:spPr bwMode="auto">
          <a:xfrm flipV="1">
            <a:off x="3873500" y="4743450"/>
            <a:ext cx="984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Rectangle 80"/>
          <p:cNvSpPr>
            <a:spLocks noChangeArrowheads="1"/>
          </p:cNvSpPr>
          <p:nvPr/>
        </p:nvSpPr>
        <p:spPr bwMode="auto">
          <a:xfrm>
            <a:off x="3967162" y="45720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27712" name="Line 81"/>
          <p:cNvSpPr>
            <a:spLocks noChangeShapeType="1"/>
          </p:cNvSpPr>
          <p:nvPr/>
        </p:nvSpPr>
        <p:spPr bwMode="auto">
          <a:xfrm flipV="1">
            <a:off x="3873500" y="3763963"/>
            <a:ext cx="984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Rectangle 82"/>
          <p:cNvSpPr>
            <a:spLocks noChangeArrowheads="1"/>
          </p:cNvSpPr>
          <p:nvPr/>
        </p:nvSpPr>
        <p:spPr bwMode="auto">
          <a:xfrm>
            <a:off x="3967162" y="35814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27714" name="Line 83"/>
          <p:cNvSpPr>
            <a:spLocks noChangeShapeType="1"/>
          </p:cNvSpPr>
          <p:nvPr/>
        </p:nvSpPr>
        <p:spPr bwMode="auto">
          <a:xfrm flipV="1">
            <a:off x="3825875" y="2786063"/>
            <a:ext cx="96837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Rectangle 84"/>
          <p:cNvSpPr>
            <a:spLocks noChangeArrowheads="1"/>
          </p:cNvSpPr>
          <p:nvPr/>
        </p:nvSpPr>
        <p:spPr bwMode="auto">
          <a:xfrm>
            <a:off x="3917950" y="25908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16" name="Freeform 85"/>
          <p:cNvSpPr>
            <a:spLocks/>
          </p:cNvSpPr>
          <p:nvPr/>
        </p:nvSpPr>
        <p:spPr bwMode="auto">
          <a:xfrm>
            <a:off x="3648075" y="2835275"/>
            <a:ext cx="1566863" cy="2643188"/>
          </a:xfrm>
          <a:custGeom>
            <a:avLst/>
            <a:gdLst>
              <a:gd name="T0" fmla="*/ 0 w 987"/>
              <a:gd name="T1" fmla="*/ 0 h 1665"/>
              <a:gd name="T2" fmla="*/ 2147483647 w 987"/>
              <a:gd name="T3" fmla="*/ 0 h 1665"/>
              <a:gd name="T4" fmla="*/ 2147483647 w 987"/>
              <a:gd name="T5" fmla="*/ 2147483647 h 1665"/>
              <a:gd name="T6" fmla="*/ 2147483647 w 987"/>
              <a:gd name="T7" fmla="*/ 2147483647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1665"/>
              <a:gd name="T14" fmla="*/ 987 w 987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1665">
                <a:moveTo>
                  <a:pt x="0" y="0"/>
                </a:moveTo>
                <a:lnTo>
                  <a:pt x="494" y="0"/>
                </a:lnTo>
                <a:lnTo>
                  <a:pt x="494" y="1665"/>
                </a:lnTo>
                <a:lnTo>
                  <a:pt x="987" y="166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Freeform 86"/>
          <p:cNvSpPr>
            <a:spLocks/>
          </p:cNvSpPr>
          <p:nvPr/>
        </p:nvSpPr>
        <p:spPr bwMode="auto">
          <a:xfrm>
            <a:off x="5203825" y="5435600"/>
            <a:ext cx="509588" cy="392113"/>
          </a:xfrm>
          <a:custGeom>
            <a:avLst/>
            <a:gdLst>
              <a:gd name="T0" fmla="*/ 2147483647 w 321"/>
              <a:gd name="T1" fmla="*/ 2147483647 h 247"/>
              <a:gd name="T2" fmla="*/ 2147483647 w 321"/>
              <a:gd name="T3" fmla="*/ 2147483647 h 247"/>
              <a:gd name="T4" fmla="*/ 2147483647 w 321"/>
              <a:gd name="T5" fmla="*/ 2147483647 h 247"/>
              <a:gd name="T6" fmla="*/ 2147483647 w 321"/>
              <a:gd name="T7" fmla="*/ 2147483647 h 247"/>
              <a:gd name="T8" fmla="*/ 2147483647 w 321"/>
              <a:gd name="T9" fmla="*/ 2147483647 h 247"/>
              <a:gd name="T10" fmla="*/ 2147483647 w 321"/>
              <a:gd name="T11" fmla="*/ 2147483647 h 247"/>
              <a:gd name="T12" fmla="*/ 2147483647 w 321"/>
              <a:gd name="T13" fmla="*/ 2147483647 h 247"/>
              <a:gd name="T14" fmla="*/ 2147483647 w 321"/>
              <a:gd name="T15" fmla="*/ 2147483647 h 247"/>
              <a:gd name="T16" fmla="*/ 2147483647 w 321"/>
              <a:gd name="T17" fmla="*/ 2147483647 h 247"/>
              <a:gd name="T18" fmla="*/ 2147483647 w 321"/>
              <a:gd name="T19" fmla="*/ 2147483647 h 247"/>
              <a:gd name="T20" fmla="*/ 2147483647 w 321"/>
              <a:gd name="T21" fmla="*/ 2147483647 h 247"/>
              <a:gd name="T22" fmla="*/ 2147483647 w 321"/>
              <a:gd name="T23" fmla="*/ 2147483647 h 247"/>
              <a:gd name="T24" fmla="*/ 0 w 321"/>
              <a:gd name="T25" fmla="*/ 2147483647 h 247"/>
              <a:gd name="T26" fmla="*/ 2147483647 w 321"/>
              <a:gd name="T27" fmla="*/ 2147483647 h 247"/>
              <a:gd name="T28" fmla="*/ 2147483647 w 321"/>
              <a:gd name="T29" fmla="*/ 2147483647 h 247"/>
              <a:gd name="T30" fmla="*/ 2147483647 w 321"/>
              <a:gd name="T31" fmla="*/ 2147483647 h 247"/>
              <a:gd name="T32" fmla="*/ 2147483647 w 321"/>
              <a:gd name="T33" fmla="*/ 2147483647 h 247"/>
              <a:gd name="T34" fmla="*/ 2147483647 w 321"/>
              <a:gd name="T35" fmla="*/ 2147483647 h 247"/>
              <a:gd name="T36" fmla="*/ 2147483647 w 321"/>
              <a:gd name="T37" fmla="*/ 2147483647 h 247"/>
              <a:gd name="T38" fmla="*/ 2147483647 w 321"/>
              <a:gd name="T39" fmla="*/ 2147483647 h 247"/>
              <a:gd name="T40" fmla="*/ 2147483647 w 321"/>
              <a:gd name="T41" fmla="*/ 2147483647 h 247"/>
              <a:gd name="T42" fmla="*/ 2147483647 w 321"/>
              <a:gd name="T43" fmla="*/ 2147483647 h 247"/>
              <a:gd name="T44" fmla="*/ 2147483647 w 321"/>
              <a:gd name="T45" fmla="*/ 2147483647 h 247"/>
              <a:gd name="T46" fmla="*/ 2147483647 w 321"/>
              <a:gd name="T47" fmla="*/ 2147483647 h 247"/>
              <a:gd name="T48" fmla="*/ 2147483647 w 321"/>
              <a:gd name="T49" fmla="*/ 2147483647 h 247"/>
              <a:gd name="T50" fmla="*/ 2147483647 w 321"/>
              <a:gd name="T51" fmla="*/ 2147483647 h 247"/>
              <a:gd name="T52" fmla="*/ 2147483647 w 321"/>
              <a:gd name="T53" fmla="*/ 2147483647 h 247"/>
              <a:gd name="T54" fmla="*/ 2147483647 w 321"/>
              <a:gd name="T55" fmla="*/ 2147483647 h 247"/>
              <a:gd name="T56" fmla="*/ 0 w 321"/>
              <a:gd name="T57" fmla="*/ 0 h 247"/>
              <a:gd name="T58" fmla="*/ 2147483647 w 321"/>
              <a:gd name="T59" fmla="*/ 2147483647 h 247"/>
              <a:gd name="T60" fmla="*/ 2147483647 w 321"/>
              <a:gd name="T61" fmla="*/ 2147483647 h 247"/>
              <a:gd name="T62" fmla="*/ 2147483647 w 321"/>
              <a:gd name="T63" fmla="*/ 2147483647 h 247"/>
              <a:gd name="T64" fmla="*/ 2147483647 w 321"/>
              <a:gd name="T65" fmla="*/ 2147483647 h 247"/>
              <a:gd name="T66" fmla="*/ 2147483647 w 321"/>
              <a:gd name="T67" fmla="*/ 2147483647 h 247"/>
              <a:gd name="T68" fmla="*/ 2147483647 w 321"/>
              <a:gd name="T69" fmla="*/ 2147483647 h 247"/>
              <a:gd name="T70" fmla="*/ 2147483647 w 321"/>
              <a:gd name="T71" fmla="*/ 2147483647 h 247"/>
              <a:gd name="T72" fmla="*/ 2147483647 w 321"/>
              <a:gd name="T73" fmla="*/ 2147483647 h 247"/>
              <a:gd name="T74" fmla="*/ 2147483647 w 321"/>
              <a:gd name="T75" fmla="*/ 2147483647 h 247"/>
              <a:gd name="T76" fmla="*/ 2147483647 w 321"/>
              <a:gd name="T77" fmla="*/ 2147483647 h 247"/>
              <a:gd name="T78" fmla="*/ 2147483647 w 321"/>
              <a:gd name="T79" fmla="*/ 2147483647 h 247"/>
              <a:gd name="T80" fmla="*/ 2147483647 w 321"/>
              <a:gd name="T81" fmla="*/ 2147483647 h 24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1"/>
              <a:gd name="T124" fmla="*/ 0 h 247"/>
              <a:gd name="T125" fmla="*/ 321 w 321"/>
              <a:gd name="T126" fmla="*/ 247 h 24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1" h="247">
                <a:moveTo>
                  <a:pt x="321" y="124"/>
                </a:moveTo>
                <a:lnTo>
                  <a:pt x="317" y="130"/>
                </a:lnTo>
                <a:lnTo>
                  <a:pt x="313" y="135"/>
                </a:lnTo>
                <a:lnTo>
                  <a:pt x="309" y="141"/>
                </a:lnTo>
                <a:lnTo>
                  <a:pt x="304" y="146"/>
                </a:lnTo>
                <a:lnTo>
                  <a:pt x="300" y="151"/>
                </a:lnTo>
                <a:lnTo>
                  <a:pt x="295" y="156"/>
                </a:lnTo>
                <a:lnTo>
                  <a:pt x="290" y="162"/>
                </a:lnTo>
                <a:lnTo>
                  <a:pt x="284" y="166"/>
                </a:lnTo>
                <a:lnTo>
                  <a:pt x="279" y="171"/>
                </a:lnTo>
                <a:lnTo>
                  <a:pt x="272" y="176"/>
                </a:lnTo>
                <a:lnTo>
                  <a:pt x="266" y="180"/>
                </a:lnTo>
                <a:lnTo>
                  <a:pt x="260" y="185"/>
                </a:lnTo>
                <a:lnTo>
                  <a:pt x="254" y="190"/>
                </a:lnTo>
                <a:lnTo>
                  <a:pt x="247" y="194"/>
                </a:lnTo>
                <a:lnTo>
                  <a:pt x="240" y="198"/>
                </a:lnTo>
                <a:lnTo>
                  <a:pt x="233" y="202"/>
                </a:lnTo>
                <a:lnTo>
                  <a:pt x="218" y="210"/>
                </a:lnTo>
                <a:lnTo>
                  <a:pt x="202" y="217"/>
                </a:lnTo>
                <a:lnTo>
                  <a:pt x="186" y="223"/>
                </a:lnTo>
                <a:lnTo>
                  <a:pt x="169" y="229"/>
                </a:lnTo>
                <a:lnTo>
                  <a:pt x="152" y="235"/>
                </a:lnTo>
                <a:lnTo>
                  <a:pt x="134" y="239"/>
                </a:lnTo>
                <a:lnTo>
                  <a:pt x="115" y="243"/>
                </a:lnTo>
                <a:lnTo>
                  <a:pt x="96" y="247"/>
                </a:lnTo>
                <a:lnTo>
                  <a:pt x="0" y="247"/>
                </a:lnTo>
                <a:lnTo>
                  <a:pt x="5" y="239"/>
                </a:lnTo>
                <a:lnTo>
                  <a:pt x="11" y="232"/>
                </a:lnTo>
                <a:lnTo>
                  <a:pt x="15" y="225"/>
                </a:lnTo>
                <a:lnTo>
                  <a:pt x="20" y="217"/>
                </a:lnTo>
                <a:lnTo>
                  <a:pt x="24" y="210"/>
                </a:lnTo>
                <a:lnTo>
                  <a:pt x="27" y="202"/>
                </a:lnTo>
                <a:lnTo>
                  <a:pt x="31" y="194"/>
                </a:lnTo>
                <a:lnTo>
                  <a:pt x="33" y="187"/>
                </a:lnTo>
                <a:lnTo>
                  <a:pt x="36" y="179"/>
                </a:lnTo>
                <a:lnTo>
                  <a:pt x="39" y="171"/>
                </a:lnTo>
                <a:lnTo>
                  <a:pt x="40" y="163"/>
                </a:lnTo>
                <a:lnTo>
                  <a:pt x="42" y="155"/>
                </a:lnTo>
                <a:lnTo>
                  <a:pt x="43" y="148"/>
                </a:lnTo>
                <a:lnTo>
                  <a:pt x="44" y="139"/>
                </a:lnTo>
                <a:lnTo>
                  <a:pt x="45" y="131"/>
                </a:lnTo>
                <a:lnTo>
                  <a:pt x="45" y="124"/>
                </a:lnTo>
                <a:lnTo>
                  <a:pt x="45" y="116"/>
                </a:lnTo>
                <a:lnTo>
                  <a:pt x="44" y="108"/>
                </a:lnTo>
                <a:lnTo>
                  <a:pt x="43" y="100"/>
                </a:lnTo>
                <a:lnTo>
                  <a:pt x="42" y="93"/>
                </a:lnTo>
                <a:lnTo>
                  <a:pt x="40" y="84"/>
                </a:lnTo>
                <a:lnTo>
                  <a:pt x="39" y="76"/>
                </a:lnTo>
                <a:lnTo>
                  <a:pt x="36" y="68"/>
                </a:lnTo>
                <a:lnTo>
                  <a:pt x="33" y="61"/>
                </a:lnTo>
                <a:lnTo>
                  <a:pt x="31" y="53"/>
                </a:lnTo>
                <a:lnTo>
                  <a:pt x="27" y="45"/>
                </a:lnTo>
                <a:lnTo>
                  <a:pt x="24" y="38"/>
                </a:lnTo>
                <a:lnTo>
                  <a:pt x="20" y="30"/>
                </a:lnTo>
                <a:lnTo>
                  <a:pt x="15" y="23"/>
                </a:lnTo>
                <a:lnTo>
                  <a:pt x="11" y="15"/>
                </a:lnTo>
                <a:lnTo>
                  <a:pt x="5" y="8"/>
                </a:lnTo>
                <a:lnTo>
                  <a:pt x="0" y="0"/>
                </a:lnTo>
                <a:lnTo>
                  <a:pt x="96" y="0"/>
                </a:lnTo>
                <a:lnTo>
                  <a:pt x="115" y="4"/>
                </a:lnTo>
                <a:lnTo>
                  <a:pt x="134" y="8"/>
                </a:lnTo>
                <a:lnTo>
                  <a:pt x="152" y="13"/>
                </a:lnTo>
                <a:lnTo>
                  <a:pt x="170" y="18"/>
                </a:lnTo>
                <a:lnTo>
                  <a:pt x="186" y="24"/>
                </a:lnTo>
                <a:lnTo>
                  <a:pt x="202" y="30"/>
                </a:lnTo>
                <a:lnTo>
                  <a:pt x="218" y="37"/>
                </a:lnTo>
                <a:lnTo>
                  <a:pt x="233" y="45"/>
                </a:lnTo>
                <a:lnTo>
                  <a:pt x="240" y="49"/>
                </a:lnTo>
                <a:lnTo>
                  <a:pt x="247" y="54"/>
                </a:lnTo>
                <a:lnTo>
                  <a:pt x="254" y="58"/>
                </a:lnTo>
                <a:lnTo>
                  <a:pt x="260" y="62"/>
                </a:lnTo>
                <a:lnTo>
                  <a:pt x="267" y="67"/>
                </a:lnTo>
                <a:lnTo>
                  <a:pt x="272" y="72"/>
                </a:lnTo>
                <a:lnTo>
                  <a:pt x="279" y="76"/>
                </a:lnTo>
                <a:lnTo>
                  <a:pt x="284" y="81"/>
                </a:lnTo>
                <a:lnTo>
                  <a:pt x="290" y="86"/>
                </a:lnTo>
                <a:lnTo>
                  <a:pt x="295" y="91"/>
                </a:lnTo>
                <a:lnTo>
                  <a:pt x="300" y="96"/>
                </a:lnTo>
                <a:lnTo>
                  <a:pt x="304" y="102"/>
                </a:lnTo>
                <a:lnTo>
                  <a:pt x="309" y="107"/>
                </a:lnTo>
                <a:lnTo>
                  <a:pt x="313" y="113"/>
                </a:lnTo>
                <a:lnTo>
                  <a:pt x="317" y="118"/>
                </a:lnTo>
                <a:lnTo>
                  <a:pt x="321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Freeform 87"/>
          <p:cNvSpPr>
            <a:spLocks/>
          </p:cNvSpPr>
          <p:nvPr/>
        </p:nvSpPr>
        <p:spPr bwMode="auto">
          <a:xfrm>
            <a:off x="5191125" y="5422900"/>
            <a:ext cx="509588" cy="392113"/>
          </a:xfrm>
          <a:custGeom>
            <a:avLst/>
            <a:gdLst>
              <a:gd name="T0" fmla="*/ 2147483647 w 321"/>
              <a:gd name="T1" fmla="*/ 2147483647 h 247"/>
              <a:gd name="T2" fmla="*/ 2147483647 w 321"/>
              <a:gd name="T3" fmla="*/ 2147483647 h 247"/>
              <a:gd name="T4" fmla="*/ 2147483647 w 321"/>
              <a:gd name="T5" fmla="*/ 2147483647 h 247"/>
              <a:gd name="T6" fmla="*/ 2147483647 w 321"/>
              <a:gd name="T7" fmla="*/ 2147483647 h 247"/>
              <a:gd name="T8" fmla="*/ 2147483647 w 321"/>
              <a:gd name="T9" fmla="*/ 2147483647 h 247"/>
              <a:gd name="T10" fmla="*/ 2147483647 w 321"/>
              <a:gd name="T11" fmla="*/ 2147483647 h 247"/>
              <a:gd name="T12" fmla="*/ 2147483647 w 321"/>
              <a:gd name="T13" fmla="*/ 2147483647 h 247"/>
              <a:gd name="T14" fmla="*/ 2147483647 w 321"/>
              <a:gd name="T15" fmla="*/ 2147483647 h 247"/>
              <a:gd name="T16" fmla="*/ 2147483647 w 321"/>
              <a:gd name="T17" fmla="*/ 2147483647 h 247"/>
              <a:gd name="T18" fmla="*/ 2147483647 w 321"/>
              <a:gd name="T19" fmla="*/ 2147483647 h 247"/>
              <a:gd name="T20" fmla="*/ 2147483647 w 321"/>
              <a:gd name="T21" fmla="*/ 2147483647 h 247"/>
              <a:gd name="T22" fmla="*/ 2147483647 w 321"/>
              <a:gd name="T23" fmla="*/ 2147483647 h 247"/>
              <a:gd name="T24" fmla="*/ 0 w 321"/>
              <a:gd name="T25" fmla="*/ 2147483647 h 247"/>
              <a:gd name="T26" fmla="*/ 2147483647 w 321"/>
              <a:gd name="T27" fmla="*/ 2147483647 h 247"/>
              <a:gd name="T28" fmla="*/ 2147483647 w 321"/>
              <a:gd name="T29" fmla="*/ 2147483647 h 247"/>
              <a:gd name="T30" fmla="*/ 2147483647 w 321"/>
              <a:gd name="T31" fmla="*/ 2147483647 h 247"/>
              <a:gd name="T32" fmla="*/ 2147483647 w 321"/>
              <a:gd name="T33" fmla="*/ 2147483647 h 247"/>
              <a:gd name="T34" fmla="*/ 2147483647 w 321"/>
              <a:gd name="T35" fmla="*/ 2147483647 h 247"/>
              <a:gd name="T36" fmla="*/ 2147483647 w 321"/>
              <a:gd name="T37" fmla="*/ 2147483647 h 247"/>
              <a:gd name="T38" fmla="*/ 2147483647 w 321"/>
              <a:gd name="T39" fmla="*/ 2147483647 h 247"/>
              <a:gd name="T40" fmla="*/ 2147483647 w 321"/>
              <a:gd name="T41" fmla="*/ 2147483647 h 247"/>
              <a:gd name="T42" fmla="*/ 2147483647 w 321"/>
              <a:gd name="T43" fmla="*/ 2147483647 h 247"/>
              <a:gd name="T44" fmla="*/ 2147483647 w 321"/>
              <a:gd name="T45" fmla="*/ 2147483647 h 247"/>
              <a:gd name="T46" fmla="*/ 2147483647 w 321"/>
              <a:gd name="T47" fmla="*/ 2147483647 h 247"/>
              <a:gd name="T48" fmla="*/ 2147483647 w 321"/>
              <a:gd name="T49" fmla="*/ 2147483647 h 247"/>
              <a:gd name="T50" fmla="*/ 2147483647 w 321"/>
              <a:gd name="T51" fmla="*/ 2147483647 h 247"/>
              <a:gd name="T52" fmla="*/ 2147483647 w 321"/>
              <a:gd name="T53" fmla="*/ 2147483647 h 247"/>
              <a:gd name="T54" fmla="*/ 2147483647 w 321"/>
              <a:gd name="T55" fmla="*/ 2147483647 h 247"/>
              <a:gd name="T56" fmla="*/ 0 w 321"/>
              <a:gd name="T57" fmla="*/ 0 h 247"/>
              <a:gd name="T58" fmla="*/ 2147483647 w 321"/>
              <a:gd name="T59" fmla="*/ 0 h 247"/>
              <a:gd name="T60" fmla="*/ 2147483647 w 321"/>
              <a:gd name="T61" fmla="*/ 2147483647 h 247"/>
              <a:gd name="T62" fmla="*/ 2147483647 w 321"/>
              <a:gd name="T63" fmla="*/ 2147483647 h 247"/>
              <a:gd name="T64" fmla="*/ 2147483647 w 321"/>
              <a:gd name="T65" fmla="*/ 2147483647 h 247"/>
              <a:gd name="T66" fmla="*/ 2147483647 w 321"/>
              <a:gd name="T67" fmla="*/ 2147483647 h 247"/>
              <a:gd name="T68" fmla="*/ 2147483647 w 321"/>
              <a:gd name="T69" fmla="*/ 2147483647 h 247"/>
              <a:gd name="T70" fmla="*/ 2147483647 w 321"/>
              <a:gd name="T71" fmla="*/ 2147483647 h 247"/>
              <a:gd name="T72" fmla="*/ 2147483647 w 321"/>
              <a:gd name="T73" fmla="*/ 2147483647 h 247"/>
              <a:gd name="T74" fmla="*/ 2147483647 w 321"/>
              <a:gd name="T75" fmla="*/ 2147483647 h 247"/>
              <a:gd name="T76" fmla="*/ 2147483647 w 321"/>
              <a:gd name="T77" fmla="*/ 2147483647 h 247"/>
              <a:gd name="T78" fmla="*/ 2147483647 w 321"/>
              <a:gd name="T79" fmla="*/ 2147483647 h 247"/>
              <a:gd name="T80" fmla="*/ 2147483647 w 321"/>
              <a:gd name="T81" fmla="*/ 2147483647 h 247"/>
              <a:gd name="T82" fmla="*/ 2147483647 w 321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1"/>
              <a:gd name="T127" fmla="*/ 0 h 247"/>
              <a:gd name="T128" fmla="*/ 321 w 321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1" h="247">
                <a:moveTo>
                  <a:pt x="321" y="124"/>
                </a:moveTo>
                <a:lnTo>
                  <a:pt x="317" y="130"/>
                </a:lnTo>
                <a:lnTo>
                  <a:pt x="313" y="136"/>
                </a:lnTo>
                <a:lnTo>
                  <a:pt x="309" y="141"/>
                </a:lnTo>
                <a:lnTo>
                  <a:pt x="305" y="146"/>
                </a:lnTo>
                <a:lnTo>
                  <a:pt x="300" y="151"/>
                </a:lnTo>
                <a:lnTo>
                  <a:pt x="295" y="157"/>
                </a:lnTo>
                <a:lnTo>
                  <a:pt x="290" y="162"/>
                </a:lnTo>
                <a:lnTo>
                  <a:pt x="284" y="167"/>
                </a:lnTo>
                <a:lnTo>
                  <a:pt x="279" y="171"/>
                </a:lnTo>
                <a:lnTo>
                  <a:pt x="273" y="176"/>
                </a:lnTo>
                <a:lnTo>
                  <a:pt x="266" y="181"/>
                </a:lnTo>
                <a:lnTo>
                  <a:pt x="260" y="185"/>
                </a:lnTo>
                <a:lnTo>
                  <a:pt x="254" y="190"/>
                </a:lnTo>
                <a:lnTo>
                  <a:pt x="247" y="194"/>
                </a:lnTo>
                <a:lnTo>
                  <a:pt x="240" y="198"/>
                </a:lnTo>
                <a:lnTo>
                  <a:pt x="233" y="202"/>
                </a:lnTo>
                <a:lnTo>
                  <a:pt x="218" y="210"/>
                </a:lnTo>
                <a:lnTo>
                  <a:pt x="203" y="217"/>
                </a:lnTo>
                <a:lnTo>
                  <a:pt x="186" y="223"/>
                </a:lnTo>
                <a:lnTo>
                  <a:pt x="169" y="230"/>
                </a:lnTo>
                <a:lnTo>
                  <a:pt x="152" y="235"/>
                </a:lnTo>
                <a:lnTo>
                  <a:pt x="134" y="240"/>
                </a:lnTo>
                <a:lnTo>
                  <a:pt x="116" y="244"/>
                </a:lnTo>
                <a:lnTo>
                  <a:pt x="96" y="247"/>
                </a:lnTo>
                <a:lnTo>
                  <a:pt x="0" y="247"/>
                </a:lnTo>
                <a:lnTo>
                  <a:pt x="5" y="240"/>
                </a:lnTo>
                <a:lnTo>
                  <a:pt x="11" y="233"/>
                </a:lnTo>
                <a:lnTo>
                  <a:pt x="15" y="225"/>
                </a:lnTo>
                <a:lnTo>
                  <a:pt x="20" y="217"/>
                </a:lnTo>
                <a:lnTo>
                  <a:pt x="24" y="210"/>
                </a:lnTo>
                <a:lnTo>
                  <a:pt x="27" y="202"/>
                </a:lnTo>
                <a:lnTo>
                  <a:pt x="31" y="195"/>
                </a:lnTo>
                <a:lnTo>
                  <a:pt x="33" y="187"/>
                </a:lnTo>
                <a:lnTo>
                  <a:pt x="36" y="179"/>
                </a:lnTo>
                <a:lnTo>
                  <a:pt x="39" y="171"/>
                </a:lnTo>
                <a:lnTo>
                  <a:pt x="40" y="163"/>
                </a:lnTo>
                <a:lnTo>
                  <a:pt x="42" y="156"/>
                </a:lnTo>
                <a:lnTo>
                  <a:pt x="43" y="148"/>
                </a:lnTo>
                <a:lnTo>
                  <a:pt x="44" y="139"/>
                </a:lnTo>
                <a:lnTo>
                  <a:pt x="45" y="132"/>
                </a:lnTo>
                <a:lnTo>
                  <a:pt x="45" y="124"/>
                </a:lnTo>
                <a:lnTo>
                  <a:pt x="45" y="116"/>
                </a:lnTo>
                <a:lnTo>
                  <a:pt x="44" y="108"/>
                </a:lnTo>
                <a:lnTo>
                  <a:pt x="43" y="101"/>
                </a:lnTo>
                <a:lnTo>
                  <a:pt x="42" y="93"/>
                </a:lnTo>
                <a:lnTo>
                  <a:pt x="40" y="84"/>
                </a:lnTo>
                <a:lnTo>
                  <a:pt x="39" y="76"/>
                </a:lnTo>
                <a:lnTo>
                  <a:pt x="36" y="69"/>
                </a:lnTo>
                <a:lnTo>
                  <a:pt x="33" y="61"/>
                </a:lnTo>
                <a:lnTo>
                  <a:pt x="31" y="53"/>
                </a:lnTo>
                <a:lnTo>
                  <a:pt x="27" y="45"/>
                </a:lnTo>
                <a:lnTo>
                  <a:pt x="24" y="38"/>
                </a:lnTo>
                <a:lnTo>
                  <a:pt x="20" y="31"/>
                </a:lnTo>
                <a:lnTo>
                  <a:pt x="15" y="23"/>
                </a:lnTo>
                <a:lnTo>
                  <a:pt x="11" y="15"/>
                </a:lnTo>
                <a:lnTo>
                  <a:pt x="5" y="8"/>
                </a:lnTo>
                <a:lnTo>
                  <a:pt x="0" y="0"/>
                </a:lnTo>
                <a:lnTo>
                  <a:pt x="96" y="0"/>
                </a:lnTo>
                <a:lnTo>
                  <a:pt x="116" y="4"/>
                </a:lnTo>
                <a:lnTo>
                  <a:pt x="134" y="8"/>
                </a:lnTo>
                <a:lnTo>
                  <a:pt x="152" y="13"/>
                </a:lnTo>
                <a:lnTo>
                  <a:pt x="170" y="18"/>
                </a:lnTo>
                <a:lnTo>
                  <a:pt x="186" y="24"/>
                </a:lnTo>
                <a:lnTo>
                  <a:pt x="203" y="31"/>
                </a:lnTo>
                <a:lnTo>
                  <a:pt x="218" y="38"/>
                </a:lnTo>
                <a:lnTo>
                  <a:pt x="233" y="45"/>
                </a:lnTo>
                <a:lnTo>
                  <a:pt x="240" y="49"/>
                </a:lnTo>
                <a:lnTo>
                  <a:pt x="247" y="54"/>
                </a:lnTo>
                <a:lnTo>
                  <a:pt x="254" y="58"/>
                </a:lnTo>
                <a:lnTo>
                  <a:pt x="260" y="63"/>
                </a:lnTo>
                <a:lnTo>
                  <a:pt x="267" y="67"/>
                </a:lnTo>
                <a:lnTo>
                  <a:pt x="273" y="72"/>
                </a:lnTo>
                <a:lnTo>
                  <a:pt x="279" y="76"/>
                </a:lnTo>
                <a:lnTo>
                  <a:pt x="284" y="81"/>
                </a:lnTo>
                <a:lnTo>
                  <a:pt x="290" y="87"/>
                </a:lnTo>
                <a:lnTo>
                  <a:pt x="295" y="91"/>
                </a:lnTo>
                <a:lnTo>
                  <a:pt x="300" y="97"/>
                </a:lnTo>
                <a:lnTo>
                  <a:pt x="305" y="102"/>
                </a:lnTo>
                <a:lnTo>
                  <a:pt x="309" y="108"/>
                </a:lnTo>
                <a:lnTo>
                  <a:pt x="313" y="113"/>
                </a:lnTo>
                <a:lnTo>
                  <a:pt x="317" y="118"/>
                </a:lnTo>
                <a:lnTo>
                  <a:pt x="321" y="12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88"/>
          <p:cNvSpPr>
            <a:spLocks noChangeShapeType="1"/>
          </p:cNvSpPr>
          <p:nvPr/>
        </p:nvSpPr>
        <p:spPr bwMode="auto">
          <a:xfrm>
            <a:off x="5702300" y="5627688"/>
            <a:ext cx="885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Rectangle 89"/>
          <p:cNvSpPr>
            <a:spLocks noChangeArrowheads="1"/>
          </p:cNvSpPr>
          <p:nvPr/>
        </p:nvSpPr>
        <p:spPr bwMode="auto">
          <a:xfrm>
            <a:off x="6243638" y="5426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27721" name="Rectangle 90"/>
          <p:cNvSpPr>
            <a:spLocks noChangeArrowheads="1"/>
          </p:cNvSpPr>
          <p:nvPr/>
        </p:nvSpPr>
        <p:spPr bwMode="auto">
          <a:xfrm>
            <a:off x="6340475" y="5426075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722" name="Rectangle 91"/>
          <p:cNvSpPr>
            <a:spLocks noChangeArrowheads="1"/>
          </p:cNvSpPr>
          <p:nvPr/>
        </p:nvSpPr>
        <p:spPr bwMode="auto">
          <a:xfrm>
            <a:off x="6388100" y="5426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723" name="Rectangle 92"/>
          <p:cNvSpPr>
            <a:spLocks noChangeArrowheads="1"/>
          </p:cNvSpPr>
          <p:nvPr/>
        </p:nvSpPr>
        <p:spPr bwMode="auto">
          <a:xfrm>
            <a:off x="6484938" y="5426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724" name="Rectangle 93"/>
          <p:cNvSpPr>
            <a:spLocks noChangeArrowheads="1"/>
          </p:cNvSpPr>
          <p:nvPr/>
        </p:nvSpPr>
        <p:spPr bwMode="auto">
          <a:xfrm>
            <a:off x="6532563" y="5426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7725" name="Rectangle 94"/>
          <p:cNvSpPr>
            <a:spLocks noChangeArrowheads="1"/>
          </p:cNvSpPr>
          <p:nvPr/>
        </p:nvSpPr>
        <p:spPr bwMode="auto">
          <a:xfrm>
            <a:off x="6627813" y="5426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726" name="Line 95"/>
          <p:cNvSpPr>
            <a:spLocks noChangeShapeType="1"/>
          </p:cNvSpPr>
          <p:nvPr/>
        </p:nvSpPr>
        <p:spPr bwMode="auto">
          <a:xfrm>
            <a:off x="5803900" y="3814763"/>
            <a:ext cx="7842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Rectangle 96"/>
          <p:cNvSpPr>
            <a:spLocks noChangeArrowheads="1"/>
          </p:cNvSpPr>
          <p:nvPr/>
        </p:nvSpPr>
        <p:spPr bwMode="auto">
          <a:xfrm>
            <a:off x="6243638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27728" name="Rectangle 97"/>
          <p:cNvSpPr>
            <a:spLocks noChangeArrowheads="1"/>
          </p:cNvSpPr>
          <p:nvPr/>
        </p:nvSpPr>
        <p:spPr bwMode="auto">
          <a:xfrm>
            <a:off x="6340475" y="36115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729" name="Rectangle 98"/>
          <p:cNvSpPr>
            <a:spLocks noChangeArrowheads="1"/>
          </p:cNvSpPr>
          <p:nvPr/>
        </p:nvSpPr>
        <p:spPr bwMode="auto">
          <a:xfrm>
            <a:off x="6388100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27730" name="Rectangle 99"/>
          <p:cNvSpPr>
            <a:spLocks noChangeArrowheads="1"/>
          </p:cNvSpPr>
          <p:nvPr/>
        </p:nvSpPr>
        <p:spPr bwMode="auto">
          <a:xfrm>
            <a:off x="6484938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731" name="Rectangle 100"/>
          <p:cNvSpPr>
            <a:spLocks noChangeArrowheads="1"/>
          </p:cNvSpPr>
          <p:nvPr/>
        </p:nvSpPr>
        <p:spPr bwMode="auto">
          <a:xfrm>
            <a:off x="6532563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32" name="Rectangle 101"/>
          <p:cNvSpPr>
            <a:spLocks noChangeArrowheads="1"/>
          </p:cNvSpPr>
          <p:nvPr/>
        </p:nvSpPr>
        <p:spPr bwMode="auto">
          <a:xfrm>
            <a:off x="6627813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733" name="Line 102"/>
          <p:cNvSpPr>
            <a:spLocks noChangeShapeType="1"/>
          </p:cNvSpPr>
          <p:nvPr/>
        </p:nvSpPr>
        <p:spPr bwMode="auto">
          <a:xfrm flipV="1">
            <a:off x="5851525" y="5576888"/>
            <a:ext cx="100013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Rectangle 103"/>
          <p:cNvSpPr>
            <a:spLocks noChangeArrowheads="1"/>
          </p:cNvSpPr>
          <p:nvPr/>
        </p:nvSpPr>
        <p:spPr bwMode="auto">
          <a:xfrm>
            <a:off x="5946775" y="56737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35" name="Line 104"/>
          <p:cNvSpPr>
            <a:spLocks noChangeShapeType="1"/>
          </p:cNvSpPr>
          <p:nvPr/>
        </p:nvSpPr>
        <p:spPr bwMode="auto">
          <a:xfrm flipV="1">
            <a:off x="5951538" y="3763963"/>
            <a:ext cx="96837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Rectangle 105"/>
          <p:cNvSpPr>
            <a:spLocks noChangeArrowheads="1"/>
          </p:cNvSpPr>
          <p:nvPr/>
        </p:nvSpPr>
        <p:spPr bwMode="auto">
          <a:xfrm>
            <a:off x="6043613" y="38623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37" name="Text Box 5"/>
          <p:cNvSpPr txBox="1">
            <a:spLocks noChangeArrowheads="1"/>
          </p:cNvSpPr>
          <p:nvPr/>
        </p:nvSpPr>
        <p:spPr bwMode="auto">
          <a:xfrm>
            <a:off x="429462" y="1118096"/>
            <a:ext cx="672383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 i="1" dirty="0"/>
              <a:t>First, encode lower 2 bits.</a:t>
            </a:r>
          </a:p>
          <a:p>
            <a:pPr algn="l"/>
            <a:r>
              <a:rPr lang="en-US" b="0" i="1" dirty="0"/>
              <a:t>Next, want to encode upper 2 bits.  Can do that with an encoder where input is one hot vector summarizing which encoder has a one on input.</a:t>
            </a:r>
          </a:p>
          <a:p>
            <a:pPr algn="l"/>
            <a:endParaRPr lang="en-US" b="0" i="1" dirty="0"/>
          </a:p>
        </p:txBody>
      </p:sp>
      <p:sp>
        <p:nvSpPr>
          <p:cNvPr id="27738" name="Text Box 108"/>
          <p:cNvSpPr txBox="1">
            <a:spLocks noChangeArrowheads="1"/>
          </p:cNvSpPr>
          <p:nvPr/>
        </p:nvSpPr>
        <p:spPr bwMode="auto">
          <a:xfrm rot="-5400000">
            <a:off x="5437188" y="36195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39" name="Text Box 109"/>
          <p:cNvSpPr txBox="1">
            <a:spLocks noChangeArrowheads="1"/>
          </p:cNvSpPr>
          <p:nvPr/>
        </p:nvSpPr>
        <p:spPr bwMode="auto">
          <a:xfrm rot="-5400000">
            <a:off x="3289300" y="55514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0" name="Text Box 110"/>
          <p:cNvSpPr txBox="1">
            <a:spLocks noChangeArrowheads="1"/>
          </p:cNvSpPr>
          <p:nvPr/>
        </p:nvSpPr>
        <p:spPr bwMode="auto">
          <a:xfrm rot="-5400000">
            <a:off x="3287713" y="46180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1" name="Text Box 111"/>
          <p:cNvSpPr txBox="1">
            <a:spLocks noChangeArrowheads="1"/>
          </p:cNvSpPr>
          <p:nvPr/>
        </p:nvSpPr>
        <p:spPr bwMode="auto">
          <a:xfrm rot="-5400000">
            <a:off x="3281363" y="363696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2" name="Text Box 112"/>
          <p:cNvSpPr txBox="1">
            <a:spLocks noChangeArrowheads="1"/>
          </p:cNvSpPr>
          <p:nvPr/>
        </p:nvSpPr>
        <p:spPr bwMode="auto">
          <a:xfrm rot="-5400000">
            <a:off x="3279775" y="26495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7" name="Text Box 117"/>
          <p:cNvSpPr txBox="1">
            <a:spLocks noChangeArrowheads="1"/>
          </p:cNvSpPr>
          <p:nvPr/>
        </p:nvSpPr>
        <p:spPr bwMode="auto">
          <a:xfrm>
            <a:off x="76200" y="3954463"/>
            <a:ext cx="9105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 u="sng" dirty="0">
                <a:solidFill>
                  <a:srgbClr val="0000FF"/>
                </a:solidFill>
              </a:rPr>
              <a:t>One hot</a:t>
            </a:r>
          </a:p>
          <a:p>
            <a:pPr algn="l"/>
            <a:r>
              <a:rPr lang="en-US" b="0" dirty="0">
                <a:solidFill>
                  <a:srgbClr val="0000FF"/>
                </a:solidFill>
              </a:rPr>
              <a:t>input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830" y="26218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365903" y="35892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0000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353857" y="4572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0010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387467" y="55393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0000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18309" y="5789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619896" y="47566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586911" y="38036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627636" y="2817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640534" y="22406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8274" y="3207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124389" y="38131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595596" y="5168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236558" y="55677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204099" y="38131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2064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20640" y="3624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12064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48274" y="4164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7320" y="5791200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3 2 1 0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375305" y="4868388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7 6 5 4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89050" y="3826635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11 10 9 8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219200" y="2869426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15 14 13 12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89688" y="2160588"/>
            <a:ext cx="1631950" cy="666750"/>
            <a:chOff x="6389688" y="2160588"/>
            <a:chExt cx="1631950" cy="666750"/>
          </a:xfrm>
        </p:grpSpPr>
        <p:sp>
          <p:nvSpPr>
            <p:cNvPr id="27743" name="Line 113"/>
            <p:cNvSpPr>
              <a:spLocks noChangeShapeType="1"/>
            </p:cNvSpPr>
            <p:nvPr/>
          </p:nvSpPr>
          <p:spPr bwMode="auto">
            <a:xfrm>
              <a:off x="6389688" y="2647950"/>
              <a:ext cx="5572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744" name="Line 114"/>
            <p:cNvSpPr>
              <a:spLocks noChangeShapeType="1"/>
            </p:cNvSpPr>
            <p:nvPr/>
          </p:nvSpPr>
          <p:spPr bwMode="auto">
            <a:xfrm>
              <a:off x="6389688" y="2305050"/>
              <a:ext cx="5572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745" name="Text Box 115"/>
            <p:cNvSpPr txBox="1">
              <a:spLocks noChangeArrowheads="1"/>
            </p:cNvSpPr>
            <p:nvPr/>
          </p:nvSpPr>
          <p:spPr bwMode="auto">
            <a:xfrm>
              <a:off x="7032625" y="2160588"/>
              <a:ext cx="98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b="0" dirty="0"/>
                <a:t>High bits</a:t>
              </a:r>
            </a:p>
          </p:txBody>
        </p:sp>
        <p:sp>
          <p:nvSpPr>
            <p:cNvPr id="27746" name="Text Box 116"/>
            <p:cNvSpPr txBox="1">
              <a:spLocks noChangeArrowheads="1"/>
            </p:cNvSpPr>
            <p:nvPr/>
          </p:nvSpPr>
          <p:spPr bwMode="auto">
            <a:xfrm>
              <a:off x="7032625" y="2522538"/>
              <a:ext cx="931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b="0"/>
                <a:t>Low bits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0B8F9-64F5-444E-9573-5741FF92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8348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7" grpId="0"/>
      <p:bldP spid="3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4" grpId="0"/>
      <p:bldP spid="120" grpId="0"/>
      <p:bldP spid="121" grpId="0"/>
      <p:bldP spid="1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Larger Decoders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Decoders used for constructing memory are LARGE (e.g., 6:64, 7:128, etc…)</a:t>
            </a:r>
          </a:p>
          <a:p>
            <a:r>
              <a:rPr lang="en-US" dirty="0"/>
              <a:t>Building large decoder using same approach as for 2:4 and 3:8 is inefficient </a:t>
            </a:r>
          </a:p>
          <a:p>
            <a:r>
              <a:rPr lang="en-US" dirty="0"/>
              <a:t>Want to build a large decoder using fewer transistors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6B5D-FADF-4929-8EC0-6299161A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5037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90E5-C0F2-EA45-A0FF-C2D0D7B3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Seven-Segment Decoder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24BBB4-28AB-B44B-9F80-B3FE16E9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9849" y="1828800"/>
            <a:ext cx="1811921" cy="28495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C128D-D67B-8645-B4A9-AA84943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7E795-BCCF-6143-BC67-1A51CCBB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3F52D-83BB-C543-8C35-3937937C3CFF}"/>
              </a:ext>
            </a:extLst>
          </p:cNvPr>
          <p:cNvSpPr/>
          <p:nvPr/>
        </p:nvSpPr>
        <p:spPr>
          <a:xfrm>
            <a:off x="2830286" y="2301081"/>
            <a:ext cx="1752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?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098942-14D7-6B4B-8E2F-96B945ADBFEA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4582886" y="3253581"/>
            <a:ext cx="124696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844390-AAF4-9C4F-9173-7078FB35342E}"/>
              </a:ext>
            </a:extLst>
          </p:cNvPr>
          <p:cNvCxnSpPr>
            <a:cxnSpLocks/>
          </p:cNvCxnSpPr>
          <p:nvPr/>
        </p:nvCxnSpPr>
        <p:spPr>
          <a:xfrm>
            <a:off x="1328058" y="3253580"/>
            <a:ext cx="145379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8BE811-9FFB-1248-B031-017C282563B4}"/>
              </a:ext>
            </a:extLst>
          </p:cNvPr>
          <p:cNvSpPr txBox="1"/>
          <p:nvPr/>
        </p:nvSpPr>
        <p:spPr>
          <a:xfrm>
            <a:off x="1295400" y="3461657"/>
            <a:ext cx="124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0000  (“0”)</a:t>
            </a:r>
          </a:p>
          <a:p>
            <a:r>
              <a:rPr lang="en-US" dirty="0"/>
              <a:t>0001  (“1”)</a:t>
            </a:r>
          </a:p>
          <a:p>
            <a:r>
              <a:rPr lang="en-US" dirty="0"/>
              <a:t>0010  (“2”)</a:t>
            </a:r>
          </a:p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F57279-60EA-174A-99DA-518B732B9F1E}"/>
              </a:ext>
            </a:extLst>
          </p:cNvPr>
          <p:cNvSpPr txBox="1"/>
          <p:nvPr/>
        </p:nvSpPr>
        <p:spPr>
          <a:xfrm>
            <a:off x="4663979" y="3461657"/>
            <a:ext cx="100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0111111</a:t>
            </a:r>
          </a:p>
          <a:p>
            <a:r>
              <a:rPr lang="en-US" dirty="0"/>
              <a:t>0000110</a:t>
            </a:r>
          </a:p>
          <a:p>
            <a:r>
              <a:rPr lang="en-US" dirty="0"/>
              <a:t>1011011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3073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Don’t freak out if you don’t understand the next ~15 slides. You will do fine in this course even if you don’t get this example.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It is however a useful and “interesting”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A9F09-BBB9-4066-84AB-DB41DCDF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539084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 2:4 Decoder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3429000" cy="4200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46624" y="27432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7746" y="3581400"/>
            <a:ext cx="4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514" y="358444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4038600"/>
          <a:ext cx="1981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yb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3505200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Truth Table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550" y="5410200"/>
            <a:ext cx="209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 1:2 decoder!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95784" y="2739622"/>
            <a:ext cx="1143000" cy="1250216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2A00B-BEE6-4D6E-9F36-B159BB8F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7011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 2:4 Decoder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3429000" cy="4200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46624" y="27432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7746" y="3581400"/>
            <a:ext cx="4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514" y="358444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7990" y="2743200"/>
            <a:ext cx="914400" cy="1188720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46624" y="23368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2739622"/>
            <a:ext cx="914400" cy="118872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60360" y="3581400"/>
            <a:ext cx="4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0128" y="358444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x0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387708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2:4 decoder can be built out of two 1:2 decoders combined using four AND gates.</a:t>
            </a:r>
          </a:p>
          <a:p>
            <a:r>
              <a:rPr lang="en-US" dirty="0"/>
              <a:t>One AND gate for each output.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to extend to larger decoders?</a:t>
            </a:r>
          </a:p>
          <a:p>
            <a:r>
              <a:rPr lang="en-US" dirty="0">
                <a:solidFill>
                  <a:srgbClr val="0000FF"/>
                </a:solidFill>
              </a:rPr>
              <a:t>Hard part: Knowing which small decoder outputs to AND together.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4FF0-7CE6-4E0E-AEBB-96018EDC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9572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BB15-6C05-FE40-ABC0-8CA61341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 Interpretation: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E69C-F45A-4E4A-AFEC-D2878C5BA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Divide input bus into N smaller busses such that every input wire is part of just one of the  smaller buses</a:t>
            </a:r>
          </a:p>
          <a:p>
            <a:r>
              <a:rPr lang="en-US" dirty="0"/>
              <a:t>Any input bus value has a corresponding set of values assigned to each of the N smaller busses.</a:t>
            </a:r>
          </a:p>
          <a:p>
            <a:r>
              <a:rPr lang="en-US" dirty="0"/>
              <a:t>Let the smaller busses specify positions in an N-dimensional space.  Notice: Each point in this space corresponds to just one input value. </a:t>
            </a:r>
          </a:p>
          <a:p>
            <a:r>
              <a:rPr lang="en-US" dirty="0"/>
              <a:t>Let each decoder output be represented by one of these positions.   </a:t>
            </a:r>
          </a:p>
          <a:p>
            <a:r>
              <a:rPr lang="en-US" dirty="0"/>
              <a:t>Use AND gate to verify each of the N smaller busses has the value that corresponds to this output.</a:t>
            </a:r>
          </a:p>
          <a:p>
            <a:r>
              <a:rPr lang="en-US" dirty="0"/>
              <a:t>Simplify AND gate inputs by using one-hot code.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2F965-331D-1341-9E39-83AD325D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107F-8C68-4443-BB5F-CFD0704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4444244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</a:t>
            </a:r>
            <a:r>
              <a:rPr lang="en-US" dirty="0" err="1"/>
              <a:t>xb,yb</a:t>
            </a:r>
            <a:r>
              <a:rPr lang="en-US" dirty="0"/>
              <a:t>) specify coordinate in Euclidean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2:4 decoder output that has value of 1 indicates which point (</a:t>
            </a:r>
            <a:r>
              <a:rPr lang="en-US" dirty="0" err="1"/>
              <a:t>xb,yb</a:t>
            </a:r>
            <a:r>
              <a:rPr lang="en-US" dirty="0"/>
              <a:t>) corresponds to.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923" y="4537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2666" y="4539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6388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6388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6F61-AD8A-478A-9DD8-A56A0590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2313712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</a:t>
            </a:r>
            <a:r>
              <a:rPr lang="en-US" dirty="0" err="1"/>
              <a:t>xb,yb</a:t>
            </a:r>
            <a:r>
              <a:rPr lang="en-US" dirty="0"/>
              <a:t>) specify coordinate in Euclidean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2:4 decoder output that has value of 1 indicates which point (</a:t>
            </a:r>
            <a:r>
              <a:rPr lang="en-US" dirty="0" err="1"/>
              <a:t>xb,yb</a:t>
            </a:r>
            <a:r>
              <a:rPr lang="en-US" dirty="0"/>
              <a:t>) corresponds to.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923" y="4537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2666" y="4539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6388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6388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5" name="TextBox 44"/>
          <p:cNvSpPr txBox="1"/>
          <p:nvPr/>
        </p:nvSpPr>
        <p:spPr>
          <a:xfrm>
            <a:off x="4800600" y="329576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}=00</a:t>
            </a:r>
            <a:r>
              <a:rPr lang="en-US" baseline="-25000" dirty="0"/>
              <a:t>2</a:t>
            </a:r>
          </a:p>
          <a:p>
            <a:r>
              <a:rPr lang="en-US" dirty="0"/>
              <a:t>         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44B3-2709-4186-9A29-91BC74B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453506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</a:t>
            </a:r>
            <a:r>
              <a:rPr lang="en-US" dirty="0" err="1"/>
              <a:t>xb,yb</a:t>
            </a:r>
            <a:r>
              <a:rPr lang="en-US" dirty="0"/>
              <a:t>) specify coordinate in Euclidean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2:4 decoder output that has value of 1 indicates which point (</a:t>
            </a:r>
            <a:r>
              <a:rPr lang="en-US" dirty="0" err="1"/>
              <a:t>xb,yb</a:t>
            </a:r>
            <a:r>
              <a:rPr lang="en-US" dirty="0"/>
              <a:t>) corresponds to.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923" y="4537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2666" y="4539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6388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6388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Oval 32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}=01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8689-A25F-4925-A3F8-F1EBE853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224736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</a:t>
            </a:r>
            <a:r>
              <a:rPr lang="en-US" dirty="0" err="1"/>
              <a:t>xb,yb</a:t>
            </a:r>
            <a:r>
              <a:rPr lang="en-US" dirty="0"/>
              <a:t>) specify coordinate in Euclidean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2:4 decoder output that has value of 1 indicates which point (</a:t>
            </a:r>
            <a:r>
              <a:rPr lang="en-US" dirty="0" err="1"/>
              <a:t>xb,yb</a:t>
            </a:r>
            <a:r>
              <a:rPr lang="en-US" dirty="0"/>
              <a:t>) corresponds to.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923" y="4537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2666" y="4539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6388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6388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Oval 32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}=10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93A29-658E-4D48-804C-745214E1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944846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</a:t>
            </a:r>
            <a:r>
              <a:rPr lang="en-US" dirty="0" err="1"/>
              <a:t>xb,yb</a:t>
            </a:r>
            <a:r>
              <a:rPr lang="en-US" dirty="0"/>
              <a:t>) specify coordinate in Euclidean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2:4 decoder output that has value of 1 indicates which point (</a:t>
            </a:r>
            <a:r>
              <a:rPr lang="en-US" dirty="0" err="1"/>
              <a:t>xb,yb</a:t>
            </a:r>
            <a:r>
              <a:rPr lang="en-US" dirty="0"/>
              <a:t>) corresponds to.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923" y="4537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2666" y="4539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6388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6388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}=11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37" name="Oval 36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7220B-3C61-469D-B98C-C471F65D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601113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(x1,x0) is one-hot code indicating x value</a:t>
            </a:r>
          </a:p>
          <a:p>
            <a:r>
              <a:rPr lang="en-US" sz="3000" dirty="0"/>
              <a:t>(y1,y0) is one-hot code indicating y value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4923" y="4495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x0=1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2666" y="453967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x1=1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62084" y="31358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2084" y="41148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y0=1</a:t>
            </a:r>
          </a:p>
        </p:txBody>
      </p:sp>
      <p:sp>
        <p:nvSpPr>
          <p:cNvPr id="33" name="Oval 32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BCDC9-A983-4582-8787-88A00C3F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90034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ea typeface="ＭＳ Ｐゴシック" pitchFamily="34" charset="-128"/>
              </a:rPr>
              <a:t>One-hot representation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654675"/>
          </a:xfrm>
        </p:spPr>
        <p:txBody>
          <a:bodyPr>
            <a:noAutofit/>
          </a:bodyPr>
          <a:lstStyle/>
          <a:p>
            <a:pPr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Represent a set of N elements with N bits</a:t>
            </a:r>
          </a:p>
          <a:p>
            <a:pPr>
              <a:tabLst>
                <a:tab pos="914400" algn="l"/>
                <a:tab pos="2743200" algn="l"/>
              </a:tabLst>
            </a:pP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Exactly one bit is set to 1 (all other bits are 0)</a:t>
            </a:r>
          </a:p>
          <a:p>
            <a:pPr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Example – encode numbers 0-7:</a:t>
            </a:r>
          </a:p>
          <a:p>
            <a:pPr marL="0" indent="0">
              <a:buNone/>
              <a:tabLst>
                <a:tab pos="914400" algn="l"/>
                <a:tab pos="2743200" algn="l"/>
              </a:tabLst>
            </a:pPr>
            <a:endParaRPr lang="en-US" sz="2400" dirty="0">
              <a:ea typeface="ＭＳ Ｐゴシック" pitchFamily="34" charset="-128"/>
            </a:endParaRP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</a:t>
            </a:r>
            <a:r>
              <a:rPr lang="en-US" sz="2400" u="sng" dirty="0">
                <a:ea typeface="ＭＳ Ｐゴシック" pitchFamily="34" charset="-128"/>
              </a:rPr>
              <a:t>Binary</a:t>
            </a:r>
            <a:r>
              <a:rPr lang="en-US" sz="2400" dirty="0">
                <a:ea typeface="ＭＳ Ｐゴシック" pitchFamily="34" charset="-128"/>
              </a:rPr>
              <a:t>	       </a:t>
            </a:r>
            <a:r>
              <a:rPr lang="en-US" sz="2400" u="sng" dirty="0">
                <a:ea typeface="ＭＳ Ｐゴシック" pitchFamily="34" charset="-128"/>
              </a:rPr>
              <a:t>One-hot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000		00000001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001		00000010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010		00000100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…		…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110		01000000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z="2400" dirty="0">
                <a:ea typeface="ＭＳ Ｐゴシック" pitchFamily="34" charset="-128"/>
              </a:rPr>
              <a:t>		111		10000000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C917B8-7126-424A-BB22-F2AF70A2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4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93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(x1,x0) is one-hot code indicating x-dimension</a:t>
            </a:r>
          </a:p>
          <a:p>
            <a:r>
              <a:rPr lang="en-US" dirty="0"/>
              <a:t>(y1,y0) is one-hot code indicating y-dimension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b[0] is 1 when x0 = 1 AND y0 = 1</a:t>
            </a:r>
          </a:p>
          <a:p>
            <a:r>
              <a:rPr lang="en-US" dirty="0"/>
              <a:t>Same as   “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b0  = x0 ⋀ y0</a:t>
            </a:r>
            <a:r>
              <a:rPr lang="en-US" dirty="0"/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14923" y="4495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x0=1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62084" y="41148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y0=1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60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}=00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4492" y="6324600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00</a:t>
            </a:r>
            <a:r>
              <a:rPr lang="en-US" sz="3200" baseline="-25000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43200" y="6324600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  <a:r>
              <a:rPr lang="en-US" sz="3200" baseline="-25000"/>
              <a:t>10</a:t>
            </a:r>
            <a:endParaRPr lang="en-US" sz="3200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26080" y="6217682"/>
            <a:ext cx="0" cy="2402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3"/>
            <a:endCxn id="17" idx="1"/>
          </p:cNvCxnSpPr>
          <p:nvPr/>
        </p:nvCxnSpPr>
        <p:spPr>
          <a:xfrm>
            <a:off x="3415179" y="6616988"/>
            <a:ext cx="94931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269517" y="6197456"/>
            <a:ext cx="189949" cy="280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887461" y="6208985"/>
            <a:ext cx="255488" cy="27968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5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93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(x1,x0) is one-hot code indicating x-dimension</a:t>
            </a:r>
          </a:p>
          <a:p>
            <a:r>
              <a:rPr lang="en-US" dirty="0"/>
              <a:t>(y1,y0) is one-hot code indicating y-dimension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b[1] is 1 when x0 = 1 AND y1 = 1</a:t>
            </a:r>
          </a:p>
          <a:p>
            <a:r>
              <a:rPr lang="en-US" dirty="0"/>
              <a:t>Same as    “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b1  = x0 ⋀ y1;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14923" y="4495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x0=1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9734" y="316907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y1=1</a:t>
            </a:r>
          </a:p>
        </p:txBody>
      </p:sp>
      <p:sp>
        <p:nvSpPr>
          <p:cNvPr id="32" name="Oval 31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61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}=01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64492" y="6324600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01</a:t>
            </a:r>
            <a:r>
              <a:rPr lang="en-US" sz="3200" baseline="-25000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43200" y="6324600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  <a:r>
              <a:rPr lang="en-US" sz="3200" baseline="-25000" dirty="0"/>
              <a:t>10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926080" y="6217682"/>
            <a:ext cx="0" cy="2402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15179" y="6616988"/>
            <a:ext cx="94931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4269517" y="6197456"/>
            <a:ext cx="189949" cy="280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 flipV="1">
            <a:off x="4887461" y="6217682"/>
            <a:ext cx="370339" cy="2709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93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(x1,x0) is one-hot code indicating x-dimension</a:t>
            </a:r>
          </a:p>
          <a:p>
            <a:r>
              <a:rPr lang="en-US" dirty="0"/>
              <a:t>(y1,y0) is one-hot code indicating y-dimension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b[2] is 1 when x1 = 1 AND y0 = 1</a:t>
            </a:r>
          </a:p>
          <a:p>
            <a:r>
              <a:rPr lang="en-US" dirty="0"/>
              <a:t>Same as    “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b2  = x1 ⋀ y0;</a:t>
            </a:r>
            <a:r>
              <a:rPr lang="en-US" dirty="0"/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3124" y="4495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x1=1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91200" y="407706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y0=1</a:t>
            </a:r>
          </a:p>
        </p:txBody>
      </p:sp>
      <p:sp>
        <p:nvSpPr>
          <p:cNvPr id="32" name="Oval 31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62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}=10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64492" y="6324600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-250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43200" y="6324600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baseline="-25000" dirty="0"/>
              <a:t>10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926080" y="6217682"/>
            <a:ext cx="0" cy="2402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415179" y="6616988"/>
            <a:ext cx="94931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269517" y="6197456"/>
            <a:ext cx="189949" cy="280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4887461" y="6217682"/>
            <a:ext cx="446539" cy="2709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2:4 Decoder Geometric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93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(x1,x0) is one-hot code indicating x-dimension</a:t>
            </a:r>
          </a:p>
          <a:p>
            <a:r>
              <a:rPr lang="en-US" dirty="0"/>
              <a:t>(y1,y0) is one-hot code indicating y-dimension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b[3] is 1 when x1 = 1 AND y1 = 1</a:t>
            </a:r>
          </a:p>
          <a:p>
            <a:r>
              <a:rPr lang="en-US" dirty="0"/>
              <a:t>Same as    “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b3  = x1 ⋀ y1;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36878" y="3352800"/>
            <a:ext cx="11430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43434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2800" y="2438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382069" y="3264769"/>
            <a:ext cx="182880" cy="182880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676294" y="2818230"/>
            <a:ext cx="813614" cy="1218533"/>
          </a:xfrm>
          <a:custGeom>
            <a:avLst/>
            <a:gdLst>
              <a:gd name="T0" fmla="*/ 862 w 862"/>
              <a:gd name="T1" fmla="*/ 1291 h 1291"/>
              <a:gd name="T2" fmla="*/ 862 w 862"/>
              <a:gd name="T3" fmla="*/ 0 h 1291"/>
              <a:gd name="T4" fmla="*/ 0 w 862"/>
              <a:gd name="T5" fmla="*/ 0 h 1291"/>
              <a:gd name="T6" fmla="*/ 0 w 862"/>
              <a:gd name="T7" fmla="*/ 1291 h 1291"/>
              <a:gd name="T8" fmla="*/ 862 w 862"/>
              <a:gd name="T9" fmla="*/ 1291 h 1291"/>
              <a:gd name="T10" fmla="*/ 862 w 862"/>
              <a:gd name="T11" fmla="*/ 1291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248400" y="3353744"/>
            <a:ext cx="432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7495571" y="3276600"/>
            <a:ext cx="7340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6749916" y="3325087"/>
            <a:ext cx="11043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7315200" y="3326031"/>
            <a:ext cx="121759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b</a:t>
            </a:r>
            <a:endParaRPr lang="en-US" sz="1400" dirty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 rot="5400000">
            <a:off x="6572469" y="3249578"/>
            <a:ext cx="1055244" cy="3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Decoder</a:t>
            </a:r>
            <a:endParaRPr lang="en-US" sz="2000" dirty="0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248400" y="3583100"/>
            <a:ext cx="434813" cy="38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471974" y="2973613"/>
            <a:ext cx="7576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512290" y="3885256"/>
            <a:ext cx="717310" cy="43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7499707" y="3576638"/>
            <a:ext cx="729893" cy="6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46" name="TextBox 45"/>
          <p:cNvSpPr txBox="1"/>
          <p:nvPr/>
        </p:nvSpPr>
        <p:spPr>
          <a:xfrm>
            <a:off x="8237103" y="3704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5840" y="3398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5840" y="3074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5840" y="2788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5438" y="48122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096" y="36634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yb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3124" y="4495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x1=1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91200" y="316907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y1=1</a:t>
            </a:r>
          </a:p>
        </p:txBody>
      </p:sp>
      <p:sp>
        <p:nvSpPr>
          <p:cNvPr id="32" name="Oval 31"/>
          <p:cNvSpPr/>
          <p:nvPr/>
        </p:nvSpPr>
        <p:spPr>
          <a:xfrm>
            <a:off x="327660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4326" y="3261359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04360" y="4251961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63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00600" y="32957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r>
              <a:rPr lang="en-US" dirty="0" err="1"/>
              <a:t>xb,yb</a:t>
            </a:r>
            <a:r>
              <a:rPr lang="en-US" dirty="0"/>
              <a:t>}=11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          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64492" y="6324600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11</a:t>
            </a:r>
            <a:r>
              <a:rPr lang="en-US" sz="3200" baseline="-25000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43200" y="6324600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baseline="-25000" dirty="0"/>
              <a:t>10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926080" y="6217682"/>
            <a:ext cx="0" cy="2402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415179" y="6616988"/>
            <a:ext cx="94931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269517" y="6197456"/>
            <a:ext cx="189949" cy="280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flipV="1">
            <a:off x="4887461" y="6217682"/>
            <a:ext cx="370339" cy="2709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6:64 Decoder </a:t>
            </a:r>
            <a:r>
              <a:rPr lang="en-US" dirty="0"/>
              <a:t>Geometric Interpretation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endParaRPr lang="en-US" sz="2800" b="0">
              <a:solidFill>
                <a:srgbClr val="000099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63538" y="1219200"/>
            <a:ext cx="8323262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Build 6 </a:t>
            </a:r>
            <a:r>
              <a:rPr lang="en-US" sz="2400" b="0" dirty="0">
                <a:sym typeface="Wingdings" pitchFamily="2" charset="2"/>
              </a:rPr>
              <a:t> 64 decoder from three 2  4 decoders</a:t>
            </a:r>
          </a:p>
          <a:p>
            <a:pPr marL="3429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Think of each bit of output as one point in a cube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Each 2</a:t>
            </a:r>
            <a:r>
              <a:rPr lang="en-US" sz="2400" b="0" dirty="0">
                <a:sym typeface="Wingdings" pitchFamily="2" charset="2"/>
              </a:rPr>
              <a:t>4 decodes 2 bits of input “a”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/>
              <a:t>a</a:t>
            </a:r>
            <a:r>
              <a:rPr lang="en-US" sz="2400" b="0" dirty="0"/>
              <a:t>[5</a:t>
            </a:r>
            <a:r>
              <a:rPr lang="en-US" sz="2400" dirty="0"/>
              <a:t>:4]</a:t>
            </a:r>
            <a:r>
              <a:rPr lang="en-US" sz="2400" b="0" dirty="0">
                <a:sym typeface="Wingdings" pitchFamily="2" charset="2"/>
              </a:rPr>
              <a:t>x[3:0]</a:t>
            </a:r>
            <a:endParaRPr lang="en-US" sz="2400" dirty="0">
              <a:sym typeface="Wingdings" pitchFamily="2" charset="2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ym typeface="Wingdings" pitchFamily="2" charset="2"/>
              </a:rPr>
              <a:t>a[</a:t>
            </a:r>
            <a:r>
              <a:rPr lang="en-US" sz="2400" b="0" dirty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:</a:t>
            </a:r>
            <a:r>
              <a:rPr lang="en-US" sz="2400" b="0" dirty="0">
                <a:sym typeface="Wingdings" pitchFamily="2" charset="2"/>
              </a:rPr>
              <a:t>2]y[3:0]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ym typeface="Wingdings" pitchFamily="2" charset="2"/>
              </a:rPr>
              <a:t>a[1:0]</a:t>
            </a:r>
            <a:r>
              <a:rPr lang="en-US" sz="2400" b="0" dirty="0">
                <a:sym typeface="Wingdings" pitchFamily="2" charset="2"/>
              </a:rPr>
              <a:t>z[3:0]</a:t>
            </a:r>
            <a:endParaRPr lang="en-US" sz="2400" dirty="0">
              <a:sym typeface="Wingdings" pitchFamily="2" charset="2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>
              <a:sym typeface="Wingdings" pitchFamily="2" charset="2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endParaRPr lang="en-US" sz="2400" dirty="0">
              <a:sym typeface="Wingdings" pitchFamily="2" charset="2"/>
            </a:endParaRPr>
          </a:p>
          <a:p>
            <a:pPr marL="285750" indent="-285750">
              <a:spcBef>
                <a:spcPct val="20000"/>
              </a:spcBef>
              <a:buSzPct val="100000"/>
              <a:buFontTx/>
              <a:buChar char="•"/>
            </a:pPr>
            <a:endParaRPr lang="en-US" sz="2400" dirty="0">
              <a:sym typeface="Wingdings" pitchFamily="2" charset="2"/>
            </a:endParaRPr>
          </a:p>
          <a:p>
            <a:pPr marL="285750" indent="-285750"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>
              <a:sym typeface="Wingdings" pitchFamily="2" charset="2"/>
            </a:endParaRPr>
          </a:p>
        </p:txBody>
      </p:sp>
      <p:graphicFrame>
        <p:nvGraphicFramePr>
          <p:cNvPr id="591877" name="Group 5"/>
          <p:cNvGraphicFramePr>
            <a:graphicFrameLocks noGrp="1"/>
          </p:cNvGraphicFramePr>
          <p:nvPr/>
        </p:nvGraphicFramePr>
        <p:xfrm>
          <a:off x="6096000" y="4800599"/>
          <a:ext cx="2362200" cy="1600201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z3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91921" name="Group 49"/>
          <p:cNvGraphicFramePr>
            <a:graphicFrameLocks noGrp="1"/>
          </p:cNvGraphicFramePr>
          <p:nvPr/>
        </p:nvGraphicFramePr>
        <p:xfrm>
          <a:off x="3276600" y="4800599"/>
          <a:ext cx="2362200" cy="1600201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y3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91965" name="Group 93"/>
          <p:cNvGraphicFramePr>
            <a:graphicFrameLocks noGrp="1"/>
          </p:cNvGraphicFramePr>
          <p:nvPr/>
        </p:nvGraphicFramePr>
        <p:xfrm>
          <a:off x="457200" y="4800599"/>
          <a:ext cx="2362200" cy="1600201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x3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16" descr="ss3-6-64-decoder-3D-empty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85010"/>
            <a:ext cx="2590800" cy="3044190"/>
          </a:xfrm>
          <a:prstGeom prst="rect">
            <a:avLst/>
          </a:prstGeom>
        </p:spPr>
      </p:pic>
      <p:pic>
        <p:nvPicPr>
          <p:cNvPr id="18" name="Picture 17" descr="ss3-6-64-decoder-3D-poin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83600"/>
            <a:ext cx="2590800" cy="3044190"/>
          </a:xfrm>
          <a:prstGeom prst="rect">
            <a:avLst/>
          </a:prstGeom>
        </p:spPr>
      </p:pic>
      <p:pic>
        <p:nvPicPr>
          <p:cNvPr id="19" name="Picture 18" descr="ss3-6-64-decoder-3D-x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981200"/>
            <a:ext cx="2592000" cy="2937600"/>
          </a:xfrm>
          <a:prstGeom prst="rect">
            <a:avLst/>
          </a:prstGeom>
        </p:spPr>
      </p:pic>
      <p:pic>
        <p:nvPicPr>
          <p:cNvPr id="20" name="Picture 19" descr="ss3-6-64-decoder-3D-xy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1983600"/>
            <a:ext cx="2592000" cy="3045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4114800"/>
            <a:ext cx="349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 input a = 011010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2B980-FFFE-4E37-B2AF-A106948C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3232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 bldLvl="2"/>
      <p:bldP spid="21" grpId="0" uiExpan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2-Stage decoder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1600200" y="609600"/>
          <a:ext cx="5338763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667000" imgH="2286000" progId="Visio.Drawing.6">
                  <p:embed/>
                </p:oleObj>
              </mc:Choice>
              <mc:Fallback>
                <p:oleObj name="Visio" r:id="rId3" imgW="2667000" imgH="2286000" progId="Visio.Drawing.6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09600"/>
                        <a:ext cx="5338763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98F77-D475-4EC0-B758-1C61CBB2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7407611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Advantage Of Dividing Large Decoder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6-&gt;64 decoder requires: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64 6-input AND gates (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384 inputs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6-&gt;64 decoder using 2-&gt;4 decoders requires: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12 2-input AND gates 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24 inputs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64 3-input AND gates 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192 inputs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Faster, smaller, lower power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CADE2-7019-4080-AE78-A3FFF3AE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3106292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0979-9E08-D84C-8E94-0BE83914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5802-5B81-B149-A0CF-1D0A494F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learned about three combinational logic building blocks: decoder, encoder, mux</a:t>
            </a:r>
          </a:p>
          <a:p>
            <a:r>
              <a:rPr lang="en-US" dirty="0"/>
              <a:t>We saw how to design them using truth tables and optimize them using Boolean algebra</a:t>
            </a:r>
          </a:p>
          <a:p>
            <a:r>
              <a:rPr lang="en-US" dirty="0"/>
              <a:t>Learned how an FPGA works</a:t>
            </a:r>
          </a:p>
          <a:p>
            <a:r>
              <a:rPr lang="en-US" dirty="0"/>
              <a:t>Saw how a read-only-memory works.</a:t>
            </a:r>
          </a:p>
          <a:p>
            <a:r>
              <a:rPr lang="en-US" dirty="0"/>
              <a:t>Saw how to build larger building blocks out of smaller building blocks.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CCE4-2B7E-764D-8861-8A8FE881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EC0ED-7EEA-3246-A1BA-BE3277A2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given a number in binary and want to build a circuit that converts this to the corresponding one-hot code.</a:t>
            </a:r>
          </a:p>
          <a:p>
            <a:r>
              <a:rPr lang="en-US" dirty="0"/>
              <a:t>How might you design such a circuit?</a:t>
            </a:r>
          </a:p>
          <a:p>
            <a:r>
              <a:rPr lang="en-US" dirty="0"/>
              <a:t>Write out the truth table then, for each output bit draw a KMAP.</a:t>
            </a:r>
          </a:p>
          <a:p>
            <a:r>
              <a:rPr lang="en-US" dirty="0"/>
              <a:t>However, this is such a common circuit, it has a name…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6076-F1AF-4EFE-826B-BFF66A89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  <p:extLst>
      <p:ext uri="{BB962C8B-B14F-4D97-AF65-F5344CB8AC3E}">
        <p14:creationId xmlns:p14="http://schemas.microsoft.com/office/powerpoint/2010/main" val="123731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Decoder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81000" y="1066800"/>
            <a:ext cx="736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A decoder converts symbols from one code to another.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A binary to one-hot decoder converts a symbol from binary code to a one-hot code.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/>
              <a:t>Used to construct memory (return to see how later)</a:t>
            </a:r>
            <a:endParaRPr lang="en-US" sz="2400" b="0" dirty="0"/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sz="2400" b="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487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400" b="0" i="1" dirty="0">
                <a:solidFill>
                  <a:srgbClr val="0000FF"/>
                </a:solidFill>
              </a:rPr>
              <a:t>Binary input a to one-hot output </a:t>
            </a:r>
            <a:r>
              <a:rPr lang="en-US" sz="2400" b="0" i="1" dirty="0" err="1">
                <a:solidFill>
                  <a:srgbClr val="0000FF"/>
                </a:solidFill>
              </a:rPr>
              <a:t>b</a:t>
            </a:r>
            <a:endParaRPr lang="en-US" sz="2400" b="0" i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400" b="0" dirty="0">
                <a:solidFill>
                  <a:srgbClr val="0000FF"/>
                </a:solidFill>
              </a:rPr>
              <a:t>  b[</a:t>
            </a:r>
            <a:r>
              <a:rPr lang="en-US" sz="2400" b="0" dirty="0" err="1">
                <a:solidFill>
                  <a:srgbClr val="0000FF"/>
                </a:solidFill>
              </a:rPr>
              <a:t>i</a:t>
            </a:r>
            <a:r>
              <a:rPr lang="en-US" sz="2400" b="0" dirty="0">
                <a:solidFill>
                  <a:srgbClr val="0000FF"/>
                </a:solidFill>
              </a:rPr>
              <a:t>] = 1 if a = i</a:t>
            </a:r>
          </a:p>
          <a:p>
            <a:pPr algn="ctr" eaLnBrk="1" hangingPunct="1"/>
            <a:r>
              <a:rPr lang="en-US" sz="2400" b="0" dirty="0">
                <a:solidFill>
                  <a:srgbClr val="0000FF"/>
                </a:solidFill>
              </a:rPr>
              <a:t>(or b = 1&lt;&lt;a)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462463" y="3700463"/>
            <a:ext cx="4125912" cy="2082800"/>
            <a:chOff x="2811" y="2331"/>
            <a:chExt cx="2599" cy="1312"/>
          </a:xfrm>
        </p:grpSpPr>
        <p:sp>
          <p:nvSpPr>
            <p:cNvPr id="18439" name="Freeform 28"/>
            <p:cNvSpPr>
              <a:spLocks/>
            </p:cNvSpPr>
            <p:nvPr/>
          </p:nvSpPr>
          <p:spPr bwMode="auto">
            <a:xfrm>
              <a:off x="3668" y="2331"/>
              <a:ext cx="862" cy="1291"/>
            </a:xfrm>
            <a:custGeom>
              <a:avLst/>
              <a:gdLst>
                <a:gd name="T0" fmla="*/ 862 w 862"/>
                <a:gd name="T1" fmla="*/ 1291 h 1291"/>
                <a:gd name="T2" fmla="*/ 862 w 862"/>
                <a:gd name="T3" fmla="*/ 0 h 1291"/>
                <a:gd name="T4" fmla="*/ 0 w 862"/>
                <a:gd name="T5" fmla="*/ 0 h 1291"/>
                <a:gd name="T6" fmla="*/ 0 w 862"/>
                <a:gd name="T7" fmla="*/ 1291 h 1291"/>
                <a:gd name="T8" fmla="*/ 862 w 862"/>
                <a:gd name="T9" fmla="*/ 1291 h 1291"/>
                <a:gd name="T10" fmla="*/ 862 w 862"/>
                <a:gd name="T11" fmla="*/ 1291 h 1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2"/>
                <a:gd name="T19" fmla="*/ 0 h 1291"/>
                <a:gd name="T20" fmla="*/ 862 w 862"/>
                <a:gd name="T21" fmla="*/ 1291 h 1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2" h="1291">
                  <a:moveTo>
                    <a:pt x="862" y="1291"/>
                  </a:moveTo>
                  <a:lnTo>
                    <a:pt x="862" y="0"/>
                  </a:lnTo>
                  <a:lnTo>
                    <a:pt x="0" y="0"/>
                  </a:lnTo>
                  <a:lnTo>
                    <a:pt x="0" y="1291"/>
                  </a:lnTo>
                  <a:lnTo>
                    <a:pt x="862" y="1291"/>
                  </a:lnTo>
                  <a:close/>
                </a:path>
              </a:pathLst>
            </a:cu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36"/>
            <p:cNvSpPr>
              <a:spLocks noChangeShapeType="1"/>
            </p:cNvSpPr>
            <p:nvPr/>
          </p:nvSpPr>
          <p:spPr bwMode="auto">
            <a:xfrm>
              <a:off x="2811" y="2983"/>
              <a:ext cx="8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37"/>
            <p:cNvSpPr>
              <a:spLocks noChangeShapeType="1"/>
            </p:cNvSpPr>
            <p:nvPr/>
          </p:nvSpPr>
          <p:spPr bwMode="auto">
            <a:xfrm flipV="1">
              <a:off x="3189" y="2929"/>
              <a:ext cx="107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38"/>
            <p:cNvSpPr>
              <a:spLocks noChangeArrowheads="1"/>
            </p:cNvSpPr>
            <p:nvPr/>
          </p:nvSpPr>
          <p:spPr bwMode="auto">
            <a:xfrm>
              <a:off x="3313" y="302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8443" name="Line 39"/>
            <p:cNvSpPr>
              <a:spLocks noChangeShapeType="1"/>
            </p:cNvSpPr>
            <p:nvPr/>
          </p:nvSpPr>
          <p:spPr bwMode="auto">
            <a:xfrm>
              <a:off x="4536" y="2983"/>
              <a:ext cx="8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40"/>
            <p:cNvSpPr>
              <a:spLocks noChangeShapeType="1"/>
            </p:cNvSpPr>
            <p:nvPr/>
          </p:nvSpPr>
          <p:spPr bwMode="auto">
            <a:xfrm flipV="1">
              <a:off x="4913" y="2929"/>
              <a:ext cx="107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41"/>
            <p:cNvSpPr>
              <a:spLocks noChangeArrowheads="1"/>
            </p:cNvSpPr>
            <p:nvPr/>
          </p:nvSpPr>
          <p:spPr bwMode="auto">
            <a:xfrm>
              <a:off x="5037" y="3029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18446" name="Rectangle 42"/>
            <p:cNvSpPr>
              <a:spLocks noChangeArrowheads="1"/>
            </p:cNvSpPr>
            <p:nvPr/>
          </p:nvSpPr>
          <p:spPr bwMode="auto">
            <a:xfrm>
              <a:off x="3746" y="286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8447" name="Rectangle 44"/>
            <p:cNvSpPr>
              <a:spLocks noChangeArrowheads="1"/>
            </p:cNvSpPr>
            <p:nvPr/>
          </p:nvSpPr>
          <p:spPr bwMode="auto">
            <a:xfrm>
              <a:off x="5317" y="332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4880" y="3410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18449" name="Rectangle 46"/>
            <p:cNvSpPr>
              <a:spLocks noChangeArrowheads="1"/>
            </p:cNvSpPr>
            <p:nvPr/>
          </p:nvSpPr>
          <p:spPr bwMode="auto">
            <a:xfrm>
              <a:off x="5228" y="341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18450" name="Rectangle 47"/>
            <p:cNvSpPr>
              <a:spLocks noChangeArrowheads="1"/>
            </p:cNvSpPr>
            <p:nvPr/>
          </p:nvSpPr>
          <p:spPr bwMode="auto">
            <a:xfrm>
              <a:off x="5091" y="343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≤</a:t>
              </a:r>
            </a:p>
          </p:txBody>
        </p:sp>
        <p:sp>
          <p:nvSpPr>
            <p:cNvPr id="18451" name="Rectangle 48"/>
            <p:cNvSpPr>
              <a:spLocks noChangeArrowheads="1"/>
            </p:cNvSpPr>
            <p:nvPr/>
          </p:nvSpPr>
          <p:spPr bwMode="auto">
            <a:xfrm>
              <a:off x="4382" y="286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18452" name="Rectangle 50"/>
            <p:cNvSpPr>
              <a:spLocks noChangeArrowheads="1"/>
            </p:cNvSpPr>
            <p:nvPr/>
          </p:nvSpPr>
          <p:spPr bwMode="auto">
            <a:xfrm rot="5400000">
              <a:off x="3633" y="2830"/>
              <a:ext cx="96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0">
                  <a:solidFill>
                    <a:srgbClr val="000000"/>
                  </a:solidFill>
                </a:rPr>
                <a:t>Decoder</a:t>
              </a:r>
              <a:endParaRPr lang="en-US" sz="28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488D7-F5FA-4247-9E38-98232FDF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 of a Decoder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2800" y="1219200"/>
            <a:ext cx="2133600" cy="365125"/>
            <a:chOff x="2352" y="2448"/>
            <a:chExt cx="1344" cy="220"/>
          </a:xfrm>
        </p:grpSpPr>
        <p:sp>
          <p:nvSpPr>
            <p:cNvPr id="19502" name="Line 4"/>
            <p:cNvSpPr>
              <a:spLocks noChangeShapeType="1"/>
            </p:cNvSpPr>
            <p:nvPr/>
          </p:nvSpPr>
          <p:spPr bwMode="auto">
            <a:xfrm>
              <a:off x="2496" y="2544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03" name="Text Box 5"/>
            <p:cNvSpPr txBox="1">
              <a:spLocks noChangeArrowheads="1"/>
            </p:cNvSpPr>
            <p:nvPr/>
          </p:nvSpPr>
          <p:spPr bwMode="auto">
            <a:xfrm>
              <a:off x="2352" y="2448"/>
              <a:ext cx="134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20000"/>
                </a:spcBef>
                <a:buSzPct val="100000"/>
              </a:pPr>
              <a:r>
                <a:rPr lang="en-US" sz="2400" b="0" dirty="0">
                  <a:solidFill>
                    <a:srgbClr val="0000FF"/>
                  </a:solidFill>
                  <a:cs typeface="Times New Roman" pitchFamily="18" charset="0"/>
                </a:rPr>
                <a:t>2      4 Decoder</a:t>
              </a:r>
              <a:endParaRPr lang="en-US" b="0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589830" name="Group 6"/>
          <p:cNvGraphicFramePr>
            <a:graphicFrameLocks noGrp="1"/>
          </p:cNvGraphicFramePr>
          <p:nvPr/>
        </p:nvGraphicFramePr>
        <p:xfrm>
          <a:off x="3009900" y="1828799"/>
          <a:ext cx="2819400" cy="1600201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b3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768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D7E8C-1D1E-4FFE-A32C-CB08E52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#4</a:t>
            </a:r>
          </a:p>
        </p:txBody>
      </p:sp>
      <p:graphicFrame>
        <p:nvGraphicFramePr>
          <p:cNvPr id="34" name="Group 6">
            <a:extLst>
              <a:ext uri="{FF2B5EF4-FFF2-40B4-BE49-F238E27FC236}">
                <a16:creationId xmlns:a16="http://schemas.microsoft.com/office/drawing/2014/main" id="{D99BAE71-CC8B-8840-BEE0-968A63459820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4267200"/>
          <a:ext cx="1409700" cy="1600201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Group 6">
            <a:extLst>
              <a:ext uri="{FF2B5EF4-FFF2-40B4-BE49-F238E27FC236}">
                <a16:creationId xmlns:a16="http://schemas.microsoft.com/office/drawing/2014/main" id="{5E2CF5B3-333A-8C43-96BA-1BB6E8921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82161"/>
              </p:ext>
            </p:extLst>
          </p:nvPr>
        </p:nvGraphicFramePr>
        <p:xfrm>
          <a:off x="4419600" y="4267199"/>
          <a:ext cx="1409700" cy="1600201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86916</TotalTime>
  <Words>3833</Words>
  <Application>Microsoft Macintosh PowerPoint</Application>
  <PresentationFormat>On-screen Show (4:3)</PresentationFormat>
  <Paragraphs>1407</Paragraphs>
  <Slides>67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Cambria Math</vt:lpstr>
      <vt:lpstr>Comic Sans MS</vt:lpstr>
      <vt:lpstr>Consolas</vt:lpstr>
      <vt:lpstr>Times New Roman</vt:lpstr>
      <vt:lpstr>Office Theme</vt:lpstr>
      <vt:lpstr>Visio</vt:lpstr>
      <vt:lpstr>VISIO</vt:lpstr>
      <vt:lpstr>CPEN 211: Computer Systems I  Slide Set 4: Combinational Logic Building Blocks (1) </vt:lpstr>
      <vt:lpstr>Learning Objectives</vt:lpstr>
      <vt:lpstr>Combinational Building Blocks</vt:lpstr>
      <vt:lpstr>PowerPoint Presentation</vt:lpstr>
      <vt:lpstr>Example: Seven-Segment Decoder</vt:lpstr>
      <vt:lpstr>One-hot representation</vt:lpstr>
      <vt:lpstr>PowerPoint Presentation</vt:lpstr>
      <vt:lpstr>Decoder</vt:lpstr>
      <vt:lpstr>Example of a Decoder</vt:lpstr>
      <vt:lpstr>Example of a Decoder</vt:lpstr>
      <vt:lpstr>3:8 decoder</vt:lpstr>
      <vt:lpstr>Encoder</vt:lpstr>
      <vt:lpstr>How to choose one of two different inputs in a digital circuit?</vt:lpstr>
      <vt:lpstr>Multiplexer</vt:lpstr>
      <vt:lpstr>Multiplexer Select Encoding</vt:lpstr>
      <vt:lpstr>Example: k-bit, 4 to 1 multiplexer with one-hot select</vt:lpstr>
      <vt:lpstr>Multiplexer</vt:lpstr>
      <vt:lpstr>Multiplexer (n=2,k=1)</vt:lpstr>
      <vt:lpstr>Let’s design this multiplexer…</vt:lpstr>
      <vt:lpstr>Multiplexer Implementation</vt:lpstr>
      <vt:lpstr>PowerPoint Presentation</vt:lpstr>
      <vt:lpstr>PowerPoint Presentation</vt:lpstr>
      <vt:lpstr>k-bit Binary-Select Multiplexer</vt:lpstr>
      <vt:lpstr>1-bit, 4-input: Binary-Select Multiplexer</vt:lpstr>
      <vt:lpstr>Recall: Tri-state inverter</vt:lpstr>
      <vt:lpstr>Multiplexer Implementation</vt:lpstr>
      <vt:lpstr>Recall: Shannon Expansion</vt:lpstr>
      <vt:lpstr>PowerPoint Presentation</vt:lpstr>
      <vt:lpstr>PowerPoint Presentation</vt:lpstr>
      <vt:lpstr>What’s Inside an FPGA?</vt:lpstr>
      <vt:lpstr>What’s Inside an FPGA?</vt:lpstr>
      <vt:lpstr>FPGA Logic Block: </vt:lpstr>
      <vt:lpstr>What’s Inside an FPGA?</vt:lpstr>
      <vt:lpstr>Reconfigurable Logic:</vt:lpstr>
      <vt:lpstr>Memory</vt:lpstr>
      <vt:lpstr>Memory</vt:lpstr>
      <vt:lpstr>Read-only memory (ROM)</vt:lpstr>
      <vt:lpstr>Example Read Only Memory (n=2, m=1)</vt:lpstr>
      <vt:lpstr>Example: n=2, m=1</vt:lpstr>
      <vt:lpstr>PowerPoint Presentation</vt:lpstr>
      <vt:lpstr>PowerPoint Presentation</vt:lpstr>
      <vt:lpstr>What’s Inside an FPGA? Continued… </vt:lpstr>
      <vt:lpstr>What’s Inside an FPGA? </vt:lpstr>
      <vt:lpstr>What’s Inside an FPGA? </vt:lpstr>
      <vt:lpstr>Factoring</vt:lpstr>
      <vt:lpstr>Example:  4-Input Binary Select Multiplexer</vt:lpstr>
      <vt:lpstr>Example:  4-Input Binary Select Multiplexer</vt:lpstr>
      <vt:lpstr>Designing A Large Encoder – 164 from five 42s</vt:lpstr>
      <vt:lpstr>Example: Larger Decoders</vt:lpstr>
      <vt:lpstr>PowerPoint Presentation</vt:lpstr>
      <vt:lpstr>Reconsider 2:4 Decoder</vt:lpstr>
      <vt:lpstr>Reconsider 2:4 Decoder</vt:lpstr>
      <vt:lpstr>Geometric Interpretation: Big picture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2:4 Decoder Geometric Interpretation</vt:lpstr>
      <vt:lpstr>6:64 Decoder Geometric Interpretation</vt:lpstr>
      <vt:lpstr>2-Stage decoder </vt:lpstr>
      <vt:lpstr>Advantage Of Dividing Large Decoder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3:  Combinational logic in VHDL Combinational Logic Building Blocks</dc:title>
  <dc:creator>Tor M. Aamodt</dc:creator>
  <cp:lastModifiedBy>Tor Aamodt</cp:lastModifiedBy>
  <cp:revision>663</cp:revision>
  <dcterms:created xsi:type="dcterms:W3CDTF">2014-08-22T04:21:31Z</dcterms:created>
  <dcterms:modified xsi:type="dcterms:W3CDTF">2023-09-14T01:10:25Z</dcterms:modified>
</cp:coreProperties>
</file>