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sldIdLst>
    <p:sldId id="258" r:id="rId2"/>
    <p:sldId id="331" r:id="rId3"/>
    <p:sldId id="330" r:id="rId4"/>
    <p:sldId id="332" r:id="rId5"/>
    <p:sldId id="333" r:id="rId6"/>
    <p:sldId id="303" r:id="rId7"/>
    <p:sldId id="334" r:id="rId8"/>
    <p:sldId id="335" r:id="rId9"/>
    <p:sldId id="260" r:id="rId10"/>
    <p:sldId id="340" r:id="rId11"/>
    <p:sldId id="342" r:id="rId12"/>
    <p:sldId id="343" r:id="rId13"/>
    <p:sldId id="344" r:id="rId14"/>
    <p:sldId id="341" r:id="rId15"/>
    <p:sldId id="348" r:id="rId16"/>
    <p:sldId id="345" r:id="rId17"/>
    <p:sldId id="349" r:id="rId18"/>
    <p:sldId id="350" r:id="rId19"/>
    <p:sldId id="351" r:id="rId20"/>
    <p:sldId id="346" r:id="rId21"/>
    <p:sldId id="347" r:id="rId22"/>
    <p:sldId id="337" r:id="rId23"/>
    <p:sldId id="338" r:id="rId24"/>
    <p:sldId id="352" r:id="rId25"/>
    <p:sldId id="301" r:id="rId26"/>
    <p:sldId id="336" r:id="rId27"/>
    <p:sldId id="355" r:id="rId28"/>
    <p:sldId id="357" r:id="rId29"/>
    <p:sldId id="356" r:id="rId30"/>
    <p:sldId id="359" r:id="rId31"/>
    <p:sldId id="354" r:id="rId32"/>
    <p:sldId id="304" r:id="rId33"/>
    <p:sldId id="305" r:id="rId34"/>
    <p:sldId id="361" r:id="rId35"/>
    <p:sldId id="362" r:id="rId36"/>
    <p:sldId id="364" r:id="rId37"/>
    <p:sldId id="360" r:id="rId38"/>
    <p:sldId id="306" r:id="rId39"/>
    <p:sldId id="366" r:id="rId40"/>
    <p:sldId id="367" r:id="rId41"/>
    <p:sldId id="365" r:id="rId42"/>
    <p:sldId id="307" r:id="rId43"/>
    <p:sldId id="368" r:id="rId44"/>
    <p:sldId id="369" r:id="rId45"/>
    <p:sldId id="308" r:id="rId46"/>
    <p:sldId id="374" r:id="rId47"/>
    <p:sldId id="309" r:id="rId48"/>
    <p:sldId id="371" r:id="rId49"/>
    <p:sldId id="372" r:id="rId50"/>
    <p:sldId id="373" r:id="rId51"/>
    <p:sldId id="370" r:id="rId52"/>
    <p:sldId id="261" r:id="rId53"/>
    <p:sldId id="376" r:id="rId54"/>
    <p:sldId id="375" r:id="rId55"/>
    <p:sldId id="328" r:id="rId56"/>
    <p:sldId id="317" r:id="rId57"/>
    <p:sldId id="377" r:id="rId58"/>
    <p:sldId id="310" r:id="rId59"/>
    <p:sldId id="378" r:id="rId60"/>
    <p:sldId id="380" r:id="rId61"/>
    <p:sldId id="379" r:id="rId62"/>
    <p:sldId id="263" r:id="rId63"/>
    <p:sldId id="264" r:id="rId64"/>
    <p:sldId id="266" r:id="rId65"/>
    <p:sldId id="382" r:id="rId66"/>
    <p:sldId id="381" r:id="rId67"/>
    <p:sldId id="267" r:id="rId68"/>
    <p:sldId id="268" r:id="rId69"/>
    <p:sldId id="269" r:id="rId70"/>
    <p:sldId id="270" r:id="rId71"/>
    <p:sldId id="271" r:id="rId72"/>
    <p:sldId id="272" r:id="rId73"/>
    <p:sldId id="311" r:id="rId74"/>
    <p:sldId id="274" r:id="rId75"/>
    <p:sldId id="383" r:id="rId76"/>
    <p:sldId id="275" r:id="rId77"/>
    <p:sldId id="385" r:id="rId78"/>
    <p:sldId id="386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18" autoAdjust="0"/>
    <p:restoredTop sz="80685" autoAdjust="0"/>
  </p:normalViewPr>
  <p:slideViewPr>
    <p:cSldViewPr snapToObjects="1">
      <p:cViewPr varScale="1">
        <p:scale>
          <a:sx n="101" d="100"/>
          <a:sy n="101" d="100"/>
        </p:scale>
        <p:origin x="148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4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63D24-8326-C040-B625-797DC9696D32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88F39-EDB3-A846-9258-F4DE45E1A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98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CC211-E0E6-FC4D-90D1-B1982944D2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13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88F39-EDB3-A846-9258-F4DE45E1AED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58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19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5283" indent="-290493" defTabSz="93119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61974" indent="-232395" defTabSz="93119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26763" indent="-232395" defTabSz="93119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91553" indent="-232395" defTabSz="93119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56342" indent="-232395" algn="r" defTabSz="93119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021132" indent="-232395" algn="r" defTabSz="93119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85921" indent="-232395" algn="r" defTabSz="93119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950711" indent="-232395" algn="r" defTabSz="93119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70EA940-90FA-4CE4-A3B1-EDC9EC8A7190}" type="slidenum">
              <a:rPr lang="en-US" sz="1000" b="0">
                <a:latin typeface="Times New Roman" pitchFamily="18" charset="0"/>
              </a:rPr>
              <a:pPr/>
              <a:t>48</a:t>
            </a:fld>
            <a:endParaRPr lang="en-US" sz="1000" b="0"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992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19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5283" indent="-290493" defTabSz="93119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61974" indent="-232395" defTabSz="93119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26763" indent="-232395" defTabSz="93119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91553" indent="-232395" defTabSz="93119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56342" indent="-232395" algn="r" defTabSz="93119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021132" indent="-232395" algn="r" defTabSz="93119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85921" indent="-232395" algn="r" defTabSz="93119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950711" indent="-232395" algn="r" defTabSz="93119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09D6315-5BE1-4724-A38F-30BF779C114D}" type="slidenum">
              <a:rPr lang="en-US" sz="1000" b="0">
                <a:latin typeface="Times New Roman" pitchFamily="18" charset="0"/>
              </a:rPr>
              <a:pPr/>
              <a:t>49</a:t>
            </a:fld>
            <a:endParaRPr lang="en-US" sz="1000" b="0">
              <a:latin typeface="Times New Roman" pitchFamily="18" charset="0"/>
            </a:endParaRPr>
          </a:p>
        </p:txBody>
      </p:sp>
      <p:sp>
        <p:nvSpPr>
          <p:cNvPr id="931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5632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88F39-EDB3-A846-9258-F4DE45E1AED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81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b="0" dirty="0">
                <a:latin typeface="Times New Roman" pitchFamily="18" charset="0"/>
              </a:rPr>
              <a:t>1/27/2005</a:t>
            </a:r>
          </a:p>
        </p:txBody>
      </p:sp>
      <p:sp>
        <p:nvSpPr>
          <p:cNvPr id="53251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EB5183F-AEB0-49F0-A8E5-32E592341A65}" type="slidenum">
              <a:rPr lang="en-US" sz="1000" b="0">
                <a:latin typeface="Times New Roman" pitchFamily="18" charset="0"/>
              </a:rPr>
              <a:pPr/>
              <a:t>52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3024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1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3878" indent="-286107" defTabSz="9171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4428" indent="-228885" defTabSz="9171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2199" indent="-228885" defTabSz="9171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9970" indent="-228885" defTabSz="9171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7742" indent="-228885" algn="r" defTabSz="9171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5513" indent="-228885" algn="r" defTabSz="9171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33284" indent="-228885" algn="r" defTabSz="9171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91055" indent="-228885" algn="r" defTabSz="9171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7B103E3-32BA-4DA2-ACA3-ECBEDD5EF2A1}" type="slidenum">
              <a:rPr lang="en-US" sz="1000" b="0">
                <a:latin typeface="Times New Roman" pitchFamily="18" charset="0"/>
              </a:rPr>
              <a:pPr/>
              <a:t>53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1466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b="0" dirty="0">
                <a:latin typeface="Times New Roman" pitchFamily="18" charset="0"/>
              </a:rPr>
              <a:t>1/27/2005</a:t>
            </a:r>
          </a:p>
        </p:txBody>
      </p:sp>
      <p:sp>
        <p:nvSpPr>
          <p:cNvPr id="53251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EB5183F-AEB0-49F0-A8E5-32E592341A65}" type="slidenum">
              <a:rPr lang="en-US" sz="1000" b="0">
                <a:latin typeface="Times New Roman" pitchFamily="18" charset="0"/>
              </a:rPr>
              <a:pPr/>
              <a:t>54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4452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922A3-9EF0-8547-811C-CAC28910C7E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89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922A3-9EF0-8547-811C-CAC28910C7E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60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88F39-EDB3-A846-9258-F4DE45E1AED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8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b="0" dirty="0">
                <a:latin typeface="Times New Roman" pitchFamily="18" charset="0"/>
              </a:rPr>
              <a:t>1/27/2005</a:t>
            </a:r>
          </a:p>
        </p:txBody>
      </p:sp>
      <p:sp>
        <p:nvSpPr>
          <p:cNvPr id="52227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DAFC8FCD-4550-4426-AC36-F6D5CA0E74BD}" type="slidenum">
              <a:rPr lang="en-US" sz="1000" b="0">
                <a:latin typeface="Times New Roman" pitchFamily="18" charset="0"/>
              </a:rPr>
              <a:pPr/>
              <a:t>9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0349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2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0171" indent="-280835" defTabSz="9002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3340" indent="-224668" defTabSz="9002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2677" indent="-224668" defTabSz="9002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2013" indent="-224668" defTabSz="9002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1349" indent="-224668" algn="r" defTabSz="9002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0685" indent="-224668" algn="r" defTabSz="9002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0021" indent="-224668" algn="r" defTabSz="9002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9357" indent="-224668" algn="r" defTabSz="9002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b="0" dirty="0">
                <a:latin typeface="Times New Roman" pitchFamily="18" charset="0"/>
              </a:rPr>
              <a:t>9/30/2005</a:t>
            </a:r>
          </a:p>
        </p:txBody>
      </p:sp>
      <p:sp>
        <p:nvSpPr>
          <p:cNvPr id="82947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2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0171" indent="-280835" defTabSz="9002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3340" indent="-224668" defTabSz="9002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2677" indent="-224668" defTabSz="9002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2013" indent="-224668" defTabSz="9002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1349" indent="-224668" algn="r" defTabSz="9002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0685" indent="-224668" algn="r" defTabSz="9002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0021" indent="-224668" algn="r" defTabSz="9002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9357" indent="-224668" algn="r" defTabSz="9002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E7416F7B-D25C-49A3-8A82-245E66868D26}" type="slidenum">
              <a:rPr lang="en-US" sz="1000" b="0" smtClean="0">
                <a:latin typeface="Times New Roman" pitchFamily="18" charset="0"/>
              </a:rPr>
              <a:pPr/>
              <a:t>59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pitchFamily="18" charset="0"/>
                <a:ea typeface="ＭＳ Ｐゴシック" pitchFamily="34" charset="-128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8204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88F39-EDB3-A846-9258-F4DE45E1AED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340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b="0" dirty="0">
                <a:latin typeface="Times New Roman" pitchFamily="18" charset="0"/>
              </a:rPr>
              <a:t>1/27/2005</a:t>
            </a:r>
          </a:p>
        </p:txBody>
      </p:sp>
      <p:sp>
        <p:nvSpPr>
          <p:cNvPr id="5529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9E4AD742-7854-4036-A989-1202C214F4CD}" type="slidenum">
              <a:rPr lang="en-US" sz="1000" b="0">
                <a:latin typeface="Times New Roman" pitchFamily="18" charset="0"/>
              </a:rPr>
              <a:pPr/>
              <a:t>62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1336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b="0" dirty="0">
                <a:latin typeface="Times New Roman" pitchFamily="18" charset="0"/>
              </a:rPr>
              <a:t>1/27/2005</a:t>
            </a:r>
          </a:p>
        </p:txBody>
      </p:sp>
      <p:sp>
        <p:nvSpPr>
          <p:cNvPr id="5632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F373250-B4D1-4D83-88FF-233E9303EE55}" type="slidenum">
              <a:rPr lang="en-US" sz="1000" b="0">
                <a:latin typeface="Times New Roman" pitchFamily="18" charset="0"/>
              </a:rPr>
              <a:pPr/>
              <a:t>63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29572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b="0" dirty="0">
                <a:latin typeface="Times New Roman" pitchFamily="18" charset="0"/>
              </a:rPr>
              <a:t>1/27/2005</a:t>
            </a:r>
          </a:p>
        </p:txBody>
      </p:sp>
      <p:sp>
        <p:nvSpPr>
          <p:cNvPr id="58371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385BD25-7BF0-4679-AC26-7FB32EC37ABB}" type="slidenum">
              <a:rPr lang="en-US" sz="1000" b="0">
                <a:latin typeface="Times New Roman" pitchFamily="18" charset="0"/>
              </a:rPr>
              <a:pPr/>
              <a:t>64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34569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b="0" dirty="0">
                <a:latin typeface="Times New Roman" pitchFamily="18" charset="0"/>
              </a:rPr>
              <a:t>10/3/2005</a:t>
            </a:r>
          </a:p>
        </p:txBody>
      </p:sp>
      <p:sp>
        <p:nvSpPr>
          <p:cNvPr id="6144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D28ED2AF-E8A6-46F7-9789-30777725E905}" type="slidenum">
              <a:rPr lang="en-US" sz="1000" b="0" smtClean="0">
                <a:latin typeface="Times New Roman" pitchFamily="18" charset="0"/>
              </a:rPr>
              <a:pPr/>
              <a:t>65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pitchFamily="18" charset="0"/>
                <a:ea typeface="ＭＳ Ｐゴシック" pitchFamily="34" charset="-128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988966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b="0" dirty="0">
                <a:latin typeface="Times New Roman" pitchFamily="18" charset="0"/>
              </a:rPr>
              <a:t>1/27/2005</a:t>
            </a:r>
          </a:p>
        </p:txBody>
      </p:sp>
      <p:sp>
        <p:nvSpPr>
          <p:cNvPr id="58371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385BD25-7BF0-4679-AC26-7FB32EC37ABB}" type="slidenum">
              <a:rPr lang="en-US" sz="1000" b="0">
                <a:latin typeface="Times New Roman" pitchFamily="18" charset="0"/>
              </a:rPr>
              <a:pPr/>
              <a:t>66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42696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b="0" dirty="0">
                <a:latin typeface="Times New Roman" pitchFamily="18" charset="0"/>
              </a:rPr>
              <a:t>1/27/2005</a:t>
            </a:r>
          </a:p>
        </p:txBody>
      </p:sp>
      <p:sp>
        <p:nvSpPr>
          <p:cNvPr id="59395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319DC3F-C00E-481D-B7D5-FE7AB2F5426B}" type="slidenum">
              <a:rPr lang="en-US" sz="1000" b="0">
                <a:latin typeface="Times New Roman" pitchFamily="18" charset="0"/>
              </a:rPr>
              <a:pPr/>
              <a:t>67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36097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b="0" dirty="0">
                <a:latin typeface="Times New Roman" pitchFamily="18" charset="0"/>
              </a:rPr>
              <a:t>1/27/2005</a:t>
            </a:r>
          </a:p>
        </p:txBody>
      </p:sp>
      <p:sp>
        <p:nvSpPr>
          <p:cNvPr id="6041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4745D7D-EDE9-47F6-93DF-42A270175D2F}" type="slidenum">
              <a:rPr lang="en-US" sz="1000" b="0">
                <a:latin typeface="Times New Roman" pitchFamily="18" charset="0"/>
              </a:rPr>
              <a:pPr/>
              <a:t>68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30291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b="0" dirty="0">
                <a:latin typeface="Times New Roman" pitchFamily="18" charset="0"/>
              </a:rPr>
              <a:t>1/27/2005</a:t>
            </a:r>
          </a:p>
        </p:txBody>
      </p:sp>
      <p:sp>
        <p:nvSpPr>
          <p:cNvPr id="6144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C4FEAAE1-E63E-465E-9EF6-25DFB2FB965D}" type="slidenum">
              <a:rPr lang="en-US" sz="1000" b="0">
                <a:latin typeface="Times New Roman" pitchFamily="18" charset="0"/>
              </a:rPr>
              <a:pPr/>
              <a:t>69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6974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2F7577F-4907-4620-974E-72C229CCDB13}" type="slidenum">
              <a:rPr lang="en-US" sz="1000" b="0">
                <a:latin typeface="Times New Roman" pitchFamily="18" charset="0"/>
              </a:rPr>
              <a:pPr/>
              <a:t>11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pitchFamily="18" charset="0"/>
                <a:ea typeface="ＭＳ Ｐゴシック" pitchFamily="34" charset="-128"/>
              </a:rPr>
              <a:t>1.5</a:t>
            </a:r>
          </a:p>
        </p:txBody>
      </p:sp>
    </p:spTree>
    <p:extLst>
      <p:ext uri="{BB962C8B-B14F-4D97-AF65-F5344CB8AC3E}">
        <p14:creationId xmlns:p14="http://schemas.microsoft.com/office/powerpoint/2010/main" val="11846952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b="0" dirty="0">
                <a:latin typeface="Times New Roman" pitchFamily="18" charset="0"/>
              </a:rPr>
              <a:t>1/27/2005</a:t>
            </a:r>
          </a:p>
        </p:txBody>
      </p:sp>
      <p:sp>
        <p:nvSpPr>
          <p:cNvPr id="62467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52D4FC2-7270-4281-B68C-137080616A27}" type="slidenum">
              <a:rPr lang="en-US" sz="1000" b="0">
                <a:latin typeface="Times New Roman" pitchFamily="18" charset="0"/>
              </a:rPr>
              <a:pPr/>
              <a:t>70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0685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b="0" dirty="0">
                <a:latin typeface="Times New Roman" pitchFamily="18" charset="0"/>
              </a:rPr>
              <a:t>1/27/2005</a:t>
            </a:r>
          </a:p>
        </p:txBody>
      </p:sp>
      <p:sp>
        <p:nvSpPr>
          <p:cNvPr id="63491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2FC7957-EA3B-4F2B-AFFA-F15FF4EEED1B}" type="slidenum">
              <a:rPr lang="en-US" sz="1000" b="0">
                <a:latin typeface="Times New Roman" pitchFamily="18" charset="0"/>
              </a:rPr>
              <a:pPr/>
              <a:t>71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4728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b="0" dirty="0">
                <a:latin typeface="Times New Roman" pitchFamily="18" charset="0"/>
              </a:rPr>
              <a:t>1/27/2005</a:t>
            </a:r>
          </a:p>
        </p:txBody>
      </p:sp>
      <p:sp>
        <p:nvSpPr>
          <p:cNvPr id="64515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5731E2C-2DCC-45C8-8049-2EA48517458A}" type="slidenum">
              <a:rPr lang="en-US" sz="1000" b="0">
                <a:latin typeface="Times New Roman" pitchFamily="18" charset="0"/>
              </a:rPr>
              <a:pPr/>
              <a:t>72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96780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b="0" dirty="0">
                <a:latin typeface="Times New Roman" pitchFamily="18" charset="0"/>
              </a:rPr>
              <a:t>1/27/2005</a:t>
            </a:r>
          </a:p>
        </p:txBody>
      </p:sp>
      <p:sp>
        <p:nvSpPr>
          <p:cNvPr id="6553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B44850B-BDDB-444D-88CC-C14B763CCC77}" type="slidenum">
              <a:rPr lang="en-US" sz="1000" b="0">
                <a:latin typeface="Times New Roman" pitchFamily="18" charset="0"/>
              </a:rPr>
              <a:pPr/>
              <a:t>73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32097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b="0" dirty="0">
                <a:latin typeface="Times New Roman" pitchFamily="18" charset="0"/>
              </a:rPr>
              <a:t>1/27/2005</a:t>
            </a:r>
          </a:p>
        </p:txBody>
      </p:sp>
      <p:sp>
        <p:nvSpPr>
          <p:cNvPr id="6656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DFC24AAE-5953-4B6A-B467-A0971B77999C}" type="slidenum">
              <a:rPr lang="en-US" sz="1000" b="0">
                <a:latin typeface="Times New Roman" pitchFamily="18" charset="0"/>
              </a:rPr>
              <a:pPr/>
              <a:t>74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02009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b="0" dirty="0">
                <a:latin typeface="Times New Roman" pitchFamily="18" charset="0"/>
              </a:rPr>
              <a:t>1/27/2005</a:t>
            </a:r>
          </a:p>
        </p:txBody>
      </p:sp>
      <p:sp>
        <p:nvSpPr>
          <p:cNvPr id="6656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DFC24AAE-5953-4B6A-B467-A0971B77999C}" type="slidenum">
              <a:rPr lang="en-US" sz="1000" b="0">
                <a:latin typeface="Times New Roman" pitchFamily="18" charset="0"/>
              </a:rPr>
              <a:pPr/>
              <a:t>75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51241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b="0" dirty="0">
                <a:latin typeface="Times New Roman" pitchFamily="18" charset="0"/>
              </a:rPr>
              <a:t>1/27/2005</a:t>
            </a:r>
          </a:p>
        </p:txBody>
      </p:sp>
      <p:sp>
        <p:nvSpPr>
          <p:cNvPr id="67587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B52BE5B-D65E-4346-B66D-AC3F4EAA54BC}" type="slidenum">
              <a:rPr lang="en-US" sz="1000" b="0">
                <a:latin typeface="Times New Roman" pitchFamily="18" charset="0"/>
              </a:rPr>
              <a:pPr/>
              <a:t>76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4387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1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3878" indent="-286107" defTabSz="9171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4428" indent="-228885" defTabSz="9171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2199" indent="-228885" defTabSz="9171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9970" indent="-228885" defTabSz="9171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7742" indent="-228885" algn="r" defTabSz="9171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5513" indent="-228885" algn="r" defTabSz="9171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33284" indent="-228885" algn="r" defTabSz="9171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91055" indent="-228885" algn="r" defTabSz="9171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D22D1D6-0CCB-49ED-BB4F-2A46A59D312F}" type="slidenum">
              <a:rPr lang="en-US" sz="1000" b="0">
                <a:latin typeface="Times New Roman" pitchFamily="18" charset="0"/>
              </a:rPr>
              <a:pPr/>
              <a:t>13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pitchFamily="18" charset="0"/>
                <a:ea typeface="ＭＳ Ｐゴシック" pitchFamily="34" charset="-128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24172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88F39-EDB3-A846-9258-F4DE45E1AE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93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88F39-EDB3-A846-9258-F4DE45E1AE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49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1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3878" indent="-286107" defTabSz="9171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4428" indent="-228885" defTabSz="9171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2199" indent="-228885" defTabSz="9171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9970" indent="-228885" defTabSz="9171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7742" indent="-228885" algn="r" defTabSz="9171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5513" indent="-228885" algn="r" defTabSz="9171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33284" indent="-228885" algn="r" defTabSz="9171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91055" indent="-228885" algn="r" defTabSz="9171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D22D1D6-0CCB-49ED-BB4F-2A46A59D312F}" type="slidenum">
              <a:rPr lang="en-US" sz="1000" b="0">
                <a:latin typeface="Times New Roman" pitchFamily="18" charset="0"/>
              </a:rPr>
              <a:pPr/>
              <a:t>18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pitchFamily="18" charset="0"/>
                <a:ea typeface="ＭＳ Ｐゴシック" pitchFamily="34" charset="-128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76952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Cost of a CMOS transistor in today’s digital electronics is “cheaper than a printed character in the Sunday NY Times” [Moore]. </a:t>
            </a:r>
          </a:p>
          <a:p>
            <a:r>
              <a:rPr lang="en-US" dirty="0"/>
              <a:t>20-16 = 4 transistors.  If transistors are so cheap do 4 matter?</a:t>
            </a:r>
          </a:p>
          <a:p>
            <a:r>
              <a:rPr lang="en-US" dirty="0"/>
              <a:t>Multiply by billions used in your gadgets.  Pay 20/16 = 1.25 =&gt; 25% more for your next smartphone, tablet, laptop, etc…?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88F39-EDB3-A846-9258-F4DE45E1AED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19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2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0171" indent="-280835" defTabSz="9002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3340" indent="-224668" defTabSz="9002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2677" indent="-224668" defTabSz="9002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2013" indent="-224668" defTabSz="9002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1349" indent="-224668" algn="r" defTabSz="9002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0685" indent="-224668" algn="r" defTabSz="9002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0021" indent="-224668" algn="r" defTabSz="9002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9357" indent="-224668" algn="r" defTabSz="9002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b="0" dirty="0">
                <a:latin typeface="Times New Roman" pitchFamily="18" charset="0"/>
              </a:rPr>
              <a:t>9/30/2005</a:t>
            </a:r>
          </a:p>
        </p:txBody>
      </p:sp>
      <p:sp>
        <p:nvSpPr>
          <p:cNvPr id="82947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2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0171" indent="-280835" defTabSz="9002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3340" indent="-224668" defTabSz="9002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2677" indent="-224668" defTabSz="9002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2013" indent="-224668" defTabSz="900233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1349" indent="-224668" algn="r" defTabSz="9002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0685" indent="-224668" algn="r" defTabSz="9002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0021" indent="-224668" algn="r" defTabSz="9002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9357" indent="-224668" algn="r" defTabSz="900233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E7416F7B-D25C-49A3-8A82-245E66868D26}" type="slidenum">
              <a:rPr lang="en-US" sz="1000" b="0" smtClean="0">
                <a:latin typeface="Times New Roman" pitchFamily="18" charset="0"/>
              </a:rPr>
              <a:pPr/>
              <a:t>43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pitchFamily="18" charset="0"/>
                <a:ea typeface="ＭＳ Ｐゴシック" pitchFamily="34" charset="-128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91547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3F85-3392-44FB-8639-5BC1C45C426C}" type="datetime1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2014 W.J. Dally &amp; T.M. Aamodt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76C6-78A5-4D5E-837C-F205D6DB72D1}" type="datetime1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2014 W.J. Dally &amp; T.M. Aamodt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792A-A06B-41A8-9FCD-1753A9495172}" type="datetime1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2014 W.J. Dally &amp; T.M. Aamodt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0B0-736F-47F5-A654-B47AFBBC79D6}" type="datetime1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2014 W.J. Dally &amp; T.M. Aamodt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7FE90-1FA9-4A26-B27F-2935340C4039}" type="datetime1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2014 W.J. Dally &amp; T.M. Aamodt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D318-3456-4804-84EB-5BA0163FF919}" type="datetime1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2014 W.J. Dally &amp; T.M. Aamodt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D78E5-4B1B-4839-AA43-867BF04A07C8}" type="datetime1">
              <a:rPr lang="en-US" smtClean="0"/>
              <a:t>9/19/24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2014 W.J. Dally &amp; T.M. Aamodt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B917A-F8F1-4E01-9D07-05DE605BEE3D}" type="datetime1">
              <a:rPr lang="en-US" smtClean="0"/>
              <a:t>9/19/24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2014 W.J. Dally &amp; T.M. Aamodt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B22A-1C6E-4756-B1A8-58744D82DA93}" type="datetime1">
              <a:rPr lang="en-US" smtClean="0"/>
              <a:t>9/19/24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2014 W.J. Dally &amp; T.M. Aamodt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9DC3-DD2C-487E-A5C5-2EEA2EDE98CE}" type="datetime1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2014 W.J. Dally &amp; T.M. Aamodt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098-E212-461C-A105-959B48B3F3DC}" type="datetime1">
              <a:rPr lang="en-US" smtClean="0"/>
              <a:t>9/19/24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2014 W.J. Dally &amp; T.M. Aamodt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682C0-B5CE-48CE-B28B-D105BE7C8023}" type="datetime1">
              <a:rPr lang="en-US" smtClean="0"/>
              <a:t>9/19/24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(c) 2014 W.J. Dally &amp; T.M. Aamodt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8F53A-C161-3D49-96E1-2DF0E970DA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16.emf"/><Relationship Id="rId4" Type="http://schemas.openxmlformats.org/officeDocument/2006/relationships/image" Target="../media/image12.emf"/><Relationship Id="rId9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7" Type="http://schemas.openxmlformats.org/officeDocument/2006/relationships/image" Target="../media/image12.emf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emf"/><Relationship Id="rId11" Type="http://schemas.openxmlformats.org/officeDocument/2006/relationships/image" Target="../media/image43.emf"/><Relationship Id="rId5" Type="http://schemas.openxmlformats.org/officeDocument/2006/relationships/image" Target="../media/image37.emf"/><Relationship Id="rId10" Type="http://schemas.openxmlformats.org/officeDocument/2006/relationships/image" Target="../media/image42.emf"/><Relationship Id="rId4" Type="http://schemas.openxmlformats.org/officeDocument/2006/relationships/image" Target="../media/image36.emf"/><Relationship Id="rId9" Type="http://schemas.openxmlformats.org/officeDocument/2006/relationships/image" Target="../media/image41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emf"/><Relationship Id="rId11" Type="http://schemas.openxmlformats.org/officeDocument/2006/relationships/image" Target="../media/image43.emf"/><Relationship Id="rId5" Type="http://schemas.openxmlformats.org/officeDocument/2006/relationships/image" Target="../media/image37.emf"/><Relationship Id="rId10" Type="http://schemas.openxmlformats.org/officeDocument/2006/relationships/image" Target="../media/image42.emf"/><Relationship Id="rId4" Type="http://schemas.openxmlformats.org/officeDocument/2006/relationships/image" Target="../media/image36.emf"/><Relationship Id="rId9" Type="http://schemas.openxmlformats.org/officeDocument/2006/relationships/image" Target="../media/image4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1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emf"/><Relationship Id="rId4" Type="http://schemas.openxmlformats.org/officeDocument/2006/relationships/image" Target="../media/image63.e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emf"/><Relationship Id="rId4" Type="http://schemas.openxmlformats.org/officeDocument/2006/relationships/image" Target="../media/image64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066800"/>
            <a:ext cx="7772400" cy="35814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CPEN 211: Introduction to Microcomputers</a:t>
            </a:r>
            <a:br>
              <a:rPr lang="en-US" sz="2800" dirty="0"/>
            </a:br>
            <a:br>
              <a:rPr lang="en-US" sz="2800" dirty="0"/>
            </a:br>
            <a:r>
              <a:rPr lang="en-US" sz="3600" dirty="0"/>
              <a:t>Slide Set 5: Sequential Logic</a:t>
            </a:r>
            <a:br>
              <a:rPr lang="en-US" sz="3600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62600"/>
            <a:ext cx="6400800" cy="838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Instructor: Prof. Tor Aamodt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8D6D21-E2CD-064A-AF4B-52C71B8758E6}"/>
              </a:ext>
            </a:extLst>
          </p:cNvPr>
          <p:cNvSpPr txBox="1"/>
          <p:nvPr/>
        </p:nvSpPr>
        <p:spPr>
          <a:xfrm>
            <a:off x="668239" y="238293"/>
            <a:ext cx="7806624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WARNING:  </a:t>
            </a:r>
            <a:r>
              <a:rPr lang="en-US" sz="2000" dirty="0"/>
              <a:t>Be sure to complete the online portion of Flipped Lecture #2 </a:t>
            </a:r>
          </a:p>
          <a:p>
            <a:r>
              <a:rPr lang="en-US" sz="2000" b="1" i="1" dirty="0">
                <a:solidFill>
                  <a:srgbClr val="FF0000"/>
                </a:solidFill>
              </a:rPr>
              <a:t>before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the start of lecture on Tue 24 Sep 2024 or you will lose marks.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57400"/>
            <a:ext cx="5232401" cy="206743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10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§14.1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7800" y="2362200"/>
            <a:ext cx="838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070469" y="3016766"/>
            <a:ext cx="838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61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>
                <a:ea typeface="ＭＳ Ｐゴシック" pitchFamily="34" charset="-128"/>
              </a:rPr>
              <a:t>DeMorgan</a:t>
            </a:r>
            <a:r>
              <a:rPr lang="en-US" dirty="0">
                <a:ea typeface="ＭＳ Ｐゴシック" pitchFamily="34" charset="-128"/>
              </a:rPr>
              <a:t> Graphically</a:t>
            </a:r>
          </a:p>
        </p:txBody>
      </p:sp>
      <p:pic>
        <p:nvPicPr>
          <p:cNvPr id="8" name="Picture 7" descr="ss2-demorgan-graphically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828800"/>
            <a:ext cx="6916257" cy="3365500"/>
          </a:xfrm>
          <a:prstGeom prst="rect">
            <a:avLst/>
          </a:prstGeom>
        </p:spPr>
      </p:pic>
      <p:cxnSp>
        <p:nvCxnSpPr>
          <p:cNvPr id="11" name="Straight Connector 10"/>
          <p:cNvCxnSpPr>
            <a:stCxn id="8" idx="1"/>
          </p:cNvCxnSpPr>
          <p:nvPr/>
        </p:nvCxnSpPr>
        <p:spPr>
          <a:xfrm rot="10800000" flipH="1">
            <a:off x="1142999" y="3505200"/>
            <a:ext cx="6916257" cy="6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94838" y="1676400"/>
            <a:ext cx="529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91000" y="4182070"/>
            <a:ext cx="529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</a:rPr>
              <a:t>=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09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47800" y="4495800"/>
                <a:ext cx="38163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∧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4495800"/>
                <a:ext cx="3816350" cy="369332"/>
              </a:xfrm>
              <a:prstGeom prst="rect">
                <a:avLst/>
              </a:prstGeom>
              <a:blipFill rotWithShape="0">
                <a:blip r:embed="rId2"/>
                <a:stretch>
                  <a:fillRect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57400"/>
            <a:ext cx="5232401" cy="206743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12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§14.1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7800" y="2362200"/>
            <a:ext cx="838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070469" y="3016766"/>
            <a:ext cx="838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28800" y="5005864"/>
                <a:ext cx="37401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¬1 ∧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005864"/>
                <a:ext cx="3740150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05000" y="5486400"/>
                <a:ext cx="33591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∧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486400"/>
                <a:ext cx="335915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302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20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Axioms of Boolean Algebra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17638"/>
            <a:ext cx="7315200" cy="4708525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en-US" i="1" dirty="0">
                <a:ea typeface="ＭＳ Ｐゴシック" pitchFamily="34" charset="-128"/>
              </a:rPr>
              <a:t>Axioms: a set of mathematical statements that we assert to be true.</a:t>
            </a:r>
            <a:endParaRPr lang="en-US" i="1" dirty="0">
              <a:ea typeface="ＭＳ Ｐゴシック" pitchFamily="34" charset="-128"/>
              <a:cs typeface="Times New Roman" pitchFamily="18" charset="0"/>
            </a:endParaRPr>
          </a:p>
          <a:p>
            <a:r>
              <a:rPr lang="en-US" dirty="0">
                <a:ea typeface="ＭＳ Ｐゴシック" pitchFamily="34" charset="-128"/>
              </a:rPr>
              <a:t>Identity:</a:t>
            </a:r>
          </a:p>
          <a:p>
            <a:pPr marL="803275" lvl="1" indent="-346075"/>
            <a:r>
              <a:rPr lang="en-US" dirty="0">
                <a:ea typeface="ＭＳ Ｐゴシック" pitchFamily="34" charset="-128"/>
                <a:cs typeface="Times New Roman" pitchFamily="18" charset="0"/>
              </a:rPr>
              <a:t>0 </a:t>
            </a:r>
            <a:r>
              <a:rPr lang="en-US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dirty="0" err="1">
                <a:ea typeface="ＭＳ Ｐゴシック" pitchFamily="34" charset="-128"/>
                <a:cs typeface="Times New Roman" pitchFamily="18" charset="0"/>
              </a:rPr>
              <a:t>x</a:t>
            </a:r>
            <a:r>
              <a:rPr lang="en-US" dirty="0">
                <a:ea typeface="ＭＳ Ｐゴシック" pitchFamily="34" charset="-128"/>
                <a:cs typeface="Times New Roman" pitchFamily="18" charset="0"/>
              </a:rPr>
              <a:t> = 0</a:t>
            </a:r>
          </a:p>
          <a:p>
            <a:pPr marL="803275" lvl="1" indent="-346075"/>
            <a:r>
              <a:rPr lang="en-US" dirty="0">
                <a:ea typeface="ＭＳ Ｐゴシック" pitchFamily="34" charset="-128"/>
                <a:cs typeface="Times New Roman" pitchFamily="18" charset="0"/>
              </a:rPr>
              <a:t>1 </a:t>
            </a:r>
            <a:r>
              <a:rPr lang="en-US" b="1" dirty="0" err="1">
                <a:ea typeface="ＭＳ Ｐゴシック" pitchFamily="34" charset="-128"/>
                <a:sym typeface="Symbol" pitchFamily="18" charset="2"/>
              </a:rPr>
              <a:t></a:t>
            </a:r>
            <a:r>
              <a:rPr lang="en-US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dirty="0" err="1">
                <a:ea typeface="ＭＳ Ｐゴシック" pitchFamily="34" charset="-128"/>
                <a:cs typeface="Times New Roman" pitchFamily="18" charset="0"/>
              </a:rPr>
              <a:t>x</a:t>
            </a:r>
            <a:r>
              <a:rPr lang="en-US" dirty="0">
                <a:ea typeface="ＭＳ Ｐゴシック" pitchFamily="34" charset="-128"/>
                <a:cs typeface="Times New Roman" pitchFamily="18" charset="0"/>
              </a:rPr>
              <a:t> = 1</a:t>
            </a:r>
          </a:p>
          <a:p>
            <a:r>
              <a:rPr lang="en-US" dirty="0" err="1">
                <a:ea typeface="ＭＳ Ｐゴシック" pitchFamily="34" charset="-128"/>
                <a:cs typeface="Times New Roman" pitchFamily="18" charset="0"/>
              </a:rPr>
              <a:t>Idempotence</a:t>
            </a:r>
            <a:r>
              <a:rPr lang="en-US" dirty="0">
                <a:ea typeface="ＭＳ Ｐゴシック" pitchFamily="34" charset="-128"/>
                <a:cs typeface="Times New Roman" pitchFamily="18" charset="0"/>
              </a:rPr>
              <a:t>:</a:t>
            </a:r>
          </a:p>
          <a:p>
            <a:pPr marL="803275" lvl="1" indent="-346075"/>
            <a:r>
              <a:rPr lang="en-US" dirty="0">
                <a:ea typeface="ＭＳ Ｐゴシック" pitchFamily="34" charset="-128"/>
                <a:cs typeface="Times New Roman" pitchFamily="18" charset="0"/>
              </a:rPr>
              <a:t>1 </a:t>
            </a:r>
            <a:r>
              <a:rPr lang="en-US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dirty="0" err="1">
                <a:ea typeface="ＭＳ Ｐゴシック" pitchFamily="34" charset="-128"/>
                <a:cs typeface="Times New Roman" pitchFamily="18" charset="0"/>
              </a:rPr>
              <a:t>x</a:t>
            </a:r>
            <a:r>
              <a:rPr lang="en-US" dirty="0">
                <a:ea typeface="ＭＳ Ｐゴシック" pitchFamily="34" charset="-128"/>
                <a:cs typeface="Times New Roman" pitchFamily="18" charset="0"/>
              </a:rPr>
              <a:t> = </a:t>
            </a:r>
            <a:r>
              <a:rPr lang="en-US" dirty="0" err="1">
                <a:ea typeface="ＭＳ Ｐゴシック" pitchFamily="34" charset="-128"/>
                <a:cs typeface="Times New Roman" pitchFamily="18" charset="0"/>
              </a:rPr>
              <a:t>x</a:t>
            </a:r>
            <a:endParaRPr lang="en-US" dirty="0">
              <a:ea typeface="ＭＳ Ｐゴシック" pitchFamily="34" charset="-128"/>
              <a:cs typeface="Times New Roman" pitchFamily="18" charset="0"/>
            </a:endParaRPr>
          </a:p>
          <a:p>
            <a:pPr marL="803275" lvl="1" indent="-346075"/>
            <a:r>
              <a:rPr lang="en-US" dirty="0">
                <a:ea typeface="ＭＳ Ｐゴシック" pitchFamily="34" charset="-128"/>
                <a:cs typeface="Times New Roman" pitchFamily="18" charset="0"/>
              </a:rPr>
              <a:t>0 </a:t>
            </a:r>
            <a:r>
              <a:rPr lang="en-US" b="1" dirty="0" err="1">
                <a:ea typeface="ＭＳ Ｐゴシック" pitchFamily="34" charset="-128"/>
                <a:sym typeface="Symbol" pitchFamily="18" charset="2"/>
              </a:rPr>
              <a:t></a:t>
            </a:r>
            <a:r>
              <a:rPr lang="en-US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dirty="0" err="1">
                <a:ea typeface="ＭＳ Ｐゴシック" pitchFamily="34" charset="-128"/>
                <a:cs typeface="Times New Roman" pitchFamily="18" charset="0"/>
              </a:rPr>
              <a:t>x</a:t>
            </a:r>
            <a:r>
              <a:rPr lang="en-US" dirty="0">
                <a:ea typeface="ＭＳ Ｐゴシック" pitchFamily="34" charset="-128"/>
                <a:cs typeface="Times New Roman" pitchFamily="18" charset="0"/>
              </a:rPr>
              <a:t> = </a:t>
            </a:r>
            <a:r>
              <a:rPr lang="en-US" dirty="0" err="1">
                <a:ea typeface="ＭＳ Ｐゴシック" pitchFamily="34" charset="-128"/>
                <a:cs typeface="Times New Roman" pitchFamily="18" charset="0"/>
              </a:rPr>
              <a:t>x</a:t>
            </a:r>
            <a:endParaRPr lang="en-US" dirty="0">
              <a:ea typeface="ＭＳ Ｐゴシック" pitchFamily="34" charset="-128"/>
              <a:cs typeface="Times New Roman" pitchFamily="18" charset="0"/>
            </a:endParaRPr>
          </a:p>
          <a:p>
            <a:r>
              <a:rPr lang="en-US" dirty="0">
                <a:ea typeface="ＭＳ Ｐゴシック" pitchFamily="34" charset="-128"/>
                <a:cs typeface="Times New Roman" pitchFamily="18" charset="0"/>
              </a:rPr>
              <a:t>Negation:</a:t>
            </a:r>
          </a:p>
          <a:p>
            <a:pPr marL="803275" lvl="1" indent="-346075"/>
            <a:r>
              <a:rPr lang="en-US" b="1" dirty="0">
                <a:ea typeface="ＭＳ Ｐゴシック" pitchFamily="34" charset="-128"/>
                <a:sym typeface="Symbol" pitchFamily="18" charset="2"/>
              </a:rPr>
              <a:t></a:t>
            </a:r>
            <a:r>
              <a:rPr lang="en-US" dirty="0">
                <a:ea typeface="ＭＳ Ｐゴシック" pitchFamily="34" charset="-128"/>
                <a:cs typeface="Times New Roman" pitchFamily="18" charset="0"/>
              </a:rPr>
              <a:t>0 = 1</a:t>
            </a:r>
          </a:p>
          <a:p>
            <a:pPr marL="803275" lvl="1" indent="-346075"/>
            <a:r>
              <a:rPr lang="en-US" b="1" dirty="0">
                <a:ea typeface="ＭＳ Ｐゴシック" pitchFamily="34" charset="-128"/>
                <a:sym typeface="Symbol" pitchFamily="18" charset="2"/>
              </a:rPr>
              <a:t></a:t>
            </a:r>
            <a:r>
              <a:rPr lang="en-US" dirty="0">
                <a:ea typeface="ＭＳ Ｐゴシック" pitchFamily="34" charset="-128"/>
                <a:cs typeface="Times New Roman" pitchFamily="18" charset="0"/>
              </a:rPr>
              <a:t>1 = 0</a:t>
            </a:r>
          </a:p>
          <a:p>
            <a:pPr marL="803275" lvl="1" indent="-346075"/>
            <a:endParaRPr lang="en-US" dirty="0"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9658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§3.1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44C7A-0D93-FE43-BBB8-6C733ACB5A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54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47800" y="4495800"/>
                <a:ext cx="38163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∧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4495800"/>
                <a:ext cx="381635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57400"/>
            <a:ext cx="5232401" cy="206743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14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828800" y="5005864"/>
                <a:ext cx="37401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¬1 ∧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005864"/>
                <a:ext cx="374015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905000" y="5574268"/>
                <a:ext cx="33591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∧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574268"/>
                <a:ext cx="3359150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905000" y="6031468"/>
                <a:ext cx="16002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6031468"/>
                <a:ext cx="1600200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48256"/>
            <a:ext cx="4913117" cy="206654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447800" y="2362200"/>
            <a:ext cx="838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070469" y="3016766"/>
            <a:ext cx="838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62480"/>
            <a:ext cx="4913117" cy="20665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2057400"/>
            <a:ext cx="4913118" cy="2066544"/>
          </a:xfrm>
          <a:prstGeom prst="rect">
            <a:avLst/>
          </a:prstGeom>
        </p:spPr>
      </p:pic>
      <p:graphicFrame>
        <p:nvGraphicFramePr>
          <p:cNvPr id="29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941743"/>
              </p:ext>
            </p:extLst>
          </p:nvPr>
        </p:nvGraphicFramePr>
        <p:xfrm>
          <a:off x="6386561" y="4237307"/>
          <a:ext cx="1919240" cy="1612901"/>
        </p:xfrm>
        <a:graphic>
          <a:graphicData uri="http://schemas.openxmlformats.org/drawingml/2006/table">
            <a:tbl>
              <a:tblPr/>
              <a:tblGrid>
                <a:gridCol w="639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AND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479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23" grpId="0"/>
      <p:bldP spid="25" grpId="0" animBg="1"/>
      <p:bldP spid="25" grpId="1" animBg="1"/>
      <p:bldP spid="26" grpId="0" animBg="1"/>
      <p:bldP spid="2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47800" y="4495800"/>
                <a:ext cx="38163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∧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4495800"/>
                <a:ext cx="381635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57400"/>
            <a:ext cx="5232401" cy="206743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15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447800" y="2362200"/>
            <a:ext cx="838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070469" y="3016766"/>
            <a:ext cx="838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653182"/>
              </p:ext>
            </p:extLst>
          </p:nvPr>
        </p:nvGraphicFramePr>
        <p:xfrm>
          <a:off x="5486400" y="3657600"/>
          <a:ext cx="2895600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2400" b="0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old</a:t>
                      </a:r>
                      <a:endParaRPr lang="en-US" sz="2400" b="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2400" b="0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</a:t>
                      </a:r>
                      <a:endParaRPr lang="en-US" sz="2400" b="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699870"/>
              </p:ext>
            </p:extLst>
          </p:nvPr>
        </p:nvGraphicFramePr>
        <p:xfrm>
          <a:off x="5486400" y="3657600"/>
          <a:ext cx="2895600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2400" b="0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old</a:t>
                      </a:r>
                      <a:endParaRPr lang="en-US" sz="2400" b="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2400" b="0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</a:t>
                      </a:r>
                      <a:endParaRPr lang="en-US" sz="2400" b="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343526"/>
              </p:ext>
            </p:extLst>
          </p:nvPr>
        </p:nvGraphicFramePr>
        <p:xfrm>
          <a:off x="5486400" y="3657600"/>
          <a:ext cx="2895600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2400" b="0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old</a:t>
                      </a:r>
                      <a:endParaRPr lang="en-US" sz="2400" b="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2400" b="0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</a:t>
                      </a:r>
                      <a:endParaRPr lang="en-US" sz="2400" b="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326027"/>
              </p:ext>
            </p:extLst>
          </p:nvPr>
        </p:nvGraphicFramePr>
        <p:xfrm>
          <a:off x="5486400" y="3657600"/>
          <a:ext cx="2895600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2400" b="0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old</a:t>
                      </a:r>
                      <a:endParaRPr lang="en-US" sz="2400" b="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2400" b="0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</a:t>
                      </a:r>
                      <a:endParaRPr lang="en-US" sz="2400" b="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158234"/>
              </p:ext>
            </p:extLst>
          </p:nvPr>
        </p:nvGraphicFramePr>
        <p:xfrm>
          <a:off x="5486400" y="3657600"/>
          <a:ext cx="2895600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2400" b="0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old</a:t>
                      </a:r>
                      <a:endParaRPr lang="en-US" sz="2400" b="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2400" b="0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</a:t>
                      </a:r>
                      <a:endParaRPr lang="en-US" sz="2400" b="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902199"/>
              </p:ext>
            </p:extLst>
          </p:nvPr>
        </p:nvGraphicFramePr>
        <p:xfrm>
          <a:off x="5486400" y="3657600"/>
          <a:ext cx="2895600" cy="265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6668"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2400" b="0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old</a:t>
                      </a:r>
                      <a:endParaRPr lang="en-US" sz="2400" b="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2400" b="0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</a:t>
                      </a:r>
                      <a:endParaRPr lang="en-US" sz="2400" b="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1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1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1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1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1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1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52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24000" y="4495800"/>
                <a:ext cx="38163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∧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495800"/>
                <a:ext cx="3816350" cy="369332"/>
              </a:xfrm>
              <a:prstGeom prst="rect">
                <a:avLst/>
              </a:prstGeom>
              <a:blipFill rotWithShape="0">
                <a:blip r:embed="rId2"/>
                <a:stretch>
                  <a:fillRect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57400"/>
            <a:ext cx="5232401" cy="206743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16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752600" y="5005864"/>
                <a:ext cx="37401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¬0 ∧ (0∨0)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5005864"/>
                <a:ext cx="3740150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057400" y="5574268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∧0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574268"/>
                <a:ext cx="213360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057400" y="6119336"/>
                <a:ext cx="16002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6119336"/>
                <a:ext cx="1600200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786127"/>
              </p:ext>
            </p:extLst>
          </p:nvPr>
        </p:nvGraphicFramePr>
        <p:xfrm>
          <a:off x="5486400" y="3657600"/>
          <a:ext cx="2895600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2400" b="0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old</a:t>
                      </a:r>
                      <a:endParaRPr lang="en-US" sz="2400" b="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2400" b="0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</a:t>
                      </a:r>
                      <a:endParaRPr lang="en-US" sz="2400" b="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880019"/>
              </p:ext>
            </p:extLst>
          </p:nvPr>
        </p:nvGraphicFramePr>
        <p:xfrm>
          <a:off x="5486400" y="3657600"/>
          <a:ext cx="2895600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2400" b="0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old</a:t>
                      </a:r>
                      <a:endParaRPr lang="en-US" sz="2400" b="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2400" b="0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</a:t>
                      </a:r>
                      <a:endParaRPr lang="en-US" sz="2400" b="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735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47800" y="4495800"/>
                <a:ext cx="38163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∧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4495800"/>
                <a:ext cx="3816350" cy="369332"/>
              </a:xfrm>
              <a:prstGeom prst="rect">
                <a:avLst/>
              </a:prstGeom>
              <a:blipFill rotWithShape="0">
                <a:blip r:embed="rId2"/>
                <a:stretch>
                  <a:fillRect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57400"/>
            <a:ext cx="5232401" cy="206743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17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828800" y="5005864"/>
                <a:ext cx="37401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¬0 ∧ (1∨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005864"/>
                <a:ext cx="3740150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702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Axioms of Boolean Algebra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17638"/>
            <a:ext cx="7315200" cy="4708525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en-US" i="1" dirty="0">
                <a:ea typeface="ＭＳ Ｐゴシック" pitchFamily="34" charset="-128"/>
              </a:rPr>
              <a:t>Axioms: a set of mathematical statements that we assert to be true.</a:t>
            </a:r>
            <a:endParaRPr lang="en-US" i="1" dirty="0">
              <a:ea typeface="ＭＳ Ｐゴシック" pitchFamily="34" charset="-128"/>
              <a:cs typeface="Times New Roman" pitchFamily="18" charset="0"/>
            </a:endParaRPr>
          </a:p>
          <a:p>
            <a:r>
              <a:rPr lang="en-US" dirty="0">
                <a:ea typeface="ＭＳ Ｐゴシック" pitchFamily="34" charset="-128"/>
              </a:rPr>
              <a:t>Identity:</a:t>
            </a:r>
          </a:p>
          <a:p>
            <a:pPr marL="803275" lvl="1" indent="-346075"/>
            <a:r>
              <a:rPr lang="en-US" dirty="0">
                <a:ea typeface="ＭＳ Ｐゴシック" pitchFamily="34" charset="-128"/>
                <a:cs typeface="Times New Roman" pitchFamily="18" charset="0"/>
              </a:rPr>
              <a:t>0 </a:t>
            </a:r>
            <a:r>
              <a:rPr lang="en-US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dirty="0" err="1">
                <a:ea typeface="ＭＳ Ｐゴシック" pitchFamily="34" charset="-128"/>
                <a:cs typeface="Times New Roman" pitchFamily="18" charset="0"/>
              </a:rPr>
              <a:t>x</a:t>
            </a:r>
            <a:r>
              <a:rPr lang="en-US" dirty="0">
                <a:ea typeface="ＭＳ Ｐゴシック" pitchFamily="34" charset="-128"/>
                <a:cs typeface="Times New Roman" pitchFamily="18" charset="0"/>
              </a:rPr>
              <a:t> = 0</a:t>
            </a:r>
          </a:p>
          <a:p>
            <a:pPr marL="803275" lvl="1" indent="-346075"/>
            <a:r>
              <a:rPr lang="en-US" dirty="0">
                <a:ea typeface="ＭＳ Ｐゴシック" pitchFamily="34" charset="-128"/>
                <a:cs typeface="Times New Roman" pitchFamily="18" charset="0"/>
              </a:rPr>
              <a:t>1 </a:t>
            </a:r>
            <a:r>
              <a:rPr lang="en-US" b="1" dirty="0" err="1">
                <a:ea typeface="ＭＳ Ｐゴシック" pitchFamily="34" charset="-128"/>
                <a:sym typeface="Symbol" pitchFamily="18" charset="2"/>
              </a:rPr>
              <a:t></a:t>
            </a:r>
            <a:r>
              <a:rPr lang="en-US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dirty="0" err="1">
                <a:ea typeface="ＭＳ Ｐゴシック" pitchFamily="34" charset="-128"/>
                <a:cs typeface="Times New Roman" pitchFamily="18" charset="0"/>
              </a:rPr>
              <a:t>x</a:t>
            </a:r>
            <a:r>
              <a:rPr lang="en-US" dirty="0">
                <a:ea typeface="ＭＳ Ｐゴシック" pitchFamily="34" charset="-128"/>
                <a:cs typeface="Times New Roman" pitchFamily="18" charset="0"/>
              </a:rPr>
              <a:t> = 1</a:t>
            </a:r>
          </a:p>
          <a:p>
            <a:r>
              <a:rPr lang="en-US" dirty="0" err="1">
                <a:ea typeface="ＭＳ Ｐゴシック" pitchFamily="34" charset="-128"/>
                <a:cs typeface="Times New Roman" pitchFamily="18" charset="0"/>
              </a:rPr>
              <a:t>Idempotence</a:t>
            </a:r>
            <a:r>
              <a:rPr lang="en-US" dirty="0">
                <a:ea typeface="ＭＳ Ｐゴシック" pitchFamily="34" charset="-128"/>
                <a:cs typeface="Times New Roman" pitchFamily="18" charset="0"/>
              </a:rPr>
              <a:t>:</a:t>
            </a:r>
          </a:p>
          <a:p>
            <a:pPr marL="803275" lvl="1" indent="-346075"/>
            <a:r>
              <a:rPr lang="en-US" dirty="0">
                <a:ea typeface="ＭＳ Ｐゴシック" pitchFamily="34" charset="-128"/>
                <a:cs typeface="Times New Roman" pitchFamily="18" charset="0"/>
              </a:rPr>
              <a:t>1 </a:t>
            </a:r>
            <a:r>
              <a:rPr lang="en-US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dirty="0" err="1">
                <a:ea typeface="ＭＳ Ｐゴシック" pitchFamily="34" charset="-128"/>
                <a:cs typeface="Times New Roman" pitchFamily="18" charset="0"/>
              </a:rPr>
              <a:t>x</a:t>
            </a:r>
            <a:r>
              <a:rPr lang="en-US" dirty="0">
                <a:ea typeface="ＭＳ Ｐゴシック" pitchFamily="34" charset="-128"/>
                <a:cs typeface="Times New Roman" pitchFamily="18" charset="0"/>
              </a:rPr>
              <a:t> = </a:t>
            </a:r>
            <a:r>
              <a:rPr lang="en-US" dirty="0" err="1">
                <a:ea typeface="ＭＳ Ｐゴシック" pitchFamily="34" charset="-128"/>
                <a:cs typeface="Times New Roman" pitchFamily="18" charset="0"/>
              </a:rPr>
              <a:t>x</a:t>
            </a:r>
            <a:endParaRPr lang="en-US" dirty="0">
              <a:ea typeface="ＭＳ Ｐゴシック" pitchFamily="34" charset="-128"/>
              <a:cs typeface="Times New Roman" pitchFamily="18" charset="0"/>
            </a:endParaRPr>
          </a:p>
          <a:p>
            <a:pPr marL="803275" lvl="1" indent="-346075"/>
            <a:r>
              <a:rPr lang="en-US" dirty="0">
                <a:ea typeface="ＭＳ Ｐゴシック" pitchFamily="34" charset="-128"/>
                <a:cs typeface="Times New Roman" pitchFamily="18" charset="0"/>
              </a:rPr>
              <a:t>0 </a:t>
            </a:r>
            <a:r>
              <a:rPr lang="en-US" b="1" dirty="0" err="1">
                <a:ea typeface="ＭＳ Ｐゴシック" pitchFamily="34" charset="-128"/>
                <a:sym typeface="Symbol" pitchFamily="18" charset="2"/>
              </a:rPr>
              <a:t></a:t>
            </a:r>
            <a:r>
              <a:rPr lang="en-US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dirty="0" err="1">
                <a:ea typeface="ＭＳ Ｐゴシック" pitchFamily="34" charset="-128"/>
                <a:cs typeface="Times New Roman" pitchFamily="18" charset="0"/>
              </a:rPr>
              <a:t>x</a:t>
            </a:r>
            <a:r>
              <a:rPr lang="en-US" dirty="0">
                <a:ea typeface="ＭＳ Ｐゴシック" pitchFamily="34" charset="-128"/>
                <a:cs typeface="Times New Roman" pitchFamily="18" charset="0"/>
              </a:rPr>
              <a:t> = </a:t>
            </a:r>
            <a:r>
              <a:rPr lang="en-US" dirty="0" err="1">
                <a:ea typeface="ＭＳ Ｐゴシック" pitchFamily="34" charset="-128"/>
                <a:cs typeface="Times New Roman" pitchFamily="18" charset="0"/>
              </a:rPr>
              <a:t>x</a:t>
            </a:r>
            <a:endParaRPr lang="en-US" dirty="0">
              <a:ea typeface="ＭＳ Ｐゴシック" pitchFamily="34" charset="-128"/>
              <a:cs typeface="Times New Roman" pitchFamily="18" charset="0"/>
            </a:endParaRPr>
          </a:p>
          <a:p>
            <a:r>
              <a:rPr lang="en-US" dirty="0">
                <a:ea typeface="ＭＳ Ｐゴシック" pitchFamily="34" charset="-128"/>
                <a:cs typeface="Times New Roman" pitchFamily="18" charset="0"/>
              </a:rPr>
              <a:t>Negation:</a:t>
            </a:r>
          </a:p>
          <a:p>
            <a:pPr marL="803275" lvl="1" indent="-346075"/>
            <a:r>
              <a:rPr lang="en-US" b="1" dirty="0">
                <a:ea typeface="ＭＳ Ｐゴシック" pitchFamily="34" charset="-128"/>
                <a:sym typeface="Symbol" pitchFamily="18" charset="2"/>
              </a:rPr>
              <a:t></a:t>
            </a:r>
            <a:r>
              <a:rPr lang="en-US" dirty="0">
                <a:ea typeface="ＭＳ Ｐゴシック" pitchFamily="34" charset="-128"/>
                <a:cs typeface="Times New Roman" pitchFamily="18" charset="0"/>
              </a:rPr>
              <a:t>0 = 1</a:t>
            </a:r>
          </a:p>
          <a:p>
            <a:pPr marL="803275" lvl="1" indent="-346075"/>
            <a:r>
              <a:rPr lang="en-US" b="1" dirty="0">
                <a:ea typeface="ＭＳ Ｐゴシック" pitchFamily="34" charset="-128"/>
                <a:sym typeface="Symbol" pitchFamily="18" charset="2"/>
              </a:rPr>
              <a:t></a:t>
            </a:r>
            <a:r>
              <a:rPr lang="en-US" dirty="0">
                <a:ea typeface="ＭＳ Ｐゴシック" pitchFamily="34" charset="-128"/>
                <a:cs typeface="Times New Roman" pitchFamily="18" charset="0"/>
              </a:rPr>
              <a:t>1 = 0</a:t>
            </a:r>
          </a:p>
          <a:p>
            <a:pPr marL="803275" lvl="1" indent="-346075"/>
            <a:endParaRPr lang="en-US" dirty="0"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9658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§3.1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44C7A-0D93-FE43-BBB8-6C733ACB5A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83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47800" y="4495800"/>
                <a:ext cx="38163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∧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4495800"/>
                <a:ext cx="3816350" cy="369332"/>
              </a:xfrm>
              <a:prstGeom prst="rect">
                <a:avLst/>
              </a:prstGeom>
              <a:blipFill rotWithShape="0">
                <a:blip r:embed="rId2"/>
                <a:stretch>
                  <a:fillRect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57400"/>
            <a:ext cx="5232401" cy="206743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19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828800" y="5005864"/>
                <a:ext cx="37401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¬0 ∧ (1∨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005864"/>
                <a:ext cx="3740150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905000" y="5574268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∧1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574268"/>
                <a:ext cx="213360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905000" y="6119336"/>
                <a:ext cx="16002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6119336"/>
                <a:ext cx="1600200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5486400" y="3657600"/>
          <a:ext cx="2895600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2400" b="0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old</a:t>
                      </a:r>
                      <a:endParaRPr lang="en-US" sz="2400" b="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2400" b="0" i="1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</a:t>
                      </a:r>
                      <a:endParaRPr lang="en-US" sz="2400" b="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132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291646"/>
            <a:ext cx="4267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69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47800" y="4495800"/>
                <a:ext cx="38163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∧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4495800"/>
                <a:ext cx="3816350" cy="369332"/>
              </a:xfrm>
              <a:prstGeom prst="rect">
                <a:avLst/>
              </a:prstGeom>
              <a:blipFill rotWithShape="0">
                <a:blip r:embed="rId2"/>
                <a:stretch>
                  <a:fillRect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57400"/>
            <a:ext cx="5232401" cy="206743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20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§14.1</a:t>
            </a:r>
          </a:p>
        </p:txBody>
      </p:sp>
    </p:spTree>
    <p:extLst>
      <p:ext uri="{BB962C8B-B14F-4D97-AF65-F5344CB8AC3E}">
        <p14:creationId xmlns:p14="http://schemas.microsoft.com/office/powerpoint/2010/main" val="1909051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34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Reset-Set (RS) Latch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70" y="4337577"/>
            <a:ext cx="8461829" cy="215109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	q=0 if r=1</a:t>
            </a:r>
          </a:p>
          <a:p>
            <a:pPr marL="0" indent="0">
              <a:buNone/>
            </a:pPr>
            <a:r>
              <a:rPr lang="en-US" dirty="0"/>
              <a:t>	q=1 if s=1 and r=0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	and q holds last value if r=0 and s=0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	</a:t>
            </a:r>
            <a:r>
              <a:rPr lang="en-US" dirty="0">
                <a:solidFill>
                  <a:srgbClr val="FF0000"/>
                </a:solidFill>
              </a:rPr>
              <a:t>What happens if s=1 and r=1?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Normally, we do not use an RS-latch this way.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57400"/>
            <a:ext cx="5232401" cy="206743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21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70469" y="3016766"/>
            <a:ext cx="838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75229" y="2353129"/>
            <a:ext cx="838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8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68" y="155441"/>
            <a:ext cx="4105664" cy="654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59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914400"/>
            <a:ext cx="748187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56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34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Reset-Set (RS) Latch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70" y="4337577"/>
            <a:ext cx="8461829" cy="215109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	q=0 if r=1</a:t>
            </a:r>
          </a:p>
          <a:p>
            <a:pPr marL="0" indent="0">
              <a:buNone/>
            </a:pPr>
            <a:r>
              <a:rPr lang="en-US" dirty="0"/>
              <a:t>	q=1 if s=1 and r=0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	and q holds last value if r=0 and s=0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	</a:t>
            </a:r>
            <a:r>
              <a:rPr lang="en-US" dirty="0">
                <a:solidFill>
                  <a:srgbClr val="FF0000"/>
                </a:solidFill>
              </a:rPr>
              <a:t>What happens if s=1 and r=1?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Normally, we do not use an RS-latch this way.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57400"/>
            <a:ext cx="5232401" cy="206743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24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70469" y="3016766"/>
            <a:ext cx="838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75229" y="2353129"/>
            <a:ext cx="838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47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Reset-Set (RS) Latch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25</a:t>
            </a:fld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104900" y="2694801"/>
                <a:ext cx="28112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∧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2694801"/>
                <a:ext cx="2811280" cy="276999"/>
              </a:xfrm>
              <a:prstGeom prst="rect">
                <a:avLst/>
              </a:prstGeom>
              <a:blipFill rotWithShape="0">
                <a:blip r:embed="rId16"/>
                <a:stretch>
                  <a:fillRect t="-217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80211"/>
            <a:ext cx="3482610" cy="1376055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4039597" y="1672275"/>
            <a:ext cx="838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85800" y="1192042"/>
            <a:ext cx="838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8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34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Reset-Set (RS) Latch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26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56554"/>
            <a:ext cx="4913117" cy="20665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56554"/>
            <a:ext cx="4913117" cy="20665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409" y="1953768"/>
            <a:ext cx="4615353" cy="20665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85" y="1962912"/>
            <a:ext cx="3892210" cy="20665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93" y="1972056"/>
            <a:ext cx="3825299" cy="20665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817" y="1972056"/>
            <a:ext cx="3631885" cy="20665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945" y="1944624"/>
            <a:ext cx="3740755" cy="206654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14400" y="4724400"/>
            <a:ext cx="739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This is the more common way an RS-Latch is drawn (does not follow bubble rule). </a:t>
            </a:r>
          </a:p>
        </p:txBody>
      </p:sp>
    </p:spTree>
    <p:extLst>
      <p:ext uri="{BB962C8B-B14F-4D97-AF65-F5344CB8AC3E}">
        <p14:creationId xmlns:p14="http://schemas.microsoft.com/office/powerpoint/2010/main" val="317718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/>
              <a:t>Gated</a:t>
            </a:r>
            <a:r>
              <a:rPr lang="en-US" dirty="0"/>
              <a:t> RS Latch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99" y="1981200"/>
            <a:ext cx="6070601" cy="28548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09800" y="324117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09800" y="2410231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86320" y="403818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9800" y="421082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86320" y="2562631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0" y="3979987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</a:t>
            </a:r>
          </a:p>
        </p:txBody>
      </p:sp>
      <p:graphicFrame>
        <p:nvGraphicFramePr>
          <p:cNvPr id="13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019151"/>
              </p:ext>
            </p:extLst>
          </p:nvPr>
        </p:nvGraphicFramePr>
        <p:xfrm>
          <a:off x="1828800" y="4927688"/>
          <a:ext cx="1919240" cy="1612901"/>
        </p:xfrm>
        <a:graphic>
          <a:graphicData uri="http://schemas.openxmlformats.org/drawingml/2006/table">
            <a:tbl>
              <a:tblPr/>
              <a:tblGrid>
                <a:gridCol w="639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AND</a:t>
                      </a:r>
                    </a:p>
                  </a:txBody>
                  <a:tcPr marL="0" marR="0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649161" y="4984669"/>
            <a:ext cx="5566230" cy="12253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/>
              <a:t>	q=0 if </a:t>
            </a:r>
            <a:r>
              <a:rPr lang="en-US" sz="2200" dirty="0" err="1"/>
              <a:t>rg</a:t>
            </a:r>
            <a:r>
              <a:rPr lang="en-US" sz="2200" dirty="0"/>
              <a:t>=1</a:t>
            </a:r>
          </a:p>
          <a:p>
            <a:pPr marL="0" indent="0">
              <a:buNone/>
            </a:pPr>
            <a:r>
              <a:rPr lang="en-US" sz="2200" dirty="0"/>
              <a:t>	q=1 if sg=1 and </a:t>
            </a:r>
            <a:r>
              <a:rPr lang="en-US" sz="2200" dirty="0" err="1"/>
              <a:t>rg</a:t>
            </a:r>
            <a:r>
              <a:rPr lang="en-US" sz="2200" dirty="0"/>
              <a:t>=0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FF"/>
                </a:solidFill>
              </a:rPr>
              <a:t>	and q holds last value if </a:t>
            </a:r>
            <a:r>
              <a:rPr lang="en-US" sz="2200" dirty="0" err="1">
                <a:solidFill>
                  <a:srgbClr val="0000FF"/>
                </a:solidFill>
              </a:rPr>
              <a:t>rg</a:t>
            </a:r>
            <a:r>
              <a:rPr lang="en-US" sz="2200" dirty="0">
                <a:solidFill>
                  <a:srgbClr val="0000FF"/>
                </a:solidFill>
              </a:rPr>
              <a:t>=0 and sg=0</a:t>
            </a:r>
          </a:p>
        </p:txBody>
      </p:sp>
    </p:spTree>
    <p:extLst>
      <p:ext uri="{BB962C8B-B14F-4D97-AF65-F5344CB8AC3E}">
        <p14:creationId xmlns:p14="http://schemas.microsoft.com/office/powerpoint/2010/main" val="107969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8" grpId="0"/>
      <p:bldP spid="9" grpId="0"/>
      <p:bldP spid="12" grpId="0"/>
      <p:bldP spid="1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/>
              <a:t>Gated</a:t>
            </a:r>
            <a:r>
              <a:rPr lang="en-US" dirty="0"/>
              <a:t> RS Latch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99" y="1981200"/>
            <a:ext cx="6070601" cy="28548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28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09800" y="324117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09800" y="2410231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86320" y="403818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9800" y="421082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86320" y="2562631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0" y="3979987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</a:t>
            </a:r>
          </a:p>
        </p:txBody>
      </p:sp>
      <p:graphicFrame>
        <p:nvGraphicFramePr>
          <p:cNvPr id="13" name="Group 4"/>
          <p:cNvGraphicFramePr>
            <a:graphicFrameLocks noGrp="1"/>
          </p:cNvGraphicFramePr>
          <p:nvPr/>
        </p:nvGraphicFramePr>
        <p:xfrm>
          <a:off x="1828800" y="4927688"/>
          <a:ext cx="1919240" cy="1612901"/>
        </p:xfrm>
        <a:graphic>
          <a:graphicData uri="http://schemas.openxmlformats.org/drawingml/2006/table">
            <a:tbl>
              <a:tblPr/>
              <a:tblGrid>
                <a:gridCol w="639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AND</a:t>
                      </a:r>
                    </a:p>
                  </a:txBody>
                  <a:tcPr marL="0" marR="0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649161" y="4984669"/>
            <a:ext cx="5566230" cy="12253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/>
              <a:t>	q=0 if </a:t>
            </a:r>
            <a:r>
              <a:rPr lang="en-US" sz="2200" dirty="0" err="1"/>
              <a:t>rg</a:t>
            </a:r>
            <a:r>
              <a:rPr lang="en-US" sz="2200" dirty="0"/>
              <a:t>=1</a:t>
            </a:r>
          </a:p>
          <a:p>
            <a:pPr marL="0" indent="0">
              <a:buNone/>
            </a:pPr>
            <a:r>
              <a:rPr lang="en-US" sz="2200" dirty="0"/>
              <a:t>	q=1 if sg=1 and </a:t>
            </a:r>
            <a:r>
              <a:rPr lang="en-US" sz="2200" dirty="0" err="1"/>
              <a:t>rg</a:t>
            </a:r>
            <a:r>
              <a:rPr lang="en-US" sz="2200" dirty="0"/>
              <a:t>=0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FF"/>
                </a:solidFill>
              </a:rPr>
              <a:t>	and q holds last value if </a:t>
            </a:r>
            <a:r>
              <a:rPr lang="en-US" sz="2200" dirty="0" err="1">
                <a:solidFill>
                  <a:srgbClr val="0000FF"/>
                </a:solidFill>
              </a:rPr>
              <a:t>rg</a:t>
            </a:r>
            <a:r>
              <a:rPr lang="en-US" sz="2200" dirty="0">
                <a:solidFill>
                  <a:srgbClr val="0000FF"/>
                </a:solidFill>
              </a:rPr>
              <a:t>=0 and sg=0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43217" y="3272135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  <a:sym typeface="Symbol" panose="05050102010706020507" pitchFamily="18" charset="2"/>
              </a:rPr>
              <a:t></a:t>
            </a:r>
            <a:r>
              <a:rPr lang="en-US" sz="2400" dirty="0">
                <a:solidFill>
                  <a:srgbClr val="0000FF"/>
                </a:solidFill>
              </a:rPr>
              <a:t> 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41235" y="2562630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  <a:sym typeface="Symbol" panose="05050102010706020507" pitchFamily="18" charset="2"/>
              </a:rPr>
              <a:t></a:t>
            </a:r>
            <a:r>
              <a:rPr lang="en-US" sz="2400" dirty="0">
                <a:solidFill>
                  <a:srgbClr val="0000FF"/>
                </a:solidFill>
              </a:rPr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231779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/>
              <a:t>Gated</a:t>
            </a:r>
            <a:r>
              <a:rPr lang="en-US" dirty="0"/>
              <a:t> RS Latch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99" y="1981200"/>
            <a:ext cx="6070601" cy="28548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29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533400" y="502920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ea typeface="ＭＳ Ｐゴシック" pitchFamily="34" charset="-128"/>
              </a:rPr>
              <a:t>When </a:t>
            </a:r>
            <a:r>
              <a:rPr lang="en-US" sz="2800" b="1" dirty="0" err="1">
                <a:ea typeface="ＭＳ Ｐゴシック" pitchFamily="34" charset="-128"/>
              </a:rPr>
              <a:t>clk</a:t>
            </a:r>
            <a:r>
              <a:rPr lang="en-US" sz="2800" dirty="0">
                <a:ea typeface="ＭＳ Ｐゴシック" pitchFamily="34" charset="-128"/>
              </a:rPr>
              <a:t> is high, operates like a normal RS latch</a:t>
            </a:r>
          </a:p>
          <a:p>
            <a:pPr marL="0" indent="0">
              <a:buNone/>
            </a:pPr>
            <a:r>
              <a:rPr lang="en-US" sz="2800" dirty="0">
                <a:ea typeface="ＭＳ Ｐゴシック" pitchFamily="34" charset="-128"/>
              </a:rPr>
              <a:t>When </a:t>
            </a:r>
            <a:r>
              <a:rPr lang="en-US" sz="2800" b="1" dirty="0" err="1">
                <a:ea typeface="ＭＳ Ｐゴシック" pitchFamily="34" charset="-128"/>
              </a:rPr>
              <a:t>clk</a:t>
            </a:r>
            <a:r>
              <a:rPr lang="en-US" sz="2800" dirty="0">
                <a:ea typeface="ＭＳ Ｐゴシック" pitchFamily="34" charset="-128"/>
              </a:rPr>
              <a:t> is low, maintains value, regardless of r and s</a:t>
            </a:r>
          </a:p>
        </p:txBody>
      </p:sp>
    </p:spTree>
    <p:extLst>
      <p:ext uri="{BB962C8B-B14F-4D97-AF65-F5344CB8AC3E}">
        <p14:creationId xmlns:p14="http://schemas.microsoft.com/office/powerpoint/2010/main" val="123128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335"/>
            <a:ext cx="9144000" cy="629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30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2209800"/>
            <a:ext cx="8229600" cy="228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ea typeface="ＭＳ Ｐゴシック" pitchFamily="34" charset="-128"/>
              </a:rPr>
              <a:t>This is called </a:t>
            </a:r>
            <a:r>
              <a:rPr lang="en-US" sz="2800" u="sng" dirty="0">
                <a:solidFill>
                  <a:srgbClr val="0000FF"/>
                </a:solidFill>
                <a:ea typeface="ＭＳ Ｐゴシック" pitchFamily="34" charset="-128"/>
              </a:rPr>
              <a:t>level-sensitive</a:t>
            </a:r>
            <a:r>
              <a:rPr lang="en-US" sz="2800" dirty="0">
                <a:solidFill>
                  <a:srgbClr val="0000FF"/>
                </a:solidFill>
                <a:ea typeface="ＭＳ Ｐゴシック" pitchFamily="34" charset="-128"/>
              </a:rPr>
              <a:t>, since the operation depends on the level of the CLK signal.</a:t>
            </a:r>
          </a:p>
        </p:txBody>
      </p:sp>
    </p:spTree>
    <p:extLst>
      <p:ext uri="{BB962C8B-B14F-4D97-AF65-F5344CB8AC3E}">
        <p14:creationId xmlns:p14="http://schemas.microsoft.com/office/powerpoint/2010/main" val="11948830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Gated RS Latch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99" y="1143000"/>
            <a:ext cx="6070601" cy="28548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17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" y="1371600"/>
            <a:ext cx="7848599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Equivalent circuit: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1" y="2300756"/>
            <a:ext cx="4851401" cy="21950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21974"/>
            <a:ext cx="6057901" cy="285482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Gated RS Latch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1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581400" y="1555750"/>
            <a:ext cx="3593193" cy="2733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rgbClr val="7030A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9" y="1298467"/>
            <a:ext cx="7594601" cy="327353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33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19400" y="2935233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25096" y="2055167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9400" y="3827407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9399" y="1956742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0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81400" y="1555750"/>
            <a:ext cx="3593193" cy="2733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rgbClr val="7030A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9" y="1298467"/>
            <a:ext cx="7594601" cy="327353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34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19400" y="2935233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25096" y="2055167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9400" y="3827407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9399" y="1956742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52392" y="2308571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57200" y="4930422"/>
            <a:ext cx="8229600" cy="16227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i="1" dirty="0">
                <a:ea typeface="ＭＳ Ｐゴシック" pitchFamily="34" charset="-128"/>
              </a:rPr>
              <a:t>For Gated RS-Latch:</a:t>
            </a:r>
          </a:p>
          <a:p>
            <a:pPr marL="0" indent="0">
              <a:buNone/>
            </a:pPr>
            <a:r>
              <a:rPr lang="en-US" sz="2800" dirty="0">
                <a:ea typeface="ＭＳ Ｐゴシック" pitchFamily="34" charset="-128"/>
              </a:rPr>
              <a:t>When </a:t>
            </a:r>
            <a:r>
              <a:rPr lang="en-US" sz="2800" b="1" dirty="0" err="1">
                <a:ea typeface="ＭＳ Ｐゴシック" pitchFamily="34" charset="-128"/>
              </a:rPr>
              <a:t>clk</a:t>
            </a:r>
            <a:r>
              <a:rPr lang="en-US" sz="2800" dirty="0">
                <a:ea typeface="ＭＳ Ｐゴシック" pitchFamily="34" charset="-128"/>
              </a:rPr>
              <a:t> is high, operates like a normal RS latch</a:t>
            </a:r>
          </a:p>
          <a:p>
            <a:pPr marL="0" indent="0">
              <a:buNone/>
            </a:pPr>
            <a:r>
              <a:rPr lang="en-US" sz="2800" dirty="0">
                <a:ea typeface="ＭＳ Ｐゴシック" pitchFamily="34" charset="-128"/>
              </a:rPr>
              <a:t>When </a:t>
            </a:r>
            <a:r>
              <a:rPr lang="en-US" sz="2800" b="1" dirty="0" err="1">
                <a:ea typeface="ＭＳ Ｐゴシック" pitchFamily="34" charset="-128"/>
              </a:rPr>
              <a:t>clk</a:t>
            </a:r>
            <a:r>
              <a:rPr lang="en-US" sz="2800" dirty="0">
                <a:ea typeface="ＭＳ Ｐゴシック" pitchFamily="34" charset="-128"/>
              </a:rPr>
              <a:t> is low, maintains value, regardless of r and 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1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81400" y="1555750"/>
            <a:ext cx="3593193" cy="2733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rgbClr val="7030A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9" y="1298467"/>
            <a:ext cx="7594601" cy="327353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35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19400" y="2935233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25096" y="2055167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9400" y="3827407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9399" y="1956742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95242" y="2409350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57200" y="4930422"/>
            <a:ext cx="8229600" cy="16227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i="1" dirty="0">
                <a:ea typeface="ＭＳ Ｐゴシック" pitchFamily="34" charset="-128"/>
              </a:rPr>
              <a:t>For Gated RS-Latch:</a:t>
            </a:r>
          </a:p>
          <a:p>
            <a:pPr marL="0" indent="0">
              <a:buNone/>
            </a:pPr>
            <a:r>
              <a:rPr lang="en-US" sz="2800" dirty="0">
                <a:ea typeface="ＭＳ Ｐゴシック" pitchFamily="34" charset="-128"/>
              </a:rPr>
              <a:t>When </a:t>
            </a:r>
            <a:r>
              <a:rPr lang="en-US" sz="2800" b="1" dirty="0" err="1">
                <a:ea typeface="ＭＳ Ｐゴシック" pitchFamily="34" charset="-128"/>
              </a:rPr>
              <a:t>clk</a:t>
            </a:r>
            <a:r>
              <a:rPr lang="en-US" sz="2800" dirty="0">
                <a:ea typeface="ＭＳ Ｐゴシック" pitchFamily="34" charset="-128"/>
              </a:rPr>
              <a:t> is high, operates like a normal RS latch</a:t>
            </a:r>
          </a:p>
          <a:p>
            <a:pPr marL="0" indent="0">
              <a:buNone/>
            </a:pPr>
            <a:r>
              <a:rPr lang="en-US" sz="2800" dirty="0">
                <a:ea typeface="ＭＳ Ｐゴシック" pitchFamily="34" charset="-128"/>
              </a:rPr>
              <a:t>When </a:t>
            </a:r>
            <a:r>
              <a:rPr lang="en-US" sz="2800" b="1" dirty="0" err="1">
                <a:ea typeface="ＭＳ Ｐゴシック" pitchFamily="34" charset="-128"/>
              </a:rPr>
              <a:t>clk</a:t>
            </a:r>
            <a:r>
              <a:rPr lang="en-US" sz="2800" dirty="0">
                <a:ea typeface="ＭＳ Ｐゴシック" pitchFamily="34" charset="-128"/>
              </a:rPr>
              <a:t> is low, maintains value, regardless of r and 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862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81400" y="1555750"/>
            <a:ext cx="3593193" cy="2733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rgbClr val="7030A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9" y="1298467"/>
            <a:ext cx="7594601" cy="327353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36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19400" y="2935233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25096" y="2055167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9400" y="3827407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9399" y="1956742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95242" y="2409350"/>
            <a:ext cx="44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57200" y="4930422"/>
            <a:ext cx="8229600" cy="16227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i="1" dirty="0">
                <a:ea typeface="ＭＳ Ｐゴシック" pitchFamily="34" charset="-128"/>
              </a:rPr>
              <a:t>For Gated RS-Latch:</a:t>
            </a:r>
          </a:p>
          <a:p>
            <a:pPr marL="0" indent="0">
              <a:buNone/>
            </a:pPr>
            <a:r>
              <a:rPr lang="en-US" sz="2800" dirty="0">
                <a:ea typeface="ＭＳ Ｐゴシック" pitchFamily="34" charset="-128"/>
              </a:rPr>
              <a:t>When </a:t>
            </a:r>
            <a:r>
              <a:rPr lang="en-US" sz="2800" b="1" dirty="0" err="1">
                <a:ea typeface="ＭＳ Ｐゴシック" pitchFamily="34" charset="-128"/>
              </a:rPr>
              <a:t>clk</a:t>
            </a:r>
            <a:r>
              <a:rPr lang="en-US" sz="2800" dirty="0">
                <a:ea typeface="ＭＳ Ｐゴシック" pitchFamily="34" charset="-128"/>
              </a:rPr>
              <a:t> is high, operates like a normal RS latch</a:t>
            </a:r>
          </a:p>
          <a:p>
            <a:pPr marL="0" indent="0">
              <a:buNone/>
            </a:pPr>
            <a:r>
              <a:rPr lang="en-US" sz="2800" dirty="0">
                <a:ea typeface="ＭＳ Ｐゴシック" pitchFamily="34" charset="-128"/>
              </a:rPr>
              <a:t>When </a:t>
            </a:r>
            <a:r>
              <a:rPr lang="en-US" sz="2800" b="1" dirty="0" err="1">
                <a:ea typeface="ＭＳ Ｐゴシック" pitchFamily="34" charset="-128"/>
              </a:rPr>
              <a:t>clk</a:t>
            </a:r>
            <a:r>
              <a:rPr lang="en-US" sz="2800" dirty="0">
                <a:ea typeface="ＭＳ Ｐゴシック" pitchFamily="34" charset="-128"/>
              </a:rPr>
              <a:t> is low, maintains value, regardless of r and 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4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D Latch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76800"/>
            <a:ext cx="8229600" cy="171603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>
                <a:ea typeface="ＭＳ Ｐゴシック" pitchFamily="34" charset="-128"/>
              </a:rPr>
              <a:t>If </a:t>
            </a:r>
            <a:r>
              <a:rPr lang="en-US" b="1" dirty="0" err="1">
                <a:ea typeface="ＭＳ Ｐゴシック" pitchFamily="34" charset="-128"/>
              </a:rPr>
              <a:t>clk</a:t>
            </a:r>
            <a:r>
              <a:rPr lang="en-US" dirty="0">
                <a:ea typeface="ＭＳ Ｐゴシック" pitchFamily="34" charset="-128"/>
              </a:rPr>
              <a:t> is high, </a:t>
            </a:r>
            <a:r>
              <a:rPr lang="en-US" b="1" dirty="0">
                <a:ea typeface="ＭＳ Ｐゴシック" pitchFamily="34" charset="-128"/>
              </a:rPr>
              <a:t>Q</a:t>
            </a:r>
            <a:r>
              <a:rPr lang="en-US" dirty="0">
                <a:ea typeface="ＭＳ Ｐゴシック" pitchFamily="34" charset="-128"/>
              </a:rPr>
              <a:t> becomes equal to </a:t>
            </a:r>
            <a:r>
              <a:rPr lang="en-US" b="1" dirty="0">
                <a:ea typeface="ＭＳ Ｐゴシック" pitchFamily="34" charset="-128"/>
              </a:rPr>
              <a:t>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ea typeface="ＭＳ Ｐゴシック" pitchFamily="34" charset="-128"/>
              </a:rPr>
              <a:t>If </a:t>
            </a:r>
            <a:r>
              <a:rPr lang="en-US" b="1" dirty="0" err="1">
                <a:ea typeface="ＭＳ Ｐゴシック" pitchFamily="34" charset="-128"/>
              </a:rPr>
              <a:t>clk</a:t>
            </a:r>
            <a:r>
              <a:rPr lang="en-US" dirty="0">
                <a:ea typeface="ＭＳ Ｐゴシック" pitchFamily="34" charset="-128"/>
              </a:rPr>
              <a:t> is low, </a:t>
            </a:r>
            <a:r>
              <a:rPr lang="en-US" b="1" dirty="0">
                <a:ea typeface="ＭＳ Ｐゴシック" pitchFamily="34" charset="-128"/>
              </a:rPr>
              <a:t>Q</a:t>
            </a:r>
            <a:r>
              <a:rPr lang="en-US" dirty="0">
                <a:ea typeface="ＭＳ Ｐゴシック" pitchFamily="34" charset="-128"/>
              </a:rPr>
              <a:t> maintains its value (regardless of </a:t>
            </a:r>
            <a:r>
              <a:rPr lang="en-US" b="1" dirty="0">
                <a:ea typeface="ＭＳ Ｐゴシック" pitchFamily="34" charset="-128"/>
              </a:rPr>
              <a:t>D</a:t>
            </a:r>
            <a:r>
              <a:rPr lang="en-US" dirty="0">
                <a:ea typeface="ＭＳ Ｐゴシック" pitchFamily="34" charset="-128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ea typeface="ＭＳ Ｐゴシック" pitchFamily="34" charset="-128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ea typeface="ＭＳ Ｐゴシック" pitchFamily="34" charset="-128"/>
              </a:rPr>
              <a:t>This is also </a:t>
            </a:r>
            <a:r>
              <a:rPr lang="en-US" u="sng" dirty="0">
                <a:ea typeface="ＭＳ Ｐゴシック" pitchFamily="34" charset="-128"/>
              </a:rPr>
              <a:t>level-sensitive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9" y="1298467"/>
            <a:ext cx="7594601" cy="327353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5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ea typeface="ＭＳ Ｐゴシック" pitchFamily="34" charset="-128"/>
              </a:rPr>
              <a:t>Timing Diagram for a Level-Sensitive D-Latch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8996"/>
            <a:ext cx="9144000" cy="2320008"/>
          </a:xfrm>
          <a:prstGeom prst="rect">
            <a:avLst/>
          </a:prstGeom>
        </p:spPr>
      </p:pic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38</a:t>
            </a:fld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09600" y="3822454"/>
            <a:ext cx="381000" cy="192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06548" y="37338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5904948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4055241"/>
            <a:ext cx="14202261" cy="1573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50" y="457200"/>
            <a:ext cx="617855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71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17" y="1693849"/>
            <a:ext cx="8807165" cy="347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796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8561"/>
            <a:ext cx="9144000" cy="392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97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ea typeface="ＭＳ Ｐゴシック" pitchFamily="34" charset="-128"/>
              </a:rPr>
              <a:t>Timing Diagram for a Level-Sensitive D-Latch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8996"/>
            <a:ext cx="9144000" cy="2320008"/>
          </a:xfrm>
          <a:prstGeom prst="rect">
            <a:avLst/>
          </a:prstGeom>
        </p:spPr>
      </p:pic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41</a:t>
            </a:fld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09600" y="3822454"/>
            <a:ext cx="381000" cy="192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06548" y="37338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98281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dirty="0">
              <a:ea typeface="ＭＳ Ｐゴシック" pitchFamily="34" charset="-128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6781800" cy="1447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ea typeface="ＭＳ Ｐゴシック" pitchFamily="34" charset="-128"/>
              </a:rPr>
              <a:t>Symbol for the level-sensitive D-latch:</a:t>
            </a:r>
          </a:p>
        </p:txBody>
      </p:sp>
      <p:grpSp>
        <p:nvGrpSpPr>
          <p:cNvPr id="26628" name="Group 26"/>
          <p:cNvGrpSpPr>
            <a:grpSpLocks/>
          </p:cNvGrpSpPr>
          <p:nvPr/>
        </p:nvGrpSpPr>
        <p:grpSpPr bwMode="auto">
          <a:xfrm>
            <a:off x="3124200" y="2759075"/>
            <a:ext cx="2362200" cy="1812925"/>
            <a:chOff x="720" y="922"/>
            <a:chExt cx="1488" cy="1142"/>
          </a:xfrm>
        </p:grpSpPr>
        <p:grpSp>
          <p:nvGrpSpPr>
            <p:cNvPr id="26630" name="Group 21"/>
            <p:cNvGrpSpPr>
              <a:grpSpLocks/>
            </p:cNvGrpSpPr>
            <p:nvPr/>
          </p:nvGrpSpPr>
          <p:grpSpPr bwMode="auto">
            <a:xfrm>
              <a:off x="1058" y="922"/>
              <a:ext cx="794" cy="1142"/>
              <a:chOff x="1058" y="922"/>
              <a:chExt cx="281" cy="450"/>
            </a:xfrm>
          </p:grpSpPr>
          <p:sp>
            <p:nvSpPr>
              <p:cNvPr id="26635" name="Rectangle 4"/>
              <p:cNvSpPr>
                <a:spLocks noChangeAspect="1" noChangeArrowheads="1"/>
              </p:cNvSpPr>
              <p:nvPr/>
            </p:nvSpPr>
            <p:spPr bwMode="auto">
              <a:xfrm>
                <a:off x="1058" y="922"/>
                <a:ext cx="281" cy="450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36" name="Rectangle 5"/>
              <p:cNvSpPr>
                <a:spLocks noChangeAspect="1" noChangeArrowheads="1"/>
              </p:cNvSpPr>
              <p:nvPr/>
            </p:nvSpPr>
            <p:spPr bwMode="auto">
              <a:xfrm>
                <a:off x="1085" y="998"/>
                <a:ext cx="57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00"/>
                    </a:solidFill>
                  </a:rPr>
                  <a:t>D </a:t>
                </a:r>
                <a:endParaRPr lang="en-US" sz="2000"/>
              </a:p>
            </p:txBody>
          </p:sp>
          <p:sp>
            <p:nvSpPr>
              <p:cNvPr id="26637" name="Rectangle 6"/>
              <p:cNvSpPr>
                <a:spLocks noChangeAspect="1" noChangeArrowheads="1"/>
              </p:cNvSpPr>
              <p:nvPr/>
            </p:nvSpPr>
            <p:spPr bwMode="auto">
              <a:xfrm>
                <a:off x="1252" y="995"/>
                <a:ext cx="59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rgbClr val="000000"/>
                    </a:solidFill>
                  </a:rPr>
                  <a:t>Q </a:t>
                </a:r>
                <a:endParaRPr lang="en-US" sz="2000"/>
              </a:p>
            </p:txBody>
          </p:sp>
          <p:sp>
            <p:nvSpPr>
              <p:cNvPr id="26638" name="Line 7"/>
              <p:cNvSpPr>
                <a:spLocks noChangeAspect="1" noChangeShapeType="1"/>
              </p:cNvSpPr>
              <p:nvPr/>
            </p:nvSpPr>
            <p:spPr bwMode="auto">
              <a:xfrm flipH="1">
                <a:off x="1259" y="1220"/>
                <a:ext cx="40" cy="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639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1253" y="1225"/>
                <a:ext cx="59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dirty="0">
                    <a:solidFill>
                      <a:srgbClr val="000000"/>
                    </a:solidFill>
                  </a:rPr>
                  <a:t>Q </a:t>
                </a:r>
                <a:endParaRPr lang="en-US" sz="2000" dirty="0"/>
              </a:p>
            </p:txBody>
          </p:sp>
          <p:sp>
            <p:nvSpPr>
              <p:cNvPr id="26640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1085" y="1222"/>
                <a:ext cx="98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i="1">
                    <a:solidFill>
                      <a:srgbClr val="000000"/>
                    </a:solidFill>
                  </a:rPr>
                  <a:t>Clk </a:t>
                </a:r>
                <a:endParaRPr lang="en-US" sz="2000"/>
              </a:p>
            </p:txBody>
          </p:sp>
        </p:grpSp>
        <p:sp>
          <p:nvSpPr>
            <p:cNvPr id="26631" name="Line 22"/>
            <p:cNvSpPr>
              <a:spLocks noChangeShapeType="1"/>
            </p:cNvSpPr>
            <p:nvPr/>
          </p:nvSpPr>
          <p:spPr bwMode="auto">
            <a:xfrm flipH="1">
              <a:off x="720" y="1200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6632" name="Line 23"/>
            <p:cNvSpPr>
              <a:spLocks noChangeShapeType="1"/>
            </p:cNvSpPr>
            <p:nvPr/>
          </p:nvSpPr>
          <p:spPr bwMode="auto">
            <a:xfrm flipH="1">
              <a:off x="720" y="182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6633" name="Line 24"/>
            <p:cNvSpPr>
              <a:spLocks noChangeShapeType="1"/>
            </p:cNvSpPr>
            <p:nvPr/>
          </p:nvSpPr>
          <p:spPr bwMode="auto">
            <a:xfrm>
              <a:off x="1872" y="1200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6634" name="Line 25"/>
            <p:cNvSpPr>
              <a:spLocks noChangeShapeType="1"/>
            </p:cNvSpPr>
            <p:nvPr/>
          </p:nvSpPr>
          <p:spPr bwMode="auto">
            <a:xfrm>
              <a:off x="1872" y="1776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487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703320"/>
            <a:ext cx="4376043" cy="22768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703320"/>
            <a:ext cx="4376043" cy="22768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703320"/>
            <a:ext cx="4376043" cy="22768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703320"/>
            <a:ext cx="4376043" cy="2276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703320"/>
            <a:ext cx="4376043" cy="2276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703320"/>
            <a:ext cx="4376043" cy="22768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703320"/>
            <a:ext cx="4376043" cy="2276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899" y="1636776"/>
            <a:ext cx="3795003" cy="2020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703320"/>
            <a:ext cx="4370832" cy="2274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12" y="1639824"/>
            <a:ext cx="3804008" cy="1581912"/>
          </a:xfrm>
          <a:prstGeom prst="rect">
            <a:avLst/>
          </a:prstGeom>
        </p:spPr>
      </p:pic>
      <p:sp>
        <p:nvSpPr>
          <p:cNvPr id="38915" name="Oval 2"/>
          <p:cNvSpPr>
            <a:spLocks noChangeArrowheads="1"/>
          </p:cNvSpPr>
          <p:nvPr/>
        </p:nvSpPr>
        <p:spPr bwMode="auto">
          <a:xfrm>
            <a:off x="3124200" y="5486400"/>
            <a:ext cx="1676400" cy="533400"/>
          </a:xfrm>
          <a:prstGeom prst="ellipse">
            <a:avLst/>
          </a:prstGeom>
          <a:solidFill>
            <a:srgbClr val="FF3300">
              <a:alpha val="20000"/>
            </a:srgbClr>
          </a:solidFill>
          <a:ln w="38100">
            <a:solidFill>
              <a:srgbClr val="FF0000"/>
            </a:solidFill>
            <a:prstDash val="sysDot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49400" y="1930400"/>
            <a:ext cx="455613" cy="454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7" name="Rectangle 11"/>
          <p:cNvSpPr>
            <a:spLocks noChangeArrowheads="1"/>
          </p:cNvSpPr>
          <p:nvPr/>
        </p:nvSpPr>
        <p:spPr bwMode="auto">
          <a:xfrm>
            <a:off x="1724025" y="2012950"/>
            <a:ext cx="141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8918" name="Rectangle 12"/>
          <p:cNvSpPr>
            <a:spLocks noChangeArrowheads="1"/>
          </p:cNvSpPr>
          <p:nvPr/>
        </p:nvSpPr>
        <p:spPr bwMode="auto">
          <a:xfrm>
            <a:off x="2005013" y="1930400"/>
            <a:ext cx="455612" cy="454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Rectangle 13"/>
          <p:cNvSpPr>
            <a:spLocks noChangeArrowheads="1"/>
          </p:cNvSpPr>
          <p:nvPr/>
        </p:nvSpPr>
        <p:spPr bwMode="auto">
          <a:xfrm>
            <a:off x="2179638" y="2012950"/>
            <a:ext cx="141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8920" name="Rectangle 14"/>
          <p:cNvSpPr>
            <a:spLocks noChangeArrowheads="1"/>
          </p:cNvSpPr>
          <p:nvPr/>
        </p:nvSpPr>
        <p:spPr bwMode="auto">
          <a:xfrm>
            <a:off x="2460625" y="1930400"/>
            <a:ext cx="454025" cy="454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1" name="Rectangle 15"/>
          <p:cNvSpPr>
            <a:spLocks noChangeArrowheads="1"/>
          </p:cNvSpPr>
          <p:nvPr/>
        </p:nvSpPr>
        <p:spPr bwMode="auto">
          <a:xfrm>
            <a:off x="2635250" y="2012950"/>
            <a:ext cx="141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8922" name="Rectangle 16"/>
          <p:cNvSpPr>
            <a:spLocks noChangeArrowheads="1"/>
          </p:cNvSpPr>
          <p:nvPr/>
        </p:nvSpPr>
        <p:spPr bwMode="auto">
          <a:xfrm>
            <a:off x="2914650" y="1930400"/>
            <a:ext cx="455613" cy="454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3" name="Rectangle 17"/>
          <p:cNvSpPr>
            <a:spLocks noChangeArrowheads="1"/>
          </p:cNvSpPr>
          <p:nvPr/>
        </p:nvSpPr>
        <p:spPr bwMode="auto">
          <a:xfrm>
            <a:off x="3074988" y="2012950"/>
            <a:ext cx="141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8924" name="Rectangle 18"/>
          <p:cNvSpPr>
            <a:spLocks noChangeArrowheads="1"/>
          </p:cNvSpPr>
          <p:nvPr/>
        </p:nvSpPr>
        <p:spPr bwMode="auto">
          <a:xfrm>
            <a:off x="1549400" y="2384425"/>
            <a:ext cx="455613" cy="457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5" name="Rectangle 19"/>
          <p:cNvSpPr>
            <a:spLocks noChangeArrowheads="1"/>
          </p:cNvSpPr>
          <p:nvPr/>
        </p:nvSpPr>
        <p:spPr bwMode="auto">
          <a:xfrm>
            <a:off x="1724025" y="2468563"/>
            <a:ext cx="141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8926" name="Rectangle 20"/>
          <p:cNvSpPr>
            <a:spLocks noChangeArrowheads="1"/>
          </p:cNvSpPr>
          <p:nvPr/>
        </p:nvSpPr>
        <p:spPr bwMode="auto">
          <a:xfrm>
            <a:off x="2005013" y="2384425"/>
            <a:ext cx="455612" cy="457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7" name="Rectangle 21"/>
          <p:cNvSpPr>
            <a:spLocks noChangeArrowheads="1"/>
          </p:cNvSpPr>
          <p:nvPr/>
        </p:nvSpPr>
        <p:spPr bwMode="auto">
          <a:xfrm>
            <a:off x="2179638" y="2468563"/>
            <a:ext cx="141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8928" name="Rectangle 22"/>
          <p:cNvSpPr>
            <a:spLocks noChangeArrowheads="1"/>
          </p:cNvSpPr>
          <p:nvPr/>
        </p:nvSpPr>
        <p:spPr bwMode="auto">
          <a:xfrm>
            <a:off x="2460625" y="2384425"/>
            <a:ext cx="454025" cy="457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9" name="Rectangle 23"/>
          <p:cNvSpPr>
            <a:spLocks noChangeArrowheads="1"/>
          </p:cNvSpPr>
          <p:nvPr/>
        </p:nvSpPr>
        <p:spPr bwMode="auto">
          <a:xfrm>
            <a:off x="2619375" y="2468563"/>
            <a:ext cx="141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8930" name="Rectangle 24"/>
          <p:cNvSpPr>
            <a:spLocks noChangeArrowheads="1"/>
          </p:cNvSpPr>
          <p:nvPr/>
        </p:nvSpPr>
        <p:spPr bwMode="auto">
          <a:xfrm>
            <a:off x="2914650" y="2384425"/>
            <a:ext cx="455613" cy="457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1" name="Rectangle 25"/>
          <p:cNvSpPr>
            <a:spLocks noChangeArrowheads="1"/>
          </p:cNvSpPr>
          <p:nvPr/>
        </p:nvSpPr>
        <p:spPr bwMode="auto">
          <a:xfrm>
            <a:off x="3090863" y="2468563"/>
            <a:ext cx="141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8932" name="Rectangle 26"/>
          <p:cNvSpPr>
            <a:spLocks noChangeArrowheads="1"/>
          </p:cNvSpPr>
          <p:nvPr/>
        </p:nvSpPr>
        <p:spPr bwMode="auto">
          <a:xfrm>
            <a:off x="1549400" y="1930400"/>
            <a:ext cx="455613" cy="454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3" name="Rectangle 27"/>
          <p:cNvSpPr>
            <a:spLocks noChangeArrowheads="1"/>
          </p:cNvSpPr>
          <p:nvPr/>
        </p:nvSpPr>
        <p:spPr bwMode="auto">
          <a:xfrm>
            <a:off x="1878013" y="222885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969696"/>
                </a:solidFill>
              </a:rPr>
              <a:t>0</a:t>
            </a:r>
            <a:endParaRPr lang="en-US"/>
          </a:p>
        </p:txBody>
      </p:sp>
      <p:sp>
        <p:nvSpPr>
          <p:cNvPr id="38934" name="Rectangle 28"/>
          <p:cNvSpPr>
            <a:spLocks noChangeArrowheads="1"/>
          </p:cNvSpPr>
          <p:nvPr/>
        </p:nvSpPr>
        <p:spPr bwMode="auto">
          <a:xfrm>
            <a:off x="2005013" y="1930400"/>
            <a:ext cx="455612" cy="454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5" name="Rectangle 29"/>
          <p:cNvSpPr>
            <a:spLocks noChangeArrowheads="1"/>
          </p:cNvSpPr>
          <p:nvPr/>
        </p:nvSpPr>
        <p:spPr bwMode="auto">
          <a:xfrm>
            <a:off x="2335213" y="222885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969696"/>
                </a:solidFill>
              </a:rPr>
              <a:t>1</a:t>
            </a:r>
            <a:endParaRPr lang="en-US"/>
          </a:p>
        </p:txBody>
      </p:sp>
      <p:sp>
        <p:nvSpPr>
          <p:cNvPr id="38936" name="Rectangle 30"/>
          <p:cNvSpPr>
            <a:spLocks noChangeArrowheads="1"/>
          </p:cNvSpPr>
          <p:nvPr/>
        </p:nvSpPr>
        <p:spPr bwMode="auto">
          <a:xfrm>
            <a:off x="2460625" y="1930400"/>
            <a:ext cx="454025" cy="454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7" name="Rectangle 31"/>
          <p:cNvSpPr>
            <a:spLocks noChangeArrowheads="1"/>
          </p:cNvSpPr>
          <p:nvPr/>
        </p:nvSpPr>
        <p:spPr bwMode="auto">
          <a:xfrm>
            <a:off x="2789238" y="222885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969696"/>
                </a:solidFill>
              </a:rPr>
              <a:t>3</a:t>
            </a:r>
            <a:endParaRPr lang="en-US"/>
          </a:p>
        </p:txBody>
      </p:sp>
      <p:sp>
        <p:nvSpPr>
          <p:cNvPr id="38938" name="Rectangle 32"/>
          <p:cNvSpPr>
            <a:spLocks noChangeArrowheads="1"/>
          </p:cNvSpPr>
          <p:nvPr/>
        </p:nvSpPr>
        <p:spPr bwMode="auto">
          <a:xfrm>
            <a:off x="2914650" y="1930400"/>
            <a:ext cx="455613" cy="454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9" name="Rectangle 33"/>
          <p:cNvSpPr>
            <a:spLocks noChangeArrowheads="1"/>
          </p:cNvSpPr>
          <p:nvPr/>
        </p:nvSpPr>
        <p:spPr bwMode="auto">
          <a:xfrm>
            <a:off x="3244850" y="222885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969696"/>
                </a:solidFill>
              </a:rPr>
              <a:t>2</a:t>
            </a:r>
            <a:endParaRPr lang="en-US"/>
          </a:p>
        </p:txBody>
      </p:sp>
      <p:sp>
        <p:nvSpPr>
          <p:cNvPr id="38940" name="Rectangle 34"/>
          <p:cNvSpPr>
            <a:spLocks noChangeArrowheads="1"/>
          </p:cNvSpPr>
          <p:nvPr/>
        </p:nvSpPr>
        <p:spPr bwMode="auto">
          <a:xfrm>
            <a:off x="1549400" y="2384425"/>
            <a:ext cx="455613" cy="457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1" name="Rectangle 35"/>
          <p:cNvSpPr>
            <a:spLocks noChangeArrowheads="1"/>
          </p:cNvSpPr>
          <p:nvPr/>
        </p:nvSpPr>
        <p:spPr bwMode="auto">
          <a:xfrm>
            <a:off x="1878013" y="2682875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969696"/>
                </a:solidFill>
              </a:rPr>
              <a:t>4</a:t>
            </a:r>
            <a:endParaRPr lang="en-US"/>
          </a:p>
        </p:txBody>
      </p:sp>
      <p:sp>
        <p:nvSpPr>
          <p:cNvPr id="38942" name="Rectangle 36"/>
          <p:cNvSpPr>
            <a:spLocks noChangeArrowheads="1"/>
          </p:cNvSpPr>
          <p:nvPr/>
        </p:nvSpPr>
        <p:spPr bwMode="auto">
          <a:xfrm>
            <a:off x="2005013" y="2384425"/>
            <a:ext cx="455612" cy="457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3" name="Rectangle 37"/>
          <p:cNvSpPr>
            <a:spLocks noChangeArrowheads="1"/>
          </p:cNvSpPr>
          <p:nvPr/>
        </p:nvSpPr>
        <p:spPr bwMode="auto">
          <a:xfrm>
            <a:off x="2335213" y="2682875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969696"/>
                </a:solidFill>
              </a:rPr>
              <a:t>5</a:t>
            </a:r>
            <a:endParaRPr lang="en-US"/>
          </a:p>
        </p:txBody>
      </p:sp>
      <p:sp>
        <p:nvSpPr>
          <p:cNvPr id="38944" name="Rectangle 38"/>
          <p:cNvSpPr>
            <a:spLocks noChangeArrowheads="1"/>
          </p:cNvSpPr>
          <p:nvPr/>
        </p:nvSpPr>
        <p:spPr bwMode="auto">
          <a:xfrm>
            <a:off x="2460625" y="2384425"/>
            <a:ext cx="454025" cy="457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5" name="Rectangle 39"/>
          <p:cNvSpPr>
            <a:spLocks noChangeArrowheads="1"/>
          </p:cNvSpPr>
          <p:nvPr/>
        </p:nvSpPr>
        <p:spPr bwMode="auto">
          <a:xfrm>
            <a:off x="2789238" y="2682875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969696"/>
                </a:solidFill>
              </a:rPr>
              <a:t>7</a:t>
            </a:r>
            <a:endParaRPr lang="en-US"/>
          </a:p>
        </p:txBody>
      </p:sp>
      <p:sp>
        <p:nvSpPr>
          <p:cNvPr id="38946" name="Rectangle 40"/>
          <p:cNvSpPr>
            <a:spLocks noChangeArrowheads="1"/>
          </p:cNvSpPr>
          <p:nvPr/>
        </p:nvSpPr>
        <p:spPr bwMode="auto">
          <a:xfrm>
            <a:off x="2914650" y="2384425"/>
            <a:ext cx="455613" cy="457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7" name="Rectangle 41"/>
          <p:cNvSpPr>
            <a:spLocks noChangeArrowheads="1"/>
          </p:cNvSpPr>
          <p:nvPr/>
        </p:nvSpPr>
        <p:spPr bwMode="auto">
          <a:xfrm>
            <a:off x="3244850" y="2682875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969696"/>
                </a:solidFill>
              </a:rPr>
              <a:t>6</a:t>
            </a:r>
            <a:endParaRPr lang="en-US"/>
          </a:p>
        </p:txBody>
      </p:sp>
      <p:sp>
        <p:nvSpPr>
          <p:cNvPr id="38948" name="Rectangle 42"/>
          <p:cNvSpPr>
            <a:spLocks noChangeArrowheads="1"/>
          </p:cNvSpPr>
          <p:nvPr/>
        </p:nvSpPr>
        <p:spPr bwMode="auto">
          <a:xfrm>
            <a:off x="1773238" y="1700213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8949" name="Rectangle 43"/>
          <p:cNvSpPr>
            <a:spLocks noChangeArrowheads="1"/>
          </p:cNvSpPr>
          <p:nvPr/>
        </p:nvSpPr>
        <p:spPr bwMode="auto">
          <a:xfrm>
            <a:off x="1884363" y="1700213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8950" name="Rectangle 44"/>
          <p:cNvSpPr>
            <a:spLocks noChangeArrowheads="1"/>
          </p:cNvSpPr>
          <p:nvPr/>
        </p:nvSpPr>
        <p:spPr bwMode="auto">
          <a:xfrm>
            <a:off x="2227263" y="1700213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8951" name="Rectangle 45"/>
          <p:cNvSpPr>
            <a:spLocks noChangeArrowheads="1"/>
          </p:cNvSpPr>
          <p:nvPr/>
        </p:nvSpPr>
        <p:spPr bwMode="auto">
          <a:xfrm>
            <a:off x="2339975" y="1700213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8952" name="Rectangle 46"/>
          <p:cNvSpPr>
            <a:spLocks noChangeArrowheads="1"/>
          </p:cNvSpPr>
          <p:nvPr/>
        </p:nvSpPr>
        <p:spPr bwMode="auto">
          <a:xfrm>
            <a:off x="2682875" y="1700213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8953" name="Rectangle 47"/>
          <p:cNvSpPr>
            <a:spLocks noChangeArrowheads="1"/>
          </p:cNvSpPr>
          <p:nvPr/>
        </p:nvSpPr>
        <p:spPr bwMode="auto">
          <a:xfrm>
            <a:off x="2795588" y="1700213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8954" name="Rectangle 48"/>
          <p:cNvSpPr>
            <a:spLocks noChangeArrowheads="1"/>
          </p:cNvSpPr>
          <p:nvPr/>
        </p:nvSpPr>
        <p:spPr bwMode="auto">
          <a:xfrm>
            <a:off x="3138488" y="1700213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8955" name="Rectangle 49"/>
          <p:cNvSpPr>
            <a:spLocks noChangeArrowheads="1"/>
          </p:cNvSpPr>
          <p:nvPr/>
        </p:nvSpPr>
        <p:spPr bwMode="auto">
          <a:xfrm>
            <a:off x="3249613" y="1700213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8956" name="Rectangle 50"/>
          <p:cNvSpPr>
            <a:spLocks noChangeArrowheads="1"/>
          </p:cNvSpPr>
          <p:nvPr/>
        </p:nvSpPr>
        <p:spPr bwMode="auto">
          <a:xfrm>
            <a:off x="1216025" y="1482725"/>
            <a:ext cx="455613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7" name="Rectangle 51"/>
          <p:cNvSpPr>
            <a:spLocks noChangeArrowheads="1"/>
          </p:cNvSpPr>
          <p:nvPr/>
        </p:nvSpPr>
        <p:spPr bwMode="auto">
          <a:xfrm>
            <a:off x="1431925" y="1473200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b</a:t>
            </a:r>
            <a:endParaRPr lang="en-US"/>
          </a:p>
        </p:txBody>
      </p:sp>
      <p:sp>
        <p:nvSpPr>
          <p:cNvPr id="38958" name="Rectangle 52"/>
          <p:cNvSpPr>
            <a:spLocks noChangeArrowheads="1"/>
          </p:cNvSpPr>
          <p:nvPr/>
        </p:nvSpPr>
        <p:spPr bwMode="auto">
          <a:xfrm>
            <a:off x="1543050" y="1473200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a</a:t>
            </a:r>
            <a:endParaRPr lang="en-US"/>
          </a:p>
        </p:txBody>
      </p:sp>
      <p:sp>
        <p:nvSpPr>
          <p:cNvPr id="38959" name="Rectangle 53"/>
          <p:cNvSpPr>
            <a:spLocks noChangeArrowheads="1"/>
          </p:cNvSpPr>
          <p:nvPr/>
        </p:nvSpPr>
        <p:spPr bwMode="auto">
          <a:xfrm>
            <a:off x="993775" y="1711325"/>
            <a:ext cx="454025" cy="2270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0" name="Rectangle 54"/>
          <p:cNvSpPr>
            <a:spLocks noChangeArrowheads="1"/>
          </p:cNvSpPr>
          <p:nvPr/>
        </p:nvSpPr>
        <p:spPr bwMode="auto">
          <a:xfrm>
            <a:off x="1250950" y="1700213"/>
            <a:ext cx="101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c</a:t>
            </a:r>
            <a:endParaRPr lang="en-US"/>
          </a:p>
        </p:txBody>
      </p:sp>
      <p:sp>
        <p:nvSpPr>
          <p:cNvPr id="38961" name="Line 55"/>
          <p:cNvSpPr>
            <a:spLocks noChangeShapeType="1"/>
          </p:cNvSpPr>
          <p:nvPr/>
        </p:nvSpPr>
        <p:spPr bwMode="auto">
          <a:xfrm flipH="1" flipV="1">
            <a:off x="1206500" y="1587500"/>
            <a:ext cx="342900" cy="3429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2" name="Rectangle 56"/>
          <p:cNvSpPr>
            <a:spLocks noChangeArrowheads="1"/>
          </p:cNvSpPr>
          <p:nvPr/>
        </p:nvSpPr>
        <p:spPr bwMode="auto">
          <a:xfrm rot="-5400000">
            <a:off x="1343819" y="2464594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8963" name="Rectangle 57"/>
          <p:cNvSpPr>
            <a:spLocks noChangeArrowheads="1"/>
          </p:cNvSpPr>
          <p:nvPr/>
        </p:nvSpPr>
        <p:spPr bwMode="auto">
          <a:xfrm rot="-5400000">
            <a:off x="1343820" y="2008981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8964" name="Line 58"/>
          <p:cNvSpPr>
            <a:spLocks noChangeShapeType="1"/>
          </p:cNvSpPr>
          <p:nvPr/>
        </p:nvSpPr>
        <p:spPr bwMode="auto">
          <a:xfrm>
            <a:off x="1998663" y="1582738"/>
            <a:ext cx="9112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5" name="Rectangle 59"/>
          <p:cNvSpPr>
            <a:spLocks noChangeArrowheads="1"/>
          </p:cNvSpPr>
          <p:nvPr/>
        </p:nvSpPr>
        <p:spPr bwMode="auto">
          <a:xfrm>
            <a:off x="2511425" y="1352550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a</a:t>
            </a:r>
            <a:endParaRPr lang="en-US"/>
          </a:p>
        </p:txBody>
      </p:sp>
      <p:sp>
        <p:nvSpPr>
          <p:cNvPr id="38966" name="Line 60"/>
          <p:cNvSpPr>
            <a:spLocks noChangeShapeType="1"/>
          </p:cNvSpPr>
          <p:nvPr/>
        </p:nvSpPr>
        <p:spPr bwMode="auto">
          <a:xfrm>
            <a:off x="2460625" y="2960688"/>
            <a:ext cx="9112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7" name="Rectangle 61"/>
          <p:cNvSpPr>
            <a:spLocks noChangeArrowheads="1"/>
          </p:cNvSpPr>
          <p:nvPr/>
        </p:nvSpPr>
        <p:spPr bwMode="auto">
          <a:xfrm>
            <a:off x="2967038" y="2960688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b</a:t>
            </a:r>
            <a:endParaRPr lang="en-US"/>
          </a:p>
        </p:txBody>
      </p:sp>
      <p:sp>
        <p:nvSpPr>
          <p:cNvPr id="38968" name="Line 62"/>
          <p:cNvSpPr>
            <a:spLocks noChangeShapeType="1"/>
          </p:cNvSpPr>
          <p:nvPr/>
        </p:nvSpPr>
        <p:spPr bwMode="auto">
          <a:xfrm flipV="1">
            <a:off x="1201738" y="2379663"/>
            <a:ext cx="1587" cy="455612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9" name="Rectangle 63"/>
          <p:cNvSpPr>
            <a:spLocks noChangeArrowheads="1"/>
          </p:cNvSpPr>
          <p:nvPr/>
        </p:nvSpPr>
        <p:spPr bwMode="auto">
          <a:xfrm rot="-5400000">
            <a:off x="923926" y="2451100"/>
            <a:ext cx="101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c</a:t>
            </a:r>
            <a:endParaRPr lang="en-US"/>
          </a:p>
        </p:txBody>
      </p:sp>
      <p:sp>
        <p:nvSpPr>
          <p:cNvPr id="38972" name="Text Box 7"/>
          <p:cNvSpPr txBox="1">
            <a:spLocks noChangeArrowheads="1"/>
          </p:cNvSpPr>
          <p:nvPr/>
        </p:nvSpPr>
        <p:spPr bwMode="auto">
          <a:xfrm>
            <a:off x="6301172" y="4572953"/>
            <a:ext cx="1708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b="0" dirty="0"/>
              <a:t>Static-1 hazard</a:t>
            </a:r>
          </a:p>
        </p:txBody>
      </p:sp>
      <p:sp>
        <p:nvSpPr>
          <p:cNvPr id="38973" name="Line 8"/>
          <p:cNvSpPr>
            <a:spLocks noChangeShapeType="1"/>
          </p:cNvSpPr>
          <p:nvPr/>
        </p:nvSpPr>
        <p:spPr bwMode="auto">
          <a:xfrm flipH="1">
            <a:off x="4800598" y="4923473"/>
            <a:ext cx="1667669" cy="89122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endParaRPr lang="en-US"/>
          </a:p>
        </p:txBody>
      </p:sp>
      <p:sp>
        <p:nvSpPr>
          <p:cNvPr id="3897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Hazards</a:t>
            </a:r>
          </a:p>
        </p:txBody>
      </p:sp>
      <p:sp>
        <p:nvSpPr>
          <p:cNvPr id="38975" name="Line 76"/>
          <p:cNvSpPr>
            <a:spLocks noChangeShapeType="1"/>
          </p:cNvSpPr>
          <p:nvPr/>
        </p:nvSpPr>
        <p:spPr bwMode="auto">
          <a:xfrm flipH="1">
            <a:off x="1746250" y="2779713"/>
            <a:ext cx="482600" cy="455612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76" name="Freeform 77"/>
          <p:cNvSpPr>
            <a:spLocks/>
          </p:cNvSpPr>
          <p:nvPr/>
        </p:nvSpPr>
        <p:spPr bwMode="auto">
          <a:xfrm>
            <a:off x="2571750" y="1976438"/>
            <a:ext cx="709613" cy="341312"/>
          </a:xfrm>
          <a:custGeom>
            <a:avLst/>
            <a:gdLst>
              <a:gd name="T0" fmla="*/ 2147483647 w 447"/>
              <a:gd name="T1" fmla="*/ 2147483647 h 215"/>
              <a:gd name="T2" fmla="*/ 2147483647 w 447"/>
              <a:gd name="T3" fmla="*/ 2147483647 h 215"/>
              <a:gd name="T4" fmla="*/ 2147483647 w 447"/>
              <a:gd name="T5" fmla="*/ 2147483647 h 215"/>
              <a:gd name="T6" fmla="*/ 2147483647 w 447"/>
              <a:gd name="T7" fmla="*/ 2147483647 h 215"/>
              <a:gd name="T8" fmla="*/ 2147483647 w 447"/>
              <a:gd name="T9" fmla="*/ 2147483647 h 215"/>
              <a:gd name="T10" fmla="*/ 2147483647 w 447"/>
              <a:gd name="T11" fmla="*/ 2147483647 h 215"/>
              <a:gd name="T12" fmla="*/ 2147483647 w 447"/>
              <a:gd name="T13" fmla="*/ 2147483647 h 215"/>
              <a:gd name="T14" fmla="*/ 2147483647 w 447"/>
              <a:gd name="T15" fmla="*/ 2147483647 h 215"/>
              <a:gd name="T16" fmla="*/ 2147483647 w 447"/>
              <a:gd name="T17" fmla="*/ 2147483647 h 215"/>
              <a:gd name="T18" fmla="*/ 2147483647 w 447"/>
              <a:gd name="T19" fmla="*/ 2147483647 h 215"/>
              <a:gd name="T20" fmla="*/ 2147483647 w 447"/>
              <a:gd name="T21" fmla="*/ 2147483647 h 215"/>
              <a:gd name="T22" fmla="*/ 2147483647 w 447"/>
              <a:gd name="T23" fmla="*/ 2147483647 h 215"/>
              <a:gd name="T24" fmla="*/ 2147483647 w 447"/>
              <a:gd name="T25" fmla="*/ 2147483647 h 215"/>
              <a:gd name="T26" fmla="*/ 2147483647 w 447"/>
              <a:gd name="T27" fmla="*/ 2147483647 h 215"/>
              <a:gd name="T28" fmla="*/ 2147483647 w 447"/>
              <a:gd name="T29" fmla="*/ 2147483647 h 215"/>
              <a:gd name="T30" fmla="*/ 2147483647 w 447"/>
              <a:gd name="T31" fmla="*/ 2147483647 h 215"/>
              <a:gd name="T32" fmla="*/ 2147483647 w 447"/>
              <a:gd name="T33" fmla="*/ 2147483647 h 215"/>
              <a:gd name="T34" fmla="*/ 2147483647 w 447"/>
              <a:gd name="T35" fmla="*/ 0 h 215"/>
              <a:gd name="T36" fmla="*/ 2147483647 w 447"/>
              <a:gd name="T37" fmla="*/ 0 h 215"/>
              <a:gd name="T38" fmla="*/ 2147483647 w 447"/>
              <a:gd name="T39" fmla="*/ 2147483647 h 215"/>
              <a:gd name="T40" fmla="*/ 2147483647 w 447"/>
              <a:gd name="T41" fmla="*/ 2147483647 h 215"/>
              <a:gd name="T42" fmla="*/ 2147483647 w 447"/>
              <a:gd name="T43" fmla="*/ 2147483647 h 215"/>
              <a:gd name="T44" fmla="*/ 2147483647 w 447"/>
              <a:gd name="T45" fmla="*/ 2147483647 h 215"/>
              <a:gd name="T46" fmla="*/ 2147483647 w 447"/>
              <a:gd name="T47" fmla="*/ 2147483647 h 215"/>
              <a:gd name="T48" fmla="*/ 2147483647 w 447"/>
              <a:gd name="T49" fmla="*/ 2147483647 h 215"/>
              <a:gd name="T50" fmla="*/ 2147483647 w 447"/>
              <a:gd name="T51" fmla="*/ 2147483647 h 215"/>
              <a:gd name="T52" fmla="*/ 0 w 447"/>
              <a:gd name="T53" fmla="*/ 2147483647 h 215"/>
              <a:gd name="T54" fmla="*/ 0 w 447"/>
              <a:gd name="T55" fmla="*/ 2147483647 h 215"/>
              <a:gd name="T56" fmla="*/ 2147483647 w 447"/>
              <a:gd name="T57" fmla="*/ 2147483647 h 215"/>
              <a:gd name="T58" fmla="*/ 2147483647 w 447"/>
              <a:gd name="T59" fmla="*/ 2147483647 h 215"/>
              <a:gd name="T60" fmla="*/ 2147483647 w 447"/>
              <a:gd name="T61" fmla="*/ 2147483647 h 215"/>
              <a:gd name="T62" fmla="*/ 2147483647 w 447"/>
              <a:gd name="T63" fmla="*/ 2147483647 h 215"/>
              <a:gd name="T64" fmla="*/ 2147483647 w 447"/>
              <a:gd name="T65" fmla="*/ 2147483647 h 215"/>
              <a:gd name="T66" fmla="*/ 2147483647 w 447"/>
              <a:gd name="T67" fmla="*/ 2147483647 h 215"/>
              <a:gd name="T68" fmla="*/ 2147483647 w 447"/>
              <a:gd name="T69" fmla="*/ 2147483647 h 215"/>
              <a:gd name="T70" fmla="*/ 2147483647 w 447"/>
              <a:gd name="T71" fmla="*/ 2147483647 h 21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47"/>
              <a:gd name="T109" fmla="*/ 0 h 215"/>
              <a:gd name="T110" fmla="*/ 447 w 447"/>
              <a:gd name="T111" fmla="*/ 215 h 21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47" h="215">
                <a:moveTo>
                  <a:pt x="72" y="215"/>
                </a:moveTo>
                <a:lnTo>
                  <a:pt x="375" y="215"/>
                </a:lnTo>
                <a:lnTo>
                  <a:pt x="383" y="215"/>
                </a:lnTo>
                <a:lnTo>
                  <a:pt x="389" y="214"/>
                </a:lnTo>
                <a:lnTo>
                  <a:pt x="397" y="212"/>
                </a:lnTo>
                <a:lnTo>
                  <a:pt x="403" y="209"/>
                </a:lnTo>
                <a:lnTo>
                  <a:pt x="409" y="207"/>
                </a:lnTo>
                <a:lnTo>
                  <a:pt x="416" y="203"/>
                </a:lnTo>
                <a:lnTo>
                  <a:pt x="421" y="199"/>
                </a:lnTo>
                <a:lnTo>
                  <a:pt x="427" y="194"/>
                </a:lnTo>
                <a:lnTo>
                  <a:pt x="431" y="189"/>
                </a:lnTo>
                <a:lnTo>
                  <a:pt x="435" y="183"/>
                </a:lnTo>
                <a:lnTo>
                  <a:pt x="438" y="178"/>
                </a:lnTo>
                <a:lnTo>
                  <a:pt x="442" y="171"/>
                </a:lnTo>
                <a:lnTo>
                  <a:pt x="444" y="165"/>
                </a:lnTo>
                <a:lnTo>
                  <a:pt x="446" y="158"/>
                </a:lnTo>
                <a:lnTo>
                  <a:pt x="446" y="151"/>
                </a:lnTo>
                <a:lnTo>
                  <a:pt x="447" y="143"/>
                </a:lnTo>
                <a:lnTo>
                  <a:pt x="447" y="72"/>
                </a:lnTo>
                <a:lnTo>
                  <a:pt x="446" y="64"/>
                </a:lnTo>
                <a:lnTo>
                  <a:pt x="446" y="57"/>
                </a:lnTo>
                <a:lnTo>
                  <a:pt x="444" y="50"/>
                </a:lnTo>
                <a:lnTo>
                  <a:pt x="442" y="44"/>
                </a:lnTo>
                <a:lnTo>
                  <a:pt x="438" y="38"/>
                </a:lnTo>
                <a:lnTo>
                  <a:pt x="435" y="31"/>
                </a:lnTo>
                <a:lnTo>
                  <a:pt x="431" y="26"/>
                </a:lnTo>
                <a:lnTo>
                  <a:pt x="427" y="20"/>
                </a:lnTo>
                <a:lnTo>
                  <a:pt x="421" y="16"/>
                </a:lnTo>
                <a:lnTo>
                  <a:pt x="416" y="12"/>
                </a:lnTo>
                <a:lnTo>
                  <a:pt x="409" y="9"/>
                </a:lnTo>
                <a:lnTo>
                  <a:pt x="403" y="5"/>
                </a:lnTo>
                <a:lnTo>
                  <a:pt x="397" y="3"/>
                </a:lnTo>
                <a:lnTo>
                  <a:pt x="389" y="1"/>
                </a:lnTo>
                <a:lnTo>
                  <a:pt x="383" y="0"/>
                </a:lnTo>
                <a:lnTo>
                  <a:pt x="375" y="0"/>
                </a:lnTo>
                <a:lnTo>
                  <a:pt x="72" y="0"/>
                </a:lnTo>
                <a:lnTo>
                  <a:pt x="64" y="0"/>
                </a:lnTo>
                <a:lnTo>
                  <a:pt x="57" y="1"/>
                </a:lnTo>
                <a:lnTo>
                  <a:pt x="51" y="3"/>
                </a:lnTo>
                <a:lnTo>
                  <a:pt x="44" y="5"/>
                </a:lnTo>
                <a:lnTo>
                  <a:pt x="38" y="9"/>
                </a:lnTo>
                <a:lnTo>
                  <a:pt x="32" y="12"/>
                </a:lnTo>
                <a:lnTo>
                  <a:pt x="26" y="16"/>
                </a:lnTo>
                <a:lnTo>
                  <a:pt x="21" y="20"/>
                </a:lnTo>
                <a:lnTo>
                  <a:pt x="16" y="26"/>
                </a:lnTo>
                <a:lnTo>
                  <a:pt x="13" y="31"/>
                </a:lnTo>
                <a:lnTo>
                  <a:pt x="9" y="38"/>
                </a:lnTo>
                <a:lnTo>
                  <a:pt x="5" y="44"/>
                </a:lnTo>
                <a:lnTo>
                  <a:pt x="4" y="50"/>
                </a:lnTo>
                <a:lnTo>
                  <a:pt x="2" y="57"/>
                </a:lnTo>
                <a:lnTo>
                  <a:pt x="1" y="64"/>
                </a:lnTo>
                <a:lnTo>
                  <a:pt x="0" y="72"/>
                </a:lnTo>
                <a:lnTo>
                  <a:pt x="0" y="143"/>
                </a:lnTo>
                <a:lnTo>
                  <a:pt x="1" y="151"/>
                </a:lnTo>
                <a:lnTo>
                  <a:pt x="2" y="158"/>
                </a:lnTo>
                <a:lnTo>
                  <a:pt x="4" y="165"/>
                </a:lnTo>
                <a:lnTo>
                  <a:pt x="5" y="171"/>
                </a:lnTo>
                <a:lnTo>
                  <a:pt x="9" y="178"/>
                </a:lnTo>
                <a:lnTo>
                  <a:pt x="13" y="183"/>
                </a:lnTo>
                <a:lnTo>
                  <a:pt x="16" y="189"/>
                </a:lnTo>
                <a:lnTo>
                  <a:pt x="21" y="194"/>
                </a:lnTo>
                <a:lnTo>
                  <a:pt x="26" y="199"/>
                </a:lnTo>
                <a:lnTo>
                  <a:pt x="32" y="203"/>
                </a:lnTo>
                <a:lnTo>
                  <a:pt x="38" y="207"/>
                </a:lnTo>
                <a:lnTo>
                  <a:pt x="44" y="209"/>
                </a:lnTo>
                <a:lnTo>
                  <a:pt x="51" y="212"/>
                </a:lnTo>
                <a:lnTo>
                  <a:pt x="57" y="214"/>
                </a:lnTo>
                <a:lnTo>
                  <a:pt x="64" y="215"/>
                </a:lnTo>
                <a:lnTo>
                  <a:pt x="72" y="215"/>
                </a:lnTo>
                <a:close/>
              </a:path>
            </a:pathLst>
          </a:custGeom>
          <a:noFill/>
          <a:ln w="30163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77" name="Line 78"/>
          <p:cNvSpPr>
            <a:spLocks noChangeShapeType="1"/>
          </p:cNvSpPr>
          <p:nvPr/>
        </p:nvSpPr>
        <p:spPr bwMode="auto">
          <a:xfrm flipH="1">
            <a:off x="3287713" y="2038350"/>
            <a:ext cx="284162" cy="1143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78" name="Line 79"/>
          <p:cNvSpPr>
            <a:spLocks noChangeShapeType="1"/>
          </p:cNvSpPr>
          <p:nvPr/>
        </p:nvSpPr>
        <p:spPr bwMode="auto">
          <a:xfrm>
            <a:off x="3924300" y="2019300"/>
            <a:ext cx="1016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79" name="Rectangle 80"/>
          <p:cNvSpPr>
            <a:spLocks noChangeArrowheads="1"/>
          </p:cNvSpPr>
          <p:nvPr/>
        </p:nvSpPr>
        <p:spPr bwMode="auto">
          <a:xfrm>
            <a:off x="3957638" y="1995488"/>
            <a:ext cx="101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c</a:t>
            </a:r>
            <a:endParaRPr lang="en-US"/>
          </a:p>
        </p:txBody>
      </p:sp>
      <p:sp>
        <p:nvSpPr>
          <p:cNvPr id="38980" name="Rectangle 81"/>
          <p:cNvSpPr>
            <a:spLocks noChangeArrowheads="1"/>
          </p:cNvSpPr>
          <p:nvPr/>
        </p:nvSpPr>
        <p:spPr bwMode="auto">
          <a:xfrm>
            <a:off x="3641725" y="1919288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b</a:t>
            </a:r>
            <a:endParaRPr lang="en-US"/>
          </a:p>
        </p:txBody>
      </p:sp>
      <p:sp>
        <p:nvSpPr>
          <p:cNvPr id="38981" name="Rectangle 82"/>
          <p:cNvSpPr>
            <a:spLocks noChangeArrowheads="1"/>
          </p:cNvSpPr>
          <p:nvPr/>
        </p:nvSpPr>
        <p:spPr bwMode="auto">
          <a:xfrm>
            <a:off x="1984375" y="3240088"/>
            <a:ext cx="101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c</a:t>
            </a:r>
            <a:endParaRPr lang="en-US"/>
          </a:p>
        </p:txBody>
      </p:sp>
      <p:sp>
        <p:nvSpPr>
          <p:cNvPr id="38982" name="Rectangle 83"/>
          <p:cNvSpPr>
            <a:spLocks noChangeArrowheads="1"/>
          </p:cNvSpPr>
          <p:nvPr/>
        </p:nvSpPr>
        <p:spPr bwMode="auto">
          <a:xfrm>
            <a:off x="1643063" y="3240088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a</a:t>
            </a:r>
            <a:endParaRPr lang="en-US"/>
          </a:p>
        </p:txBody>
      </p:sp>
      <p:sp>
        <p:nvSpPr>
          <p:cNvPr id="38983" name="Rectangle 87"/>
          <p:cNvSpPr>
            <a:spLocks noChangeArrowheads="1"/>
          </p:cNvSpPr>
          <p:nvPr/>
        </p:nvSpPr>
        <p:spPr bwMode="auto">
          <a:xfrm flipV="1">
            <a:off x="1739900" y="3273425"/>
            <a:ext cx="101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v</a:t>
            </a:r>
            <a:endParaRPr lang="en-US"/>
          </a:p>
        </p:txBody>
      </p:sp>
      <p:sp>
        <p:nvSpPr>
          <p:cNvPr id="38984" name="Rectangle 89"/>
          <p:cNvSpPr>
            <a:spLocks noChangeArrowheads="1"/>
          </p:cNvSpPr>
          <p:nvPr/>
        </p:nvSpPr>
        <p:spPr bwMode="auto">
          <a:xfrm flipV="1">
            <a:off x="3738563" y="1955800"/>
            <a:ext cx="101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v</a:t>
            </a:r>
            <a:endParaRPr lang="en-US"/>
          </a:p>
        </p:txBody>
      </p:sp>
      <p:sp>
        <p:nvSpPr>
          <p:cNvPr id="38985" name="Freeform 90"/>
          <p:cNvSpPr>
            <a:spLocks/>
          </p:cNvSpPr>
          <p:nvPr/>
        </p:nvSpPr>
        <p:spPr bwMode="auto">
          <a:xfrm>
            <a:off x="2049463" y="2430463"/>
            <a:ext cx="715962" cy="342900"/>
          </a:xfrm>
          <a:custGeom>
            <a:avLst/>
            <a:gdLst>
              <a:gd name="T0" fmla="*/ 2147483647 w 451"/>
              <a:gd name="T1" fmla="*/ 2147483647 h 216"/>
              <a:gd name="T2" fmla="*/ 2147483647 w 451"/>
              <a:gd name="T3" fmla="*/ 2147483647 h 216"/>
              <a:gd name="T4" fmla="*/ 2147483647 w 451"/>
              <a:gd name="T5" fmla="*/ 2147483647 h 216"/>
              <a:gd name="T6" fmla="*/ 2147483647 w 451"/>
              <a:gd name="T7" fmla="*/ 2147483647 h 216"/>
              <a:gd name="T8" fmla="*/ 2147483647 w 451"/>
              <a:gd name="T9" fmla="*/ 2147483647 h 216"/>
              <a:gd name="T10" fmla="*/ 2147483647 w 451"/>
              <a:gd name="T11" fmla="*/ 2147483647 h 216"/>
              <a:gd name="T12" fmla="*/ 2147483647 w 451"/>
              <a:gd name="T13" fmla="*/ 2147483647 h 216"/>
              <a:gd name="T14" fmla="*/ 2147483647 w 451"/>
              <a:gd name="T15" fmla="*/ 2147483647 h 216"/>
              <a:gd name="T16" fmla="*/ 2147483647 w 451"/>
              <a:gd name="T17" fmla="*/ 2147483647 h 216"/>
              <a:gd name="T18" fmla="*/ 2147483647 w 451"/>
              <a:gd name="T19" fmla="*/ 2147483647 h 216"/>
              <a:gd name="T20" fmla="*/ 2147483647 w 451"/>
              <a:gd name="T21" fmla="*/ 2147483647 h 216"/>
              <a:gd name="T22" fmla="*/ 2147483647 w 451"/>
              <a:gd name="T23" fmla="*/ 2147483647 h 216"/>
              <a:gd name="T24" fmla="*/ 2147483647 w 451"/>
              <a:gd name="T25" fmla="*/ 2147483647 h 216"/>
              <a:gd name="T26" fmla="*/ 2147483647 w 451"/>
              <a:gd name="T27" fmla="*/ 2147483647 h 216"/>
              <a:gd name="T28" fmla="*/ 2147483647 w 451"/>
              <a:gd name="T29" fmla="*/ 2147483647 h 216"/>
              <a:gd name="T30" fmla="*/ 2147483647 w 451"/>
              <a:gd name="T31" fmla="*/ 2147483647 h 216"/>
              <a:gd name="T32" fmla="*/ 2147483647 w 451"/>
              <a:gd name="T33" fmla="*/ 2147483647 h 216"/>
              <a:gd name="T34" fmla="*/ 2147483647 w 451"/>
              <a:gd name="T35" fmla="*/ 0 h 216"/>
              <a:gd name="T36" fmla="*/ 2147483647 w 451"/>
              <a:gd name="T37" fmla="*/ 0 h 216"/>
              <a:gd name="T38" fmla="*/ 2147483647 w 451"/>
              <a:gd name="T39" fmla="*/ 2147483647 h 216"/>
              <a:gd name="T40" fmla="*/ 2147483647 w 451"/>
              <a:gd name="T41" fmla="*/ 2147483647 h 216"/>
              <a:gd name="T42" fmla="*/ 2147483647 w 451"/>
              <a:gd name="T43" fmla="*/ 2147483647 h 216"/>
              <a:gd name="T44" fmla="*/ 2147483647 w 451"/>
              <a:gd name="T45" fmla="*/ 2147483647 h 216"/>
              <a:gd name="T46" fmla="*/ 2147483647 w 451"/>
              <a:gd name="T47" fmla="*/ 2147483647 h 216"/>
              <a:gd name="T48" fmla="*/ 2147483647 w 451"/>
              <a:gd name="T49" fmla="*/ 2147483647 h 216"/>
              <a:gd name="T50" fmla="*/ 2147483647 w 451"/>
              <a:gd name="T51" fmla="*/ 2147483647 h 216"/>
              <a:gd name="T52" fmla="*/ 0 w 451"/>
              <a:gd name="T53" fmla="*/ 2147483647 h 216"/>
              <a:gd name="T54" fmla="*/ 0 w 451"/>
              <a:gd name="T55" fmla="*/ 2147483647 h 216"/>
              <a:gd name="T56" fmla="*/ 2147483647 w 451"/>
              <a:gd name="T57" fmla="*/ 2147483647 h 216"/>
              <a:gd name="T58" fmla="*/ 2147483647 w 451"/>
              <a:gd name="T59" fmla="*/ 2147483647 h 216"/>
              <a:gd name="T60" fmla="*/ 2147483647 w 451"/>
              <a:gd name="T61" fmla="*/ 2147483647 h 216"/>
              <a:gd name="T62" fmla="*/ 2147483647 w 451"/>
              <a:gd name="T63" fmla="*/ 2147483647 h 216"/>
              <a:gd name="T64" fmla="*/ 2147483647 w 451"/>
              <a:gd name="T65" fmla="*/ 2147483647 h 216"/>
              <a:gd name="T66" fmla="*/ 2147483647 w 451"/>
              <a:gd name="T67" fmla="*/ 2147483647 h 216"/>
              <a:gd name="T68" fmla="*/ 2147483647 w 451"/>
              <a:gd name="T69" fmla="*/ 2147483647 h 216"/>
              <a:gd name="T70" fmla="*/ 2147483647 w 451"/>
              <a:gd name="T71" fmla="*/ 2147483647 h 21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51"/>
              <a:gd name="T109" fmla="*/ 0 h 216"/>
              <a:gd name="T110" fmla="*/ 451 w 451"/>
              <a:gd name="T111" fmla="*/ 216 h 21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51" h="216">
                <a:moveTo>
                  <a:pt x="71" y="216"/>
                </a:moveTo>
                <a:lnTo>
                  <a:pt x="379" y="216"/>
                </a:lnTo>
                <a:lnTo>
                  <a:pt x="386" y="215"/>
                </a:lnTo>
                <a:lnTo>
                  <a:pt x="394" y="214"/>
                </a:lnTo>
                <a:lnTo>
                  <a:pt x="400" y="212"/>
                </a:lnTo>
                <a:lnTo>
                  <a:pt x="407" y="210"/>
                </a:lnTo>
                <a:lnTo>
                  <a:pt x="414" y="207"/>
                </a:lnTo>
                <a:lnTo>
                  <a:pt x="419" y="203"/>
                </a:lnTo>
                <a:lnTo>
                  <a:pt x="425" y="199"/>
                </a:lnTo>
                <a:lnTo>
                  <a:pt x="430" y="195"/>
                </a:lnTo>
                <a:lnTo>
                  <a:pt x="434" y="189"/>
                </a:lnTo>
                <a:lnTo>
                  <a:pt x="439" y="184"/>
                </a:lnTo>
                <a:lnTo>
                  <a:pt x="443" y="178"/>
                </a:lnTo>
                <a:lnTo>
                  <a:pt x="445" y="171"/>
                </a:lnTo>
                <a:lnTo>
                  <a:pt x="448" y="165"/>
                </a:lnTo>
                <a:lnTo>
                  <a:pt x="450" y="158"/>
                </a:lnTo>
                <a:lnTo>
                  <a:pt x="451" y="151"/>
                </a:lnTo>
                <a:lnTo>
                  <a:pt x="451" y="143"/>
                </a:lnTo>
                <a:lnTo>
                  <a:pt x="451" y="72"/>
                </a:lnTo>
                <a:lnTo>
                  <a:pt x="451" y="65"/>
                </a:lnTo>
                <a:lnTo>
                  <a:pt x="450" y="57"/>
                </a:lnTo>
                <a:lnTo>
                  <a:pt x="448" y="51"/>
                </a:lnTo>
                <a:lnTo>
                  <a:pt x="445" y="44"/>
                </a:lnTo>
                <a:lnTo>
                  <a:pt x="443" y="37"/>
                </a:lnTo>
                <a:lnTo>
                  <a:pt x="439" y="32"/>
                </a:lnTo>
                <a:lnTo>
                  <a:pt x="434" y="27"/>
                </a:lnTo>
                <a:lnTo>
                  <a:pt x="430" y="21"/>
                </a:lnTo>
                <a:lnTo>
                  <a:pt x="425" y="17"/>
                </a:lnTo>
                <a:lnTo>
                  <a:pt x="419" y="12"/>
                </a:lnTo>
                <a:lnTo>
                  <a:pt x="414" y="8"/>
                </a:lnTo>
                <a:lnTo>
                  <a:pt x="407" y="6"/>
                </a:lnTo>
                <a:lnTo>
                  <a:pt x="400" y="3"/>
                </a:lnTo>
                <a:lnTo>
                  <a:pt x="394" y="1"/>
                </a:lnTo>
                <a:lnTo>
                  <a:pt x="386" y="0"/>
                </a:lnTo>
                <a:lnTo>
                  <a:pt x="379" y="0"/>
                </a:lnTo>
                <a:lnTo>
                  <a:pt x="71" y="0"/>
                </a:lnTo>
                <a:lnTo>
                  <a:pt x="64" y="0"/>
                </a:lnTo>
                <a:lnTo>
                  <a:pt x="57" y="1"/>
                </a:lnTo>
                <a:lnTo>
                  <a:pt x="51" y="3"/>
                </a:lnTo>
                <a:lnTo>
                  <a:pt x="43" y="6"/>
                </a:lnTo>
                <a:lnTo>
                  <a:pt x="37" y="8"/>
                </a:lnTo>
                <a:lnTo>
                  <a:pt x="32" y="12"/>
                </a:lnTo>
                <a:lnTo>
                  <a:pt x="26" y="17"/>
                </a:lnTo>
                <a:lnTo>
                  <a:pt x="21" y="21"/>
                </a:lnTo>
                <a:lnTo>
                  <a:pt x="16" y="27"/>
                </a:lnTo>
                <a:lnTo>
                  <a:pt x="12" y="32"/>
                </a:lnTo>
                <a:lnTo>
                  <a:pt x="8" y="37"/>
                </a:lnTo>
                <a:lnTo>
                  <a:pt x="5" y="44"/>
                </a:lnTo>
                <a:lnTo>
                  <a:pt x="3" y="51"/>
                </a:lnTo>
                <a:lnTo>
                  <a:pt x="1" y="57"/>
                </a:lnTo>
                <a:lnTo>
                  <a:pt x="0" y="65"/>
                </a:lnTo>
                <a:lnTo>
                  <a:pt x="0" y="72"/>
                </a:lnTo>
                <a:lnTo>
                  <a:pt x="0" y="143"/>
                </a:lnTo>
                <a:lnTo>
                  <a:pt x="0" y="151"/>
                </a:lnTo>
                <a:lnTo>
                  <a:pt x="1" y="158"/>
                </a:lnTo>
                <a:lnTo>
                  <a:pt x="3" y="165"/>
                </a:lnTo>
                <a:lnTo>
                  <a:pt x="5" y="171"/>
                </a:lnTo>
                <a:lnTo>
                  <a:pt x="8" y="178"/>
                </a:lnTo>
                <a:lnTo>
                  <a:pt x="12" y="184"/>
                </a:lnTo>
                <a:lnTo>
                  <a:pt x="16" y="189"/>
                </a:lnTo>
                <a:lnTo>
                  <a:pt x="21" y="195"/>
                </a:lnTo>
                <a:lnTo>
                  <a:pt x="26" y="199"/>
                </a:lnTo>
                <a:lnTo>
                  <a:pt x="32" y="203"/>
                </a:lnTo>
                <a:lnTo>
                  <a:pt x="37" y="207"/>
                </a:lnTo>
                <a:lnTo>
                  <a:pt x="43" y="210"/>
                </a:lnTo>
                <a:lnTo>
                  <a:pt x="51" y="212"/>
                </a:lnTo>
                <a:lnTo>
                  <a:pt x="57" y="214"/>
                </a:lnTo>
                <a:lnTo>
                  <a:pt x="64" y="215"/>
                </a:lnTo>
                <a:lnTo>
                  <a:pt x="71" y="216"/>
                </a:lnTo>
                <a:close/>
              </a:path>
            </a:pathLst>
          </a:custGeom>
          <a:noFill/>
          <a:ln w="30163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66294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§6.10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212940" y="594360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1ns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670140" y="594360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2ns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127340" y="594360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3ns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584540" y="594360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4ns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041740" y="594360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5ns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498940" y="594360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6ns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812860" y="5932800"/>
            <a:ext cx="1456162" cy="380132"/>
            <a:chOff x="812860" y="5932800"/>
            <a:chExt cx="1456162" cy="380132"/>
          </a:xfrm>
        </p:grpSpPr>
        <p:sp>
          <p:nvSpPr>
            <p:cNvPr id="76" name="TextBox 75"/>
            <p:cNvSpPr txBox="1"/>
            <p:nvPr/>
          </p:nvSpPr>
          <p:spPr>
            <a:xfrm>
              <a:off x="1755740" y="5943600"/>
              <a:ext cx="513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0ns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12860" y="5932800"/>
              <a:ext cx="711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Time:</a:t>
              </a:r>
            </a:p>
          </p:txBody>
        </p:sp>
      </p:grpSp>
      <p:sp>
        <p:nvSpPr>
          <p:cNvPr id="109" name="Freeform 108"/>
          <p:cNvSpPr/>
          <p:nvPr/>
        </p:nvSpPr>
        <p:spPr>
          <a:xfrm>
            <a:off x="2794000" y="2120900"/>
            <a:ext cx="279400" cy="533400"/>
          </a:xfrm>
          <a:custGeom>
            <a:avLst/>
            <a:gdLst>
              <a:gd name="connsiteX0" fmla="*/ 0 w 279400"/>
              <a:gd name="connsiteY0" fmla="*/ 533400 h 533400"/>
              <a:gd name="connsiteX1" fmla="*/ 279400 w 279400"/>
              <a:gd name="connsiteY1" fmla="*/ 254000 h 533400"/>
              <a:gd name="connsiteX2" fmla="*/ 0 w 279400"/>
              <a:gd name="connsiteY2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400" h="533400">
                <a:moveTo>
                  <a:pt x="0" y="533400"/>
                </a:moveTo>
                <a:cubicBezTo>
                  <a:pt x="139700" y="438150"/>
                  <a:pt x="279400" y="342900"/>
                  <a:pt x="279400" y="254000"/>
                </a:cubicBezTo>
                <a:cubicBezTo>
                  <a:pt x="279400" y="165100"/>
                  <a:pt x="0" y="0"/>
                  <a:pt x="0" y="0"/>
                </a:cubicBezTo>
              </a:path>
            </a:pathLst>
          </a:cu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151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Wanted:  Edge sensitive behavior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44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81200"/>
            <a:ext cx="665437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74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Edge Triggered D Flip-Flop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05400"/>
            <a:ext cx="8229600" cy="71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This specific circuit implementation of D Flip-Flop is called a “master-slave” flip-flop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" y="1905000"/>
            <a:ext cx="8204201" cy="25629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45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03300" y="6488668"/>
            <a:ext cx="737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§27.2  (you may ignore discussion of setup/hold time)</a:t>
            </a:r>
          </a:p>
        </p:txBody>
      </p:sp>
    </p:spTree>
    <p:extLst>
      <p:ext uri="{BB962C8B-B14F-4D97-AF65-F5344CB8AC3E}">
        <p14:creationId xmlns:p14="http://schemas.microsoft.com/office/powerpoint/2010/main" val="407753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7" y="1524000"/>
            <a:ext cx="9104190" cy="6492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-17488"/>
            <a:ext cx="3124200" cy="214913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6200" y="1524000"/>
            <a:ext cx="5381633" cy="607644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545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9957"/>
            <a:ext cx="9144000" cy="32780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05400" cy="1143000"/>
          </a:xfrm>
        </p:spPr>
        <p:txBody>
          <a:bodyPr/>
          <a:lstStyle/>
          <a:p>
            <a:r>
              <a:rPr lang="en-US" dirty="0"/>
              <a:t>D Flip-Flop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4400" y="4206240"/>
            <a:ext cx="381000" cy="182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11348" y="411234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5521658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b="0"/>
              <a:t>(c) 2005-2012, W. J. Dally  </a:t>
            </a:r>
            <a:endParaRPr lang="en-US" sz="1400" b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ea typeface="ＭＳ Ｐゴシック" pitchFamily="34" charset="-128"/>
              </a:rPr>
              <a:t>Verilog design style – for synthesizable modules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381000" indent="-381000">
              <a:lnSpc>
                <a:spcPct val="90000"/>
              </a:lnSpc>
              <a:buFontTx/>
              <a:buAutoNum type="arabicPeriod"/>
            </a:pPr>
            <a:r>
              <a:rPr lang="en-US" sz="1600">
                <a:ea typeface="ＭＳ Ｐゴシック" pitchFamily="34" charset="-128"/>
              </a:rPr>
              <a:t>Combinational modules use only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1600">
                <a:ea typeface="ＭＳ Ｐゴシック" pitchFamily="34" charset="-128"/>
              </a:rPr>
              <a:t>Assign statements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1600">
                <a:ea typeface="ＭＳ Ｐゴシック" pitchFamily="34" charset="-128"/>
              </a:rPr>
              <a:t>Case or Casex statements (with default)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1600">
                <a:ea typeface="ＭＳ Ｐゴシック" pitchFamily="34" charset="-128"/>
              </a:rPr>
              <a:t>If statements – only if all signals have a default assignment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1600">
                <a:ea typeface="ＭＳ Ｐゴシック" pitchFamily="34" charset="-128"/>
              </a:rPr>
              <a:t>Instantiations of other combinational modules</a:t>
            </a:r>
          </a:p>
          <a:p>
            <a:pPr marL="381000" indent="-381000">
              <a:lnSpc>
                <a:spcPct val="90000"/>
              </a:lnSpc>
              <a:buFontTx/>
              <a:buAutoNum type="arabicPeriod"/>
            </a:pPr>
            <a:r>
              <a:rPr lang="en-US" sz="1600">
                <a:ea typeface="ＭＳ Ｐゴシック" pitchFamily="34" charset="-128"/>
              </a:rPr>
              <a:t>Sequential modules use only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1600">
                <a:ea typeface="ＭＳ Ｐゴシック" pitchFamily="34" charset="-128"/>
              </a:rPr>
              <a:t>Combinational logic 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1600">
                <a:ea typeface="ＭＳ Ｐゴシック" pitchFamily="34" charset="-128"/>
              </a:rPr>
              <a:t>Explicitly declared registers (flip-flops)</a:t>
            </a:r>
          </a:p>
          <a:p>
            <a:pPr marL="381000" indent="-381000">
              <a:lnSpc>
                <a:spcPct val="90000"/>
              </a:lnSpc>
              <a:buFontTx/>
              <a:buAutoNum type="arabicPeriod"/>
            </a:pPr>
            <a:r>
              <a:rPr lang="en-US" sz="1600">
                <a:ea typeface="ＭＳ Ｐゴシック" pitchFamily="34" charset="-128"/>
              </a:rPr>
              <a:t>Do not use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1600">
                <a:ea typeface="ＭＳ Ｐゴシック" pitchFamily="34" charset="-128"/>
              </a:rPr>
              <a:t>Loops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1600">
                <a:ea typeface="ＭＳ Ｐゴシック" pitchFamily="34" charset="-128"/>
              </a:rPr>
              <a:t>Always blocks except for case, casex, or if</a:t>
            </a:r>
          </a:p>
          <a:p>
            <a:pPr marL="381000" indent="-381000">
              <a:lnSpc>
                <a:spcPct val="90000"/>
              </a:lnSpc>
              <a:buFontTx/>
              <a:buAutoNum type="arabicPeriod"/>
            </a:pPr>
            <a:r>
              <a:rPr lang="en-US" sz="1600">
                <a:ea typeface="ＭＳ Ｐゴシック" pitchFamily="34" charset="-128"/>
              </a:rPr>
              <a:t>Do use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1600">
                <a:ea typeface="ＭＳ Ｐゴシック" pitchFamily="34" charset="-128"/>
              </a:rPr>
              <a:t>Signal concatenation, e.g., {a, b} = {c, d}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1600">
                <a:ea typeface="ＭＳ Ｐゴシック" pitchFamily="34" charset="-128"/>
              </a:rPr>
              <a:t>Signal subranges, e.g., a[7:1] = b[6:0] ;</a:t>
            </a:r>
          </a:p>
          <a:p>
            <a:pPr marL="381000" indent="-381000">
              <a:lnSpc>
                <a:spcPct val="90000"/>
              </a:lnSpc>
              <a:buFontTx/>
              <a:buAutoNum type="arabicPeriod" startAt="5"/>
            </a:pPr>
            <a:r>
              <a:rPr lang="en-US" sz="1600">
                <a:ea typeface="ＭＳ Ｐゴシック" pitchFamily="34" charset="-128"/>
              </a:rPr>
              <a:t>Logic is organized into small modules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1600">
                <a:ea typeface="ＭＳ Ｐゴシック" pitchFamily="34" charset="-128"/>
              </a:rPr>
              <a:t>Leaf modules not more than 40 lines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1600">
                <a:ea typeface="ＭＳ Ｐゴシック" pitchFamily="34" charset="-128"/>
              </a:rPr>
              <a:t>If it could be made two modules, it should be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13525" y="6488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§Appendix</a:t>
            </a:r>
          </a:p>
        </p:txBody>
      </p:sp>
    </p:spTree>
    <p:extLst>
      <p:ext uri="{BB962C8B-B14F-4D97-AF65-F5344CB8AC3E}">
        <p14:creationId xmlns:p14="http://schemas.microsoft.com/office/powerpoint/2010/main" val="18030421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b="0"/>
              <a:t>(c) 2005-2012, W. J. Dally  </a:t>
            </a:r>
            <a:endParaRPr lang="en-US" sz="1400" b="0"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ea typeface="ＭＳ Ｐゴシック" pitchFamily="34" charset="-128"/>
              </a:rPr>
              <a:t>Verilog design style – for synthesizable modules (page 2)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381000" indent="-381000">
              <a:buFontTx/>
              <a:buAutoNum type="arabicPeriod" startAt="6"/>
            </a:pPr>
            <a:r>
              <a:rPr lang="en-US" sz="1800" dirty="0">
                <a:ea typeface="ＭＳ Ｐゴシック" pitchFamily="34" charset="-128"/>
              </a:rPr>
              <a:t>Use lots of comments</a:t>
            </a:r>
          </a:p>
          <a:p>
            <a:pPr marL="838200" lvl="1" indent="-381000">
              <a:buFontTx/>
              <a:buAutoNum type="arabicPeriod"/>
            </a:pPr>
            <a:r>
              <a:rPr lang="en-US" sz="1800" dirty="0">
                <a:ea typeface="ＭＳ Ｐゴシック" pitchFamily="34" charset="-128"/>
              </a:rPr>
              <a:t>Comments themselves</a:t>
            </a:r>
          </a:p>
          <a:p>
            <a:pPr marL="838200" lvl="1" indent="-381000">
              <a:buFontTx/>
              <a:buAutoNum type="arabicPeriod"/>
            </a:pPr>
            <a:r>
              <a:rPr lang="en-US" sz="1800" dirty="0">
                <a:ea typeface="ＭＳ Ｐゴシック" pitchFamily="34" charset="-128"/>
              </a:rPr>
              <a:t>Meaningful signal names – </a:t>
            </a:r>
            <a:r>
              <a:rPr lang="en-US" sz="1800" dirty="0" err="1">
                <a:ea typeface="ＭＳ Ｐゴシック" pitchFamily="34" charset="-128"/>
              </a:rPr>
              <a:t>tempHigh</a:t>
            </a:r>
            <a:r>
              <a:rPr lang="en-US" sz="1800" dirty="0">
                <a:ea typeface="ＭＳ Ｐゴシック" pitchFamily="34" charset="-128"/>
              </a:rPr>
              <a:t>, not </a:t>
            </a:r>
            <a:r>
              <a:rPr lang="en-US" sz="1800" dirty="0" err="1">
                <a:ea typeface="ＭＳ Ｐゴシック" pitchFamily="34" charset="-128"/>
              </a:rPr>
              <a:t>th</a:t>
            </a:r>
            <a:endParaRPr lang="en-US" sz="1800" dirty="0">
              <a:ea typeface="ＭＳ Ｐゴシック" pitchFamily="34" charset="-128"/>
            </a:endParaRPr>
          </a:p>
          <a:p>
            <a:pPr marL="838200" lvl="1" indent="-381000">
              <a:buFontTx/>
              <a:buAutoNum type="arabicPeriod"/>
            </a:pPr>
            <a:r>
              <a:rPr lang="en-US" sz="1800" dirty="0">
                <a:ea typeface="ＭＳ Ｐゴシック" pitchFamily="34" charset="-128"/>
              </a:rPr>
              <a:t>Meaningful module names – </a:t>
            </a:r>
            <a:r>
              <a:rPr lang="en-US" sz="1800" dirty="0" err="1">
                <a:ea typeface="ＭＳ Ｐゴシック" pitchFamily="34" charset="-128"/>
              </a:rPr>
              <a:t>DaysInMonth</a:t>
            </a:r>
            <a:r>
              <a:rPr lang="en-US" sz="1800" dirty="0">
                <a:ea typeface="ＭＳ Ｐゴシック" pitchFamily="34" charset="-128"/>
              </a:rPr>
              <a:t>, not Mod3</a:t>
            </a:r>
          </a:p>
          <a:p>
            <a:pPr marL="381000" indent="-381000">
              <a:buFontTx/>
              <a:buAutoNum type="arabicPeriod" startAt="6"/>
            </a:pPr>
            <a:r>
              <a:rPr lang="en-US" sz="1800" dirty="0">
                <a:ea typeface="ＭＳ Ｐゴシック" pitchFamily="34" charset="-128"/>
              </a:rPr>
              <a:t>Activation lists for case statements include </a:t>
            </a:r>
            <a:r>
              <a:rPr lang="en-US" sz="1800" b="1" dirty="0">
                <a:ea typeface="ＭＳ Ｐゴシック" pitchFamily="34" charset="-128"/>
              </a:rPr>
              <a:t>ALL </a:t>
            </a:r>
            <a:r>
              <a:rPr lang="en-US" sz="1800" dirty="0">
                <a:ea typeface="ＭＳ Ｐゴシック" pitchFamily="34" charset="-128"/>
              </a:rPr>
              <a:t>inputs (or use *)</a:t>
            </a:r>
          </a:p>
          <a:p>
            <a:pPr marL="381000" indent="-381000">
              <a:buFontTx/>
              <a:buAutoNum type="arabicPeriod" startAt="6"/>
            </a:pPr>
            <a:r>
              <a:rPr lang="en-US" sz="1800" dirty="0">
                <a:ea typeface="ＭＳ Ｐゴシック" pitchFamily="34" charset="-128"/>
              </a:rPr>
              <a:t>Constants</a:t>
            </a:r>
          </a:p>
          <a:p>
            <a:pPr marL="838200" lvl="1" indent="-381000">
              <a:buFontTx/>
              <a:buAutoNum type="arabicPeriod"/>
            </a:pPr>
            <a:r>
              <a:rPr lang="en-US" sz="1800" dirty="0">
                <a:ea typeface="ＭＳ Ｐゴシック" pitchFamily="34" charset="-128"/>
              </a:rPr>
              <a:t>All constants are `defined if used more than once</a:t>
            </a:r>
          </a:p>
          <a:p>
            <a:pPr marL="838200" lvl="1" indent="-381000">
              <a:buFontTx/>
              <a:buAutoNum type="arabicPeriod"/>
            </a:pPr>
            <a:r>
              <a:rPr lang="en-US" sz="1800" dirty="0">
                <a:ea typeface="ＭＳ Ｐゴシック" pitchFamily="34" charset="-128"/>
              </a:rPr>
              <a:t>Width of all constants is specified 5</a:t>
            </a:r>
            <a:r>
              <a:rPr lang="ja-JP" altLang="en-US" sz="1800" dirty="0">
                <a:ea typeface="ＭＳ Ｐゴシック" pitchFamily="34" charset="-128"/>
              </a:rPr>
              <a:t>’</a:t>
            </a:r>
            <a:r>
              <a:rPr lang="en-US" altLang="ja-JP" sz="1800" dirty="0">
                <a:ea typeface="ＭＳ Ｐゴシック" pitchFamily="34" charset="-128"/>
              </a:rPr>
              <a:t>d31, not 31</a:t>
            </a:r>
          </a:p>
          <a:p>
            <a:pPr marL="381000" indent="-381000">
              <a:buFontTx/>
              <a:buAutoNum type="arabicPeriod" startAt="6"/>
            </a:pPr>
            <a:r>
              <a:rPr lang="en-US" sz="1800" dirty="0">
                <a:ea typeface="ＭＳ Ｐゴシック" pitchFamily="34" charset="-128"/>
              </a:rPr>
              <a:t>Signals</a:t>
            </a:r>
          </a:p>
          <a:p>
            <a:pPr marL="838200" lvl="1" indent="-381000">
              <a:buFontTx/>
              <a:buAutoNum type="arabicPeriod"/>
            </a:pPr>
            <a:r>
              <a:rPr lang="en-US" sz="1800" dirty="0">
                <a:ea typeface="ＭＳ Ｐゴシック" pitchFamily="34" charset="-128"/>
              </a:rPr>
              <a:t>Buses (multi-bit signals) are numbered high to low </a:t>
            </a:r>
          </a:p>
          <a:p>
            <a:pPr marL="1257300" lvl="2" indent="-342900"/>
            <a:r>
              <a:rPr lang="en-US" sz="1600" dirty="0">
                <a:ea typeface="ＭＳ Ｐゴシック" pitchFamily="34" charset="-128"/>
              </a:rPr>
              <a:t>e.g., wire [31:0] bus</a:t>
            </a:r>
          </a:p>
          <a:p>
            <a:pPr marL="838200" lvl="1" indent="-381000">
              <a:buFontTx/>
              <a:buAutoNum type="arabicPeriod"/>
            </a:pPr>
            <a:r>
              <a:rPr lang="en-US" sz="1800" dirty="0">
                <a:ea typeface="ＭＳ Ｐゴシック" pitchFamily="34" charset="-128"/>
              </a:rPr>
              <a:t>All signals should be high-true (except primary inputs and outputs)</a:t>
            </a:r>
          </a:p>
          <a:p>
            <a:pPr marL="381000" indent="-381000">
              <a:buFontTx/>
              <a:buAutoNum type="arabicPeriod" startAt="6"/>
            </a:pPr>
            <a:r>
              <a:rPr lang="en-US" sz="1800" dirty="0">
                <a:ea typeface="ＭＳ Ｐゴシック" pitchFamily="34" charset="-128"/>
              </a:rPr>
              <a:t>Visualize the logic your Verilog will generate.</a:t>
            </a:r>
          </a:p>
          <a:p>
            <a:pPr marL="838200" lvl="1" indent="-381000">
              <a:buFontTx/>
              <a:buChar char="•"/>
            </a:pPr>
            <a:r>
              <a:rPr lang="en-US" sz="1800" dirty="0">
                <a:ea typeface="ＭＳ Ｐゴシック" pitchFamily="34" charset="-128"/>
              </a:rPr>
              <a:t>If you can</a:t>
            </a:r>
            <a:r>
              <a:rPr lang="ja-JP" altLang="en-US" sz="1800" dirty="0">
                <a:ea typeface="ＭＳ Ｐゴシック" pitchFamily="34" charset="-128"/>
              </a:rPr>
              <a:t>’</a:t>
            </a:r>
            <a:r>
              <a:rPr lang="en-US" altLang="ja-JP" sz="1800" dirty="0">
                <a:ea typeface="ＭＳ Ｐゴシック" pitchFamily="34" charset="-128"/>
              </a:rPr>
              <a:t>t visualize it, the result will not be pretty</a:t>
            </a:r>
            <a:endParaRPr lang="en-US" sz="1800" dirty="0"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13525" y="6488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§Appendix</a:t>
            </a:r>
          </a:p>
        </p:txBody>
      </p:sp>
    </p:spTree>
    <p:extLst>
      <p:ext uri="{BB962C8B-B14F-4D97-AF65-F5344CB8AC3E}">
        <p14:creationId xmlns:p14="http://schemas.microsoft.com/office/powerpoint/2010/main" val="188182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2702679" cy="2988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581400"/>
            <a:ext cx="2438400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811444"/>
            <a:ext cx="1485900" cy="1479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7800"/>
            <a:ext cx="1808230" cy="190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3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3.33333E-6 0.00023 C 0.00591 0.01412 0.01025 0.03148 0.01789 0.04283 C 0.03525 0.06921 0.05747 0.1044 0.07691 0.12014 C 0.09844 0.1375 0.12587 0.13681 0.14896 0.1382 L 0.26198 0.14514 C 0.26789 0.16759 0.27483 0.19259 0.27882 0.21551 C 0.28091 0.22685 0.28247 0.23866 0.28473 0.24954 C 0.28611 0.25602 0.2882 0.26181 0.28959 0.26783 C 0.29098 0.27361 0.29219 0.27986 0.29323 0.28611 C 0.29375 0.28912 0.29289 0.29352 0.29445 0.29491 C 0.31077 0.31296 0.3191 0.31088 0.33646 0.31783 C 0.34549 0.3213 0.35417 0.32639 0.36285 0.32894 C 0.37014 0.33148 0.37743 0.33171 0.38455 0.3338 C 0.39219 0.33565 0.39966 0.33866 0.40747 0.34051 C 0.41285 0.34167 0.41875 0.3419 0.42431 0.34259 C 0.42865 0.34352 0.43316 0.34421 0.4375 0.34491 C 0.44306 0.34722 0.44427 0.34699 0.44966 0.35185 C 0.4507 0.35301 0.45174 0.35509 0.45313 0.35625 C 0.45469 0.3581 0.45625 0.35926 0.45799 0.36088 C 0.45886 0.3632 0.45938 0.36551 0.46042 0.36783 C 0.46337 0.3757 0.46459 0.37685 0.4665 0.38588 C 0.47118 0.41019 0.46372 0.38148 0.46997 0.40185 C 0.47084 0.40486 0.47118 0.40857 0.4724 0.41088 C 0.47448 0.41482 0.47726 0.4169 0.47952 0.41991 L 0.48334 0.42477 " pathEditMode="relative" rAng="0" ptsTypes="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212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89" y="0"/>
            <a:ext cx="6742221" cy="685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400800" y="381000"/>
            <a:ext cx="1219200" cy="990600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032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9957"/>
            <a:ext cx="9144000" cy="32780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05400" cy="1143000"/>
          </a:xfrm>
        </p:spPr>
        <p:txBody>
          <a:bodyPr/>
          <a:lstStyle/>
          <a:p>
            <a:r>
              <a:rPr lang="en-US" dirty="0"/>
              <a:t>D Flip-Flop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52" y="274320"/>
            <a:ext cx="3629491" cy="1133856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914400" y="4206240"/>
            <a:ext cx="381000" cy="182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11348" y="411234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24235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D Flip-Flop	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748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>
                <a:ea typeface="ＭＳ Ｐゴシック" pitchFamily="34" charset="-128"/>
              </a:rPr>
              <a:t>Input: D, Clock</a:t>
            </a:r>
          </a:p>
          <a:p>
            <a:r>
              <a:rPr lang="en-US" dirty="0">
                <a:ea typeface="ＭＳ Ｐゴシック" pitchFamily="34" charset="-128"/>
              </a:rPr>
              <a:t>Output: Q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Q outputs a steady value</a:t>
            </a:r>
          </a:p>
          <a:p>
            <a:r>
              <a:rPr lang="en-US" dirty="0">
                <a:ea typeface="ＭＳ Ｐゴシック" pitchFamily="34" charset="-128"/>
              </a:rPr>
              <a:t>Edge on Clock changes Q to be D</a:t>
            </a:r>
          </a:p>
          <a:p>
            <a:r>
              <a:rPr lang="en-US" dirty="0">
                <a:ea typeface="ＭＳ Ｐゴシック" pitchFamily="34" charset="-128"/>
              </a:rPr>
              <a:t>Flip-flop stores state</a:t>
            </a:r>
          </a:p>
          <a:p>
            <a:r>
              <a:rPr lang="en-US" dirty="0">
                <a:ea typeface="ＭＳ Ｐゴシック" pitchFamily="34" charset="-128"/>
              </a:rPr>
              <a:t>Allows sequential circuits to iterate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5822950" y="1276350"/>
            <a:ext cx="3133725" cy="1711325"/>
            <a:chOff x="2805" y="994"/>
            <a:chExt cx="1974" cy="1078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805" y="994"/>
              <a:ext cx="1974" cy="972"/>
              <a:chOff x="2805" y="994"/>
              <a:chExt cx="1974" cy="972"/>
            </a:xfrm>
          </p:grpSpPr>
          <p:sp>
            <p:nvSpPr>
              <p:cNvPr id="17437" name="Rectangle 5"/>
              <p:cNvSpPr>
                <a:spLocks noChangeArrowheads="1"/>
              </p:cNvSpPr>
              <p:nvPr/>
            </p:nvSpPr>
            <p:spPr bwMode="auto">
              <a:xfrm>
                <a:off x="3440" y="994"/>
                <a:ext cx="704" cy="82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17438" name="Text Box 6"/>
              <p:cNvSpPr txBox="1">
                <a:spLocks noChangeArrowheads="1"/>
              </p:cNvSpPr>
              <p:nvPr/>
            </p:nvSpPr>
            <p:spPr bwMode="auto">
              <a:xfrm>
                <a:off x="3482" y="1312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b="0"/>
                  <a:t>D</a:t>
                </a:r>
              </a:p>
            </p:txBody>
          </p:sp>
          <p:sp>
            <p:nvSpPr>
              <p:cNvPr id="17439" name="Text Box 7"/>
              <p:cNvSpPr txBox="1">
                <a:spLocks noChangeArrowheads="1"/>
              </p:cNvSpPr>
              <p:nvPr/>
            </p:nvSpPr>
            <p:spPr bwMode="auto">
              <a:xfrm>
                <a:off x="3974" y="1312"/>
                <a:ext cx="12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b="0"/>
                  <a:t>Q</a:t>
                </a:r>
              </a:p>
            </p:txBody>
          </p:sp>
          <p:sp>
            <p:nvSpPr>
              <p:cNvPr id="17440" name="Text Box 8"/>
              <p:cNvSpPr txBox="1">
                <a:spLocks noChangeArrowheads="1"/>
              </p:cNvSpPr>
              <p:nvPr/>
            </p:nvSpPr>
            <p:spPr bwMode="auto">
              <a:xfrm>
                <a:off x="3765" y="1659"/>
                <a:ext cx="120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sz="3200" b="0" dirty="0"/>
                  <a:t>^</a:t>
                </a:r>
              </a:p>
            </p:txBody>
          </p:sp>
          <p:sp>
            <p:nvSpPr>
              <p:cNvPr id="17441" name="Line 9"/>
              <p:cNvSpPr>
                <a:spLocks noChangeShapeType="1"/>
              </p:cNvSpPr>
              <p:nvPr/>
            </p:nvSpPr>
            <p:spPr bwMode="auto">
              <a:xfrm>
                <a:off x="2805" y="1408"/>
                <a:ext cx="63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17442" name="Line 10"/>
              <p:cNvSpPr>
                <a:spLocks noChangeShapeType="1"/>
              </p:cNvSpPr>
              <p:nvPr/>
            </p:nvSpPr>
            <p:spPr bwMode="auto">
              <a:xfrm>
                <a:off x="4144" y="1408"/>
                <a:ext cx="63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</p:grpSp>
        <p:sp>
          <p:nvSpPr>
            <p:cNvPr id="17435" name="Line 23"/>
            <p:cNvSpPr>
              <a:spLocks noChangeShapeType="1"/>
            </p:cNvSpPr>
            <p:nvPr/>
          </p:nvSpPr>
          <p:spPr bwMode="auto">
            <a:xfrm>
              <a:off x="3828" y="1822"/>
              <a:ext cx="0" cy="2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7436" name="Line 24"/>
            <p:cNvSpPr>
              <a:spLocks noChangeShapeType="1"/>
            </p:cNvSpPr>
            <p:nvPr/>
          </p:nvSpPr>
          <p:spPr bwMode="auto">
            <a:xfrm flipH="1">
              <a:off x="3132" y="2062"/>
              <a:ext cx="68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sp>
        <p:nvSpPr>
          <p:cNvPr id="17414" name="Text Box 30"/>
          <p:cNvSpPr txBox="1">
            <a:spLocks noChangeArrowheads="1"/>
          </p:cNvSpPr>
          <p:nvPr/>
        </p:nvSpPr>
        <p:spPr bwMode="auto">
          <a:xfrm>
            <a:off x="5892800" y="1565275"/>
            <a:ext cx="44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0"/>
              <a:t>d</a:t>
            </a:r>
          </a:p>
        </p:txBody>
      </p:sp>
      <p:sp>
        <p:nvSpPr>
          <p:cNvPr id="17415" name="Text Box 31"/>
          <p:cNvSpPr txBox="1">
            <a:spLocks noChangeArrowheads="1"/>
          </p:cNvSpPr>
          <p:nvPr/>
        </p:nvSpPr>
        <p:spPr bwMode="auto">
          <a:xfrm>
            <a:off x="8880475" y="1565275"/>
            <a:ext cx="44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0"/>
              <a:t>q</a:t>
            </a:r>
          </a:p>
        </p:txBody>
      </p:sp>
      <p:sp>
        <p:nvSpPr>
          <p:cNvPr id="17416" name="Text Box 32"/>
          <p:cNvSpPr txBox="1">
            <a:spLocks noChangeArrowheads="1"/>
          </p:cNvSpPr>
          <p:nvPr/>
        </p:nvSpPr>
        <p:spPr bwMode="auto">
          <a:xfrm>
            <a:off x="6570662" y="2682875"/>
            <a:ext cx="538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0"/>
              <a:t>clk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52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ea typeface="ＭＳ Ｐゴシック" pitchFamily="34" charset="-128"/>
              </a:rPr>
              <a:t>Representing Information with Digital Signals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01663" y="1671638"/>
            <a:ext cx="2257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i="1"/>
              <a:t>Binary Information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095625" y="1671638"/>
            <a:ext cx="1989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/>
              <a:t>Light On/Off: 1/0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00075" y="2251075"/>
            <a:ext cx="1947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i="1" dirty="0"/>
              <a:t>Element of a set</a:t>
            </a:r>
          </a:p>
        </p:txBody>
      </p:sp>
      <p:graphicFrame>
        <p:nvGraphicFramePr>
          <p:cNvPr id="399456" name="Group 96"/>
          <p:cNvGraphicFramePr>
            <a:graphicFrameLocks noGrp="1"/>
          </p:cNvGraphicFramePr>
          <p:nvPr/>
        </p:nvGraphicFramePr>
        <p:xfrm>
          <a:off x="3100388" y="2406650"/>
          <a:ext cx="2208212" cy="1201739"/>
        </p:xfrm>
        <a:graphic>
          <a:graphicData uri="http://schemas.openxmlformats.org/drawingml/2006/table">
            <a:tbl>
              <a:tblPr/>
              <a:tblGrid>
                <a:gridCol w="110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3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000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White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001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Red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010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Blue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011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Yellow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99476" name="Group 116"/>
          <p:cNvGraphicFramePr>
            <a:graphicFrameLocks noGrp="1"/>
          </p:cNvGraphicFramePr>
          <p:nvPr/>
        </p:nvGraphicFramePr>
        <p:xfrm>
          <a:off x="5816600" y="2413000"/>
          <a:ext cx="2208213" cy="1195389"/>
        </p:xfrm>
        <a:graphic>
          <a:graphicData uri="http://schemas.openxmlformats.org/drawingml/2006/table">
            <a:tbl>
              <a:tblPr/>
              <a:tblGrid>
                <a:gridCol w="110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3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Purple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Orange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Green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Black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497" name="Text Box 117"/>
          <p:cNvSpPr txBox="1">
            <a:spLocks noChangeArrowheads="1"/>
          </p:cNvSpPr>
          <p:nvPr/>
        </p:nvSpPr>
        <p:spPr bwMode="auto">
          <a:xfrm>
            <a:off x="603250" y="3811588"/>
            <a:ext cx="51355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i="1" dirty="0"/>
              <a:t>Continuous Quantities:  E.g., temperature</a:t>
            </a:r>
          </a:p>
        </p:txBody>
      </p:sp>
      <p:graphicFrame>
        <p:nvGraphicFramePr>
          <p:cNvPr id="399478" name="Group 118"/>
          <p:cNvGraphicFramePr>
            <a:graphicFrameLocks noGrp="1"/>
          </p:cNvGraphicFramePr>
          <p:nvPr/>
        </p:nvGraphicFramePr>
        <p:xfrm>
          <a:off x="603250" y="4243388"/>
          <a:ext cx="1571625" cy="1201738"/>
        </p:xfrm>
        <a:graphic>
          <a:graphicData uri="http://schemas.openxmlformats.org/drawingml/2006/table">
            <a:tbl>
              <a:tblPr/>
              <a:tblGrid>
                <a:gridCol w="785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63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000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68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001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010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011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74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99512" name="Group 152"/>
          <p:cNvGraphicFramePr>
            <a:graphicFrameLocks noGrp="1"/>
          </p:cNvGraphicFramePr>
          <p:nvPr/>
        </p:nvGraphicFramePr>
        <p:xfrm>
          <a:off x="2486025" y="4243388"/>
          <a:ext cx="1571625" cy="1201738"/>
        </p:xfrm>
        <a:graphic>
          <a:graphicData uri="http://schemas.openxmlformats.org/drawingml/2006/table">
            <a:tbl>
              <a:tblPr/>
              <a:tblGrid>
                <a:gridCol w="785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63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76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78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99581" name="Group 221"/>
          <p:cNvGraphicFramePr>
            <a:graphicFrameLocks noGrp="1"/>
          </p:cNvGraphicFramePr>
          <p:nvPr/>
        </p:nvGraphicFramePr>
        <p:xfrm>
          <a:off x="4205288" y="4243388"/>
          <a:ext cx="2125662" cy="1201738"/>
        </p:xfrm>
        <a:graphic>
          <a:graphicData uri="http://schemas.openxmlformats.org/drawingml/2006/table">
            <a:tbl>
              <a:tblPr/>
              <a:tblGrid>
                <a:gridCol w="135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63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0000000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68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0000001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0000011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0000111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74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99584" name="Group 224"/>
          <p:cNvGraphicFramePr>
            <a:graphicFrameLocks noGrp="1"/>
          </p:cNvGraphicFramePr>
          <p:nvPr/>
        </p:nvGraphicFramePr>
        <p:xfrm>
          <a:off x="6483350" y="4243388"/>
          <a:ext cx="2125663" cy="1201738"/>
        </p:xfrm>
        <a:graphic>
          <a:graphicData uri="http://schemas.openxmlformats.org/drawingml/2006/table">
            <a:tbl>
              <a:tblPr/>
              <a:tblGrid>
                <a:gridCol w="135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63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0001111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76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0011111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78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0111111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1111111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7437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§1.3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44C7A-0D93-FE43-BBB8-6C733ACB5A1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2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9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N-bit </a:t>
            </a:r>
            <a:r>
              <a:rPr lang="en-US" b="1" dirty="0">
                <a:ea typeface="ＭＳ Ｐゴシック" pitchFamily="34" charset="-128"/>
              </a:rPr>
              <a:t>Register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9017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ea typeface="ＭＳ Ｐゴシック" pitchFamily="34" charset="-128"/>
              </a:rPr>
              <a:t>N flip-flops, each storing an N-bit value:</a:t>
            </a:r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2776537" y="2936875"/>
            <a:ext cx="3133725" cy="1711325"/>
            <a:chOff x="3055" y="2266"/>
            <a:chExt cx="1974" cy="1078"/>
          </a:xfrm>
        </p:grpSpPr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3055" y="2266"/>
              <a:ext cx="1974" cy="1078"/>
              <a:chOff x="2808" y="2236"/>
              <a:chExt cx="1974" cy="1078"/>
            </a:xfrm>
          </p:grpSpPr>
          <p:sp>
            <p:nvSpPr>
              <p:cNvPr id="17422" name="Rectangle 13"/>
              <p:cNvSpPr>
                <a:spLocks noChangeArrowheads="1"/>
              </p:cNvSpPr>
              <p:nvPr/>
            </p:nvSpPr>
            <p:spPr bwMode="auto">
              <a:xfrm>
                <a:off x="3443" y="2236"/>
                <a:ext cx="704" cy="82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17423" name="Text Box 14"/>
              <p:cNvSpPr txBox="1">
                <a:spLocks noChangeArrowheads="1"/>
              </p:cNvSpPr>
              <p:nvPr/>
            </p:nvSpPr>
            <p:spPr bwMode="auto">
              <a:xfrm>
                <a:off x="3485" y="2554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b="0"/>
                  <a:t>D</a:t>
                </a:r>
              </a:p>
            </p:txBody>
          </p:sp>
          <p:sp>
            <p:nvSpPr>
              <p:cNvPr id="17424" name="Text Box 15"/>
              <p:cNvSpPr txBox="1">
                <a:spLocks noChangeArrowheads="1"/>
              </p:cNvSpPr>
              <p:nvPr/>
            </p:nvSpPr>
            <p:spPr bwMode="auto">
              <a:xfrm>
                <a:off x="3977" y="2554"/>
                <a:ext cx="12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b="0"/>
                  <a:t>Q</a:t>
                </a:r>
              </a:p>
            </p:txBody>
          </p:sp>
          <p:sp>
            <p:nvSpPr>
              <p:cNvPr id="17425" name="Text Box 16"/>
              <p:cNvSpPr txBox="1">
                <a:spLocks noChangeArrowheads="1"/>
              </p:cNvSpPr>
              <p:nvPr/>
            </p:nvSpPr>
            <p:spPr bwMode="auto">
              <a:xfrm>
                <a:off x="3768" y="2898"/>
                <a:ext cx="120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sz="3200" b="0" dirty="0"/>
                  <a:t>^</a:t>
                </a:r>
              </a:p>
            </p:txBody>
          </p:sp>
          <p:sp>
            <p:nvSpPr>
              <p:cNvPr id="17426" name="Line 17"/>
              <p:cNvSpPr>
                <a:spLocks noChangeShapeType="1"/>
              </p:cNvSpPr>
              <p:nvPr/>
            </p:nvSpPr>
            <p:spPr bwMode="auto">
              <a:xfrm>
                <a:off x="2808" y="2650"/>
                <a:ext cx="63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17427" name="Line 18"/>
              <p:cNvSpPr>
                <a:spLocks noChangeShapeType="1"/>
              </p:cNvSpPr>
              <p:nvPr/>
            </p:nvSpPr>
            <p:spPr bwMode="auto">
              <a:xfrm>
                <a:off x="4147" y="2650"/>
                <a:ext cx="63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17428" name="Line 19"/>
              <p:cNvSpPr>
                <a:spLocks noChangeShapeType="1"/>
              </p:cNvSpPr>
              <p:nvPr/>
            </p:nvSpPr>
            <p:spPr bwMode="auto">
              <a:xfrm flipH="1">
                <a:off x="3065" y="2554"/>
                <a:ext cx="67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17429" name="Line 20"/>
              <p:cNvSpPr>
                <a:spLocks noChangeShapeType="1"/>
              </p:cNvSpPr>
              <p:nvPr/>
            </p:nvSpPr>
            <p:spPr bwMode="auto">
              <a:xfrm flipH="1">
                <a:off x="4414" y="2554"/>
                <a:ext cx="67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17430" name="Text Box 21"/>
              <p:cNvSpPr txBox="1">
                <a:spLocks noChangeArrowheads="1"/>
              </p:cNvSpPr>
              <p:nvPr/>
            </p:nvSpPr>
            <p:spPr bwMode="auto">
              <a:xfrm>
                <a:off x="3074" y="2367"/>
                <a:ext cx="117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b="0" dirty="0"/>
                  <a:t>N</a:t>
                </a:r>
              </a:p>
            </p:txBody>
          </p:sp>
          <p:sp>
            <p:nvSpPr>
              <p:cNvPr id="17431" name="Text Box 22"/>
              <p:cNvSpPr txBox="1">
                <a:spLocks noChangeArrowheads="1"/>
              </p:cNvSpPr>
              <p:nvPr/>
            </p:nvSpPr>
            <p:spPr bwMode="auto">
              <a:xfrm>
                <a:off x="4462" y="2371"/>
                <a:ext cx="117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b="0" dirty="0"/>
                  <a:t>N</a:t>
                </a:r>
              </a:p>
            </p:txBody>
          </p:sp>
          <p:sp>
            <p:nvSpPr>
              <p:cNvPr id="17432" name="Line 26"/>
              <p:cNvSpPr>
                <a:spLocks noChangeShapeType="1"/>
              </p:cNvSpPr>
              <p:nvPr/>
            </p:nvSpPr>
            <p:spPr bwMode="auto">
              <a:xfrm>
                <a:off x="3838" y="3064"/>
                <a:ext cx="0" cy="2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17433" name="Line 27"/>
              <p:cNvSpPr>
                <a:spLocks noChangeShapeType="1"/>
              </p:cNvSpPr>
              <p:nvPr/>
            </p:nvSpPr>
            <p:spPr bwMode="auto">
              <a:xfrm flipH="1">
                <a:off x="3142" y="3304"/>
                <a:ext cx="68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</p:grpSp>
        <p:sp>
          <p:nvSpPr>
            <p:cNvPr id="17419" name="Text Box 33"/>
            <p:cNvSpPr txBox="1">
              <a:spLocks noChangeArrowheads="1"/>
            </p:cNvSpPr>
            <p:nvPr/>
          </p:nvSpPr>
          <p:spPr bwMode="auto">
            <a:xfrm>
              <a:off x="3580" y="3142"/>
              <a:ext cx="33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b="0"/>
                <a:t>clk</a:t>
              </a:r>
            </a:p>
          </p:txBody>
        </p:sp>
        <p:sp>
          <p:nvSpPr>
            <p:cNvPr id="17420" name="Text Box 34"/>
            <p:cNvSpPr txBox="1">
              <a:spLocks noChangeArrowheads="1"/>
            </p:cNvSpPr>
            <p:nvPr/>
          </p:nvSpPr>
          <p:spPr bwMode="auto">
            <a:xfrm>
              <a:off x="3105" y="2448"/>
              <a:ext cx="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b="0"/>
                <a:t>d</a:t>
              </a:r>
            </a:p>
          </p:txBody>
        </p:sp>
        <p:sp>
          <p:nvSpPr>
            <p:cNvPr id="17421" name="Text Box 35"/>
            <p:cNvSpPr txBox="1">
              <a:spLocks noChangeArrowheads="1"/>
            </p:cNvSpPr>
            <p:nvPr/>
          </p:nvSpPr>
          <p:spPr bwMode="auto">
            <a:xfrm>
              <a:off x="4987" y="2458"/>
              <a:ext cx="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b="0"/>
                <a:t>q</a:t>
              </a: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54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§14.2</a:t>
            </a:r>
          </a:p>
        </p:txBody>
      </p:sp>
    </p:spTree>
    <p:extLst>
      <p:ext uri="{BB962C8B-B14F-4D97-AF65-F5344CB8AC3E}">
        <p14:creationId xmlns:p14="http://schemas.microsoft.com/office/powerpoint/2010/main" val="233431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346842" y="1257299"/>
            <a:ext cx="4720958" cy="50990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00" y="2438400"/>
            <a:ext cx="3276600" cy="2667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Example: 4-bit Register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8970"/>
            <a:ext cx="3276600" cy="11708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842" y="1660263"/>
            <a:ext cx="4568558" cy="42584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4539" y="2784300"/>
            <a:ext cx="82266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99949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57199"/>
            <a:ext cx="5762625" cy="576262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44C7A-0D93-FE43-BBB8-6C733ACB5A1E}" type="slidenum">
              <a:rPr lang="en-US" smtClean="0"/>
              <a:t>56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05600" y="64886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Patt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§3.6]</a:t>
            </a:r>
          </a:p>
        </p:txBody>
      </p:sp>
    </p:spTree>
    <p:extLst>
      <p:ext uri="{BB962C8B-B14F-4D97-AF65-F5344CB8AC3E}">
        <p14:creationId xmlns:p14="http://schemas.microsoft.com/office/powerpoint/2010/main" val="17330994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44C7A-0D93-FE43-BBB8-6C733ACB5A1E}" type="slidenum">
              <a:rPr lang="en-US" smtClean="0"/>
              <a:t>57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38200"/>
            <a:ext cx="6672603" cy="4648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05600" y="64886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Patt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§3.6]</a:t>
            </a:r>
          </a:p>
        </p:txBody>
      </p:sp>
    </p:spTree>
    <p:extLst>
      <p:ext uri="{BB962C8B-B14F-4D97-AF65-F5344CB8AC3E}">
        <p14:creationId xmlns:p14="http://schemas.microsoft.com/office/powerpoint/2010/main" val="99312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Synchronous Sequential Logic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973"/>
            <a:ext cx="9144000" cy="30122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12" y="1143000"/>
            <a:ext cx="6276976" cy="2426602"/>
          </a:xfrm>
          <a:prstGeom prst="rect">
            <a:avLst/>
          </a:prstGeom>
        </p:spPr>
      </p:pic>
      <p:sp>
        <p:nvSpPr>
          <p:cNvPr id="73" name="Slide Number Placeholder 7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58</a:t>
            </a:fld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§14.2</a:t>
            </a:r>
          </a:p>
        </p:txBody>
      </p:sp>
    </p:spTree>
    <p:extLst>
      <p:ext uri="{BB962C8B-B14F-4D97-AF65-F5344CB8AC3E}">
        <p14:creationId xmlns:p14="http://schemas.microsoft.com/office/powerpoint/2010/main" val="11431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703320"/>
            <a:ext cx="4376043" cy="22768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703320"/>
            <a:ext cx="4376043" cy="22768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703320"/>
            <a:ext cx="4376043" cy="22768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703320"/>
            <a:ext cx="4376043" cy="2276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703320"/>
            <a:ext cx="4376043" cy="2276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703320"/>
            <a:ext cx="4376043" cy="22768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703320"/>
            <a:ext cx="4376043" cy="2276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899" y="1636776"/>
            <a:ext cx="3795003" cy="2020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703320"/>
            <a:ext cx="4370832" cy="2274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12" y="1639824"/>
            <a:ext cx="3804008" cy="1581912"/>
          </a:xfrm>
          <a:prstGeom prst="rect">
            <a:avLst/>
          </a:prstGeom>
        </p:spPr>
      </p:pic>
      <p:sp>
        <p:nvSpPr>
          <p:cNvPr id="38915" name="Oval 2"/>
          <p:cNvSpPr>
            <a:spLocks noChangeArrowheads="1"/>
          </p:cNvSpPr>
          <p:nvPr/>
        </p:nvSpPr>
        <p:spPr bwMode="auto">
          <a:xfrm>
            <a:off x="3124200" y="5486400"/>
            <a:ext cx="1676400" cy="533400"/>
          </a:xfrm>
          <a:prstGeom prst="ellipse">
            <a:avLst/>
          </a:prstGeom>
          <a:solidFill>
            <a:srgbClr val="FF3300">
              <a:alpha val="20000"/>
            </a:srgbClr>
          </a:solidFill>
          <a:ln w="38100">
            <a:solidFill>
              <a:srgbClr val="FF0000"/>
            </a:solidFill>
            <a:prstDash val="sysDot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49400" y="1930400"/>
            <a:ext cx="455613" cy="454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7" name="Rectangle 11"/>
          <p:cNvSpPr>
            <a:spLocks noChangeArrowheads="1"/>
          </p:cNvSpPr>
          <p:nvPr/>
        </p:nvSpPr>
        <p:spPr bwMode="auto">
          <a:xfrm>
            <a:off x="1724025" y="2012950"/>
            <a:ext cx="141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8918" name="Rectangle 12"/>
          <p:cNvSpPr>
            <a:spLocks noChangeArrowheads="1"/>
          </p:cNvSpPr>
          <p:nvPr/>
        </p:nvSpPr>
        <p:spPr bwMode="auto">
          <a:xfrm>
            <a:off x="2005013" y="1930400"/>
            <a:ext cx="455612" cy="454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Rectangle 13"/>
          <p:cNvSpPr>
            <a:spLocks noChangeArrowheads="1"/>
          </p:cNvSpPr>
          <p:nvPr/>
        </p:nvSpPr>
        <p:spPr bwMode="auto">
          <a:xfrm>
            <a:off x="2179638" y="2012950"/>
            <a:ext cx="141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8920" name="Rectangle 14"/>
          <p:cNvSpPr>
            <a:spLocks noChangeArrowheads="1"/>
          </p:cNvSpPr>
          <p:nvPr/>
        </p:nvSpPr>
        <p:spPr bwMode="auto">
          <a:xfrm>
            <a:off x="2460625" y="1930400"/>
            <a:ext cx="454025" cy="454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1" name="Rectangle 15"/>
          <p:cNvSpPr>
            <a:spLocks noChangeArrowheads="1"/>
          </p:cNvSpPr>
          <p:nvPr/>
        </p:nvSpPr>
        <p:spPr bwMode="auto">
          <a:xfrm>
            <a:off x="2635250" y="2012950"/>
            <a:ext cx="141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8922" name="Rectangle 16"/>
          <p:cNvSpPr>
            <a:spLocks noChangeArrowheads="1"/>
          </p:cNvSpPr>
          <p:nvPr/>
        </p:nvSpPr>
        <p:spPr bwMode="auto">
          <a:xfrm>
            <a:off x="2914650" y="1930400"/>
            <a:ext cx="455613" cy="454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3" name="Rectangle 17"/>
          <p:cNvSpPr>
            <a:spLocks noChangeArrowheads="1"/>
          </p:cNvSpPr>
          <p:nvPr/>
        </p:nvSpPr>
        <p:spPr bwMode="auto">
          <a:xfrm>
            <a:off x="3074988" y="2012950"/>
            <a:ext cx="141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8924" name="Rectangle 18"/>
          <p:cNvSpPr>
            <a:spLocks noChangeArrowheads="1"/>
          </p:cNvSpPr>
          <p:nvPr/>
        </p:nvSpPr>
        <p:spPr bwMode="auto">
          <a:xfrm>
            <a:off x="1549400" y="2384425"/>
            <a:ext cx="455613" cy="457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5" name="Rectangle 19"/>
          <p:cNvSpPr>
            <a:spLocks noChangeArrowheads="1"/>
          </p:cNvSpPr>
          <p:nvPr/>
        </p:nvSpPr>
        <p:spPr bwMode="auto">
          <a:xfrm>
            <a:off x="1724025" y="2468563"/>
            <a:ext cx="141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8926" name="Rectangle 20"/>
          <p:cNvSpPr>
            <a:spLocks noChangeArrowheads="1"/>
          </p:cNvSpPr>
          <p:nvPr/>
        </p:nvSpPr>
        <p:spPr bwMode="auto">
          <a:xfrm>
            <a:off x="2005013" y="2384425"/>
            <a:ext cx="455612" cy="457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7" name="Rectangle 21"/>
          <p:cNvSpPr>
            <a:spLocks noChangeArrowheads="1"/>
          </p:cNvSpPr>
          <p:nvPr/>
        </p:nvSpPr>
        <p:spPr bwMode="auto">
          <a:xfrm>
            <a:off x="2179638" y="2468563"/>
            <a:ext cx="141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8928" name="Rectangle 22"/>
          <p:cNvSpPr>
            <a:spLocks noChangeArrowheads="1"/>
          </p:cNvSpPr>
          <p:nvPr/>
        </p:nvSpPr>
        <p:spPr bwMode="auto">
          <a:xfrm>
            <a:off x="2460625" y="2384425"/>
            <a:ext cx="454025" cy="457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9" name="Rectangle 23"/>
          <p:cNvSpPr>
            <a:spLocks noChangeArrowheads="1"/>
          </p:cNvSpPr>
          <p:nvPr/>
        </p:nvSpPr>
        <p:spPr bwMode="auto">
          <a:xfrm>
            <a:off x="2619375" y="2468563"/>
            <a:ext cx="141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8930" name="Rectangle 24"/>
          <p:cNvSpPr>
            <a:spLocks noChangeArrowheads="1"/>
          </p:cNvSpPr>
          <p:nvPr/>
        </p:nvSpPr>
        <p:spPr bwMode="auto">
          <a:xfrm>
            <a:off x="2914650" y="2384425"/>
            <a:ext cx="455613" cy="457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1" name="Rectangle 25"/>
          <p:cNvSpPr>
            <a:spLocks noChangeArrowheads="1"/>
          </p:cNvSpPr>
          <p:nvPr/>
        </p:nvSpPr>
        <p:spPr bwMode="auto">
          <a:xfrm>
            <a:off x="3090863" y="2468563"/>
            <a:ext cx="141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8932" name="Rectangle 26"/>
          <p:cNvSpPr>
            <a:spLocks noChangeArrowheads="1"/>
          </p:cNvSpPr>
          <p:nvPr/>
        </p:nvSpPr>
        <p:spPr bwMode="auto">
          <a:xfrm>
            <a:off x="1549400" y="1930400"/>
            <a:ext cx="455613" cy="454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3" name="Rectangle 27"/>
          <p:cNvSpPr>
            <a:spLocks noChangeArrowheads="1"/>
          </p:cNvSpPr>
          <p:nvPr/>
        </p:nvSpPr>
        <p:spPr bwMode="auto">
          <a:xfrm>
            <a:off x="1878013" y="222885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969696"/>
                </a:solidFill>
              </a:rPr>
              <a:t>0</a:t>
            </a:r>
            <a:endParaRPr lang="en-US"/>
          </a:p>
        </p:txBody>
      </p:sp>
      <p:sp>
        <p:nvSpPr>
          <p:cNvPr id="38934" name="Rectangle 28"/>
          <p:cNvSpPr>
            <a:spLocks noChangeArrowheads="1"/>
          </p:cNvSpPr>
          <p:nvPr/>
        </p:nvSpPr>
        <p:spPr bwMode="auto">
          <a:xfrm>
            <a:off x="2005013" y="1930400"/>
            <a:ext cx="455612" cy="454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5" name="Rectangle 29"/>
          <p:cNvSpPr>
            <a:spLocks noChangeArrowheads="1"/>
          </p:cNvSpPr>
          <p:nvPr/>
        </p:nvSpPr>
        <p:spPr bwMode="auto">
          <a:xfrm>
            <a:off x="2335213" y="222885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969696"/>
                </a:solidFill>
              </a:rPr>
              <a:t>1</a:t>
            </a:r>
            <a:endParaRPr lang="en-US"/>
          </a:p>
        </p:txBody>
      </p:sp>
      <p:sp>
        <p:nvSpPr>
          <p:cNvPr id="38936" name="Rectangle 30"/>
          <p:cNvSpPr>
            <a:spLocks noChangeArrowheads="1"/>
          </p:cNvSpPr>
          <p:nvPr/>
        </p:nvSpPr>
        <p:spPr bwMode="auto">
          <a:xfrm>
            <a:off x="2460625" y="1930400"/>
            <a:ext cx="454025" cy="454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7" name="Rectangle 31"/>
          <p:cNvSpPr>
            <a:spLocks noChangeArrowheads="1"/>
          </p:cNvSpPr>
          <p:nvPr/>
        </p:nvSpPr>
        <p:spPr bwMode="auto">
          <a:xfrm>
            <a:off x="2789238" y="222885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969696"/>
                </a:solidFill>
              </a:rPr>
              <a:t>3</a:t>
            </a:r>
            <a:endParaRPr lang="en-US"/>
          </a:p>
        </p:txBody>
      </p:sp>
      <p:sp>
        <p:nvSpPr>
          <p:cNvPr id="38938" name="Rectangle 32"/>
          <p:cNvSpPr>
            <a:spLocks noChangeArrowheads="1"/>
          </p:cNvSpPr>
          <p:nvPr/>
        </p:nvSpPr>
        <p:spPr bwMode="auto">
          <a:xfrm>
            <a:off x="2914650" y="1930400"/>
            <a:ext cx="455613" cy="454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9" name="Rectangle 33"/>
          <p:cNvSpPr>
            <a:spLocks noChangeArrowheads="1"/>
          </p:cNvSpPr>
          <p:nvPr/>
        </p:nvSpPr>
        <p:spPr bwMode="auto">
          <a:xfrm>
            <a:off x="3244850" y="222885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969696"/>
                </a:solidFill>
              </a:rPr>
              <a:t>2</a:t>
            </a:r>
            <a:endParaRPr lang="en-US"/>
          </a:p>
        </p:txBody>
      </p:sp>
      <p:sp>
        <p:nvSpPr>
          <p:cNvPr id="38940" name="Rectangle 34"/>
          <p:cNvSpPr>
            <a:spLocks noChangeArrowheads="1"/>
          </p:cNvSpPr>
          <p:nvPr/>
        </p:nvSpPr>
        <p:spPr bwMode="auto">
          <a:xfrm>
            <a:off x="1549400" y="2384425"/>
            <a:ext cx="455613" cy="457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1" name="Rectangle 35"/>
          <p:cNvSpPr>
            <a:spLocks noChangeArrowheads="1"/>
          </p:cNvSpPr>
          <p:nvPr/>
        </p:nvSpPr>
        <p:spPr bwMode="auto">
          <a:xfrm>
            <a:off x="1878013" y="2682875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969696"/>
                </a:solidFill>
              </a:rPr>
              <a:t>4</a:t>
            </a:r>
            <a:endParaRPr lang="en-US"/>
          </a:p>
        </p:txBody>
      </p:sp>
      <p:sp>
        <p:nvSpPr>
          <p:cNvPr id="38942" name="Rectangle 36"/>
          <p:cNvSpPr>
            <a:spLocks noChangeArrowheads="1"/>
          </p:cNvSpPr>
          <p:nvPr/>
        </p:nvSpPr>
        <p:spPr bwMode="auto">
          <a:xfrm>
            <a:off x="2005013" y="2384425"/>
            <a:ext cx="455612" cy="457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3" name="Rectangle 37"/>
          <p:cNvSpPr>
            <a:spLocks noChangeArrowheads="1"/>
          </p:cNvSpPr>
          <p:nvPr/>
        </p:nvSpPr>
        <p:spPr bwMode="auto">
          <a:xfrm>
            <a:off x="2335213" y="2682875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969696"/>
                </a:solidFill>
              </a:rPr>
              <a:t>5</a:t>
            </a:r>
            <a:endParaRPr lang="en-US"/>
          </a:p>
        </p:txBody>
      </p:sp>
      <p:sp>
        <p:nvSpPr>
          <p:cNvPr id="38944" name="Rectangle 38"/>
          <p:cNvSpPr>
            <a:spLocks noChangeArrowheads="1"/>
          </p:cNvSpPr>
          <p:nvPr/>
        </p:nvSpPr>
        <p:spPr bwMode="auto">
          <a:xfrm>
            <a:off x="2460625" y="2384425"/>
            <a:ext cx="454025" cy="457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5" name="Rectangle 39"/>
          <p:cNvSpPr>
            <a:spLocks noChangeArrowheads="1"/>
          </p:cNvSpPr>
          <p:nvPr/>
        </p:nvSpPr>
        <p:spPr bwMode="auto">
          <a:xfrm>
            <a:off x="2789238" y="2682875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969696"/>
                </a:solidFill>
              </a:rPr>
              <a:t>7</a:t>
            </a:r>
            <a:endParaRPr lang="en-US"/>
          </a:p>
        </p:txBody>
      </p:sp>
      <p:sp>
        <p:nvSpPr>
          <p:cNvPr id="38946" name="Rectangle 40"/>
          <p:cNvSpPr>
            <a:spLocks noChangeArrowheads="1"/>
          </p:cNvSpPr>
          <p:nvPr/>
        </p:nvSpPr>
        <p:spPr bwMode="auto">
          <a:xfrm>
            <a:off x="2914650" y="2384425"/>
            <a:ext cx="455613" cy="457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7" name="Rectangle 41"/>
          <p:cNvSpPr>
            <a:spLocks noChangeArrowheads="1"/>
          </p:cNvSpPr>
          <p:nvPr/>
        </p:nvSpPr>
        <p:spPr bwMode="auto">
          <a:xfrm>
            <a:off x="3244850" y="2682875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969696"/>
                </a:solidFill>
              </a:rPr>
              <a:t>6</a:t>
            </a:r>
            <a:endParaRPr lang="en-US"/>
          </a:p>
        </p:txBody>
      </p:sp>
      <p:sp>
        <p:nvSpPr>
          <p:cNvPr id="38948" name="Rectangle 42"/>
          <p:cNvSpPr>
            <a:spLocks noChangeArrowheads="1"/>
          </p:cNvSpPr>
          <p:nvPr/>
        </p:nvSpPr>
        <p:spPr bwMode="auto">
          <a:xfrm>
            <a:off x="1773238" y="1700213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8949" name="Rectangle 43"/>
          <p:cNvSpPr>
            <a:spLocks noChangeArrowheads="1"/>
          </p:cNvSpPr>
          <p:nvPr/>
        </p:nvSpPr>
        <p:spPr bwMode="auto">
          <a:xfrm>
            <a:off x="1884363" y="1700213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8950" name="Rectangle 44"/>
          <p:cNvSpPr>
            <a:spLocks noChangeArrowheads="1"/>
          </p:cNvSpPr>
          <p:nvPr/>
        </p:nvSpPr>
        <p:spPr bwMode="auto">
          <a:xfrm>
            <a:off x="2227263" y="1700213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8951" name="Rectangle 45"/>
          <p:cNvSpPr>
            <a:spLocks noChangeArrowheads="1"/>
          </p:cNvSpPr>
          <p:nvPr/>
        </p:nvSpPr>
        <p:spPr bwMode="auto">
          <a:xfrm>
            <a:off x="2339975" y="1700213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8952" name="Rectangle 46"/>
          <p:cNvSpPr>
            <a:spLocks noChangeArrowheads="1"/>
          </p:cNvSpPr>
          <p:nvPr/>
        </p:nvSpPr>
        <p:spPr bwMode="auto">
          <a:xfrm>
            <a:off x="2682875" y="1700213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8953" name="Rectangle 47"/>
          <p:cNvSpPr>
            <a:spLocks noChangeArrowheads="1"/>
          </p:cNvSpPr>
          <p:nvPr/>
        </p:nvSpPr>
        <p:spPr bwMode="auto">
          <a:xfrm>
            <a:off x="2795588" y="1700213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8954" name="Rectangle 48"/>
          <p:cNvSpPr>
            <a:spLocks noChangeArrowheads="1"/>
          </p:cNvSpPr>
          <p:nvPr/>
        </p:nvSpPr>
        <p:spPr bwMode="auto">
          <a:xfrm>
            <a:off x="3138488" y="1700213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8955" name="Rectangle 49"/>
          <p:cNvSpPr>
            <a:spLocks noChangeArrowheads="1"/>
          </p:cNvSpPr>
          <p:nvPr/>
        </p:nvSpPr>
        <p:spPr bwMode="auto">
          <a:xfrm>
            <a:off x="3249613" y="1700213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8956" name="Rectangle 50"/>
          <p:cNvSpPr>
            <a:spLocks noChangeArrowheads="1"/>
          </p:cNvSpPr>
          <p:nvPr/>
        </p:nvSpPr>
        <p:spPr bwMode="auto">
          <a:xfrm>
            <a:off x="1216025" y="1482725"/>
            <a:ext cx="455613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57" name="Rectangle 51"/>
          <p:cNvSpPr>
            <a:spLocks noChangeArrowheads="1"/>
          </p:cNvSpPr>
          <p:nvPr/>
        </p:nvSpPr>
        <p:spPr bwMode="auto">
          <a:xfrm>
            <a:off x="1431925" y="1473200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b</a:t>
            </a:r>
            <a:endParaRPr lang="en-US"/>
          </a:p>
        </p:txBody>
      </p:sp>
      <p:sp>
        <p:nvSpPr>
          <p:cNvPr id="38958" name="Rectangle 52"/>
          <p:cNvSpPr>
            <a:spLocks noChangeArrowheads="1"/>
          </p:cNvSpPr>
          <p:nvPr/>
        </p:nvSpPr>
        <p:spPr bwMode="auto">
          <a:xfrm>
            <a:off x="1543050" y="1473200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a</a:t>
            </a:r>
            <a:endParaRPr lang="en-US"/>
          </a:p>
        </p:txBody>
      </p:sp>
      <p:sp>
        <p:nvSpPr>
          <p:cNvPr id="38959" name="Rectangle 53"/>
          <p:cNvSpPr>
            <a:spLocks noChangeArrowheads="1"/>
          </p:cNvSpPr>
          <p:nvPr/>
        </p:nvSpPr>
        <p:spPr bwMode="auto">
          <a:xfrm>
            <a:off x="993775" y="1711325"/>
            <a:ext cx="454025" cy="2270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0" name="Rectangle 54"/>
          <p:cNvSpPr>
            <a:spLocks noChangeArrowheads="1"/>
          </p:cNvSpPr>
          <p:nvPr/>
        </p:nvSpPr>
        <p:spPr bwMode="auto">
          <a:xfrm>
            <a:off x="1250950" y="1700213"/>
            <a:ext cx="101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c</a:t>
            </a:r>
            <a:endParaRPr lang="en-US"/>
          </a:p>
        </p:txBody>
      </p:sp>
      <p:sp>
        <p:nvSpPr>
          <p:cNvPr id="38961" name="Line 55"/>
          <p:cNvSpPr>
            <a:spLocks noChangeShapeType="1"/>
          </p:cNvSpPr>
          <p:nvPr/>
        </p:nvSpPr>
        <p:spPr bwMode="auto">
          <a:xfrm flipH="1" flipV="1">
            <a:off x="1206500" y="1587500"/>
            <a:ext cx="342900" cy="3429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2" name="Rectangle 56"/>
          <p:cNvSpPr>
            <a:spLocks noChangeArrowheads="1"/>
          </p:cNvSpPr>
          <p:nvPr/>
        </p:nvSpPr>
        <p:spPr bwMode="auto">
          <a:xfrm rot="-5400000">
            <a:off x="1343819" y="2464594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8963" name="Rectangle 57"/>
          <p:cNvSpPr>
            <a:spLocks noChangeArrowheads="1"/>
          </p:cNvSpPr>
          <p:nvPr/>
        </p:nvSpPr>
        <p:spPr bwMode="auto">
          <a:xfrm rot="-5400000">
            <a:off x="1343820" y="2008981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8964" name="Line 58"/>
          <p:cNvSpPr>
            <a:spLocks noChangeShapeType="1"/>
          </p:cNvSpPr>
          <p:nvPr/>
        </p:nvSpPr>
        <p:spPr bwMode="auto">
          <a:xfrm>
            <a:off x="1998663" y="1582738"/>
            <a:ext cx="9112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5" name="Rectangle 59"/>
          <p:cNvSpPr>
            <a:spLocks noChangeArrowheads="1"/>
          </p:cNvSpPr>
          <p:nvPr/>
        </p:nvSpPr>
        <p:spPr bwMode="auto">
          <a:xfrm>
            <a:off x="2511425" y="1352550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a</a:t>
            </a:r>
            <a:endParaRPr lang="en-US"/>
          </a:p>
        </p:txBody>
      </p:sp>
      <p:sp>
        <p:nvSpPr>
          <p:cNvPr id="38966" name="Line 60"/>
          <p:cNvSpPr>
            <a:spLocks noChangeShapeType="1"/>
          </p:cNvSpPr>
          <p:nvPr/>
        </p:nvSpPr>
        <p:spPr bwMode="auto">
          <a:xfrm>
            <a:off x="2460625" y="2960688"/>
            <a:ext cx="911225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7" name="Rectangle 61"/>
          <p:cNvSpPr>
            <a:spLocks noChangeArrowheads="1"/>
          </p:cNvSpPr>
          <p:nvPr/>
        </p:nvSpPr>
        <p:spPr bwMode="auto">
          <a:xfrm>
            <a:off x="2967038" y="2960688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b</a:t>
            </a:r>
            <a:endParaRPr lang="en-US"/>
          </a:p>
        </p:txBody>
      </p:sp>
      <p:sp>
        <p:nvSpPr>
          <p:cNvPr id="38968" name="Line 62"/>
          <p:cNvSpPr>
            <a:spLocks noChangeShapeType="1"/>
          </p:cNvSpPr>
          <p:nvPr/>
        </p:nvSpPr>
        <p:spPr bwMode="auto">
          <a:xfrm flipV="1">
            <a:off x="1201738" y="2379663"/>
            <a:ext cx="1587" cy="455612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69" name="Rectangle 63"/>
          <p:cNvSpPr>
            <a:spLocks noChangeArrowheads="1"/>
          </p:cNvSpPr>
          <p:nvPr/>
        </p:nvSpPr>
        <p:spPr bwMode="auto">
          <a:xfrm rot="-5400000">
            <a:off x="923926" y="2451100"/>
            <a:ext cx="101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c</a:t>
            </a:r>
            <a:endParaRPr lang="en-US"/>
          </a:p>
        </p:txBody>
      </p:sp>
      <p:sp>
        <p:nvSpPr>
          <p:cNvPr id="38972" name="Text Box 7"/>
          <p:cNvSpPr txBox="1">
            <a:spLocks noChangeArrowheads="1"/>
          </p:cNvSpPr>
          <p:nvPr/>
        </p:nvSpPr>
        <p:spPr bwMode="auto">
          <a:xfrm>
            <a:off x="6301172" y="4572953"/>
            <a:ext cx="1708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b="0" dirty="0"/>
              <a:t>Static-1 hazard</a:t>
            </a:r>
          </a:p>
        </p:txBody>
      </p:sp>
      <p:sp>
        <p:nvSpPr>
          <p:cNvPr id="38973" name="Line 8"/>
          <p:cNvSpPr>
            <a:spLocks noChangeShapeType="1"/>
          </p:cNvSpPr>
          <p:nvPr/>
        </p:nvSpPr>
        <p:spPr bwMode="auto">
          <a:xfrm flipH="1">
            <a:off x="4800598" y="4923473"/>
            <a:ext cx="1667669" cy="89122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endParaRPr lang="en-US"/>
          </a:p>
        </p:txBody>
      </p:sp>
      <p:sp>
        <p:nvSpPr>
          <p:cNvPr id="3897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Hazards</a:t>
            </a:r>
          </a:p>
        </p:txBody>
      </p:sp>
      <p:sp>
        <p:nvSpPr>
          <p:cNvPr id="38975" name="Line 76"/>
          <p:cNvSpPr>
            <a:spLocks noChangeShapeType="1"/>
          </p:cNvSpPr>
          <p:nvPr/>
        </p:nvSpPr>
        <p:spPr bwMode="auto">
          <a:xfrm flipH="1">
            <a:off x="1746250" y="2779713"/>
            <a:ext cx="482600" cy="455612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76" name="Freeform 77"/>
          <p:cNvSpPr>
            <a:spLocks/>
          </p:cNvSpPr>
          <p:nvPr/>
        </p:nvSpPr>
        <p:spPr bwMode="auto">
          <a:xfrm>
            <a:off x="2571750" y="1976438"/>
            <a:ext cx="709613" cy="341312"/>
          </a:xfrm>
          <a:custGeom>
            <a:avLst/>
            <a:gdLst>
              <a:gd name="T0" fmla="*/ 2147483647 w 447"/>
              <a:gd name="T1" fmla="*/ 2147483647 h 215"/>
              <a:gd name="T2" fmla="*/ 2147483647 w 447"/>
              <a:gd name="T3" fmla="*/ 2147483647 h 215"/>
              <a:gd name="T4" fmla="*/ 2147483647 w 447"/>
              <a:gd name="T5" fmla="*/ 2147483647 h 215"/>
              <a:gd name="T6" fmla="*/ 2147483647 w 447"/>
              <a:gd name="T7" fmla="*/ 2147483647 h 215"/>
              <a:gd name="T8" fmla="*/ 2147483647 w 447"/>
              <a:gd name="T9" fmla="*/ 2147483647 h 215"/>
              <a:gd name="T10" fmla="*/ 2147483647 w 447"/>
              <a:gd name="T11" fmla="*/ 2147483647 h 215"/>
              <a:gd name="T12" fmla="*/ 2147483647 w 447"/>
              <a:gd name="T13" fmla="*/ 2147483647 h 215"/>
              <a:gd name="T14" fmla="*/ 2147483647 w 447"/>
              <a:gd name="T15" fmla="*/ 2147483647 h 215"/>
              <a:gd name="T16" fmla="*/ 2147483647 w 447"/>
              <a:gd name="T17" fmla="*/ 2147483647 h 215"/>
              <a:gd name="T18" fmla="*/ 2147483647 w 447"/>
              <a:gd name="T19" fmla="*/ 2147483647 h 215"/>
              <a:gd name="T20" fmla="*/ 2147483647 w 447"/>
              <a:gd name="T21" fmla="*/ 2147483647 h 215"/>
              <a:gd name="T22" fmla="*/ 2147483647 w 447"/>
              <a:gd name="T23" fmla="*/ 2147483647 h 215"/>
              <a:gd name="T24" fmla="*/ 2147483647 w 447"/>
              <a:gd name="T25" fmla="*/ 2147483647 h 215"/>
              <a:gd name="T26" fmla="*/ 2147483647 w 447"/>
              <a:gd name="T27" fmla="*/ 2147483647 h 215"/>
              <a:gd name="T28" fmla="*/ 2147483647 w 447"/>
              <a:gd name="T29" fmla="*/ 2147483647 h 215"/>
              <a:gd name="T30" fmla="*/ 2147483647 w 447"/>
              <a:gd name="T31" fmla="*/ 2147483647 h 215"/>
              <a:gd name="T32" fmla="*/ 2147483647 w 447"/>
              <a:gd name="T33" fmla="*/ 2147483647 h 215"/>
              <a:gd name="T34" fmla="*/ 2147483647 w 447"/>
              <a:gd name="T35" fmla="*/ 0 h 215"/>
              <a:gd name="T36" fmla="*/ 2147483647 w 447"/>
              <a:gd name="T37" fmla="*/ 0 h 215"/>
              <a:gd name="T38" fmla="*/ 2147483647 w 447"/>
              <a:gd name="T39" fmla="*/ 2147483647 h 215"/>
              <a:gd name="T40" fmla="*/ 2147483647 w 447"/>
              <a:gd name="T41" fmla="*/ 2147483647 h 215"/>
              <a:gd name="T42" fmla="*/ 2147483647 w 447"/>
              <a:gd name="T43" fmla="*/ 2147483647 h 215"/>
              <a:gd name="T44" fmla="*/ 2147483647 w 447"/>
              <a:gd name="T45" fmla="*/ 2147483647 h 215"/>
              <a:gd name="T46" fmla="*/ 2147483647 w 447"/>
              <a:gd name="T47" fmla="*/ 2147483647 h 215"/>
              <a:gd name="T48" fmla="*/ 2147483647 w 447"/>
              <a:gd name="T49" fmla="*/ 2147483647 h 215"/>
              <a:gd name="T50" fmla="*/ 2147483647 w 447"/>
              <a:gd name="T51" fmla="*/ 2147483647 h 215"/>
              <a:gd name="T52" fmla="*/ 0 w 447"/>
              <a:gd name="T53" fmla="*/ 2147483647 h 215"/>
              <a:gd name="T54" fmla="*/ 0 w 447"/>
              <a:gd name="T55" fmla="*/ 2147483647 h 215"/>
              <a:gd name="T56" fmla="*/ 2147483647 w 447"/>
              <a:gd name="T57" fmla="*/ 2147483647 h 215"/>
              <a:gd name="T58" fmla="*/ 2147483647 w 447"/>
              <a:gd name="T59" fmla="*/ 2147483647 h 215"/>
              <a:gd name="T60" fmla="*/ 2147483647 w 447"/>
              <a:gd name="T61" fmla="*/ 2147483647 h 215"/>
              <a:gd name="T62" fmla="*/ 2147483647 w 447"/>
              <a:gd name="T63" fmla="*/ 2147483647 h 215"/>
              <a:gd name="T64" fmla="*/ 2147483647 w 447"/>
              <a:gd name="T65" fmla="*/ 2147483647 h 215"/>
              <a:gd name="T66" fmla="*/ 2147483647 w 447"/>
              <a:gd name="T67" fmla="*/ 2147483647 h 215"/>
              <a:gd name="T68" fmla="*/ 2147483647 w 447"/>
              <a:gd name="T69" fmla="*/ 2147483647 h 215"/>
              <a:gd name="T70" fmla="*/ 2147483647 w 447"/>
              <a:gd name="T71" fmla="*/ 2147483647 h 21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47"/>
              <a:gd name="T109" fmla="*/ 0 h 215"/>
              <a:gd name="T110" fmla="*/ 447 w 447"/>
              <a:gd name="T111" fmla="*/ 215 h 21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47" h="215">
                <a:moveTo>
                  <a:pt x="72" y="215"/>
                </a:moveTo>
                <a:lnTo>
                  <a:pt x="375" y="215"/>
                </a:lnTo>
                <a:lnTo>
                  <a:pt x="383" y="215"/>
                </a:lnTo>
                <a:lnTo>
                  <a:pt x="389" y="214"/>
                </a:lnTo>
                <a:lnTo>
                  <a:pt x="397" y="212"/>
                </a:lnTo>
                <a:lnTo>
                  <a:pt x="403" y="209"/>
                </a:lnTo>
                <a:lnTo>
                  <a:pt x="409" y="207"/>
                </a:lnTo>
                <a:lnTo>
                  <a:pt x="416" y="203"/>
                </a:lnTo>
                <a:lnTo>
                  <a:pt x="421" y="199"/>
                </a:lnTo>
                <a:lnTo>
                  <a:pt x="427" y="194"/>
                </a:lnTo>
                <a:lnTo>
                  <a:pt x="431" y="189"/>
                </a:lnTo>
                <a:lnTo>
                  <a:pt x="435" y="183"/>
                </a:lnTo>
                <a:lnTo>
                  <a:pt x="438" y="178"/>
                </a:lnTo>
                <a:lnTo>
                  <a:pt x="442" y="171"/>
                </a:lnTo>
                <a:lnTo>
                  <a:pt x="444" y="165"/>
                </a:lnTo>
                <a:lnTo>
                  <a:pt x="446" y="158"/>
                </a:lnTo>
                <a:lnTo>
                  <a:pt x="446" y="151"/>
                </a:lnTo>
                <a:lnTo>
                  <a:pt x="447" y="143"/>
                </a:lnTo>
                <a:lnTo>
                  <a:pt x="447" y="72"/>
                </a:lnTo>
                <a:lnTo>
                  <a:pt x="446" y="64"/>
                </a:lnTo>
                <a:lnTo>
                  <a:pt x="446" y="57"/>
                </a:lnTo>
                <a:lnTo>
                  <a:pt x="444" y="50"/>
                </a:lnTo>
                <a:lnTo>
                  <a:pt x="442" y="44"/>
                </a:lnTo>
                <a:lnTo>
                  <a:pt x="438" y="38"/>
                </a:lnTo>
                <a:lnTo>
                  <a:pt x="435" y="31"/>
                </a:lnTo>
                <a:lnTo>
                  <a:pt x="431" y="26"/>
                </a:lnTo>
                <a:lnTo>
                  <a:pt x="427" y="20"/>
                </a:lnTo>
                <a:lnTo>
                  <a:pt x="421" y="16"/>
                </a:lnTo>
                <a:lnTo>
                  <a:pt x="416" y="12"/>
                </a:lnTo>
                <a:lnTo>
                  <a:pt x="409" y="9"/>
                </a:lnTo>
                <a:lnTo>
                  <a:pt x="403" y="5"/>
                </a:lnTo>
                <a:lnTo>
                  <a:pt x="397" y="3"/>
                </a:lnTo>
                <a:lnTo>
                  <a:pt x="389" y="1"/>
                </a:lnTo>
                <a:lnTo>
                  <a:pt x="383" y="0"/>
                </a:lnTo>
                <a:lnTo>
                  <a:pt x="375" y="0"/>
                </a:lnTo>
                <a:lnTo>
                  <a:pt x="72" y="0"/>
                </a:lnTo>
                <a:lnTo>
                  <a:pt x="64" y="0"/>
                </a:lnTo>
                <a:lnTo>
                  <a:pt x="57" y="1"/>
                </a:lnTo>
                <a:lnTo>
                  <a:pt x="51" y="3"/>
                </a:lnTo>
                <a:lnTo>
                  <a:pt x="44" y="5"/>
                </a:lnTo>
                <a:lnTo>
                  <a:pt x="38" y="9"/>
                </a:lnTo>
                <a:lnTo>
                  <a:pt x="32" y="12"/>
                </a:lnTo>
                <a:lnTo>
                  <a:pt x="26" y="16"/>
                </a:lnTo>
                <a:lnTo>
                  <a:pt x="21" y="20"/>
                </a:lnTo>
                <a:lnTo>
                  <a:pt x="16" y="26"/>
                </a:lnTo>
                <a:lnTo>
                  <a:pt x="13" y="31"/>
                </a:lnTo>
                <a:lnTo>
                  <a:pt x="9" y="38"/>
                </a:lnTo>
                <a:lnTo>
                  <a:pt x="5" y="44"/>
                </a:lnTo>
                <a:lnTo>
                  <a:pt x="4" y="50"/>
                </a:lnTo>
                <a:lnTo>
                  <a:pt x="2" y="57"/>
                </a:lnTo>
                <a:lnTo>
                  <a:pt x="1" y="64"/>
                </a:lnTo>
                <a:lnTo>
                  <a:pt x="0" y="72"/>
                </a:lnTo>
                <a:lnTo>
                  <a:pt x="0" y="143"/>
                </a:lnTo>
                <a:lnTo>
                  <a:pt x="1" y="151"/>
                </a:lnTo>
                <a:lnTo>
                  <a:pt x="2" y="158"/>
                </a:lnTo>
                <a:lnTo>
                  <a:pt x="4" y="165"/>
                </a:lnTo>
                <a:lnTo>
                  <a:pt x="5" y="171"/>
                </a:lnTo>
                <a:lnTo>
                  <a:pt x="9" y="178"/>
                </a:lnTo>
                <a:lnTo>
                  <a:pt x="13" y="183"/>
                </a:lnTo>
                <a:lnTo>
                  <a:pt x="16" y="189"/>
                </a:lnTo>
                <a:lnTo>
                  <a:pt x="21" y="194"/>
                </a:lnTo>
                <a:lnTo>
                  <a:pt x="26" y="199"/>
                </a:lnTo>
                <a:lnTo>
                  <a:pt x="32" y="203"/>
                </a:lnTo>
                <a:lnTo>
                  <a:pt x="38" y="207"/>
                </a:lnTo>
                <a:lnTo>
                  <a:pt x="44" y="209"/>
                </a:lnTo>
                <a:lnTo>
                  <a:pt x="51" y="212"/>
                </a:lnTo>
                <a:lnTo>
                  <a:pt x="57" y="214"/>
                </a:lnTo>
                <a:lnTo>
                  <a:pt x="64" y="215"/>
                </a:lnTo>
                <a:lnTo>
                  <a:pt x="72" y="215"/>
                </a:lnTo>
                <a:close/>
              </a:path>
            </a:pathLst>
          </a:custGeom>
          <a:noFill/>
          <a:ln w="30163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77" name="Line 78"/>
          <p:cNvSpPr>
            <a:spLocks noChangeShapeType="1"/>
          </p:cNvSpPr>
          <p:nvPr/>
        </p:nvSpPr>
        <p:spPr bwMode="auto">
          <a:xfrm flipH="1">
            <a:off x="3287713" y="2038350"/>
            <a:ext cx="284162" cy="1143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78" name="Line 79"/>
          <p:cNvSpPr>
            <a:spLocks noChangeShapeType="1"/>
          </p:cNvSpPr>
          <p:nvPr/>
        </p:nvSpPr>
        <p:spPr bwMode="auto">
          <a:xfrm>
            <a:off x="3924300" y="2019300"/>
            <a:ext cx="1016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79" name="Rectangle 80"/>
          <p:cNvSpPr>
            <a:spLocks noChangeArrowheads="1"/>
          </p:cNvSpPr>
          <p:nvPr/>
        </p:nvSpPr>
        <p:spPr bwMode="auto">
          <a:xfrm>
            <a:off x="3957638" y="1995488"/>
            <a:ext cx="101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c</a:t>
            </a:r>
            <a:endParaRPr lang="en-US"/>
          </a:p>
        </p:txBody>
      </p:sp>
      <p:sp>
        <p:nvSpPr>
          <p:cNvPr id="38980" name="Rectangle 81"/>
          <p:cNvSpPr>
            <a:spLocks noChangeArrowheads="1"/>
          </p:cNvSpPr>
          <p:nvPr/>
        </p:nvSpPr>
        <p:spPr bwMode="auto">
          <a:xfrm>
            <a:off x="3641725" y="1919288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b</a:t>
            </a:r>
            <a:endParaRPr lang="en-US"/>
          </a:p>
        </p:txBody>
      </p:sp>
      <p:sp>
        <p:nvSpPr>
          <p:cNvPr id="38981" name="Rectangle 82"/>
          <p:cNvSpPr>
            <a:spLocks noChangeArrowheads="1"/>
          </p:cNvSpPr>
          <p:nvPr/>
        </p:nvSpPr>
        <p:spPr bwMode="auto">
          <a:xfrm>
            <a:off x="1984375" y="3240088"/>
            <a:ext cx="101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c</a:t>
            </a:r>
            <a:endParaRPr lang="en-US"/>
          </a:p>
        </p:txBody>
      </p:sp>
      <p:sp>
        <p:nvSpPr>
          <p:cNvPr id="38982" name="Rectangle 83"/>
          <p:cNvSpPr>
            <a:spLocks noChangeArrowheads="1"/>
          </p:cNvSpPr>
          <p:nvPr/>
        </p:nvSpPr>
        <p:spPr bwMode="auto">
          <a:xfrm>
            <a:off x="1643063" y="3240088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a</a:t>
            </a:r>
            <a:endParaRPr lang="en-US"/>
          </a:p>
        </p:txBody>
      </p:sp>
      <p:sp>
        <p:nvSpPr>
          <p:cNvPr id="38983" name="Rectangle 87"/>
          <p:cNvSpPr>
            <a:spLocks noChangeArrowheads="1"/>
          </p:cNvSpPr>
          <p:nvPr/>
        </p:nvSpPr>
        <p:spPr bwMode="auto">
          <a:xfrm flipV="1">
            <a:off x="1739900" y="3273425"/>
            <a:ext cx="101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v</a:t>
            </a:r>
            <a:endParaRPr lang="en-US"/>
          </a:p>
        </p:txBody>
      </p:sp>
      <p:sp>
        <p:nvSpPr>
          <p:cNvPr id="38984" name="Rectangle 89"/>
          <p:cNvSpPr>
            <a:spLocks noChangeArrowheads="1"/>
          </p:cNvSpPr>
          <p:nvPr/>
        </p:nvSpPr>
        <p:spPr bwMode="auto">
          <a:xfrm flipV="1">
            <a:off x="3738563" y="1955800"/>
            <a:ext cx="101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</a:rPr>
              <a:t>v</a:t>
            </a:r>
            <a:endParaRPr lang="en-US"/>
          </a:p>
        </p:txBody>
      </p:sp>
      <p:sp>
        <p:nvSpPr>
          <p:cNvPr id="38985" name="Freeform 90"/>
          <p:cNvSpPr>
            <a:spLocks/>
          </p:cNvSpPr>
          <p:nvPr/>
        </p:nvSpPr>
        <p:spPr bwMode="auto">
          <a:xfrm>
            <a:off x="2049463" y="2430463"/>
            <a:ext cx="715962" cy="342900"/>
          </a:xfrm>
          <a:custGeom>
            <a:avLst/>
            <a:gdLst>
              <a:gd name="T0" fmla="*/ 2147483647 w 451"/>
              <a:gd name="T1" fmla="*/ 2147483647 h 216"/>
              <a:gd name="T2" fmla="*/ 2147483647 w 451"/>
              <a:gd name="T3" fmla="*/ 2147483647 h 216"/>
              <a:gd name="T4" fmla="*/ 2147483647 w 451"/>
              <a:gd name="T5" fmla="*/ 2147483647 h 216"/>
              <a:gd name="T6" fmla="*/ 2147483647 w 451"/>
              <a:gd name="T7" fmla="*/ 2147483647 h 216"/>
              <a:gd name="T8" fmla="*/ 2147483647 w 451"/>
              <a:gd name="T9" fmla="*/ 2147483647 h 216"/>
              <a:gd name="T10" fmla="*/ 2147483647 w 451"/>
              <a:gd name="T11" fmla="*/ 2147483647 h 216"/>
              <a:gd name="T12" fmla="*/ 2147483647 w 451"/>
              <a:gd name="T13" fmla="*/ 2147483647 h 216"/>
              <a:gd name="T14" fmla="*/ 2147483647 w 451"/>
              <a:gd name="T15" fmla="*/ 2147483647 h 216"/>
              <a:gd name="T16" fmla="*/ 2147483647 w 451"/>
              <a:gd name="T17" fmla="*/ 2147483647 h 216"/>
              <a:gd name="T18" fmla="*/ 2147483647 w 451"/>
              <a:gd name="T19" fmla="*/ 2147483647 h 216"/>
              <a:gd name="T20" fmla="*/ 2147483647 w 451"/>
              <a:gd name="T21" fmla="*/ 2147483647 h 216"/>
              <a:gd name="T22" fmla="*/ 2147483647 w 451"/>
              <a:gd name="T23" fmla="*/ 2147483647 h 216"/>
              <a:gd name="T24" fmla="*/ 2147483647 w 451"/>
              <a:gd name="T25" fmla="*/ 2147483647 h 216"/>
              <a:gd name="T26" fmla="*/ 2147483647 w 451"/>
              <a:gd name="T27" fmla="*/ 2147483647 h 216"/>
              <a:gd name="T28" fmla="*/ 2147483647 w 451"/>
              <a:gd name="T29" fmla="*/ 2147483647 h 216"/>
              <a:gd name="T30" fmla="*/ 2147483647 w 451"/>
              <a:gd name="T31" fmla="*/ 2147483647 h 216"/>
              <a:gd name="T32" fmla="*/ 2147483647 w 451"/>
              <a:gd name="T33" fmla="*/ 2147483647 h 216"/>
              <a:gd name="T34" fmla="*/ 2147483647 w 451"/>
              <a:gd name="T35" fmla="*/ 0 h 216"/>
              <a:gd name="T36" fmla="*/ 2147483647 w 451"/>
              <a:gd name="T37" fmla="*/ 0 h 216"/>
              <a:gd name="T38" fmla="*/ 2147483647 w 451"/>
              <a:gd name="T39" fmla="*/ 2147483647 h 216"/>
              <a:gd name="T40" fmla="*/ 2147483647 w 451"/>
              <a:gd name="T41" fmla="*/ 2147483647 h 216"/>
              <a:gd name="T42" fmla="*/ 2147483647 w 451"/>
              <a:gd name="T43" fmla="*/ 2147483647 h 216"/>
              <a:gd name="T44" fmla="*/ 2147483647 w 451"/>
              <a:gd name="T45" fmla="*/ 2147483647 h 216"/>
              <a:gd name="T46" fmla="*/ 2147483647 w 451"/>
              <a:gd name="T47" fmla="*/ 2147483647 h 216"/>
              <a:gd name="T48" fmla="*/ 2147483647 w 451"/>
              <a:gd name="T49" fmla="*/ 2147483647 h 216"/>
              <a:gd name="T50" fmla="*/ 2147483647 w 451"/>
              <a:gd name="T51" fmla="*/ 2147483647 h 216"/>
              <a:gd name="T52" fmla="*/ 0 w 451"/>
              <a:gd name="T53" fmla="*/ 2147483647 h 216"/>
              <a:gd name="T54" fmla="*/ 0 w 451"/>
              <a:gd name="T55" fmla="*/ 2147483647 h 216"/>
              <a:gd name="T56" fmla="*/ 2147483647 w 451"/>
              <a:gd name="T57" fmla="*/ 2147483647 h 216"/>
              <a:gd name="T58" fmla="*/ 2147483647 w 451"/>
              <a:gd name="T59" fmla="*/ 2147483647 h 216"/>
              <a:gd name="T60" fmla="*/ 2147483647 w 451"/>
              <a:gd name="T61" fmla="*/ 2147483647 h 216"/>
              <a:gd name="T62" fmla="*/ 2147483647 w 451"/>
              <a:gd name="T63" fmla="*/ 2147483647 h 216"/>
              <a:gd name="T64" fmla="*/ 2147483647 w 451"/>
              <a:gd name="T65" fmla="*/ 2147483647 h 216"/>
              <a:gd name="T66" fmla="*/ 2147483647 w 451"/>
              <a:gd name="T67" fmla="*/ 2147483647 h 216"/>
              <a:gd name="T68" fmla="*/ 2147483647 w 451"/>
              <a:gd name="T69" fmla="*/ 2147483647 h 216"/>
              <a:gd name="T70" fmla="*/ 2147483647 w 451"/>
              <a:gd name="T71" fmla="*/ 2147483647 h 21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51"/>
              <a:gd name="T109" fmla="*/ 0 h 216"/>
              <a:gd name="T110" fmla="*/ 451 w 451"/>
              <a:gd name="T111" fmla="*/ 216 h 21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51" h="216">
                <a:moveTo>
                  <a:pt x="71" y="216"/>
                </a:moveTo>
                <a:lnTo>
                  <a:pt x="379" y="216"/>
                </a:lnTo>
                <a:lnTo>
                  <a:pt x="386" y="215"/>
                </a:lnTo>
                <a:lnTo>
                  <a:pt x="394" y="214"/>
                </a:lnTo>
                <a:lnTo>
                  <a:pt x="400" y="212"/>
                </a:lnTo>
                <a:lnTo>
                  <a:pt x="407" y="210"/>
                </a:lnTo>
                <a:lnTo>
                  <a:pt x="414" y="207"/>
                </a:lnTo>
                <a:lnTo>
                  <a:pt x="419" y="203"/>
                </a:lnTo>
                <a:lnTo>
                  <a:pt x="425" y="199"/>
                </a:lnTo>
                <a:lnTo>
                  <a:pt x="430" y="195"/>
                </a:lnTo>
                <a:lnTo>
                  <a:pt x="434" y="189"/>
                </a:lnTo>
                <a:lnTo>
                  <a:pt x="439" y="184"/>
                </a:lnTo>
                <a:lnTo>
                  <a:pt x="443" y="178"/>
                </a:lnTo>
                <a:lnTo>
                  <a:pt x="445" y="171"/>
                </a:lnTo>
                <a:lnTo>
                  <a:pt x="448" y="165"/>
                </a:lnTo>
                <a:lnTo>
                  <a:pt x="450" y="158"/>
                </a:lnTo>
                <a:lnTo>
                  <a:pt x="451" y="151"/>
                </a:lnTo>
                <a:lnTo>
                  <a:pt x="451" y="143"/>
                </a:lnTo>
                <a:lnTo>
                  <a:pt x="451" y="72"/>
                </a:lnTo>
                <a:lnTo>
                  <a:pt x="451" y="65"/>
                </a:lnTo>
                <a:lnTo>
                  <a:pt x="450" y="57"/>
                </a:lnTo>
                <a:lnTo>
                  <a:pt x="448" y="51"/>
                </a:lnTo>
                <a:lnTo>
                  <a:pt x="445" y="44"/>
                </a:lnTo>
                <a:lnTo>
                  <a:pt x="443" y="37"/>
                </a:lnTo>
                <a:lnTo>
                  <a:pt x="439" y="32"/>
                </a:lnTo>
                <a:lnTo>
                  <a:pt x="434" y="27"/>
                </a:lnTo>
                <a:lnTo>
                  <a:pt x="430" y="21"/>
                </a:lnTo>
                <a:lnTo>
                  <a:pt x="425" y="17"/>
                </a:lnTo>
                <a:lnTo>
                  <a:pt x="419" y="12"/>
                </a:lnTo>
                <a:lnTo>
                  <a:pt x="414" y="8"/>
                </a:lnTo>
                <a:lnTo>
                  <a:pt x="407" y="6"/>
                </a:lnTo>
                <a:lnTo>
                  <a:pt x="400" y="3"/>
                </a:lnTo>
                <a:lnTo>
                  <a:pt x="394" y="1"/>
                </a:lnTo>
                <a:lnTo>
                  <a:pt x="386" y="0"/>
                </a:lnTo>
                <a:lnTo>
                  <a:pt x="379" y="0"/>
                </a:lnTo>
                <a:lnTo>
                  <a:pt x="71" y="0"/>
                </a:lnTo>
                <a:lnTo>
                  <a:pt x="64" y="0"/>
                </a:lnTo>
                <a:lnTo>
                  <a:pt x="57" y="1"/>
                </a:lnTo>
                <a:lnTo>
                  <a:pt x="51" y="3"/>
                </a:lnTo>
                <a:lnTo>
                  <a:pt x="43" y="6"/>
                </a:lnTo>
                <a:lnTo>
                  <a:pt x="37" y="8"/>
                </a:lnTo>
                <a:lnTo>
                  <a:pt x="32" y="12"/>
                </a:lnTo>
                <a:lnTo>
                  <a:pt x="26" y="17"/>
                </a:lnTo>
                <a:lnTo>
                  <a:pt x="21" y="21"/>
                </a:lnTo>
                <a:lnTo>
                  <a:pt x="16" y="27"/>
                </a:lnTo>
                <a:lnTo>
                  <a:pt x="12" y="32"/>
                </a:lnTo>
                <a:lnTo>
                  <a:pt x="8" y="37"/>
                </a:lnTo>
                <a:lnTo>
                  <a:pt x="5" y="44"/>
                </a:lnTo>
                <a:lnTo>
                  <a:pt x="3" y="51"/>
                </a:lnTo>
                <a:lnTo>
                  <a:pt x="1" y="57"/>
                </a:lnTo>
                <a:lnTo>
                  <a:pt x="0" y="65"/>
                </a:lnTo>
                <a:lnTo>
                  <a:pt x="0" y="72"/>
                </a:lnTo>
                <a:lnTo>
                  <a:pt x="0" y="143"/>
                </a:lnTo>
                <a:lnTo>
                  <a:pt x="0" y="151"/>
                </a:lnTo>
                <a:lnTo>
                  <a:pt x="1" y="158"/>
                </a:lnTo>
                <a:lnTo>
                  <a:pt x="3" y="165"/>
                </a:lnTo>
                <a:lnTo>
                  <a:pt x="5" y="171"/>
                </a:lnTo>
                <a:lnTo>
                  <a:pt x="8" y="178"/>
                </a:lnTo>
                <a:lnTo>
                  <a:pt x="12" y="184"/>
                </a:lnTo>
                <a:lnTo>
                  <a:pt x="16" y="189"/>
                </a:lnTo>
                <a:lnTo>
                  <a:pt x="21" y="195"/>
                </a:lnTo>
                <a:lnTo>
                  <a:pt x="26" y="199"/>
                </a:lnTo>
                <a:lnTo>
                  <a:pt x="32" y="203"/>
                </a:lnTo>
                <a:lnTo>
                  <a:pt x="37" y="207"/>
                </a:lnTo>
                <a:lnTo>
                  <a:pt x="43" y="210"/>
                </a:lnTo>
                <a:lnTo>
                  <a:pt x="51" y="212"/>
                </a:lnTo>
                <a:lnTo>
                  <a:pt x="57" y="214"/>
                </a:lnTo>
                <a:lnTo>
                  <a:pt x="64" y="215"/>
                </a:lnTo>
                <a:lnTo>
                  <a:pt x="71" y="216"/>
                </a:lnTo>
                <a:close/>
              </a:path>
            </a:pathLst>
          </a:custGeom>
          <a:noFill/>
          <a:ln w="30163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66294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§6.10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212940" y="594360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1ns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670140" y="594360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2ns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127340" y="594360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3ns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584540" y="594360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4ns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041740" y="594360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5ns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498940" y="594360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6ns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812860" y="5932800"/>
            <a:ext cx="1456162" cy="380132"/>
            <a:chOff x="812860" y="5932800"/>
            <a:chExt cx="1456162" cy="380132"/>
          </a:xfrm>
        </p:grpSpPr>
        <p:sp>
          <p:nvSpPr>
            <p:cNvPr id="76" name="TextBox 75"/>
            <p:cNvSpPr txBox="1"/>
            <p:nvPr/>
          </p:nvSpPr>
          <p:spPr>
            <a:xfrm>
              <a:off x="1755740" y="5943600"/>
              <a:ext cx="513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0ns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12860" y="5932800"/>
              <a:ext cx="711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Time:</a:t>
              </a:r>
            </a:p>
          </p:txBody>
        </p:sp>
      </p:grpSp>
      <p:sp>
        <p:nvSpPr>
          <p:cNvPr id="109" name="Freeform 108"/>
          <p:cNvSpPr/>
          <p:nvPr/>
        </p:nvSpPr>
        <p:spPr>
          <a:xfrm>
            <a:off x="2794000" y="2120900"/>
            <a:ext cx="279400" cy="533400"/>
          </a:xfrm>
          <a:custGeom>
            <a:avLst/>
            <a:gdLst>
              <a:gd name="connsiteX0" fmla="*/ 0 w 279400"/>
              <a:gd name="connsiteY0" fmla="*/ 533400 h 533400"/>
              <a:gd name="connsiteX1" fmla="*/ 279400 w 279400"/>
              <a:gd name="connsiteY1" fmla="*/ 254000 h 533400"/>
              <a:gd name="connsiteX2" fmla="*/ 0 w 279400"/>
              <a:gd name="connsiteY2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400" h="533400">
                <a:moveTo>
                  <a:pt x="0" y="533400"/>
                </a:moveTo>
                <a:cubicBezTo>
                  <a:pt x="139700" y="438150"/>
                  <a:pt x="279400" y="342900"/>
                  <a:pt x="279400" y="254000"/>
                </a:cubicBezTo>
                <a:cubicBezTo>
                  <a:pt x="279400" y="165100"/>
                  <a:pt x="0" y="0"/>
                  <a:pt x="0" y="0"/>
                </a:cubicBezTo>
              </a:path>
            </a:pathLst>
          </a:cu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37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5"/>
          <p:cNvGrpSpPr>
            <a:grpSpLocks/>
          </p:cNvGrpSpPr>
          <p:nvPr/>
        </p:nvGrpSpPr>
        <p:grpSpPr bwMode="auto">
          <a:xfrm>
            <a:off x="1742032" y="1773239"/>
            <a:ext cx="4876800" cy="1165225"/>
            <a:chOff x="480" y="1104"/>
            <a:chExt cx="3072" cy="734"/>
          </a:xfrm>
        </p:grpSpPr>
        <p:sp>
          <p:nvSpPr>
            <p:cNvPr id="19463" name="Rectangle 6"/>
            <p:cNvSpPr>
              <a:spLocks noChangeAspect="1" noChangeArrowheads="1"/>
            </p:cNvSpPr>
            <p:nvPr/>
          </p:nvSpPr>
          <p:spPr bwMode="auto">
            <a:xfrm>
              <a:off x="480" y="1632"/>
              <a:ext cx="3072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959" name="Rectangle 7"/>
            <p:cNvSpPr>
              <a:spLocks noChangeAspect="1" noChangeArrowheads="1"/>
            </p:cNvSpPr>
            <p:nvPr/>
          </p:nvSpPr>
          <p:spPr bwMode="auto">
            <a:xfrm>
              <a:off x="1680" y="1157"/>
              <a:ext cx="549" cy="404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222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65" name="Rectangle 8"/>
            <p:cNvSpPr>
              <a:spLocks noChangeAspect="1" noChangeArrowheads="1"/>
            </p:cNvSpPr>
            <p:nvPr/>
          </p:nvSpPr>
          <p:spPr bwMode="auto">
            <a:xfrm>
              <a:off x="2778" y="1157"/>
              <a:ext cx="540" cy="404"/>
            </a:xfrm>
            <a:prstGeom prst="rect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66" name="Rectangle 9"/>
            <p:cNvSpPr>
              <a:spLocks noChangeAspect="1" noChangeArrowheads="1"/>
            </p:cNvSpPr>
            <p:nvPr/>
          </p:nvSpPr>
          <p:spPr bwMode="auto">
            <a:xfrm>
              <a:off x="1849" y="1200"/>
              <a:ext cx="26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</a:t>
              </a:r>
            </a:p>
            <a:p>
              <a:r>
                <a:rPr lang="en-US" sz="1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</a:t>
              </a:r>
            </a:p>
            <a:p>
              <a:r>
                <a:rPr lang="en-US" sz="1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Block</a:t>
              </a:r>
              <a:endPara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67" name="Freeform 11"/>
            <p:cNvSpPr>
              <a:spLocks noChangeAspect="1"/>
            </p:cNvSpPr>
            <p:nvPr/>
          </p:nvSpPr>
          <p:spPr bwMode="auto">
            <a:xfrm>
              <a:off x="2701" y="1350"/>
              <a:ext cx="58" cy="18"/>
            </a:xfrm>
            <a:custGeom>
              <a:avLst/>
              <a:gdLst>
                <a:gd name="T0" fmla="*/ 0 w 173"/>
                <a:gd name="T1" fmla="*/ 0 h 57"/>
                <a:gd name="T2" fmla="*/ 0 w 173"/>
                <a:gd name="T3" fmla="*/ 0 h 57"/>
                <a:gd name="T4" fmla="*/ 0 w 173"/>
                <a:gd name="T5" fmla="*/ 0 h 57"/>
                <a:gd name="T6" fmla="*/ 0 w 173"/>
                <a:gd name="T7" fmla="*/ 0 h 57"/>
                <a:gd name="T8" fmla="*/ 0 w 173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3"/>
                <a:gd name="T16" fmla="*/ 0 h 57"/>
                <a:gd name="T17" fmla="*/ 173 w 173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3" h="57">
                  <a:moveTo>
                    <a:pt x="0" y="57"/>
                  </a:moveTo>
                  <a:lnTo>
                    <a:pt x="173" y="28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0000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68" name="Line 12"/>
            <p:cNvSpPr>
              <a:spLocks noChangeAspect="1" noChangeShapeType="1"/>
            </p:cNvSpPr>
            <p:nvPr/>
          </p:nvSpPr>
          <p:spPr bwMode="auto">
            <a:xfrm flipH="1">
              <a:off x="2229" y="1359"/>
              <a:ext cx="472" cy="1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69" name="Rectangle 13"/>
            <p:cNvSpPr>
              <a:spLocks noChangeAspect="1" noChangeArrowheads="1"/>
            </p:cNvSpPr>
            <p:nvPr/>
          </p:nvSpPr>
          <p:spPr bwMode="auto">
            <a:xfrm>
              <a:off x="726" y="1119"/>
              <a:ext cx="415" cy="211"/>
            </a:xfrm>
            <a:prstGeom prst="rect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70" name="Rectangle 14"/>
            <p:cNvSpPr>
              <a:spLocks noChangeAspect="1" noChangeArrowheads="1"/>
            </p:cNvSpPr>
            <p:nvPr/>
          </p:nvSpPr>
          <p:spPr bwMode="auto">
            <a:xfrm>
              <a:off x="2938" y="1319"/>
              <a:ext cx="210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Alarm </a:t>
              </a: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71" name="Freeform 15"/>
            <p:cNvSpPr>
              <a:spLocks noChangeAspect="1"/>
            </p:cNvSpPr>
            <p:nvPr/>
          </p:nvSpPr>
          <p:spPr bwMode="auto">
            <a:xfrm>
              <a:off x="1612" y="1215"/>
              <a:ext cx="58" cy="19"/>
            </a:xfrm>
            <a:custGeom>
              <a:avLst/>
              <a:gdLst>
                <a:gd name="T0" fmla="*/ 0 w 172"/>
                <a:gd name="T1" fmla="*/ 0 h 57"/>
                <a:gd name="T2" fmla="*/ 0 w 172"/>
                <a:gd name="T3" fmla="*/ 0 h 57"/>
                <a:gd name="T4" fmla="*/ 0 w 172"/>
                <a:gd name="T5" fmla="*/ 0 h 57"/>
                <a:gd name="T6" fmla="*/ 0 w 172"/>
                <a:gd name="T7" fmla="*/ 0 h 57"/>
                <a:gd name="T8" fmla="*/ 0 w 172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"/>
                <a:gd name="T16" fmla="*/ 0 h 57"/>
                <a:gd name="T17" fmla="*/ 172 w 172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" h="57">
                  <a:moveTo>
                    <a:pt x="0" y="57"/>
                  </a:moveTo>
                  <a:lnTo>
                    <a:pt x="172" y="28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0000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72" name="Line 16"/>
            <p:cNvSpPr>
              <a:spLocks noChangeAspect="1" noChangeShapeType="1"/>
            </p:cNvSpPr>
            <p:nvPr/>
          </p:nvSpPr>
          <p:spPr bwMode="auto">
            <a:xfrm flipH="1">
              <a:off x="1141" y="1225"/>
              <a:ext cx="462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73" name="Freeform 17"/>
            <p:cNvSpPr>
              <a:spLocks noChangeAspect="1"/>
            </p:cNvSpPr>
            <p:nvPr/>
          </p:nvSpPr>
          <p:spPr bwMode="auto">
            <a:xfrm>
              <a:off x="1612" y="1484"/>
              <a:ext cx="58" cy="29"/>
            </a:xfrm>
            <a:custGeom>
              <a:avLst/>
              <a:gdLst>
                <a:gd name="T0" fmla="*/ 0 w 172"/>
                <a:gd name="T1" fmla="*/ 0 h 85"/>
                <a:gd name="T2" fmla="*/ 0 w 172"/>
                <a:gd name="T3" fmla="*/ 0 h 85"/>
                <a:gd name="T4" fmla="*/ 0 w 172"/>
                <a:gd name="T5" fmla="*/ 0 h 85"/>
                <a:gd name="T6" fmla="*/ 0 w 172"/>
                <a:gd name="T7" fmla="*/ 0 h 85"/>
                <a:gd name="T8" fmla="*/ 0 w 172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"/>
                <a:gd name="T16" fmla="*/ 0 h 85"/>
                <a:gd name="T17" fmla="*/ 172 w 172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" h="85">
                  <a:moveTo>
                    <a:pt x="0" y="85"/>
                  </a:moveTo>
                  <a:lnTo>
                    <a:pt x="172" y="28"/>
                  </a:lnTo>
                  <a:lnTo>
                    <a:pt x="0" y="0"/>
                  </a:lnTo>
                  <a:lnTo>
                    <a:pt x="0" y="28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000000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74" name="Line 18"/>
            <p:cNvSpPr>
              <a:spLocks noChangeAspect="1" noChangeShapeType="1"/>
            </p:cNvSpPr>
            <p:nvPr/>
          </p:nvSpPr>
          <p:spPr bwMode="auto">
            <a:xfrm flipH="1">
              <a:off x="1141" y="1494"/>
              <a:ext cx="462" cy="1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75" name="Rectangle 19"/>
            <p:cNvSpPr>
              <a:spLocks noChangeAspect="1" noChangeArrowheads="1"/>
            </p:cNvSpPr>
            <p:nvPr/>
          </p:nvSpPr>
          <p:spPr bwMode="auto">
            <a:xfrm>
              <a:off x="814" y="1183"/>
              <a:ext cx="230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Sensor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76" name="Rectangle 20"/>
            <p:cNvSpPr>
              <a:spLocks noChangeAspect="1" noChangeArrowheads="1"/>
            </p:cNvSpPr>
            <p:nvPr/>
          </p:nvSpPr>
          <p:spPr bwMode="auto">
            <a:xfrm>
              <a:off x="902" y="1450"/>
              <a:ext cx="210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Reset </a:t>
              </a: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77" name="Rectangle 21"/>
            <p:cNvSpPr>
              <a:spLocks noChangeAspect="1" noChangeArrowheads="1"/>
            </p:cNvSpPr>
            <p:nvPr/>
          </p:nvSpPr>
          <p:spPr bwMode="auto">
            <a:xfrm>
              <a:off x="1296" y="1104"/>
              <a:ext cx="250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Trigger </a:t>
              </a: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78" name="Rectangle 22"/>
            <p:cNvSpPr>
              <a:spLocks noChangeAspect="1" noChangeArrowheads="1"/>
            </p:cNvSpPr>
            <p:nvPr/>
          </p:nvSpPr>
          <p:spPr bwMode="auto">
            <a:xfrm>
              <a:off x="2352" y="1239"/>
              <a:ext cx="97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79" name="Rectangle 23"/>
            <p:cNvSpPr>
              <a:spLocks noChangeAspect="1" noChangeArrowheads="1"/>
            </p:cNvSpPr>
            <p:nvPr/>
          </p:nvSpPr>
          <p:spPr bwMode="auto">
            <a:xfrm>
              <a:off x="2521" y="1239"/>
              <a:ext cx="117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 </a:t>
              </a: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80" name="Rectangle 25"/>
            <p:cNvSpPr>
              <a:spLocks noChangeAspect="1" noChangeArrowheads="1"/>
            </p:cNvSpPr>
            <p:nvPr/>
          </p:nvSpPr>
          <p:spPr bwMode="auto">
            <a:xfrm>
              <a:off x="2484" y="1236"/>
              <a:ext cx="44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</a:t>
              </a: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459" name="Text Box 26"/>
          <p:cNvSpPr txBox="1">
            <a:spLocks noChangeArrowheads="1"/>
          </p:cNvSpPr>
          <p:nvPr/>
        </p:nvSpPr>
        <p:spPr bwMode="auto">
          <a:xfrm>
            <a:off x="1066800" y="2746600"/>
            <a:ext cx="7467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1" dirty="0">
                <a:cs typeface="Arial" pitchFamily="34" charset="0"/>
              </a:rPr>
              <a:t>Specification: 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cs typeface="Arial" pitchFamily="34" charset="0"/>
              </a:rPr>
              <a:t>Alarm goes on as soon as sensor pulse on “Trigger” is detected and then stays on until “Reset” is asserted.</a:t>
            </a:r>
          </a:p>
          <a:p>
            <a:pPr>
              <a:spcBef>
                <a:spcPct val="50000"/>
              </a:spcBef>
            </a:pPr>
            <a:br>
              <a:rPr lang="en-US" sz="1600" dirty="0">
                <a:latin typeface="Comic Sans MS" pitchFamily="66" charset="0"/>
              </a:rPr>
            </a:br>
            <a:endParaRPr lang="en-US" sz="1600" dirty="0"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032" y="4202164"/>
            <a:ext cx="5659936" cy="166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4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60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63" y="457200"/>
            <a:ext cx="8279358" cy="34290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1524000" y="5934974"/>
            <a:ext cx="5638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24100" y="6169580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524000" y="4050102"/>
            <a:ext cx="0" cy="18934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67254" y="4064646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Voltage</a:t>
            </a:r>
          </a:p>
        </p:txBody>
      </p:sp>
    </p:spTree>
    <p:extLst>
      <p:ext uri="{BB962C8B-B14F-4D97-AF65-F5344CB8AC3E}">
        <p14:creationId xmlns:p14="http://schemas.microsoft.com/office/powerpoint/2010/main" val="328309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Synchronous Sequential Logic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973"/>
            <a:ext cx="9144000" cy="30122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12" y="1143000"/>
            <a:ext cx="6276976" cy="2426602"/>
          </a:xfrm>
          <a:prstGeom prst="rect">
            <a:avLst/>
          </a:prstGeom>
        </p:spPr>
      </p:pic>
      <p:sp>
        <p:nvSpPr>
          <p:cNvPr id="73" name="Slide Number Placeholder 7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61</a:t>
            </a:fld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§14.2</a:t>
            </a:r>
          </a:p>
        </p:txBody>
      </p:sp>
    </p:spTree>
    <p:extLst>
      <p:ext uri="{BB962C8B-B14F-4D97-AF65-F5344CB8AC3E}">
        <p14:creationId xmlns:p14="http://schemas.microsoft.com/office/powerpoint/2010/main" val="249012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pitchFamily="34" charset="-128"/>
              </a:rPr>
              <a:t>Example Sequential Circuit: Increment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416300" y="2909887"/>
            <a:ext cx="1428750" cy="1333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algn="ctr"/>
            <a:r>
              <a:rPr lang="en-US" b="0"/>
              <a:t>Adder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305425" y="3116262"/>
            <a:ext cx="47625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2717800" y="3163887"/>
            <a:ext cx="698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flipV="1">
            <a:off x="2717800" y="2528887"/>
            <a:ext cx="0" cy="63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 flipH="1" flipV="1">
            <a:off x="2717800" y="2528887"/>
            <a:ext cx="36591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H="1" flipV="1">
            <a:off x="6376987" y="2513012"/>
            <a:ext cx="0" cy="968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 flipH="1">
            <a:off x="5781675" y="3481387"/>
            <a:ext cx="619125" cy="15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flipH="1" flipV="1">
            <a:off x="4860925" y="3497262"/>
            <a:ext cx="428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 flipV="1">
            <a:off x="2495550" y="3878262"/>
            <a:ext cx="9207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 flipV="1">
            <a:off x="4606925" y="4681537"/>
            <a:ext cx="9207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V="1">
            <a:off x="5511800" y="3878262"/>
            <a:ext cx="0" cy="803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9471" name="Line 16"/>
          <p:cNvSpPr>
            <a:spLocks noChangeShapeType="1"/>
          </p:cNvSpPr>
          <p:nvPr/>
        </p:nvSpPr>
        <p:spPr bwMode="auto">
          <a:xfrm flipV="1">
            <a:off x="4956175" y="3322637"/>
            <a:ext cx="222250" cy="333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9472" name="Line 17"/>
          <p:cNvSpPr>
            <a:spLocks noChangeShapeType="1"/>
          </p:cNvSpPr>
          <p:nvPr/>
        </p:nvSpPr>
        <p:spPr bwMode="auto">
          <a:xfrm flipV="1">
            <a:off x="2997200" y="2997199"/>
            <a:ext cx="222250" cy="333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9473" name="Line 18"/>
          <p:cNvSpPr>
            <a:spLocks noChangeShapeType="1"/>
          </p:cNvSpPr>
          <p:nvPr/>
        </p:nvSpPr>
        <p:spPr bwMode="auto">
          <a:xfrm flipV="1">
            <a:off x="6019800" y="3330574"/>
            <a:ext cx="222250" cy="333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9474" name="Text Box 21"/>
          <p:cNvSpPr txBox="1">
            <a:spLocks noChangeArrowheads="1"/>
          </p:cNvSpPr>
          <p:nvPr/>
        </p:nvSpPr>
        <p:spPr bwMode="auto">
          <a:xfrm>
            <a:off x="2989262" y="2771774"/>
            <a:ext cx="141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0"/>
              <a:t>n</a:t>
            </a:r>
          </a:p>
        </p:txBody>
      </p:sp>
      <p:sp>
        <p:nvSpPr>
          <p:cNvPr id="19475" name="Text Box 22"/>
          <p:cNvSpPr txBox="1">
            <a:spLocks noChangeArrowheads="1"/>
          </p:cNvSpPr>
          <p:nvPr/>
        </p:nvSpPr>
        <p:spPr bwMode="auto">
          <a:xfrm>
            <a:off x="4972050" y="3074987"/>
            <a:ext cx="141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0"/>
              <a:t>n</a:t>
            </a:r>
          </a:p>
        </p:txBody>
      </p:sp>
      <p:sp>
        <p:nvSpPr>
          <p:cNvPr id="19476" name="Text Box 23"/>
          <p:cNvSpPr txBox="1">
            <a:spLocks noChangeArrowheads="1"/>
          </p:cNvSpPr>
          <p:nvPr/>
        </p:nvSpPr>
        <p:spPr bwMode="auto">
          <a:xfrm>
            <a:off x="6100762" y="3025774"/>
            <a:ext cx="141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0"/>
              <a:t>n</a:t>
            </a:r>
          </a:p>
        </p:txBody>
      </p:sp>
      <p:sp>
        <p:nvSpPr>
          <p:cNvPr id="19477" name="Text Box 25"/>
          <p:cNvSpPr txBox="1">
            <a:spLocks noChangeArrowheads="1"/>
          </p:cNvSpPr>
          <p:nvPr/>
        </p:nvSpPr>
        <p:spPr bwMode="auto">
          <a:xfrm>
            <a:off x="2847975" y="3560762"/>
            <a:ext cx="141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0"/>
              <a:t>1</a:t>
            </a:r>
          </a:p>
        </p:txBody>
      </p:sp>
      <p:sp>
        <p:nvSpPr>
          <p:cNvPr id="19478" name="Text Box 26"/>
          <p:cNvSpPr txBox="1">
            <a:spLocks noChangeArrowheads="1"/>
          </p:cNvSpPr>
          <p:nvPr/>
        </p:nvSpPr>
        <p:spPr bwMode="auto">
          <a:xfrm>
            <a:off x="4872037" y="4376737"/>
            <a:ext cx="311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0"/>
              <a:t>clk</a:t>
            </a:r>
          </a:p>
        </p:txBody>
      </p:sp>
      <p:sp>
        <p:nvSpPr>
          <p:cNvPr id="19479" name="Text Box 27"/>
          <p:cNvSpPr txBox="1">
            <a:spLocks noChangeArrowheads="1"/>
          </p:cNvSpPr>
          <p:nvPr/>
        </p:nvSpPr>
        <p:spPr bwMode="auto">
          <a:xfrm>
            <a:off x="5453062" y="3668712"/>
            <a:ext cx="1190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0"/>
              <a:t>^</a:t>
            </a:r>
          </a:p>
        </p:txBody>
      </p:sp>
      <p:sp>
        <p:nvSpPr>
          <p:cNvPr id="19480" name="Text Box 29"/>
          <p:cNvSpPr txBox="1">
            <a:spLocks noChangeArrowheads="1"/>
          </p:cNvSpPr>
          <p:nvPr/>
        </p:nvSpPr>
        <p:spPr bwMode="auto">
          <a:xfrm>
            <a:off x="5468937" y="3317874"/>
            <a:ext cx="292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marL="342900" indent="-3429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1143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lvl="1" algn="ctr"/>
            <a:r>
              <a:rPr lang="en-US" sz="1800" b="0"/>
              <a:t>Q</a:t>
            </a:r>
          </a:p>
        </p:txBody>
      </p:sp>
      <p:sp>
        <p:nvSpPr>
          <p:cNvPr id="19481" name="Text Box 30"/>
          <p:cNvSpPr txBox="1">
            <a:spLocks noChangeArrowheads="1"/>
          </p:cNvSpPr>
          <p:nvPr/>
        </p:nvSpPr>
        <p:spPr bwMode="auto">
          <a:xfrm>
            <a:off x="5211762" y="3314699"/>
            <a:ext cx="279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marL="342900" indent="-3429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1143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lvl="1" algn="ctr"/>
            <a:r>
              <a:rPr lang="en-US" sz="1800" b="0"/>
              <a:t>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62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§14.2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3" name="Object 2"/>
          <p:cNvGraphicFramePr>
            <a:graphicFrameLocks noChangeAspect="1"/>
          </p:cNvGraphicFramePr>
          <p:nvPr/>
        </p:nvGraphicFramePr>
        <p:xfrm>
          <a:off x="609600" y="1225550"/>
          <a:ext cx="8189913" cy="465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4102100" imgH="2336800" progId="">
                  <p:embed/>
                </p:oleObj>
              </mc:Choice>
              <mc:Fallback>
                <p:oleObj name="Visio" r:id="rId3" imgW="4102100" imgH="23368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225550"/>
                        <a:ext cx="8189913" cy="465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Example: A Traffic-Light Controller</a:t>
            </a:r>
          </a:p>
        </p:txBody>
      </p:sp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6008688" y="4281488"/>
            <a:ext cx="846137" cy="263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800" b="0"/>
              <a:t>carew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63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§14.3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 lIns="91440" tIns="45720" rIns="91440" bIns="45720"/>
          <a:lstStyle/>
          <a:p>
            <a:r>
              <a:rPr lang="en-US" dirty="0">
                <a:ea typeface="ＭＳ Ｐゴシック" pitchFamily="34" charset="-128"/>
              </a:rPr>
              <a:t>Traffic Light FSM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3988" y="1128712"/>
            <a:ext cx="8766175" cy="5348288"/>
          </a:xfrm>
          <a:noFill/>
        </p:spPr>
        <p:txBody>
          <a:bodyPr lIns="91440" tIns="45720" rIns="91440" bIns="45720">
            <a:normAutofit fontScale="92500" lnSpcReduction="20000"/>
          </a:bodyPr>
          <a:lstStyle/>
          <a:p>
            <a:r>
              <a:rPr lang="en-US" dirty="0">
                <a:ea typeface="ＭＳ Ｐゴシック" pitchFamily="34" charset="-128"/>
              </a:rPr>
              <a:t>Finite state machine is specified by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States, Inputs, Outputs</a:t>
            </a:r>
          </a:p>
          <a:p>
            <a:r>
              <a:rPr lang="en-US" dirty="0">
                <a:ea typeface="ＭＳ Ｐゴシック" pitchFamily="34" charset="-128"/>
              </a:rPr>
              <a:t>Four states</a:t>
            </a:r>
          </a:p>
          <a:p>
            <a:pPr lvl="1"/>
            <a:r>
              <a:rPr lang="en-US" b="1" dirty="0" err="1">
                <a:ea typeface="ＭＳ Ｐゴシック" pitchFamily="34" charset="-128"/>
              </a:rPr>
              <a:t>gns</a:t>
            </a:r>
            <a:r>
              <a:rPr lang="en-US" dirty="0">
                <a:ea typeface="ＭＳ Ｐゴシック" pitchFamily="34" charset="-128"/>
              </a:rPr>
              <a:t>: Green north-south (red east-west)</a:t>
            </a:r>
          </a:p>
          <a:p>
            <a:pPr lvl="1"/>
            <a:r>
              <a:rPr lang="en-US" b="1" dirty="0" err="1">
                <a:ea typeface="ＭＳ Ｐゴシック" pitchFamily="34" charset="-128"/>
              </a:rPr>
              <a:t>yns</a:t>
            </a:r>
            <a:r>
              <a:rPr lang="en-US" dirty="0">
                <a:ea typeface="ＭＳ Ｐゴシック" pitchFamily="34" charset="-128"/>
              </a:rPr>
              <a:t>: Yellow north-south (red east-west) </a:t>
            </a:r>
          </a:p>
          <a:p>
            <a:pPr lvl="1"/>
            <a:r>
              <a:rPr lang="en-US" b="1" dirty="0" err="1">
                <a:ea typeface="ＭＳ Ｐゴシック" pitchFamily="34" charset="-128"/>
              </a:rPr>
              <a:t>gew</a:t>
            </a:r>
            <a:r>
              <a:rPr lang="en-US" dirty="0">
                <a:ea typeface="ＭＳ Ｐゴシック" pitchFamily="34" charset="-128"/>
              </a:rPr>
              <a:t>: Green east-west (red north-south)</a:t>
            </a:r>
          </a:p>
          <a:p>
            <a:pPr lvl="1"/>
            <a:r>
              <a:rPr lang="en-US" b="1" dirty="0">
                <a:ea typeface="ＭＳ Ｐゴシック" pitchFamily="34" charset="-128"/>
              </a:rPr>
              <a:t>yew</a:t>
            </a:r>
            <a:r>
              <a:rPr lang="en-US" dirty="0">
                <a:ea typeface="ＭＳ Ｐゴシック" pitchFamily="34" charset="-128"/>
              </a:rPr>
              <a:t>: Yellow east-west (red north-south)</a:t>
            </a:r>
          </a:p>
          <a:p>
            <a:r>
              <a:rPr lang="en-US" dirty="0">
                <a:ea typeface="ＭＳ Ｐゴシック" pitchFamily="34" charset="-128"/>
              </a:rPr>
              <a:t>Input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Carew: is there a car waiting on the east-west road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Reset: return to initial state (need not go through yellow)</a:t>
            </a:r>
          </a:p>
          <a:p>
            <a:r>
              <a:rPr lang="en-US" dirty="0">
                <a:ea typeface="ＭＳ Ｐゴシック" pitchFamily="34" charset="-128"/>
              </a:rPr>
              <a:t>Output: Two 3-bit traffic light signals (1-hot) (</a:t>
            </a:r>
            <a:r>
              <a:rPr lang="en-US" dirty="0" err="1">
                <a:ea typeface="ＭＳ Ｐゴシック" pitchFamily="34" charset="-128"/>
              </a:rPr>
              <a:t>gyr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err="1">
                <a:ea typeface="ＭＳ Ｐゴシック" pitchFamily="34" charset="-128"/>
              </a:rPr>
              <a:t>gyr</a:t>
            </a:r>
            <a:r>
              <a:rPr lang="en-US" dirty="0">
                <a:ea typeface="ＭＳ Ｐゴシック" pitchFamily="34" charset="-128"/>
              </a:rPr>
              <a:t>)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100 001: NS green, EW red; 001 010 NS red, EW yellow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09600"/>
            <a:ext cx="914400" cy="8869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4" name="Straight Arrow Connector 3"/>
          <p:cNvCxnSpPr/>
          <p:nvPr/>
        </p:nvCxnSpPr>
        <p:spPr>
          <a:xfrm flipV="1">
            <a:off x="6248400" y="1128712"/>
            <a:ext cx="685800" cy="13858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965" y="1550232"/>
            <a:ext cx="915670" cy="8881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6248400" y="1981200"/>
            <a:ext cx="799783" cy="9905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514600"/>
            <a:ext cx="915670" cy="8881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4" name="Straight Arrow Connector 13"/>
          <p:cNvCxnSpPr/>
          <p:nvPr/>
        </p:nvCxnSpPr>
        <p:spPr>
          <a:xfrm flipV="1">
            <a:off x="6305549" y="2944097"/>
            <a:ext cx="628651" cy="4430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05200"/>
            <a:ext cx="915670" cy="8881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7" name="Straight Arrow Connector 16"/>
          <p:cNvCxnSpPr/>
          <p:nvPr/>
        </p:nvCxnSpPr>
        <p:spPr>
          <a:xfrm>
            <a:off x="6400800" y="3809928"/>
            <a:ext cx="609600" cy="762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64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>
                <a:ea typeface="ＭＳ Ｐゴシック" pitchFamily="34" charset="-128"/>
              </a:rPr>
              <a:t>One-hot representation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654675"/>
          </a:xfrm>
        </p:spPr>
        <p:txBody>
          <a:bodyPr>
            <a:noAutofit/>
          </a:bodyPr>
          <a:lstStyle/>
          <a:p>
            <a:pPr>
              <a:tabLst>
                <a:tab pos="914400" algn="l"/>
                <a:tab pos="2743200" algn="l"/>
              </a:tabLst>
            </a:pPr>
            <a:r>
              <a:rPr lang="en-US" sz="2400" dirty="0">
                <a:ea typeface="ＭＳ Ｐゴシック" pitchFamily="34" charset="-128"/>
              </a:rPr>
              <a:t>Represent a set of N elements with N bits</a:t>
            </a:r>
          </a:p>
          <a:p>
            <a:pPr>
              <a:tabLst>
                <a:tab pos="914400" algn="l"/>
                <a:tab pos="2743200" algn="l"/>
              </a:tabLst>
            </a:pPr>
            <a:r>
              <a:rPr lang="en-US" sz="2400" dirty="0">
                <a:solidFill>
                  <a:srgbClr val="FF0000"/>
                </a:solidFill>
                <a:ea typeface="ＭＳ Ｐゴシック" pitchFamily="34" charset="-128"/>
              </a:rPr>
              <a:t>Exactly one bit is set to 1 (all other bits are 0)</a:t>
            </a:r>
          </a:p>
          <a:p>
            <a:pPr>
              <a:tabLst>
                <a:tab pos="914400" algn="l"/>
                <a:tab pos="2743200" algn="l"/>
              </a:tabLst>
            </a:pPr>
            <a:r>
              <a:rPr lang="en-US" sz="2400" dirty="0">
                <a:ea typeface="ＭＳ Ｐゴシック" pitchFamily="34" charset="-128"/>
              </a:rPr>
              <a:t>Example – encode numbers 0-7:</a:t>
            </a:r>
          </a:p>
          <a:p>
            <a:pPr marL="0" indent="0">
              <a:buNone/>
              <a:tabLst>
                <a:tab pos="914400" algn="l"/>
                <a:tab pos="2743200" algn="l"/>
              </a:tabLst>
            </a:pPr>
            <a:endParaRPr lang="en-US" sz="2400" dirty="0">
              <a:ea typeface="ＭＳ Ｐゴシック" pitchFamily="34" charset="-128"/>
            </a:endParaRPr>
          </a:p>
          <a:p>
            <a:pPr>
              <a:buFontTx/>
              <a:buNone/>
              <a:tabLst>
                <a:tab pos="914400" algn="l"/>
                <a:tab pos="2743200" algn="l"/>
              </a:tabLst>
            </a:pPr>
            <a:r>
              <a:rPr lang="en-US" sz="2400" dirty="0">
                <a:ea typeface="ＭＳ Ｐゴシック" pitchFamily="34" charset="-128"/>
              </a:rPr>
              <a:t>		</a:t>
            </a:r>
            <a:r>
              <a:rPr lang="en-US" sz="2400" u="sng" dirty="0">
                <a:ea typeface="ＭＳ Ｐゴシック" pitchFamily="34" charset="-128"/>
              </a:rPr>
              <a:t>Binary</a:t>
            </a:r>
            <a:r>
              <a:rPr lang="en-US" sz="2400" dirty="0">
                <a:ea typeface="ＭＳ Ｐゴシック" pitchFamily="34" charset="-128"/>
              </a:rPr>
              <a:t>	       </a:t>
            </a:r>
            <a:r>
              <a:rPr lang="en-US" sz="2400" u="sng" dirty="0">
                <a:ea typeface="ＭＳ Ｐゴシック" pitchFamily="34" charset="-128"/>
              </a:rPr>
              <a:t>One-hot</a:t>
            </a:r>
          </a:p>
          <a:p>
            <a:pPr>
              <a:buFontTx/>
              <a:buNone/>
              <a:tabLst>
                <a:tab pos="914400" algn="l"/>
                <a:tab pos="2743200" algn="l"/>
              </a:tabLst>
            </a:pPr>
            <a:r>
              <a:rPr lang="en-US" sz="2400" dirty="0">
                <a:ea typeface="ＭＳ Ｐゴシック" pitchFamily="34" charset="-128"/>
              </a:rPr>
              <a:t>		000		00000001</a:t>
            </a:r>
          </a:p>
          <a:p>
            <a:pPr>
              <a:buFontTx/>
              <a:buNone/>
              <a:tabLst>
                <a:tab pos="914400" algn="l"/>
                <a:tab pos="2743200" algn="l"/>
              </a:tabLst>
            </a:pPr>
            <a:r>
              <a:rPr lang="en-US" sz="2400" dirty="0">
                <a:ea typeface="ＭＳ Ｐゴシック" pitchFamily="34" charset="-128"/>
              </a:rPr>
              <a:t>		001		00000010</a:t>
            </a:r>
          </a:p>
          <a:p>
            <a:pPr>
              <a:buFontTx/>
              <a:buNone/>
              <a:tabLst>
                <a:tab pos="914400" algn="l"/>
                <a:tab pos="2743200" algn="l"/>
              </a:tabLst>
            </a:pPr>
            <a:r>
              <a:rPr lang="en-US" sz="2400" dirty="0">
                <a:ea typeface="ＭＳ Ｐゴシック" pitchFamily="34" charset="-128"/>
              </a:rPr>
              <a:t>		010		00000100</a:t>
            </a:r>
          </a:p>
          <a:p>
            <a:pPr>
              <a:buFontTx/>
              <a:buNone/>
              <a:tabLst>
                <a:tab pos="914400" algn="l"/>
                <a:tab pos="2743200" algn="l"/>
              </a:tabLst>
            </a:pPr>
            <a:r>
              <a:rPr lang="en-US" sz="2400" dirty="0">
                <a:ea typeface="ＭＳ Ｐゴシック" pitchFamily="34" charset="-128"/>
              </a:rPr>
              <a:t>		…		…</a:t>
            </a:r>
          </a:p>
          <a:p>
            <a:pPr>
              <a:buFontTx/>
              <a:buNone/>
              <a:tabLst>
                <a:tab pos="914400" algn="l"/>
                <a:tab pos="2743200" algn="l"/>
              </a:tabLst>
            </a:pPr>
            <a:r>
              <a:rPr lang="en-US" sz="2400" dirty="0">
                <a:ea typeface="ＭＳ Ｐゴシック" pitchFamily="34" charset="-128"/>
              </a:rPr>
              <a:t>		110		01000000</a:t>
            </a:r>
          </a:p>
          <a:p>
            <a:pPr>
              <a:buFontTx/>
              <a:buNone/>
              <a:tabLst>
                <a:tab pos="914400" algn="l"/>
                <a:tab pos="2743200" algn="l"/>
              </a:tabLst>
            </a:pPr>
            <a:r>
              <a:rPr lang="en-US" sz="2400" dirty="0">
                <a:ea typeface="ＭＳ Ｐゴシック" pitchFamily="34" charset="-128"/>
              </a:rPr>
              <a:t>		111		10000000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64886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§8.2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4075-CB16-5A4C-A36B-DC972FDB6AB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660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 lIns="91440" tIns="45720" rIns="91440" bIns="45720"/>
          <a:lstStyle/>
          <a:p>
            <a:r>
              <a:rPr lang="en-US" dirty="0">
                <a:ea typeface="ＭＳ Ｐゴシック" pitchFamily="34" charset="-128"/>
              </a:rPr>
              <a:t>Traffic Light FSM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3988" y="1128712"/>
            <a:ext cx="8766175" cy="5348288"/>
          </a:xfrm>
          <a:noFill/>
        </p:spPr>
        <p:txBody>
          <a:bodyPr lIns="91440" tIns="45720" rIns="91440" bIns="45720">
            <a:normAutofit fontScale="92500" lnSpcReduction="20000"/>
          </a:bodyPr>
          <a:lstStyle/>
          <a:p>
            <a:r>
              <a:rPr lang="en-US" dirty="0">
                <a:ea typeface="ＭＳ Ｐゴシック" pitchFamily="34" charset="-128"/>
              </a:rPr>
              <a:t>Finite state machine is specified by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States, Inputs, Outputs</a:t>
            </a:r>
          </a:p>
          <a:p>
            <a:r>
              <a:rPr lang="en-US" dirty="0">
                <a:ea typeface="ＭＳ Ｐゴシック" pitchFamily="34" charset="-128"/>
              </a:rPr>
              <a:t>Four states</a:t>
            </a:r>
          </a:p>
          <a:p>
            <a:pPr lvl="1"/>
            <a:r>
              <a:rPr lang="en-US" b="1" dirty="0" err="1">
                <a:ea typeface="ＭＳ Ｐゴシック" pitchFamily="34" charset="-128"/>
              </a:rPr>
              <a:t>gns</a:t>
            </a:r>
            <a:r>
              <a:rPr lang="en-US" dirty="0">
                <a:ea typeface="ＭＳ Ｐゴシック" pitchFamily="34" charset="-128"/>
              </a:rPr>
              <a:t>: Green north-south (red east-west)</a:t>
            </a:r>
          </a:p>
          <a:p>
            <a:pPr lvl="1"/>
            <a:r>
              <a:rPr lang="en-US" b="1" dirty="0" err="1">
                <a:ea typeface="ＭＳ Ｐゴシック" pitchFamily="34" charset="-128"/>
              </a:rPr>
              <a:t>yns</a:t>
            </a:r>
            <a:r>
              <a:rPr lang="en-US" dirty="0">
                <a:ea typeface="ＭＳ Ｐゴシック" pitchFamily="34" charset="-128"/>
              </a:rPr>
              <a:t>: Yellow north-south (red east-west) </a:t>
            </a:r>
          </a:p>
          <a:p>
            <a:pPr lvl="1"/>
            <a:r>
              <a:rPr lang="en-US" b="1" dirty="0" err="1">
                <a:ea typeface="ＭＳ Ｐゴシック" pitchFamily="34" charset="-128"/>
              </a:rPr>
              <a:t>gew</a:t>
            </a:r>
            <a:r>
              <a:rPr lang="en-US" dirty="0">
                <a:ea typeface="ＭＳ Ｐゴシック" pitchFamily="34" charset="-128"/>
              </a:rPr>
              <a:t>: Green east-west (red north-south)</a:t>
            </a:r>
          </a:p>
          <a:p>
            <a:pPr lvl="1"/>
            <a:r>
              <a:rPr lang="en-US" b="1" dirty="0">
                <a:ea typeface="ＭＳ Ｐゴシック" pitchFamily="34" charset="-128"/>
              </a:rPr>
              <a:t>yew</a:t>
            </a:r>
            <a:r>
              <a:rPr lang="en-US" dirty="0">
                <a:ea typeface="ＭＳ Ｐゴシック" pitchFamily="34" charset="-128"/>
              </a:rPr>
              <a:t>: Yellow east-west (red north-south)</a:t>
            </a:r>
          </a:p>
          <a:p>
            <a:r>
              <a:rPr lang="en-US" dirty="0">
                <a:ea typeface="ＭＳ Ｐゴシック" pitchFamily="34" charset="-128"/>
              </a:rPr>
              <a:t>Input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Carew: is there a car waiting on the east-west road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Reset: return to initial state (need not go through yellow)</a:t>
            </a:r>
          </a:p>
          <a:p>
            <a:r>
              <a:rPr lang="en-US" dirty="0">
                <a:ea typeface="ＭＳ Ｐゴシック" pitchFamily="34" charset="-128"/>
              </a:rPr>
              <a:t>Output: Two 3-bit traffic light signals (1-hot) (</a:t>
            </a:r>
            <a:r>
              <a:rPr lang="en-US" dirty="0" err="1">
                <a:ea typeface="ＭＳ Ｐゴシック" pitchFamily="34" charset="-128"/>
              </a:rPr>
              <a:t>gyr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err="1">
                <a:ea typeface="ＭＳ Ｐゴシック" pitchFamily="34" charset="-128"/>
              </a:rPr>
              <a:t>gyr</a:t>
            </a:r>
            <a:r>
              <a:rPr lang="en-US" dirty="0">
                <a:ea typeface="ＭＳ Ｐゴシック" pitchFamily="34" charset="-128"/>
              </a:rPr>
              <a:t>)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100 001: NS green, EW red; 001 010 NS red, EW yellow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09600"/>
            <a:ext cx="914400" cy="8869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4" name="Straight Arrow Connector 3"/>
          <p:cNvCxnSpPr/>
          <p:nvPr/>
        </p:nvCxnSpPr>
        <p:spPr>
          <a:xfrm flipV="1">
            <a:off x="6248400" y="1128712"/>
            <a:ext cx="685800" cy="13858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965" y="1550232"/>
            <a:ext cx="915670" cy="8881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6248400" y="1981200"/>
            <a:ext cx="799783" cy="9905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514600"/>
            <a:ext cx="915670" cy="8881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4" name="Straight Arrow Connector 13"/>
          <p:cNvCxnSpPr/>
          <p:nvPr/>
        </p:nvCxnSpPr>
        <p:spPr>
          <a:xfrm flipV="1">
            <a:off x="6305549" y="2944097"/>
            <a:ext cx="628651" cy="4430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05200"/>
            <a:ext cx="915670" cy="8881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7" name="Straight Arrow Connector 16"/>
          <p:cNvCxnSpPr/>
          <p:nvPr/>
        </p:nvCxnSpPr>
        <p:spPr>
          <a:xfrm>
            <a:off x="6400800" y="3809928"/>
            <a:ext cx="609600" cy="762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66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§14.3</a:t>
            </a:r>
          </a:p>
        </p:txBody>
      </p:sp>
    </p:spTree>
    <p:extLst>
      <p:ext uri="{BB962C8B-B14F-4D97-AF65-F5344CB8AC3E}">
        <p14:creationId xmlns:p14="http://schemas.microsoft.com/office/powerpoint/2010/main" val="19271619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8229600" cy="1143000"/>
          </a:xfrm>
          <a:noFill/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pitchFamily="34" charset="-128"/>
              </a:rPr>
              <a:t>Complete Traffic Light State machine</a:t>
            </a:r>
          </a:p>
        </p:txBody>
      </p:sp>
      <p:sp>
        <p:nvSpPr>
          <p:cNvPr id="23556" name="Oval 5"/>
          <p:cNvSpPr>
            <a:spLocks noChangeArrowheads="1"/>
          </p:cNvSpPr>
          <p:nvPr/>
        </p:nvSpPr>
        <p:spPr bwMode="auto">
          <a:xfrm>
            <a:off x="768350" y="2081213"/>
            <a:ext cx="1174750" cy="11747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</a:pPr>
            <a:r>
              <a:rPr lang="en-US"/>
              <a:t>gns</a:t>
            </a:r>
          </a:p>
          <a:p>
            <a:pPr algn="ctr">
              <a:spcBef>
                <a:spcPct val="0"/>
              </a:spcBef>
            </a:pPr>
            <a:r>
              <a:rPr lang="en-US"/>
              <a:t>100 001</a:t>
            </a:r>
          </a:p>
        </p:txBody>
      </p:sp>
      <p:sp>
        <p:nvSpPr>
          <p:cNvPr id="23557" name="Oval 6"/>
          <p:cNvSpPr>
            <a:spLocks noChangeArrowheads="1"/>
          </p:cNvSpPr>
          <p:nvPr/>
        </p:nvSpPr>
        <p:spPr bwMode="auto">
          <a:xfrm>
            <a:off x="2778125" y="2095500"/>
            <a:ext cx="1174750" cy="11747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</a:pPr>
            <a:r>
              <a:rPr lang="en-US"/>
              <a:t>yns</a:t>
            </a:r>
            <a:br>
              <a:rPr lang="en-US"/>
            </a:br>
            <a:r>
              <a:rPr lang="en-US"/>
              <a:t>010 001</a:t>
            </a:r>
          </a:p>
        </p:txBody>
      </p:sp>
      <p:cxnSp>
        <p:nvCxnSpPr>
          <p:cNvPr id="23558" name="AutoShape 7"/>
          <p:cNvCxnSpPr>
            <a:cxnSpLocks noChangeShapeType="1"/>
            <a:stCxn id="23556" idx="7"/>
            <a:endCxn id="23557" idx="1"/>
          </p:cNvCxnSpPr>
          <p:nvPr/>
        </p:nvCxnSpPr>
        <p:spPr bwMode="auto">
          <a:xfrm rot="5400000" flipV="1">
            <a:off x="2353469" y="1656556"/>
            <a:ext cx="14288" cy="1177925"/>
          </a:xfrm>
          <a:prstGeom prst="curvedConnector3">
            <a:avLst>
              <a:gd name="adj1" fmla="val -2700000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59" name="AutoShape 8"/>
          <p:cNvCxnSpPr>
            <a:cxnSpLocks noChangeShapeType="1"/>
            <a:stCxn id="23556" idx="7"/>
            <a:endCxn id="23556" idx="1"/>
          </p:cNvCxnSpPr>
          <p:nvPr/>
        </p:nvCxnSpPr>
        <p:spPr bwMode="auto">
          <a:xfrm rot="-5400000" flipH="1" flipV="1">
            <a:off x="1354931" y="1823244"/>
            <a:ext cx="1588" cy="831850"/>
          </a:xfrm>
          <a:prstGeom prst="curvedConnector3">
            <a:avLst>
              <a:gd name="adj1" fmla="val -43300005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0" name="Oval 21"/>
          <p:cNvSpPr>
            <a:spLocks noChangeArrowheads="1"/>
          </p:cNvSpPr>
          <p:nvPr/>
        </p:nvSpPr>
        <p:spPr bwMode="auto">
          <a:xfrm>
            <a:off x="4857750" y="2062163"/>
            <a:ext cx="1174750" cy="11747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</a:pPr>
            <a:r>
              <a:rPr lang="en-US"/>
              <a:t>gew</a:t>
            </a:r>
          </a:p>
          <a:p>
            <a:pPr algn="ctr">
              <a:spcBef>
                <a:spcPct val="0"/>
              </a:spcBef>
            </a:pPr>
            <a:r>
              <a:rPr lang="en-US"/>
              <a:t>001 100</a:t>
            </a:r>
          </a:p>
        </p:txBody>
      </p:sp>
      <p:sp>
        <p:nvSpPr>
          <p:cNvPr id="23561" name="Oval 22"/>
          <p:cNvSpPr>
            <a:spLocks noChangeArrowheads="1"/>
          </p:cNvSpPr>
          <p:nvPr/>
        </p:nvSpPr>
        <p:spPr bwMode="auto">
          <a:xfrm>
            <a:off x="6867525" y="2076450"/>
            <a:ext cx="1174750" cy="11747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</a:pPr>
            <a:r>
              <a:rPr lang="en-US"/>
              <a:t>yew</a:t>
            </a:r>
          </a:p>
          <a:p>
            <a:pPr algn="ctr">
              <a:spcBef>
                <a:spcPct val="0"/>
              </a:spcBef>
            </a:pPr>
            <a:r>
              <a:rPr lang="en-US"/>
              <a:t>001 010</a:t>
            </a:r>
          </a:p>
        </p:txBody>
      </p:sp>
      <p:cxnSp>
        <p:nvCxnSpPr>
          <p:cNvPr id="23562" name="AutoShape 23"/>
          <p:cNvCxnSpPr>
            <a:cxnSpLocks noChangeShapeType="1"/>
            <a:stCxn id="23560" idx="7"/>
            <a:endCxn id="23561" idx="1"/>
          </p:cNvCxnSpPr>
          <p:nvPr/>
        </p:nvCxnSpPr>
        <p:spPr bwMode="auto">
          <a:xfrm rot="5400000" flipV="1">
            <a:off x="6442869" y="1637506"/>
            <a:ext cx="14288" cy="1177925"/>
          </a:xfrm>
          <a:prstGeom prst="curvedConnector3">
            <a:avLst>
              <a:gd name="adj1" fmla="val -2700000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3" name="AutoShape 24"/>
          <p:cNvCxnSpPr>
            <a:cxnSpLocks noChangeShapeType="1"/>
            <a:stCxn id="23561" idx="3"/>
            <a:endCxn id="23556" idx="4"/>
          </p:cNvCxnSpPr>
          <p:nvPr/>
        </p:nvCxnSpPr>
        <p:spPr bwMode="auto">
          <a:xfrm rot="5400000">
            <a:off x="4109244" y="340519"/>
            <a:ext cx="176212" cy="5683250"/>
          </a:xfrm>
          <a:prstGeom prst="curvedConnector3">
            <a:avLst>
              <a:gd name="adj1" fmla="val 77026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4" name="AutoShape 27"/>
          <p:cNvCxnSpPr>
            <a:cxnSpLocks noChangeShapeType="1"/>
            <a:stCxn id="23557" idx="7"/>
            <a:endCxn id="23560" idx="1"/>
          </p:cNvCxnSpPr>
          <p:nvPr/>
        </p:nvCxnSpPr>
        <p:spPr bwMode="auto">
          <a:xfrm rot="-5400000">
            <a:off x="4388644" y="1612106"/>
            <a:ext cx="33338" cy="1247775"/>
          </a:xfrm>
          <a:prstGeom prst="curvedConnector3">
            <a:avLst>
              <a:gd name="adj1" fmla="val 1257144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5" name="Text Box 29"/>
          <p:cNvSpPr txBox="1">
            <a:spLocks noChangeArrowheads="1"/>
          </p:cNvSpPr>
          <p:nvPr/>
        </p:nvSpPr>
        <p:spPr bwMode="auto">
          <a:xfrm>
            <a:off x="795338" y="1287463"/>
            <a:ext cx="10525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ja-JP" sz="1600" b="0"/>
              <a:t>¬</a:t>
            </a:r>
            <a:r>
              <a:rPr lang="en-US" sz="1600" b="0"/>
              <a:t>carew | rst</a:t>
            </a:r>
          </a:p>
        </p:txBody>
      </p:sp>
      <p:sp>
        <p:nvSpPr>
          <p:cNvPr id="23566" name="Text Box 30"/>
          <p:cNvSpPr txBox="1">
            <a:spLocks noChangeArrowheads="1"/>
          </p:cNvSpPr>
          <p:nvPr/>
        </p:nvSpPr>
        <p:spPr bwMode="auto">
          <a:xfrm>
            <a:off x="1792288" y="1576388"/>
            <a:ext cx="11350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600" b="0"/>
              <a:t>carew &amp; ¬rst</a:t>
            </a:r>
          </a:p>
        </p:txBody>
      </p:sp>
      <p:sp>
        <p:nvSpPr>
          <p:cNvPr id="23567" name="Text Box 32"/>
          <p:cNvSpPr txBox="1">
            <a:spLocks noChangeArrowheads="1"/>
          </p:cNvSpPr>
          <p:nvPr/>
        </p:nvSpPr>
        <p:spPr bwMode="auto">
          <a:xfrm>
            <a:off x="4284663" y="1503363"/>
            <a:ext cx="3444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en-US" sz="1600" b="0"/>
              <a:t>¬rst</a:t>
            </a:r>
          </a:p>
        </p:txBody>
      </p:sp>
      <p:sp>
        <p:nvSpPr>
          <p:cNvPr id="23568" name="Text Box 35"/>
          <p:cNvSpPr txBox="1">
            <a:spLocks noChangeArrowheads="1"/>
          </p:cNvSpPr>
          <p:nvPr/>
        </p:nvSpPr>
        <p:spPr bwMode="auto">
          <a:xfrm>
            <a:off x="6326188" y="1503363"/>
            <a:ext cx="3444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en-US" sz="1600" b="0"/>
              <a:t>¬rst</a:t>
            </a:r>
          </a:p>
        </p:txBody>
      </p:sp>
      <p:sp>
        <p:nvSpPr>
          <p:cNvPr id="23569" name="Text Box 37"/>
          <p:cNvSpPr txBox="1">
            <a:spLocks noChangeArrowheads="1"/>
          </p:cNvSpPr>
          <p:nvPr/>
        </p:nvSpPr>
        <p:spPr bwMode="auto">
          <a:xfrm>
            <a:off x="4140200" y="4554538"/>
            <a:ext cx="793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600" b="0"/>
              <a:t>*</a:t>
            </a:r>
          </a:p>
        </p:txBody>
      </p:sp>
      <p:sp>
        <p:nvSpPr>
          <p:cNvPr id="23570" name="Oval 40"/>
          <p:cNvSpPr>
            <a:spLocks noChangeArrowheads="1"/>
          </p:cNvSpPr>
          <p:nvPr/>
        </p:nvSpPr>
        <p:spPr bwMode="auto">
          <a:xfrm>
            <a:off x="1187450" y="4964113"/>
            <a:ext cx="1174750" cy="11747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</a:pPr>
            <a:r>
              <a:rPr lang="en-US"/>
              <a:t>state</a:t>
            </a:r>
            <a:br>
              <a:rPr lang="en-US"/>
            </a:br>
            <a:r>
              <a:rPr lang="en-US"/>
              <a:t>output</a:t>
            </a:r>
          </a:p>
        </p:txBody>
      </p:sp>
      <p:sp>
        <p:nvSpPr>
          <p:cNvPr id="23571" name="Rectangle 41"/>
          <p:cNvSpPr>
            <a:spLocks noChangeArrowheads="1"/>
          </p:cNvSpPr>
          <p:nvPr/>
        </p:nvSpPr>
        <p:spPr bwMode="auto">
          <a:xfrm>
            <a:off x="2451100" y="5529263"/>
            <a:ext cx="1179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/>
              <a:t>= gyr gyr</a:t>
            </a:r>
          </a:p>
        </p:txBody>
      </p:sp>
      <p:sp>
        <p:nvSpPr>
          <p:cNvPr id="23572" name="Rectangle 44"/>
          <p:cNvSpPr>
            <a:spLocks noChangeArrowheads="1"/>
          </p:cNvSpPr>
          <p:nvPr/>
        </p:nvSpPr>
        <p:spPr bwMode="auto">
          <a:xfrm>
            <a:off x="2971800" y="5846763"/>
            <a:ext cx="509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 dirty="0" err="1"/>
              <a:t>ew</a:t>
            </a:r>
            <a:endParaRPr lang="en-US" b="0" dirty="0"/>
          </a:p>
        </p:txBody>
      </p:sp>
      <p:sp>
        <p:nvSpPr>
          <p:cNvPr id="23573" name="Rectangle 45"/>
          <p:cNvSpPr>
            <a:spLocks noChangeArrowheads="1"/>
          </p:cNvSpPr>
          <p:nvPr/>
        </p:nvSpPr>
        <p:spPr bwMode="auto">
          <a:xfrm>
            <a:off x="2671762" y="5845175"/>
            <a:ext cx="452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 dirty="0"/>
              <a:t>ns</a:t>
            </a:r>
          </a:p>
        </p:txBody>
      </p:sp>
      <p:sp>
        <p:nvSpPr>
          <p:cNvPr id="23574" name="Text Box 47"/>
          <p:cNvSpPr txBox="1">
            <a:spLocks noChangeArrowheads="1"/>
          </p:cNvSpPr>
          <p:nvPr/>
        </p:nvSpPr>
        <p:spPr bwMode="auto">
          <a:xfrm>
            <a:off x="4537075" y="5348288"/>
            <a:ext cx="4044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0" dirty="0" err="1"/>
              <a:t>carew</a:t>
            </a:r>
            <a:r>
              <a:rPr lang="en-US" b="0" dirty="0"/>
              <a:t> = car east-west sensor active</a:t>
            </a:r>
          </a:p>
        </p:txBody>
      </p:sp>
      <p:sp>
        <p:nvSpPr>
          <p:cNvPr id="23575" name="Text Box 48"/>
          <p:cNvSpPr txBox="1">
            <a:spLocks noChangeArrowheads="1"/>
          </p:cNvSpPr>
          <p:nvPr/>
        </p:nvSpPr>
        <p:spPr bwMode="auto">
          <a:xfrm>
            <a:off x="4946650" y="5622925"/>
            <a:ext cx="1136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0" dirty="0" err="1"/>
              <a:t>rst</a:t>
            </a:r>
            <a:r>
              <a:rPr lang="en-US" b="0" dirty="0"/>
              <a:t> = reset</a:t>
            </a:r>
          </a:p>
        </p:txBody>
      </p:sp>
      <p:cxnSp>
        <p:nvCxnSpPr>
          <p:cNvPr id="23576" name="AutoShape 49"/>
          <p:cNvCxnSpPr>
            <a:cxnSpLocks noChangeShapeType="1"/>
            <a:stCxn id="23557" idx="3"/>
            <a:endCxn id="23556" idx="5"/>
          </p:cNvCxnSpPr>
          <p:nvPr/>
        </p:nvCxnSpPr>
        <p:spPr bwMode="auto">
          <a:xfrm rot="16200000" flipV="1">
            <a:off x="2353469" y="2516981"/>
            <a:ext cx="14288" cy="1177925"/>
          </a:xfrm>
          <a:prstGeom prst="curvedConnector3">
            <a:avLst>
              <a:gd name="adj1" fmla="val -1044444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77" name="Text Box 50"/>
          <p:cNvSpPr txBox="1">
            <a:spLocks noChangeArrowheads="1"/>
          </p:cNvSpPr>
          <p:nvPr/>
        </p:nvSpPr>
        <p:spPr bwMode="auto">
          <a:xfrm>
            <a:off x="2355850" y="3270250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600" b="0"/>
              <a:t>rst</a:t>
            </a:r>
          </a:p>
        </p:txBody>
      </p:sp>
      <p:cxnSp>
        <p:nvCxnSpPr>
          <p:cNvPr id="23578" name="AutoShape 51"/>
          <p:cNvCxnSpPr>
            <a:cxnSpLocks noChangeShapeType="1"/>
            <a:stCxn id="23560" idx="3"/>
            <a:endCxn id="23556" idx="5"/>
          </p:cNvCxnSpPr>
          <p:nvPr/>
        </p:nvCxnSpPr>
        <p:spPr bwMode="auto">
          <a:xfrm rot="5400000">
            <a:off x="3390900" y="1460500"/>
            <a:ext cx="19050" cy="3257550"/>
          </a:xfrm>
          <a:prstGeom prst="curvedConnector3">
            <a:avLst>
              <a:gd name="adj1" fmla="val 4349995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79" name="Text Box 52"/>
          <p:cNvSpPr txBox="1">
            <a:spLocks noChangeArrowheads="1"/>
          </p:cNvSpPr>
          <p:nvPr/>
        </p:nvSpPr>
        <p:spPr bwMode="auto">
          <a:xfrm>
            <a:off x="3883025" y="3848100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600" b="0"/>
              <a:t>rst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67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§14.3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9" name="Object 2"/>
          <p:cNvGraphicFramePr>
            <a:graphicFrameLocks noChangeAspect="1"/>
          </p:cNvGraphicFramePr>
          <p:nvPr/>
        </p:nvGraphicFramePr>
        <p:xfrm>
          <a:off x="1308100" y="3460750"/>
          <a:ext cx="6489700" cy="199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2463800" imgH="762000" progId="Excel.Sheet.8">
                  <p:embed/>
                </p:oleObj>
              </mc:Choice>
              <mc:Fallback>
                <p:oleObj name="Worksheet" r:id="rId3" imgW="2463800" imgH="7620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8100" y="3460750"/>
                        <a:ext cx="6489700" cy="199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3"/>
          <p:cNvGraphicFramePr>
            <a:graphicFrameLocks noChangeAspect="1"/>
          </p:cNvGraphicFramePr>
          <p:nvPr/>
        </p:nvGraphicFramePr>
        <p:xfrm>
          <a:off x="2038350" y="1238250"/>
          <a:ext cx="5067300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5232400" imgH="1447800" progId="">
                  <p:embed/>
                </p:oleObj>
              </mc:Choice>
              <mc:Fallback>
                <p:oleObj name="Visio" r:id="rId5" imgW="5232400" imgH="14478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8350" y="1238250"/>
                        <a:ext cx="5067300" cy="135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State Table (ignoring reset for now)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3113088" y="3821113"/>
            <a:ext cx="846137" cy="263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b="0"/>
              <a:t>¬carew</a:t>
            </a: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4305300" y="3824288"/>
            <a:ext cx="846138" cy="263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b="0"/>
              <a:t>carew</a:t>
            </a: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2454275" y="1136650"/>
            <a:ext cx="846138" cy="263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0"/>
              <a:t>¬carew</a:t>
            </a: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3268663" y="1631950"/>
            <a:ext cx="479425" cy="195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0"/>
              <a:t>carew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68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§14.3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State Assignment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Assign values to encode each state (</a:t>
            </a:r>
            <a:r>
              <a:rPr lang="en-US" dirty="0" err="1">
                <a:ea typeface="ＭＳ Ｐゴシック" pitchFamily="34" charset="-128"/>
              </a:rPr>
              <a:t>gns</a:t>
            </a:r>
            <a:r>
              <a:rPr lang="en-US" dirty="0">
                <a:ea typeface="ＭＳ Ｐゴシック" pitchFamily="34" charset="-128"/>
              </a:rPr>
              <a:t>, </a:t>
            </a:r>
            <a:r>
              <a:rPr lang="en-US" dirty="0" err="1">
                <a:ea typeface="ＭＳ Ｐゴシック" pitchFamily="34" charset="-128"/>
              </a:rPr>
              <a:t>yns</a:t>
            </a:r>
            <a:r>
              <a:rPr lang="en-US" dirty="0">
                <a:ea typeface="ＭＳ Ｐゴシック" pitchFamily="34" charset="-128"/>
              </a:rPr>
              <a:t>, </a:t>
            </a:r>
            <a:r>
              <a:rPr lang="en-US" dirty="0" err="1">
                <a:ea typeface="ＭＳ Ｐゴシック" pitchFamily="34" charset="-128"/>
              </a:rPr>
              <a:t>gew</a:t>
            </a:r>
            <a:r>
              <a:rPr lang="en-US" dirty="0">
                <a:ea typeface="ＭＳ Ｐゴシック" pitchFamily="34" charset="-128"/>
              </a:rPr>
              <a:t>, yew) on state and </a:t>
            </a:r>
            <a:r>
              <a:rPr lang="en-US" dirty="0" err="1">
                <a:ea typeface="ＭＳ Ｐゴシック" pitchFamily="34" charset="-128"/>
              </a:rPr>
              <a:t>next_state</a:t>
            </a:r>
            <a:r>
              <a:rPr lang="en-US" dirty="0">
                <a:ea typeface="ＭＳ Ｐゴシック" pitchFamily="34" charset="-128"/>
              </a:rPr>
              <a:t> signals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73256"/>
            <a:ext cx="6695441" cy="25883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69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7</a:t>
            </a:fld>
            <a:endParaRPr lang="en-US"/>
          </a:p>
        </p:txBody>
      </p: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2971800" y="2332038"/>
            <a:ext cx="3133725" cy="1711325"/>
            <a:chOff x="2805" y="994"/>
            <a:chExt cx="1974" cy="1078"/>
          </a:xfrm>
        </p:grpSpPr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2805" y="994"/>
              <a:ext cx="1974" cy="972"/>
              <a:chOff x="2805" y="994"/>
              <a:chExt cx="1974" cy="972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3440" y="994"/>
                <a:ext cx="704" cy="82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10" name="Text Box 6"/>
              <p:cNvSpPr txBox="1">
                <a:spLocks noChangeArrowheads="1"/>
              </p:cNvSpPr>
              <p:nvPr/>
            </p:nvSpPr>
            <p:spPr bwMode="auto">
              <a:xfrm>
                <a:off x="3482" y="1312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b="0"/>
                  <a:t>D</a:t>
                </a:r>
              </a:p>
            </p:txBody>
          </p:sp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3974" y="1312"/>
                <a:ext cx="12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b="0"/>
                  <a:t>Q</a:t>
                </a:r>
              </a:p>
            </p:txBody>
          </p:sp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3765" y="1659"/>
                <a:ext cx="120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algn="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sz="3200" b="0" dirty="0"/>
                  <a:t>^</a:t>
                </a:r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>
                <a:off x="2805" y="1408"/>
                <a:ext cx="63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>
                <a:off x="4144" y="1408"/>
                <a:ext cx="63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</p:grpSp>
        <p:sp>
          <p:nvSpPr>
            <p:cNvPr id="7" name="Line 23"/>
            <p:cNvSpPr>
              <a:spLocks noChangeShapeType="1"/>
            </p:cNvSpPr>
            <p:nvPr/>
          </p:nvSpPr>
          <p:spPr bwMode="auto">
            <a:xfrm>
              <a:off x="3828" y="1822"/>
              <a:ext cx="0" cy="2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8" name="Line 24"/>
            <p:cNvSpPr>
              <a:spLocks noChangeShapeType="1"/>
            </p:cNvSpPr>
            <p:nvPr/>
          </p:nvSpPr>
          <p:spPr bwMode="auto">
            <a:xfrm flipH="1">
              <a:off x="3132" y="2062"/>
              <a:ext cx="68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sp>
        <p:nvSpPr>
          <p:cNvPr id="15" name="Text Box 30"/>
          <p:cNvSpPr txBox="1">
            <a:spLocks noChangeArrowheads="1"/>
          </p:cNvSpPr>
          <p:nvPr/>
        </p:nvSpPr>
        <p:spPr bwMode="auto">
          <a:xfrm>
            <a:off x="3041650" y="2620963"/>
            <a:ext cx="44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0"/>
              <a:t>d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6029325" y="2620963"/>
            <a:ext cx="44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0"/>
              <a:t>q</a:t>
            </a:r>
          </a:p>
        </p:txBody>
      </p:sp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3719512" y="3738563"/>
            <a:ext cx="538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0"/>
              <a:t>clk</a:t>
            </a:r>
          </a:p>
        </p:txBody>
      </p:sp>
    </p:spTree>
    <p:extLst>
      <p:ext uri="{BB962C8B-B14F-4D97-AF65-F5344CB8AC3E}">
        <p14:creationId xmlns:p14="http://schemas.microsoft.com/office/powerpoint/2010/main" val="33274912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7" name="Object 2"/>
          <p:cNvGraphicFramePr>
            <a:graphicFrameLocks noChangeAspect="1"/>
          </p:cNvGraphicFramePr>
          <p:nvPr/>
        </p:nvGraphicFramePr>
        <p:xfrm>
          <a:off x="3452813" y="1377950"/>
          <a:ext cx="2449512" cy="167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27100" imgH="635000" progId="Excel.Sheet.8">
                  <p:embed/>
                </p:oleObj>
              </mc:Choice>
              <mc:Fallback>
                <p:oleObj name="Worksheet" r:id="rId3" imgW="927100" imgH="6350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2813" y="1377950"/>
                        <a:ext cx="2449512" cy="167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One-Hot State Assignment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70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520030"/>
            <a:ext cx="6705600" cy="25923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§14.4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6775"/>
          </a:xfrm>
          <a:noFill/>
        </p:spPr>
        <p:txBody>
          <a:bodyPr>
            <a:noAutofit/>
          </a:bodyPr>
          <a:lstStyle/>
          <a:p>
            <a:r>
              <a:rPr lang="en-US" sz="3200" dirty="0">
                <a:ea typeface="ＭＳ Ｐゴシック" pitchFamily="34" charset="-128"/>
              </a:rPr>
              <a:t>Translating No-Reset FSM To One-Hot Controller</a:t>
            </a:r>
          </a:p>
        </p:txBody>
      </p:sp>
      <p:sp>
        <p:nvSpPr>
          <p:cNvPr id="27652" name="Oval 3"/>
          <p:cNvSpPr>
            <a:spLocks noChangeArrowheads="1"/>
          </p:cNvSpPr>
          <p:nvPr/>
        </p:nvSpPr>
        <p:spPr bwMode="auto">
          <a:xfrm>
            <a:off x="1346200" y="1406525"/>
            <a:ext cx="1174750" cy="11747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</a:pPr>
            <a:r>
              <a:rPr lang="en-US"/>
              <a:t>gns</a:t>
            </a:r>
          </a:p>
          <a:p>
            <a:pPr algn="ctr">
              <a:spcBef>
                <a:spcPct val="0"/>
              </a:spcBef>
            </a:pPr>
            <a:r>
              <a:rPr lang="en-US"/>
              <a:t>100 001</a:t>
            </a:r>
          </a:p>
        </p:txBody>
      </p:sp>
      <p:sp>
        <p:nvSpPr>
          <p:cNvPr id="27653" name="Oval 4"/>
          <p:cNvSpPr>
            <a:spLocks noChangeArrowheads="1"/>
          </p:cNvSpPr>
          <p:nvPr/>
        </p:nvSpPr>
        <p:spPr bwMode="auto">
          <a:xfrm>
            <a:off x="3355975" y="1420813"/>
            <a:ext cx="1174750" cy="11747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</a:pPr>
            <a:r>
              <a:rPr lang="en-US"/>
              <a:t>yns</a:t>
            </a:r>
            <a:br>
              <a:rPr lang="en-US"/>
            </a:br>
            <a:r>
              <a:rPr lang="en-US"/>
              <a:t>010 001</a:t>
            </a:r>
          </a:p>
        </p:txBody>
      </p:sp>
      <p:cxnSp>
        <p:nvCxnSpPr>
          <p:cNvPr id="27654" name="AutoShape 5"/>
          <p:cNvCxnSpPr>
            <a:cxnSpLocks noChangeShapeType="1"/>
            <a:stCxn id="27652" idx="7"/>
            <a:endCxn id="27653" idx="1"/>
          </p:cNvCxnSpPr>
          <p:nvPr/>
        </p:nvCxnSpPr>
        <p:spPr bwMode="auto">
          <a:xfrm rot="5400000" flipV="1">
            <a:off x="2931319" y="981869"/>
            <a:ext cx="14287" cy="1177925"/>
          </a:xfrm>
          <a:prstGeom prst="curvedConnector3">
            <a:avLst>
              <a:gd name="adj1" fmla="val -1022227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5" name="AutoShape 6"/>
          <p:cNvCxnSpPr>
            <a:cxnSpLocks noChangeShapeType="1"/>
            <a:stCxn id="27652" idx="7"/>
            <a:endCxn id="27652" idx="1"/>
          </p:cNvCxnSpPr>
          <p:nvPr/>
        </p:nvCxnSpPr>
        <p:spPr bwMode="auto">
          <a:xfrm rot="-5400000" flipH="1" flipV="1">
            <a:off x="1932781" y="1148557"/>
            <a:ext cx="1587" cy="831850"/>
          </a:xfrm>
          <a:prstGeom prst="curvedConnector3">
            <a:avLst>
              <a:gd name="adj1" fmla="val -26800005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56" name="Oval 7"/>
          <p:cNvSpPr>
            <a:spLocks noChangeArrowheads="1"/>
          </p:cNvSpPr>
          <p:nvPr/>
        </p:nvSpPr>
        <p:spPr bwMode="auto">
          <a:xfrm>
            <a:off x="5149850" y="1387475"/>
            <a:ext cx="1174750" cy="11747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</a:pPr>
            <a:r>
              <a:rPr lang="en-US"/>
              <a:t>gew</a:t>
            </a:r>
          </a:p>
          <a:p>
            <a:pPr algn="ctr">
              <a:spcBef>
                <a:spcPct val="0"/>
              </a:spcBef>
            </a:pPr>
            <a:r>
              <a:rPr lang="en-US"/>
              <a:t>001 100</a:t>
            </a:r>
          </a:p>
        </p:txBody>
      </p:sp>
      <p:sp>
        <p:nvSpPr>
          <p:cNvPr id="27657" name="Oval 8"/>
          <p:cNvSpPr>
            <a:spLocks noChangeArrowheads="1"/>
          </p:cNvSpPr>
          <p:nvPr/>
        </p:nvSpPr>
        <p:spPr bwMode="auto">
          <a:xfrm>
            <a:off x="7054850" y="1401763"/>
            <a:ext cx="1174750" cy="11747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</a:pPr>
            <a:r>
              <a:rPr lang="en-US"/>
              <a:t>yew</a:t>
            </a:r>
          </a:p>
          <a:p>
            <a:pPr algn="ctr">
              <a:spcBef>
                <a:spcPct val="0"/>
              </a:spcBef>
            </a:pPr>
            <a:r>
              <a:rPr lang="en-US"/>
              <a:t>001 010</a:t>
            </a:r>
          </a:p>
        </p:txBody>
      </p:sp>
      <p:cxnSp>
        <p:nvCxnSpPr>
          <p:cNvPr id="27658" name="AutoShape 9"/>
          <p:cNvCxnSpPr>
            <a:cxnSpLocks noChangeShapeType="1"/>
            <a:stCxn id="27656" idx="7"/>
            <a:endCxn id="27657" idx="1"/>
          </p:cNvCxnSpPr>
          <p:nvPr/>
        </p:nvCxnSpPr>
        <p:spPr bwMode="auto">
          <a:xfrm rot="5400000" flipV="1">
            <a:off x="6682581" y="1015207"/>
            <a:ext cx="14287" cy="1073150"/>
          </a:xfrm>
          <a:prstGeom prst="curvedConnector3">
            <a:avLst>
              <a:gd name="adj1" fmla="val -83333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9" name="AutoShape 10"/>
          <p:cNvCxnSpPr>
            <a:cxnSpLocks noChangeShapeType="1"/>
            <a:stCxn id="27657" idx="3"/>
            <a:endCxn id="27652" idx="4"/>
          </p:cNvCxnSpPr>
          <p:nvPr/>
        </p:nvCxnSpPr>
        <p:spPr bwMode="auto">
          <a:xfrm rot="5400000">
            <a:off x="4491831" y="-138906"/>
            <a:ext cx="176213" cy="5292725"/>
          </a:xfrm>
          <a:prstGeom prst="curvedConnector3">
            <a:avLst>
              <a:gd name="adj1" fmla="val 221620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60" name="AutoShape 11"/>
          <p:cNvCxnSpPr>
            <a:cxnSpLocks noChangeShapeType="1"/>
            <a:stCxn id="27653" idx="7"/>
            <a:endCxn id="27656" idx="1"/>
          </p:cNvCxnSpPr>
          <p:nvPr/>
        </p:nvCxnSpPr>
        <p:spPr bwMode="auto">
          <a:xfrm rot="-5400000">
            <a:off x="4823619" y="1080294"/>
            <a:ext cx="33337" cy="962025"/>
          </a:xfrm>
          <a:prstGeom prst="curvedConnector3">
            <a:avLst>
              <a:gd name="adj1" fmla="val 452380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61" name="Text Box 12"/>
          <p:cNvSpPr txBox="1">
            <a:spLocks noChangeArrowheads="1"/>
          </p:cNvSpPr>
          <p:nvPr/>
        </p:nvSpPr>
        <p:spPr bwMode="auto">
          <a:xfrm>
            <a:off x="1546225" y="852488"/>
            <a:ext cx="742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ja-JP" sz="1800" b="0"/>
              <a:t>¬</a:t>
            </a:r>
            <a:r>
              <a:rPr lang="en-US" sz="1800" b="0"/>
              <a:t>carew</a:t>
            </a:r>
          </a:p>
        </p:txBody>
      </p:sp>
      <p:sp>
        <p:nvSpPr>
          <p:cNvPr id="27662" name="Text Box 13"/>
          <p:cNvSpPr txBox="1">
            <a:spLocks noChangeArrowheads="1"/>
          </p:cNvSpPr>
          <p:nvPr/>
        </p:nvSpPr>
        <p:spPr bwMode="auto">
          <a:xfrm>
            <a:off x="2616200" y="1128713"/>
            <a:ext cx="60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800" b="0"/>
              <a:t>carew</a:t>
            </a:r>
          </a:p>
        </p:txBody>
      </p:sp>
      <p:sp>
        <p:nvSpPr>
          <p:cNvPr id="27663" name="Text Box 14"/>
          <p:cNvSpPr txBox="1">
            <a:spLocks noChangeArrowheads="1"/>
          </p:cNvSpPr>
          <p:nvPr/>
        </p:nvSpPr>
        <p:spPr bwMode="auto">
          <a:xfrm>
            <a:off x="4806950" y="1168400"/>
            <a:ext cx="9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en-US" b="0"/>
              <a:t>*</a:t>
            </a:r>
          </a:p>
        </p:txBody>
      </p:sp>
      <p:sp>
        <p:nvSpPr>
          <p:cNvPr id="27664" name="Text Box 15"/>
          <p:cNvSpPr txBox="1">
            <a:spLocks noChangeArrowheads="1"/>
          </p:cNvSpPr>
          <p:nvPr/>
        </p:nvSpPr>
        <p:spPr bwMode="auto">
          <a:xfrm>
            <a:off x="6597650" y="1143000"/>
            <a:ext cx="9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en-US" b="0"/>
              <a:t>*</a:t>
            </a:r>
          </a:p>
        </p:txBody>
      </p:sp>
      <p:sp>
        <p:nvSpPr>
          <p:cNvPr id="27665" name="Rectangle 27"/>
          <p:cNvSpPr>
            <a:spLocks noChangeArrowheads="1"/>
          </p:cNvSpPr>
          <p:nvPr/>
        </p:nvSpPr>
        <p:spPr bwMode="auto">
          <a:xfrm>
            <a:off x="3702050" y="4672013"/>
            <a:ext cx="400050" cy="647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6" name="Text Box 28"/>
          <p:cNvSpPr txBox="1">
            <a:spLocks noChangeArrowheads="1"/>
          </p:cNvSpPr>
          <p:nvPr/>
        </p:nvSpPr>
        <p:spPr bwMode="auto">
          <a:xfrm>
            <a:off x="3683000" y="4830763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200" b="0"/>
              <a:t>D</a:t>
            </a:r>
          </a:p>
        </p:txBody>
      </p:sp>
      <p:sp>
        <p:nvSpPr>
          <p:cNvPr id="27667" name="Text Box 29"/>
          <p:cNvSpPr txBox="1">
            <a:spLocks noChangeArrowheads="1"/>
          </p:cNvSpPr>
          <p:nvPr/>
        </p:nvSpPr>
        <p:spPr bwMode="auto">
          <a:xfrm>
            <a:off x="3917950" y="4830763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200" b="0"/>
              <a:t>Q</a:t>
            </a:r>
          </a:p>
        </p:txBody>
      </p:sp>
      <p:sp>
        <p:nvSpPr>
          <p:cNvPr id="27668" name="Text Box 30"/>
          <p:cNvSpPr txBox="1">
            <a:spLocks noChangeArrowheads="1"/>
          </p:cNvSpPr>
          <p:nvPr/>
        </p:nvSpPr>
        <p:spPr bwMode="auto">
          <a:xfrm>
            <a:off x="3787775" y="5108575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600" b="0"/>
              <a:t>^</a:t>
            </a:r>
          </a:p>
        </p:txBody>
      </p:sp>
      <p:sp>
        <p:nvSpPr>
          <p:cNvPr id="27669" name="Rectangle 33"/>
          <p:cNvSpPr>
            <a:spLocks noChangeArrowheads="1"/>
          </p:cNvSpPr>
          <p:nvPr/>
        </p:nvSpPr>
        <p:spPr bwMode="auto">
          <a:xfrm>
            <a:off x="1676400" y="4672013"/>
            <a:ext cx="400050" cy="647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0" name="Text Box 34"/>
          <p:cNvSpPr txBox="1">
            <a:spLocks noChangeArrowheads="1"/>
          </p:cNvSpPr>
          <p:nvPr/>
        </p:nvSpPr>
        <p:spPr bwMode="auto">
          <a:xfrm>
            <a:off x="1657350" y="4830763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200" b="0"/>
              <a:t>D</a:t>
            </a:r>
          </a:p>
        </p:txBody>
      </p:sp>
      <p:sp>
        <p:nvSpPr>
          <p:cNvPr id="27671" name="Text Box 35"/>
          <p:cNvSpPr txBox="1">
            <a:spLocks noChangeArrowheads="1"/>
          </p:cNvSpPr>
          <p:nvPr/>
        </p:nvSpPr>
        <p:spPr bwMode="auto">
          <a:xfrm>
            <a:off x="1892300" y="4830763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200" b="0"/>
              <a:t>Q</a:t>
            </a:r>
          </a:p>
        </p:txBody>
      </p:sp>
      <p:sp>
        <p:nvSpPr>
          <p:cNvPr id="27672" name="Text Box 36"/>
          <p:cNvSpPr txBox="1">
            <a:spLocks noChangeArrowheads="1"/>
          </p:cNvSpPr>
          <p:nvPr/>
        </p:nvSpPr>
        <p:spPr bwMode="auto">
          <a:xfrm>
            <a:off x="1762125" y="5108575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600" b="0"/>
              <a:t>^</a:t>
            </a:r>
          </a:p>
        </p:txBody>
      </p:sp>
      <p:sp>
        <p:nvSpPr>
          <p:cNvPr id="27673" name="Rectangle 38"/>
          <p:cNvSpPr>
            <a:spLocks noChangeArrowheads="1"/>
          </p:cNvSpPr>
          <p:nvPr/>
        </p:nvSpPr>
        <p:spPr bwMode="auto">
          <a:xfrm>
            <a:off x="5514975" y="4672013"/>
            <a:ext cx="400050" cy="647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4" name="Text Box 39"/>
          <p:cNvSpPr txBox="1">
            <a:spLocks noChangeArrowheads="1"/>
          </p:cNvSpPr>
          <p:nvPr/>
        </p:nvSpPr>
        <p:spPr bwMode="auto">
          <a:xfrm>
            <a:off x="5495925" y="4830763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200" b="0"/>
              <a:t>D</a:t>
            </a:r>
          </a:p>
        </p:txBody>
      </p:sp>
      <p:sp>
        <p:nvSpPr>
          <p:cNvPr id="27675" name="Text Box 40"/>
          <p:cNvSpPr txBox="1">
            <a:spLocks noChangeArrowheads="1"/>
          </p:cNvSpPr>
          <p:nvPr/>
        </p:nvSpPr>
        <p:spPr bwMode="auto">
          <a:xfrm>
            <a:off x="5730875" y="4830763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200" b="0"/>
              <a:t>Q</a:t>
            </a:r>
          </a:p>
        </p:txBody>
      </p:sp>
      <p:sp>
        <p:nvSpPr>
          <p:cNvPr id="27676" name="Text Box 41"/>
          <p:cNvSpPr txBox="1">
            <a:spLocks noChangeArrowheads="1"/>
          </p:cNvSpPr>
          <p:nvPr/>
        </p:nvSpPr>
        <p:spPr bwMode="auto">
          <a:xfrm>
            <a:off x="5600700" y="5108575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600" b="0"/>
              <a:t>^</a:t>
            </a:r>
          </a:p>
        </p:txBody>
      </p:sp>
      <p:sp>
        <p:nvSpPr>
          <p:cNvPr id="27677" name="Rectangle 43"/>
          <p:cNvSpPr>
            <a:spLocks noChangeArrowheads="1"/>
          </p:cNvSpPr>
          <p:nvPr/>
        </p:nvSpPr>
        <p:spPr bwMode="auto">
          <a:xfrm>
            <a:off x="7246938" y="4672013"/>
            <a:ext cx="400050" cy="647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8" name="Text Box 44"/>
          <p:cNvSpPr txBox="1">
            <a:spLocks noChangeArrowheads="1"/>
          </p:cNvSpPr>
          <p:nvPr/>
        </p:nvSpPr>
        <p:spPr bwMode="auto">
          <a:xfrm>
            <a:off x="7227888" y="4830763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200" b="0"/>
              <a:t>D</a:t>
            </a:r>
          </a:p>
        </p:txBody>
      </p:sp>
      <p:sp>
        <p:nvSpPr>
          <p:cNvPr id="27679" name="Text Box 45"/>
          <p:cNvSpPr txBox="1">
            <a:spLocks noChangeArrowheads="1"/>
          </p:cNvSpPr>
          <p:nvPr/>
        </p:nvSpPr>
        <p:spPr bwMode="auto">
          <a:xfrm>
            <a:off x="7462838" y="4830763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200" b="0"/>
              <a:t>Q</a:t>
            </a:r>
          </a:p>
        </p:txBody>
      </p:sp>
      <p:grpSp>
        <p:nvGrpSpPr>
          <p:cNvPr id="2" name="Group 75"/>
          <p:cNvGrpSpPr>
            <a:grpSpLocks/>
          </p:cNvGrpSpPr>
          <p:nvPr/>
        </p:nvGrpSpPr>
        <p:grpSpPr bwMode="auto">
          <a:xfrm>
            <a:off x="2716213" y="3505200"/>
            <a:ext cx="538162" cy="274638"/>
            <a:chOff x="1369" y="2208"/>
            <a:chExt cx="339" cy="173"/>
          </a:xfrm>
        </p:grpSpPr>
        <p:sp>
          <p:nvSpPr>
            <p:cNvPr id="27754" name="Oval 48"/>
            <p:cNvSpPr>
              <a:spLocks noChangeArrowheads="1"/>
            </p:cNvSpPr>
            <p:nvPr/>
          </p:nvSpPr>
          <p:spPr bwMode="auto">
            <a:xfrm rot="5400000">
              <a:off x="1605" y="2256"/>
              <a:ext cx="84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55" name="Oval 49"/>
            <p:cNvSpPr>
              <a:spLocks noChangeArrowheads="1"/>
            </p:cNvSpPr>
            <p:nvPr/>
          </p:nvSpPr>
          <p:spPr bwMode="auto">
            <a:xfrm rot="5400000">
              <a:off x="1500" y="2253"/>
              <a:ext cx="84" cy="8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56" name="Oval 50"/>
            <p:cNvSpPr>
              <a:spLocks noChangeArrowheads="1"/>
            </p:cNvSpPr>
            <p:nvPr/>
          </p:nvSpPr>
          <p:spPr bwMode="auto">
            <a:xfrm rot="5400000">
              <a:off x="1392" y="2253"/>
              <a:ext cx="84" cy="8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57" name="Rectangle 52"/>
            <p:cNvSpPr>
              <a:spLocks noChangeArrowheads="1"/>
            </p:cNvSpPr>
            <p:nvPr/>
          </p:nvSpPr>
          <p:spPr bwMode="auto">
            <a:xfrm rot="5400000">
              <a:off x="1452" y="2125"/>
              <a:ext cx="173" cy="33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81" name="Oval 59"/>
          <p:cNvSpPr>
            <a:spLocks noChangeArrowheads="1"/>
          </p:cNvSpPr>
          <p:nvPr/>
        </p:nvSpPr>
        <p:spPr bwMode="auto">
          <a:xfrm rot="5400000">
            <a:off x="8447088" y="3581400"/>
            <a:ext cx="13335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82" name="Oval 60"/>
          <p:cNvSpPr>
            <a:spLocks noChangeArrowheads="1"/>
          </p:cNvSpPr>
          <p:nvPr/>
        </p:nvSpPr>
        <p:spPr bwMode="auto">
          <a:xfrm rot="5400000">
            <a:off x="8272463" y="3581400"/>
            <a:ext cx="133350" cy="1333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83" name="Oval 61"/>
          <p:cNvSpPr>
            <a:spLocks noChangeArrowheads="1"/>
          </p:cNvSpPr>
          <p:nvPr/>
        </p:nvSpPr>
        <p:spPr bwMode="auto">
          <a:xfrm rot="5400000">
            <a:off x="8108950" y="3576638"/>
            <a:ext cx="133350" cy="1333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84" name="Rectangle 62"/>
          <p:cNvSpPr>
            <a:spLocks noChangeArrowheads="1"/>
          </p:cNvSpPr>
          <p:nvPr/>
        </p:nvSpPr>
        <p:spPr bwMode="auto">
          <a:xfrm rot="5400000">
            <a:off x="8204200" y="3373438"/>
            <a:ext cx="274638" cy="5381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5" name="Text Box 63"/>
          <p:cNvSpPr txBox="1">
            <a:spLocks noChangeArrowheads="1"/>
          </p:cNvSpPr>
          <p:nvPr/>
        </p:nvSpPr>
        <p:spPr bwMode="auto">
          <a:xfrm>
            <a:off x="2828925" y="3200400"/>
            <a:ext cx="268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0"/>
              <a:t>ns</a:t>
            </a:r>
          </a:p>
        </p:txBody>
      </p:sp>
      <p:sp>
        <p:nvSpPr>
          <p:cNvPr id="27686" name="Text Box 64"/>
          <p:cNvSpPr txBox="1">
            <a:spLocks noChangeArrowheads="1"/>
          </p:cNvSpPr>
          <p:nvPr/>
        </p:nvSpPr>
        <p:spPr bwMode="auto">
          <a:xfrm>
            <a:off x="8183563" y="3200400"/>
            <a:ext cx="325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0"/>
              <a:t>ew</a:t>
            </a:r>
          </a:p>
        </p:txBody>
      </p:sp>
      <p:grpSp>
        <p:nvGrpSpPr>
          <p:cNvPr id="3" name="Group 144"/>
          <p:cNvGrpSpPr>
            <a:grpSpLocks/>
          </p:cNvGrpSpPr>
          <p:nvPr/>
        </p:nvGrpSpPr>
        <p:grpSpPr bwMode="auto">
          <a:xfrm>
            <a:off x="6867525" y="3641725"/>
            <a:ext cx="1644650" cy="1327150"/>
            <a:chOff x="4326" y="2294"/>
            <a:chExt cx="1036" cy="836"/>
          </a:xfrm>
        </p:grpSpPr>
        <p:grpSp>
          <p:nvGrpSpPr>
            <p:cNvPr id="4" name="Group 78"/>
            <p:cNvGrpSpPr>
              <a:grpSpLocks/>
            </p:cNvGrpSpPr>
            <p:nvPr/>
          </p:nvGrpSpPr>
          <p:grpSpPr bwMode="auto">
            <a:xfrm>
              <a:off x="4932" y="2720"/>
              <a:ext cx="252" cy="208"/>
              <a:chOff x="2664" y="2592"/>
              <a:chExt cx="252" cy="208"/>
            </a:xfrm>
          </p:grpSpPr>
          <p:sp>
            <p:nvSpPr>
              <p:cNvPr id="27746" name="Freeform 65"/>
              <p:cNvSpPr>
                <a:spLocks/>
              </p:cNvSpPr>
              <p:nvPr/>
            </p:nvSpPr>
            <p:spPr bwMode="auto">
              <a:xfrm>
                <a:off x="2815" y="2592"/>
                <a:ext cx="101" cy="100"/>
              </a:xfrm>
              <a:custGeom>
                <a:avLst/>
                <a:gdLst>
                  <a:gd name="T0" fmla="*/ 0 w 101"/>
                  <a:gd name="T1" fmla="*/ 0 h 100"/>
                  <a:gd name="T2" fmla="*/ 5 w 101"/>
                  <a:gd name="T3" fmla="*/ 0 h 100"/>
                  <a:gd name="T4" fmla="*/ 10 w 101"/>
                  <a:gd name="T5" fmla="*/ 0 h 100"/>
                  <a:gd name="T6" fmla="*/ 15 w 101"/>
                  <a:gd name="T7" fmla="*/ 1 h 100"/>
                  <a:gd name="T8" fmla="*/ 20 w 101"/>
                  <a:gd name="T9" fmla="*/ 2 h 100"/>
                  <a:gd name="T10" fmla="*/ 25 w 101"/>
                  <a:gd name="T11" fmla="*/ 3 h 100"/>
                  <a:gd name="T12" fmla="*/ 30 w 101"/>
                  <a:gd name="T13" fmla="*/ 5 h 100"/>
                  <a:gd name="T14" fmla="*/ 35 w 101"/>
                  <a:gd name="T15" fmla="*/ 6 h 100"/>
                  <a:gd name="T16" fmla="*/ 39 w 101"/>
                  <a:gd name="T17" fmla="*/ 8 h 100"/>
                  <a:gd name="T18" fmla="*/ 44 w 101"/>
                  <a:gd name="T19" fmla="*/ 10 h 100"/>
                  <a:gd name="T20" fmla="*/ 48 w 101"/>
                  <a:gd name="T21" fmla="*/ 12 h 100"/>
                  <a:gd name="T22" fmla="*/ 52 w 101"/>
                  <a:gd name="T23" fmla="*/ 15 h 100"/>
                  <a:gd name="T24" fmla="*/ 57 w 101"/>
                  <a:gd name="T25" fmla="*/ 17 h 100"/>
                  <a:gd name="T26" fmla="*/ 60 w 101"/>
                  <a:gd name="T27" fmla="*/ 20 h 100"/>
                  <a:gd name="T28" fmla="*/ 64 w 101"/>
                  <a:gd name="T29" fmla="*/ 23 h 100"/>
                  <a:gd name="T30" fmla="*/ 68 w 101"/>
                  <a:gd name="T31" fmla="*/ 26 h 100"/>
                  <a:gd name="T32" fmla="*/ 71 w 101"/>
                  <a:gd name="T33" fmla="*/ 29 h 100"/>
                  <a:gd name="T34" fmla="*/ 74 w 101"/>
                  <a:gd name="T35" fmla="*/ 33 h 100"/>
                  <a:gd name="T36" fmla="*/ 78 w 101"/>
                  <a:gd name="T37" fmla="*/ 36 h 100"/>
                  <a:gd name="T38" fmla="*/ 81 w 101"/>
                  <a:gd name="T39" fmla="*/ 40 h 100"/>
                  <a:gd name="T40" fmla="*/ 84 w 101"/>
                  <a:gd name="T41" fmla="*/ 45 h 100"/>
                  <a:gd name="T42" fmla="*/ 86 w 101"/>
                  <a:gd name="T43" fmla="*/ 48 h 100"/>
                  <a:gd name="T44" fmla="*/ 89 w 101"/>
                  <a:gd name="T45" fmla="*/ 53 h 100"/>
                  <a:gd name="T46" fmla="*/ 91 w 101"/>
                  <a:gd name="T47" fmla="*/ 57 h 100"/>
                  <a:gd name="T48" fmla="*/ 93 w 101"/>
                  <a:gd name="T49" fmla="*/ 62 h 100"/>
                  <a:gd name="T50" fmla="*/ 95 w 101"/>
                  <a:gd name="T51" fmla="*/ 66 h 100"/>
                  <a:gd name="T52" fmla="*/ 97 w 101"/>
                  <a:gd name="T53" fmla="*/ 71 h 100"/>
                  <a:gd name="T54" fmla="*/ 98 w 101"/>
                  <a:gd name="T55" fmla="*/ 76 h 100"/>
                  <a:gd name="T56" fmla="*/ 99 w 101"/>
                  <a:gd name="T57" fmla="*/ 80 h 100"/>
                  <a:gd name="T58" fmla="*/ 100 w 101"/>
                  <a:gd name="T59" fmla="*/ 85 h 100"/>
                  <a:gd name="T60" fmla="*/ 100 w 101"/>
                  <a:gd name="T61" fmla="*/ 90 h 100"/>
                  <a:gd name="T62" fmla="*/ 101 w 101"/>
                  <a:gd name="T63" fmla="*/ 95 h 100"/>
                  <a:gd name="T64" fmla="*/ 101 w 101"/>
                  <a:gd name="T65" fmla="*/ 100 h 1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1"/>
                  <a:gd name="T100" fmla="*/ 0 h 100"/>
                  <a:gd name="T101" fmla="*/ 101 w 101"/>
                  <a:gd name="T102" fmla="*/ 100 h 1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1" h="10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  <a:lnTo>
                      <a:pt x="15" y="1"/>
                    </a:lnTo>
                    <a:lnTo>
                      <a:pt x="20" y="2"/>
                    </a:lnTo>
                    <a:lnTo>
                      <a:pt x="25" y="3"/>
                    </a:lnTo>
                    <a:lnTo>
                      <a:pt x="30" y="5"/>
                    </a:lnTo>
                    <a:lnTo>
                      <a:pt x="35" y="6"/>
                    </a:lnTo>
                    <a:lnTo>
                      <a:pt x="39" y="8"/>
                    </a:lnTo>
                    <a:lnTo>
                      <a:pt x="44" y="10"/>
                    </a:lnTo>
                    <a:lnTo>
                      <a:pt x="48" y="12"/>
                    </a:lnTo>
                    <a:lnTo>
                      <a:pt x="52" y="15"/>
                    </a:lnTo>
                    <a:lnTo>
                      <a:pt x="57" y="17"/>
                    </a:lnTo>
                    <a:lnTo>
                      <a:pt x="60" y="20"/>
                    </a:lnTo>
                    <a:lnTo>
                      <a:pt x="64" y="23"/>
                    </a:lnTo>
                    <a:lnTo>
                      <a:pt x="68" y="26"/>
                    </a:lnTo>
                    <a:lnTo>
                      <a:pt x="71" y="29"/>
                    </a:lnTo>
                    <a:lnTo>
                      <a:pt x="74" y="33"/>
                    </a:lnTo>
                    <a:lnTo>
                      <a:pt x="78" y="36"/>
                    </a:lnTo>
                    <a:lnTo>
                      <a:pt x="81" y="40"/>
                    </a:lnTo>
                    <a:lnTo>
                      <a:pt x="84" y="45"/>
                    </a:lnTo>
                    <a:lnTo>
                      <a:pt x="86" y="48"/>
                    </a:lnTo>
                    <a:lnTo>
                      <a:pt x="89" y="53"/>
                    </a:lnTo>
                    <a:lnTo>
                      <a:pt x="91" y="57"/>
                    </a:lnTo>
                    <a:lnTo>
                      <a:pt x="93" y="62"/>
                    </a:lnTo>
                    <a:lnTo>
                      <a:pt x="95" y="66"/>
                    </a:lnTo>
                    <a:lnTo>
                      <a:pt x="97" y="71"/>
                    </a:lnTo>
                    <a:lnTo>
                      <a:pt x="98" y="76"/>
                    </a:lnTo>
                    <a:lnTo>
                      <a:pt x="99" y="80"/>
                    </a:lnTo>
                    <a:lnTo>
                      <a:pt x="100" y="85"/>
                    </a:lnTo>
                    <a:lnTo>
                      <a:pt x="100" y="90"/>
                    </a:lnTo>
                    <a:lnTo>
                      <a:pt x="101" y="95"/>
                    </a:lnTo>
                    <a:lnTo>
                      <a:pt x="101" y="10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7" name="Freeform 66"/>
              <p:cNvSpPr>
                <a:spLocks/>
              </p:cNvSpPr>
              <p:nvPr/>
            </p:nvSpPr>
            <p:spPr bwMode="auto">
              <a:xfrm>
                <a:off x="2815" y="2692"/>
                <a:ext cx="101" cy="101"/>
              </a:xfrm>
              <a:custGeom>
                <a:avLst/>
                <a:gdLst>
                  <a:gd name="T0" fmla="*/ 0 w 101"/>
                  <a:gd name="T1" fmla="*/ 101 h 101"/>
                  <a:gd name="T2" fmla="*/ 5 w 101"/>
                  <a:gd name="T3" fmla="*/ 101 h 101"/>
                  <a:gd name="T4" fmla="*/ 10 w 101"/>
                  <a:gd name="T5" fmla="*/ 101 h 101"/>
                  <a:gd name="T6" fmla="*/ 15 w 101"/>
                  <a:gd name="T7" fmla="*/ 100 h 101"/>
                  <a:gd name="T8" fmla="*/ 20 w 101"/>
                  <a:gd name="T9" fmla="*/ 99 h 101"/>
                  <a:gd name="T10" fmla="*/ 25 w 101"/>
                  <a:gd name="T11" fmla="*/ 98 h 101"/>
                  <a:gd name="T12" fmla="*/ 30 w 101"/>
                  <a:gd name="T13" fmla="*/ 97 h 101"/>
                  <a:gd name="T14" fmla="*/ 35 w 101"/>
                  <a:gd name="T15" fmla="*/ 95 h 101"/>
                  <a:gd name="T16" fmla="*/ 39 w 101"/>
                  <a:gd name="T17" fmla="*/ 94 h 101"/>
                  <a:gd name="T18" fmla="*/ 44 w 101"/>
                  <a:gd name="T19" fmla="*/ 91 h 101"/>
                  <a:gd name="T20" fmla="*/ 48 w 101"/>
                  <a:gd name="T21" fmla="*/ 89 h 101"/>
                  <a:gd name="T22" fmla="*/ 52 w 101"/>
                  <a:gd name="T23" fmla="*/ 87 h 101"/>
                  <a:gd name="T24" fmla="*/ 57 w 101"/>
                  <a:gd name="T25" fmla="*/ 84 h 101"/>
                  <a:gd name="T26" fmla="*/ 60 w 101"/>
                  <a:gd name="T27" fmla="*/ 82 h 101"/>
                  <a:gd name="T28" fmla="*/ 64 w 101"/>
                  <a:gd name="T29" fmla="*/ 79 h 101"/>
                  <a:gd name="T30" fmla="*/ 68 w 101"/>
                  <a:gd name="T31" fmla="*/ 75 h 101"/>
                  <a:gd name="T32" fmla="*/ 71 w 101"/>
                  <a:gd name="T33" fmla="*/ 72 h 101"/>
                  <a:gd name="T34" fmla="*/ 74 w 101"/>
                  <a:gd name="T35" fmla="*/ 68 h 101"/>
                  <a:gd name="T36" fmla="*/ 78 w 101"/>
                  <a:gd name="T37" fmla="*/ 65 h 101"/>
                  <a:gd name="T38" fmla="*/ 81 w 101"/>
                  <a:gd name="T39" fmla="*/ 61 h 101"/>
                  <a:gd name="T40" fmla="*/ 84 w 101"/>
                  <a:gd name="T41" fmla="*/ 57 h 101"/>
                  <a:gd name="T42" fmla="*/ 86 w 101"/>
                  <a:gd name="T43" fmla="*/ 53 h 101"/>
                  <a:gd name="T44" fmla="*/ 89 w 101"/>
                  <a:gd name="T45" fmla="*/ 49 h 101"/>
                  <a:gd name="T46" fmla="*/ 91 w 101"/>
                  <a:gd name="T47" fmla="*/ 44 h 101"/>
                  <a:gd name="T48" fmla="*/ 93 w 101"/>
                  <a:gd name="T49" fmla="*/ 40 h 101"/>
                  <a:gd name="T50" fmla="*/ 95 w 101"/>
                  <a:gd name="T51" fmla="*/ 35 h 101"/>
                  <a:gd name="T52" fmla="*/ 97 w 101"/>
                  <a:gd name="T53" fmla="*/ 31 h 101"/>
                  <a:gd name="T54" fmla="*/ 98 w 101"/>
                  <a:gd name="T55" fmla="*/ 26 h 101"/>
                  <a:gd name="T56" fmla="*/ 99 w 101"/>
                  <a:gd name="T57" fmla="*/ 21 h 101"/>
                  <a:gd name="T58" fmla="*/ 100 w 101"/>
                  <a:gd name="T59" fmla="*/ 16 h 101"/>
                  <a:gd name="T60" fmla="*/ 100 w 101"/>
                  <a:gd name="T61" fmla="*/ 11 h 101"/>
                  <a:gd name="T62" fmla="*/ 101 w 101"/>
                  <a:gd name="T63" fmla="*/ 5 h 101"/>
                  <a:gd name="T64" fmla="*/ 101 w 101"/>
                  <a:gd name="T65" fmla="*/ 0 h 1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1"/>
                  <a:gd name="T100" fmla="*/ 0 h 101"/>
                  <a:gd name="T101" fmla="*/ 101 w 101"/>
                  <a:gd name="T102" fmla="*/ 101 h 10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1" h="101">
                    <a:moveTo>
                      <a:pt x="0" y="101"/>
                    </a:moveTo>
                    <a:lnTo>
                      <a:pt x="5" y="101"/>
                    </a:lnTo>
                    <a:lnTo>
                      <a:pt x="10" y="101"/>
                    </a:lnTo>
                    <a:lnTo>
                      <a:pt x="15" y="100"/>
                    </a:lnTo>
                    <a:lnTo>
                      <a:pt x="20" y="99"/>
                    </a:lnTo>
                    <a:lnTo>
                      <a:pt x="25" y="98"/>
                    </a:lnTo>
                    <a:lnTo>
                      <a:pt x="30" y="97"/>
                    </a:lnTo>
                    <a:lnTo>
                      <a:pt x="35" y="95"/>
                    </a:lnTo>
                    <a:lnTo>
                      <a:pt x="39" y="94"/>
                    </a:lnTo>
                    <a:lnTo>
                      <a:pt x="44" y="91"/>
                    </a:lnTo>
                    <a:lnTo>
                      <a:pt x="48" y="89"/>
                    </a:lnTo>
                    <a:lnTo>
                      <a:pt x="52" y="87"/>
                    </a:lnTo>
                    <a:lnTo>
                      <a:pt x="57" y="84"/>
                    </a:lnTo>
                    <a:lnTo>
                      <a:pt x="60" y="82"/>
                    </a:lnTo>
                    <a:lnTo>
                      <a:pt x="64" y="79"/>
                    </a:lnTo>
                    <a:lnTo>
                      <a:pt x="68" y="75"/>
                    </a:lnTo>
                    <a:lnTo>
                      <a:pt x="71" y="72"/>
                    </a:lnTo>
                    <a:lnTo>
                      <a:pt x="74" y="68"/>
                    </a:lnTo>
                    <a:lnTo>
                      <a:pt x="78" y="65"/>
                    </a:lnTo>
                    <a:lnTo>
                      <a:pt x="81" y="61"/>
                    </a:lnTo>
                    <a:lnTo>
                      <a:pt x="84" y="57"/>
                    </a:lnTo>
                    <a:lnTo>
                      <a:pt x="86" y="53"/>
                    </a:lnTo>
                    <a:lnTo>
                      <a:pt x="89" y="49"/>
                    </a:lnTo>
                    <a:lnTo>
                      <a:pt x="91" y="44"/>
                    </a:lnTo>
                    <a:lnTo>
                      <a:pt x="93" y="40"/>
                    </a:lnTo>
                    <a:lnTo>
                      <a:pt x="95" y="35"/>
                    </a:lnTo>
                    <a:lnTo>
                      <a:pt x="97" y="31"/>
                    </a:lnTo>
                    <a:lnTo>
                      <a:pt x="98" y="26"/>
                    </a:lnTo>
                    <a:lnTo>
                      <a:pt x="99" y="21"/>
                    </a:lnTo>
                    <a:lnTo>
                      <a:pt x="100" y="16"/>
                    </a:lnTo>
                    <a:lnTo>
                      <a:pt x="100" y="11"/>
                    </a:lnTo>
                    <a:lnTo>
                      <a:pt x="101" y="5"/>
                    </a:lnTo>
                    <a:lnTo>
                      <a:pt x="101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8" name="Rectangle 67"/>
              <p:cNvSpPr>
                <a:spLocks noChangeArrowheads="1"/>
              </p:cNvSpPr>
              <p:nvPr/>
            </p:nvSpPr>
            <p:spPr bwMode="auto">
              <a:xfrm>
                <a:off x="2714" y="2592"/>
                <a:ext cx="101" cy="201"/>
              </a:xfrm>
              <a:prstGeom prst="rect">
                <a:avLst/>
              </a:prstGeom>
              <a:noFill/>
              <a:ln w="206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9" name="Freeform 68"/>
              <p:cNvSpPr>
                <a:spLocks/>
              </p:cNvSpPr>
              <p:nvPr/>
            </p:nvSpPr>
            <p:spPr bwMode="auto">
              <a:xfrm>
                <a:off x="2670" y="2598"/>
                <a:ext cx="50" cy="51"/>
              </a:xfrm>
              <a:custGeom>
                <a:avLst/>
                <a:gdLst>
                  <a:gd name="T0" fmla="*/ 0 w 50"/>
                  <a:gd name="T1" fmla="*/ 23 h 51"/>
                  <a:gd name="T2" fmla="*/ 1 w 50"/>
                  <a:gd name="T3" fmla="*/ 18 h 51"/>
                  <a:gd name="T4" fmla="*/ 3 w 50"/>
                  <a:gd name="T5" fmla="*/ 13 h 51"/>
                  <a:gd name="T6" fmla="*/ 6 w 50"/>
                  <a:gd name="T7" fmla="*/ 9 h 51"/>
                  <a:gd name="T8" fmla="*/ 9 w 50"/>
                  <a:gd name="T9" fmla="*/ 6 h 51"/>
                  <a:gd name="T10" fmla="*/ 13 w 50"/>
                  <a:gd name="T11" fmla="*/ 3 h 51"/>
                  <a:gd name="T12" fmla="*/ 18 w 50"/>
                  <a:gd name="T13" fmla="*/ 1 h 51"/>
                  <a:gd name="T14" fmla="*/ 22 w 50"/>
                  <a:gd name="T15" fmla="*/ 0 h 51"/>
                  <a:gd name="T16" fmla="*/ 28 w 50"/>
                  <a:gd name="T17" fmla="*/ 0 h 51"/>
                  <a:gd name="T18" fmla="*/ 33 w 50"/>
                  <a:gd name="T19" fmla="*/ 1 h 51"/>
                  <a:gd name="T20" fmla="*/ 37 w 50"/>
                  <a:gd name="T21" fmla="*/ 3 h 51"/>
                  <a:gd name="T22" fmla="*/ 41 w 50"/>
                  <a:gd name="T23" fmla="*/ 6 h 51"/>
                  <a:gd name="T24" fmla="*/ 45 w 50"/>
                  <a:gd name="T25" fmla="*/ 9 h 51"/>
                  <a:gd name="T26" fmla="*/ 47 w 50"/>
                  <a:gd name="T27" fmla="*/ 13 h 51"/>
                  <a:gd name="T28" fmla="*/ 49 w 50"/>
                  <a:gd name="T29" fmla="*/ 18 h 51"/>
                  <a:gd name="T30" fmla="*/ 50 w 50"/>
                  <a:gd name="T31" fmla="*/ 23 h 51"/>
                  <a:gd name="T32" fmla="*/ 50 w 50"/>
                  <a:gd name="T33" fmla="*/ 28 h 51"/>
                  <a:gd name="T34" fmla="*/ 49 w 50"/>
                  <a:gd name="T35" fmla="*/ 33 h 51"/>
                  <a:gd name="T36" fmla="*/ 47 w 50"/>
                  <a:gd name="T37" fmla="*/ 37 h 51"/>
                  <a:gd name="T38" fmla="*/ 45 w 50"/>
                  <a:gd name="T39" fmla="*/ 42 h 51"/>
                  <a:gd name="T40" fmla="*/ 41 w 50"/>
                  <a:gd name="T41" fmla="*/ 45 h 51"/>
                  <a:gd name="T42" fmla="*/ 37 w 50"/>
                  <a:gd name="T43" fmla="*/ 47 h 51"/>
                  <a:gd name="T44" fmla="*/ 33 w 50"/>
                  <a:gd name="T45" fmla="*/ 49 h 51"/>
                  <a:gd name="T46" fmla="*/ 28 w 50"/>
                  <a:gd name="T47" fmla="*/ 51 h 51"/>
                  <a:gd name="T48" fmla="*/ 22 w 50"/>
                  <a:gd name="T49" fmla="*/ 51 h 51"/>
                  <a:gd name="T50" fmla="*/ 18 w 50"/>
                  <a:gd name="T51" fmla="*/ 49 h 51"/>
                  <a:gd name="T52" fmla="*/ 13 w 50"/>
                  <a:gd name="T53" fmla="*/ 47 h 51"/>
                  <a:gd name="T54" fmla="*/ 9 w 50"/>
                  <a:gd name="T55" fmla="*/ 45 h 51"/>
                  <a:gd name="T56" fmla="*/ 6 w 50"/>
                  <a:gd name="T57" fmla="*/ 42 h 51"/>
                  <a:gd name="T58" fmla="*/ 3 w 50"/>
                  <a:gd name="T59" fmla="*/ 37 h 51"/>
                  <a:gd name="T60" fmla="*/ 1 w 50"/>
                  <a:gd name="T61" fmla="*/ 33 h 51"/>
                  <a:gd name="T62" fmla="*/ 0 w 50"/>
                  <a:gd name="T63" fmla="*/ 28 h 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0"/>
                  <a:gd name="T97" fmla="*/ 0 h 51"/>
                  <a:gd name="T98" fmla="*/ 50 w 50"/>
                  <a:gd name="T99" fmla="*/ 51 h 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0" h="51">
                    <a:moveTo>
                      <a:pt x="0" y="25"/>
                    </a:moveTo>
                    <a:lnTo>
                      <a:pt x="0" y="23"/>
                    </a:lnTo>
                    <a:lnTo>
                      <a:pt x="1" y="20"/>
                    </a:lnTo>
                    <a:lnTo>
                      <a:pt x="1" y="18"/>
                    </a:lnTo>
                    <a:lnTo>
                      <a:pt x="2" y="16"/>
                    </a:lnTo>
                    <a:lnTo>
                      <a:pt x="3" y="13"/>
                    </a:lnTo>
                    <a:lnTo>
                      <a:pt x="5" y="11"/>
                    </a:lnTo>
                    <a:lnTo>
                      <a:pt x="6" y="9"/>
                    </a:lnTo>
                    <a:lnTo>
                      <a:pt x="7" y="7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3" y="3"/>
                    </a:lnTo>
                    <a:lnTo>
                      <a:pt x="15" y="2"/>
                    </a:lnTo>
                    <a:lnTo>
                      <a:pt x="18" y="1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3" y="1"/>
                    </a:lnTo>
                    <a:lnTo>
                      <a:pt x="35" y="2"/>
                    </a:lnTo>
                    <a:lnTo>
                      <a:pt x="37" y="3"/>
                    </a:lnTo>
                    <a:lnTo>
                      <a:pt x="40" y="4"/>
                    </a:lnTo>
                    <a:lnTo>
                      <a:pt x="41" y="6"/>
                    </a:lnTo>
                    <a:lnTo>
                      <a:pt x="43" y="7"/>
                    </a:lnTo>
                    <a:lnTo>
                      <a:pt x="45" y="9"/>
                    </a:lnTo>
                    <a:lnTo>
                      <a:pt x="46" y="11"/>
                    </a:lnTo>
                    <a:lnTo>
                      <a:pt x="47" y="13"/>
                    </a:lnTo>
                    <a:lnTo>
                      <a:pt x="48" y="16"/>
                    </a:lnTo>
                    <a:lnTo>
                      <a:pt x="49" y="18"/>
                    </a:lnTo>
                    <a:lnTo>
                      <a:pt x="50" y="20"/>
                    </a:lnTo>
                    <a:lnTo>
                      <a:pt x="50" y="23"/>
                    </a:lnTo>
                    <a:lnTo>
                      <a:pt x="50" y="25"/>
                    </a:lnTo>
                    <a:lnTo>
                      <a:pt x="50" y="28"/>
                    </a:lnTo>
                    <a:lnTo>
                      <a:pt x="50" y="30"/>
                    </a:lnTo>
                    <a:lnTo>
                      <a:pt x="49" y="33"/>
                    </a:lnTo>
                    <a:lnTo>
                      <a:pt x="48" y="35"/>
                    </a:lnTo>
                    <a:lnTo>
                      <a:pt x="47" y="37"/>
                    </a:lnTo>
                    <a:lnTo>
                      <a:pt x="46" y="40"/>
                    </a:lnTo>
                    <a:lnTo>
                      <a:pt x="45" y="42"/>
                    </a:lnTo>
                    <a:lnTo>
                      <a:pt x="43" y="43"/>
                    </a:lnTo>
                    <a:lnTo>
                      <a:pt x="41" y="45"/>
                    </a:lnTo>
                    <a:lnTo>
                      <a:pt x="40" y="46"/>
                    </a:lnTo>
                    <a:lnTo>
                      <a:pt x="37" y="47"/>
                    </a:lnTo>
                    <a:lnTo>
                      <a:pt x="35" y="49"/>
                    </a:lnTo>
                    <a:lnTo>
                      <a:pt x="33" y="49"/>
                    </a:lnTo>
                    <a:lnTo>
                      <a:pt x="31" y="50"/>
                    </a:lnTo>
                    <a:lnTo>
                      <a:pt x="28" y="51"/>
                    </a:lnTo>
                    <a:lnTo>
                      <a:pt x="26" y="51"/>
                    </a:lnTo>
                    <a:lnTo>
                      <a:pt x="22" y="51"/>
                    </a:lnTo>
                    <a:lnTo>
                      <a:pt x="20" y="50"/>
                    </a:lnTo>
                    <a:lnTo>
                      <a:pt x="18" y="49"/>
                    </a:lnTo>
                    <a:lnTo>
                      <a:pt x="15" y="49"/>
                    </a:lnTo>
                    <a:lnTo>
                      <a:pt x="13" y="47"/>
                    </a:lnTo>
                    <a:lnTo>
                      <a:pt x="11" y="46"/>
                    </a:lnTo>
                    <a:lnTo>
                      <a:pt x="9" y="45"/>
                    </a:lnTo>
                    <a:lnTo>
                      <a:pt x="7" y="43"/>
                    </a:lnTo>
                    <a:lnTo>
                      <a:pt x="6" y="42"/>
                    </a:lnTo>
                    <a:lnTo>
                      <a:pt x="5" y="40"/>
                    </a:lnTo>
                    <a:lnTo>
                      <a:pt x="3" y="37"/>
                    </a:lnTo>
                    <a:lnTo>
                      <a:pt x="2" y="35"/>
                    </a:lnTo>
                    <a:lnTo>
                      <a:pt x="1" y="33"/>
                    </a:lnTo>
                    <a:lnTo>
                      <a:pt x="1" y="30"/>
                    </a:lnTo>
                    <a:lnTo>
                      <a:pt x="0" y="28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0" name="Freeform 69"/>
              <p:cNvSpPr>
                <a:spLocks/>
              </p:cNvSpPr>
              <p:nvPr/>
            </p:nvSpPr>
            <p:spPr bwMode="auto">
              <a:xfrm>
                <a:off x="2670" y="2750"/>
                <a:ext cx="50" cy="50"/>
              </a:xfrm>
              <a:custGeom>
                <a:avLst/>
                <a:gdLst>
                  <a:gd name="T0" fmla="*/ 0 w 50"/>
                  <a:gd name="T1" fmla="*/ 22 h 50"/>
                  <a:gd name="T2" fmla="*/ 1 w 50"/>
                  <a:gd name="T3" fmla="*/ 17 h 50"/>
                  <a:gd name="T4" fmla="*/ 3 w 50"/>
                  <a:gd name="T5" fmla="*/ 12 h 50"/>
                  <a:gd name="T6" fmla="*/ 6 w 50"/>
                  <a:gd name="T7" fmla="*/ 8 h 50"/>
                  <a:gd name="T8" fmla="*/ 9 w 50"/>
                  <a:gd name="T9" fmla="*/ 5 h 50"/>
                  <a:gd name="T10" fmla="*/ 13 w 50"/>
                  <a:gd name="T11" fmla="*/ 3 h 50"/>
                  <a:gd name="T12" fmla="*/ 18 w 50"/>
                  <a:gd name="T13" fmla="*/ 1 h 50"/>
                  <a:gd name="T14" fmla="*/ 22 w 50"/>
                  <a:gd name="T15" fmla="*/ 0 h 50"/>
                  <a:gd name="T16" fmla="*/ 28 w 50"/>
                  <a:gd name="T17" fmla="*/ 0 h 50"/>
                  <a:gd name="T18" fmla="*/ 33 w 50"/>
                  <a:gd name="T19" fmla="*/ 1 h 50"/>
                  <a:gd name="T20" fmla="*/ 37 w 50"/>
                  <a:gd name="T21" fmla="*/ 3 h 50"/>
                  <a:gd name="T22" fmla="*/ 41 w 50"/>
                  <a:gd name="T23" fmla="*/ 5 h 50"/>
                  <a:gd name="T24" fmla="*/ 45 w 50"/>
                  <a:gd name="T25" fmla="*/ 8 h 50"/>
                  <a:gd name="T26" fmla="*/ 47 w 50"/>
                  <a:gd name="T27" fmla="*/ 12 h 50"/>
                  <a:gd name="T28" fmla="*/ 49 w 50"/>
                  <a:gd name="T29" fmla="*/ 17 h 50"/>
                  <a:gd name="T30" fmla="*/ 50 w 50"/>
                  <a:gd name="T31" fmla="*/ 22 h 50"/>
                  <a:gd name="T32" fmla="*/ 50 w 50"/>
                  <a:gd name="T33" fmla="*/ 27 h 50"/>
                  <a:gd name="T34" fmla="*/ 49 w 50"/>
                  <a:gd name="T35" fmla="*/ 32 h 50"/>
                  <a:gd name="T36" fmla="*/ 47 w 50"/>
                  <a:gd name="T37" fmla="*/ 36 h 50"/>
                  <a:gd name="T38" fmla="*/ 45 w 50"/>
                  <a:gd name="T39" fmla="*/ 41 h 50"/>
                  <a:gd name="T40" fmla="*/ 41 w 50"/>
                  <a:gd name="T41" fmla="*/ 44 h 50"/>
                  <a:gd name="T42" fmla="*/ 37 w 50"/>
                  <a:gd name="T43" fmla="*/ 47 h 50"/>
                  <a:gd name="T44" fmla="*/ 33 w 50"/>
                  <a:gd name="T45" fmla="*/ 48 h 50"/>
                  <a:gd name="T46" fmla="*/ 28 w 50"/>
                  <a:gd name="T47" fmla="*/ 50 h 50"/>
                  <a:gd name="T48" fmla="*/ 22 w 50"/>
                  <a:gd name="T49" fmla="*/ 50 h 50"/>
                  <a:gd name="T50" fmla="*/ 18 w 50"/>
                  <a:gd name="T51" fmla="*/ 48 h 50"/>
                  <a:gd name="T52" fmla="*/ 13 w 50"/>
                  <a:gd name="T53" fmla="*/ 47 h 50"/>
                  <a:gd name="T54" fmla="*/ 9 w 50"/>
                  <a:gd name="T55" fmla="*/ 44 h 50"/>
                  <a:gd name="T56" fmla="*/ 6 w 50"/>
                  <a:gd name="T57" fmla="*/ 41 h 50"/>
                  <a:gd name="T58" fmla="*/ 3 w 50"/>
                  <a:gd name="T59" fmla="*/ 36 h 50"/>
                  <a:gd name="T60" fmla="*/ 1 w 50"/>
                  <a:gd name="T61" fmla="*/ 32 h 50"/>
                  <a:gd name="T62" fmla="*/ 0 w 50"/>
                  <a:gd name="T63" fmla="*/ 27 h 5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0"/>
                  <a:gd name="T97" fmla="*/ 0 h 50"/>
                  <a:gd name="T98" fmla="*/ 50 w 50"/>
                  <a:gd name="T99" fmla="*/ 50 h 5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0" h="50">
                    <a:moveTo>
                      <a:pt x="0" y="24"/>
                    </a:moveTo>
                    <a:lnTo>
                      <a:pt x="0" y="22"/>
                    </a:lnTo>
                    <a:lnTo>
                      <a:pt x="1" y="19"/>
                    </a:lnTo>
                    <a:lnTo>
                      <a:pt x="1" y="17"/>
                    </a:lnTo>
                    <a:lnTo>
                      <a:pt x="2" y="15"/>
                    </a:lnTo>
                    <a:lnTo>
                      <a:pt x="3" y="12"/>
                    </a:lnTo>
                    <a:lnTo>
                      <a:pt x="5" y="10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9" y="5"/>
                    </a:lnTo>
                    <a:lnTo>
                      <a:pt x="11" y="4"/>
                    </a:lnTo>
                    <a:lnTo>
                      <a:pt x="13" y="3"/>
                    </a:lnTo>
                    <a:lnTo>
                      <a:pt x="15" y="1"/>
                    </a:lnTo>
                    <a:lnTo>
                      <a:pt x="18" y="1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3" y="1"/>
                    </a:lnTo>
                    <a:lnTo>
                      <a:pt x="35" y="1"/>
                    </a:lnTo>
                    <a:lnTo>
                      <a:pt x="37" y="3"/>
                    </a:lnTo>
                    <a:lnTo>
                      <a:pt x="40" y="4"/>
                    </a:lnTo>
                    <a:lnTo>
                      <a:pt x="41" y="5"/>
                    </a:lnTo>
                    <a:lnTo>
                      <a:pt x="43" y="7"/>
                    </a:lnTo>
                    <a:lnTo>
                      <a:pt x="45" y="8"/>
                    </a:lnTo>
                    <a:lnTo>
                      <a:pt x="46" y="10"/>
                    </a:lnTo>
                    <a:lnTo>
                      <a:pt x="47" y="12"/>
                    </a:lnTo>
                    <a:lnTo>
                      <a:pt x="48" y="15"/>
                    </a:lnTo>
                    <a:lnTo>
                      <a:pt x="49" y="17"/>
                    </a:lnTo>
                    <a:lnTo>
                      <a:pt x="50" y="19"/>
                    </a:lnTo>
                    <a:lnTo>
                      <a:pt x="50" y="22"/>
                    </a:lnTo>
                    <a:lnTo>
                      <a:pt x="50" y="24"/>
                    </a:lnTo>
                    <a:lnTo>
                      <a:pt x="50" y="27"/>
                    </a:lnTo>
                    <a:lnTo>
                      <a:pt x="50" y="29"/>
                    </a:lnTo>
                    <a:lnTo>
                      <a:pt x="49" y="32"/>
                    </a:lnTo>
                    <a:lnTo>
                      <a:pt x="48" y="34"/>
                    </a:lnTo>
                    <a:lnTo>
                      <a:pt x="47" y="36"/>
                    </a:lnTo>
                    <a:lnTo>
                      <a:pt x="46" y="39"/>
                    </a:lnTo>
                    <a:lnTo>
                      <a:pt x="45" y="41"/>
                    </a:lnTo>
                    <a:lnTo>
                      <a:pt x="43" y="42"/>
                    </a:lnTo>
                    <a:lnTo>
                      <a:pt x="41" y="44"/>
                    </a:lnTo>
                    <a:lnTo>
                      <a:pt x="40" y="45"/>
                    </a:lnTo>
                    <a:lnTo>
                      <a:pt x="37" y="47"/>
                    </a:lnTo>
                    <a:lnTo>
                      <a:pt x="35" y="48"/>
                    </a:lnTo>
                    <a:lnTo>
                      <a:pt x="33" y="48"/>
                    </a:lnTo>
                    <a:lnTo>
                      <a:pt x="31" y="49"/>
                    </a:lnTo>
                    <a:lnTo>
                      <a:pt x="28" y="50"/>
                    </a:lnTo>
                    <a:lnTo>
                      <a:pt x="26" y="50"/>
                    </a:lnTo>
                    <a:lnTo>
                      <a:pt x="22" y="50"/>
                    </a:lnTo>
                    <a:lnTo>
                      <a:pt x="20" y="49"/>
                    </a:lnTo>
                    <a:lnTo>
                      <a:pt x="18" y="48"/>
                    </a:lnTo>
                    <a:lnTo>
                      <a:pt x="15" y="48"/>
                    </a:lnTo>
                    <a:lnTo>
                      <a:pt x="13" y="47"/>
                    </a:lnTo>
                    <a:lnTo>
                      <a:pt x="11" y="45"/>
                    </a:lnTo>
                    <a:lnTo>
                      <a:pt x="9" y="44"/>
                    </a:lnTo>
                    <a:lnTo>
                      <a:pt x="7" y="42"/>
                    </a:lnTo>
                    <a:lnTo>
                      <a:pt x="6" y="41"/>
                    </a:lnTo>
                    <a:lnTo>
                      <a:pt x="5" y="39"/>
                    </a:lnTo>
                    <a:lnTo>
                      <a:pt x="3" y="36"/>
                    </a:lnTo>
                    <a:lnTo>
                      <a:pt x="2" y="34"/>
                    </a:lnTo>
                    <a:lnTo>
                      <a:pt x="1" y="32"/>
                    </a:lnTo>
                    <a:lnTo>
                      <a:pt x="1" y="29"/>
                    </a:lnTo>
                    <a:lnTo>
                      <a:pt x="0" y="2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1" name="Freeform 70"/>
              <p:cNvSpPr>
                <a:spLocks/>
              </p:cNvSpPr>
              <p:nvPr/>
            </p:nvSpPr>
            <p:spPr bwMode="auto">
              <a:xfrm>
                <a:off x="2664" y="2592"/>
                <a:ext cx="50" cy="50"/>
              </a:xfrm>
              <a:custGeom>
                <a:avLst/>
                <a:gdLst>
                  <a:gd name="T0" fmla="*/ 0 w 50"/>
                  <a:gd name="T1" fmla="*/ 22 h 50"/>
                  <a:gd name="T2" fmla="*/ 1 w 50"/>
                  <a:gd name="T3" fmla="*/ 17 h 50"/>
                  <a:gd name="T4" fmla="*/ 3 w 50"/>
                  <a:gd name="T5" fmla="*/ 13 h 50"/>
                  <a:gd name="T6" fmla="*/ 6 w 50"/>
                  <a:gd name="T7" fmla="*/ 9 h 50"/>
                  <a:gd name="T8" fmla="*/ 9 w 50"/>
                  <a:gd name="T9" fmla="*/ 6 h 50"/>
                  <a:gd name="T10" fmla="*/ 13 w 50"/>
                  <a:gd name="T11" fmla="*/ 3 h 50"/>
                  <a:gd name="T12" fmla="*/ 18 w 50"/>
                  <a:gd name="T13" fmla="*/ 1 h 50"/>
                  <a:gd name="T14" fmla="*/ 22 w 50"/>
                  <a:gd name="T15" fmla="*/ 0 h 50"/>
                  <a:gd name="T16" fmla="*/ 28 w 50"/>
                  <a:gd name="T17" fmla="*/ 0 h 50"/>
                  <a:gd name="T18" fmla="*/ 32 w 50"/>
                  <a:gd name="T19" fmla="*/ 1 h 50"/>
                  <a:gd name="T20" fmla="*/ 37 w 50"/>
                  <a:gd name="T21" fmla="*/ 3 h 50"/>
                  <a:gd name="T22" fmla="*/ 41 w 50"/>
                  <a:gd name="T23" fmla="*/ 6 h 50"/>
                  <a:gd name="T24" fmla="*/ 44 w 50"/>
                  <a:gd name="T25" fmla="*/ 9 h 50"/>
                  <a:gd name="T26" fmla="*/ 47 w 50"/>
                  <a:gd name="T27" fmla="*/ 13 h 50"/>
                  <a:gd name="T28" fmla="*/ 49 w 50"/>
                  <a:gd name="T29" fmla="*/ 17 h 50"/>
                  <a:gd name="T30" fmla="*/ 50 w 50"/>
                  <a:gd name="T31" fmla="*/ 22 h 50"/>
                  <a:gd name="T32" fmla="*/ 50 w 50"/>
                  <a:gd name="T33" fmla="*/ 25 h 50"/>
                  <a:gd name="T34" fmla="*/ 49 w 50"/>
                  <a:gd name="T35" fmla="*/ 30 h 50"/>
                  <a:gd name="T36" fmla="*/ 48 w 50"/>
                  <a:gd name="T37" fmla="*/ 35 h 50"/>
                  <a:gd name="T38" fmla="*/ 46 w 50"/>
                  <a:gd name="T39" fmla="*/ 39 h 50"/>
                  <a:gd name="T40" fmla="*/ 43 w 50"/>
                  <a:gd name="T41" fmla="*/ 43 h 50"/>
                  <a:gd name="T42" fmla="*/ 39 w 50"/>
                  <a:gd name="T43" fmla="*/ 46 h 50"/>
                  <a:gd name="T44" fmla="*/ 35 w 50"/>
                  <a:gd name="T45" fmla="*/ 48 h 50"/>
                  <a:gd name="T46" fmla="*/ 30 w 50"/>
                  <a:gd name="T47" fmla="*/ 50 h 50"/>
                  <a:gd name="T48" fmla="*/ 25 w 50"/>
                  <a:gd name="T49" fmla="*/ 50 h 50"/>
                  <a:gd name="T50" fmla="*/ 19 w 50"/>
                  <a:gd name="T51" fmla="*/ 50 h 50"/>
                  <a:gd name="T52" fmla="*/ 15 w 50"/>
                  <a:gd name="T53" fmla="*/ 48 h 50"/>
                  <a:gd name="T54" fmla="*/ 11 w 50"/>
                  <a:gd name="T55" fmla="*/ 46 h 50"/>
                  <a:gd name="T56" fmla="*/ 7 w 50"/>
                  <a:gd name="T57" fmla="*/ 43 h 50"/>
                  <a:gd name="T58" fmla="*/ 4 w 50"/>
                  <a:gd name="T59" fmla="*/ 39 h 50"/>
                  <a:gd name="T60" fmla="*/ 2 w 50"/>
                  <a:gd name="T61" fmla="*/ 35 h 50"/>
                  <a:gd name="T62" fmla="*/ 0 w 50"/>
                  <a:gd name="T63" fmla="*/ 30 h 50"/>
                  <a:gd name="T64" fmla="*/ 0 w 50"/>
                  <a:gd name="T65" fmla="*/ 25 h 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0"/>
                  <a:gd name="T100" fmla="*/ 0 h 50"/>
                  <a:gd name="T101" fmla="*/ 50 w 50"/>
                  <a:gd name="T102" fmla="*/ 50 h 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0" h="50">
                    <a:moveTo>
                      <a:pt x="0" y="25"/>
                    </a:moveTo>
                    <a:lnTo>
                      <a:pt x="0" y="22"/>
                    </a:lnTo>
                    <a:lnTo>
                      <a:pt x="0" y="20"/>
                    </a:lnTo>
                    <a:lnTo>
                      <a:pt x="1" y="17"/>
                    </a:lnTo>
                    <a:lnTo>
                      <a:pt x="2" y="15"/>
                    </a:lnTo>
                    <a:lnTo>
                      <a:pt x="3" y="13"/>
                    </a:lnTo>
                    <a:lnTo>
                      <a:pt x="4" y="11"/>
                    </a:lnTo>
                    <a:lnTo>
                      <a:pt x="6" y="9"/>
                    </a:lnTo>
                    <a:lnTo>
                      <a:pt x="7" y="7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3" y="3"/>
                    </a:lnTo>
                    <a:lnTo>
                      <a:pt x="15" y="2"/>
                    </a:lnTo>
                    <a:lnTo>
                      <a:pt x="18" y="1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1"/>
                    </a:lnTo>
                    <a:lnTo>
                      <a:pt x="35" y="2"/>
                    </a:lnTo>
                    <a:lnTo>
                      <a:pt x="37" y="3"/>
                    </a:lnTo>
                    <a:lnTo>
                      <a:pt x="39" y="4"/>
                    </a:lnTo>
                    <a:lnTo>
                      <a:pt x="41" y="6"/>
                    </a:lnTo>
                    <a:lnTo>
                      <a:pt x="43" y="7"/>
                    </a:lnTo>
                    <a:lnTo>
                      <a:pt x="44" y="9"/>
                    </a:lnTo>
                    <a:lnTo>
                      <a:pt x="46" y="11"/>
                    </a:lnTo>
                    <a:lnTo>
                      <a:pt x="47" y="13"/>
                    </a:lnTo>
                    <a:lnTo>
                      <a:pt x="48" y="15"/>
                    </a:lnTo>
                    <a:lnTo>
                      <a:pt x="49" y="17"/>
                    </a:lnTo>
                    <a:lnTo>
                      <a:pt x="49" y="20"/>
                    </a:lnTo>
                    <a:lnTo>
                      <a:pt x="50" y="22"/>
                    </a:lnTo>
                    <a:lnTo>
                      <a:pt x="50" y="25"/>
                    </a:lnTo>
                    <a:lnTo>
                      <a:pt x="50" y="27"/>
                    </a:lnTo>
                    <a:lnTo>
                      <a:pt x="49" y="30"/>
                    </a:lnTo>
                    <a:lnTo>
                      <a:pt x="49" y="32"/>
                    </a:lnTo>
                    <a:lnTo>
                      <a:pt x="48" y="35"/>
                    </a:lnTo>
                    <a:lnTo>
                      <a:pt x="47" y="37"/>
                    </a:lnTo>
                    <a:lnTo>
                      <a:pt x="46" y="39"/>
                    </a:lnTo>
                    <a:lnTo>
                      <a:pt x="44" y="41"/>
                    </a:lnTo>
                    <a:lnTo>
                      <a:pt x="43" y="43"/>
                    </a:lnTo>
                    <a:lnTo>
                      <a:pt x="41" y="45"/>
                    </a:lnTo>
                    <a:lnTo>
                      <a:pt x="39" y="46"/>
                    </a:lnTo>
                    <a:lnTo>
                      <a:pt x="37" y="47"/>
                    </a:lnTo>
                    <a:lnTo>
                      <a:pt x="35" y="48"/>
                    </a:lnTo>
                    <a:lnTo>
                      <a:pt x="32" y="49"/>
                    </a:lnTo>
                    <a:lnTo>
                      <a:pt x="30" y="50"/>
                    </a:lnTo>
                    <a:lnTo>
                      <a:pt x="28" y="50"/>
                    </a:lnTo>
                    <a:lnTo>
                      <a:pt x="25" y="50"/>
                    </a:lnTo>
                    <a:lnTo>
                      <a:pt x="22" y="50"/>
                    </a:lnTo>
                    <a:lnTo>
                      <a:pt x="19" y="50"/>
                    </a:lnTo>
                    <a:lnTo>
                      <a:pt x="18" y="49"/>
                    </a:lnTo>
                    <a:lnTo>
                      <a:pt x="15" y="48"/>
                    </a:lnTo>
                    <a:lnTo>
                      <a:pt x="13" y="47"/>
                    </a:lnTo>
                    <a:lnTo>
                      <a:pt x="11" y="46"/>
                    </a:lnTo>
                    <a:lnTo>
                      <a:pt x="9" y="45"/>
                    </a:lnTo>
                    <a:lnTo>
                      <a:pt x="7" y="43"/>
                    </a:lnTo>
                    <a:lnTo>
                      <a:pt x="6" y="41"/>
                    </a:lnTo>
                    <a:lnTo>
                      <a:pt x="4" y="39"/>
                    </a:lnTo>
                    <a:lnTo>
                      <a:pt x="3" y="37"/>
                    </a:lnTo>
                    <a:lnTo>
                      <a:pt x="2" y="35"/>
                    </a:lnTo>
                    <a:lnTo>
                      <a:pt x="1" y="32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0" y="25"/>
                    </a:lnTo>
                    <a:close/>
                  </a:path>
                </a:pathLst>
              </a:cu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2" name="Freeform 71"/>
              <p:cNvSpPr>
                <a:spLocks/>
              </p:cNvSpPr>
              <p:nvPr/>
            </p:nvSpPr>
            <p:spPr bwMode="auto">
              <a:xfrm>
                <a:off x="2664" y="2743"/>
                <a:ext cx="50" cy="50"/>
              </a:xfrm>
              <a:custGeom>
                <a:avLst/>
                <a:gdLst>
                  <a:gd name="T0" fmla="*/ 0 w 50"/>
                  <a:gd name="T1" fmla="*/ 22 h 50"/>
                  <a:gd name="T2" fmla="*/ 1 w 50"/>
                  <a:gd name="T3" fmla="*/ 18 h 50"/>
                  <a:gd name="T4" fmla="*/ 3 w 50"/>
                  <a:gd name="T5" fmla="*/ 13 h 50"/>
                  <a:gd name="T6" fmla="*/ 6 w 50"/>
                  <a:gd name="T7" fmla="*/ 9 h 50"/>
                  <a:gd name="T8" fmla="*/ 9 w 50"/>
                  <a:gd name="T9" fmla="*/ 6 h 50"/>
                  <a:gd name="T10" fmla="*/ 13 w 50"/>
                  <a:gd name="T11" fmla="*/ 3 h 50"/>
                  <a:gd name="T12" fmla="*/ 18 w 50"/>
                  <a:gd name="T13" fmla="*/ 1 h 50"/>
                  <a:gd name="T14" fmla="*/ 22 w 50"/>
                  <a:gd name="T15" fmla="*/ 0 h 50"/>
                  <a:gd name="T16" fmla="*/ 28 w 50"/>
                  <a:gd name="T17" fmla="*/ 0 h 50"/>
                  <a:gd name="T18" fmla="*/ 32 w 50"/>
                  <a:gd name="T19" fmla="*/ 1 h 50"/>
                  <a:gd name="T20" fmla="*/ 37 w 50"/>
                  <a:gd name="T21" fmla="*/ 3 h 50"/>
                  <a:gd name="T22" fmla="*/ 41 w 50"/>
                  <a:gd name="T23" fmla="*/ 6 h 50"/>
                  <a:gd name="T24" fmla="*/ 44 w 50"/>
                  <a:gd name="T25" fmla="*/ 9 h 50"/>
                  <a:gd name="T26" fmla="*/ 47 w 50"/>
                  <a:gd name="T27" fmla="*/ 13 h 50"/>
                  <a:gd name="T28" fmla="*/ 49 w 50"/>
                  <a:gd name="T29" fmla="*/ 18 h 50"/>
                  <a:gd name="T30" fmla="*/ 50 w 50"/>
                  <a:gd name="T31" fmla="*/ 22 h 50"/>
                  <a:gd name="T32" fmla="*/ 50 w 50"/>
                  <a:gd name="T33" fmla="*/ 25 h 50"/>
                  <a:gd name="T34" fmla="*/ 49 w 50"/>
                  <a:gd name="T35" fmla="*/ 30 h 50"/>
                  <a:gd name="T36" fmla="*/ 48 w 50"/>
                  <a:gd name="T37" fmla="*/ 35 h 50"/>
                  <a:gd name="T38" fmla="*/ 46 w 50"/>
                  <a:gd name="T39" fmla="*/ 40 h 50"/>
                  <a:gd name="T40" fmla="*/ 43 w 50"/>
                  <a:gd name="T41" fmla="*/ 43 h 50"/>
                  <a:gd name="T42" fmla="*/ 39 w 50"/>
                  <a:gd name="T43" fmla="*/ 46 h 50"/>
                  <a:gd name="T44" fmla="*/ 35 w 50"/>
                  <a:gd name="T45" fmla="*/ 48 h 50"/>
                  <a:gd name="T46" fmla="*/ 30 w 50"/>
                  <a:gd name="T47" fmla="*/ 50 h 50"/>
                  <a:gd name="T48" fmla="*/ 25 w 50"/>
                  <a:gd name="T49" fmla="*/ 50 h 50"/>
                  <a:gd name="T50" fmla="*/ 19 w 50"/>
                  <a:gd name="T51" fmla="*/ 50 h 50"/>
                  <a:gd name="T52" fmla="*/ 15 w 50"/>
                  <a:gd name="T53" fmla="*/ 48 h 50"/>
                  <a:gd name="T54" fmla="*/ 11 w 50"/>
                  <a:gd name="T55" fmla="*/ 46 h 50"/>
                  <a:gd name="T56" fmla="*/ 7 w 50"/>
                  <a:gd name="T57" fmla="*/ 43 h 50"/>
                  <a:gd name="T58" fmla="*/ 4 w 50"/>
                  <a:gd name="T59" fmla="*/ 40 h 50"/>
                  <a:gd name="T60" fmla="*/ 2 w 50"/>
                  <a:gd name="T61" fmla="*/ 35 h 50"/>
                  <a:gd name="T62" fmla="*/ 0 w 50"/>
                  <a:gd name="T63" fmla="*/ 30 h 50"/>
                  <a:gd name="T64" fmla="*/ 0 w 50"/>
                  <a:gd name="T65" fmla="*/ 25 h 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0"/>
                  <a:gd name="T100" fmla="*/ 0 h 50"/>
                  <a:gd name="T101" fmla="*/ 50 w 50"/>
                  <a:gd name="T102" fmla="*/ 50 h 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0" h="50">
                    <a:moveTo>
                      <a:pt x="0" y="25"/>
                    </a:moveTo>
                    <a:lnTo>
                      <a:pt x="0" y="22"/>
                    </a:lnTo>
                    <a:lnTo>
                      <a:pt x="0" y="20"/>
                    </a:lnTo>
                    <a:lnTo>
                      <a:pt x="1" y="18"/>
                    </a:lnTo>
                    <a:lnTo>
                      <a:pt x="2" y="15"/>
                    </a:lnTo>
                    <a:lnTo>
                      <a:pt x="3" y="13"/>
                    </a:lnTo>
                    <a:lnTo>
                      <a:pt x="4" y="11"/>
                    </a:lnTo>
                    <a:lnTo>
                      <a:pt x="6" y="9"/>
                    </a:lnTo>
                    <a:lnTo>
                      <a:pt x="7" y="7"/>
                    </a:lnTo>
                    <a:lnTo>
                      <a:pt x="9" y="6"/>
                    </a:lnTo>
                    <a:lnTo>
                      <a:pt x="11" y="5"/>
                    </a:lnTo>
                    <a:lnTo>
                      <a:pt x="13" y="3"/>
                    </a:lnTo>
                    <a:lnTo>
                      <a:pt x="15" y="2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30" y="1"/>
                    </a:lnTo>
                    <a:lnTo>
                      <a:pt x="32" y="1"/>
                    </a:lnTo>
                    <a:lnTo>
                      <a:pt x="35" y="2"/>
                    </a:lnTo>
                    <a:lnTo>
                      <a:pt x="37" y="3"/>
                    </a:lnTo>
                    <a:lnTo>
                      <a:pt x="39" y="5"/>
                    </a:lnTo>
                    <a:lnTo>
                      <a:pt x="41" y="6"/>
                    </a:lnTo>
                    <a:lnTo>
                      <a:pt x="43" y="7"/>
                    </a:lnTo>
                    <a:lnTo>
                      <a:pt x="44" y="9"/>
                    </a:lnTo>
                    <a:lnTo>
                      <a:pt x="46" y="11"/>
                    </a:lnTo>
                    <a:lnTo>
                      <a:pt x="47" y="13"/>
                    </a:lnTo>
                    <a:lnTo>
                      <a:pt x="48" y="15"/>
                    </a:lnTo>
                    <a:lnTo>
                      <a:pt x="49" y="18"/>
                    </a:lnTo>
                    <a:lnTo>
                      <a:pt x="49" y="20"/>
                    </a:lnTo>
                    <a:lnTo>
                      <a:pt x="50" y="22"/>
                    </a:lnTo>
                    <a:lnTo>
                      <a:pt x="50" y="25"/>
                    </a:lnTo>
                    <a:lnTo>
                      <a:pt x="50" y="28"/>
                    </a:lnTo>
                    <a:lnTo>
                      <a:pt x="49" y="30"/>
                    </a:lnTo>
                    <a:lnTo>
                      <a:pt x="49" y="33"/>
                    </a:lnTo>
                    <a:lnTo>
                      <a:pt x="48" y="35"/>
                    </a:lnTo>
                    <a:lnTo>
                      <a:pt x="47" y="37"/>
                    </a:lnTo>
                    <a:lnTo>
                      <a:pt x="46" y="40"/>
                    </a:lnTo>
                    <a:lnTo>
                      <a:pt x="44" y="41"/>
                    </a:lnTo>
                    <a:lnTo>
                      <a:pt x="43" y="43"/>
                    </a:lnTo>
                    <a:lnTo>
                      <a:pt x="41" y="45"/>
                    </a:lnTo>
                    <a:lnTo>
                      <a:pt x="39" y="46"/>
                    </a:lnTo>
                    <a:lnTo>
                      <a:pt x="37" y="47"/>
                    </a:lnTo>
                    <a:lnTo>
                      <a:pt x="35" y="48"/>
                    </a:lnTo>
                    <a:lnTo>
                      <a:pt x="32" y="49"/>
                    </a:lnTo>
                    <a:lnTo>
                      <a:pt x="30" y="50"/>
                    </a:lnTo>
                    <a:lnTo>
                      <a:pt x="28" y="50"/>
                    </a:lnTo>
                    <a:lnTo>
                      <a:pt x="25" y="50"/>
                    </a:lnTo>
                    <a:lnTo>
                      <a:pt x="22" y="50"/>
                    </a:lnTo>
                    <a:lnTo>
                      <a:pt x="19" y="50"/>
                    </a:lnTo>
                    <a:lnTo>
                      <a:pt x="18" y="49"/>
                    </a:lnTo>
                    <a:lnTo>
                      <a:pt x="15" y="48"/>
                    </a:lnTo>
                    <a:lnTo>
                      <a:pt x="13" y="47"/>
                    </a:lnTo>
                    <a:lnTo>
                      <a:pt x="11" y="46"/>
                    </a:lnTo>
                    <a:lnTo>
                      <a:pt x="9" y="45"/>
                    </a:lnTo>
                    <a:lnTo>
                      <a:pt x="7" y="43"/>
                    </a:lnTo>
                    <a:lnTo>
                      <a:pt x="6" y="41"/>
                    </a:lnTo>
                    <a:lnTo>
                      <a:pt x="4" y="40"/>
                    </a:lnTo>
                    <a:lnTo>
                      <a:pt x="3" y="37"/>
                    </a:lnTo>
                    <a:lnTo>
                      <a:pt x="2" y="35"/>
                    </a:lnTo>
                    <a:lnTo>
                      <a:pt x="1" y="33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0" y="25"/>
                    </a:lnTo>
                    <a:close/>
                  </a:path>
                </a:pathLst>
              </a:cu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3" name="Rectangle 72"/>
              <p:cNvSpPr>
                <a:spLocks noChangeArrowheads="1"/>
              </p:cNvSpPr>
              <p:nvPr/>
            </p:nvSpPr>
            <p:spPr bwMode="auto">
              <a:xfrm>
                <a:off x="2755" y="2601"/>
                <a:ext cx="77" cy="1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27742" name="AutoShape 77"/>
            <p:cNvCxnSpPr>
              <a:cxnSpLocks noChangeShapeType="1"/>
              <a:stCxn id="27747" idx="32"/>
              <a:endCxn id="27681" idx="6"/>
            </p:cNvCxnSpPr>
            <p:nvPr/>
          </p:nvCxnSpPr>
          <p:spPr bwMode="auto">
            <a:xfrm flipV="1">
              <a:off x="5190" y="2339"/>
              <a:ext cx="172" cy="481"/>
            </a:xfrm>
            <a:prstGeom prst="bentConnector2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43" name="AutoShape 81"/>
            <p:cNvCxnSpPr>
              <a:cxnSpLocks noChangeShapeType="1"/>
              <a:stCxn id="27679" idx="3"/>
              <a:endCxn id="27752" idx="30"/>
            </p:cNvCxnSpPr>
            <p:nvPr/>
          </p:nvCxnSpPr>
          <p:spPr bwMode="auto">
            <a:xfrm flipV="1">
              <a:off x="4817" y="2906"/>
              <a:ext cx="111" cy="224"/>
            </a:xfrm>
            <a:prstGeom prst="bentConnector3">
              <a:avLst>
                <a:gd name="adj1" fmla="val 5135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44" name="AutoShape 82"/>
            <p:cNvCxnSpPr>
              <a:cxnSpLocks noChangeShapeType="1"/>
            </p:cNvCxnSpPr>
            <p:nvPr/>
          </p:nvCxnSpPr>
          <p:spPr bwMode="auto">
            <a:xfrm flipV="1">
              <a:off x="4817" y="2339"/>
              <a:ext cx="435" cy="791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45" name="AutoShape 84"/>
            <p:cNvCxnSpPr>
              <a:cxnSpLocks noChangeShapeType="1"/>
            </p:cNvCxnSpPr>
            <p:nvPr/>
          </p:nvCxnSpPr>
          <p:spPr bwMode="auto">
            <a:xfrm flipV="1">
              <a:off x="4326" y="2294"/>
              <a:ext cx="781" cy="461"/>
            </a:xfrm>
            <a:prstGeom prst="bentConnector3">
              <a:avLst>
                <a:gd name="adj1" fmla="val 5006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Group 115"/>
          <p:cNvGrpSpPr>
            <a:grpSpLocks/>
          </p:cNvGrpSpPr>
          <p:nvPr/>
        </p:nvGrpSpPr>
        <p:grpSpPr bwMode="auto">
          <a:xfrm>
            <a:off x="2076450" y="3708400"/>
            <a:ext cx="2025650" cy="1260475"/>
            <a:chOff x="966" y="2336"/>
            <a:chExt cx="1276" cy="794"/>
          </a:xfrm>
        </p:grpSpPr>
        <p:cxnSp>
          <p:nvCxnSpPr>
            <p:cNvPr id="27727" name="AutoShape 74"/>
            <p:cNvCxnSpPr>
              <a:cxnSpLocks noChangeShapeType="1"/>
              <a:endCxn id="27756" idx="6"/>
            </p:cNvCxnSpPr>
            <p:nvPr/>
          </p:nvCxnSpPr>
          <p:spPr bwMode="auto">
            <a:xfrm rot="16200000">
              <a:off x="878" y="2574"/>
              <a:ext cx="794" cy="317"/>
            </a:xfrm>
            <a:prstGeom prst="bentConnector3">
              <a:avLst>
                <a:gd name="adj1" fmla="val 4987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28" name="AutoShape 88"/>
            <p:cNvCxnSpPr>
              <a:cxnSpLocks noChangeShapeType="1"/>
              <a:stCxn id="27667" idx="3"/>
              <a:endCxn id="27757" idx="3"/>
            </p:cNvCxnSpPr>
            <p:nvPr/>
          </p:nvCxnSpPr>
          <p:spPr bwMode="auto">
            <a:xfrm flipH="1" flipV="1">
              <a:off x="1540" y="2390"/>
              <a:ext cx="702" cy="740"/>
            </a:xfrm>
            <a:prstGeom prst="bentConnector4">
              <a:avLst>
                <a:gd name="adj1" fmla="val -20514"/>
                <a:gd name="adj2" fmla="val 5648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" name="Group 89"/>
            <p:cNvGrpSpPr>
              <a:grpSpLocks/>
            </p:cNvGrpSpPr>
            <p:nvPr/>
          </p:nvGrpSpPr>
          <p:grpSpPr bwMode="auto">
            <a:xfrm>
              <a:off x="1572" y="2825"/>
              <a:ext cx="252" cy="208"/>
              <a:chOff x="2664" y="2592"/>
              <a:chExt cx="252" cy="208"/>
            </a:xfrm>
          </p:grpSpPr>
          <p:sp>
            <p:nvSpPr>
              <p:cNvPr id="27733" name="Freeform 90"/>
              <p:cNvSpPr>
                <a:spLocks/>
              </p:cNvSpPr>
              <p:nvPr/>
            </p:nvSpPr>
            <p:spPr bwMode="auto">
              <a:xfrm>
                <a:off x="2815" y="2592"/>
                <a:ext cx="101" cy="100"/>
              </a:xfrm>
              <a:custGeom>
                <a:avLst/>
                <a:gdLst>
                  <a:gd name="T0" fmla="*/ 0 w 101"/>
                  <a:gd name="T1" fmla="*/ 0 h 100"/>
                  <a:gd name="T2" fmla="*/ 5 w 101"/>
                  <a:gd name="T3" fmla="*/ 0 h 100"/>
                  <a:gd name="T4" fmla="*/ 10 w 101"/>
                  <a:gd name="T5" fmla="*/ 0 h 100"/>
                  <a:gd name="T6" fmla="*/ 15 w 101"/>
                  <a:gd name="T7" fmla="*/ 1 h 100"/>
                  <a:gd name="T8" fmla="*/ 20 w 101"/>
                  <a:gd name="T9" fmla="*/ 2 h 100"/>
                  <a:gd name="T10" fmla="*/ 25 w 101"/>
                  <a:gd name="T11" fmla="*/ 3 h 100"/>
                  <a:gd name="T12" fmla="*/ 30 w 101"/>
                  <a:gd name="T13" fmla="*/ 5 h 100"/>
                  <a:gd name="T14" fmla="*/ 35 w 101"/>
                  <a:gd name="T15" fmla="*/ 6 h 100"/>
                  <a:gd name="T16" fmla="*/ 39 w 101"/>
                  <a:gd name="T17" fmla="*/ 8 h 100"/>
                  <a:gd name="T18" fmla="*/ 44 w 101"/>
                  <a:gd name="T19" fmla="*/ 10 h 100"/>
                  <a:gd name="T20" fmla="*/ 48 w 101"/>
                  <a:gd name="T21" fmla="*/ 12 h 100"/>
                  <a:gd name="T22" fmla="*/ 52 w 101"/>
                  <a:gd name="T23" fmla="*/ 15 h 100"/>
                  <a:gd name="T24" fmla="*/ 57 w 101"/>
                  <a:gd name="T25" fmla="*/ 17 h 100"/>
                  <a:gd name="T26" fmla="*/ 60 w 101"/>
                  <a:gd name="T27" fmla="*/ 20 h 100"/>
                  <a:gd name="T28" fmla="*/ 64 w 101"/>
                  <a:gd name="T29" fmla="*/ 23 h 100"/>
                  <a:gd name="T30" fmla="*/ 68 w 101"/>
                  <a:gd name="T31" fmla="*/ 26 h 100"/>
                  <a:gd name="T32" fmla="*/ 71 w 101"/>
                  <a:gd name="T33" fmla="*/ 29 h 100"/>
                  <a:gd name="T34" fmla="*/ 74 w 101"/>
                  <a:gd name="T35" fmla="*/ 33 h 100"/>
                  <a:gd name="T36" fmla="*/ 78 w 101"/>
                  <a:gd name="T37" fmla="*/ 36 h 100"/>
                  <a:gd name="T38" fmla="*/ 81 w 101"/>
                  <a:gd name="T39" fmla="*/ 40 h 100"/>
                  <a:gd name="T40" fmla="*/ 84 w 101"/>
                  <a:gd name="T41" fmla="*/ 45 h 100"/>
                  <a:gd name="T42" fmla="*/ 86 w 101"/>
                  <a:gd name="T43" fmla="*/ 48 h 100"/>
                  <a:gd name="T44" fmla="*/ 89 w 101"/>
                  <a:gd name="T45" fmla="*/ 53 h 100"/>
                  <a:gd name="T46" fmla="*/ 91 w 101"/>
                  <a:gd name="T47" fmla="*/ 57 h 100"/>
                  <a:gd name="T48" fmla="*/ 93 w 101"/>
                  <a:gd name="T49" fmla="*/ 62 h 100"/>
                  <a:gd name="T50" fmla="*/ 95 w 101"/>
                  <a:gd name="T51" fmla="*/ 66 h 100"/>
                  <a:gd name="T52" fmla="*/ 97 w 101"/>
                  <a:gd name="T53" fmla="*/ 71 h 100"/>
                  <a:gd name="T54" fmla="*/ 98 w 101"/>
                  <a:gd name="T55" fmla="*/ 76 h 100"/>
                  <a:gd name="T56" fmla="*/ 99 w 101"/>
                  <a:gd name="T57" fmla="*/ 80 h 100"/>
                  <a:gd name="T58" fmla="*/ 100 w 101"/>
                  <a:gd name="T59" fmla="*/ 85 h 100"/>
                  <a:gd name="T60" fmla="*/ 100 w 101"/>
                  <a:gd name="T61" fmla="*/ 90 h 100"/>
                  <a:gd name="T62" fmla="*/ 101 w 101"/>
                  <a:gd name="T63" fmla="*/ 95 h 100"/>
                  <a:gd name="T64" fmla="*/ 101 w 101"/>
                  <a:gd name="T65" fmla="*/ 100 h 1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1"/>
                  <a:gd name="T100" fmla="*/ 0 h 100"/>
                  <a:gd name="T101" fmla="*/ 101 w 101"/>
                  <a:gd name="T102" fmla="*/ 100 h 1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1" h="10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  <a:lnTo>
                      <a:pt x="15" y="1"/>
                    </a:lnTo>
                    <a:lnTo>
                      <a:pt x="20" y="2"/>
                    </a:lnTo>
                    <a:lnTo>
                      <a:pt x="25" y="3"/>
                    </a:lnTo>
                    <a:lnTo>
                      <a:pt x="30" y="5"/>
                    </a:lnTo>
                    <a:lnTo>
                      <a:pt x="35" y="6"/>
                    </a:lnTo>
                    <a:lnTo>
                      <a:pt x="39" y="8"/>
                    </a:lnTo>
                    <a:lnTo>
                      <a:pt x="44" y="10"/>
                    </a:lnTo>
                    <a:lnTo>
                      <a:pt x="48" y="12"/>
                    </a:lnTo>
                    <a:lnTo>
                      <a:pt x="52" y="15"/>
                    </a:lnTo>
                    <a:lnTo>
                      <a:pt x="57" y="17"/>
                    </a:lnTo>
                    <a:lnTo>
                      <a:pt x="60" y="20"/>
                    </a:lnTo>
                    <a:lnTo>
                      <a:pt x="64" y="23"/>
                    </a:lnTo>
                    <a:lnTo>
                      <a:pt x="68" y="26"/>
                    </a:lnTo>
                    <a:lnTo>
                      <a:pt x="71" y="29"/>
                    </a:lnTo>
                    <a:lnTo>
                      <a:pt x="74" y="33"/>
                    </a:lnTo>
                    <a:lnTo>
                      <a:pt x="78" y="36"/>
                    </a:lnTo>
                    <a:lnTo>
                      <a:pt x="81" y="40"/>
                    </a:lnTo>
                    <a:lnTo>
                      <a:pt x="84" y="45"/>
                    </a:lnTo>
                    <a:lnTo>
                      <a:pt x="86" y="48"/>
                    </a:lnTo>
                    <a:lnTo>
                      <a:pt x="89" y="53"/>
                    </a:lnTo>
                    <a:lnTo>
                      <a:pt x="91" y="57"/>
                    </a:lnTo>
                    <a:lnTo>
                      <a:pt x="93" y="62"/>
                    </a:lnTo>
                    <a:lnTo>
                      <a:pt x="95" y="66"/>
                    </a:lnTo>
                    <a:lnTo>
                      <a:pt x="97" y="71"/>
                    </a:lnTo>
                    <a:lnTo>
                      <a:pt x="98" y="76"/>
                    </a:lnTo>
                    <a:lnTo>
                      <a:pt x="99" y="80"/>
                    </a:lnTo>
                    <a:lnTo>
                      <a:pt x="100" y="85"/>
                    </a:lnTo>
                    <a:lnTo>
                      <a:pt x="100" y="90"/>
                    </a:lnTo>
                    <a:lnTo>
                      <a:pt x="101" y="95"/>
                    </a:lnTo>
                    <a:lnTo>
                      <a:pt x="101" y="10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34" name="Freeform 91"/>
              <p:cNvSpPr>
                <a:spLocks/>
              </p:cNvSpPr>
              <p:nvPr/>
            </p:nvSpPr>
            <p:spPr bwMode="auto">
              <a:xfrm>
                <a:off x="2815" y="2692"/>
                <a:ext cx="101" cy="101"/>
              </a:xfrm>
              <a:custGeom>
                <a:avLst/>
                <a:gdLst>
                  <a:gd name="T0" fmla="*/ 0 w 101"/>
                  <a:gd name="T1" fmla="*/ 101 h 101"/>
                  <a:gd name="T2" fmla="*/ 5 w 101"/>
                  <a:gd name="T3" fmla="*/ 101 h 101"/>
                  <a:gd name="T4" fmla="*/ 10 w 101"/>
                  <a:gd name="T5" fmla="*/ 101 h 101"/>
                  <a:gd name="T6" fmla="*/ 15 w 101"/>
                  <a:gd name="T7" fmla="*/ 100 h 101"/>
                  <a:gd name="T8" fmla="*/ 20 w 101"/>
                  <a:gd name="T9" fmla="*/ 99 h 101"/>
                  <a:gd name="T10" fmla="*/ 25 w 101"/>
                  <a:gd name="T11" fmla="*/ 98 h 101"/>
                  <a:gd name="T12" fmla="*/ 30 w 101"/>
                  <a:gd name="T13" fmla="*/ 97 h 101"/>
                  <a:gd name="T14" fmla="*/ 35 w 101"/>
                  <a:gd name="T15" fmla="*/ 95 h 101"/>
                  <a:gd name="T16" fmla="*/ 39 w 101"/>
                  <a:gd name="T17" fmla="*/ 94 h 101"/>
                  <a:gd name="T18" fmla="*/ 44 w 101"/>
                  <a:gd name="T19" fmla="*/ 91 h 101"/>
                  <a:gd name="T20" fmla="*/ 48 w 101"/>
                  <a:gd name="T21" fmla="*/ 89 h 101"/>
                  <a:gd name="T22" fmla="*/ 52 w 101"/>
                  <a:gd name="T23" fmla="*/ 87 h 101"/>
                  <a:gd name="T24" fmla="*/ 57 w 101"/>
                  <a:gd name="T25" fmla="*/ 84 h 101"/>
                  <a:gd name="T26" fmla="*/ 60 w 101"/>
                  <a:gd name="T27" fmla="*/ 82 h 101"/>
                  <a:gd name="T28" fmla="*/ 64 w 101"/>
                  <a:gd name="T29" fmla="*/ 79 h 101"/>
                  <a:gd name="T30" fmla="*/ 68 w 101"/>
                  <a:gd name="T31" fmla="*/ 75 h 101"/>
                  <a:gd name="T32" fmla="*/ 71 w 101"/>
                  <a:gd name="T33" fmla="*/ 72 h 101"/>
                  <a:gd name="T34" fmla="*/ 74 w 101"/>
                  <a:gd name="T35" fmla="*/ 68 h 101"/>
                  <a:gd name="T36" fmla="*/ 78 w 101"/>
                  <a:gd name="T37" fmla="*/ 65 h 101"/>
                  <a:gd name="T38" fmla="*/ 81 w 101"/>
                  <a:gd name="T39" fmla="*/ 61 h 101"/>
                  <a:gd name="T40" fmla="*/ 84 w 101"/>
                  <a:gd name="T41" fmla="*/ 57 h 101"/>
                  <a:gd name="T42" fmla="*/ 86 w 101"/>
                  <a:gd name="T43" fmla="*/ 53 h 101"/>
                  <a:gd name="T44" fmla="*/ 89 w 101"/>
                  <a:gd name="T45" fmla="*/ 49 h 101"/>
                  <a:gd name="T46" fmla="*/ 91 w 101"/>
                  <a:gd name="T47" fmla="*/ 44 h 101"/>
                  <a:gd name="T48" fmla="*/ 93 w 101"/>
                  <a:gd name="T49" fmla="*/ 40 h 101"/>
                  <a:gd name="T50" fmla="*/ 95 w 101"/>
                  <a:gd name="T51" fmla="*/ 35 h 101"/>
                  <a:gd name="T52" fmla="*/ 97 w 101"/>
                  <a:gd name="T53" fmla="*/ 31 h 101"/>
                  <a:gd name="T54" fmla="*/ 98 w 101"/>
                  <a:gd name="T55" fmla="*/ 26 h 101"/>
                  <a:gd name="T56" fmla="*/ 99 w 101"/>
                  <a:gd name="T57" fmla="*/ 21 h 101"/>
                  <a:gd name="T58" fmla="*/ 100 w 101"/>
                  <a:gd name="T59" fmla="*/ 16 h 101"/>
                  <a:gd name="T60" fmla="*/ 100 w 101"/>
                  <a:gd name="T61" fmla="*/ 11 h 101"/>
                  <a:gd name="T62" fmla="*/ 101 w 101"/>
                  <a:gd name="T63" fmla="*/ 5 h 101"/>
                  <a:gd name="T64" fmla="*/ 101 w 101"/>
                  <a:gd name="T65" fmla="*/ 0 h 1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1"/>
                  <a:gd name="T100" fmla="*/ 0 h 101"/>
                  <a:gd name="T101" fmla="*/ 101 w 101"/>
                  <a:gd name="T102" fmla="*/ 101 h 10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1" h="101">
                    <a:moveTo>
                      <a:pt x="0" y="101"/>
                    </a:moveTo>
                    <a:lnTo>
                      <a:pt x="5" y="101"/>
                    </a:lnTo>
                    <a:lnTo>
                      <a:pt x="10" y="101"/>
                    </a:lnTo>
                    <a:lnTo>
                      <a:pt x="15" y="100"/>
                    </a:lnTo>
                    <a:lnTo>
                      <a:pt x="20" y="99"/>
                    </a:lnTo>
                    <a:lnTo>
                      <a:pt x="25" y="98"/>
                    </a:lnTo>
                    <a:lnTo>
                      <a:pt x="30" y="97"/>
                    </a:lnTo>
                    <a:lnTo>
                      <a:pt x="35" y="95"/>
                    </a:lnTo>
                    <a:lnTo>
                      <a:pt x="39" y="94"/>
                    </a:lnTo>
                    <a:lnTo>
                      <a:pt x="44" y="91"/>
                    </a:lnTo>
                    <a:lnTo>
                      <a:pt x="48" y="89"/>
                    </a:lnTo>
                    <a:lnTo>
                      <a:pt x="52" y="87"/>
                    </a:lnTo>
                    <a:lnTo>
                      <a:pt x="57" y="84"/>
                    </a:lnTo>
                    <a:lnTo>
                      <a:pt x="60" y="82"/>
                    </a:lnTo>
                    <a:lnTo>
                      <a:pt x="64" y="79"/>
                    </a:lnTo>
                    <a:lnTo>
                      <a:pt x="68" y="75"/>
                    </a:lnTo>
                    <a:lnTo>
                      <a:pt x="71" y="72"/>
                    </a:lnTo>
                    <a:lnTo>
                      <a:pt x="74" y="68"/>
                    </a:lnTo>
                    <a:lnTo>
                      <a:pt x="78" y="65"/>
                    </a:lnTo>
                    <a:lnTo>
                      <a:pt x="81" y="61"/>
                    </a:lnTo>
                    <a:lnTo>
                      <a:pt x="84" y="57"/>
                    </a:lnTo>
                    <a:lnTo>
                      <a:pt x="86" y="53"/>
                    </a:lnTo>
                    <a:lnTo>
                      <a:pt x="89" y="49"/>
                    </a:lnTo>
                    <a:lnTo>
                      <a:pt x="91" y="44"/>
                    </a:lnTo>
                    <a:lnTo>
                      <a:pt x="93" y="40"/>
                    </a:lnTo>
                    <a:lnTo>
                      <a:pt x="95" y="35"/>
                    </a:lnTo>
                    <a:lnTo>
                      <a:pt x="97" y="31"/>
                    </a:lnTo>
                    <a:lnTo>
                      <a:pt x="98" y="26"/>
                    </a:lnTo>
                    <a:lnTo>
                      <a:pt x="99" y="21"/>
                    </a:lnTo>
                    <a:lnTo>
                      <a:pt x="100" y="16"/>
                    </a:lnTo>
                    <a:lnTo>
                      <a:pt x="100" y="11"/>
                    </a:lnTo>
                    <a:lnTo>
                      <a:pt x="101" y="5"/>
                    </a:lnTo>
                    <a:lnTo>
                      <a:pt x="101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35" name="Rectangle 92"/>
              <p:cNvSpPr>
                <a:spLocks noChangeArrowheads="1"/>
              </p:cNvSpPr>
              <p:nvPr/>
            </p:nvSpPr>
            <p:spPr bwMode="auto">
              <a:xfrm>
                <a:off x="2714" y="2592"/>
                <a:ext cx="101" cy="201"/>
              </a:xfrm>
              <a:prstGeom prst="rect">
                <a:avLst/>
              </a:prstGeom>
              <a:noFill/>
              <a:ln w="206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36" name="Freeform 93"/>
              <p:cNvSpPr>
                <a:spLocks/>
              </p:cNvSpPr>
              <p:nvPr/>
            </p:nvSpPr>
            <p:spPr bwMode="auto">
              <a:xfrm>
                <a:off x="2670" y="2598"/>
                <a:ext cx="50" cy="51"/>
              </a:xfrm>
              <a:custGeom>
                <a:avLst/>
                <a:gdLst>
                  <a:gd name="T0" fmla="*/ 0 w 50"/>
                  <a:gd name="T1" fmla="*/ 23 h 51"/>
                  <a:gd name="T2" fmla="*/ 1 w 50"/>
                  <a:gd name="T3" fmla="*/ 18 h 51"/>
                  <a:gd name="T4" fmla="*/ 3 w 50"/>
                  <a:gd name="T5" fmla="*/ 13 h 51"/>
                  <a:gd name="T6" fmla="*/ 6 w 50"/>
                  <a:gd name="T7" fmla="*/ 9 h 51"/>
                  <a:gd name="T8" fmla="*/ 9 w 50"/>
                  <a:gd name="T9" fmla="*/ 6 h 51"/>
                  <a:gd name="T10" fmla="*/ 13 w 50"/>
                  <a:gd name="T11" fmla="*/ 3 h 51"/>
                  <a:gd name="T12" fmla="*/ 18 w 50"/>
                  <a:gd name="T13" fmla="*/ 1 h 51"/>
                  <a:gd name="T14" fmla="*/ 22 w 50"/>
                  <a:gd name="T15" fmla="*/ 0 h 51"/>
                  <a:gd name="T16" fmla="*/ 28 w 50"/>
                  <a:gd name="T17" fmla="*/ 0 h 51"/>
                  <a:gd name="T18" fmla="*/ 33 w 50"/>
                  <a:gd name="T19" fmla="*/ 1 h 51"/>
                  <a:gd name="T20" fmla="*/ 37 w 50"/>
                  <a:gd name="T21" fmla="*/ 3 h 51"/>
                  <a:gd name="T22" fmla="*/ 41 w 50"/>
                  <a:gd name="T23" fmla="*/ 6 h 51"/>
                  <a:gd name="T24" fmla="*/ 45 w 50"/>
                  <a:gd name="T25" fmla="*/ 9 h 51"/>
                  <a:gd name="T26" fmla="*/ 47 w 50"/>
                  <a:gd name="T27" fmla="*/ 13 h 51"/>
                  <a:gd name="T28" fmla="*/ 49 w 50"/>
                  <a:gd name="T29" fmla="*/ 18 h 51"/>
                  <a:gd name="T30" fmla="*/ 50 w 50"/>
                  <a:gd name="T31" fmla="*/ 23 h 51"/>
                  <a:gd name="T32" fmla="*/ 50 w 50"/>
                  <a:gd name="T33" fmla="*/ 28 h 51"/>
                  <a:gd name="T34" fmla="*/ 49 w 50"/>
                  <a:gd name="T35" fmla="*/ 33 h 51"/>
                  <a:gd name="T36" fmla="*/ 47 w 50"/>
                  <a:gd name="T37" fmla="*/ 37 h 51"/>
                  <a:gd name="T38" fmla="*/ 45 w 50"/>
                  <a:gd name="T39" fmla="*/ 42 h 51"/>
                  <a:gd name="T40" fmla="*/ 41 w 50"/>
                  <a:gd name="T41" fmla="*/ 45 h 51"/>
                  <a:gd name="T42" fmla="*/ 37 w 50"/>
                  <a:gd name="T43" fmla="*/ 47 h 51"/>
                  <a:gd name="T44" fmla="*/ 33 w 50"/>
                  <a:gd name="T45" fmla="*/ 49 h 51"/>
                  <a:gd name="T46" fmla="*/ 28 w 50"/>
                  <a:gd name="T47" fmla="*/ 51 h 51"/>
                  <a:gd name="T48" fmla="*/ 22 w 50"/>
                  <a:gd name="T49" fmla="*/ 51 h 51"/>
                  <a:gd name="T50" fmla="*/ 18 w 50"/>
                  <a:gd name="T51" fmla="*/ 49 h 51"/>
                  <a:gd name="T52" fmla="*/ 13 w 50"/>
                  <a:gd name="T53" fmla="*/ 47 h 51"/>
                  <a:gd name="T54" fmla="*/ 9 w 50"/>
                  <a:gd name="T55" fmla="*/ 45 h 51"/>
                  <a:gd name="T56" fmla="*/ 6 w 50"/>
                  <a:gd name="T57" fmla="*/ 42 h 51"/>
                  <a:gd name="T58" fmla="*/ 3 w 50"/>
                  <a:gd name="T59" fmla="*/ 37 h 51"/>
                  <a:gd name="T60" fmla="*/ 1 w 50"/>
                  <a:gd name="T61" fmla="*/ 33 h 51"/>
                  <a:gd name="T62" fmla="*/ 0 w 50"/>
                  <a:gd name="T63" fmla="*/ 28 h 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0"/>
                  <a:gd name="T97" fmla="*/ 0 h 51"/>
                  <a:gd name="T98" fmla="*/ 50 w 50"/>
                  <a:gd name="T99" fmla="*/ 51 h 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0" h="51">
                    <a:moveTo>
                      <a:pt x="0" y="25"/>
                    </a:moveTo>
                    <a:lnTo>
                      <a:pt x="0" y="23"/>
                    </a:lnTo>
                    <a:lnTo>
                      <a:pt x="1" y="20"/>
                    </a:lnTo>
                    <a:lnTo>
                      <a:pt x="1" y="18"/>
                    </a:lnTo>
                    <a:lnTo>
                      <a:pt x="2" y="16"/>
                    </a:lnTo>
                    <a:lnTo>
                      <a:pt x="3" y="13"/>
                    </a:lnTo>
                    <a:lnTo>
                      <a:pt x="5" y="11"/>
                    </a:lnTo>
                    <a:lnTo>
                      <a:pt x="6" y="9"/>
                    </a:lnTo>
                    <a:lnTo>
                      <a:pt x="7" y="7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3" y="3"/>
                    </a:lnTo>
                    <a:lnTo>
                      <a:pt x="15" y="2"/>
                    </a:lnTo>
                    <a:lnTo>
                      <a:pt x="18" y="1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3" y="1"/>
                    </a:lnTo>
                    <a:lnTo>
                      <a:pt x="35" y="2"/>
                    </a:lnTo>
                    <a:lnTo>
                      <a:pt x="37" y="3"/>
                    </a:lnTo>
                    <a:lnTo>
                      <a:pt x="40" y="4"/>
                    </a:lnTo>
                    <a:lnTo>
                      <a:pt x="41" y="6"/>
                    </a:lnTo>
                    <a:lnTo>
                      <a:pt x="43" y="7"/>
                    </a:lnTo>
                    <a:lnTo>
                      <a:pt x="45" y="9"/>
                    </a:lnTo>
                    <a:lnTo>
                      <a:pt x="46" y="11"/>
                    </a:lnTo>
                    <a:lnTo>
                      <a:pt x="47" y="13"/>
                    </a:lnTo>
                    <a:lnTo>
                      <a:pt x="48" y="16"/>
                    </a:lnTo>
                    <a:lnTo>
                      <a:pt x="49" y="18"/>
                    </a:lnTo>
                    <a:lnTo>
                      <a:pt x="50" y="20"/>
                    </a:lnTo>
                    <a:lnTo>
                      <a:pt x="50" y="23"/>
                    </a:lnTo>
                    <a:lnTo>
                      <a:pt x="50" y="25"/>
                    </a:lnTo>
                    <a:lnTo>
                      <a:pt x="50" y="28"/>
                    </a:lnTo>
                    <a:lnTo>
                      <a:pt x="50" y="30"/>
                    </a:lnTo>
                    <a:lnTo>
                      <a:pt x="49" y="33"/>
                    </a:lnTo>
                    <a:lnTo>
                      <a:pt x="48" y="35"/>
                    </a:lnTo>
                    <a:lnTo>
                      <a:pt x="47" y="37"/>
                    </a:lnTo>
                    <a:lnTo>
                      <a:pt x="46" y="40"/>
                    </a:lnTo>
                    <a:lnTo>
                      <a:pt x="45" y="42"/>
                    </a:lnTo>
                    <a:lnTo>
                      <a:pt x="43" y="43"/>
                    </a:lnTo>
                    <a:lnTo>
                      <a:pt x="41" y="45"/>
                    </a:lnTo>
                    <a:lnTo>
                      <a:pt x="40" y="46"/>
                    </a:lnTo>
                    <a:lnTo>
                      <a:pt x="37" y="47"/>
                    </a:lnTo>
                    <a:lnTo>
                      <a:pt x="35" y="49"/>
                    </a:lnTo>
                    <a:lnTo>
                      <a:pt x="33" y="49"/>
                    </a:lnTo>
                    <a:lnTo>
                      <a:pt x="31" y="50"/>
                    </a:lnTo>
                    <a:lnTo>
                      <a:pt x="28" y="51"/>
                    </a:lnTo>
                    <a:lnTo>
                      <a:pt x="26" y="51"/>
                    </a:lnTo>
                    <a:lnTo>
                      <a:pt x="22" y="51"/>
                    </a:lnTo>
                    <a:lnTo>
                      <a:pt x="20" y="50"/>
                    </a:lnTo>
                    <a:lnTo>
                      <a:pt x="18" y="49"/>
                    </a:lnTo>
                    <a:lnTo>
                      <a:pt x="15" y="49"/>
                    </a:lnTo>
                    <a:lnTo>
                      <a:pt x="13" y="47"/>
                    </a:lnTo>
                    <a:lnTo>
                      <a:pt x="11" y="46"/>
                    </a:lnTo>
                    <a:lnTo>
                      <a:pt x="9" y="45"/>
                    </a:lnTo>
                    <a:lnTo>
                      <a:pt x="7" y="43"/>
                    </a:lnTo>
                    <a:lnTo>
                      <a:pt x="6" y="42"/>
                    </a:lnTo>
                    <a:lnTo>
                      <a:pt x="5" y="40"/>
                    </a:lnTo>
                    <a:lnTo>
                      <a:pt x="3" y="37"/>
                    </a:lnTo>
                    <a:lnTo>
                      <a:pt x="2" y="35"/>
                    </a:lnTo>
                    <a:lnTo>
                      <a:pt x="1" y="33"/>
                    </a:lnTo>
                    <a:lnTo>
                      <a:pt x="1" y="30"/>
                    </a:lnTo>
                    <a:lnTo>
                      <a:pt x="0" y="28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37" name="Freeform 94"/>
              <p:cNvSpPr>
                <a:spLocks/>
              </p:cNvSpPr>
              <p:nvPr/>
            </p:nvSpPr>
            <p:spPr bwMode="auto">
              <a:xfrm>
                <a:off x="2670" y="2750"/>
                <a:ext cx="50" cy="50"/>
              </a:xfrm>
              <a:custGeom>
                <a:avLst/>
                <a:gdLst>
                  <a:gd name="T0" fmla="*/ 0 w 50"/>
                  <a:gd name="T1" fmla="*/ 22 h 50"/>
                  <a:gd name="T2" fmla="*/ 1 w 50"/>
                  <a:gd name="T3" fmla="*/ 17 h 50"/>
                  <a:gd name="T4" fmla="*/ 3 w 50"/>
                  <a:gd name="T5" fmla="*/ 12 h 50"/>
                  <a:gd name="T6" fmla="*/ 6 w 50"/>
                  <a:gd name="T7" fmla="*/ 8 h 50"/>
                  <a:gd name="T8" fmla="*/ 9 w 50"/>
                  <a:gd name="T9" fmla="*/ 5 h 50"/>
                  <a:gd name="T10" fmla="*/ 13 w 50"/>
                  <a:gd name="T11" fmla="*/ 3 h 50"/>
                  <a:gd name="T12" fmla="*/ 18 w 50"/>
                  <a:gd name="T13" fmla="*/ 1 h 50"/>
                  <a:gd name="T14" fmla="*/ 22 w 50"/>
                  <a:gd name="T15" fmla="*/ 0 h 50"/>
                  <a:gd name="T16" fmla="*/ 28 w 50"/>
                  <a:gd name="T17" fmla="*/ 0 h 50"/>
                  <a:gd name="T18" fmla="*/ 33 w 50"/>
                  <a:gd name="T19" fmla="*/ 1 h 50"/>
                  <a:gd name="T20" fmla="*/ 37 w 50"/>
                  <a:gd name="T21" fmla="*/ 3 h 50"/>
                  <a:gd name="T22" fmla="*/ 41 w 50"/>
                  <a:gd name="T23" fmla="*/ 5 h 50"/>
                  <a:gd name="T24" fmla="*/ 45 w 50"/>
                  <a:gd name="T25" fmla="*/ 8 h 50"/>
                  <a:gd name="T26" fmla="*/ 47 w 50"/>
                  <a:gd name="T27" fmla="*/ 12 h 50"/>
                  <a:gd name="T28" fmla="*/ 49 w 50"/>
                  <a:gd name="T29" fmla="*/ 17 h 50"/>
                  <a:gd name="T30" fmla="*/ 50 w 50"/>
                  <a:gd name="T31" fmla="*/ 22 h 50"/>
                  <a:gd name="T32" fmla="*/ 50 w 50"/>
                  <a:gd name="T33" fmla="*/ 27 h 50"/>
                  <a:gd name="T34" fmla="*/ 49 w 50"/>
                  <a:gd name="T35" fmla="*/ 32 h 50"/>
                  <a:gd name="T36" fmla="*/ 47 w 50"/>
                  <a:gd name="T37" fmla="*/ 36 h 50"/>
                  <a:gd name="T38" fmla="*/ 45 w 50"/>
                  <a:gd name="T39" fmla="*/ 41 h 50"/>
                  <a:gd name="T40" fmla="*/ 41 w 50"/>
                  <a:gd name="T41" fmla="*/ 44 h 50"/>
                  <a:gd name="T42" fmla="*/ 37 w 50"/>
                  <a:gd name="T43" fmla="*/ 47 h 50"/>
                  <a:gd name="T44" fmla="*/ 33 w 50"/>
                  <a:gd name="T45" fmla="*/ 48 h 50"/>
                  <a:gd name="T46" fmla="*/ 28 w 50"/>
                  <a:gd name="T47" fmla="*/ 50 h 50"/>
                  <a:gd name="T48" fmla="*/ 22 w 50"/>
                  <a:gd name="T49" fmla="*/ 50 h 50"/>
                  <a:gd name="T50" fmla="*/ 18 w 50"/>
                  <a:gd name="T51" fmla="*/ 48 h 50"/>
                  <a:gd name="T52" fmla="*/ 13 w 50"/>
                  <a:gd name="T53" fmla="*/ 47 h 50"/>
                  <a:gd name="T54" fmla="*/ 9 w 50"/>
                  <a:gd name="T55" fmla="*/ 44 h 50"/>
                  <a:gd name="T56" fmla="*/ 6 w 50"/>
                  <a:gd name="T57" fmla="*/ 41 h 50"/>
                  <a:gd name="T58" fmla="*/ 3 w 50"/>
                  <a:gd name="T59" fmla="*/ 36 h 50"/>
                  <a:gd name="T60" fmla="*/ 1 w 50"/>
                  <a:gd name="T61" fmla="*/ 32 h 50"/>
                  <a:gd name="T62" fmla="*/ 0 w 50"/>
                  <a:gd name="T63" fmla="*/ 27 h 5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0"/>
                  <a:gd name="T97" fmla="*/ 0 h 50"/>
                  <a:gd name="T98" fmla="*/ 50 w 50"/>
                  <a:gd name="T99" fmla="*/ 50 h 5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0" h="50">
                    <a:moveTo>
                      <a:pt x="0" y="24"/>
                    </a:moveTo>
                    <a:lnTo>
                      <a:pt x="0" y="22"/>
                    </a:lnTo>
                    <a:lnTo>
                      <a:pt x="1" y="19"/>
                    </a:lnTo>
                    <a:lnTo>
                      <a:pt x="1" y="17"/>
                    </a:lnTo>
                    <a:lnTo>
                      <a:pt x="2" y="15"/>
                    </a:lnTo>
                    <a:lnTo>
                      <a:pt x="3" y="12"/>
                    </a:lnTo>
                    <a:lnTo>
                      <a:pt x="5" y="10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9" y="5"/>
                    </a:lnTo>
                    <a:lnTo>
                      <a:pt x="11" y="4"/>
                    </a:lnTo>
                    <a:lnTo>
                      <a:pt x="13" y="3"/>
                    </a:lnTo>
                    <a:lnTo>
                      <a:pt x="15" y="1"/>
                    </a:lnTo>
                    <a:lnTo>
                      <a:pt x="18" y="1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3" y="1"/>
                    </a:lnTo>
                    <a:lnTo>
                      <a:pt x="35" y="1"/>
                    </a:lnTo>
                    <a:lnTo>
                      <a:pt x="37" y="3"/>
                    </a:lnTo>
                    <a:lnTo>
                      <a:pt x="40" y="4"/>
                    </a:lnTo>
                    <a:lnTo>
                      <a:pt x="41" y="5"/>
                    </a:lnTo>
                    <a:lnTo>
                      <a:pt x="43" y="7"/>
                    </a:lnTo>
                    <a:lnTo>
                      <a:pt x="45" y="8"/>
                    </a:lnTo>
                    <a:lnTo>
                      <a:pt x="46" y="10"/>
                    </a:lnTo>
                    <a:lnTo>
                      <a:pt x="47" y="12"/>
                    </a:lnTo>
                    <a:lnTo>
                      <a:pt x="48" y="15"/>
                    </a:lnTo>
                    <a:lnTo>
                      <a:pt x="49" y="17"/>
                    </a:lnTo>
                    <a:lnTo>
                      <a:pt x="50" y="19"/>
                    </a:lnTo>
                    <a:lnTo>
                      <a:pt x="50" y="22"/>
                    </a:lnTo>
                    <a:lnTo>
                      <a:pt x="50" y="24"/>
                    </a:lnTo>
                    <a:lnTo>
                      <a:pt x="50" y="27"/>
                    </a:lnTo>
                    <a:lnTo>
                      <a:pt x="50" y="29"/>
                    </a:lnTo>
                    <a:lnTo>
                      <a:pt x="49" y="32"/>
                    </a:lnTo>
                    <a:lnTo>
                      <a:pt x="48" y="34"/>
                    </a:lnTo>
                    <a:lnTo>
                      <a:pt x="47" y="36"/>
                    </a:lnTo>
                    <a:lnTo>
                      <a:pt x="46" y="39"/>
                    </a:lnTo>
                    <a:lnTo>
                      <a:pt x="45" y="41"/>
                    </a:lnTo>
                    <a:lnTo>
                      <a:pt x="43" y="42"/>
                    </a:lnTo>
                    <a:lnTo>
                      <a:pt x="41" y="44"/>
                    </a:lnTo>
                    <a:lnTo>
                      <a:pt x="40" y="45"/>
                    </a:lnTo>
                    <a:lnTo>
                      <a:pt x="37" y="47"/>
                    </a:lnTo>
                    <a:lnTo>
                      <a:pt x="35" y="48"/>
                    </a:lnTo>
                    <a:lnTo>
                      <a:pt x="33" y="48"/>
                    </a:lnTo>
                    <a:lnTo>
                      <a:pt x="31" y="49"/>
                    </a:lnTo>
                    <a:lnTo>
                      <a:pt x="28" y="50"/>
                    </a:lnTo>
                    <a:lnTo>
                      <a:pt x="26" y="50"/>
                    </a:lnTo>
                    <a:lnTo>
                      <a:pt x="22" y="50"/>
                    </a:lnTo>
                    <a:lnTo>
                      <a:pt x="20" y="49"/>
                    </a:lnTo>
                    <a:lnTo>
                      <a:pt x="18" y="48"/>
                    </a:lnTo>
                    <a:lnTo>
                      <a:pt x="15" y="48"/>
                    </a:lnTo>
                    <a:lnTo>
                      <a:pt x="13" y="47"/>
                    </a:lnTo>
                    <a:lnTo>
                      <a:pt x="11" y="45"/>
                    </a:lnTo>
                    <a:lnTo>
                      <a:pt x="9" y="44"/>
                    </a:lnTo>
                    <a:lnTo>
                      <a:pt x="7" y="42"/>
                    </a:lnTo>
                    <a:lnTo>
                      <a:pt x="6" y="41"/>
                    </a:lnTo>
                    <a:lnTo>
                      <a:pt x="5" y="39"/>
                    </a:lnTo>
                    <a:lnTo>
                      <a:pt x="3" y="36"/>
                    </a:lnTo>
                    <a:lnTo>
                      <a:pt x="2" y="34"/>
                    </a:lnTo>
                    <a:lnTo>
                      <a:pt x="1" y="32"/>
                    </a:lnTo>
                    <a:lnTo>
                      <a:pt x="1" y="29"/>
                    </a:lnTo>
                    <a:lnTo>
                      <a:pt x="0" y="2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38" name="Freeform 95"/>
              <p:cNvSpPr>
                <a:spLocks/>
              </p:cNvSpPr>
              <p:nvPr/>
            </p:nvSpPr>
            <p:spPr bwMode="auto">
              <a:xfrm>
                <a:off x="2664" y="2592"/>
                <a:ext cx="50" cy="50"/>
              </a:xfrm>
              <a:custGeom>
                <a:avLst/>
                <a:gdLst>
                  <a:gd name="T0" fmla="*/ 0 w 50"/>
                  <a:gd name="T1" fmla="*/ 22 h 50"/>
                  <a:gd name="T2" fmla="*/ 1 w 50"/>
                  <a:gd name="T3" fmla="*/ 17 h 50"/>
                  <a:gd name="T4" fmla="*/ 3 w 50"/>
                  <a:gd name="T5" fmla="*/ 13 h 50"/>
                  <a:gd name="T6" fmla="*/ 6 w 50"/>
                  <a:gd name="T7" fmla="*/ 9 h 50"/>
                  <a:gd name="T8" fmla="*/ 9 w 50"/>
                  <a:gd name="T9" fmla="*/ 6 h 50"/>
                  <a:gd name="T10" fmla="*/ 13 w 50"/>
                  <a:gd name="T11" fmla="*/ 3 h 50"/>
                  <a:gd name="T12" fmla="*/ 18 w 50"/>
                  <a:gd name="T13" fmla="*/ 1 h 50"/>
                  <a:gd name="T14" fmla="*/ 22 w 50"/>
                  <a:gd name="T15" fmla="*/ 0 h 50"/>
                  <a:gd name="T16" fmla="*/ 28 w 50"/>
                  <a:gd name="T17" fmla="*/ 0 h 50"/>
                  <a:gd name="T18" fmla="*/ 32 w 50"/>
                  <a:gd name="T19" fmla="*/ 1 h 50"/>
                  <a:gd name="T20" fmla="*/ 37 w 50"/>
                  <a:gd name="T21" fmla="*/ 3 h 50"/>
                  <a:gd name="T22" fmla="*/ 41 w 50"/>
                  <a:gd name="T23" fmla="*/ 6 h 50"/>
                  <a:gd name="T24" fmla="*/ 44 w 50"/>
                  <a:gd name="T25" fmla="*/ 9 h 50"/>
                  <a:gd name="T26" fmla="*/ 47 w 50"/>
                  <a:gd name="T27" fmla="*/ 13 h 50"/>
                  <a:gd name="T28" fmla="*/ 49 w 50"/>
                  <a:gd name="T29" fmla="*/ 17 h 50"/>
                  <a:gd name="T30" fmla="*/ 50 w 50"/>
                  <a:gd name="T31" fmla="*/ 22 h 50"/>
                  <a:gd name="T32" fmla="*/ 50 w 50"/>
                  <a:gd name="T33" fmla="*/ 25 h 50"/>
                  <a:gd name="T34" fmla="*/ 49 w 50"/>
                  <a:gd name="T35" fmla="*/ 30 h 50"/>
                  <a:gd name="T36" fmla="*/ 48 w 50"/>
                  <a:gd name="T37" fmla="*/ 35 h 50"/>
                  <a:gd name="T38" fmla="*/ 46 w 50"/>
                  <a:gd name="T39" fmla="*/ 39 h 50"/>
                  <a:gd name="T40" fmla="*/ 43 w 50"/>
                  <a:gd name="T41" fmla="*/ 43 h 50"/>
                  <a:gd name="T42" fmla="*/ 39 w 50"/>
                  <a:gd name="T43" fmla="*/ 46 h 50"/>
                  <a:gd name="T44" fmla="*/ 35 w 50"/>
                  <a:gd name="T45" fmla="*/ 48 h 50"/>
                  <a:gd name="T46" fmla="*/ 30 w 50"/>
                  <a:gd name="T47" fmla="*/ 50 h 50"/>
                  <a:gd name="T48" fmla="*/ 25 w 50"/>
                  <a:gd name="T49" fmla="*/ 50 h 50"/>
                  <a:gd name="T50" fmla="*/ 19 w 50"/>
                  <a:gd name="T51" fmla="*/ 50 h 50"/>
                  <a:gd name="T52" fmla="*/ 15 w 50"/>
                  <a:gd name="T53" fmla="*/ 48 h 50"/>
                  <a:gd name="T54" fmla="*/ 11 w 50"/>
                  <a:gd name="T55" fmla="*/ 46 h 50"/>
                  <a:gd name="T56" fmla="*/ 7 w 50"/>
                  <a:gd name="T57" fmla="*/ 43 h 50"/>
                  <a:gd name="T58" fmla="*/ 4 w 50"/>
                  <a:gd name="T59" fmla="*/ 39 h 50"/>
                  <a:gd name="T60" fmla="*/ 2 w 50"/>
                  <a:gd name="T61" fmla="*/ 35 h 50"/>
                  <a:gd name="T62" fmla="*/ 0 w 50"/>
                  <a:gd name="T63" fmla="*/ 30 h 50"/>
                  <a:gd name="T64" fmla="*/ 0 w 50"/>
                  <a:gd name="T65" fmla="*/ 25 h 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0"/>
                  <a:gd name="T100" fmla="*/ 0 h 50"/>
                  <a:gd name="T101" fmla="*/ 50 w 50"/>
                  <a:gd name="T102" fmla="*/ 50 h 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0" h="50">
                    <a:moveTo>
                      <a:pt x="0" y="25"/>
                    </a:moveTo>
                    <a:lnTo>
                      <a:pt x="0" y="22"/>
                    </a:lnTo>
                    <a:lnTo>
                      <a:pt x="0" y="20"/>
                    </a:lnTo>
                    <a:lnTo>
                      <a:pt x="1" y="17"/>
                    </a:lnTo>
                    <a:lnTo>
                      <a:pt x="2" y="15"/>
                    </a:lnTo>
                    <a:lnTo>
                      <a:pt x="3" y="13"/>
                    </a:lnTo>
                    <a:lnTo>
                      <a:pt x="4" y="11"/>
                    </a:lnTo>
                    <a:lnTo>
                      <a:pt x="6" y="9"/>
                    </a:lnTo>
                    <a:lnTo>
                      <a:pt x="7" y="7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3" y="3"/>
                    </a:lnTo>
                    <a:lnTo>
                      <a:pt x="15" y="2"/>
                    </a:lnTo>
                    <a:lnTo>
                      <a:pt x="18" y="1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1"/>
                    </a:lnTo>
                    <a:lnTo>
                      <a:pt x="35" y="2"/>
                    </a:lnTo>
                    <a:lnTo>
                      <a:pt x="37" y="3"/>
                    </a:lnTo>
                    <a:lnTo>
                      <a:pt x="39" y="4"/>
                    </a:lnTo>
                    <a:lnTo>
                      <a:pt x="41" y="6"/>
                    </a:lnTo>
                    <a:lnTo>
                      <a:pt x="43" y="7"/>
                    </a:lnTo>
                    <a:lnTo>
                      <a:pt x="44" y="9"/>
                    </a:lnTo>
                    <a:lnTo>
                      <a:pt x="46" y="11"/>
                    </a:lnTo>
                    <a:lnTo>
                      <a:pt x="47" y="13"/>
                    </a:lnTo>
                    <a:lnTo>
                      <a:pt x="48" y="15"/>
                    </a:lnTo>
                    <a:lnTo>
                      <a:pt x="49" y="17"/>
                    </a:lnTo>
                    <a:lnTo>
                      <a:pt x="49" y="20"/>
                    </a:lnTo>
                    <a:lnTo>
                      <a:pt x="50" y="22"/>
                    </a:lnTo>
                    <a:lnTo>
                      <a:pt x="50" y="25"/>
                    </a:lnTo>
                    <a:lnTo>
                      <a:pt x="50" y="27"/>
                    </a:lnTo>
                    <a:lnTo>
                      <a:pt x="49" y="30"/>
                    </a:lnTo>
                    <a:lnTo>
                      <a:pt x="49" y="32"/>
                    </a:lnTo>
                    <a:lnTo>
                      <a:pt x="48" y="35"/>
                    </a:lnTo>
                    <a:lnTo>
                      <a:pt x="47" y="37"/>
                    </a:lnTo>
                    <a:lnTo>
                      <a:pt x="46" y="39"/>
                    </a:lnTo>
                    <a:lnTo>
                      <a:pt x="44" y="41"/>
                    </a:lnTo>
                    <a:lnTo>
                      <a:pt x="43" y="43"/>
                    </a:lnTo>
                    <a:lnTo>
                      <a:pt x="41" y="45"/>
                    </a:lnTo>
                    <a:lnTo>
                      <a:pt x="39" y="46"/>
                    </a:lnTo>
                    <a:lnTo>
                      <a:pt x="37" y="47"/>
                    </a:lnTo>
                    <a:lnTo>
                      <a:pt x="35" y="48"/>
                    </a:lnTo>
                    <a:lnTo>
                      <a:pt x="32" y="49"/>
                    </a:lnTo>
                    <a:lnTo>
                      <a:pt x="30" y="50"/>
                    </a:lnTo>
                    <a:lnTo>
                      <a:pt x="28" y="50"/>
                    </a:lnTo>
                    <a:lnTo>
                      <a:pt x="25" y="50"/>
                    </a:lnTo>
                    <a:lnTo>
                      <a:pt x="22" y="50"/>
                    </a:lnTo>
                    <a:lnTo>
                      <a:pt x="19" y="50"/>
                    </a:lnTo>
                    <a:lnTo>
                      <a:pt x="18" y="49"/>
                    </a:lnTo>
                    <a:lnTo>
                      <a:pt x="15" y="48"/>
                    </a:lnTo>
                    <a:lnTo>
                      <a:pt x="13" y="47"/>
                    </a:lnTo>
                    <a:lnTo>
                      <a:pt x="11" y="46"/>
                    </a:lnTo>
                    <a:lnTo>
                      <a:pt x="9" y="45"/>
                    </a:lnTo>
                    <a:lnTo>
                      <a:pt x="7" y="43"/>
                    </a:lnTo>
                    <a:lnTo>
                      <a:pt x="6" y="41"/>
                    </a:lnTo>
                    <a:lnTo>
                      <a:pt x="4" y="39"/>
                    </a:lnTo>
                    <a:lnTo>
                      <a:pt x="3" y="37"/>
                    </a:lnTo>
                    <a:lnTo>
                      <a:pt x="2" y="35"/>
                    </a:lnTo>
                    <a:lnTo>
                      <a:pt x="1" y="32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0" y="25"/>
                    </a:lnTo>
                    <a:close/>
                  </a:path>
                </a:pathLst>
              </a:cu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39" name="Freeform 96"/>
              <p:cNvSpPr>
                <a:spLocks/>
              </p:cNvSpPr>
              <p:nvPr/>
            </p:nvSpPr>
            <p:spPr bwMode="auto">
              <a:xfrm>
                <a:off x="2664" y="2743"/>
                <a:ext cx="50" cy="50"/>
              </a:xfrm>
              <a:custGeom>
                <a:avLst/>
                <a:gdLst>
                  <a:gd name="T0" fmla="*/ 0 w 50"/>
                  <a:gd name="T1" fmla="*/ 22 h 50"/>
                  <a:gd name="T2" fmla="*/ 1 w 50"/>
                  <a:gd name="T3" fmla="*/ 18 h 50"/>
                  <a:gd name="T4" fmla="*/ 3 w 50"/>
                  <a:gd name="T5" fmla="*/ 13 h 50"/>
                  <a:gd name="T6" fmla="*/ 6 w 50"/>
                  <a:gd name="T7" fmla="*/ 9 h 50"/>
                  <a:gd name="T8" fmla="*/ 9 w 50"/>
                  <a:gd name="T9" fmla="*/ 6 h 50"/>
                  <a:gd name="T10" fmla="*/ 13 w 50"/>
                  <a:gd name="T11" fmla="*/ 3 h 50"/>
                  <a:gd name="T12" fmla="*/ 18 w 50"/>
                  <a:gd name="T13" fmla="*/ 1 h 50"/>
                  <a:gd name="T14" fmla="*/ 22 w 50"/>
                  <a:gd name="T15" fmla="*/ 0 h 50"/>
                  <a:gd name="T16" fmla="*/ 28 w 50"/>
                  <a:gd name="T17" fmla="*/ 0 h 50"/>
                  <a:gd name="T18" fmla="*/ 32 w 50"/>
                  <a:gd name="T19" fmla="*/ 1 h 50"/>
                  <a:gd name="T20" fmla="*/ 37 w 50"/>
                  <a:gd name="T21" fmla="*/ 3 h 50"/>
                  <a:gd name="T22" fmla="*/ 41 w 50"/>
                  <a:gd name="T23" fmla="*/ 6 h 50"/>
                  <a:gd name="T24" fmla="*/ 44 w 50"/>
                  <a:gd name="T25" fmla="*/ 9 h 50"/>
                  <a:gd name="T26" fmla="*/ 47 w 50"/>
                  <a:gd name="T27" fmla="*/ 13 h 50"/>
                  <a:gd name="T28" fmla="*/ 49 w 50"/>
                  <a:gd name="T29" fmla="*/ 18 h 50"/>
                  <a:gd name="T30" fmla="*/ 50 w 50"/>
                  <a:gd name="T31" fmla="*/ 22 h 50"/>
                  <a:gd name="T32" fmla="*/ 50 w 50"/>
                  <a:gd name="T33" fmla="*/ 25 h 50"/>
                  <a:gd name="T34" fmla="*/ 49 w 50"/>
                  <a:gd name="T35" fmla="*/ 30 h 50"/>
                  <a:gd name="T36" fmla="*/ 48 w 50"/>
                  <a:gd name="T37" fmla="*/ 35 h 50"/>
                  <a:gd name="T38" fmla="*/ 46 w 50"/>
                  <a:gd name="T39" fmla="*/ 40 h 50"/>
                  <a:gd name="T40" fmla="*/ 43 w 50"/>
                  <a:gd name="T41" fmla="*/ 43 h 50"/>
                  <a:gd name="T42" fmla="*/ 39 w 50"/>
                  <a:gd name="T43" fmla="*/ 46 h 50"/>
                  <a:gd name="T44" fmla="*/ 35 w 50"/>
                  <a:gd name="T45" fmla="*/ 48 h 50"/>
                  <a:gd name="T46" fmla="*/ 30 w 50"/>
                  <a:gd name="T47" fmla="*/ 50 h 50"/>
                  <a:gd name="T48" fmla="*/ 25 w 50"/>
                  <a:gd name="T49" fmla="*/ 50 h 50"/>
                  <a:gd name="T50" fmla="*/ 19 w 50"/>
                  <a:gd name="T51" fmla="*/ 50 h 50"/>
                  <a:gd name="T52" fmla="*/ 15 w 50"/>
                  <a:gd name="T53" fmla="*/ 48 h 50"/>
                  <a:gd name="T54" fmla="*/ 11 w 50"/>
                  <a:gd name="T55" fmla="*/ 46 h 50"/>
                  <a:gd name="T56" fmla="*/ 7 w 50"/>
                  <a:gd name="T57" fmla="*/ 43 h 50"/>
                  <a:gd name="T58" fmla="*/ 4 w 50"/>
                  <a:gd name="T59" fmla="*/ 40 h 50"/>
                  <a:gd name="T60" fmla="*/ 2 w 50"/>
                  <a:gd name="T61" fmla="*/ 35 h 50"/>
                  <a:gd name="T62" fmla="*/ 0 w 50"/>
                  <a:gd name="T63" fmla="*/ 30 h 50"/>
                  <a:gd name="T64" fmla="*/ 0 w 50"/>
                  <a:gd name="T65" fmla="*/ 25 h 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0"/>
                  <a:gd name="T100" fmla="*/ 0 h 50"/>
                  <a:gd name="T101" fmla="*/ 50 w 50"/>
                  <a:gd name="T102" fmla="*/ 50 h 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0" h="50">
                    <a:moveTo>
                      <a:pt x="0" y="25"/>
                    </a:moveTo>
                    <a:lnTo>
                      <a:pt x="0" y="22"/>
                    </a:lnTo>
                    <a:lnTo>
                      <a:pt x="0" y="20"/>
                    </a:lnTo>
                    <a:lnTo>
                      <a:pt x="1" y="18"/>
                    </a:lnTo>
                    <a:lnTo>
                      <a:pt x="2" y="15"/>
                    </a:lnTo>
                    <a:lnTo>
                      <a:pt x="3" y="13"/>
                    </a:lnTo>
                    <a:lnTo>
                      <a:pt x="4" y="11"/>
                    </a:lnTo>
                    <a:lnTo>
                      <a:pt x="6" y="9"/>
                    </a:lnTo>
                    <a:lnTo>
                      <a:pt x="7" y="7"/>
                    </a:lnTo>
                    <a:lnTo>
                      <a:pt x="9" y="6"/>
                    </a:lnTo>
                    <a:lnTo>
                      <a:pt x="11" y="5"/>
                    </a:lnTo>
                    <a:lnTo>
                      <a:pt x="13" y="3"/>
                    </a:lnTo>
                    <a:lnTo>
                      <a:pt x="15" y="2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30" y="1"/>
                    </a:lnTo>
                    <a:lnTo>
                      <a:pt x="32" y="1"/>
                    </a:lnTo>
                    <a:lnTo>
                      <a:pt x="35" y="2"/>
                    </a:lnTo>
                    <a:lnTo>
                      <a:pt x="37" y="3"/>
                    </a:lnTo>
                    <a:lnTo>
                      <a:pt x="39" y="5"/>
                    </a:lnTo>
                    <a:lnTo>
                      <a:pt x="41" y="6"/>
                    </a:lnTo>
                    <a:lnTo>
                      <a:pt x="43" y="7"/>
                    </a:lnTo>
                    <a:lnTo>
                      <a:pt x="44" y="9"/>
                    </a:lnTo>
                    <a:lnTo>
                      <a:pt x="46" y="11"/>
                    </a:lnTo>
                    <a:lnTo>
                      <a:pt x="47" y="13"/>
                    </a:lnTo>
                    <a:lnTo>
                      <a:pt x="48" y="15"/>
                    </a:lnTo>
                    <a:lnTo>
                      <a:pt x="49" y="18"/>
                    </a:lnTo>
                    <a:lnTo>
                      <a:pt x="49" y="20"/>
                    </a:lnTo>
                    <a:lnTo>
                      <a:pt x="50" y="22"/>
                    </a:lnTo>
                    <a:lnTo>
                      <a:pt x="50" y="25"/>
                    </a:lnTo>
                    <a:lnTo>
                      <a:pt x="50" y="28"/>
                    </a:lnTo>
                    <a:lnTo>
                      <a:pt x="49" y="30"/>
                    </a:lnTo>
                    <a:lnTo>
                      <a:pt x="49" y="33"/>
                    </a:lnTo>
                    <a:lnTo>
                      <a:pt x="48" y="35"/>
                    </a:lnTo>
                    <a:lnTo>
                      <a:pt x="47" y="37"/>
                    </a:lnTo>
                    <a:lnTo>
                      <a:pt x="46" y="40"/>
                    </a:lnTo>
                    <a:lnTo>
                      <a:pt x="44" y="41"/>
                    </a:lnTo>
                    <a:lnTo>
                      <a:pt x="43" y="43"/>
                    </a:lnTo>
                    <a:lnTo>
                      <a:pt x="41" y="45"/>
                    </a:lnTo>
                    <a:lnTo>
                      <a:pt x="39" y="46"/>
                    </a:lnTo>
                    <a:lnTo>
                      <a:pt x="37" y="47"/>
                    </a:lnTo>
                    <a:lnTo>
                      <a:pt x="35" y="48"/>
                    </a:lnTo>
                    <a:lnTo>
                      <a:pt x="32" y="49"/>
                    </a:lnTo>
                    <a:lnTo>
                      <a:pt x="30" y="50"/>
                    </a:lnTo>
                    <a:lnTo>
                      <a:pt x="28" y="50"/>
                    </a:lnTo>
                    <a:lnTo>
                      <a:pt x="25" y="50"/>
                    </a:lnTo>
                    <a:lnTo>
                      <a:pt x="22" y="50"/>
                    </a:lnTo>
                    <a:lnTo>
                      <a:pt x="19" y="50"/>
                    </a:lnTo>
                    <a:lnTo>
                      <a:pt x="18" y="49"/>
                    </a:lnTo>
                    <a:lnTo>
                      <a:pt x="15" y="48"/>
                    </a:lnTo>
                    <a:lnTo>
                      <a:pt x="13" y="47"/>
                    </a:lnTo>
                    <a:lnTo>
                      <a:pt x="11" y="46"/>
                    </a:lnTo>
                    <a:lnTo>
                      <a:pt x="9" y="45"/>
                    </a:lnTo>
                    <a:lnTo>
                      <a:pt x="7" y="43"/>
                    </a:lnTo>
                    <a:lnTo>
                      <a:pt x="6" y="41"/>
                    </a:lnTo>
                    <a:lnTo>
                      <a:pt x="4" y="40"/>
                    </a:lnTo>
                    <a:lnTo>
                      <a:pt x="3" y="37"/>
                    </a:lnTo>
                    <a:lnTo>
                      <a:pt x="2" y="35"/>
                    </a:lnTo>
                    <a:lnTo>
                      <a:pt x="1" y="33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0" y="25"/>
                    </a:lnTo>
                    <a:close/>
                  </a:path>
                </a:pathLst>
              </a:cu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0" name="Rectangle 97"/>
              <p:cNvSpPr>
                <a:spLocks noChangeArrowheads="1"/>
              </p:cNvSpPr>
              <p:nvPr/>
            </p:nvSpPr>
            <p:spPr bwMode="auto">
              <a:xfrm>
                <a:off x="2755" y="2601"/>
                <a:ext cx="77" cy="1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27730" name="AutoShape 98"/>
            <p:cNvCxnSpPr>
              <a:cxnSpLocks noChangeShapeType="1"/>
              <a:stCxn id="27667" idx="3"/>
              <a:endCxn id="27736" idx="2"/>
            </p:cNvCxnSpPr>
            <p:nvPr/>
          </p:nvCxnSpPr>
          <p:spPr bwMode="auto">
            <a:xfrm flipH="1" flipV="1">
              <a:off x="1581" y="2844"/>
              <a:ext cx="661" cy="286"/>
            </a:xfrm>
            <a:prstGeom prst="bentConnector5">
              <a:avLst>
                <a:gd name="adj1" fmla="val -21787"/>
                <a:gd name="adj2" fmla="val 146852"/>
                <a:gd name="adj3" fmla="val 105597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31" name="AutoShape 99"/>
            <p:cNvCxnSpPr>
              <a:cxnSpLocks noChangeShapeType="1"/>
              <a:stCxn id="27671" idx="3"/>
              <a:endCxn id="27737" idx="1"/>
            </p:cNvCxnSpPr>
            <p:nvPr/>
          </p:nvCxnSpPr>
          <p:spPr bwMode="auto">
            <a:xfrm flipV="1">
              <a:off x="966" y="3000"/>
              <a:ext cx="613" cy="130"/>
            </a:xfrm>
            <a:prstGeom prst="bentConnector3">
              <a:avLst>
                <a:gd name="adj1" fmla="val 49917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32" name="AutoShape 100"/>
            <p:cNvCxnSpPr>
              <a:cxnSpLocks noChangeShapeType="1"/>
              <a:stCxn id="27734" idx="32"/>
              <a:endCxn id="27754" idx="6"/>
            </p:cNvCxnSpPr>
            <p:nvPr/>
          </p:nvCxnSpPr>
          <p:spPr bwMode="auto">
            <a:xfrm flipH="1" flipV="1">
              <a:off x="1646" y="2339"/>
              <a:ext cx="184" cy="586"/>
            </a:xfrm>
            <a:prstGeom prst="bentConnector4">
              <a:avLst>
                <a:gd name="adj1" fmla="val -42935"/>
                <a:gd name="adj2" fmla="val 50000"/>
              </a:avLst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142"/>
          <p:cNvGrpSpPr>
            <a:grpSpLocks/>
          </p:cNvGrpSpPr>
          <p:nvPr/>
        </p:nvGrpSpPr>
        <p:grpSpPr bwMode="auto">
          <a:xfrm>
            <a:off x="0" y="2879726"/>
            <a:ext cx="7646988" cy="2759076"/>
            <a:chOff x="0" y="1814"/>
            <a:chExt cx="4817" cy="1738"/>
          </a:xfrm>
        </p:grpSpPr>
        <p:sp>
          <p:nvSpPr>
            <p:cNvPr id="27701" name="Text Box 16"/>
            <p:cNvSpPr txBox="1">
              <a:spLocks noChangeArrowheads="1"/>
            </p:cNvSpPr>
            <p:nvPr/>
          </p:nvSpPr>
          <p:spPr bwMode="auto">
            <a:xfrm>
              <a:off x="2997" y="1814"/>
              <a:ext cx="6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b="0"/>
                <a:t>*</a:t>
              </a:r>
            </a:p>
          </p:txBody>
        </p:sp>
        <p:sp>
          <p:nvSpPr>
            <p:cNvPr id="27702" name="Text Box 46"/>
            <p:cNvSpPr txBox="1">
              <a:spLocks noChangeArrowheads="1"/>
            </p:cNvSpPr>
            <p:nvPr/>
          </p:nvSpPr>
          <p:spPr bwMode="auto">
            <a:xfrm>
              <a:off x="4619" y="3218"/>
              <a:ext cx="11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sz="1600" b="0"/>
                <a:t>^</a:t>
              </a:r>
            </a:p>
          </p:txBody>
        </p:sp>
        <p:cxnSp>
          <p:nvCxnSpPr>
            <p:cNvPr id="27704" name="AutoShape 85"/>
            <p:cNvCxnSpPr>
              <a:cxnSpLocks noChangeShapeType="1"/>
              <a:stCxn id="27675" idx="3"/>
              <a:endCxn id="27678" idx="1"/>
            </p:cNvCxnSpPr>
            <p:nvPr/>
          </p:nvCxnSpPr>
          <p:spPr bwMode="auto">
            <a:xfrm>
              <a:off x="3726" y="3130"/>
              <a:ext cx="827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05" name="AutoShape 86"/>
            <p:cNvCxnSpPr>
              <a:cxnSpLocks noChangeShapeType="1"/>
              <a:stCxn id="27671" idx="3"/>
              <a:endCxn id="27708" idx="1"/>
            </p:cNvCxnSpPr>
            <p:nvPr/>
          </p:nvCxnSpPr>
          <p:spPr bwMode="auto">
            <a:xfrm>
              <a:off x="1308" y="3130"/>
              <a:ext cx="618" cy="158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06" name="AutoShape 87"/>
            <p:cNvCxnSpPr>
              <a:cxnSpLocks noChangeShapeType="1"/>
              <a:stCxn id="27667" idx="3"/>
              <a:endCxn id="27674" idx="1"/>
            </p:cNvCxnSpPr>
            <p:nvPr/>
          </p:nvCxnSpPr>
          <p:spPr bwMode="auto">
            <a:xfrm>
              <a:off x="2584" y="3130"/>
              <a:ext cx="878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8" name="Group 110"/>
            <p:cNvGrpSpPr>
              <a:grpSpLocks/>
            </p:cNvGrpSpPr>
            <p:nvPr/>
          </p:nvGrpSpPr>
          <p:grpSpPr bwMode="auto">
            <a:xfrm>
              <a:off x="1926" y="3250"/>
              <a:ext cx="202" cy="201"/>
              <a:chOff x="3452" y="3600"/>
              <a:chExt cx="202" cy="201"/>
            </a:xfrm>
          </p:grpSpPr>
          <p:sp>
            <p:nvSpPr>
              <p:cNvPr id="27723" name="Freeform 102"/>
              <p:cNvSpPr>
                <a:spLocks/>
              </p:cNvSpPr>
              <p:nvPr/>
            </p:nvSpPr>
            <p:spPr bwMode="auto">
              <a:xfrm>
                <a:off x="3553" y="3600"/>
                <a:ext cx="101" cy="100"/>
              </a:xfrm>
              <a:custGeom>
                <a:avLst/>
                <a:gdLst>
                  <a:gd name="T0" fmla="*/ 0 w 101"/>
                  <a:gd name="T1" fmla="*/ 0 h 100"/>
                  <a:gd name="T2" fmla="*/ 5 w 101"/>
                  <a:gd name="T3" fmla="*/ 0 h 100"/>
                  <a:gd name="T4" fmla="*/ 10 w 101"/>
                  <a:gd name="T5" fmla="*/ 0 h 100"/>
                  <a:gd name="T6" fmla="*/ 15 w 101"/>
                  <a:gd name="T7" fmla="*/ 1 h 100"/>
                  <a:gd name="T8" fmla="*/ 20 w 101"/>
                  <a:gd name="T9" fmla="*/ 2 h 100"/>
                  <a:gd name="T10" fmla="*/ 25 w 101"/>
                  <a:gd name="T11" fmla="*/ 3 h 100"/>
                  <a:gd name="T12" fmla="*/ 30 w 101"/>
                  <a:gd name="T13" fmla="*/ 5 h 100"/>
                  <a:gd name="T14" fmla="*/ 35 w 101"/>
                  <a:gd name="T15" fmla="*/ 6 h 100"/>
                  <a:gd name="T16" fmla="*/ 39 w 101"/>
                  <a:gd name="T17" fmla="*/ 8 h 100"/>
                  <a:gd name="T18" fmla="*/ 44 w 101"/>
                  <a:gd name="T19" fmla="*/ 10 h 100"/>
                  <a:gd name="T20" fmla="*/ 48 w 101"/>
                  <a:gd name="T21" fmla="*/ 12 h 100"/>
                  <a:gd name="T22" fmla="*/ 52 w 101"/>
                  <a:gd name="T23" fmla="*/ 15 h 100"/>
                  <a:gd name="T24" fmla="*/ 57 w 101"/>
                  <a:gd name="T25" fmla="*/ 17 h 100"/>
                  <a:gd name="T26" fmla="*/ 60 w 101"/>
                  <a:gd name="T27" fmla="*/ 20 h 100"/>
                  <a:gd name="T28" fmla="*/ 64 w 101"/>
                  <a:gd name="T29" fmla="*/ 23 h 100"/>
                  <a:gd name="T30" fmla="*/ 68 w 101"/>
                  <a:gd name="T31" fmla="*/ 26 h 100"/>
                  <a:gd name="T32" fmla="*/ 71 w 101"/>
                  <a:gd name="T33" fmla="*/ 29 h 100"/>
                  <a:gd name="T34" fmla="*/ 74 w 101"/>
                  <a:gd name="T35" fmla="*/ 33 h 100"/>
                  <a:gd name="T36" fmla="*/ 78 w 101"/>
                  <a:gd name="T37" fmla="*/ 36 h 100"/>
                  <a:gd name="T38" fmla="*/ 81 w 101"/>
                  <a:gd name="T39" fmla="*/ 40 h 100"/>
                  <a:gd name="T40" fmla="*/ 84 w 101"/>
                  <a:gd name="T41" fmla="*/ 45 h 100"/>
                  <a:gd name="T42" fmla="*/ 86 w 101"/>
                  <a:gd name="T43" fmla="*/ 48 h 100"/>
                  <a:gd name="T44" fmla="*/ 89 w 101"/>
                  <a:gd name="T45" fmla="*/ 53 h 100"/>
                  <a:gd name="T46" fmla="*/ 91 w 101"/>
                  <a:gd name="T47" fmla="*/ 57 h 100"/>
                  <a:gd name="T48" fmla="*/ 93 w 101"/>
                  <a:gd name="T49" fmla="*/ 62 h 100"/>
                  <a:gd name="T50" fmla="*/ 95 w 101"/>
                  <a:gd name="T51" fmla="*/ 66 h 100"/>
                  <a:gd name="T52" fmla="*/ 97 w 101"/>
                  <a:gd name="T53" fmla="*/ 71 h 100"/>
                  <a:gd name="T54" fmla="*/ 98 w 101"/>
                  <a:gd name="T55" fmla="*/ 76 h 100"/>
                  <a:gd name="T56" fmla="*/ 99 w 101"/>
                  <a:gd name="T57" fmla="*/ 80 h 100"/>
                  <a:gd name="T58" fmla="*/ 100 w 101"/>
                  <a:gd name="T59" fmla="*/ 85 h 100"/>
                  <a:gd name="T60" fmla="*/ 100 w 101"/>
                  <a:gd name="T61" fmla="*/ 90 h 100"/>
                  <a:gd name="T62" fmla="*/ 101 w 101"/>
                  <a:gd name="T63" fmla="*/ 95 h 100"/>
                  <a:gd name="T64" fmla="*/ 101 w 101"/>
                  <a:gd name="T65" fmla="*/ 100 h 1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1"/>
                  <a:gd name="T100" fmla="*/ 0 h 100"/>
                  <a:gd name="T101" fmla="*/ 101 w 101"/>
                  <a:gd name="T102" fmla="*/ 100 h 1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1" h="10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  <a:lnTo>
                      <a:pt x="15" y="1"/>
                    </a:lnTo>
                    <a:lnTo>
                      <a:pt x="20" y="2"/>
                    </a:lnTo>
                    <a:lnTo>
                      <a:pt x="25" y="3"/>
                    </a:lnTo>
                    <a:lnTo>
                      <a:pt x="30" y="5"/>
                    </a:lnTo>
                    <a:lnTo>
                      <a:pt x="35" y="6"/>
                    </a:lnTo>
                    <a:lnTo>
                      <a:pt x="39" y="8"/>
                    </a:lnTo>
                    <a:lnTo>
                      <a:pt x="44" y="10"/>
                    </a:lnTo>
                    <a:lnTo>
                      <a:pt x="48" y="12"/>
                    </a:lnTo>
                    <a:lnTo>
                      <a:pt x="52" y="15"/>
                    </a:lnTo>
                    <a:lnTo>
                      <a:pt x="57" y="17"/>
                    </a:lnTo>
                    <a:lnTo>
                      <a:pt x="60" y="20"/>
                    </a:lnTo>
                    <a:lnTo>
                      <a:pt x="64" y="23"/>
                    </a:lnTo>
                    <a:lnTo>
                      <a:pt x="68" y="26"/>
                    </a:lnTo>
                    <a:lnTo>
                      <a:pt x="71" y="29"/>
                    </a:lnTo>
                    <a:lnTo>
                      <a:pt x="74" y="33"/>
                    </a:lnTo>
                    <a:lnTo>
                      <a:pt x="78" y="36"/>
                    </a:lnTo>
                    <a:lnTo>
                      <a:pt x="81" y="40"/>
                    </a:lnTo>
                    <a:lnTo>
                      <a:pt x="84" y="45"/>
                    </a:lnTo>
                    <a:lnTo>
                      <a:pt x="86" y="48"/>
                    </a:lnTo>
                    <a:lnTo>
                      <a:pt x="89" y="53"/>
                    </a:lnTo>
                    <a:lnTo>
                      <a:pt x="91" y="57"/>
                    </a:lnTo>
                    <a:lnTo>
                      <a:pt x="93" y="62"/>
                    </a:lnTo>
                    <a:lnTo>
                      <a:pt x="95" y="66"/>
                    </a:lnTo>
                    <a:lnTo>
                      <a:pt x="97" y="71"/>
                    </a:lnTo>
                    <a:lnTo>
                      <a:pt x="98" y="76"/>
                    </a:lnTo>
                    <a:lnTo>
                      <a:pt x="99" y="80"/>
                    </a:lnTo>
                    <a:lnTo>
                      <a:pt x="100" y="85"/>
                    </a:lnTo>
                    <a:lnTo>
                      <a:pt x="100" y="90"/>
                    </a:lnTo>
                    <a:lnTo>
                      <a:pt x="101" y="95"/>
                    </a:lnTo>
                    <a:lnTo>
                      <a:pt x="101" y="10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4" name="Freeform 103"/>
              <p:cNvSpPr>
                <a:spLocks/>
              </p:cNvSpPr>
              <p:nvPr/>
            </p:nvSpPr>
            <p:spPr bwMode="auto">
              <a:xfrm>
                <a:off x="3553" y="3700"/>
                <a:ext cx="101" cy="101"/>
              </a:xfrm>
              <a:custGeom>
                <a:avLst/>
                <a:gdLst>
                  <a:gd name="T0" fmla="*/ 0 w 101"/>
                  <a:gd name="T1" fmla="*/ 101 h 101"/>
                  <a:gd name="T2" fmla="*/ 5 w 101"/>
                  <a:gd name="T3" fmla="*/ 101 h 101"/>
                  <a:gd name="T4" fmla="*/ 10 w 101"/>
                  <a:gd name="T5" fmla="*/ 101 h 101"/>
                  <a:gd name="T6" fmla="*/ 15 w 101"/>
                  <a:gd name="T7" fmla="*/ 100 h 101"/>
                  <a:gd name="T8" fmla="*/ 20 w 101"/>
                  <a:gd name="T9" fmla="*/ 99 h 101"/>
                  <a:gd name="T10" fmla="*/ 25 w 101"/>
                  <a:gd name="T11" fmla="*/ 98 h 101"/>
                  <a:gd name="T12" fmla="*/ 30 w 101"/>
                  <a:gd name="T13" fmla="*/ 97 h 101"/>
                  <a:gd name="T14" fmla="*/ 35 w 101"/>
                  <a:gd name="T15" fmla="*/ 95 h 101"/>
                  <a:gd name="T16" fmla="*/ 39 w 101"/>
                  <a:gd name="T17" fmla="*/ 94 h 101"/>
                  <a:gd name="T18" fmla="*/ 44 w 101"/>
                  <a:gd name="T19" fmla="*/ 91 h 101"/>
                  <a:gd name="T20" fmla="*/ 48 w 101"/>
                  <a:gd name="T21" fmla="*/ 89 h 101"/>
                  <a:gd name="T22" fmla="*/ 52 w 101"/>
                  <a:gd name="T23" fmla="*/ 87 h 101"/>
                  <a:gd name="T24" fmla="*/ 57 w 101"/>
                  <a:gd name="T25" fmla="*/ 84 h 101"/>
                  <a:gd name="T26" fmla="*/ 60 w 101"/>
                  <a:gd name="T27" fmla="*/ 82 h 101"/>
                  <a:gd name="T28" fmla="*/ 64 w 101"/>
                  <a:gd name="T29" fmla="*/ 79 h 101"/>
                  <a:gd name="T30" fmla="*/ 68 w 101"/>
                  <a:gd name="T31" fmla="*/ 75 h 101"/>
                  <a:gd name="T32" fmla="*/ 71 w 101"/>
                  <a:gd name="T33" fmla="*/ 72 h 101"/>
                  <a:gd name="T34" fmla="*/ 74 w 101"/>
                  <a:gd name="T35" fmla="*/ 68 h 101"/>
                  <a:gd name="T36" fmla="*/ 78 w 101"/>
                  <a:gd name="T37" fmla="*/ 65 h 101"/>
                  <a:gd name="T38" fmla="*/ 81 w 101"/>
                  <a:gd name="T39" fmla="*/ 61 h 101"/>
                  <a:gd name="T40" fmla="*/ 84 w 101"/>
                  <a:gd name="T41" fmla="*/ 57 h 101"/>
                  <a:gd name="T42" fmla="*/ 86 w 101"/>
                  <a:gd name="T43" fmla="*/ 53 h 101"/>
                  <a:gd name="T44" fmla="*/ 89 w 101"/>
                  <a:gd name="T45" fmla="*/ 49 h 101"/>
                  <a:gd name="T46" fmla="*/ 91 w 101"/>
                  <a:gd name="T47" fmla="*/ 44 h 101"/>
                  <a:gd name="T48" fmla="*/ 93 w 101"/>
                  <a:gd name="T49" fmla="*/ 40 h 101"/>
                  <a:gd name="T50" fmla="*/ 95 w 101"/>
                  <a:gd name="T51" fmla="*/ 35 h 101"/>
                  <a:gd name="T52" fmla="*/ 97 w 101"/>
                  <a:gd name="T53" fmla="*/ 31 h 101"/>
                  <a:gd name="T54" fmla="*/ 98 w 101"/>
                  <a:gd name="T55" fmla="*/ 26 h 101"/>
                  <a:gd name="T56" fmla="*/ 99 w 101"/>
                  <a:gd name="T57" fmla="*/ 21 h 101"/>
                  <a:gd name="T58" fmla="*/ 100 w 101"/>
                  <a:gd name="T59" fmla="*/ 16 h 101"/>
                  <a:gd name="T60" fmla="*/ 100 w 101"/>
                  <a:gd name="T61" fmla="*/ 11 h 101"/>
                  <a:gd name="T62" fmla="*/ 101 w 101"/>
                  <a:gd name="T63" fmla="*/ 5 h 101"/>
                  <a:gd name="T64" fmla="*/ 101 w 101"/>
                  <a:gd name="T65" fmla="*/ 0 h 1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1"/>
                  <a:gd name="T100" fmla="*/ 0 h 101"/>
                  <a:gd name="T101" fmla="*/ 101 w 101"/>
                  <a:gd name="T102" fmla="*/ 101 h 10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1" h="101">
                    <a:moveTo>
                      <a:pt x="0" y="101"/>
                    </a:moveTo>
                    <a:lnTo>
                      <a:pt x="5" y="101"/>
                    </a:lnTo>
                    <a:lnTo>
                      <a:pt x="10" y="101"/>
                    </a:lnTo>
                    <a:lnTo>
                      <a:pt x="15" y="100"/>
                    </a:lnTo>
                    <a:lnTo>
                      <a:pt x="20" y="99"/>
                    </a:lnTo>
                    <a:lnTo>
                      <a:pt x="25" y="98"/>
                    </a:lnTo>
                    <a:lnTo>
                      <a:pt x="30" y="97"/>
                    </a:lnTo>
                    <a:lnTo>
                      <a:pt x="35" y="95"/>
                    </a:lnTo>
                    <a:lnTo>
                      <a:pt x="39" y="94"/>
                    </a:lnTo>
                    <a:lnTo>
                      <a:pt x="44" y="91"/>
                    </a:lnTo>
                    <a:lnTo>
                      <a:pt x="48" y="89"/>
                    </a:lnTo>
                    <a:lnTo>
                      <a:pt x="52" y="87"/>
                    </a:lnTo>
                    <a:lnTo>
                      <a:pt x="57" y="84"/>
                    </a:lnTo>
                    <a:lnTo>
                      <a:pt x="60" y="82"/>
                    </a:lnTo>
                    <a:lnTo>
                      <a:pt x="64" y="79"/>
                    </a:lnTo>
                    <a:lnTo>
                      <a:pt x="68" y="75"/>
                    </a:lnTo>
                    <a:lnTo>
                      <a:pt x="71" y="72"/>
                    </a:lnTo>
                    <a:lnTo>
                      <a:pt x="74" y="68"/>
                    </a:lnTo>
                    <a:lnTo>
                      <a:pt x="78" y="65"/>
                    </a:lnTo>
                    <a:lnTo>
                      <a:pt x="81" y="61"/>
                    </a:lnTo>
                    <a:lnTo>
                      <a:pt x="84" y="57"/>
                    </a:lnTo>
                    <a:lnTo>
                      <a:pt x="86" y="53"/>
                    </a:lnTo>
                    <a:lnTo>
                      <a:pt x="89" y="49"/>
                    </a:lnTo>
                    <a:lnTo>
                      <a:pt x="91" y="44"/>
                    </a:lnTo>
                    <a:lnTo>
                      <a:pt x="93" y="40"/>
                    </a:lnTo>
                    <a:lnTo>
                      <a:pt x="95" y="35"/>
                    </a:lnTo>
                    <a:lnTo>
                      <a:pt x="97" y="31"/>
                    </a:lnTo>
                    <a:lnTo>
                      <a:pt x="98" y="26"/>
                    </a:lnTo>
                    <a:lnTo>
                      <a:pt x="99" y="21"/>
                    </a:lnTo>
                    <a:lnTo>
                      <a:pt x="100" y="16"/>
                    </a:lnTo>
                    <a:lnTo>
                      <a:pt x="100" y="11"/>
                    </a:lnTo>
                    <a:lnTo>
                      <a:pt x="101" y="5"/>
                    </a:lnTo>
                    <a:lnTo>
                      <a:pt x="101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5" name="Rectangle 104"/>
              <p:cNvSpPr>
                <a:spLocks noChangeArrowheads="1"/>
              </p:cNvSpPr>
              <p:nvPr/>
            </p:nvSpPr>
            <p:spPr bwMode="auto">
              <a:xfrm>
                <a:off x="3452" y="3600"/>
                <a:ext cx="101" cy="201"/>
              </a:xfrm>
              <a:prstGeom prst="rect">
                <a:avLst/>
              </a:prstGeom>
              <a:noFill/>
              <a:ln w="206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6" name="Rectangle 109"/>
              <p:cNvSpPr>
                <a:spLocks noChangeArrowheads="1"/>
              </p:cNvSpPr>
              <p:nvPr/>
            </p:nvSpPr>
            <p:spPr bwMode="auto">
              <a:xfrm>
                <a:off x="3493" y="3609"/>
                <a:ext cx="77" cy="1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708" name="Rectangle 111"/>
            <p:cNvSpPr>
              <a:spLocks noChangeArrowheads="1"/>
            </p:cNvSpPr>
            <p:nvPr/>
          </p:nvSpPr>
          <p:spPr bwMode="auto">
            <a:xfrm>
              <a:off x="1926" y="3264"/>
              <a:ext cx="47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9" name="Rectangle 112"/>
            <p:cNvSpPr>
              <a:spLocks noChangeArrowheads="1"/>
            </p:cNvSpPr>
            <p:nvPr/>
          </p:nvSpPr>
          <p:spPr bwMode="auto">
            <a:xfrm>
              <a:off x="1926" y="3360"/>
              <a:ext cx="47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7710" name="AutoShape 113"/>
            <p:cNvCxnSpPr>
              <a:cxnSpLocks noChangeShapeType="1"/>
              <a:endCxn id="27709" idx="1"/>
            </p:cNvCxnSpPr>
            <p:nvPr/>
          </p:nvCxnSpPr>
          <p:spPr bwMode="auto">
            <a:xfrm>
              <a:off x="96" y="3384"/>
              <a:ext cx="1830" cy="0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11" name="AutoShape 114"/>
            <p:cNvCxnSpPr>
              <a:cxnSpLocks noChangeShapeType="1"/>
              <a:stCxn id="27723" idx="27"/>
              <a:endCxn id="27666" idx="1"/>
            </p:cNvCxnSpPr>
            <p:nvPr/>
          </p:nvCxnSpPr>
          <p:spPr bwMode="auto">
            <a:xfrm flipV="1">
              <a:off x="2131" y="3130"/>
              <a:ext cx="189" cy="196"/>
            </a:xfrm>
            <a:prstGeom prst="bentConnector3">
              <a:avLst>
                <a:gd name="adj1" fmla="val 49208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712" name="Text Box 117"/>
            <p:cNvSpPr txBox="1">
              <a:spLocks noChangeArrowheads="1"/>
            </p:cNvSpPr>
            <p:nvPr/>
          </p:nvSpPr>
          <p:spPr bwMode="auto">
            <a:xfrm>
              <a:off x="0" y="3339"/>
              <a:ext cx="46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sz="1600" b="0" dirty="0" err="1"/>
                <a:t>carew</a:t>
              </a:r>
              <a:endParaRPr lang="en-US" sz="1600" b="0" dirty="0"/>
            </a:p>
          </p:txBody>
        </p:sp>
        <p:sp>
          <p:nvSpPr>
            <p:cNvPr id="27713" name="Freeform 118"/>
            <p:cNvSpPr>
              <a:spLocks/>
            </p:cNvSpPr>
            <p:nvPr/>
          </p:nvSpPr>
          <p:spPr bwMode="auto">
            <a:xfrm>
              <a:off x="791" y="3026"/>
              <a:ext cx="262" cy="201"/>
            </a:xfrm>
            <a:custGeom>
              <a:avLst/>
              <a:gdLst>
                <a:gd name="T0" fmla="*/ 259 w 262"/>
                <a:gd name="T1" fmla="*/ 105 h 201"/>
                <a:gd name="T2" fmla="*/ 252 w 262"/>
                <a:gd name="T3" fmla="*/ 114 h 201"/>
                <a:gd name="T4" fmla="*/ 245 w 262"/>
                <a:gd name="T5" fmla="*/ 123 h 201"/>
                <a:gd name="T6" fmla="*/ 236 w 262"/>
                <a:gd name="T7" fmla="*/ 131 h 201"/>
                <a:gd name="T8" fmla="*/ 227 w 262"/>
                <a:gd name="T9" fmla="*/ 139 h 201"/>
                <a:gd name="T10" fmla="*/ 217 w 262"/>
                <a:gd name="T11" fmla="*/ 147 h 201"/>
                <a:gd name="T12" fmla="*/ 207 w 262"/>
                <a:gd name="T13" fmla="*/ 154 h 201"/>
                <a:gd name="T14" fmla="*/ 196 w 262"/>
                <a:gd name="T15" fmla="*/ 161 h 201"/>
                <a:gd name="T16" fmla="*/ 178 w 262"/>
                <a:gd name="T17" fmla="*/ 170 h 201"/>
                <a:gd name="T18" fmla="*/ 152 w 262"/>
                <a:gd name="T19" fmla="*/ 182 h 201"/>
                <a:gd name="T20" fmla="*/ 124 w 262"/>
                <a:gd name="T21" fmla="*/ 191 h 201"/>
                <a:gd name="T22" fmla="*/ 94 w 262"/>
                <a:gd name="T23" fmla="*/ 198 h 201"/>
                <a:gd name="T24" fmla="*/ 0 w 262"/>
                <a:gd name="T25" fmla="*/ 201 h 201"/>
                <a:gd name="T26" fmla="*/ 8 w 262"/>
                <a:gd name="T27" fmla="*/ 189 h 201"/>
                <a:gd name="T28" fmla="*/ 16 w 262"/>
                <a:gd name="T29" fmla="*/ 177 h 201"/>
                <a:gd name="T30" fmla="*/ 22 w 262"/>
                <a:gd name="T31" fmla="*/ 164 h 201"/>
                <a:gd name="T32" fmla="*/ 27 w 262"/>
                <a:gd name="T33" fmla="*/ 151 h 201"/>
                <a:gd name="T34" fmla="*/ 31 w 262"/>
                <a:gd name="T35" fmla="*/ 139 h 201"/>
                <a:gd name="T36" fmla="*/ 34 w 262"/>
                <a:gd name="T37" fmla="*/ 126 h 201"/>
                <a:gd name="T38" fmla="*/ 35 w 262"/>
                <a:gd name="T39" fmla="*/ 113 h 201"/>
                <a:gd name="T40" fmla="*/ 36 w 262"/>
                <a:gd name="T41" fmla="*/ 101 h 201"/>
                <a:gd name="T42" fmla="*/ 35 w 262"/>
                <a:gd name="T43" fmla="*/ 87 h 201"/>
                <a:gd name="T44" fmla="*/ 34 w 262"/>
                <a:gd name="T45" fmla="*/ 75 h 201"/>
                <a:gd name="T46" fmla="*/ 31 w 262"/>
                <a:gd name="T47" fmla="*/ 62 h 201"/>
                <a:gd name="T48" fmla="*/ 27 w 262"/>
                <a:gd name="T49" fmla="*/ 49 h 201"/>
                <a:gd name="T50" fmla="*/ 22 w 262"/>
                <a:gd name="T51" fmla="*/ 36 h 201"/>
                <a:gd name="T52" fmla="*/ 16 w 262"/>
                <a:gd name="T53" fmla="*/ 24 h 201"/>
                <a:gd name="T54" fmla="*/ 8 w 262"/>
                <a:gd name="T55" fmla="*/ 12 h 201"/>
                <a:gd name="T56" fmla="*/ 0 w 262"/>
                <a:gd name="T57" fmla="*/ 0 h 201"/>
                <a:gd name="T58" fmla="*/ 78 w 262"/>
                <a:gd name="T59" fmla="*/ 0 h 201"/>
                <a:gd name="T60" fmla="*/ 94 w 262"/>
                <a:gd name="T61" fmla="*/ 2 h 201"/>
                <a:gd name="T62" fmla="*/ 124 w 262"/>
                <a:gd name="T63" fmla="*/ 9 h 201"/>
                <a:gd name="T64" fmla="*/ 152 w 262"/>
                <a:gd name="T65" fmla="*/ 19 h 201"/>
                <a:gd name="T66" fmla="*/ 178 w 262"/>
                <a:gd name="T67" fmla="*/ 30 h 201"/>
                <a:gd name="T68" fmla="*/ 196 w 262"/>
                <a:gd name="T69" fmla="*/ 40 h 201"/>
                <a:gd name="T70" fmla="*/ 207 w 262"/>
                <a:gd name="T71" fmla="*/ 47 h 201"/>
                <a:gd name="T72" fmla="*/ 218 w 262"/>
                <a:gd name="T73" fmla="*/ 54 h 201"/>
                <a:gd name="T74" fmla="*/ 227 w 262"/>
                <a:gd name="T75" fmla="*/ 61 h 201"/>
                <a:gd name="T76" fmla="*/ 236 w 262"/>
                <a:gd name="T77" fmla="*/ 69 h 201"/>
                <a:gd name="T78" fmla="*/ 245 w 262"/>
                <a:gd name="T79" fmla="*/ 78 h 201"/>
                <a:gd name="T80" fmla="*/ 252 w 262"/>
                <a:gd name="T81" fmla="*/ 87 h 201"/>
                <a:gd name="T82" fmla="*/ 259 w 262"/>
                <a:gd name="T83" fmla="*/ 96 h 201"/>
                <a:gd name="T84" fmla="*/ 262 w 262"/>
                <a:gd name="T85" fmla="*/ 101 h 20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2"/>
                <a:gd name="T130" fmla="*/ 0 h 201"/>
                <a:gd name="T131" fmla="*/ 262 w 262"/>
                <a:gd name="T132" fmla="*/ 201 h 2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2" h="201">
                  <a:moveTo>
                    <a:pt x="262" y="101"/>
                  </a:moveTo>
                  <a:lnTo>
                    <a:pt x="259" y="105"/>
                  </a:lnTo>
                  <a:lnTo>
                    <a:pt x="255" y="109"/>
                  </a:lnTo>
                  <a:lnTo>
                    <a:pt x="252" y="114"/>
                  </a:lnTo>
                  <a:lnTo>
                    <a:pt x="248" y="118"/>
                  </a:lnTo>
                  <a:lnTo>
                    <a:pt x="245" y="123"/>
                  </a:lnTo>
                  <a:lnTo>
                    <a:pt x="241" y="127"/>
                  </a:lnTo>
                  <a:lnTo>
                    <a:pt x="236" y="131"/>
                  </a:lnTo>
                  <a:lnTo>
                    <a:pt x="232" y="135"/>
                  </a:lnTo>
                  <a:lnTo>
                    <a:pt x="227" y="139"/>
                  </a:lnTo>
                  <a:lnTo>
                    <a:pt x="222" y="143"/>
                  </a:lnTo>
                  <a:lnTo>
                    <a:pt x="217" y="147"/>
                  </a:lnTo>
                  <a:lnTo>
                    <a:pt x="212" y="150"/>
                  </a:lnTo>
                  <a:lnTo>
                    <a:pt x="207" y="154"/>
                  </a:lnTo>
                  <a:lnTo>
                    <a:pt x="201" y="158"/>
                  </a:lnTo>
                  <a:lnTo>
                    <a:pt x="196" y="161"/>
                  </a:lnTo>
                  <a:lnTo>
                    <a:pt x="190" y="164"/>
                  </a:lnTo>
                  <a:lnTo>
                    <a:pt x="178" y="170"/>
                  </a:lnTo>
                  <a:lnTo>
                    <a:pt x="165" y="176"/>
                  </a:lnTo>
                  <a:lnTo>
                    <a:pt x="152" y="182"/>
                  </a:lnTo>
                  <a:lnTo>
                    <a:pt x="138" y="186"/>
                  </a:lnTo>
                  <a:lnTo>
                    <a:pt x="124" y="191"/>
                  </a:lnTo>
                  <a:lnTo>
                    <a:pt x="109" y="195"/>
                  </a:lnTo>
                  <a:lnTo>
                    <a:pt x="94" y="198"/>
                  </a:lnTo>
                  <a:lnTo>
                    <a:pt x="78" y="201"/>
                  </a:lnTo>
                  <a:lnTo>
                    <a:pt x="0" y="201"/>
                  </a:lnTo>
                  <a:lnTo>
                    <a:pt x="4" y="195"/>
                  </a:lnTo>
                  <a:lnTo>
                    <a:pt x="8" y="189"/>
                  </a:lnTo>
                  <a:lnTo>
                    <a:pt x="12" y="183"/>
                  </a:lnTo>
                  <a:lnTo>
                    <a:pt x="16" y="177"/>
                  </a:lnTo>
                  <a:lnTo>
                    <a:pt x="19" y="170"/>
                  </a:lnTo>
                  <a:lnTo>
                    <a:pt x="22" y="164"/>
                  </a:lnTo>
                  <a:lnTo>
                    <a:pt x="25" y="158"/>
                  </a:lnTo>
                  <a:lnTo>
                    <a:pt x="27" y="151"/>
                  </a:lnTo>
                  <a:lnTo>
                    <a:pt x="29" y="145"/>
                  </a:lnTo>
                  <a:lnTo>
                    <a:pt x="31" y="139"/>
                  </a:lnTo>
                  <a:lnTo>
                    <a:pt x="32" y="132"/>
                  </a:lnTo>
                  <a:lnTo>
                    <a:pt x="34" y="126"/>
                  </a:lnTo>
                  <a:lnTo>
                    <a:pt x="35" y="120"/>
                  </a:lnTo>
                  <a:lnTo>
                    <a:pt x="35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94"/>
                  </a:lnTo>
                  <a:lnTo>
                    <a:pt x="35" y="87"/>
                  </a:lnTo>
                  <a:lnTo>
                    <a:pt x="35" y="81"/>
                  </a:lnTo>
                  <a:lnTo>
                    <a:pt x="34" y="75"/>
                  </a:lnTo>
                  <a:lnTo>
                    <a:pt x="32" y="68"/>
                  </a:lnTo>
                  <a:lnTo>
                    <a:pt x="31" y="62"/>
                  </a:lnTo>
                  <a:lnTo>
                    <a:pt x="29" y="55"/>
                  </a:lnTo>
                  <a:lnTo>
                    <a:pt x="27" y="49"/>
                  </a:lnTo>
                  <a:lnTo>
                    <a:pt x="25" y="43"/>
                  </a:lnTo>
                  <a:lnTo>
                    <a:pt x="22" y="36"/>
                  </a:lnTo>
                  <a:lnTo>
                    <a:pt x="19" y="30"/>
                  </a:lnTo>
                  <a:lnTo>
                    <a:pt x="16" y="24"/>
                  </a:lnTo>
                  <a:lnTo>
                    <a:pt x="12" y="17"/>
                  </a:lnTo>
                  <a:lnTo>
                    <a:pt x="8" y="12"/>
                  </a:lnTo>
                  <a:lnTo>
                    <a:pt x="4" y="5"/>
                  </a:lnTo>
                  <a:lnTo>
                    <a:pt x="0" y="0"/>
                  </a:lnTo>
                  <a:lnTo>
                    <a:pt x="78" y="0"/>
                  </a:lnTo>
                  <a:lnTo>
                    <a:pt x="94" y="2"/>
                  </a:lnTo>
                  <a:lnTo>
                    <a:pt x="109" y="5"/>
                  </a:lnTo>
                  <a:lnTo>
                    <a:pt x="124" y="9"/>
                  </a:lnTo>
                  <a:lnTo>
                    <a:pt x="138" y="14"/>
                  </a:lnTo>
                  <a:lnTo>
                    <a:pt x="152" y="19"/>
                  </a:lnTo>
                  <a:lnTo>
                    <a:pt x="165" y="24"/>
                  </a:lnTo>
                  <a:lnTo>
                    <a:pt x="178" y="30"/>
                  </a:lnTo>
                  <a:lnTo>
                    <a:pt x="190" y="36"/>
                  </a:lnTo>
                  <a:lnTo>
                    <a:pt x="196" y="40"/>
                  </a:lnTo>
                  <a:lnTo>
                    <a:pt x="201" y="43"/>
                  </a:lnTo>
                  <a:lnTo>
                    <a:pt x="207" y="47"/>
                  </a:lnTo>
                  <a:lnTo>
                    <a:pt x="213" y="50"/>
                  </a:lnTo>
                  <a:lnTo>
                    <a:pt x="218" y="54"/>
                  </a:lnTo>
                  <a:lnTo>
                    <a:pt x="222" y="57"/>
                  </a:lnTo>
                  <a:lnTo>
                    <a:pt x="227" y="61"/>
                  </a:lnTo>
                  <a:lnTo>
                    <a:pt x="232" y="66"/>
                  </a:lnTo>
                  <a:lnTo>
                    <a:pt x="236" y="69"/>
                  </a:lnTo>
                  <a:lnTo>
                    <a:pt x="241" y="74"/>
                  </a:lnTo>
                  <a:lnTo>
                    <a:pt x="245" y="78"/>
                  </a:lnTo>
                  <a:lnTo>
                    <a:pt x="248" y="82"/>
                  </a:lnTo>
                  <a:lnTo>
                    <a:pt x="252" y="87"/>
                  </a:lnTo>
                  <a:lnTo>
                    <a:pt x="255" y="91"/>
                  </a:lnTo>
                  <a:lnTo>
                    <a:pt x="259" y="96"/>
                  </a:lnTo>
                  <a:lnTo>
                    <a:pt x="262" y="101"/>
                  </a:lnTo>
                  <a:close/>
                </a:path>
              </a:pathLst>
            </a:cu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4" name="Freeform 119"/>
            <p:cNvSpPr>
              <a:spLocks/>
            </p:cNvSpPr>
            <p:nvPr/>
          </p:nvSpPr>
          <p:spPr bwMode="auto">
            <a:xfrm>
              <a:off x="680" y="2942"/>
              <a:ext cx="101" cy="101"/>
            </a:xfrm>
            <a:custGeom>
              <a:avLst/>
              <a:gdLst>
                <a:gd name="T0" fmla="*/ 0 w 101"/>
                <a:gd name="T1" fmla="*/ 0 h 101"/>
                <a:gd name="T2" fmla="*/ 5 w 101"/>
                <a:gd name="T3" fmla="*/ 0 h 101"/>
                <a:gd name="T4" fmla="*/ 10 w 101"/>
                <a:gd name="T5" fmla="*/ 0 h 101"/>
                <a:gd name="T6" fmla="*/ 15 w 101"/>
                <a:gd name="T7" fmla="*/ 1 h 101"/>
                <a:gd name="T8" fmla="*/ 20 w 101"/>
                <a:gd name="T9" fmla="*/ 2 h 101"/>
                <a:gd name="T10" fmla="*/ 25 w 101"/>
                <a:gd name="T11" fmla="*/ 3 h 101"/>
                <a:gd name="T12" fmla="*/ 29 w 101"/>
                <a:gd name="T13" fmla="*/ 5 h 101"/>
                <a:gd name="T14" fmla="*/ 35 w 101"/>
                <a:gd name="T15" fmla="*/ 6 h 101"/>
                <a:gd name="T16" fmla="*/ 39 w 101"/>
                <a:gd name="T17" fmla="*/ 8 h 101"/>
                <a:gd name="T18" fmla="*/ 43 w 101"/>
                <a:gd name="T19" fmla="*/ 10 h 101"/>
                <a:gd name="T20" fmla="*/ 48 w 101"/>
                <a:gd name="T21" fmla="*/ 12 h 101"/>
                <a:gd name="T22" fmla="*/ 52 w 101"/>
                <a:gd name="T23" fmla="*/ 15 h 101"/>
                <a:gd name="T24" fmla="*/ 56 w 101"/>
                <a:gd name="T25" fmla="*/ 17 h 101"/>
                <a:gd name="T26" fmla="*/ 60 w 101"/>
                <a:gd name="T27" fmla="*/ 20 h 101"/>
                <a:gd name="T28" fmla="*/ 64 w 101"/>
                <a:gd name="T29" fmla="*/ 23 h 101"/>
                <a:gd name="T30" fmla="*/ 68 w 101"/>
                <a:gd name="T31" fmla="*/ 26 h 101"/>
                <a:gd name="T32" fmla="*/ 71 w 101"/>
                <a:gd name="T33" fmla="*/ 29 h 101"/>
                <a:gd name="T34" fmla="*/ 75 w 101"/>
                <a:gd name="T35" fmla="*/ 33 h 101"/>
                <a:gd name="T36" fmla="*/ 78 w 101"/>
                <a:gd name="T37" fmla="*/ 37 h 101"/>
                <a:gd name="T38" fmla="*/ 80 w 101"/>
                <a:gd name="T39" fmla="*/ 41 h 101"/>
                <a:gd name="T40" fmla="*/ 83 w 101"/>
                <a:gd name="T41" fmla="*/ 45 h 101"/>
                <a:gd name="T42" fmla="*/ 86 w 101"/>
                <a:gd name="T43" fmla="*/ 48 h 101"/>
                <a:gd name="T44" fmla="*/ 89 w 101"/>
                <a:gd name="T45" fmla="*/ 53 h 101"/>
                <a:gd name="T46" fmla="*/ 90 w 101"/>
                <a:gd name="T47" fmla="*/ 57 h 101"/>
                <a:gd name="T48" fmla="*/ 92 w 101"/>
                <a:gd name="T49" fmla="*/ 62 h 101"/>
                <a:gd name="T50" fmla="*/ 94 w 101"/>
                <a:gd name="T51" fmla="*/ 66 h 101"/>
                <a:gd name="T52" fmla="*/ 96 w 101"/>
                <a:gd name="T53" fmla="*/ 71 h 101"/>
                <a:gd name="T54" fmla="*/ 97 w 101"/>
                <a:gd name="T55" fmla="*/ 76 h 101"/>
                <a:gd name="T56" fmla="*/ 99 w 101"/>
                <a:gd name="T57" fmla="*/ 81 h 101"/>
                <a:gd name="T58" fmla="*/ 99 w 101"/>
                <a:gd name="T59" fmla="*/ 85 h 101"/>
                <a:gd name="T60" fmla="*/ 100 w 101"/>
                <a:gd name="T61" fmla="*/ 90 h 101"/>
                <a:gd name="T62" fmla="*/ 101 w 101"/>
                <a:gd name="T63" fmla="*/ 95 h 101"/>
                <a:gd name="T64" fmla="*/ 101 w 101"/>
                <a:gd name="T65" fmla="*/ 101 h 1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1"/>
                <a:gd name="T100" fmla="*/ 0 h 101"/>
                <a:gd name="T101" fmla="*/ 101 w 101"/>
                <a:gd name="T102" fmla="*/ 101 h 1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1" h="101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20" y="2"/>
                  </a:lnTo>
                  <a:lnTo>
                    <a:pt x="25" y="3"/>
                  </a:lnTo>
                  <a:lnTo>
                    <a:pt x="29" y="5"/>
                  </a:lnTo>
                  <a:lnTo>
                    <a:pt x="35" y="6"/>
                  </a:lnTo>
                  <a:lnTo>
                    <a:pt x="39" y="8"/>
                  </a:lnTo>
                  <a:lnTo>
                    <a:pt x="43" y="10"/>
                  </a:lnTo>
                  <a:lnTo>
                    <a:pt x="48" y="12"/>
                  </a:lnTo>
                  <a:lnTo>
                    <a:pt x="52" y="15"/>
                  </a:lnTo>
                  <a:lnTo>
                    <a:pt x="56" y="17"/>
                  </a:lnTo>
                  <a:lnTo>
                    <a:pt x="60" y="20"/>
                  </a:lnTo>
                  <a:lnTo>
                    <a:pt x="64" y="23"/>
                  </a:lnTo>
                  <a:lnTo>
                    <a:pt x="68" y="26"/>
                  </a:lnTo>
                  <a:lnTo>
                    <a:pt x="71" y="29"/>
                  </a:lnTo>
                  <a:lnTo>
                    <a:pt x="75" y="33"/>
                  </a:lnTo>
                  <a:lnTo>
                    <a:pt x="78" y="37"/>
                  </a:lnTo>
                  <a:lnTo>
                    <a:pt x="80" y="41"/>
                  </a:lnTo>
                  <a:lnTo>
                    <a:pt x="83" y="45"/>
                  </a:lnTo>
                  <a:lnTo>
                    <a:pt x="86" y="48"/>
                  </a:lnTo>
                  <a:lnTo>
                    <a:pt x="89" y="53"/>
                  </a:lnTo>
                  <a:lnTo>
                    <a:pt x="90" y="57"/>
                  </a:lnTo>
                  <a:lnTo>
                    <a:pt x="92" y="62"/>
                  </a:lnTo>
                  <a:lnTo>
                    <a:pt x="94" y="66"/>
                  </a:lnTo>
                  <a:lnTo>
                    <a:pt x="96" y="71"/>
                  </a:lnTo>
                  <a:lnTo>
                    <a:pt x="97" y="76"/>
                  </a:lnTo>
                  <a:lnTo>
                    <a:pt x="99" y="81"/>
                  </a:lnTo>
                  <a:lnTo>
                    <a:pt x="99" y="85"/>
                  </a:lnTo>
                  <a:lnTo>
                    <a:pt x="100" y="90"/>
                  </a:lnTo>
                  <a:lnTo>
                    <a:pt x="101" y="95"/>
                  </a:lnTo>
                  <a:lnTo>
                    <a:pt x="101" y="101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5" name="Freeform 120"/>
            <p:cNvSpPr>
              <a:spLocks/>
            </p:cNvSpPr>
            <p:nvPr/>
          </p:nvSpPr>
          <p:spPr bwMode="auto">
            <a:xfrm>
              <a:off x="680" y="3043"/>
              <a:ext cx="101" cy="100"/>
            </a:xfrm>
            <a:custGeom>
              <a:avLst/>
              <a:gdLst>
                <a:gd name="T0" fmla="*/ 0 w 101"/>
                <a:gd name="T1" fmla="*/ 100 h 100"/>
                <a:gd name="T2" fmla="*/ 5 w 101"/>
                <a:gd name="T3" fmla="*/ 100 h 100"/>
                <a:gd name="T4" fmla="*/ 10 w 101"/>
                <a:gd name="T5" fmla="*/ 100 h 100"/>
                <a:gd name="T6" fmla="*/ 15 w 101"/>
                <a:gd name="T7" fmla="*/ 99 h 100"/>
                <a:gd name="T8" fmla="*/ 20 w 101"/>
                <a:gd name="T9" fmla="*/ 98 h 100"/>
                <a:gd name="T10" fmla="*/ 25 w 101"/>
                <a:gd name="T11" fmla="*/ 97 h 100"/>
                <a:gd name="T12" fmla="*/ 29 w 101"/>
                <a:gd name="T13" fmla="*/ 96 h 100"/>
                <a:gd name="T14" fmla="*/ 35 w 101"/>
                <a:gd name="T15" fmla="*/ 94 h 100"/>
                <a:gd name="T16" fmla="*/ 39 w 101"/>
                <a:gd name="T17" fmla="*/ 93 h 100"/>
                <a:gd name="T18" fmla="*/ 43 w 101"/>
                <a:gd name="T19" fmla="*/ 90 h 100"/>
                <a:gd name="T20" fmla="*/ 48 w 101"/>
                <a:gd name="T21" fmla="*/ 88 h 100"/>
                <a:gd name="T22" fmla="*/ 52 w 101"/>
                <a:gd name="T23" fmla="*/ 86 h 100"/>
                <a:gd name="T24" fmla="*/ 56 w 101"/>
                <a:gd name="T25" fmla="*/ 83 h 100"/>
                <a:gd name="T26" fmla="*/ 60 w 101"/>
                <a:gd name="T27" fmla="*/ 81 h 100"/>
                <a:gd name="T28" fmla="*/ 64 w 101"/>
                <a:gd name="T29" fmla="*/ 78 h 100"/>
                <a:gd name="T30" fmla="*/ 68 w 101"/>
                <a:gd name="T31" fmla="*/ 74 h 100"/>
                <a:gd name="T32" fmla="*/ 71 w 101"/>
                <a:gd name="T33" fmla="*/ 71 h 100"/>
                <a:gd name="T34" fmla="*/ 75 w 101"/>
                <a:gd name="T35" fmla="*/ 67 h 100"/>
                <a:gd name="T36" fmla="*/ 78 w 101"/>
                <a:gd name="T37" fmla="*/ 64 h 100"/>
                <a:gd name="T38" fmla="*/ 80 w 101"/>
                <a:gd name="T39" fmla="*/ 60 h 100"/>
                <a:gd name="T40" fmla="*/ 83 w 101"/>
                <a:gd name="T41" fmla="*/ 56 h 100"/>
                <a:gd name="T42" fmla="*/ 86 w 101"/>
                <a:gd name="T43" fmla="*/ 52 h 100"/>
                <a:gd name="T44" fmla="*/ 89 w 101"/>
                <a:gd name="T45" fmla="*/ 48 h 100"/>
                <a:gd name="T46" fmla="*/ 90 w 101"/>
                <a:gd name="T47" fmla="*/ 43 h 100"/>
                <a:gd name="T48" fmla="*/ 92 w 101"/>
                <a:gd name="T49" fmla="*/ 39 h 100"/>
                <a:gd name="T50" fmla="*/ 94 w 101"/>
                <a:gd name="T51" fmla="*/ 34 h 100"/>
                <a:gd name="T52" fmla="*/ 96 w 101"/>
                <a:gd name="T53" fmla="*/ 30 h 100"/>
                <a:gd name="T54" fmla="*/ 97 w 101"/>
                <a:gd name="T55" fmla="*/ 25 h 100"/>
                <a:gd name="T56" fmla="*/ 99 w 101"/>
                <a:gd name="T57" fmla="*/ 20 h 100"/>
                <a:gd name="T58" fmla="*/ 99 w 101"/>
                <a:gd name="T59" fmla="*/ 15 h 100"/>
                <a:gd name="T60" fmla="*/ 100 w 101"/>
                <a:gd name="T61" fmla="*/ 10 h 100"/>
                <a:gd name="T62" fmla="*/ 101 w 101"/>
                <a:gd name="T63" fmla="*/ 5 h 100"/>
                <a:gd name="T64" fmla="*/ 101 w 101"/>
                <a:gd name="T65" fmla="*/ 0 h 1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1"/>
                <a:gd name="T100" fmla="*/ 0 h 100"/>
                <a:gd name="T101" fmla="*/ 101 w 101"/>
                <a:gd name="T102" fmla="*/ 100 h 1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1" h="100">
                  <a:moveTo>
                    <a:pt x="0" y="100"/>
                  </a:moveTo>
                  <a:lnTo>
                    <a:pt x="5" y="100"/>
                  </a:lnTo>
                  <a:lnTo>
                    <a:pt x="10" y="100"/>
                  </a:lnTo>
                  <a:lnTo>
                    <a:pt x="15" y="99"/>
                  </a:lnTo>
                  <a:lnTo>
                    <a:pt x="20" y="98"/>
                  </a:lnTo>
                  <a:lnTo>
                    <a:pt x="25" y="97"/>
                  </a:lnTo>
                  <a:lnTo>
                    <a:pt x="29" y="96"/>
                  </a:lnTo>
                  <a:lnTo>
                    <a:pt x="35" y="94"/>
                  </a:lnTo>
                  <a:lnTo>
                    <a:pt x="39" y="93"/>
                  </a:lnTo>
                  <a:lnTo>
                    <a:pt x="43" y="90"/>
                  </a:lnTo>
                  <a:lnTo>
                    <a:pt x="48" y="88"/>
                  </a:lnTo>
                  <a:lnTo>
                    <a:pt x="52" y="86"/>
                  </a:lnTo>
                  <a:lnTo>
                    <a:pt x="56" y="83"/>
                  </a:lnTo>
                  <a:lnTo>
                    <a:pt x="60" y="81"/>
                  </a:lnTo>
                  <a:lnTo>
                    <a:pt x="64" y="78"/>
                  </a:lnTo>
                  <a:lnTo>
                    <a:pt x="68" y="74"/>
                  </a:lnTo>
                  <a:lnTo>
                    <a:pt x="71" y="71"/>
                  </a:lnTo>
                  <a:lnTo>
                    <a:pt x="75" y="67"/>
                  </a:lnTo>
                  <a:lnTo>
                    <a:pt x="78" y="64"/>
                  </a:lnTo>
                  <a:lnTo>
                    <a:pt x="80" y="60"/>
                  </a:lnTo>
                  <a:lnTo>
                    <a:pt x="83" y="56"/>
                  </a:lnTo>
                  <a:lnTo>
                    <a:pt x="86" y="52"/>
                  </a:lnTo>
                  <a:lnTo>
                    <a:pt x="89" y="48"/>
                  </a:lnTo>
                  <a:lnTo>
                    <a:pt x="90" y="43"/>
                  </a:lnTo>
                  <a:lnTo>
                    <a:pt x="92" y="39"/>
                  </a:lnTo>
                  <a:lnTo>
                    <a:pt x="94" y="34"/>
                  </a:lnTo>
                  <a:lnTo>
                    <a:pt x="96" y="30"/>
                  </a:lnTo>
                  <a:lnTo>
                    <a:pt x="97" y="25"/>
                  </a:lnTo>
                  <a:lnTo>
                    <a:pt x="99" y="20"/>
                  </a:lnTo>
                  <a:lnTo>
                    <a:pt x="99" y="15"/>
                  </a:lnTo>
                  <a:lnTo>
                    <a:pt x="100" y="10"/>
                  </a:lnTo>
                  <a:lnTo>
                    <a:pt x="101" y="5"/>
                  </a:lnTo>
                  <a:lnTo>
                    <a:pt x="101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6" name="Rectangle 121"/>
            <p:cNvSpPr>
              <a:spLocks noChangeArrowheads="1"/>
            </p:cNvSpPr>
            <p:nvPr/>
          </p:nvSpPr>
          <p:spPr bwMode="auto">
            <a:xfrm>
              <a:off x="579" y="2942"/>
              <a:ext cx="101" cy="201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7" name="Freeform 124"/>
            <p:cNvSpPr>
              <a:spLocks/>
            </p:cNvSpPr>
            <p:nvPr/>
          </p:nvSpPr>
          <p:spPr bwMode="auto">
            <a:xfrm>
              <a:off x="528" y="3070"/>
              <a:ext cx="51" cy="50"/>
            </a:xfrm>
            <a:custGeom>
              <a:avLst/>
              <a:gdLst>
                <a:gd name="T0" fmla="*/ 0 w 51"/>
                <a:gd name="T1" fmla="*/ 22 h 50"/>
                <a:gd name="T2" fmla="*/ 2 w 51"/>
                <a:gd name="T3" fmla="*/ 17 h 50"/>
                <a:gd name="T4" fmla="*/ 4 w 51"/>
                <a:gd name="T5" fmla="*/ 13 h 50"/>
                <a:gd name="T6" fmla="*/ 6 w 51"/>
                <a:gd name="T7" fmla="*/ 9 h 50"/>
                <a:gd name="T8" fmla="*/ 9 w 51"/>
                <a:gd name="T9" fmla="*/ 6 h 50"/>
                <a:gd name="T10" fmla="*/ 14 w 51"/>
                <a:gd name="T11" fmla="*/ 3 h 50"/>
                <a:gd name="T12" fmla="*/ 18 w 51"/>
                <a:gd name="T13" fmla="*/ 1 h 50"/>
                <a:gd name="T14" fmla="*/ 23 w 51"/>
                <a:gd name="T15" fmla="*/ 0 h 50"/>
                <a:gd name="T16" fmla="*/ 28 w 51"/>
                <a:gd name="T17" fmla="*/ 0 h 50"/>
                <a:gd name="T18" fmla="*/ 33 w 51"/>
                <a:gd name="T19" fmla="*/ 1 h 50"/>
                <a:gd name="T20" fmla="*/ 37 w 51"/>
                <a:gd name="T21" fmla="*/ 3 h 50"/>
                <a:gd name="T22" fmla="*/ 42 w 51"/>
                <a:gd name="T23" fmla="*/ 6 h 50"/>
                <a:gd name="T24" fmla="*/ 45 w 51"/>
                <a:gd name="T25" fmla="*/ 9 h 50"/>
                <a:gd name="T26" fmla="*/ 47 w 51"/>
                <a:gd name="T27" fmla="*/ 13 h 50"/>
                <a:gd name="T28" fmla="*/ 49 w 51"/>
                <a:gd name="T29" fmla="*/ 17 h 50"/>
                <a:gd name="T30" fmla="*/ 51 w 51"/>
                <a:gd name="T31" fmla="*/ 22 h 50"/>
                <a:gd name="T32" fmla="*/ 51 w 51"/>
                <a:gd name="T33" fmla="*/ 25 h 50"/>
                <a:gd name="T34" fmla="*/ 50 w 51"/>
                <a:gd name="T35" fmla="*/ 30 h 50"/>
                <a:gd name="T36" fmla="*/ 49 w 51"/>
                <a:gd name="T37" fmla="*/ 35 h 50"/>
                <a:gd name="T38" fmla="*/ 46 w 51"/>
                <a:gd name="T39" fmla="*/ 39 h 50"/>
                <a:gd name="T40" fmla="*/ 44 w 51"/>
                <a:gd name="T41" fmla="*/ 43 h 50"/>
                <a:gd name="T42" fmla="*/ 40 w 51"/>
                <a:gd name="T43" fmla="*/ 46 h 50"/>
                <a:gd name="T44" fmla="*/ 35 w 51"/>
                <a:gd name="T45" fmla="*/ 48 h 50"/>
                <a:gd name="T46" fmla="*/ 31 w 51"/>
                <a:gd name="T47" fmla="*/ 50 h 50"/>
                <a:gd name="T48" fmla="*/ 26 w 51"/>
                <a:gd name="T49" fmla="*/ 50 h 50"/>
                <a:gd name="T50" fmla="*/ 20 w 51"/>
                <a:gd name="T51" fmla="*/ 50 h 50"/>
                <a:gd name="T52" fmla="*/ 16 w 51"/>
                <a:gd name="T53" fmla="*/ 48 h 50"/>
                <a:gd name="T54" fmla="*/ 11 w 51"/>
                <a:gd name="T55" fmla="*/ 46 h 50"/>
                <a:gd name="T56" fmla="*/ 7 w 51"/>
                <a:gd name="T57" fmla="*/ 43 h 50"/>
                <a:gd name="T58" fmla="*/ 5 w 51"/>
                <a:gd name="T59" fmla="*/ 39 h 50"/>
                <a:gd name="T60" fmla="*/ 2 w 51"/>
                <a:gd name="T61" fmla="*/ 35 h 50"/>
                <a:gd name="T62" fmla="*/ 1 w 51"/>
                <a:gd name="T63" fmla="*/ 30 h 50"/>
                <a:gd name="T64" fmla="*/ 0 w 51"/>
                <a:gd name="T65" fmla="*/ 25 h 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1"/>
                <a:gd name="T100" fmla="*/ 0 h 50"/>
                <a:gd name="T101" fmla="*/ 51 w 51"/>
                <a:gd name="T102" fmla="*/ 50 h 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1" h="50">
                  <a:moveTo>
                    <a:pt x="0" y="25"/>
                  </a:moveTo>
                  <a:lnTo>
                    <a:pt x="0" y="22"/>
                  </a:lnTo>
                  <a:lnTo>
                    <a:pt x="1" y="20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5" y="11"/>
                  </a:lnTo>
                  <a:lnTo>
                    <a:pt x="6" y="9"/>
                  </a:lnTo>
                  <a:lnTo>
                    <a:pt x="7" y="7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7" y="3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4" y="7"/>
                  </a:lnTo>
                  <a:lnTo>
                    <a:pt x="45" y="9"/>
                  </a:lnTo>
                  <a:lnTo>
                    <a:pt x="46" y="11"/>
                  </a:lnTo>
                  <a:lnTo>
                    <a:pt x="47" y="13"/>
                  </a:lnTo>
                  <a:lnTo>
                    <a:pt x="49" y="15"/>
                  </a:lnTo>
                  <a:lnTo>
                    <a:pt x="49" y="17"/>
                  </a:lnTo>
                  <a:lnTo>
                    <a:pt x="50" y="20"/>
                  </a:lnTo>
                  <a:lnTo>
                    <a:pt x="51" y="22"/>
                  </a:lnTo>
                  <a:lnTo>
                    <a:pt x="51" y="25"/>
                  </a:lnTo>
                  <a:lnTo>
                    <a:pt x="51" y="27"/>
                  </a:lnTo>
                  <a:lnTo>
                    <a:pt x="50" y="30"/>
                  </a:lnTo>
                  <a:lnTo>
                    <a:pt x="49" y="32"/>
                  </a:lnTo>
                  <a:lnTo>
                    <a:pt x="49" y="35"/>
                  </a:lnTo>
                  <a:lnTo>
                    <a:pt x="47" y="37"/>
                  </a:lnTo>
                  <a:lnTo>
                    <a:pt x="46" y="39"/>
                  </a:lnTo>
                  <a:lnTo>
                    <a:pt x="45" y="41"/>
                  </a:lnTo>
                  <a:lnTo>
                    <a:pt x="44" y="43"/>
                  </a:lnTo>
                  <a:lnTo>
                    <a:pt x="42" y="45"/>
                  </a:lnTo>
                  <a:lnTo>
                    <a:pt x="40" y="46"/>
                  </a:lnTo>
                  <a:lnTo>
                    <a:pt x="37" y="47"/>
                  </a:lnTo>
                  <a:lnTo>
                    <a:pt x="35" y="48"/>
                  </a:lnTo>
                  <a:lnTo>
                    <a:pt x="33" y="49"/>
                  </a:lnTo>
                  <a:lnTo>
                    <a:pt x="31" y="50"/>
                  </a:lnTo>
                  <a:lnTo>
                    <a:pt x="28" y="50"/>
                  </a:lnTo>
                  <a:lnTo>
                    <a:pt x="26" y="50"/>
                  </a:lnTo>
                  <a:lnTo>
                    <a:pt x="23" y="50"/>
                  </a:lnTo>
                  <a:lnTo>
                    <a:pt x="20" y="50"/>
                  </a:lnTo>
                  <a:lnTo>
                    <a:pt x="18" y="49"/>
                  </a:lnTo>
                  <a:lnTo>
                    <a:pt x="16" y="48"/>
                  </a:lnTo>
                  <a:lnTo>
                    <a:pt x="14" y="47"/>
                  </a:lnTo>
                  <a:lnTo>
                    <a:pt x="11" y="46"/>
                  </a:lnTo>
                  <a:lnTo>
                    <a:pt x="9" y="45"/>
                  </a:lnTo>
                  <a:lnTo>
                    <a:pt x="7" y="43"/>
                  </a:lnTo>
                  <a:lnTo>
                    <a:pt x="6" y="41"/>
                  </a:lnTo>
                  <a:lnTo>
                    <a:pt x="5" y="39"/>
                  </a:lnTo>
                  <a:lnTo>
                    <a:pt x="4" y="37"/>
                  </a:lnTo>
                  <a:lnTo>
                    <a:pt x="2" y="35"/>
                  </a:lnTo>
                  <a:lnTo>
                    <a:pt x="2" y="32"/>
                  </a:lnTo>
                  <a:lnTo>
                    <a:pt x="1" y="30"/>
                  </a:lnTo>
                  <a:lnTo>
                    <a:pt x="0" y="27"/>
                  </a:lnTo>
                  <a:lnTo>
                    <a:pt x="0" y="25"/>
                  </a:lnTo>
                  <a:close/>
                </a:path>
              </a:pathLst>
            </a:cu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8" name="Rectangle 126"/>
            <p:cNvSpPr>
              <a:spLocks noChangeArrowheads="1"/>
            </p:cNvSpPr>
            <p:nvPr/>
          </p:nvSpPr>
          <p:spPr bwMode="auto">
            <a:xfrm>
              <a:off x="633" y="2949"/>
              <a:ext cx="65" cy="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7719" name="AutoShape 127"/>
            <p:cNvCxnSpPr>
              <a:cxnSpLocks noChangeShapeType="1"/>
              <a:stCxn id="27679" idx="3"/>
              <a:endCxn id="27713" idx="15"/>
            </p:cNvCxnSpPr>
            <p:nvPr/>
          </p:nvCxnSpPr>
          <p:spPr bwMode="auto">
            <a:xfrm flipH="1">
              <a:off x="807" y="3130"/>
              <a:ext cx="4010" cy="60"/>
            </a:xfrm>
            <a:prstGeom prst="bentConnector5">
              <a:avLst>
                <a:gd name="adj1" fmla="val -3593"/>
                <a:gd name="adj2" fmla="val 946662"/>
                <a:gd name="adj3" fmla="val 108204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20" name="AutoShape 128"/>
            <p:cNvCxnSpPr>
              <a:cxnSpLocks noChangeShapeType="1"/>
              <a:endCxn id="27717" idx="32"/>
            </p:cNvCxnSpPr>
            <p:nvPr/>
          </p:nvCxnSpPr>
          <p:spPr bwMode="auto">
            <a:xfrm flipV="1">
              <a:off x="192" y="3095"/>
              <a:ext cx="330" cy="289"/>
            </a:xfrm>
            <a:prstGeom prst="bentConnector3">
              <a:avLst>
                <a:gd name="adj1" fmla="val 50907"/>
              </a:avLst>
            </a:prstGeom>
            <a:noFill/>
            <a:ln w="285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21" name="AutoShape 129"/>
            <p:cNvCxnSpPr>
              <a:cxnSpLocks noChangeShapeType="1"/>
              <a:stCxn id="27671" idx="3"/>
              <a:endCxn id="27722" idx="3"/>
            </p:cNvCxnSpPr>
            <p:nvPr/>
          </p:nvCxnSpPr>
          <p:spPr bwMode="auto">
            <a:xfrm flipH="1" flipV="1">
              <a:off x="579" y="2983"/>
              <a:ext cx="729" cy="147"/>
            </a:xfrm>
            <a:prstGeom prst="bentConnector5">
              <a:avLst>
                <a:gd name="adj1" fmla="val -20579"/>
                <a:gd name="adj2" fmla="val 266667"/>
                <a:gd name="adj3" fmla="val 120574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722" name="Freeform 130"/>
            <p:cNvSpPr>
              <a:spLocks/>
            </p:cNvSpPr>
            <p:nvPr/>
          </p:nvSpPr>
          <p:spPr bwMode="auto">
            <a:xfrm>
              <a:off x="573" y="2974"/>
              <a:ext cx="51" cy="50"/>
            </a:xfrm>
            <a:custGeom>
              <a:avLst/>
              <a:gdLst>
                <a:gd name="T0" fmla="*/ 0 w 51"/>
                <a:gd name="T1" fmla="*/ 22 h 50"/>
                <a:gd name="T2" fmla="*/ 2 w 51"/>
                <a:gd name="T3" fmla="*/ 17 h 50"/>
                <a:gd name="T4" fmla="*/ 4 w 51"/>
                <a:gd name="T5" fmla="*/ 13 h 50"/>
                <a:gd name="T6" fmla="*/ 6 w 51"/>
                <a:gd name="T7" fmla="*/ 9 h 50"/>
                <a:gd name="T8" fmla="*/ 9 w 51"/>
                <a:gd name="T9" fmla="*/ 6 h 50"/>
                <a:gd name="T10" fmla="*/ 14 w 51"/>
                <a:gd name="T11" fmla="*/ 3 h 50"/>
                <a:gd name="T12" fmla="*/ 18 w 51"/>
                <a:gd name="T13" fmla="*/ 1 h 50"/>
                <a:gd name="T14" fmla="*/ 23 w 51"/>
                <a:gd name="T15" fmla="*/ 0 h 50"/>
                <a:gd name="T16" fmla="*/ 28 w 51"/>
                <a:gd name="T17" fmla="*/ 0 h 50"/>
                <a:gd name="T18" fmla="*/ 33 w 51"/>
                <a:gd name="T19" fmla="*/ 1 h 50"/>
                <a:gd name="T20" fmla="*/ 37 w 51"/>
                <a:gd name="T21" fmla="*/ 3 h 50"/>
                <a:gd name="T22" fmla="*/ 42 w 51"/>
                <a:gd name="T23" fmla="*/ 6 h 50"/>
                <a:gd name="T24" fmla="*/ 45 w 51"/>
                <a:gd name="T25" fmla="*/ 9 h 50"/>
                <a:gd name="T26" fmla="*/ 47 w 51"/>
                <a:gd name="T27" fmla="*/ 13 h 50"/>
                <a:gd name="T28" fmla="*/ 49 w 51"/>
                <a:gd name="T29" fmla="*/ 17 h 50"/>
                <a:gd name="T30" fmla="*/ 51 w 51"/>
                <a:gd name="T31" fmla="*/ 22 h 50"/>
                <a:gd name="T32" fmla="*/ 51 w 51"/>
                <a:gd name="T33" fmla="*/ 25 h 50"/>
                <a:gd name="T34" fmla="*/ 50 w 51"/>
                <a:gd name="T35" fmla="*/ 30 h 50"/>
                <a:gd name="T36" fmla="*/ 49 w 51"/>
                <a:gd name="T37" fmla="*/ 35 h 50"/>
                <a:gd name="T38" fmla="*/ 46 w 51"/>
                <a:gd name="T39" fmla="*/ 39 h 50"/>
                <a:gd name="T40" fmla="*/ 44 w 51"/>
                <a:gd name="T41" fmla="*/ 43 h 50"/>
                <a:gd name="T42" fmla="*/ 40 w 51"/>
                <a:gd name="T43" fmla="*/ 46 h 50"/>
                <a:gd name="T44" fmla="*/ 35 w 51"/>
                <a:gd name="T45" fmla="*/ 48 h 50"/>
                <a:gd name="T46" fmla="*/ 31 w 51"/>
                <a:gd name="T47" fmla="*/ 50 h 50"/>
                <a:gd name="T48" fmla="*/ 26 w 51"/>
                <a:gd name="T49" fmla="*/ 50 h 50"/>
                <a:gd name="T50" fmla="*/ 20 w 51"/>
                <a:gd name="T51" fmla="*/ 50 h 50"/>
                <a:gd name="T52" fmla="*/ 16 w 51"/>
                <a:gd name="T53" fmla="*/ 48 h 50"/>
                <a:gd name="T54" fmla="*/ 11 w 51"/>
                <a:gd name="T55" fmla="*/ 46 h 50"/>
                <a:gd name="T56" fmla="*/ 7 w 51"/>
                <a:gd name="T57" fmla="*/ 43 h 50"/>
                <a:gd name="T58" fmla="*/ 5 w 51"/>
                <a:gd name="T59" fmla="*/ 39 h 50"/>
                <a:gd name="T60" fmla="*/ 2 w 51"/>
                <a:gd name="T61" fmla="*/ 35 h 50"/>
                <a:gd name="T62" fmla="*/ 1 w 51"/>
                <a:gd name="T63" fmla="*/ 30 h 50"/>
                <a:gd name="T64" fmla="*/ 0 w 51"/>
                <a:gd name="T65" fmla="*/ 25 h 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1"/>
                <a:gd name="T100" fmla="*/ 0 h 50"/>
                <a:gd name="T101" fmla="*/ 51 w 51"/>
                <a:gd name="T102" fmla="*/ 50 h 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1" h="50">
                  <a:moveTo>
                    <a:pt x="0" y="25"/>
                  </a:moveTo>
                  <a:lnTo>
                    <a:pt x="0" y="22"/>
                  </a:lnTo>
                  <a:lnTo>
                    <a:pt x="1" y="20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5" y="11"/>
                  </a:lnTo>
                  <a:lnTo>
                    <a:pt x="6" y="9"/>
                  </a:lnTo>
                  <a:lnTo>
                    <a:pt x="7" y="7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7" y="3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4" y="7"/>
                  </a:lnTo>
                  <a:lnTo>
                    <a:pt x="45" y="9"/>
                  </a:lnTo>
                  <a:lnTo>
                    <a:pt x="46" y="11"/>
                  </a:lnTo>
                  <a:lnTo>
                    <a:pt x="47" y="13"/>
                  </a:lnTo>
                  <a:lnTo>
                    <a:pt x="49" y="15"/>
                  </a:lnTo>
                  <a:lnTo>
                    <a:pt x="49" y="17"/>
                  </a:lnTo>
                  <a:lnTo>
                    <a:pt x="50" y="20"/>
                  </a:lnTo>
                  <a:lnTo>
                    <a:pt x="51" y="22"/>
                  </a:lnTo>
                  <a:lnTo>
                    <a:pt x="51" y="25"/>
                  </a:lnTo>
                  <a:lnTo>
                    <a:pt x="51" y="27"/>
                  </a:lnTo>
                  <a:lnTo>
                    <a:pt x="50" y="30"/>
                  </a:lnTo>
                  <a:lnTo>
                    <a:pt x="49" y="32"/>
                  </a:lnTo>
                  <a:lnTo>
                    <a:pt x="49" y="35"/>
                  </a:lnTo>
                  <a:lnTo>
                    <a:pt x="47" y="37"/>
                  </a:lnTo>
                  <a:lnTo>
                    <a:pt x="46" y="39"/>
                  </a:lnTo>
                  <a:lnTo>
                    <a:pt x="45" y="41"/>
                  </a:lnTo>
                  <a:lnTo>
                    <a:pt x="44" y="43"/>
                  </a:lnTo>
                  <a:lnTo>
                    <a:pt x="42" y="45"/>
                  </a:lnTo>
                  <a:lnTo>
                    <a:pt x="40" y="46"/>
                  </a:lnTo>
                  <a:lnTo>
                    <a:pt x="37" y="47"/>
                  </a:lnTo>
                  <a:lnTo>
                    <a:pt x="35" y="48"/>
                  </a:lnTo>
                  <a:lnTo>
                    <a:pt x="33" y="49"/>
                  </a:lnTo>
                  <a:lnTo>
                    <a:pt x="31" y="50"/>
                  </a:lnTo>
                  <a:lnTo>
                    <a:pt x="28" y="50"/>
                  </a:lnTo>
                  <a:lnTo>
                    <a:pt x="26" y="50"/>
                  </a:lnTo>
                  <a:lnTo>
                    <a:pt x="23" y="50"/>
                  </a:lnTo>
                  <a:lnTo>
                    <a:pt x="20" y="50"/>
                  </a:lnTo>
                  <a:lnTo>
                    <a:pt x="18" y="49"/>
                  </a:lnTo>
                  <a:lnTo>
                    <a:pt x="16" y="48"/>
                  </a:lnTo>
                  <a:lnTo>
                    <a:pt x="14" y="47"/>
                  </a:lnTo>
                  <a:lnTo>
                    <a:pt x="11" y="46"/>
                  </a:lnTo>
                  <a:lnTo>
                    <a:pt x="9" y="45"/>
                  </a:lnTo>
                  <a:lnTo>
                    <a:pt x="7" y="43"/>
                  </a:lnTo>
                  <a:lnTo>
                    <a:pt x="6" y="41"/>
                  </a:lnTo>
                  <a:lnTo>
                    <a:pt x="5" y="39"/>
                  </a:lnTo>
                  <a:lnTo>
                    <a:pt x="4" y="37"/>
                  </a:lnTo>
                  <a:lnTo>
                    <a:pt x="2" y="35"/>
                  </a:lnTo>
                  <a:lnTo>
                    <a:pt x="2" y="32"/>
                  </a:lnTo>
                  <a:lnTo>
                    <a:pt x="1" y="30"/>
                  </a:lnTo>
                  <a:lnTo>
                    <a:pt x="0" y="27"/>
                  </a:lnTo>
                  <a:lnTo>
                    <a:pt x="0" y="25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0638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90" name="Freeform 133"/>
          <p:cNvSpPr>
            <a:spLocks/>
          </p:cNvSpPr>
          <p:nvPr/>
        </p:nvSpPr>
        <p:spPr bwMode="auto">
          <a:xfrm>
            <a:off x="1785938" y="5232400"/>
            <a:ext cx="80962" cy="79375"/>
          </a:xfrm>
          <a:custGeom>
            <a:avLst/>
            <a:gdLst>
              <a:gd name="T0" fmla="*/ 0 w 51"/>
              <a:gd name="T1" fmla="*/ 2147483647 h 50"/>
              <a:gd name="T2" fmla="*/ 2147483647 w 51"/>
              <a:gd name="T3" fmla="*/ 2147483647 h 50"/>
              <a:gd name="T4" fmla="*/ 2147483647 w 51"/>
              <a:gd name="T5" fmla="*/ 2147483647 h 50"/>
              <a:gd name="T6" fmla="*/ 2147483647 w 51"/>
              <a:gd name="T7" fmla="*/ 2147483647 h 50"/>
              <a:gd name="T8" fmla="*/ 2147483647 w 51"/>
              <a:gd name="T9" fmla="*/ 2147483647 h 50"/>
              <a:gd name="T10" fmla="*/ 2147483647 w 51"/>
              <a:gd name="T11" fmla="*/ 2147483647 h 50"/>
              <a:gd name="T12" fmla="*/ 2147483647 w 51"/>
              <a:gd name="T13" fmla="*/ 2147483647 h 50"/>
              <a:gd name="T14" fmla="*/ 2147483647 w 51"/>
              <a:gd name="T15" fmla="*/ 0 h 50"/>
              <a:gd name="T16" fmla="*/ 2147483647 w 51"/>
              <a:gd name="T17" fmla="*/ 0 h 50"/>
              <a:gd name="T18" fmla="*/ 2147483647 w 51"/>
              <a:gd name="T19" fmla="*/ 2147483647 h 50"/>
              <a:gd name="T20" fmla="*/ 2147483647 w 51"/>
              <a:gd name="T21" fmla="*/ 2147483647 h 50"/>
              <a:gd name="T22" fmla="*/ 2147483647 w 51"/>
              <a:gd name="T23" fmla="*/ 2147483647 h 50"/>
              <a:gd name="T24" fmla="*/ 2147483647 w 51"/>
              <a:gd name="T25" fmla="*/ 2147483647 h 50"/>
              <a:gd name="T26" fmla="*/ 2147483647 w 51"/>
              <a:gd name="T27" fmla="*/ 2147483647 h 50"/>
              <a:gd name="T28" fmla="*/ 2147483647 w 51"/>
              <a:gd name="T29" fmla="*/ 2147483647 h 50"/>
              <a:gd name="T30" fmla="*/ 2147483647 w 51"/>
              <a:gd name="T31" fmla="*/ 2147483647 h 50"/>
              <a:gd name="T32" fmla="*/ 2147483647 w 51"/>
              <a:gd name="T33" fmla="*/ 2147483647 h 50"/>
              <a:gd name="T34" fmla="*/ 2147483647 w 51"/>
              <a:gd name="T35" fmla="*/ 2147483647 h 50"/>
              <a:gd name="T36" fmla="*/ 2147483647 w 51"/>
              <a:gd name="T37" fmla="*/ 2147483647 h 50"/>
              <a:gd name="T38" fmla="*/ 2147483647 w 51"/>
              <a:gd name="T39" fmla="*/ 2147483647 h 50"/>
              <a:gd name="T40" fmla="*/ 2147483647 w 51"/>
              <a:gd name="T41" fmla="*/ 2147483647 h 50"/>
              <a:gd name="T42" fmla="*/ 2147483647 w 51"/>
              <a:gd name="T43" fmla="*/ 2147483647 h 50"/>
              <a:gd name="T44" fmla="*/ 2147483647 w 51"/>
              <a:gd name="T45" fmla="*/ 2147483647 h 50"/>
              <a:gd name="T46" fmla="*/ 2147483647 w 51"/>
              <a:gd name="T47" fmla="*/ 2147483647 h 50"/>
              <a:gd name="T48" fmla="*/ 2147483647 w 51"/>
              <a:gd name="T49" fmla="*/ 2147483647 h 50"/>
              <a:gd name="T50" fmla="*/ 2147483647 w 51"/>
              <a:gd name="T51" fmla="*/ 2147483647 h 50"/>
              <a:gd name="T52" fmla="*/ 2147483647 w 51"/>
              <a:gd name="T53" fmla="*/ 2147483647 h 50"/>
              <a:gd name="T54" fmla="*/ 2147483647 w 51"/>
              <a:gd name="T55" fmla="*/ 2147483647 h 50"/>
              <a:gd name="T56" fmla="*/ 2147483647 w 51"/>
              <a:gd name="T57" fmla="*/ 2147483647 h 50"/>
              <a:gd name="T58" fmla="*/ 2147483647 w 51"/>
              <a:gd name="T59" fmla="*/ 2147483647 h 50"/>
              <a:gd name="T60" fmla="*/ 2147483647 w 51"/>
              <a:gd name="T61" fmla="*/ 2147483647 h 50"/>
              <a:gd name="T62" fmla="*/ 2147483647 w 51"/>
              <a:gd name="T63" fmla="*/ 2147483647 h 50"/>
              <a:gd name="T64" fmla="*/ 0 w 51"/>
              <a:gd name="T65" fmla="*/ 2147483647 h 5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1"/>
              <a:gd name="T100" fmla="*/ 0 h 50"/>
              <a:gd name="T101" fmla="*/ 51 w 51"/>
              <a:gd name="T102" fmla="*/ 50 h 5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1" h="50">
                <a:moveTo>
                  <a:pt x="0" y="25"/>
                </a:moveTo>
                <a:lnTo>
                  <a:pt x="0" y="22"/>
                </a:lnTo>
                <a:lnTo>
                  <a:pt x="1" y="20"/>
                </a:lnTo>
                <a:lnTo>
                  <a:pt x="2" y="17"/>
                </a:lnTo>
                <a:lnTo>
                  <a:pt x="2" y="15"/>
                </a:lnTo>
                <a:lnTo>
                  <a:pt x="4" y="13"/>
                </a:lnTo>
                <a:lnTo>
                  <a:pt x="5" y="11"/>
                </a:lnTo>
                <a:lnTo>
                  <a:pt x="6" y="9"/>
                </a:lnTo>
                <a:lnTo>
                  <a:pt x="7" y="7"/>
                </a:lnTo>
                <a:lnTo>
                  <a:pt x="9" y="6"/>
                </a:lnTo>
                <a:lnTo>
                  <a:pt x="11" y="4"/>
                </a:lnTo>
                <a:lnTo>
                  <a:pt x="14" y="3"/>
                </a:lnTo>
                <a:lnTo>
                  <a:pt x="16" y="2"/>
                </a:lnTo>
                <a:lnTo>
                  <a:pt x="18" y="1"/>
                </a:lnTo>
                <a:lnTo>
                  <a:pt x="20" y="0"/>
                </a:lnTo>
                <a:lnTo>
                  <a:pt x="23" y="0"/>
                </a:lnTo>
                <a:lnTo>
                  <a:pt x="26" y="0"/>
                </a:lnTo>
                <a:lnTo>
                  <a:pt x="28" y="0"/>
                </a:lnTo>
                <a:lnTo>
                  <a:pt x="31" y="0"/>
                </a:lnTo>
                <a:lnTo>
                  <a:pt x="33" y="1"/>
                </a:lnTo>
                <a:lnTo>
                  <a:pt x="35" y="2"/>
                </a:lnTo>
                <a:lnTo>
                  <a:pt x="37" y="3"/>
                </a:lnTo>
                <a:lnTo>
                  <a:pt x="40" y="4"/>
                </a:lnTo>
                <a:lnTo>
                  <a:pt x="42" y="6"/>
                </a:lnTo>
                <a:lnTo>
                  <a:pt x="44" y="7"/>
                </a:lnTo>
                <a:lnTo>
                  <a:pt x="45" y="9"/>
                </a:lnTo>
                <a:lnTo>
                  <a:pt x="46" y="11"/>
                </a:lnTo>
                <a:lnTo>
                  <a:pt x="47" y="13"/>
                </a:lnTo>
                <a:lnTo>
                  <a:pt x="49" y="15"/>
                </a:lnTo>
                <a:lnTo>
                  <a:pt x="49" y="17"/>
                </a:lnTo>
                <a:lnTo>
                  <a:pt x="50" y="20"/>
                </a:lnTo>
                <a:lnTo>
                  <a:pt x="51" y="22"/>
                </a:lnTo>
                <a:lnTo>
                  <a:pt x="51" y="25"/>
                </a:lnTo>
                <a:lnTo>
                  <a:pt x="51" y="27"/>
                </a:lnTo>
                <a:lnTo>
                  <a:pt x="50" y="30"/>
                </a:lnTo>
                <a:lnTo>
                  <a:pt x="49" y="32"/>
                </a:lnTo>
                <a:lnTo>
                  <a:pt x="49" y="35"/>
                </a:lnTo>
                <a:lnTo>
                  <a:pt x="47" y="37"/>
                </a:lnTo>
                <a:lnTo>
                  <a:pt x="46" y="39"/>
                </a:lnTo>
                <a:lnTo>
                  <a:pt x="45" y="41"/>
                </a:lnTo>
                <a:lnTo>
                  <a:pt x="44" y="43"/>
                </a:lnTo>
                <a:lnTo>
                  <a:pt x="42" y="45"/>
                </a:lnTo>
                <a:lnTo>
                  <a:pt x="40" y="46"/>
                </a:lnTo>
                <a:lnTo>
                  <a:pt x="37" y="47"/>
                </a:lnTo>
                <a:lnTo>
                  <a:pt x="35" y="48"/>
                </a:lnTo>
                <a:lnTo>
                  <a:pt x="33" y="49"/>
                </a:lnTo>
                <a:lnTo>
                  <a:pt x="31" y="50"/>
                </a:lnTo>
                <a:lnTo>
                  <a:pt x="28" y="50"/>
                </a:lnTo>
                <a:lnTo>
                  <a:pt x="26" y="50"/>
                </a:lnTo>
                <a:lnTo>
                  <a:pt x="23" y="50"/>
                </a:lnTo>
                <a:lnTo>
                  <a:pt x="20" y="50"/>
                </a:lnTo>
                <a:lnTo>
                  <a:pt x="18" y="49"/>
                </a:lnTo>
                <a:lnTo>
                  <a:pt x="16" y="48"/>
                </a:lnTo>
                <a:lnTo>
                  <a:pt x="14" y="47"/>
                </a:lnTo>
                <a:lnTo>
                  <a:pt x="11" y="46"/>
                </a:lnTo>
                <a:lnTo>
                  <a:pt x="9" y="45"/>
                </a:lnTo>
                <a:lnTo>
                  <a:pt x="7" y="43"/>
                </a:lnTo>
                <a:lnTo>
                  <a:pt x="6" y="41"/>
                </a:lnTo>
                <a:lnTo>
                  <a:pt x="5" y="39"/>
                </a:lnTo>
                <a:lnTo>
                  <a:pt x="4" y="37"/>
                </a:lnTo>
                <a:lnTo>
                  <a:pt x="2" y="35"/>
                </a:lnTo>
                <a:lnTo>
                  <a:pt x="2" y="32"/>
                </a:lnTo>
                <a:lnTo>
                  <a:pt x="1" y="30"/>
                </a:lnTo>
                <a:lnTo>
                  <a:pt x="0" y="27"/>
                </a:lnTo>
                <a:lnTo>
                  <a:pt x="0" y="25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063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1" name="Freeform 135"/>
          <p:cNvSpPr>
            <a:spLocks/>
          </p:cNvSpPr>
          <p:nvPr/>
        </p:nvSpPr>
        <p:spPr bwMode="auto">
          <a:xfrm>
            <a:off x="3817938" y="5232400"/>
            <a:ext cx="80962" cy="79375"/>
          </a:xfrm>
          <a:custGeom>
            <a:avLst/>
            <a:gdLst>
              <a:gd name="T0" fmla="*/ 0 w 51"/>
              <a:gd name="T1" fmla="*/ 2147483647 h 50"/>
              <a:gd name="T2" fmla="*/ 2147483647 w 51"/>
              <a:gd name="T3" fmla="*/ 2147483647 h 50"/>
              <a:gd name="T4" fmla="*/ 2147483647 w 51"/>
              <a:gd name="T5" fmla="*/ 2147483647 h 50"/>
              <a:gd name="T6" fmla="*/ 2147483647 w 51"/>
              <a:gd name="T7" fmla="*/ 2147483647 h 50"/>
              <a:gd name="T8" fmla="*/ 2147483647 w 51"/>
              <a:gd name="T9" fmla="*/ 2147483647 h 50"/>
              <a:gd name="T10" fmla="*/ 2147483647 w 51"/>
              <a:gd name="T11" fmla="*/ 2147483647 h 50"/>
              <a:gd name="T12" fmla="*/ 2147483647 w 51"/>
              <a:gd name="T13" fmla="*/ 2147483647 h 50"/>
              <a:gd name="T14" fmla="*/ 2147483647 w 51"/>
              <a:gd name="T15" fmla="*/ 0 h 50"/>
              <a:gd name="T16" fmla="*/ 2147483647 w 51"/>
              <a:gd name="T17" fmla="*/ 0 h 50"/>
              <a:gd name="T18" fmla="*/ 2147483647 w 51"/>
              <a:gd name="T19" fmla="*/ 2147483647 h 50"/>
              <a:gd name="T20" fmla="*/ 2147483647 w 51"/>
              <a:gd name="T21" fmla="*/ 2147483647 h 50"/>
              <a:gd name="T22" fmla="*/ 2147483647 w 51"/>
              <a:gd name="T23" fmla="*/ 2147483647 h 50"/>
              <a:gd name="T24" fmla="*/ 2147483647 w 51"/>
              <a:gd name="T25" fmla="*/ 2147483647 h 50"/>
              <a:gd name="T26" fmla="*/ 2147483647 w 51"/>
              <a:gd name="T27" fmla="*/ 2147483647 h 50"/>
              <a:gd name="T28" fmla="*/ 2147483647 w 51"/>
              <a:gd name="T29" fmla="*/ 2147483647 h 50"/>
              <a:gd name="T30" fmla="*/ 2147483647 w 51"/>
              <a:gd name="T31" fmla="*/ 2147483647 h 50"/>
              <a:gd name="T32" fmla="*/ 2147483647 w 51"/>
              <a:gd name="T33" fmla="*/ 2147483647 h 50"/>
              <a:gd name="T34" fmla="*/ 2147483647 w 51"/>
              <a:gd name="T35" fmla="*/ 2147483647 h 50"/>
              <a:gd name="T36" fmla="*/ 2147483647 w 51"/>
              <a:gd name="T37" fmla="*/ 2147483647 h 50"/>
              <a:gd name="T38" fmla="*/ 2147483647 w 51"/>
              <a:gd name="T39" fmla="*/ 2147483647 h 50"/>
              <a:gd name="T40" fmla="*/ 2147483647 w 51"/>
              <a:gd name="T41" fmla="*/ 2147483647 h 50"/>
              <a:gd name="T42" fmla="*/ 2147483647 w 51"/>
              <a:gd name="T43" fmla="*/ 2147483647 h 50"/>
              <a:gd name="T44" fmla="*/ 2147483647 w 51"/>
              <a:gd name="T45" fmla="*/ 2147483647 h 50"/>
              <a:gd name="T46" fmla="*/ 2147483647 w 51"/>
              <a:gd name="T47" fmla="*/ 2147483647 h 50"/>
              <a:gd name="T48" fmla="*/ 2147483647 w 51"/>
              <a:gd name="T49" fmla="*/ 2147483647 h 50"/>
              <a:gd name="T50" fmla="*/ 2147483647 w 51"/>
              <a:gd name="T51" fmla="*/ 2147483647 h 50"/>
              <a:gd name="T52" fmla="*/ 2147483647 w 51"/>
              <a:gd name="T53" fmla="*/ 2147483647 h 50"/>
              <a:gd name="T54" fmla="*/ 2147483647 w 51"/>
              <a:gd name="T55" fmla="*/ 2147483647 h 50"/>
              <a:gd name="T56" fmla="*/ 2147483647 w 51"/>
              <a:gd name="T57" fmla="*/ 2147483647 h 50"/>
              <a:gd name="T58" fmla="*/ 2147483647 w 51"/>
              <a:gd name="T59" fmla="*/ 2147483647 h 50"/>
              <a:gd name="T60" fmla="*/ 2147483647 w 51"/>
              <a:gd name="T61" fmla="*/ 2147483647 h 50"/>
              <a:gd name="T62" fmla="*/ 2147483647 w 51"/>
              <a:gd name="T63" fmla="*/ 2147483647 h 50"/>
              <a:gd name="T64" fmla="*/ 0 w 51"/>
              <a:gd name="T65" fmla="*/ 2147483647 h 5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1"/>
              <a:gd name="T100" fmla="*/ 0 h 50"/>
              <a:gd name="T101" fmla="*/ 51 w 51"/>
              <a:gd name="T102" fmla="*/ 50 h 5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1" h="50">
                <a:moveTo>
                  <a:pt x="0" y="25"/>
                </a:moveTo>
                <a:lnTo>
                  <a:pt x="0" y="22"/>
                </a:lnTo>
                <a:lnTo>
                  <a:pt x="1" y="20"/>
                </a:lnTo>
                <a:lnTo>
                  <a:pt x="2" y="17"/>
                </a:lnTo>
                <a:lnTo>
                  <a:pt x="2" y="15"/>
                </a:lnTo>
                <a:lnTo>
                  <a:pt x="4" y="13"/>
                </a:lnTo>
                <a:lnTo>
                  <a:pt x="5" y="11"/>
                </a:lnTo>
                <a:lnTo>
                  <a:pt x="6" y="9"/>
                </a:lnTo>
                <a:lnTo>
                  <a:pt x="7" y="7"/>
                </a:lnTo>
                <a:lnTo>
                  <a:pt x="9" y="6"/>
                </a:lnTo>
                <a:lnTo>
                  <a:pt x="11" y="4"/>
                </a:lnTo>
                <a:lnTo>
                  <a:pt x="14" y="3"/>
                </a:lnTo>
                <a:lnTo>
                  <a:pt x="16" y="2"/>
                </a:lnTo>
                <a:lnTo>
                  <a:pt x="18" y="1"/>
                </a:lnTo>
                <a:lnTo>
                  <a:pt x="20" y="0"/>
                </a:lnTo>
                <a:lnTo>
                  <a:pt x="23" y="0"/>
                </a:lnTo>
                <a:lnTo>
                  <a:pt x="26" y="0"/>
                </a:lnTo>
                <a:lnTo>
                  <a:pt x="28" y="0"/>
                </a:lnTo>
                <a:lnTo>
                  <a:pt x="31" y="0"/>
                </a:lnTo>
                <a:lnTo>
                  <a:pt x="33" y="1"/>
                </a:lnTo>
                <a:lnTo>
                  <a:pt x="35" y="2"/>
                </a:lnTo>
                <a:lnTo>
                  <a:pt x="37" y="3"/>
                </a:lnTo>
                <a:lnTo>
                  <a:pt x="40" y="4"/>
                </a:lnTo>
                <a:lnTo>
                  <a:pt x="42" y="6"/>
                </a:lnTo>
                <a:lnTo>
                  <a:pt x="44" y="7"/>
                </a:lnTo>
                <a:lnTo>
                  <a:pt x="45" y="9"/>
                </a:lnTo>
                <a:lnTo>
                  <a:pt x="46" y="11"/>
                </a:lnTo>
                <a:lnTo>
                  <a:pt x="47" y="13"/>
                </a:lnTo>
                <a:lnTo>
                  <a:pt x="49" y="15"/>
                </a:lnTo>
                <a:lnTo>
                  <a:pt x="49" y="17"/>
                </a:lnTo>
                <a:lnTo>
                  <a:pt x="50" y="20"/>
                </a:lnTo>
                <a:lnTo>
                  <a:pt x="51" y="22"/>
                </a:lnTo>
                <a:lnTo>
                  <a:pt x="51" y="25"/>
                </a:lnTo>
                <a:lnTo>
                  <a:pt x="51" y="27"/>
                </a:lnTo>
                <a:lnTo>
                  <a:pt x="50" y="30"/>
                </a:lnTo>
                <a:lnTo>
                  <a:pt x="49" y="32"/>
                </a:lnTo>
                <a:lnTo>
                  <a:pt x="49" y="35"/>
                </a:lnTo>
                <a:lnTo>
                  <a:pt x="47" y="37"/>
                </a:lnTo>
                <a:lnTo>
                  <a:pt x="46" y="39"/>
                </a:lnTo>
                <a:lnTo>
                  <a:pt x="45" y="41"/>
                </a:lnTo>
                <a:lnTo>
                  <a:pt x="44" y="43"/>
                </a:lnTo>
                <a:lnTo>
                  <a:pt x="42" y="45"/>
                </a:lnTo>
                <a:lnTo>
                  <a:pt x="40" y="46"/>
                </a:lnTo>
                <a:lnTo>
                  <a:pt x="37" y="47"/>
                </a:lnTo>
                <a:lnTo>
                  <a:pt x="35" y="48"/>
                </a:lnTo>
                <a:lnTo>
                  <a:pt x="33" y="49"/>
                </a:lnTo>
                <a:lnTo>
                  <a:pt x="31" y="50"/>
                </a:lnTo>
                <a:lnTo>
                  <a:pt x="28" y="50"/>
                </a:lnTo>
                <a:lnTo>
                  <a:pt x="26" y="50"/>
                </a:lnTo>
                <a:lnTo>
                  <a:pt x="23" y="50"/>
                </a:lnTo>
                <a:lnTo>
                  <a:pt x="20" y="50"/>
                </a:lnTo>
                <a:lnTo>
                  <a:pt x="18" y="49"/>
                </a:lnTo>
                <a:lnTo>
                  <a:pt x="16" y="48"/>
                </a:lnTo>
                <a:lnTo>
                  <a:pt x="14" y="47"/>
                </a:lnTo>
                <a:lnTo>
                  <a:pt x="11" y="46"/>
                </a:lnTo>
                <a:lnTo>
                  <a:pt x="9" y="45"/>
                </a:lnTo>
                <a:lnTo>
                  <a:pt x="7" y="43"/>
                </a:lnTo>
                <a:lnTo>
                  <a:pt x="6" y="41"/>
                </a:lnTo>
                <a:lnTo>
                  <a:pt x="5" y="39"/>
                </a:lnTo>
                <a:lnTo>
                  <a:pt x="4" y="37"/>
                </a:lnTo>
                <a:lnTo>
                  <a:pt x="2" y="35"/>
                </a:lnTo>
                <a:lnTo>
                  <a:pt x="2" y="32"/>
                </a:lnTo>
                <a:lnTo>
                  <a:pt x="1" y="30"/>
                </a:lnTo>
                <a:lnTo>
                  <a:pt x="0" y="27"/>
                </a:lnTo>
                <a:lnTo>
                  <a:pt x="0" y="25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063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2" name="Freeform 137"/>
          <p:cNvSpPr>
            <a:spLocks/>
          </p:cNvSpPr>
          <p:nvPr/>
        </p:nvSpPr>
        <p:spPr bwMode="auto">
          <a:xfrm>
            <a:off x="5629275" y="5232400"/>
            <a:ext cx="80963" cy="79375"/>
          </a:xfrm>
          <a:custGeom>
            <a:avLst/>
            <a:gdLst>
              <a:gd name="T0" fmla="*/ 0 w 51"/>
              <a:gd name="T1" fmla="*/ 2147483647 h 50"/>
              <a:gd name="T2" fmla="*/ 2147483647 w 51"/>
              <a:gd name="T3" fmla="*/ 2147483647 h 50"/>
              <a:gd name="T4" fmla="*/ 2147483647 w 51"/>
              <a:gd name="T5" fmla="*/ 2147483647 h 50"/>
              <a:gd name="T6" fmla="*/ 2147483647 w 51"/>
              <a:gd name="T7" fmla="*/ 2147483647 h 50"/>
              <a:gd name="T8" fmla="*/ 2147483647 w 51"/>
              <a:gd name="T9" fmla="*/ 2147483647 h 50"/>
              <a:gd name="T10" fmla="*/ 2147483647 w 51"/>
              <a:gd name="T11" fmla="*/ 2147483647 h 50"/>
              <a:gd name="T12" fmla="*/ 2147483647 w 51"/>
              <a:gd name="T13" fmla="*/ 2147483647 h 50"/>
              <a:gd name="T14" fmla="*/ 2147483647 w 51"/>
              <a:gd name="T15" fmla="*/ 0 h 50"/>
              <a:gd name="T16" fmla="*/ 2147483647 w 51"/>
              <a:gd name="T17" fmla="*/ 0 h 50"/>
              <a:gd name="T18" fmla="*/ 2147483647 w 51"/>
              <a:gd name="T19" fmla="*/ 2147483647 h 50"/>
              <a:gd name="T20" fmla="*/ 2147483647 w 51"/>
              <a:gd name="T21" fmla="*/ 2147483647 h 50"/>
              <a:gd name="T22" fmla="*/ 2147483647 w 51"/>
              <a:gd name="T23" fmla="*/ 2147483647 h 50"/>
              <a:gd name="T24" fmla="*/ 2147483647 w 51"/>
              <a:gd name="T25" fmla="*/ 2147483647 h 50"/>
              <a:gd name="T26" fmla="*/ 2147483647 w 51"/>
              <a:gd name="T27" fmla="*/ 2147483647 h 50"/>
              <a:gd name="T28" fmla="*/ 2147483647 w 51"/>
              <a:gd name="T29" fmla="*/ 2147483647 h 50"/>
              <a:gd name="T30" fmla="*/ 2147483647 w 51"/>
              <a:gd name="T31" fmla="*/ 2147483647 h 50"/>
              <a:gd name="T32" fmla="*/ 2147483647 w 51"/>
              <a:gd name="T33" fmla="*/ 2147483647 h 50"/>
              <a:gd name="T34" fmla="*/ 2147483647 w 51"/>
              <a:gd name="T35" fmla="*/ 2147483647 h 50"/>
              <a:gd name="T36" fmla="*/ 2147483647 w 51"/>
              <a:gd name="T37" fmla="*/ 2147483647 h 50"/>
              <a:gd name="T38" fmla="*/ 2147483647 w 51"/>
              <a:gd name="T39" fmla="*/ 2147483647 h 50"/>
              <a:gd name="T40" fmla="*/ 2147483647 w 51"/>
              <a:gd name="T41" fmla="*/ 2147483647 h 50"/>
              <a:gd name="T42" fmla="*/ 2147483647 w 51"/>
              <a:gd name="T43" fmla="*/ 2147483647 h 50"/>
              <a:gd name="T44" fmla="*/ 2147483647 w 51"/>
              <a:gd name="T45" fmla="*/ 2147483647 h 50"/>
              <a:gd name="T46" fmla="*/ 2147483647 w 51"/>
              <a:gd name="T47" fmla="*/ 2147483647 h 50"/>
              <a:gd name="T48" fmla="*/ 2147483647 w 51"/>
              <a:gd name="T49" fmla="*/ 2147483647 h 50"/>
              <a:gd name="T50" fmla="*/ 2147483647 w 51"/>
              <a:gd name="T51" fmla="*/ 2147483647 h 50"/>
              <a:gd name="T52" fmla="*/ 2147483647 w 51"/>
              <a:gd name="T53" fmla="*/ 2147483647 h 50"/>
              <a:gd name="T54" fmla="*/ 2147483647 w 51"/>
              <a:gd name="T55" fmla="*/ 2147483647 h 50"/>
              <a:gd name="T56" fmla="*/ 2147483647 w 51"/>
              <a:gd name="T57" fmla="*/ 2147483647 h 50"/>
              <a:gd name="T58" fmla="*/ 2147483647 w 51"/>
              <a:gd name="T59" fmla="*/ 2147483647 h 50"/>
              <a:gd name="T60" fmla="*/ 2147483647 w 51"/>
              <a:gd name="T61" fmla="*/ 2147483647 h 50"/>
              <a:gd name="T62" fmla="*/ 2147483647 w 51"/>
              <a:gd name="T63" fmla="*/ 2147483647 h 50"/>
              <a:gd name="T64" fmla="*/ 0 w 51"/>
              <a:gd name="T65" fmla="*/ 2147483647 h 5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1"/>
              <a:gd name="T100" fmla="*/ 0 h 50"/>
              <a:gd name="T101" fmla="*/ 51 w 51"/>
              <a:gd name="T102" fmla="*/ 50 h 5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1" h="50">
                <a:moveTo>
                  <a:pt x="0" y="25"/>
                </a:moveTo>
                <a:lnTo>
                  <a:pt x="0" y="22"/>
                </a:lnTo>
                <a:lnTo>
                  <a:pt x="1" y="20"/>
                </a:lnTo>
                <a:lnTo>
                  <a:pt x="2" y="17"/>
                </a:lnTo>
                <a:lnTo>
                  <a:pt x="2" y="15"/>
                </a:lnTo>
                <a:lnTo>
                  <a:pt x="4" y="13"/>
                </a:lnTo>
                <a:lnTo>
                  <a:pt x="5" y="11"/>
                </a:lnTo>
                <a:lnTo>
                  <a:pt x="6" y="9"/>
                </a:lnTo>
                <a:lnTo>
                  <a:pt x="7" y="7"/>
                </a:lnTo>
                <a:lnTo>
                  <a:pt x="9" y="6"/>
                </a:lnTo>
                <a:lnTo>
                  <a:pt x="11" y="4"/>
                </a:lnTo>
                <a:lnTo>
                  <a:pt x="14" y="3"/>
                </a:lnTo>
                <a:lnTo>
                  <a:pt x="16" y="2"/>
                </a:lnTo>
                <a:lnTo>
                  <a:pt x="18" y="1"/>
                </a:lnTo>
                <a:lnTo>
                  <a:pt x="20" y="0"/>
                </a:lnTo>
                <a:lnTo>
                  <a:pt x="23" y="0"/>
                </a:lnTo>
                <a:lnTo>
                  <a:pt x="26" y="0"/>
                </a:lnTo>
                <a:lnTo>
                  <a:pt x="28" y="0"/>
                </a:lnTo>
                <a:lnTo>
                  <a:pt x="31" y="0"/>
                </a:lnTo>
                <a:lnTo>
                  <a:pt x="33" y="1"/>
                </a:lnTo>
                <a:lnTo>
                  <a:pt x="35" y="2"/>
                </a:lnTo>
                <a:lnTo>
                  <a:pt x="37" y="3"/>
                </a:lnTo>
                <a:lnTo>
                  <a:pt x="40" y="4"/>
                </a:lnTo>
                <a:lnTo>
                  <a:pt x="42" y="6"/>
                </a:lnTo>
                <a:lnTo>
                  <a:pt x="44" y="7"/>
                </a:lnTo>
                <a:lnTo>
                  <a:pt x="45" y="9"/>
                </a:lnTo>
                <a:lnTo>
                  <a:pt x="46" y="11"/>
                </a:lnTo>
                <a:lnTo>
                  <a:pt x="47" y="13"/>
                </a:lnTo>
                <a:lnTo>
                  <a:pt x="49" y="15"/>
                </a:lnTo>
                <a:lnTo>
                  <a:pt x="49" y="17"/>
                </a:lnTo>
                <a:lnTo>
                  <a:pt x="50" y="20"/>
                </a:lnTo>
                <a:lnTo>
                  <a:pt x="51" y="22"/>
                </a:lnTo>
                <a:lnTo>
                  <a:pt x="51" y="25"/>
                </a:lnTo>
                <a:lnTo>
                  <a:pt x="51" y="27"/>
                </a:lnTo>
                <a:lnTo>
                  <a:pt x="50" y="30"/>
                </a:lnTo>
                <a:lnTo>
                  <a:pt x="49" y="32"/>
                </a:lnTo>
                <a:lnTo>
                  <a:pt x="49" y="35"/>
                </a:lnTo>
                <a:lnTo>
                  <a:pt x="47" y="37"/>
                </a:lnTo>
                <a:lnTo>
                  <a:pt x="46" y="39"/>
                </a:lnTo>
                <a:lnTo>
                  <a:pt x="45" y="41"/>
                </a:lnTo>
                <a:lnTo>
                  <a:pt x="44" y="43"/>
                </a:lnTo>
                <a:lnTo>
                  <a:pt x="42" y="45"/>
                </a:lnTo>
                <a:lnTo>
                  <a:pt x="40" y="46"/>
                </a:lnTo>
                <a:lnTo>
                  <a:pt x="37" y="47"/>
                </a:lnTo>
                <a:lnTo>
                  <a:pt x="35" y="48"/>
                </a:lnTo>
                <a:lnTo>
                  <a:pt x="33" y="49"/>
                </a:lnTo>
                <a:lnTo>
                  <a:pt x="31" y="50"/>
                </a:lnTo>
                <a:lnTo>
                  <a:pt x="28" y="50"/>
                </a:lnTo>
                <a:lnTo>
                  <a:pt x="26" y="50"/>
                </a:lnTo>
                <a:lnTo>
                  <a:pt x="23" y="50"/>
                </a:lnTo>
                <a:lnTo>
                  <a:pt x="20" y="50"/>
                </a:lnTo>
                <a:lnTo>
                  <a:pt x="18" y="49"/>
                </a:lnTo>
                <a:lnTo>
                  <a:pt x="16" y="48"/>
                </a:lnTo>
                <a:lnTo>
                  <a:pt x="14" y="47"/>
                </a:lnTo>
                <a:lnTo>
                  <a:pt x="11" y="46"/>
                </a:lnTo>
                <a:lnTo>
                  <a:pt x="9" y="45"/>
                </a:lnTo>
                <a:lnTo>
                  <a:pt x="7" y="43"/>
                </a:lnTo>
                <a:lnTo>
                  <a:pt x="6" y="41"/>
                </a:lnTo>
                <a:lnTo>
                  <a:pt x="5" y="39"/>
                </a:lnTo>
                <a:lnTo>
                  <a:pt x="4" y="37"/>
                </a:lnTo>
                <a:lnTo>
                  <a:pt x="2" y="35"/>
                </a:lnTo>
                <a:lnTo>
                  <a:pt x="2" y="32"/>
                </a:lnTo>
                <a:lnTo>
                  <a:pt x="1" y="30"/>
                </a:lnTo>
                <a:lnTo>
                  <a:pt x="0" y="27"/>
                </a:lnTo>
                <a:lnTo>
                  <a:pt x="0" y="25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063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93" name="Freeform 139"/>
          <p:cNvSpPr>
            <a:spLocks/>
          </p:cNvSpPr>
          <p:nvPr/>
        </p:nvSpPr>
        <p:spPr bwMode="auto">
          <a:xfrm>
            <a:off x="7364413" y="5235575"/>
            <a:ext cx="80962" cy="79375"/>
          </a:xfrm>
          <a:custGeom>
            <a:avLst/>
            <a:gdLst>
              <a:gd name="T0" fmla="*/ 0 w 51"/>
              <a:gd name="T1" fmla="*/ 2147483647 h 50"/>
              <a:gd name="T2" fmla="*/ 2147483647 w 51"/>
              <a:gd name="T3" fmla="*/ 2147483647 h 50"/>
              <a:gd name="T4" fmla="*/ 2147483647 w 51"/>
              <a:gd name="T5" fmla="*/ 2147483647 h 50"/>
              <a:gd name="T6" fmla="*/ 2147483647 w 51"/>
              <a:gd name="T7" fmla="*/ 2147483647 h 50"/>
              <a:gd name="T8" fmla="*/ 2147483647 w 51"/>
              <a:gd name="T9" fmla="*/ 2147483647 h 50"/>
              <a:gd name="T10" fmla="*/ 2147483647 w 51"/>
              <a:gd name="T11" fmla="*/ 2147483647 h 50"/>
              <a:gd name="T12" fmla="*/ 2147483647 w 51"/>
              <a:gd name="T13" fmla="*/ 2147483647 h 50"/>
              <a:gd name="T14" fmla="*/ 2147483647 w 51"/>
              <a:gd name="T15" fmla="*/ 0 h 50"/>
              <a:gd name="T16" fmla="*/ 2147483647 w 51"/>
              <a:gd name="T17" fmla="*/ 0 h 50"/>
              <a:gd name="T18" fmla="*/ 2147483647 w 51"/>
              <a:gd name="T19" fmla="*/ 2147483647 h 50"/>
              <a:gd name="T20" fmla="*/ 2147483647 w 51"/>
              <a:gd name="T21" fmla="*/ 2147483647 h 50"/>
              <a:gd name="T22" fmla="*/ 2147483647 w 51"/>
              <a:gd name="T23" fmla="*/ 2147483647 h 50"/>
              <a:gd name="T24" fmla="*/ 2147483647 w 51"/>
              <a:gd name="T25" fmla="*/ 2147483647 h 50"/>
              <a:gd name="T26" fmla="*/ 2147483647 w 51"/>
              <a:gd name="T27" fmla="*/ 2147483647 h 50"/>
              <a:gd name="T28" fmla="*/ 2147483647 w 51"/>
              <a:gd name="T29" fmla="*/ 2147483647 h 50"/>
              <a:gd name="T30" fmla="*/ 2147483647 w 51"/>
              <a:gd name="T31" fmla="*/ 2147483647 h 50"/>
              <a:gd name="T32" fmla="*/ 2147483647 w 51"/>
              <a:gd name="T33" fmla="*/ 2147483647 h 50"/>
              <a:gd name="T34" fmla="*/ 2147483647 w 51"/>
              <a:gd name="T35" fmla="*/ 2147483647 h 50"/>
              <a:gd name="T36" fmla="*/ 2147483647 w 51"/>
              <a:gd name="T37" fmla="*/ 2147483647 h 50"/>
              <a:gd name="T38" fmla="*/ 2147483647 w 51"/>
              <a:gd name="T39" fmla="*/ 2147483647 h 50"/>
              <a:gd name="T40" fmla="*/ 2147483647 w 51"/>
              <a:gd name="T41" fmla="*/ 2147483647 h 50"/>
              <a:gd name="T42" fmla="*/ 2147483647 w 51"/>
              <a:gd name="T43" fmla="*/ 2147483647 h 50"/>
              <a:gd name="T44" fmla="*/ 2147483647 w 51"/>
              <a:gd name="T45" fmla="*/ 2147483647 h 50"/>
              <a:gd name="T46" fmla="*/ 2147483647 w 51"/>
              <a:gd name="T47" fmla="*/ 2147483647 h 50"/>
              <a:gd name="T48" fmla="*/ 2147483647 w 51"/>
              <a:gd name="T49" fmla="*/ 2147483647 h 50"/>
              <a:gd name="T50" fmla="*/ 2147483647 w 51"/>
              <a:gd name="T51" fmla="*/ 2147483647 h 50"/>
              <a:gd name="T52" fmla="*/ 2147483647 w 51"/>
              <a:gd name="T53" fmla="*/ 2147483647 h 50"/>
              <a:gd name="T54" fmla="*/ 2147483647 w 51"/>
              <a:gd name="T55" fmla="*/ 2147483647 h 50"/>
              <a:gd name="T56" fmla="*/ 2147483647 w 51"/>
              <a:gd name="T57" fmla="*/ 2147483647 h 50"/>
              <a:gd name="T58" fmla="*/ 2147483647 w 51"/>
              <a:gd name="T59" fmla="*/ 2147483647 h 50"/>
              <a:gd name="T60" fmla="*/ 2147483647 w 51"/>
              <a:gd name="T61" fmla="*/ 2147483647 h 50"/>
              <a:gd name="T62" fmla="*/ 2147483647 w 51"/>
              <a:gd name="T63" fmla="*/ 2147483647 h 50"/>
              <a:gd name="T64" fmla="*/ 0 w 51"/>
              <a:gd name="T65" fmla="*/ 2147483647 h 5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1"/>
              <a:gd name="T100" fmla="*/ 0 h 50"/>
              <a:gd name="T101" fmla="*/ 51 w 51"/>
              <a:gd name="T102" fmla="*/ 50 h 5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1" h="50">
                <a:moveTo>
                  <a:pt x="0" y="25"/>
                </a:moveTo>
                <a:lnTo>
                  <a:pt x="0" y="22"/>
                </a:lnTo>
                <a:lnTo>
                  <a:pt x="1" y="20"/>
                </a:lnTo>
                <a:lnTo>
                  <a:pt x="2" y="17"/>
                </a:lnTo>
                <a:lnTo>
                  <a:pt x="2" y="15"/>
                </a:lnTo>
                <a:lnTo>
                  <a:pt x="4" y="13"/>
                </a:lnTo>
                <a:lnTo>
                  <a:pt x="5" y="11"/>
                </a:lnTo>
                <a:lnTo>
                  <a:pt x="6" y="9"/>
                </a:lnTo>
                <a:lnTo>
                  <a:pt x="7" y="7"/>
                </a:lnTo>
                <a:lnTo>
                  <a:pt x="9" y="6"/>
                </a:lnTo>
                <a:lnTo>
                  <a:pt x="11" y="4"/>
                </a:lnTo>
                <a:lnTo>
                  <a:pt x="14" y="3"/>
                </a:lnTo>
                <a:lnTo>
                  <a:pt x="16" y="2"/>
                </a:lnTo>
                <a:lnTo>
                  <a:pt x="18" y="1"/>
                </a:lnTo>
                <a:lnTo>
                  <a:pt x="20" y="0"/>
                </a:lnTo>
                <a:lnTo>
                  <a:pt x="23" y="0"/>
                </a:lnTo>
                <a:lnTo>
                  <a:pt x="26" y="0"/>
                </a:lnTo>
                <a:lnTo>
                  <a:pt x="28" y="0"/>
                </a:lnTo>
                <a:lnTo>
                  <a:pt x="31" y="0"/>
                </a:lnTo>
                <a:lnTo>
                  <a:pt x="33" y="1"/>
                </a:lnTo>
                <a:lnTo>
                  <a:pt x="35" y="2"/>
                </a:lnTo>
                <a:lnTo>
                  <a:pt x="37" y="3"/>
                </a:lnTo>
                <a:lnTo>
                  <a:pt x="40" y="4"/>
                </a:lnTo>
                <a:lnTo>
                  <a:pt x="42" y="6"/>
                </a:lnTo>
                <a:lnTo>
                  <a:pt x="44" y="7"/>
                </a:lnTo>
                <a:lnTo>
                  <a:pt x="45" y="9"/>
                </a:lnTo>
                <a:lnTo>
                  <a:pt x="46" y="11"/>
                </a:lnTo>
                <a:lnTo>
                  <a:pt x="47" y="13"/>
                </a:lnTo>
                <a:lnTo>
                  <a:pt x="49" y="15"/>
                </a:lnTo>
                <a:lnTo>
                  <a:pt x="49" y="17"/>
                </a:lnTo>
                <a:lnTo>
                  <a:pt x="50" y="20"/>
                </a:lnTo>
                <a:lnTo>
                  <a:pt x="51" y="22"/>
                </a:lnTo>
                <a:lnTo>
                  <a:pt x="51" y="25"/>
                </a:lnTo>
                <a:lnTo>
                  <a:pt x="51" y="27"/>
                </a:lnTo>
                <a:lnTo>
                  <a:pt x="50" y="30"/>
                </a:lnTo>
                <a:lnTo>
                  <a:pt x="49" y="32"/>
                </a:lnTo>
                <a:lnTo>
                  <a:pt x="49" y="35"/>
                </a:lnTo>
                <a:lnTo>
                  <a:pt x="47" y="37"/>
                </a:lnTo>
                <a:lnTo>
                  <a:pt x="46" y="39"/>
                </a:lnTo>
                <a:lnTo>
                  <a:pt x="45" y="41"/>
                </a:lnTo>
                <a:lnTo>
                  <a:pt x="44" y="43"/>
                </a:lnTo>
                <a:lnTo>
                  <a:pt x="42" y="45"/>
                </a:lnTo>
                <a:lnTo>
                  <a:pt x="40" y="46"/>
                </a:lnTo>
                <a:lnTo>
                  <a:pt x="37" y="47"/>
                </a:lnTo>
                <a:lnTo>
                  <a:pt x="35" y="48"/>
                </a:lnTo>
                <a:lnTo>
                  <a:pt x="33" y="49"/>
                </a:lnTo>
                <a:lnTo>
                  <a:pt x="31" y="50"/>
                </a:lnTo>
                <a:lnTo>
                  <a:pt x="28" y="50"/>
                </a:lnTo>
                <a:lnTo>
                  <a:pt x="26" y="50"/>
                </a:lnTo>
                <a:lnTo>
                  <a:pt x="23" y="50"/>
                </a:lnTo>
                <a:lnTo>
                  <a:pt x="20" y="50"/>
                </a:lnTo>
                <a:lnTo>
                  <a:pt x="18" y="49"/>
                </a:lnTo>
                <a:lnTo>
                  <a:pt x="16" y="48"/>
                </a:lnTo>
                <a:lnTo>
                  <a:pt x="14" y="47"/>
                </a:lnTo>
                <a:lnTo>
                  <a:pt x="11" y="46"/>
                </a:lnTo>
                <a:lnTo>
                  <a:pt x="9" y="45"/>
                </a:lnTo>
                <a:lnTo>
                  <a:pt x="7" y="43"/>
                </a:lnTo>
                <a:lnTo>
                  <a:pt x="6" y="41"/>
                </a:lnTo>
                <a:lnTo>
                  <a:pt x="5" y="39"/>
                </a:lnTo>
                <a:lnTo>
                  <a:pt x="4" y="37"/>
                </a:lnTo>
                <a:lnTo>
                  <a:pt x="2" y="35"/>
                </a:lnTo>
                <a:lnTo>
                  <a:pt x="2" y="32"/>
                </a:lnTo>
                <a:lnTo>
                  <a:pt x="1" y="30"/>
                </a:lnTo>
                <a:lnTo>
                  <a:pt x="0" y="27"/>
                </a:lnTo>
                <a:lnTo>
                  <a:pt x="0" y="25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063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" name="Group 141"/>
          <p:cNvGrpSpPr>
            <a:grpSpLocks/>
          </p:cNvGrpSpPr>
          <p:nvPr/>
        </p:nvGrpSpPr>
        <p:grpSpPr bwMode="auto">
          <a:xfrm>
            <a:off x="173038" y="5305425"/>
            <a:ext cx="7254875" cy="768350"/>
            <a:chOff x="109" y="3342"/>
            <a:chExt cx="4570" cy="484"/>
          </a:xfrm>
        </p:grpSpPr>
        <p:cxnSp>
          <p:nvCxnSpPr>
            <p:cNvPr id="27696" name="AutoShape 132"/>
            <p:cNvCxnSpPr>
              <a:cxnSpLocks noChangeShapeType="1"/>
              <a:stCxn id="27690" idx="21"/>
            </p:cNvCxnSpPr>
            <p:nvPr/>
          </p:nvCxnSpPr>
          <p:spPr bwMode="auto">
            <a:xfrm rot="5400000">
              <a:off x="426" y="3084"/>
              <a:ext cx="482" cy="997"/>
            </a:xfrm>
            <a:prstGeom prst="bentConnector2">
              <a:avLst/>
            </a:prstGeom>
            <a:noFill/>
            <a:ln w="2857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97" name="AutoShape 134"/>
            <p:cNvCxnSpPr>
              <a:cxnSpLocks noChangeShapeType="1"/>
              <a:stCxn id="27691" idx="21"/>
            </p:cNvCxnSpPr>
            <p:nvPr/>
          </p:nvCxnSpPr>
          <p:spPr bwMode="auto">
            <a:xfrm rot="5400000">
              <a:off x="1123" y="2502"/>
              <a:ext cx="482" cy="2162"/>
            </a:xfrm>
            <a:prstGeom prst="bentConnector2">
              <a:avLst/>
            </a:prstGeom>
            <a:noFill/>
            <a:ln w="2857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98" name="AutoShape 136"/>
            <p:cNvCxnSpPr>
              <a:cxnSpLocks noChangeShapeType="1"/>
              <a:stCxn id="27692" idx="21"/>
            </p:cNvCxnSpPr>
            <p:nvPr/>
          </p:nvCxnSpPr>
          <p:spPr bwMode="auto">
            <a:xfrm rot="5400000">
              <a:off x="2264" y="2502"/>
              <a:ext cx="482" cy="2162"/>
            </a:xfrm>
            <a:prstGeom prst="bentConnector2">
              <a:avLst/>
            </a:prstGeom>
            <a:noFill/>
            <a:ln w="2857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99" name="AutoShape 138"/>
            <p:cNvCxnSpPr>
              <a:cxnSpLocks noChangeShapeType="1"/>
              <a:stCxn id="27693" idx="21"/>
            </p:cNvCxnSpPr>
            <p:nvPr/>
          </p:nvCxnSpPr>
          <p:spPr bwMode="auto">
            <a:xfrm rot="5400000">
              <a:off x="3357" y="2504"/>
              <a:ext cx="482" cy="2162"/>
            </a:xfrm>
            <a:prstGeom prst="bentConnector2">
              <a:avLst/>
            </a:prstGeom>
            <a:noFill/>
            <a:ln w="2857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700" name="Text Box 140"/>
            <p:cNvSpPr txBox="1">
              <a:spLocks noChangeArrowheads="1"/>
            </p:cNvSpPr>
            <p:nvPr/>
          </p:nvSpPr>
          <p:spPr bwMode="auto">
            <a:xfrm>
              <a:off x="109" y="3612"/>
              <a:ext cx="27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sz="1600" b="0"/>
                <a:t>clk</a:t>
              </a:r>
            </a:p>
          </p:txBody>
        </p:sp>
      </p:grpSp>
      <p:sp>
        <p:nvSpPr>
          <p:cNvPr id="27695" name="Text Box 145"/>
          <p:cNvSpPr txBox="1">
            <a:spLocks noChangeArrowheads="1"/>
          </p:cNvSpPr>
          <p:nvPr/>
        </p:nvSpPr>
        <p:spPr bwMode="auto">
          <a:xfrm>
            <a:off x="4757738" y="2873375"/>
            <a:ext cx="9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en-US" b="0"/>
              <a:t>*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71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8125" y="6183868"/>
            <a:ext cx="8342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Input logic (one-hot states): </a:t>
            </a:r>
            <a:r>
              <a:rPr lang="en-US" b="1" dirty="0">
                <a:solidFill>
                  <a:srgbClr val="0000FF"/>
                </a:solidFill>
              </a:rPr>
              <a:t>OR</a:t>
            </a:r>
            <a:r>
              <a:rPr lang="en-US" dirty="0">
                <a:solidFill>
                  <a:srgbClr val="0000FF"/>
                </a:solidFill>
              </a:rPr>
              <a:t> of arrows into the corresponding state in state diagram.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867525" y="4373563"/>
            <a:ext cx="0" cy="59451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27751" idx="30"/>
          </p:cNvCxnSpPr>
          <p:nvPr/>
        </p:nvCxnSpPr>
        <p:spPr>
          <a:xfrm flipH="1" flipV="1">
            <a:off x="6867526" y="4370832"/>
            <a:ext cx="965199" cy="273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5" name="Object 2"/>
          <p:cNvGraphicFramePr>
            <a:graphicFrameLocks noChangeAspect="1"/>
          </p:cNvGraphicFramePr>
          <p:nvPr/>
        </p:nvGraphicFramePr>
        <p:xfrm>
          <a:off x="3240088" y="1298575"/>
          <a:ext cx="2449512" cy="167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27100" imgH="635000" progId="Excel.Sheet.8">
                  <p:embed/>
                </p:oleObj>
              </mc:Choice>
              <mc:Fallback>
                <p:oleObj name="Worksheet" r:id="rId3" imgW="927100" imgH="6350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0088" y="1298575"/>
                        <a:ext cx="2449512" cy="167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ea typeface="ＭＳ Ｐゴシック" pitchFamily="34" charset="-128"/>
              </a:rPr>
              <a:t>Binary State Assignment (Gray Code)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311150" y="36083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72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49" y="3352800"/>
            <a:ext cx="8369301" cy="32354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§14.4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9" name="Object 2"/>
          <p:cNvGraphicFramePr>
            <a:graphicFrameLocks noChangeAspect="1"/>
          </p:cNvGraphicFramePr>
          <p:nvPr/>
        </p:nvGraphicFramePr>
        <p:xfrm>
          <a:off x="2122488" y="1371600"/>
          <a:ext cx="4899025" cy="200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854200" imgH="762000" progId="Excel.Sheet.8">
                  <p:embed/>
                </p:oleObj>
              </mc:Choice>
              <mc:Fallback>
                <p:oleObj name="Worksheet" r:id="rId3" imgW="1854200" imgH="7620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2488" y="1371600"/>
                        <a:ext cx="4899025" cy="200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pitchFamily="34" charset="-128"/>
              </a:rPr>
              <a:t>Encoded state table and next-state K-maps</a:t>
            </a:r>
          </a:p>
        </p:txBody>
      </p:sp>
      <p:sp>
        <p:nvSpPr>
          <p:cNvPr id="29702" name="Text Box 310"/>
          <p:cNvSpPr txBox="1">
            <a:spLocks noChangeArrowheads="1"/>
          </p:cNvSpPr>
          <p:nvPr/>
        </p:nvSpPr>
        <p:spPr bwMode="auto">
          <a:xfrm>
            <a:off x="2438400" y="6051550"/>
            <a:ext cx="862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400" b="0" dirty="0"/>
              <a:t>ns1 = s0</a:t>
            </a:r>
          </a:p>
        </p:txBody>
      </p:sp>
      <p:grpSp>
        <p:nvGrpSpPr>
          <p:cNvPr id="2" name="Group 489"/>
          <p:cNvGrpSpPr>
            <a:grpSpLocks/>
          </p:cNvGrpSpPr>
          <p:nvPr/>
        </p:nvGrpSpPr>
        <p:grpSpPr bwMode="auto">
          <a:xfrm>
            <a:off x="1592263" y="3702051"/>
            <a:ext cx="2239962" cy="2363788"/>
            <a:chOff x="1003" y="2064"/>
            <a:chExt cx="1411" cy="1489"/>
          </a:xfrm>
        </p:grpSpPr>
        <p:sp>
          <p:nvSpPr>
            <p:cNvPr id="29750" name="Rectangle 462"/>
            <p:cNvSpPr>
              <a:spLocks noChangeArrowheads="1"/>
            </p:cNvSpPr>
            <p:nvPr/>
          </p:nvSpPr>
          <p:spPr bwMode="auto">
            <a:xfrm>
              <a:off x="1324" y="2742"/>
              <a:ext cx="270" cy="2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9751" name="Rectangle 463"/>
            <p:cNvSpPr>
              <a:spLocks noChangeArrowheads="1"/>
            </p:cNvSpPr>
            <p:nvPr/>
          </p:nvSpPr>
          <p:spPr bwMode="auto">
            <a:xfrm>
              <a:off x="1594" y="2742"/>
              <a:ext cx="270" cy="2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9752" name="Rectangle 464"/>
            <p:cNvSpPr>
              <a:spLocks noChangeArrowheads="1"/>
            </p:cNvSpPr>
            <p:nvPr/>
          </p:nvSpPr>
          <p:spPr bwMode="auto">
            <a:xfrm>
              <a:off x="1324" y="3022"/>
              <a:ext cx="270" cy="2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9753" name="Rectangle 465"/>
            <p:cNvSpPr>
              <a:spLocks noChangeArrowheads="1"/>
            </p:cNvSpPr>
            <p:nvPr/>
          </p:nvSpPr>
          <p:spPr bwMode="auto">
            <a:xfrm>
              <a:off x="1594" y="3022"/>
              <a:ext cx="270" cy="2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9754" name="Line 466"/>
            <p:cNvSpPr>
              <a:spLocks noChangeShapeType="1"/>
            </p:cNvSpPr>
            <p:nvPr/>
          </p:nvSpPr>
          <p:spPr bwMode="auto">
            <a:xfrm flipH="1" flipV="1">
              <a:off x="1124" y="2543"/>
              <a:ext cx="200" cy="2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55" name="Rectangle 467"/>
            <p:cNvSpPr>
              <a:spLocks noChangeArrowheads="1"/>
            </p:cNvSpPr>
            <p:nvPr/>
          </p:nvSpPr>
          <p:spPr bwMode="auto">
            <a:xfrm>
              <a:off x="1077" y="2556"/>
              <a:ext cx="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</a:rPr>
                <a:t>c</a:t>
              </a:r>
              <a:endParaRPr lang="en-US" sz="1600"/>
            </a:p>
          </p:txBody>
        </p:sp>
        <p:sp>
          <p:nvSpPr>
            <p:cNvPr id="29756" name="Rectangle 468"/>
            <p:cNvSpPr>
              <a:spLocks noChangeArrowheads="1"/>
            </p:cNvSpPr>
            <p:nvPr/>
          </p:nvSpPr>
          <p:spPr bwMode="auto">
            <a:xfrm>
              <a:off x="1205" y="2412"/>
              <a:ext cx="27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</a:rPr>
                <a:t>s1s0</a:t>
              </a:r>
              <a:endParaRPr lang="en-US" sz="1600"/>
            </a:p>
          </p:txBody>
        </p:sp>
        <p:sp>
          <p:nvSpPr>
            <p:cNvPr id="29757" name="Rectangle 469"/>
            <p:cNvSpPr>
              <a:spLocks noChangeArrowheads="1"/>
            </p:cNvSpPr>
            <p:nvPr/>
          </p:nvSpPr>
          <p:spPr bwMode="auto">
            <a:xfrm>
              <a:off x="1403" y="2565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0">
                  <a:solidFill>
                    <a:srgbClr val="000000"/>
                  </a:solidFill>
                </a:rPr>
                <a:t>00</a:t>
              </a:r>
              <a:endParaRPr lang="en-US"/>
            </a:p>
          </p:txBody>
        </p:sp>
        <p:sp>
          <p:nvSpPr>
            <p:cNvPr id="29758" name="Rectangle 470"/>
            <p:cNvSpPr>
              <a:spLocks noChangeArrowheads="1"/>
            </p:cNvSpPr>
            <p:nvPr/>
          </p:nvSpPr>
          <p:spPr bwMode="auto">
            <a:xfrm>
              <a:off x="1678" y="2570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0">
                  <a:solidFill>
                    <a:srgbClr val="000000"/>
                  </a:solidFill>
                </a:rPr>
                <a:t>01</a:t>
              </a:r>
              <a:endParaRPr lang="en-US"/>
            </a:p>
          </p:txBody>
        </p:sp>
        <p:sp>
          <p:nvSpPr>
            <p:cNvPr id="29759" name="Text Box 473"/>
            <p:cNvSpPr txBox="1">
              <a:spLocks noChangeArrowheads="1"/>
            </p:cNvSpPr>
            <p:nvPr/>
          </p:nvSpPr>
          <p:spPr bwMode="auto">
            <a:xfrm>
              <a:off x="1139" y="2770"/>
              <a:ext cx="2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b="0"/>
                <a:t>0</a:t>
              </a:r>
            </a:p>
          </p:txBody>
        </p:sp>
        <p:sp>
          <p:nvSpPr>
            <p:cNvPr id="29760" name="Text Box 474"/>
            <p:cNvSpPr txBox="1">
              <a:spLocks noChangeArrowheads="1"/>
            </p:cNvSpPr>
            <p:nvPr/>
          </p:nvSpPr>
          <p:spPr bwMode="auto">
            <a:xfrm>
              <a:off x="1134" y="3029"/>
              <a:ext cx="2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b="0"/>
                <a:t>1</a:t>
              </a:r>
            </a:p>
          </p:txBody>
        </p:sp>
        <p:sp>
          <p:nvSpPr>
            <p:cNvPr id="29761" name="Rectangle 475"/>
            <p:cNvSpPr>
              <a:spLocks noChangeArrowheads="1"/>
            </p:cNvSpPr>
            <p:nvPr/>
          </p:nvSpPr>
          <p:spPr bwMode="auto">
            <a:xfrm>
              <a:off x="1867" y="2739"/>
              <a:ext cx="270" cy="2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9762" name="Rectangle 476"/>
            <p:cNvSpPr>
              <a:spLocks noChangeArrowheads="1"/>
            </p:cNvSpPr>
            <p:nvPr/>
          </p:nvSpPr>
          <p:spPr bwMode="auto">
            <a:xfrm>
              <a:off x="2137" y="2739"/>
              <a:ext cx="270" cy="2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9763" name="Rectangle 477"/>
            <p:cNvSpPr>
              <a:spLocks noChangeArrowheads="1"/>
            </p:cNvSpPr>
            <p:nvPr/>
          </p:nvSpPr>
          <p:spPr bwMode="auto">
            <a:xfrm>
              <a:off x="1867" y="3019"/>
              <a:ext cx="270" cy="2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9764" name="Rectangle 478"/>
            <p:cNvSpPr>
              <a:spLocks noChangeArrowheads="1"/>
            </p:cNvSpPr>
            <p:nvPr/>
          </p:nvSpPr>
          <p:spPr bwMode="auto">
            <a:xfrm>
              <a:off x="2137" y="3019"/>
              <a:ext cx="270" cy="2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9765" name="Rectangle 479"/>
            <p:cNvSpPr>
              <a:spLocks noChangeArrowheads="1"/>
            </p:cNvSpPr>
            <p:nvPr/>
          </p:nvSpPr>
          <p:spPr bwMode="auto">
            <a:xfrm>
              <a:off x="1955" y="2565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0">
                  <a:solidFill>
                    <a:srgbClr val="000000"/>
                  </a:solidFill>
                </a:rPr>
                <a:t>11</a:t>
              </a:r>
              <a:endParaRPr lang="en-US"/>
            </a:p>
          </p:txBody>
        </p:sp>
        <p:sp>
          <p:nvSpPr>
            <p:cNvPr id="29766" name="Rectangle 480"/>
            <p:cNvSpPr>
              <a:spLocks noChangeArrowheads="1"/>
            </p:cNvSpPr>
            <p:nvPr/>
          </p:nvSpPr>
          <p:spPr bwMode="auto">
            <a:xfrm>
              <a:off x="2236" y="256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0">
                  <a:solidFill>
                    <a:srgbClr val="000000"/>
                  </a:solidFill>
                </a:rPr>
                <a:t>10</a:t>
              </a:r>
              <a:endParaRPr lang="en-US"/>
            </a:p>
          </p:txBody>
        </p:sp>
        <p:sp>
          <p:nvSpPr>
            <p:cNvPr id="29767" name="Line 481"/>
            <p:cNvSpPr>
              <a:spLocks noChangeShapeType="1"/>
            </p:cNvSpPr>
            <p:nvPr/>
          </p:nvSpPr>
          <p:spPr bwMode="auto">
            <a:xfrm flipV="1">
              <a:off x="1104" y="3024"/>
              <a:ext cx="1" cy="224"/>
            </a:xfrm>
            <a:prstGeom prst="line">
              <a:avLst/>
            </a:prstGeom>
            <a:noFill/>
            <a:ln w="301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68" name="Line 482"/>
            <p:cNvSpPr>
              <a:spLocks noChangeShapeType="1"/>
            </p:cNvSpPr>
            <p:nvPr/>
          </p:nvSpPr>
          <p:spPr bwMode="auto">
            <a:xfrm flipV="1">
              <a:off x="1632" y="2544"/>
              <a:ext cx="489" cy="0"/>
            </a:xfrm>
            <a:prstGeom prst="line">
              <a:avLst/>
            </a:prstGeom>
            <a:noFill/>
            <a:ln w="301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69" name="Line 483"/>
            <p:cNvSpPr>
              <a:spLocks noChangeShapeType="1"/>
            </p:cNvSpPr>
            <p:nvPr/>
          </p:nvSpPr>
          <p:spPr bwMode="auto">
            <a:xfrm flipV="1">
              <a:off x="1876" y="3360"/>
              <a:ext cx="489" cy="0"/>
            </a:xfrm>
            <a:prstGeom prst="line">
              <a:avLst/>
            </a:prstGeom>
            <a:noFill/>
            <a:ln w="301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70" name="Rectangle 484"/>
            <p:cNvSpPr>
              <a:spLocks noChangeArrowheads="1"/>
            </p:cNvSpPr>
            <p:nvPr/>
          </p:nvSpPr>
          <p:spPr bwMode="auto">
            <a:xfrm>
              <a:off x="1831" y="2389"/>
              <a:ext cx="13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</a:rPr>
                <a:t>s0</a:t>
              </a:r>
              <a:endParaRPr lang="en-US" sz="1600"/>
            </a:p>
          </p:txBody>
        </p:sp>
        <p:sp>
          <p:nvSpPr>
            <p:cNvPr id="29771" name="Rectangle 485"/>
            <p:cNvSpPr>
              <a:spLocks noChangeArrowheads="1"/>
            </p:cNvSpPr>
            <p:nvPr/>
          </p:nvSpPr>
          <p:spPr bwMode="auto">
            <a:xfrm>
              <a:off x="2053" y="3398"/>
              <a:ext cx="11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s</a:t>
              </a:r>
              <a:r>
                <a:rPr lang="en-US" sz="1600" b="0" dirty="0">
                  <a:solidFill>
                    <a:srgbClr val="000000"/>
                  </a:solidFill>
                </a:rPr>
                <a:t>1</a:t>
              </a:r>
              <a:endParaRPr lang="en-US" sz="1600" dirty="0"/>
            </a:p>
          </p:txBody>
        </p:sp>
        <p:sp>
          <p:nvSpPr>
            <p:cNvPr id="29772" name="Rectangle 487"/>
            <p:cNvSpPr>
              <a:spLocks noChangeArrowheads="1"/>
            </p:cNvSpPr>
            <p:nvPr/>
          </p:nvSpPr>
          <p:spPr bwMode="auto">
            <a:xfrm>
              <a:off x="1684" y="2064"/>
              <a:ext cx="4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 dirty="0"/>
                <a:t>ns1</a:t>
              </a:r>
            </a:p>
          </p:txBody>
        </p:sp>
        <p:sp>
          <p:nvSpPr>
            <p:cNvPr id="29773" name="Rectangle 488"/>
            <p:cNvSpPr>
              <a:spLocks noChangeArrowheads="1"/>
            </p:cNvSpPr>
            <p:nvPr/>
          </p:nvSpPr>
          <p:spPr bwMode="auto">
            <a:xfrm>
              <a:off x="1003" y="3070"/>
              <a:ext cx="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</a:rPr>
                <a:t>c</a:t>
              </a:r>
              <a:endParaRPr lang="en-US" sz="160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73</a:t>
            </a:fld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§14.5</a:t>
            </a:r>
          </a:p>
        </p:txBody>
      </p:sp>
    </p:spTree>
    <p:extLst>
      <p:ext uri="{BB962C8B-B14F-4D97-AF65-F5344CB8AC3E}">
        <p14:creationId xmlns:p14="http://schemas.microsoft.com/office/powerpoint/2010/main" val="333687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3" name="Object 2"/>
          <p:cNvGraphicFramePr>
            <a:graphicFrameLocks noChangeAspect="1"/>
          </p:cNvGraphicFramePr>
          <p:nvPr/>
        </p:nvGraphicFramePr>
        <p:xfrm>
          <a:off x="320675" y="2439988"/>
          <a:ext cx="4899025" cy="200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854200" imgH="762000" progId="Excel.Sheet.8">
                  <p:embed/>
                </p:oleObj>
              </mc:Choice>
              <mc:Fallback>
                <p:oleObj name="Worksheet" r:id="rId3" imgW="1854200" imgH="7620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75" y="2439988"/>
                        <a:ext cx="4899025" cy="200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Logic Equations</a:t>
            </a:r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1751013" y="2779713"/>
            <a:ext cx="846137" cy="263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b="0"/>
              <a:t>¬carew</a:t>
            </a:r>
          </a:p>
        </p:txBody>
      </p:sp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2943225" y="2782888"/>
            <a:ext cx="846138" cy="263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b="0"/>
              <a:t>carew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74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§14.5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3" name="Object 2"/>
          <p:cNvGraphicFramePr>
            <a:graphicFrameLocks noChangeAspect="1"/>
          </p:cNvGraphicFramePr>
          <p:nvPr/>
        </p:nvGraphicFramePr>
        <p:xfrm>
          <a:off x="320675" y="2439988"/>
          <a:ext cx="4899025" cy="200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854200" imgH="762000" progId="Excel.Sheet.8">
                  <p:embed/>
                </p:oleObj>
              </mc:Choice>
              <mc:Fallback>
                <p:oleObj name="Worksheet" r:id="rId3" imgW="1854200" imgH="7620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75" y="2439988"/>
                        <a:ext cx="4899025" cy="200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Logic Equations</a:t>
            </a:r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1751013" y="2779713"/>
            <a:ext cx="846137" cy="263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b="0"/>
              <a:t>¬carew</a:t>
            </a:r>
          </a:p>
        </p:txBody>
      </p:sp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2943225" y="2782888"/>
            <a:ext cx="846138" cy="263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b="0"/>
              <a:t>carew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75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§14.5</a:t>
            </a:r>
          </a:p>
        </p:txBody>
      </p:sp>
    </p:spTree>
    <p:extLst>
      <p:ext uri="{BB962C8B-B14F-4D97-AF65-F5344CB8AC3E}">
        <p14:creationId xmlns:p14="http://schemas.microsoft.com/office/powerpoint/2010/main" val="9575717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777386"/>
              </p:ext>
            </p:extLst>
          </p:nvPr>
        </p:nvGraphicFramePr>
        <p:xfrm>
          <a:off x="1035050" y="2133600"/>
          <a:ext cx="6015038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3009900" imgH="1714500" progId="">
                  <p:embed/>
                </p:oleObj>
              </mc:Choice>
              <mc:Fallback>
                <p:oleObj name="Visio" r:id="rId3" imgW="3009900" imgH="17145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5050" y="2133600"/>
                        <a:ext cx="6015038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ＭＳ Ｐゴシック" pitchFamily="34" charset="-128"/>
              </a:rPr>
              <a:t>Implementation of traffic-light controller with binary state assignment</a:t>
            </a:r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914400" y="4594225"/>
            <a:ext cx="846138" cy="263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600" b="0"/>
              <a:t>carew</a:t>
            </a:r>
          </a:p>
        </p:txBody>
      </p:sp>
      <p:sp>
        <p:nvSpPr>
          <p:cNvPr id="31750" name="Oval 7"/>
          <p:cNvSpPr>
            <a:spLocks noChangeArrowheads="1"/>
          </p:cNvSpPr>
          <p:nvPr/>
        </p:nvSpPr>
        <p:spPr bwMode="auto">
          <a:xfrm rot="10800000">
            <a:off x="7886700" y="4672012"/>
            <a:ext cx="133350" cy="1333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Oval 8"/>
          <p:cNvSpPr>
            <a:spLocks noChangeArrowheads="1"/>
          </p:cNvSpPr>
          <p:nvPr/>
        </p:nvSpPr>
        <p:spPr bwMode="auto">
          <a:xfrm rot="10800000">
            <a:off x="7886700" y="4497387"/>
            <a:ext cx="133350" cy="1333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2" name="Oval 9"/>
          <p:cNvSpPr>
            <a:spLocks noChangeArrowheads="1"/>
          </p:cNvSpPr>
          <p:nvPr/>
        </p:nvSpPr>
        <p:spPr bwMode="auto">
          <a:xfrm rot="10800000">
            <a:off x="7891463" y="4333875"/>
            <a:ext cx="133350" cy="1333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Rectangle 10"/>
          <p:cNvSpPr>
            <a:spLocks noChangeArrowheads="1"/>
          </p:cNvSpPr>
          <p:nvPr/>
        </p:nvSpPr>
        <p:spPr bwMode="auto">
          <a:xfrm rot="10800000">
            <a:off x="7823200" y="4300537"/>
            <a:ext cx="274638" cy="5381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Oval 14"/>
          <p:cNvSpPr>
            <a:spLocks noChangeArrowheads="1"/>
          </p:cNvSpPr>
          <p:nvPr/>
        </p:nvSpPr>
        <p:spPr bwMode="auto">
          <a:xfrm rot="10800000">
            <a:off x="7910513" y="2935287"/>
            <a:ext cx="133350" cy="1333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Oval 15"/>
          <p:cNvSpPr>
            <a:spLocks noChangeArrowheads="1"/>
          </p:cNvSpPr>
          <p:nvPr/>
        </p:nvSpPr>
        <p:spPr bwMode="auto">
          <a:xfrm rot="10800000">
            <a:off x="7910513" y="2760662"/>
            <a:ext cx="133350" cy="1333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Oval 16"/>
          <p:cNvSpPr>
            <a:spLocks noChangeArrowheads="1"/>
          </p:cNvSpPr>
          <p:nvPr/>
        </p:nvSpPr>
        <p:spPr bwMode="auto">
          <a:xfrm rot="10800000">
            <a:off x="7915275" y="2597150"/>
            <a:ext cx="133350" cy="1333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7" name="Rectangle 17"/>
          <p:cNvSpPr>
            <a:spLocks noChangeArrowheads="1"/>
          </p:cNvSpPr>
          <p:nvPr/>
        </p:nvSpPr>
        <p:spPr bwMode="auto">
          <a:xfrm rot="10800000">
            <a:off x="7837488" y="2562225"/>
            <a:ext cx="274637" cy="5381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1758" name="AutoShape 20"/>
          <p:cNvCxnSpPr>
            <a:cxnSpLocks noChangeShapeType="1"/>
            <a:endCxn id="31756" idx="6"/>
          </p:cNvCxnSpPr>
          <p:nvPr/>
        </p:nvCxnSpPr>
        <p:spPr bwMode="auto">
          <a:xfrm>
            <a:off x="6943725" y="2428875"/>
            <a:ext cx="971550" cy="233362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9" name="AutoShape 21"/>
          <p:cNvCxnSpPr>
            <a:cxnSpLocks noChangeShapeType="1"/>
            <a:endCxn id="31755" idx="6"/>
          </p:cNvCxnSpPr>
          <p:nvPr/>
        </p:nvCxnSpPr>
        <p:spPr bwMode="auto">
          <a:xfrm flipV="1">
            <a:off x="6994525" y="2825750"/>
            <a:ext cx="915988" cy="293687"/>
          </a:xfrm>
          <a:prstGeom prst="bentConnector3">
            <a:avLst>
              <a:gd name="adj1" fmla="val 49912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0" name="AutoShape 22"/>
          <p:cNvCxnSpPr>
            <a:cxnSpLocks noChangeShapeType="1"/>
            <a:endCxn id="31754" idx="6"/>
          </p:cNvCxnSpPr>
          <p:nvPr/>
        </p:nvCxnSpPr>
        <p:spPr bwMode="auto">
          <a:xfrm flipV="1">
            <a:off x="7004050" y="3000375"/>
            <a:ext cx="906463" cy="576262"/>
          </a:xfrm>
          <a:prstGeom prst="bentConnector3">
            <a:avLst>
              <a:gd name="adj1" fmla="val 62519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1" name="AutoShape 23"/>
          <p:cNvCxnSpPr>
            <a:cxnSpLocks noChangeShapeType="1"/>
            <a:endCxn id="31752" idx="6"/>
          </p:cNvCxnSpPr>
          <p:nvPr/>
        </p:nvCxnSpPr>
        <p:spPr bwMode="auto">
          <a:xfrm>
            <a:off x="6996113" y="4033837"/>
            <a:ext cx="895350" cy="365125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2" name="AutoShape 24"/>
          <p:cNvCxnSpPr>
            <a:cxnSpLocks noChangeShapeType="1"/>
            <a:endCxn id="31751" idx="6"/>
          </p:cNvCxnSpPr>
          <p:nvPr/>
        </p:nvCxnSpPr>
        <p:spPr bwMode="auto">
          <a:xfrm flipV="1">
            <a:off x="6992938" y="4562475"/>
            <a:ext cx="893762" cy="155575"/>
          </a:xfrm>
          <a:prstGeom prst="bentConnector3">
            <a:avLst>
              <a:gd name="adj1" fmla="val 49912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3" name="AutoShape 25"/>
          <p:cNvCxnSpPr>
            <a:cxnSpLocks noChangeShapeType="1"/>
            <a:endCxn id="31750" idx="6"/>
          </p:cNvCxnSpPr>
          <p:nvPr/>
        </p:nvCxnSpPr>
        <p:spPr bwMode="auto">
          <a:xfrm flipV="1">
            <a:off x="6992938" y="4737100"/>
            <a:ext cx="893762" cy="614362"/>
          </a:xfrm>
          <a:prstGeom prst="bentConnector3">
            <a:avLst>
              <a:gd name="adj1" fmla="val 66426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76</a:t>
            </a:fld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§14.5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State Table Representation</a:t>
            </a:r>
            <a:br>
              <a:rPr lang="en-US" dirty="0"/>
            </a:br>
            <a:r>
              <a:rPr lang="en-US" dirty="0"/>
              <a:t>for Next State Logic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77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328287"/>
              </p:ext>
            </p:extLst>
          </p:nvPr>
        </p:nvGraphicFramePr>
        <p:xfrm>
          <a:off x="457200" y="2205514"/>
          <a:ext cx="3276600" cy="336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170670"/>
              </p:ext>
            </p:extLst>
          </p:nvPr>
        </p:nvGraphicFramePr>
        <p:xfrm>
          <a:off x="457200" y="2205514"/>
          <a:ext cx="3276600" cy="336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s1s0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678472"/>
              </p:ext>
            </p:extLst>
          </p:nvPr>
        </p:nvGraphicFramePr>
        <p:xfrm>
          <a:off x="457200" y="2199640"/>
          <a:ext cx="3276600" cy="336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s1s0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725995"/>
              </p:ext>
            </p:extLst>
          </p:nvPr>
        </p:nvGraphicFramePr>
        <p:xfrm>
          <a:off x="457200" y="2193766"/>
          <a:ext cx="3276600" cy="336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s1s0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894425"/>
              </p:ext>
            </p:extLst>
          </p:nvPr>
        </p:nvGraphicFramePr>
        <p:xfrm>
          <a:off x="457200" y="2187098"/>
          <a:ext cx="3276600" cy="336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s1s0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620495"/>
              </p:ext>
            </p:extLst>
          </p:nvPr>
        </p:nvGraphicFramePr>
        <p:xfrm>
          <a:off x="457200" y="2211388"/>
          <a:ext cx="3276600" cy="336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s1s0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626541"/>
              </p:ext>
            </p:extLst>
          </p:nvPr>
        </p:nvGraphicFramePr>
        <p:xfrm>
          <a:off x="457200" y="2217101"/>
          <a:ext cx="3276600" cy="336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s1s0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978653"/>
              </p:ext>
            </p:extLst>
          </p:nvPr>
        </p:nvGraphicFramePr>
        <p:xfrm>
          <a:off x="457200" y="2211227"/>
          <a:ext cx="3276600" cy="336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s1s0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668707"/>
              </p:ext>
            </p:extLst>
          </p:nvPr>
        </p:nvGraphicFramePr>
        <p:xfrm>
          <a:off x="457200" y="2209006"/>
          <a:ext cx="3276600" cy="336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s1s0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040607"/>
              </p:ext>
            </p:extLst>
          </p:nvPr>
        </p:nvGraphicFramePr>
        <p:xfrm>
          <a:off x="457200" y="2199640"/>
          <a:ext cx="3276600" cy="336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s1s0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235093"/>
              </p:ext>
            </p:extLst>
          </p:nvPr>
        </p:nvGraphicFramePr>
        <p:xfrm>
          <a:off x="457200" y="2189475"/>
          <a:ext cx="3276600" cy="336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s1s0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ns1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ns0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output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667253"/>
              </p:ext>
            </p:extLst>
          </p:nvPr>
        </p:nvGraphicFramePr>
        <p:xfrm>
          <a:off x="457200" y="2181224"/>
          <a:ext cx="3276600" cy="336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s1s0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ns1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ns0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output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523989"/>
              </p:ext>
            </p:extLst>
          </p:nvPr>
        </p:nvGraphicFramePr>
        <p:xfrm>
          <a:off x="457200" y="2189475"/>
          <a:ext cx="3276600" cy="336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s1s0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ns1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ns0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output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100001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189444"/>
              </p:ext>
            </p:extLst>
          </p:nvPr>
        </p:nvGraphicFramePr>
        <p:xfrm>
          <a:off x="457200" y="2199640"/>
          <a:ext cx="3276600" cy="336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s1s0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ns1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ns0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output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100001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3" name="Table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740003"/>
              </p:ext>
            </p:extLst>
          </p:nvPr>
        </p:nvGraphicFramePr>
        <p:xfrm>
          <a:off x="457200" y="2217101"/>
          <a:ext cx="3276600" cy="336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s1s0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ns1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ns0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output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100001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100001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4" name="Table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929922"/>
              </p:ext>
            </p:extLst>
          </p:nvPr>
        </p:nvGraphicFramePr>
        <p:xfrm>
          <a:off x="457200" y="2188209"/>
          <a:ext cx="3276600" cy="336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s1s0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ns1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ns0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output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100001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100001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5" name="Table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118563"/>
              </p:ext>
            </p:extLst>
          </p:nvPr>
        </p:nvGraphicFramePr>
        <p:xfrm>
          <a:off x="457200" y="2220028"/>
          <a:ext cx="3276600" cy="336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s1s0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ns1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ns0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output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100001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100001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010001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6" name="Table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237316"/>
              </p:ext>
            </p:extLst>
          </p:nvPr>
        </p:nvGraphicFramePr>
        <p:xfrm>
          <a:off x="457200" y="2224109"/>
          <a:ext cx="3276600" cy="336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s1s0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ns1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ns0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output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100001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100001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010001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010001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8" name="Table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143667"/>
              </p:ext>
            </p:extLst>
          </p:nvPr>
        </p:nvGraphicFramePr>
        <p:xfrm>
          <a:off x="457200" y="2169681"/>
          <a:ext cx="3276600" cy="336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s1s0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ns1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ns0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output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100001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100001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010001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010001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001010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001010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001100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001100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9" name="Picture 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86" y="2647790"/>
            <a:ext cx="2438400" cy="247840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286" y="2647790"/>
            <a:ext cx="2438400" cy="24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RS-latch remembers the past</a:t>
            </a:r>
          </a:p>
          <a:p>
            <a:r>
              <a:rPr lang="en-US" dirty="0"/>
              <a:t>Gated RS-latch only changes its output when the clock input is high</a:t>
            </a:r>
          </a:p>
          <a:p>
            <a:r>
              <a:rPr lang="en-US" dirty="0"/>
              <a:t>D latch simplifies design by using a single input that represents the value we want to store</a:t>
            </a:r>
          </a:p>
          <a:p>
            <a:r>
              <a:rPr lang="en-US" dirty="0"/>
              <a:t>To simplify reasoning about delays in circuits we will use the edge-sensitive D flip-flop in the labs</a:t>
            </a:r>
          </a:p>
          <a:p>
            <a:r>
              <a:rPr lang="en-US" dirty="0"/>
              <a:t>To design a state machine we start with a state diagram, create a state table then encode the states.  </a:t>
            </a:r>
          </a:p>
          <a:p>
            <a:r>
              <a:rPr lang="en-US" dirty="0"/>
              <a:t>To encode states use either a one-hot or grey code.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46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447800"/>
            <a:ext cx="4686300" cy="32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25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3010" name="Object 2"/>
          <p:cNvGraphicFramePr>
            <a:graphicFrameLocks noChangeAspect="1"/>
          </p:cNvGraphicFramePr>
          <p:nvPr/>
        </p:nvGraphicFramePr>
        <p:xfrm>
          <a:off x="409575" y="2487613"/>
          <a:ext cx="3602038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1803400" imgH="736600" progId="">
                  <p:embed/>
                </p:oleObj>
              </mc:Choice>
              <mc:Fallback>
                <p:oleObj name="Visio" r:id="rId3" imgW="1803400" imgH="7366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" y="2487613"/>
                        <a:ext cx="3602038" cy="148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3011" name="Text Box 3"/>
          <p:cNvSpPr txBox="1">
            <a:spLocks noChangeArrowheads="1"/>
          </p:cNvSpPr>
          <p:nvPr/>
        </p:nvSpPr>
        <p:spPr bwMode="auto">
          <a:xfrm>
            <a:off x="822325" y="4003675"/>
            <a:ext cx="2884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2400" b="0">
                <a:latin typeface="Tahoma" pitchFamily="34" charset="0"/>
              </a:rPr>
              <a:t>Combinational Logic</a:t>
            </a:r>
          </a:p>
        </p:txBody>
      </p:sp>
      <p:sp>
        <p:nvSpPr>
          <p:cNvPr id="683012" name="Text Box 4"/>
          <p:cNvSpPr txBox="1">
            <a:spLocks noChangeArrowheads="1"/>
          </p:cNvSpPr>
          <p:nvPr/>
        </p:nvSpPr>
        <p:spPr bwMode="auto">
          <a:xfrm>
            <a:off x="5875338" y="4460875"/>
            <a:ext cx="2374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2400" b="0">
                <a:latin typeface="Tahoma" pitchFamily="34" charset="0"/>
              </a:rPr>
              <a:t>Sequential Logic</a:t>
            </a:r>
          </a:p>
        </p:txBody>
      </p:sp>
      <p:graphicFrame>
        <p:nvGraphicFramePr>
          <p:cNvPr id="683013" name="Object 3"/>
          <p:cNvGraphicFramePr>
            <a:graphicFrameLocks noChangeAspect="1"/>
          </p:cNvGraphicFramePr>
          <p:nvPr/>
        </p:nvGraphicFramePr>
        <p:xfrm>
          <a:off x="5427663" y="2098675"/>
          <a:ext cx="3271837" cy="222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1638300" imgH="1104900" progId="">
                  <p:embed/>
                </p:oleObj>
              </mc:Choice>
              <mc:Fallback>
                <p:oleObj name="Visio" r:id="rId5" imgW="1638300" imgH="11049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7663" y="2098675"/>
                        <a:ext cx="3271837" cy="222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Sequential logic has state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F53A-C161-3D49-96E1-2DF0E970DAF2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7700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§14.1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3011" grpId="0" autoUpdateAnimBg="0"/>
      <p:bldP spid="683012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22639</TotalTime>
  <Words>2850</Words>
  <Application>Microsoft Macintosh PowerPoint</Application>
  <PresentationFormat>On-screen Show (4:3)</PresentationFormat>
  <Paragraphs>1196</Paragraphs>
  <Slides>78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9" baseType="lpstr">
      <vt:lpstr>MS PGothic</vt:lpstr>
      <vt:lpstr>Arial</vt:lpstr>
      <vt:lpstr>Calibri</vt:lpstr>
      <vt:lpstr>Cambria Math</vt:lpstr>
      <vt:lpstr>Comic Sans MS</vt:lpstr>
      <vt:lpstr>Symbol</vt:lpstr>
      <vt:lpstr>Tahoma</vt:lpstr>
      <vt:lpstr>Times New Roman</vt:lpstr>
      <vt:lpstr>Office Theme</vt:lpstr>
      <vt:lpstr>Visio</vt:lpstr>
      <vt:lpstr>Worksheet</vt:lpstr>
      <vt:lpstr>CPEN 211: Introduction to Microcomputers  Slide Set 5: Sequential Logic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Sequential logic has state</vt:lpstr>
      <vt:lpstr>PowerPoint Presentation</vt:lpstr>
      <vt:lpstr>DeMorgan Graphically</vt:lpstr>
      <vt:lpstr>PowerPoint Presentation</vt:lpstr>
      <vt:lpstr>Axioms of Boolean Algebra</vt:lpstr>
      <vt:lpstr>PowerPoint Presentation</vt:lpstr>
      <vt:lpstr>PowerPoint Presentation</vt:lpstr>
      <vt:lpstr>PowerPoint Presentation</vt:lpstr>
      <vt:lpstr>PowerPoint Presentation</vt:lpstr>
      <vt:lpstr>Axioms of Boolean Algebra</vt:lpstr>
      <vt:lpstr>PowerPoint Presentation</vt:lpstr>
      <vt:lpstr>PowerPoint Presentation</vt:lpstr>
      <vt:lpstr>Reset-Set (RS) Latch</vt:lpstr>
      <vt:lpstr>PowerPoint Presentation</vt:lpstr>
      <vt:lpstr>PowerPoint Presentation</vt:lpstr>
      <vt:lpstr>Reset-Set (RS) Latch</vt:lpstr>
      <vt:lpstr>Reset-Set (RS) Latch</vt:lpstr>
      <vt:lpstr>Reset-Set (RS) Latch</vt:lpstr>
      <vt:lpstr>Gated RS Latch</vt:lpstr>
      <vt:lpstr>Gated RS Latch</vt:lpstr>
      <vt:lpstr>Gated RS Latch</vt:lpstr>
      <vt:lpstr>PowerPoint Presentation</vt:lpstr>
      <vt:lpstr>Gated RS Latch</vt:lpstr>
      <vt:lpstr>Gated RS Latch</vt:lpstr>
      <vt:lpstr>PowerPoint Presentation</vt:lpstr>
      <vt:lpstr>PowerPoint Presentation</vt:lpstr>
      <vt:lpstr>PowerPoint Presentation</vt:lpstr>
      <vt:lpstr>PowerPoint Presentation</vt:lpstr>
      <vt:lpstr>D Latch</vt:lpstr>
      <vt:lpstr>Timing Diagram for a Level-Sensitive D-Latch</vt:lpstr>
      <vt:lpstr>PowerPoint Presentation</vt:lpstr>
      <vt:lpstr>PowerPoint Presentation</vt:lpstr>
      <vt:lpstr>Timing Diagram for a Level-Sensitive D-Latch</vt:lpstr>
      <vt:lpstr>PowerPoint Presentation</vt:lpstr>
      <vt:lpstr>Hazards</vt:lpstr>
      <vt:lpstr>Wanted:  Edge sensitive behavior</vt:lpstr>
      <vt:lpstr>Edge Triggered D Flip-Flop</vt:lpstr>
      <vt:lpstr>PowerPoint Presentation</vt:lpstr>
      <vt:lpstr>D Flip-Flop</vt:lpstr>
      <vt:lpstr>Verilog design style – for synthesizable modules</vt:lpstr>
      <vt:lpstr>Verilog design style – for synthesizable modules (page 2)</vt:lpstr>
      <vt:lpstr>PowerPoint Presentation</vt:lpstr>
      <vt:lpstr>D Flip-Flop</vt:lpstr>
      <vt:lpstr>D Flip-Flop </vt:lpstr>
      <vt:lpstr>Representing Information with Digital Signals</vt:lpstr>
      <vt:lpstr>N-bit Register</vt:lpstr>
      <vt:lpstr>Example: 4-bit Register</vt:lpstr>
      <vt:lpstr>PowerPoint Presentation</vt:lpstr>
      <vt:lpstr>PowerPoint Presentation</vt:lpstr>
      <vt:lpstr>Synchronous Sequential Logic</vt:lpstr>
      <vt:lpstr>Hazards</vt:lpstr>
      <vt:lpstr>PowerPoint Presentation</vt:lpstr>
      <vt:lpstr>Synchronous Sequential Logic</vt:lpstr>
      <vt:lpstr>Example Sequential Circuit: Increment</vt:lpstr>
      <vt:lpstr>Example: A Traffic-Light Controller</vt:lpstr>
      <vt:lpstr>Traffic Light FSM</vt:lpstr>
      <vt:lpstr>One-hot representation</vt:lpstr>
      <vt:lpstr>Traffic Light FSM</vt:lpstr>
      <vt:lpstr>Complete Traffic Light State machine</vt:lpstr>
      <vt:lpstr>State Table (ignoring reset for now)</vt:lpstr>
      <vt:lpstr>State Assignment</vt:lpstr>
      <vt:lpstr>One-Hot State Assignment</vt:lpstr>
      <vt:lpstr>Translating No-Reset FSM To One-Hot Controller</vt:lpstr>
      <vt:lpstr>Binary State Assignment (Gray Code)</vt:lpstr>
      <vt:lpstr>Encoded state table and next-state K-maps</vt:lpstr>
      <vt:lpstr>Logic Equations</vt:lpstr>
      <vt:lpstr>Logic Equations</vt:lpstr>
      <vt:lpstr>Implementation of traffic-light controller with binary state assignment</vt:lpstr>
      <vt:lpstr>Alternative State Table Representation for Next State Logic</vt:lpstr>
      <vt:lpstr>Summary</vt:lpstr>
    </vt:vector>
  </TitlesOfParts>
  <Company>University of British Columbia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EECE 259: Introduction to Microcomputers  Slide Set 4:  Combinational logic in VHDL Combinational Logic Building Blocks</dc:title>
  <dc:creator>Tor M. Aamodt</dc:creator>
  <cp:lastModifiedBy>Tor Aamodt</cp:lastModifiedBy>
  <cp:revision>308</cp:revision>
  <dcterms:created xsi:type="dcterms:W3CDTF">2014-08-25T09:22:09Z</dcterms:created>
  <dcterms:modified xsi:type="dcterms:W3CDTF">2024-09-19T16:59:12Z</dcterms:modified>
</cp:coreProperties>
</file>