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36"/>
  </p:notesMasterIdLst>
  <p:handoutMasterIdLst>
    <p:handoutMasterId r:id="rId137"/>
  </p:handoutMasterIdLst>
  <p:sldIdLst>
    <p:sldId id="256" r:id="rId2"/>
    <p:sldId id="395" r:id="rId3"/>
    <p:sldId id="258" r:id="rId4"/>
    <p:sldId id="257" r:id="rId5"/>
    <p:sldId id="259" r:id="rId6"/>
    <p:sldId id="630" r:id="rId7"/>
    <p:sldId id="378" r:id="rId8"/>
    <p:sldId id="336" r:id="rId9"/>
    <p:sldId id="260" r:id="rId10"/>
    <p:sldId id="294" r:id="rId11"/>
    <p:sldId id="381" r:id="rId12"/>
    <p:sldId id="661" r:id="rId13"/>
    <p:sldId id="663" r:id="rId14"/>
    <p:sldId id="662" r:id="rId15"/>
    <p:sldId id="330" r:id="rId16"/>
    <p:sldId id="664" r:id="rId17"/>
    <p:sldId id="665" r:id="rId18"/>
    <p:sldId id="670" r:id="rId19"/>
    <p:sldId id="488" r:id="rId20"/>
    <p:sldId id="666" r:id="rId21"/>
    <p:sldId id="273" r:id="rId22"/>
    <p:sldId id="660" r:id="rId23"/>
    <p:sldId id="633" r:id="rId24"/>
    <p:sldId id="642" r:id="rId25"/>
    <p:sldId id="635" r:id="rId26"/>
    <p:sldId id="297" r:id="rId27"/>
    <p:sldId id="591" r:id="rId28"/>
    <p:sldId id="532" r:id="rId29"/>
    <p:sldId id="533" r:id="rId30"/>
    <p:sldId id="534" r:id="rId31"/>
    <p:sldId id="535" r:id="rId32"/>
    <p:sldId id="602" r:id="rId33"/>
    <p:sldId id="536" r:id="rId34"/>
    <p:sldId id="537" r:id="rId35"/>
    <p:sldId id="631" r:id="rId36"/>
    <p:sldId id="491" r:id="rId37"/>
    <p:sldId id="567" r:id="rId38"/>
    <p:sldId id="388" r:id="rId39"/>
    <p:sldId id="391" r:id="rId40"/>
    <p:sldId id="382" r:id="rId41"/>
    <p:sldId id="667" r:id="rId42"/>
    <p:sldId id="417" r:id="rId43"/>
    <p:sldId id="403" r:id="rId44"/>
    <p:sldId id="433" r:id="rId45"/>
    <p:sldId id="668" r:id="rId46"/>
    <p:sldId id="590" r:id="rId47"/>
    <p:sldId id="507" r:id="rId48"/>
    <p:sldId id="508" r:id="rId49"/>
    <p:sldId id="645" r:id="rId50"/>
    <p:sldId id="520" r:id="rId51"/>
    <p:sldId id="637" r:id="rId52"/>
    <p:sldId id="644" r:id="rId53"/>
    <p:sldId id="643" r:id="rId54"/>
    <p:sldId id="392" r:id="rId55"/>
    <p:sldId id="384" r:id="rId56"/>
    <p:sldId id="385" r:id="rId57"/>
    <p:sldId id="606" r:id="rId58"/>
    <p:sldId id="513" r:id="rId59"/>
    <p:sldId id="514" r:id="rId60"/>
    <p:sldId id="599" r:id="rId61"/>
    <p:sldId id="659" r:id="rId62"/>
    <p:sldId id="669" r:id="rId63"/>
    <p:sldId id="654" r:id="rId64"/>
    <p:sldId id="600" r:id="rId65"/>
    <p:sldId id="601" r:id="rId66"/>
    <p:sldId id="641" r:id="rId67"/>
    <p:sldId id="413" r:id="rId68"/>
    <p:sldId id="434" r:id="rId69"/>
    <p:sldId id="492" r:id="rId70"/>
    <p:sldId id="651" r:id="rId71"/>
    <p:sldId id="428" r:id="rId72"/>
    <p:sldId id="503" r:id="rId73"/>
    <p:sldId id="519" r:id="rId74"/>
    <p:sldId id="504" r:id="rId75"/>
    <p:sldId id="655" r:id="rId76"/>
    <p:sldId id="573" r:id="rId77"/>
    <p:sldId id="505" r:id="rId78"/>
    <p:sldId id="604" r:id="rId79"/>
    <p:sldId id="653" r:id="rId80"/>
    <p:sldId id="572" r:id="rId81"/>
    <p:sldId id="506" r:id="rId82"/>
    <p:sldId id="658" r:id="rId83"/>
    <p:sldId id="647" r:id="rId84"/>
    <p:sldId id="559" r:id="rId85"/>
    <p:sldId id="555" r:id="rId86"/>
    <p:sldId id="649" r:id="rId87"/>
    <p:sldId id="436" r:id="rId88"/>
    <p:sldId id="652" r:id="rId89"/>
    <p:sldId id="427" r:id="rId90"/>
    <p:sldId id="481" r:id="rId91"/>
    <p:sldId id="639" r:id="rId92"/>
    <p:sldId id="419" r:id="rId93"/>
    <p:sldId id="420" r:id="rId94"/>
    <p:sldId id="421" r:id="rId95"/>
    <p:sldId id="422" r:id="rId96"/>
    <p:sldId id="423" r:id="rId97"/>
    <p:sldId id="516" r:id="rId98"/>
    <p:sldId id="517" r:id="rId99"/>
    <p:sldId id="518" r:id="rId100"/>
    <p:sldId id="538" r:id="rId101"/>
    <p:sldId id="281" r:id="rId102"/>
    <p:sldId id="616" r:id="rId103"/>
    <p:sldId id="332" r:id="rId104"/>
    <p:sldId id="353" r:id="rId105"/>
    <p:sldId id="354" r:id="rId106"/>
    <p:sldId id="365" r:id="rId107"/>
    <p:sldId id="357" r:id="rId108"/>
    <p:sldId id="640" r:id="rId109"/>
    <p:sldId id="579" r:id="rId110"/>
    <p:sldId id="493" r:id="rId111"/>
    <p:sldId id="575" r:id="rId112"/>
    <p:sldId id="496" r:id="rId113"/>
    <p:sldId id="610" r:id="rId114"/>
    <p:sldId id="495" r:id="rId115"/>
    <p:sldId id="656" r:id="rId116"/>
    <p:sldId id="494" r:id="rId117"/>
    <p:sldId id="498" r:id="rId118"/>
    <p:sldId id="530" r:id="rId119"/>
    <p:sldId id="531" r:id="rId120"/>
    <p:sldId id="580" r:id="rId121"/>
    <p:sldId id="581" r:id="rId122"/>
    <p:sldId id="522" r:id="rId123"/>
    <p:sldId id="523" r:id="rId124"/>
    <p:sldId id="527" r:id="rId125"/>
    <p:sldId id="621" r:id="rId126"/>
    <p:sldId id="525" r:id="rId127"/>
    <p:sldId id="526" r:id="rId128"/>
    <p:sldId id="623" r:id="rId129"/>
    <p:sldId id="594" r:id="rId130"/>
    <p:sldId id="577" r:id="rId131"/>
    <p:sldId id="588" r:id="rId132"/>
    <p:sldId id="589" r:id="rId133"/>
    <p:sldId id="515" r:id="rId134"/>
    <p:sldId id="529" r:id="rId135"/>
  </p:sldIdLst>
  <p:sldSz cx="9144000" cy="6858000" type="screen4x3"/>
  <p:notesSz cx="6985000" cy="92837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6CCFF"/>
    <a:srgbClr val="FF00FF"/>
    <a:srgbClr val="008000"/>
    <a:srgbClr val="DCEFF5"/>
    <a:srgbClr val="8040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309" autoAdjust="0"/>
    <p:restoredTop sz="96197" autoAdjust="0"/>
  </p:normalViewPr>
  <p:slideViewPr>
    <p:cSldViewPr snapToObjects="1">
      <p:cViewPr varScale="1">
        <p:scale>
          <a:sx n="124" d="100"/>
          <a:sy n="124" d="100"/>
        </p:scale>
        <p:origin x="408" y="16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2071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5797"/>
          </a:xfrm>
          <a:prstGeom prst="rect">
            <a:avLst/>
          </a:prstGeom>
        </p:spPr>
        <p:txBody>
          <a:bodyPr vert="horz" lIns="92958" tIns="46479" rIns="92958" bIns="46479" rtlCol="0"/>
          <a:lstStyle>
            <a:lvl1pPr algn="r">
              <a:defRPr sz="1200"/>
            </a:lvl1pPr>
          </a:lstStyle>
          <a:p>
            <a:fld id="{22F0DB2F-F7CD-421D-9985-B04560B7D93C}" type="datetimeFigureOut">
              <a:rPr lang="en-US" smtClean="0"/>
              <a:t>9/28/23</a:t>
            </a:fld>
            <a:endParaRPr lang="en-US"/>
          </a:p>
        </p:txBody>
      </p:sp>
      <p:sp>
        <p:nvSpPr>
          <p:cNvPr id="4" name="Footer Placeholder 3"/>
          <p:cNvSpPr>
            <a:spLocks noGrp="1"/>
          </p:cNvSpPr>
          <p:nvPr>
            <p:ph type="ftr" sz="quarter" idx="2"/>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5796"/>
          </a:xfrm>
          <a:prstGeom prst="rect">
            <a:avLst/>
          </a:prstGeom>
        </p:spPr>
        <p:txBody>
          <a:bodyPr vert="horz" lIns="92958" tIns="46479" rIns="92958" bIns="46479" rtlCol="0" anchor="b"/>
          <a:lstStyle>
            <a:lvl1pPr algn="r">
              <a:defRPr sz="1200"/>
            </a:lvl1pPr>
          </a:lstStyle>
          <a:p>
            <a:fld id="{43883507-F7BC-4186-8AC8-9A4063482D9B}" type="slidenum">
              <a:rPr lang="en-US" smtClean="0"/>
              <a:t>‹#›</a:t>
            </a:fld>
            <a:endParaRPr lang="en-US"/>
          </a:p>
        </p:txBody>
      </p:sp>
    </p:spTree>
    <p:extLst>
      <p:ext uri="{BB962C8B-B14F-4D97-AF65-F5344CB8AC3E}">
        <p14:creationId xmlns:p14="http://schemas.microsoft.com/office/powerpoint/2010/main" val="1232681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E7665947-8883-694D-9329-E11496E09163}" type="datetimeFigureOut">
              <a:rPr lang="en-US" smtClean="0"/>
              <a:t>9/28/23</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4D0922A3-9EF0-8547-811C-CAC28910C7E9}" type="slidenum">
              <a:rPr lang="en-US" smtClean="0"/>
              <a:t>‹#›</a:t>
            </a:fld>
            <a:endParaRPr lang="en-US"/>
          </a:p>
        </p:txBody>
      </p:sp>
    </p:spTree>
    <p:extLst>
      <p:ext uri="{BB962C8B-B14F-4D97-AF65-F5344CB8AC3E}">
        <p14:creationId xmlns:p14="http://schemas.microsoft.com/office/powerpoint/2010/main" val="15519238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0.5</a:t>
            </a:r>
          </a:p>
        </p:txBody>
      </p:sp>
      <p:sp>
        <p:nvSpPr>
          <p:cNvPr id="4" name="Slide Number Placeholder 3"/>
          <p:cNvSpPr>
            <a:spLocks noGrp="1"/>
          </p:cNvSpPr>
          <p:nvPr>
            <p:ph type="sldNum" sz="quarter" idx="10"/>
          </p:nvPr>
        </p:nvSpPr>
        <p:spPr/>
        <p:txBody>
          <a:bodyPr/>
          <a:lstStyle/>
          <a:p>
            <a:fld id="{4D0922A3-9EF0-8547-811C-CAC28910C7E9}" type="slidenum">
              <a:rPr lang="en-US" smtClean="0"/>
              <a:t>1</a:t>
            </a:fld>
            <a:endParaRPr lang="en-US"/>
          </a:p>
        </p:txBody>
      </p:sp>
    </p:spTree>
    <p:extLst>
      <p:ext uri="{BB962C8B-B14F-4D97-AF65-F5344CB8AC3E}">
        <p14:creationId xmlns:p14="http://schemas.microsoft.com/office/powerpoint/2010/main" val="1320140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a:t>
            </a:r>
          </a:p>
        </p:txBody>
      </p:sp>
      <p:sp>
        <p:nvSpPr>
          <p:cNvPr id="4" name="Slide Number Placeholder 3"/>
          <p:cNvSpPr>
            <a:spLocks noGrp="1"/>
          </p:cNvSpPr>
          <p:nvPr>
            <p:ph type="sldNum" sz="quarter" idx="10"/>
          </p:nvPr>
        </p:nvSpPr>
        <p:spPr/>
        <p:txBody>
          <a:bodyPr/>
          <a:lstStyle/>
          <a:p>
            <a:fld id="{C1C27ED7-0F81-1340-AEF3-041B2888D9CF}" type="slidenum">
              <a:rPr lang="en-US" smtClean="0"/>
              <a:t>19</a:t>
            </a:fld>
            <a:endParaRPr lang="en-US"/>
          </a:p>
        </p:txBody>
      </p:sp>
    </p:spTree>
    <p:extLst>
      <p:ext uri="{BB962C8B-B14F-4D97-AF65-F5344CB8AC3E}">
        <p14:creationId xmlns:p14="http://schemas.microsoft.com/office/powerpoint/2010/main" val="3497733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pPr>
              <a:defRPr/>
            </a:pPr>
            <a:fld id="{D6E74ABC-693D-984F-AF46-94700B685FC8}" type="slidenum">
              <a:rPr lang="en-US" smtClean="0"/>
              <a:pPr>
                <a:defRPr/>
              </a:pPr>
              <a:t>21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pPr>
              <a:defRPr/>
            </a:pPr>
            <a:fld id="{D6E74ABC-693D-984F-AF46-94700B685FC8}" type="slidenum">
              <a:rPr lang="en-US" smtClean="0"/>
              <a:pPr>
                <a:defRPr/>
              </a:pPr>
              <a:t>22</a:t>
            </a:fld>
            <a:endParaRPr lang="en-US"/>
          </a:p>
        </p:txBody>
      </p:sp>
    </p:spTree>
    <p:extLst>
      <p:ext uri="{BB962C8B-B14F-4D97-AF65-F5344CB8AC3E}">
        <p14:creationId xmlns:p14="http://schemas.microsoft.com/office/powerpoint/2010/main" val="2250391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2157">
              <a:defRPr sz="2000" b="1">
                <a:solidFill>
                  <a:schemeClr val="tx1"/>
                </a:solidFill>
                <a:latin typeface="Arial" charset="0"/>
                <a:ea typeface="ＭＳ Ｐゴシック" pitchFamily="34" charset="-128"/>
              </a:defRPr>
            </a:lvl1pPr>
            <a:lvl2pPr marL="731731" indent="-281435" defTabSz="902157">
              <a:defRPr sz="2000" b="1">
                <a:solidFill>
                  <a:schemeClr val="tx1"/>
                </a:solidFill>
                <a:latin typeface="Arial" charset="0"/>
                <a:ea typeface="ＭＳ Ｐゴシック" pitchFamily="34" charset="-128"/>
              </a:defRPr>
            </a:lvl2pPr>
            <a:lvl3pPr marL="1125741" indent="-225148" defTabSz="902157">
              <a:defRPr sz="2000" b="1">
                <a:solidFill>
                  <a:schemeClr val="tx1"/>
                </a:solidFill>
                <a:latin typeface="Arial" charset="0"/>
                <a:ea typeface="ＭＳ Ｐゴシック" pitchFamily="34" charset="-128"/>
              </a:defRPr>
            </a:lvl3pPr>
            <a:lvl4pPr marL="1576037" indent="-225148" defTabSz="902157">
              <a:defRPr sz="2000" b="1">
                <a:solidFill>
                  <a:schemeClr val="tx1"/>
                </a:solidFill>
                <a:latin typeface="Arial" charset="0"/>
                <a:ea typeface="ＭＳ Ｐゴシック" pitchFamily="34" charset="-128"/>
              </a:defRPr>
            </a:lvl4pPr>
            <a:lvl5pPr marL="2026333" indent="-225148" defTabSz="902157">
              <a:defRPr sz="2000" b="1">
                <a:solidFill>
                  <a:schemeClr val="tx1"/>
                </a:solidFill>
                <a:latin typeface="Arial" charset="0"/>
                <a:ea typeface="ＭＳ Ｐゴシック" pitchFamily="34" charset="-128"/>
              </a:defRPr>
            </a:lvl5pPr>
            <a:lvl6pPr marL="2476630"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6pPr>
            <a:lvl7pPr marL="2926926"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7pPr>
            <a:lvl8pPr marL="3377222"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8pPr>
            <a:lvl9pPr marL="3827518"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86E8D088-9E6C-4D1D-BB60-B48C7578D386}" type="slidenum">
              <a:rPr lang="en-US" sz="1000" b="0">
                <a:latin typeface="Times New Roman" pitchFamily="18" charset="0"/>
              </a:rPr>
              <a:pPr/>
              <a:t>23</a:t>
            </a:fld>
            <a:endParaRPr lang="en-US" sz="1000" b="0" dirty="0">
              <a:latin typeface="Times New Roman" pitchFamily="18"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If time, write code manually.  Point out by default out is “wire”.</a:t>
            </a:r>
          </a:p>
        </p:txBody>
      </p:sp>
    </p:spTree>
    <p:extLst>
      <p:ext uri="{BB962C8B-B14F-4D97-AF65-F5344CB8AC3E}">
        <p14:creationId xmlns:p14="http://schemas.microsoft.com/office/powerpoint/2010/main" val="1992554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2157">
              <a:defRPr sz="2000" b="1">
                <a:solidFill>
                  <a:schemeClr val="tx1"/>
                </a:solidFill>
                <a:latin typeface="Arial" charset="0"/>
                <a:ea typeface="ＭＳ Ｐゴシック" pitchFamily="34" charset="-128"/>
              </a:defRPr>
            </a:lvl1pPr>
            <a:lvl2pPr marL="731731" indent="-281435" defTabSz="902157">
              <a:defRPr sz="2000" b="1">
                <a:solidFill>
                  <a:schemeClr val="tx1"/>
                </a:solidFill>
                <a:latin typeface="Arial" charset="0"/>
                <a:ea typeface="ＭＳ Ｐゴシック" pitchFamily="34" charset="-128"/>
              </a:defRPr>
            </a:lvl2pPr>
            <a:lvl3pPr marL="1125741" indent="-225148" defTabSz="902157">
              <a:defRPr sz="2000" b="1">
                <a:solidFill>
                  <a:schemeClr val="tx1"/>
                </a:solidFill>
                <a:latin typeface="Arial" charset="0"/>
                <a:ea typeface="ＭＳ Ｐゴシック" pitchFamily="34" charset="-128"/>
              </a:defRPr>
            </a:lvl3pPr>
            <a:lvl4pPr marL="1576037" indent="-225148" defTabSz="902157">
              <a:defRPr sz="2000" b="1">
                <a:solidFill>
                  <a:schemeClr val="tx1"/>
                </a:solidFill>
                <a:latin typeface="Arial" charset="0"/>
                <a:ea typeface="ＭＳ Ｐゴシック" pitchFamily="34" charset="-128"/>
              </a:defRPr>
            </a:lvl4pPr>
            <a:lvl5pPr marL="2026333" indent="-225148" defTabSz="902157">
              <a:defRPr sz="2000" b="1">
                <a:solidFill>
                  <a:schemeClr val="tx1"/>
                </a:solidFill>
                <a:latin typeface="Arial" charset="0"/>
                <a:ea typeface="ＭＳ Ｐゴシック" pitchFamily="34" charset="-128"/>
              </a:defRPr>
            </a:lvl5pPr>
            <a:lvl6pPr marL="2476630"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6pPr>
            <a:lvl7pPr marL="2926926"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7pPr>
            <a:lvl8pPr marL="3377222"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8pPr>
            <a:lvl9pPr marL="3827518"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86E8D088-9E6C-4D1D-BB60-B48C7578D386}" type="slidenum">
              <a:rPr lang="en-US" sz="1000" b="0">
                <a:latin typeface="Times New Roman" pitchFamily="18" charset="0"/>
              </a:rPr>
              <a:pPr/>
              <a:t>24</a:t>
            </a:fld>
            <a:endParaRPr lang="en-US" sz="1000" b="0" dirty="0">
              <a:latin typeface="Times New Roman" pitchFamily="18"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If time, write code manually.  Point out by default out is “wire”.</a:t>
            </a:r>
          </a:p>
        </p:txBody>
      </p:sp>
    </p:spTree>
    <p:extLst>
      <p:ext uri="{BB962C8B-B14F-4D97-AF65-F5344CB8AC3E}">
        <p14:creationId xmlns:p14="http://schemas.microsoft.com/office/powerpoint/2010/main" val="116117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2157">
              <a:defRPr sz="2000" b="1">
                <a:solidFill>
                  <a:schemeClr val="tx1"/>
                </a:solidFill>
                <a:latin typeface="Arial" charset="0"/>
                <a:ea typeface="ＭＳ Ｐゴシック" pitchFamily="34" charset="-128"/>
              </a:defRPr>
            </a:lvl1pPr>
            <a:lvl2pPr marL="731731" indent="-281435" defTabSz="902157">
              <a:defRPr sz="2000" b="1">
                <a:solidFill>
                  <a:schemeClr val="tx1"/>
                </a:solidFill>
                <a:latin typeface="Arial" charset="0"/>
                <a:ea typeface="ＭＳ Ｐゴシック" pitchFamily="34" charset="-128"/>
              </a:defRPr>
            </a:lvl2pPr>
            <a:lvl3pPr marL="1125741" indent="-225148" defTabSz="902157">
              <a:defRPr sz="2000" b="1">
                <a:solidFill>
                  <a:schemeClr val="tx1"/>
                </a:solidFill>
                <a:latin typeface="Arial" charset="0"/>
                <a:ea typeface="ＭＳ Ｐゴシック" pitchFamily="34" charset="-128"/>
              </a:defRPr>
            </a:lvl3pPr>
            <a:lvl4pPr marL="1576037" indent="-225148" defTabSz="902157">
              <a:defRPr sz="2000" b="1">
                <a:solidFill>
                  <a:schemeClr val="tx1"/>
                </a:solidFill>
                <a:latin typeface="Arial" charset="0"/>
                <a:ea typeface="ＭＳ Ｐゴシック" pitchFamily="34" charset="-128"/>
              </a:defRPr>
            </a:lvl4pPr>
            <a:lvl5pPr marL="2026333" indent="-225148" defTabSz="902157">
              <a:defRPr sz="2000" b="1">
                <a:solidFill>
                  <a:schemeClr val="tx1"/>
                </a:solidFill>
                <a:latin typeface="Arial" charset="0"/>
                <a:ea typeface="ＭＳ Ｐゴシック" pitchFamily="34" charset="-128"/>
              </a:defRPr>
            </a:lvl5pPr>
            <a:lvl6pPr marL="2476630"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6pPr>
            <a:lvl7pPr marL="2926926"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7pPr>
            <a:lvl8pPr marL="3377222"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8pPr>
            <a:lvl9pPr marL="3827518"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86E8D088-9E6C-4D1D-BB60-B48C7578D386}" type="slidenum">
              <a:rPr lang="en-US" sz="1000" b="0">
                <a:latin typeface="Times New Roman" pitchFamily="18" charset="0"/>
              </a:rPr>
              <a:pPr/>
              <a:t>25</a:t>
            </a:fld>
            <a:endParaRPr lang="en-US" sz="1000" b="0" dirty="0">
              <a:latin typeface="Times New Roman" pitchFamily="18"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If time, write code manually.  Point out by default out is “wire”.</a:t>
            </a:r>
          </a:p>
        </p:txBody>
      </p:sp>
    </p:spTree>
    <p:extLst>
      <p:ext uri="{BB962C8B-B14F-4D97-AF65-F5344CB8AC3E}">
        <p14:creationId xmlns:p14="http://schemas.microsoft.com/office/powerpoint/2010/main" val="367958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4AA301-A8E8-F24C-9774-390938069CB2}" type="slidenum">
              <a:rPr lang="en-US"/>
              <a:pPr/>
              <a:t>26</a:t>
            </a:fld>
            <a:endParaRPr lang="en-US"/>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0922A3-9EF0-8547-811C-CAC28910C7E9}" type="slidenum">
              <a:rPr lang="en-US" smtClean="0"/>
              <a:t>27</a:t>
            </a:fld>
            <a:endParaRPr lang="en-US"/>
          </a:p>
        </p:txBody>
      </p:sp>
    </p:spTree>
    <p:extLst>
      <p:ext uri="{BB962C8B-B14F-4D97-AF65-F5344CB8AC3E}">
        <p14:creationId xmlns:p14="http://schemas.microsoft.com/office/powerpoint/2010/main" val="2476390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27ED7-0F81-1340-AEF3-041B2888D9CF}" type="slidenum">
              <a:rPr lang="en-US" smtClean="0"/>
              <a:t>28</a:t>
            </a:fld>
            <a:endParaRPr lang="en-US"/>
          </a:p>
        </p:txBody>
      </p:sp>
    </p:spTree>
    <p:extLst>
      <p:ext uri="{BB962C8B-B14F-4D97-AF65-F5344CB8AC3E}">
        <p14:creationId xmlns:p14="http://schemas.microsoft.com/office/powerpoint/2010/main" val="27469917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C27ED7-0F81-1340-AEF3-041B2888D9CF}" type="slidenum">
              <a:rPr lang="en-US" smtClean="0"/>
              <a:t>31</a:t>
            </a:fld>
            <a:endParaRPr lang="en-US"/>
          </a:p>
        </p:txBody>
      </p:sp>
    </p:spTree>
    <p:extLst>
      <p:ext uri="{BB962C8B-B14F-4D97-AF65-F5344CB8AC3E}">
        <p14:creationId xmlns:p14="http://schemas.microsoft.com/office/powerpoint/2010/main" val="1485261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13AD0B30-0674-6341-BE67-84A28CADBC61}" type="slidenum">
              <a:rPr lang="en-US">
                <a:latin typeface="Times New Roman" pitchFamily="-106" charset="-52"/>
              </a:rPr>
              <a:pPr/>
              <a:t>2</a:t>
            </a:fld>
            <a:endParaRPr lang="en-US">
              <a:latin typeface="Times New Roman" pitchFamily="-106" charset="-52"/>
            </a:endParaRPr>
          </a:p>
        </p:txBody>
      </p:sp>
      <p:sp>
        <p:nvSpPr>
          <p:cNvPr id="51203" name="Rectangle 2"/>
          <p:cNvSpPr>
            <a:spLocks noGrp="1" noRot="1" noChangeAspect="1" noChangeArrowheads="1" noTextEdit="1"/>
          </p:cNvSpPr>
          <p:nvPr>
            <p:ph type="sldImg"/>
          </p:nvPr>
        </p:nvSpPr>
        <p:spPr>
          <a:xfrm>
            <a:off x="1147763" y="688975"/>
            <a:ext cx="4562475" cy="3421063"/>
          </a:xfrm>
          <a:ln/>
        </p:spPr>
      </p:sp>
      <p:sp>
        <p:nvSpPr>
          <p:cNvPr id="51204" name="Rectangle 3"/>
          <p:cNvSpPr>
            <a:spLocks noGrp="1" noChangeArrowheads="1"/>
          </p:cNvSpPr>
          <p:nvPr>
            <p:ph type="body" idx="1"/>
          </p:nvPr>
        </p:nvSpPr>
        <p:spPr>
          <a:xfrm>
            <a:off x="915294" y="4340680"/>
            <a:ext cx="5027414" cy="4118429"/>
          </a:xfrm>
          <a:noFill/>
          <a:ln/>
        </p:spPr>
        <p:txBody>
          <a:bodyPr/>
          <a:lstStyle/>
          <a:p>
            <a:pPr eaLnBrk="1" hangingPunct="1"/>
            <a:r>
              <a:rPr lang="en-US" dirty="0">
                <a:latin typeface="Times New Roman" pitchFamily="-106" charset="-52"/>
              </a:rPr>
              <a:t>Verilog is used as an input to synthesis tools to create chips like these.</a:t>
            </a:r>
          </a:p>
        </p:txBody>
      </p:sp>
    </p:spTree>
    <p:extLst>
      <p:ext uri="{BB962C8B-B14F-4D97-AF65-F5344CB8AC3E}">
        <p14:creationId xmlns:p14="http://schemas.microsoft.com/office/powerpoint/2010/main" val="921845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C27ED7-0F81-1340-AEF3-041B2888D9CF}" type="slidenum">
              <a:rPr lang="en-US" smtClean="0"/>
              <a:t>32</a:t>
            </a:fld>
            <a:endParaRPr lang="en-US"/>
          </a:p>
        </p:txBody>
      </p:sp>
    </p:spTree>
    <p:extLst>
      <p:ext uri="{BB962C8B-B14F-4D97-AF65-F5344CB8AC3E}">
        <p14:creationId xmlns:p14="http://schemas.microsoft.com/office/powerpoint/2010/main" val="34829248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a:t>
            </a:r>
          </a:p>
        </p:txBody>
      </p:sp>
      <p:sp>
        <p:nvSpPr>
          <p:cNvPr id="4" name="Slide Number Placeholder 3"/>
          <p:cNvSpPr>
            <a:spLocks noGrp="1"/>
          </p:cNvSpPr>
          <p:nvPr>
            <p:ph type="sldNum" sz="quarter" idx="10"/>
          </p:nvPr>
        </p:nvSpPr>
        <p:spPr/>
        <p:txBody>
          <a:bodyPr/>
          <a:lstStyle/>
          <a:p>
            <a:fld id="{C1C27ED7-0F81-1340-AEF3-041B2888D9CF}" type="slidenum">
              <a:rPr lang="en-US" smtClean="0"/>
              <a:t>35</a:t>
            </a:fld>
            <a:endParaRPr lang="en-US"/>
          </a:p>
        </p:txBody>
      </p:sp>
    </p:spTree>
    <p:extLst>
      <p:ext uri="{BB962C8B-B14F-4D97-AF65-F5344CB8AC3E}">
        <p14:creationId xmlns:p14="http://schemas.microsoft.com/office/powerpoint/2010/main" val="3032490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0922A3-9EF0-8547-811C-CAC28910C7E9}" type="slidenum">
              <a:rPr lang="en-US" smtClean="0"/>
              <a:t>37</a:t>
            </a:fld>
            <a:endParaRPr lang="en-US"/>
          </a:p>
        </p:txBody>
      </p:sp>
    </p:spTree>
    <p:extLst>
      <p:ext uri="{BB962C8B-B14F-4D97-AF65-F5344CB8AC3E}">
        <p14:creationId xmlns:p14="http://schemas.microsoft.com/office/powerpoint/2010/main" val="38608194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193">
              <a:defRPr sz="2000" b="1">
                <a:solidFill>
                  <a:schemeClr val="tx1"/>
                </a:solidFill>
                <a:latin typeface="Arial" charset="0"/>
                <a:ea typeface="ＭＳ Ｐゴシック" pitchFamily="34" charset="-128"/>
              </a:defRPr>
            </a:lvl1pPr>
            <a:lvl2pPr marL="755283" indent="-290493" defTabSz="931193">
              <a:defRPr sz="2000" b="1">
                <a:solidFill>
                  <a:schemeClr val="tx1"/>
                </a:solidFill>
                <a:latin typeface="Arial" charset="0"/>
                <a:ea typeface="ＭＳ Ｐゴシック" pitchFamily="34" charset="-128"/>
              </a:defRPr>
            </a:lvl2pPr>
            <a:lvl3pPr marL="1161974" indent="-232395" defTabSz="931193">
              <a:defRPr sz="2000" b="1">
                <a:solidFill>
                  <a:schemeClr val="tx1"/>
                </a:solidFill>
                <a:latin typeface="Arial" charset="0"/>
                <a:ea typeface="ＭＳ Ｐゴシック" pitchFamily="34" charset="-128"/>
              </a:defRPr>
            </a:lvl3pPr>
            <a:lvl4pPr marL="1626763" indent="-232395" defTabSz="931193">
              <a:defRPr sz="2000" b="1">
                <a:solidFill>
                  <a:schemeClr val="tx1"/>
                </a:solidFill>
                <a:latin typeface="Arial" charset="0"/>
                <a:ea typeface="ＭＳ Ｐゴシック" pitchFamily="34" charset="-128"/>
              </a:defRPr>
            </a:lvl4pPr>
            <a:lvl5pPr marL="2091553" indent="-232395" defTabSz="931193">
              <a:defRPr sz="2000" b="1">
                <a:solidFill>
                  <a:schemeClr val="tx1"/>
                </a:solidFill>
                <a:latin typeface="Arial" charset="0"/>
                <a:ea typeface="ＭＳ Ｐゴシック" pitchFamily="34" charset="-128"/>
              </a:defRPr>
            </a:lvl5pPr>
            <a:lvl6pPr marL="2556342" indent="-232395" algn="r" defTabSz="931193" eaLnBrk="0" fontAlgn="base" hangingPunct="0">
              <a:spcBef>
                <a:spcPct val="50000"/>
              </a:spcBef>
              <a:spcAft>
                <a:spcPct val="0"/>
              </a:spcAft>
              <a:defRPr sz="2000" b="1">
                <a:solidFill>
                  <a:schemeClr val="tx1"/>
                </a:solidFill>
                <a:latin typeface="Arial" charset="0"/>
                <a:ea typeface="ＭＳ Ｐゴシック" pitchFamily="34" charset="-128"/>
              </a:defRPr>
            </a:lvl6pPr>
            <a:lvl7pPr marL="3021132" indent="-232395" algn="r" defTabSz="931193" eaLnBrk="0" fontAlgn="base" hangingPunct="0">
              <a:spcBef>
                <a:spcPct val="50000"/>
              </a:spcBef>
              <a:spcAft>
                <a:spcPct val="0"/>
              </a:spcAft>
              <a:defRPr sz="2000" b="1">
                <a:solidFill>
                  <a:schemeClr val="tx1"/>
                </a:solidFill>
                <a:latin typeface="Arial" charset="0"/>
                <a:ea typeface="ＭＳ Ｐゴシック" pitchFamily="34" charset="-128"/>
              </a:defRPr>
            </a:lvl7pPr>
            <a:lvl8pPr marL="3485921" indent="-232395" algn="r" defTabSz="931193" eaLnBrk="0" fontAlgn="base" hangingPunct="0">
              <a:spcBef>
                <a:spcPct val="50000"/>
              </a:spcBef>
              <a:spcAft>
                <a:spcPct val="0"/>
              </a:spcAft>
              <a:defRPr sz="2000" b="1">
                <a:solidFill>
                  <a:schemeClr val="tx1"/>
                </a:solidFill>
                <a:latin typeface="Arial" charset="0"/>
                <a:ea typeface="ＭＳ Ｐゴシック" pitchFamily="34" charset="-128"/>
              </a:defRPr>
            </a:lvl8pPr>
            <a:lvl9pPr marL="3950711" indent="-232395" algn="r" defTabSz="931193"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86E8D088-9E6C-4D1D-BB60-B48C7578D386}" type="slidenum">
              <a:rPr lang="en-US" sz="1000" b="0">
                <a:latin typeface="Times New Roman" pitchFamily="18" charset="0"/>
              </a:rPr>
              <a:pPr/>
              <a:t>40</a:t>
            </a:fld>
            <a:endParaRPr lang="en-US" sz="1000" b="0">
              <a:latin typeface="Times New Roman" pitchFamily="18"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11855633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193">
              <a:defRPr sz="2000" b="1">
                <a:solidFill>
                  <a:schemeClr val="tx1"/>
                </a:solidFill>
                <a:latin typeface="Arial" charset="0"/>
                <a:ea typeface="ＭＳ Ｐゴシック" pitchFamily="34" charset="-128"/>
              </a:defRPr>
            </a:lvl1pPr>
            <a:lvl2pPr marL="755283" indent="-290493" defTabSz="931193">
              <a:defRPr sz="2000" b="1">
                <a:solidFill>
                  <a:schemeClr val="tx1"/>
                </a:solidFill>
                <a:latin typeface="Arial" charset="0"/>
                <a:ea typeface="ＭＳ Ｐゴシック" pitchFamily="34" charset="-128"/>
              </a:defRPr>
            </a:lvl2pPr>
            <a:lvl3pPr marL="1161974" indent="-232395" defTabSz="931193">
              <a:defRPr sz="2000" b="1">
                <a:solidFill>
                  <a:schemeClr val="tx1"/>
                </a:solidFill>
                <a:latin typeface="Arial" charset="0"/>
                <a:ea typeface="ＭＳ Ｐゴシック" pitchFamily="34" charset="-128"/>
              </a:defRPr>
            </a:lvl3pPr>
            <a:lvl4pPr marL="1626763" indent="-232395" defTabSz="931193">
              <a:defRPr sz="2000" b="1">
                <a:solidFill>
                  <a:schemeClr val="tx1"/>
                </a:solidFill>
                <a:latin typeface="Arial" charset="0"/>
                <a:ea typeface="ＭＳ Ｐゴシック" pitchFamily="34" charset="-128"/>
              </a:defRPr>
            </a:lvl4pPr>
            <a:lvl5pPr marL="2091553" indent="-232395" defTabSz="931193">
              <a:defRPr sz="2000" b="1">
                <a:solidFill>
                  <a:schemeClr val="tx1"/>
                </a:solidFill>
                <a:latin typeface="Arial" charset="0"/>
                <a:ea typeface="ＭＳ Ｐゴシック" pitchFamily="34" charset="-128"/>
              </a:defRPr>
            </a:lvl5pPr>
            <a:lvl6pPr marL="2556342" indent="-232395" algn="r" defTabSz="931193" eaLnBrk="0" fontAlgn="base" hangingPunct="0">
              <a:spcBef>
                <a:spcPct val="50000"/>
              </a:spcBef>
              <a:spcAft>
                <a:spcPct val="0"/>
              </a:spcAft>
              <a:defRPr sz="2000" b="1">
                <a:solidFill>
                  <a:schemeClr val="tx1"/>
                </a:solidFill>
                <a:latin typeface="Arial" charset="0"/>
                <a:ea typeface="ＭＳ Ｐゴシック" pitchFamily="34" charset="-128"/>
              </a:defRPr>
            </a:lvl6pPr>
            <a:lvl7pPr marL="3021132" indent="-232395" algn="r" defTabSz="931193" eaLnBrk="0" fontAlgn="base" hangingPunct="0">
              <a:spcBef>
                <a:spcPct val="50000"/>
              </a:spcBef>
              <a:spcAft>
                <a:spcPct val="0"/>
              </a:spcAft>
              <a:defRPr sz="2000" b="1">
                <a:solidFill>
                  <a:schemeClr val="tx1"/>
                </a:solidFill>
                <a:latin typeface="Arial" charset="0"/>
                <a:ea typeface="ＭＳ Ｐゴシック" pitchFamily="34" charset="-128"/>
              </a:defRPr>
            </a:lvl7pPr>
            <a:lvl8pPr marL="3485921" indent="-232395" algn="r" defTabSz="931193" eaLnBrk="0" fontAlgn="base" hangingPunct="0">
              <a:spcBef>
                <a:spcPct val="50000"/>
              </a:spcBef>
              <a:spcAft>
                <a:spcPct val="0"/>
              </a:spcAft>
              <a:defRPr sz="2000" b="1">
                <a:solidFill>
                  <a:schemeClr val="tx1"/>
                </a:solidFill>
                <a:latin typeface="Arial" charset="0"/>
                <a:ea typeface="ＭＳ Ｐゴシック" pitchFamily="34" charset="-128"/>
              </a:defRPr>
            </a:lvl8pPr>
            <a:lvl9pPr marL="3950711" indent="-232395" algn="r" defTabSz="931193"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38F931B4-9803-4CC2-8D2E-3823267214DD}" type="slidenum">
              <a:rPr lang="en-US" sz="1000" b="0">
                <a:latin typeface="Times New Roman" pitchFamily="18" charset="0"/>
              </a:rPr>
              <a:pPr/>
              <a:t>55</a:t>
            </a:fld>
            <a:endParaRPr lang="en-US" sz="1000" b="0">
              <a:latin typeface="Times New Roman" pitchFamily="18"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6326597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193">
              <a:defRPr sz="2000" b="1">
                <a:solidFill>
                  <a:schemeClr val="tx1"/>
                </a:solidFill>
                <a:latin typeface="Arial" charset="0"/>
                <a:ea typeface="ＭＳ Ｐゴシック" pitchFamily="34" charset="-128"/>
              </a:defRPr>
            </a:lvl1pPr>
            <a:lvl2pPr marL="755283" indent="-290493" defTabSz="931193">
              <a:defRPr sz="2000" b="1">
                <a:solidFill>
                  <a:schemeClr val="tx1"/>
                </a:solidFill>
                <a:latin typeface="Arial" charset="0"/>
                <a:ea typeface="ＭＳ Ｐゴシック" pitchFamily="34" charset="-128"/>
              </a:defRPr>
            </a:lvl2pPr>
            <a:lvl3pPr marL="1161974" indent="-232395" defTabSz="931193">
              <a:defRPr sz="2000" b="1">
                <a:solidFill>
                  <a:schemeClr val="tx1"/>
                </a:solidFill>
                <a:latin typeface="Arial" charset="0"/>
                <a:ea typeface="ＭＳ Ｐゴシック" pitchFamily="34" charset="-128"/>
              </a:defRPr>
            </a:lvl3pPr>
            <a:lvl4pPr marL="1626763" indent="-232395" defTabSz="931193">
              <a:defRPr sz="2000" b="1">
                <a:solidFill>
                  <a:schemeClr val="tx1"/>
                </a:solidFill>
                <a:latin typeface="Arial" charset="0"/>
                <a:ea typeface="ＭＳ Ｐゴシック" pitchFamily="34" charset="-128"/>
              </a:defRPr>
            </a:lvl4pPr>
            <a:lvl5pPr marL="2091553" indent="-232395" defTabSz="931193">
              <a:defRPr sz="2000" b="1">
                <a:solidFill>
                  <a:schemeClr val="tx1"/>
                </a:solidFill>
                <a:latin typeface="Arial" charset="0"/>
                <a:ea typeface="ＭＳ Ｐゴシック" pitchFamily="34" charset="-128"/>
              </a:defRPr>
            </a:lvl5pPr>
            <a:lvl6pPr marL="2556342" indent="-232395" algn="r" defTabSz="931193" eaLnBrk="0" fontAlgn="base" hangingPunct="0">
              <a:spcBef>
                <a:spcPct val="50000"/>
              </a:spcBef>
              <a:spcAft>
                <a:spcPct val="0"/>
              </a:spcAft>
              <a:defRPr sz="2000" b="1">
                <a:solidFill>
                  <a:schemeClr val="tx1"/>
                </a:solidFill>
                <a:latin typeface="Arial" charset="0"/>
                <a:ea typeface="ＭＳ Ｐゴシック" pitchFamily="34" charset="-128"/>
              </a:defRPr>
            </a:lvl6pPr>
            <a:lvl7pPr marL="3021132" indent="-232395" algn="r" defTabSz="931193" eaLnBrk="0" fontAlgn="base" hangingPunct="0">
              <a:spcBef>
                <a:spcPct val="50000"/>
              </a:spcBef>
              <a:spcAft>
                <a:spcPct val="0"/>
              </a:spcAft>
              <a:defRPr sz="2000" b="1">
                <a:solidFill>
                  <a:schemeClr val="tx1"/>
                </a:solidFill>
                <a:latin typeface="Arial" charset="0"/>
                <a:ea typeface="ＭＳ Ｐゴシック" pitchFamily="34" charset="-128"/>
              </a:defRPr>
            </a:lvl7pPr>
            <a:lvl8pPr marL="3485921" indent="-232395" algn="r" defTabSz="931193" eaLnBrk="0" fontAlgn="base" hangingPunct="0">
              <a:spcBef>
                <a:spcPct val="50000"/>
              </a:spcBef>
              <a:spcAft>
                <a:spcPct val="0"/>
              </a:spcAft>
              <a:defRPr sz="2000" b="1">
                <a:solidFill>
                  <a:schemeClr val="tx1"/>
                </a:solidFill>
                <a:latin typeface="Arial" charset="0"/>
                <a:ea typeface="ＭＳ Ｐゴシック" pitchFamily="34" charset="-128"/>
              </a:defRPr>
            </a:lvl8pPr>
            <a:lvl9pPr marL="3950711" indent="-232395" algn="r" defTabSz="931193"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CA7B3642-30AA-4113-895C-6FE4BB56698C}" type="slidenum">
              <a:rPr lang="en-US" sz="1000" b="0">
                <a:latin typeface="Times New Roman" pitchFamily="18" charset="0"/>
              </a:rPr>
              <a:pPr/>
              <a:t>56</a:t>
            </a:fld>
            <a:endParaRPr lang="en-US" sz="1000" b="0">
              <a:latin typeface="Times New Roman" pitchFamily="18"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572976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a:t>
            </a:r>
          </a:p>
        </p:txBody>
      </p:sp>
      <p:sp>
        <p:nvSpPr>
          <p:cNvPr id="4" name="Slide Number Placeholder 3"/>
          <p:cNvSpPr>
            <a:spLocks noGrp="1"/>
          </p:cNvSpPr>
          <p:nvPr>
            <p:ph type="sldNum" sz="quarter" idx="10"/>
          </p:nvPr>
        </p:nvSpPr>
        <p:spPr/>
        <p:txBody>
          <a:bodyPr/>
          <a:lstStyle/>
          <a:p>
            <a:fld id="{15DCC211-E0E6-FC4D-90D1-B1982944D2ED}" type="slidenum">
              <a:rPr lang="en-US" smtClean="0"/>
              <a:t>58</a:t>
            </a:fld>
            <a:endParaRPr lang="en-US"/>
          </a:p>
        </p:txBody>
      </p:sp>
    </p:spTree>
    <p:extLst>
      <p:ext uri="{BB962C8B-B14F-4D97-AF65-F5344CB8AC3E}">
        <p14:creationId xmlns:p14="http://schemas.microsoft.com/office/powerpoint/2010/main" val="23277716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0.5</a:t>
            </a:r>
          </a:p>
        </p:txBody>
      </p:sp>
      <p:sp>
        <p:nvSpPr>
          <p:cNvPr id="4" name="Slide Number Placeholder 3"/>
          <p:cNvSpPr>
            <a:spLocks noGrp="1"/>
          </p:cNvSpPr>
          <p:nvPr>
            <p:ph type="sldNum" sz="quarter" idx="10"/>
          </p:nvPr>
        </p:nvSpPr>
        <p:spPr/>
        <p:txBody>
          <a:bodyPr/>
          <a:lstStyle/>
          <a:p>
            <a:fld id="{15DCC211-E0E6-FC4D-90D1-B1982944D2ED}" type="slidenum">
              <a:rPr lang="en-US" smtClean="0"/>
              <a:t>59</a:t>
            </a:fld>
            <a:endParaRPr lang="en-US"/>
          </a:p>
        </p:txBody>
      </p:sp>
    </p:spTree>
    <p:extLst>
      <p:ext uri="{BB962C8B-B14F-4D97-AF65-F5344CB8AC3E}">
        <p14:creationId xmlns:p14="http://schemas.microsoft.com/office/powerpoint/2010/main" val="6880969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2157">
              <a:defRPr sz="2000" b="1">
                <a:solidFill>
                  <a:schemeClr val="tx1"/>
                </a:solidFill>
                <a:latin typeface="Arial" charset="0"/>
                <a:ea typeface="ＭＳ Ｐゴシック" pitchFamily="34" charset="-128"/>
              </a:defRPr>
            </a:lvl1pPr>
            <a:lvl2pPr marL="731731" indent="-281435" defTabSz="902157">
              <a:defRPr sz="2000" b="1">
                <a:solidFill>
                  <a:schemeClr val="tx1"/>
                </a:solidFill>
                <a:latin typeface="Arial" charset="0"/>
                <a:ea typeface="ＭＳ Ｐゴシック" pitchFamily="34" charset="-128"/>
              </a:defRPr>
            </a:lvl2pPr>
            <a:lvl3pPr marL="1125741" indent="-225148" defTabSz="902157">
              <a:defRPr sz="2000" b="1">
                <a:solidFill>
                  <a:schemeClr val="tx1"/>
                </a:solidFill>
                <a:latin typeface="Arial" charset="0"/>
                <a:ea typeface="ＭＳ Ｐゴシック" pitchFamily="34" charset="-128"/>
              </a:defRPr>
            </a:lvl3pPr>
            <a:lvl4pPr marL="1576037" indent="-225148" defTabSz="902157">
              <a:defRPr sz="2000" b="1">
                <a:solidFill>
                  <a:schemeClr val="tx1"/>
                </a:solidFill>
                <a:latin typeface="Arial" charset="0"/>
                <a:ea typeface="ＭＳ Ｐゴシック" pitchFamily="34" charset="-128"/>
              </a:defRPr>
            </a:lvl4pPr>
            <a:lvl5pPr marL="2026333" indent="-225148" defTabSz="902157">
              <a:defRPr sz="2000" b="1">
                <a:solidFill>
                  <a:schemeClr val="tx1"/>
                </a:solidFill>
                <a:latin typeface="Arial" charset="0"/>
                <a:ea typeface="ＭＳ Ｐゴシック" pitchFamily="34" charset="-128"/>
              </a:defRPr>
            </a:lvl5pPr>
            <a:lvl6pPr marL="2476630"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6pPr>
            <a:lvl7pPr marL="2926926"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7pPr>
            <a:lvl8pPr marL="3377222"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8pPr>
            <a:lvl9pPr marL="3827518"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9pPr>
          </a:lstStyle>
          <a:p>
            <a:r>
              <a:rPr lang="en-US" sz="1000" b="0" dirty="0">
                <a:latin typeface="Times New Roman" pitchFamily="18" charset="0"/>
              </a:rPr>
              <a:t>10/3/2005</a:t>
            </a:r>
          </a:p>
        </p:txBody>
      </p:sp>
      <p:sp>
        <p:nvSpPr>
          <p:cNvPr id="67587"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2157">
              <a:defRPr sz="2000" b="1">
                <a:solidFill>
                  <a:schemeClr val="tx1"/>
                </a:solidFill>
                <a:latin typeface="Arial" charset="0"/>
                <a:ea typeface="ＭＳ Ｐゴシック" pitchFamily="34" charset="-128"/>
              </a:defRPr>
            </a:lvl1pPr>
            <a:lvl2pPr marL="731731" indent="-281435" defTabSz="902157">
              <a:defRPr sz="2000" b="1">
                <a:solidFill>
                  <a:schemeClr val="tx1"/>
                </a:solidFill>
                <a:latin typeface="Arial" charset="0"/>
                <a:ea typeface="ＭＳ Ｐゴシック" pitchFamily="34" charset="-128"/>
              </a:defRPr>
            </a:lvl2pPr>
            <a:lvl3pPr marL="1125741" indent="-225148" defTabSz="902157">
              <a:defRPr sz="2000" b="1">
                <a:solidFill>
                  <a:schemeClr val="tx1"/>
                </a:solidFill>
                <a:latin typeface="Arial" charset="0"/>
                <a:ea typeface="ＭＳ Ｐゴシック" pitchFamily="34" charset="-128"/>
              </a:defRPr>
            </a:lvl3pPr>
            <a:lvl4pPr marL="1576037" indent="-225148" defTabSz="902157">
              <a:defRPr sz="2000" b="1">
                <a:solidFill>
                  <a:schemeClr val="tx1"/>
                </a:solidFill>
                <a:latin typeface="Arial" charset="0"/>
                <a:ea typeface="ＭＳ Ｐゴシック" pitchFamily="34" charset="-128"/>
              </a:defRPr>
            </a:lvl4pPr>
            <a:lvl5pPr marL="2026333" indent="-225148" defTabSz="902157">
              <a:defRPr sz="2000" b="1">
                <a:solidFill>
                  <a:schemeClr val="tx1"/>
                </a:solidFill>
                <a:latin typeface="Arial" charset="0"/>
                <a:ea typeface="ＭＳ Ｐゴシック" pitchFamily="34" charset="-128"/>
              </a:defRPr>
            </a:lvl5pPr>
            <a:lvl6pPr marL="2476630"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6pPr>
            <a:lvl7pPr marL="2926926"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7pPr>
            <a:lvl8pPr marL="3377222"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8pPr>
            <a:lvl9pPr marL="3827518"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B2A1D36B-402B-4042-99F0-3B1DD2582C26}" type="slidenum">
              <a:rPr lang="en-US" sz="1000" b="0" smtClean="0">
                <a:latin typeface="Times New Roman" pitchFamily="18" charset="0"/>
              </a:rPr>
              <a:pPr/>
              <a:t>67</a:t>
            </a:fld>
            <a:endParaRPr lang="en-US" sz="1000" b="0" dirty="0">
              <a:latin typeface="Times New Roman" pitchFamily="18" charset="0"/>
            </a:endParaRPr>
          </a:p>
        </p:txBody>
      </p:sp>
      <p:sp>
        <p:nvSpPr>
          <p:cNvPr id="67588" name="Rectangle 2"/>
          <p:cNvSpPr>
            <a:spLocks noGrp="1" noRot="1" noChangeAspect="1" noChangeArrowheads="1" noTextEdit="1"/>
          </p:cNvSpPr>
          <p:nvPr>
            <p:ph type="sldImg"/>
          </p:nvPr>
        </p:nvSpPr>
        <p:spPr>
          <a:ln/>
        </p:spPr>
      </p:sp>
      <p:sp>
        <p:nvSpPr>
          <p:cNvPr id="675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0.5</a:t>
            </a:r>
          </a:p>
        </p:txBody>
      </p:sp>
    </p:spTree>
    <p:extLst>
      <p:ext uri="{BB962C8B-B14F-4D97-AF65-F5344CB8AC3E}">
        <p14:creationId xmlns:p14="http://schemas.microsoft.com/office/powerpoint/2010/main" val="39967665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2157">
              <a:defRPr sz="2000" b="1">
                <a:solidFill>
                  <a:schemeClr val="tx1"/>
                </a:solidFill>
                <a:latin typeface="Arial" charset="0"/>
                <a:ea typeface="ＭＳ Ｐゴシック" pitchFamily="34" charset="-128"/>
              </a:defRPr>
            </a:lvl1pPr>
            <a:lvl2pPr marL="731731" indent="-281435" defTabSz="902157">
              <a:defRPr sz="2000" b="1">
                <a:solidFill>
                  <a:schemeClr val="tx1"/>
                </a:solidFill>
                <a:latin typeface="Arial" charset="0"/>
                <a:ea typeface="ＭＳ Ｐゴシック" pitchFamily="34" charset="-128"/>
              </a:defRPr>
            </a:lvl2pPr>
            <a:lvl3pPr marL="1125741" indent="-225148" defTabSz="902157">
              <a:defRPr sz="2000" b="1">
                <a:solidFill>
                  <a:schemeClr val="tx1"/>
                </a:solidFill>
                <a:latin typeface="Arial" charset="0"/>
                <a:ea typeface="ＭＳ Ｐゴシック" pitchFamily="34" charset="-128"/>
              </a:defRPr>
            </a:lvl3pPr>
            <a:lvl4pPr marL="1576037" indent="-225148" defTabSz="902157">
              <a:defRPr sz="2000" b="1">
                <a:solidFill>
                  <a:schemeClr val="tx1"/>
                </a:solidFill>
                <a:latin typeface="Arial" charset="0"/>
                <a:ea typeface="ＭＳ Ｐゴシック" pitchFamily="34" charset="-128"/>
              </a:defRPr>
            </a:lvl4pPr>
            <a:lvl5pPr marL="2026333" indent="-225148" defTabSz="902157">
              <a:defRPr sz="2000" b="1">
                <a:solidFill>
                  <a:schemeClr val="tx1"/>
                </a:solidFill>
                <a:latin typeface="Arial" charset="0"/>
                <a:ea typeface="ＭＳ Ｐゴシック" pitchFamily="34" charset="-128"/>
              </a:defRPr>
            </a:lvl5pPr>
            <a:lvl6pPr marL="2476630"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6pPr>
            <a:lvl7pPr marL="2926926"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7pPr>
            <a:lvl8pPr marL="3377222"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8pPr>
            <a:lvl9pPr marL="3827518"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9pPr>
          </a:lstStyle>
          <a:p>
            <a:r>
              <a:rPr lang="en-US" sz="1000" b="0" dirty="0">
                <a:latin typeface="Times New Roman" pitchFamily="18" charset="0"/>
              </a:rPr>
              <a:t>10/3/2005</a:t>
            </a:r>
          </a:p>
        </p:txBody>
      </p:sp>
      <p:sp>
        <p:nvSpPr>
          <p:cNvPr id="70659"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2157">
              <a:defRPr sz="2000" b="1">
                <a:solidFill>
                  <a:schemeClr val="tx1"/>
                </a:solidFill>
                <a:latin typeface="Arial" charset="0"/>
                <a:ea typeface="ＭＳ Ｐゴシック" pitchFamily="34" charset="-128"/>
              </a:defRPr>
            </a:lvl1pPr>
            <a:lvl2pPr marL="731731" indent="-281435" defTabSz="902157">
              <a:defRPr sz="2000" b="1">
                <a:solidFill>
                  <a:schemeClr val="tx1"/>
                </a:solidFill>
                <a:latin typeface="Arial" charset="0"/>
                <a:ea typeface="ＭＳ Ｐゴシック" pitchFamily="34" charset="-128"/>
              </a:defRPr>
            </a:lvl2pPr>
            <a:lvl3pPr marL="1125741" indent="-225148" defTabSz="902157">
              <a:defRPr sz="2000" b="1">
                <a:solidFill>
                  <a:schemeClr val="tx1"/>
                </a:solidFill>
                <a:latin typeface="Arial" charset="0"/>
                <a:ea typeface="ＭＳ Ｐゴシック" pitchFamily="34" charset="-128"/>
              </a:defRPr>
            </a:lvl3pPr>
            <a:lvl4pPr marL="1576037" indent="-225148" defTabSz="902157">
              <a:defRPr sz="2000" b="1">
                <a:solidFill>
                  <a:schemeClr val="tx1"/>
                </a:solidFill>
                <a:latin typeface="Arial" charset="0"/>
                <a:ea typeface="ＭＳ Ｐゴシック" pitchFamily="34" charset="-128"/>
              </a:defRPr>
            </a:lvl4pPr>
            <a:lvl5pPr marL="2026333" indent="-225148" defTabSz="902157">
              <a:defRPr sz="2000" b="1">
                <a:solidFill>
                  <a:schemeClr val="tx1"/>
                </a:solidFill>
                <a:latin typeface="Arial" charset="0"/>
                <a:ea typeface="ＭＳ Ｐゴシック" pitchFamily="34" charset="-128"/>
              </a:defRPr>
            </a:lvl5pPr>
            <a:lvl6pPr marL="2476630"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6pPr>
            <a:lvl7pPr marL="2926926"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7pPr>
            <a:lvl8pPr marL="3377222"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8pPr>
            <a:lvl9pPr marL="3827518"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6BB5356F-AEF2-4867-9D2E-E7BF4003C833}" type="slidenum">
              <a:rPr lang="en-US" sz="1000" b="0" smtClean="0">
                <a:latin typeface="Times New Roman" pitchFamily="18" charset="0"/>
              </a:rPr>
              <a:pPr/>
              <a:t>68</a:t>
            </a:fld>
            <a:endParaRPr lang="en-US" sz="1000" b="0" dirty="0">
              <a:latin typeface="Times New Roman" pitchFamily="18" charset="0"/>
            </a:endParaRPr>
          </a:p>
        </p:txBody>
      </p:sp>
      <p:sp>
        <p:nvSpPr>
          <p:cNvPr id="70660" name="Rectangle 2"/>
          <p:cNvSpPr>
            <a:spLocks noGrp="1" noRot="1" noChangeAspect="1" noChangeArrowheads="1" noTextEdit="1"/>
          </p:cNvSpPr>
          <p:nvPr>
            <p:ph type="sldImg"/>
          </p:nvPr>
        </p:nvSpPr>
        <p:spPr>
          <a:ln/>
        </p:spPr>
      </p:sp>
      <p:sp>
        <p:nvSpPr>
          <p:cNvPr id="706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3</a:t>
            </a:r>
          </a:p>
        </p:txBody>
      </p:sp>
    </p:spTree>
    <p:extLst>
      <p:ext uri="{BB962C8B-B14F-4D97-AF65-F5344CB8AC3E}">
        <p14:creationId xmlns:p14="http://schemas.microsoft.com/office/powerpoint/2010/main" val="1714269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2</a:t>
            </a:r>
          </a:p>
        </p:txBody>
      </p:sp>
      <p:sp>
        <p:nvSpPr>
          <p:cNvPr id="4" name="Slide Number Placeholder 3"/>
          <p:cNvSpPr>
            <a:spLocks noGrp="1"/>
          </p:cNvSpPr>
          <p:nvPr>
            <p:ph type="sldNum" sz="quarter" idx="10"/>
          </p:nvPr>
        </p:nvSpPr>
        <p:spPr/>
        <p:txBody>
          <a:bodyPr/>
          <a:lstStyle/>
          <a:p>
            <a:fld id="{15DCC211-E0E6-FC4D-90D1-B1982944D2ED}" type="slidenum">
              <a:rPr lang="en-US" smtClean="0"/>
              <a:t>3</a:t>
            </a:fld>
            <a:endParaRPr lang="en-US"/>
          </a:p>
        </p:txBody>
      </p:sp>
    </p:spTree>
    <p:extLst>
      <p:ext uri="{BB962C8B-B14F-4D97-AF65-F5344CB8AC3E}">
        <p14:creationId xmlns:p14="http://schemas.microsoft.com/office/powerpoint/2010/main" val="1991556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sz="2000" b="1">
                <a:solidFill>
                  <a:schemeClr val="tx1"/>
                </a:solidFill>
                <a:latin typeface="Arial" charset="0"/>
                <a:ea typeface="ＭＳ Ｐゴシック" pitchFamily="34" charset="-128"/>
              </a:defRPr>
            </a:lvl1pPr>
            <a:lvl2pPr marL="742950" indent="-285750" defTabSz="915988">
              <a:defRPr sz="2000" b="1">
                <a:solidFill>
                  <a:schemeClr val="tx1"/>
                </a:solidFill>
                <a:latin typeface="Arial" charset="0"/>
                <a:ea typeface="ＭＳ Ｐゴシック" pitchFamily="34" charset="-128"/>
              </a:defRPr>
            </a:lvl2pPr>
            <a:lvl3pPr marL="1143000" indent="-228600" defTabSz="915988">
              <a:defRPr sz="2000" b="1">
                <a:solidFill>
                  <a:schemeClr val="tx1"/>
                </a:solidFill>
                <a:latin typeface="Arial" charset="0"/>
                <a:ea typeface="ＭＳ Ｐゴシック" pitchFamily="34" charset="-128"/>
              </a:defRPr>
            </a:lvl3pPr>
            <a:lvl4pPr marL="1600200" indent="-228600" defTabSz="915988">
              <a:defRPr sz="2000" b="1">
                <a:solidFill>
                  <a:schemeClr val="tx1"/>
                </a:solidFill>
                <a:latin typeface="Arial" charset="0"/>
                <a:ea typeface="ＭＳ Ｐゴシック" pitchFamily="34" charset="-128"/>
              </a:defRPr>
            </a:lvl4pPr>
            <a:lvl5pPr marL="2057400" indent="-228600" defTabSz="915988">
              <a:defRPr sz="2000" b="1">
                <a:solidFill>
                  <a:schemeClr val="tx1"/>
                </a:solidFill>
                <a:latin typeface="Arial" charset="0"/>
                <a:ea typeface="ＭＳ Ｐゴシック" pitchFamily="34" charset="-128"/>
              </a:defRPr>
            </a:lvl5pPr>
            <a:lvl6pPr marL="25146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9pPr>
          </a:lstStyle>
          <a:p>
            <a:r>
              <a:rPr lang="en-US" sz="1000" b="0">
                <a:latin typeface="Times New Roman" pitchFamily="18" charset="0"/>
              </a:rPr>
              <a:t>10/3/2005</a:t>
            </a:r>
          </a:p>
        </p:txBody>
      </p:sp>
      <p:sp>
        <p:nvSpPr>
          <p:cNvPr id="76803"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sz="2000" b="1">
                <a:solidFill>
                  <a:schemeClr val="tx1"/>
                </a:solidFill>
                <a:latin typeface="Arial" charset="0"/>
                <a:ea typeface="ＭＳ Ｐゴシック" pitchFamily="34" charset="-128"/>
              </a:defRPr>
            </a:lvl1pPr>
            <a:lvl2pPr marL="742950" indent="-285750" defTabSz="915988">
              <a:defRPr sz="2000" b="1">
                <a:solidFill>
                  <a:schemeClr val="tx1"/>
                </a:solidFill>
                <a:latin typeface="Arial" charset="0"/>
                <a:ea typeface="ＭＳ Ｐゴシック" pitchFamily="34" charset="-128"/>
              </a:defRPr>
            </a:lvl2pPr>
            <a:lvl3pPr marL="1143000" indent="-228600" defTabSz="915988">
              <a:defRPr sz="2000" b="1">
                <a:solidFill>
                  <a:schemeClr val="tx1"/>
                </a:solidFill>
                <a:latin typeface="Arial" charset="0"/>
                <a:ea typeface="ＭＳ Ｐゴシック" pitchFamily="34" charset="-128"/>
              </a:defRPr>
            </a:lvl3pPr>
            <a:lvl4pPr marL="1600200" indent="-228600" defTabSz="915988">
              <a:defRPr sz="2000" b="1">
                <a:solidFill>
                  <a:schemeClr val="tx1"/>
                </a:solidFill>
                <a:latin typeface="Arial" charset="0"/>
                <a:ea typeface="ＭＳ Ｐゴシック" pitchFamily="34" charset="-128"/>
              </a:defRPr>
            </a:lvl4pPr>
            <a:lvl5pPr marL="2057400" indent="-228600" defTabSz="915988">
              <a:defRPr sz="2000" b="1">
                <a:solidFill>
                  <a:schemeClr val="tx1"/>
                </a:solidFill>
                <a:latin typeface="Arial" charset="0"/>
                <a:ea typeface="ＭＳ Ｐゴシック" pitchFamily="34" charset="-128"/>
              </a:defRPr>
            </a:lvl5pPr>
            <a:lvl6pPr marL="25146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ED7599FF-41C4-49F6-BE99-AAAE6EF40C7A}" type="slidenum">
              <a:rPr lang="en-US" sz="1000" b="0" smtClean="0">
                <a:latin typeface="Times New Roman" pitchFamily="18" charset="0"/>
              </a:rPr>
              <a:pPr/>
              <a:t>69</a:t>
            </a:fld>
            <a:endParaRPr lang="en-US" sz="1000" b="0">
              <a:latin typeface="Times New Roman" pitchFamily="18" charset="0"/>
            </a:endParaRPr>
          </a:p>
        </p:txBody>
      </p:sp>
      <p:sp>
        <p:nvSpPr>
          <p:cNvPr id="76804" name="Rectangle 2"/>
          <p:cNvSpPr>
            <a:spLocks noGrp="1" noRot="1" noChangeAspect="1" noChangeArrowheads="1" noTextEdit="1"/>
          </p:cNvSpPr>
          <p:nvPr>
            <p:ph type="sldImg"/>
          </p:nvPr>
        </p:nvSpPr>
        <p:spPr>
          <a:ln/>
        </p:spPr>
      </p:sp>
      <p:sp>
        <p:nvSpPr>
          <p:cNvPr id="768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5073962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sz="2000" b="1">
                <a:solidFill>
                  <a:schemeClr val="tx1"/>
                </a:solidFill>
                <a:latin typeface="Arial" charset="0"/>
                <a:ea typeface="ＭＳ Ｐゴシック" pitchFamily="34" charset="-128"/>
              </a:defRPr>
            </a:lvl1pPr>
            <a:lvl2pPr marL="742950" indent="-285750" defTabSz="915988">
              <a:defRPr sz="2000" b="1">
                <a:solidFill>
                  <a:schemeClr val="tx1"/>
                </a:solidFill>
                <a:latin typeface="Arial" charset="0"/>
                <a:ea typeface="ＭＳ Ｐゴシック" pitchFamily="34" charset="-128"/>
              </a:defRPr>
            </a:lvl2pPr>
            <a:lvl3pPr marL="1143000" indent="-228600" defTabSz="915988">
              <a:defRPr sz="2000" b="1">
                <a:solidFill>
                  <a:schemeClr val="tx1"/>
                </a:solidFill>
                <a:latin typeface="Arial" charset="0"/>
                <a:ea typeface="ＭＳ Ｐゴシック" pitchFamily="34" charset="-128"/>
              </a:defRPr>
            </a:lvl3pPr>
            <a:lvl4pPr marL="1600200" indent="-228600" defTabSz="915988">
              <a:defRPr sz="2000" b="1">
                <a:solidFill>
                  <a:schemeClr val="tx1"/>
                </a:solidFill>
                <a:latin typeface="Arial" charset="0"/>
                <a:ea typeface="ＭＳ Ｐゴシック" pitchFamily="34" charset="-128"/>
              </a:defRPr>
            </a:lvl4pPr>
            <a:lvl5pPr marL="2057400" indent="-228600" defTabSz="915988">
              <a:defRPr sz="2000" b="1">
                <a:solidFill>
                  <a:schemeClr val="tx1"/>
                </a:solidFill>
                <a:latin typeface="Arial" charset="0"/>
                <a:ea typeface="ＭＳ Ｐゴシック" pitchFamily="34" charset="-128"/>
              </a:defRPr>
            </a:lvl5pPr>
            <a:lvl6pPr marL="25146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9pPr>
          </a:lstStyle>
          <a:p>
            <a:r>
              <a:rPr lang="en-US" sz="1000" b="0">
                <a:latin typeface="Times New Roman" pitchFamily="18" charset="0"/>
              </a:rPr>
              <a:t>10/3/2005</a:t>
            </a:r>
          </a:p>
        </p:txBody>
      </p:sp>
      <p:sp>
        <p:nvSpPr>
          <p:cNvPr id="76803"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sz="2000" b="1">
                <a:solidFill>
                  <a:schemeClr val="tx1"/>
                </a:solidFill>
                <a:latin typeface="Arial" charset="0"/>
                <a:ea typeface="ＭＳ Ｐゴシック" pitchFamily="34" charset="-128"/>
              </a:defRPr>
            </a:lvl1pPr>
            <a:lvl2pPr marL="742950" indent="-285750" defTabSz="915988">
              <a:defRPr sz="2000" b="1">
                <a:solidFill>
                  <a:schemeClr val="tx1"/>
                </a:solidFill>
                <a:latin typeface="Arial" charset="0"/>
                <a:ea typeface="ＭＳ Ｐゴシック" pitchFamily="34" charset="-128"/>
              </a:defRPr>
            </a:lvl2pPr>
            <a:lvl3pPr marL="1143000" indent="-228600" defTabSz="915988">
              <a:defRPr sz="2000" b="1">
                <a:solidFill>
                  <a:schemeClr val="tx1"/>
                </a:solidFill>
                <a:latin typeface="Arial" charset="0"/>
                <a:ea typeface="ＭＳ Ｐゴシック" pitchFamily="34" charset="-128"/>
              </a:defRPr>
            </a:lvl3pPr>
            <a:lvl4pPr marL="1600200" indent="-228600" defTabSz="915988">
              <a:defRPr sz="2000" b="1">
                <a:solidFill>
                  <a:schemeClr val="tx1"/>
                </a:solidFill>
                <a:latin typeface="Arial" charset="0"/>
                <a:ea typeface="ＭＳ Ｐゴシック" pitchFamily="34" charset="-128"/>
              </a:defRPr>
            </a:lvl4pPr>
            <a:lvl5pPr marL="2057400" indent="-228600" defTabSz="915988">
              <a:defRPr sz="2000" b="1">
                <a:solidFill>
                  <a:schemeClr val="tx1"/>
                </a:solidFill>
                <a:latin typeface="Arial" charset="0"/>
                <a:ea typeface="ＭＳ Ｐゴシック" pitchFamily="34" charset="-128"/>
              </a:defRPr>
            </a:lvl5pPr>
            <a:lvl6pPr marL="25146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ED7599FF-41C4-49F6-BE99-AAAE6EF40C7A}" type="slidenum">
              <a:rPr lang="en-US" sz="1000" b="0" smtClean="0">
                <a:latin typeface="Times New Roman" pitchFamily="18" charset="0"/>
              </a:rPr>
              <a:pPr/>
              <a:t>70</a:t>
            </a:fld>
            <a:endParaRPr lang="en-US" sz="1000" b="0">
              <a:latin typeface="Times New Roman" pitchFamily="18" charset="0"/>
            </a:endParaRPr>
          </a:p>
        </p:txBody>
      </p:sp>
      <p:sp>
        <p:nvSpPr>
          <p:cNvPr id="76804" name="Rectangle 2"/>
          <p:cNvSpPr>
            <a:spLocks noGrp="1" noRot="1" noChangeAspect="1" noChangeArrowheads="1" noTextEdit="1"/>
          </p:cNvSpPr>
          <p:nvPr>
            <p:ph type="sldImg"/>
          </p:nvPr>
        </p:nvSpPr>
        <p:spPr>
          <a:ln/>
        </p:spPr>
      </p:sp>
      <p:sp>
        <p:nvSpPr>
          <p:cNvPr id="768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15388541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sz="2000" b="1">
                <a:solidFill>
                  <a:schemeClr val="tx1"/>
                </a:solidFill>
                <a:latin typeface="Arial" charset="0"/>
                <a:ea typeface="ＭＳ Ｐゴシック" pitchFamily="34" charset="-128"/>
              </a:defRPr>
            </a:lvl1pPr>
            <a:lvl2pPr marL="742950" indent="-285750" defTabSz="915988">
              <a:defRPr sz="2000" b="1">
                <a:solidFill>
                  <a:schemeClr val="tx1"/>
                </a:solidFill>
                <a:latin typeface="Arial" charset="0"/>
                <a:ea typeface="ＭＳ Ｐゴシック" pitchFamily="34" charset="-128"/>
              </a:defRPr>
            </a:lvl2pPr>
            <a:lvl3pPr marL="1143000" indent="-228600" defTabSz="915988">
              <a:defRPr sz="2000" b="1">
                <a:solidFill>
                  <a:schemeClr val="tx1"/>
                </a:solidFill>
                <a:latin typeface="Arial" charset="0"/>
                <a:ea typeface="ＭＳ Ｐゴシック" pitchFamily="34" charset="-128"/>
              </a:defRPr>
            </a:lvl3pPr>
            <a:lvl4pPr marL="1600200" indent="-228600" defTabSz="915988">
              <a:defRPr sz="2000" b="1">
                <a:solidFill>
                  <a:schemeClr val="tx1"/>
                </a:solidFill>
                <a:latin typeface="Arial" charset="0"/>
                <a:ea typeface="ＭＳ Ｐゴシック" pitchFamily="34" charset="-128"/>
              </a:defRPr>
            </a:lvl4pPr>
            <a:lvl5pPr marL="2057400" indent="-228600" defTabSz="915988">
              <a:defRPr sz="2000" b="1">
                <a:solidFill>
                  <a:schemeClr val="tx1"/>
                </a:solidFill>
                <a:latin typeface="Arial" charset="0"/>
                <a:ea typeface="ＭＳ Ｐゴシック" pitchFamily="34" charset="-128"/>
              </a:defRPr>
            </a:lvl5pPr>
            <a:lvl6pPr marL="25146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9pPr>
          </a:lstStyle>
          <a:p>
            <a:r>
              <a:rPr lang="en-US" sz="1000" b="0">
                <a:latin typeface="Times New Roman" pitchFamily="18" charset="0"/>
              </a:rPr>
              <a:t>10/3/2005</a:t>
            </a:r>
          </a:p>
        </p:txBody>
      </p:sp>
      <p:sp>
        <p:nvSpPr>
          <p:cNvPr id="77827"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sz="2000" b="1">
                <a:solidFill>
                  <a:schemeClr val="tx1"/>
                </a:solidFill>
                <a:latin typeface="Arial" charset="0"/>
                <a:ea typeface="ＭＳ Ｐゴシック" pitchFamily="34" charset="-128"/>
              </a:defRPr>
            </a:lvl1pPr>
            <a:lvl2pPr marL="742950" indent="-285750" defTabSz="915988">
              <a:defRPr sz="2000" b="1">
                <a:solidFill>
                  <a:schemeClr val="tx1"/>
                </a:solidFill>
                <a:latin typeface="Arial" charset="0"/>
                <a:ea typeface="ＭＳ Ｐゴシック" pitchFamily="34" charset="-128"/>
              </a:defRPr>
            </a:lvl2pPr>
            <a:lvl3pPr marL="1143000" indent="-228600" defTabSz="915988">
              <a:defRPr sz="2000" b="1">
                <a:solidFill>
                  <a:schemeClr val="tx1"/>
                </a:solidFill>
                <a:latin typeface="Arial" charset="0"/>
                <a:ea typeface="ＭＳ Ｐゴシック" pitchFamily="34" charset="-128"/>
              </a:defRPr>
            </a:lvl3pPr>
            <a:lvl4pPr marL="1600200" indent="-228600" defTabSz="915988">
              <a:defRPr sz="2000" b="1">
                <a:solidFill>
                  <a:schemeClr val="tx1"/>
                </a:solidFill>
                <a:latin typeface="Arial" charset="0"/>
                <a:ea typeface="ＭＳ Ｐゴシック" pitchFamily="34" charset="-128"/>
              </a:defRPr>
            </a:lvl4pPr>
            <a:lvl5pPr marL="2057400" indent="-228600" defTabSz="915988">
              <a:defRPr sz="2000" b="1">
                <a:solidFill>
                  <a:schemeClr val="tx1"/>
                </a:solidFill>
                <a:latin typeface="Arial" charset="0"/>
                <a:ea typeface="ＭＳ Ｐゴシック" pitchFamily="34" charset="-128"/>
              </a:defRPr>
            </a:lvl5pPr>
            <a:lvl6pPr marL="25146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CAB38C09-26E5-47A8-98AD-206975019D7C}" type="slidenum">
              <a:rPr lang="en-US" sz="1000" b="0" smtClean="0">
                <a:latin typeface="Times New Roman" pitchFamily="18" charset="0"/>
              </a:rPr>
              <a:pPr/>
              <a:t>71</a:t>
            </a:fld>
            <a:endParaRPr lang="en-US" sz="1000" b="0">
              <a:latin typeface="Times New Roman" pitchFamily="18" charset="0"/>
            </a:endParaRPr>
          </a:p>
        </p:txBody>
      </p:sp>
      <p:sp>
        <p:nvSpPr>
          <p:cNvPr id="77828" name="Rectangle 2"/>
          <p:cNvSpPr>
            <a:spLocks noGrp="1" noRot="1" noChangeAspect="1" noChangeArrowheads="1" noTextEdit="1"/>
          </p:cNvSpPr>
          <p:nvPr>
            <p:ph type="sldImg"/>
          </p:nvPr>
        </p:nvSpPr>
        <p:spPr>
          <a:ln/>
        </p:spPr>
      </p:sp>
      <p:sp>
        <p:nvSpPr>
          <p:cNvPr id="778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21123534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NAND_GATE used “always block” to define it’s behavior would X need to be a </a:t>
            </a:r>
            <a:r>
              <a:rPr lang="en-US" dirty="0" err="1"/>
              <a:t>reg</a:t>
            </a:r>
            <a:r>
              <a:rPr lang="en-US" dirty="0"/>
              <a:t>?</a:t>
            </a:r>
          </a:p>
        </p:txBody>
      </p:sp>
      <p:sp>
        <p:nvSpPr>
          <p:cNvPr id="4" name="Slide Number Placeholder 3"/>
          <p:cNvSpPr>
            <a:spLocks noGrp="1"/>
          </p:cNvSpPr>
          <p:nvPr>
            <p:ph type="sldNum" sz="quarter" idx="5"/>
          </p:nvPr>
        </p:nvSpPr>
        <p:spPr/>
        <p:txBody>
          <a:bodyPr/>
          <a:lstStyle/>
          <a:p>
            <a:fld id="{C1C27ED7-0F81-1340-AEF3-041B2888D9CF}" type="slidenum">
              <a:rPr lang="en-US" smtClean="0"/>
              <a:t>77</a:t>
            </a:fld>
            <a:endParaRPr lang="en-US"/>
          </a:p>
        </p:txBody>
      </p:sp>
    </p:spTree>
    <p:extLst>
      <p:ext uri="{BB962C8B-B14F-4D97-AF65-F5344CB8AC3E}">
        <p14:creationId xmlns:p14="http://schemas.microsoft.com/office/powerpoint/2010/main" val="6012876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C27ED7-0F81-1340-AEF3-041B2888D9CF}" type="slidenum">
              <a:rPr lang="en-US" smtClean="0"/>
              <a:t>78</a:t>
            </a:fld>
            <a:endParaRPr lang="en-US"/>
          </a:p>
        </p:txBody>
      </p:sp>
    </p:spTree>
    <p:extLst>
      <p:ext uri="{BB962C8B-B14F-4D97-AF65-F5344CB8AC3E}">
        <p14:creationId xmlns:p14="http://schemas.microsoft.com/office/powerpoint/2010/main" val="19053550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2157">
              <a:defRPr sz="2000" b="1">
                <a:solidFill>
                  <a:schemeClr val="tx1"/>
                </a:solidFill>
                <a:latin typeface="Arial" charset="0"/>
                <a:ea typeface="ＭＳ Ｐゴシック" pitchFamily="34" charset="-128"/>
              </a:defRPr>
            </a:lvl1pPr>
            <a:lvl2pPr marL="731731" indent="-281435" defTabSz="902157">
              <a:defRPr sz="2000" b="1">
                <a:solidFill>
                  <a:schemeClr val="tx1"/>
                </a:solidFill>
                <a:latin typeface="Arial" charset="0"/>
                <a:ea typeface="ＭＳ Ｐゴシック" pitchFamily="34" charset="-128"/>
              </a:defRPr>
            </a:lvl2pPr>
            <a:lvl3pPr marL="1125741" indent="-225148" defTabSz="902157">
              <a:defRPr sz="2000" b="1">
                <a:solidFill>
                  <a:schemeClr val="tx1"/>
                </a:solidFill>
                <a:latin typeface="Arial" charset="0"/>
                <a:ea typeface="ＭＳ Ｐゴシック" pitchFamily="34" charset="-128"/>
              </a:defRPr>
            </a:lvl3pPr>
            <a:lvl4pPr marL="1576037" indent="-225148" defTabSz="902157">
              <a:defRPr sz="2000" b="1">
                <a:solidFill>
                  <a:schemeClr val="tx1"/>
                </a:solidFill>
                <a:latin typeface="Arial" charset="0"/>
                <a:ea typeface="ＭＳ Ｐゴシック" pitchFamily="34" charset="-128"/>
              </a:defRPr>
            </a:lvl4pPr>
            <a:lvl5pPr marL="2026333" indent="-225148" defTabSz="902157">
              <a:defRPr sz="2000" b="1">
                <a:solidFill>
                  <a:schemeClr val="tx1"/>
                </a:solidFill>
                <a:latin typeface="Arial" charset="0"/>
                <a:ea typeface="ＭＳ Ｐゴシック" pitchFamily="34" charset="-128"/>
              </a:defRPr>
            </a:lvl5pPr>
            <a:lvl6pPr marL="2476630"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6pPr>
            <a:lvl7pPr marL="2926926"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7pPr>
            <a:lvl8pPr marL="3377222"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8pPr>
            <a:lvl9pPr marL="3827518"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9pPr>
          </a:lstStyle>
          <a:p>
            <a:r>
              <a:rPr lang="en-US" sz="1000" b="0" dirty="0">
                <a:latin typeface="Times New Roman" pitchFamily="18" charset="0"/>
              </a:rPr>
              <a:t>10/3/2005</a:t>
            </a:r>
          </a:p>
        </p:txBody>
      </p:sp>
      <p:sp>
        <p:nvSpPr>
          <p:cNvPr id="68611"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2157">
              <a:defRPr sz="2000" b="1">
                <a:solidFill>
                  <a:schemeClr val="tx1"/>
                </a:solidFill>
                <a:latin typeface="Arial" charset="0"/>
                <a:ea typeface="ＭＳ Ｐゴシック" pitchFamily="34" charset="-128"/>
              </a:defRPr>
            </a:lvl1pPr>
            <a:lvl2pPr marL="731731" indent="-281435" defTabSz="902157">
              <a:defRPr sz="2000" b="1">
                <a:solidFill>
                  <a:schemeClr val="tx1"/>
                </a:solidFill>
                <a:latin typeface="Arial" charset="0"/>
                <a:ea typeface="ＭＳ Ｐゴシック" pitchFamily="34" charset="-128"/>
              </a:defRPr>
            </a:lvl2pPr>
            <a:lvl3pPr marL="1125741" indent="-225148" defTabSz="902157">
              <a:defRPr sz="2000" b="1">
                <a:solidFill>
                  <a:schemeClr val="tx1"/>
                </a:solidFill>
                <a:latin typeface="Arial" charset="0"/>
                <a:ea typeface="ＭＳ Ｐゴシック" pitchFamily="34" charset="-128"/>
              </a:defRPr>
            </a:lvl3pPr>
            <a:lvl4pPr marL="1576037" indent="-225148" defTabSz="902157">
              <a:defRPr sz="2000" b="1">
                <a:solidFill>
                  <a:schemeClr val="tx1"/>
                </a:solidFill>
                <a:latin typeface="Arial" charset="0"/>
                <a:ea typeface="ＭＳ Ｐゴシック" pitchFamily="34" charset="-128"/>
              </a:defRPr>
            </a:lvl4pPr>
            <a:lvl5pPr marL="2026333" indent="-225148" defTabSz="902157">
              <a:defRPr sz="2000" b="1">
                <a:solidFill>
                  <a:schemeClr val="tx1"/>
                </a:solidFill>
                <a:latin typeface="Arial" charset="0"/>
                <a:ea typeface="ＭＳ Ｐゴシック" pitchFamily="34" charset="-128"/>
              </a:defRPr>
            </a:lvl5pPr>
            <a:lvl6pPr marL="2476630"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6pPr>
            <a:lvl7pPr marL="2926926"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7pPr>
            <a:lvl8pPr marL="3377222"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8pPr>
            <a:lvl9pPr marL="3827518"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D54007AD-E37D-421F-AD7E-79B8124B2207}" type="slidenum">
              <a:rPr lang="en-US" sz="1000" b="0" smtClean="0">
                <a:latin typeface="Times New Roman" pitchFamily="18" charset="0"/>
              </a:rPr>
              <a:pPr/>
              <a:t>83</a:t>
            </a:fld>
            <a:endParaRPr lang="en-US" sz="1000" b="0" dirty="0">
              <a:latin typeface="Times New Roman" pitchFamily="18" charset="0"/>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1.5</a:t>
            </a:r>
          </a:p>
        </p:txBody>
      </p:sp>
    </p:spTree>
    <p:extLst>
      <p:ext uri="{BB962C8B-B14F-4D97-AF65-F5344CB8AC3E}">
        <p14:creationId xmlns:p14="http://schemas.microsoft.com/office/powerpoint/2010/main" val="2796187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2157">
              <a:defRPr sz="2000" b="1">
                <a:solidFill>
                  <a:schemeClr val="tx1"/>
                </a:solidFill>
                <a:latin typeface="Arial" charset="0"/>
                <a:ea typeface="ＭＳ Ｐゴシック" pitchFamily="34" charset="-128"/>
              </a:defRPr>
            </a:lvl1pPr>
            <a:lvl2pPr marL="731731" indent="-281435" defTabSz="902157">
              <a:defRPr sz="2000" b="1">
                <a:solidFill>
                  <a:schemeClr val="tx1"/>
                </a:solidFill>
                <a:latin typeface="Arial" charset="0"/>
                <a:ea typeface="ＭＳ Ｐゴシック" pitchFamily="34" charset="-128"/>
              </a:defRPr>
            </a:lvl2pPr>
            <a:lvl3pPr marL="1125741" indent="-225148" defTabSz="902157">
              <a:defRPr sz="2000" b="1">
                <a:solidFill>
                  <a:schemeClr val="tx1"/>
                </a:solidFill>
                <a:latin typeface="Arial" charset="0"/>
                <a:ea typeface="ＭＳ Ｐゴシック" pitchFamily="34" charset="-128"/>
              </a:defRPr>
            </a:lvl3pPr>
            <a:lvl4pPr marL="1576037" indent="-225148" defTabSz="902157">
              <a:defRPr sz="2000" b="1">
                <a:solidFill>
                  <a:schemeClr val="tx1"/>
                </a:solidFill>
                <a:latin typeface="Arial" charset="0"/>
                <a:ea typeface="ＭＳ Ｐゴシック" pitchFamily="34" charset="-128"/>
              </a:defRPr>
            </a:lvl4pPr>
            <a:lvl5pPr marL="2026333" indent="-225148" defTabSz="902157">
              <a:defRPr sz="2000" b="1">
                <a:solidFill>
                  <a:schemeClr val="tx1"/>
                </a:solidFill>
                <a:latin typeface="Arial" charset="0"/>
                <a:ea typeface="ＭＳ Ｐゴシック" pitchFamily="34" charset="-128"/>
              </a:defRPr>
            </a:lvl5pPr>
            <a:lvl6pPr marL="2476630"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6pPr>
            <a:lvl7pPr marL="2926926"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7pPr>
            <a:lvl8pPr marL="3377222"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8pPr>
            <a:lvl9pPr marL="3827518"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9pPr>
          </a:lstStyle>
          <a:p>
            <a:r>
              <a:rPr lang="en-US" sz="1000" b="0" dirty="0">
                <a:latin typeface="Times New Roman" pitchFamily="18" charset="0"/>
              </a:rPr>
              <a:t>10/3/2005</a:t>
            </a:r>
          </a:p>
        </p:txBody>
      </p:sp>
      <p:sp>
        <p:nvSpPr>
          <p:cNvPr id="67587"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2157">
              <a:defRPr sz="2000" b="1">
                <a:solidFill>
                  <a:schemeClr val="tx1"/>
                </a:solidFill>
                <a:latin typeface="Arial" charset="0"/>
                <a:ea typeface="ＭＳ Ｐゴシック" pitchFamily="34" charset="-128"/>
              </a:defRPr>
            </a:lvl1pPr>
            <a:lvl2pPr marL="731731" indent="-281435" defTabSz="902157">
              <a:defRPr sz="2000" b="1">
                <a:solidFill>
                  <a:schemeClr val="tx1"/>
                </a:solidFill>
                <a:latin typeface="Arial" charset="0"/>
                <a:ea typeface="ＭＳ Ｐゴシック" pitchFamily="34" charset="-128"/>
              </a:defRPr>
            </a:lvl2pPr>
            <a:lvl3pPr marL="1125741" indent="-225148" defTabSz="902157">
              <a:defRPr sz="2000" b="1">
                <a:solidFill>
                  <a:schemeClr val="tx1"/>
                </a:solidFill>
                <a:latin typeface="Arial" charset="0"/>
                <a:ea typeface="ＭＳ Ｐゴシック" pitchFamily="34" charset="-128"/>
              </a:defRPr>
            </a:lvl3pPr>
            <a:lvl4pPr marL="1576037" indent="-225148" defTabSz="902157">
              <a:defRPr sz="2000" b="1">
                <a:solidFill>
                  <a:schemeClr val="tx1"/>
                </a:solidFill>
                <a:latin typeface="Arial" charset="0"/>
                <a:ea typeface="ＭＳ Ｐゴシック" pitchFamily="34" charset="-128"/>
              </a:defRPr>
            </a:lvl4pPr>
            <a:lvl5pPr marL="2026333" indent="-225148" defTabSz="902157">
              <a:defRPr sz="2000" b="1">
                <a:solidFill>
                  <a:schemeClr val="tx1"/>
                </a:solidFill>
                <a:latin typeface="Arial" charset="0"/>
                <a:ea typeface="ＭＳ Ｐゴシック" pitchFamily="34" charset="-128"/>
              </a:defRPr>
            </a:lvl5pPr>
            <a:lvl6pPr marL="2476630"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6pPr>
            <a:lvl7pPr marL="2926926"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7pPr>
            <a:lvl8pPr marL="3377222"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8pPr>
            <a:lvl9pPr marL="3827518"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B2A1D36B-402B-4042-99F0-3B1DD2582C26}" type="slidenum">
              <a:rPr lang="en-US" sz="1000" b="0" smtClean="0">
                <a:latin typeface="Times New Roman" pitchFamily="18" charset="0"/>
              </a:rPr>
              <a:pPr/>
              <a:t>86</a:t>
            </a:fld>
            <a:endParaRPr lang="en-US" sz="1000" b="0" dirty="0">
              <a:latin typeface="Times New Roman" pitchFamily="18" charset="0"/>
            </a:endParaRPr>
          </a:p>
        </p:txBody>
      </p:sp>
      <p:sp>
        <p:nvSpPr>
          <p:cNvPr id="67588" name="Rectangle 2"/>
          <p:cNvSpPr>
            <a:spLocks noGrp="1" noRot="1" noChangeAspect="1" noChangeArrowheads="1" noTextEdit="1"/>
          </p:cNvSpPr>
          <p:nvPr>
            <p:ph type="sldImg"/>
          </p:nvPr>
        </p:nvSpPr>
        <p:spPr>
          <a:ln/>
        </p:spPr>
      </p:sp>
      <p:sp>
        <p:nvSpPr>
          <p:cNvPr id="675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0.5</a:t>
            </a:r>
          </a:p>
        </p:txBody>
      </p:sp>
    </p:spTree>
    <p:extLst>
      <p:ext uri="{BB962C8B-B14F-4D97-AF65-F5344CB8AC3E}">
        <p14:creationId xmlns:p14="http://schemas.microsoft.com/office/powerpoint/2010/main" val="39967665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2157">
              <a:defRPr sz="2000" b="1">
                <a:solidFill>
                  <a:schemeClr val="tx1"/>
                </a:solidFill>
                <a:latin typeface="Arial" charset="0"/>
                <a:ea typeface="ＭＳ Ｐゴシック" pitchFamily="34" charset="-128"/>
              </a:defRPr>
            </a:lvl1pPr>
            <a:lvl2pPr marL="731731" indent="-281435" defTabSz="902157">
              <a:defRPr sz="2000" b="1">
                <a:solidFill>
                  <a:schemeClr val="tx1"/>
                </a:solidFill>
                <a:latin typeface="Arial" charset="0"/>
                <a:ea typeface="ＭＳ Ｐゴシック" pitchFamily="34" charset="-128"/>
              </a:defRPr>
            </a:lvl2pPr>
            <a:lvl3pPr marL="1125741" indent="-225148" defTabSz="902157">
              <a:defRPr sz="2000" b="1">
                <a:solidFill>
                  <a:schemeClr val="tx1"/>
                </a:solidFill>
                <a:latin typeface="Arial" charset="0"/>
                <a:ea typeface="ＭＳ Ｐゴシック" pitchFamily="34" charset="-128"/>
              </a:defRPr>
            </a:lvl3pPr>
            <a:lvl4pPr marL="1576037" indent="-225148" defTabSz="902157">
              <a:defRPr sz="2000" b="1">
                <a:solidFill>
                  <a:schemeClr val="tx1"/>
                </a:solidFill>
                <a:latin typeface="Arial" charset="0"/>
                <a:ea typeface="ＭＳ Ｐゴシック" pitchFamily="34" charset="-128"/>
              </a:defRPr>
            </a:lvl4pPr>
            <a:lvl5pPr marL="2026333" indent="-225148" defTabSz="902157">
              <a:defRPr sz="2000" b="1">
                <a:solidFill>
                  <a:schemeClr val="tx1"/>
                </a:solidFill>
                <a:latin typeface="Arial" charset="0"/>
                <a:ea typeface="ＭＳ Ｐゴシック" pitchFamily="34" charset="-128"/>
              </a:defRPr>
            </a:lvl5pPr>
            <a:lvl6pPr marL="2476630"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6pPr>
            <a:lvl7pPr marL="2926926"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7pPr>
            <a:lvl8pPr marL="3377222"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8pPr>
            <a:lvl9pPr marL="3827518"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9pPr>
          </a:lstStyle>
          <a:p>
            <a:r>
              <a:rPr lang="en-US" sz="1000" b="0" dirty="0">
                <a:latin typeface="Times New Roman" pitchFamily="18" charset="0"/>
              </a:rPr>
              <a:t>10/3/2005</a:t>
            </a:r>
          </a:p>
        </p:txBody>
      </p:sp>
      <p:sp>
        <p:nvSpPr>
          <p:cNvPr id="69635"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2157">
              <a:defRPr sz="2000" b="1">
                <a:solidFill>
                  <a:schemeClr val="tx1"/>
                </a:solidFill>
                <a:latin typeface="Arial" charset="0"/>
                <a:ea typeface="ＭＳ Ｐゴシック" pitchFamily="34" charset="-128"/>
              </a:defRPr>
            </a:lvl1pPr>
            <a:lvl2pPr marL="731731" indent="-281435" defTabSz="902157">
              <a:defRPr sz="2000" b="1">
                <a:solidFill>
                  <a:schemeClr val="tx1"/>
                </a:solidFill>
                <a:latin typeface="Arial" charset="0"/>
                <a:ea typeface="ＭＳ Ｐゴシック" pitchFamily="34" charset="-128"/>
              </a:defRPr>
            </a:lvl2pPr>
            <a:lvl3pPr marL="1125741" indent="-225148" defTabSz="902157">
              <a:defRPr sz="2000" b="1">
                <a:solidFill>
                  <a:schemeClr val="tx1"/>
                </a:solidFill>
                <a:latin typeface="Arial" charset="0"/>
                <a:ea typeface="ＭＳ Ｐゴシック" pitchFamily="34" charset="-128"/>
              </a:defRPr>
            </a:lvl3pPr>
            <a:lvl4pPr marL="1576037" indent="-225148" defTabSz="902157">
              <a:defRPr sz="2000" b="1">
                <a:solidFill>
                  <a:schemeClr val="tx1"/>
                </a:solidFill>
                <a:latin typeface="Arial" charset="0"/>
                <a:ea typeface="ＭＳ Ｐゴシック" pitchFamily="34" charset="-128"/>
              </a:defRPr>
            </a:lvl4pPr>
            <a:lvl5pPr marL="2026333" indent="-225148" defTabSz="902157">
              <a:defRPr sz="2000" b="1">
                <a:solidFill>
                  <a:schemeClr val="tx1"/>
                </a:solidFill>
                <a:latin typeface="Arial" charset="0"/>
                <a:ea typeface="ＭＳ Ｐゴシック" pitchFamily="34" charset="-128"/>
              </a:defRPr>
            </a:lvl5pPr>
            <a:lvl6pPr marL="2476630"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6pPr>
            <a:lvl7pPr marL="2926926"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7pPr>
            <a:lvl8pPr marL="3377222"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8pPr>
            <a:lvl9pPr marL="3827518"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BB0A07CB-D228-4C72-84D5-650D40AF4094}" type="slidenum">
              <a:rPr lang="en-US" sz="1000" b="0" smtClean="0">
                <a:latin typeface="Times New Roman" pitchFamily="18" charset="0"/>
              </a:rPr>
              <a:pPr/>
              <a:t>87</a:t>
            </a:fld>
            <a:endParaRPr lang="en-US" sz="1000" b="0" dirty="0">
              <a:latin typeface="Times New Roman" pitchFamily="18" charset="0"/>
            </a:endParaRPr>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2</a:t>
            </a:r>
          </a:p>
        </p:txBody>
      </p:sp>
    </p:spTree>
    <p:extLst>
      <p:ext uri="{BB962C8B-B14F-4D97-AF65-F5344CB8AC3E}">
        <p14:creationId xmlns:p14="http://schemas.microsoft.com/office/powerpoint/2010/main" val="41156755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sz="2000" b="1">
                <a:solidFill>
                  <a:schemeClr val="tx1"/>
                </a:solidFill>
                <a:latin typeface="Arial" charset="0"/>
                <a:ea typeface="ＭＳ Ｐゴシック" pitchFamily="34" charset="-128"/>
              </a:defRPr>
            </a:lvl1pPr>
            <a:lvl2pPr marL="742950" indent="-285750" defTabSz="915988">
              <a:defRPr sz="2000" b="1">
                <a:solidFill>
                  <a:schemeClr val="tx1"/>
                </a:solidFill>
                <a:latin typeface="Arial" charset="0"/>
                <a:ea typeface="ＭＳ Ｐゴシック" pitchFamily="34" charset="-128"/>
              </a:defRPr>
            </a:lvl2pPr>
            <a:lvl3pPr marL="1143000" indent="-228600" defTabSz="915988">
              <a:defRPr sz="2000" b="1">
                <a:solidFill>
                  <a:schemeClr val="tx1"/>
                </a:solidFill>
                <a:latin typeface="Arial" charset="0"/>
                <a:ea typeface="ＭＳ Ｐゴシック" pitchFamily="34" charset="-128"/>
              </a:defRPr>
            </a:lvl3pPr>
            <a:lvl4pPr marL="1600200" indent="-228600" defTabSz="915988">
              <a:defRPr sz="2000" b="1">
                <a:solidFill>
                  <a:schemeClr val="tx1"/>
                </a:solidFill>
                <a:latin typeface="Arial" charset="0"/>
                <a:ea typeface="ＭＳ Ｐゴシック" pitchFamily="34" charset="-128"/>
              </a:defRPr>
            </a:lvl4pPr>
            <a:lvl5pPr marL="2057400" indent="-228600" defTabSz="915988">
              <a:defRPr sz="2000" b="1">
                <a:solidFill>
                  <a:schemeClr val="tx1"/>
                </a:solidFill>
                <a:latin typeface="Arial" charset="0"/>
                <a:ea typeface="ＭＳ Ｐゴシック" pitchFamily="34" charset="-128"/>
              </a:defRPr>
            </a:lvl5pPr>
            <a:lvl6pPr marL="25146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9pPr>
          </a:lstStyle>
          <a:p>
            <a:r>
              <a:rPr lang="en-US" sz="1000" b="0">
                <a:latin typeface="Times New Roman" pitchFamily="18" charset="0"/>
              </a:rPr>
              <a:t>10/3/2005</a:t>
            </a:r>
          </a:p>
        </p:txBody>
      </p:sp>
      <p:sp>
        <p:nvSpPr>
          <p:cNvPr id="77827"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sz="2000" b="1">
                <a:solidFill>
                  <a:schemeClr val="tx1"/>
                </a:solidFill>
                <a:latin typeface="Arial" charset="0"/>
                <a:ea typeface="ＭＳ Ｐゴシック" pitchFamily="34" charset="-128"/>
              </a:defRPr>
            </a:lvl1pPr>
            <a:lvl2pPr marL="742950" indent="-285750" defTabSz="915988">
              <a:defRPr sz="2000" b="1">
                <a:solidFill>
                  <a:schemeClr val="tx1"/>
                </a:solidFill>
                <a:latin typeface="Arial" charset="0"/>
                <a:ea typeface="ＭＳ Ｐゴシック" pitchFamily="34" charset="-128"/>
              </a:defRPr>
            </a:lvl2pPr>
            <a:lvl3pPr marL="1143000" indent="-228600" defTabSz="915988">
              <a:defRPr sz="2000" b="1">
                <a:solidFill>
                  <a:schemeClr val="tx1"/>
                </a:solidFill>
                <a:latin typeface="Arial" charset="0"/>
                <a:ea typeface="ＭＳ Ｐゴシック" pitchFamily="34" charset="-128"/>
              </a:defRPr>
            </a:lvl3pPr>
            <a:lvl4pPr marL="1600200" indent="-228600" defTabSz="915988">
              <a:defRPr sz="2000" b="1">
                <a:solidFill>
                  <a:schemeClr val="tx1"/>
                </a:solidFill>
                <a:latin typeface="Arial" charset="0"/>
                <a:ea typeface="ＭＳ Ｐゴシック" pitchFamily="34" charset="-128"/>
              </a:defRPr>
            </a:lvl4pPr>
            <a:lvl5pPr marL="2057400" indent="-228600" defTabSz="915988">
              <a:defRPr sz="2000" b="1">
                <a:solidFill>
                  <a:schemeClr val="tx1"/>
                </a:solidFill>
                <a:latin typeface="Arial" charset="0"/>
                <a:ea typeface="ＭＳ Ｐゴシック" pitchFamily="34" charset="-128"/>
              </a:defRPr>
            </a:lvl5pPr>
            <a:lvl6pPr marL="25146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CAB38C09-26E5-47A8-98AD-206975019D7C}" type="slidenum">
              <a:rPr lang="en-US" sz="1000" b="0" smtClean="0">
                <a:latin typeface="Times New Roman" pitchFamily="18" charset="0"/>
              </a:rPr>
              <a:pPr/>
              <a:t>88</a:t>
            </a:fld>
            <a:endParaRPr lang="en-US" sz="1000" b="0">
              <a:latin typeface="Times New Roman" pitchFamily="18" charset="0"/>
            </a:endParaRPr>
          </a:p>
        </p:txBody>
      </p:sp>
      <p:sp>
        <p:nvSpPr>
          <p:cNvPr id="77828" name="Rectangle 2"/>
          <p:cNvSpPr>
            <a:spLocks noGrp="1" noRot="1" noChangeAspect="1" noChangeArrowheads="1" noTextEdit="1"/>
          </p:cNvSpPr>
          <p:nvPr>
            <p:ph type="sldImg"/>
          </p:nvPr>
        </p:nvSpPr>
        <p:spPr>
          <a:ln/>
        </p:spPr>
      </p:sp>
      <p:sp>
        <p:nvSpPr>
          <p:cNvPr id="778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21123534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sz="2000" b="1">
                <a:solidFill>
                  <a:schemeClr val="tx1"/>
                </a:solidFill>
                <a:latin typeface="Arial" charset="0"/>
                <a:ea typeface="ＭＳ Ｐゴシック" pitchFamily="34" charset="-128"/>
              </a:defRPr>
            </a:lvl1pPr>
            <a:lvl2pPr marL="742950" indent="-285750" defTabSz="915988">
              <a:defRPr sz="2000" b="1">
                <a:solidFill>
                  <a:schemeClr val="tx1"/>
                </a:solidFill>
                <a:latin typeface="Arial" charset="0"/>
                <a:ea typeface="ＭＳ Ｐゴシック" pitchFamily="34" charset="-128"/>
              </a:defRPr>
            </a:lvl2pPr>
            <a:lvl3pPr marL="1143000" indent="-228600" defTabSz="915988">
              <a:defRPr sz="2000" b="1">
                <a:solidFill>
                  <a:schemeClr val="tx1"/>
                </a:solidFill>
                <a:latin typeface="Arial" charset="0"/>
                <a:ea typeface="ＭＳ Ｐゴシック" pitchFamily="34" charset="-128"/>
              </a:defRPr>
            </a:lvl3pPr>
            <a:lvl4pPr marL="1600200" indent="-228600" defTabSz="915988">
              <a:defRPr sz="2000" b="1">
                <a:solidFill>
                  <a:schemeClr val="tx1"/>
                </a:solidFill>
                <a:latin typeface="Arial" charset="0"/>
                <a:ea typeface="ＭＳ Ｐゴシック" pitchFamily="34" charset="-128"/>
              </a:defRPr>
            </a:lvl4pPr>
            <a:lvl5pPr marL="2057400" indent="-228600" defTabSz="915988">
              <a:defRPr sz="2000" b="1">
                <a:solidFill>
                  <a:schemeClr val="tx1"/>
                </a:solidFill>
                <a:latin typeface="Arial" charset="0"/>
                <a:ea typeface="ＭＳ Ｐゴシック" pitchFamily="34" charset="-128"/>
              </a:defRPr>
            </a:lvl5pPr>
            <a:lvl6pPr marL="25146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9pPr>
          </a:lstStyle>
          <a:p>
            <a:r>
              <a:rPr lang="en-US" sz="1000" b="0">
                <a:latin typeface="Times New Roman" pitchFamily="18" charset="0"/>
              </a:rPr>
              <a:t>10/3/2005</a:t>
            </a:r>
          </a:p>
        </p:txBody>
      </p:sp>
      <p:sp>
        <p:nvSpPr>
          <p:cNvPr id="76803"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sz="2000" b="1">
                <a:solidFill>
                  <a:schemeClr val="tx1"/>
                </a:solidFill>
                <a:latin typeface="Arial" charset="0"/>
                <a:ea typeface="ＭＳ Ｐゴシック" pitchFamily="34" charset="-128"/>
              </a:defRPr>
            </a:lvl1pPr>
            <a:lvl2pPr marL="742950" indent="-285750" defTabSz="915988">
              <a:defRPr sz="2000" b="1">
                <a:solidFill>
                  <a:schemeClr val="tx1"/>
                </a:solidFill>
                <a:latin typeface="Arial" charset="0"/>
                <a:ea typeface="ＭＳ Ｐゴシック" pitchFamily="34" charset="-128"/>
              </a:defRPr>
            </a:lvl2pPr>
            <a:lvl3pPr marL="1143000" indent="-228600" defTabSz="915988">
              <a:defRPr sz="2000" b="1">
                <a:solidFill>
                  <a:schemeClr val="tx1"/>
                </a:solidFill>
                <a:latin typeface="Arial" charset="0"/>
                <a:ea typeface="ＭＳ Ｐゴシック" pitchFamily="34" charset="-128"/>
              </a:defRPr>
            </a:lvl3pPr>
            <a:lvl4pPr marL="1600200" indent="-228600" defTabSz="915988">
              <a:defRPr sz="2000" b="1">
                <a:solidFill>
                  <a:schemeClr val="tx1"/>
                </a:solidFill>
                <a:latin typeface="Arial" charset="0"/>
                <a:ea typeface="ＭＳ Ｐゴシック" pitchFamily="34" charset="-128"/>
              </a:defRPr>
            </a:lvl4pPr>
            <a:lvl5pPr marL="2057400" indent="-228600" defTabSz="915988">
              <a:defRPr sz="2000" b="1">
                <a:solidFill>
                  <a:schemeClr val="tx1"/>
                </a:solidFill>
                <a:latin typeface="Arial" charset="0"/>
                <a:ea typeface="ＭＳ Ｐゴシック" pitchFamily="34" charset="-128"/>
              </a:defRPr>
            </a:lvl5pPr>
            <a:lvl6pPr marL="25146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ED7599FF-41C4-49F6-BE99-AAAE6EF40C7A}" type="slidenum">
              <a:rPr lang="en-US" sz="1000" b="0" smtClean="0">
                <a:latin typeface="Times New Roman" pitchFamily="18" charset="0"/>
              </a:rPr>
              <a:pPr/>
              <a:t>89</a:t>
            </a:fld>
            <a:endParaRPr lang="en-US" sz="1000" b="0">
              <a:latin typeface="Times New Roman" pitchFamily="18" charset="0"/>
            </a:endParaRPr>
          </a:p>
        </p:txBody>
      </p:sp>
      <p:sp>
        <p:nvSpPr>
          <p:cNvPr id="76804" name="Rectangle 2"/>
          <p:cNvSpPr>
            <a:spLocks noGrp="1" noRot="1" noChangeAspect="1" noChangeArrowheads="1" noTextEdit="1"/>
          </p:cNvSpPr>
          <p:nvPr>
            <p:ph type="sldImg"/>
          </p:nvPr>
        </p:nvSpPr>
        <p:spPr>
          <a:ln/>
        </p:spPr>
      </p:sp>
      <p:sp>
        <p:nvSpPr>
          <p:cNvPr id="768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653198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133">
              <a:defRPr sz="2000" b="1">
                <a:solidFill>
                  <a:schemeClr val="tx1"/>
                </a:solidFill>
                <a:latin typeface="Arial" charset="0"/>
                <a:ea typeface="ＭＳ Ｐゴシック" pitchFamily="34" charset="-128"/>
              </a:defRPr>
            </a:lvl1pPr>
            <a:lvl2pPr marL="743878" indent="-286107" defTabSz="917133">
              <a:defRPr sz="2000" b="1">
                <a:solidFill>
                  <a:schemeClr val="tx1"/>
                </a:solidFill>
                <a:latin typeface="Arial" charset="0"/>
                <a:ea typeface="ＭＳ Ｐゴシック" pitchFamily="34" charset="-128"/>
              </a:defRPr>
            </a:lvl2pPr>
            <a:lvl3pPr marL="1144428" indent="-228885" defTabSz="917133">
              <a:defRPr sz="2000" b="1">
                <a:solidFill>
                  <a:schemeClr val="tx1"/>
                </a:solidFill>
                <a:latin typeface="Arial" charset="0"/>
                <a:ea typeface="ＭＳ Ｐゴシック" pitchFamily="34" charset="-128"/>
              </a:defRPr>
            </a:lvl3pPr>
            <a:lvl4pPr marL="1602199" indent="-228885" defTabSz="917133">
              <a:defRPr sz="2000" b="1">
                <a:solidFill>
                  <a:schemeClr val="tx1"/>
                </a:solidFill>
                <a:latin typeface="Arial" charset="0"/>
                <a:ea typeface="ＭＳ Ｐゴシック" pitchFamily="34" charset="-128"/>
              </a:defRPr>
            </a:lvl4pPr>
            <a:lvl5pPr marL="2059970" indent="-228885" defTabSz="917133">
              <a:defRPr sz="2000" b="1">
                <a:solidFill>
                  <a:schemeClr val="tx1"/>
                </a:solidFill>
                <a:latin typeface="Arial" charset="0"/>
                <a:ea typeface="ＭＳ Ｐゴシック" pitchFamily="34" charset="-128"/>
              </a:defRPr>
            </a:lvl5pPr>
            <a:lvl6pPr marL="2517742"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5513"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7pPr>
            <a:lvl8pPr marL="3433284"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8pPr>
            <a:lvl9pPr marL="3891055"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F6611341-281C-4786-B2C5-F0ACB2451314}" type="slidenum">
              <a:rPr lang="en-US" sz="1000" b="0">
                <a:latin typeface="Times New Roman" pitchFamily="18" charset="0"/>
              </a:rPr>
              <a:pPr/>
              <a:t>6</a:t>
            </a:fld>
            <a:endParaRPr lang="en-US" sz="1000" b="0" dirty="0">
              <a:latin typeface="Times New Roman" pitchFamily="18"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dirty="0">
                <a:latin typeface="Times New Roman" pitchFamily="18" charset="0"/>
                <a:ea typeface="ＭＳ Ｐゴシック" pitchFamily="34" charset="-128"/>
              </a:rPr>
              <a:t>In this course, we use Verilog to describe hardware.</a:t>
            </a:r>
          </a:p>
          <a:p>
            <a:pPr marL="171450" indent="-171450">
              <a:buFontTx/>
              <a:buChar char="-"/>
            </a:pPr>
            <a:r>
              <a:rPr lang="en-US" dirty="0">
                <a:latin typeface="Times New Roman" pitchFamily="18" charset="0"/>
                <a:ea typeface="ＭＳ Ｐゴシック" pitchFamily="34" charset="-128"/>
              </a:rPr>
              <a:t>Before talking about syntax I want to give you some context on how Verilog is used.</a:t>
            </a:r>
          </a:p>
          <a:p>
            <a:pPr marL="171450" indent="-171450">
              <a:buFontTx/>
              <a:buChar char="-"/>
            </a:pPr>
            <a:r>
              <a:rPr lang="en-US" dirty="0">
                <a:latin typeface="Times New Roman" pitchFamily="18" charset="0"/>
                <a:ea typeface="ＭＳ Ｐゴシック" pitchFamily="34" charset="-128"/>
              </a:rPr>
              <a:t>Not software:  Reading novel vs. describing how to build a house not with a blue print but words.  </a:t>
            </a:r>
          </a:p>
          <a:p>
            <a:pPr marL="171450" indent="-171450">
              <a:buFontTx/>
              <a:buChar char="-"/>
            </a:pPr>
            <a:r>
              <a:rPr lang="en-US" dirty="0">
                <a:latin typeface="Times New Roman" pitchFamily="18" charset="0"/>
                <a:ea typeface="ＭＳ Ｐゴシック" pitchFamily="34" charset="-128"/>
              </a:rPr>
              <a:t>Same code used in two ways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latin typeface="Times New Roman" pitchFamily="18" charset="0"/>
                <a:ea typeface="ＭＳ Ｐゴシック" pitchFamily="34" charset="-128"/>
              </a:rPr>
              <a:t>Simulation =&gt; </a:t>
            </a:r>
            <a:r>
              <a:rPr lang="en-US" dirty="0" err="1">
                <a:latin typeface="Times New Roman" pitchFamily="18" charset="0"/>
                <a:ea typeface="ＭＳ Ｐゴシック" pitchFamily="34" charset="-128"/>
              </a:rPr>
              <a:t>ModelSim</a:t>
            </a:r>
            <a:r>
              <a:rPr lang="en-US" dirty="0">
                <a:latin typeface="Times New Roman" pitchFamily="18" charset="0"/>
                <a:ea typeface="ＭＳ Ｐゴシック" pitchFamily="34" charset="-128"/>
              </a:rPr>
              <a:t> – this is very close to running the Verilog code as if it where a program.</a:t>
            </a:r>
          </a:p>
          <a:p>
            <a:pPr marL="171450" indent="-171450">
              <a:buFontTx/>
              <a:buChar char="-"/>
            </a:pPr>
            <a:r>
              <a:rPr lang="en-US" dirty="0">
                <a:latin typeface="Times New Roman" pitchFamily="18" charset="0"/>
                <a:ea typeface="ＭＳ Ｐゴシック" pitchFamily="34" charset="-128"/>
              </a:rPr>
              <a:t>Synthesis =&gt; Quartus – this is different.   Here the tool tries to figure out which hardware behaves the same as your description.  In general, synthesis is a very hard problem and that means we need to be careful about how we write Verilog.   </a:t>
            </a:r>
          </a:p>
        </p:txBody>
      </p:sp>
    </p:spTree>
    <p:extLst>
      <p:ext uri="{BB962C8B-B14F-4D97-AF65-F5344CB8AC3E}">
        <p14:creationId xmlns:p14="http://schemas.microsoft.com/office/powerpoint/2010/main" val="15192563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C27ED7-0F81-1340-AEF3-041B2888D9CF}" type="slidenum">
              <a:rPr lang="en-US" smtClean="0"/>
              <a:t>99</a:t>
            </a:fld>
            <a:endParaRPr lang="en-US"/>
          </a:p>
        </p:txBody>
      </p:sp>
    </p:spTree>
    <p:extLst>
      <p:ext uri="{BB962C8B-B14F-4D97-AF65-F5344CB8AC3E}">
        <p14:creationId xmlns:p14="http://schemas.microsoft.com/office/powerpoint/2010/main" val="31706023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133">
              <a:defRPr sz="2000" b="1">
                <a:solidFill>
                  <a:schemeClr val="tx1"/>
                </a:solidFill>
                <a:latin typeface="Arial" charset="0"/>
                <a:ea typeface="ＭＳ Ｐゴシック" pitchFamily="34" charset="-128"/>
              </a:defRPr>
            </a:lvl1pPr>
            <a:lvl2pPr marL="743878" indent="-286107" defTabSz="917133">
              <a:defRPr sz="2000" b="1">
                <a:solidFill>
                  <a:schemeClr val="tx1"/>
                </a:solidFill>
                <a:latin typeface="Arial" charset="0"/>
                <a:ea typeface="ＭＳ Ｐゴシック" pitchFamily="34" charset="-128"/>
              </a:defRPr>
            </a:lvl2pPr>
            <a:lvl3pPr marL="1144428" indent="-228885" defTabSz="917133">
              <a:defRPr sz="2000" b="1">
                <a:solidFill>
                  <a:schemeClr val="tx1"/>
                </a:solidFill>
                <a:latin typeface="Arial" charset="0"/>
                <a:ea typeface="ＭＳ Ｐゴシック" pitchFamily="34" charset="-128"/>
              </a:defRPr>
            </a:lvl3pPr>
            <a:lvl4pPr marL="1602199" indent="-228885" defTabSz="917133">
              <a:defRPr sz="2000" b="1">
                <a:solidFill>
                  <a:schemeClr val="tx1"/>
                </a:solidFill>
                <a:latin typeface="Arial" charset="0"/>
                <a:ea typeface="ＭＳ Ｐゴシック" pitchFamily="34" charset="-128"/>
              </a:defRPr>
            </a:lvl4pPr>
            <a:lvl5pPr marL="2059970" indent="-228885" defTabSz="917133">
              <a:defRPr sz="2000" b="1">
                <a:solidFill>
                  <a:schemeClr val="tx1"/>
                </a:solidFill>
                <a:latin typeface="Arial" charset="0"/>
                <a:ea typeface="ＭＳ Ｐゴシック" pitchFamily="34" charset="-128"/>
              </a:defRPr>
            </a:lvl5pPr>
            <a:lvl6pPr marL="2517742"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5513"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7pPr>
            <a:lvl8pPr marL="3433284"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8pPr>
            <a:lvl9pPr marL="3891055"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B2F56EBD-03CD-49F9-89DD-F68F7023EFC7}" type="slidenum">
              <a:rPr lang="en-US" sz="1000" b="0">
                <a:latin typeface="Times New Roman" pitchFamily="18" charset="0"/>
              </a:rPr>
              <a:pPr/>
              <a:t>101</a:t>
            </a:fld>
            <a:endParaRPr lang="en-US" sz="1000" b="0" dirty="0">
              <a:latin typeface="Times New Roman" pitchFamily="18"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1</a:t>
            </a:r>
          </a:p>
        </p:txBody>
      </p:sp>
    </p:spTree>
    <p:extLst>
      <p:ext uri="{BB962C8B-B14F-4D97-AF65-F5344CB8AC3E}">
        <p14:creationId xmlns:p14="http://schemas.microsoft.com/office/powerpoint/2010/main" val="15618942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1.5</a:t>
            </a:r>
          </a:p>
        </p:txBody>
      </p:sp>
      <p:sp>
        <p:nvSpPr>
          <p:cNvPr id="4" name="Slide Number Placeholder 3"/>
          <p:cNvSpPr>
            <a:spLocks noGrp="1"/>
          </p:cNvSpPr>
          <p:nvPr>
            <p:ph type="sldNum" sz="quarter" idx="10"/>
          </p:nvPr>
        </p:nvSpPr>
        <p:spPr/>
        <p:txBody>
          <a:bodyPr/>
          <a:lstStyle/>
          <a:p>
            <a:fld id="{C1C27ED7-0F81-1340-AEF3-041B2888D9CF}" type="slidenum">
              <a:rPr lang="en-US" smtClean="0"/>
              <a:t>110</a:t>
            </a:fld>
            <a:endParaRPr lang="en-US"/>
          </a:p>
        </p:txBody>
      </p:sp>
    </p:spTree>
    <p:extLst>
      <p:ext uri="{BB962C8B-B14F-4D97-AF65-F5344CB8AC3E}">
        <p14:creationId xmlns:p14="http://schemas.microsoft.com/office/powerpoint/2010/main" val="19842455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sz="2000" b="1">
                <a:solidFill>
                  <a:schemeClr val="tx1"/>
                </a:solidFill>
                <a:latin typeface="Arial" charset="0"/>
                <a:ea typeface="ＭＳ Ｐゴシック" pitchFamily="34" charset="-128"/>
              </a:defRPr>
            </a:lvl1pPr>
            <a:lvl2pPr marL="742950" indent="-285750" defTabSz="915988">
              <a:defRPr sz="2000" b="1">
                <a:solidFill>
                  <a:schemeClr val="tx1"/>
                </a:solidFill>
                <a:latin typeface="Arial" charset="0"/>
                <a:ea typeface="ＭＳ Ｐゴシック" pitchFamily="34" charset="-128"/>
              </a:defRPr>
            </a:lvl2pPr>
            <a:lvl3pPr marL="1143000" indent="-228600" defTabSz="915988">
              <a:defRPr sz="2000" b="1">
                <a:solidFill>
                  <a:schemeClr val="tx1"/>
                </a:solidFill>
                <a:latin typeface="Arial" charset="0"/>
                <a:ea typeface="ＭＳ Ｐゴシック" pitchFamily="34" charset="-128"/>
              </a:defRPr>
            </a:lvl3pPr>
            <a:lvl4pPr marL="1600200" indent="-228600" defTabSz="915988">
              <a:defRPr sz="2000" b="1">
                <a:solidFill>
                  <a:schemeClr val="tx1"/>
                </a:solidFill>
                <a:latin typeface="Arial" charset="0"/>
                <a:ea typeface="ＭＳ Ｐゴシック" pitchFamily="34" charset="-128"/>
              </a:defRPr>
            </a:lvl4pPr>
            <a:lvl5pPr marL="2057400" indent="-228600" defTabSz="915988">
              <a:defRPr sz="2000" b="1">
                <a:solidFill>
                  <a:schemeClr val="tx1"/>
                </a:solidFill>
                <a:latin typeface="Arial" charset="0"/>
                <a:ea typeface="ＭＳ Ｐゴシック" pitchFamily="34" charset="-128"/>
              </a:defRPr>
            </a:lvl5pPr>
            <a:lvl6pPr marL="25146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9pPr>
          </a:lstStyle>
          <a:p>
            <a:r>
              <a:rPr lang="en-US" sz="1000" b="0">
                <a:latin typeface="Times New Roman" pitchFamily="18" charset="0"/>
              </a:rPr>
              <a:t>9/30/2005</a:t>
            </a:r>
          </a:p>
        </p:txBody>
      </p:sp>
      <p:sp>
        <p:nvSpPr>
          <p:cNvPr id="94211"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sz="2000" b="1">
                <a:solidFill>
                  <a:schemeClr val="tx1"/>
                </a:solidFill>
                <a:latin typeface="Arial" charset="0"/>
                <a:ea typeface="ＭＳ Ｐゴシック" pitchFamily="34" charset="-128"/>
              </a:defRPr>
            </a:lvl1pPr>
            <a:lvl2pPr marL="742950" indent="-285750" defTabSz="915988">
              <a:defRPr sz="2000" b="1">
                <a:solidFill>
                  <a:schemeClr val="tx1"/>
                </a:solidFill>
                <a:latin typeface="Arial" charset="0"/>
                <a:ea typeface="ＭＳ Ｐゴシック" pitchFamily="34" charset="-128"/>
              </a:defRPr>
            </a:lvl2pPr>
            <a:lvl3pPr marL="1143000" indent="-228600" defTabSz="915988">
              <a:defRPr sz="2000" b="1">
                <a:solidFill>
                  <a:schemeClr val="tx1"/>
                </a:solidFill>
                <a:latin typeface="Arial" charset="0"/>
                <a:ea typeface="ＭＳ Ｐゴシック" pitchFamily="34" charset="-128"/>
              </a:defRPr>
            </a:lvl3pPr>
            <a:lvl4pPr marL="1600200" indent="-228600" defTabSz="915988">
              <a:defRPr sz="2000" b="1">
                <a:solidFill>
                  <a:schemeClr val="tx1"/>
                </a:solidFill>
                <a:latin typeface="Arial" charset="0"/>
                <a:ea typeface="ＭＳ Ｐゴシック" pitchFamily="34" charset="-128"/>
              </a:defRPr>
            </a:lvl4pPr>
            <a:lvl5pPr marL="2057400" indent="-228600" defTabSz="915988">
              <a:defRPr sz="2000" b="1">
                <a:solidFill>
                  <a:schemeClr val="tx1"/>
                </a:solidFill>
                <a:latin typeface="Arial" charset="0"/>
                <a:ea typeface="ＭＳ Ｐゴシック" pitchFamily="34" charset="-128"/>
              </a:defRPr>
            </a:lvl5pPr>
            <a:lvl6pPr marL="25146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defTabSz="915988"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2CD725A9-B7F7-43C0-A556-B4E8D4335429}" type="slidenum">
              <a:rPr lang="en-US" sz="1000" b="0" smtClean="0">
                <a:latin typeface="Times New Roman" pitchFamily="18" charset="0"/>
              </a:rPr>
              <a:pPr/>
              <a:t>114</a:t>
            </a:fld>
            <a:endParaRPr lang="en-US" sz="1000" b="0">
              <a:latin typeface="Times New Roman" pitchFamily="18" charset="0"/>
            </a:endParaRPr>
          </a:p>
        </p:txBody>
      </p:sp>
      <p:sp>
        <p:nvSpPr>
          <p:cNvPr id="94212" name="Rectangle 2"/>
          <p:cNvSpPr>
            <a:spLocks noGrp="1" noRot="1" noChangeAspect="1" noChangeArrowheads="1" noTextEdit="1"/>
          </p:cNvSpPr>
          <p:nvPr>
            <p:ph type="sldImg"/>
          </p:nvPr>
        </p:nvSpPr>
        <p:spPr>
          <a:ln/>
        </p:spPr>
      </p:sp>
      <p:sp>
        <p:nvSpPr>
          <p:cNvPr id="942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1362837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2</a:t>
            </a:r>
          </a:p>
        </p:txBody>
      </p:sp>
      <p:sp>
        <p:nvSpPr>
          <p:cNvPr id="4" name="Slide Number Placeholder 3"/>
          <p:cNvSpPr>
            <a:spLocks noGrp="1"/>
          </p:cNvSpPr>
          <p:nvPr>
            <p:ph type="sldNum" sz="quarter" idx="10"/>
          </p:nvPr>
        </p:nvSpPr>
        <p:spPr/>
        <p:txBody>
          <a:bodyPr/>
          <a:lstStyle/>
          <a:p>
            <a:fld id="{C1C27ED7-0F81-1340-AEF3-041B2888D9CF}" type="slidenum">
              <a:rPr lang="en-US" smtClean="0"/>
              <a:t>115</a:t>
            </a:fld>
            <a:endParaRPr lang="en-US"/>
          </a:p>
        </p:txBody>
      </p:sp>
    </p:spTree>
    <p:extLst>
      <p:ext uri="{BB962C8B-B14F-4D97-AF65-F5344CB8AC3E}">
        <p14:creationId xmlns:p14="http://schemas.microsoft.com/office/powerpoint/2010/main" val="2732035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C27ED7-0F81-1340-AEF3-041B2888D9CF}" type="slidenum">
              <a:rPr lang="en-US" smtClean="0"/>
              <a:t>116</a:t>
            </a:fld>
            <a:endParaRPr lang="en-US"/>
          </a:p>
        </p:txBody>
      </p:sp>
    </p:spTree>
    <p:extLst>
      <p:ext uri="{BB962C8B-B14F-4D97-AF65-F5344CB8AC3E}">
        <p14:creationId xmlns:p14="http://schemas.microsoft.com/office/powerpoint/2010/main" val="6606423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a:t>
            </a:r>
          </a:p>
        </p:txBody>
      </p:sp>
      <p:sp>
        <p:nvSpPr>
          <p:cNvPr id="4" name="Slide Number Placeholder 3"/>
          <p:cNvSpPr>
            <a:spLocks noGrp="1"/>
          </p:cNvSpPr>
          <p:nvPr>
            <p:ph type="sldNum" sz="quarter" idx="10"/>
          </p:nvPr>
        </p:nvSpPr>
        <p:spPr/>
        <p:txBody>
          <a:bodyPr/>
          <a:lstStyle/>
          <a:p>
            <a:fld id="{C1C27ED7-0F81-1340-AEF3-041B2888D9CF}" type="slidenum">
              <a:rPr lang="en-US" smtClean="0"/>
              <a:t>117</a:t>
            </a:fld>
            <a:endParaRPr lang="en-US"/>
          </a:p>
        </p:txBody>
      </p:sp>
    </p:spTree>
    <p:extLst>
      <p:ext uri="{BB962C8B-B14F-4D97-AF65-F5344CB8AC3E}">
        <p14:creationId xmlns:p14="http://schemas.microsoft.com/office/powerpoint/2010/main" val="679064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133">
              <a:defRPr sz="2000" b="1">
                <a:solidFill>
                  <a:schemeClr val="tx1"/>
                </a:solidFill>
                <a:latin typeface="Arial" charset="0"/>
                <a:ea typeface="ＭＳ Ｐゴシック" pitchFamily="34" charset="-128"/>
              </a:defRPr>
            </a:lvl1pPr>
            <a:lvl2pPr marL="743878" indent="-286107" defTabSz="917133">
              <a:defRPr sz="2000" b="1">
                <a:solidFill>
                  <a:schemeClr val="tx1"/>
                </a:solidFill>
                <a:latin typeface="Arial" charset="0"/>
                <a:ea typeface="ＭＳ Ｐゴシック" pitchFamily="34" charset="-128"/>
              </a:defRPr>
            </a:lvl2pPr>
            <a:lvl3pPr marL="1144428" indent="-228885" defTabSz="917133">
              <a:defRPr sz="2000" b="1">
                <a:solidFill>
                  <a:schemeClr val="tx1"/>
                </a:solidFill>
                <a:latin typeface="Arial" charset="0"/>
                <a:ea typeface="ＭＳ Ｐゴシック" pitchFamily="34" charset="-128"/>
              </a:defRPr>
            </a:lvl3pPr>
            <a:lvl4pPr marL="1602199" indent="-228885" defTabSz="917133">
              <a:defRPr sz="2000" b="1">
                <a:solidFill>
                  <a:schemeClr val="tx1"/>
                </a:solidFill>
                <a:latin typeface="Arial" charset="0"/>
                <a:ea typeface="ＭＳ Ｐゴシック" pitchFamily="34" charset="-128"/>
              </a:defRPr>
            </a:lvl4pPr>
            <a:lvl5pPr marL="2059970" indent="-228885" defTabSz="917133">
              <a:defRPr sz="2000" b="1">
                <a:solidFill>
                  <a:schemeClr val="tx1"/>
                </a:solidFill>
                <a:latin typeface="Arial" charset="0"/>
                <a:ea typeface="ＭＳ Ｐゴシック" pitchFamily="34" charset="-128"/>
              </a:defRPr>
            </a:lvl5pPr>
            <a:lvl6pPr marL="2517742"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5513"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7pPr>
            <a:lvl8pPr marL="3433284"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8pPr>
            <a:lvl9pPr marL="3891055"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F6611341-281C-4786-B2C5-F0ACB2451314}" type="slidenum">
              <a:rPr lang="en-US" sz="1000" b="0">
                <a:latin typeface="Times New Roman" pitchFamily="18" charset="0"/>
              </a:rPr>
              <a:pPr/>
              <a:t>7</a:t>
            </a:fld>
            <a:endParaRPr lang="en-US" sz="1000" b="0" dirty="0">
              <a:latin typeface="Times New Roman" pitchFamily="18"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dirty="0">
                <a:latin typeface="Times New Roman" pitchFamily="18" charset="0"/>
                <a:ea typeface="ＭＳ Ｐゴシック" pitchFamily="34" charset="-128"/>
              </a:rPr>
              <a:t>In this course, we use Verilog to describe hardware.</a:t>
            </a:r>
          </a:p>
          <a:p>
            <a:pPr marL="171450" indent="-171450">
              <a:buFontTx/>
              <a:buChar char="-"/>
            </a:pPr>
            <a:r>
              <a:rPr lang="en-US" dirty="0">
                <a:latin typeface="Times New Roman" pitchFamily="18" charset="0"/>
                <a:ea typeface="ＭＳ Ｐゴシック" pitchFamily="34" charset="-128"/>
              </a:rPr>
              <a:t>Before talking about syntax I want to give you some context on how Verilog is used.</a:t>
            </a:r>
          </a:p>
          <a:p>
            <a:pPr marL="171450" indent="-171450">
              <a:buFontTx/>
              <a:buChar char="-"/>
            </a:pPr>
            <a:r>
              <a:rPr lang="en-US" dirty="0">
                <a:latin typeface="Times New Roman" pitchFamily="18" charset="0"/>
                <a:ea typeface="ＭＳ Ｐゴシック" pitchFamily="34" charset="-128"/>
              </a:rPr>
              <a:t>Not software:  Reading novel vs. describing how to build a house not with a blue print but words.  </a:t>
            </a:r>
          </a:p>
          <a:p>
            <a:pPr marL="171450" indent="-171450">
              <a:buFontTx/>
              <a:buChar char="-"/>
            </a:pPr>
            <a:r>
              <a:rPr lang="en-US" dirty="0">
                <a:latin typeface="Times New Roman" pitchFamily="18" charset="0"/>
                <a:ea typeface="ＭＳ Ｐゴシック" pitchFamily="34" charset="-128"/>
              </a:rPr>
              <a:t>Same code used in two ways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latin typeface="Times New Roman" pitchFamily="18" charset="0"/>
                <a:ea typeface="ＭＳ Ｐゴシック" pitchFamily="34" charset="-128"/>
              </a:rPr>
              <a:t>Simulation =&gt; </a:t>
            </a:r>
            <a:r>
              <a:rPr lang="en-US" dirty="0" err="1">
                <a:latin typeface="Times New Roman" pitchFamily="18" charset="0"/>
                <a:ea typeface="ＭＳ Ｐゴシック" pitchFamily="34" charset="-128"/>
              </a:rPr>
              <a:t>ModelSim</a:t>
            </a:r>
            <a:r>
              <a:rPr lang="en-US" dirty="0">
                <a:latin typeface="Times New Roman" pitchFamily="18" charset="0"/>
                <a:ea typeface="ＭＳ Ｐゴシック" pitchFamily="34" charset="-128"/>
              </a:rPr>
              <a:t> – this is very close to running the Verilog code as if it where a program.</a:t>
            </a:r>
          </a:p>
          <a:p>
            <a:pPr marL="171450" indent="-171450">
              <a:buFontTx/>
              <a:buChar char="-"/>
            </a:pPr>
            <a:r>
              <a:rPr lang="en-US" dirty="0">
                <a:latin typeface="Times New Roman" pitchFamily="18" charset="0"/>
                <a:ea typeface="ＭＳ Ｐゴシック" pitchFamily="34" charset="-128"/>
              </a:rPr>
              <a:t>Synthesis =&gt; Quartus – this is different.   Here the tool tries to figure out which hardware behaves the same as your description.  In general, synthesis is a very hard problem and that means we need to be careful about how we write Verilog.   </a:t>
            </a:r>
          </a:p>
        </p:txBody>
      </p:sp>
    </p:spTree>
    <p:extLst>
      <p:ext uri="{BB962C8B-B14F-4D97-AF65-F5344CB8AC3E}">
        <p14:creationId xmlns:p14="http://schemas.microsoft.com/office/powerpoint/2010/main" val="1945065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D9DA37-04B0-DD42-9C92-9BF809BE3619}" type="slidenum">
              <a:rPr lang="en-US"/>
              <a:pPr/>
              <a:t>10</a:t>
            </a:fld>
            <a:endParaRPr lang="en-US"/>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193">
              <a:defRPr sz="2000" b="1">
                <a:solidFill>
                  <a:schemeClr val="tx1"/>
                </a:solidFill>
                <a:latin typeface="Arial" charset="0"/>
                <a:ea typeface="ＭＳ Ｐゴシック" pitchFamily="34" charset="-128"/>
              </a:defRPr>
            </a:lvl1pPr>
            <a:lvl2pPr marL="755283" indent="-290493" defTabSz="931193">
              <a:defRPr sz="2000" b="1">
                <a:solidFill>
                  <a:schemeClr val="tx1"/>
                </a:solidFill>
                <a:latin typeface="Arial" charset="0"/>
                <a:ea typeface="ＭＳ Ｐゴシック" pitchFamily="34" charset="-128"/>
              </a:defRPr>
            </a:lvl2pPr>
            <a:lvl3pPr marL="1161974" indent="-232395" defTabSz="931193">
              <a:defRPr sz="2000" b="1">
                <a:solidFill>
                  <a:schemeClr val="tx1"/>
                </a:solidFill>
                <a:latin typeface="Arial" charset="0"/>
                <a:ea typeface="ＭＳ Ｐゴシック" pitchFamily="34" charset="-128"/>
              </a:defRPr>
            </a:lvl3pPr>
            <a:lvl4pPr marL="1626763" indent="-232395" defTabSz="931193">
              <a:defRPr sz="2000" b="1">
                <a:solidFill>
                  <a:schemeClr val="tx1"/>
                </a:solidFill>
                <a:latin typeface="Arial" charset="0"/>
                <a:ea typeface="ＭＳ Ｐゴシック" pitchFamily="34" charset="-128"/>
              </a:defRPr>
            </a:lvl4pPr>
            <a:lvl5pPr marL="2091553" indent="-232395" defTabSz="931193">
              <a:defRPr sz="2000" b="1">
                <a:solidFill>
                  <a:schemeClr val="tx1"/>
                </a:solidFill>
                <a:latin typeface="Arial" charset="0"/>
                <a:ea typeface="ＭＳ Ｐゴシック" pitchFamily="34" charset="-128"/>
              </a:defRPr>
            </a:lvl5pPr>
            <a:lvl6pPr marL="2556342" indent="-232395" algn="r" defTabSz="931193" eaLnBrk="0" fontAlgn="base" hangingPunct="0">
              <a:spcBef>
                <a:spcPct val="50000"/>
              </a:spcBef>
              <a:spcAft>
                <a:spcPct val="0"/>
              </a:spcAft>
              <a:defRPr sz="2000" b="1">
                <a:solidFill>
                  <a:schemeClr val="tx1"/>
                </a:solidFill>
                <a:latin typeface="Arial" charset="0"/>
                <a:ea typeface="ＭＳ Ｐゴシック" pitchFamily="34" charset="-128"/>
              </a:defRPr>
            </a:lvl6pPr>
            <a:lvl7pPr marL="3021132" indent="-232395" algn="r" defTabSz="931193" eaLnBrk="0" fontAlgn="base" hangingPunct="0">
              <a:spcBef>
                <a:spcPct val="50000"/>
              </a:spcBef>
              <a:spcAft>
                <a:spcPct val="0"/>
              </a:spcAft>
              <a:defRPr sz="2000" b="1">
                <a:solidFill>
                  <a:schemeClr val="tx1"/>
                </a:solidFill>
                <a:latin typeface="Arial" charset="0"/>
                <a:ea typeface="ＭＳ Ｐゴシック" pitchFamily="34" charset="-128"/>
              </a:defRPr>
            </a:lvl7pPr>
            <a:lvl8pPr marL="3485921" indent="-232395" algn="r" defTabSz="931193" eaLnBrk="0" fontAlgn="base" hangingPunct="0">
              <a:spcBef>
                <a:spcPct val="50000"/>
              </a:spcBef>
              <a:spcAft>
                <a:spcPct val="0"/>
              </a:spcAft>
              <a:defRPr sz="2000" b="1">
                <a:solidFill>
                  <a:schemeClr val="tx1"/>
                </a:solidFill>
                <a:latin typeface="Arial" charset="0"/>
                <a:ea typeface="ＭＳ Ｐゴシック" pitchFamily="34" charset="-128"/>
              </a:defRPr>
            </a:lvl8pPr>
            <a:lvl9pPr marL="3950711" indent="-232395" algn="r" defTabSz="931193"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F6611341-281C-4786-B2C5-F0ACB2451314}" type="slidenum">
              <a:rPr lang="en-US" sz="1000" b="0">
                <a:latin typeface="Times New Roman" pitchFamily="18" charset="0"/>
              </a:rPr>
              <a:pPr/>
              <a:t>11</a:t>
            </a:fld>
            <a:endParaRPr lang="en-US" sz="1000" b="0">
              <a:latin typeface="Times New Roman" pitchFamily="18"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Module describe a block of hardware.    It is different from a function in a software programming language.</a:t>
            </a:r>
          </a:p>
        </p:txBody>
      </p:sp>
    </p:spTree>
    <p:extLst>
      <p:ext uri="{BB962C8B-B14F-4D97-AF65-F5344CB8AC3E}">
        <p14:creationId xmlns:p14="http://schemas.microsoft.com/office/powerpoint/2010/main" val="885030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2157">
              <a:defRPr sz="2000" b="1">
                <a:solidFill>
                  <a:schemeClr val="tx1"/>
                </a:solidFill>
                <a:latin typeface="Arial" charset="0"/>
                <a:ea typeface="ＭＳ Ｐゴシック" pitchFamily="34" charset="-128"/>
              </a:defRPr>
            </a:lvl1pPr>
            <a:lvl2pPr marL="731731" indent="-281435" defTabSz="902157">
              <a:defRPr sz="2000" b="1">
                <a:solidFill>
                  <a:schemeClr val="tx1"/>
                </a:solidFill>
                <a:latin typeface="Arial" charset="0"/>
                <a:ea typeface="ＭＳ Ｐゴシック" pitchFamily="34" charset="-128"/>
              </a:defRPr>
            </a:lvl2pPr>
            <a:lvl3pPr marL="1125741" indent="-225148" defTabSz="902157">
              <a:defRPr sz="2000" b="1">
                <a:solidFill>
                  <a:schemeClr val="tx1"/>
                </a:solidFill>
                <a:latin typeface="Arial" charset="0"/>
                <a:ea typeface="ＭＳ Ｐゴシック" pitchFamily="34" charset="-128"/>
              </a:defRPr>
            </a:lvl3pPr>
            <a:lvl4pPr marL="1576037" indent="-225148" defTabSz="902157">
              <a:defRPr sz="2000" b="1">
                <a:solidFill>
                  <a:schemeClr val="tx1"/>
                </a:solidFill>
                <a:latin typeface="Arial" charset="0"/>
                <a:ea typeface="ＭＳ Ｐゴシック" pitchFamily="34" charset="-128"/>
              </a:defRPr>
            </a:lvl4pPr>
            <a:lvl5pPr marL="2026333" indent="-225148" defTabSz="902157">
              <a:defRPr sz="2000" b="1">
                <a:solidFill>
                  <a:schemeClr val="tx1"/>
                </a:solidFill>
                <a:latin typeface="Arial" charset="0"/>
                <a:ea typeface="ＭＳ Ｐゴシック" pitchFamily="34" charset="-128"/>
              </a:defRPr>
            </a:lvl5pPr>
            <a:lvl6pPr marL="2476630"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6pPr>
            <a:lvl7pPr marL="2926926"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7pPr>
            <a:lvl8pPr marL="3377222"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8pPr>
            <a:lvl9pPr marL="3827518"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86E8D088-9E6C-4D1D-BB60-B48C7578D386}" type="slidenum">
              <a:rPr lang="en-US" sz="1000" b="0">
                <a:latin typeface="Times New Roman" pitchFamily="18" charset="0"/>
              </a:rPr>
              <a:pPr/>
              <a:t>14</a:t>
            </a:fld>
            <a:endParaRPr lang="en-US" sz="1000" b="0" dirty="0">
              <a:latin typeface="Times New Roman" pitchFamily="18"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If time, write code manually.  Point out by default out is “wire”.</a:t>
            </a:r>
          </a:p>
        </p:txBody>
      </p:sp>
    </p:spTree>
    <p:extLst>
      <p:ext uri="{BB962C8B-B14F-4D97-AF65-F5344CB8AC3E}">
        <p14:creationId xmlns:p14="http://schemas.microsoft.com/office/powerpoint/2010/main" val="3169376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2157">
              <a:defRPr sz="2000" b="1">
                <a:solidFill>
                  <a:schemeClr val="tx1"/>
                </a:solidFill>
                <a:latin typeface="Arial" charset="0"/>
                <a:ea typeface="ＭＳ Ｐゴシック" pitchFamily="34" charset="-128"/>
              </a:defRPr>
            </a:lvl1pPr>
            <a:lvl2pPr marL="731731" indent="-281435" defTabSz="902157">
              <a:defRPr sz="2000" b="1">
                <a:solidFill>
                  <a:schemeClr val="tx1"/>
                </a:solidFill>
                <a:latin typeface="Arial" charset="0"/>
                <a:ea typeface="ＭＳ Ｐゴシック" pitchFamily="34" charset="-128"/>
              </a:defRPr>
            </a:lvl2pPr>
            <a:lvl3pPr marL="1125741" indent="-225148" defTabSz="902157">
              <a:defRPr sz="2000" b="1">
                <a:solidFill>
                  <a:schemeClr val="tx1"/>
                </a:solidFill>
                <a:latin typeface="Arial" charset="0"/>
                <a:ea typeface="ＭＳ Ｐゴシック" pitchFamily="34" charset="-128"/>
              </a:defRPr>
            </a:lvl3pPr>
            <a:lvl4pPr marL="1576037" indent="-225148" defTabSz="902157">
              <a:defRPr sz="2000" b="1">
                <a:solidFill>
                  <a:schemeClr val="tx1"/>
                </a:solidFill>
                <a:latin typeface="Arial" charset="0"/>
                <a:ea typeface="ＭＳ Ｐゴシック" pitchFamily="34" charset="-128"/>
              </a:defRPr>
            </a:lvl4pPr>
            <a:lvl5pPr marL="2026333" indent="-225148" defTabSz="902157">
              <a:defRPr sz="2000" b="1">
                <a:solidFill>
                  <a:schemeClr val="tx1"/>
                </a:solidFill>
                <a:latin typeface="Arial" charset="0"/>
                <a:ea typeface="ＭＳ Ｐゴシック" pitchFamily="34" charset="-128"/>
              </a:defRPr>
            </a:lvl5pPr>
            <a:lvl6pPr marL="2476630"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6pPr>
            <a:lvl7pPr marL="2926926"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7pPr>
            <a:lvl8pPr marL="3377222"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8pPr>
            <a:lvl9pPr marL="3827518" indent="-225148" algn="r" defTabSz="902157"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86E8D088-9E6C-4D1D-BB60-B48C7578D386}" type="slidenum">
              <a:rPr lang="en-US" sz="1000" b="0">
                <a:latin typeface="Times New Roman" pitchFamily="18" charset="0"/>
              </a:rPr>
              <a:pPr/>
              <a:t>16</a:t>
            </a:fld>
            <a:endParaRPr lang="en-US" sz="1000" b="0" dirty="0">
              <a:latin typeface="Times New Roman" pitchFamily="18"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If time, write code manually.  Point out by default out is “wire”.</a:t>
            </a:r>
          </a:p>
        </p:txBody>
      </p:sp>
    </p:spTree>
    <p:extLst>
      <p:ext uri="{BB962C8B-B14F-4D97-AF65-F5344CB8AC3E}">
        <p14:creationId xmlns:p14="http://schemas.microsoft.com/office/powerpoint/2010/main" val="617464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943FB46-C10C-1148-8C08-2BD8D5F3B3B9}" type="datetime1">
              <a:rPr lang="en-US" smtClean="0"/>
              <a:t>9/28/23</a:t>
            </a:fld>
            <a:endParaRPr lang="en-US"/>
          </a:p>
        </p:txBody>
      </p:sp>
      <p:sp>
        <p:nvSpPr>
          <p:cNvPr id="5" name="Footer Placeholder 4"/>
          <p:cNvSpPr>
            <a:spLocks noGrp="1"/>
          </p:cNvSpPr>
          <p:nvPr>
            <p:ph type="ftr" sz="quarter" idx="11"/>
          </p:nvPr>
        </p:nvSpPr>
        <p:spPr/>
        <p:txBody>
          <a:bodyPr/>
          <a:lstStyle/>
          <a:p>
            <a:r>
              <a:rPr lang="en-US"/>
              <a:t>Slide Set #6</a:t>
            </a:r>
          </a:p>
        </p:txBody>
      </p:sp>
      <p:sp>
        <p:nvSpPr>
          <p:cNvPr id="6" name="Slide Number Placeholder 5"/>
          <p:cNvSpPr>
            <a:spLocks noGrp="1"/>
          </p:cNvSpPr>
          <p:nvPr>
            <p:ph type="sldNum" sz="quarter" idx="12"/>
          </p:nvPr>
        </p:nvSpPr>
        <p:spPr/>
        <p:txBody>
          <a:bodyPr/>
          <a:lstStyle/>
          <a:p>
            <a:fld id="{6F344C7A-0D93-FE43-BBB8-6C733ACB5A1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688970-632E-CE43-B7E0-4BF063FE3BE6}" type="datetime1">
              <a:rPr lang="en-US" smtClean="0"/>
              <a:t>9/28/23</a:t>
            </a:fld>
            <a:endParaRPr lang="en-US"/>
          </a:p>
        </p:txBody>
      </p:sp>
      <p:sp>
        <p:nvSpPr>
          <p:cNvPr id="5" name="Footer Placeholder 4"/>
          <p:cNvSpPr>
            <a:spLocks noGrp="1"/>
          </p:cNvSpPr>
          <p:nvPr>
            <p:ph type="ftr" sz="quarter" idx="11"/>
          </p:nvPr>
        </p:nvSpPr>
        <p:spPr/>
        <p:txBody>
          <a:bodyPr/>
          <a:lstStyle/>
          <a:p>
            <a:r>
              <a:rPr lang="en-US"/>
              <a:t>Slide Set #6</a:t>
            </a:r>
          </a:p>
        </p:txBody>
      </p:sp>
      <p:sp>
        <p:nvSpPr>
          <p:cNvPr id="6" name="Slide Number Placeholder 5"/>
          <p:cNvSpPr>
            <a:spLocks noGrp="1"/>
          </p:cNvSpPr>
          <p:nvPr>
            <p:ph type="sldNum" sz="quarter" idx="12"/>
          </p:nvPr>
        </p:nvSpPr>
        <p:spPr/>
        <p:txBody>
          <a:bodyPr/>
          <a:lstStyle/>
          <a:p>
            <a:fld id="{6F344C7A-0D93-FE43-BBB8-6C733ACB5A1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016129-1F80-C14D-832B-68588F447AEC}" type="datetime1">
              <a:rPr lang="en-US" smtClean="0"/>
              <a:t>9/28/23</a:t>
            </a:fld>
            <a:endParaRPr lang="en-US"/>
          </a:p>
        </p:txBody>
      </p:sp>
      <p:sp>
        <p:nvSpPr>
          <p:cNvPr id="5" name="Footer Placeholder 4"/>
          <p:cNvSpPr>
            <a:spLocks noGrp="1"/>
          </p:cNvSpPr>
          <p:nvPr>
            <p:ph type="ftr" sz="quarter" idx="11"/>
          </p:nvPr>
        </p:nvSpPr>
        <p:spPr/>
        <p:txBody>
          <a:bodyPr/>
          <a:lstStyle/>
          <a:p>
            <a:r>
              <a:rPr lang="en-US"/>
              <a:t>Slide Set #6</a:t>
            </a:r>
          </a:p>
        </p:txBody>
      </p:sp>
      <p:sp>
        <p:nvSpPr>
          <p:cNvPr id="6" name="Slide Number Placeholder 5"/>
          <p:cNvSpPr>
            <a:spLocks noGrp="1"/>
          </p:cNvSpPr>
          <p:nvPr>
            <p:ph type="sldNum" sz="quarter" idx="12"/>
          </p:nvPr>
        </p:nvSpPr>
        <p:spPr/>
        <p:txBody>
          <a:bodyPr/>
          <a:lstStyle/>
          <a:p>
            <a:fld id="{6F344C7A-0D93-FE43-BBB8-6C733ACB5A1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F98258-A9AE-8F41-BEBE-4BADC7F7650A}" type="datetime1">
              <a:rPr lang="en-US" smtClean="0"/>
              <a:t>9/28/23</a:t>
            </a:fld>
            <a:endParaRPr lang="en-US"/>
          </a:p>
        </p:txBody>
      </p:sp>
      <p:sp>
        <p:nvSpPr>
          <p:cNvPr id="5" name="Footer Placeholder 4"/>
          <p:cNvSpPr>
            <a:spLocks noGrp="1"/>
          </p:cNvSpPr>
          <p:nvPr>
            <p:ph type="ftr" sz="quarter" idx="11"/>
          </p:nvPr>
        </p:nvSpPr>
        <p:spPr/>
        <p:txBody>
          <a:bodyPr/>
          <a:lstStyle/>
          <a:p>
            <a:r>
              <a:rPr lang="en-US"/>
              <a:t>Slide Set #6</a:t>
            </a:r>
          </a:p>
        </p:txBody>
      </p:sp>
      <p:sp>
        <p:nvSpPr>
          <p:cNvPr id="6" name="Slide Number Placeholder 5"/>
          <p:cNvSpPr>
            <a:spLocks noGrp="1"/>
          </p:cNvSpPr>
          <p:nvPr>
            <p:ph type="sldNum" sz="quarter" idx="12"/>
          </p:nvPr>
        </p:nvSpPr>
        <p:spPr/>
        <p:txBody>
          <a:bodyPr/>
          <a:lstStyle/>
          <a:p>
            <a:fld id="{6F344C7A-0D93-FE43-BBB8-6C733ACB5A1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14FF43-90B8-E846-A268-7FF16C3C07B5}" type="datetime1">
              <a:rPr lang="en-US" smtClean="0"/>
              <a:t>9/28/23</a:t>
            </a:fld>
            <a:endParaRPr lang="en-US"/>
          </a:p>
        </p:txBody>
      </p:sp>
      <p:sp>
        <p:nvSpPr>
          <p:cNvPr id="5" name="Footer Placeholder 4"/>
          <p:cNvSpPr>
            <a:spLocks noGrp="1"/>
          </p:cNvSpPr>
          <p:nvPr>
            <p:ph type="ftr" sz="quarter" idx="11"/>
          </p:nvPr>
        </p:nvSpPr>
        <p:spPr/>
        <p:txBody>
          <a:bodyPr/>
          <a:lstStyle/>
          <a:p>
            <a:r>
              <a:rPr lang="en-US"/>
              <a:t>Slide Set #6</a:t>
            </a:r>
          </a:p>
        </p:txBody>
      </p:sp>
      <p:sp>
        <p:nvSpPr>
          <p:cNvPr id="6" name="Slide Number Placeholder 5"/>
          <p:cNvSpPr>
            <a:spLocks noGrp="1"/>
          </p:cNvSpPr>
          <p:nvPr>
            <p:ph type="sldNum" sz="quarter" idx="12"/>
          </p:nvPr>
        </p:nvSpPr>
        <p:spPr/>
        <p:txBody>
          <a:bodyPr/>
          <a:lstStyle/>
          <a:p>
            <a:fld id="{6F344C7A-0D93-FE43-BBB8-6C733ACB5A1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B13115-BF67-234E-B501-0357BF9BC854}" type="datetime1">
              <a:rPr lang="en-US" smtClean="0"/>
              <a:t>9/28/23</a:t>
            </a:fld>
            <a:endParaRPr lang="en-US"/>
          </a:p>
        </p:txBody>
      </p:sp>
      <p:sp>
        <p:nvSpPr>
          <p:cNvPr id="6" name="Footer Placeholder 5"/>
          <p:cNvSpPr>
            <a:spLocks noGrp="1"/>
          </p:cNvSpPr>
          <p:nvPr>
            <p:ph type="ftr" sz="quarter" idx="11"/>
          </p:nvPr>
        </p:nvSpPr>
        <p:spPr/>
        <p:txBody>
          <a:bodyPr/>
          <a:lstStyle/>
          <a:p>
            <a:r>
              <a:rPr lang="en-US"/>
              <a:t>Slide Set #6</a:t>
            </a:r>
          </a:p>
        </p:txBody>
      </p:sp>
      <p:sp>
        <p:nvSpPr>
          <p:cNvPr id="7" name="Slide Number Placeholder 6"/>
          <p:cNvSpPr>
            <a:spLocks noGrp="1"/>
          </p:cNvSpPr>
          <p:nvPr>
            <p:ph type="sldNum" sz="quarter" idx="12"/>
          </p:nvPr>
        </p:nvSpPr>
        <p:spPr/>
        <p:txBody>
          <a:bodyPr/>
          <a:lstStyle/>
          <a:p>
            <a:fld id="{6F344C7A-0D93-FE43-BBB8-6C733ACB5A1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10A5ED-F62D-5642-BBBA-9A43242ADC7C}" type="datetime1">
              <a:rPr lang="en-US" smtClean="0"/>
              <a:t>9/28/23</a:t>
            </a:fld>
            <a:endParaRPr lang="en-US"/>
          </a:p>
        </p:txBody>
      </p:sp>
      <p:sp>
        <p:nvSpPr>
          <p:cNvPr id="8" name="Footer Placeholder 7"/>
          <p:cNvSpPr>
            <a:spLocks noGrp="1"/>
          </p:cNvSpPr>
          <p:nvPr>
            <p:ph type="ftr" sz="quarter" idx="11"/>
          </p:nvPr>
        </p:nvSpPr>
        <p:spPr/>
        <p:txBody>
          <a:bodyPr/>
          <a:lstStyle/>
          <a:p>
            <a:r>
              <a:rPr lang="en-US"/>
              <a:t>Slide Set #6</a:t>
            </a:r>
          </a:p>
        </p:txBody>
      </p:sp>
      <p:sp>
        <p:nvSpPr>
          <p:cNvPr id="9" name="Slide Number Placeholder 8"/>
          <p:cNvSpPr>
            <a:spLocks noGrp="1"/>
          </p:cNvSpPr>
          <p:nvPr>
            <p:ph type="sldNum" sz="quarter" idx="12"/>
          </p:nvPr>
        </p:nvSpPr>
        <p:spPr/>
        <p:txBody>
          <a:bodyPr/>
          <a:lstStyle/>
          <a:p>
            <a:fld id="{6F344C7A-0D93-FE43-BBB8-6C733ACB5A1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F57C84-E6F7-DC4F-B294-1269641E77CE}" type="datetime1">
              <a:rPr lang="en-US" smtClean="0"/>
              <a:t>9/28/23</a:t>
            </a:fld>
            <a:endParaRPr lang="en-US"/>
          </a:p>
        </p:txBody>
      </p:sp>
      <p:sp>
        <p:nvSpPr>
          <p:cNvPr id="4" name="Footer Placeholder 3"/>
          <p:cNvSpPr>
            <a:spLocks noGrp="1"/>
          </p:cNvSpPr>
          <p:nvPr>
            <p:ph type="ftr" sz="quarter" idx="11"/>
          </p:nvPr>
        </p:nvSpPr>
        <p:spPr/>
        <p:txBody>
          <a:bodyPr/>
          <a:lstStyle/>
          <a:p>
            <a:r>
              <a:rPr lang="en-US"/>
              <a:t>Slide Set #6</a:t>
            </a:r>
          </a:p>
        </p:txBody>
      </p:sp>
      <p:sp>
        <p:nvSpPr>
          <p:cNvPr id="5" name="Slide Number Placeholder 4"/>
          <p:cNvSpPr>
            <a:spLocks noGrp="1"/>
          </p:cNvSpPr>
          <p:nvPr>
            <p:ph type="sldNum" sz="quarter" idx="12"/>
          </p:nvPr>
        </p:nvSpPr>
        <p:spPr/>
        <p:txBody>
          <a:bodyPr/>
          <a:lstStyle/>
          <a:p>
            <a:fld id="{6F344C7A-0D93-FE43-BBB8-6C733ACB5A1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E98643-DB02-D24B-8F3C-F0E600E90F27}" type="datetime1">
              <a:rPr lang="en-US" smtClean="0"/>
              <a:t>9/28/23</a:t>
            </a:fld>
            <a:endParaRPr lang="en-US"/>
          </a:p>
        </p:txBody>
      </p:sp>
      <p:sp>
        <p:nvSpPr>
          <p:cNvPr id="3" name="Footer Placeholder 2"/>
          <p:cNvSpPr>
            <a:spLocks noGrp="1"/>
          </p:cNvSpPr>
          <p:nvPr>
            <p:ph type="ftr" sz="quarter" idx="11"/>
          </p:nvPr>
        </p:nvSpPr>
        <p:spPr/>
        <p:txBody>
          <a:bodyPr/>
          <a:lstStyle/>
          <a:p>
            <a:r>
              <a:rPr lang="en-US"/>
              <a:t>Slide Set #6</a:t>
            </a:r>
          </a:p>
        </p:txBody>
      </p:sp>
      <p:sp>
        <p:nvSpPr>
          <p:cNvPr id="4" name="Slide Number Placeholder 3"/>
          <p:cNvSpPr>
            <a:spLocks noGrp="1"/>
          </p:cNvSpPr>
          <p:nvPr>
            <p:ph type="sldNum" sz="quarter" idx="12"/>
          </p:nvPr>
        </p:nvSpPr>
        <p:spPr/>
        <p:txBody>
          <a:bodyPr/>
          <a:lstStyle/>
          <a:p>
            <a:fld id="{6F344C7A-0D93-FE43-BBB8-6C733ACB5A1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0F2B8C-BB11-1F45-9423-67AEC25FCBE8}" type="datetime1">
              <a:rPr lang="en-US" smtClean="0"/>
              <a:t>9/28/23</a:t>
            </a:fld>
            <a:endParaRPr lang="en-US"/>
          </a:p>
        </p:txBody>
      </p:sp>
      <p:sp>
        <p:nvSpPr>
          <p:cNvPr id="6" name="Footer Placeholder 5"/>
          <p:cNvSpPr>
            <a:spLocks noGrp="1"/>
          </p:cNvSpPr>
          <p:nvPr>
            <p:ph type="ftr" sz="quarter" idx="11"/>
          </p:nvPr>
        </p:nvSpPr>
        <p:spPr/>
        <p:txBody>
          <a:bodyPr/>
          <a:lstStyle/>
          <a:p>
            <a:r>
              <a:rPr lang="en-US"/>
              <a:t>Slide Set #6</a:t>
            </a:r>
          </a:p>
        </p:txBody>
      </p:sp>
      <p:sp>
        <p:nvSpPr>
          <p:cNvPr id="7" name="Slide Number Placeholder 6"/>
          <p:cNvSpPr>
            <a:spLocks noGrp="1"/>
          </p:cNvSpPr>
          <p:nvPr>
            <p:ph type="sldNum" sz="quarter" idx="12"/>
          </p:nvPr>
        </p:nvSpPr>
        <p:spPr/>
        <p:txBody>
          <a:bodyPr/>
          <a:lstStyle/>
          <a:p>
            <a:fld id="{6F344C7A-0D93-FE43-BBB8-6C733ACB5A1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1928CE-1227-314E-BEE4-0E54179A5AC1}" type="datetime1">
              <a:rPr lang="en-US" smtClean="0"/>
              <a:t>9/28/23</a:t>
            </a:fld>
            <a:endParaRPr lang="en-US"/>
          </a:p>
        </p:txBody>
      </p:sp>
      <p:sp>
        <p:nvSpPr>
          <p:cNvPr id="6" name="Footer Placeholder 5"/>
          <p:cNvSpPr>
            <a:spLocks noGrp="1"/>
          </p:cNvSpPr>
          <p:nvPr>
            <p:ph type="ftr" sz="quarter" idx="11"/>
          </p:nvPr>
        </p:nvSpPr>
        <p:spPr/>
        <p:txBody>
          <a:bodyPr/>
          <a:lstStyle/>
          <a:p>
            <a:r>
              <a:rPr lang="en-US"/>
              <a:t>Slide Set #6</a:t>
            </a:r>
          </a:p>
        </p:txBody>
      </p:sp>
      <p:sp>
        <p:nvSpPr>
          <p:cNvPr id="7" name="Slide Number Placeholder 6"/>
          <p:cNvSpPr>
            <a:spLocks noGrp="1"/>
          </p:cNvSpPr>
          <p:nvPr>
            <p:ph type="sldNum" sz="quarter" idx="12"/>
          </p:nvPr>
        </p:nvSpPr>
        <p:spPr/>
        <p:txBody>
          <a:bodyPr/>
          <a:lstStyle/>
          <a:p>
            <a:fld id="{6F344C7A-0D93-FE43-BBB8-6C733ACB5A1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5B9F9F-1164-F645-A17C-56D1176C13E9}" type="datetime1">
              <a:rPr lang="en-US" smtClean="0"/>
              <a:t>9/28/23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Slide Set #6</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344C7A-0D93-FE43-BBB8-6C733ACB5A1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6.emf"/></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hyperlink" Target="https://youtu.be/2c3CZouKJKs" TargetMode="Externa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hyperlink" Target="https://youtu.be/2c3CZouKJKs" TargetMode="Externa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hyperlink" Target="https://goo.gl/MgvFRc" TargetMode="Externa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4.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7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4.png"/></Relationships>
</file>

<file path=ppt/slides/_rels/slide7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oleObject" Target="../embeddings/oleObject3.bin"/><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9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oleObject" Target="../embeddings/oleObject4.bin"/><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96195F-2B1C-6440-9605-E01248932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267" y="402347"/>
            <a:ext cx="9732267" cy="6303253"/>
          </a:xfrm>
          <a:prstGeom prst="rect">
            <a:avLst/>
          </a:prstGeom>
        </p:spPr>
      </p:pic>
      <p:sp>
        <p:nvSpPr>
          <p:cNvPr id="9" name="Rectangle 8">
            <a:extLst>
              <a:ext uri="{FF2B5EF4-FFF2-40B4-BE49-F238E27FC236}">
                <a16:creationId xmlns:a16="http://schemas.microsoft.com/office/drawing/2014/main" id="{77475EC5-7733-824D-A245-F96F9855311D}"/>
              </a:ext>
            </a:extLst>
          </p:cNvPr>
          <p:cNvSpPr/>
          <p:nvPr/>
        </p:nvSpPr>
        <p:spPr>
          <a:xfrm>
            <a:off x="0" y="0"/>
            <a:ext cx="9144000" cy="6857999"/>
          </a:xfrm>
          <a:prstGeom prst="rect">
            <a:avLst/>
          </a:prstGeom>
          <a:solidFill>
            <a:srgbClr val="0000FF">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533400"/>
            <a:ext cx="7772400" cy="3581400"/>
          </a:xfrm>
          <a:noFill/>
        </p:spPr>
        <p:txBody>
          <a:bodyPr>
            <a:noAutofit/>
          </a:bodyPr>
          <a:lstStyle/>
          <a:p>
            <a:pPr algn="l"/>
            <a:r>
              <a:rPr lang="en-US" sz="3200" dirty="0">
                <a:solidFill>
                  <a:srgbClr val="FFFF00"/>
                </a:solidFill>
              </a:rPr>
              <a:t>CPEN 211: Introduction to Microcomputers</a:t>
            </a:r>
            <a:br>
              <a:rPr lang="en-US" sz="2800" dirty="0">
                <a:solidFill>
                  <a:srgbClr val="FFFF00"/>
                </a:solidFill>
              </a:rPr>
            </a:br>
            <a:br>
              <a:rPr lang="en-US" sz="2800" dirty="0">
                <a:solidFill>
                  <a:srgbClr val="FFFF00"/>
                </a:solidFill>
              </a:rPr>
            </a:br>
            <a:r>
              <a:rPr lang="en-US" sz="3600" dirty="0">
                <a:solidFill>
                  <a:srgbClr val="FFFF00"/>
                </a:solidFill>
              </a:rPr>
              <a:t>Slide Set 6: Verilog for Combinational Logic</a:t>
            </a:r>
            <a:endParaRPr lang="en-US" sz="3200" dirty="0">
              <a:solidFill>
                <a:srgbClr val="FFFF00"/>
              </a:solidFill>
            </a:endParaRPr>
          </a:p>
        </p:txBody>
      </p:sp>
      <p:sp>
        <p:nvSpPr>
          <p:cNvPr id="3" name="Subtitle 2"/>
          <p:cNvSpPr>
            <a:spLocks noGrp="1"/>
          </p:cNvSpPr>
          <p:nvPr>
            <p:ph type="subTitle" idx="1"/>
          </p:nvPr>
        </p:nvSpPr>
        <p:spPr>
          <a:xfrm>
            <a:off x="1371600" y="5562600"/>
            <a:ext cx="6400800" cy="838200"/>
          </a:xfrm>
        </p:spPr>
        <p:txBody>
          <a:bodyPr/>
          <a:lstStyle/>
          <a:p>
            <a:r>
              <a:rPr lang="en-US" dirty="0">
                <a:solidFill>
                  <a:srgbClr val="FFFF00"/>
                </a:solidFill>
              </a:rPr>
              <a:t>Prof. Tor Aamodt</a:t>
            </a:r>
          </a:p>
          <a:p>
            <a:endParaRPr lang="en-US" dirty="0">
              <a:solidFill>
                <a:srgbClr val="FFFF00"/>
              </a:solidFill>
            </a:endParaRPr>
          </a:p>
        </p:txBody>
      </p:sp>
      <p:sp>
        <p:nvSpPr>
          <p:cNvPr id="10" name="TextBox 9">
            <a:extLst>
              <a:ext uri="{FF2B5EF4-FFF2-40B4-BE49-F238E27FC236}">
                <a16:creationId xmlns:a16="http://schemas.microsoft.com/office/drawing/2014/main" id="{B91896F0-37DE-B741-9942-E2CA110E52C7}"/>
              </a:ext>
            </a:extLst>
          </p:cNvPr>
          <p:cNvSpPr txBox="1"/>
          <p:nvPr/>
        </p:nvSpPr>
        <p:spPr>
          <a:xfrm>
            <a:off x="249933" y="6324600"/>
            <a:ext cx="8436867" cy="400110"/>
          </a:xfrm>
          <a:prstGeom prst="rect">
            <a:avLst/>
          </a:prstGeom>
          <a:noFill/>
        </p:spPr>
        <p:txBody>
          <a:bodyPr wrap="square" rtlCol="0">
            <a:spAutoFit/>
          </a:bodyPr>
          <a:lstStyle/>
          <a:p>
            <a:r>
              <a:rPr lang="en-US" sz="1000" dirty="0">
                <a:solidFill>
                  <a:srgbClr val="FFFF00"/>
                </a:solidFill>
              </a:rPr>
              <a:t>[ Background image:  Logic gate diagram for a portion of the PDP 11 data path; The PDP 11 was a famous “minicomputer” from the 1970s. </a:t>
            </a:r>
          </a:p>
          <a:p>
            <a:r>
              <a:rPr lang="en-US" sz="1000" dirty="0">
                <a:solidFill>
                  <a:srgbClr val="FFFF00"/>
                </a:solidFill>
              </a:rPr>
              <a:t>  Copyright © DEC.  Source:  http://</a:t>
            </a:r>
            <a:r>
              <a:rPr lang="en-US" sz="1000" dirty="0" err="1">
                <a:solidFill>
                  <a:srgbClr val="FFFF00"/>
                </a:solidFill>
              </a:rPr>
              <a:t>www.psych.usyd.edu.au</a:t>
            </a:r>
            <a:r>
              <a:rPr lang="en-US" sz="1000" dirty="0">
                <a:solidFill>
                  <a:srgbClr val="FFFF00"/>
                </a:solidFill>
              </a:rPr>
              <a:t>/pdp-11/Images/11_20_dp.gif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a:t> </a:t>
            </a:r>
          </a:p>
        </p:txBody>
      </p:sp>
      <p:sp>
        <p:nvSpPr>
          <p:cNvPr id="96259" name="Rectangle 3"/>
          <p:cNvSpPr>
            <a:spLocks noGrp="1" noChangeArrowheads="1"/>
          </p:cNvSpPr>
          <p:nvPr>
            <p:ph type="body" idx="1"/>
          </p:nvPr>
        </p:nvSpPr>
        <p:spPr>
          <a:xfrm>
            <a:off x="762000" y="1524000"/>
            <a:ext cx="8001000" cy="3200400"/>
          </a:xfrm>
        </p:spPr>
        <p:txBody>
          <a:bodyPr>
            <a:normAutofit/>
          </a:bodyPr>
          <a:lstStyle/>
          <a:p>
            <a:pPr>
              <a:buNone/>
            </a:pPr>
            <a:r>
              <a:rPr lang="en-US" sz="2400" b="1" dirty="0"/>
              <a:t>The most important thing to remember:</a:t>
            </a:r>
            <a:endParaRPr lang="en-US" sz="2400" dirty="0"/>
          </a:p>
          <a:p>
            <a:pPr>
              <a:buNone/>
            </a:pPr>
            <a:endParaRPr lang="en-US" sz="2400" dirty="0"/>
          </a:p>
          <a:p>
            <a:pPr>
              <a:buNone/>
            </a:pPr>
            <a:r>
              <a:rPr lang="en-US" sz="2400" dirty="0"/>
              <a:t>There are many things that we can describe, but can not build</a:t>
            </a:r>
          </a:p>
          <a:p>
            <a:pPr>
              <a:buNone/>
            </a:pPr>
            <a:endParaRPr lang="en-US" sz="2400" dirty="0"/>
          </a:p>
          <a:p>
            <a:pPr marL="0" indent="0">
              <a:buNone/>
            </a:pPr>
            <a:r>
              <a:rPr lang="en-US" sz="2400" dirty="0"/>
              <a:t>Therefore, we should not expect all Verilog code to be “synthesizable”</a:t>
            </a:r>
          </a:p>
          <a:p>
            <a:pPr>
              <a:buNone/>
            </a:pPr>
            <a:endParaRPr lang="en-US" sz="2400" dirty="0"/>
          </a:p>
          <a:p>
            <a:pPr>
              <a:buNone/>
            </a:pPr>
            <a:endParaRPr lang="en-US" sz="2400" dirty="0"/>
          </a:p>
        </p:txBody>
      </p:sp>
      <p:sp>
        <p:nvSpPr>
          <p:cNvPr id="3" name="Footer Placeholder 2">
            <a:extLst>
              <a:ext uri="{FF2B5EF4-FFF2-40B4-BE49-F238E27FC236}">
                <a16:creationId xmlns:a16="http://schemas.microsoft.com/office/drawing/2014/main" id="{C32C7690-09D3-5B49-8A71-351334C46D71}"/>
              </a:ext>
            </a:extLst>
          </p:cNvPr>
          <p:cNvSpPr>
            <a:spLocks noGrp="1"/>
          </p:cNvSpPr>
          <p:nvPr>
            <p:ph type="ftr" sz="quarter" idx="11"/>
          </p:nvPr>
        </p:nvSpPr>
        <p:spPr/>
        <p:txBody>
          <a:bodyPr/>
          <a:lstStyle/>
          <a:p>
            <a:r>
              <a:rPr lang="en-US"/>
              <a:t>Slide Set #6</a:t>
            </a:r>
          </a:p>
        </p:txBody>
      </p:sp>
      <p:sp>
        <p:nvSpPr>
          <p:cNvPr id="4" name="Slide Number Placeholder 3">
            <a:extLst>
              <a:ext uri="{FF2B5EF4-FFF2-40B4-BE49-F238E27FC236}">
                <a16:creationId xmlns:a16="http://schemas.microsoft.com/office/drawing/2014/main" id="{5A3CC976-72DC-D440-B415-18E9F9FF1A76}"/>
              </a:ext>
            </a:extLst>
          </p:cNvPr>
          <p:cNvSpPr>
            <a:spLocks noGrp="1"/>
          </p:cNvSpPr>
          <p:nvPr>
            <p:ph type="sldNum" sz="quarter" idx="12"/>
          </p:nvPr>
        </p:nvSpPr>
        <p:spPr/>
        <p:txBody>
          <a:bodyPr/>
          <a:lstStyle/>
          <a:p>
            <a:fld id="{6F344C7A-0D93-FE43-BBB8-6C733ACB5A1E}" type="slidenum">
              <a:rPr lang="en-US" smtClean="0"/>
              <a:t>10</a:t>
            </a:fld>
            <a:endParaRPr 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a:t>Check Synthesis results using </a:t>
            </a:r>
            <a:br>
              <a:rPr lang="en-US" dirty="0"/>
            </a:br>
            <a:r>
              <a:rPr lang="en-US" dirty="0"/>
              <a:t>“RTL Viewer” in Quartus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7" y="1235489"/>
            <a:ext cx="9144000" cy="3704751"/>
          </a:xfrm>
          <a:prstGeom prst="rect">
            <a:avLst/>
          </a:prstGeom>
        </p:spPr>
      </p:pic>
      <p:sp>
        <p:nvSpPr>
          <p:cNvPr id="5" name="Rounded Rectangle 4"/>
          <p:cNvSpPr/>
          <p:nvPr/>
        </p:nvSpPr>
        <p:spPr>
          <a:xfrm>
            <a:off x="6172200" y="3798271"/>
            <a:ext cx="1219200" cy="457200"/>
          </a:xfrm>
          <a:prstGeom prst="roundRect">
            <a:avLst/>
          </a:prstGeom>
          <a:noFill/>
          <a:ln w="508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7" name="Straight Arrow Connector 6"/>
          <p:cNvCxnSpPr>
            <a:stCxn id="11" idx="0"/>
          </p:cNvCxnSpPr>
          <p:nvPr/>
        </p:nvCxnSpPr>
        <p:spPr>
          <a:xfrm flipV="1">
            <a:off x="4572000" y="4125188"/>
            <a:ext cx="1600200" cy="1132612"/>
          </a:xfrm>
          <a:prstGeom prst="straightConnector1">
            <a:avLst/>
          </a:prstGeom>
          <a:ln w="50800">
            <a:solidFill>
              <a:srgbClr val="0000FF"/>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57200" y="5257800"/>
            <a:ext cx="8229600" cy="1384995"/>
          </a:xfrm>
          <a:prstGeom prst="rect">
            <a:avLst/>
          </a:prstGeom>
          <a:noFill/>
        </p:spPr>
        <p:txBody>
          <a:bodyPr wrap="square" rtlCol="0">
            <a:spAutoFit/>
          </a:bodyPr>
          <a:lstStyle/>
          <a:p>
            <a:r>
              <a:rPr lang="en-US" sz="2800" dirty="0">
                <a:solidFill>
                  <a:srgbClr val="0000FF"/>
                </a:solidFill>
              </a:rPr>
              <a:t>Use RTL viewer for labs and while studying for midterm.  Helps you develop better intuition for Verilog; catch design errors.  </a:t>
            </a:r>
          </a:p>
        </p:txBody>
      </p:sp>
      <p:sp>
        <p:nvSpPr>
          <p:cNvPr id="6" name="Slide Number Placeholder 5"/>
          <p:cNvSpPr>
            <a:spLocks noGrp="1"/>
          </p:cNvSpPr>
          <p:nvPr>
            <p:ph type="sldNum" sz="quarter" idx="12"/>
          </p:nvPr>
        </p:nvSpPr>
        <p:spPr/>
        <p:txBody>
          <a:bodyPr/>
          <a:lstStyle/>
          <a:p>
            <a:fld id="{91428E00-80DD-2147-9602-1B9AC9547B01}" type="slidenum">
              <a:rPr lang="en-US" smtClean="0"/>
              <a:t>100</a:t>
            </a:fld>
            <a:endParaRPr lang="en-US"/>
          </a:p>
        </p:txBody>
      </p:sp>
      <p:sp>
        <p:nvSpPr>
          <p:cNvPr id="8" name="Footer Placeholder 7">
            <a:extLst>
              <a:ext uri="{FF2B5EF4-FFF2-40B4-BE49-F238E27FC236}">
                <a16:creationId xmlns:a16="http://schemas.microsoft.com/office/drawing/2014/main" id="{EDB17508-8AF4-5349-8354-1C1C74E99FB0}"/>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17703096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1" name="Object 2"/>
          <p:cNvGraphicFramePr>
            <a:graphicFrameLocks noChangeAspect="1"/>
          </p:cNvGraphicFramePr>
          <p:nvPr/>
        </p:nvGraphicFramePr>
        <p:xfrm>
          <a:off x="609600" y="1028565"/>
          <a:ext cx="8291513" cy="3222625"/>
        </p:xfrm>
        <a:graphic>
          <a:graphicData uri="http://schemas.openxmlformats.org/presentationml/2006/ole">
            <mc:AlternateContent xmlns:mc="http://schemas.openxmlformats.org/markup-compatibility/2006">
              <mc:Choice xmlns:v="urn:schemas-microsoft-com:vml" Requires="v">
                <p:oleObj name="Visio" r:id="rId3" imgW="5524500" imgH="2146300" progId="">
                  <p:embed/>
                </p:oleObj>
              </mc:Choice>
              <mc:Fallback>
                <p:oleObj name="Visio" r:id="rId3" imgW="5524500" imgH="2146300" progId="">
                  <p:embed/>
                  <p:pic>
                    <p:nvPicPr>
                      <p:cNvPr id="32771"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028565"/>
                        <a:ext cx="8291513" cy="322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6F344C7A-0D93-FE43-BBB8-6C733ACB5A1E}" type="slidenum">
              <a:rPr lang="en-US" smtClean="0"/>
              <a:t>101</a:t>
            </a:fld>
            <a:endParaRPr lang="en-US" dirty="0"/>
          </a:p>
        </p:txBody>
      </p:sp>
      <p:sp>
        <p:nvSpPr>
          <p:cNvPr id="5" name="Rectangle 4"/>
          <p:cNvSpPr/>
          <p:nvPr/>
        </p:nvSpPr>
        <p:spPr>
          <a:xfrm>
            <a:off x="2057400" y="4218122"/>
            <a:ext cx="14478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477000" y="4953000"/>
            <a:ext cx="14478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D8F4C6F-8A3E-8A45-87EB-4344F8292B6B}"/>
              </a:ext>
            </a:extLst>
          </p:cNvPr>
          <p:cNvSpPr txBox="1"/>
          <p:nvPr/>
        </p:nvSpPr>
        <p:spPr>
          <a:xfrm>
            <a:off x="242887" y="326755"/>
            <a:ext cx="5688839" cy="3785652"/>
          </a:xfrm>
          <a:prstGeom prst="rect">
            <a:avLst/>
          </a:prstGeom>
          <a:solidFill>
            <a:schemeClr val="bg1"/>
          </a:solidFill>
        </p:spPr>
        <p:txBody>
          <a:bodyPr wrap="square" rtlCol="0">
            <a:spAutoFit/>
          </a:bodyPr>
          <a:lstStyle/>
          <a:p>
            <a:r>
              <a:rPr lang="en-US" sz="2000" b="1" dirty="0"/>
              <a:t>IMPORTANT:  </a:t>
            </a:r>
            <a:r>
              <a:rPr lang="en-US" sz="2000" dirty="0"/>
              <a:t>If you write Verilog that connects output of combinational logic back to input (possibly through some other combinational logic block) you’ll get warnings in Quartus about “combinational loops” and/or inferred latches. </a:t>
            </a:r>
            <a:r>
              <a:rPr lang="en-US" sz="2000" dirty="0" err="1"/>
              <a:t>ModelSim</a:t>
            </a:r>
            <a:r>
              <a:rPr lang="en-US" sz="2000" dirty="0"/>
              <a:t> will not give you any warnings and may (or may not) hit an “iteration limit” error.  Synthesize with Quartus and check warnings!   </a:t>
            </a:r>
          </a:p>
          <a:p>
            <a:endParaRPr lang="en-US" sz="2000" dirty="0"/>
          </a:p>
          <a:p>
            <a:r>
              <a:rPr lang="en-US" sz="2000" b="1" dirty="0"/>
              <a:t>Check synthesis warnings for warnings about combinational loops.  Almost always a bug.</a:t>
            </a:r>
            <a:r>
              <a:rPr lang="en-US" sz="2000" dirty="0"/>
              <a:t>  </a:t>
            </a:r>
          </a:p>
          <a:p>
            <a:endParaRPr lang="en-US" sz="2000" dirty="0"/>
          </a:p>
        </p:txBody>
      </p:sp>
      <p:sp>
        <p:nvSpPr>
          <p:cNvPr id="10" name="TextBox 9">
            <a:extLst>
              <a:ext uri="{FF2B5EF4-FFF2-40B4-BE49-F238E27FC236}">
                <a16:creationId xmlns:a16="http://schemas.microsoft.com/office/drawing/2014/main" id="{C3CCAA86-AA16-A945-B14B-2B31A83B2E6C}"/>
              </a:ext>
            </a:extLst>
          </p:cNvPr>
          <p:cNvSpPr txBox="1"/>
          <p:nvPr/>
        </p:nvSpPr>
        <p:spPr>
          <a:xfrm>
            <a:off x="291204" y="4253641"/>
            <a:ext cx="4824479" cy="2308324"/>
          </a:xfrm>
          <a:prstGeom prst="rect">
            <a:avLst/>
          </a:prstGeom>
          <a:noFill/>
        </p:spPr>
        <p:txBody>
          <a:bodyPr wrap="square" rtlCol="0">
            <a:spAutoFit/>
          </a:bodyPr>
          <a:lstStyle/>
          <a:p>
            <a:r>
              <a:rPr lang="en-US" sz="2400" dirty="0"/>
              <a:t> </a:t>
            </a:r>
            <a:r>
              <a:rPr lang="en-US" sz="2400" b="1" dirty="0">
                <a:solidFill>
                  <a:srgbClr val="C00000"/>
                </a:solidFill>
              </a:rPr>
              <a:t>always</a:t>
            </a:r>
            <a:r>
              <a:rPr lang="en-US" sz="2400" dirty="0">
                <a:solidFill>
                  <a:srgbClr val="C00000"/>
                </a:solidFill>
              </a:rPr>
              <a:t> </a:t>
            </a:r>
            <a:r>
              <a:rPr lang="en-US" sz="2400" dirty="0">
                <a:solidFill>
                  <a:srgbClr val="0000FF"/>
                </a:solidFill>
              </a:rPr>
              <a:t>@</a:t>
            </a:r>
            <a:r>
              <a:rPr lang="en-US" sz="2400" dirty="0">
                <a:solidFill>
                  <a:srgbClr val="0432FF"/>
                </a:solidFill>
              </a:rPr>
              <a:t>(*)</a:t>
            </a:r>
            <a:r>
              <a:rPr lang="en-US" sz="2400" dirty="0"/>
              <a:t> </a:t>
            </a:r>
            <a:r>
              <a:rPr lang="en-US" sz="2400" b="1" dirty="0">
                <a:solidFill>
                  <a:srgbClr val="C00000"/>
                </a:solidFill>
              </a:rPr>
              <a:t>begin</a:t>
            </a:r>
          </a:p>
          <a:p>
            <a:r>
              <a:rPr lang="en-US" sz="2400" dirty="0"/>
              <a:t>    </a:t>
            </a:r>
            <a:r>
              <a:rPr lang="en-US" sz="2400" b="1" dirty="0">
                <a:solidFill>
                  <a:srgbClr val="C00000"/>
                </a:solidFill>
              </a:rPr>
              <a:t>if</a:t>
            </a:r>
            <a:r>
              <a:rPr lang="en-US" sz="2400" dirty="0">
                <a:solidFill>
                  <a:srgbClr val="C00000"/>
                </a:solidFill>
              </a:rPr>
              <a:t> </a:t>
            </a:r>
            <a:r>
              <a:rPr lang="en-US" sz="2400" dirty="0">
                <a:solidFill>
                  <a:srgbClr val="0000FF"/>
                </a:solidFill>
              </a:rPr>
              <a:t>(</a:t>
            </a:r>
            <a:r>
              <a:rPr lang="en-US" sz="2400" dirty="0" err="1"/>
              <a:t>sel</a:t>
            </a:r>
            <a:r>
              <a:rPr lang="en-US" sz="2400" dirty="0"/>
              <a:t> </a:t>
            </a:r>
            <a:r>
              <a:rPr lang="en-US" sz="2400" dirty="0">
                <a:solidFill>
                  <a:srgbClr val="0000FF"/>
                </a:solidFill>
              </a:rPr>
              <a:t>==</a:t>
            </a:r>
            <a:r>
              <a:rPr lang="en-US" sz="2400" dirty="0"/>
              <a:t> </a:t>
            </a:r>
            <a:r>
              <a:rPr lang="en-US" sz="2400" dirty="0">
                <a:solidFill>
                  <a:srgbClr val="7030A0"/>
                </a:solidFill>
              </a:rPr>
              <a:t>1'b0</a:t>
            </a:r>
            <a:r>
              <a:rPr lang="en-US" sz="2400" dirty="0">
                <a:solidFill>
                  <a:srgbClr val="0000FF"/>
                </a:solidFill>
              </a:rPr>
              <a:t>)</a:t>
            </a:r>
          </a:p>
          <a:p>
            <a:r>
              <a:rPr lang="en-US" sz="2400" dirty="0"/>
              <a:t>      Y </a:t>
            </a:r>
            <a:r>
              <a:rPr lang="en-US" sz="2400" dirty="0">
                <a:solidFill>
                  <a:srgbClr val="0000FF"/>
                </a:solidFill>
              </a:rPr>
              <a:t>=</a:t>
            </a:r>
            <a:r>
              <a:rPr lang="en-US" sz="2400" dirty="0"/>
              <a:t> Y</a:t>
            </a:r>
            <a:r>
              <a:rPr lang="en-US" sz="2400" dirty="0">
                <a:solidFill>
                  <a:srgbClr val="0000FF"/>
                </a:solidFill>
              </a:rPr>
              <a:t>;   </a:t>
            </a:r>
            <a:r>
              <a:rPr lang="en-US" sz="2400" b="1" dirty="0">
                <a:solidFill>
                  <a:srgbClr val="FF0000"/>
                </a:solidFill>
              </a:rPr>
              <a:t>//  DO </a:t>
            </a:r>
            <a:r>
              <a:rPr lang="en-US" sz="2400" b="1" u="sng" dirty="0">
                <a:solidFill>
                  <a:srgbClr val="FF0000"/>
                </a:solidFill>
              </a:rPr>
              <a:t>NOT</a:t>
            </a:r>
            <a:r>
              <a:rPr lang="en-US" sz="2400" b="1" dirty="0">
                <a:solidFill>
                  <a:srgbClr val="FF0000"/>
                </a:solidFill>
              </a:rPr>
              <a:t> DO THIS!!!</a:t>
            </a:r>
          </a:p>
          <a:p>
            <a:r>
              <a:rPr lang="en-US" sz="2400" dirty="0"/>
              <a:t>    </a:t>
            </a:r>
            <a:r>
              <a:rPr lang="en-US" sz="2400" b="1" dirty="0">
                <a:solidFill>
                  <a:srgbClr val="C00000"/>
                </a:solidFill>
              </a:rPr>
              <a:t>else</a:t>
            </a:r>
          </a:p>
          <a:p>
            <a:r>
              <a:rPr lang="en-US" sz="2400" dirty="0"/>
              <a:t>      Y </a:t>
            </a:r>
            <a:r>
              <a:rPr lang="en-US" sz="2400" dirty="0">
                <a:solidFill>
                  <a:srgbClr val="0000FF"/>
                </a:solidFill>
              </a:rPr>
              <a:t>=</a:t>
            </a:r>
            <a:r>
              <a:rPr lang="en-US" sz="2400" dirty="0"/>
              <a:t> B</a:t>
            </a:r>
            <a:r>
              <a:rPr lang="en-US" sz="2400" dirty="0">
                <a:solidFill>
                  <a:srgbClr val="0000FF"/>
                </a:solidFill>
              </a:rPr>
              <a:t>;</a:t>
            </a:r>
          </a:p>
          <a:p>
            <a:r>
              <a:rPr lang="en-US" sz="2400" dirty="0"/>
              <a:t>  </a:t>
            </a:r>
            <a:r>
              <a:rPr lang="en-US" sz="2400" b="1" dirty="0">
                <a:solidFill>
                  <a:srgbClr val="C00000"/>
                </a:solidFill>
              </a:rPr>
              <a:t>end</a:t>
            </a:r>
          </a:p>
        </p:txBody>
      </p:sp>
      <p:sp>
        <p:nvSpPr>
          <p:cNvPr id="7" name="Footer Placeholder 6">
            <a:extLst>
              <a:ext uri="{FF2B5EF4-FFF2-40B4-BE49-F238E27FC236}">
                <a16:creationId xmlns:a16="http://schemas.microsoft.com/office/drawing/2014/main" id="{1F82EE57-4F43-434B-B79C-8E2C0C78C2A9}"/>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39823513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0254E-D267-D441-933E-E5510204D8DF}"/>
              </a:ext>
            </a:extLst>
          </p:cNvPr>
          <p:cNvSpPr>
            <a:spLocks noGrp="1"/>
          </p:cNvSpPr>
          <p:nvPr>
            <p:ph type="title"/>
          </p:nvPr>
        </p:nvSpPr>
        <p:spPr/>
        <p:txBody>
          <a:bodyPr>
            <a:normAutofit fontScale="90000"/>
          </a:bodyPr>
          <a:lstStyle/>
          <a:p>
            <a:r>
              <a:rPr lang="en-US" dirty="0"/>
              <a:t>Synthesis Rules – Summary (for now)</a:t>
            </a:r>
          </a:p>
        </p:txBody>
      </p:sp>
      <p:sp>
        <p:nvSpPr>
          <p:cNvPr id="3" name="Content Placeholder 2">
            <a:extLst>
              <a:ext uri="{FF2B5EF4-FFF2-40B4-BE49-F238E27FC236}">
                <a16:creationId xmlns:a16="http://schemas.microsoft.com/office/drawing/2014/main" id="{0C552FDE-029F-9845-90E5-32B1EDCB94E4}"/>
              </a:ext>
            </a:extLst>
          </p:cNvPr>
          <p:cNvSpPr>
            <a:spLocks noGrp="1"/>
          </p:cNvSpPr>
          <p:nvPr>
            <p:ph idx="1"/>
          </p:nvPr>
        </p:nvSpPr>
        <p:spPr/>
        <p:txBody>
          <a:bodyPr>
            <a:normAutofit/>
          </a:bodyPr>
          <a:lstStyle/>
          <a:p>
            <a:r>
              <a:rPr lang="en-US" dirty="0"/>
              <a:t>We just introduced our first ”synthesis rule”.   Use it when you want to design combinational logic with an always block.</a:t>
            </a:r>
          </a:p>
          <a:p>
            <a:r>
              <a:rPr lang="en-US" dirty="0"/>
              <a:t>After we talk about sequential logic we will introduce a few more synthesis rules.   </a:t>
            </a:r>
          </a:p>
          <a:p>
            <a:r>
              <a:rPr lang="en-US" dirty="0"/>
              <a:t>However we will see the final and </a:t>
            </a:r>
            <a:r>
              <a:rPr lang="en-US" b="1" dirty="0"/>
              <a:t>most important rule </a:t>
            </a:r>
            <a:r>
              <a:rPr lang="en-US" dirty="0"/>
              <a:t>will be: </a:t>
            </a:r>
            <a:r>
              <a:rPr lang="en-US" b="1" i="1" dirty="0">
                <a:solidFill>
                  <a:srgbClr val="0000FF"/>
                </a:solidFill>
              </a:rPr>
              <a:t>Every use of an always block must match one of the synthesis rules.   </a:t>
            </a:r>
            <a:endParaRPr lang="en-US" dirty="0"/>
          </a:p>
        </p:txBody>
      </p:sp>
      <p:sp>
        <p:nvSpPr>
          <p:cNvPr id="4" name="Slide Number Placeholder 3">
            <a:extLst>
              <a:ext uri="{FF2B5EF4-FFF2-40B4-BE49-F238E27FC236}">
                <a16:creationId xmlns:a16="http://schemas.microsoft.com/office/drawing/2014/main" id="{D7884B8C-8A02-A04E-B71B-5C6E9D7E5211}"/>
              </a:ext>
            </a:extLst>
          </p:cNvPr>
          <p:cNvSpPr>
            <a:spLocks noGrp="1"/>
          </p:cNvSpPr>
          <p:nvPr>
            <p:ph type="sldNum" sz="quarter" idx="12"/>
          </p:nvPr>
        </p:nvSpPr>
        <p:spPr/>
        <p:txBody>
          <a:bodyPr/>
          <a:lstStyle/>
          <a:p>
            <a:fld id="{91428E00-80DD-2147-9602-1B9AC9547B01}" type="slidenum">
              <a:rPr lang="en-US" smtClean="0"/>
              <a:pPr/>
              <a:t>102</a:t>
            </a:fld>
            <a:endParaRPr lang="en-US"/>
          </a:p>
        </p:txBody>
      </p:sp>
      <p:sp>
        <p:nvSpPr>
          <p:cNvPr id="6" name="Footer Placeholder 5">
            <a:extLst>
              <a:ext uri="{FF2B5EF4-FFF2-40B4-BE49-F238E27FC236}">
                <a16:creationId xmlns:a16="http://schemas.microsoft.com/office/drawing/2014/main" id="{27D6C8AE-614A-2A4C-9D74-7B223B4E6A0A}"/>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37634230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56071-EE0A-76A1-88D3-BF814C058A00}"/>
              </a:ext>
            </a:extLst>
          </p:cNvPr>
          <p:cNvSpPr>
            <a:spLocks noGrp="1"/>
          </p:cNvSpPr>
          <p:nvPr>
            <p:ph type="title"/>
          </p:nvPr>
        </p:nvSpPr>
        <p:spPr/>
        <p:txBody>
          <a:bodyPr/>
          <a:lstStyle/>
          <a:p>
            <a:r>
              <a:rPr lang="en-US" dirty="0"/>
              <a:t>Preview: Flip-flops and registers?</a:t>
            </a:r>
          </a:p>
        </p:txBody>
      </p:sp>
      <p:sp>
        <p:nvSpPr>
          <p:cNvPr id="3" name="Content Placeholder 2">
            <a:extLst>
              <a:ext uri="{FF2B5EF4-FFF2-40B4-BE49-F238E27FC236}">
                <a16:creationId xmlns:a16="http://schemas.microsoft.com/office/drawing/2014/main" id="{D77AAC2D-7B45-4E2D-FED1-5B297244F7E2}"/>
              </a:ext>
            </a:extLst>
          </p:cNvPr>
          <p:cNvSpPr>
            <a:spLocks noGrp="1"/>
          </p:cNvSpPr>
          <p:nvPr>
            <p:ph idx="1"/>
          </p:nvPr>
        </p:nvSpPr>
        <p:spPr>
          <a:xfrm>
            <a:off x="114300" y="1660905"/>
            <a:ext cx="8915400" cy="3630225"/>
          </a:xfrm>
        </p:spPr>
        <p:txBody>
          <a:bodyPr>
            <a:normAutofit fontScale="77500" lnSpcReduction="20000"/>
          </a:bodyPr>
          <a:lstStyle/>
          <a:p>
            <a:r>
              <a:rPr lang="en-US" dirty="0"/>
              <a:t>Verilog has no built-in way to describe flip-flops</a:t>
            </a:r>
          </a:p>
          <a:p>
            <a:pPr lvl="1"/>
            <a:r>
              <a:rPr lang="en-US" dirty="0"/>
              <a:t>because it’s secretly a simulator construction language</a:t>
            </a:r>
          </a:p>
          <a:p>
            <a:pPr lvl="1"/>
            <a:r>
              <a:rPr lang="en-US" dirty="0"/>
              <a:t>but has syntax that </a:t>
            </a:r>
            <a:r>
              <a:rPr lang="en-US" i="1" dirty="0"/>
              <a:t>looks</a:t>
            </a:r>
            <a:r>
              <a:rPr lang="en-US" dirty="0"/>
              <a:t> like it does, presumably to confuse everyone</a:t>
            </a:r>
          </a:p>
          <a:p>
            <a:pPr lvl="4"/>
            <a:endParaRPr lang="en-US" dirty="0"/>
          </a:p>
          <a:p>
            <a:r>
              <a:rPr lang="en-US" dirty="0"/>
              <a:t>registers are inferred from</a:t>
            </a:r>
          </a:p>
          <a:p>
            <a:pPr lvl="1"/>
            <a:r>
              <a:rPr lang="en-US" dirty="0"/>
              <a:t>declaration syntax, </a:t>
            </a:r>
            <a:r>
              <a:rPr lang="en-US" i="1" dirty="0"/>
              <a:t>and</a:t>
            </a:r>
          </a:p>
          <a:p>
            <a:pPr lvl="1"/>
            <a:r>
              <a:rPr lang="en-US" dirty="0"/>
              <a:t>how you </a:t>
            </a:r>
            <a:r>
              <a:rPr lang="en-US" b="1" dirty="0"/>
              <a:t>use them</a:t>
            </a:r>
          </a:p>
          <a:p>
            <a:pPr lvl="4"/>
            <a:endParaRPr lang="en-US" dirty="0"/>
          </a:p>
          <a:p>
            <a:r>
              <a:rPr lang="en-US" dirty="0"/>
              <a:t>example:   </a:t>
            </a:r>
            <a:r>
              <a:rPr lang="en-US" dirty="0">
                <a:latin typeface="Consolas" panose="020B0609020204030204" pitchFamily="49" charset="0"/>
                <a:cs typeface="Consolas" panose="020B0609020204030204" pitchFamily="49" charset="0"/>
              </a:rPr>
              <a:t>reg [3:0]</a:t>
            </a:r>
            <a:r>
              <a:rPr lang="en-US" dirty="0"/>
              <a:t>  </a:t>
            </a:r>
            <a:r>
              <a:rPr lang="en-US" dirty="0">
                <a:sym typeface="Wingdings" pitchFamily="2" charset="2"/>
              </a:rPr>
              <a:t>  </a:t>
            </a:r>
            <a:r>
              <a:rPr lang="en-US" i="1" dirty="0">
                <a:sym typeface="Wingdings" pitchFamily="2" charset="2"/>
              </a:rPr>
              <a:t>maybe </a:t>
            </a:r>
            <a:r>
              <a:rPr lang="en-US" dirty="0">
                <a:sym typeface="Wingdings" pitchFamily="2" charset="2"/>
              </a:rPr>
              <a:t>a four-bit register, </a:t>
            </a:r>
            <a:r>
              <a:rPr lang="en-US" i="1" dirty="0">
                <a:sym typeface="Wingdings" pitchFamily="2" charset="2"/>
              </a:rPr>
              <a:t>maybe not</a:t>
            </a:r>
          </a:p>
        </p:txBody>
      </p:sp>
      <p:pic>
        <p:nvPicPr>
          <p:cNvPr id="5" name="Picture 4">
            <a:extLst>
              <a:ext uri="{FF2B5EF4-FFF2-40B4-BE49-F238E27FC236}">
                <a16:creationId xmlns:a16="http://schemas.microsoft.com/office/drawing/2014/main" id="{E645149F-BAD5-ECDF-34F6-02ECCD9A0737}"/>
              </a:ext>
            </a:extLst>
          </p:cNvPr>
          <p:cNvPicPr>
            <a:picLocks noChangeAspect="1"/>
          </p:cNvPicPr>
          <p:nvPr/>
        </p:nvPicPr>
        <p:blipFill>
          <a:blip r:embed="rId2"/>
          <a:stretch>
            <a:fillRect/>
          </a:stretch>
        </p:blipFill>
        <p:spPr>
          <a:xfrm>
            <a:off x="8489049" y="1981200"/>
            <a:ext cx="426350" cy="399218"/>
          </a:xfrm>
          <a:prstGeom prst="rect">
            <a:avLst/>
          </a:prstGeom>
        </p:spPr>
      </p:pic>
      <p:sp>
        <p:nvSpPr>
          <p:cNvPr id="6" name="TextBox 5">
            <a:extLst>
              <a:ext uri="{FF2B5EF4-FFF2-40B4-BE49-F238E27FC236}">
                <a16:creationId xmlns:a16="http://schemas.microsoft.com/office/drawing/2014/main" id="{F5FACDF7-9CDF-47DE-B97A-D6427C9A6516}"/>
              </a:ext>
            </a:extLst>
          </p:cNvPr>
          <p:cNvSpPr txBox="1"/>
          <p:nvPr/>
        </p:nvSpPr>
        <p:spPr>
          <a:xfrm>
            <a:off x="1908444" y="5286368"/>
            <a:ext cx="5587299" cy="553998"/>
          </a:xfrm>
          <a:prstGeom prst="rect">
            <a:avLst/>
          </a:prstGeom>
          <a:noFill/>
        </p:spPr>
        <p:txBody>
          <a:bodyPr wrap="none" rtlCol="0">
            <a:spAutoFit/>
          </a:bodyPr>
          <a:lstStyle/>
          <a:p>
            <a:r>
              <a:rPr lang="en-US" sz="3000" b="1" dirty="0">
                <a:solidFill>
                  <a:srgbClr val="A41D34"/>
                </a:solidFill>
              </a:rPr>
              <a:t>(yes, this is as insane as it sounds)</a:t>
            </a:r>
          </a:p>
        </p:txBody>
      </p:sp>
    </p:spTree>
    <p:extLst>
      <p:ext uri="{BB962C8B-B14F-4D97-AF65-F5344CB8AC3E}">
        <p14:creationId xmlns:p14="http://schemas.microsoft.com/office/powerpoint/2010/main" val="320666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6"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2A0482-1AB8-1CFE-94CC-2B3955C18245}"/>
              </a:ext>
            </a:extLst>
          </p:cNvPr>
          <p:cNvSpPr>
            <a:spLocks noGrp="1"/>
          </p:cNvSpPr>
          <p:nvPr>
            <p:ph type="title"/>
          </p:nvPr>
        </p:nvSpPr>
        <p:spPr/>
        <p:txBody>
          <a:bodyPr/>
          <a:lstStyle/>
          <a:p>
            <a:r>
              <a:rPr lang="en-US" dirty="0"/>
              <a:t>A flip-flop: the simulator view</a:t>
            </a:r>
          </a:p>
        </p:txBody>
      </p:sp>
      <p:sp>
        <p:nvSpPr>
          <p:cNvPr id="10" name="Content Placeholder 9">
            <a:extLst>
              <a:ext uri="{FF2B5EF4-FFF2-40B4-BE49-F238E27FC236}">
                <a16:creationId xmlns:a16="http://schemas.microsoft.com/office/drawing/2014/main" id="{56EA84F4-1AB9-43FD-CE82-D47CFEB6BF11}"/>
              </a:ext>
            </a:extLst>
          </p:cNvPr>
          <p:cNvSpPr>
            <a:spLocks noGrp="1"/>
          </p:cNvSpPr>
          <p:nvPr>
            <p:ph idx="1"/>
          </p:nvPr>
        </p:nvSpPr>
        <p:spPr>
          <a:xfrm>
            <a:off x="2352040" y="2109630"/>
            <a:ext cx="6163310" cy="1202531"/>
          </a:xfrm>
        </p:spPr>
        <p:txBody>
          <a:bodyPr>
            <a:normAutofit fontScale="85000" lnSpcReduction="20000"/>
          </a:bodyPr>
          <a:lstStyle/>
          <a:p>
            <a:pPr marL="0" indent="0">
              <a:buNone/>
            </a:pPr>
            <a:r>
              <a:rPr lang="en-US" dirty="0"/>
              <a:t>D-flip-flop rules:</a:t>
            </a:r>
          </a:p>
          <a:p>
            <a:pPr lvl="1"/>
            <a:r>
              <a:rPr lang="en-US" dirty="0"/>
              <a:t>at the rising edge of </a:t>
            </a:r>
            <a:r>
              <a:rPr lang="en-US" dirty="0" err="1"/>
              <a:t>clk</a:t>
            </a:r>
            <a:r>
              <a:rPr lang="en-US" dirty="0"/>
              <a:t>, D copied to Q</a:t>
            </a:r>
          </a:p>
          <a:p>
            <a:pPr lvl="1"/>
            <a:r>
              <a:rPr lang="en-US" dirty="0"/>
              <a:t>Q retains value until next rising edge of </a:t>
            </a:r>
            <a:r>
              <a:rPr lang="en-US" dirty="0" err="1"/>
              <a:t>clk</a:t>
            </a:r>
            <a:endParaRPr lang="en-US" dirty="0"/>
          </a:p>
        </p:txBody>
      </p:sp>
      <p:pic>
        <p:nvPicPr>
          <p:cNvPr id="8" name="Picture 7">
            <a:extLst>
              <a:ext uri="{FF2B5EF4-FFF2-40B4-BE49-F238E27FC236}">
                <a16:creationId xmlns:a16="http://schemas.microsoft.com/office/drawing/2014/main" id="{B427D139-FC60-737A-8B0E-BEDD44783070}"/>
              </a:ext>
            </a:extLst>
          </p:cNvPr>
          <p:cNvPicPr>
            <a:picLocks noChangeAspect="1"/>
          </p:cNvPicPr>
          <p:nvPr/>
        </p:nvPicPr>
        <p:blipFill>
          <a:blip r:embed="rId2"/>
          <a:stretch>
            <a:fillRect/>
          </a:stretch>
        </p:blipFill>
        <p:spPr>
          <a:xfrm>
            <a:off x="793416" y="2156300"/>
            <a:ext cx="1285875" cy="1228725"/>
          </a:xfrm>
          <a:prstGeom prst="rect">
            <a:avLst/>
          </a:prstGeom>
        </p:spPr>
      </p:pic>
      <p:sp>
        <p:nvSpPr>
          <p:cNvPr id="9" name="TextBox 8">
            <a:extLst>
              <a:ext uri="{FF2B5EF4-FFF2-40B4-BE49-F238E27FC236}">
                <a16:creationId xmlns:a16="http://schemas.microsoft.com/office/drawing/2014/main" id="{F678B9C4-FE71-AFC6-13DE-81CC3BD57A85}"/>
              </a:ext>
            </a:extLst>
          </p:cNvPr>
          <p:cNvSpPr txBox="1"/>
          <p:nvPr/>
        </p:nvSpPr>
        <p:spPr>
          <a:xfrm>
            <a:off x="3926837" y="3386585"/>
            <a:ext cx="4062331" cy="1754326"/>
          </a:xfrm>
          <a:prstGeom prst="rect">
            <a:avLst/>
          </a:prstGeom>
          <a:noFill/>
        </p:spPr>
        <p:txBody>
          <a:bodyPr wrap="none" rtlCol="0">
            <a:spAutoFit/>
          </a:bodyPr>
          <a:lstStyle/>
          <a:p>
            <a:r>
              <a:rPr lang="en-US" sz="1350" b="1" dirty="0">
                <a:latin typeface="Consolas" panose="020B0609020204030204" pitchFamily="49" charset="0"/>
                <a:cs typeface="Consolas" panose="020B0609020204030204" pitchFamily="49" charset="0"/>
              </a:rPr>
              <a:t>module</a:t>
            </a:r>
            <a:r>
              <a:rPr lang="en-US" sz="1350" dirty="0">
                <a:latin typeface="Consolas" panose="020B0609020204030204" pitchFamily="49" charset="0"/>
                <a:cs typeface="Consolas" panose="020B0609020204030204" pitchFamily="49" charset="0"/>
              </a:rPr>
              <a:t> </a:t>
            </a:r>
            <a:r>
              <a:rPr lang="en-US" sz="1350" dirty="0" err="1">
                <a:latin typeface="Consolas" panose="020B0609020204030204" pitchFamily="49" charset="0"/>
                <a:cs typeface="Consolas" panose="020B0609020204030204" pitchFamily="49" charset="0"/>
              </a:rPr>
              <a:t>dff</a:t>
            </a:r>
            <a:r>
              <a:rPr lang="en-US" sz="1350" dirty="0">
                <a:latin typeface="Consolas" panose="020B0609020204030204" pitchFamily="49" charset="0"/>
                <a:cs typeface="Consolas" panose="020B0609020204030204" pitchFamily="49" charset="0"/>
              </a:rPr>
              <a:t>(</a:t>
            </a:r>
            <a:r>
              <a:rPr lang="en-US" sz="1350" b="1" dirty="0">
                <a:latin typeface="Consolas" panose="020B0609020204030204" pitchFamily="49" charset="0"/>
                <a:cs typeface="Consolas" panose="020B0609020204030204" pitchFamily="49" charset="0"/>
              </a:rPr>
              <a:t>input</a:t>
            </a:r>
            <a:r>
              <a:rPr lang="en-US" sz="1350" dirty="0">
                <a:latin typeface="Consolas" panose="020B0609020204030204" pitchFamily="49" charset="0"/>
                <a:cs typeface="Consolas" panose="020B0609020204030204" pitchFamily="49" charset="0"/>
              </a:rPr>
              <a:t> </a:t>
            </a:r>
            <a:r>
              <a:rPr lang="en-US" sz="1350" dirty="0" err="1">
                <a:latin typeface="Consolas" panose="020B0609020204030204" pitchFamily="49" charset="0"/>
                <a:cs typeface="Consolas" panose="020B0609020204030204" pitchFamily="49" charset="0"/>
              </a:rPr>
              <a:t>clk</a:t>
            </a:r>
            <a:r>
              <a:rPr lang="en-US" sz="1350" dirty="0">
                <a:latin typeface="Consolas" panose="020B0609020204030204" pitchFamily="49" charset="0"/>
                <a:cs typeface="Consolas" panose="020B0609020204030204" pitchFamily="49" charset="0"/>
              </a:rPr>
              <a:t>, </a:t>
            </a:r>
            <a:r>
              <a:rPr lang="en-US" sz="1350" b="1" dirty="0">
                <a:latin typeface="Consolas" panose="020B0609020204030204" pitchFamily="49" charset="0"/>
                <a:cs typeface="Consolas" panose="020B0609020204030204" pitchFamily="49" charset="0"/>
              </a:rPr>
              <a:t>input</a:t>
            </a:r>
            <a:r>
              <a:rPr lang="en-US" sz="1350" dirty="0">
                <a:latin typeface="Consolas" panose="020B0609020204030204" pitchFamily="49" charset="0"/>
                <a:cs typeface="Consolas" panose="020B0609020204030204" pitchFamily="49" charset="0"/>
              </a:rPr>
              <a:t> D, </a:t>
            </a:r>
            <a:r>
              <a:rPr lang="en-US" sz="1350" b="1" dirty="0">
                <a:latin typeface="Consolas" panose="020B0609020204030204" pitchFamily="49" charset="0"/>
                <a:cs typeface="Consolas" panose="020B0609020204030204" pitchFamily="49" charset="0"/>
              </a:rPr>
              <a:t>output</a:t>
            </a:r>
            <a:r>
              <a:rPr lang="en-US" sz="1350" dirty="0">
                <a:latin typeface="Consolas" panose="020B0609020204030204" pitchFamily="49" charset="0"/>
                <a:cs typeface="Consolas" panose="020B0609020204030204" pitchFamily="49" charset="0"/>
              </a:rPr>
              <a:t> Q);</a:t>
            </a:r>
          </a:p>
          <a:p>
            <a:r>
              <a:rPr lang="en-US" sz="1350" dirty="0">
                <a:latin typeface="Consolas" panose="020B0609020204030204" pitchFamily="49" charset="0"/>
                <a:cs typeface="Consolas" panose="020B0609020204030204" pitchFamily="49" charset="0"/>
              </a:rPr>
              <a:t>  </a:t>
            </a:r>
            <a:r>
              <a:rPr lang="en-US" sz="1350" b="1" dirty="0">
                <a:latin typeface="Consolas" panose="020B0609020204030204" pitchFamily="49" charset="0"/>
                <a:cs typeface="Consolas" panose="020B0609020204030204" pitchFamily="49" charset="0"/>
              </a:rPr>
              <a:t>reg</a:t>
            </a:r>
            <a:r>
              <a:rPr lang="en-US" sz="1350" dirty="0">
                <a:latin typeface="Consolas" panose="020B0609020204030204" pitchFamily="49" charset="0"/>
                <a:cs typeface="Consolas" panose="020B0609020204030204" pitchFamily="49" charset="0"/>
              </a:rPr>
              <a:t> r;</a:t>
            </a:r>
          </a:p>
          <a:p>
            <a:r>
              <a:rPr lang="en-US" sz="1350" dirty="0">
                <a:latin typeface="Consolas" panose="020B0609020204030204" pitchFamily="49" charset="0"/>
                <a:cs typeface="Consolas" panose="020B0609020204030204" pitchFamily="49" charset="0"/>
              </a:rPr>
              <a:t>  </a:t>
            </a:r>
            <a:r>
              <a:rPr lang="en-US" sz="1350" b="1" dirty="0">
                <a:latin typeface="Consolas" panose="020B0609020204030204" pitchFamily="49" charset="0"/>
                <a:cs typeface="Consolas" panose="020B0609020204030204" pitchFamily="49" charset="0"/>
              </a:rPr>
              <a:t>assign</a:t>
            </a:r>
            <a:r>
              <a:rPr lang="en-US" sz="1350" dirty="0">
                <a:latin typeface="Consolas" panose="020B0609020204030204" pitchFamily="49" charset="0"/>
                <a:cs typeface="Consolas" panose="020B0609020204030204" pitchFamily="49" charset="0"/>
              </a:rPr>
              <a:t> Q = r;</a:t>
            </a:r>
          </a:p>
          <a:p>
            <a:endParaRPr lang="en-US" sz="1350" dirty="0">
              <a:latin typeface="Consolas" panose="020B0609020204030204" pitchFamily="49" charset="0"/>
              <a:cs typeface="Consolas" panose="020B0609020204030204" pitchFamily="49" charset="0"/>
            </a:endParaRPr>
          </a:p>
          <a:p>
            <a:r>
              <a:rPr lang="en-US" sz="1350" dirty="0">
                <a:latin typeface="Consolas" panose="020B0609020204030204" pitchFamily="49" charset="0"/>
                <a:cs typeface="Consolas" panose="020B0609020204030204" pitchFamily="49" charset="0"/>
              </a:rPr>
              <a:t>  </a:t>
            </a:r>
            <a:r>
              <a:rPr lang="en-US" sz="1350" b="1" dirty="0" err="1">
                <a:latin typeface="Consolas" panose="020B0609020204030204" pitchFamily="49" charset="0"/>
                <a:cs typeface="Consolas" panose="020B0609020204030204" pitchFamily="49" charset="0"/>
              </a:rPr>
              <a:t>always_ff</a:t>
            </a:r>
            <a:r>
              <a:rPr lang="en-US" sz="1350" dirty="0">
                <a:latin typeface="Consolas" panose="020B0609020204030204" pitchFamily="49" charset="0"/>
                <a:cs typeface="Consolas" panose="020B0609020204030204" pitchFamily="49" charset="0"/>
              </a:rPr>
              <a:t> @(</a:t>
            </a:r>
            <a:r>
              <a:rPr lang="en-US" sz="1350" b="1" dirty="0" err="1">
                <a:latin typeface="Consolas" panose="020B0609020204030204" pitchFamily="49" charset="0"/>
                <a:cs typeface="Consolas" panose="020B0609020204030204" pitchFamily="49" charset="0"/>
              </a:rPr>
              <a:t>posedge</a:t>
            </a:r>
            <a:r>
              <a:rPr lang="en-US" sz="1350" dirty="0">
                <a:latin typeface="Consolas" panose="020B0609020204030204" pitchFamily="49" charset="0"/>
                <a:cs typeface="Consolas" panose="020B0609020204030204" pitchFamily="49" charset="0"/>
              </a:rPr>
              <a:t> </a:t>
            </a:r>
            <a:r>
              <a:rPr lang="en-US" sz="1350" dirty="0" err="1">
                <a:latin typeface="Consolas" panose="020B0609020204030204" pitchFamily="49" charset="0"/>
                <a:cs typeface="Consolas" panose="020B0609020204030204" pitchFamily="49" charset="0"/>
              </a:rPr>
              <a:t>clk</a:t>
            </a:r>
            <a:r>
              <a:rPr lang="en-US" sz="1350" dirty="0">
                <a:latin typeface="Consolas" panose="020B0609020204030204" pitchFamily="49" charset="0"/>
                <a:cs typeface="Consolas" panose="020B0609020204030204" pitchFamily="49" charset="0"/>
              </a:rPr>
              <a:t>) </a:t>
            </a:r>
            <a:r>
              <a:rPr lang="en-US" sz="1350" b="1" dirty="0">
                <a:latin typeface="Consolas" panose="020B0609020204030204" pitchFamily="49" charset="0"/>
                <a:cs typeface="Consolas" panose="020B0609020204030204" pitchFamily="49" charset="0"/>
              </a:rPr>
              <a:t>begin</a:t>
            </a:r>
          </a:p>
          <a:p>
            <a:r>
              <a:rPr lang="en-US" sz="1350" dirty="0">
                <a:latin typeface="Consolas" panose="020B0609020204030204" pitchFamily="49" charset="0"/>
                <a:cs typeface="Consolas" panose="020B0609020204030204" pitchFamily="49" charset="0"/>
              </a:rPr>
              <a:t>    r &lt;= D;</a:t>
            </a:r>
          </a:p>
          <a:p>
            <a:r>
              <a:rPr lang="en-US" sz="1350" dirty="0">
                <a:latin typeface="Consolas" panose="020B0609020204030204" pitchFamily="49" charset="0"/>
                <a:cs typeface="Consolas" panose="020B0609020204030204" pitchFamily="49" charset="0"/>
              </a:rPr>
              <a:t>  </a:t>
            </a:r>
            <a:r>
              <a:rPr lang="en-US" sz="1350" b="1" dirty="0">
                <a:latin typeface="Consolas" panose="020B0609020204030204" pitchFamily="49" charset="0"/>
                <a:cs typeface="Consolas" panose="020B0609020204030204" pitchFamily="49" charset="0"/>
              </a:rPr>
              <a:t>end</a:t>
            </a:r>
          </a:p>
          <a:p>
            <a:r>
              <a:rPr lang="en-US" sz="1350" b="1" dirty="0" err="1">
                <a:latin typeface="Consolas" panose="020B0609020204030204" pitchFamily="49" charset="0"/>
                <a:cs typeface="Consolas" panose="020B0609020204030204" pitchFamily="49" charset="0"/>
              </a:rPr>
              <a:t>endmodule</a:t>
            </a:r>
            <a:r>
              <a:rPr lang="en-US" sz="1350" dirty="0">
                <a:latin typeface="Consolas" panose="020B0609020204030204" pitchFamily="49" charset="0"/>
                <a:cs typeface="Consolas" panose="020B0609020204030204" pitchFamily="49" charset="0"/>
              </a:rPr>
              <a:t>: </a:t>
            </a:r>
            <a:r>
              <a:rPr lang="en-US" sz="1350" dirty="0" err="1">
                <a:latin typeface="Consolas" panose="020B0609020204030204" pitchFamily="49" charset="0"/>
                <a:cs typeface="Consolas" panose="020B0609020204030204" pitchFamily="49" charset="0"/>
              </a:rPr>
              <a:t>dff</a:t>
            </a:r>
            <a:endParaRPr lang="en-US" sz="1350" dirty="0">
              <a:latin typeface="Consolas" panose="020B0609020204030204" pitchFamily="49" charset="0"/>
              <a:cs typeface="Consolas" panose="020B0609020204030204" pitchFamily="49" charset="0"/>
            </a:endParaRPr>
          </a:p>
        </p:txBody>
      </p:sp>
      <p:grpSp>
        <p:nvGrpSpPr>
          <p:cNvPr id="11" name="Group 10">
            <a:extLst>
              <a:ext uri="{FF2B5EF4-FFF2-40B4-BE49-F238E27FC236}">
                <a16:creationId xmlns:a16="http://schemas.microsoft.com/office/drawing/2014/main" id="{220E589B-695A-F8BB-B725-AF1A364D5239}"/>
              </a:ext>
            </a:extLst>
          </p:cNvPr>
          <p:cNvGrpSpPr/>
          <p:nvPr/>
        </p:nvGrpSpPr>
        <p:grpSpPr>
          <a:xfrm>
            <a:off x="727561" y="3464313"/>
            <a:ext cx="3399937" cy="646331"/>
            <a:chOff x="6171750" y="1629663"/>
            <a:chExt cx="4533249" cy="861775"/>
          </a:xfrm>
        </p:grpSpPr>
        <p:sp>
          <p:nvSpPr>
            <p:cNvPr id="12" name="TextBox 11">
              <a:extLst>
                <a:ext uri="{FF2B5EF4-FFF2-40B4-BE49-F238E27FC236}">
                  <a16:creationId xmlns:a16="http://schemas.microsoft.com/office/drawing/2014/main" id="{B5D41AA8-A08B-5781-479F-EEB0F9B1C0F9}"/>
                </a:ext>
              </a:extLst>
            </p:cNvPr>
            <p:cNvSpPr txBox="1"/>
            <p:nvPr/>
          </p:nvSpPr>
          <p:spPr>
            <a:xfrm>
              <a:off x="6171750" y="1629663"/>
              <a:ext cx="4262792" cy="861775"/>
            </a:xfrm>
            <a:prstGeom prst="rect">
              <a:avLst/>
            </a:prstGeom>
            <a:noFill/>
          </p:spPr>
          <p:txBody>
            <a:bodyPr wrap="none" rtlCol="0">
              <a:spAutoFit/>
            </a:bodyPr>
            <a:lstStyle/>
            <a:p>
              <a:pPr algn="ctr"/>
              <a:r>
                <a:rPr lang="en-US" dirty="0">
                  <a:solidFill>
                    <a:srgbClr val="A41D34"/>
                  </a:solidFill>
                </a:rPr>
                <a:t>variable to retain value</a:t>
              </a:r>
            </a:p>
            <a:p>
              <a:pPr algn="ctr"/>
              <a:r>
                <a:rPr lang="en-US" dirty="0">
                  <a:solidFill>
                    <a:schemeClr val="tx1">
                      <a:lumMod val="50000"/>
                      <a:lumOff val="50000"/>
                    </a:schemeClr>
                  </a:solidFill>
                </a:rPr>
                <a:t>(you can think of this as the reg)</a:t>
              </a:r>
            </a:p>
          </p:txBody>
        </p:sp>
        <p:cxnSp>
          <p:nvCxnSpPr>
            <p:cNvPr id="13" name="Straight Arrow Connector 12">
              <a:extLst>
                <a:ext uri="{FF2B5EF4-FFF2-40B4-BE49-F238E27FC236}">
                  <a16:creationId xmlns:a16="http://schemas.microsoft.com/office/drawing/2014/main" id="{7EDFE4D2-081B-E85F-E595-2658A3444AD6}"/>
                </a:ext>
              </a:extLst>
            </p:cNvPr>
            <p:cNvCxnSpPr>
              <a:cxnSpLocks/>
            </p:cNvCxnSpPr>
            <p:nvPr/>
          </p:nvCxnSpPr>
          <p:spPr>
            <a:xfrm>
              <a:off x="9828240" y="1860496"/>
              <a:ext cx="876759" cy="126491"/>
            </a:xfrm>
            <a:prstGeom prst="straightConnector1">
              <a:avLst/>
            </a:prstGeom>
            <a:ln w="25400">
              <a:solidFill>
                <a:srgbClr val="A41D34"/>
              </a:solidFill>
              <a:tailEnd type="triangle" w="med" len="lg"/>
            </a:ln>
            <a:effectLst>
              <a:glow rad="63500">
                <a:schemeClr val="bg1">
                  <a:alpha val="80000"/>
                </a:schemeClr>
              </a:glow>
            </a:effectLst>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54C08B7D-0145-24B9-C2F8-2297B2E613D7}"/>
              </a:ext>
            </a:extLst>
          </p:cNvPr>
          <p:cNvGrpSpPr/>
          <p:nvPr/>
        </p:nvGrpSpPr>
        <p:grpSpPr>
          <a:xfrm>
            <a:off x="774290" y="4338412"/>
            <a:ext cx="3353681" cy="646331"/>
            <a:chOff x="6016676" y="1787638"/>
            <a:chExt cx="4471575" cy="861775"/>
          </a:xfrm>
        </p:grpSpPr>
        <p:sp>
          <p:nvSpPr>
            <p:cNvPr id="16" name="TextBox 15">
              <a:extLst>
                <a:ext uri="{FF2B5EF4-FFF2-40B4-BE49-F238E27FC236}">
                  <a16:creationId xmlns:a16="http://schemas.microsoft.com/office/drawing/2014/main" id="{B9721B01-420A-CB21-743E-2AD9F825E90E}"/>
                </a:ext>
              </a:extLst>
            </p:cNvPr>
            <p:cNvSpPr txBox="1"/>
            <p:nvPr/>
          </p:nvSpPr>
          <p:spPr>
            <a:xfrm>
              <a:off x="6016676" y="1787638"/>
              <a:ext cx="3836264" cy="861775"/>
            </a:xfrm>
            <a:prstGeom prst="rect">
              <a:avLst/>
            </a:prstGeom>
            <a:noFill/>
          </p:spPr>
          <p:txBody>
            <a:bodyPr wrap="none" rtlCol="0">
              <a:spAutoFit/>
            </a:bodyPr>
            <a:lstStyle/>
            <a:p>
              <a:pPr algn="ctr"/>
              <a:r>
                <a:rPr lang="en-US" dirty="0">
                  <a:solidFill>
                    <a:srgbClr val="A41D34"/>
                  </a:solidFill>
                </a:rPr>
                <a:t>block executed whenever</a:t>
              </a:r>
              <a:br>
                <a:rPr lang="en-US" dirty="0">
                  <a:solidFill>
                    <a:srgbClr val="A41D34"/>
                  </a:solidFill>
                </a:rPr>
              </a:br>
              <a:r>
                <a:rPr lang="en-US" i="1" dirty="0">
                  <a:solidFill>
                    <a:srgbClr val="A41D34"/>
                  </a:solidFill>
                </a:rPr>
                <a:t>event</a:t>
              </a:r>
              <a:r>
                <a:rPr lang="en-US" dirty="0">
                  <a:solidFill>
                    <a:srgbClr val="A41D34"/>
                  </a:solidFill>
                </a:rPr>
                <a:t> </a:t>
              </a:r>
              <a:r>
                <a:rPr lang="en-US" sz="1725" b="1" dirty="0" err="1">
                  <a:solidFill>
                    <a:srgbClr val="A41D34"/>
                  </a:solidFill>
                  <a:latin typeface="Consolas" panose="020B0609020204030204" pitchFamily="49" charset="0"/>
                  <a:cs typeface="Consolas" panose="020B0609020204030204" pitchFamily="49" charset="0"/>
                </a:rPr>
                <a:t>posedge</a:t>
              </a:r>
              <a:r>
                <a:rPr lang="en-US" sz="1725" b="1" dirty="0">
                  <a:solidFill>
                    <a:srgbClr val="A41D34"/>
                  </a:solidFill>
                  <a:latin typeface="Calibri" panose="020F0502020204030204" pitchFamily="34" charset="0"/>
                  <a:cs typeface="Calibri" panose="020F0502020204030204" pitchFamily="34" charset="0"/>
                </a:rPr>
                <a:t> </a:t>
              </a:r>
              <a:r>
                <a:rPr lang="en-US" sz="1725" b="1" dirty="0" err="1">
                  <a:solidFill>
                    <a:srgbClr val="A41D34"/>
                  </a:solidFill>
                  <a:latin typeface="Consolas" panose="020B0609020204030204" pitchFamily="49" charset="0"/>
                  <a:cs typeface="Consolas" panose="020B0609020204030204" pitchFamily="49" charset="0"/>
                </a:rPr>
                <a:t>clk</a:t>
              </a:r>
              <a:r>
                <a:rPr lang="en-US" dirty="0">
                  <a:solidFill>
                    <a:srgbClr val="A41D34"/>
                  </a:solidFill>
                </a:rPr>
                <a:t> happens</a:t>
              </a:r>
            </a:p>
          </p:txBody>
        </p:sp>
        <p:cxnSp>
          <p:nvCxnSpPr>
            <p:cNvPr id="17" name="Straight Arrow Connector 16">
              <a:extLst>
                <a:ext uri="{FF2B5EF4-FFF2-40B4-BE49-F238E27FC236}">
                  <a16:creationId xmlns:a16="http://schemas.microsoft.com/office/drawing/2014/main" id="{70EF3EBB-9029-FE56-02A0-02E136CA0A93}"/>
                </a:ext>
              </a:extLst>
            </p:cNvPr>
            <p:cNvCxnSpPr>
              <a:cxnSpLocks/>
            </p:cNvCxnSpPr>
            <p:nvPr/>
          </p:nvCxnSpPr>
          <p:spPr>
            <a:xfrm flipV="1">
              <a:off x="9685611" y="1846979"/>
              <a:ext cx="802640" cy="356157"/>
            </a:xfrm>
            <a:prstGeom prst="straightConnector1">
              <a:avLst/>
            </a:prstGeom>
            <a:ln w="25400">
              <a:solidFill>
                <a:srgbClr val="A41D34"/>
              </a:solidFill>
              <a:tailEnd type="triangle" w="med" len="lg"/>
            </a:ln>
            <a:effectLst>
              <a:glow rad="63500">
                <a:schemeClr val="bg1">
                  <a:alpha val="80000"/>
                </a:schemeClr>
              </a:glow>
            </a:effectLst>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F584CA8-A736-4ADA-7AFF-513F79F01ED9}"/>
              </a:ext>
            </a:extLst>
          </p:cNvPr>
          <p:cNvGrpSpPr/>
          <p:nvPr/>
        </p:nvGrpSpPr>
        <p:grpSpPr>
          <a:xfrm>
            <a:off x="4704081" y="4480909"/>
            <a:ext cx="3864042" cy="923330"/>
            <a:chOff x="5503328" y="740918"/>
            <a:chExt cx="5152056" cy="1231106"/>
          </a:xfrm>
        </p:grpSpPr>
        <p:sp>
          <p:nvSpPr>
            <p:cNvPr id="22" name="TextBox 21">
              <a:extLst>
                <a:ext uri="{FF2B5EF4-FFF2-40B4-BE49-F238E27FC236}">
                  <a16:creationId xmlns:a16="http://schemas.microsoft.com/office/drawing/2014/main" id="{7B836CB9-E6FE-2778-CEA7-D62B524EB7FE}"/>
                </a:ext>
              </a:extLst>
            </p:cNvPr>
            <p:cNvSpPr txBox="1"/>
            <p:nvPr/>
          </p:nvSpPr>
          <p:spPr>
            <a:xfrm>
              <a:off x="7363456" y="740918"/>
              <a:ext cx="3291928" cy="1231106"/>
            </a:xfrm>
            <a:prstGeom prst="rect">
              <a:avLst/>
            </a:prstGeom>
            <a:noFill/>
          </p:spPr>
          <p:txBody>
            <a:bodyPr wrap="none" rtlCol="0">
              <a:spAutoFit/>
            </a:bodyPr>
            <a:lstStyle/>
            <a:p>
              <a:pPr algn="ctr"/>
              <a:r>
                <a:rPr lang="en-US" dirty="0">
                  <a:solidFill>
                    <a:srgbClr val="A41D34"/>
                  </a:solidFill>
                </a:rPr>
                <a:t>nonblocking assignment</a:t>
              </a:r>
              <a:br>
                <a:rPr lang="en-US" dirty="0">
                  <a:solidFill>
                    <a:srgbClr val="A41D34"/>
                  </a:solidFill>
                </a:rPr>
              </a:br>
              <a:r>
                <a:rPr lang="en-US" dirty="0">
                  <a:solidFill>
                    <a:srgbClr val="A41D34"/>
                  </a:solidFill>
                </a:rPr>
                <a:t>for register updates</a:t>
              </a:r>
            </a:p>
            <a:p>
              <a:pPr algn="ctr"/>
              <a:r>
                <a:rPr lang="en-US" dirty="0">
                  <a:solidFill>
                    <a:schemeClr val="tx1">
                      <a:lumMod val="50000"/>
                      <a:lumOff val="50000"/>
                    </a:schemeClr>
                  </a:solidFill>
                </a:rPr>
                <a:t>(more on this a bit later)</a:t>
              </a:r>
            </a:p>
          </p:txBody>
        </p:sp>
        <p:cxnSp>
          <p:nvCxnSpPr>
            <p:cNvPr id="23" name="Straight Arrow Connector 22">
              <a:extLst>
                <a:ext uri="{FF2B5EF4-FFF2-40B4-BE49-F238E27FC236}">
                  <a16:creationId xmlns:a16="http://schemas.microsoft.com/office/drawing/2014/main" id="{5D14C0B1-A407-592D-A9C2-4864EB3A0452}"/>
                </a:ext>
              </a:extLst>
            </p:cNvPr>
            <p:cNvCxnSpPr>
              <a:cxnSpLocks/>
            </p:cNvCxnSpPr>
            <p:nvPr/>
          </p:nvCxnSpPr>
          <p:spPr>
            <a:xfrm flipH="1" flipV="1">
              <a:off x="5503328" y="935852"/>
              <a:ext cx="1923626" cy="259173"/>
            </a:xfrm>
            <a:prstGeom prst="straightConnector1">
              <a:avLst/>
            </a:prstGeom>
            <a:ln w="25400">
              <a:solidFill>
                <a:srgbClr val="A41D34"/>
              </a:solidFill>
              <a:tailEnd type="triangle" w="med" len="lg"/>
            </a:ln>
            <a:effectLst>
              <a:glow rad="63500">
                <a:schemeClr val="bg1">
                  <a:alpha val="80000"/>
                </a:schemeClr>
              </a:glow>
            </a:effectLst>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A6EFE9BB-D371-5CEE-4836-DB895B6CCCE4}"/>
              </a:ext>
            </a:extLst>
          </p:cNvPr>
          <p:cNvGrpSpPr/>
          <p:nvPr/>
        </p:nvGrpSpPr>
        <p:grpSpPr>
          <a:xfrm>
            <a:off x="5603876" y="3818840"/>
            <a:ext cx="3419853" cy="446068"/>
            <a:chOff x="5541178" y="869716"/>
            <a:chExt cx="4559803" cy="594757"/>
          </a:xfrm>
        </p:grpSpPr>
        <p:sp>
          <p:nvSpPr>
            <p:cNvPr id="28" name="TextBox 27">
              <a:extLst>
                <a:ext uri="{FF2B5EF4-FFF2-40B4-BE49-F238E27FC236}">
                  <a16:creationId xmlns:a16="http://schemas.microsoft.com/office/drawing/2014/main" id="{8BA542C0-CCE3-8445-EEEC-2E03A52CE231}"/>
                </a:ext>
              </a:extLst>
            </p:cNvPr>
            <p:cNvSpPr txBox="1"/>
            <p:nvPr/>
          </p:nvSpPr>
          <p:spPr>
            <a:xfrm>
              <a:off x="7610983" y="869716"/>
              <a:ext cx="2489998" cy="492442"/>
            </a:xfrm>
            <a:prstGeom prst="rect">
              <a:avLst/>
            </a:prstGeom>
            <a:noFill/>
          </p:spPr>
          <p:txBody>
            <a:bodyPr wrap="none" rtlCol="0">
              <a:spAutoFit/>
            </a:bodyPr>
            <a:lstStyle/>
            <a:p>
              <a:pPr algn="ctr"/>
              <a:r>
                <a:rPr lang="en-US" dirty="0">
                  <a:solidFill>
                    <a:srgbClr val="A41D34"/>
                  </a:solidFill>
                </a:rPr>
                <a:t>rising edge of </a:t>
              </a:r>
              <a:r>
                <a:rPr lang="en-US" sz="1725" dirty="0" err="1">
                  <a:solidFill>
                    <a:srgbClr val="A41D34"/>
                  </a:solidFill>
                  <a:latin typeface="Consolas" panose="020B0609020204030204" pitchFamily="49" charset="0"/>
                  <a:cs typeface="Consolas" panose="020B0609020204030204" pitchFamily="49" charset="0"/>
                </a:rPr>
                <a:t>clk</a:t>
              </a:r>
              <a:endParaRPr lang="en-US" sz="1725" dirty="0">
                <a:solidFill>
                  <a:srgbClr val="A41D34"/>
                </a:solidFill>
                <a:latin typeface="Consolas" panose="020B0609020204030204" pitchFamily="49" charset="0"/>
                <a:cs typeface="Consolas" panose="020B0609020204030204" pitchFamily="49" charset="0"/>
              </a:endParaRPr>
            </a:p>
          </p:txBody>
        </p:sp>
        <p:cxnSp>
          <p:nvCxnSpPr>
            <p:cNvPr id="29" name="Straight Arrow Connector 28">
              <a:extLst>
                <a:ext uri="{FF2B5EF4-FFF2-40B4-BE49-F238E27FC236}">
                  <a16:creationId xmlns:a16="http://schemas.microsoft.com/office/drawing/2014/main" id="{C51729F0-5E54-2D7E-5B35-90E8A3A0EAB8}"/>
                </a:ext>
              </a:extLst>
            </p:cNvPr>
            <p:cNvCxnSpPr>
              <a:cxnSpLocks/>
            </p:cNvCxnSpPr>
            <p:nvPr/>
          </p:nvCxnSpPr>
          <p:spPr>
            <a:xfrm flipH="1">
              <a:off x="5541178" y="1157652"/>
              <a:ext cx="2095599" cy="306821"/>
            </a:xfrm>
            <a:prstGeom prst="straightConnector1">
              <a:avLst/>
            </a:prstGeom>
            <a:ln w="25400">
              <a:solidFill>
                <a:srgbClr val="A41D34"/>
              </a:solidFill>
              <a:tailEnd type="triangle" w="med" len="lg"/>
            </a:ln>
            <a:effectLst>
              <a:glow rad="63500">
                <a:schemeClr val="bg1">
                  <a:alpha val="80000"/>
                </a:schemeClr>
              </a:glow>
            </a:effectLst>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0AA1D3CA-6CB5-DB65-371E-859138E8A39A}"/>
              </a:ext>
            </a:extLst>
          </p:cNvPr>
          <p:cNvSpPr txBox="1"/>
          <p:nvPr/>
        </p:nvSpPr>
        <p:spPr>
          <a:xfrm>
            <a:off x="990600" y="5963658"/>
            <a:ext cx="6844566" cy="523220"/>
          </a:xfrm>
          <a:prstGeom prst="rect">
            <a:avLst/>
          </a:prstGeom>
          <a:noFill/>
        </p:spPr>
        <p:txBody>
          <a:bodyPr wrap="none" rtlCol="0">
            <a:spAutoFit/>
          </a:bodyPr>
          <a:lstStyle/>
          <a:p>
            <a:pPr algn="ctr"/>
            <a:r>
              <a:rPr lang="en-US" sz="2800" b="1" dirty="0"/>
              <a:t>Advice: don’t think about the simulator view</a:t>
            </a:r>
            <a:endParaRPr lang="en-US" sz="2800" b="1" dirty="0">
              <a:solidFill>
                <a:srgbClr val="A41D34"/>
              </a:solidFill>
            </a:endParaRPr>
          </a:p>
        </p:txBody>
      </p:sp>
    </p:spTree>
    <p:extLst>
      <p:ext uri="{BB962C8B-B14F-4D97-AF65-F5344CB8AC3E}">
        <p14:creationId xmlns:p14="http://schemas.microsoft.com/office/powerpoint/2010/main" val="227051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bldLvl="2"/>
      <p:bldP spid="9" grpId="0"/>
      <p:bldP spid="3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26C81-E366-E6D2-2BC9-CAFA64E49A8B}"/>
              </a:ext>
            </a:extLst>
          </p:cNvPr>
          <p:cNvSpPr>
            <a:spLocks noGrp="1"/>
          </p:cNvSpPr>
          <p:nvPr>
            <p:ph type="title"/>
          </p:nvPr>
        </p:nvSpPr>
        <p:spPr/>
        <p:txBody>
          <a:bodyPr>
            <a:normAutofit fontScale="90000"/>
          </a:bodyPr>
          <a:lstStyle/>
          <a:p>
            <a:r>
              <a:rPr lang="en-US" dirty="0"/>
              <a:t>Synthesis rules for inferring flip-flops</a:t>
            </a:r>
          </a:p>
        </p:txBody>
      </p:sp>
      <p:sp>
        <p:nvSpPr>
          <p:cNvPr id="3" name="Content Placeholder 2">
            <a:extLst>
              <a:ext uri="{FF2B5EF4-FFF2-40B4-BE49-F238E27FC236}">
                <a16:creationId xmlns:a16="http://schemas.microsoft.com/office/drawing/2014/main" id="{E932C166-6F3C-BDF2-7B26-AE16ABDC1D7D}"/>
              </a:ext>
            </a:extLst>
          </p:cNvPr>
          <p:cNvSpPr>
            <a:spLocks noGrp="1"/>
          </p:cNvSpPr>
          <p:nvPr>
            <p:ph idx="1"/>
          </p:nvPr>
        </p:nvSpPr>
        <p:spPr>
          <a:xfrm>
            <a:off x="628650" y="1752600"/>
            <a:ext cx="7886700" cy="3736181"/>
          </a:xfrm>
        </p:spPr>
        <p:txBody>
          <a:bodyPr>
            <a:normAutofit fontScale="77500" lnSpcReduction="20000"/>
          </a:bodyPr>
          <a:lstStyle/>
          <a:p>
            <a:r>
              <a:rPr lang="en-US" b="1" dirty="0">
                <a:latin typeface="Calibri" panose="020F0502020204030204" pitchFamily="34" charset="0"/>
                <a:cs typeface="Calibri" panose="020F0502020204030204" pitchFamily="34" charset="0"/>
              </a:rPr>
              <a:t>remember: </a:t>
            </a:r>
            <a:r>
              <a:rPr lang="en-US" sz="3100" dirty="0">
                <a:latin typeface="Consolas" panose="020B0609020204030204" pitchFamily="49" charset="0"/>
                <a:cs typeface="Consolas" panose="020B0609020204030204" pitchFamily="49" charset="0"/>
              </a:rPr>
              <a:t>reg</a:t>
            </a:r>
            <a:r>
              <a:rPr lang="en-US" dirty="0"/>
              <a:t> </a:t>
            </a:r>
            <a:r>
              <a:rPr lang="en-US" i="1" dirty="0"/>
              <a:t>may or may not</a:t>
            </a:r>
            <a:r>
              <a:rPr lang="en-US" dirty="0"/>
              <a:t> create a register</a:t>
            </a:r>
          </a:p>
          <a:p>
            <a:pPr lvl="1"/>
            <a:endParaRPr lang="en-US" dirty="0"/>
          </a:p>
          <a:p>
            <a:r>
              <a:rPr lang="en-US" dirty="0"/>
              <a:t>synthesis tools </a:t>
            </a:r>
            <a:r>
              <a:rPr lang="en-US" b="1" dirty="0"/>
              <a:t>infer</a:t>
            </a:r>
            <a:r>
              <a:rPr lang="en-US" dirty="0"/>
              <a:t> a register when:</a:t>
            </a:r>
          </a:p>
          <a:p>
            <a:pPr lvl="1"/>
            <a:r>
              <a:rPr lang="en-US" dirty="0"/>
              <a:t>a variable is declared as </a:t>
            </a:r>
            <a:r>
              <a:rPr lang="en-US" sz="3100" dirty="0">
                <a:latin typeface="Consolas" panose="020B0609020204030204" pitchFamily="49" charset="0"/>
                <a:cs typeface="Consolas" panose="020B0609020204030204" pitchFamily="49" charset="0"/>
              </a:rPr>
              <a:t>reg</a:t>
            </a:r>
          </a:p>
          <a:p>
            <a:pPr lvl="1"/>
            <a:r>
              <a:rPr lang="en-US" dirty="0"/>
              <a:t>variable is written in exactly </a:t>
            </a:r>
            <a:r>
              <a:rPr lang="en-US" i="1" dirty="0"/>
              <a:t>one</a:t>
            </a:r>
            <a:r>
              <a:rPr lang="en-US" dirty="0"/>
              <a:t> </a:t>
            </a:r>
            <a:r>
              <a:rPr lang="en-US" sz="1650" b="1" dirty="0" err="1">
                <a:latin typeface="Consolas" panose="020B0609020204030204" pitchFamily="49" charset="0"/>
                <a:cs typeface="Consolas" panose="020B0609020204030204" pitchFamily="49" charset="0"/>
              </a:rPr>
              <a:t>always_ff</a:t>
            </a:r>
            <a:r>
              <a:rPr lang="en-US" sz="1650" b="1" dirty="0"/>
              <a:t> </a:t>
            </a:r>
            <a:r>
              <a:rPr lang="en-US" sz="1650" b="1" dirty="0">
                <a:latin typeface="Consolas" panose="020B0609020204030204" pitchFamily="49" charset="0"/>
                <a:cs typeface="Consolas" panose="020B0609020204030204" pitchFamily="49" charset="0"/>
              </a:rPr>
              <a:t>@(</a:t>
            </a:r>
            <a:r>
              <a:rPr lang="en-US" sz="1650" b="1" dirty="0" err="1">
                <a:latin typeface="Consolas" panose="020B0609020204030204" pitchFamily="49" charset="0"/>
                <a:cs typeface="Consolas" panose="020B0609020204030204" pitchFamily="49" charset="0"/>
              </a:rPr>
              <a:t>posedge</a:t>
            </a:r>
            <a:r>
              <a:rPr lang="en-US" sz="1650" b="1" dirty="0"/>
              <a:t> </a:t>
            </a:r>
            <a:r>
              <a:rPr lang="en-US" sz="1650" b="1" dirty="0" err="1">
                <a:latin typeface="Consolas" panose="020B0609020204030204" pitchFamily="49" charset="0"/>
                <a:cs typeface="Consolas" panose="020B0609020204030204" pitchFamily="49" charset="0"/>
              </a:rPr>
              <a:t>somesignal</a:t>
            </a:r>
            <a:r>
              <a:rPr lang="en-US" sz="1650" b="1" dirty="0">
                <a:latin typeface="Consolas" panose="020B0609020204030204" pitchFamily="49" charset="0"/>
                <a:cs typeface="Consolas" panose="020B0609020204030204" pitchFamily="49" charset="0"/>
              </a:rPr>
              <a:t>)</a:t>
            </a:r>
            <a:r>
              <a:rPr lang="en-US" dirty="0"/>
              <a:t> block</a:t>
            </a:r>
          </a:p>
          <a:p>
            <a:pPr lvl="2"/>
            <a:r>
              <a:rPr lang="en-US" dirty="0" err="1"/>
              <a:t>somesignal</a:t>
            </a:r>
            <a:r>
              <a:rPr lang="en-US" dirty="0"/>
              <a:t> becomes the register’s clock</a:t>
            </a:r>
          </a:p>
          <a:p>
            <a:pPr lvl="1"/>
            <a:r>
              <a:rPr lang="en-US" dirty="0"/>
              <a:t>and is not written or assigned elsewhere in any way</a:t>
            </a:r>
          </a:p>
          <a:p>
            <a:pPr lvl="1"/>
            <a:endParaRPr lang="en-US" dirty="0"/>
          </a:p>
          <a:p>
            <a:r>
              <a:rPr lang="en-US" dirty="0"/>
              <a:t>this pattern ensures DFF </a:t>
            </a:r>
            <a:r>
              <a:rPr lang="en-US" b="1" dirty="0"/>
              <a:t>behaves the same way</a:t>
            </a:r>
            <a:br>
              <a:rPr lang="en-US" dirty="0"/>
            </a:br>
            <a:r>
              <a:rPr lang="en-US" dirty="0"/>
              <a:t>in simulation and in real hardware</a:t>
            </a:r>
          </a:p>
        </p:txBody>
      </p:sp>
    </p:spTree>
    <p:extLst>
      <p:ext uri="{BB962C8B-B14F-4D97-AF65-F5344CB8AC3E}">
        <p14:creationId xmlns:p14="http://schemas.microsoft.com/office/powerpoint/2010/main" val="404023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2A0482-1AB8-1CFE-94CC-2B3955C18245}"/>
              </a:ext>
            </a:extLst>
          </p:cNvPr>
          <p:cNvSpPr>
            <a:spLocks noGrp="1"/>
          </p:cNvSpPr>
          <p:nvPr>
            <p:ph type="title"/>
          </p:nvPr>
        </p:nvSpPr>
        <p:spPr/>
        <p:txBody>
          <a:bodyPr/>
          <a:lstStyle/>
          <a:p>
            <a:r>
              <a:rPr lang="en-US" dirty="0"/>
              <a:t>A flip-flop: the synthesis tool view</a:t>
            </a:r>
          </a:p>
        </p:txBody>
      </p:sp>
      <p:pic>
        <p:nvPicPr>
          <p:cNvPr id="8" name="Picture 7">
            <a:extLst>
              <a:ext uri="{FF2B5EF4-FFF2-40B4-BE49-F238E27FC236}">
                <a16:creationId xmlns:a16="http://schemas.microsoft.com/office/drawing/2014/main" id="{B427D139-FC60-737A-8B0E-BEDD44783070}"/>
              </a:ext>
            </a:extLst>
          </p:cNvPr>
          <p:cNvPicPr>
            <a:picLocks noChangeAspect="1"/>
          </p:cNvPicPr>
          <p:nvPr/>
        </p:nvPicPr>
        <p:blipFill>
          <a:blip r:embed="rId2"/>
          <a:stretch>
            <a:fillRect/>
          </a:stretch>
        </p:blipFill>
        <p:spPr>
          <a:xfrm>
            <a:off x="7344951" y="3459991"/>
            <a:ext cx="968288" cy="925253"/>
          </a:xfrm>
          <a:prstGeom prst="rect">
            <a:avLst/>
          </a:prstGeom>
        </p:spPr>
      </p:pic>
      <p:sp>
        <p:nvSpPr>
          <p:cNvPr id="2" name="TextBox 1">
            <a:extLst>
              <a:ext uri="{FF2B5EF4-FFF2-40B4-BE49-F238E27FC236}">
                <a16:creationId xmlns:a16="http://schemas.microsoft.com/office/drawing/2014/main" id="{6144C08D-3FC8-1D0A-69E9-867676324C48}"/>
              </a:ext>
            </a:extLst>
          </p:cNvPr>
          <p:cNvSpPr txBox="1"/>
          <p:nvPr/>
        </p:nvSpPr>
        <p:spPr>
          <a:xfrm>
            <a:off x="56276" y="5498287"/>
            <a:ext cx="9031447" cy="523220"/>
          </a:xfrm>
          <a:prstGeom prst="rect">
            <a:avLst/>
          </a:prstGeom>
          <a:noFill/>
        </p:spPr>
        <p:txBody>
          <a:bodyPr wrap="none" rtlCol="0">
            <a:spAutoFit/>
          </a:bodyPr>
          <a:lstStyle/>
          <a:p>
            <a:pPr algn="ctr"/>
            <a:r>
              <a:rPr lang="en-US" sz="2800" b="1" dirty="0"/>
              <a:t>Advice: just memorize the patterns and </a:t>
            </a:r>
            <a:r>
              <a:rPr lang="en-US" sz="2800" b="1" dirty="0">
                <a:solidFill>
                  <a:srgbClr val="A41D34"/>
                </a:solidFill>
              </a:rPr>
              <a:t>don’t think about it</a:t>
            </a:r>
          </a:p>
        </p:txBody>
      </p:sp>
      <p:sp>
        <p:nvSpPr>
          <p:cNvPr id="19" name="TextBox 18">
            <a:extLst>
              <a:ext uri="{FF2B5EF4-FFF2-40B4-BE49-F238E27FC236}">
                <a16:creationId xmlns:a16="http://schemas.microsoft.com/office/drawing/2014/main" id="{5F422375-7455-AC09-ECD5-85F381D03C4A}"/>
              </a:ext>
            </a:extLst>
          </p:cNvPr>
          <p:cNvSpPr txBox="1"/>
          <p:nvPr/>
        </p:nvSpPr>
        <p:spPr>
          <a:xfrm>
            <a:off x="668407" y="2598590"/>
            <a:ext cx="4440639" cy="1131079"/>
          </a:xfrm>
          <a:prstGeom prst="rect">
            <a:avLst/>
          </a:prstGeom>
          <a:noFill/>
        </p:spPr>
        <p:txBody>
          <a:bodyPr wrap="none" rtlCol="0">
            <a:spAutoFit/>
          </a:bodyPr>
          <a:lstStyle/>
          <a:p>
            <a:r>
              <a:rPr lang="en-US" sz="1350" b="1" dirty="0">
                <a:latin typeface="Consolas" panose="020B0609020204030204" pitchFamily="49" charset="0"/>
                <a:cs typeface="Consolas" panose="020B0609020204030204" pitchFamily="49" charset="0"/>
              </a:rPr>
              <a:t>module</a:t>
            </a:r>
            <a:r>
              <a:rPr lang="en-US" sz="1350" dirty="0">
                <a:latin typeface="Consolas" panose="020B0609020204030204" pitchFamily="49" charset="0"/>
                <a:cs typeface="Consolas" panose="020B0609020204030204" pitchFamily="49" charset="0"/>
              </a:rPr>
              <a:t> </a:t>
            </a:r>
            <a:r>
              <a:rPr lang="en-US" sz="1350" dirty="0" err="1">
                <a:latin typeface="Consolas" panose="020B0609020204030204" pitchFamily="49" charset="0"/>
                <a:cs typeface="Consolas" panose="020B0609020204030204" pitchFamily="49" charset="0"/>
              </a:rPr>
              <a:t>dff</a:t>
            </a:r>
            <a:r>
              <a:rPr lang="en-US" sz="1350" dirty="0">
                <a:latin typeface="Consolas" panose="020B0609020204030204" pitchFamily="49" charset="0"/>
                <a:cs typeface="Consolas" panose="020B0609020204030204" pitchFamily="49" charset="0"/>
              </a:rPr>
              <a:t>(</a:t>
            </a:r>
            <a:r>
              <a:rPr lang="en-US" sz="1350" b="1" dirty="0">
                <a:latin typeface="Consolas" panose="020B0609020204030204" pitchFamily="49" charset="0"/>
                <a:cs typeface="Consolas" panose="020B0609020204030204" pitchFamily="49" charset="0"/>
              </a:rPr>
              <a:t>input</a:t>
            </a:r>
            <a:r>
              <a:rPr lang="en-US" sz="1350" dirty="0">
                <a:latin typeface="Consolas" panose="020B0609020204030204" pitchFamily="49" charset="0"/>
                <a:cs typeface="Consolas" panose="020B0609020204030204" pitchFamily="49" charset="0"/>
              </a:rPr>
              <a:t> </a:t>
            </a:r>
            <a:r>
              <a:rPr lang="en-US" sz="1350" dirty="0" err="1">
                <a:latin typeface="Consolas" panose="020B0609020204030204" pitchFamily="49" charset="0"/>
                <a:cs typeface="Consolas" panose="020B0609020204030204" pitchFamily="49" charset="0"/>
              </a:rPr>
              <a:t>clk</a:t>
            </a:r>
            <a:r>
              <a:rPr lang="en-US" sz="1350" dirty="0">
                <a:latin typeface="Consolas" panose="020B0609020204030204" pitchFamily="49" charset="0"/>
                <a:cs typeface="Consolas" panose="020B0609020204030204" pitchFamily="49" charset="0"/>
              </a:rPr>
              <a:t>, </a:t>
            </a:r>
            <a:r>
              <a:rPr lang="en-US" sz="1350" b="1" dirty="0">
                <a:latin typeface="Consolas" panose="020B0609020204030204" pitchFamily="49" charset="0"/>
                <a:cs typeface="Consolas" panose="020B0609020204030204" pitchFamily="49" charset="0"/>
              </a:rPr>
              <a:t>input</a:t>
            </a:r>
            <a:r>
              <a:rPr lang="en-US" sz="1350" dirty="0">
                <a:latin typeface="Consolas" panose="020B0609020204030204" pitchFamily="49" charset="0"/>
                <a:cs typeface="Consolas" panose="020B0609020204030204" pitchFamily="49" charset="0"/>
              </a:rPr>
              <a:t> D, </a:t>
            </a:r>
            <a:r>
              <a:rPr lang="en-US" sz="1350" b="1" dirty="0">
                <a:latin typeface="Consolas" panose="020B0609020204030204" pitchFamily="49" charset="0"/>
                <a:cs typeface="Consolas" panose="020B0609020204030204" pitchFamily="49" charset="0"/>
              </a:rPr>
              <a:t>output</a:t>
            </a:r>
            <a:r>
              <a:rPr lang="en-US" sz="1350" dirty="0">
                <a:latin typeface="Consolas" panose="020B0609020204030204" pitchFamily="49" charset="0"/>
                <a:cs typeface="Consolas" panose="020B0609020204030204" pitchFamily="49" charset="0"/>
              </a:rPr>
              <a:t> </a:t>
            </a:r>
            <a:r>
              <a:rPr lang="en-US" sz="1350" b="1" dirty="0">
                <a:latin typeface="Consolas" panose="020B0609020204030204" pitchFamily="49" charset="0"/>
                <a:cs typeface="Consolas" panose="020B0609020204030204" pitchFamily="49" charset="0"/>
              </a:rPr>
              <a:t>reg</a:t>
            </a:r>
            <a:r>
              <a:rPr lang="en-US" sz="1350" dirty="0">
                <a:latin typeface="Consolas" panose="020B0609020204030204" pitchFamily="49" charset="0"/>
                <a:cs typeface="Consolas" panose="020B0609020204030204" pitchFamily="49" charset="0"/>
              </a:rPr>
              <a:t> Q);</a:t>
            </a:r>
          </a:p>
          <a:p>
            <a:r>
              <a:rPr lang="en-US" sz="1350" b="1" dirty="0">
                <a:latin typeface="Consolas" panose="020B0609020204030204" pitchFamily="49" charset="0"/>
                <a:cs typeface="Consolas" panose="020B0609020204030204" pitchFamily="49" charset="0"/>
              </a:rPr>
              <a:t>  </a:t>
            </a:r>
            <a:r>
              <a:rPr lang="en-US" sz="1350" b="1" dirty="0" err="1">
                <a:latin typeface="Consolas" panose="020B0609020204030204" pitchFamily="49" charset="0"/>
                <a:cs typeface="Consolas" panose="020B0609020204030204" pitchFamily="49" charset="0"/>
              </a:rPr>
              <a:t>always_ff</a:t>
            </a:r>
            <a:r>
              <a:rPr lang="en-US" sz="1350" dirty="0">
                <a:latin typeface="Consolas" panose="020B0609020204030204" pitchFamily="49" charset="0"/>
                <a:cs typeface="Consolas" panose="020B0609020204030204" pitchFamily="49" charset="0"/>
              </a:rPr>
              <a:t> @(</a:t>
            </a:r>
            <a:r>
              <a:rPr lang="en-US" sz="1350" b="1" dirty="0" err="1">
                <a:latin typeface="Consolas" panose="020B0609020204030204" pitchFamily="49" charset="0"/>
                <a:cs typeface="Consolas" panose="020B0609020204030204" pitchFamily="49" charset="0"/>
              </a:rPr>
              <a:t>posedge</a:t>
            </a:r>
            <a:r>
              <a:rPr lang="en-US" sz="1350" dirty="0">
                <a:latin typeface="Consolas" panose="020B0609020204030204" pitchFamily="49" charset="0"/>
                <a:cs typeface="Consolas" panose="020B0609020204030204" pitchFamily="49" charset="0"/>
              </a:rPr>
              <a:t> </a:t>
            </a:r>
            <a:r>
              <a:rPr lang="en-US" sz="1350" dirty="0" err="1">
                <a:latin typeface="Consolas" panose="020B0609020204030204" pitchFamily="49" charset="0"/>
                <a:cs typeface="Consolas" panose="020B0609020204030204" pitchFamily="49" charset="0"/>
              </a:rPr>
              <a:t>clk</a:t>
            </a:r>
            <a:r>
              <a:rPr lang="en-US" sz="1350" dirty="0">
                <a:latin typeface="Consolas" panose="020B0609020204030204" pitchFamily="49" charset="0"/>
                <a:cs typeface="Consolas" panose="020B0609020204030204" pitchFamily="49" charset="0"/>
              </a:rPr>
              <a:t>) </a:t>
            </a:r>
            <a:r>
              <a:rPr lang="en-US" sz="1350" b="1" dirty="0">
                <a:latin typeface="Consolas" panose="020B0609020204030204" pitchFamily="49" charset="0"/>
                <a:cs typeface="Consolas" panose="020B0609020204030204" pitchFamily="49" charset="0"/>
              </a:rPr>
              <a:t>begin</a:t>
            </a:r>
          </a:p>
          <a:p>
            <a:r>
              <a:rPr lang="en-US" sz="1350" dirty="0">
                <a:latin typeface="Consolas" panose="020B0609020204030204" pitchFamily="49" charset="0"/>
                <a:cs typeface="Consolas" panose="020B0609020204030204" pitchFamily="49" charset="0"/>
              </a:rPr>
              <a:t>    Q &lt;= D;</a:t>
            </a:r>
          </a:p>
          <a:p>
            <a:r>
              <a:rPr lang="en-US" sz="1350" dirty="0">
                <a:latin typeface="Consolas" panose="020B0609020204030204" pitchFamily="49" charset="0"/>
                <a:cs typeface="Consolas" panose="020B0609020204030204" pitchFamily="49" charset="0"/>
              </a:rPr>
              <a:t>  </a:t>
            </a:r>
            <a:r>
              <a:rPr lang="en-US" sz="1350" b="1" dirty="0">
                <a:latin typeface="Consolas" panose="020B0609020204030204" pitchFamily="49" charset="0"/>
                <a:cs typeface="Consolas" panose="020B0609020204030204" pitchFamily="49" charset="0"/>
              </a:rPr>
              <a:t>end</a:t>
            </a:r>
          </a:p>
          <a:p>
            <a:r>
              <a:rPr lang="en-US" sz="1350" b="1" dirty="0" err="1">
                <a:latin typeface="Consolas" panose="020B0609020204030204" pitchFamily="49" charset="0"/>
                <a:cs typeface="Consolas" panose="020B0609020204030204" pitchFamily="49" charset="0"/>
              </a:rPr>
              <a:t>endmodule</a:t>
            </a:r>
            <a:r>
              <a:rPr lang="en-US" sz="1350" dirty="0">
                <a:latin typeface="Consolas" panose="020B0609020204030204" pitchFamily="49" charset="0"/>
                <a:cs typeface="Consolas" panose="020B0609020204030204" pitchFamily="49" charset="0"/>
              </a:rPr>
              <a:t>: </a:t>
            </a:r>
            <a:r>
              <a:rPr lang="en-US" sz="1350" dirty="0" err="1">
                <a:latin typeface="Consolas" panose="020B0609020204030204" pitchFamily="49" charset="0"/>
                <a:cs typeface="Consolas" panose="020B0609020204030204" pitchFamily="49" charset="0"/>
              </a:rPr>
              <a:t>dff</a:t>
            </a:r>
            <a:endParaRPr lang="en-US" sz="1350" dirty="0">
              <a:latin typeface="Consolas" panose="020B0609020204030204" pitchFamily="49" charset="0"/>
              <a:cs typeface="Consolas" panose="020B0609020204030204" pitchFamily="49" charset="0"/>
            </a:endParaRPr>
          </a:p>
        </p:txBody>
      </p:sp>
      <p:grpSp>
        <p:nvGrpSpPr>
          <p:cNvPr id="35" name="Group 34">
            <a:extLst>
              <a:ext uri="{FF2B5EF4-FFF2-40B4-BE49-F238E27FC236}">
                <a16:creationId xmlns:a16="http://schemas.microsoft.com/office/drawing/2014/main" id="{236CCC23-8EE3-CF5C-65DE-2F326E8A684D}"/>
              </a:ext>
            </a:extLst>
          </p:cNvPr>
          <p:cNvGrpSpPr/>
          <p:nvPr/>
        </p:nvGrpSpPr>
        <p:grpSpPr>
          <a:xfrm>
            <a:off x="1536131" y="2875169"/>
            <a:ext cx="3821815" cy="1137229"/>
            <a:chOff x="2048175" y="2429301"/>
            <a:chExt cx="5095753" cy="1516306"/>
          </a:xfrm>
        </p:grpSpPr>
        <p:sp>
          <p:nvSpPr>
            <p:cNvPr id="5" name="TextBox 4">
              <a:extLst>
                <a:ext uri="{FF2B5EF4-FFF2-40B4-BE49-F238E27FC236}">
                  <a16:creationId xmlns:a16="http://schemas.microsoft.com/office/drawing/2014/main" id="{2783A626-FA6A-998A-13B7-5BCB13D86768}"/>
                </a:ext>
              </a:extLst>
            </p:cNvPr>
            <p:cNvSpPr txBox="1"/>
            <p:nvPr/>
          </p:nvSpPr>
          <p:spPr>
            <a:xfrm>
              <a:off x="4809443" y="3453164"/>
              <a:ext cx="2334485" cy="492443"/>
            </a:xfrm>
            <a:prstGeom prst="rect">
              <a:avLst/>
            </a:prstGeom>
            <a:noFill/>
          </p:spPr>
          <p:txBody>
            <a:bodyPr wrap="none" rtlCol="0">
              <a:spAutoFit/>
            </a:bodyPr>
            <a:lstStyle/>
            <a:p>
              <a:r>
                <a:rPr lang="en-US" b="1" dirty="0">
                  <a:solidFill>
                    <a:srgbClr val="A41D34"/>
                  </a:solidFill>
                </a:rPr>
                <a:t>pattern matches</a:t>
              </a:r>
            </a:p>
          </p:txBody>
        </p:sp>
        <p:cxnSp>
          <p:nvCxnSpPr>
            <p:cNvPr id="20" name="Straight Arrow Connector 19">
              <a:extLst>
                <a:ext uri="{FF2B5EF4-FFF2-40B4-BE49-F238E27FC236}">
                  <a16:creationId xmlns:a16="http://schemas.microsoft.com/office/drawing/2014/main" id="{F751F7C2-3F02-0E49-DE08-8AE92D735D04}"/>
                </a:ext>
              </a:extLst>
            </p:cNvPr>
            <p:cNvCxnSpPr>
              <a:cxnSpLocks/>
            </p:cNvCxnSpPr>
            <p:nvPr/>
          </p:nvCxnSpPr>
          <p:spPr>
            <a:xfrm flipH="1" flipV="1">
              <a:off x="2907593" y="2712108"/>
              <a:ext cx="1850572" cy="816428"/>
            </a:xfrm>
            <a:prstGeom prst="straightConnector1">
              <a:avLst/>
            </a:prstGeom>
            <a:ln w="25400">
              <a:solidFill>
                <a:srgbClr val="A41D34"/>
              </a:solidFill>
              <a:tailEnd type="triangle" w="med" len="lg"/>
            </a:ln>
            <a:effectLst>
              <a:glow rad="63500">
                <a:schemeClr val="bg1">
                  <a:alpha val="80000"/>
                </a:schemeClr>
              </a:glow>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3ABC0BD-5C78-EEA5-D10F-9CBDE4397D21}"/>
                </a:ext>
              </a:extLst>
            </p:cNvPr>
            <p:cNvCxnSpPr>
              <a:cxnSpLocks/>
            </p:cNvCxnSpPr>
            <p:nvPr/>
          </p:nvCxnSpPr>
          <p:spPr>
            <a:xfrm flipV="1">
              <a:off x="5388429" y="2429301"/>
              <a:ext cx="435428" cy="1023863"/>
            </a:xfrm>
            <a:prstGeom prst="straightConnector1">
              <a:avLst/>
            </a:prstGeom>
            <a:ln w="25400">
              <a:solidFill>
                <a:srgbClr val="A41D34"/>
              </a:solidFill>
              <a:tailEnd type="triangle" w="med" len="lg"/>
            </a:ln>
            <a:effectLst>
              <a:glow rad="63500">
                <a:schemeClr val="bg1">
                  <a:alpha val="80000"/>
                </a:schemeClr>
              </a:glow>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B34F26A-4205-7C00-493E-F5C5EDF9362E}"/>
                </a:ext>
              </a:extLst>
            </p:cNvPr>
            <p:cNvCxnSpPr>
              <a:cxnSpLocks/>
            </p:cNvCxnSpPr>
            <p:nvPr/>
          </p:nvCxnSpPr>
          <p:spPr>
            <a:xfrm flipH="1" flipV="1">
              <a:off x="2048175" y="2952772"/>
              <a:ext cx="2578254" cy="714684"/>
            </a:xfrm>
            <a:prstGeom prst="straightConnector1">
              <a:avLst/>
            </a:prstGeom>
            <a:ln w="25400">
              <a:solidFill>
                <a:srgbClr val="A41D34"/>
              </a:solidFill>
              <a:tailEnd type="triangle" w="med" len="lg"/>
            </a:ln>
            <a:effectLst>
              <a:glow rad="63500">
                <a:schemeClr val="bg1">
                  <a:alpha val="80000"/>
                </a:schemeClr>
              </a:glow>
            </a:effectLst>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E8B63640-4D50-904A-2931-0E22596FDBF1}"/>
              </a:ext>
            </a:extLst>
          </p:cNvPr>
          <p:cNvGrpSpPr/>
          <p:nvPr/>
        </p:nvGrpSpPr>
        <p:grpSpPr>
          <a:xfrm>
            <a:off x="5631447" y="3526786"/>
            <a:ext cx="1512303" cy="301809"/>
            <a:chOff x="7508596" y="3298124"/>
            <a:chExt cx="2016404" cy="402412"/>
          </a:xfrm>
        </p:grpSpPr>
        <p:cxnSp>
          <p:nvCxnSpPr>
            <p:cNvPr id="7" name="Straight Arrow Connector 6">
              <a:extLst>
                <a:ext uri="{FF2B5EF4-FFF2-40B4-BE49-F238E27FC236}">
                  <a16:creationId xmlns:a16="http://schemas.microsoft.com/office/drawing/2014/main" id="{46468FD9-FEDA-F122-B88C-40DDE459B93C}"/>
                </a:ext>
              </a:extLst>
            </p:cNvPr>
            <p:cNvCxnSpPr>
              <a:cxnSpLocks/>
            </p:cNvCxnSpPr>
            <p:nvPr/>
          </p:nvCxnSpPr>
          <p:spPr>
            <a:xfrm>
              <a:off x="7508596" y="3700536"/>
              <a:ext cx="2016404" cy="0"/>
            </a:xfrm>
            <a:prstGeom prst="straightConnector1">
              <a:avLst/>
            </a:prstGeom>
            <a:ln w="53975">
              <a:solidFill>
                <a:srgbClr val="A41D34"/>
              </a:solidFill>
              <a:tailEnd type="triangle" w="med" len="lg"/>
            </a:ln>
            <a:effectLst>
              <a:glow rad="63500">
                <a:schemeClr val="bg1">
                  <a:alpha val="80000"/>
                </a:schemeClr>
              </a:glow>
            </a:effectLst>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12B8023-5B85-FCC8-7C07-4800A7249CC3}"/>
                </a:ext>
              </a:extLst>
            </p:cNvPr>
            <p:cNvSpPr txBox="1"/>
            <p:nvPr/>
          </p:nvSpPr>
          <p:spPr>
            <a:xfrm>
              <a:off x="7738975" y="3298124"/>
              <a:ext cx="1468180" cy="400109"/>
            </a:xfrm>
            <a:prstGeom prst="rect">
              <a:avLst/>
            </a:prstGeom>
            <a:noFill/>
          </p:spPr>
          <p:txBody>
            <a:bodyPr wrap="none" rtlCol="0">
              <a:spAutoFit/>
            </a:bodyPr>
            <a:lstStyle/>
            <a:p>
              <a:r>
                <a:rPr lang="en-US" sz="1350" dirty="0">
                  <a:solidFill>
                    <a:srgbClr val="A41D34"/>
                  </a:solidFill>
                </a:rPr>
                <a:t>infer flip-flop</a:t>
              </a:r>
            </a:p>
          </p:txBody>
        </p:sp>
      </p:grpSp>
    </p:spTree>
    <p:extLst>
      <p:ext uri="{BB962C8B-B14F-4D97-AF65-F5344CB8AC3E}">
        <p14:creationId xmlns:p14="http://schemas.microsoft.com/office/powerpoint/2010/main" val="85824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F2435C-EB6A-DC77-BED5-95EB8A4AFB51}"/>
              </a:ext>
            </a:extLst>
          </p:cNvPr>
          <p:cNvPicPr>
            <a:picLocks noChangeAspect="1"/>
          </p:cNvPicPr>
          <p:nvPr/>
        </p:nvPicPr>
        <p:blipFill>
          <a:blip r:embed="rId2"/>
          <a:stretch>
            <a:fillRect/>
          </a:stretch>
        </p:blipFill>
        <p:spPr>
          <a:xfrm>
            <a:off x="0" y="857250"/>
            <a:ext cx="9144000" cy="5143500"/>
          </a:xfrm>
          <a:prstGeom prst="rect">
            <a:avLst/>
          </a:prstGeom>
        </p:spPr>
      </p:pic>
      <p:sp>
        <p:nvSpPr>
          <p:cNvPr id="2" name="TextBox 1">
            <a:extLst>
              <a:ext uri="{FF2B5EF4-FFF2-40B4-BE49-F238E27FC236}">
                <a16:creationId xmlns:a16="http://schemas.microsoft.com/office/drawing/2014/main" id="{83313D43-B13E-AD01-110E-FF75CF30BB15}"/>
              </a:ext>
            </a:extLst>
          </p:cNvPr>
          <p:cNvSpPr txBox="1"/>
          <p:nvPr/>
        </p:nvSpPr>
        <p:spPr>
          <a:xfrm>
            <a:off x="8353641" y="5793001"/>
            <a:ext cx="867545" cy="230832"/>
          </a:xfrm>
          <a:prstGeom prst="rect">
            <a:avLst/>
          </a:prstGeom>
          <a:noFill/>
        </p:spPr>
        <p:txBody>
          <a:bodyPr wrap="none" rtlCol="0">
            <a:spAutoFit/>
          </a:bodyPr>
          <a:lstStyle/>
          <a:p>
            <a:r>
              <a:rPr lang="en-US" sz="900" dirty="0">
                <a:solidFill>
                  <a:schemeClr val="bg1"/>
                </a:solidFill>
              </a:rPr>
              <a:t>source: Disney</a:t>
            </a:r>
          </a:p>
        </p:txBody>
      </p:sp>
    </p:spTree>
    <p:extLst>
      <p:ext uri="{BB962C8B-B14F-4D97-AF65-F5344CB8AC3E}">
        <p14:creationId xmlns:p14="http://schemas.microsoft.com/office/powerpoint/2010/main" val="495291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012" y="2743200"/>
            <a:ext cx="8229600" cy="1143000"/>
          </a:xfrm>
        </p:spPr>
        <p:txBody>
          <a:bodyPr>
            <a:normAutofit/>
          </a:bodyPr>
          <a:lstStyle/>
          <a:p>
            <a:r>
              <a:rPr lang="en-US" dirty="0"/>
              <a:t>Testing and Testbenches</a:t>
            </a:r>
          </a:p>
        </p:txBody>
      </p:sp>
      <p:sp>
        <p:nvSpPr>
          <p:cNvPr id="3" name="Slide Number Placeholder 2"/>
          <p:cNvSpPr>
            <a:spLocks noGrp="1"/>
          </p:cNvSpPr>
          <p:nvPr>
            <p:ph type="sldNum" sz="quarter" idx="12"/>
          </p:nvPr>
        </p:nvSpPr>
        <p:spPr/>
        <p:txBody>
          <a:bodyPr/>
          <a:lstStyle/>
          <a:p>
            <a:fld id="{91428E00-80DD-2147-9602-1B9AC9547B01}" type="slidenum">
              <a:rPr lang="en-US" smtClean="0"/>
              <a:t>108</a:t>
            </a:fld>
            <a:endParaRPr lang="en-US"/>
          </a:p>
        </p:txBody>
      </p:sp>
      <p:sp>
        <p:nvSpPr>
          <p:cNvPr id="5" name="Footer Placeholder 4">
            <a:extLst>
              <a:ext uri="{FF2B5EF4-FFF2-40B4-BE49-F238E27FC236}">
                <a16:creationId xmlns:a16="http://schemas.microsoft.com/office/drawing/2014/main" id="{11A6C4CA-1C10-E54A-B990-2EE5542E648C}"/>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266375630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64FD9F3-E117-274E-B7E6-5766292B5BD9}" type="slidenum">
              <a:rPr lang="en-US" smtClean="0"/>
              <a:pPr/>
              <a:t>109</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1176"/>
          </a:xfrm>
          <a:prstGeom prst="rect">
            <a:avLst/>
          </a:prstGeom>
        </p:spPr>
      </p:pic>
      <p:sp>
        <p:nvSpPr>
          <p:cNvPr id="3" name="Footer Placeholder 2">
            <a:extLst>
              <a:ext uri="{FF2B5EF4-FFF2-40B4-BE49-F238E27FC236}">
                <a16:creationId xmlns:a16="http://schemas.microsoft.com/office/drawing/2014/main" id="{BAD5F4AC-FE08-A846-94A8-B3E95C124498}"/>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1401698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p:txBody>
          <a:bodyPr/>
          <a:lstStyle/>
          <a:p>
            <a:r>
              <a:rPr lang="en-US" dirty="0">
                <a:ea typeface="ＭＳ Ｐゴシック" pitchFamily="34" charset="-128"/>
              </a:rPr>
              <a:t>Verilog Modules</a:t>
            </a:r>
          </a:p>
        </p:txBody>
      </p:sp>
      <p:sp>
        <p:nvSpPr>
          <p:cNvPr id="45060" name="Rectangle 3"/>
          <p:cNvSpPr>
            <a:spLocks noGrp="1" noChangeArrowheads="1"/>
          </p:cNvSpPr>
          <p:nvPr>
            <p:ph type="body" idx="1"/>
          </p:nvPr>
        </p:nvSpPr>
        <p:spPr/>
        <p:txBody>
          <a:bodyPr>
            <a:normAutofit fontScale="85000" lnSpcReduction="20000"/>
          </a:bodyPr>
          <a:lstStyle/>
          <a:p>
            <a:r>
              <a:rPr lang="en-US" dirty="0"/>
              <a:t>The basic construct for modeling a digital system in Verilog is called a </a:t>
            </a:r>
            <a:r>
              <a:rPr lang="en-US" i="1" dirty="0"/>
              <a:t>module</a:t>
            </a:r>
            <a:r>
              <a:rPr lang="en-US" dirty="0"/>
              <a:t>.   Each hardware block is described in one module.  </a:t>
            </a:r>
          </a:p>
          <a:p>
            <a:pPr>
              <a:lnSpc>
                <a:spcPct val="90000"/>
              </a:lnSpc>
            </a:pPr>
            <a:endParaRPr lang="en-US" dirty="0">
              <a:ea typeface="ＭＳ Ｐゴシック" pitchFamily="34" charset="-128"/>
            </a:endParaRPr>
          </a:p>
          <a:p>
            <a:pPr>
              <a:lnSpc>
                <a:spcPct val="90000"/>
              </a:lnSpc>
            </a:pPr>
            <a:r>
              <a:rPr lang="en-US" dirty="0">
                <a:ea typeface="ＭＳ Ｐゴシック" pitchFamily="34" charset="-128"/>
              </a:rPr>
              <a:t>Modules have</a:t>
            </a:r>
          </a:p>
          <a:p>
            <a:pPr lvl="1">
              <a:lnSpc>
                <a:spcPct val="90000"/>
              </a:lnSpc>
            </a:pPr>
            <a:r>
              <a:rPr lang="en-US" dirty="0">
                <a:ea typeface="ＭＳ Ｐゴシック" pitchFamily="34" charset="-128"/>
              </a:rPr>
              <a:t>Module declaration</a:t>
            </a:r>
          </a:p>
          <a:p>
            <a:pPr lvl="1">
              <a:lnSpc>
                <a:spcPct val="90000"/>
              </a:lnSpc>
            </a:pPr>
            <a:r>
              <a:rPr lang="en-US" dirty="0">
                <a:ea typeface="ＭＳ Ｐゴシック" pitchFamily="34" charset="-128"/>
              </a:rPr>
              <a:t>Input and output declarations</a:t>
            </a:r>
          </a:p>
          <a:p>
            <a:pPr lvl="1">
              <a:lnSpc>
                <a:spcPct val="90000"/>
              </a:lnSpc>
            </a:pPr>
            <a:r>
              <a:rPr lang="en-US" dirty="0">
                <a:ea typeface="ＭＳ Ｐゴシック" pitchFamily="34" charset="-128"/>
              </a:rPr>
              <a:t>Internal signal declarations</a:t>
            </a:r>
          </a:p>
          <a:p>
            <a:pPr lvl="1">
              <a:lnSpc>
                <a:spcPct val="90000"/>
              </a:lnSpc>
            </a:pPr>
            <a:r>
              <a:rPr lang="en-US" dirty="0">
                <a:ea typeface="ＭＳ Ｐゴシック" pitchFamily="34" charset="-128"/>
              </a:rPr>
              <a:t>Logic definition; d</a:t>
            </a:r>
            <a:r>
              <a:rPr lang="en-US" dirty="0"/>
              <a:t>escribes either what the block does and/or what it is composed of</a:t>
            </a:r>
          </a:p>
          <a:p>
            <a:pPr lvl="2">
              <a:lnSpc>
                <a:spcPct val="90000"/>
              </a:lnSpc>
            </a:pPr>
            <a:r>
              <a:rPr lang="en-US" sz="2200" dirty="0">
                <a:ea typeface="ＭＳ Ｐゴシック" pitchFamily="34" charset="-128"/>
              </a:rPr>
              <a:t>Assign statements</a:t>
            </a:r>
          </a:p>
          <a:p>
            <a:pPr lvl="2">
              <a:lnSpc>
                <a:spcPct val="90000"/>
              </a:lnSpc>
            </a:pPr>
            <a:r>
              <a:rPr lang="en-US" sz="2200" dirty="0">
                <a:ea typeface="ＭＳ Ｐゴシック" pitchFamily="34" charset="-128"/>
              </a:rPr>
              <a:t>Case statements</a:t>
            </a:r>
          </a:p>
          <a:p>
            <a:pPr lvl="2">
              <a:lnSpc>
                <a:spcPct val="90000"/>
              </a:lnSpc>
            </a:pPr>
            <a:r>
              <a:rPr lang="en-US" sz="2200" dirty="0">
                <a:ea typeface="ＭＳ Ｐゴシック" pitchFamily="34" charset="-128"/>
              </a:rPr>
              <a:t>Module instantiations</a:t>
            </a:r>
          </a:p>
        </p:txBody>
      </p:sp>
      <p:sp>
        <p:nvSpPr>
          <p:cNvPr id="2" name="Slide Number Placeholder 1">
            <a:extLst>
              <a:ext uri="{FF2B5EF4-FFF2-40B4-BE49-F238E27FC236}">
                <a16:creationId xmlns:a16="http://schemas.microsoft.com/office/drawing/2014/main" id="{D0396D98-6E98-3D4B-95EC-4998088FD45F}"/>
              </a:ext>
            </a:extLst>
          </p:cNvPr>
          <p:cNvSpPr>
            <a:spLocks noGrp="1"/>
          </p:cNvSpPr>
          <p:nvPr>
            <p:ph type="sldNum" sz="quarter" idx="12"/>
          </p:nvPr>
        </p:nvSpPr>
        <p:spPr/>
        <p:txBody>
          <a:bodyPr/>
          <a:lstStyle/>
          <a:p>
            <a:fld id="{6F344C7A-0D93-FE43-BBB8-6C733ACB5A1E}" type="slidenum">
              <a:rPr lang="en-US" smtClean="0"/>
              <a:t>11</a:t>
            </a:fld>
            <a:endParaRPr lang="en-US"/>
          </a:p>
        </p:txBody>
      </p:sp>
      <p:sp>
        <p:nvSpPr>
          <p:cNvPr id="3" name="Footer Placeholder 2">
            <a:extLst>
              <a:ext uri="{FF2B5EF4-FFF2-40B4-BE49-F238E27FC236}">
                <a16:creationId xmlns:a16="http://schemas.microsoft.com/office/drawing/2014/main" id="{70674459-18E1-1241-A649-2651927E1BC9}"/>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50552331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err="1"/>
              <a:t>Testbench</a:t>
            </a:r>
            <a:r>
              <a:rPr lang="en-US" dirty="0"/>
              <a:t> Scripts in Verilog</a:t>
            </a:r>
          </a:p>
        </p:txBody>
      </p:sp>
      <p:sp>
        <p:nvSpPr>
          <p:cNvPr id="3" name="Content Placeholder 2"/>
          <p:cNvSpPr>
            <a:spLocks noGrp="1"/>
          </p:cNvSpPr>
          <p:nvPr>
            <p:ph idx="1"/>
          </p:nvPr>
        </p:nvSpPr>
        <p:spPr>
          <a:xfrm>
            <a:off x="457200" y="1600200"/>
            <a:ext cx="8229600" cy="4888468"/>
          </a:xfrm>
        </p:spPr>
        <p:txBody>
          <a:bodyPr>
            <a:normAutofit lnSpcReduction="10000"/>
          </a:bodyPr>
          <a:lstStyle/>
          <a:p>
            <a:r>
              <a:rPr lang="en-US" dirty="0"/>
              <a:t>Goal: Test if our design works </a:t>
            </a:r>
            <a:r>
              <a:rPr lang="en-US" u="sng" dirty="0"/>
              <a:t>before</a:t>
            </a:r>
            <a:r>
              <a:rPr lang="en-US" dirty="0"/>
              <a:t> building hardware.  </a:t>
            </a:r>
          </a:p>
          <a:p>
            <a:r>
              <a:rPr lang="en-US" dirty="0"/>
              <a:t>If design does not work (as it frequently won’t, at least initially) our </a:t>
            </a:r>
            <a:r>
              <a:rPr lang="en-US" dirty="0" err="1"/>
              <a:t>testbench</a:t>
            </a:r>
            <a:r>
              <a:rPr lang="en-US" dirty="0"/>
              <a:t> makes it easier to identify bugs </a:t>
            </a:r>
            <a:r>
              <a:rPr lang="en-US" b="1" u="sng" dirty="0"/>
              <a:t>during simulation</a:t>
            </a:r>
            <a:r>
              <a:rPr lang="en-US" dirty="0"/>
              <a:t>.</a:t>
            </a:r>
          </a:p>
          <a:p>
            <a:r>
              <a:rPr lang="en-US" b="1" u="sng" dirty="0">
                <a:solidFill>
                  <a:srgbClr val="FF0000"/>
                </a:solidFill>
              </a:rPr>
              <a:t>Important:</a:t>
            </a:r>
            <a:r>
              <a:rPr lang="en-US" dirty="0">
                <a:solidFill>
                  <a:srgbClr val="FF0000"/>
                </a:solidFill>
              </a:rPr>
              <a:t> </a:t>
            </a:r>
            <a:r>
              <a:rPr lang="en-US" dirty="0"/>
              <a:t>Test script Verilog is </a:t>
            </a:r>
            <a:r>
              <a:rPr lang="en-US" u="sng" dirty="0"/>
              <a:t>not</a:t>
            </a:r>
            <a:r>
              <a:rPr lang="en-US" dirty="0"/>
              <a:t> meant to be synthesized into hardware (i.e., gates).  Test script Verilog is only used for simulation.  In example we will identify syntax/styles that should NOT be used in synthesizable Verilog.</a:t>
            </a:r>
          </a:p>
        </p:txBody>
      </p:sp>
      <p:sp>
        <p:nvSpPr>
          <p:cNvPr id="4" name="TextBox 3"/>
          <p:cNvSpPr txBox="1"/>
          <p:nvPr/>
        </p:nvSpPr>
        <p:spPr>
          <a:xfrm>
            <a:off x="6629400" y="6488668"/>
            <a:ext cx="1752600" cy="369332"/>
          </a:xfrm>
          <a:prstGeom prst="rect">
            <a:avLst/>
          </a:prstGeom>
          <a:noFill/>
        </p:spPr>
        <p:txBody>
          <a:bodyPr wrap="square" rtlCol="0">
            <a:spAutoFit/>
          </a:bodyPr>
          <a:lstStyle/>
          <a:p>
            <a:r>
              <a:rPr lang="en-US" dirty="0">
                <a:solidFill>
                  <a:schemeClr val="tx1">
                    <a:lumMod val="50000"/>
                    <a:lumOff val="50000"/>
                  </a:schemeClr>
                </a:solidFill>
              </a:rPr>
              <a:t>Text: Dally §3.6</a:t>
            </a:r>
          </a:p>
        </p:txBody>
      </p:sp>
      <p:sp>
        <p:nvSpPr>
          <p:cNvPr id="6" name="Slide Number Placeholder 5"/>
          <p:cNvSpPr>
            <a:spLocks noGrp="1"/>
          </p:cNvSpPr>
          <p:nvPr>
            <p:ph type="sldNum" sz="quarter" idx="12"/>
          </p:nvPr>
        </p:nvSpPr>
        <p:spPr/>
        <p:txBody>
          <a:bodyPr/>
          <a:lstStyle/>
          <a:p>
            <a:fld id="{91428E00-80DD-2147-9602-1B9AC9547B01}" type="slidenum">
              <a:rPr lang="en-US" smtClean="0"/>
              <a:t>110</a:t>
            </a:fld>
            <a:endParaRPr lang="en-US"/>
          </a:p>
        </p:txBody>
      </p:sp>
      <p:sp>
        <p:nvSpPr>
          <p:cNvPr id="7" name="Footer Placeholder 6">
            <a:extLst>
              <a:ext uri="{FF2B5EF4-FFF2-40B4-BE49-F238E27FC236}">
                <a16:creationId xmlns:a16="http://schemas.microsoft.com/office/drawing/2014/main" id="{5059ECE5-D95F-8847-806F-E52A417BF373}"/>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93554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ModelSim</a:t>
            </a:r>
            <a:r>
              <a:rPr lang="en-US" dirty="0"/>
              <a:t> vs </a:t>
            </a:r>
            <a:r>
              <a:rPr lang="en-US" dirty="0" err="1"/>
              <a:t>Quartus</a:t>
            </a:r>
            <a:endParaRPr lang="en-US" dirty="0"/>
          </a:p>
        </p:txBody>
      </p:sp>
      <p:sp>
        <p:nvSpPr>
          <p:cNvPr id="3" name="Content Placeholder 2"/>
          <p:cNvSpPr>
            <a:spLocks noGrp="1"/>
          </p:cNvSpPr>
          <p:nvPr>
            <p:ph idx="1"/>
          </p:nvPr>
        </p:nvSpPr>
        <p:spPr/>
        <p:txBody>
          <a:bodyPr>
            <a:normAutofit lnSpcReduction="10000"/>
          </a:bodyPr>
          <a:lstStyle/>
          <a:p>
            <a:r>
              <a:rPr lang="en-US" b="1" dirty="0" err="1"/>
              <a:t>ModelSim</a:t>
            </a:r>
            <a:r>
              <a:rPr lang="en-US" dirty="0"/>
              <a:t>:  Used for </a:t>
            </a:r>
            <a:r>
              <a:rPr lang="en-US" b="1" dirty="0">
                <a:solidFill>
                  <a:srgbClr val="0000FF"/>
                </a:solidFill>
              </a:rPr>
              <a:t>simulation</a:t>
            </a:r>
            <a:r>
              <a:rPr lang="en-US" dirty="0"/>
              <a:t>.  Why simulate?  To verify our design is correct BEFORE either building custom hardware (expensive) or “programming” FPGA (harder to debug).   Does NOT perform synthesis.</a:t>
            </a:r>
          </a:p>
          <a:p>
            <a:r>
              <a:rPr lang="en-US" b="1" dirty="0" err="1"/>
              <a:t>Quartus</a:t>
            </a:r>
            <a:r>
              <a:rPr lang="en-US" dirty="0"/>
              <a:t>:  Used for </a:t>
            </a:r>
            <a:r>
              <a:rPr lang="en-US" b="1" dirty="0">
                <a:solidFill>
                  <a:srgbClr val="0000FF"/>
                </a:solidFill>
              </a:rPr>
              <a:t>implementation</a:t>
            </a:r>
            <a:r>
              <a:rPr lang="en-US" dirty="0"/>
              <a:t>.  Performs synthesis (use algorithms like KMAP to determine which gates implement the same behavior you seen in simulation).</a:t>
            </a:r>
          </a:p>
        </p:txBody>
      </p:sp>
      <p:sp>
        <p:nvSpPr>
          <p:cNvPr id="4" name="Slide Number Placeholder 3"/>
          <p:cNvSpPr>
            <a:spLocks noGrp="1"/>
          </p:cNvSpPr>
          <p:nvPr>
            <p:ph type="sldNum" sz="quarter" idx="12"/>
          </p:nvPr>
        </p:nvSpPr>
        <p:spPr/>
        <p:txBody>
          <a:bodyPr/>
          <a:lstStyle/>
          <a:p>
            <a:fld id="{91428E00-80DD-2147-9602-1B9AC9547B01}" type="slidenum">
              <a:rPr lang="en-US" smtClean="0"/>
              <a:pPr/>
              <a:t>111</a:t>
            </a:fld>
            <a:endParaRPr lang="en-US"/>
          </a:p>
        </p:txBody>
      </p:sp>
      <p:sp>
        <p:nvSpPr>
          <p:cNvPr id="6" name="Footer Placeholder 5">
            <a:extLst>
              <a:ext uri="{FF2B5EF4-FFF2-40B4-BE49-F238E27FC236}">
                <a16:creationId xmlns:a16="http://schemas.microsoft.com/office/drawing/2014/main" id="{568D88B6-3F08-8344-92A2-B4B1C21E0FA4}"/>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5795305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Terminology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8550" y="2148954"/>
            <a:ext cx="4032250" cy="3445741"/>
          </a:xfrm>
          <a:prstGeom prst="rect">
            <a:avLst/>
          </a:prstGeom>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75231" y="3257729"/>
            <a:ext cx="2043601" cy="867428"/>
          </a:xfrm>
        </p:spPr>
      </p:pic>
      <p:sp>
        <p:nvSpPr>
          <p:cNvPr id="7" name="Rectangle 6"/>
          <p:cNvSpPr/>
          <p:nvPr/>
        </p:nvSpPr>
        <p:spPr>
          <a:xfrm>
            <a:off x="914400" y="2238703"/>
            <a:ext cx="2133600" cy="6287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“Device Under Test”</a:t>
            </a:r>
          </a:p>
        </p:txBody>
      </p:sp>
      <p:cxnSp>
        <p:nvCxnSpPr>
          <p:cNvPr id="9" name="Straight Arrow Connector 8"/>
          <p:cNvCxnSpPr>
            <a:stCxn id="7" idx="3"/>
          </p:cNvCxnSpPr>
          <p:nvPr/>
        </p:nvCxnSpPr>
        <p:spPr>
          <a:xfrm>
            <a:off x="3048000" y="2553102"/>
            <a:ext cx="1219200" cy="314399"/>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629400" y="1676400"/>
            <a:ext cx="2286000" cy="1200329"/>
          </a:xfrm>
          <a:prstGeom prst="rect">
            <a:avLst/>
          </a:prstGeom>
          <a:noFill/>
        </p:spPr>
        <p:txBody>
          <a:bodyPr wrap="square" rtlCol="0">
            <a:spAutoFit/>
          </a:bodyPr>
          <a:lstStyle/>
          <a:p>
            <a:r>
              <a:rPr lang="en-US" dirty="0"/>
              <a:t>Q1.  Draw a logic diagram for an XOR</a:t>
            </a:r>
          </a:p>
          <a:p>
            <a:r>
              <a:rPr lang="en-US" dirty="0"/>
              <a:t>gate using only NAND and NOT gates.</a:t>
            </a:r>
          </a:p>
        </p:txBody>
      </p:sp>
      <p:sp>
        <p:nvSpPr>
          <p:cNvPr id="11" name="Rectangle 10"/>
          <p:cNvSpPr/>
          <p:nvPr/>
        </p:nvSpPr>
        <p:spPr>
          <a:xfrm>
            <a:off x="3505200" y="1409450"/>
            <a:ext cx="2133600" cy="6287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“Test Script”</a:t>
            </a:r>
          </a:p>
        </p:txBody>
      </p:sp>
      <p:cxnSp>
        <p:nvCxnSpPr>
          <p:cNvPr id="12" name="Straight Arrow Connector 11"/>
          <p:cNvCxnSpPr>
            <a:stCxn id="11" idx="3"/>
          </p:cNvCxnSpPr>
          <p:nvPr/>
        </p:nvCxnSpPr>
        <p:spPr>
          <a:xfrm>
            <a:off x="5638800" y="1723849"/>
            <a:ext cx="990600" cy="181151"/>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4267200" y="4297015"/>
            <a:ext cx="2133600" cy="88430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Output from “DUT”</a:t>
            </a:r>
          </a:p>
        </p:txBody>
      </p:sp>
      <p:cxnSp>
        <p:nvCxnSpPr>
          <p:cNvPr id="19" name="Straight Arrow Connector 18"/>
          <p:cNvCxnSpPr>
            <a:stCxn id="18" idx="3"/>
          </p:cNvCxnSpPr>
          <p:nvPr/>
        </p:nvCxnSpPr>
        <p:spPr>
          <a:xfrm flipV="1">
            <a:off x="6400800" y="4146331"/>
            <a:ext cx="748862" cy="592836"/>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p:txBody>
          <a:bodyPr/>
          <a:lstStyle/>
          <a:p>
            <a:fld id="{91428E00-80DD-2147-9602-1B9AC9547B01}" type="slidenum">
              <a:rPr lang="en-US" smtClean="0"/>
              <a:t>112</a:t>
            </a:fld>
            <a:endParaRPr lang="en-US"/>
          </a:p>
        </p:txBody>
      </p:sp>
      <p:sp>
        <p:nvSpPr>
          <p:cNvPr id="8" name="Footer Placeholder 7">
            <a:extLst>
              <a:ext uri="{FF2B5EF4-FFF2-40B4-BE49-F238E27FC236}">
                <a16:creationId xmlns:a16="http://schemas.microsoft.com/office/drawing/2014/main" id="{DB7CCCAC-5763-994F-9D44-201CC291BF79}"/>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194734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animBg="1"/>
      <p:bldP spid="18"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en-US" sz="2000">
                <a:latin typeface="Arial" charset="0"/>
                <a:ea typeface="ＭＳ Ｐゴシック" charset="-128"/>
                <a:cs typeface="Arial" charset="0"/>
              </a:rPr>
              <a:t> </a:t>
            </a:r>
          </a:p>
        </p:txBody>
      </p:sp>
      <p:sp>
        <p:nvSpPr>
          <p:cNvPr id="24579" name="Rectangle 3"/>
          <p:cNvSpPr>
            <a:spLocks noGrp="1" noChangeArrowheads="1"/>
          </p:cNvSpPr>
          <p:nvPr>
            <p:ph type="body" idx="1"/>
          </p:nvPr>
        </p:nvSpPr>
        <p:spPr>
          <a:xfrm>
            <a:off x="228600" y="381000"/>
            <a:ext cx="8534400" cy="5867400"/>
          </a:xfrm>
        </p:spPr>
        <p:txBody>
          <a:bodyPr>
            <a:normAutofit/>
          </a:bodyPr>
          <a:lstStyle/>
          <a:p>
            <a:pPr marL="0" indent="0" eaLnBrk="1" hangingPunct="1">
              <a:lnSpc>
                <a:spcPct val="90000"/>
              </a:lnSpc>
              <a:buNone/>
            </a:pPr>
            <a:r>
              <a:rPr lang="en-US" altLang="en-US" sz="2000" b="1" dirty="0">
                <a:latin typeface="Arial" charset="0"/>
                <a:ea typeface="ＭＳ Ｐゴシック" charset="-128"/>
                <a:cs typeface="Arial" charset="0"/>
              </a:rPr>
              <a:t>The Initial Block (used in testbenches ONLY)</a:t>
            </a:r>
          </a:p>
          <a:p>
            <a:pPr marL="0" indent="0" eaLnBrk="1" hangingPunct="1">
              <a:lnSpc>
                <a:spcPct val="90000"/>
              </a:lnSpc>
              <a:buNone/>
            </a:pPr>
            <a:endParaRPr lang="en-US" altLang="en-US" sz="900" b="1" dirty="0">
              <a:latin typeface="Arial" charset="0"/>
              <a:ea typeface="ＭＳ Ｐゴシック" charset="-128"/>
              <a:cs typeface="Arial" charset="0"/>
            </a:endParaRPr>
          </a:p>
          <a:p>
            <a:pPr marL="0" indent="0" eaLnBrk="1" hangingPunct="1">
              <a:lnSpc>
                <a:spcPct val="90000"/>
              </a:lnSpc>
              <a:buNone/>
            </a:pPr>
            <a:r>
              <a:rPr lang="en-US" altLang="en-US" sz="900" b="1" dirty="0">
                <a:latin typeface="Arial" charset="0"/>
                <a:ea typeface="ＭＳ Ｐゴシック" charset="-128"/>
                <a:cs typeface="Arial" charset="0"/>
              </a:rPr>
              <a:t>	</a:t>
            </a:r>
          </a:p>
          <a:p>
            <a:pPr marL="0" indent="0" eaLnBrk="1" hangingPunct="1">
              <a:lnSpc>
                <a:spcPct val="90000"/>
              </a:lnSpc>
              <a:buNone/>
            </a:pPr>
            <a:r>
              <a:rPr lang="en-US" altLang="en-US" sz="1800" b="1" dirty="0">
                <a:latin typeface="Arial" charset="0"/>
                <a:ea typeface="ＭＳ Ｐゴシック" charset="-128"/>
                <a:cs typeface="Arial" charset="0"/>
              </a:rPr>
              <a:t>	</a:t>
            </a:r>
            <a:r>
              <a:rPr lang="en-US" altLang="en-US" sz="1800" b="1" dirty="0">
                <a:solidFill>
                  <a:srgbClr val="C00000"/>
                </a:solidFill>
                <a:latin typeface="Consolas" panose="020B0609020204030204" pitchFamily="49" charset="0"/>
                <a:ea typeface="ＭＳ Ｐゴシック" charset="-128"/>
                <a:cs typeface="Consolas" panose="020B0609020204030204" pitchFamily="49" charset="0"/>
              </a:rPr>
              <a:t>initial begin</a:t>
            </a:r>
          </a:p>
          <a:p>
            <a:pPr marL="0" indent="0" eaLnBrk="1" hangingPunct="1">
              <a:lnSpc>
                <a:spcPct val="90000"/>
              </a:lnSpc>
              <a:buNone/>
            </a:pPr>
            <a:r>
              <a:rPr lang="en-US" altLang="en-US" sz="1800" b="1" dirty="0">
                <a:latin typeface="Arial" charset="0"/>
                <a:ea typeface="ＭＳ Ｐゴシック" charset="-128"/>
                <a:cs typeface="Arial" charset="0"/>
              </a:rPr>
              <a:t>		</a:t>
            </a:r>
            <a:r>
              <a:rPr lang="en-US" altLang="en-US" sz="1800" dirty="0">
                <a:latin typeface="Times" pitchFamily="2" charset="0"/>
                <a:ea typeface="ＭＳ Ｐゴシック" charset="-128"/>
                <a:cs typeface="Arial" charset="0"/>
              </a:rPr>
              <a:t>&lt;</a:t>
            </a:r>
            <a:r>
              <a:rPr lang="en-US" altLang="en-US" sz="1800" i="1" dirty="0">
                <a:latin typeface="Times" pitchFamily="2" charset="0"/>
                <a:ea typeface="ＭＳ Ｐゴシック" charset="-128"/>
                <a:cs typeface="Arial" charset="0"/>
              </a:rPr>
              <a:t>sequence of statements in which </a:t>
            </a:r>
            <a:r>
              <a:rPr lang="en-US" altLang="en-US" sz="1800" i="1" u="sng" dirty="0">
                <a:latin typeface="Times" pitchFamily="2" charset="0"/>
                <a:ea typeface="ＭＳ Ｐゴシック" charset="-128"/>
                <a:cs typeface="Arial" charset="0"/>
              </a:rPr>
              <a:t>order matters</a:t>
            </a:r>
            <a:r>
              <a:rPr lang="en-US" altLang="en-US" sz="1800" i="1" dirty="0">
                <a:latin typeface="Times" pitchFamily="2" charset="0"/>
                <a:ea typeface="ＭＳ Ｐゴシック" charset="-128"/>
                <a:cs typeface="Arial" charset="0"/>
              </a:rPr>
              <a:t>; </a:t>
            </a:r>
            <a:r>
              <a:rPr lang="en-US" altLang="en-US" sz="1800" i="1" dirty="0">
                <a:solidFill>
                  <a:srgbClr val="FF0000"/>
                </a:solidFill>
                <a:latin typeface="Times" pitchFamily="2" charset="0"/>
                <a:ea typeface="ＭＳ Ｐゴシック" charset="-128"/>
                <a:cs typeface="Arial" charset="0"/>
              </a:rPr>
              <a:t>delays allowed</a:t>
            </a:r>
            <a:r>
              <a:rPr lang="en-US" altLang="en-US" sz="1800" i="1" dirty="0">
                <a:latin typeface="Times" pitchFamily="2" charset="0"/>
                <a:ea typeface="ＭＳ Ｐゴシック" charset="-128"/>
                <a:cs typeface="Arial" charset="0"/>
              </a:rPr>
              <a:t>&gt;</a:t>
            </a:r>
            <a:endParaRPr lang="en-US" altLang="en-US" sz="1800" u="sng" dirty="0">
              <a:latin typeface="Times" pitchFamily="2" charset="0"/>
              <a:ea typeface="ＭＳ Ｐゴシック" charset="-128"/>
              <a:cs typeface="Arial" charset="0"/>
            </a:endParaRPr>
          </a:p>
          <a:p>
            <a:pPr marL="0" indent="0" eaLnBrk="1" hangingPunct="1">
              <a:lnSpc>
                <a:spcPct val="90000"/>
              </a:lnSpc>
              <a:buNone/>
            </a:pPr>
            <a:r>
              <a:rPr lang="en-US" altLang="en-US" sz="1800" b="1" dirty="0">
                <a:latin typeface="Arial" charset="0"/>
                <a:ea typeface="ＭＳ Ｐゴシック" charset="-128"/>
                <a:cs typeface="Arial" charset="0"/>
              </a:rPr>
              <a:t>	</a:t>
            </a:r>
            <a:r>
              <a:rPr lang="en-US" altLang="en-US" sz="1800" b="1" dirty="0">
                <a:solidFill>
                  <a:srgbClr val="C00000"/>
                </a:solidFill>
                <a:latin typeface="Consolas" panose="020B0609020204030204" pitchFamily="49" charset="0"/>
                <a:ea typeface="ＭＳ Ｐゴシック" charset="-128"/>
                <a:cs typeface="Consolas" panose="020B0609020204030204" pitchFamily="49" charset="0"/>
              </a:rPr>
              <a:t>end</a:t>
            </a:r>
          </a:p>
          <a:p>
            <a:pPr eaLnBrk="1" hangingPunct="1">
              <a:lnSpc>
                <a:spcPct val="90000"/>
              </a:lnSpc>
            </a:pPr>
            <a:endParaRPr lang="en-US" altLang="en-US" sz="1800" b="1" dirty="0">
              <a:latin typeface="Arial" charset="0"/>
              <a:ea typeface="ＭＳ Ｐゴシック" charset="-128"/>
              <a:cs typeface="Arial" charset="0"/>
            </a:endParaRPr>
          </a:p>
          <a:p>
            <a:pPr eaLnBrk="1" hangingPunct="1">
              <a:lnSpc>
                <a:spcPct val="90000"/>
              </a:lnSpc>
            </a:pPr>
            <a:endParaRPr lang="en-US" altLang="en-US" sz="1800" b="1" dirty="0">
              <a:latin typeface="Arial" charset="0"/>
              <a:ea typeface="ＭＳ Ｐゴシック" charset="-128"/>
              <a:cs typeface="Arial" charset="0"/>
            </a:endParaRPr>
          </a:p>
          <a:p>
            <a:pPr marL="0" indent="0" eaLnBrk="1" hangingPunct="1">
              <a:lnSpc>
                <a:spcPct val="90000"/>
              </a:lnSpc>
              <a:buNone/>
            </a:pPr>
            <a:r>
              <a:rPr lang="en-US" altLang="en-US" sz="1800" dirty="0">
                <a:latin typeface="Arial" charset="0"/>
                <a:ea typeface="ＭＳ Ｐゴシック" charset="-128"/>
                <a:cs typeface="Arial" charset="0"/>
              </a:rPr>
              <a:t>- Initial blocks are </a:t>
            </a:r>
            <a:r>
              <a:rPr lang="en-US" altLang="en-US" sz="1800" b="1" u="sng" dirty="0">
                <a:latin typeface="Arial" charset="0"/>
                <a:ea typeface="ＭＳ Ｐゴシック" charset="-128"/>
                <a:cs typeface="Arial" charset="0"/>
              </a:rPr>
              <a:t>not synthesizable</a:t>
            </a:r>
            <a:r>
              <a:rPr lang="en-US" altLang="en-US" sz="1800" b="1" dirty="0">
                <a:latin typeface="Arial" charset="0"/>
                <a:ea typeface="ＭＳ Ｐゴシック" charset="-128"/>
                <a:cs typeface="Arial" charset="0"/>
              </a:rPr>
              <a:t> </a:t>
            </a:r>
            <a:r>
              <a:rPr lang="en-US" altLang="en-US" sz="1800" dirty="0">
                <a:latin typeface="Arial" charset="0"/>
                <a:ea typeface="ＭＳ Ｐゴシック" charset="-128"/>
                <a:cs typeface="Arial" charset="0"/>
              </a:rPr>
              <a:t>– </a:t>
            </a:r>
            <a:r>
              <a:rPr lang="en-US" altLang="en-US" sz="1800" dirty="0">
                <a:solidFill>
                  <a:srgbClr val="FF0000"/>
                </a:solidFill>
                <a:latin typeface="Arial" charset="0"/>
                <a:ea typeface="ＭＳ Ｐゴシック" charset="-128"/>
                <a:cs typeface="Arial" charset="0"/>
              </a:rPr>
              <a:t>use </a:t>
            </a:r>
            <a:r>
              <a:rPr lang="en-US" altLang="en-US" sz="1800" b="1" dirty="0">
                <a:solidFill>
                  <a:srgbClr val="FF0000"/>
                </a:solidFill>
                <a:latin typeface="Arial" charset="0"/>
                <a:ea typeface="ＭＳ Ｐゴシック" charset="-128"/>
                <a:cs typeface="Arial" charset="0"/>
              </a:rPr>
              <a:t>ONLY</a:t>
            </a:r>
            <a:r>
              <a:rPr lang="en-US" altLang="en-US" sz="1800" dirty="0">
                <a:solidFill>
                  <a:srgbClr val="FF0000"/>
                </a:solidFill>
                <a:latin typeface="Arial" charset="0"/>
                <a:ea typeface="ＭＳ Ｐゴシック" charset="-128"/>
                <a:cs typeface="Arial" charset="0"/>
              </a:rPr>
              <a:t> for test bench ”scripts”</a:t>
            </a:r>
          </a:p>
          <a:p>
            <a:pPr marL="0" indent="0" eaLnBrk="1" hangingPunct="1">
              <a:lnSpc>
                <a:spcPct val="90000"/>
              </a:lnSpc>
              <a:buNone/>
            </a:pPr>
            <a:r>
              <a:rPr lang="en-US" altLang="en-US" sz="1800" dirty="0">
                <a:latin typeface="Arial" charset="0"/>
                <a:ea typeface="ＭＳ Ｐゴシック" charset="-128"/>
                <a:cs typeface="Arial" charset="0"/>
              </a:rPr>
              <a:t>- Each initial block describes a sequence of operations</a:t>
            </a:r>
          </a:p>
          <a:p>
            <a:pPr marL="0" indent="0" eaLnBrk="1" hangingPunct="1">
              <a:lnSpc>
                <a:spcPct val="90000"/>
              </a:lnSpc>
              <a:buNone/>
            </a:pPr>
            <a:r>
              <a:rPr lang="en-US" altLang="en-US" sz="1800" dirty="0">
                <a:latin typeface="Arial" charset="0"/>
                <a:ea typeface="ＭＳ Ｐゴシック" charset="-128"/>
                <a:cs typeface="Arial" charset="0"/>
              </a:rPr>
              <a:t>- Delays allowed</a:t>
            </a:r>
          </a:p>
          <a:p>
            <a:pPr marL="0" indent="0" eaLnBrk="1" hangingPunct="1">
              <a:lnSpc>
                <a:spcPct val="90000"/>
              </a:lnSpc>
              <a:buNone/>
            </a:pPr>
            <a:r>
              <a:rPr lang="en-US" altLang="en-US" sz="1800" dirty="0">
                <a:latin typeface="Arial" charset="0"/>
                <a:ea typeface="ＭＳ Ｐゴシック" charset="-128"/>
                <a:cs typeface="Arial" charset="0"/>
              </a:rPr>
              <a:t>	Syntax: 		</a:t>
            </a:r>
            <a:r>
              <a:rPr lang="en-US" altLang="en-US" sz="1800" dirty="0">
                <a:solidFill>
                  <a:srgbClr val="0000FF"/>
                </a:solidFill>
                <a:latin typeface="Consolas" panose="020B0609020204030204" pitchFamily="49" charset="0"/>
                <a:ea typeface="ＭＳ Ｐゴシック" charset="-128"/>
                <a:cs typeface="Consolas" panose="020B0609020204030204" pitchFamily="49" charset="0"/>
              </a:rPr>
              <a:t>#</a:t>
            </a:r>
            <a:r>
              <a:rPr lang="en-US" altLang="en-US" sz="1800" i="1" dirty="0">
                <a:solidFill>
                  <a:srgbClr val="7030A0"/>
                </a:solidFill>
                <a:latin typeface="Consolas" panose="020B0609020204030204" pitchFamily="49" charset="0"/>
                <a:ea typeface="ＭＳ Ｐゴシック" charset="-128"/>
                <a:cs typeface="Consolas" panose="020B0609020204030204" pitchFamily="49" charset="0"/>
              </a:rPr>
              <a:t>&lt;number of time units&gt; </a:t>
            </a:r>
            <a:r>
              <a:rPr lang="en-US" altLang="en-US" sz="1800" dirty="0">
                <a:solidFill>
                  <a:srgbClr val="0000FF"/>
                </a:solidFill>
                <a:latin typeface="Consolas" panose="020B0609020204030204" pitchFamily="49" charset="0"/>
                <a:ea typeface="ＭＳ Ｐゴシック" charset="-128"/>
                <a:cs typeface="Consolas" panose="020B0609020204030204" pitchFamily="49" charset="0"/>
              </a:rPr>
              <a:t>;</a:t>
            </a:r>
          </a:p>
          <a:p>
            <a:pPr marL="0" indent="0" eaLnBrk="1" hangingPunct="1">
              <a:lnSpc>
                <a:spcPct val="90000"/>
              </a:lnSpc>
              <a:buNone/>
            </a:pPr>
            <a:endParaRPr lang="en-US" altLang="en-US" sz="1800" dirty="0">
              <a:solidFill>
                <a:srgbClr val="0000FF"/>
              </a:solidFill>
              <a:latin typeface="Consolas" panose="020B0609020204030204" pitchFamily="49" charset="0"/>
              <a:ea typeface="ＭＳ Ｐゴシック" charset="-128"/>
              <a:cs typeface="Consolas" panose="020B0609020204030204" pitchFamily="49" charset="0"/>
            </a:endParaRPr>
          </a:p>
          <a:p>
            <a:pPr marL="0" indent="0">
              <a:lnSpc>
                <a:spcPct val="90000"/>
              </a:lnSpc>
              <a:buNone/>
            </a:pPr>
            <a:r>
              <a:rPr lang="en-US" altLang="en-US" sz="1800" dirty="0">
                <a:latin typeface="Arial" charset="0"/>
                <a:ea typeface="ＭＳ Ｐゴシック" charset="-128"/>
                <a:cs typeface="Arial" charset="0"/>
              </a:rPr>
              <a:t>	Example: 		</a:t>
            </a:r>
          </a:p>
          <a:p>
            <a:pPr marL="0" indent="0">
              <a:lnSpc>
                <a:spcPct val="90000"/>
              </a:lnSpc>
              <a:buNone/>
            </a:pPr>
            <a:endParaRPr lang="en-US" altLang="en-US" sz="1800" dirty="0">
              <a:solidFill>
                <a:srgbClr val="0000FF"/>
              </a:solidFill>
              <a:latin typeface="Arial" charset="0"/>
              <a:ea typeface="ＭＳ Ｐゴシック" charset="-128"/>
              <a:cs typeface="Arial" charset="0"/>
            </a:endParaRPr>
          </a:p>
          <a:p>
            <a:pPr marL="0" indent="0">
              <a:lnSpc>
                <a:spcPct val="90000"/>
              </a:lnSpc>
              <a:buNone/>
            </a:pPr>
            <a:r>
              <a:rPr lang="en-US" altLang="en-US" sz="1800" dirty="0">
                <a:solidFill>
                  <a:srgbClr val="0000FF"/>
                </a:solidFill>
                <a:latin typeface="Arial" charset="0"/>
                <a:ea typeface="ＭＳ Ｐゴシック" charset="-128"/>
                <a:cs typeface="Arial" charset="0"/>
              </a:rPr>
              <a:t>				</a:t>
            </a:r>
            <a:r>
              <a:rPr lang="en-US" altLang="en-US" sz="1800" dirty="0">
                <a:solidFill>
                  <a:srgbClr val="0000FF"/>
                </a:solidFill>
                <a:latin typeface="Consolas" panose="020B0609020204030204" pitchFamily="49" charset="0"/>
                <a:ea typeface="ＭＳ Ｐゴシック" charset="-128"/>
                <a:cs typeface="Consolas" panose="020B0609020204030204" pitchFamily="49" charset="0"/>
              </a:rPr>
              <a:t>#</a:t>
            </a:r>
            <a:r>
              <a:rPr lang="en-US" altLang="en-US" sz="1800" i="1" dirty="0">
                <a:solidFill>
                  <a:srgbClr val="7030A0"/>
                </a:solidFill>
                <a:latin typeface="Consolas" panose="020B0609020204030204" pitchFamily="49" charset="0"/>
                <a:ea typeface="ＭＳ Ｐゴシック" charset="-128"/>
                <a:cs typeface="Consolas" panose="020B0609020204030204" pitchFamily="49" charset="0"/>
              </a:rPr>
              <a:t>10</a:t>
            </a:r>
            <a:r>
              <a:rPr lang="en-US" altLang="en-US" sz="1800" i="1" dirty="0">
                <a:solidFill>
                  <a:srgbClr val="0000FF"/>
                </a:solidFill>
                <a:latin typeface="Consolas" panose="020B0609020204030204" pitchFamily="49" charset="0"/>
                <a:ea typeface="ＭＳ Ｐゴシック" charset="-128"/>
                <a:cs typeface="Consolas" panose="020B0609020204030204" pitchFamily="49" charset="0"/>
              </a:rPr>
              <a:t>;</a:t>
            </a:r>
          </a:p>
          <a:p>
            <a:pPr marL="0" indent="0">
              <a:lnSpc>
                <a:spcPct val="90000"/>
              </a:lnSpc>
              <a:buNone/>
            </a:pPr>
            <a:r>
              <a:rPr lang="en-US" altLang="en-US" sz="1800" i="1" dirty="0">
                <a:solidFill>
                  <a:srgbClr val="0000FF"/>
                </a:solidFill>
                <a:latin typeface="Consolas" panose="020B0609020204030204" pitchFamily="49" charset="0"/>
                <a:ea typeface="ＭＳ Ｐゴシック" charset="-128"/>
                <a:cs typeface="Consolas" panose="020B0609020204030204" pitchFamily="49" charset="0"/>
              </a:rPr>
              <a:t>	</a:t>
            </a:r>
            <a:r>
              <a:rPr lang="en-US" altLang="en-US" sz="1800" dirty="0">
                <a:latin typeface="Arial" charset="0"/>
                <a:ea typeface="ＭＳ Ｐゴシック" charset="-128"/>
                <a:cs typeface="Arial" charset="0"/>
              </a:rPr>
              <a:t>	    </a:t>
            </a:r>
          </a:p>
          <a:p>
            <a:pPr marL="0" indent="0">
              <a:lnSpc>
                <a:spcPct val="90000"/>
              </a:lnSpc>
              <a:buNone/>
            </a:pPr>
            <a:r>
              <a:rPr lang="en-US" altLang="en-US" sz="1800" dirty="0">
                <a:latin typeface="Arial" charset="0"/>
                <a:ea typeface="ＭＳ Ｐゴシック" charset="-128"/>
                <a:cs typeface="Arial" charset="0"/>
              </a:rPr>
              <a:t>		The line above means the enclosing initial block should wait </a:t>
            </a:r>
          </a:p>
          <a:p>
            <a:pPr marL="0" indent="0">
              <a:lnSpc>
                <a:spcPct val="90000"/>
              </a:lnSpc>
              <a:buNone/>
            </a:pPr>
            <a:r>
              <a:rPr lang="en-US" altLang="en-US" sz="1800" dirty="0">
                <a:latin typeface="Arial" charset="0"/>
                <a:ea typeface="ＭＳ Ｐゴシック" charset="-128"/>
                <a:cs typeface="Arial" charset="0"/>
              </a:rPr>
              <a:t>		10 “time units” before executing the next statement.</a:t>
            </a:r>
            <a:endParaRPr lang="en-US" altLang="en-US" sz="1800" i="1" dirty="0">
              <a:solidFill>
                <a:srgbClr val="0000FF"/>
              </a:solidFill>
              <a:latin typeface="Consolas" panose="020B0609020204030204" pitchFamily="49" charset="0"/>
              <a:ea typeface="ＭＳ Ｐゴシック" charset="-128"/>
              <a:cs typeface="Consolas" panose="020B0609020204030204" pitchFamily="49" charset="0"/>
            </a:endParaRPr>
          </a:p>
          <a:p>
            <a:pPr marL="0" indent="0">
              <a:lnSpc>
                <a:spcPct val="90000"/>
              </a:lnSpc>
              <a:buNone/>
            </a:pPr>
            <a:r>
              <a:rPr lang="en-US" altLang="en-US" sz="1800" i="1" dirty="0">
                <a:solidFill>
                  <a:srgbClr val="0000FF"/>
                </a:solidFill>
                <a:latin typeface="Consolas" panose="020B0609020204030204" pitchFamily="49" charset="0"/>
                <a:ea typeface="ＭＳ Ｐゴシック" charset="-128"/>
                <a:cs typeface="Consolas" panose="020B0609020204030204" pitchFamily="49" charset="0"/>
              </a:rPr>
              <a:t>	</a:t>
            </a:r>
            <a:r>
              <a:rPr lang="en-US" altLang="en-US" sz="1800" dirty="0">
                <a:latin typeface="Arial" charset="0"/>
                <a:ea typeface="ＭＳ Ｐゴシック" charset="-128"/>
                <a:cs typeface="Arial" charset="0"/>
              </a:rPr>
              <a:t>			</a:t>
            </a:r>
          </a:p>
        </p:txBody>
      </p:sp>
      <p:sp>
        <p:nvSpPr>
          <p:cNvPr id="2" name="Slide Number Placeholder 1"/>
          <p:cNvSpPr>
            <a:spLocks noGrp="1"/>
          </p:cNvSpPr>
          <p:nvPr>
            <p:ph type="sldNum" sz="quarter" idx="12"/>
          </p:nvPr>
        </p:nvSpPr>
        <p:spPr/>
        <p:txBody>
          <a:bodyPr/>
          <a:lstStyle/>
          <a:p>
            <a:fld id="{91428E00-80DD-2147-9602-1B9AC9547B01}" type="slidenum">
              <a:rPr lang="en-US" smtClean="0"/>
              <a:t>113</a:t>
            </a:fld>
            <a:endParaRPr lang="en-US"/>
          </a:p>
        </p:txBody>
      </p:sp>
      <p:sp>
        <p:nvSpPr>
          <p:cNvPr id="4" name="Footer Placeholder 3">
            <a:extLst>
              <a:ext uri="{FF2B5EF4-FFF2-40B4-BE49-F238E27FC236}">
                <a16:creationId xmlns:a16="http://schemas.microsoft.com/office/drawing/2014/main" id="{1CC7EF9A-47C8-F94A-BA4C-9487B4A7D4F8}"/>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262911210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ChangeArrowheads="1"/>
          </p:cNvSpPr>
          <p:nvPr>
            <p:ph type="title"/>
          </p:nvPr>
        </p:nvSpPr>
        <p:spPr/>
        <p:txBody>
          <a:bodyPr>
            <a:normAutofit fontScale="90000"/>
          </a:bodyPr>
          <a:lstStyle/>
          <a:p>
            <a:r>
              <a:rPr lang="en-US" dirty="0">
                <a:ea typeface="ＭＳ Ｐゴシック" pitchFamily="34" charset="-128"/>
              </a:rPr>
              <a:t>Test benches use a very different style of Verilog</a:t>
            </a:r>
          </a:p>
        </p:txBody>
      </p:sp>
      <p:sp>
        <p:nvSpPr>
          <p:cNvPr id="50180" name="Rectangle 3"/>
          <p:cNvSpPr>
            <a:spLocks noGrp="1" noChangeArrowheads="1"/>
          </p:cNvSpPr>
          <p:nvPr>
            <p:ph type="body" idx="1"/>
          </p:nvPr>
        </p:nvSpPr>
        <p:spPr/>
        <p:txBody>
          <a:bodyPr/>
          <a:lstStyle/>
          <a:p>
            <a:r>
              <a:rPr lang="en-US" dirty="0">
                <a:ea typeface="ＭＳ Ｐゴシック" pitchFamily="34" charset="-128"/>
              </a:rPr>
              <a:t>Initial statements</a:t>
            </a:r>
          </a:p>
          <a:p>
            <a:r>
              <a:rPr lang="en-US" dirty="0">
                <a:ea typeface="ＭＳ Ｐゴシック" pitchFamily="34" charset="-128"/>
              </a:rPr>
              <a:t>$display</a:t>
            </a:r>
          </a:p>
          <a:p>
            <a:r>
              <a:rPr lang="en-US" dirty="0">
                <a:ea typeface="ＭＳ Ｐゴシック" pitchFamily="34" charset="-128"/>
              </a:rPr>
              <a:t>Repeat and other looping constructs</a:t>
            </a:r>
          </a:p>
          <a:p>
            <a:r>
              <a:rPr lang="en-US" dirty="0">
                <a:ea typeface="ＭＳ Ｐゴシック" pitchFamily="34" charset="-128"/>
              </a:rPr>
              <a:t>#delay</a:t>
            </a:r>
          </a:p>
          <a:p>
            <a:endParaRPr lang="en-US" dirty="0">
              <a:ea typeface="ＭＳ Ｐゴシック" pitchFamily="34" charset="-128"/>
            </a:endParaRPr>
          </a:p>
          <a:p>
            <a:r>
              <a:rPr lang="en-US" dirty="0">
                <a:ea typeface="ＭＳ Ｐゴシック" pitchFamily="34" charset="-128"/>
              </a:rPr>
              <a:t>Don’t use these constructs in synthesizable modules</a:t>
            </a:r>
          </a:p>
        </p:txBody>
      </p:sp>
      <p:sp>
        <p:nvSpPr>
          <p:cNvPr id="2" name="Slide Number Placeholder 1"/>
          <p:cNvSpPr>
            <a:spLocks noGrp="1"/>
          </p:cNvSpPr>
          <p:nvPr>
            <p:ph type="sldNum" sz="quarter" idx="12"/>
          </p:nvPr>
        </p:nvSpPr>
        <p:spPr/>
        <p:txBody>
          <a:bodyPr/>
          <a:lstStyle/>
          <a:p>
            <a:fld id="{91428E00-80DD-2147-9602-1B9AC9547B01}" type="slidenum">
              <a:rPr lang="en-US" smtClean="0"/>
              <a:t>114</a:t>
            </a:fld>
            <a:endParaRPr lang="en-US"/>
          </a:p>
        </p:txBody>
      </p:sp>
      <p:sp>
        <p:nvSpPr>
          <p:cNvPr id="4" name="Footer Placeholder 3">
            <a:extLst>
              <a:ext uri="{FF2B5EF4-FFF2-40B4-BE49-F238E27FC236}">
                <a16:creationId xmlns:a16="http://schemas.microsoft.com/office/drawing/2014/main" id="{85A6B98D-B2F5-3841-B512-615154B12B0A}"/>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266371923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629400" y="6488668"/>
            <a:ext cx="1752600" cy="369332"/>
          </a:xfrm>
          <a:prstGeom prst="rect">
            <a:avLst/>
          </a:prstGeom>
          <a:noFill/>
        </p:spPr>
        <p:txBody>
          <a:bodyPr wrap="square" rtlCol="0">
            <a:spAutoFit/>
          </a:bodyPr>
          <a:lstStyle/>
          <a:p>
            <a:r>
              <a:rPr lang="en-US" dirty="0">
                <a:solidFill>
                  <a:schemeClr val="tx1">
                    <a:lumMod val="50000"/>
                    <a:lumOff val="50000"/>
                  </a:schemeClr>
                </a:solidFill>
              </a:rPr>
              <a:t>Text: Dally §3.6</a:t>
            </a:r>
          </a:p>
        </p:txBody>
      </p:sp>
      <p:sp>
        <p:nvSpPr>
          <p:cNvPr id="23" name="Rectangle 22"/>
          <p:cNvSpPr/>
          <p:nvPr/>
        </p:nvSpPr>
        <p:spPr>
          <a:xfrm>
            <a:off x="4716536" y="265684"/>
            <a:ext cx="4075574" cy="205740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horz" rtlCol="0" anchor="t" anchorCtr="0"/>
          <a:lstStyle/>
          <a:p>
            <a:r>
              <a:rPr lang="en-US" dirty="0">
                <a:solidFill>
                  <a:schemeClr val="tx1"/>
                </a:solidFill>
              </a:rPr>
              <a:t>Test Bench (</a:t>
            </a:r>
            <a:r>
              <a:rPr lang="en-US" dirty="0" err="1">
                <a:solidFill>
                  <a:schemeClr val="tx1"/>
                </a:solidFill>
              </a:rPr>
              <a:t>test_maj</a:t>
            </a:r>
            <a:r>
              <a:rPr lang="en-US" dirty="0">
                <a:solidFill>
                  <a:schemeClr val="tx1"/>
                </a:solidFill>
              </a:rPr>
              <a:t>)</a:t>
            </a:r>
          </a:p>
        </p:txBody>
      </p:sp>
      <p:sp>
        <p:nvSpPr>
          <p:cNvPr id="13" name="Rectangle 12"/>
          <p:cNvSpPr/>
          <p:nvPr/>
        </p:nvSpPr>
        <p:spPr>
          <a:xfrm>
            <a:off x="7383535" y="799084"/>
            <a:ext cx="1219200" cy="1143000"/>
          </a:xfrm>
          <a:prstGeom prst="rect">
            <a:avLst/>
          </a:prstGeom>
          <a:solidFill>
            <a:srgbClr val="0000FF">
              <a:alpha val="14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DUT</a:t>
            </a:r>
          </a:p>
          <a:p>
            <a:pPr algn="ctr"/>
            <a:r>
              <a:rPr lang="en-US" dirty="0">
                <a:solidFill>
                  <a:schemeClr val="tx1"/>
                </a:solidFill>
              </a:rPr>
              <a:t>(majority)</a:t>
            </a:r>
          </a:p>
        </p:txBody>
      </p:sp>
      <p:sp>
        <p:nvSpPr>
          <p:cNvPr id="22" name="Rectangle 21"/>
          <p:cNvSpPr/>
          <p:nvPr/>
        </p:nvSpPr>
        <p:spPr>
          <a:xfrm>
            <a:off x="4945135" y="799084"/>
            <a:ext cx="1219200" cy="1143000"/>
          </a:xfrm>
          <a:prstGeom prst="rect">
            <a:avLst/>
          </a:prstGeom>
          <a:gradFill>
            <a:gsLst>
              <a:gs pos="0">
                <a:srgbClr val="FF0000"/>
              </a:gs>
              <a:gs pos="100000">
                <a:srgbClr val="FF6600"/>
              </a:gs>
            </a:gsLs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Test Script</a:t>
            </a:r>
          </a:p>
          <a:p>
            <a:pPr algn="ctr"/>
            <a:r>
              <a:rPr lang="en-US" dirty="0">
                <a:solidFill>
                  <a:schemeClr val="tx1"/>
                </a:solidFill>
              </a:rPr>
              <a:t>(process)</a:t>
            </a:r>
          </a:p>
        </p:txBody>
      </p:sp>
      <p:grpSp>
        <p:nvGrpSpPr>
          <p:cNvPr id="36" name="Group 35"/>
          <p:cNvGrpSpPr/>
          <p:nvPr/>
        </p:nvGrpSpPr>
        <p:grpSpPr>
          <a:xfrm>
            <a:off x="6164335" y="738734"/>
            <a:ext cx="1219200" cy="369332"/>
            <a:chOff x="6248400" y="1006450"/>
            <a:chExt cx="1219200" cy="369332"/>
          </a:xfrm>
        </p:grpSpPr>
        <p:cxnSp>
          <p:nvCxnSpPr>
            <p:cNvPr id="25" name="Straight Arrow Connector 24"/>
            <p:cNvCxnSpPr/>
            <p:nvPr/>
          </p:nvCxnSpPr>
          <p:spPr>
            <a:xfrm>
              <a:off x="6248400" y="1371600"/>
              <a:ext cx="1219200" cy="1588"/>
            </a:xfrm>
            <a:prstGeom prst="straightConnector1">
              <a:avLst/>
            </a:prstGeom>
            <a:ln w="50800">
              <a:solidFill>
                <a:srgbClr val="FF00FF"/>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6607324" y="1006450"/>
              <a:ext cx="359394" cy="369332"/>
            </a:xfrm>
            <a:prstGeom prst="rect">
              <a:avLst/>
            </a:prstGeom>
            <a:noFill/>
          </p:spPr>
          <p:txBody>
            <a:bodyPr wrap="none" rtlCol="0">
              <a:spAutoFit/>
            </a:bodyPr>
            <a:lstStyle/>
            <a:p>
              <a:r>
                <a:rPr lang="en-US" dirty="0"/>
                <a:t>in</a:t>
              </a:r>
            </a:p>
          </p:txBody>
        </p:sp>
      </p:grpSp>
      <p:grpSp>
        <p:nvGrpSpPr>
          <p:cNvPr id="37" name="Group 36"/>
          <p:cNvGrpSpPr/>
          <p:nvPr/>
        </p:nvGrpSpPr>
        <p:grpSpPr>
          <a:xfrm>
            <a:off x="6164335" y="1285956"/>
            <a:ext cx="1219200" cy="369332"/>
            <a:chOff x="6248400" y="1553672"/>
            <a:chExt cx="1219200" cy="369332"/>
          </a:xfrm>
        </p:grpSpPr>
        <p:cxnSp>
          <p:nvCxnSpPr>
            <p:cNvPr id="28" name="Straight Arrow Connector 27"/>
            <p:cNvCxnSpPr/>
            <p:nvPr/>
          </p:nvCxnSpPr>
          <p:spPr>
            <a:xfrm rot="10800000">
              <a:off x="6248400" y="1905000"/>
              <a:ext cx="1219200" cy="1589"/>
            </a:xfrm>
            <a:prstGeom prst="straightConnector1">
              <a:avLst/>
            </a:prstGeom>
            <a:ln w="50800">
              <a:solidFill>
                <a:srgbClr val="FF00FF"/>
              </a:solidFill>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6588083" y="1553672"/>
              <a:ext cx="505267" cy="369332"/>
            </a:xfrm>
            <a:prstGeom prst="rect">
              <a:avLst/>
            </a:prstGeom>
            <a:noFill/>
          </p:spPr>
          <p:txBody>
            <a:bodyPr wrap="none" rtlCol="0">
              <a:spAutoFit/>
            </a:bodyPr>
            <a:lstStyle/>
            <a:p>
              <a:r>
                <a:rPr lang="en-US" dirty="0"/>
                <a:t>out</a:t>
              </a:r>
            </a:p>
          </p:txBody>
        </p:sp>
      </p:grpSp>
      <p:grpSp>
        <p:nvGrpSpPr>
          <p:cNvPr id="3" name="Group 2"/>
          <p:cNvGrpSpPr>
            <a:grpSpLocks noChangeAspect="1"/>
          </p:cNvGrpSpPr>
          <p:nvPr/>
        </p:nvGrpSpPr>
        <p:grpSpPr>
          <a:xfrm>
            <a:off x="381000" y="265684"/>
            <a:ext cx="3333771" cy="2057400"/>
            <a:chOff x="296118" y="0"/>
            <a:chExt cx="3886200" cy="2398325"/>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118" y="0"/>
              <a:ext cx="3381638" cy="2398325"/>
            </a:xfrm>
            <a:prstGeom prst="rect">
              <a:avLst/>
            </a:prstGeom>
          </p:spPr>
        </p:pic>
        <p:sp>
          <p:nvSpPr>
            <p:cNvPr id="20" name="Rectangle 19"/>
            <p:cNvSpPr/>
            <p:nvPr/>
          </p:nvSpPr>
          <p:spPr>
            <a:xfrm>
              <a:off x="296118" y="2159610"/>
              <a:ext cx="3886200" cy="233205"/>
            </a:xfrm>
            <a:prstGeom prst="rect">
              <a:avLst/>
            </a:prstGeom>
          </p:spPr>
          <p:txBody>
            <a:bodyPr wrap="square">
              <a:spAutoFit/>
            </a:bodyPr>
            <a:lstStyle/>
            <a:p>
              <a:r>
                <a:rPr lang="en-US" sz="700" dirty="0">
                  <a:solidFill>
                    <a:schemeClr val="bg1">
                      <a:lumMod val="65000"/>
                    </a:schemeClr>
                  </a:solidFill>
                </a:rPr>
                <a:t>[http://www.servicenoodle.com/lighthouse-auto-sales-and-repair-p-552966]</a:t>
              </a:r>
            </a:p>
          </p:txBody>
        </p:sp>
      </p:grpSp>
      <p:sp>
        <p:nvSpPr>
          <p:cNvPr id="8" name="Slide Number Placeholder 7"/>
          <p:cNvSpPr>
            <a:spLocks noGrp="1"/>
          </p:cNvSpPr>
          <p:nvPr>
            <p:ph type="sldNum" sz="quarter" idx="12"/>
          </p:nvPr>
        </p:nvSpPr>
        <p:spPr/>
        <p:txBody>
          <a:bodyPr/>
          <a:lstStyle/>
          <a:p>
            <a:fld id="{91428E00-80DD-2147-9602-1B9AC9547B01}" type="slidenum">
              <a:rPr lang="en-US" smtClean="0"/>
              <a:t>115</a:t>
            </a:fld>
            <a:endParaRPr lang="en-US"/>
          </a:p>
        </p:txBody>
      </p:sp>
      <p:sp>
        <p:nvSpPr>
          <p:cNvPr id="9" name="Footer Placeholder 8">
            <a:extLst>
              <a:ext uri="{FF2B5EF4-FFF2-40B4-BE49-F238E27FC236}">
                <a16:creationId xmlns:a16="http://schemas.microsoft.com/office/drawing/2014/main" id="{0D9B041A-DDFE-A54A-9545-6ECBC2E835BF}"/>
              </a:ext>
            </a:extLst>
          </p:cNvPr>
          <p:cNvSpPr>
            <a:spLocks noGrp="1"/>
          </p:cNvSpPr>
          <p:nvPr>
            <p:ph type="ftr" sz="quarter" idx="11"/>
          </p:nvPr>
        </p:nvSpPr>
        <p:spPr/>
        <p:txBody>
          <a:bodyPr/>
          <a:lstStyle/>
          <a:p>
            <a:r>
              <a:rPr lang="en-US"/>
              <a:t>Slide Set #6</a:t>
            </a:r>
          </a:p>
        </p:txBody>
      </p:sp>
      <p:sp>
        <p:nvSpPr>
          <p:cNvPr id="27" name="Rectangle 3">
            <a:extLst>
              <a:ext uri="{FF2B5EF4-FFF2-40B4-BE49-F238E27FC236}">
                <a16:creationId xmlns:a16="http://schemas.microsoft.com/office/drawing/2014/main" id="{F041E839-DB26-E744-A4E7-A2F09DC8225E}"/>
              </a:ext>
            </a:extLst>
          </p:cNvPr>
          <p:cNvSpPr txBox="1">
            <a:spLocks noChangeArrowheads="1"/>
          </p:cNvSpPr>
          <p:nvPr/>
        </p:nvSpPr>
        <p:spPr>
          <a:xfrm>
            <a:off x="4876800" y="3636219"/>
            <a:ext cx="4482156" cy="179739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a:buNone/>
              <a:tabLst>
                <a:tab pos="685800" algn="l"/>
                <a:tab pos="1028700" algn="l"/>
                <a:tab pos="1371600" algn="l"/>
              </a:tabLst>
            </a:pP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module</a:t>
            </a:r>
            <a:r>
              <a:rPr lang="en-US" sz="14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400" dirty="0">
                <a:latin typeface="Consolas" panose="020B0609020204030204" pitchFamily="49" charset="0"/>
                <a:ea typeface="ＭＳ Ｐゴシック" pitchFamily="34" charset="-128"/>
                <a:cs typeface="Consolas" panose="020B0609020204030204" pitchFamily="49" charset="0"/>
              </a:rPr>
              <a:t>Majority</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a</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 b</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 c</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 out</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 ;</a:t>
            </a:r>
          </a:p>
          <a:p>
            <a:pPr>
              <a:buFont typeface="Arial"/>
              <a:buNone/>
              <a:tabLst>
                <a:tab pos="685800" algn="l"/>
                <a:tab pos="1028700" algn="l"/>
                <a:tab pos="1371600" algn="l"/>
              </a:tabLst>
            </a:pPr>
            <a:r>
              <a:rPr lang="en-US" sz="1400" dirty="0">
                <a:latin typeface="Consolas" panose="020B0609020204030204" pitchFamily="49" charset="0"/>
                <a:ea typeface="ＭＳ Ｐゴシック" pitchFamily="34" charset="-128"/>
                <a:cs typeface="Consolas" panose="020B0609020204030204" pitchFamily="49" charset="0"/>
              </a:rPr>
              <a:t>   </a:t>
            </a: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input</a:t>
            </a:r>
            <a:r>
              <a:rPr lang="en-US" sz="14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400" dirty="0">
                <a:latin typeface="Consolas" panose="020B0609020204030204" pitchFamily="49" charset="0"/>
                <a:ea typeface="ＭＳ Ｐゴシック" pitchFamily="34" charset="-128"/>
                <a:cs typeface="Consolas" panose="020B0609020204030204" pitchFamily="49" charset="0"/>
              </a:rPr>
              <a:t>a</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 b</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 c </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 </a:t>
            </a:r>
          </a:p>
          <a:p>
            <a:pPr>
              <a:buFont typeface="Arial"/>
              <a:buNone/>
              <a:tabLst>
                <a:tab pos="685800" algn="l"/>
                <a:tab pos="1028700" algn="l"/>
                <a:tab pos="1371600" algn="l"/>
              </a:tabLst>
            </a:pPr>
            <a:r>
              <a:rPr lang="en-US" sz="1400" dirty="0">
                <a:latin typeface="Consolas" panose="020B0609020204030204" pitchFamily="49" charset="0"/>
                <a:ea typeface="ＭＳ Ｐゴシック" pitchFamily="34" charset="-128"/>
                <a:cs typeface="Consolas" panose="020B0609020204030204" pitchFamily="49" charset="0"/>
              </a:rPr>
              <a:t>   </a:t>
            </a: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output</a:t>
            </a:r>
            <a:r>
              <a:rPr lang="en-US" sz="14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400" dirty="0">
                <a:latin typeface="Consolas" panose="020B0609020204030204" pitchFamily="49" charset="0"/>
                <a:ea typeface="ＭＳ Ｐゴシック" pitchFamily="34" charset="-128"/>
                <a:cs typeface="Consolas" panose="020B0609020204030204" pitchFamily="49" charset="0"/>
              </a:rPr>
              <a:t>out </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p>
          <a:p>
            <a:pPr>
              <a:buFont typeface="Arial"/>
              <a:buNone/>
              <a:tabLst>
                <a:tab pos="685800" algn="l"/>
                <a:tab pos="1028700" algn="l"/>
                <a:tab pos="1371600" algn="l"/>
              </a:tabLst>
            </a:pP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   assign</a:t>
            </a:r>
            <a:r>
              <a:rPr lang="en-US" sz="14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400" dirty="0">
                <a:latin typeface="Consolas" panose="020B0609020204030204" pitchFamily="49" charset="0"/>
                <a:ea typeface="ＭＳ Ｐゴシック" pitchFamily="34" charset="-128"/>
                <a:cs typeface="Consolas" panose="020B0609020204030204" pitchFamily="49" charset="0"/>
              </a:rPr>
              <a:t>out </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 (</a:t>
            </a:r>
            <a:r>
              <a:rPr lang="en-US" sz="1400" dirty="0">
                <a:latin typeface="Consolas" panose="020B0609020204030204" pitchFamily="49" charset="0"/>
                <a:ea typeface="ＭＳ Ｐゴシック" pitchFamily="34" charset="-128"/>
                <a:cs typeface="Consolas" panose="020B0609020204030204" pitchFamily="49" charset="0"/>
              </a:rPr>
              <a:t>a </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&amp;</a:t>
            </a:r>
            <a:r>
              <a:rPr lang="en-US" sz="1400" dirty="0">
                <a:latin typeface="Consolas" panose="020B0609020204030204" pitchFamily="49" charset="0"/>
                <a:ea typeface="ＭＳ Ｐゴシック" pitchFamily="34" charset="-128"/>
                <a:cs typeface="Consolas" panose="020B0609020204030204" pitchFamily="49" charset="0"/>
              </a:rPr>
              <a:t> b</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a </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&amp;</a:t>
            </a:r>
            <a:r>
              <a:rPr lang="en-US" sz="1400" dirty="0">
                <a:latin typeface="Consolas" panose="020B0609020204030204" pitchFamily="49" charset="0"/>
                <a:ea typeface="ＭＳ Ｐゴシック" pitchFamily="34" charset="-128"/>
                <a:cs typeface="Consolas" panose="020B0609020204030204" pitchFamily="49" charset="0"/>
              </a:rPr>
              <a:t> c</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b </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&amp;</a:t>
            </a:r>
            <a:r>
              <a:rPr lang="en-US" sz="1400" dirty="0">
                <a:latin typeface="Consolas" panose="020B0609020204030204" pitchFamily="49" charset="0"/>
                <a:ea typeface="ＭＳ Ｐゴシック" pitchFamily="34" charset="-128"/>
                <a:cs typeface="Consolas" panose="020B0609020204030204" pitchFamily="49" charset="0"/>
              </a:rPr>
              <a:t> c</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 ;</a:t>
            </a:r>
          </a:p>
          <a:p>
            <a:pPr>
              <a:buFont typeface="Arial"/>
              <a:buNone/>
              <a:tabLst>
                <a:tab pos="685800" algn="l"/>
                <a:tab pos="1028700" algn="l"/>
                <a:tab pos="1371600" algn="l"/>
              </a:tabLst>
            </a:pPr>
            <a:r>
              <a:rPr lang="en-US" sz="1400" b="1" dirty="0" err="1">
                <a:solidFill>
                  <a:srgbClr val="C00000"/>
                </a:solidFill>
                <a:latin typeface="Consolas" panose="020B0609020204030204" pitchFamily="49" charset="0"/>
                <a:ea typeface="ＭＳ Ｐゴシック" pitchFamily="34" charset="-128"/>
                <a:cs typeface="Consolas" panose="020B0609020204030204" pitchFamily="49" charset="0"/>
              </a:rPr>
              <a:t>endmodule</a:t>
            </a:r>
            <a:endParaRPr lang="en-US" sz="1400" dirty="0">
              <a:latin typeface="Bitstream Vera Sans Mono"/>
              <a:ea typeface="ＭＳ Ｐゴシック" pitchFamily="34" charset="-128"/>
            </a:endParaRPr>
          </a:p>
        </p:txBody>
      </p:sp>
    </p:spTree>
    <p:extLst>
      <p:ext uri="{BB962C8B-B14F-4D97-AF65-F5344CB8AC3E}">
        <p14:creationId xmlns:p14="http://schemas.microsoft.com/office/powerpoint/2010/main" val="18375311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78926" y="372597"/>
            <a:ext cx="5682966" cy="4278094"/>
          </a:xfrm>
          <a:prstGeom prst="rect">
            <a:avLst/>
          </a:prstGeom>
          <a:noFill/>
        </p:spPr>
        <p:txBody>
          <a:bodyPr wrap="none" rtlCol="0">
            <a:spAutoFit/>
          </a:bodyPr>
          <a:lstStyle/>
          <a:p>
            <a:r>
              <a:rPr lang="en-US" sz="1600" b="1" dirty="0">
                <a:solidFill>
                  <a:srgbClr val="C00000"/>
                </a:solidFill>
                <a:latin typeface="Consolas" panose="020B0609020204030204" pitchFamily="49" charset="0"/>
                <a:cs typeface="Consolas" panose="020B0609020204030204" pitchFamily="49" charset="0"/>
              </a:rPr>
              <a:t>module</a:t>
            </a:r>
            <a:r>
              <a:rPr lang="en-US" sz="1600" dirty="0">
                <a:solidFill>
                  <a:srgbClr val="C00000"/>
                </a:solidFill>
                <a:latin typeface="Consolas" panose="020B0609020204030204" pitchFamily="49" charset="0"/>
                <a:cs typeface="Consolas" panose="020B0609020204030204" pitchFamily="49" charset="0"/>
              </a:rPr>
              <a:t> </a:t>
            </a:r>
            <a:r>
              <a:rPr lang="en-US" sz="1600" dirty="0" err="1">
                <a:latin typeface="Consolas" panose="020B0609020204030204" pitchFamily="49" charset="0"/>
                <a:cs typeface="Consolas" panose="020B0609020204030204" pitchFamily="49" charset="0"/>
              </a:rPr>
              <a:t>test_maj</a:t>
            </a:r>
            <a:r>
              <a:rPr lang="en-US" sz="1600" dirty="0">
                <a:latin typeface="Consolas" panose="020B0609020204030204" pitchFamily="49" charset="0"/>
                <a:cs typeface="Consolas" panose="020B0609020204030204" pitchFamily="49" charset="0"/>
              </a:rPr>
              <a:t> </a:t>
            </a:r>
            <a:r>
              <a:rPr lang="en-US" sz="1600" dirty="0">
                <a:solidFill>
                  <a:srgbClr val="0000FF"/>
                </a:solidFill>
                <a:latin typeface="Consolas" panose="020B0609020204030204" pitchFamily="49" charset="0"/>
                <a:cs typeface="Consolas" panose="020B0609020204030204" pitchFamily="49" charset="0"/>
              </a:rPr>
              <a:t>;</a:t>
            </a:r>
          </a:p>
          <a:p>
            <a:r>
              <a:rPr lang="en-US" sz="1600" dirty="0">
                <a:latin typeface="Consolas" panose="020B0609020204030204" pitchFamily="49" charset="0"/>
                <a:cs typeface="Consolas" panose="020B0609020204030204" pitchFamily="49" charset="0"/>
              </a:rPr>
              <a:t>  </a:t>
            </a:r>
            <a:r>
              <a:rPr lang="en-US" sz="1600" b="1" dirty="0">
                <a:solidFill>
                  <a:srgbClr val="C00000"/>
                </a:solidFill>
                <a:latin typeface="Consolas" panose="020B0609020204030204" pitchFamily="49" charset="0"/>
                <a:cs typeface="Consolas" panose="020B0609020204030204" pitchFamily="49" charset="0"/>
              </a:rPr>
              <a:t>reg</a:t>
            </a:r>
            <a:r>
              <a:rPr lang="en-US" sz="1600" dirty="0">
                <a:solidFill>
                  <a:srgbClr val="C00000"/>
                </a:solidFill>
                <a:latin typeface="Consolas" panose="020B0609020204030204" pitchFamily="49" charset="0"/>
                <a:cs typeface="Consolas" panose="020B0609020204030204" pitchFamily="49" charset="0"/>
              </a:rPr>
              <a:t> </a:t>
            </a:r>
            <a:r>
              <a:rPr lang="en-US" sz="1600" dirty="0">
                <a:solidFill>
                  <a:srgbClr val="0000FF"/>
                </a:solidFill>
                <a:latin typeface="Consolas" panose="020B0609020204030204" pitchFamily="49" charset="0"/>
                <a:cs typeface="Consolas" panose="020B0609020204030204" pitchFamily="49" charset="0"/>
              </a:rPr>
              <a:t>[2:0] </a:t>
            </a:r>
            <a:r>
              <a:rPr lang="en-US" sz="1600" dirty="0">
                <a:latin typeface="Consolas" panose="020B0609020204030204" pitchFamily="49" charset="0"/>
                <a:cs typeface="Consolas" panose="020B0609020204030204" pitchFamily="49" charset="0"/>
              </a:rPr>
              <a:t>in </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     </a:t>
            </a:r>
            <a:r>
              <a:rPr lang="en-US" sz="1600" i="1" dirty="0">
                <a:solidFill>
                  <a:srgbClr val="008000"/>
                </a:solidFill>
                <a:latin typeface="Consolas" panose="020B0609020204030204" pitchFamily="49" charset="0"/>
                <a:cs typeface="Consolas" panose="020B0609020204030204" pitchFamily="49" charset="0"/>
              </a:rPr>
              <a:t>// input - three bit counter</a:t>
            </a:r>
          </a:p>
          <a:p>
            <a:r>
              <a:rPr lang="en-US" sz="1600" dirty="0">
                <a:latin typeface="Consolas" panose="020B0609020204030204" pitchFamily="49" charset="0"/>
                <a:cs typeface="Consolas" panose="020B0609020204030204" pitchFamily="49" charset="0"/>
              </a:rPr>
              <a:t>  </a:t>
            </a:r>
            <a:r>
              <a:rPr lang="en-US" sz="1600" b="1" dirty="0">
                <a:solidFill>
                  <a:srgbClr val="C00000"/>
                </a:solidFill>
                <a:latin typeface="Consolas" panose="020B0609020204030204" pitchFamily="49" charset="0"/>
                <a:cs typeface="Consolas" panose="020B0609020204030204" pitchFamily="49" charset="0"/>
              </a:rPr>
              <a:t>wire</a:t>
            </a:r>
            <a:r>
              <a:rPr lang="en-US" sz="1600" dirty="0">
                <a:solidFill>
                  <a:srgbClr val="C00000"/>
                </a:solidFill>
                <a:latin typeface="Consolas" panose="020B0609020204030204" pitchFamily="49" charset="0"/>
                <a:cs typeface="Consolas" panose="020B0609020204030204" pitchFamily="49" charset="0"/>
              </a:rPr>
              <a:t> </a:t>
            </a:r>
            <a:r>
              <a:rPr lang="en-US" sz="1600" dirty="0">
                <a:latin typeface="Consolas" panose="020B0609020204030204" pitchFamily="49" charset="0"/>
                <a:cs typeface="Consolas" panose="020B0609020204030204" pitchFamily="49" charset="0"/>
              </a:rPr>
              <a:t>out </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            </a:t>
            </a:r>
            <a:r>
              <a:rPr lang="en-US" sz="1600" i="1" dirty="0">
                <a:solidFill>
                  <a:srgbClr val="008000"/>
                </a:solidFill>
                <a:latin typeface="Consolas" panose="020B0609020204030204" pitchFamily="49" charset="0"/>
                <a:cs typeface="Consolas" panose="020B0609020204030204" pitchFamily="49" charset="0"/>
              </a:rPr>
              <a:t>// output of majority</a:t>
            </a:r>
          </a:p>
          <a:p>
            <a:endParaRPr lang="en-US" sz="1600" dirty="0">
              <a:latin typeface="Consolas" panose="020B0609020204030204" pitchFamily="49" charset="0"/>
              <a:cs typeface="Consolas" panose="020B0609020204030204" pitchFamily="49" charset="0"/>
            </a:endParaRPr>
          </a:p>
          <a:p>
            <a:r>
              <a:rPr lang="en-US" sz="1600" dirty="0">
                <a:latin typeface="Consolas" panose="020B0609020204030204" pitchFamily="49" charset="0"/>
                <a:cs typeface="Consolas" panose="020B0609020204030204" pitchFamily="49" charset="0"/>
              </a:rPr>
              <a:t>  </a:t>
            </a:r>
            <a:r>
              <a:rPr lang="en-US" sz="1600" i="1" dirty="0">
                <a:solidFill>
                  <a:srgbClr val="008000"/>
                </a:solidFill>
                <a:latin typeface="Consolas" panose="020B0609020204030204" pitchFamily="49" charset="0"/>
                <a:cs typeface="Consolas" panose="020B0609020204030204" pitchFamily="49" charset="0"/>
              </a:rPr>
              <a:t>// instantiate the gate</a:t>
            </a:r>
          </a:p>
          <a:p>
            <a:r>
              <a:rPr lang="en-US" sz="1600" dirty="0">
                <a:latin typeface="Consolas" panose="020B0609020204030204" pitchFamily="49" charset="0"/>
                <a:cs typeface="Consolas" panose="020B0609020204030204" pitchFamily="49" charset="0"/>
              </a:rPr>
              <a:t>  Majority m</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in</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0</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in</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1</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,in</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2</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out</a:t>
            </a:r>
            <a:r>
              <a:rPr lang="en-US" sz="1600" dirty="0">
                <a:solidFill>
                  <a:srgbClr val="0000FF"/>
                </a:solidFill>
                <a:latin typeface="Consolas" panose="020B0609020204030204" pitchFamily="49" charset="0"/>
                <a:cs typeface="Consolas" panose="020B0609020204030204" pitchFamily="49" charset="0"/>
              </a:rPr>
              <a:t>) ;</a:t>
            </a:r>
          </a:p>
          <a:p>
            <a:endParaRPr lang="en-US" sz="1600" dirty="0">
              <a:latin typeface="Consolas" panose="020B0609020204030204" pitchFamily="49" charset="0"/>
              <a:cs typeface="Consolas" panose="020B0609020204030204" pitchFamily="49" charset="0"/>
            </a:endParaRPr>
          </a:p>
          <a:p>
            <a:r>
              <a:rPr lang="en-US" sz="1600" dirty="0">
                <a:latin typeface="Consolas" panose="020B0609020204030204" pitchFamily="49" charset="0"/>
                <a:cs typeface="Consolas" panose="020B0609020204030204" pitchFamily="49" charset="0"/>
              </a:rPr>
              <a:t>  </a:t>
            </a:r>
            <a:r>
              <a:rPr lang="en-US" sz="1600" i="1" dirty="0">
                <a:solidFill>
                  <a:srgbClr val="008000"/>
                </a:solidFill>
                <a:latin typeface="Consolas" panose="020B0609020204030204" pitchFamily="49" charset="0"/>
                <a:cs typeface="Consolas" panose="020B0609020204030204" pitchFamily="49" charset="0"/>
              </a:rPr>
              <a:t>// generate all eight input patterns</a:t>
            </a:r>
          </a:p>
          <a:p>
            <a:r>
              <a:rPr lang="en-US" sz="1600" dirty="0">
                <a:latin typeface="Consolas" panose="020B0609020204030204" pitchFamily="49" charset="0"/>
                <a:cs typeface="Consolas" panose="020B0609020204030204" pitchFamily="49" charset="0"/>
              </a:rPr>
              <a:t>  </a:t>
            </a:r>
            <a:r>
              <a:rPr lang="en-US" sz="1600" b="1" dirty="0">
                <a:solidFill>
                  <a:srgbClr val="C00000"/>
                </a:solidFill>
                <a:latin typeface="Consolas" panose="020B0609020204030204" pitchFamily="49" charset="0"/>
                <a:cs typeface="Consolas" panose="020B0609020204030204" pitchFamily="49" charset="0"/>
              </a:rPr>
              <a:t>initial</a:t>
            </a:r>
            <a:r>
              <a:rPr lang="en-US" sz="1600" dirty="0">
                <a:solidFill>
                  <a:srgbClr val="C00000"/>
                </a:solidFill>
                <a:latin typeface="Consolas" panose="020B0609020204030204" pitchFamily="49" charset="0"/>
                <a:cs typeface="Consolas" panose="020B0609020204030204" pitchFamily="49" charset="0"/>
              </a:rPr>
              <a:t> </a:t>
            </a:r>
            <a:r>
              <a:rPr lang="en-US" sz="1600" b="1" dirty="0">
                <a:solidFill>
                  <a:srgbClr val="C00000"/>
                </a:solidFill>
                <a:latin typeface="Consolas" panose="020B0609020204030204" pitchFamily="49" charset="0"/>
                <a:cs typeface="Consolas" panose="020B0609020204030204" pitchFamily="49" charset="0"/>
              </a:rPr>
              <a:t>begin</a:t>
            </a:r>
          </a:p>
          <a:p>
            <a:r>
              <a:rPr lang="en-US" sz="1600" dirty="0">
                <a:latin typeface="Consolas" panose="020B0609020204030204" pitchFamily="49" charset="0"/>
                <a:cs typeface="Consolas" panose="020B0609020204030204" pitchFamily="49" charset="0"/>
              </a:rPr>
              <a:t>    in </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 </a:t>
            </a:r>
            <a:r>
              <a:rPr lang="en-US" sz="1600" dirty="0">
                <a:solidFill>
                  <a:srgbClr val="7030A0"/>
                </a:solidFill>
                <a:latin typeface="Consolas" panose="020B0609020204030204" pitchFamily="49" charset="0"/>
                <a:cs typeface="Consolas" panose="020B0609020204030204" pitchFamily="49" charset="0"/>
              </a:rPr>
              <a:t>3'b000</a:t>
            </a:r>
            <a:r>
              <a:rPr lang="en-US" sz="1600" dirty="0">
                <a:latin typeface="Consolas" panose="020B0609020204030204" pitchFamily="49" charset="0"/>
                <a:cs typeface="Consolas" panose="020B0609020204030204" pitchFamily="49" charset="0"/>
              </a:rPr>
              <a:t> </a:t>
            </a:r>
            <a:r>
              <a:rPr lang="en-US" sz="1600" dirty="0">
                <a:solidFill>
                  <a:srgbClr val="0000FF"/>
                </a:solidFill>
                <a:latin typeface="Consolas" panose="020B0609020204030204" pitchFamily="49" charset="0"/>
                <a:cs typeface="Consolas" panose="020B0609020204030204" pitchFamily="49" charset="0"/>
              </a:rPr>
              <a:t>;</a:t>
            </a:r>
          </a:p>
          <a:p>
            <a:r>
              <a:rPr lang="en-US" sz="1600" dirty="0">
                <a:latin typeface="Consolas" panose="020B0609020204030204" pitchFamily="49" charset="0"/>
                <a:cs typeface="Consolas" panose="020B0609020204030204" pitchFamily="49" charset="0"/>
              </a:rPr>
              <a:t>    </a:t>
            </a:r>
            <a:r>
              <a:rPr lang="en-US" sz="1600" b="1" dirty="0">
                <a:solidFill>
                  <a:srgbClr val="C00000"/>
                </a:solidFill>
                <a:latin typeface="Consolas" panose="020B0609020204030204" pitchFamily="49" charset="0"/>
                <a:cs typeface="Consolas" panose="020B0609020204030204" pitchFamily="49" charset="0"/>
              </a:rPr>
              <a:t>repeat</a:t>
            </a:r>
            <a:r>
              <a:rPr lang="en-US" sz="1600" dirty="0">
                <a:solidFill>
                  <a:srgbClr val="C00000"/>
                </a:solidFill>
                <a:latin typeface="Consolas" panose="020B0609020204030204" pitchFamily="49" charset="0"/>
                <a:cs typeface="Consolas" panose="020B0609020204030204" pitchFamily="49" charset="0"/>
              </a:rPr>
              <a:t> </a:t>
            </a:r>
            <a:r>
              <a:rPr lang="en-US" sz="1600" dirty="0">
                <a:solidFill>
                  <a:srgbClr val="0000FF"/>
                </a:solidFill>
                <a:latin typeface="Consolas" panose="020B0609020204030204" pitchFamily="49" charset="0"/>
                <a:cs typeface="Consolas" panose="020B0609020204030204" pitchFamily="49" charset="0"/>
              </a:rPr>
              <a:t>(</a:t>
            </a:r>
            <a:r>
              <a:rPr lang="en-US" sz="1600" dirty="0">
                <a:solidFill>
                  <a:srgbClr val="7030A0"/>
                </a:solidFill>
                <a:latin typeface="Consolas" panose="020B0609020204030204" pitchFamily="49" charset="0"/>
                <a:cs typeface="Consolas" panose="020B0609020204030204" pitchFamily="49" charset="0"/>
              </a:rPr>
              <a:t>8</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 </a:t>
            </a:r>
            <a:r>
              <a:rPr lang="en-US" sz="1600" b="1" dirty="0">
                <a:solidFill>
                  <a:srgbClr val="C00000"/>
                </a:solidFill>
                <a:latin typeface="Consolas" panose="020B0609020204030204" pitchFamily="49" charset="0"/>
                <a:cs typeface="Consolas" panose="020B0609020204030204" pitchFamily="49" charset="0"/>
              </a:rPr>
              <a:t>begin</a:t>
            </a:r>
          </a:p>
          <a:p>
            <a:r>
              <a:rPr lang="en-US" sz="1600" dirty="0">
                <a:latin typeface="Consolas" panose="020B0609020204030204" pitchFamily="49" charset="0"/>
                <a:cs typeface="Consolas" panose="020B0609020204030204" pitchFamily="49" charset="0"/>
              </a:rPr>
              <a:t>      </a:t>
            </a:r>
            <a:r>
              <a:rPr lang="en-US" sz="1600" dirty="0">
                <a:solidFill>
                  <a:srgbClr val="0000FF"/>
                </a:solidFill>
                <a:latin typeface="Consolas" panose="020B0609020204030204" pitchFamily="49" charset="0"/>
                <a:cs typeface="Consolas" panose="020B0609020204030204" pitchFamily="49" charset="0"/>
              </a:rPr>
              <a:t>#</a:t>
            </a:r>
            <a:r>
              <a:rPr lang="en-US" sz="1600" dirty="0">
                <a:solidFill>
                  <a:srgbClr val="7030A0"/>
                </a:solidFill>
                <a:latin typeface="Consolas" panose="020B0609020204030204" pitchFamily="49" charset="0"/>
                <a:cs typeface="Consolas" panose="020B0609020204030204" pitchFamily="49" charset="0"/>
              </a:rPr>
              <a:t>100 </a:t>
            </a:r>
            <a:r>
              <a:rPr lang="en-US" sz="1600" dirty="0">
                <a:solidFill>
                  <a:srgbClr val="0000FF"/>
                </a:solidFill>
                <a:latin typeface="Consolas" panose="020B0609020204030204" pitchFamily="49" charset="0"/>
                <a:cs typeface="Consolas" panose="020B0609020204030204" pitchFamily="49" charset="0"/>
              </a:rPr>
              <a:t>;</a:t>
            </a:r>
          </a:p>
          <a:p>
            <a:r>
              <a:rPr lang="en-US" sz="1600" dirty="0">
                <a:latin typeface="Consolas" panose="020B0609020204030204" pitchFamily="49" charset="0"/>
                <a:cs typeface="Consolas" panose="020B0609020204030204" pitchFamily="49" charset="0"/>
              </a:rPr>
              <a:t>      </a:t>
            </a:r>
            <a:r>
              <a:rPr lang="en-US" sz="1600" dirty="0">
                <a:solidFill>
                  <a:srgbClr val="00B0F0"/>
                </a:solidFill>
                <a:latin typeface="Consolas" panose="020B0609020204030204" pitchFamily="49" charset="0"/>
                <a:cs typeface="Consolas" panose="020B0609020204030204" pitchFamily="49" charset="0"/>
              </a:rPr>
              <a:t>$display</a:t>
            </a:r>
            <a:r>
              <a:rPr lang="en-US" sz="1600" dirty="0">
                <a:solidFill>
                  <a:srgbClr val="0000FF"/>
                </a:solidFill>
                <a:latin typeface="Consolas" panose="020B0609020204030204" pitchFamily="49" charset="0"/>
                <a:cs typeface="Consolas" panose="020B0609020204030204" pitchFamily="49" charset="0"/>
              </a:rPr>
              <a:t>(</a:t>
            </a:r>
            <a:r>
              <a:rPr lang="en-US" sz="1600" dirty="0">
                <a:solidFill>
                  <a:srgbClr val="0070C0"/>
                </a:solidFill>
                <a:latin typeface="Consolas" panose="020B0609020204030204" pitchFamily="49" charset="0"/>
                <a:cs typeface="Consolas" panose="020B0609020204030204" pitchFamily="49" charset="0"/>
              </a:rPr>
              <a:t>"in = %b, out = %b"</a:t>
            </a:r>
            <a:r>
              <a:rPr lang="en-US" sz="1600" dirty="0">
                <a:solidFill>
                  <a:srgbClr val="0000FF"/>
                </a:solidFill>
                <a:latin typeface="Consolas" panose="020B0609020204030204" pitchFamily="49" charset="0"/>
                <a:cs typeface="Consolas" panose="020B0609020204030204" pitchFamily="49" charset="0"/>
              </a:rPr>
              <a:t>,</a:t>
            </a:r>
            <a:r>
              <a:rPr lang="en-US" sz="1600" dirty="0" err="1">
                <a:latin typeface="Consolas" panose="020B0609020204030204" pitchFamily="49" charset="0"/>
                <a:cs typeface="Consolas" panose="020B0609020204030204" pitchFamily="49" charset="0"/>
              </a:rPr>
              <a:t>in</a:t>
            </a:r>
            <a:r>
              <a:rPr lang="en-US" sz="1600" dirty="0" err="1">
                <a:solidFill>
                  <a:srgbClr val="0000FF"/>
                </a:solidFill>
                <a:latin typeface="Consolas" panose="020B0609020204030204" pitchFamily="49" charset="0"/>
                <a:cs typeface="Consolas" panose="020B0609020204030204" pitchFamily="49" charset="0"/>
              </a:rPr>
              <a:t>,</a:t>
            </a:r>
            <a:r>
              <a:rPr lang="en-US" sz="1600" dirty="0" err="1">
                <a:latin typeface="Consolas" panose="020B0609020204030204" pitchFamily="49" charset="0"/>
                <a:cs typeface="Consolas" panose="020B0609020204030204" pitchFamily="49" charset="0"/>
              </a:rPr>
              <a:t>out</a:t>
            </a:r>
            <a:r>
              <a:rPr lang="en-US" sz="1600" dirty="0">
                <a:solidFill>
                  <a:srgbClr val="0000FF"/>
                </a:solidFill>
                <a:latin typeface="Consolas" panose="020B0609020204030204" pitchFamily="49" charset="0"/>
                <a:cs typeface="Consolas" panose="020B0609020204030204" pitchFamily="49" charset="0"/>
              </a:rPr>
              <a:t>) ;</a:t>
            </a:r>
          </a:p>
          <a:p>
            <a:r>
              <a:rPr lang="en-US" sz="1600" dirty="0">
                <a:latin typeface="Consolas" panose="020B0609020204030204" pitchFamily="49" charset="0"/>
                <a:cs typeface="Consolas" panose="020B0609020204030204" pitchFamily="49" charset="0"/>
              </a:rPr>
              <a:t>      in </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 in </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 </a:t>
            </a:r>
            <a:r>
              <a:rPr lang="en-US" sz="1600" dirty="0">
                <a:solidFill>
                  <a:srgbClr val="7030A0"/>
                </a:solidFill>
                <a:latin typeface="Consolas" panose="020B0609020204030204" pitchFamily="49" charset="0"/>
                <a:cs typeface="Consolas" panose="020B0609020204030204" pitchFamily="49" charset="0"/>
              </a:rPr>
              <a:t>3'b001</a:t>
            </a:r>
            <a:r>
              <a:rPr lang="en-US" sz="1600" dirty="0">
                <a:latin typeface="Consolas" panose="020B0609020204030204" pitchFamily="49" charset="0"/>
                <a:cs typeface="Consolas" panose="020B0609020204030204" pitchFamily="49" charset="0"/>
              </a:rPr>
              <a:t> </a:t>
            </a:r>
            <a:r>
              <a:rPr lang="en-US" sz="1600" dirty="0">
                <a:solidFill>
                  <a:srgbClr val="0000FF"/>
                </a:solidFill>
                <a:latin typeface="Consolas" panose="020B0609020204030204" pitchFamily="49" charset="0"/>
                <a:cs typeface="Consolas" panose="020B0609020204030204" pitchFamily="49" charset="0"/>
              </a:rPr>
              <a:t>;</a:t>
            </a:r>
          </a:p>
          <a:p>
            <a:r>
              <a:rPr lang="en-US" sz="1600" dirty="0">
                <a:latin typeface="Consolas" panose="020B0609020204030204" pitchFamily="49" charset="0"/>
                <a:cs typeface="Consolas" panose="020B0609020204030204" pitchFamily="49" charset="0"/>
              </a:rPr>
              <a:t>    </a:t>
            </a:r>
            <a:r>
              <a:rPr lang="en-US" sz="1600" b="1" dirty="0">
                <a:solidFill>
                  <a:srgbClr val="C00000"/>
                </a:solidFill>
                <a:latin typeface="Consolas" panose="020B0609020204030204" pitchFamily="49" charset="0"/>
                <a:cs typeface="Consolas" panose="020B0609020204030204" pitchFamily="49" charset="0"/>
              </a:rPr>
              <a:t>end</a:t>
            </a:r>
          </a:p>
          <a:p>
            <a:r>
              <a:rPr lang="en-US" sz="1600" dirty="0">
                <a:latin typeface="Consolas" panose="020B0609020204030204" pitchFamily="49" charset="0"/>
                <a:cs typeface="Consolas" panose="020B0609020204030204" pitchFamily="49" charset="0"/>
              </a:rPr>
              <a:t>  </a:t>
            </a:r>
            <a:r>
              <a:rPr lang="en-US" sz="1600" b="1" dirty="0">
                <a:solidFill>
                  <a:srgbClr val="C00000"/>
                </a:solidFill>
                <a:latin typeface="Consolas" panose="020B0609020204030204" pitchFamily="49" charset="0"/>
                <a:cs typeface="Consolas" panose="020B0609020204030204" pitchFamily="49" charset="0"/>
              </a:rPr>
              <a:t>end</a:t>
            </a:r>
          </a:p>
          <a:p>
            <a:r>
              <a:rPr lang="en-US" sz="1600" b="1" dirty="0" err="1">
                <a:solidFill>
                  <a:srgbClr val="C00000"/>
                </a:solidFill>
                <a:latin typeface="Consolas" panose="020B0609020204030204" pitchFamily="49" charset="0"/>
                <a:cs typeface="Consolas" panose="020B0609020204030204" pitchFamily="49" charset="0"/>
              </a:rPr>
              <a:t>endmodule</a:t>
            </a:r>
            <a:endParaRPr lang="en-US" sz="1600" b="1" dirty="0">
              <a:solidFill>
                <a:srgbClr val="C00000"/>
              </a:solidFill>
              <a:latin typeface="Consolas" panose="020B0609020204030204" pitchFamily="49" charset="0"/>
              <a:cs typeface="Consolas" panose="020B0609020204030204" pitchFamily="49" charset="0"/>
            </a:endParaRPr>
          </a:p>
        </p:txBody>
      </p:sp>
      <p:sp>
        <p:nvSpPr>
          <p:cNvPr id="7" name="TextBox 6"/>
          <p:cNvSpPr txBox="1"/>
          <p:nvPr/>
        </p:nvSpPr>
        <p:spPr>
          <a:xfrm>
            <a:off x="6629400" y="6488668"/>
            <a:ext cx="1752600" cy="369332"/>
          </a:xfrm>
          <a:prstGeom prst="rect">
            <a:avLst/>
          </a:prstGeom>
          <a:noFill/>
        </p:spPr>
        <p:txBody>
          <a:bodyPr wrap="square" rtlCol="0">
            <a:spAutoFit/>
          </a:bodyPr>
          <a:lstStyle/>
          <a:p>
            <a:r>
              <a:rPr lang="en-US" dirty="0">
                <a:solidFill>
                  <a:schemeClr val="tx1">
                    <a:lumMod val="50000"/>
                    <a:lumOff val="50000"/>
                  </a:schemeClr>
                </a:solidFill>
              </a:rPr>
              <a:t>Text: Dally §3.6</a:t>
            </a:r>
          </a:p>
        </p:txBody>
      </p:sp>
      <p:sp>
        <p:nvSpPr>
          <p:cNvPr id="6" name="TextBox 5"/>
          <p:cNvSpPr txBox="1"/>
          <p:nvPr/>
        </p:nvSpPr>
        <p:spPr>
          <a:xfrm>
            <a:off x="213708" y="5573780"/>
            <a:ext cx="6417751" cy="830997"/>
          </a:xfrm>
          <a:prstGeom prst="rect">
            <a:avLst/>
          </a:prstGeom>
          <a:solidFill>
            <a:schemeClr val="accent5">
              <a:lumMod val="20000"/>
              <a:lumOff val="80000"/>
            </a:schemeClr>
          </a:solidFill>
        </p:spPr>
        <p:txBody>
          <a:bodyPr wrap="square" rtlCol="0">
            <a:spAutoFit/>
          </a:bodyPr>
          <a:lstStyle/>
          <a:p>
            <a:r>
              <a:rPr lang="en-US" sz="2400" dirty="0">
                <a:solidFill>
                  <a:srgbClr val="0000FF"/>
                </a:solidFill>
              </a:rPr>
              <a:t>This Verilog is NOT </a:t>
            </a:r>
            <a:r>
              <a:rPr lang="en-US" sz="2400" i="1" dirty="0">
                <a:solidFill>
                  <a:srgbClr val="0000FF"/>
                </a:solidFill>
              </a:rPr>
              <a:t>synthesizable</a:t>
            </a:r>
            <a:r>
              <a:rPr lang="en-US" sz="2400" dirty="0">
                <a:solidFill>
                  <a:srgbClr val="0000FF"/>
                </a:solidFill>
              </a:rPr>
              <a:t>. It is a </a:t>
            </a:r>
            <a:r>
              <a:rPr lang="en-US" sz="2400" dirty="0" err="1">
                <a:solidFill>
                  <a:srgbClr val="FF00FF"/>
                </a:solidFill>
              </a:rPr>
              <a:t>testbench</a:t>
            </a:r>
            <a:r>
              <a:rPr lang="en-US" sz="2400" dirty="0">
                <a:solidFill>
                  <a:srgbClr val="FF00FF"/>
                </a:solidFill>
              </a:rPr>
              <a:t> </a:t>
            </a:r>
            <a:r>
              <a:rPr lang="en-US" sz="2400" dirty="0">
                <a:solidFill>
                  <a:srgbClr val="0000FF"/>
                </a:solidFill>
              </a:rPr>
              <a:t>used ONLY for testing and debugging.  </a:t>
            </a:r>
          </a:p>
        </p:txBody>
      </p:sp>
      <p:sp>
        <p:nvSpPr>
          <p:cNvPr id="9" name="AutoShape 5"/>
          <p:cNvSpPr>
            <a:spLocks noChangeArrowheads="1"/>
          </p:cNvSpPr>
          <p:nvPr/>
        </p:nvSpPr>
        <p:spPr bwMode="auto">
          <a:xfrm>
            <a:off x="128954" y="539653"/>
            <a:ext cx="2362200" cy="1610344"/>
          </a:xfrm>
          <a:prstGeom prst="wedgeRoundRectCallout">
            <a:avLst>
              <a:gd name="adj1" fmla="val 66065"/>
              <a:gd name="adj2" fmla="val -34473"/>
              <a:gd name="adj3" fmla="val 16667"/>
            </a:avLst>
          </a:prstGeom>
          <a:solidFill>
            <a:srgbClr val="FFFF99"/>
          </a:solidFill>
          <a:ln w="9525">
            <a:solidFill>
              <a:srgbClr val="000000"/>
            </a:solidFill>
            <a:miter lim="800000"/>
            <a:headEnd/>
            <a:tailEnd/>
          </a:ln>
        </p:spPr>
        <p:txBody>
          <a:bodyPr/>
          <a:lstStyle/>
          <a:p>
            <a:pPr algn="l">
              <a:spcBef>
                <a:spcPct val="0"/>
              </a:spcBef>
            </a:pPr>
            <a:r>
              <a:rPr lang="en-US" dirty="0"/>
              <a:t>We </a:t>
            </a:r>
            <a:r>
              <a:rPr lang="en-US" b="1" dirty="0"/>
              <a:t>must</a:t>
            </a:r>
            <a:r>
              <a:rPr lang="en-US" dirty="0"/>
              <a:t> </a:t>
            </a:r>
            <a:r>
              <a:rPr lang="en-US" sz="1800" b="0" dirty="0"/>
              <a:t>use </a:t>
            </a:r>
            <a:r>
              <a:rPr lang="en-US" sz="1800" b="0" dirty="0" err="1"/>
              <a:t>reg</a:t>
            </a:r>
            <a:r>
              <a:rPr lang="en-US" sz="1800" b="0" dirty="0"/>
              <a:t> here because “count” is driven (i.e., written to) from inside the “initial” block.</a:t>
            </a:r>
          </a:p>
        </p:txBody>
      </p:sp>
      <p:sp>
        <p:nvSpPr>
          <p:cNvPr id="11" name="AutoShape 5"/>
          <p:cNvSpPr>
            <a:spLocks noChangeArrowheads="1"/>
          </p:cNvSpPr>
          <p:nvPr/>
        </p:nvSpPr>
        <p:spPr bwMode="auto">
          <a:xfrm>
            <a:off x="5720963" y="70848"/>
            <a:ext cx="2362200" cy="1514180"/>
          </a:xfrm>
          <a:prstGeom prst="wedgeRoundRectCallout">
            <a:avLst>
              <a:gd name="adj1" fmla="val -114828"/>
              <a:gd name="adj2" fmla="val 13760"/>
              <a:gd name="adj3" fmla="val 16667"/>
            </a:avLst>
          </a:prstGeom>
          <a:solidFill>
            <a:srgbClr val="FFFF99"/>
          </a:solidFill>
          <a:ln w="9525">
            <a:solidFill>
              <a:srgbClr val="000000"/>
            </a:solidFill>
            <a:miter lim="800000"/>
            <a:headEnd/>
            <a:tailEnd/>
          </a:ln>
        </p:spPr>
        <p:txBody>
          <a:bodyPr/>
          <a:lstStyle/>
          <a:p>
            <a:pPr algn="l">
              <a:spcBef>
                <a:spcPct val="0"/>
              </a:spcBef>
            </a:pPr>
            <a:r>
              <a:rPr lang="en-US" dirty="0"/>
              <a:t>We </a:t>
            </a:r>
            <a:r>
              <a:rPr lang="en-US" b="1" dirty="0"/>
              <a:t>must</a:t>
            </a:r>
            <a:r>
              <a:rPr lang="en-US" dirty="0"/>
              <a:t> use wire for ”out” because it is driven by the module instantiation for Majority.</a:t>
            </a:r>
            <a:endParaRPr lang="en-US" sz="1800" b="0" dirty="0"/>
          </a:p>
        </p:txBody>
      </p:sp>
      <p:sp>
        <p:nvSpPr>
          <p:cNvPr id="12" name="AutoShape 5"/>
          <p:cNvSpPr>
            <a:spLocks noChangeArrowheads="1"/>
          </p:cNvSpPr>
          <p:nvPr/>
        </p:nvSpPr>
        <p:spPr bwMode="auto">
          <a:xfrm>
            <a:off x="5562599" y="74168"/>
            <a:ext cx="2971801" cy="1514180"/>
          </a:xfrm>
          <a:prstGeom prst="wedgeRoundRectCallout">
            <a:avLst>
              <a:gd name="adj1" fmla="val -83561"/>
              <a:gd name="adj2" fmla="val -19583"/>
              <a:gd name="adj3" fmla="val 16667"/>
            </a:avLst>
          </a:prstGeom>
          <a:solidFill>
            <a:srgbClr val="FFFF99"/>
          </a:solidFill>
          <a:ln w="9525">
            <a:solidFill>
              <a:srgbClr val="000000"/>
            </a:solidFill>
            <a:miter lim="800000"/>
            <a:headEnd/>
            <a:tailEnd/>
          </a:ln>
        </p:spPr>
        <p:txBody>
          <a:bodyPr/>
          <a:lstStyle/>
          <a:p>
            <a:pPr algn="l">
              <a:spcBef>
                <a:spcPct val="0"/>
              </a:spcBef>
            </a:pPr>
            <a:r>
              <a:rPr lang="en-US" dirty="0" err="1"/>
              <a:t>Testbenches</a:t>
            </a:r>
            <a:r>
              <a:rPr lang="en-US" dirty="0"/>
              <a:t> have NO inputs or outputs!  This </a:t>
            </a:r>
            <a:r>
              <a:rPr lang="en-US" dirty="0" err="1"/>
              <a:t>test_maj</a:t>
            </a:r>
            <a:r>
              <a:rPr lang="en-US" dirty="0"/>
              <a:t> is used as the top level module when simulating design under test Majority.</a:t>
            </a:r>
            <a:endParaRPr lang="en-US" sz="1800" b="0" dirty="0"/>
          </a:p>
        </p:txBody>
      </p:sp>
      <p:sp>
        <p:nvSpPr>
          <p:cNvPr id="13" name="AutoShape 5"/>
          <p:cNvSpPr>
            <a:spLocks noChangeArrowheads="1"/>
          </p:cNvSpPr>
          <p:nvPr/>
        </p:nvSpPr>
        <p:spPr bwMode="auto">
          <a:xfrm>
            <a:off x="128954" y="3541239"/>
            <a:ext cx="2362200" cy="725962"/>
          </a:xfrm>
          <a:prstGeom prst="wedgeRoundRectCallout">
            <a:avLst>
              <a:gd name="adj1" fmla="val 83930"/>
              <a:gd name="adj2" fmla="val -57265"/>
              <a:gd name="adj3" fmla="val 16667"/>
            </a:avLst>
          </a:prstGeom>
          <a:solidFill>
            <a:srgbClr val="FFFF99"/>
          </a:solidFill>
          <a:ln w="9525">
            <a:solidFill>
              <a:srgbClr val="000000"/>
            </a:solidFill>
            <a:miter lim="800000"/>
            <a:headEnd/>
            <a:tailEnd/>
          </a:ln>
        </p:spPr>
        <p:txBody>
          <a:bodyPr/>
          <a:lstStyle/>
          <a:p>
            <a:pPr algn="l">
              <a:spcBef>
                <a:spcPct val="0"/>
              </a:spcBef>
            </a:pPr>
            <a:r>
              <a:rPr lang="en-US" dirty="0"/>
              <a:t>$display is similar to “</a:t>
            </a:r>
            <a:r>
              <a:rPr lang="en-US" dirty="0" err="1"/>
              <a:t>printf</a:t>
            </a:r>
            <a:r>
              <a:rPr lang="en-US" dirty="0"/>
              <a:t>” in C.   </a:t>
            </a:r>
            <a:endParaRPr lang="en-US" sz="1800" b="0" dirty="0"/>
          </a:p>
        </p:txBody>
      </p:sp>
      <p:sp>
        <p:nvSpPr>
          <p:cNvPr id="14" name="AutoShape 5"/>
          <p:cNvSpPr>
            <a:spLocks noChangeArrowheads="1"/>
          </p:cNvSpPr>
          <p:nvPr/>
        </p:nvSpPr>
        <p:spPr bwMode="auto">
          <a:xfrm>
            <a:off x="123092" y="1530137"/>
            <a:ext cx="2362200" cy="725962"/>
          </a:xfrm>
          <a:prstGeom prst="wedgeRoundRectCallout">
            <a:avLst>
              <a:gd name="adj1" fmla="val 80208"/>
              <a:gd name="adj2" fmla="val 143783"/>
              <a:gd name="adj3" fmla="val 16667"/>
            </a:avLst>
          </a:prstGeom>
          <a:solidFill>
            <a:srgbClr val="FFFF99"/>
          </a:solidFill>
          <a:ln w="9525">
            <a:solidFill>
              <a:srgbClr val="000000"/>
            </a:solidFill>
            <a:miter lim="800000"/>
            <a:headEnd/>
            <a:tailEnd/>
          </a:ln>
        </p:spPr>
        <p:txBody>
          <a:bodyPr/>
          <a:lstStyle/>
          <a:p>
            <a:pPr algn="l">
              <a:spcBef>
                <a:spcPct val="0"/>
              </a:spcBef>
            </a:pPr>
            <a:r>
              <a:rPr lang="en-US"/>
              <a:t>Repeat the block of code 8 times.</a:t>
            </a:r>
            <a:endParaRPr lang="en-US" sz="1800" b="0" dirty="0"/>
          </a:p>
        </p:txBody>
      </p:sp>
      <p:sp>
        <p:nvSpPr>
          <p:cNvPr id="15" name="AutoShape 5"/>
          <p:cNvSpPr>
            <a:spLocks noChangeArrowheads="1"/>
          </p:cNvSpPr>
          <p:nvPr/>
        </p:nvSpPr>
        <p:spPr bwMode="auto">
          <a:xfrm>
            <a:off x="5105400" y="2352885"/>
            <a:ext cx="3971192" cy="695115"/>
          </a:xfrm>
          <a:prstGeom prst="wedgeRoundRectCallout">
            <a:avLst>
              <a:gd name="adj1" fmla="val -41067"/>
              <a:gd name="adj2" fmla="val -122918"/>
              <a:gd name="adj3" fmla="val 16667"/>
            </a:avLst>
          </a:prstGeom>
          <a:solidFill>
            <a:srgbClr val="FFFF99"/>
          </a:solidFill>
          <a:ln w="9525">
            <a:solidFill>
              <a:srgbClr val="000000"/>
            </a:solidFill>
            <a:miter lim="800000"/>
            <a:headEnd/>
            <a:tailEnd/>
          </a:ln>
        </p:spPr>
        <p:txBody>
          <a:bodyPr/>
          <a:lstStyle/>
          <a:p>
            <a:pPr algn="l">
              <a:spcBef>
                <a:spcPct val="0"/>
              </a:spcBef>
            </a:pPr>
            <a:r>
              <a:rPr lang="en-US"/>
              <a:t>Instantiate </a:t>
            </a:r>
            <a:r>
              <a:rPr lang="en-US" dirty="0"/>
              <a:t>an instance of </a:t>
            </a:r>
            <a:r>
              <a:rPr lang="en-US"/>
              <a:t>Majority to use </a:t>
            </a:r>
            <a:r>
              <a:rPr lang="en-US" dirty="0"/>
              <a:t>as a “design under test” (DUT).  </a:t>
            </a:r>
          </a:p>
        </p:txBody>
      </p:sp>
      <p:sp>
        <p:nvSpPr>
          <p:cNvPr id="16" name="AutoShape 5"/>
          <p:cNvSpPr>
            <a:spLocks noChangeArrowheads="1"/>
          </p:cNvSpPr>
          <p:nvPr/>
        </p:nvSpPr>
        <p:spPr bwMode="auto">
          <a:xfrm>
            <a:off x="5105400" y="3953755"/>
            <a:ext cx="3759015" cy="1007892"/>
          </a:xfrm>
          <a:prstGeom prst="wedgeRoundRectCallout">
            <a:avLst>
              <a:gd name="adj1" fmla="val -96160"/>
              <a:gd name="adj2" fmla="val -23537"/>
              <a:gd name="adj3" fmla="val 16667"/>
            </a:avLst>
          </a:prstGeom>
          <a:solidFill>
            <a:srgbClr val="FFFF99"/>
          </a:solidFill>
          <a:ln w="9525">
            <a:solidFill>
              <a:srgbClr val="000000"/>
            </a:solidFill>
            <a:miter lim="800000"/>
            <a:headEnd/>
            <a:tailEnd/>
          </a:ln>
        </p:spPr>
        <p:txBody>
          <a:bodyPr/>
          <a:lstStyle/>
          <a:p>
            <a:pPr algn="l">
              <a:spcBef>
                <a:spcPct val="0"/>
              </a:spcBef>
            </a:pPr>
            <a:r>
              <a:rPr lang="en-US" dirty="0"/>
              <a:t>The initial block operates in parallel with the module instance “m” of Majority</a:t>
            </a:r>
            <a:r>
              <a:rPr lang="en-US"/>
              <a:t>.  </a:t>
            </a:r>
            <a:r>
              <a:rPr lang="en-US" dirty="0"/>
              <a:t>Starts at time=0.  </a:t>
            </a:r>
            <a:endParaRPr lang="en-US" sz="1800" b="0" dirty="0"/>
          </a:p>
        </p:txBody>
      </p:sp>
      <p:sp>
        <p:nvSpPr>
          <p:cNvPr id="10" name="AutoShape 5"/>
          <p:cNvSpPr>
            <a:spLocks noChangeArrowheads="1"/>
          </p:cNvSpPr>
          <p:nvPr/>
        </p:nvSpPr>
        <p:spPr bwMode="auto">
          <a:xfrm>
            <a:off x="128954" y="2362200"/>
            <a:ext cx="2362200" cy="1047159"/>
          </a:xfrm>
          <a:prstGeom prst="wedgeRoundRectCallout">
            <a:avLst>
              <a:gd name="adj1" fmla="val 81697"/>
              <a:gd name="adj2" fmla="val 32358"/>
              <a:gd name="adj3" fmla="val 16667"/>
            </a:avLst>
          </a:prstGeom>
          <a:solidFill>
            <a:srgbClr val="FFFF99"/>
          </a:solidFill>
          <a:ln w="9525">
            <a:solidFill>
              <a:srgbClr val="000000"/>
            </a:solidFill>
            <a:miter lim="800000"/>
            <a:headEnd/>
            <a:tailEnd/>
          </a:ln>
        </p:spPr>
        <p:txBody>
          <a:bodyPr/>
          <a:lstStyle/>
          <a:p>
            <a:pPr algn="l">
              <a:spcBef>
                <a:spcPct val="0"/>
              </a:spcBef>
            </a:pPr>
            <a:r>
              <a:rPr lang="en-US" dirty="0"/>
              <a:t>#100 means wait 100 </a:t>
            </a:r>
            <a:r>
              <a:rPr lang="en-US"/>
              <a:t>time steps before going to the next line.</a:t>
            </a:r>
            <a:endParaRPr lang="en-US" sz="1800" b="0" dirty="0"/>
          </a:p>
        </p:txBody>
      </p:sp>
      <p:sp>
        <p:nvSpPr>
          <p:cNvPr id="3" name="Slide Number Placeholder 2"/>
          <p:cNvSpPr>
            <a:spLocks noGrp="1"/>
          </p:cNvSpPr>
          <p:nvPr>
            <p:ph type="sldNum" sz="quarter" idx="12"/>
          </p:nvPr>
        </p:nvSpPr>
        <p:spPr/>
        <p:txBody>
          <a:bodyPr/>
          <a:lstStyle/>
          <a:p>
            <a:fld id="{91428E00-80DD-2147-9602-1B9AC9547B01}" type="slidenum">
              <a:rPr lang="en-US" smtClean="0"/>
              <a:t>116</a:t>
            </a:fld>
            <a:endParaRPr lang="en-US"/>
          </a:p>
        </p:txBody>
      </p:sp>
      <p:sp>
        <p:nvSpPr>
          <p:cNvPr id="4" name="Footer Placeholder 3">
            <a:extLst>
              <a:ext uri="{FF2B5EF4-FFF2-40B4-BE49-F238E27FC236}">
                <a16:creationId xmlns:a16="http://schemas.microsoft.com/office/drawing/2014/main" id="{6187F64C-CB0E-7C4D-A665-301C2FBC373A}"/>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94083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1" nodeType="clickEffect">
                                  <p:stCondLst>
                                    <p:cond delay="0"/>
                                  </p:stCondLst>
                                  <p:childTnLst>
                                    <p:animEffect transition="out" filter="blinds(horizontal)">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par>
                                <p:cTn id="23" presetID="3" presetClass="exit" presetSubtype="10" fill="hold" grpId="1" nodeType="withEffect">
                                  <p:stCondLst>
                                    <p:cond delay="0"/>
                                  </p:stCondLst>
                                  <p:childTnLst>
                                    <p:animEffect transition="out" filter="blinds(horizontal)">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1" nodeType="clickEffect">
                                  <p:stCondLst>
                                    <p:cond delay="0"/>
                                  </p:stCondLst>
                                  <p:childTnLst>
                                    <p:animEffect transition="out" filter="blinds(horizontal)">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par>
                                <p:cTn id="51" presetID="3" presetClass="exit" presetSubtype="10" fill="hold" grpId="1" nodeType="withEffect">
                                  <p:stCondLst>
                                    <p:cond delay="0"/>
                                  </p:stCondLst>
                                  <p:childTnLst>
                                    <p:animEffect transition="out" filter="blinds(horizontal)">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par>
                                <p:cTn id="54" presetID="3" presetClass="exit" presetSubtype="10" fill="hold" grpId="1" nodeType="withEffect">
                                  <p:stCondLst>
                                    <p:cond delay="0"/>
                                  </p:stCondLst>
                                  <p:childTnLst>
                                    <p:animEffect transition="out" filter="blinds(horizontal)">
                                      <p:cBhvr>
                                        <p:cTn id="55" dur="500"/>
                                        <p:tgtEl>
                                          <p:spTgt spid="13"/>
                                        </p:tgtEl>
                                      </p:cBhvr>
                                    </p:animEffect>
                                    <p:set>
                                      <p:cBhvr>
                                        <p:cTn id="56" dur="1" fill="hold">
                                          <p:stCondLst>
                                            <p:cond delay="499"/>
                                          </p:stCondLst>
                                        </p:cTn>
                                        <p:tgtEl>
                                          <p:spTgt spid="13"/>
                                        </p:tgtEl>
                                        <p:attrNameLst>
                                          <p:attrName>style.visibility</p:attrName>
                                        </p:attrNameLst>
                                      </p:cBhvr>
                                      <p:to>
                                        <p:strVal val="hidden"/>
                                      </p:to>
                                    </p:set>
                                  </p:childTnLst>
                                </p:cTn>
                              </p:par>
                              <p:par>
                                <p:cTn id="57" presetID="3" presetClass="exit" presetSubtype="10" fill="hold" grpId="1" nodeType="withEffect">
                                  <p:stCondLst>
                                    <p:cond delay="0"/>
                                  </p:stCondLst>
                                  <p:childTnLst>
                                    <p:animEffect transition="out" filter="blinds(horizontal)">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par>
                                <p:cTn id="60" presetID="3" presetClass="exit" presetSubtype="10" fill="hold" grpId="1" nodeType="withEffect">
                                  <p:stCondLst>
                                    <p:cond delay="0"/>
                                  </p:stCondLst>
                                  <p:childTnLst>
                                    <p:animEffect transition="out" filter="blinds(horizontal)">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9"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0" grpId="0" animBg="1"/>
      <p:bldP spid="10" grpId="1"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95600" y="1143000"/>
            <a:ext cx="2528256" cy="2308324"/>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in = 000, out = 0</a:t>
            </a:r>
          </a:p>
          <a:p>
            <a:r>
              <a:rPr lang="en-US" dirty="0">
                <a:latin typeface="Courier New" panose="02070309020205020404" pitchFamily="49" charset="0"/>
                <a:cs typeface="Courier New" panose="02070309020205020404" pitchFamily="49" charset="0"/>
              </a:rPr>
              <a:t>in = 001, out = 0</a:t>
            </a:r>
          </a:p>
          <a:p>
            <a:r>
              <a:rPr lang="en-US" dirty="0">
                <a:latin typeface="Courier New" panose="02070309020205020404" pitchFamily="49" charset="0"/>
                <a:cs typeface="Courier New" panose="02070309020205020404" pitchFamily="49" charset="0"/>
              </a:rPr>
              <a:t>in = 010, out = 0</a:t>
            </a:r>
          </a:p>
          <a:p>
            <a:r>
              <a:rPr lang="en-US" dirty="0">
                <a:latin typeface="Courier New" panose="02070309020205020404" pitchFamily="49" charset="0"/>
                <a:cs typeface="Courier New" panose="02070309020205020404" pitchFamily="49" charset="0"/>
              </a:rPr>
              <a:t>in = 011, out = 1</a:t>
            </a:r>
          </a:p>
          <a:p>
            <a:r>
              <a:rPr lang="en-US" dirty="0">
                <a:latin typeface="Courier New" panose="02070309020205020404" pitchFamily="49" charset="0"/>
                <a:cs typeface="Courier New" panose="02070309020205020404" pitchFamily="49" charset="0"/>
              </a:rPr>
              <a:t>in = 100, out = 0</a:t>
            </a:r>
          </a:p>
          <a:p>
            <a:r>
              <a:rPr lang="en-US" dirty="0">
                <a:latin typeface="Courier New" panose="02070309020205020404" pitchFamily="49" charset="0"/>
                <a:cs typeface="Courier New" panose="02070309020205020404" pitchFamily="49" charset="0"/>
              </a:rPr>
              <a:t>in = 101, out = 1</a:t>
            </a:r>
          </a:p>
          <a:p>
            <a:r>
              <a:rPr lang="en-US" dirty="0">
                <a:latin typeface="Courier New" panose="02070309020205020404" pitchFamily="49" charset="0"/>
                <a:cs typeface="Courier New" panose="02070309020205020404" pitchFamily="49" charset="0"/>
              </a:rPr>
              <a:t>in = 110, out = 1</a:t>
            </a:r>
          </a:p>
          <a:p>
            <a:r>
              <a:rPr lang="en-US" dirty="0">
                <a:latin typeface="Courier New" panose="02070309020205020404" pitchFamily="49" charset="0"/>
                <a:cs typeface="Courier New" panose="02070309020205020404" pitchFamily="49" charset="0"/>
              </a:rPr>
              <a:t>in = 111, out = 1</a:t>
            </a:r>
          </a:p>
        </p:txBody>
      </p:sp>
      <p:sp>
        <p:nvSpPr>
          <p:cNvPr id="3" name="Title 1"/>
          <p:cNvSpPr>
            <a:spLocks noGrp="1"/>
          </p:cNvSpPr>
          <p:nvPr>
            <p:ph type="title"/>
          </p:nvPr>
        </p:nvSpPr>
        <p:spPr>
          <a:xfrm>
            <a:off x="457200" y="0"/>
            <a:ext cx="8229600" cy="1143000"/>
          </a:xfrm>
        </p:spPr>
        <p:txBody>
          <a:bodyPr/>
          <a:lstStyle/>
          <a:p>
            <a:r>
              <a:rPr lang="en-US" dirty="0" err="1"/>
              <a:t>Testbench</a:t>
            </a:r>
            <a:r>
              <a:rPr lang="en-US" dirty="0"/>
              <a:t> Output (</a:t>
            </a:r>
            <a:r>
              <a:rPr lang="en-US" dirty="0" err="1"/>
              <a:t>ModelSim</a:t>
            </a:r>
            <a:r>
              <a:rPr lang="en-US" dirty="0"/>
              <a:t>)</a:t>
            </a:r>
          </a:p>
        </p:txBody>
      </p:sp>
      <p:sp>
        <p:nvSpPr>
          <p:cNvPr id="4" name="TextBox 3"/>
          <p:cNvSpPr txBox="1"/>
          <p:nvPr/>
        </p:nvSpPr>
        <p:spPr>
          <a:xfrm>
            <a:off x="6629400" y="6488668"/>
            <a:ext cx="1752600" cy="369332"/>
          </a:xfrm>
          <a:prstGeom prst="rect">
            <a:avLst/>
          </a:prstGeom>
          <a:noFill/>
        </p:spPr>
        <p:txBody>
          <a:bodyPr wrap="square" rtlCol="0">
            <a:spAutoFit/>
          </a:bodyPr>
          <a:lstStyle/>
          <a:p>
            <a:r>
              <a:rPr lang="en-US" dirty="0">
                <a:solidFill>
                  <a:schemeClr val="tx1">
                    <a:lumMod val="50000"/>
                    <a:lumOff val="50000"/>
                  </a:schemeClr>
                </a:solidFill>
              </a:rPr>
              <a:t>Text: Dally §3.6</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99164"/>
            <a:ext cx="9144000" cy="2434081"/>
          </a:xfrm>
          <a:prstGeom prst="rect">
            <a:avLst/>
          </a:prstGeom>
        </p:spPr>
      </p:pic>
      <p:sp>
        <p:nvSpPr>
          <p:cNvPr id="7" name="Slide Number Placeholder 6"/>
          <p:cNvSpPr>
            <a:spLocks noGrp="1"/>
          </p:cNvSpPr>
          <p:nvPr>
            <p:ph type="sldNum" sz="quarter" idx="12"/>
          </p:nvPr>
        </p:nvSpPr>
        <p:spPr/>
        <p:txBody>
          <a:bodyPr/>
          <a:lstStyle/>
          <a:p>
            <a:fld id="{91428E00-80DD-2147-9602-1B9AC9547B01}" type="slidenum">
              <a:rPr lang="en-US" smtClean="0"/>
              <a:t>117</a:t>
            </a:fld>
            <a:endParaRPr lang="en-US"/>
          </a:p>
        </p:txBody>
      </p:sp>
      <p:sp>
        <p:nvSpPr>
          <p:cNvPr id="8" name="Footer Placeholder 7">
            <a:extLst>
              <a:ext uri="{FF2B5EF4-FFF2-40B4-BE49-F238E27FC236}">
                <a16:creationId xmlns:a16="http://schemas.microsoft.com/office/drawing/2014/main" id="{5C896FA0-C97A-5C40-AA75-D73B437739C8}"/>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89458035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How to write test scripts?</a:t>
            </a:r>
          </a:p>
        </p:txBody>
      </p:sp>
      <p:sp>
        <p:nvSpPr>
          <p:cNvPr id="3" name="Content Placeholder 2"/>
          <p:cNvSpPr>
            <a:spLocks noGrp="1"/>
          </p:cNvSpPr>
          <p:nvPr>
            <p:ph idx="1"/>
          </p:nvPr>
        </p:nvSpPr>
        <p:spPr>
          <a:xfrm>
            <a:off x="457200" y="1036637"/>
            <a:ext cx="8229600" cy="4525963"/>
          </a:xfrm>
        </p:spPr>
        <p:txBody>
          <a:bodyPr>
            <a:normAutofit/>
          </a:bodyPr>
          <a:lstStyle/>
          <a:p>
            <a:r>
              <a:rPr lang="en-US" sz="2400" dirty="0"/>
              <a:t>First: Think of waveform you want as input.  How?  Consider “corner cases” – ask yourself “what might break?”</a:t>
            </a:r>
          </a:p>
          <a:p>
            <a:r>
              <a:rPr lang="en-US" sz="2400" dirty="0"/>
              <a:t>Second: Write the script. </a:t>
            </a:r>
          </a:p>
          <a:p>
            <a:r>
              <a:rPr lang="en-US" sz="2400" dirty="0"/>
              <a:t>Example: Suppose want inputs “A” and “B” to look like this: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971800"/>
            <a:ext cx="6307155" cy="3001963"/>
          </a:xfrm>
          <a:prstGeom prst="rect">
            <a:avLst/>
          </a:prstGeom>
        </p:spPr>
      </p:pic>
      <p:sp>
        <p:nvSpPr>
          <p:cNvPr id="6" name="Slide Number Placeholder 5"/>
          <p:cNvSpPr>
            <a:spLocks noGrp="1"/>
          </p:cNvSpPr>
          <p:nvPr>
            <p:ph type="sldNum" sz="quarter" idx="12"/>
          </p:nvPr>
        </p:nvSpPr>
        <p:spPr/>
        <p:txBody>
          <a:bodyPr/>
          <a:lstStyle/>
          <a:p>
            <a:fld id="{91428E00-80DD-2147-9602-1B9AC9547B01}" type="slidenum">
              <a:rPr lang="en-US" smtClean="0"/>
              <a:t>118</a:t>
            </a:fld>
            <a:endParaRPr lang="en-US"/>
          </a:p>
        </p:txBody>
      </p:sp>
      <p:sp>
        <p:nvSpPr>
          <p:cNvPr id="7" name="Footer Placeholder 6">
            <a:extLst>
              <a:ext uri="{FF2B5EF4-FFF2-40B4-BE49-F238E27FC236}">
                <a16:creationId xmlns:a16="http://schemas.microsoft.com/office/drawing/2014/main" id="{4E47D602-7A17-BD48-AD53-ED348C739BA3}"/>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172232829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 y="23872"/>
            <a:ext cx="4572000" cy="6986528"/>
          </a:xfrm>
          <a:prstGeom prst="rect">
            <a:avLst/>
          </a:prstGeom>
          <a:noFill/>
        </p:spPr>
        <p:txBody>
          <a:bodyPr wrap="square" rtlCol="0">
            <a:spAutoFit/>
          </a:bodyPr>
          <a:lstStyle/>
          <a:p>
            <a:r>
              <a:rPr lang="en-US" sz="1600" b="1" dirty="0">
                <a:solidFill>
                  <a:srgbClr val="C00000"/>
                </a:solidFill>
                <a:latin typeface="Consolas" panose="020B0609020204030204" pitchFamily="49" charset="0"/>
                <a:cs typeface="Consolas" panose="020B0609020204030204" pitchFamily="49" charset="0"/>
              </a:rPr>
              <a:t>module</a:t>
            </a:r>
            <a:r>
              <a:rPr lang="en-US" sz="1600" dirty="0">
                <a:solidFill>
                  <a:srgbClr val="C00000"/>
                </a:solidFill>
                <a:latin typeface="Consolas" panose="020B0609020204030204" pitchFamily="49" charset="0"/>
                <a:cs typeface="Consolas" panose="020B0609020204030204" pitchFamily="49" charset="0"/>
              </a:rPr>
              <a:t> </a:t>
            </a:r>
            <a:r>
              <a:rPr lang="en-US" sz="1600" dirty="0" err="1">
                <a:latin typeface="Consolas" panose="020B0609020204030204" pitchFamily="49" charset="0"/>
                <a:cs typeface="Consolas" panose="020B0609020204030204" pitchFamily="49" charset="0"/>
              </a:rPr>
              <a:t>AB_test</a:t>
            </a:r>
            <a:r>
              <a:rPr lang="en-US" sz="1600" dirty="0">
                <a:latin typeface="Consolas" panose="020B0609020204030204" pitchFamily="49" charset="0"/>
                <a:cs typeface="Consolas" panose="020B0609020204030204" pitchFamily="49" charset="0"/>
              </a:rPr>
              <a:t> </a:t>
            </a:r>
            <a:r>
              <a:rPr lang="en-US" sz="1600" dirty="0">
                <a:solidFill>
                  <a:srgbClr val="0000FF"/>
                </a:solidFill>
                <a:latin typeface="Consolas" panose="020B0609020204030204" pitchFamily="49" charset="0"/>
                <a:cs typeface="Consolas" panose="020B0609020204030204" pitchFamily="49" charset="0"/>
              </a:rPr>
              <a:t>;</a:t>
            </a:r>
          </a:p>
          <a:p>
            <a:r>
              <a:rPr lang="en-US" sz="1600" dirty="0">
                <a:latin typeface="Consolas" panose="020B0609020204030204" pitchFamily="49" charset="0"/>
                <a:cs typeface="Consolas" panose="020B0609020204030204" pitchFamily="49" charset="0"/>
              </a:rPr>
              <a:t>  </a:t>
            </a:r>
            <a:r>
              <a:rPr lang="en-US" sz="1600" b="1" dirty="0" err="1">
                <a:solidFill>
                  <a:srgbClr val="C00000"/>
                </a:solidFill>
                <a:latin typeface="Consolas" panose="020B0609020204030204" pitchFamily="49" charset="0"/>
                <a:cs typeface="Consolas" panose="020B0609020204030204" pitchFamily="49" charset="0"/>
              </a:rPr>
              <a:t>reg</a:t>
            </a:r>
            <a:r>
              <a:rPr lang="en-US" sz="1600" dirty="0">
                <a:solidFill>
                  <a:srgbClr val="C00000"/>
                </a:solidFill>
                <a:latin typeface="Consolas" panose="020B0609020204030204" pitchFamily="49" charset="0"/>
                <a:cs typeface="Consolas" panose="020B0609020204030204" pitchFamily="49" charset="0"/>
              </a:rPr>
              <a:t> </a:t>
            </a:r>
            <a:r>
              <a:rPr lang="en-US" sz="1600" dirty="0">
                <a:latin typeface="Consolas" panose="020B0609020204030204" pitchFamily="49" charset="0"/>
                <a:cs typeface="Consolas" panose="020B0609020204030204" pitchFamily="49" charset="0"/>
              </a:rPr>
              <a:t>A, B</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     </a:t>
            </a:r>
            <a:r>
              <a:rPr lang="en-US" sz="1600" i="1" dirty="0">
                <a:solidFill>
                  <a:srgbClr val="008000"/>
                </a:solidFill>
                <a:latin typeface="Consolas" panose="020B0609020204030204" pitchFamily="49" charset="0"/>
                <a:cs typeface="Consolas" panose="020B0609020204030204" pitchFamily="49" charset="0"/>
              </a:rPr>
              <a:t>// input</a:t>
            </a:r>
          </a:p>
          <a:p>
            <a:r>
              <a:rPr lang="en-US" sz="1600" dirty="0">
                <a:latin typeface="Consolas" panose="020B0609020204030204" pitchFamily="49" charset="0"/>
                <a:cs typeface="Consolas" panose="020B0609020204030204" pitchFamily="49" charset="0"/>
              </a:rPr>
              <a:t>  </a:t>
            </a:r>
            <a:r>
              <a:rPr lang="en-US" sz="1600" b="1" dirty="0">
                <a:solidFill>
                  <a:srgbClr val="C00000"/>
                </a:solidFill>
                <a:latin typeface="Consolas" panose="020B0609020204030204" pitchFamily="49" charset="0"/>
                <a:cs typeface="Consolas" panose="020B0609020204030204" pitchFamily="49" charset="0"/>
              </a:rPr>
              <a:t>wire</a:t>
            </a:r>
            <a:r>
              <a:rPr lang="en-US" sz="1600" dirty="0">
                <a:solidFill>
                  <a:srgbClr val="C00000"/>
                </a:solidFill>
                <a:latin typeface="Consolas" panose="020B0609020204030204" pitchFamily="49" charset="0"/>
                <a:cs typeface="Consolas" panose="020B0609020204030204" pitchFamily="49" charset="0"/>
              </a:rPr>
              <a:t> </a:t>
            </a:r>
            <a:r>
              <a:rPr lang="en-US" sz="1600" dirty="0">
                <a:latin typeface="Consolas" panose="020B0609020204030204" pitchFamily="49" charset="0"/>
                <a:cs typeface="Consolas" panose="020B0609020204030204" pitchFamily="49" charset="0"/>
              </a:rPr>
              <a:t>out </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    </a:t>
            </a:r>
            <a:r>
              <a:rPr lang="en-US" sz="1600" i="1" dirty="0">
                <a:solidFill>
                  <a:srgbClr val="008000"/>
                </a:solidFill>
                <a:latin typeface="Consolas" panose="020B0609020204030204" pitchFamily="49" charset="0"/>
                <a:cs typeface="Consolas" panose="020B0609020204030204" pitchFamily="49" charset="0"/>
              </a:rPr>
              <a:t>// output of DUT</a:t>
            </a:r>
          </a:p>
          <a:p>
            <a:endParaRPr lang="en-US" sz="1600" dirty="0">
              <a:latin typeface="Consolas" panose="020B0609020204030204" pitchFamily="49" charset="0"/>
              <a:cs typeface="Consolas" panose="020B0609020204030204" pitchFamily="49" charset="0"/>
            </a:endParaRPr>
          </a:p>
          <a:p>
            <a:r>
              <a:rPr lang="en-US" sz="1600" dirty="0">
                <a:latin typeface="Consolas" panose="020B0609020204030204" pitchFamily="49" charset="0"/>
                <a:cs typeface="Consolas" panose="020B0609020204030204" pitchFamily="49" charset="0"/>
              </a:rPr>
              <a:t>  </a:t>
            </a:r>
            <a:r>
              <a:rPr lang="en-US" sz="1600" i="1" dirty="0">
                <a:solidFill>
                  <a:srgbClr val="008000"/>
                </a:solidFill>
                <a:latin typeface="Consolas" panose="020B0609020204030204" pitchFamily="49" charset="0"/>
                <a:cs typeface="Consolas" panose="020B0609020204030204" pitchFamily="49" charset="0"/>
              </a:rPr>
              <a:t>// instantiate design under test </a:t>
            </a:r>
          </a:p>
          <a:p>
            <a:r>
              <a:rPr lang="en-US" sz="1600" dirty="0">
                <a:latin typeface="Consolas" panose="020B0609020204030204" pitchFamily="49" charset="0"/>
                <a:cs typeface="Consolas" panose="020B0609020204030204" pitchFamily="49" charset="0"/>
              </a:rPr>
              <a:t>  Foo DUT</a:t>
            </a:r>
            <a:r>
              <a:rPr lang="en-US" sz="1600" dirty="0">
                <a:solidFill>
                  <a:srgbClr val="0000FF"/>
                </a:solidFill>
                <a:latin typeface="Consolas" panose="020B0609020204030204" pitchFamily="49" charset="0"/>
                <a:cs typeface="Consolas" panose="020B0609020204030204" pitchFamily="49" charset="0"/>
              </a:rPr>
              <a:t>(</a:t>
            </a:r>
            <a:r>
              <a:rPr lang="en-US" sz="1600" dirty="0" err="1">
                <a:latin typeface="Consolas" panose="020B0609020204030204" pitchFamily="49" charset="0"/>
                <a:cs typeface="Consolas" panose="020B0609020204030204" pitchFamily="49" charset="0"/>
              </a:rPr>
              <a:t>A,B,out</a:t>
            </a:r>
            <a:r>
              <a:rPr lang="en-US" sz="1600" dirty="0">
                <a:solidFill>
                  <a:srgbClr val="0000FF"/>
                </a:solidFill>
                <a:latin typeface="Consolas" panose="020B0609020204030204" pitchFamily="49" charset="0"/>
                <a:cs typeface="Consolas" panose="020B0609020204030204" pitchFamily="49" charset="0"/>
              </a:rPr>
              <a:t>);</a:t>
            </a:r>
          </a:p>
          <a:p>
            <a:endParaRPr lang="en-US" sz="1600" dirty="0">
              <a:latin typeface="Consolas" panose="020B0609020204030204" pitchFamily="49" charset="0"/>
              <a:cs typeface="Consolas" panose="020B0609020204030204" pitchFamily="49" charset="0"/>
            </a:endParaRPr>
          </a:p>
          <a:p>
            <a:r>
              <a:rPr lang="en-US" sz="1600" dirty="0">
                <a:latin typeface="Consolas" panose="020B0609020204030204" pitchFamily="49" charset="0"/>
                <a:cs typeface="Consolas" panose="020B0609020204030204" pitchFamily="49" charset="0"/>
              </a:rPr>
              <a:t>  </a:t>
            </a:r>
            <a:r>
              <a:rPr lang="en-US" sz="1600" i="1" dirty="0">
                <a:solidFill>
                  <a:srgbClr val="008000"/>
                </a:solidFill>
                <a:latin typeface="Consolas" panose="020B0609020204030204" pitchFamily="49" charset="0"/>
                <a:cs typeface="Consolas" panose="020B0609020204030204" pitchFamily="49" charset="0"/>
              </a:rPr>
              <a:t>// generate input patterns here</a:t>
            </a:r>
          </a:p>
          <a:p>
            <a:r>
              <a:rPr lang="en-US" sz="1600" dirty="0">
                <a:latin typeface="Consolas" panose="020B0609020204030204" pitchFamily="49" charset="0"/>
                <a:cs typeface="Consolas" panose="020B0609020204030204" pitchFamily="49" charset="0"/>
              </a:rPr>
              <a:t>  </a:t>
            </a:r>
            <a:r>
              <a:rPr lang="en-US" sz="1600" b="1" dirty="0">
                <a:solidFill>
                  <a:srgbClr val="C00000"/>
                </a:solidFill>
                <a:latin typeface="Consolas" panose="020B0609020204030204" pitchFamily="49" charset="0"/>
                <a:cs typeface="Consolas" panose="020B0609020204030204" pitchFamily="49" charset="0"/>
              </a:rPr>
              <a:t>initial</a:t>
            </a:r>
            <a:r>
              <a:rPr lang="en-US" sz="1600" dirty="0">
                <a:solidFill>
                  <a:srgbClr val="C00000"/>
                </a:solidFill>
                <a:latin typeface="Consolas" panose="020B0609020204030204" pitchFamily="49" charset="0"/>
                <a:cs typeface="Consolas" panose="020B0609020204030204" pitchFamily="49" charset="0"/>
              </a:rPr>
              <a:t> </a:t>
            </a:r>
            <a:r>
              <a:rPr lang="en-US" sz="1600" b="1" dirty="0">
                <a:solidFill>
                  <a:srgbClr val="C00000"/>
                </a:solidFill>
                <a:latin typeface="Consolas" panose="020B0609020204030204" pitchFamily="49" charset="0"/>
                <a:cs typeface="Consolas" panose="020B0609020204030204" pitchFamily="49" charset="0"/>
              </a:rPr>
              <a:t>begin</a:t>
            </a:r>
          </a:p>
          <a:p>
            <a:r>
              <a:rPr lang="en-US" sz="1600" b="1" dirty="0">
                <a:solidFill>
                  <a:srgbClr val="C00000"/>
                </a:solidFill>
                <a:latin typeface="Consolas" panose="020B0609020204030204" pitchFamily="49" charset="0"/>
                <a:cs typeface="Consolas" panose="020B0609020204030204" pitchFamily="49" charset="0"/>
              </a:rPr>
              <a:t>    </a:t>
            </a:r>
            <a:r>
              <a:rPr lang="en-US" sz="1600" i="1" dirty="0">
                <a:solidFill>
                  <a:srgbClr val="008000"/>
                </a:solidFill>
                <a:latin typeface="Consolas" panose="020B0609020204030204" pitchFamily="49" charset="0"/>
                <a:cs typeface="Consolas" panose="020B0609020204030204" pitchFamily="49" charset="0"/>
              </a:rPr>
              <a:t>// t=0  (time elapsed so far)</a:t>
            </a:r>
            <a:endParaRPr lang="en-US" sz="1600" b="1" dirty="0">
              <a:solidFill>
                <a:srgbClr val="C00000"/>
              </a:solidFill>
              <a:latin typeface="Consolas" panose="020B0609020204030204" pitchFamily="49" charset="0"/>
              <a:cs typeface="Consolas" panose="020B0609020204030204" pitchFamily="49" charset="0"/>
            </a:endParaRPr>
          </a:p>
          <a:p>
            <a:r>
              <a:rPr lang="en-US" sz="1600" dirty="0">
                <a:latin typeface="Consolas" panose="020B0609020204030204" pitchFamily="49" charset="0"/>
                <a:cs typeface="Consolas" panose="020B0609020204030204" pitchFamily="49" charset="0"/>
              </a:rPr>
              <a:t>    A </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 </a:t>
            </a:r>
            <a:r>
              <a:rPr lang="en-US" sz="1600" dirty="0">
                <a:solidFill>
                  <a:srgbClr val="7030A0"/>
                </a:solidFill>
                <a:latin typeface="Consolas" panose="020B0609020204030204" pitchFamily="49" charset="0"/>
                <a:cs typeface="Consolas" panose="020B0609020204030204" pitchFamily="49" charset="0"/>
              </a:rPr>
              <a:t>1'b0</a:t>
            </a:r>
            <a:r>
              <a:rPr lang="en-US" sz="1600" dirty="0">
                <a:solidFill>
                  <a:srgbClr val="0000FF"/>
                </a:solidFill>
                <a:latin typeface="Consolas" panose="020B0609020204030204" pitchFamily="49" charset="0"/>
                <a:cs typeface="Consolas" panose="020B0609020204030204" pitchFamily="49" charset="0"/>
              </a:rPr>
              <a:t>; </a:t>
            </a:r>
            <a:r>
              <a:rPr lang="en-US" sz="1600" dirty="0">
                <a:latin typeface="Consolas" panose="020B0609020204030204" pitchFamily="49" charset="0"/>
                <a:cs typeface="Consolas" panose="020B0609020204030204" pitchFamily="49" charset="0"/>
              </a:rPr>
              <a:t>B </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 </a:t>
            </a:r>
            <a:r>
              <a:rPr lang="en-US" sz="1600" dirty="0">
                <a:solidFill>
                  <a:srgbClr val="7030A0"/>
                </a:solidFill>
                <a:latin typeface="Consolas" panose="020B0609020204030204" pitchFamily="49" charset="0"/>
                <a:cs typeface="Consolas" panose="020B0609020204030204" pitchFamily="49" charset="0"/>
              </a:rPr>
              <a:t>1'b0</a:t>
            </a:r>
            <a:r>
              <a:rPr lang="en-US" sz="1600" dirty="0">
                <a:solidFill>
                  <a:srgbClr val="0000FF"/>
                </a:solidFill>
                <a:latin typeface="Consolas" panose="020B0609020204030204" pitchFamily="49" charset="0"/>
                <a:cs typeface="Consolas" panose="020B0609020204030204" pitchFamily="49" charset="0"/>
              </a:rPr>
              <a:t>;</a:t>
            </a:r>
          </a:p>
          <a:p>
            <a:r>
              <a:rPr lang="en-US" sz="1600" dirty="0">
                <a:solidFill>
                  <a:srgbClr val="0000FF"/>
                </a:solidFill>
                <a:latin typeface="Consolas" panose="020B0609020204030204" pitchFamily="49" charset="0"/>
                <a:cs typeface="Consolas" panose="020B0609020204030204" pitchFamily="49" charset="0"/>
              </a:rPr>
              <a:t>    #</a:t>
            </a:r>
            <a:r>
              <a:rPr lang="en-US" sz="1600" dirty="0">
                <a:solidFill>
                  <a:srgbClr val="7030A0"/>
                </a:solidFill>
                <a:latin typeface="Consolas" panose="020B0609020204030204" pitchFamily="49" charset="0"/>
                <a:cs typeface="Consolas" panose="020B0609020204030204" pitchFamily="49" charset="0"/>
              </a:rPr>
              <a:t>10 </a:t>
            </a:r>
            <a:r>
              <a:rPr lang="en-US" sz="1600" dirty="0">
                <a:solidFill>
                  <a:srgbClr val="0000FF"/>
                </a:solidFill>
                <a:latin typeface="Consolas" panose="020B0609020204030204" pitchFamily="49" charset="0"/>
                <a:cs typeface="Consolas" panose="020B0609020204030204" pitchFamily="49" charset="0"/>
              </a:rPr>
              <a:t>;</a:t>
            </a:r>
          </a:p>
          <a:p>
            <a:r>
              <a:rPr lang="en-US" sz="1600" i="1" dirty="0">
                <a:solidFill>
                  <a:srgbClr val="008000"/>
                </a:solidFill>
                <a:latin typeface="Consolas" panose="020B0609020204030204" pitchFamily="49" charset="0"/>
                <a:cs typeface="Consolas" panose="020B0609020204030204" pitchFamily="49" charset="0"/>
              </a:rPr>
              <a:t>    // t=10</a:t>
            </a:r>
            <a:endParaRPr lang="en-US" sz="1600" dirty="0">
              <a:solidFill>
                <a:srgbClr val="0000FF"/>
              </a:solidFill>
              <a:latin typeface="Consolas" panose="020B0609020204030204" pitchFamily="49" charset="0"/>
              <a:cs typeface="Consolas" panose="020B0609020204030204" pitchFamily="49" charset="0"/>
            </a:endParaRPr>
          </a:p>
          <a:p>
            <a:r>
              <a:rPr lang="en-US" sz="1600" dirty="0">
                <a:solidFill>
                  <a:srgbClr val="7030A0"/>
                </a:solidFill>
                <a:latin typeface="Consolas" panose="020B0609020204030204" pitchFamily="49" charset="0"/>
                <a:cs typeface="Consolas" panose="020B0609020204030204" pitchFamily="49" charset="0"/>
              </a:rPr>
              <a:t>    </a:t>
            </a:r>
            <a:r>
              <a:rPr lang="en-US" sz="1600" dirty="0">
                <a:latin typeface="Consolas" panose="020B0609020204030204" pitchFamily="49" charset="0"/>
                <a:cs typeface="Consolas" panose="020B0609020204030204" pitchFamily="49" charset="0"/>
              </a:rPr>
              <a:t>A </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 </a:t>
            </a:r>
            <a:r>
              <a:rPr lang="en-US" sz="1600" dirty="0">
                <a:solidFill>
                  <a:srgbClr val="7030A0"/>
                </a:solidFill>
                <a:latin typeface="Consolas" panose="020B0609020204030204" pitchFamily="49" charset="0"/>
                <a:cs typeface="Consolas" panose="020B0609020204030204" pitchFamily="49" charset="0"/>
              </a:rPr>
              <a:t>1'b1</a:t>
            </a:r>
            <a:r>
              <a:rPr lang="en-US" sz="1600" dirty="0">
                <a:solidFill>
                  <a:srgbClr val="0000FF"/>
                </a:solidFill>
                <a:latin typeface="Consolas" panose="020B0609020204030204" pitchFamily="49" charset="0"/>
                <a:cs typeface="Consolas" panose="020B0609020204030204" pitchFamily="49" charset="0"/>
              </a:rPr>
              <a:t>; </a:t>
            </a:r>
          </a:p>
          <a:p>
            <a:r>
              <a:rPr lang="en-US" sz="1600" dirty="0">
                <a:solidFill>
                  <a:srgbClr val="0000FF"/>
                </a:solidFill>
                <a:latin typeface="Consolas" panose="020B0609020204030204" pitchFamily="49" charset="0"/>
                <a:cs typeface="Consolas" panose="020B0609020204030204" pitchFamily="49" charset="0"/>
              </a:rPr>
              <a:t>    #</a:t>
            </a:r>
            <a:r>
              <a:rPr lang="en-US" sz="1600" dirty="0">
                <a:solidFill>
                  <a:srgbClr val="7030A0"/>
                </a:solidFill>
                <a:latin typeface="Consolas" panose="020B0609020204030204" pitchFamily="49" charset="0"/>
                <a:cs typeface="Consolas" panose="020B0609020204030204" pitchFamily="49" charset="0"/>
              </a:rPr>
              <a:t>5 </a:t>
            </a:r>
            <a:r>
              <a:rPr lang="en-US" sz="1600" dirty="0">
                <a:solidFill>
                  <a:srgbClr val="0000FF"/>
                </a:solidFill>
                <a:latin typeface="Consolas" panose="020B0609020204030204" pitchFamily="49" charset="0"/>
                <a:cs typeface="Consolas" panose="020B0609020204030204" pitchFamily="49" charset="0"/>
              </a:rPr>
              <a:t>;</a:t>
            </a:r>
          </a:p>
          <a:p>
            <a:r>
              <a:rPr lang="en-US" sz="1600" i="1" dirty="0">
                <a:solidFill>
                  <a:srgbClr val="008000"/>
                </a:solidFill>
                <a:latin typeface="Consolas" panose="020B0609020204030204" pitchFamily="49" charset="0"/>
                <a:cs typeface="Consolas" panose="020B0609020204030204" pitchFamily="49" charset="0"/>
              </a:rPr>
              <a:t>    // t=15</a:t>
            </a:r>
            <a:endParaRPr lang="en-US" sz="1600" dirty="0">
              <a:solidFill>
                <a:srgbClr val="0000FF"/>
              </a:solidFill>
              <a:latin typeface="Consolas" panose="020B0609020204030204" pitchFamily="49" charset="0"/>
              <a:cs typeface="Consolas" panose="020B0609020204030204" pitchFamily="49" charset="0"/>
            </a:endParaRPr>
          </a:p>
          <a:p>
            <a:r>
              <a:rPr lang="en-US" sz="1600" dirty="0">
                <a:latin typeface="Consolas" panose="020B0609020204030204" pitchFamily="49" charset="0"/>
                <a:cs typeface="Consolas" panose="020B0609020204030204" pitchFamily="49" charset="0"/>
              </a:rPr>
              <a:t>    B </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 </a:t>
            </a:r>
            <a:r>
              <a:rPr lang="en-US" sz="1600" dirty="0">
                <a:solidFill>
                  <a:srgbClr val="7030A0"/>
                </a:solidFill>
                <a:latin typeface="Consolas" panose="020B0609020204030204" pitchFamily="49" charset="0"/>
                <a:cs typeface="Consolas" panose="020B0609020204030204" pitchFamily="49" charset="0"/>
              </a:rPr>
              <a:t>1'b1</a:t>
            </a:r>
            <a:r>
              <a:rPr lang="en-US" sz="1600" dirty="0">
                <a:solidFill>
                  <a:srgbClr val="0000FF"/>
                </a:solidFill>
                <a:latin typeface="Consolas" panose="020B0609020204030204" pitchFamily="49" charset="0"/>
                <a:cs typeface="Consolas" panose="020B0609020204030204" pitchFamily="49" charset="0"/>
              </a:rPr>
              <a:t>;</a:t>
            </a:r>
          </a:p>
          <a:p>
            <a:r>
              <a:rPr lang="en-US" sz="1600" dirty="0">
                <a:solidFill>
                  <a:srgbClr val="0000FF"/>
                </a:solidFill>
                <a:latin typeface="Consolas" panose="020B0609020204030204" pitchFamily="49" charset="0"/>
                <a:cs typeface="Consolas" panose="020B0609020204030204" pitchFamily="49" charset="0"/>
              </a:rPr>
              <a:t>    #</a:t>
            </a:r>
            <a:r>
              <a:rPr lang="en-US" sz="1600" dirty="0">
                <a:solidFill>
                  <a:srgbClr val="7030A0"/>
                </a:solidFill>
                <a:latin typeface="Consolas" panose="020B0609020204030204" pitchFamily="49" charset="0"/>
                <a:cs typeface="Consolas" panose="020B0609020204030204" pitchFamily="49" charset="0"/>
              </a:rPr>
              <a:t>5 </a:t>
            </a:r>
            <a:r>
              <a:rPr lang="en-US" sz="1600" dirty="0">
                <a:solidFill>
                  <a:srgbClr val="0000FF"/>
                </a:solidFill>
                <a:latin typeface="Consolas" panose="020B0609020204030204" pitchFamily="49" charset="0"/>
                <a:cs typeface="Consolas" panose="020B0609020204030204" pitchFamily="49" charset="0"/>
              </a:rPr>
              <a:t>;</a:t>
            </a:r>
          </a:p>
          <a:p>
            <a:r>
              <a:rPr lang="en-US" sz="1600" i="1" dirty="0">
                <a:solidFill>
                  <a:srgbClr val="008000"/>
                </a:solidFill>
                <a:latin typeface="Consolas" panose="020B0609020204030204" pitchFamily="49" charset="0"/>
                <a:cs typeface="Consolas" panose="020B0609020204030204" pitchFamily="49" charset="0"/>
              </a:rPr>
              <a:t>    // t=20</a:t>
            </a:r>
            <a:endParaRPr lang="en-US" sz="1600" dirty="0">
              <a:solidFill>
                <a:srgbClr val="0000FF"/>
              </a:solidFill>
              <a:latin typeface="Consolas" panose="020B0609020204030204" pitchFamily="49" charset="0"/>
              <a:cs typeface="Consolas" panose="020B0609020204030204" pitchFamily="49" charset="0"/>
            </a:endParaRPr>
          </a:p>
          <a:p>
            <a:r>
              <a:rPr lang="en-US" sz="1600" dirty="0">
                <a:solidFill>
                  <a:srgbClr val="7030A0"/>
                </a:solidFill>
                <a:latin typeface="Consolas" panose="020B0609020204030204" pitchFamily="49" charset="0"/>
                <a:cs typeface="Consolas" panose="020B0609020204030204" pitchFamily="49" charset="0"/>
              </a:rPr>
              <a:t>    </a:t>
            </a:r>
            <a:r>
              <a:rPr lang="en-US" sz="1600" dirty="0">
                <a:latin typeface="Consolas" panose="020B0609020204030204" pitchFamily="49" charset="0"/>
                <a:cs typeface="Consolas" panose="020B0609020204030204" pitchFamily="49" charset="0"/>
              </a:rPr>
              <a:t>A </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 </a:t>
            </a:r>
            <a:r>
              <a:rPr lang="en-US" sz="1600" dirty="0">
                <a:solidFill>
                  <a:srgbClr val="7030A0"/>
                </a:solidFill>
                <a:latin typeface="Consolas" panose="020B0609020204030204" pitchFamily="49" charset="0"/>
                <a:cs typeface="Consolas" panose="020B0609020204030204" pitchFamily="49" charset="0"/>
              </a:rPr>
              <a:t>1'b0</a:t>
            </a:r>
            <a:r>
              <a:rPr lang="en-US" sz="1600" dirty="0">
                <a:solidFill>
                  <a:srgbClr val="0000FF"/>
                </a:solidFill>
                <a:latin typeface="Consolas" panose="020B0609020204030204" pitchFamily="49" charset="0"/>
                <a:cs typeface="Consolas" panose="020B0609020204030204" pitchFamily="49" charset="0"/>
              </a:rPr>
              <a:t>; 	</a:t>
            </a:r>
          </a:p>
          <a:p>
            <a:r>
              <a:rPr lang="en-US" sz="1600" dirty="0">
                <a:solidFill>
                  <a:srgbClr val="0000FF"/>
                </a:solidFill>
                <a:latin typeface="Consolas" panose="020B0609020204030204" pitchFamily="49" charset="0"/>
                <a:cs typeface="Consolas" panose="020B0609020204030204" pitchFamily="49" charset="0"/>
              </a:rPr>
              <a:t>    #</a:t>
            </a:r>
            <a:r>
              <a:rPr lang="en-US" sz="1600" dirty="0">
                <a:solidFill>
                  <a:srgbClr val="7030A0"/>
                </a:solidFill>
                <a:latin typeface="Consolas" panose="020B0609020204030204" pitchFamily="49" charset="0"/>
                <a:cs typeface="Consolas" panose="020B0609020204030204" pitchFamily="49" charset="0"/>
              </a:rPr>
              <a:t>20 </a:t>
            </a:r>
            <a:r>
              <a:rPr lang="en-US" sz="1600" dirty="0">
                <a:solidFill>
                  <a:srgbClr val="0000FF"/>
                </a:solidFill>
                <a:latin typeface="Consolas" panose="020B0609020204030204" pitchFamily="49" charset="0"/>
                <a:cs typeface="Consolas" panose="020B0609020204030204" pitchFamily="49" charset="0"/>
              </a:rPr>
              <a:t>;</a:t>
            </a:r>
          </a:p>
          <a:p>
            <a:r>
              <a:rPr lang="en-US" sz="1600" i="1" dirty="0">
                <a:solidFill>
                  <a:srgbClr val="008000"/>
                </a:solidFill>
                <a:latin typeface="Consolas" panose="020B0609020204030204" pitchFamily="49" charset="0"/>
                <a:cs typeface="Consolas" panose="020B0609020204030204" pitchFamily="49" charset="0"/>
              </a:rPr>
              <a:t>    // t=40</a:t>
            </a:r>
            <a:endParaRPr lang="en-US" sz="1600" dirty="0">
              <a:solidFill>
                <a:srgbClr val="0000FF"/>
              </a:solidFill>
              <a:latin typeface="Consolas" panose="020B0609020204030204" pitchFamily="49" charset="0"/>
              <a:cs typeface="Consolas" panose="020B0609020204030204" pitchFamily="49" charset="0"/>
            </a:endParaRPr>
          </a:p>
          <a:p>
            <a:r>
              <a:rPr lang="en-US" sz="1600" dirty="0">
                <a:latin typeface="Consolas" panose="020B0609020204030204" pitchFamily="49" charset="0"/>
                <a:cs typeface="Consolas" panose="020B0609020204030204" pitchFamily="49" charset="0"/>
              </a:rPr>
              <a:t>    B </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 </a:t>
            </a:r>
            <a:r>
              <a:rPr lang="en-US" sz="1600" dirty="0">
                <a:solidFill>
                  <a:srgbClr val="7030A0"/>
                </a:solidFill>
                <a:latin typeface="Consolas" panose="020B0609020204030204" pitchFamily="49" charset="0"/>
                <a:cs typeface="Consolas" panose="020B0609020204030204" pitchFamily="49" charset="0"/>
              </a:rPr>
              <a:t>1'b0</a:t>
            </a:r>
            <a:r>
              <a:rPr lang="en-US" sz="1600" dirty="0">
                <a:solidFill>
                  <a:srgbClr val="0000FF"/>
                </a:solidFill>
                <a:latin typeface="Consolas" panose="020B0609020204030204" pitchFamily="49" charset="0"/>
                <a:cs typeface="Consolas" panose="020B0609020204030204" pitchFamily="49" charset="0"/>
              </a:rPr>
              <a:t>;</a:t>
            </a:r>
          </a:p>
          <a:p>
            <a:r>
              <a:rPr lang="en-US" sz="1600" dirty="0">
                <a:solidFill>
                  <a:srgbClr val="0000FF"/>
                </a:solidFill>
                <a:latin typeface="Consolas" panose="020B0609020204030204" pitchFamily="49" charset="0"/>
                <a:cs typeface="Consolas" panose="020B0609020204030204" pitchFamily="49" charset="0"/>
              </a:rPr>
              <a:t>	#</a:t>
            </a:r>
            <a:r>
              <a:rPr lang="en-US" sz="1600" dirty="0">
                <a:solidFill>
                  <a:srgbClr val="7030A0"/>
                </a:solidFill>
                <a:latin typeface="Consolas" panose="020B0609020204030204" pitchFamily="49" charset="0"/>
                <a:cs typeface="Consolas" panose="020B0609020204030204" pitchFamily="49" charset="0"/>
              </a:rPr>
              <a:t>10 </a:t>
            </a:r>
            <a:r>
              <a:rPr lang="en-US" sz="1600" dirty="0">
                <a:solidFill>
                  <a:srgbClr val="0000FF"/>
                </a:solidFill>
                <a:latin typeface="Consolas" panose="020B0609020204030204" pitchFamily="49" charset="0"/>
                <a:cs typeface="Consolas" panose="020B0609020204030204" pitchFamily="49" charset="0"/>
              </a:rPr>
              <a:t>;</a:t>
            </a:r>
          </a:p>
          <a:p>
            <a:r>
              <a:rPr lang="en-US" sz="1600" i="1" dirty="0">
                <a:solidFill>
                  <a:srgbClr val="008000"/>
                </a:solidFill>
                <a:latin typeface="Consolas" panose="020B0609020204030204" pitchFamily="49" charset="0"/>
                <a:cs typeface="Consolas" panose="020B0609020204030204" pitchFamily="49" charset="0"/>
              </a:rPr>
              <a:t>    // t=50</a:t>
            </a:r>
            <a:endParaRPr lang="en-US" sz="1600" dirty="0">
              <a:solidFill>
                <a:srgbClr val="0000FF"/>
              </a:solidFill>
              <a:latin typeface="Consolas" panose="020B0609020204030204" pitchFamily="49" charset="0"/>
              <a:cs typeface="Consolas" panose="020B0609020204030204" pitchFamily="49" charset="0"/>
            </a:endParaRPr>
          </a:p>
          <a:p>
            <a:r>
              <a:rPr lang="en-US" sz="1600" dirty="0">
                <a:latin typeface="Consolas" panose="020B0609020204030204" pitchFamily="49" charset="0"/>
                <a:cs typeface="Consolas" panose="020B0609020204030204" pitchFamily="49" charset="0"/>
              </a:rPr>
              <a:t>    $stop(0);</a:t>
            </a:r>
          </a:p>
          <a:p>
            <a:r>
              <a:rPr lang="en-US" sz="1600" b="1" dirty="0">
                <a:solidFill>
                  <a:srgbClr val="C00000"/>
                </a:solidFill>
                <a:latin typeface="Consolas" panose="020B0609020204030204" pitchFamily="49" charset="0"/>
                <a:cs typeface="Consolas" panose="020B0609020204030204" pitchFamily="49" charset="0"/>
              </a:rPr>
              <a:t>   end</a:t>
            </a:r>
          </a:p>
          <a:p>
            <a:r>
              <a:rPr lang="en-US" sz="1600" b="1" dirty="0" err="1">
                <a:solidFill>
                  <a:srgbClr val="C00000"/>
                </a:solidFill>
                <a:latin typeface="Consolas" panose="020B0609020204030204" pitchFamily="49" charset="0"/>
                <a:cs typeface="Consolas" panose="020B0609020204030204" pitchFamily="49" charset="0"/>
              </a:rPr>
              <a:t>endmodule</a:t>
            </a:r>
            <a:endParaRPr lang="en-US" sz="1600" b="1" dirty="0">
              <a:solidFill>
                <a:srgbClr val="C00000"/>
              </a:solidFill>
              <a:latin typeface="Consolas" panose="020B0609020204030204" pitchFamily="49" charset="0"/>
              <a:cs typeface="Consolas" panose="020B0609020204030204" pitchFamily="49"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1023254"/>
            <a:ext cx="3967019" cy="1888148"/>
          </a:xfrm>
          <a:prstGeom prst="rect">
            <a:avLst/>
          </a:prstGeom>
        </p:spPr>
      </p:pic>
      <p:sp>
        <p:nvSpPr>
          <p:cNvPr id="2" name="Slide Number Placeholder 1"/>
          <p:cNvSpPr>
            <a:spLocks noGrp="1"/>
          </p:cNvSpPr>
          <p:nvPr>
            <p:ph type="sldNum" sz="quarter" idx="12"/>
          </p:nvPr>
        </p:nvSpPr>
        <p:spPr/>
        <p:txBody>
          <a:bodyPr/>
          <a:lstStyle/>
          <a:p>
            <a:fld id="{91428E00-80DD-2147-9602-1B9AC9547B01}" type="slidenum">
              <a:rPr lang="en-US" smtClean="0"/>
              <a:t>119</a:t>
            </a:fld>
            <a:endParaRPr lang="en-US"/>
          </a:p>
        </p:txBody>
      </p:sp>
      <p:sp>
        <p:nvSpPr>
          <p:cNvPr id="3" name="Rectangle 2"/>
          <p:cNvSpPr/>
          <p:nvPr/>
        </p:nvSpPr>
        <p:spPr>
          <a:xfrm>
            <a:off x="609600" y="2743200"/>
            <a:ext cx="1905000" cy="533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55812" y="3276599"/>
            <a:ext cx="1407459"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75922" y="3500335"/>
            <a:ext cx="1367238" cy="7040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75922" y="4207666"/>
            <a:ext cx="1371600" cy="22402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ooter Placeholder 8">
            <a:extLst>
              <a:ext uri="{FF2B5EF4-FFF2-40B4-BE49-F238E27FC236}">
                <a16:creationId xmlns:a16="http://schemas.microsoft.com/office/drawing/2014/main" id="{F357D47C-DEF2-2347-81EB-DDE64D722E40}"/>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58885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77992-ED3C-CB65-4103-0761DF273757}"/>
              </a:ext>
            </a:extLst>
          </p:cNvPr>
          <p:cNvSpPr>
            <a:spLocks noGrp="1"/>
          </p:cNvSpPr>
          <p:nvPr>
            <p:ph type="title"/>
          </p:nvPr>
        </p:nvSpPr>
        <p:spPr/>
        <p:txBody>
          <a:bodyPr/>
          <a:lstStyle/>
          <a:p>
            <a:r>
              <a:rPr lang="en-US" dirty="0"/>
              <a:t>Running example…</a:t>
            </a:r>
          </a:p>
        </p:txBody>
      </p:sp>
      <p:sp>
        <p:nvSpPr>
          <p:cNvPr id="3" name="Content Placeholder 2">
            <a:extLst>
              <a:ext uri="{FF2B5EF4-FFF2-40B4-BE49-F238E27FC236}">
                <a16:creationId xmlns:a16="http://schemas.microsoft.com/office/drawing/2014/main" id="{E23BBE02-A431-EDE3-6339-351A3158D179}"/>
              </a:ext>
            </a:extLst>
          </p:cNvPr>
          <p:cNvSpPr>
            <a:spLocks noGrp="1"/>
          </p:cNvSpPr>
          <p:nvPr>
            <p:ph idx="1"/>
          </p:nvPr>
        </p:nvSpPr>
        <p:spPr/>
        <p:txBody>
          <a:bodyPr/>
          <a:lstStyle/>
          <a:p>
            <a:r>
              <a:rPr lang="en-US" dirty="0"/>
              <a:t>Input: 3 bits</a:t>
            </a:r>
          </a:p>
          <a:p>
            <a:r>
              <a:rPr lang="en-US" dirty="0"/>
              <a:t>Output: </a:t>
            </a:r>
            <a:r>
              <a:rPr lang="en-US" b="0" dirty="0"/>
              <a:t>1 if more inputs are 1 than are 0</a:t>
            </a:r>
          </a:p>
          <a:p>
            <a:endParaRPr lang="en-US" dirty="0"/>
          </a:p>
        </p:txBody>
      </p:sp>
      <p:sp>
        <p:nvSpPr>
          <p:cNvPr id="4" name="Footer Placeholder 3">
            <a:extLst>
              <a:ext uri="{FF2B5EF4-FFF2-40B4-BE49-F238E27FC236}">
                <a16:creationId xmlns:a16="http://schemas.microsoft.com/office/drawing/2014/main" id="{8700BA77-CC84-ED9D-7678-0BE4EDADAD1F}"/>
              </a:ext>
            </a:extLst>
          </p:cNvPr>
          <p:cNvSpPr>
            <a:spLocks noGrp="1"/>
          </p:cNvSpPr>
          <p:nvPr>
            <p:ph type="ftr" sz="quarter" idx="11"/>
          </p:nvPr>
        </p:nvSpPr>
        <p:spPr/>
        <p:txBody>
          <a:bodyPr/>
          <a:lstStyle/>
          <a:p>
            <a:r>
              <a:rPr lang="en-US"/>
              <a:t>Slide Set #6</a:t>
            </a:r>
          </a:p>
        </p:txBody>
      </p:sp>
      <p:sp>
        <p:nvSpPr>
          <p:cNvPr id="5" name="Slide Number Placeholder 4">
            <a:extLst>
              <a:ext uri="{FF2B5EF4-FFF2-40B4-BE49-F238E27FC236}">
                <a16:creationId xmlns:a16="http://schemas.microsoft.com/office/drawing/2014/main" id="{02C3449E-8F4B-E4E5-4459-106E5B9E2F2F}"/>
              </a:ext>
            </a:extLst>
          </p:cNvPr>
          <p:cNvSpPr>
            <a:spLocks noGrp="1"/>
          </p:cNvSpPr>
          <p:nvPr>
            <p:ph type="sldNum" sz="quarter" idx="12"/>
          </p:nvPr>
        </p:nvSpPr>
        <p:spPr/>
        <p:txBody>
          <a:bodyPr/>
          <a:lstStyle/>
          <a:p>
            <a:fld id="{6F344C7A-0D93-FE43-BBB8-6C733ACB5A1E}" type="slidenum">
              <a:rPr lang="en-US" smtClean="0"/>
              <a:t>12</a:t>
            </a:fld>
            <a:endParaRPr lang="en-US"/>
          </a:p>
        </p:txBody>
      </p:sp>
      <p:graphicFrame>
        <p:nvGraphicFramePr>
          <p:cNvPr id="6" name="Group 51">
            <a:extLst>
              <a:ext uri="{FF2B5EF4-FFF2-40B4-BE49-F238E27FC236}">
                <a16:creationId xmlns:a16="http://schemas.microsoft.com/office/drawing/2014/main" id="{878C0AEA-E9EB-4445-FC0F-C65046D6C427}"/>
              </a:ext>
            </a:extLst>
          </p:cNvPr>
          <p:cNvGraphicFramePr>
            <a:graphicFrameLocks noGrp="1"/>
          </p:cNvGraphicFramePr>
          <p:nvPr>
            <p:extLst>
              <p:ext uri="{D42A27DB-BD31-4B8C-83A1-F6EECF244321}">
                <p14:modId xmlns:p14="http://schemas.microsoft.com/office/powerpoint/2010/main" val="2894433987"/>
              </p:ext>
            </p:extLst>
          </p:nvPr>
        </p:nvGraphicFramePr>
        <p:xfrm>
          <a:off x="914400" y="3200400"/>
          <a:ext cx="906462" cy="2469008"/>
        </p:xfrm>
        <a:graphic>
          <a:graphicData uri="http://schemas.openxmlformats.org/drawingml/2006/table">
            <a:tbl>
              <a:tblPr/>
              <a:tblGrid>
                <a:gridCol w="501650">
                  <a:extLst>
                    <a:ext uri="{9D8B030D-6E8A-4147-A177-3AD203B41FA5}">
                      <a16:colId xmlns:a16="http://schemas.microsoft.com/office/drawing/2014/main" val="20000"/>
                    </a:ext>
                  </a:extLst>
                </a:gridCol>
                <a:gridCol w="404812">
                  <a:extLst>
                    <a:ext uri="{9D8B030D-6E8A-4147-A177-3AD203B41FA5}">
                      <a16:colId xmlns:a16="http://schemas.microsoft.com/office/drawing/2014/main" val="20001"/>
                    </a:ext>
                  </a:extLst>
                </a:gridCol>
              </a:tblGrid>
              <a:tr h="274264">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abc</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out</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4264">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000</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0</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4264">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001</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264">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010</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4264">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011</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1</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4264">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100</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4264">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101</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1</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4448">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110</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1</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74264">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111</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1</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7" name="Rectangle 6">
            <a:extLst>
              <a:ext uri="{FF2B5EF4-FFF2-40B4-BE49-F238E27FC236}">
                <a16:creationId xmlns:a16="http://schemas.microsoft.com/office/drawing/2014/main" id="{B1D17D93-8AF9-2D42-B570-9F54AFEAB014}"/>
              </a:ext>
            </a:extLst>
          </p:cNvPr>
          <p:cNvSpPr>
            <a:spLocks noChangeArrowheads="1"/>
          </p:cNvSpPr>
          <p:nvPr/>
        </p:nvSpPr>
        <p:spPr bwMode="auto">
          <a:xfrm>
            <a:off x="3082848" y="3933825"/>
            <a:ext cx="455612" cy="45561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 name="Rectangle 7">
            <a:extLst>
              <a:ext uri="{FF2B5EF4-FFF2-40B4-BE49-F238E27FC236}">
                <a16:creationId xmlns:a16="http://schemas.microsoft.com/office/drawing/2014/main" id="{27E15FA6-E030-08B0-CBBD-92DECC6CEF11}"/>
              </a:ext>
            </a:extLst>
          </p:cNvPr>
          <p:cNvSpPr>
            <a:spLocks noChangeArrowheads="1"/>
          </p:cNvSpPr>
          <p:nvPr/>
        </p:nvSpPr>
        <p:spPr bwMode="auto">
          <a:xfrm>
            <a:off x="3228898" y="4016375"/>
            <a:ext cx="268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b="0">
                <a:solidFill>
                  <a:srgbClr val="000000"/>
                </a:solidFill>
              </a:rPr>
              <a:t>0</a:t>
            </a:r>
            <a:endParaRPr lang="en-US"/>
          </a:p>
        </p:txBody>
      </p:sp>
      <p:sp>
        <p:nvSpPr>
          <p:cNvPr id="9" name="Rectangle 8">
            <a:extLst>
              <a:ext uri="{FF2B5EF4-FFF2-40B4-BE49-F238E27FC236}">
                <a16:creationId xmlns:a16="http://schemas.microsoft.com/office/drawing/2014/main" id="{7D5C2654-F89B-6ACA-88F4-7F4AB2BA1810}"/>
              </a:ext>
            </a:extLst>
          </p:cNvPr>
          <p:cNvSpPr>
            <a:spLocks noChangeArrowheads="1"/>
          </p:cNvSpPr>
          <p:nvPr/>
        </p:nvSpPr>
        <p:spPr bwMode="auto">
          <a:xfrm>
            <a:off x="3538460" y="3933825"/>
            <a:ext cx="457200" cy="45561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 name="Rectangle 9">
            <a:extLst>
              <a:ext uri="{FF2B5EF4-FFF2-40B4-BE49-F238E27FC236}">
                <a16:creationId xmlns:a16="http://schemas.microsoft.com/office/drawing/2014/main" id="{1FEB378F-96BF-73C4-BD1D-90E0438181FB}"/>
              </a:ext>
            </a:extLst>
          </p:cNvPr>
          <p:cNvSpPr>
            <a:spLocks noChangeArrowheads="1"/>
          </p:cNvSpPr>
          <p:nvPr/>
        </p:nvSpPr>
        <p:spPr bwMode="auto">
          <a:xfrm>
            <a:off x="3730548" y="4016375"/>
            <a:ext cx="141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0">
                <a:solidFill>
                  <a:srgbClr val="000000"/>
                </a:solidFill>
              </a:rPr>
              <a:t>0</a:t>
            </a:r>
            <a:endParaRPr lang="en-US"/>
          </a:p>
        </p:txBody>
      </p:sp>
      <p:sp>
        <p:nvSpPr>
          <p:cNvPr id="11" name="Rectangle 10">
            <a:extLst>
              <a:ext uri="{FF2B5EF4-FFF2-40B4-BE49-F238E27FC236}">
                <a16:creationId xmlns:a16="http://schemas.microsoft.com/office/drawing/2014/main" id="{5BD8AA6B-171A-209F-B53D-6DDBAF180959}"/>
              </a:ext>
            </a:extLst>
          </p:cNvPr>
          <p:cNvSpPr>
            <a:spLocks noChangeArrowheads="1"/>
          </p:cNvSpPr>
          <p:nvPr/>
        </p:nvSpPr>
        <p:spPr bwMode="auto">
          <a:xfrm>
            <a:off x="3995660" y="3933825"/>
            <a:ext cx="455613" cy="45561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Rectangle 11">
            <a:extLst>
              <a:ext uri="{FF2B5EF4-FFF2-40B4-BE49-F238E27FC236}">
                <a16:creationId xmlns:a16="http://schemas.microsoft.com/office/drawing/2014/main" id="{E155D54A-44EA-02D7-0167-48C85999B4DC}"/>
              </a:ext>
            </a:extLst>
          </p:cNvPr>
          <p:cNvSpPr>
            <a:spLocks noChangeArrowheads="1"/>
          </p:cNvSpPr>
          <p:nvPr/>
        </p:nvSpPr>
        <p:spPr bwMode="auto">
          <a:xfrm>
            <a:off x="4186160" y="4016375"/>
            <a:ext cx="141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0">
                <a:solidFill>
                  <a:srgbClr val="000000"/>
                </a:solidFill>
              </a:rPr>
              <a:t>1</a:t>
            </a:r>
            <a:endParaRPr lang="en-US"/>
          </a:p>
        </p:txBody>
      </p:sp>
      <p:sp>
        <p:nvSpPr>
          <p:cNvPr id="13" name="Rectangle 12">
            <a:extLst>
              <a:ext uri="{FF2B5EF4-FFF2-40B4-BE49-F238E27FC236}">
                <a16:creationId xmlns:a16="http://schemas.microsoft.com/office/drawing/2014/main" id="{8B401364-1E9E-09C9-7FED-50C88EB97068}"/>
              </a:ext>
            </a:extLst>
          </p:cNvPr>
          <p:cNvSpPr>
            <a:spLocks noChangeArrowheads="1"/>
          </p:cNvSpPr>
          <p:nvPr/>
        </p:nvSpPr>
        <p:spPr bwMode="auto">
          <a:xfrm>
            <a:off x="4451273" y="3933825"/>
            <a:ext cx="457200" cy="45561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Rectangle 13">
            <a:extLst>
              <a:ext uri="{FF2B5EF4-FFF2-40B4-BE49-F238E27FC236}">
                <a16:creationId xmlns:a16="http://schemas.microsoft.com/office/drawing/2014/main" id="{060C48F2-B072-8E73-B448-006208665F9C}"/>
              </a:ext>
            </a:extLst>
          </p:cNvPr>
          <p:cNvSpPr>
            <a:spLocks noChangeArrowheads="1"/>
          </p:cNvSpPr>
          <p:nvPr/>
        </p:nvSpPr>
        <p:spPr bwMode="auto">
          <a:xfrm>
            <a:off x="4643360" y="4016375"/>
            <a:ext cx="1170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dirty="0">
                <a:solidFill>
                  <a:srgbClr val="000000"/>
                </a:solidFill>
              </a:rPr>
              <a:t>0</a:t>
            </a:r>
            <a:endParaRPr lang="en-US" dirty="0"/>
          </a:p>
        </p:txBody>
      </p:sp>
      <p:sp>
        <p:nvSpPr>
          <p:cNvPr id="15" name="Rectangle 14">
            <a:extLst>
              <a:ext uri="{FF2B5EF4-FFF2-40B4-BE49-F238E27FC236}">
                <a16:creationId xmlns:a16="http://schemas.microsoft.com/office/drawing/2014/main" id="{75EA4634-8772-45B0-9EE7-B69F62209CF4}"/>
              </a:ext>
            </a:extLst>
          </p:cNvPr>
          <p:cNvSpPr>
            <a:spLocks noChangeArrowheads="1"/>
          </p:cNvSpPr>
          <p:nvPr/>
        </p:nvSpPr>
        <p:spPr bwMode="auto">
          <a:xfrm>
            <a:off x="3082848" y="4389437"/>
            <a:ext cx="455612" cy="45561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Rectangle 15">
            <a:extLst>
              <a:ext uri="{FF2B5EF4-FFF2-40B4-BE49-F238E27FC236}">
                <a16:creationId xmlns:a16="http://schemas.microsoft.com/office/drawing/2014/main" id="{8728A7AA-D208-0A90-8CB4-13241365FA38}"/>
              </a:ext>
            </a:extLst>
          </p:cNvPr>
          <p:cNvSpPr>
            <a:spLocks noChangeArrowheads="1"/>
          </p:cNvSpPr>
          <p:nvPr/>
        </p:nvSpPr>
        <p:spPr bwMode="auto">
          <a:xfrm>
            <a:off x="3273348" y="4473575"/>
            <a:ext cx="141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0">
                <a:solidFill>
                  <a:srgbClr val="000000"/>
                </a:solidFill>
              </a:rPr>
              <a:t>0</a:t>
            </a:r>
            <a:endParaRPr lang="en-US"/>
          </a:p>
        </p:txBody>
      </p:sp>
      <p:sp>
        <p:nvSpPr>
          <p:cNvPr id="17" name="Rectangle 16">
            <a:extLst>
              <a:ext uri="{FF2B5EF4-FFF2-40B4-BE49-F238E27FC236}">
                <a16:creationId xmlns:a16="http://schemas.microsoft.com/office/drawing/2014/main" id="{CEAA7CBF-520F-A0D2-E38B-9919C925942B}"/>
              </a:ext>
            </a:extLst>
          </p:cNvPr>
          <p:cNvSpPr>
            <a:spLocks noChangeArrowheads="1"/>
          </p:cNvSpPr>
          <p:nvPr/>
        </p:nvSpPr>
        <p:spPr bwMode="auto">
          <a:xfrm>
            <a:off x="3538460" y="4389437"/>
            <a:ext cx="457200" cy="45561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 name="Rectangle 17">
            <a:extLst>
              <a:ext uri="{FF2B5EF4-FFF2-40B4-BE49-F238E27FC236}">
                <a16:creationId xmlns:a16="http://schemas.microsoft.com/office/drawing/2014/main" id="{1846061C-04AF-82A3-525C-985E1D12E878}"/>
              </a:ext>
            </a:extLst>
          </p:cNvPr>
          <p:cNvSpPr>
            <a:spLocks noChangeArrowheads="1"/>
          </p:cNvSpPr>
          <p:nvPr/>
        </p:nvSpPr>
        <p:spPr bwMode="auto">
          <a:xfrm>
            <a:off x="3730548" y="4473575"/>
            <a:ext cx="141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0">
                <a:solidFill>
                  <a:srgbClr val="000000"/>
                </a:solidFill>
              </a:rPr>
              <a:t>1</a:t>
            </a:r>
            <a:endParaRPr lang="en-US"/>
          </a:p>
        </p:txBody>
      </p:sp>
      <p:sp>
        <p:nvSpPr>
          <p:cNvPr id="19" name="Rectangle 18">
            <a:extLst>
              <a:ext uri="{FF2B5EF4-FFF2-40B4-BE49-F238E27FC236}">
                <a16:creationId xmlns:a16="http://schemas.microsoft.com/office/drawing/2014/main" id="{DE313FE7-D558-79C1-1B8E-EE75344E8043}"/>
              </a:ext>
            </a:extLst>
          </p:cNvPr>
          <p:cNvSpPr>
            <a:spLocks noChangeArrowheads="1"/>
          </p:cNvSpPr>
          <p:nvPr/>
        </p:nvSpPr>
        <p:spPr bwMode="auto">
          <a:xfrm>
            <a:off x="3995660" y="4389437"/>
            <a:ext cx="455613" cy="45561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 name="Rectangle 19">
            <a:extLst>
              <a:ext uri="{FF2B5EF4-FFF2-40B4-BE49-F238E27FC236}">
                <a16:creationId xmlns:a16="http://schemas.microsoft.com/office/drawing/2014/main" id="{BC51BD38-88B1-AD1F-B008-7ADD6D772430}"/>
              </a:ext>
            </a:extLst>
          </p:cNvPr>
          <p:cNvSpPr>
            <a:spLocks noChangeArrowheads="1"/>
          </p:cNvSpPr>
          <p:nvPr/>
        </p:nvSpPr>
        <p:spPr bwMode="auto">
          <a:xfrm>
            <a:off x="4186160" y="4473575"/>
            <a:ext cx="141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0">
                <a:solidFill>
                  <a:srgbClr val="000000"/>
                </a:solidFill>
              </a:rPr>
              <a:t>1</a:t>
            </a:r>
            <a:endParaRPr lang="en-US"/>
          </a:p>
        </p:txBody>
      </p:sp>
      <p:sp>
        <p:nvSpPr>
          <p:cNvPr id="21" name="Rectangle 20">
            <a:extLst>
              <a:ext uri="{FF2B5EF4-FFF2-40B4-BE49-F238E27FC236}">
                <a16:creationId xmlns:a16="http://schemas.microsoft.com/office/drawing/2014/main" id="{AFFA8C1A-0B66-19D0-C3BC-F64F19EE95F2}"/>
              </a:ext>
            </a:extLst>
          </p:cNvPr>
          <p:cNvSpPr>
            <a:spLocks noChangeArrowheads="1"/>
          </p:cNvSpPr>
          <p:nvPr/>
        </p:nvSpPr>
        <p:spPr bwMode="auto">
          <a:xfrm>
            <a:off x="4451273" y="4389437"/>
            <a:ext cx="457200" cy="45561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Rectangle 21">
            <a:extLst>
              <a:ext uri="{FF2B5EF4-FFF2-40B4-BE49-F238E27FC236}">
                <a16:creationId xmlns:a16="http://schemas.microsoft.com/office/drawing/2014/main" id="{4502D362-F9C8-9EE4-E92C-DD190FE26C1C}"/>
              </a:ext>
            </a:extLst>
          </p:cNvPr>
          <p:cNvSpPr>
            <a:spLocks noChangeArrowheads="1"/>
          </p:cNvSpPr>
          <p:nvPr/>
        </p:nvSpPr>
        <p:spPr bwMode="auto">
          <a:xfrm>
            <a:off x="4643360" y="4473575"/>
            <a:ext cx="1170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dirty="0">
                <a:solidFill>
                  <a:srgbClr val="000000"/>
                </a:solidFill>
              </a:rPr>
              <a:t>1</a:t>
            </a:r>
            <a:endParaRPr lang="en-US" dirty="0"/>
          </a:p>
        </p:txBody>
      </p:sp>
      <p:sp>
        <p:nvSpPr>
          <p:cNvPr id="23" name="Rectangle 22">
            <a:extLst>
              <a:ext uri="{FF2B5EF4-FFF2-40B4-BE49-F238E27FC236}">
                <a16:creationId xmlns:a16="http://schemas.microsoft.com/office/drawing/2014/main" id="{8429D3BD-5BF9-8F00-5F89-2773D4015B4A}"/>
              </a:ext>
            </a:extLst>
          </p:cNvPr>
          <p:cNvSpPr>
            <a:spLocks noChangeArrowheads="1"/>
          </p:cNvSpPr>
          <p:nvPr/>
        </p:nvSpPr>
        <p:spPr bwMode="auto">
          <a:xfrm>
            <a:off x="3082848" y="3933825"/>
            <a:ext cx="455612" cy="45561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Rectangle 23">
            <a:extLst>
              <a:ext uri="{FF2B5EF4-FFF2-40B4-BE49-F238E27FC236}">
                <a16:creationId xmlns:a16="http://schemas.microsoft.com/office/drawing/2014/main" id="{E7C519C8-44FE-2680-44E2-A8364316803E}"/>
              </a:ext>
            </a:extLst>
          </p:cNvPr>
          <p:cNvSpPr>
            <a:spLocks noChangeArrowheads="1"/>
          </p:cNvSpPr>
          <p:nvPr/>
        </p:nvSpPr>
        <p:spPr bwMode="auto">
          <a:xfrm>
            <a:off x="3514648" y="4219575"/>
            <a:ext cx="69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0">
                <a:solidFill>
                  <a:srgbClr val="969696"/>
                </a:solidFill>
              </a:rPr>
              <a:t>0</a:t>
            </a:r>
            <a:endParaRPr lang="en-US"/>
          </a:p>
        </p:txBody>
      </p:sp>
      <p:sp>
        <p:nvSpPr>
          <p:cNvPr id="25" name="Rectangle 24">
            <a:extLst>
              <a:ext uri="{FF2B5EF4-FFF2-40B4-BE49-F238E27FC236}">
                <a16:creationId xmlns:a16="http://schemas.microsoft.com/office/drawing/2014/main" id="{44864764-8737-BAE8-EBE8-F7450753B158}"/>
              </a:ext>
            </a:extLst>
          </p:cNvPr>
          <p:cNvSpPr>
            <a:spLocks noChangeArrowheads="1"/>
          </p:cNvSpPr>
          <p:nvPr/>
        </p:nvSpPr>
        <p:spPr bwMode="auto">
          <a:xfrm>
            <a:off x="3538460" y="3933825"/>
            <a:ext cx="457200" cy="45561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Rectangle 25">
            <a:extLst>
              <a:ext uri="{FF2B5EF4-FFF2-40B4-BE49-F238E27FC236}">
                <a16:creationId xmlns:a16="http://schemas.microsoft.com/office/drawing/2014/main" id="{94874788-BC4E-6FF7-F9B4-DF562131F34D}"/>
              </a:ext>
            </a:extLst>
          </p:cNvPr>
          <p:cNvSpPr>
            <a:spLocks noChangeArrowheads="1"/>
          </p:cNvSpPr>
          <p:nvPr/>
        </p:nvSpPr>
        <p:spPr bwMode="auto">
          <a:xfrm>
            <a:off x="3971848" y="4219575"/>
            <a:ext cx="69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0">
                <a:solidFill>
                  <a:srgbClr val="969696"/>
                </a:solidFill>
              </a:rPr>
              <a:t>1</a:t>
            </a:r>
            <a:endParaRPr lang="en-US"/>
          </a:p>
        </p:txBody>
      </p:sp>
      <p:sp>
        <p:nvSpPr>
          <p:cNvPr id="27" name="Rectangle 26">
            <a:extLst>
              <a:ext uri="{FF2B5EF4-FFF2-40B4-BE49-F238E27FC236}">
                <a16:creationId xmlns:a16="http://schemas.microsoft.com/office/drawing/2014/main" id="{B6FDC22C-99D0-B521-6EA0-0194DFE68F4E}"/>
              </a:ext>
            </a:extLst>
          </p:cNvPr>
          <p:cNvSpPr>
            <a:spLocks noChangeArrowheads="1"/>
          </p:cNvSpPr>
          <p:nvPr/>
        </p:nvSpPr>
        <p:spPr bwMode="auto">
          <a:xfrm>
            <a:off x="3995660" y="3933825"/>
            <a:ext cx="455613" cy="45561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Rectangle 27">
            <a:extLst>
              <a:ext uri="{FF2B5EF4-FFF2-40B4-BE49-F238E27FC236}">
                <a16:creationId xmlns:a16="http://schemas.microsoft.com/office/drawing/2014/main" id="{499BBB30-3FD5-D200-2DA4-BBEFDC7B2E90}"/>
              </a:ext>
            </a:extLst>
          </p:cNvPr>
          <p:cNvSpPr>
            <a:spLocks noChangeArrowheads="1"/>
          </p:cNvSpPr>
          <p:nvPr/>
        </p:nvSpPr>
        <p:spPr bwMode="auto">
          <a:xfrm>
            <a:off x="4427460" y="4219575"/>
            <a:ext cx="69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0">
                <a:solidFill>
                  <a:srgbClr val="969696"/>
                </a:solidFill>
              </a:rPr>
              <a:t>3</a:t>
            </a:r>
            <a:endParaRPr lang="en-US"/>
          </a:p>
        </p:txBody>
      </p:sp>
      <p:sp>
        <p:nvSpPr>
          <p:cNvPr id="29" name="Rectangle 28">
            <a:extLst>
              <a:ext uri="{FF2B5EF4-FFF2-40B4-BE49-F238E27FC236}">
                <a16:creationId xmlns:a16="http://schemas.microsoft.com/office/drawing/2014/main" id="{16965278-22E7-7A8D-FFA0-6FB718F4AB5A}"/>
              </a:ext>
            </a:extLst>
          </p:cNvPr>
          <p:cNvSpPr>
            <a:spLocks noChangeArrowheads="1"/>
          </p:cNvSpPr>
          <p:nvPr/>
        </p:nvSpPr>
        <p:spPr bwMode="auto">
          <a:xfrm>
            <a:off x="4451273" y="3933825"/>
            <a:ext cx="457200" cy="45561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Rectangle 29">
            <a:extLst>
              <a:ext uri="{FF2B5EF4-FFF2-40B4-BE49-F238E27FC236}">
                <a16:creationId xmlns:a16="http://schemas.microsoft.com/office/drawing/2014/main" id="{72BDF969-2B95-E970-70E3-9367E81A56F3}"/>
              </a:ext>
            </a:extLst>
          </p:cNvPr>
          <p:cNvSpPr>
            <a:spLocks noChangeArrowheads="1"/>
          </p:cNvSpPr>
          <p:nvPr/>
        </p:nvSpPr>
        <p:spPr bwMode="auto">
          <a:xfrm>
            <a:off x="4884660" y="4219575"/>
            <a:ext cx="69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0">
                <a:solidFill>
                  <a:srgbClr val="969696"/>
                </a:solidFill>
              </a:rPr>
              <a:t>2</a:t>
            </a:r>
            <a:endParaRPr lang="en-US"/>
          </a:p>
        </p:txBody>
      </p:sp>
      <p:sp>
        <p:nvSpPr>
          <p:cNvPr id="31" name="Rectangle 30">
            <a:extLst>
              <a:ext uri="{FF2B5EF4-FFF2-40B4-BE49-F238E27FC236}">
                <a16:creationId xmlns:a16="http://schemas.microsoft.com/office/drawing/2014/main" id="{117AD775-93CA-F893-5C41-9ED80E552D7A}"/>
              </a:ext>
            </a:extLst>
          </p:cNvPr>
          <p:cNvSpPr>
            <a:spLocks noChangeArrowheads="1"/>
          </p:cNvSpPr>
          <p:nvPr/>
        </p:nvSpPr>
        <p:spPr bwMode="auto">
          <a:xfrm>
            <a:off x="3082848" y="4389437"/>
            <a:ext cx="455612" cy="45561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Rectangle 31">
            <a:extLst>
              <a:ext uri="{FF2B5EF4-FFF2-40B4-BE49-F238E27FC236}">
                <a16:creationId xmlns:a16="http://schemas.microsoft.com/office/drawing/2014/main" id="{71361FFF-2E3F-864D-354D-58F84F3A3BC9}"/>
              </a:ext>
            </a:extLst>
          </p:cNvPr>
          <p:cNvSpPr>
            <a:spLocks noChangeArrowheads="1"/>
          </p:cNvSpPr>
          <p:nvPr/>
        </p:nvSpPr>
        <p:spPr bwMode="auto">
          <a:xfrm>
            <a:off x="3514648" y="4675187"/>
            <a:ext cx="69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0">
                <a:solidFill>
                  <a:srgbClr val="969696"/>
                </a:solidFill>
              </a:rPr>
              <a:t>4</a:t>
            </a:r>
            <a:endParaRPr lang="en-US"/>
          </a:p>
        </p:txBody>
      </p:sp>
      <p:sp>
        <p:nvSpPr>
          <p:cNvPr id="33" name="Rectangle 32">
            <a:extLst>
              <a:ext uri="{FF2B5EF4-FFF2-40B4-BE49-F238E27FC236}">
                <a16:creationId xmlns:a16="http://schemas.microsoft.com/office/drawing/2014/main" id="{A01FD257-2294-56FE-350B-77DB88438623}"/>
              </a:ext>
            </a:extLst>
          </p:cNvPr>
          <p:cNvSpPr>
            <a:spLocks noChangeArrowheads="1"/>
          </p:cNvSpPr>
          <p:nvPr/>
        </p:nvSpPr>
        <p:spPr bwMode="auto">
          <a:xfrm>
            <a:off x="3538460" y="4389437"/>
            <a:ext cx="457200" cy="45561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 name="Rectangle 33">
            <a:extLst>
              <a:ext uri="{FF2B5EF4-FFF2-40B4-BE49-F238E27FC236}">
                <a16:creationId xmlns:a16="http://schemas.microsoft.com/office/drawing/2014/main" id="{DA43068E-2970-CF28-54C8-2F1CBEEC8788}"/>
              </a:ext>
            </a:extLst>
          </p:cNvPr>
          <p:cNvSpPr>
            <a:spLocks noChangeArrowheads="1"/>
          </p:cNvSpPr>
          <p:nvPr/>
        </p:nvSpPr>
        <p:spPr bwMode="auto">
          <a:xfrm>
            <a:off x="3971848" y="4675187"/>
            <a:ext cx="69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0">
                <a:solidFill>
                  <a:srgbClr val="969696"/>
                </a:solidFill>
              </a:rPr>
              <a:t>5</a:t>
            </a:r>
            <a:endParaRPr lang="en-US"/>
          </a:p>
        </p:txBody>
      </p:sp>
      <p:sp>
        <p:nvSpPr>
          <p:cNvPr id="35" name="Rectangle 34">
            <a:extLst>
              <a:ext uri="{FF2B5EF4-FFF2-40B4-BE49-F238E27FC236}">
                <a16:creationId xmlns:a16="http://schemas.microsoft.com/office/drawing/2014/main" id="{26800820-913F-1D2F-ACFB-9F8993B92FE2}"/>
              </a:ext>
            </a:extLst>
          </p:cNvPr>
          <p:cNvSpPr>
            <a:spLocks noChangeArrowheads="1"/>
          </p:cNvSpPr>
          <p:nvPr/>
        </p:nvSpPr>
        <p:spPr bwMode="auto">
          <a:xfrm>
            <a:off x="3995660" y="4389437"/>
            <a:ext cx="455613" cy="45561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Rectangle 35">
            <a:extLst>
              <a:ext uri="{FF2B5EF4-FFF2-40B4-BE49-F238E27FC236}">
                <a16:creationId xmlns:a16="http://schemas.microsoft.com/office/drawing/2014/main" id="{B4C9135E-4359-48B7-A023-23D7F0F9E4C9}"/>
              </a:ext>
            </a:extLst>
          </p:cNvPr>
          <p:cNvSpPr>
            <a:spLocks noChangeArrowheads="1"/>
          </p:cNvSpPr>
          <p:nvPr/>
        </p:nvSpPr>
        <p:spPr bwMode="auto">
          <a:xfrm>
            <a:off x="4427460" y="4675187"/>
            <a:ext cx="69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0">
                <a:solidFill>
                  <a:srgbClr val="969696"/>
                </a:solidFill>
              </a:rPr>
              <a:t>7</a:t>
            </a:r>
            <a:endParaRPr lang="en-US"/>
          </a:p>
        </p:txBody>
      </p:sp>
      <p:sp>
        <p:nvSpPr>
          <p:cNvPr id="37" name="Rectangle 36">
            <a:extLst>
              <a:ext uri="{FF2B5EF4-FFF2-40B4-BE49-F238E27FC236}">
                <a16:creationId xmlns:a16="http://schemas.microsoft.com/office/drawing/2014/main" id="{32456A6B-AF44-9F75-C3F1-D48C00D0BE25}"/>
              </a:ext>
            </a:extLst>
          </p:cNvPr>
          <p:cNvSpPr>
            <a:spLocks noChangeArrowheads="1"/>
          </p:cNvSpPr>
          <p:nvPr/>
        </p:nvSpPr>
        <p:spPr bwMode="auto">
          <a:xfrm>
            <a:off x="4451273" y="4389437"/>
            <a:ext cx="457200" cy="45561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Rectangle 37">
            <a:extLst>
              <a:ext uri="{FF2B5EF4-FFF2-40B4-BE49-F238E27FC236}">
                <a16:creationId xmlns:a16="http://schemas.microsoft.com/office/drawing/2014/main" id="{410022F9-291F-1DB6-91A6-B7E41585996D}"/>
              </a:ext>
            </a:extLst>
          </p:cNvPr>
          <p:cNvSpPr>
            <a:spLocks noChangeArrowheads="1"/>
          </p:cNvSpPr>
          <p:nvPr/>
        </p:nvSpPr>
        <p:spPr bwMode="auto">
          <a:xfrm>
            <a:off x="4884660" y="4675187"/>
            <a:ext cx="69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0">
                <a:solidFill>
                  <a:srgbClr val="969696"/>
                </a:solidFill>
              </a:rPr>
              <a:t>6</a:t>
            </a:r>
            <a:endParaRPr lang="en-US"/>
          </a:p>
        </p:txBody>
      </p:sp>
      <p:sp>
        <p:nvSpPr>
          <p:cNvPr id="39" name="Rectangle 38">
            <a:extLst>
              <a:ext uri="{FF2B5EF4-FFF2-40B4-BE49-F238E27FC236}">
                <a16:creationId xmlns:a16="http://schemas.microsoft.com/office/drawing/2014/main" id="{0ACBA114-5B8E-8EFC-A969-28DADC28B46B}"/>
              </a:ext>
            </a:extLst>
          </p:cNvPr>
          <p:cNvSpPr>
            <a:spLocks noChangeArrowheads="1"/>
          </p:cNvSpPr>
          <p:nvPr/>
        </p:nvSpPr>
        <p:spPr bwMode="auto">
          <a:xfrm>
            <a:off x="3308273" y="3703637"/>
            <a:ext cx="1127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0</a:t>
            </a:r>
            <a:endParaRPr lang="en-US"/>
          </a:p>
        </p:txBody>
      </p:sp>
      <p:sp>
        <p:nvSpPr>
          <p:cNvPr id="40" name="Rectangle 39">
            <a:extLst>
              <a:ext uri="{FF2B5EF4-FFF2-40B4-BE49-F238E27FC236}">
                <a16:creationId xmlns:a16="http://schemas.microsoft.com/office/drawing/2014/main" id="{540833E3-9782-D462-A48B-45E0F0DC6C46}"/>
              </a:ext>
            </a:extLst>
          </p:cNvPr>
          <p:cNvSpPr>
            <a:spLocks noChangeArrowheads="1"/>
          </p:cNvSpPr>
          <p:nvPr/>
        </p:nvSpPr>
        <p:spPr bwMode="auto">
          <a:xfrm>
            <a:off x="3420985" y="3703637"/>
            <a:ext cx="112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0</a:t>
            </a:r>
            <a:endParaRPr lang="en-US"/>
          </a:p>
        </p:txBody>
      </p:sp>
      <p:sp>
        <p:nvSpPr>
          <p:cNvPr id="41" name="Rectangle 40">
            <a:extLst>
              <a:ext uri="{FF2B5EF4-FFF2-40B4-BE49-F238E27FC236}">
                <a16:creationId xmlns:a16="http://schemas.microsoft.com/office/drawing/2014/main" id="{AA32E551-9931-A1B3-F8E1-7672F4EBFB75}"/>
              </a:ext>
            </a:extLst>
          </p:cNvPr>
          <p:cNvSpPr>
            <a:spLocks noChangeArrowheads="1"/>
          </p:cNvSpPr>
          <p:nvPr/>
        </p:nvSpPr>
        <p:spPr bwMode="auto">
          <a:xfrm>
            <a:off x="3763885" y="3703637"/>
            <a:ext cx="112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0</a:t>
            </a:r>
            <a:endParaRPr lang="en-US"/>
          </a:p>
        </p:txBody>
      </p:sp>
      <p:sp>
        <p:nvSpPr>
          <p:cNvPr id="42" name="Rectangle 41">
            <a:extLst>
              <a:ext uri="{FF2B5EF4-FFF2-40B4-BE49-F238E27FC236}">
                <a16:creationId xmlns:a16="http://schemas.microsoft.com/office/drawing/2014/main" id="{DD878719-2F63-1E87-D475-512309E02A3A}"/>
              </a:ext>
            </a:extLst>
          </p:cNvPr>
          <p:cNvSpPr>
            <a:spLocks noChangeArrowheads="1"/>
          </p:cNvSpPr>
          <p:nvPr/>
        </p:nvSpPr>
        <p:spPr bwMode="auto">
          <a:xfrm>
            <a:off x="3876598" y="3703637"/>
            <a:ext cx="1127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1</a:t>
            </a:r>
            <a:endParaRPr lang="en-US"/>
          </a:p>
        </p:txBody>
      </p:sp>
      <p:sp>
        <p:nvSpPr>
          <p:cNvPr id="43" name="Rectangle 42">
            <a:extLst>
              <a:ext uri="{FF2B5EF4-FFF2-40B4-BE49-F238E27FC236}">
                <a16:creationId xmlns:a16="http://schemas.microsoft.com/office/drawing/2014/main" id="{18E9FD37-887E-DB17-79AF-80047E0E9D7E}"/>
              </a:ext>
            </a:extLst>
          </p:cNvPr>
          <p:cNvSpPr>
            <a:spLocks noChangeArrowheads="1"/>
          </p:cNvSpPr>
          <p:nvPr/>
        </p:nvSpPr>
        <p:spPr bwMode="auto">
          <a:xfrm>
            <a:off x="4221085" y="3703637"/>
            <a:ext cx="112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1</a:t>
            </a:r>
            <a:endParaRPr lang="en-US"/>
          </a:p>
        </p:txBody>
      </p:sp>
      <p:sp>
        <p:nvSpPr>
          <p:cNvPr id="44" name="Rectangle 43">
            <a:extLst>
              <a:ext uri="{FF2B5EF4-FFF2-40B4-BE49-F238E27FC236}">
                <a16:creationId xmlns:a16="http://schemas.microsoft.com/office/drawing/2014/main" id="{71C41AE5-524C-9582-5B40-FBBFAD0EA671}"/>
              </a:ext>
            </a:extLst>
          </p:cNvPr>
          <p:cNvSpPr>
            <a:spLocks noChangeArrowheads="1"/>
          </p:cNvSpPr>
          <p:nvPr/>
        </p:nvSpPr>
        <p:spPr bwMode="auto">
          <a:xfrm>
            <a:off x="4333798" y="3703637"/>
            <a:ext cx="1127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1</a:t>
            </a:r>
            <a:endParaRPr lang="en-US"/>
          </a:p>
        </p:txBody>
      </p:sp>
      <p:sp>
        <p:nvSpPr>
          <p:cNvPr id="45" name="Rectangle 44">
            <a:extLst>
              <a:ext uri="{FF2B5EF4-FFF2-40B4-BE49-F238E27FC236}">
                <a16:creationId xmlns:a16="http://schemas.microsoft.com/office/drawing/2014/main" id="{ACEC9292-07B5-5DC2-4124-086643F2C214}"/>
              </a:ext>
            </a:extLst>
          </p:cNvPr>
          <p:cNvSpPr>
            <a:spLocks noChangeArrowheads="1"/>
          </p:cNvSpPr>
          <p:nvPr/>
        </p:nvSpPr>
        <p:spPr bwMode="auto">
          <a:xfrm>
            <a:off x="4676698" y="3703637"/>
            <a:ext cx="1127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1</a:t>
            </a:r>
            <a:endParaRPr lang="en-US"/>
          </a:p>
        </p:txBody>
      </p:sp>
      <p:sp>
        <p:nvSpPr>
          <p:cNvPr id="46" name="Rectangle 45">
            <a:extLst>
              <a:ext uri="{FF2B5EF4-FFF2-40B4-BE49-F238E27FC236}">
                <a16:creationId xmlns:a16="http://schemas.microsoft.com/office/drawing/2014/main" id="{2D41393E-DFDE-373B-5291-A51372C8B480}"/>
              </a:ext>
            </a:extLst>
          </p:cNvPr>
          <p:cNvSpPr>
            <a:spLocks noChangeArrowheads="1"/>
          </p:cNvSpPr>
          <p:nvPr/>
        </p:nvSpPr>
        <p:spPr bwMode="auto">
          <a:xfrm>
            <a:off x="4789410" y="3703637"/>
            <a:ext cx="112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0</a:t>
            </a:r>
            <a:endParaRPr lang="en-US"/>
          </a:p>
        </p:txBody>
      </p:sp>
      <p:sp>
        <p:nvSpPr>
          <p:cNvPr id="47" name="Rectangle 46">
            <a:extLst>
              <a:ext uri="{FF2B5EF4-FFF2-40B4-BE49-F238E27FC236}">
                <a16:creationId xmlns:a16="http://schemas.microsoft.com/office/drawing/2014/main" id="{17247F34-D462-813E-929B-271D41C92053}"/>
              </a:ext>
            </a:extLst>
          </p:cNvPr>
          <p:cNvSpPr>
            <a:spLocks noChangeArrowheads="1"/>
          </p:cNvSpPr>
          <p:nvPr/>
        </p:nvSpPr>
        <p:spPr bwMode="auto">
          <a:xfrm>
            <a:off x="2747885" y="3486150"/>
            <a:ext cx="457200" cy="2270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 name="Rectangle 47">
            <a:extLst>
              <a:ext uri="{FF2B5EF4-FFF2-40B4-BE49-F238E27FC236}">
                <a16:creationId xmlns:a16="http://schemas.microsoft.com/office/drawing/2014/main" id="{E30B9A7D-6502-6E50-1C2E-3EE75643DCF5}"/>
              </a:ext>
            </a:extLst>
          </p:cNvPr>
          <p:cNvSpPr>
            <a:spLocks noChangeArrowheads="1"/>
          </p:cNvSpPr>
          <p:nvPr/>
        </p:nvSpPr>
        <p:spPr bwMode="auto">
          <a:xfrm>
            <a:off x="2965373" y="3476625"/>
            <a:ext cx="1127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b</a:t>
            </a:r>
            <a:endParaRPr lang="en-US"/>
          </a:p>
        </p:txBody>
      </p:sp>
      <p:sp>
        <p:nvSpPr>
          <p:cNvPr id="49" name="Rectangle 48">
            <a:extLst>
              <a:ext uri="{FF2B5EF4-FFF2-40B4-BE49-F238E27FC236}">
                <a16:creationId xmlns:a16="http://schemas.microsoft.com/office/drawing/2014/main" id="{7263EE5A-A52E-11E6-6D70-01EAD0882666}"/>
              </a:ext>
            </a:extLst>
          </p:cNvPr>
          <p:cNvSpPr>
            <a:spLocks noChangeArrowheads="1"/>
          </p:cNvSpPr>
          <p:nvPr/>
        </p:nvSpPr>
        <p:spPr bwMode="auto">
          <a:xfrm>
            <a:off x="3078085" y="3476625"/>
            <a:ext cx="112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a</a:t>
            </a:r>
            <a:endParaRPr lang="en-US"/>
          </a:p>
        </p:txBody>
      </p:sp>
      <p:sp>
        <p:nvSpPr>
          <p:cNvPr id="50" name="Rectangle 49">
            <a:extLst>
              <a:ext uri="{FF2B5EF4-FFF2-40B4-BE49-F238E27FC236}">
                <a16:creationId xmlns:a16="http://schemas.microsoft.com/office/drawing/2014/main" id="{A3B1BA67-E2B6-D31C-DFE9-B16227C7DF0F}"/>
              </a:ext>
            </a:extLst>
          </p:cNvPr>
          <p:cNvSpPr>
            <a:spLocks noChangeArrowheads="1"/>
          </p:cNvSpPr>
          <p:nvPr/>
        </p:nvSpPr>
        <p:spPr bwMode="auto">
          <a:xfrm>
            <a:off x="2520873" y="3713162"/>
            <a:ext cx="455612" cy="228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1" name="Rectangle 50">
            <a:extLst>
              <a:ext uri="{FF2B5EF4-FFF2-40B4-BE49-F238E27FC236}">
                <a16:creationId xmlns:a16="http://schemas.microsoft.com/office/drawing/2014/main" id="{645CA052-2B5E-DB2F-B011-35DBB2231441}"/>
              </a:ext>
            </a:extLst>
          </p:cNvPr>
          <p:cNvSpPr>
            <a:spLocks noChangeArrowheads="1"/>
          </p:cNvSpPr>
          <p:nvPr/>
        </p:nvSpPr>
        <p:spPr bwMode="auto">
          <a:xfrm>
            <a:off x="2781223" y="3703637"/>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c</a:t>
            </a:r>
            <a:endParaRPr lang="en-US"/>
          </a:p>
        </p:txBody>
      </p:sp>
      <p:sp>
        <p:nvSpPr>
          <p:cNvPr id="52" name="Line 51">
            <a:extLst>
              <a:ext uri="{FF2B5EF4-FFF2-40B4-BE49-F238E27FC236}">
                <a16:creationId xmlns:a16="http://schemas.microsoft.com/office/drawing/2014/main" id="{7E6754A3-C8EA-A543-2B1C-19B5888BA761}"/>
              </a:ext>
            </a:extLst>
          </p:cNvPr>
          <p:cNvSpPr>
            <a:spLocks noChangeShapeType="1"/>
          </p:cNvSpPr>
          <p:nvPr/>
        </p:nvSpPr>
        <p:spPr bwMode="auto">
          <a:xfrm flipH="1" flipV="1">
            <a:off x="2739948" y="3590925"/>
            <a:ext cx="342900" cy="3429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 name="Rectangle 52">
            <a:extLst>
              <a:ext uri="{FF2B5EF4-FFF2-40B4-BE49-F238E27FC236}">
                <a16:creationId xmlns:a16="http://schemas.microsoft.com/office/drawing/2014/main" id="{55DF288E-6F90-99FF-1F77-3F10B817BCFB}"/>
              </a:ext>
            </a:extLst>
          </p:cNvPr>
          <p:cNvSpPr>
            <a:spLocks noChangeArrowheads="1"/>
          </p:cNvSpPr>
          <p:nvPr/>
        </p:nvSpPr>
        <p:spPr bwMode="auto">
          <a:xfrm rot="-5400000">
            <a:off x="2883616" y="4529931"/>
            <a:ext cx="112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1</a:t>
            </a:r>
            <a:endParaRPr lang="en-US"/>
          </a:p>
        </p:txBody>
      </p:sp>
      <p:sp>
        <p:nvSpPr>
          <p:cNvPr id="54" name="Rectangle 53">
            <a:extLst>
              <a:ext uri="{FF2B5EF4-FFF2-40B4-BE49-F238E27FC236}">
                <a16:creationId xmlns:a16="http://schemas.microsoft.com/office/drawing/2014/main" id="{AF6E4029-BB4B-D033-690D-E11C8876F768}"/>
              </a:ext>
            </a:extLst>
          </p:cNvPr>
          <p:cNvSpPr>
            <a:spLocks noChangeArrowheads="1"/>
          </p:cNvSpPr>
          <p:nvPr/>
        </p:nvSpPr>
        <p:spPr bwMode="auto">
          <a:xfrm rot="-5400000">
            <a:off x="2883617" y="4074318"/>
            <a:ext cx="1127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0</a:t>
            </a:r>
            <a:endParaRPr lang="en-US"/>
          </a:p>
        </p:txBody>
      </p:sp>
      <p:sp>
        <p:nvSpPr>
          <p:cNvPr id="55" name="Line 54">
            <a:extLst>
              <a:ext uri="{FF2B5EF4-FFF2-40B4-BE49-F238E27FC236}">
                <a16:creationId xmlns:a16="http://schemas.microsoft.com/office/drawing/2014/main" id="{49D4B3F4-7F80-CCED-AD1F-CDD12A7DA8CD}"/>
              </a:ext>
            </a:extLst>
          </p:cNvPr>
          <p:cNvSpPr>
            <a:spLocks noChangeShapeType="1"/>
          </p:cNvSpPr>
          <p:nvPr/>
        </p:nvSpPr>
        <p:spPr bwMode="auto">
          <a:xfrm>
            <a:off x="3533698" y="3584575"/>
            <a:ext cx="912812" cy="1587"/>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 name="Rectangle 55">
            <a:extLst>
              <a:ext uri="{FF2B5EF4-FFF2-40B4-BE49-F238E27FC236}">
                <a16:creationId xmlns:a16="http://schemas.microsoft.com/office/drawing/2014/main" id="{53151340-5229-F523-6C4B-F6534D141F8A}"/>
              </a:ext>
            </a:extLst>
          </p:cNvPr>
          <p:cNvSpPr>
            <a:spLocks noChangeArrowheads="1"/>
          </p:cNvSpPr>
          <p:nvPr/>
        </p:nvSpPr>
        <p:spPr bwMode="auto">
          <a:xfrm>
            <a:off x="4048048" y="3354387"/>
            <a:ext cx="1127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a</a:t>
            </a:r>
            <a:endParaRPr lang="en-US"/>
          </a:p>
        </p:txBody>
      </p:sp>
      <p:sp>
        <p:nvSpPr>
          <p:cNvPr id="57" name="Line 56">
            <a:extLst>
              <a:ext uri="{FF2B5EF4-FFF2-40B4-BE49-F238E27FC236}">
                <a16:creationId xmlns:a16="http://schemas.microsoft.com/office/drawing/2014/main" id="{32DA36E5-6CF2-53F9-A057-2AD67E9D26AC}"/>
              </a:ext>
            </a:extLst>
          </p:cNvPr>
          <p:cNvSpPr>
            <a:spLocks noChangeShapeType="1"/>
          </p:cNvSpPr>
          <p:nvPr/>
        </p:nvSpPr>
        <p:spPr bwMode="auto">
          <a:xfrm>
            <a:off x="3990898" y="4953000"/>
            <a:ext cx="912812" cy="1587"/>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 name="Rectangle 57">
            <a:extLst>
              <a:ext uri="{FF2B5EF4-FFF2-40B4-BE49-F238E27FC236}">
                <a16:creationId xmlns:a16="http://schemas.microsoft.com/office/drawing/2014/main" id="{5E1F10E4-0A91-2BF5-C8BB-BB148AA6C3DD}"/>
              </a:ext>
            </a:extLst>
          </p:cNvPr>
          <p:cNvSpPr>
            <a:spLocks noChangeArrowheads="1"/>
          </p:cNvSpPr>
          <p:nvPr/>
        </p:nvSpPr>
        <p:spPr bwMode="auto">
          <a:xfrm>
            <a:off x="4505248" y="4965700"/>
            <a:ext cx="1127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b</a:t>
            </a:r>
            <a:endParaRPr lang="en-US"/>
          </a:p>
        </p:txBody>
      </p:sp>
      <p:sp>
        <p:nvSpPr>
          <p:cNvPr id="59" name="Line 58">
            <a:extLst>
              <a:ext uri="{FF2B5EF4-FFF2-40B4-BE49-F238E27FC236}">
                <a16:creationId xmlns:a16="http://schemas.microsoft.com/office/drawing/2014/main" id="{A8CB5D04-D7C7-5F78-36E0-7529884744AE}"/>
              </a:ext>
            </a:extLst>
          </p:cNvPr>
          <p:cNvSpPr>
            <a:spLocks noChangeShapeType="1"/>
          </p:cNvSpPr>
          <p:nvPr/>
        </p:nvSpPr>
        <p:spPr bwMode="auto">
          <a:xfrm flipV="1">
            <a:off x="2784398" y="4383087"/>
            <a:ext cx="1587" cy="457200"/>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 name="Rectangle 59">
            <a:extLst>
              <a:ext uri="{FF2B5EF4-FFF2-40B4-BE49-F238E27FC236}">
                <a16:creationId xmlns:a16="http://schemas.microsoft.com/office/drawing/2014/main" id="{23C3D807-5CB9-07E1-91C3-F9CD212B501B}"/>
              </a:ext>
            </a:extLst>
          </p:cNvPr>
          <p:cNvSpPr>
            <a:spLocks noChangeArrowheads="1"/>
          </p:cNvSpPr>
          <p:nvPr/>
        </p:nvSpPr>
        <p:spPr bwMode="auto">
          <a:xfrm rot="-5400000">
            <a:off x="2493886" y="4397374"/>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c</a:t>
            </a:r>
            <a:endParaRPr lang="en-US"/>
          </a:p>
        </p:txBody>
      </p:sp>
      <p:sp>
        <p:nvSpPr>
          <p:cNvPr id="61" name="Freeform 60">
            <a:extLst>
              <a:ext uri="{FF2B5EF4-FFF2-40B4-BE49-F238E27FC236}">
                <a16:creationId xmlns:a16="http://schemas.microsoft.com/office/drawing/2014/main" id="{5964AD88-0407-BDBD-BF45-32C78C14EBD4}"/>
              </a:ext>
            </a:extLst>
          </p:cNvPr>
          <p:cNvSpPr>
            <a:spLocks/>
          </p:cNvSpPr>
          <p:nvPr/>
        </p:nvSpPr>
        <p:spPr bwMode="auto">
          <a:xfrm>
            <a:off x="3590848" y="4425950"/>
            <a:ext cx="715962" cy="342900"/>
          </a:xfrm>
          <a:custGeom>
            <a:avLst/>
            <a:gdLst>
              <a:gd name="T0" fmla="*/ 2147483647 w 451"/>
              <a:gd name="T1" fmla="*/ 2147483647 h 216"/>
              <a:gd name="T2" fmla="*/ 2147483647 w 451"/>
              <a:gd name="T3" fmla="*/ 2147483647 h 216"/>
              <a:gd name="T4" fmla="*/ 2147483647 w 451"/>
              <a:gd name="T5" fmla="*/ 2147483647 h 216"/>
              <a:gd name="T6" fmla="*/ 2147483647 w 451"/>
              <a:gd name="T7" fmla="*/ 2147483647 h 216"/>
              <a:gd name="T8" fmla="*/ 2147483647 w 451"/>
              <a:gd name="T9" fmla="*/ 2147483647 h 216"/>
              <a:gd name="T10" fmla="*/ 2147483647 w 451"/>
              <a:gd name="T11" fmla="*/ 2147483647 h 216"/>
              <a:gd name="T12" fmla="*/ 2147483647 w 451"/>
              <a:gd name="T13" fmla="*/ 2147483647 h 216"/>
              <a:gd name="T14" fmla="*/ 2147483647 w 451"/>
              <a:gd name="T15" fmla="*/ 2147483647 h 216"/>
              <a:gd name="T16" fmla="*/ 2147483647 w 451"/>
              <a:gd name="T17" fmla="*/ 2147483647 h 216"/>
              <a:gd name="T18" fmla="*/ 2147483647 w 451"/>
              <a:gd name="T19" fmla="*/ 2147483647 h 216"/>
              <a:gd name="T20" fmla="*/ 2147483647 w 451"/>
              <a:gd name="T21" fmla="*/ 2147483647 h 216"/>
              <a:gd name="T22" fmla="*/ 2147483647 w 451"/>
              <a:gd name="T23" fmla="*/ 2147483647 h 216"/>
              <a:gd name="T24" fmla="*/ 2147483647 w 451"/>
              <a:gd name="T25" fmla="*/ 2147483647 h 216"/>
              <a:gd name="T26" fmla="*/ 2147483647 w 451"/>
              <a:gd name="T27" fmla="*/ 2147483647 h 216"/>
              <a:gd name="T28" fmla="*/ 2147483647 w 451"/>
              <a:gd name="T29" fmla="*/ 2147483647 h 216"/>
              <a:gd name="T30" fmla="*/ 2147483647 w 451"/>
              <a:gd name="T31" fmla="*/ 2147483647 h 216"/>
              <a:gd name="T32" fmla="*/ 2147483647 w 451"/>
              <a:gd name="T33" fmla="*/ 2147483647 h 216"/>
              <a:gd name="T34" fmla="*/ 2147483647 w 451"/>
              <a:gd name="T35" fmla="*/ 0 h 216"/>
              <a:gd name="T36" fmla="*/ 2147483647 w 451"/>
              <a:gd name="T37" fmla="*/ 0 h 216"/>
              <a:gd name="T38" fmla="*/ 2147483647 w 451"/>
              <a:gd name="T39" fmla="*/ 2147483647 h 216"/>
              <a:gd name="T40" fmla="*/ 2147483647 w 451"/>
              <a:gd name="T41" fmla="*/ 2147483647 h 216"/>
              <a:gd name="T42" fmla="*/ 2147483647 w 451"/>
              <a:gd name="T43" fmla="*/ 2147483647 h 216"/>
              <a:gd name="T44" fmla="*/ 2147483647 w 451"/>
              <a:gd name="T45" fmla="*/ 2147483647 h 216"/>
              <a:gd name="T46" fmla="*/ 2147483647 w 451"/>
              <a:gd name="T47" fmla="*/ 2147483647 h 216"/>
              <a:gd name="T48" fmla="*/ 2147483647 w 451"/>
              <a:gd name="T49" fmla="*/ 2147483647 h 216"/>
              <a:gd name="T50" fmla="*/ 2147483647 w 451"/>
              <a:gd name="T51" fmla="*/ 2147483647 h 216"/>
              <a:gd name="T52" fmla="*/ 0 w 451"/>
              <a:gd name="T53" fmla="*/ 2147483647 h 216"/>
              <a:gd name="T54" fmla="*/ 0 w 451"/>
              <a:gd name="T55" fmla="*/ 2147483647 h 216"/>
              <a:gd name="T56" fmla="*/ 2147483647 w 451"/>
              <a:gd name="T57" fmla="*/ 2147483647 h 216"/>
              <a:gd name="T58" fmla="*/ 2147483647 w 451"/>
              <a:gd name="T59" fmla="*/ 2147483647 h 216"/>
              <a:gd name="T60" fmla="*/ 2147483647 w 451"/>
              <a:gd name="T61" fmla="*/ 2147483647 h 216"/>
              <a:gd name="T62" fmla="*/ 2147483647 w 451"/>
              <a:gd name="T63" fmla="*/ 2147483647 h 216"/>
              <a:gd name="T64" fmla="*/ 2147483647 w 451"/>
              <a:gd name="T65" fmla="*/ 2147483647 h 216"/>
              <a:gd name="T66" fmla="*/ 2147483647 w 451"/>
              <a:gd name="T67" fmla="*/ 2147483647 h 216"/>
              <a:gd name="T68" fmla="*/ 2147483647 w 451"/>
              <a:gd name="T69" fmla="*/ 2147483647 h 216"/>
              <a:gd name="T70" fmla="*/ 2147483647 w 451"/>
              <a:gd name="T71" fmla="*/ 2147483647 h 2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51"/>
              <a:gd name="T109" fmla="*/ 0 h 216"/>
              <a:gd name="T110" fmla="*/ 451 w 451"/>
              <a:gd name="T111" fmla="*/ 216 h 21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51" h="216">
                <a:moveTo>
                  <a:pt x="71" y="216"/>
                </a:moveTo>
                <a:lnTo>
                  <a:pt x="379" y="216"/>
                </a:lnTo>
                <a:lnTo>
                  <a:pt x="386" y="215"/>
                </a:lnTo>
                <a:lnTo>
                  <a:pt x="394" y="214"/>
                </a:lnTo>
                <a:lnTo>
                  <a:pt x="400" y="212"/>
                </a:lnTo>
                <a:lnTo>
                  <a:pt x="407" y="210"/>
                </a:lnTo>
                <a:lnTo>
                  <a:pt x="414" y="207"/>
                </a:lnTo>
                <a:lnTo>
                  <a:pt x="419" y="203"/>
                </a:lnTo>
                <a:lnTo>
                  <a:pt x="425" y="199"/>
                </a:lnTo>
                <a:lnTo>
                  <a:pt x="430" y="195"/>
                </a:lnTo>
                <a:lnTo>
                  <a:pt x="434" y="189"/>
                </a:lnTo>
                <a:lnTo>
                  <a:pt x="439" y="184"/>
                </a:lnTo>
                <a:lnTo>
                  <a:pt x="443" y="178"/>
                </a:lnTo>
                <a:lnTo>
                  <a:pt x="445" y="171"/>
                </a:lnTo>
                <a:lnTo>
                  <a:pt x="448" y="165"/>
                </a:lnTo>
                <a:lnTo>
                  <a:pt x="450" y="158"/>
                </a:lnTo>
                <a:lnTo>
                  <a:pt x="451" y="151"/>
                </a:lnTo>
                <a:lnTo>
                  <a:pt x="451" y="143"/>
                </a:lnTo>
                <a:lnTo>
                  <a:pt x="451" y="72"/>
                </a:lnTo>
                <a:lnTo>
                  <a:pt x="451" y="65"/>
                </a:lnTo>
                <a:lnTo>
                  <a:pt x="450" y="57"/>
                </a:lnTo>
                <a:lnTo>
                  <a:pt x="448" y="51"/>
                </a:lnTo>
                <a:lnTo>
                  <a:pt x="445" y="44"/>
                </a:lnTo>
                <a:lnTo>
                  <a:pt x="443" y="37"/>
                </a:lnTo>
                <a:lnTo>
                  <a:pt x="439" y="32"/>
                </a:lnTo>
                <a:lnTo>
                  <a:pt x="434" y="27"/>
                </a:lnTo>
                <a:lnTo>
                  <a:pt x="430" y="21"/>
                </a:lnTo>
                <a:lnTo>
                  <a:pt x="425" y="17"/>
                </a:lnTo>
                <a:lnTo>
                  <a:pt x="419" y="12"/>
                </a:lnTo>
                <a:lnTo>
                  <a:pt x="414" y="8"/>
                </a:lnTo>
                <a:lnTo>
                  <a:pt x="407" y="6"/>
                </a:lnTo>
                <a:lnTo>
                  <a:pt x="400" y="3"/>
                </a:lnTo>
                <a:lnTo>
                  <a:pt x="394" y="1"/>
                </a:lnTo>
                <a:lnTo>
                  <a:pt x="386" y="0"/>
                </a:lnTo>
                <a:lnTo>
                  <a:pt x="379" y="0"/>
                </a:lnTo>
                <a:lnTo>
                  <a:pt x="71" y="0"/>
                </a:lnTo>
                <a:lnTo>
                  <a:pt x="64" y="0"/>
                </a:lnTo>
                <a:lnTo>
                  <a:pt x="57" y="1"/>
                </a:lnTo>
                <a:lnTo>
                  <a:pt x="51" y="3"/>
                </a:lnTo>
                <a:lnTo>
                  <a:pt x="43" y="6"/>
                </a:lnTo>
                <a:lnTo>
                  <a:pt x="37" y="8"/>
                </a:lnTo>
                <a:lnTo>
                  <a:pt x="32" y="12"/>
                </a:lnTo>
                <a:lnTo>
                  <a:pt x="26" y="17"/>
                </a:lnTo>
                <a:lnTo>
                  <a:pt x="21" y="21"/>
                </a:lnTo>
                <a:lnTo>
                  <a:pt x="16" y="27"/>
                </a:lnTo>
                <a:lnTo>
                  <a:pt x="12" y="32"/>
                </a:lnTo>
                <a:lnTo>
                  <a:pt x="8" y="37"/>
                </a:lnTo>
                <a:lnTo>
                  <a:pt x="5" y="44"/>
                </a:lnTo>
                <a:lnTo>
                  <a:pt x="3" y="51"/>
                </a:lnTo>
                <a:lnTo>
                  <a:pt x="1" y="57"/>
                </a:lnTo>
                <a:lnTo>
                  <a:pt x="0" y="65"/>
                </a:lnTo>
                <a:lnTo>
                  <a:pt x="0" y="72"/>
                </a:lnTo>
                <a:lnTo>
                  <a:pt x="0" y="143"/>
                </a:lnTo>
                <a:lnTo>
                  <a:pt x="0" y="151"/>
                </a:lnTo>
                <a:lnTo>
                  <a:pt x="1" y="158"/>
                </a:lnTo>
                <a:lnTo>
                  <a:pt x="3" y="165"/>
                </a:lnTo>
                <a:lnTo>
                  <a:pt x="5" y="171"/>
                </a:lnTo>
                <a:lnTo>
                  <a:pt x="8" y="178"/>
                </a:lnTo>
                <a:lnTo>
                  <a:pt x="12" y="184"/>
                </a:lnTo>
                <a:lnTo>
                  <a:pt x="16" y="189"/>
                </a:lnTo>
                <a:lnTo>
                  <a:pt x="21" y="195"/>
                </a:lnTo>
                <a:lnTo>
                  <a:pt x="26" y="199"/>
                </a:lnTo>
                <a:lnTo>
                  <a:pt x="32" y="203"/>
                </a:lnTo>
                <a:lnTo>
                  <a:pt x="37" y="207"/>
                </a:lnTo>
                <a:lnTo>
                  <a:pt x="43" y="210"/>
                </a:lnTo>
                <a:lnTo>
                  <a:pt x="51" y="212"/>
                </a:lnTo>
                <a:lnTo>
                  <a:pt x="57" y="214"/>
                </a:lnTo>
                <a:lnTo>
                  <a:pt x="64" y="215"/>
                </a:lnTo>
                <a:lnTo>
                  <a:pt x="71" y="216"/>
                </a:lnTo>
                <a:close/>
              </a:path>
            </a:pathLst>
          </a:custGeom>
          <a:noFill/>
          <a:ln w="30163">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 name="Line 61">
            <a:extLst>
              <a:ext uri="{FF2B5EF4-FFF2-40B4-BE49-F238E27FC236}">
                <a16:creationId xmlns:a16="http://schemas.microsoft.com/office/drawing/2014/main" id="{5ABDABF6-7926-C27D-10EE-908E4DA5737D}"/>
              </a:ext>
            </a:extLst>
          </p:cNvPr>
          <p:cNvSpPr>
            <a:spLocks noChangeShapeType="1"/>
          </p:cNvSpPr>
          <p:nvPr/>
        </p:nvSpPr>
        <p:spPr bwMode="auto">
          <a:xfrm flipH="1">
            <a:off x="3309860" y="4787900"/>
            <a:ext cx="482600" cy="455612"/>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 name="Freeform 62">
            <a:extLst>
              <a:ext uri="{FF2B5EF4-FFF2-40B4-BE49-F238E27FC236}">
                <a16:creationId xmlns:a16="http://schemas.microsoft.com/office/drawing/2014/main" id="{BCF4904A-6E03-8A10-BDCE-6546F73F6DC8}"/>
              </a:ext>
            </a:extLst>
          </p:cNvPr>
          <p:cNvSpPr>
            <a:spLocks/>
          </p:cNvSpPr>
          <p:nvPr/>
        </p:nvSpPr>
        <p:spPr bwMode="auto">
          <a:xfrm>
            <a:off x="4120278" y="4484688"/>
            <a:ext cx="709613" cy="341312"/>
          </a:xfrm>
          <a:custGeom>
            <a:avLst/>
            <a:gdLst>
              <a:gd name="T0" fmla="*/ 2147483647 w 447"/>
              <a:gd name="T1" fmla="*/ 2147483647 h 215"/>
              <a:gd name="T2" fmla="*/ 2147483647 w 447"/>
              <a:gd name="T3" fmla="*/ 2147483647 h 215"/>
              <a:gd name="T4" fmla="*/ 2147483647 w 447"/>
              <a:gd name="T5" fmla="*/ 2147483647 h 215"/>
              <a:gd name="T6" fmla="*/ 2147483647 w 447"/>
              <a:gd name="T7" fmla="*/ 2147483647 h 215"/>
              <a:gd name="T8" fmla="*/ 2147483647 w 447"/>
              <a:gd name="T9" fmla="*/ 2147483647 h 215"/>
              <a:gd name="T10" fmla="*/ 2147483647 w 447"/>
              <a:gd name="T11" fmla="*/ 2147483647 h 215"/>
              <a:gd name="T12" fmla="*/ 2147483647 w 447"/>
              <a:gd name="T13" fmla="*/ 2147483647 h 215"/>
              <a:gd name="T14" fmla="*/ 2147483647 w 447"/>
              <a:gd name="T15" fmla="*/ 2147483647 h 215"/>
              <a:gd name="T16" fmla="*/ 2147483647 w 447"/>
              <a:gd name="T17" fmla="*/ 2147483647 h 215"/>
              <a:gd name="T18" fmla="*/ 2147483647 w 447"/>
              <a:gd name="T19" fmla="*/ 2147483647 h 215"/>
              <a:gd name="T20" fmla="*/ 2147483647 w 447"/>
              <a:gd name="T21" fmla="*/ 2147483647 h 215"/>
              <a:gd name="T22" fmla="*/ 2147483647 w 447"/>
              <a:gd name="T23" fmla="*/ 2147483647 h 215"/>
              <a:gd name="T24" fmla="*/ 2147483647 w 447"/>
              <a:gd name="T25" fmla="*/ 2147483647 h 215"/>
              <a:gd name="T26" fmla="*/ 2147483647 w 447"/>
              <a:gd name="T27" fmla="*/ 2147483647 h 215"/>
              <a:gd name="T28" fmla="*/ 2147483647 w 447"/>
              <a:gd name="T29" fmla="*/ 2147483647 h 215"/>
              <a:gd name="T30" fmla="*/ 2147483647 w 447"/>
              <a:gd name="T31" fmla="*/ 2147483647 h 215"/>
              <a:gd name="T32" fmla="*/ 2147483647 w 447"/>
              <a:gd name="T33" fmla="*/ 2147483647 h 215"/>
              <a:gd name="T34" fmla="*/ 2147483647 w 447"/>
              <a:gd name="T35" fmla="*/ 0 h 215"/>
              <a:gd name="T36" fmla="*/ 2147483647 w 447"/>
              <a:gd name="T37" fmla="*/ 0 h 215"/>
              <a:gd name="T38" fmla="*/ 2147483647 w 447"/>
              <a:gd name="T39" fmla="*/ 2147483647 h 215"/>
              <a:gd name="T40" fmla="*/ 2147483647 w 447"/>
              <a:gd name="T41" fmla="*/ 2147483647 h 215"/>
              <a:gd name="T42" fmla="*/ 2147483647 w 447"/>
              <a:gd name="T43" fmla="*/ 2147483647 h 215"/>
              <a:gd name="T44" fmla="*/ 2147483647 w 447"/>
              <a:gd name="T45" fmla="*/ 2147483647 h 215"/>
              <a:gd name="T46" fmla="*/ 2147483647 w 447"/>
              <a:gd name="T47" fmla="*/ 2147483647 h 215"/>
              <a:gd name="T48" fmla="*/ 2147483647 w 447"/>
              <a:gd name="T49" fmla="*/ 2147483647 h 215"/>
              <a:gd name="T50" fmla="*/ 2147483647 w 447"/>
              <a:gd name="T51" fmla="*/ 2147483647 h 215"/>
              <a:gd name="T52" fmla="*/ 0 w 447"/>
              <a:gd name="T53" fmla="*/ 2147483647 h 215"/>
              <a:gd name="T54" fmla="*/ 0 w 447"/>
              <a:gd name="T55" fmla="*/ 2147483647 h 215"/>
              <a:gd name="T56" fmla="*/ 2147483647 w 447"/>
              <a:gd name="T57" fmla="*/ 2147483647 h 215"/>
              <a:gd name="T58" fmla="*/ 2147483647 w 447"/>
              <a:gd name="T59" fmla="*/ 2147483647 h 215"/>
              <a:gd name="T60" fmla="*/ 2147483647 w 447"/>
              <a:gd name="T61" fmla="*/ 2147483647 h 215"/>
              <a:gd name="T62" fmla="*/ 2147483647 w 447"/>
              <a:gd name="T63" fmla="*/ 2147483647 h 215"/>
              <a:gd name="T64" fmla="*/ 2147483647 w 447"/>
              <a:gd name="T65" fmla="*/ 2147483647 h 215"/>
              <a:gd name="T66" fmla="*/ 2147483647 w 447"/>
              <a:gd name="T67" fmla="*/ 2147483647 h 215"/>
              <a:gd name="T68" fmla="*/ 2147483647 w 447"/>
              <a:gd name="T69" fmla="*/ 2147483647 h 215"/>
              <a:gd name="T70" fmla="*/ 2147483647 w 447"/>
              <a:gd name="T71" fmla="*/ 2147483647 h 21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47"/>
              <a:gd name="T109" fmla="*/ 0 h 215"/>
              <a:gd name="T110" fmla="*/ 447 w 447"/>
              <a:gd name="T111" fmla="*/ 215 h 21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47" h="215">
                <a:moveTo>
                  <a:pt x="72" y="215"/>
                </a:moveTo>
                <a:lnTo>
                  <a:pt x="375" y="215"/>
                </a:lnTo>
                <a:lnTo>
                  <a:pt x="383" y="215"/>
                </a:lnTo>
                <a:lnTo>
                  <a:pt x="389" y="214"/>
                </a:lnTo>
                <a:lnTo>
                  <a:pt x="397" y="212"/>
                </a:lnTo>
                <a:lnTo>
                  <a:pt x="403" y="209"/>
                </a:lnTo>
                <a:lnTo>
                  <a:pt x="409" y="207"/>
                </a:lnTo>
                <a:lnTo>
                  <a:pt x="416" y="203"/>
                </a:lnTo>
                <a:lnTo>
                  <a:pt x="421" y="199"/>
                </a:lnTo>
                <a:lnTo>
                  <a:pt x="427" y="194"/>
                </a:lnTo>
                <a:lnTo>
                  <a:pt x="431" y="189"/>
                </a:lnTo>
                <a:lnTo>
                  <a:pt x="435" y="183"/>
                </a:lnTo>
                <a:lnTo>
                  <a:pt x="438" y="178"/>
                </a:lnTo>
                <a:lnTo>
                  <a:pt x="442" y="171"/>
                </a:lnTo>
                <a:lnTo>
                  <a:pt x="444" y="165"/>
                </a:lnTo>
                <a:lnTo>
                  <a:pt x="446" y="158"/>
                </a:lnTo>
                <a:lnTo>
                  <a:pt x="446" y="151"/>
                </a:lnTo>
                <a:lnTo>
                  <a:pt x="447" y="143"/>
                </a:lnTo>
                <a:lnTo>
                  <a:pt x="447" y="72"/>
                </a:lnTo>
                <a:lnTo>
                  <a:pt x="446" y="64"/>
                </a:lnTo>
                <a:lnTo>
                  <a:pt x="446" y="57"/>
                </a:lnTo>
                <a:lnTo>
                  <a:pt x="444" y="50"/>
                </a:lnTo>
                <a:lnTo>
                  <a:pt x="442" y="44"/>
                </a:lnTo>
                <a:lnTo>
                  <a:pt x="438" y="38"/>
                </a:lnTo>
                <a:lnTo>
                  <a:pt x="435" y="31"/>
                </a:lnTo>
                <a:lnTo>
                  <a:pt x="431" y="26"/>
                </a:lnTo>
                <a:lnTo>
                  <a:pt x="427" y="20"/>
                </a:lnTo>
                <a:lnTo>
                  <a:pt x="421" y="16"/>
                </a:lnTo>
                <a:lnTo>
                  <a:pt x="416" y="12"/>
                </a:lnTo>
                <a:lnTo>
                  <a:pt x="409" y="9"/>
                </a:lnTo>
                <a:lnTo>
                  <a:pt x="403" y="5"/>
                </a:lnTo>
                <a:lnTo>
                  <a:pt x="397" y="3"/>
                </a:lnTo>
                <a:lnTo>
                  <a:pt x="389" y="1"/>
                </a:lnTo>
                <a:lnTo>
                  <a:pt x="383" y="0"/>
                </a:lnTo>
                <a:lnTo>
                  <a:pt x="375" y="0"/>
                </a:lnTo>
                <a:lnTo>
                  <a:pt x="72" y="0"/>
                </a:lnTo>
                <a:lnTo>
                  <a:pt x="64" y="0"/>
                </a:lnTo>
                <a:lnTo>
                  <a:pt x="57" y="1"/>
                </a:lnTo>
                <a:lnTo>
                  <a:pt x="51" y="3"/>
                </a:lnTo>
                <a:lnTo>
                  <a:pt x="44" y="5"/>
                </a:lnTo>
                <a:lnTo>
                  <a:pt x="38" y="9"/>
                </a:lnTo>
                <a:lnTo>
                  <a:pt x="32" y="12"/>
                </a:lnTo>
                <a:lnTo>
                  <a:pt x="26" y="16"/>
                </a:lnTo>
                <a:lnTo>
                  <a:pt x="21" y="20"/>
                </a:lnTo>
                <a:lnTo>
                  <a:pt x="16" y="26"/>
                </a:lnTo>
                <a:lnTo>
                  <a:pt x="13" y="31"/>
                </a:lnTo>
                <a:lnTo>
                  <a:pt x="9" y="38"/>
                </a:lnTo>
                <a:lnTo>
                  <a:pt x="5" y="44"/>
                </a:lnTo>
                <a:lnTo>
                  <a:pt x="4" y="50"/>
                </a:lnTo>
                <a:lnTo>
                  <a:pt x="2" y="57"/>
                </a:lnTo>
                <a:lnTo>
                  <a:pt x="1" y="64"/>
                </a:lnTo>
                <a:lnTo>
                  <a:pt x="0" y="72"/>
                </a:lnTo>
                <a:lnTo>
                  <a:pt x="0" y="143"/>
                </a:lnTo>
                <a:lnTo>
                  <a:pt x="1" y="151"/>
                </a:lnTo>
                <a:lnTo>
                  <a:pt x="2" y="158"/>
                </a:lnTo>
                <a:lnTo>
                  <a:pt x="4" y="165"/>
                </a:lnTo>
                <a:lnTo>
                  <a:pt x="5" y="171"/>
                </a:lnTo>
                <a:lnTo>
                  <a:pt x="9" y="178"/>
                </a:lnTo>
                <a:lnTo>
                  <a:pt x="13" y="183"/>
                </a:lnTo>
                <a:lnTo>
                  <a:pt x="16" y="189"/>
                </a:lnTo>
                <a:lnTo>
                  <a:pt x="21" y="194"/>
                </a:lnTo>
                <a:lnTo>
                  <a:pt x="26" y="199"/>
                </a:lnTo>
                <a:lnTo>
                  <a:pt x="32" y="203"/>
                </a:lnTo>
                <a:lnTo>
                  <a:pt x="38" y="207"/>
                </a:lnTo>
                <a:lnTo>
                  <a:pt x="44" y="209"/>
                </a:lnTo>
                <a:lnTo>
                  <a:pt x="51" y="212"/>
                </a:lnTo>
                <a:lnTo>
                  <a:pt x="57" y="214"/>
                </a:lnTo>
                <a:lnTo>
                  <a:pt x="64" y="215"/>
                </a:lnTo>
                <a:lnTo>
                  <a:pt x="72" y="215"/>
                </a:lnTo>
                <a:close/>
              </a:path>
            </a:pathLst>
          </a:custGeom>
          <a:noFill/>
          <a:ln w="30163">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 name="Line 63">
            <a:extLst>
              <a:ext uri="{FF2B5EF4-FFF2-40B4-BE49-F238E27FC236}">
                <a16:creationId xmlns:a16="http://schemas.microsoft.com/office/drawing/2014/main" id="{3ACF520B-348F-D3EC-C38B-E205B2891800}"/>
              </a:ext>
            </a:extLst>
          </p:cNvPr>
          <p:cNvSpPr>
            <a:spLocks noChangeShapeType="1"/>
          </p:cNvSpPr>
          <p:nvPr/>
        </p:nvSpPr>
        <p:spPr bwMode="auto">
          <a:xfrm flipH="1">
            <a:off x="4783061" y="4358848"/>
            <a:ext cx="284162" cy="11430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 name="Rectangle 65">
            <a:extLst>
              <a:ext uri="{FF2B5EF4-FFF2-40B4-BE49-F238E27FC236}">
                <a16:creationId xmlns:a16="http://schemas.microsoft.com/office/drawing/2014/main" id="{F29A3029-6FF0-F0C0-401E-5CFAB7546BEC}"/>
              </a:ext>
            </a:extLst>
          </p:cNvPr>
          <p:cNvSpPr>
            <a:spLocks noChangeArrowheads="1"/>
          </p:cNvSpPr>
          <p:nvPr/>
        </p:nvSpPr>
        <p:spPr bwMode="auto">
          <a:xfrm>
            <a:off x="5413298" y="4216400"/>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c</a:t>
            </a:r>
            <a:endParaRPr lang="en-US"/>
          </a:p>
        </p:txBody>
      </p:sp>
      <p:sp>
        <p:nvSpPr>
          <p:cNvPr id="67" name="Rectangle 66">
            <a:extLst>
              <a:ext uri="{FF2B5EF4-FFF2-40B4-BE49-F238E27FC236}">
                <a16:creationId xmlns:a16="http://schemas.microsoft.com/office/drawing/2014/main" id="{C74DF770-9291-99E5-ECB5-6A50556667B3}"/>
              </a:ext>
            </a:extLst>
          </p:cNvPr>
          <p:cNvSpPr>
            <a:spLocks noChangeArrowheads="1"/>
          </p:cNvSpPr>
          <p:nvPr/>
        </p:nvSpPr>
        <p:spPr bwMode="auto">
          <a:xfrm>
            <a:off x="5073573" y="4216400"/>
            <a:ext cx="112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b</a:t>
            </a:r>
            <a:endParaRPr lang="en-US"/>
          </a:p>
        </p:txBody>
      </p:sp>
      <p:sp>
        <p:nvSpPr>
          <p:cNvPr id="68" name="Rectangle 68">
            <a:extLst>
              <a:ext uri="{FF2B5EF4-FFF2-40B4-BE49-F238E27FC236}">
                <a16:creationId xmlns:a16="http://schemas.microsoft.com/office/drawing/2014/main" id="{D329AF34-C1BB-335B-51A6-64C03F2619B0}"/>
              </a:ext>
            </a:extLst>
          </p:cNvPr>
          <p:cNvSpPr>
            <a:spLocks noChangeArrowheads="1"/>
          </p:cNvSpPr>
          <p:nvPr/>
        </p:nvSpPr>
        <p:spPr bwMode="auto">
          <a:xfrm>
            <a:off x="3563860" y="5248275"/>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c</a:t>
            </a:r>
            <a:endParaRPr lang="en-US"/>
          </a:p>
        </p:txBody>
      </p:sp>
      <p:sp>
        <p:nvSpPr>
          <p:cNvPr id="69" name="Rectangle 69">
            <a:extLst>
              <a:ext uri="{FF2B5EF4-FFF2-40B4-BE49-F238E27FC236}">
                <a16:creationId xmlns:a16="http://schemas.microsoft.com/office/drawing/2014/main" id="{CD5D6C15-AAF2-32DA-38F6-B8F38590F4FA}"/>
              </a:ext>
            </a:extLst>
          </p:cNvPr>
          <p:cNvSpPr>
            <a:spLocks noChangeArrowheads="1"/>
          </p:cNvSpPr>
          <p:nvPr/>
        </p:nvSpPr>
        <p:spPr bwMode="auto">
          <a:xfrm>
            <a:off x="3206673" y="5248275"/>
            <a:ext cx="1127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a</a:t>
            </a:r>
            <a:endParaRPr lang="en-US"/>
          </a:p>
        </p:txBody>
      </p:sp>
      <p:sp>
        <p:nvSpPr>
          <p:cNvPr id="70" name="Freeform 71">
            <a:extLst>
              <a:ext uri="{FF2B5EF4-FFF2-40B4-BE49-F238E27FC236}">
                <a16:creationId xmlns:a16="http://schemas.microsoft.com/office/drawing/2014/main" id="{F1D1B1E8-5EA1-98B4-DCD5-092AF7480CC3}"/>
              </a:ext>
            </a:extLst>
          </p:cNvPr>
          <p:cNvSpPr>
            <a:spLocks/>
          </p:cNvSpPr>
          <p:nvPr/>
        </p:nvSpPr>
        <p:spPr bwMode="auto">
          <a:xfrm>
            <a:off x="4078210" y="4041775"/>
            <a:ext cx="285750" cy="757237"/>
          </a:xfrm>
          <a:custGeom>
            <a:avLst/>
            <a:gdLst>
              <a:gd name="T0" fmla="*/ 2147483647 w 180"/>
              <a:gd name="T1" fmla="*/ 2147483647 h 477"/>
              <a:gd name="T2" fmla="*/ 2147483647 w 180"/>
              <a:gd name="T3" fmla="*/ 2147483647 h 477"/>
              <a:gd name="T4" fmla="*/ 2147483647 w 180"/>
              <a:gd name="T5" fmla="*/ 2147483647 h 477"/>
              <a:gd name="T6" fmla="*/ 2147483647 w 180"/>
              <a:gd name="T7" fmla="*/ 2147483647 h 477"/>
              <a:gd name="T8" fmla="*/ 2147483647 w 180"/>
              <a:gd name="T9" fmla="*/ 2147483647 h 477"/>
              <a:gd name="T10" fmla="*/ 2147483647 w 180"/>
              <a:gd name="T11" fmla="*/ 2147483647 h 477"/>
              <a:gd name="T12" fmla="*/ 2147483647 w 180"/>
              <a:gd name="T13" fmla="*/ 2147483647 h 477"/>
              <a:gd name="T14" fmla="*/ 2147483647 w 180"/>
              <a:gd name="T15" fmla="*/ 2147483647 h 477"/>
              <a:gd name="T16" fmla="*/ 2147483647 w 180"/>
              <a:gd name="T17" fmla="*/ 2147483647 h 477"/>
              <a:gd name="T18" fmla="*/ 2147483647 w 180"/>
              <a:gd name="T19" fmla="*/ 2147483647 h 477"/>
              <a:gd name="T20" fmla="*/ 2147483647 w 180"/>
              <a:gd name="T21" fmla="*/ 2147483647 h 477"/>
              <a:gd name="T22" fmla="*/ 2147483647 w 180"/>
              <a:gd name="T23" fmla="*/ 2147483647 h 477"/>
              <a:gd name="T24" fmla="*/ 2147483647 w 180"/>
              <a:gd name="T25" fmla="*/ 2147483647 h 477"/>
              <a:gd name="T26" fmla="*/ 2147483647 w 180"/>
              <a:gd name="T27" fmla="*/ 2147483647 h 477"/>
              <a:gd name="T28" fmla="*/ 2147483647 w 180"/>
              <a:gd name="T29" fmla="*/ 2147483647 h 477"/>
              <a:gd name="T30" fmla="*/ 2147483647 w 180"/>
              <a:gd name="T31" fmla="*/ 2147483647 h 477"/>
              <a:gd name="T32" fmla="*/ 2147483647 w 180"/>
              <a:gd name="T33" fmla="*/ 2147483647 h 477"/>
              <a:gd name="T34" fmla="*/ 2147483647 w 180"/>
              <a:gd name="T35" fmla="*/ 0 h 477"/>
              <a:gd name="T36" fmla="*/ 2147483647 w 180"/>
              <a:gd name="T37" fmla="*/ 0 h 477"/>
              <a:gd name="T38" fmla="*/ 2147483647 w 180"/>
              <a:gd name="T39" fmla="*/ 2147483647 h 477"/>
              <a:gd name="T40" fmla="*/ 2147483647 w 180"/>
              <a:gd name="T41" fmla="*/ 2147483647 h 477"/>
              <a:gd name="T42" fmla="*/ 2147483647 w 180"/>
              <a:gd name="T43" fmla="*/ 2147483647 h 477"/>
              <a:gd name="T44" fmla="*/ 2147483647 w 180"/>
              <a:gd name="T45" fmla="*/ 2147483647 h 477"/>
              <a:gd name="T46" fmla="*/ 2147483647 w 180"/>
              <a:gd name="T47" fmla="*/ 2147483647 h 477"/>
              <a:gd name="T48" fmla="*/ 2147483647 w 180"/>
              <a:gd name="T49" fmla="*/ 2147483647 h 477"/>
              <a:gd name="T50" fmla="*/ 2147483647 w 180"/>
              <a:gd name="T51" fmla="*/ 2147483647 h 477"/>
              <a:gd name="T52" fmla="*/ 0 w 180"/>
              <a:gd name="T53" fmla="*/ 2147483647 h 477"/>
              <a:gd name="T54" fmla="*/ 0 w 180"/>
              <a:gd name="T55" fmla="*/ 2147483647 h 477"/>
              <a:gd name="T56" fmla="*/ 2147483647 w 180"/>
              <a:gd name="T57" fmla="*/ 2147483647 h 477"/>
              <a:gd name="T58" fmla="*/ 2147483647 w 180"/>
              <a:gd name="T59" fmla="*/ 2147483647 h 477"/>
              <a:gd name="T60" fmla="*/ 2147483647 w 180"/>
              <a:gd name="T61" fmla="*/ 2147483647 h 477"/>
              <a:gd name="T62" fmla="*/ 2147483647 w 180"/>
              <a:gd name="T63" fmla="*/ 2147483647 h 477"/>
              <a:gd name="T64" fmla="*/ 2147483647 w 180"/>
              <a:gd name="T65" fmla="*/ 2147483647 h 477"/>
              <a:gd name="T66" fmla="*/ 2147483647 w 180"/>
              <a:gd name="T67" fmla="*/ 2147483647 h 477"/>
              <a:gd name="T68" fmla="*/ 2147483647 w 180"/>
              <a:gd name="T69" fmla="*/ 2147483647 h 477"/>
              <a:gd name="T70" fmla="*/ 2147483647 w 180"/>
              <a:gd name="T71" fmla="*/ 2147483647 h 47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0"/>
              <a:gd name="T109" fmla="*/ 0 h 477"/>
              <a:gd name="T110" fmla="*/ 180 w 180"/>
              <a:gd name="T111" fmla="*/ 477 h 47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0" h="477">
                <a:moveTo>
                  <a:pt x="72" y="477"/>
                </a:moveTo>
                <a:lnTo>
                  <a:pt x="108" y="477"/>
                </a:lnTo>
                <a:lnTo>
                  <a:pt x="116" y="477"/>
                </a:lnTo>
                <a:lnTo>
                  <a:pt x="122" y="475"/>
                </a:lnTo>
                <a:lnTo>
                  <a:pt x="129" y="473"/>
                </a:lnTo>
                <a:lnTo>
                  <a:pt x="136" y="471"/>
                </a:lnTo>
                <a:lnTo>
                  <a:pt x="142" y="468"/>
                </a:lnTo>
                <a:lnTo>
                  <a:pt x="148" y="464"/>
                </a:lnTo>
                <a:lnTo>
                  <a:pt x="154" y="460"/>
                </a:lnTo>
                <a:lnTo>
                  <a:pt x="159" y="456"/>
                </a:lnTo>
                <a:lnTo>
                  <a:pt x="164" y="450"/>
                </a:lnTo>
                <a:lnTo>
                  <a:pt x="167" y="445"/>
                </a:lnTo>
                <a:lnTo>
                  <a:pt x="171" y="439"/>
                </a:lnTo>
                <a:lnTo>
                  <a:pt x="175" y="432"/>
                </a:lnTo>
                <a:lnTo>
                  <a:pt x="176" y="426"/>
                </a:lnTo>
                <a:lnTo>
                  <a:pt x="178" y="420"/>
                </a:lnTo>
                <a:lnTo>
                  <a:pt x="179" y="412"/>
                </a:lnTo>
                <a:lnTo>
                  <a:pt x="180" y="405"/>
                </a:lnTo>
                <a:lnTo>
                  <a:pt x="180" y="71"/>
                </a:lnTo>
                <a:lnTo>
                  <a:pt x="179" y="64"/>
                </a:lnTo>
                <a:lnTo>
                  <a:pt x="178" y="57"/>
                </a:lnTo>
                <a:lnTo>
                  <a:pt x="176" y="50"/>
                </a:lnTo>
                <a:lnTo>
                  <a:pt x="175" y="43"/>
                </a:lnTo>
                <a:lnTo>
                  <a:pt x="171" y="37"/>
                </a:lnTo>
                <a:lnTo>
                  <a:pt x="167" y="31"/>
                </a:lnTo>
                <a:lnTo>
                  <a:pt x="164" y="26"/>
                </a:lnTo>
                <a:lnTo>
                  <a:pt x="159" y="21"/>
                </a:lnTo>
                <a:lnTo>
                  <a:pt x="154" y="16"/>
                </a:lnTo>
                <a:lnTo>
                  <a:pt x="148" y="11"/>
                </a:lnTo>
                <a:lnTo>
                  <a:pt x="142" y="8"/>
                </a:lnTo>
                <a:lnTo>
                  <a:pt x="136" y="5"/>
                </a:lnTo>
                <a:lnTo>
                  <a:pt x="129" y="2"/>
                </a:lnTo>
                <a:lnTo>
                  <a:pt x="122" y="2"/>
                </a:lnTo>
                <a:lnTo>
                  <a:pt x="116" y="0"/>
                </a:lnTo>
                <a:lnTo>
                  <a:pt x="108" y="0"/>
                </a:lnTo>
                <a:lnTo>
                  <a:pt x="72" y="0"/>
                </a:lnTo>
                <a:lnTo>
                  <a:pt x="65" y="0"/>
                </a:lnTo>
                <a:lnTo>
                  <a:pt x="58" y="2"/>
                </a:lnTo>
                <a:lnTo>
                  <a:pt x="50" y="2"/>
                </a:lnTo>
                <a:lnTo>
                  <a:pt x="44" y="5"/>
                </a:lnTo>
                <a:lnTo>
                  <a:pt x="38" y="8"/>
                </a:lnTo>
                <a:lnTo>
                  <a:pt x="31" y="11"/>
                </a:lnTo>
                <a:lnTo>
                  <a:pt x="26" y="16"/>
                </a:lnTo>
                <a:lnTo>
                  <a:pt x="22" y="21"/>
                </a:lnTo>
                <a:lnTo>
                  <a:pt x="17" y="26"/>
                </a:lnTo>
                <a:lnTo>
                  <a:pt x="12" y="31"/>
                </a:lnTo>
                <a:lnTo>
                  <a:pt x="9" y="37"/>
                </a:lnTo>
                <a:lnTo>
                  <a:pt x="6" y="43"/>
                </a:lnTo>
                <a:lnTo>
                  <a:pt x="3" y="50"/>
                </a:lnTo>
                <a:lnTo>
                  <a:pt x="2" y="57"/>
                </a:lnTo>
                <a:lnTo>
                  <a:pt x="1" y="64"/>
                </a:lnTo>
                <a:lnTo>
                  <a:pt x="0" y="71"/>
                </a:lnTo>
                <a:lnTo>
                  <a:pt x="0" y="405"/>
                </a:lnTo>
                <a:lnTo>
                  <a:pt x="1" y="412"/>
                </a:lnTo>
                <a:lnTo>
                  <a:pt x="2" y="420"/>
                </a:lnTo>
                <a:lnTo>
                  <a:pt x="3" y="426"/>
                </a:lnTo>
                <a:lnTo>
                  <a:pt x="6" y="432"/>
                </a:lnTo>
                <a:lnTo>
                  <a:pt x="9" y="439"/>
                </a:lnTo>
                <a:lnTo>
                  <a:pt x="12" y="445"/>
                </a:lnTo>
                <a:lnTo>
                  <a:pt x="17" y="450"/>
                </a:lnTo>
                <a:lnTo>
                  <a:pt x="22" y="456"/>
                </a:lnTo>
                <a:lnTo>
                  <a:pt x="26" y="460"/>
                </a:lnTo>
                <a:lnTo>
                  <a:pt x="31" y="464"/>
                </a:lnTo>
                <a:lnTo>
                  <a:pt x="38" y="468"/>
                </a:lnTo>
                <a:lnTo>
                  <a:pt x="44" y="471"/>
                </a:lnTo>
                <a:lnTo>
                  <a:pt x="50" y="473"/>
                </a:lnTo>
                <a:lnTo>
                  <a:pt x="58" y="475"/>
                </a:lnTo>
                <a:lnTo>
                  <a:pt x="65" y="477"/>
                </a:lnTo>
                <a:lnTo>
                  <a:pt x="72" y="477"/>
                </a:lnTo>
                <a:close/>
              </a:path>
            </a:pathLst>
          </a:custGeom>
          <a:noFill/>
          <a:ln w="30163">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 name="Line 72">
            <a:extLst>
              <a:ext uri="{FF2B5EF4-FFF2-40B4-BE49-F238E27FC236}">
                <a16:creationId xmlns:a16="http://schemas.microsoft.com/office/drawing/2014/main" id="{BE79626F-FAA3-DB4A-069C-2FE98D88DB26}"/>
              </a:ext>
            </a:extLst>
          </p:cNvPr>
          <p:cNvSpPr>
            <a:spLocks noChangeShapeType="1"/>
          </p:cNvSpPr>
          <p:nvPr/>
        </p:nvSpPr>
        <p:spPr bwMode="auto">
          <a:xfrm flipH="1">
            <a:off x="4232992" y="4722813"/>
            <a:ext cx="119856" cy="517524"/>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 name="Rectangle 73">
            <a:extLst>
              <a:ext uri="{FF2B5EF4-FFF2-40B4-BE49-F238E27FC236}">
                <a16:creationId xmlns:a16="http://schemas.microsoft.com/office/drawing/2014/main" id="{35E270D8-01B2-5924-D432-E7FE2C530F91}"/>
              </a:ext>
            </a:extLst>
          </p:cNvPr>
          <p:cNvSpPr>
            <a:spLocks noChangeArrowheads="1"/>
          </p:cNvSpPr>
          <p:nvPr/>
        </p:nvSpPr>
        <p:spPr bwMode="auto">
          <a:xfrm>
            <a:off x="4394123" y="5272087"/>
            <a:ext cx="1127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b</a:t>
            </a:r>
            <a:endParaRPr lang="en-US"/>
          </a:p>
        </p:txBody>
      </p:sp>
      <p:sp>
        <p:nvSpPr>
          <p:cNvPr id="73" name="Rectangle 74">
            <a:extLst>
              <a:ext uri="{FF2B5EF4-FFF2-40B4-BE49-F238E27FC236}">
                <a16:creationId xmlns:a16="http://schemas.microsoft.com/office/drawing/2014/main" id="{195E9A0A-AEBC-B6CC-27F1-DD57A31B83E5}"/>
              </a:ext>
            </a:extLst>
          </p:cNvPr>
          <p:cNvSpPr>
            <a:spLocks noChangeArrowheads="1"/>
          </p:cNvSpPr>
          <p:nvPr/>
        </p:nvSpPr>
        <p:spPr bwMode="auto">
          <a:xfrm>
            <a:off x="4095673" y="5272087"/>
            <a:ext cx="1127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a</a:t>
            </a:r>
            <a:endParaRPr lang="en-US"/>
          </a:p>
        </p:txBody>
      </p:sp>
      <p:sp>
        <p:nvSpPr>
          <p:cNvPr id="74" name="Rectangle 76">
            <a:extLst>
              <a:ext uri="{FF2B5EF4-FFF2-40B4-BE49-F238E27FC236}">
                <a16:creationId xmlns:a16="http://schemas.microsoft.com/office/drawing/2014/main" id="{FB0361A8-5078-550B-A72B-BA69081AF4B2}"/>
              </a:ext>
            </a:extLst>
          </p:cNvPr>
          <p:cNvSpPr>
            <a:spLocks noChangeArrowheads="1"/>
          </p:cNvSpPr>
          <p:nvPr/>
        </p:nvSpPr>
        <p:spPr bwMode="auto">
          <a:xfrm flipV="1">
            <a:off x="3346373" y="5281612"/>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v</a:t>
            </a:r>
            <a:endParaRPr lang="en-US"/>
          </a:p>
        </p:txBody>
      </p:sp>
      <p:sp>
        <p:nvSpPr>
          <p:cNvPr id="75" name="Rectangle 77">
            <a:extLst>
              <a:ext uri="{FF2B5EF4-FFF2-40B4-BE49-F238E27FC236}">
                <a16:creationId xmlns:a16="http://schemas.microsoft.com/office/drawing/2014/main" id="{7F1D935F-0CAE-7D1C-02ED-6A2C01C85279}"/>
              </a:ext>
            </a:extLst>
          </p:cNvPr>
          <p:cNvSpPr>
            <a:spLocks noChangeArrowheads="1"/>
          </p:cNvSpPr>
          <p:nvPr/>
        </p:nvSpPr>
        <p:spPr bwMode="auto">
          <a:xfrm flipV="1">
            <a:off x="4251248" y="5291137"/>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v</a:t>
            </a:r>
            <a:endParaRPr lang="en-US"/>
          </a:p>
        </p:txBody>
      </p:sp>
      <p:sp>
        <p:nvSpPr>
          <p:cNvPr id="76" name="Rectangle 78">
            <a:extLst>
              <a:ext uri="{FF2B5EF4-FFF2-40B4-BE49-F238E27FC236}">
                <a16:creationId xmlns:a16="http://schemas.microsoft.com/office/drawing/2014/main" id="{49475264-73BD-D6E4-FCBF-7CD04737D189}"/>
              </a:ext>
            </a:extLst>
          </p:cNvPr>
          <p:cNvSpPr>
            <a:spLocks noChangeArrowheads="1"/>
          </p:cNvSpPr>
          <p:nvPr/>
        </p:nvSpPr>
        <p:spPr bwMode="auto">
          <a:xfrm flipV="1">
            <a:off x="5211686" y="4252912"/>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v</a:t>
            </a:r>
            <a:endParaRPr lang="en-US"/>
          </a:p>
        </p:txBody>
      </p:sp>
      <p:pic>
        <p:nvPicPr>
          <p:cNvPr id="77" name="Picture 76" descr="ss1-majority-logic-diagram.emf">
            <a:extLst>
              <a:ext uri="{FF2B5EF4-FFF2-40B4-BE49-F238E27FC236}">
                <a16:creationId xmlns:a16="http://schemas.microsoft.com/office/drawing/2014/main" id="{4B74A237-63EB-DD21-189B-5535B1D6964B}"/>
              </a:ext>
            </a:extLst>
          </p:cNvPr>
          <p:cNvPicPr>
            <a:picLocks noChangeAspect="1"/>
          </p:cNvPicPr>
          <p:nvPr/>
        </p:nvPicPr>
        <p:blipFill>
          <a:blip r:embed="rId2"/>
          <a:stretch>
            <a:fillRect/>
          </a:stretch>
        </p:blipFill>
        <p:spPr>
          <a:xfrm>
            <a:off x="5953488" y="3684827"/>
            <a:ext cx="2838901" cy="1625120"/>
          </a:xfrm>
          <a:prstGeom prst="rect">
            <a:avLst/>
          </a:prstGeom>
        </p:spPr>
      </p:pic>
      <p:sp>
        <p:nvSpPr>
          <p:cNvPr id="78" name="TextBox 77">
            <a:extLst>
              <a:ext uri="{FF2B5EF4-FFF2-40B4-BE49-F238E27FC236}">
                <a16:creationId xmlns:a16="http://schemas.microsoft.com/office/drawing/2014/main" id="{3069AA8E-8CE5-2F8C-A202-7E99B3AD1590}"/>
              </a:ext>
            </a:extLst>
          </p:cNvPr>
          <p:cNvSpPr txBox="1"/>
          <p:nvPr/>
        </p:nvSpPr>
        <p:spPr>
          <a:xfrm>
            <a:off x="8490523" y="4416623"/>
            <a:ext cx="434734" cy="307777"/>
          </a:xfrm>
          <a:prstGeom prst="rect">
            <a:avLst/>
          </a:prstGeom>
          <a:solidFill>
            <a:schemeClr val="bg1"/>
          </a:solidFill>
        </p:spPr>
        <p:txBody>
          <a:bodyPr wrap="none" rtlCol="0">
            <a:spAutoFit/>
          </a:bodyPr>
          <a:lstStyle/>
          <a:p>
            <a:r>
              <a:rPr lang="en-US" sz="1400" dirty="0"/>
              <a:t>out</a:t>
            </a:r>
          </a:p>
        </p:txBody>
      </p:sp>
    </p:spTree>
    <p:extLst>
      <p:ext uri="{BB962C8B-B14F-4D97-AF65-F5344CB8AC3E}">
        <p14:creationId xmlns:p14="http://schemas.microsoft.com/office/powerpoint/2010/main" val="307604128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to test?</a:t>
            </a:r>
          </a:p>
        </p:txBody>
      </p:sp>
      <p:sp>
        <p:nvSpPr>
          <p:cNvPr id="3" name="Content Placeholder 2"/>
          <p:cNvSpPr>
            <a:spLocks noGrp="1"/>
          </p:cNvSpPr>
          <p:nvPr>
            <p:ph idx="1"/>
          </p:nvPr>
        </p:nvSpPr>
        <p:spPr>
          <a:xfrm>
            <a:off x="457200" y="1600200"/>
            <a:ext cx="8229600" cy="4648200"/>
          </a:xfrm>
        </p:spPr>
        <p:txBody>
          <a:bodyPr>
            <a:normAutofit fontScale="85000" lnSpcReduction="20000"/>
          </a:bodyPr>
          <a:lstStyle/>
          <a:p>
            <a:r>
              <a:rPr lang="en-US" dirty="0"/>
              <a:t>If feasible: </a:t>
            </a:r>
            <a:r>
              <a:rPr lang="en-US" i="1" dirty="0"/>
              <a:t>everything!</a:t>
            </a:r>
            <a:r>
              <a:rPr lang="en-US" dirty="0"/>
              <a:t>   Only smaller designs.</a:t>
            </a:r>
          </a:p>
          <a:p>
            <a:r>
              <a:rPr lang="en-US" dirty="0"/>
              <a:t>For larger designs testing “everything” is not feasible.   In that case, you focus on “corner cases” and things “that could go wrong”.</a:t>
            </a:r>
          </a:p>
          <a:p>
            <a:r>
              <a:rPr lang="en-US" dirty="0">
                <a:solidFill>
                  <a:srgbClr val="0000FF"/>
                </a:solidFill>
              </a:rPr>
              <a:t>At a minimum, each line of your synthesizable Verilog code should be “exercised” by at least one test in your testbench.   That means that line does something for that test.  </a:t>
            </a:r>
            <a:r>
              <a:rPr lang="en-US">
                <a:solidFill>
                  <a:srgbClr val="0000FF"/>
                </a:solidFill>
              </a:rPr>
              <a:t>This </a:t>
            </a:r>
            <a:r>
              <a:rPr lang="en-US" dirty="0">
                <a:solidFill>
                  <a:srgbClr val="0000FF"/>
                </a:solidFill>
              </a:rPr>
              <a:t>is not a guarantee you are testing everything, but a good start.</a:t>
            </a:r>
          </a:p>
          <a:p>
            <a:r>
              <a:rPr lang="en-US" dirty="0"/>
              <a:t>No complete algorithm / recipe.  “Formal verification” is one approach but currently “blows up” for large designs.   One can speculate machine learning could be used to lower human effort—likely won’t be foolproof.</a:t>
            </a:r>
          </a:p>
        </p:txBody>
      </p:sp>
      <p:sp>
        <p:nvSpPr>
          <p:cNvPr id="4" name="Slide Number Placeholder 3"/>
          <p:cNvSpPr>
            <a:spLocks noGrp="1"/>
          </p:cNvSpPr>
          <p:nvPr>
            <p:ph type="sldNum" sz="quarter" idx="12"/>
          </p:nvPr>
        </p:nvSpPr>
        <p:spPr/>
        <p:txBody>
          <a:bodyPr/>
          <a:lstStyle/>
          <a:p>
            <a:fld id="{91428E00-80DD-2147-9602-1B9AC9547B01}" type="slidenum">
              <a:rPr lang="en-US" smtClean="0"/>
              <a:pPr/>
              <a:t>120</a:t>
            </a:fld>
            <a:endParaRPr lang="en-US"/>
          </a:p>
        </p:txBody>
      </p:sp>
      <p:sp>
        <p:nvSpPr>
          <p:cNvPr id="6" name="Footer Placeholder 5">
            <a:extLst>
              <a:ext uri="{FF2B5EF4-FFF2-40B4-BE49-F238E27FC236}">
                <a16:creationId xmlns:a16="http://schemas.microsoft.com/office/drawing/2014/main" id="{E653E697-CFCF-374F-8DC9-D50D4AE9B604}"/>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116417754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Strategies for Designing Tests</a:t>
            </a:r>
          </a:p>
        </p:txBody>
      </p:sp>
      <p:sp>
        <p:nvSpPr>
          <p:cNvPr id="3" name="Content Placeholder 2"/>
          <p:cNvSpPr>
            <a:spLocks noGrp="1"/>
          </p:cNvSpPr>
          <p:nvPr>
            <p:ph idx="1"/>
          </p:nvPr>
        </p:nvSpPr>
        <p:spPr/>
        <p:txBody>
          <a:bodyPr>
            <a:normAutofit fontScale="92500" lnSpcReduction="10000"/>
          </a:bodyPr>
          <a:lstStyle/>
          <a:p>
            <a:r>
              <a:rPr lang="en-US" dirty="0"/>
              <a:t>Start simple and built up:</a:t>
            </a:r>
          </a:p>
          <a:p>
            <a:pPr lvl="1"/>
            <a:r>
              <a:rPr lang="en-US" dirty="0"/>
              <a:t>Test functionality of single blocks (unit testing).</a:t>
            </a:r>
          </a:p>
          <a:p>
            <a:pPr lvl="1"/>
            <a:r>
              <a:rPr lang="en-US" dirty="0"/>
              <a:t>Test combinations of blocks (full system testing).</a:t>
            </a:r>
          </a:p>
          <a:p>
            <a:r>
              <a:rPr lang="en-US" dirty="0"/>
              <a:t>Test both what should happen does happen AND what should NOT happen does NOT happen.</a:t>
            </a:r>
          </a:p>
          <a:p>
            <a:pPr lvl="1"/>
            <a:r>
              <a:rPr lang="en-US" dirty="0"/>
              <a:t>If an output should be 0 for this input, </a:t>
            </a:r>
            <a:r>
              <a:rPr lang="en-US" i="1" dirty="0"/>
              <a:t>is it</a:t>
            </a:r>
            <a:r>
              <a:rPr lang="en-US" dirty="0"/>
              <a:t>?</a:t>
            </a:r>
          </a:p>
          <a:p>
            <a:r>
              <a:rPr lang="en-US" dirty="0"/>
              <a:t>Use regularity to cut down the number of tests:</a:t>
            </a:r>
          </a:p>
          <a:p>
            <a:pPr lvl="1"/>
            <a:r>
              <a:rPr lang="en-US" dirty="0"/>
              <a:t>If 32-bit adder correctly adds 0+0, 0+1, ... 19+19, and 23244501+7984, it very likely works for all positive integers.</a:t>
            </a:r>
          </a:p>
        </p:txBody>
      </p:sp>
      <p:sp>
        <p:nvSpPr>
          <p:cNvPr id="4" name="Slide Number Placeholder 3"/>
          <p:cNvSpPr>
            <a:spLocks noGrp="1"/>
          </p:cNvSpPr>
          <p:nvPr>
            <p:ph type="sldNum" sz="quarter" idx="12"/>
          </p:nvPr>
        </p:nvSpPr>
        <p:spPr/>
        <p:txBody>
          <a:bodyPr/>
          <a:lstStyle/>
          <a:p>
            <a:fld id="{91428E00-80DD-2147-9602-1B9AC9547B01}" type="slidenum">
              <a:rPr lang="en-US" smtClean="0"/>
              <a:pPr/>
              <a:t>121</a:t>
            </a:fld>
            <a:endParaRPr lang="en-US"/>
          </a:p>
        </p:txBody>
      </p:sp>
      <p:sp>
        <p:nvSpPr>
          <p:cNvPr id="6" name="Footer Placeholder 5">
            <a:extLst>
              <a:ext uri="{FF2B5EF4-FFF2-40B4-BE49-F238E27FC236}">
                <a16:creationId xmlns:a16="http://schemas.microsoft.com/office/drawing/2014/main" id="{861CEAB2-0F56-D84A-8AC4-3C1C7126F853}"/>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222810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Debugging</a:t>
            </a:r>
          </a:p>
        </p:txBody>
      </p:sp>
      <p:sp>
        <p:nvSpPr>
          <p:cNvPr id="3" name="Content Placeholder 2"/>
          <p:cNvSpPr>
            <a:spLocks noGrp="1"/>
          </p:cNvSpPr>
          <p:nvPr>
            <p:ph idx="1"/>
          </p:nvPr>
        </p:nvSpPr>
        <p:spPr/>
        <p:txBody>
          <a:bodyPr>
            <a:normAutofit/>
          </a:bodyPr>
          <a:lstStyle/>
          <a:p>
            <a:r>
              <a:rPr lang="en-US" dirty="0"/>
              <a:t>Two issues students face:</a:t>
            </a:r>
          </a:p>
          <a:p>
            <a:pPr lvl="1"/>
            <a:r>
              <a:rPr lang="en-US" dirty="0"/>
              <a:t>Syntax errors</a:t>
            </a:r>
          </a:p>
          <a:p>
            <a:pPr lvl="1"/>
            <a:r>
              <a:rPr lang="en-US" dirty="0"/>
              <a:t>Simulation (design) errors</a:t>
            </a:r>
          </a:p>
          <a:p>
            <a:pPr lvl="1"/>
            <a:endParaRPr lang="en-US" dirty="0"/>
          </a:p>
          <a:p>
            <a:r>
              <a:rPr lang="en-US" dirty="0"/>
              <a:t>Video walk through of debugging techniques using HDL tutorial as an example. </a:t>
            </a:r>
            <a:r>
              <a:rPr lang="en-US" dirty="0">
                <a:hlinkClick r:id="rId2"/>
              </a:rPr>
              <a:t>https://youtu.be/2c3CZouKJKs</a:t>
            </a:r>
            <a:endParaRPr lang="en-US" dirty="0"/>
          </a:p>
        </p:txBody>
      </p:sp>
      <p:sp>
        <p:nvSpPr>
          <p:cNvPr id="5" name="Slide Number Placeholder 4"/>
          <p:cNvSpPr>
            <a:spLocks noGrp="1"/>
          </p:cNvSpPr>
          <p:nvPr>
            <p:ph type="sldNum" sz="quarter" idx="12"/>
          </p:nvPr>
        </p:nvSpPr>
        <p:spPr/>
        <p:txBody>
          <a:bodyPr/>
          <a:lstStyle/>
          <a:p>
            <a:fld id="{91428E00-80DD-2147-9602-1B9AC9547B01}" type="slidenum">
              <a:rPr lang="en-US" smtClean="0"/>
              <a:t>122</a:t>
            </a:fld>
            <a:endParaRPr lang="en-US"/>
          </a:p>
        </p:txBody>
      </p:sp>
      <p:sp>
        <p:nvSpPr>
          <p:cNvPr id="6" name="Footer Placeholder 5">
            <a:extLst>
              <a:ext uri="{FF2B5EF4-FFF2-40B4-BE49-F238E27FC236}">
                <a16:creationId xmlns:a16="http://schemas.microsoft.com/office/drawing/2014/main" id="{EA85C532-3DA1-3246-B1FC-95C8214C2C16}"/>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206043521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9000" y="1146503"/>
            <a:ext cx="2038865" cy="171758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Hardware defined by Verilog statement (e.g., always block)</a:t>
            </a:r>
          </a:p>
        </p:txBody>
      </p:sp>
      <p:cxnSp>
        <p:nvCxnSpPr>
          <p:cNvPr id="6" name="Straight Arrow Connector 5"/>
          <p:cNvCxnSpPr>
            <a:stCxn id="4" idx="3"/>
          </p:cNvCxnSpPr>
          <p:nvPr/>
        </p:nvCxnSpPr>
        <p:spPr>
          <a:xfrm>
            <a:off x="5467865" y="2005298"/>
            <a:ext cx="1309816" cy="6178"/>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119184" y="1465720"/>
            <a:ext cx="1309816" cy="6178"/>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119184" y="1999119"/>
            <a:ext cx="1309816" cy="6178"/>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119184" y="2532518"/>
            <a:ext cx="1309816" cy="6178"/>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033683" y="1823721"/>
            <a:ext cx="946093" cy="369332"/>
          </a:xfrm>
          <a:prstGeom prst="rect">
            <a:avLst/>
          </a:prstGeom>
          <a:noFill/>
        </p:spPr>
        <p:txBody>
          <a:bodyPr wrap="none" rtlCol="0">
            <a:spAutoFit/>
          </a:bodyPr>
          <a:lstStyle/>
          <a:p>
            <a:r>
              <a:rPr lang="en-US" dirty="0"/>
              <a:t>Outputs</a:t>
            </a:r>
          </a:p>
        </p:txBody>
      </p:sp>
      <p:sp>
        <p:nvSpPr>
          <p:cNvPr id="13" name="TextBox 12"/>
          <p:cNvSpPr txBox="1"/>
          <p:nvPr/>
        </p:nvSpPr>
        <p:spPr>
          <a:xfrm>
            <a:off x="898521" y="1811869"/>
            <a:ext cx="774571" cy="369332"/>
          </a:xfrm>
          <a:prstGeom prst="rect">
            <a:avLst/>
          </a:prstGeom>
          <a:noFill/>
        </p:spPr>
        <p:txBody>
          <a:bodyPr wrap="none" rtlCol="0">
            <a:spAutoFit/>
          </a:bodyPr>
          <a:lstStyle/>
          <a:p>
            <a:r>
              <a:rPr lang="en-US" dirty="0"/>
              <a:t>Inputs</a:t>
            </a:r>
          </a:p>
        </p:txBody>
      </p:sp>
      <p:sp>
        <p:nvSpPr>
          <p:cNvPr id="14" name="TextBox 13"/>
          <p:cNvSpPr txBox="1"/>
          <p:nvPr/>
        </p:nvSpPr>
        <p:spPr>
          <a:xfrm>
            <a:off x="7067263" y="1999119"/>
            <a:ext cx="510076" cy="707886"/>
          </a:xfrm>
          <a:prstGeom prst="rect">
            <a:avLst/>
          </a:prstGeom>
          <a:noFill/>
        </p:spPr>
        <p:txBody>
          <a:bodyPr wrap="none" rtlCol="0">
            <a:spAutoFit/>
          </a:bodyPr>
          <a:lstStyle/>
          <a:p>
            <a:r>
              <a:rPr lang="en-US" sz="4000" dirty="0">
                <a:solidFill>
                  <a:srgbClr val="FF0000"/>
                </a:solidFill>
                <a:sym typeface="Wingdings" panose="05000000000000000000" pitchFamily="2" charset="2"/>
              </a:rPr>
              <a:t></a:t>
            </a:r>
            <a:endParaRPr lang="en-US" sz="4000" dirty="0">
              <a:solidFill>
                <a:srgbClr val="FF0000"/>
              </a:solidFill>
            </a:endParaRPr>
          </a:p>
        </p:txBody>
      </p:sp>
      <p:sp>
        <p:nvSpPr>
          <p:cNvPr id="17" name="TextBox 16"/>
          <p:cNvSpPr txBox="1"/>
          <p:nvPr/>
        </p:nvSpPr>
        <p:spPr>
          <a:xfrm>
            <a:off x="1600200" y="1396371"/>
            <a:ext cx="612668" cy="1200329"/>
          </a:xfrm>
          <a:prstGeom prst="rect">
            <a:avLst/>
          </a:prstGeom>
          <a:noFill/>
        </p:spPr>
        <p:txBody>
          <a:bodyPr wrap="none" rtlCol="0">
            <a:spAutoFit/>
          </a:bodyPr>
          <a:lstStyle/>
          <a:p>
            <a:r>
              <a:rPr lang="en-US" sz="7200" dirty="0">
                <a:solidFill>
                  <a:srgbClr val="FFC000"/>
                </a:solidFill>
              </a:rPr>
              <a:t>?</a:t>
            </a:r>
          </a:p>
        </p:txBody>
      </p:sp>
      <p:sp>
        <p:nvSpPr>
          <p:cNvPr id="2" name="TextBox 1"/>
          <p:cNvSpPr txBox="1"/>
          <p:nvPr/>
        </p:nvSpPr>
        <p:spPr>
          <a:xfrm>
            <a:off x="457200" y="3234226"/>
            <a:ext cx="8382001" cy="3416320"/>
          </a:xfrm>
          <a:prstGeom prst="rect">
            <a:avLst/>
          </a:prstGeom>
          <a:noFill/>
        </p:spPr>
        <p:txBody>
          <a:bodyPr wrap="square" rtlCol="0">
            <a:spAutoFit/>
          </a:bodyPr>
          <a:lstStyle/>
          <a:p>
            <a:pPr marL="457200" indent="-457200">
              <a:buFont typeface="+mj-lt"/>
              <a:buAutoNum type="arabicPeriod"/>
            </a:pPr>
            <a:r>
              <a:rPr lang="en-US" sz="2400" dirty="0"/>
              <a:t>Use </a:t>
            </a:r>
            <a:r>
              <a:rPr lang="en-US" sz="2400" dirty="0" err="1"/>
              <a:t>ModelSim</a:t>
            </a:r>
            <a:r>
              <a:rPr lang="en-US" sz="2400" dirty="0"/>
              <a:t> waveform viewer to identify error </a:t>
            </a:r>
            <a:r>
              <a:rPr lang="en-US" sz="2400" i="1" dirty="0"/>
              <a:t>symptom</a:t>
            </a:r>
            <a:r>
              <a:rPr lang="en-US" sz="2400" dirty="0"/>
              <a:t>.</a:t>
            </a:r>
          </a:p>
          <a:p>
            <a:pPr marL="457200" indent="-457200">
              <a:buFont typeface="+mj-lt"/>
              <a:buAutoNum type="arabicPeriod"/>
            </a:pPr>
            <a:r>
              <a:rPr lang="en-US" sz="2400" dirty="0"/>
              <a:t>Trace to cause by finding the block that is the signal’s driver.</a:t>
            </a:r>
          </a:p>
          <a:p>
            <a:pPr marL="457200" indent="-457200">
              <a:buFont typeface="+mj-lt"/>
              <a:buAutoNum type="arabicPeriod"/>
            </a:pPr>
            <a:r>
              <a:rPr lang="en-US" sz="2400" dirty="0"/>
              <a:t>First check inputs to block in waveform viewer to verify they look OK.</a:t>
            </a:r>
          </a:p>
          <a:p>
            <a:pPr marL="457200" indent="-457200">
              <a:buFont typeface="+mj-lt"/>
              <a:buAutoNum type="arabicPeriod"/>
            </a:pPr>
            <a:r>
              <a:rPr lang="en-US" sz="2400" dirty="0"/>
              <a:t>If (a) all inputs to this block look OK, then problem is the Verilog for that block (examine Verilog for THIS BLOCK ONLY, until you understand why output is different than expected when inputs look OK). If (b) an input to this block is not OK trace backward to source block and go to 3. </a:t>
            </a:r>
          </a:p>
        </p:txBody>
      </p:sp>
      <p:sp>
        <p:nvSpPr>
          <p:cNvPr id="15" name="TextBox 14"/>
          <p:cNvSpPr txBox="1"/>
          <p:nvPr/>
        </p:nvSpPr>
        <p:spPr>
          <a:xfrm>
            <a:off x="5638106" y="796206"/>
            <a:ext cx="612668" cy="1200329"/>
          </a:xfrm>
          <a:prstGeom prst="rect">
            <a:avLst/>
          </a:prstGeom>
          <a:noFill/>
        </p:spPr>
        <p:txBody>
          <a:bodyPr wrap="none" rtlCol="0">
            <a:spAutoFit/>
          </a:bodyPr>
          <a:lstStyle/>
          <a:p>
            <a:r>
              <a:rPr lang="en-US" sz="7200" dirty="0">
                <a:solidFill>
                  <a:srgbClr val="FFC000"/>
                </a:solidFill>
              </a:rPr>
              <a:t>?</a:t>
            </a:r>
          </a:p>
        </p:txBody>
      </p:sp>
      <p:sp>
        <p:nvSpPr>
          <p:cNvPr id="18" name="Title 1"/>
          <p:cNvSpPr>
            <a:spLocks noGrp="1"/>
          </p:cNvSpPr>
          <p:nvPr>
            <p:ph type="title"/>
          </p:nvPr>
        </p:nvSpPr>
        <p:spPr>
          <a:xfrm>
            <a:off x="457200" y="-19975"/>
            <a:ext cx="8229600" cy="1143000"/>
          </a:xfrm>
        </p:spPr>
        <p:txBody>
          <a:bodyPr/>
          <a:lstStyle/>
          <a:p>
            <a:r>
              <a:rPr lang="en-US" dirty="0"/>
              <a:t>Simulation (Design) Errors</a:t>
            </a:r>
          </a:p>
        </p:txBody>
      </p:sp>
      <p:sp>
        <p:nvSpPr>
          <p:cNvPr id="3" name="Slide Number Placeholder 2"/>
          <p:cNvSpPr>
            <a:spLocks noGrp="1"/>
          </p:cNvSpPr>
          <p:nvPr>
            <p:ph type="sldNum" sz="quarter" idx="12"/>
          </p:nvPr>
        </p:nvSpPr>
        <p:spPr/>
        <p:txBody>
          <a:bodyPr/>
          <a:lstStyle/>
          <a:p>
            <a:fld id="{91428E00-80DD-2147-9602-1B9AC9547B01}" type="slidenum">
              <a:rPr lang="en-US" smtClean="0"/>
              <a:t>123</a:t>
            </a:fld>
            <a:endParaRPr lang="en-US"/>
          </a:p>
        </p:txBody>
      </p:sp>
      <p:pic>
        <p:nvPicPr>
          <p:cNvPr id="5" name="Picture 4">
            <a:extLst>
              <a:ext uri="{FF2B5EF4-FFF2-40B4-BE49-F238E27FC236}">
                <a16:creationId xmlns:a16="http://schemas.microsoft.com/office/drawing/2014/main" id="{291E59CD-0D59-B849-85D4-DFB9B06ED93C}"/>
              </a:ext>
            </a:extLst>
          </p:cNvPr>
          <p:cNvPicPr>
            <a:picLocks noChangeAspect="1"/>
          </p:cNvPicPr>
          <p:nvPr/>
        </p:nvPicPr>
        <p:blipFill>
          <a:blip r:embed="rId2"/>
          <a:stretch>
            <a:fillRect/>
          </a:stretch>
        </p:blipFill>
        <p:spPr>
          <a:xfrm>
            <a:off x="323087" y="4832038"/>
            <a:ext cx="3492779" cy="1627703"/>
          </a:xfrm>
          <a:prstGeom prst="rect">
            <a:avLst/>
          </a:prstGeom>
        </p:spPr>
      </p:pic>
      <p:sp>
        <p:nvSpPr>
          <p:cNvPr id="7" name="TextBox 6">
            <a:extLst>
              <a:ext uri="{FF2B5EF4-FFF2-40B4-BE49-F238E27FC236}">
                <a16:creationId xmlns:a16="http://schemas.microsoft.com/office/drawing/2014/main" id="{091F3716-A11D-D94C-993B-206B106AC392}"/>
              </a:ext>
            </a:extLst>
          </p:cNvPr>
          <p:cNvSpPr txBox="1"/>
          <p:nvPr/>
        </p:nvSpPr>
        <p:spPr>
          <a:xfrm>
            <a:off x="3962621" y="4737948"/>
            <a:ext cx="5289054" cy="1815882"/>
          </a:xfrm>
          <a:prstGeom prst="rect">
            <a:avLst/>
          </a:prstGeom>
          <a:noFill/>
        </p:spPr>
        <p:txBody>
          <a:bodyPr wrap="square" rtlCol="0">
            <a:spAutoFit/>
          </a:bodyPr>
          <a:lstStyle/>
          <a:p>
            <a:r>
              <a:rPr lang="en-US" sz="1600" dirty="0">
                <a:latin typeface="Consolas" panose="020B0609020204030204" pitchFamily="49" charset="0"/>
                <a:cs typeface="Consolas" panose="020B0609020204030204" pitchFamily="49" charset="0"/>
              </a:rPr>
              <a:t>lab1_top DUT (</a:t>
            </a:r>
          </a:p>
          <a:p>
            <a:r>
              <a:rPr lang="en-US" sz="1600" dirty="0">
                <a:latin typeface="Consolas" panose="020B0609020204030204" pitchFamily="49" charset="0"/>
                <a:cs typeface="Consolas" panose="020B0609020204030204" pitchFamily="49" charset="0"/>
              </a:rPr>
              <a:t>  .</a:t>
            </a:r>
            <a:r>
              <a:rPr lang="en-US" sz="1600" dirty="0" err="1">
                <a:latin typeface="Consolas" panose="020B0609020204030204" pitchFamily="49" charset="0"/>
                <a:cs typeface="Consolas" panose="020B0609020204030204" pitchFamily="49" charset="0"/>
              </a:rPr>
              <a:t>not_LEFT_pushbutton</a:t>
            </a:r>
            <a:r>
              <a:rPr lang="en-US" sz="1600" dirty="0">
                <a:latin typeface="Consolas" panose="020B0609020204030204" pitchFamily="49" charset="0"/>
                <a:cs typeface="Consolas" panose="020B0609020204030204" pitchFamily="49" charset="0"/>
              </a:rPr>
              <a:t>(~</a:t>
            </a:r>
            <a:r>
              <a:rPr lang="en-US" sz="1600" dirty="0" err="1">
                <a:latin typeface="Consolas" panose="020B0609020204030204" pitchFamily="49" charset="0"/>
                <a:cs typeface="Consolas" panose="020B0609020204030204" pitchFamily="49" charset="0"/>
              </a:rPr>
              <a:t>sim_LEFT_button</a:t>
            </a:r>
            <a:r>
              <a:rPr lang="en-US" sz="1600" dirty="0">
                <a:latin typeface="Consolas" panose="020B0609020204030204" pitchFamily="49" charset="0"/>
                <a:cs typeface="Consolas" panose="020B0609020204030204" pitchFamily="49" charset="0"/>
              </a:rPr>
              <a:t>),</a:t>
            </a:r>
          </a:p>
          <a:p>
            <a:r>
              <a:rPr lang="en-US" sz="1600" dirty="0">
                <a:latin typeface="Consolas" panose="020B0609020204030204" pitchFamily="49" charset="0"/>
                <a:cs typeface="Consolas" panose="020B0609020204030204" pitchFamily="49" charset="0"/>
              </a:rPr>
              <a:t>  .</a:t>
            </a:r>
            <a:r>
              <a:rPr lang="en-US" sz="1600" dirty="0" err="1">
                <a:latin typeface="Consolas" panose="020B0609020204030204" pitchFamily="49" charset="0"/>
                <a:cs typeface="Consolas" panose="020B0609020204030204" pitchFamily="49" charset="0"/>
              </a:rPr>
              <a:t>not_RIGHT_pushbutton</a:t>
            </a:r>
            <a:r>
              <a:rPr lang="en-US" sz="1600" dirty="0">
                <a:latin typeface="Consolas" panose="020B0609020204030204" pitchFamily="49" charset="0"/>
                <a:cs typeface="Consolas" panose="020B0609020204030204" pitchFamily="49" charset="0"/>
              </a:rPr>
              <a:t>(~</a:t>
            </a:r>
            <a:r>
              <a:rPr lang="en-US" sz="1600" dirty="0" err="1">
                <a:latin typeface="Consolas" panose="020B0609020204030204" pitchFamily="49" charset="0"/>
                <a:cs typeface="Consolas" panose="020B0609020204030204" pitchFamily="49" charset="0"/>
              </a:rPr>
              <a:t>sim_RIGHT_button</a:t>
            </a:r>
            <a:r>
              <a:rPr lang="en-US" sz="1600" dirty="0">
                <a:latin typeface="Consolas" panose="020B0609020204030204" pitchFamily="49" charset="0"/>
                <a:cs typeface="Consolas" panose="020B0609020204030204" pitchFamily="49" charset="0"/>
              </a:rPr>
              <a:t>),</a:t>
            </a:r>
          </a:p>
          <a:p>
            <a:r>
              <a:rPr lang="en-US" sz="1600" dirty="0">
                <a:latin typeface="Consolas" panose="020B0609020204030204" pitchFamily="49" charset="0"/>
                <a:cs typeface="Consolas" panose="020B0609020204030204" pitchFamily="49" charset="0"/>
              </a:rPr>
              <a:t>  .A(</a:t>
            </a:r>
            <a:r>
              <a:rPr lang="en-US" sz="1600" dirty="0" err="1">
                <a:latin typeface="Consolas" panose="020B0609020204030204" pitchFamily="49" charset="0"/>
                <a:cs typeface="Consolas" panose="020B0609020204030204" pitchFamily="49" charset="0"/>
              </a:rPr>
              <a:t>sim_A</a:t>
            </a:r>
            <a:r>
              <a:rPr lang="en-US" sz="1600" dirty="0">
                <a:latin typeface="Consolas" panose="020B0609020204030204" pitchFamily="49" charset="0"/>
                <a:cs typeface="Consolas" panose="020B0609020204030204" pitchFamily="49" charset="0"/>
              </a:rPr>
              <a:t>),</a:t>
            </a:r>
          </a:p>
          <a:p>
            <a:r>
              <a:rPr lang="en-US" sz="1600" dirty="0">
                <a:latin typeface="Consolas" panose="020B0609020204030204" pitchFamily="49" charset="0"/>
                <a:cs typeface="Consolas" panose="020B0609020204030204" pitchFamily="49" charset="0"/>
              </a:rPr>
              <a:t>  .B(</a:t>
            </a:r>
            <a:r>
              <a:rPr lang="en-US" sz="1600" dirty="0" err="1">
                <a:latin typeface="Consolas" panose="020B0609020204030204" pitchFamily="49" charset="0"/>
                <a:cs typeface="Consolas" panose="020B0609020204030204" pitchFamily="49" charset="0"/>
              </a:rPr>
              <a:t>sim_B</a:t>
            </a:r>
            <a:r>
              <a:rPr lang="en-US" sz="1600" dirty="0">
                <a:latin typeface="Consolas" panose="020B0609020204030204" pitchFamily="49" charset="0"/>
                <a:cs typeface="Consolas" panose="020B0609020204030204" pitchFamily="49" charset="0"/>
              </a:rPr>
              <a:t>),</a:t>
            </a:r>
          </a:p>
          <a:p>
            <a:r>
              <a:rPr lang="en-US" sz="1600" dirty="0">
                <a:latin typeface="Consolas" panose="020B0609020204030204" pitchFamily="49" charset="0"/>
                <a:cs typeface="Consolas" panose="020B0609020204030204" pitchFamily="49" charset="0"/>
              </a:rPr>
              <a:t>  .result(</a:t>
            </a:r>
            <a:r>
              <a:rPr lang="en-US" sz="1600" dirty="0" err="1">
                <a:latin typeface="Consolas" panose="020B0609020204030204" pitchFamily="49" charset="0"/>
                <a:cs typeface="Consolas" panose="020B0609020204030204" pitchFamily="49" charset="0"/>
              </a:rPr>
              <a:t>sim_result</a:t>
            </a:r>
            <a:r>
              <a:rPr lang="en-US" sz="1600" dirty="0">
                <a:latin typeface="Consolas" panose="020B0609020204030204" pitchFamily="49" charset="0"/>
                <a:cs typeface="Consolas" panose="020B0609020204030204" pitchFamily="49" charset="0"/>
              </a:rPr>
              <a:t>)</a:t>
            </a:r>
          </a:p>
          <a:p>
            <a:r>
              <a:rPr lang="en-US" sz="1600" dirty="0">
                <a:latin typeface="Consolas" panose="020B0609020204030204" pitchFamily="49" charset="0"/>
                <a:cs typeface="Consolas" panose="020B0609020204030204" pitchFamily="49" charset="0"/>
              </a:rPr>
              <a:t>);</a:t>
            </a:r>
          </a:p>
        </p:txBody>
      </p:sp>
      <p:sp>
        <p:nvSpPr>
          <p:cNvPr id="16" name="Footer Placeholder 15">
            <a:extLst>
              <a:ext uri="{FF2B5EF4-FFF2-40B4-BE49-F238E27FC236}">
                <a16:creationId xmlns:a16="http://schemas.microsoft.com/office/drawing/2014/main" id="{403BDE73-180D-404A-AF5D-0873A5D103E8}"/>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205327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5"/>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2" grpId="0" uiExpand="1" build="p"/>
      <p:bldP spid="15" grpId="0"/>
      <p:bldP spid="7" grpId="0"/>
      <p:bldP spid="7" grpId="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98108" y="2323070"/>
            <a:ext cx="2038865" cy="171758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Hardware defined by Verilog statement (e.g., always block)</a:t>
            </a:r>
          </a:p>
        </p:txBody>
      </p:sp>
      <p:cxnSp>
        <p:nvCxnSpPr>
          <p:cNvPr id="6" name="Straight Arrow Connector 5"/>
          <p:cNvCxnSpPr>
            <a:stCxn id="4" idx="3"/>
          </p:cNvCxnSpPr>
          <p:nvPr/>
        </p:nvCxnSpPr>
        <p:spPr>
          <a:xfrm>
            <a:off x="5436973" y="3181865"/>
            <a:ext cx="1309816" cy="6178"/>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088292" y="2642287"/>
            <a:ext cx="1309816" cy="6178"/>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088292" y="3175686"/>
            <a:ext cx="1309816" cy="6178"/>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088292" y="3709085"/>
            <a:ext cx="1309816" cy="6178"/>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002791" y="3000288"/>
            <a:ext cx="946093" cy="369332"/>
          </a:xfrm>
          <a:prstGeom prst="rect">
            <a:avLst/>
          </a:prstGeom>
          <a:noFill/>
        </p:spPr>
        <p:txBody>
          <a:bodyPr wrap="none" rtlCol="0">
            <a:spAutoFit/>
          </a:bodyPr>
          <a:lstStyle/>
          <a:p>
            <a:r>
              <a:rPr lang="en-US" dirty="0"/>
              <a:t>Outputs</a:t>
            </a:r>
          </a:p>
        </p:txBody>
      </p:sp>
      <p:sp>
        <p:nvSpPr>
          <p:cNvPr id="13" name="TextBox 12"/>
          <p:cNvSpPr txBox="1"/>
          <p:nvPr/>
        </p:nvSpPr>
        <p:spPr>
          <a:xfrm>
            <a:off x="1957152" y="1930400"/>
            <a:ext cx="774571" cy="369332"/>
          </a:xfrm>
          <a:prstGeom prst="rect">
            <a:avLst/>
          </a:prstGeom>
          <a:noFill/>
        </p:spPr>
        <p:txBody>
          <a:bodyPr wrap="none" rtlCol="0">
            <a:spAutoFit/>
          </a:bodyPr>
          <a:lstStyle/>
          <a:p>
            <a:r>
              <a:rPr lang="en-US" dirty="0"/>
              <a:t>Inputs</a:t>
            </a:r>
          </a:p>
        </p:txBody>
      </p:sp>
      <p:sp>
        <p:nvSpPr>
          <p:cNvPr id="14" name="TextBox 13"/>
          <p:cNvSpPr txBox="1"/>
          <p:nvPr/>
        </p:nvSpPr>
        <p:spPr>
          <a:xfrm>
            <a:off x="7036371" y="3175686"/>
            <a:ext cx="510076" cy="707886"/>
          </a:xfrm>
          <a:prstGeom prst="rect">
            <a:avLst/>
          </a:prstGeom>
          <a:noFill/>
        </p:spPr>
        <p:txBody>
          <a:bodyPr wrap="none" rtlCol="0">
            <a:spAutoFit/>
          </a:bodyPr>
          <a:lstStyle/>
          <a:p>
            <a:r>
              <a:rPr lang="en-US" sz="4000" dirty="0">
                <a:solidFill>
                  <a:srgbClr val="FF0000"/>
                </a:solidFill>
                <a:sym typeface="Wingdings" panose="05000000000000000000" pitchFamily="2" charset="2"/>
              </a:rPr>
              <a:t></a:t>
            </a:r>
            <a:endParaRPr lang="en-US" sz="4000" dirty="0">
              <a:solidFill>
                <a:srgbClr val="FF0000"/>
              </a:solidFill>
            </a:endParaRPr>
          </a:p>
        </p:txBody>
      </p:sp>
      <p:sp>
        <p:nvSpPr>
          <p:cNvPr id="18" name="TextBox 17"/>
          <p:cNvSpPr txBox="1"/>
          <p:nvPr/>
        </p:nvSpPr>
        <p:spPr>
          <a:xfrm>
            <a:off x="1413413" y="2323070"/>
            <a:ext cx="543739" cy="523220"/>
          </a:xfrm>
          <a:prstGeom prst="rect">
            <a:avLst/>
          </a:prstGeom>
          <a:noFill/>
        </p:spPr>
        <p:txBody>
          <a:bodyPr wrap="none" rtlCol="0">
            <a:spAutoFit/>
          </a:bodyPr>
          <a:lstStyle/>
          <a:p>
            <a:r>
              <a:rPr lang="en-US" sz="2800" dirty="0">
                <a:solidFill>
                  <a:srgbClr val="00B050"/>
                </a:solidFill>
                <a:sym typeface="Wingdings" panose="05000000000000000000" pitchFamily="2" charset="2"/>
              </a:rPr>
              <a:t>✔</a:t>
            </a:r>
            <a:endParaRPr lang="en-US" sz="2800" dirty="0">
              <a:solidFill>
                <a:srgbClr val="00B050"/>
              </a:solidFill>
            </a:endParaRPr>
          </a:p>
        </p:txBody>
      </p:sp>
      <p:sp>
        <p:nvSpPr>
          <p:cNvPr id="19" name="TextBox 18"/>
          <p:cNvSpPr txBox="1"/>
          <p:nvPr/>
        </p:nvSpPr>
        <p:spPr>
          <a:xfrm>
            <a:off x="1430816" y="3434966"/>
            <a:ext cx="543739" cy="523220"/>
          </a:xfrm>
          <a:prstGeom prst="rect">
            <a:avLst/>
          </a:prstGeom>
          <a:noFill/>
        </p:spPr>
        <p:txBody>
          <a:bodyPr wrap="none" rtlCol="0">
            <a:spAutoFit/>
          </a:bodyPr>
          <a:lstStyle/>
          <a:p>
            <a:r>
              <a:rPr lang="en-US" sz="2800">
                <a:solidFill>
                  <a:srgbClr val="00B050"/>
                </a:solidFill>
                <a:sym typeface="Wingdings" panose="05000000000000000000" pitchFamily="2" charset="2"/>
              </a:rPr>
              <a:t>✔</a:t>
            </a:r>
            <a:endParaRPr lang="en-US" sz="2800" dirty="0">
              <a:solidFill>
                <a:srgbClr val="00B050"/>
              </a:solidFill>
            </a:endParaRPr>
          </a:p>
        </p:txBody>
      </p:sp>
      <p:sp>
        <p:nvSpPr>
          <p:cNvPr id="20" name="Title 1"/>
          <p:cNvSpPr>
            <a:spLocks noGrp="1"/>
          </p:cNvSpPr>
          <p:nvPr>
            <p:ph type="title"/>
          </p:nvPr>
        </p:nvSpPr>
        <p:spPr>
          <a:xfrm>
            <a:off x="457200" y="274638"/>
            <a:ext cx="8229600" cy="1143000"/>
          </a:xfrm>
        </p:spPr>
        <p:txBody>
          <a:bodyPr>
            <a:normAutofit/>
          </a:bodyPr>
          <a:lstStyle/>
          <a:p>
            <a:r>
              <a:rPr lang="en-US" dirty="0"/>
              <a:t>Possibility (a) Input Looks Correct</a:t>
            </a:r>
          </a:p>
        </p:txBody>
      </p:sp>
      <p:sp>
        <p:nvSpPr>
          <p:cNvPr id="16" name="TextBox 15"/>
          <p:cNvSpPr txBox="1"/>
          <p:nvPr/>
        </p:nvSpPr>
        <p:spPr>
          <a:xfrm>
            <a:off x="1413412" y="2808910"/>
            <a:ext cx="543739" cy="523220"/>
          </a:xfrm>
          <a:prstGeom prst="rect">
            <a:avLst/>
          </a:prstGeom>
          <a:noFill/>
        </p:spPr>
        <p:txBody>
          <a:bodyPr wrap="none" rtlCol="0">
            <a:spAutoFit/>
          </a:bodyPr>
          <a:lstStyle/>
          <a:p>
            <a:r>
              <a:rPr lang="en-US" sz="2800" dirty="0">
                <a:solidFill>
                  <a:srgbClr val="00B050"/>
                </a:solidFill>
                <a:sym typeface="Wingdings" panose="05000000000000000000" pitchFamily="2" charset="2"/>
              </a:rPr>
              <a:t>✔</a:t>
            </a:r>
            <a:endParaRPr lang="en-US" sz="2800" dirty="0">
              <a:solidFill>
                <a:srgbClr val="00B050"/>
              </a:solidFill>
            </a:endParaRPr>
          </a:p>
        </p:txBody>
      </p:sp>
      <p:sp>
        <p:nvSpPr>
          <p:cNvPr id="17" name="Up Arrow 16"/>
          <p:cNvSpPr/>
          <p:nvPr/>
        </p:nvSpPr>
        <p:spPr>
          <a:xfrm rot="1186600">
            <a:off x="3885619" y="4120811"/>
            <a:ext cx="609600" cy="103107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678197" y="5175893"/>
            <a:ext cx="8060283" cy="1384995"/>
          </a:xfrm>
          <a:prstGeom prst="rect">
            <a:avLst/>
          </a:prstGeom>
          <a:noFill/>
        </p:spPr>
        <p:txBody>
          <a:bodyPr wrap="none" rtlCol="0">
            <a:spAutoFit/>
          </a:bodyPr>
          <a:lstStyle/>
          <a:p>
            <a:r>
              <a:rPr lang="en-US" sz="2800" dirty="0"/>
              <a:t>Examine Verilog for THIS block carefully</a:t>
            </a:r>
          </a:p>
          <a:p>
            <a:r>
              <a:rPr lang="en-US" sz="2800" dirty="0"/>
              <a:t>(most likely THIS is where the root cause of the bug is)</a:t>
            </a:r>
          </a:p>
          <a:p>
            <a:pPr marL="0" lvl="1"/>
            <a:r>
              <a:rPr lang="en-US" sz="2800" dirty="0"/>
              <a:t>Video with more details: </a:t>
            </a:r>
            <a:r>
              <a:rPr lang="en-US" sz="2400" dirty="0">
                <a:hlinkClick r:id="rId2"/>
              </a:rPr>
              <a:t>https://youtu.be/2c3CZouKJKs</a:t>
            </a:r>
            <a:endParaRPr lang="en-US" sz="2400" dirty="0"/>
          </a:p>
        </p:txBody>
      </p:sp>
      <p:sp>
        <p:nvSpPr>
          <p:cNvPr id="2" name="Slide Number Placeholder 1"/>
          <p:cNvSpPr>
            <a:spLocks noGrp="1"/>
          </p:cNvSpPr>
          <p:nvPr>
            <p:ph type="sldNum" sz="quarter" idx="12"/>
          </p:nvPr>
        </p:nvSpPr>
        <p:spPr/>
        <p:txBody>
          <a:bodyPr/>
          <a:lstStyle/>
          <a:p>
            <a:fld id="{91428E00-80DD-2147-9602-1B9AC9547B01}" type="slidenum">
              <a:rPr lang="en-US" smtClean="0"/>
              <a:t>124</a:t>
            </a:fld>
            <a:endParaRPr lang="en-US"/>
          </a:p>
        </p:txBody>
      </p:sp>
      <p:sp>
        <p:nvSpPr>
          <p:cNvPr id="5" name="Footer Placeholder 4">
            <a:extLst>
              <a:ext uri="{FF2B5EF4-FFF2-40B4-BE49-F238E27FC236}">
                <a16:creationId xmlns:a16="http://schemas.microsoft.com/office/drawing/2014/main" id="{44CC4E57-9920-0E41-AB17-96AAA64F8057}"/>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28598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19" grpId="0"/>
      <p:bldP spid="16"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C5595-5ADA-9544-BFDE-4673B0CAD942}"/>
              </a:ext>
            </a:extLst>
          </p:cNvPr>
          <p:cNvSpPr>
            <a:spLocks noGrp="1"/>
          </p:cNvSpPr>
          <p:nvPr>
            <p:ph type="title"/>
          </p:nvPr>
        </p:nvSpPr>
        <p:spPr>
          <a:xfrm>
            <a:off x="457200" y="76200"/>
            <a:ext cx="8229600" cy="457199"/>
          </a:xfrm>
        </p:spPr>
        <p:txBody>
          <a:bodyPr>
            <a:normAutofit fontScale="90000"/>
          </a:bodyPr>
          <a:lstStyle/>
          <a:p>
            <a:r>
              <a:rPr lang="en-US" dirty="0"/>
              <a:t>Example</a:t>
            </a:r>
          </a:p>
        </p:txBody>
      </p:sp>
      <p:sp>
        <p:nvSpPr>
          <p:cNvPr id="4" name="Slide Number Placeholder 3">
            <a:extLst>
              <a:ext uri="{FF2B5EF4-FFF2-40B4-BE49-F238E27FC236}">
                <a16:creationId xmlns:a16="http://schemas.microsoft.com/office/drawing/2014/main" id="{74938501-E38C-8443-901B-C08027C5FC82}"/>
              </a:ext>
            </a:extLst>
          </p:cNvPr>
          <p:cNvSpPr>
            <a:spLocks noGrp="1"/>
          </p:cNvSpPr>
          <p:nvPr>
            <p:ph type="sldNum" sz="quarter" idx="12"/>
          </p:nvPr>
        </p:nvSpPr>
        <p:spPr/>
        <p:txBody>
          <a:bodyPr/>
          <a:lstStyle/>
          <a:p>
            <a:fld id="{91428E00-80DD-2147-9602-1B9AC9547B01}" type="slidenum">
              <a:rPr lang="en-US" smtClean="0"/>
              <a:pPr/>
              <a:t>125</a:t>
            </a:fld>
            <a:endParaRPr lang="en-US"/>
          </a:p>
        </p:txBody>
      </p:sp>
      <p:sp>
        <p:nvSpPr>
          <p:cNvPr id="5" name="TextBox 4">
            <a:extLst>
              <a:ext uri="{FF2B5EF4-FFF2-40B4-BE49-F238E27FC236}">
                <a16:creationId xmlns:a16="http://schemas.microsoft.com/office/drawing/2014/main" id="{568B1A24-77CC-434B-A7C1-92B8DEE94FB3}"/>
              </a:ext>
            </a:extLst>
          </p:cNvPr>
          <p:cNvSpPr txBox="1"/>
          <p:nvPr/>
        </p:nvSpPr>
        <p:spPr>
          <a:xfrm>
            <a:off x="4032504" y="937029"/>
            <a:ext cx="5289054" cy="1815882"/>
          </a:xfrm>
          <a:prstGeom prst="rect">
            <a:avLst/>
          </a:prstGeom>
          <a:noFill/>
        </p:spPr>
        <p:txBody>
          <a:bodyPr wrap="square" rtlCol="0">
            <a:spAutoFit/>
          </a:bodyPr>
          <a:lstStyle/>
          <a:p>
            <a:r>
              <a:rPr lang="en-US" sz="1600" dirty="0" err="1">
                <a:latin typeface="Consolas" panose="020B0609020204030204" pitchFamily="49" charset="0"/>
                <a:cs typeface="Consolas" panose="020B0609020204030204" pitchFamily="49" charset="0"/>
              </a:rPr>
              <a:t>pb_top</a:t>
            </a:r>
            <a:r>
              <a:rPr lang="en-US" sz="1600" dirty="0">
                <a:latin typeface="Consolas" panose="020B0609020204030204" pitchFamily="49" charset="0"/>
                <a:cs typeface="Consolas" panose="020B0609020204030204" pitchFamily="49" charset="0"/>
              </a:rPr>
              <a:t> DUT (</a:t>
            </a:r>
          </a:p>
          <a:p>
            <a:r>
              <a:rPr lang="en-US" sz="1600" dirty="0">
                <a:latin typeface="Consolas" panose="020B0609020204030204" pitchFamily="49" charset="0"/>
                <a:cs typeface="Consolas" panose="020B0609020204030204" pitchFamily="49" charset="0"/>
              </a:rPr>
              <a:t>  .</a:t>
            </a:r>
            <a:r>
              <a:rPr lang="en-US" sz="1600" dirty="0" err="1">
                <a:latin typeface="Consolas" panose="020B0609020204030204" pitchFamily="49" charset="0"/>
                <a:cs typeface="Consolas" panose="020B0609020204030204" pitchFamily="49" charset="0"/>
              </a:rPr>
              <a:t>not_LEFT_pushbutton</a:t>
            </a:r>
            <a:r>
              <a:rPr lang="en-US" sz="1600" dirty="0">
                <a:latin typeface="Consolas" panose="020B0609020204030204" pitchFamily="49" charset="0"/>
                <a:cs typeface="Consolas" panose="020B0609020204030204" pitchFamily="49" charset="0"/>
              </a:rPr>
              <a:t>(~</a:t>
            </a:r>
            <a:r>
              <a:rPr lang="en-US" sz="1600" dirty="0" err="1">
                <a:latin typeface="Consolas" panose="020B0609020204030204" pitchFamily="49" charset="0"/>
                <a:cs typeface="Consolas" panose="020B0609020204030204" pitchFamily="49" charset="0"/>
              </a:rPr>
              <a:t>sim_LEFT_button</a:t>
            </a:r>
            <a:r>
              <a:rPr lang="en-US" sz="1600" dirty="0">
                <a:latin typeface="Consolas" panose="020B0609020204030204" pitchFamily="49" charset="0"/>
                <a:cs typeface="Consolas" panose="020B0609020204030204" pitchFamily="49" charset="0"/>
              </a:rPr>
              <a:t>),</a:t>
            </a:r>
          </a:p>
          <a:p>
            <a:r>
              <a:rPr lang="en-US" sz="1600" dirty="0">
                <a:latin typeface="Consolas" panose="020B0609020204030204" pitchFamily="49" charset="0"/>
                <a:cs typeface="Consolas" panose="020B0609020204030204" pitchFamily="49" charset="0"/>
              </a:rPr>
              <a:t>  .</a:t>
            </a:r>
            <a:r>
              <a:rPr lang="en-US" sz="1600" dirty="0" err="1">
                <a:latin typeface="Consolas" panose="020B0609020204030204" pitchFamily="49" charset="0"/>
                <a:cs typeface="Consolas" panose="020B0609020204030204" pitchFamily="49" charset="0"/>
              </a:rPr>
              <a:t>not_RIGHT_pushbutton</a:t>
            </a:r>
            <a:r>
              <a:rPr lang="en-US" sz="1600" dirty="0">
                <a:latin typeface="Consolas" panose="020B0609020204030204" pitchFamily="49" charset="0"/>
                <a:cs typeface="Consolas" panose="020B0609020204030204" pitchFamily="49" charset="0"/>
              </a:rPr>
              <a:t>(~</a:t>
            </a:r>
            <a:r>
              <a:rPr lang="en-US" sz="1600" dirty="0" err="1">
                <a:latin typeface="Consolas" panose="020B0609020204030204" pitchFamily="49" charset="0"/>
                <a:cs typeface="Consolas" panose="020B0609020204030204" pitchFamily="49" charset="0"/>
              </a:rPr>
              <a:t>sim_RIGHT_button</a:t>
            </a:r>
            <a:r>
              <a:rPr lang="en-US" sz="1600" dirty="0">
                <a:latin typeface="Consolas" panose="020B0609020204030204" pitchFamily="49" charset="0"/>
                <a:cs typeface="Consolas" panose="020B0609020204030204" pitchFamily="49" charset="0"/>
              </a:rPr>
              <a:t>),</a:t>
            </a:r>
          </a:p>
          <a:p>
            <a:r>
              <a:rPr lang="en-US" sz="1600" dirty="0">
                <a:latin typeface="Consolas" panose="020B0609020204030204" pitchFamily="49" charset="0"/>
                <a:cs typeface="Consolas" panose="020B0609020204030204" pitchFamily="49" charset="0"/>
              </a:rPr>
              <a:t>  .A(</a:t>
            </a:r>
            <a:r>
              <a:rPr lang="en-US" sz="1600" dirty="0" err="1">
                <a:latin typeface="Consolas" panose="020B0609020204030204" pitchFamily="49" charset="0"/>
                <a:cs typeface="Consolas" panose="020B0609020204030204" pitchFamily="49" charset="0"/>
              </a:rPr>
              <a:t>sim_A</a:t>
            </a:r>
            <a:r>
              <a:rPr lang="en-US" sz="1600" dirty="0">
                <a:latin typeface="Consolas" panose="020B0609020204030204" pitchFamily="49" charset="0"/>
                <a:cs typeface="Consolas" panose="020B0609020204030204" pitchFamily="49" charset="0"/>
              </a:rPr>
              <a:t>),</a:t>
            </a:r>
          </a:p>
          <a:p>
            <a:r>
              <a:rPr lang="en-US" sz="1600" dirty="0">
                <a:latin typeface="Consolas" panose="020B0609020204030204" pitchFamily="49" charset="0"/>
                <a:cs typeface="Consolas" panose="020B0609020204030204" pitchFamily="49" charset="0"/>
              </a:rPr>
              <a:t>  .B(</a:t>
            </a:r>
            <a:r>
              <a:rPr lang="en-US" sz="1600" dirty="0" err="1">
                <a:latin typeface="Consolas" panose="020B0609020204030204" pitchFamily="49" charset="0"/>
                <a:cs typeface="Consolas" panose="020B0609020204030204" pitchFamily="49" charset="0"/>
              </a:rPr>
              <a:t>sim_B</a:t>
            </a:r>
            <a:r>
              <a:rPr lang="en-US" sz="1600" dirty="0">
                <a:latin typeface="Consolas" panose="020B0609020204030204" pitchFamily="49" charset="0"/>
                <a:cs typeface="Consolas" panose="020B0609020204030204" pitchFamily="49" charset="0"/>
              </a:rPr>
              <a:t>),</a:t>
            </a:r>
          </a:p>
          <a:p>
            <a:r>
              <a:rPr lang="en-US" sz="1600" dirty="0">
                <a:latin typeface="Consolas" panose="020B0609020204030204" pitchFamily="49" charset="0"/>
                <a:cs typeface="Consolas" panose="020B0609020204030204" pitchFamily="49" charset="0"/>
              </a:rPr>
              <a:t>  .result(</a:t>
            </a:r>
            <a:r>
              <a:rPr lang="en-US" sz="1600" dirty="0" err="1">
                <a:latin typeface="Consolas" panose="020B0609020204030204" pitchFamily="49" charset="0"/>
                <a:cs typeface="Consolas" panose="020B0609020204030204" pitchFamily="49" charset="0"/>
              </a:rPr>
              <a:t>sim_result</a:t>
            </a:r>
            <a:r>
              <a:rPr lang="en-US" sz="1600" dirty="0">
                <a:latin typeface="Consolas" panose="020B0609020204030204" pitchFamily="49" charset="0"/>
                <a:cs typeface="Consolas" panose="020B0609020204030204" pitchFamily="49" charset="0"/>
              </a:rPr>
              <a:t>)</a:t>
            </a:r>
          </a:p>
          <a:p>
            <a:r>
              <a:rPr lang="en-US" sz="1600" dirty="0">
                <a:latin typeface="Consolas" panose="020B0609020204030204" pitchFamily="49" charset="0"/>
                <a:cs typeface="Consolas" panose="020B0609020204030204" pitchFamily="49" charset="0"/>
              </a:rPr>
              <a:t>);</a:t>
            </a:r>
          </a:p>
        </p:txBody>
      </p:sp>
      <p:pic>
        <p:nvPicPr>
          <p:cNvPr id="6" name="Picture 5">
            <a:extLst>
              <a:ext uri="{FF2B5EF4-FFF2-40B4-BE49-F238E27FC236}">
                <a16:creationId xmlns:a16="http://schemas.microsoft.com/office/drawing/2014/main" id="{B178BD4C-75E9-004E-9363-AA2FF8322E69}"/>
              </a:ext>
            </a:extLst>
          </p:cNvPr>
          <p:cNvPicPr>
            <a:picLocks noChangeAspect="1"/>
          </p:cNvPicPr>
          <p:nvPr/>
        </p:nvPicPr>
        <p:blipFill>
          <a:blip r:embed="rId2"/>
          <a:stretch>
            <a:fillRect/>
          </a:stretch>
        </p:blipFill>
        <p:spPr>
          <a:xfrm>
            <a:off x="304800" y="937029"/>
            <a:ext cx="3492779" cy="1627703"/>
          </a:xfrm>
          <a:prstGeom prst="rect">
            <a:avLst/>
          </a:prstGeom>
        </p:spPr>
      </p:pic>
      <p:sp>
        <p:nvSpPr>
          <p:cNvPr id="9" name="TextBox 8">
            <a:extLst>
              <a:ext uri="{FF2B5EF4-FFF2-40B4-BE49-F238E27FC236}">
                <a16:creationId xmlns:a16="http://schemas.microsoft.com/office/drawing/2014/main" id="{4A96F1AA-FA94-F546-A68B-AE286651379B}"/>
              </a:ext>
            </a:extLst>
          </p:cNvPr>
          <p:cNvSpPr txBox="1"/>
          <p:nvPr/>
        </p:nvSpPr>
        <p:spPr>
          <a:xfrm>
            <a:off x="431520" y="2990849"/>
            <a:ext cx="8483879" cy="4324352"/>
          </a:xfrm>
          <a:prstGeom prst="rect">
            <a:avLst/>
          </a:prstGeom>
          <a:noFill/>
        </p:spPr>
        <p:txBody>
          <a:bodyPr wrap="square" rtlCol="0">
            <a:spAutoFit/>
          </a:bodyPr>
          <a:lstStyle/>
          <a:p>
            <a:r>
              <a:rPr lang="en-US" sz="1600" dirty="0">
                <a:latin typeface="Consolas" panose="020B0609020204030204" pitchFamily="49" charset="0"/>
                <a:cs typeface="Consolas" panose="020B0609020204030204" pitchFamily="49" charset="0"/>
              </a:rPr>
              <a:t>module </a:t>
            </a:r>
            <a:r>
              <a:rPr lang="en-US" sz="1600" dirty="0" err="1">
                <a:latin typeface="Consolas" panose="020B0609020204030204" pitchFamily="49" charset="0"/>
                <a:cs typeface="Consolas" panose="020B0609020204030204" pitchFamily="49" charset="0"/>
              </a:rPr>
              <a:t>pb_top</a:t>
            </a:r>
            <a:r>
              <a:rPr lang="en-US" sz="1600" dirty="0">
                <a:latin typeface="Consolas" panose="020B0609020204030204" pitchFamily="49" charset="0"/>
                <a:cs typeface="Consolas" panose="020B0609020204030204" pitchFamily="49" charset="0"/>
              </a:rPr>
              <a:t> (</a:t>
            </a:r>
          </a:p>
          <a:p>
            <a:r>
              <a:rPr lang="en-US" sz="1600" dirty="0">
                <a:latin typeface="Consolas" panose="020B0609020204030204" pitchFamily="49" charset="0"/>
                <a:cs typeface="Consolas" panose="020B0609020204030204" pitchFamily="49" charset="0"/>
              </a:rPr>
              <a:t>  input </a:t>
            </a:r>
            <a:r>
              <a:rPr lang="en-US" sz="1600" dirty="0" err="1">
                <a:latin typeface="Consolas" panose="020B0609020204030204" pitchFamily="49" charset="0"/>
                <a:cs typeface="Consolas" panose="020B0609020204030204" pitchFamily="49" charset="0"/>
              </a:rPr>
              <a:t>not_LEFT_pushbutton</a:t>
            </a:r>
            <a:r>
              <a:rPr lang="en-US" sz="1600" dirty="0">
                <a:latin typeface="Consolas" panose="020B0609020204030204" pitchFamily="49" charset="0"/>
                <a:cs typeface="Consolas" panose="020B0609020204030204" pitchFamily="49" charset="0"/>
              </a:rPr>
              <a:t>,</a:t>
            </a:r>
          </a:p>
          <a:p>
            <a:r>
              <a:rPr lang="en-US" sz="1600" dirty="0">
                <a:latin typeface="Consolas" panose="020B0609020204030204" pitchFamily="49" charset="0"/>
                <a:cs typeface="Consolas" panose="020B0609020204030204" pitchFamily="49" charset="0"/>
              </a:rPr>
              <a:t>  input </a:t>
            </a:r>
            <a:r>
              <a:rPr lang="en-US" sz="1600" dirty="0" err="1">
                <a:latin typeface="Consolas" panose="020B0609020204030204" pitchFamily="49" charset="0"/>
                <a:cs typeface="Consolas" panose="020B0609020204030204" pitchFamily="49" charset="0"/>
              </a:rPr>
              <a:t>not_RIGHT_pushbutton</a:t>
            </a:r>
            <a:r>
              <a:rPr lang="en-US" sz="1600" dirty="0">
                <a:latin typeface="Consolas" panose="020B0609020204030204" pitchFamily="49" charset="0"/>
                <a:cs typeface="Consolas" panose="020B0609020204030204" pitchFamily="49" charset="0"/>
              </a:rPr>
              <a:t>,</a:t>
            </a:r>
          </a:p>
          <a:p>
            <a:r>
              <a:rPr lang="en-US" sz="1600" dirty="0">
                <a:latin typeface="Consolas" panose="020B0609020204030204" pitchFamily="49" charset="0"/>
                <a:cs typeface="Consolas" panose="020B0609020204030204" pitchFamily="49" charset="0"/>
              </a:rPr>
              <a:t>  input [3:0] A,</a:t>
            </a:r>
          </a:p>
          <a:p>
            <a:r>
              <a:rPr lang="en-US" sz="1600" dirty="0">
                <a:latin typeface="Consolas" panose="020B0609020204030204" pitchFamily="49" charset="0"/>
                <a:cs typeface="Consolas" panose="020B0609020204030204" pitchFamily="49" charset="0"/>
              </a:rPr>
              <a:t>  input [3:0] B,</a:t>
            </a:r>
          </a:p>
          <a:p>
            <a:r>
              <a:rPr lang="en-US" sz="1600" dirty="0">
                <a:latin typeface="Consolas" panose="020B0609020204030204" pitchFamily="49" charset="0"/>
                <a:cs typeface="Consolas" panose="020B0609020204030204" pitchFamily="49" charset="0"/>
              </a:rPr>
              <a:t>  output </a:t>
            </a:r>
            <a:r>
              <a:rPr lang="en-US" sz="1600" dirty="0" err="1">
                <a:latin typeface="Consolas" panose="020B0609020204030204" pitchFamily="49" charset="0"/>
                <a:cs typeface="Consolas" panose="020B0609020204030204" pitchFamily="49" charset="0"/>
              </a:rPr>
              <a:t>reg</a:t>
            </a:r>
            <a:r>
              <a:rPr lang="en-US" sz="1600" dirty="0">
                <a:latin typeface="Consolas" panose="020B0609020204030204" pitchFamily="49" charset="0"/>
                <a:cs typeface="Consolas" panose="020B0609020204030204" pitchFamily="49" charset="0"/>
              </a:rPr>
              <a:t> [3:0] result );</a:t>
            </a:r>
          </a:p>
          <a:p>
            <a:r>
              <a:rPr lang="en-US" sz="1600" dirty="0">
                <a:latin typeface="Consolas" panose="020B0609020204030204" pitchFamily="49" charset="0"/>
                <a:cs typeface="Consolas" panose="020B0609020204030204" pitchFamily="49" charset="0"/>
              </a:rPr>
              <a:t>...</a:t>
            </a:r>
          </a:p>
          <a:p>
            <a:r>
              <a:rPr lang="en-US" sz="1600" dirty="0">
                <a:latin typeface="Consolas" panose="020B0609020204030204" pitchFamily="49" charset="0"/>
                <a:cs typeface="Consolas" panose="020B0609020204030204" pitchFamily="49" charset="0"/>
              </a:rPr>
              <a:t>  always @* begin</a:t>
            </a:r>
          </a:p>
          <a:p>
            <a:r>
              <a:rPr lang="en-US" sz="1600" dirty="0">
                <a:latin typeface="Consolas" panose="020B0609020204030204" pitchFamily="49" charset="0"/>
                <a:cs typeface="Consolas" panose="020B0609020204030204" pitchFamily="49" charset="0"/>
              </a:rPr>
              <a:t>  case( {</a:t>
            </a:r>
            <a:r>
              <a:rPr lang="en-US" sz="1600" dirty="0" err="1">
                <a:latin typeface="Consolas" panose="020B0609020204030204" pitchFamily="49" charset="0"/>
                <a:cs typeface="Consolas" panose="020B0609020204030204" pitchFamily="49" charset="0"/>
              </a:rPr>
              <a:t>LEFT_pushbutton</a:t>
            </a:r>
            <a:r>
              <a:rPr lang="en-US" sz="1600" dirty="0">
                <a:latin typeface="Consolas" panose="020B0609020204030204" pitchFamily="49" charset="0"/>
                <a:cs typeface="Consolas" panose="020B0609020204030204" pitchFamily="49" charset="0"/>
              </a:rPr>
              <a:t>, </a:t>
            </a:r>
            <a:r>
              <a:rPr lang="en-US" sz="1600" dirty="0" err="1">
                <a:latin typeface="Consolas" panose="020B0609020204030204" pitchFamily="49" charset="0"/>
                <a:cs typeface="Consolas" panose="020B0609020204030204" pitchFamily="49" charset="0"/>
              </a:rPr>
              <a:t>RIGHT_pushbutton</a:t>
            </a:r>
            <a:r>
              <a:rPr lang="en-US" sz="1600" dirty="0">
                <a:latin typeface="Consolas" panose="020B0609020204030204" pitchFamily="49" charset="0"/>
                <a:cs typeface="Consolas" panose="020B0609020204030204" pitchFamily="49" charset="0"/>
              </a:rPr>
              <a:t>} )</a:t>
            </a:r>
          </a:p>
          <a:p>
            <a:r>
              <a:rPr lang="en-US" sz="1600" dirty="0">
                <a:latin typeface="Consolas" panose="020B0609020204030204" pitchFamily="49" charset="0"/>
                <a:cs typeface="Consolas" panose="020B0609020204030204" pitchFamily="49" charset="0"/>
              </a:rPr>
              <a:t>    2’b01: result = </a:t>
            </a:r>
            <a:r>
              <a:rPr lang="en-US" sz="1600" dirty="0" err="1">
                <a:latin typeface="Consolas" panose="020B0609020204030204" pitchFamily="49" charset="0"/>
                <a:cs typeface="Consolas" panose="020B0609020204030204" pitchFamily="49" charset="0"/>
              </a:rPr>
              <a:t>ADDed_result</a:t>
            </a:r>
            <a:r>
              <a:rPr lang="en-US" sz="1600" dirty="0">
                <a:latin typeface="Consolas" panose="020B0609020204030204" pitchFamily="49" charset="0"/>
                <a:cs typeface="Consolas" panose="020B0609020204030204" pitchFamily="49" charset="0"/>
              </a:rPr>
              <a:t>;</a:t>
            </a:r>
          </a:p>
          <a:p>
            <a:r>
              <a:rPr lang="en-US" sz="1600" dirty="0">
                <a:latin typeface="Consolas" panose="020B0609020204030204" pitchFamily="49" charset="0"/>
                <a:cs typeface="Consolas" panose="020B0609020204030204" pitchFamily="49" charset="0"/>
              </a:rPr>
              <a:t>    2’b10: result = </a:t>
            </a:r>
            <a:r>
              <a:rPr lang="en-US" sz="1600" dirty="0" err="1">
                <a:latin typeface="Consolas" panose="020B0609020204030204" pitchFamily="49" charset="0"/>
                <a:cs typeface="Consolas" panose="020B0609020204030204" pitchFamily="49" charset="0"/>
              </a:rPr>
              <a:t>ANDed_result</a:t>
            </a:r>
            <a:r>
              <a:rPr lang="en-US" sz="1600" dirty="0">
                <a:latin typeface="Consolas" panose="020B0609020204030204" pitchFamily="49" charset="0"/>
                <a:cs typeface="Consolas" panose="020B0609020204030204" pitchFamily="49" charset="0"/>
              </a:rPr>
              <a:t>;</a:t>
            </a:r>
          </a:p>
          <a:p>
            <a:r>
              <a:rPr lang="en-US" sz="1600" dirty="0">
                <a:latin typeface="Consolas" panose="020B0609020204030204" pitchFamily="49" charset="0"/>
                <a:cs typeface="Consolas" panose="020B0609020204030204" pitchFamily="49" charset="0"/>
              </a:rPr>
              <a:t>    2’b11: result = </a:t>
            </a:r>
            <a:r>
              <a:rPr lang="en-US" sz="1600" dirty="0" err="1">
                <a:latin typeface="Consolas" panose="020B0609020204030204" pitchFamily="49" charset="0"/>
                <a:cs typeface="Consolas" panose="020B0609020204030204" pitchFamily="49" charset="0"/>
              </a:rPr>
              <a:t>ADDed_result</a:t>
            </a:r>
            <a:r>
              <a:rPr lang="en-US" sz="1600" dirty="0">
                <a:latin typeface="Consolas" panose="020B0609020204030204" pitchFamily="49" charset="0"/>
                <a:cs typeface="Consolas" panose="020B0609020204030204" pitchFamily="49" charset="0"/>
              </a:rPr>
              <a:t>; // Right push button takes precedence</a:t>
            </a:r>
          </a:p>
          <a:p>
            <a:r>
              <a:rPr lang="en-US" sz="1600" dirty="0">
                <a:latin typeface="Consolas" panose="020B0609020204030204" pitchFamily="49" charset="0"/>
                <a:cs typeface="Consolas" panose="020B0609020204030204" pitchFamily="49" charset="0"/>
              </a:rPr>
              <a:t>  </a:t>
            </a:r>
            <a:r>
              <a:rPr lang="en-US" sz="1600" dirty="0" err="1">
                <a:latin typeface="Consolas" panose="020B0609020204030204" pitchFamily="49" charset="0"/>
                <a:cs typeface="Consolas" panose="020B0609020204030204" pitchFamily="49" charset="0"/>
              </a:rPr>
              <a:t>endcase</a:t>
            </a:r>
            <a:endParaRPr lang="en-US" sz="1600" dirty="0">
              <a:latin typeface="Consolas" panose="020B0609020204030204" pitchFamily="49" charset="0"/>
              <a:cs typeface="Consolas" panose="020B0609020204030204" pitchFamily="49" charset="0"/>
            </a:endParaRPr>
          </a:p>
          <a:p>
            <a:r>
              <a:rPr lang="en-US" sz="1600" dirty="0">
                <a:latin typeface="Consolas" panose="020B0609020204030204" pitchFamily="49" charset="0"/>
                <a:cs typeface="Consolas" panose="020B0609020204030204" pitchFamily="49" charset="0"/>
              </a:rPr>
              <a:t>end</a:t>
            </a:r>
          </a:p>
          <a:p>
            <a:endParaRPr lang="en-US" sz="1600" dirty="0">
              <a:latin typeface="Consolas" panose="020B0609020204030204" pitchFamily="49" charset="0"/>
              <a:cs typeface="Consolas" panose="020B0609020204030204" pitchFamily="49" charset="0"/>
            </a:endParaRPr>
          </a:p>
          <a:p>
            <a:endParaRPr lang="en-US" sz="1600" dirty="0">
              <a:latin typeface="Consolas" panose="020B0609020204030204" pitchFamily="49" charset="0"/>
              <a:cs typeface="Consolas" panose="020B0609020204030204" pitchFamily="49" charset="0"/>
            </a:endParaRPr>
          </a:p>
          <a:p>
            <a:endParaRPr lang="en-US" sz="1600" dirty="0">
              <a:latin typeface="Consolas" panose="020B0609020204030204" pitchFamily="49" charset="0"/>
              <a:cs typeface="Consolas" panose="020B0609020204030204" pitchFamily="49" charset="0"/>
            </a:endParaRPr>
          </a:p>
        </p:txBody>
      </p:sp>
      <p:sp>
        <p:nvSpPr>
          <p:cNvPr id="7" name="Footer Placeholder 6">
            <a:extLst>
              <a:ext uri="{FF2B5EF4-FFF2-40B4-BE49-F238E27FC236}">
                <a16:creationId xmlns:a16="http://schemas.microsoft.com/office/drawing/2014/main" id="{67517D49-E161-0E43-8FBD-AA3FA01D119D}"/>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9776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98108" y="2323070"/>
            <a:ext cx="2038865" cy="171758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Hardware defined by Verilog statement (e.g., always block)</a:t>
            </a:r>
          </a:p>
        </p:txBody>
      </p:sp>
      <p:cxnSp>
        <p:nvCxnSpPr>
          <p:cNvPr id="6" name="Straight Arrow Connector 5"/>
          <p:cNvCxnSpPr>
            <a:stCxn id="4" idx="3"/>
          </p:cNvCxnSpPr>
          <p:nvPr/>
        </p:nvCxnSpPr>
        <p:spPr>
          <a:xfrm>
            <a:off x="5436973" y="3181865"/>
            <a:ext cx="1309816" cy="6178"/>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088292" y="2642287"/>
            <a:ext cx="1309816" cy="6178"/>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088292" y="3175686"/>
            <a:ext cx="1309816" cy="6178"/>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088292" y="3709085"/>
            <a:ext cx="1309816" cy="6178"/>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002791" y="3000288"/>
            <a:ext cx="946093" cy="369332"/>
          </a:xfrm>
          <a:prstGeom prst="rect">
            <a:avLst/>
          </a:prstGeom>
          <a:noFill/>
        </p:spPr>
        <p:txBody>
          <a:bodyPr wrap="none" rtlCol="0">
            <a:spAutoFit/>
          </a:bodyPr>
          <a:lstStyle/>
          <a:p>
            <a:r>
              <a:rPr lang="en-US" dirty="0"/>
              <a:t>Outputs</a:t>
            </a:r>
          </a:p>
        </p:txBody>
      </p:sp>
      <p:sp>
        <p:nvSpPr>
          <p:cNvPr id="13" name="TextBox 12"/>
          <p:cNvSpPr txBox="1"/>
          <p:nvPr/>
        </p:nvSpPr>
        <p:spPr>
          <a:xfrm>
            <a:off x="1957152" y="1930400"/>
            <a:ext cx="774571" cy="369332"/>
          </a:xfrm>
          <a:prstGeom prst="rect">
            <a:avLst/>
          </a:prstGeom>
          <a:noFill/>
        </p:spPr>
        <p:txBody>
          <a:bodyPr wrap="none" rtlCol="0">
            <a:spAutoFit/>
          </a:bodyPr>
          <a:lstStyle/>
          <a:p>
            <a:r>
              <a:rPr lang="en-US" dirty="0"/>
              <a:t>Inputs</a:t>
            </a:r>
          </a:p>
        </p:txBody>
      </p:sp>
      <p:sp>
        <p:nvSpPr>
          <p:cNvPr id="14" name="TextBox 13"/>
          <p:cNvSpPr txBox="1"/>
          <p:nvPr/>
        </p:nvSpPr>
        <p:spPr>
          <a:xfrm>
            <a:off x="7036371" y="3175686"/>
            <a:ext cx="510076" cy="707886"/>
          </a:xfrm>
          <a:prstGeom prst="rect">
            <a:avLst/>
          </a:prstGeom>
          <a:noFill/>
        </p:spPr>
        <p:txBody>
          <a:bodyPr wrap="none" rtlCol="0">
            <a:spAutoFit/>
          </a:bodyPr>
          <a:lstStyle/>
          <a:p>
            <a:r>
              <a:rPr lang="en-US" sz="4000" dirty="0">
                <a:solidFill>
                  <a:srgbClr val="FF0000"/>
                </a:solidFill>
                <a:sym typeface="Wingdings" panose="05000000000000000000" pitchFamily="2" charset="2"/>
              </a:rPr>
              <a:t></a:t>
            </a:r>
            <a:endParaRPr lang="en-US" sz="4000" dirty="0">
              <a:solidFill>
                <a:srgbClr val="FF0000"/>
              </a:solidFill>
            </a:endParaRPr>
          </a:p>
        </p:txBody>
      </p:sp>
      <p:sp>
        <p:nvSpPr>
          <p:cNvPr id="15" name="TextBox 14"/>
          <p:cNvSpPr txBox="1"/>
          <p:nvPr/>
        </p:nvSpPr>
        <p:spPr>
          <a:xfrm>
            <a:off x="1405419" y="2816533"/>
            <a:ext cx="510076" cy="707886"/>
          </a:xfrm>
          <a:prstGeom prst="rect">
            <a:avLst/>
          </a:prstGeom>
          <a:noFill/>
        </p:spPr>
        <p:txBody>
          <a:bodyPr wrap="none" rtlCol="0">
            <a:spAutoFit/>
          </a:bodyPr>
          <a:lstStyle/>
          <a:p>
            <a:r>
              <a:rPr lang="en-US" sz="4000" dirty="0">
                <a:solidFill>
                  <a:srgbClr val="FF0000"/>
                </a:solidFill>
                <a:sym typeface="Wingdings" panose="05000000000000000000" pitchFamily="2" charset="2"/>
              </a:rPr>
              <a:t></a:t>
            </a:r>
            <a:endParaRPr lang="en-US" sz="4000" dirty="0">
              <a:solidFill>
                <a:srgbClr val="FF0000"/>
              </a:solidFill>
            </a:endParaRPr>
          </a:p>
        </p:txBody>
      </p:sp>
      <p:sp>
        <p:nvSpPr>
          <p:cNvPr id="18" name="TextBox 17"/>
          <p:cNvSpPr txBox="1"/>
          <p:nvPr/>
        </p:nvSpPr>
        <p:spPr>
          <a:xfrm>
            <a:off x="1413413" y="2323070"/>
            <a:ext cx="543739" cy="523220"/>
          </a:xfrm>
          <a:prstGeom prst="rect">
            <a:avLst/>
          </a:prstGeom>
          <a:noFill/>
        </p:spPr>
        <p:txBody>
          <a:bodyPr wrap="none" rtlCol="0">
            <a:spAutoFit/>
          </a:bodyPr>
          <a:lstStyle/>
          <a:p>
            <a:r>
              <a:rPr lang="en-US" sz="2800">
                <a:solidFill>
                  <a:srgbClr val="00B050"/>
                </a:solidFill>
                <a:sym typeface="Wingdings" panose="05000000000000000000" pitchFamily="2" charset="2"/>
              </a:rPr>
              <a:t>✔</a:t>
            </a:r>
            <a:endParaRPr lang="en-US" sz="2800" dirty="0">
              <a:solidFill>
                <a:srgbClr val="00B050"/>
              </a:solidFill>
            </a:endParaRPr>
          </a:p>
        </p:txBody>
      </p:sp>
      <p:sp>
        <p:nvSpPr>
          <p:cNvPr id="19" name="TextBox 18"/>
          <p:cNvSpPr txBox="1"/>
          <p:nvPr/>
        </p:nvSpPr>
        <p:spPr>
          <a:xfrm>
            <a:off x="1430816" y="3434966"/>
            <a:ext cx="543739" cy="523220"/>
          </a:xfrm>
          <a:prstGeom prst="rect">
            <a:avLst/>
          </a:prstGeom>
          <a:noFill/>
        </p:spPr>
        <p:txBody>
          <a:bodyPr wrap="none" rtlCol="0">
            <a:spAutoFit/>
          </a:bodyPr>
          <a:lstStyle/>
          <a:p>
            <a:r>
              <a:rPr lang="en-US" sz="2800">
                <a:solidFill>
                  <a:srgbClr val="00B050"/>
                </a:solidFill>
                <a:sym typeface="Wingdings" panose="05000000000000000000" pitchFamily="2" charset="2"/>
              </a:rPr>
              <a:t>✔</a:t>
            </a:r>
            <a:endParaRPr lang="en-US" sz="2800" dirty="0">
              <a:solidFill>
                <a:srgbClr val="00B050"/>
              </a:solidFill>
            </a:endParaRPr>
          </a:p>
        </p:txBody>
      </p:sp>
      <p:sp>
        <p:nvSpPr>
          <p:cNvPr id="20" name="Title 1"/>
          <p:cNvSpPr>
            <a:spLocks noGrp="1"/>
          </p:cNvSpPr>
          <p:nvPr>
            <p:ph type="title"/>
          </p:nvPr>
        </p:nvSpPr>
        <p:spPr>
          <a:xfrm>
            <a:off x="0" y="-20499"/>
            <a:ext cx="9144000" cy="1143000"/>
          </a:xfrm>
        </p:spPr>
        <p:txBody>
          <a:bodyPr>
            <a:normAutofit/>
          </a:bodyPr>
          <a:lstStyle/>
          <a:p>
            <a:r>
              <a:rPr lang="en-US" dirty="0"/>
              <a:t>Possibility (b) Input Looks Wrong</a:t>
            </a:r>
            <a:endParaRPr lang="en-US" sz="4000" dirty="0"/>
          </a:p>
        </p:txBody>
      </p:sp>
      <p:sp>
        <p:nvSpPr>
          <p:cNvPr id="3" name="TextBox 2"/>
          <p:cNvSpPr txBox="1"/>
          <p:nvPr/>
        </p:nvSpPr>
        <p:spPr>
          <a:xfrm>
            <a:off x="2088292" y="4918062"/>
            <a:ext cx="5229765" cy="646331"/>
          </a:xfrm>
          <a:prstGeom prst="rect">
            <a:avLst/>
          </a:prstGeom>
          <a:noFill/>
        </p:spPr>
        <p:txBody>
          <a:bodyPr wrap="none" rtlCol="0">
            <a:spAutoFit/>
          </a:bodyPr>
          <a:lstStyle/>
          <a:p>
            <a:r>
              <a:rPr lang="en-US" sz="3600" dirty="0"/>
              <a:t>“Garbage In, Garbage Out”</a:t>
            </a:r>
          </a:p>
        </p:txBody>
      </p:sp>
      <p:sp>
        <p:nvSpPr>
          <p:cNvPr id="2" name="Slide Number Placeholder 1"/>
          <p:cNvSpPr>
            <a:spLocks noGrp="1"/>
          </p:cNvSpPr>
          <p:nvPr>
            <p:ph type="sldNum" sz="quarter" idx="12"/>
          </p:nvPr>
        </p:nvSpPr>
        <p:spPr/>
        <p:txBody>
          <a:bodyPr/>
          <a:lstStyle/>
          <a:p>
            <a:fld id="{91428E00-80DD-2147-9602-1B9AC9547B01}" type="slidenum">
              <a:rPr lang="en-US" smtClean="0"/>
              <a:t>126</a:t>
            </a:fld>
            <a:endParaRPr lang="en-US"/>
          </a:p>
        </p:txBody>
      </p:sp>
      <p:sp>
        <p:nvSpPr>
          <p:cNvPr id="7" name="Footer Placeholder 6">
            <a:extLst>
              <a:ext uri="{FF2B5EF4-FFF2-40B4-BE49-F238E27FC236}">
                <a16:creationId xmlns:a16="http://schemas.microsoft.com/office/drawing/2014/main" id="{5B0E70DA-E793-D247-A21B-450F1994DECA}"/>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252873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p:bldP spid="19"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62600" y="2362200"/>
            <a:ext cx="2038865" cy="171758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Hardware defined by “1</a:t>
            </a:r>
            <a:r>
              <a:rPr lang="en-US" baseline="30000" dirty="0">
                <a:solidFill>
                  <a:schemeClr val="tx1"/>
                </a:solidFill>
              </a:rPr>
              <a:t>st</a:t>
            </a:r>
            <a:r>
              <a:rPr lang="en-US" dirty="0">
                <a:solidFill>
                  <a:schemeClr val="tx1"/>
                </a:solidFill>
              </a:rPr>
              <a:t>” Verilog statement (e.g., always block)</a:t>
            </a:r>
          </a:p>
        </p:txBody>
      </p:sp>
      <p:cxnSp>
        <p:nvCxnSpPr>
          <p:cNvPr id="6" name="Straight Arrow Connector 5"/>
          <p:cNvCxnSpPr>
            <a:stCxn id="4" idx="3"/>
          </p:cNvCxnSpPr>
          <p:nvPr/>
        </p:nvCxnSpPr>
        <p:spPr>
          <a:xfrm>
            <a:off x="7601465" y="3220995"/>
            <a:ext cx="1309816" cy="6178"/>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252784" y="2681417"/>
            <a:ext cx="1309816" cy="6178"/>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252784" y="3214816"/>
            <a:ext cx="1309816" cy="6178"/>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252784" y="3748215"/>
            <a:ext cx="1309816" cy="6178"/>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129336" y="2639217"/>
            <a:ext cx="510076" cy="707886"/>
          </a:xfrm>
          <a:prstGeom prst="rect">
            <a:avLst/>
          </a:prstGeom>
          <a:noFill/>
        </p:spPr>
        <p:txBody>
          <a:bodyPr wrap="none" rtlCol="0">
            <a:spAutoFit/>
          </a:bodyPr>
          <a:lstStyle/>
          <a:p>
            <a:r>
              <a:rPr lang="en-US" sz="4000" dirty="0">
                <a:solidFill>
                  <a:srgbClr val="FF0000"/>
                </a:solidFill>
                <a:sym typeface="Wingdings" panose="05000000000000000000" pitchFamily="2" charset="2"/>
              </a:rPr>
              <a:t></a:t>
            </a:r>
            <a:endParaRPr lang="en-US" sz="4000" dirty="0">
              <a:solidFill>
                <a:srgbClr val="FF0000"/>
              </a:solidFill>
            </a:endParaRPr>
          </a:p>
        </p:txBody>
      </p:sp>
      <p:sp>
        <p:nvSpPr>
          <p:cNvPr id="15" name="TextBox 14"/>
          <p:cNvSpPr txBox="1"/>
          <p:nvPr/>
        </p:nvSpPr>
        <p:spPr>
          <a:xfrm>
            <a:off x="3260326" y="1684973"/>
            <a:ext cx="510076" cy="707886"/>
          </a:xfrm>
          <a:prstGeom prst="rect">
            <a:avLst/>
          </a:prstGeom>
          <a:noFill/>
        </p:spPr>
        <p:txBody>
          <a:bodyPr wrap="none" rtlCol="0">
            <a:spAutoFit/>
          </a:bodyPr>
          <a:lstStyle/>
          <a:p>
            <a:r>
              <a:rPr lang="en-US" sz="4000" dirty="0">
                <a:solidFill>
                  <a:srgbClr val="FF0000"/>
                </a:solidFill>
                <a:sym typeface="Wingdings" panose="05000000000000000000" pitchFamily="2" charset="2"/>
              </a:rPr>
              <a:t></a:t>
            </a:r>
            <a:endParaRPr lang="en-US" sz="4000" dirty="0">
              <a:solidFill>
                <a:srgbClr val="FF0000"/>
              </a:solidFill>
            </a:endParaRPr>
          </a:p>
        </p:txBody>
      </p:sp>
      <p:sp>
        <p:nvSpPr>
          <p:cNvPr id="18" name="TextBox 17"/>
          <p:cNvSpPr txBox="1"/>
          <p:nvPr/>
        </p:nvSpPr>
        <p:spPr>
          <a:xfrm>
            <a:off x="4820689" y="2207099"/>
            <a:ext cx="543739" cy="523220"/>
          </a:xfrm>
          <a:prstGeom prst="rect">
            <a:avLst/>
          </a:prstGeom>
          <a:noFill/>
        </p:spPr>
        <p:txBody>
          <a:bodyPr wrap="none" rtlCol="0">
            <a:spAutoFit/>
          </a:bodyPr>
          <a:lstStyle/>
          <a:p>
            <a:r>
              <a:rPr lang="en-US" sz="2800" dirty="0">
                <a:solidFill>
                  <a:srgbClr val="00B050"/>
                </a:solidFill>
                <a:sym typeface="Wingdings" panose="05000000000000000000" pitchFamily="2" charset="2"/>
              </a:rPr>
              <a:t>✔</a:t>
            </a:r>
            <a:endParaRPr lang="en-US" sz="2800" dirty="0">
              <a:solidFill>
                <a:srgbClr val="00B050"/>
              </a:solidFill>
            </a:endParaRPr>
          </a:p>
        </p:txBody>
      </p:sp>
      <p:sp>
        <p:nvSpPr>
          <p:cNvPr id="19" name="TextBox 18"/>
          <p:cNvSpPr txBox="1"/>
          <p:nvPr/>
        </p:nvSpPr>
        <p:spPr>
          <a:xfrm>
            <a:off x="4732495" y="3282582"/>
            <a:ext cx="543739" cy="523220"/>
          </a:xfrm>
          <a:prstGeom prst="rect">
            <a:avLst/>
          </a:prstGeom>
          <a:noFill/>
        </p:spPr>
        <p:txBody>
          <a:bodyPr wrap="none" rtlCol="0">
            <a:spAutoFit/>
          </a:bodyPr>
          <a:lstStyle/>
          <a:p>
            <a:r>
              <a:rPr lang="en-US" sz="2800" dirty="0">
                <a:solidFill>
                  <a:srgbClr val="00B050"/>
                </a:solidFill>
                <a:sym typeface="Wingdings" panose="05000000000000000000" pitchFamily="2" charset="2"/>
              </a:rPr>
              <a:t>✔</a:t>
            </a:r>
            <a:endParaRPr lang="en-US" sz="2800" dirty="0">
              <a:solidFill>
                <a:srgbClr val="00B050"/>
              </a:solidFill>
            </a:endParaRPr>
          </a:p>
        </p:txBody>
      </p:sp>
      <p:sp>
        <p:nvSpPr>
          <p:cNvPr id="16" name="Rectangle 15"/>
          <p:cNvSpPr/>
          <p:nvPr/>
        </p:nvSpPr>
        <p:spPr>
          <a:xfrm>
            <a:off x="1033965" y="1398669"/>
            <a:ext cx="2038865" cy="171758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Hardware defined by “2</a:t>
            </a:r>
            <a:r>
              <a:rPr lang="en-US" baseline="30000" dirty="0">
                <a:solidFill>
                  <a:schemeClr val="tx1"/>
                </a:solidFill>
              </a:rPr>
              <a:t>nd</a:t>
            </a:r>
            <a:r>
              <a:rPr lang="en-US" dirty="0">
                <a:solidFill>
                  <a:schemeClr val="tx1"/>
                </a:solidFill>
              </a:rPr>
              <a:t>” Verilog statement (e.g., always block)</a:t>
            </a:r>
          </a:p>
        </p:txBody>
      </p:sp>
      <p:cxnSp>
        <p:nvCxnSpPr>
          <p:cNvPr id="5" name="Straight Connector 4"/>
          <p:cNvCxnSpPr>
            <a:stCxn id="16" idx="3"/>
          </p:cNvCxnSpPr>
          <p:nvPr/>
        </p:nvCxnSpPr>
        <p:spPr>
          <a:xfrm flipV="1">
            <a:off x="3072830" y="2257463"/>
            <a:ext cx="737170" cy="1"/>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3810000" y="2257463"/>
            <a:ext cx="0" cy="942937"/>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3810000" y="3200400"/>
            <a:ext cx="442784" cy="0"/>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2" name="Up Arrow 21"/>
          <p:cNvSpPr/>
          <p:nvPr/>
        </p:nvSpPr>
        <p:spPr>
          <a:xfrm rot="19964608">
            <a:off x="1972199" y="3166777"/>
            <a:ext cx="609600" cy="16043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2742347" y="4803082"/>
            <a:ext cx="5847819" cy="523220"/>
          </a:xfrm>
          <a:prstGeom prst="rect">
            <a:avLst/>
          </a:prstGeom>
          <a:noFill/>
        </p:spPr>
        <p:txBody>
          <a:bodyPr wrap="none" rtlCol="0">
            <a:spAutoFit/>
          </a:bodyPr>
          <a:lstStyle/>
          <a:p>
            <a:r>
              <a:rPr lang="en-US" sz="2800" dirty="0"/>
              <a:t>Repeat </a:t>
            </a:r>
            <a:r>
              <a:rPr lang="en-US" sz="2800"/>
              <a:t>process starting from this block</a:t>
            </a:r>
          </a:p>
        </p:txBody>
      </p:sp>
      <p:sp>
        <p:nvSpPr>
          <p:cNvPr id="2" name="Slide Number Placeholder 1"/>
          <p:cNvSpPr>
            <a:spLocks noGrp="1"/>
          </p:cNvSpPr>
          <p:nvPr>
            <p:ph type="sldNum" sz="quarter" idx="12"/>
          </p:nvPr>
        </p:nvSpPr>
        <p:spPr/>
        <p:txBody>
          <a:bodyPr/>
          <a:lstStyle/>
          <a:p>
            <a:fld id="{91428E00-80DD-2147-9602-1B9AC9547B01}" type="slidenum">
              <a:rPr lang="en-US" smtClean="0"/>
              <a:t>127</a:t>
            </a:fld>
            <a:endParaRPr lang="en-US"/>
          </a:p>
        </p:txBody>
      </p:sp>
      <p:sp>
        <p:nvSpPr>
          <p:cNvPr id="7" name="Footer Placeholder 6">
            <a:extLst>
              <a:ext uri="{FF2B5EF4-FFF2-40B4-BE49-F238E27FC236}">
                <a16:creationId xmlns:a16="http://schemas.microsoft.com/office/drawing/2014/main" id="{BE2E8C3E-1A0D-1F48-817D-B35C0188FEAB}"/>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358957858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191000" y="1367935"/>
            <a:ext cx="4876800" cy="885825"/>
          </a:xfrm>
          <a:noFill/>
        </p:spPr>
      </p:pic>
      <p:grpSp>
        <p:nvGrpSpPr>
          <p:cNvPr id="2" name="Group 14"/>
          <p:cNvGrpSpPr>
            <a:grpSpLocks/>
          </p:cNvGrpSpPr>
          <p:nvPr/>
        </p:nvGrpSpPr>
        <p:grpSpPr bwMode="auto">
          <a:xfrm>
            <a:off x="304800" y="1357313"/>
            <a:ext cx="3359150" cy="2932113"/>
            <a:chOff x="340" y="327"/>
            <a:chExt cx="2116" cy="1847"/>
          </a:xfrm>
        </p:grpSpPr>
        <p:sp>
          <p:nvSpPr>
            <p:cNvPr id="19467" name="Text Box 7"/>
            <p:cNvSpPr txBox="1">
              <a:spLocks noChangeArrowheads="1"/>
            </p:cNvSpPr>
            <p:nvPr/>
          </p:nvSpPr>
          <p:spPr bwMode="auto">
            <a:xfrm>
              <a:off x="386" y="1632"/>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19469" name="Text Box 10"/>
            <p:cNvSpPr txBox="1">
              <a:spLocks noChangeArrowheads="1"/>
            </p:cNvSpPr>
            <p:nvPr/>
          </p:nvSpPr>
          <p:spPr bwMode="auto">
            <a:xfrm>
              <a:off x="341" y="327"/>
              <a:ext cx="2107"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1600" b="1" dirty="0">
                  <a:solidFill>
                    <a:srgbClr val="C00000"/>
                  </a:solidFill>
                  <a:latin typeface="Consolas" panose="020B0609020204030204" pitchFamily="49" charset="0"/>
                  <a:cs typeface="Consolas" panose="020B0609020204030204" pitchFamily="49" charset="0"/>
                </a:rPr>
                <a:t>module</a:t>
              </a:r>
              <a:r>
                <a:rPr lang="en-US" altLang="en-US" sz="1600" dirty="0">
                  <a:solidFill>
                    <a:srgbClr val="0000FF"/>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NAND_GATE</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A</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B</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Z</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a:solidFill>
                    <a:srgbClr val="C00000"/>
                  </a:solidFill>
                  <a:latin typeface="Consolas" panose="020B0609020204030204" pitchFamily="49" charset="0"/>
                  <a:cs typeface="Consolas" panose="020B0609020204030204" pitchFamily="49" charset="0"/>
                </a:rPr>
                <a:t>  input</a:t>
              </a:r>
              <a:r>
                <a:rPr lang="en-US" altLang="en-US" sz="1600" dirty="0">
                  <a:solidFill>
                    <a:srgbClr val="C00000"/>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A</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B </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a:solidFill>
                    <a:srgbClr val="C00000"/>
                  </a:solidFill>
                  <a:latin typeface="Consolas" panose="020B0609020204030204" pitchFamily="49" charset="0"/>
                  <a:cs typeface="Consolas" panose="020B0609020204030204" pitchFamily="49" charset="0"/>
                </a:rPr>
                <a:t>  output</a:t>
              </a:r>
              <a:r>
                <a:rPr lang="en-US" altLang="en-US" sz="1600" dirty="0">
                  <a:solidFill>
                    <a:srgbClr val="C00000"/>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Z </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a:solidFill>
                    <a:srgbClr val="C00000"/>
                  </a:solidFill>
                  <a:latin typeface="Consolas" panose="020B0609020204030204" pitchFamily="49" charset="0"/>
                  <a:cs typeface="Consolas" panose="020B0609020204030204" pitchFamily="49" charset="0"/>
                </a:rPr>
                <a:t>  assign</a:t>
              </a:r>
              <a:r>
                <a:rPr lang="en-US" altLang="en-US" sz="1600" dirty="0">
                  <a:solidFill>
                    <a:srgbClr val="C00000"/>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Z </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A </a:t>
              </a:r>
              <a:r>
                <a:rPr lang="en-US" altLang="en-US" sz="1600" dirty="0">
                  <a:solidFill>
                    <a:srgbClr val="0000FF"/>
                  </a:solidFill>
                  <a:latin typeface="Consolas" panose="020B0609020204030204" pitchFamily="49" charset="0"/>
                  <a:cs typeface="Consolas" panose="020B0609020204030204" pitchFamily="49" charset="0"/>
                </a:rPr>
                <a:t>&amp;</a:t>
              </a:r>
              <a:r>
                <a:rPr lang="en-US" altLang="en-US" sz="1600" dirty="0">
                  <a:latin typeface="Consolas" panose="020B0609020204030204" pitchFamily="49" charset="0"/>
                  <a:cs typeface="Consolas" panose="020B0609020204030204" pitchFamily="49" charset="0"/>
                </a:rPr>
                <a:t> B</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err="1">
                  <a:solidFill>
                    <a:srgbClr val="C00000"/>
                  </a:solidFill>
                  <a:latin typeface="Consolas" panose="020B0609020204030204" pitchFamily="49" charset="0"/>
                  <a:cs typeface="Consolas" panose="020B0609020204030204" pitchFamily="49" charset="0"/>
                </a:rPr>
                <a:t>endmodule</a:t>
              </a:r>
              <a:endParaRPr lang="en-US" altLang="en-US" sz="1600" dirty="0">
                <a:latin typeface="Consolas" panose="020B0609020204030204" pitchFamily="49" charset="0"/>
                <a:cs typeface="Consolas" panose="020B0609020204030204" pitchFamily="49" charset="0"/>
              </a:endParaRPr>
            </a:p>
            <a:p>
              <a:pPr eaLnBrk="1" hangingPunct="1"/>
              <a:endParaRPr lang="en-CA" altLang="en-US" sz="1600" dirty="0">
                <a:latin typeface="Consolas" panose="020B0609020204030204" pitchFamily="49" charset="0"/>
                <a:cs typeface="Consolas" panose="020B0609020204030204" pitchFamily="49" charset="0"/>
              </a:endParaRPr>
            </a:p>
          </p:txBody>
        </p:sp>
        <p:sp>
          <p:nvSpPr>
            <p:cNvPr id="19470" name="Text Box 11"/>
            <p:cNvSpPr txBox="1">
              <a:spLocks noChangeArrowheads="1"/>
            </p:cNvSpPr>
            <p:nvPr/>
          </p:nvSpPr>
          <p:spPr bwMode="auto">
            <a:xfrm>
              <a:off x="340" y="1321"/>
              <a:ext cx="2116" cy="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1600" b="1" dirty="0">
                  <a:solidFill>
                    <a:srgbClr val="C00000"/>
                  </a:solidFill>
                  <a:latin typeface="Consolas" panose="020B0609020204030204" pitchFamily="49" charset="0"/>
                  <a:cs typeface="Consolas" panose="020B0609020204030204" pitchFamily="49" charset="0"/>
                </a:rPr>
                <a:t>module</a:t>
              </a:r>
              <a:r>
                <a:rPr lang="en-US" altLang="en-US" sz="1600" dirty="0">
                  <a:solidFill>
                    <a:srgbClr val="0000FF"/>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INV_GATE</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A</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Z</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a:solidFill>
                    <a:srgbClr val="C00000"/>
                  </a:solidFill>
                  <a:latin typeface="Consolas" panose="020B0609020204030204" pitchFamily="49" charset="0"/>
                  <a:cs typeface="Consolas" panose="020B0609020204030204" pitchFamily="49" charset="0"/>
                </a:rPr>
                <a:t>  input</a:t>
              </a:r>
              <a:r>
                <a:rPr lang="en-US" altLang="en-US" sz="1600" dirty="0">
                  <a:solidFill>
                    <a:srgbClr val="C00000"/>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A</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a:solidFill>
                    <a:srgbClr val="C00000"/>
                  </a:solidFill>
                  <a:latin typeface="Consolas" panose="020B0609020204030204" pitchFamily="49" charset="0"/>
                  <a:cs typeface="Consolas" panose="020B0609020204030204" pitchFamily="49" charset="0"/>
                </a:rPr>
                <a:t>  output</a:t>
              </a:r>
              <a:r>
                <a:rPr lang="en-US" altLang="en-US" sz="1600" dirty="0">
                  <a:solidFill>
                    <a:srgbClr val="C00000"/>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Z</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dirty="0">
                  <a:latin typeface="Consolas" panose="020B0609020204030204" pitchFamily="49" charset="0"/>
                  <a:cs typeface="Consolas" panose="020B0609020204030204" pitchFamily="49" charset="0"/>
                </a:rPr>
                <a:t>  </a:t>
              </a:r>
              <a:r>
                <a:rPr lang="en-US" altLang="en-US" sz="1600" b="1" dirty="0">
                  <a:solidFill>
                    <a:srgbClr val="C00000"/>
                  </a:solidFill>
                  <a:latin typeface="Consolas" panose="020B0609020204030204" pitchFamily="49" charset="0"/>
                  <a:cs typeface="Consolas" panose="020B0609020204030204" pitchFamily="49" charset="0"/>
                </a:rPr>
                <a:t>assign</a:t>
              </a:r>
              <a:r>
                <a:rPr lang="en-US" altLang="en-US" sz="1600" dirty="0">
                  <a:solidFill>
                    <a:srgbClr val="C00000"/>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Z </a:t>
              </a:r>
              <a:r>
                <a:rPr lang="en-US" altLang="en-US" sz="1600" dirty="0">
                  <a:solidFill>
                    <a:srgbClr val="0000FF"/>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A</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err="1">
                  <a:solidFill>
                    <a:srgbClr val="C00000"/>
                  </a:solidFill>
                  <a:latin typeface="Consolas" panose="020B0609020204030204" pitchFamily="49" charset="0"/>
                  <a:cs typeface="Consolas" panose="020B0609020204030204" pitchFamily="49" charset="0"/>
                </a:rPr>
                <a:t>endmodule</a:t>
              </a:r>
              <a:endParaRPr lang="en-US" altLang="en-US" sz="1600" b="1" dirty="0">
                <a:solidFill>
                  <a:srgbClr val="C00000"/>
                </a:solidFill>
                <a:latin typeface="Consolas" panose="020B0609020204030204" pitchFamily="49" charset="0"/>
                <a:cs typeface="Consolas" panose="020B0609020204030204" pitchFamily="49" charset="0"/>
              </a:endParaRPr>
            </a:p>
          </p:txBody>
        </p:sp>
      </p:grpSp>
      <p:sp>
        <p:nvSpPr>
          <p:cNvPr id="3" name="Slide Number Placeholder 2"/>
          <p:cNvSpPr>
            <a:spLocks noGrp="1"/>
          </p:cNvSpPr>
          <p:nvPr>
            <p:ph type="sldNum" sz="quarter" idx="12"/>
          </p:nvPr>
        </p:nvSpPr>
        <p:spPr/>
        <p:txBody>
          <a:bodyPr/>
          <a:lstStyle/>
          <a:p>
            <a:fld id="{91428E00-80DD-2147-9602-1B9AC9547B01}" type="slidenum">
              <a:rPr lang="en-US" smtClean="0"/>
              <a:t>128</a:t>
            </a:fld>
            <a:endParaRPr lang="en-US"/>
          </a:p>
        </p:txBody>
      </p:sp>
      <p:sp>
        <p:nvSpPr>
          <p:cNvPr id="12" name="Text Box 9"/>
          <p:cNvSpPr txBox="1">
            <a:spLocks noChangeArrowheads="1"/>
          </p:cNvSpPr>
          <p:nvPr/>
        </p:nvSpPr>
        <p:spPr bwMode="auto">
          <a:xfrm>
            <a:off x="304907" y="4495800"/>
            <a:ext cx="4495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1600" b="1" dirty="0">
                <a:solidFill>
                  <a:srgbClr val="C00000"/>
                </a:solidFill>
                <a:latin typeface="Consolas" panose="020B0609020204030204" pitchFamily="49" charset="0"/>
                <a:cs typeface="Consolas" panose="020B0609020204030204" pitchFamily="49" charset="0"/>
              </a:rPr>
              <a:t>module</a:t>
            </a:r>
            <a:r>
              <a:rPr lang="en-US" altLang="en-US" sz="1600" dirty="0">
                <a:solidFill>
                  <a:srgbClr val="C00000"/>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AND_GATE </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IN1</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IN2</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OUT1</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a:solidFill>
                  <a:srgbClr val="C00000"/>
                </a:solidFill>
                <a:latin typeface="Consolas" panose="020B0609020204030204" pitchFamily="49" charset="0"/>
                <a:cs typeface="Consolas" panose="020B0609020204030204" pitchFamily="49" charset="0"/>
              </a:rPr>
              <a:t>  input</a:t>
            </a:r>
            <a:r>
              <a:rPr lang="en-US" altLang="en-US" sz="1600" dirty="0">
                <a:solidFill>
                  <a:srgbClr val="C00000"/>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IN1</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IN2</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a:solidFill>
                  <a:srgbClr val="C00000"/>
                </a:solidFill>
                <a:latin typeface="Consolas" panose="020B0609020204030204" pitchFamily="49" charset="0"/>
                <a:cs typeface="Consolas" panose="020B0609020204030204" pitchFamily="49" charset="0"/>
              </a:rPr>
              <a:t>  output</a:t>
            </a:r>
            <a:r>
              <a:rPr lang="en-US" altLang="en-US" sz="1600" dirty="0">
                <a:solidFill>
                  <a:srgbClr val="C00000"/>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OUT1</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a:solidFill>
                  <a:srgbClr val="C00000"/>
                </a:solidFill>
                <a:latin typeface="Consolas" panose="020B0609020204030204" pitchFamily="49" charset="0"/>
                <a:cs typeface="Consolas" panose="020B0609020204030204" pitchFamily="49" charset="0"/>
              </a:rPr>
              <a:t>  wire </a:t>
            </a:r>
            <a:r>
              <a:rPr lang="en-US" altLang="en-US" sz="1600" dirty="0">
                <a:latin typeface="Consolas" panose="020B0609020204030204" pitchFamily="49" charset="0"/>
                <a:cs typeface="Consolas" panose="020B0609020204030204" pitchFamily="49" charset="0"/>
              </a:rPr>
              <a:t>X</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dirty="0">
                <a:latin typeface="Consolas" panose="020B0609020204030204" pitchFamily="49" charset="0"/>
                <a:cs typeface="Consolas" panose="020B0609020204030204" pitchFamily="49" charset="0"/>
              </a:rPr>
              <a:t>  NAND_GATE U0 </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IN1</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IN2</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X</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dirty="0">
                <a:solidFill>
                  <a:srgbClr val="0000FF"/>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INV_GATE U1 </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X</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OUT1</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err="1">
                <a:solidFill>
                  <a:srgbClr val="C00000"/>
                </a:solidFill>
                <a:latin typeface="Consolas" panose="020B0609020204030204" pitchFamily="49" charset="0"/>
                <a:cs typeface="Consolas" panose="020B0609020204030204" pitchFamily="49" charset="0"/>
              </a:rPr>
              <a:t>endmodule</a:t>
            </a:r>
            <a:endParaRPr lang="en-CA" altLang="en-US" sz="1600" dirty="0">
              <a:latin typeface="Consolas" panose="020B0609020204030204" pitchFamily="49" charset="0"/>
              <a:cs typeface="Consolas" panose="020B0609020204030204" pitchFamily="49" charset="0"/>
            </a:endParaRPr>
          </a:p>
        </p:txBody>
      </p:sp>
      <p:sp>
        <p:nvSpPr>
          <p:cNvPr id="5" name="Rectangle 4"/>
          <p:cNvSpPr/>
          <p:nvPr/>
        </p:nvSpPr>
        <p:spPr>
          <a:xfrm>
            <a:off x="5179694" y="1250460"/>
            <a:ext cx="1371527" cy="11430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932221" y="1250460"/>
            <a:ext cx="1143000" cy="11430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255821" y="2130623"/>
            <a:ext cx="1100429" cy="307777"/>
          </a:xfrm>
          <a:prstGeom prst="rect">
            <a:avLst/>
          </a:prstGeom>
          <a:noFill/>
        </p:spPr>
        <p:txBody>
          <a:bodyPr wrap="none" rtlCol="0">
            <a:spAutoFit/>
          </a:bodyPr>
          <a:lstStyle/>
          <a:p>
            <a:r>
              <a:rPr lang="en-US" sz="1400"/>
              <a:t>NAND_GATE</a:t>
            </a:r>
          </a:p>
        </p:txBody>
      </p:sp>
      <p:sp>
        <p:nvSpPr>
          <p:cNvPr id="18" name="TextBox 17"/>
          <p:cNvSpPr txBox="1"/>
          <p:nvPr/>
        </p:nvSpPr>
        <p:spPr>
          <a:xfrm>
            <a:off x="6895606" y="2122294"/>
            <a:ext cx="917687" cy="307777"/>
          </a:xfrm>
          <a:prstGeom prst="rect">
            <a:avLst/>
          </a:prstGeom>
          <a:noFill/>
        </p:spPr>
        <p:txBody>
          <a:bodyPr wrap="none" rtlCol="0">
            <a:spAutoFit/>
          </a:bodyPr>
          <a:lstStyle/>
          <a:p>
            <a:r>
              <a:rPr lang="en-US" sz="1400"/>
              <a:t>INV_GATE</a:t>
            </a:r>
          </a:p>
        </p:txBody>
      </p:sp>
      <p:sp>
        <p:nvSpPr>
          <p:cNvPr id="7" name="TextBox 6"/>
          <p:cNvSpPr txBox="1"/>
          <p:nvPr/>
        </p:nvSpPr>
        <p:spPr>
          <a:xfrm>
            <a:off x="5255821" y="1331892"/>
            <a:ext cx="317716" cy="707886"/>
          </a:xfrm>
          <a:prstGeom prst="rect">
            <a:avLst/>
          </a:prstGeom>
          <a:noFill/>
        </p:spPr>
        <p:txBody>
          <a:bodyPr wrap="none" rtlCol="0">
            <a:spAutoFit/>
          </a:bodyPr>
          <a:lstStyle/>
          <a:p>
            <a:r>
              <a:rPr lang="en-US" dirty="0"/>
              <a:t>A</a:t>
            </a:r>
          </a:p>
          <a:p>
            <a:endParaRPr lang="en-US" sz="400" dirty="0"/>
          </a:p>
          <a:p>
            <a:r>
              <a:rPr lang="en-US" dirty="0"/>
              <a:t>B</a:t>
            </a:r>
          </a:p>
        </p:txBody>
      </p:sp>
      <p:sp>
        <p:nvSpPr>
          <p:cNvPr id="20" name="TextBox 19"/>
          <p:cNvSpPr txBox="1"/>
          <p:nvPr/>
        </p:nvSpPr>
        <p:spPr>
          <a:xfrm>
            <a:off x="6297698" y="1438869"/>
            <a:ext cx="292068" cy="646331"/>
          </a:xfrm>
          <a:prstGeom prst="rect">
            <a:avLst/>
          </a:prstGeom>
          <a:noFill/>
        </p:spPr>
        <p:txBody>
          <a:bodyPr wrap="none" rtlCol="0">
            <a:spAutoFit/>
          </a:bodyPr>
          <a:lstStyle/>
          <a:p>
            <a:r>
              <a:rPr lang="en-US"/>
              <a:t>Z</a:t>
            </a:r>
          </a:p>
          <a:p>
            <a:endParaRPr lang="en-US" dirty="0"/>
          </a:p>
        </p:txBody>
      </p:sp>
      <p:sp>
        <p:nvSpPr>
          <p:cNvPr id="21" name="TextBox 20"/>
          <p:cNvSpPr txBox="1"/>
          <p:nvPr/>
        </p:nvSpPr>
        <p:spPr>
          <a:xfrm>
            <a:off x="6918099" y="1474764"/>
            <a:ext cx="317716" cy="646331"/>
          </a:xfrm>
          <a:prstGeom prst="rect">
            <a:avLst/>
          </a:prstGeom>
          <a:noFill/>
        </p:spPr>
        <p:txBody>
          <a:bodyPr wrap="none" rtlCol="0">
            <a:spAutoFit/>
          </a:bodyPr>
          <a:lstStyle/>
          <a:p>
            <a:r>
              <a:rPr lang="en-US" dirty="0"/>
              <a:t>A</a:t>
            </a:r>
            <a:endParaRPr lang="en-US" sz="400" dirty="0"/>
          </a:p>
          <a:p>
            <a:endParaRPr lang="en-US" dirty="0"/>
          </a:p>
        </p:txBody>
      </p:sp>
      <p:sp>
        <p:nvSpPr>
          <p:cNvPr id="22" name="TextBox 21"/>
          <p:cNvSpPr txBox="1"/>
          <p:nvPr/>
        </p:nvSpPr>
        <p:spPr>
          <a:xfrm>
            <a:off x="7770421" y="1479060"/>
            <a:ext cx="292068" cy="646331"/>
          </a:xfrm>
          <a:prstGeom prst="rect">
            <a:avLst/>
          </a:prstGeom>
          <a:noFill/>
        </p:spPr>
        <p:txBody>
          <a:bodyPr wrap="none" rtlCol="0">
            <a:spAutoFit/>
          </a:bodyPr>
          <a:lstStyle/>
          <a:p>
            <a:r>
              <a:rPr lang="en-US"/>
              <a:t>Z</a:t>
            </a:r>
            <a:endParaRPr lang="en-US" sz="400" dirty="0"/>
          </a:p>
          <a:p>
            <a:endParaRPr lang="en-US" dirty="0"/>
          </a:p>
        </p:txBody>
      </p:sp>
      <p:sp>
        <p:nvSpPr>
          <p:cNvPr id="8" name="Oval 7"/>
          <p:cNvSpPr/>
          <p:nvPr/>
        </p:nvSpPr>
        <p:spPr>
          <a:xfrm>
            <a:off x="5094176" y="1564092"/>
            <a:ext cx="160338" cy="16033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5107865" y="1879441"/>
            <a:ext cx="160338" cy="16033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6471052" y="1708454"/>
            <a:ext cx="160338" cy="16033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6852052" y="1719104"/>
            <a:ext cx="160338" cy="16033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7999021" y="1716127"/>
            <a:ext cx="160338" cy="16033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222250" y="1149114"/>
            <a:ext cx="3955640" cy="5327886"/>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itle 1">
            <a:extLst>
              <a:ext uri="{FF2B5EF4-FFF2-40B4-BE49-F238E27FC236}">
                <a16:creationId xmlns:a16="http://schemas.microsoft.com/office/drawing/2014/main" id="{5448F75B-C644-EF46-A8A1-9DB22C7F7BB1}"/>
              </a:ext>
            </a:extLst>
          </p:cNvPr>
          <p:cNvSpPr>
            <a:spLocks noGrp="1"/>
          </p:cNvSpPr>
          <p:nvPr>
            <p:ph type="title"/>
          </p:nvPr>
        </p:nvSpPr>
        <p:spPr>
          <a:xfrm>
            <a:off x="457200" y="0"/>
            <a:ext cx="8229600" cy="457199"/>
          </a:xfrm>
        </p:spPr>
        <p:txBody>
          <a:bodyPr>
            <a:normAutofit fontScale="90000"/>
          </a:bodyPr>
          <a:lstStyle/>
          <a:p>
            <a:r>
              <a:rPr lang="en-US" dirty="0"/>
              <a:t>Example</a:t>
            </a:r>
          </a:p>
        </p:txBody>
      </p:sp>
      <p:sp>
        <p:nvSpPr>
          <p:cNvPr id="9" name="Footer Placeholder 8">
            <a:extLst>
              <a:ext uri="{FF2B5EF4-FFF2-40B4-BE49-F238E27FC236}">
                <a16:creationId xmlns:a16="http://schemas.microsoft.com/office/drawing/2014/main" id="{4FE47B28-6BDC-CB41-9848-F0F8BBA63C79}"/>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16359401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en-US" dirty="0"/>
              <a:t>Add Internal Signals to </a:t>
            </a:r>
            <a:r>
              <a:rPr lang="en-US" dirty="0" err="1"/>
              <a:t>ModelSim</a:t>
            </a:r>
            <a:r>
              <a:rPr lang="en-US" dirty="0"/>
              <a:t> Waveform Viewer</a:t>
            </a:r>
          </a:p>
        </p:txBody>
      </p:sp>
      <p:pic>
        <p:nvPicPr>
          <p:cNvPr id="5"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11779" y="1748935"/>
            <a:ext cx="4876800" cy="885825"/>
          </a:xfrm>
          <a:noFill/>
        </p:spPr>
      </p:pic>
      <p:sp>
        <p:nvSpPr>
          <p:cNvPr id="6" name="Rectangle 5"/>
          <p:cNvSpPr/>
          <p:nvPr/>
        </p:nvSpPr>
        <p:spPr>
          <a:xfrm>
            <a:off x="3200473" y="1631460"/>
            <a:ext cx="1371527" cy="11430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953000" y="1631460"/>
            <a:ext cx="1143000" cy="11430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276600" y="2511623"/>
            <a:ext cx="1100429" cy="307777"/>
          </a:xfrm>
          <a:prstGeom prst="rect">
            <a:avLst/>
          </a:prstGeom>
          <a:noFill/>
        </p:spPr>
        <p:txBody>
          <a:bodyPr wrap="none" rtlCol="0">
            <a:spAutoFit/>
          </a:bodyPr>
          <a:lstStyle/>
          <a:p>
            <a:r>
              <a:rPr lang="en-US" sz="1400"/>
              <a:t>NAND_GATE</a:t>
            </a:r>
          </a:p>
        </p:txBody>
      </p:sp>
      <p:sp>
        <p:nvSpPr>
          <p:cNvPr id="9" name="TextBox 8"/>
          <p:cNvSpPr txBox="1"/>
          <p:nvPr/>
        </p:nvSpPr>
        <p:spPr>
          <a:xfrm>
            <a:off x="4916385" y="2503294"/>
            <a:ext cx="917687" cy="307777"/>
          </a:xfrm>
          <a:prstGeom prst="rect">
            <a:avLst/>
          </a:prstGeom>
          <a:noFill/>
        </p:spPr>
        <p:txBody>
          <a:bodyPr wrap="none" rtlCol="0">
            <a:spAutoFit/>
          </a:bodyPr>
          <a:lstStyle/>
          <a:p>
            <a:r>
              <a:rPr lang="en-US" sz="1400"/>
              <a:t>INV_GATE</a:t>
            </a:r>
          </a:p>
        </p:txBody>
      </p:sp>
      <p:sp>
        <p:nvSpPr>
          <p:cNvPr id="10" name="TextBox 9"/>
          <p:cNvSpPr txBox="1"/>
          <p:nvPr/>
        </p:nvSpPr>
        <p:spPr>
          <a:xfrm>
            <a:off x="3276600" y="1712892"/>
            <a:ext cx="317716" cy="707886"/>
          </a:xfrm>
          <a:prstGeom prst="rect">
            <a:avLst/>
          </a:prstGeom>
          <a:noFill/>
        </p:spPr>
        <p:txBody>
          <a:bodyPr wrap="none" rtlCol="0">
            <a:spAutoFit/>
          </a:bodyPr>
          <a:lstStyle/>
          <a:p>
            <a:r>
              <a:rPr lang="en-US" dirty="0"/>
              <a:t>A</a:t>
            </a:r>
          </a:p>
          <a:p>
            <a:endParaRPr lang="en-US" sz="400" dirty="0"/>
          </a:p>
          <a:p>
            <a:r>
              <a:rPr lang="en-US" dirty="0"/>
              <a:t>B</a:t>
            </a:r>
          </a:p>
        </p:txBody>
      </p:sp>
      <p:sp>
        <p:nvSpPr>
          <p:cNvPr id="11" name="TextBox 10"/>
          <p:cNvSpPr txBox="1"/>
          <p:nvPr/>
        </p:nvSpPr>
        <p:spPr>
          <a:xfrm>
            <a:off x="4318477" y="1819869"/>
            <a:ext cx="292068" cy="646331"/>
          </a:xfrm>
          <a:prstGeom prst="rect">
            <a:avLst/>
          </a:prstGeom>
          <a:noFill/>
        </p:spPr>
        <p:txBody>
          <a:bodyPr wrap="none" rtlCol="0">
            <a:spAutoFit/>
          </a:bodyPr>
          <a:lstStyle/>
          <a:p>
            <a:r>
              <a:rPr lang="en-US"/>
              <a:t>Z</a:t>
            </a:r>
          </a:p>
          <a:p>
            <a:endParaRPr lang="en-US" dirty="0"/>
          </a:p>
        </p:txBody>
      </p:sp>
      <p:sp>
        <p:nvSpPr>
          <p:cNvPr id="12" name="TextBox 11"/>
          <p:cNvSpPr txBox="1"/>
          <p:nvPr/>
        </p:nvSpPr>
        <p:spPr>
          <a:xfrm>
            <a:off x="4938878" y="1855764"/>
            <a:ext cx="317716" cy="646331"/>
          </a:xfrm>
          <a:prstGeom prst="rect">
            <a:avLst/>
          </a:prstGeom>
          <a:noFill/>
        </p:spPr>
        <p:txBody>
          <a:bodyPr wrap="none" rtlCol="0">
            <a:spAutoFit/>
          </a:bodyPr>
          <a:lstStyle/>
          <a:p>
            <a:r>
              <a:rPr lang="en-US" dirty="0"/>
              <a:t>A</a:t>
            </a:r>
            <a:endParaRPr lang="en-US" sz="400" dirty="0"/>
          </a:p>
          <a:p>
            <a:endParaRPr lang="en-US" dirty="0"/>
          </a:p>
        </p:txBody>
      </p:sp>
      <p:sp>
        <p:nvSpPr>
          <p:cNvPr id="13" name="TextBox 12"/>
          <p:cNvSpPr txBox="1"/>
          <p:nvPr/>
        </p:nvSpPr>
        <p:spPr>
          <a:xfrm>
            <a:off x="5791200" y="1860060"/>
            <a:ext cx="292068" cy="646331"/>
          </a:xfrm>
          <a:prstGeom prst="rect">
            <a:avLst/>
          </a:prstGeom>
          <a:noFill/>
        </p:spPr>
        <p:txBody>
          <a:bodyPr wrap="none" rtlCol="0">
            <a:spAutoFit/>
          </a:bodyPr>
          <a:lstStyle/>
          <a:p>
            <a:r>
              <a:rPr lang="en-US"/>
              <a:t>Z</a:t>
            </a:r>
            <a:endParaRPr lang="en-US" sz="400" dirty="0"/>
          </a:p>
          <a:p>
            <a:endParaRPr lang="en-US" dirty="0"/>
          </a:p>
        </p:txBody>
      </p:sp>
      <p:sp>
        <p:nvSpPr>
          <p:cNvPr id="14" name="Oval 13"/>
          <p:cNvSpPr/>
          <p:nvPr/>
        </p:nvSpPr>
        <p:spPr>
          <a:xfrm>
            <a:off x="3114955" y="1945092"/>
            <a:ext cx="160338" cy="16033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3128644" y="2260441"/>
            <a:ext cx="160338" cy="16033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491831" y="2089454"/>
            <a:ext cx="160338" cy="16033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872831" y="2100104"/>
            <a:ext cx="160338" cy="16033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6019800" y="2097127"/>
            <a:ext cx="160338" cy="16033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443" y="2895600"/>
            <a:ext cx="4832350" cy="3727450"/>
          </a:xfrm>
          <a:prstGeom prst="rect">
            <a:avLst/>
          </a:prstGeom>
        </p:spPr>
      </p:pic>
      <p:sp>
        <p:nvSpPr>
          <p:cNvPr id="19" name="Slide Number Placeholder 18">
            <a:extLst>
              <a:ext uri="{FF2B5EF4-FFF2-40B4-BE49-F238E27FC236}">
                <a16:creationId xmlns:a16="http://schemas.microsoft.com/office/drawing/2014/main" id="{DF761B27-99CF-A44C-8DF7-38D65CB48C58}"/>
              </a:ext>
            </a:extLst>
          </p:cNvPr>
          <p:cNvSpPr>
            <a:spLocks noGrp="1"/>
          </p:cNvSpPr>
          <p:nvPr>
            <p:ph type="sldNum" sz="quarter" idx="12"/>
          </p:nvPr>
        </p:nvSpPr>
        <p:spPr/>
        <p:txBody>
          <a:bodyPr/>
          <a:lstStyle/>
          <a:p>
            <a:fld id="{6F344C7A-0D93-FE43-BBB8-6C733ACB5A1E}" type="slidenum">
              <a:rPr lang="en-US" smtClean="0"/>
              <a:t>129</a:t>
            </a:fld>
            <a:endParaRPr lang="en-US"/>
          </a:p>
        </p:txBody>
      </p:sp>
      <p:sp>
        <p:nvSpPr>
          <p:cNvPr id="20" name="Footer Placeholder 19">
            <a:extLst>
              <a:ext uri="{FF2B5EF4-FFF2-40B4-BE49-F238E27FC236}">
                <a16:creationId xmlns:a16="http://schemas.microsoft.com/office/drawing/2014/main" id="{37532D22-A726-614E-B7BC-F5945AACFD14}"/>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401745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55046-C16F-5118-043B-5655FEE2CBE1}"/>
              </a:ext>
            </a:extLst>
          </p:cNvPr>
          <p:cNvSpPr>
            <a:spLocks noGrp="1"/>
          </p:cNvSpPr>
          <p:nvPr>
            <p:ph type="title"/>
          </p:nvPr>
        </p:nvSpPr>
        <p:spPr>
          <a:xfrm>
            <a:off x="127001" y="10788"/>
            <a:ext cx="8106124" cy="1143000"/>
          </a:xfrm>
        </p:spPr>
        <p:txBody>
          <a:bodyPr/>
          <a:lstStyle/>
          <a:p>
            <a:pPr algn="l"/>
            <a:r>
              <a:rPr lang="en-US" dirty="0"/>
              <a:t>Structure</a:t>
            </a:r>
          </a:p>
        </p:txBody>
      </p:sp>
      <p:sp>
        <p:nvSpPr>
          <p:cNvPr id="4" name="Footer Placeholder 3">
            <a:extLst>
              <a:ext uri="{FF2B5EF4-FFF2-40B4-BE49-F238E27FC236}">
                <a16:creationId xmlns:a16="http://schemas.microsoft.com/office/drawing/2014/main" id="{FC8C089B-7FEC-EEF9-6654-F52ACAFB5C0F}"/>
              </a:ext>
            </a:extLst>
          </p:cNvPr>
          <p:cNvSpPr>
            <a:spLocks noGrp="1"/>
          </p:cNvSpPr>
          <p:nvPr>
            <p:ph type="ftr" sz="quarter" idx="11"/>
          </p:nvPr>
        </p:nvSpPr>
        <p:spPr/>
        <p:txBody>
          <a:bodyPr/>
          <a:lstStyle/>
          <a:p>
            <a:r>
              <a:rPr lang="en-US"/>
              <a:t>Slide Set #6</a:t>
            </a:r>
          </a:p>
        </p:txBody>
      </p:sp>
      <p:sp>
        <p:nvSpPr>
          <p:cNvPr id="5" name="Slide Number Placeholder 4">
            <a:extLst>
              <a:ext uri="{FF2B5EF4-FFF2-40B4-BE49-F238E27FC236}">
                <a16:creationId xmlns:a16="http://schemas.microsoft.com/office/drawing/2014/main" id="{D744A630-648D-9125-9F57-5A497DB98F8B}"/>
              </a:ext>
            </a:extLst>
          </p:cNvPr>
          <p:cNvSpPr>
            <a:spLocks noGrp="1"/>
          </p:cNvSpPr>
          <p:nvPr>
            <p:ph type="sldNum" sz="quarter" idx="12"/>
          </p:nvPr>
        </p:nvSpPr>
        <p:spPr/>
        <p:txBody>
          <a:bodyPr/>
          <a:lstStyle/>
          <a:p>
            <a:fld id="{6F344C7A-0D93-FE43-BBB8-6C733ACB5A1E}" type="slidenum">
              <a:rPr lang="en-US" smtClean="0"/>
              <a:t>13</a:t>
            </a:fld>
            <a:endParaRPr lang="en-US"/>
          </a:p>
        </p:txBody>
      </p:sp>
      <p:pic>
        <p:nvPicPr>
          <p:cNvPr id="7" name="Picture 6">
            <a:extLst>
              <a:ext uri="{FF2B5EF4-FFF2-40B4-BE49-F238E27FC236}">
                <a16:creationId xmlns:a16="http://schemas.microsoft.com/office/drawing/2014/main" id="{F7807853-2C4C-E60D-6DCD-A566BC778F06}"/>
              </a:ext>
            </a:extLst>
          </p:cNvPr>
          <p:cNvPicPr>
            <a:picLocks noChangeAspect="1"/>
          </p:cNvPicPr>
          <p:nvPr/>
        </p:nvPicPr>
        <p:blipFill>
          <a:blip r:embed="rId2"/>
          <a:stretch>
            <a:fillRect/>
          </a:stretch>
        </p:blipFill>
        <p:spPr>
          <a:xfrm>
            <a:off x="127001" y="4060162"/>
            <a:ext cx="2737647" cy="1059396"/>
          </a:xfrm>
          <a:prstGeom prst="rect">
            <a:avLst/>
          </a:prstGeom>
        </p:spPr>
      </p:pic>
      <p:sp>
        <p:nvSpPr>
          <p:cNvPr id="9" name="Rectangle 3">
            <a:extLst>
              <a:ext uri="{FF2B5EF4-FFF2-40B4-BE49-F238E27FC236}">
                <a16:creationId xmlns:a16="http://schemas.microsoft.com/office/drawing/2014/main" id="{A74F0767-B4DF-7312-6C80-B400010D786C}"/>
              </a:ext>
            </a:extLst>
          </p:cNvPr>
          <p:cNvSpPr txBox="1">
            <a:spLocks noChangeArrowheads="1"/>
          </p:cNvSpPr>
          <p:nvPr/>
        </p:nvSpPr>
        <p:spPr>
          <a:xfrm>
            <a:off x="3246244" y="3975932"/>
            <a:ext cx="5897756" cy="1891468"/>
          </a:xfrm>
          <a:prstGeom prst="rect">
            <a:avLst/>
          </a:prstGeom>
          <a:solidFill>
            <a:schemeClr val="bg1"/>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Tx/>
              <a:buNone/>
              <a:tabLst>
                <a:tab pos="914400" algn="l"/>
                <a:tab pos="1371600" algn="l"/>
                <a:tab pos="1828800" algn="l"/>
              </a:tabLst>
            </a:pP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module</a:t>
            </a:r>
            <a:r>
              <a:rPr lang="en-US" sz="14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400" dirty="0">
                <a:latin typeface="Consolas" panose="020B0609020204030204" pitchFamily="49" charset="0"/>
                <a:ea typeface="ＭＳ Ｐゴシック" pitchFamily="34" charset="-128"/>
                <a:cs typeface="Consolas" panose="020B0609020204030204" pitchFamily="49" charset="0"/>
              </a:rPr>
              <a:t>Majority</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 </a:t>
            </a: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input </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solidFill>
                  <a:srgbClr val="7030A0"/>
                </a:solidFill>
                <a:latin typeface="Consolas" panose="020B0609020204030204" pitchFamily="49" charset="0"/>
                <a:ea typeface="ＭＳ Ｐゴシック" pitchFamily="34" charset="-128"/>
                <a:cs typeface="Consolas" panose="020B0609020204030204" pitchFamily="49" charset="0"/>
              </a:rPr>
              <a:t>2</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solidFill>
                  <a:srgbClr val="7030A0"/>
                </a:solidFill>
                <a:latin typeface="Consolas" panose="020B0609020204030204" pitchFamily="49" charset="0"/>
                <a:ea typeface="ＭＳ Ｐゴシック" pitchFamily="34" charset="-128"/>
                <a:cs typeface="Consolas" panose="020B0609020204030204" pitchFamily="49" charset="0"/>
              </a:rPr>
              <a:t>0</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400" dirty="0" err="1">
                <a:latin typeface="Consolas" panose="020B0609020204030204" pitchFamily="49" charset="0"/>
                <a:ea typeface="ＭＳ Ｐゴシック" pitchFamily="34" charset="-128"/>
                <a:cs typeface="Consolas" panose="020B0609020204030204" pitchFamily="49" charset="0"/>
              </a:rPr>
              <a:t>val</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 </a:t>
            </a: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output </a:t>
            </a:r>
            <a:r>
              <a:rPr lang="en-US" sz="1400" dirty="0">
                <a:latin typeface="Consolas" panose="020B0609020204030204" pitchFamily="49" charset="0"/>
                <a:ea typeface="ＭＳ Ｐゴシック" pitchFamily="34" charset="-128"/>
                <a:cs typeface="Consolas" panose="020B0609020204030204" pitchFamily="49" charset="0"/>
              </a:rPr>
              <a:t>out </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 ;</a:t>
            </a:r>
          </a:p>
          <a:p>
            <a:pPr marL="457200" indent="-457200">
              <a:buFontTx/>
              <a:buNone/>
              <a:tabLst>
                <a:tab pos="914400" algn="l"/>
                <a:tab pos="1371600" algn="l"/>
                <a:tab pos="1828800" algn="l"/>
              </a:tabLst>
            </a:pPr>
            <a:endParaRPr lang="en-US" sz="1400" b="1" dirty="0">
              <a:solidFill>
                <a:srgbClr val="C00000"/>
              </a:solidFill>
              <a:latin typeface="Consolas" panose="020B0609020204030204" pitchFamily="49" charset="0"/>
              <a:ea typeface="ＭＳ Ｐゴシック" pitchFamily="34" charset="-128"/>
              <a:cs typeface="Consolas" panose="020B0609020204030204" pitchFamily="49" charset="0"/>
            </a:endParaRPr>
          </a:p>
          <a:p>
            <a:pPr marL="457200" indent="-457200">
              <a:buFontTx/>
              <a:buNone/>
              <a:tabLst>
                <a:tab pos="914400" algn="l"/>
                <a:tab pos="1371600" algn="l"/>
                <a:tab pos="1828800" algn="l"/>
              </a:tabLst>
            </a:pPr>
            <a:endParaRPr lang="en-US" sz="1400" b="1" dirty="0">
              <a:solidFill>
                <a:srgbClr val="C00000"/>
              </a:solidFill>
              <a:latin typeface="Consolas" panose="020B0609020204030204" pitchFamily="49" charset="0"/>
              <a:ea typeface="ＭＳ Ｐゴシック" pitchFamily="34" charset="-128"/>
              <a:cs typeface="Consolas" panose="020B0609020204030204" pitchFamily="49" charset="0"/>
            </a:endParaRPr>
          </a:p>
          <a:p>
            <a:pPr marL="457200" indent="-457200">
              <a:buFontTx/>
              <a:buNone/>
              <a:tabLst>
                <a:tab pos="914400" algn="l"/>
                <a:tab pos="1371600" algn="l"/>
                <a:tab pos="1828800" algn="l"/>
              </a:tabLst>
            </a:pPr>
            <a:r>
              <a:rPr lang="en-US" sz="1400" b="1" dirty="0" err="1">
                <a:solidFill>
                  <a:srgbClr val="C00000"/>
                </a:solidFill>
                <a:latin typeface="Consolas" panose="020B0609020204030204" pitchFamily="49" charset="0"/>
                <a:ea typeface="ＭＳ Ｐゴシック" pitchFamily="34" charset="-128"/>
                <a:cs typeface="Consolas" panose="020B0609020204030204" pitchFamily="49" charset="0"/>
              </a:rPr>
              <a:t>endmodule</a:t>
            </a:r>
            <a:endParaRPr lang="en-US" sz="1400" dirty="0">
              <a:latin typeface="Bitstream Vera Sans Mono"/>
              <a:ea typeface="ＭＳ Ｐゴシック" pitchFamily="34" charset="-128"/>
            </a:endParaRPr>
          </a:p>
        </p:txBody>
      </p:sp>
      <p:grpSp>
        <p:nvGrpSpPr>
          <p:cNvPr id="23" name="Group 22">
            <a:extLst>
              <a:ext uri="{FF2B5EF4-FFF2-40B4-BE49-F238E27FC236}">
                <a16:creationId xmlns:a16="http://schemas.microsoft.com/office/drawing/2014/main" id="{21AAF540-EC8B-F1ED-D0E5-6EB60573D4C0}"/>
              </a:ext>
            </a:extLst>
          </p:cNvPr>
          <p:cNvGrpSpPr/>
          <p:nvPr/>
        </p:nvGrpSpPr>
        <p:grpSpPr>
          <a:xfrm>
            <a:off x="4837242" y="4250039"/>
            <a:ext cx="3899594" cy="1087130"/>
            <a:chOff x="5694892" y="3638174"/>
            <a:chExt cx="3899594" cy="1087130"/>
          </a:xfrm>
        </p:grpSpPr>
        <p:sp>
          <p:nvSpPr>
            <p:cNvPr id="24" name="TextBox 23">
              <a:extLst>
                <a:ext uri="{FF2B5EF4-FFF2-40B4-BE49-F238E27FC236}">
                  <a16:creationId xmlns:a16="http://schemas.microsoft.com/office/drawing/2014/main" id="{9027F4F8-A5E6-5349-F429-4AB46E287382}"/>
                </a:ext>
              </a:extLst>
            </p:cNvPr>
            <p:cNvSpPr txBox="1"/>
            <p:nvPr/>
          </p:nvSpPr>
          <p:spPr>
            <a:xfrm>
              <a:off x="5694892" y="4263639"/>
              <a:ext cx="3899594" cy="461665"/>
            </a:xfrm>
            <a:prstGeom prst="rect">
              <a:avLst/>
            </a:prstGeom>
            <a:noFill/>
          </p:spPr>
          <p:txBody>
            <a:bodyPr wrap="none" rtlCol="0">
              <a:spAutoFit/>
            </a:bodyPr>
            <a:lstStyle/>
            <a:p>
              <a:pPr algn="ctr"/>
              <a:r>
                <a:rPr lang="en-US" sz="2400" dirty="0">
                  <a:solidFill>
                    <a:srgbClr val="A41D34"/>
                  </a:solidFill>
                </a:rPr>
                <a:t>bus </a:t>
              </a:r>
              <a:r>
                <a:rPr lang="en-US" sz="2400" b="1" dirty="0">
                  <a:solidFill>
                    <a:srgbClr val="A41D34"/>
                  </a:solidFill>
                </a:rPr>
                <a:t>width</a:t>
              </a:r>
              <a:r>
                <a:rPr lang="en-US" sz="2400" dirty="0">
                  <a:solidFill>
                    <a:srgbClr val="A41D34"/>
                  </a:solidFill>
                </a:rPr>
                <a:t> (here 3 bits: 2, 1, 0)</a:t>
              </a:r>
              <a:endParaRPr lang="en-US" sz="2400" b="1" dirty="0">
                <a:solidFill>
                  <a:srgbClr val="A41D34"/>
                </a:solidFill>
              </a:endParaRPr>
            </a:p>
          </p:txBody>
        </p:sp>
        <p:cxnSp>
          <p:nvCxnSpPr>
            <p:cNvPr id="25" name="Straight Arrow Connector 24">
              <a:extLst>
                <a:ext uri="{FF2B5EF4-FFF2-40B4-BE49-F238E27FC236}">
                  <a16:creationId xmlns:a16="http://schemas.microsoft.com/office/drawing/2014/main" id="{0B19CA99-AFD4-D68F-3F6C-473B0F9E7459}"/>
                </a:ext>
              </a:extLst>
            </p:cNvPr>
            <p:cNvCxnSpPr>
              <a:cxnSpLocks/>
            </p:cNvCxnSpPr>
            <p:nvPr/>
          </p:nvCxnSpPr>
          <p:spPr>
            <a:xfrm flipH="1" flipV="1">
              <a:off x="6652393" y="3638174"/>
              <a:ext cx="225057" cy="625465"/>
            </a:xfrm>
            <a:prstGeom prst="straightConnector1">
              <a:avLst/>
            </a:prstGeom>
            <a:ln w="25400">
              <a:solidFill>
                <a:srgbClr val="A41D34"/>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B261AA7B-02BE-46AF-F5EE-115B4AFAAC29}"/>
              </a:ext>
            </a:extLst>
          </p:cNvPr>
          <p:cNvSpPr txBox="1"/>
          <p:nvPr/>
        </p:nvSpPr>
        <p:spPr>
          <a:xfrm>
            <a:off x="304800" y="5679812"/>
            <a:ext cx="8171339" cy="707886"/>
          </a:xfrm>
          <a:prstGeom prst="rect">
            <a:avLst/>
          </a:prstGeom>
          <a:noFill/>
        </p:spPr>
        <p:txBody>
          <a:bodyPr wrap="none" rtlCol="0">
            <a:spAutoFit/>
          </a:bodyPr>
          <a:lstStyle/>
          <a:p>
            <a:r>
              <a:rPr lang="en-US" sz="4000" b="1" dirty="0"/>
              <a:t>important: </a:t>
            </a:r>
            <a:r>
              <a:rPr lang="en-US" sz="4000" b="1" dirty="0">
                <a:solidFill>
                  <a:srgbClr val="A41D34"/>
                </a:solidFill>
              </a:rPr>
              <a:t>modules are </a:t>
            </a:r>
            <a:r>
              <a:rPr lang="en-US" sz="4000" b="1" i="1" dirty="0">
                <a:solidFill>
                  <a:srgbClr val="A41D34"/>
                </a:solidFill>
              </a:rPr>
              <a:t>not</a:t>
            </a:r>
            <a:r>
              <a:rPr lang="en-US" sz="4000" b="1" dirty="0">
                <a:solidFill>
                  <a:srgbClr val="A41D34"/>
                </a:solidFill>
              </a:rPr>
              <a:t> functions</a:t>
            </a:r>
          </a:p>
        </p:txBody>
      </p:sp>
      <p:grpSp>
        <p:nvGrpSpPr>
          <p:cNvPr id="41" name="Group 40">
            <a:extLst>
              <a:ext uri="{FF2B5EF4-FFF2-40B4-BE49-F238E27FC236}">
                <a16:creationId xmlns:a16="http://schemas.microsoft.com/office/drawing/2014/main" id="{6ABAC52C-6E98-0270-3D01-3024532E4759}"/>
              </a:ext>
            </a:extLst>
          </p:cNvPr>
          <p:cNvGrpSpPr>
            <a:grpSpLocks noChangeAspect="1"/>
          </p:cNvGrpSpPr>
          <p:nvPr/>
        </p:nvGrpSpPr>
        <p:grpSpPr>
          <a:xfrm>
            <a:off x="75160" y="1292206"/>
            <a:ext cx="3413587" cy="2013108"/>
            <a:chOff x="228600" y="304800"/>
            <a:chExt cx="4455265" cy="2627421"/>
          </a:xfrm>
        </p:grpSpPr>
        <p:pic>
          <p:nvPicPr>
            <p:cNvPr id="42" name="Picture 41" descr="ss1-majority-logic-diagram.emf">
              <a:extLst>
                <a:ext uri="{FF2B5EF4-FFF2-40B4-BE49-F238E27FC236}">
                  <a16:creationId xmlns:a16="http://schemas.microsoft.com/office/drawing/2014/main" id="{A3D402CB-3841-5D8F-E6DF-45D0FE44B5E9}"/>
                </a:ext>
              </a:extLst>
            </p:cNvPr>
            <p:cNvPicPr>
              <a:picLocks noChangeAspect="1"/>
            </p:cNvPicPr>
            <p:nvPr/>
          </p:nvPicPr>
          <p:blipFill>
            <a:blip r:embed="rId3"/>
            <a:stretch>
              <a:fillRect/>
            </a:stretch>
          </p:blipFill>
          <p:spPr>
            <a:xfrm>
              <a:off x="228600" y="304800"/>
              <a:ext cx="4188622" cy="2396528"/>
            </a:xfrm>
            <a:prstGeom prst="rect">
              <a:avLst/>
            </a:prstGeom>
            <a:effectLst/>
          </p:spPr>
        </p:pic>
        <p:sp>
          <p:nvSpPr>
            <p:cNvPr id="43" name="TextBox 42">
              <a:extLst>
                <a:ext uri="{FF2B5EF4-FFF2-40B4-BE49-F238E27FC236}">
                  <a16:creationId xmlns:a16="http://schemas.microsoft.com/office/drawing/2014/main" id="{F9865A6A-E215-9EA5-10E6-50B1D5780279}"/>
                </a:ext>
              </a:extLst>
            </p:cNvPr>
            <p:cNvSpPr txBox="1"/>
            <p:nvPr/>
          </p:nvSpPr>
          <p:spPr>
            <a:xfrm>
              <a:off x="4164588" y="1371600"/>
              <a:ext cx="519277" cy="361527"/>
            </a:xfrm>
            <a:prstGeom prst="rect">
              <a:avLst/>
            </a:prstGeom>
            <a:solidFill>
              <a:schemeClr val="bg1"/>
            </a:solidFill>
            <a:effectLst/>
          </p:spPr>
          <p:txBody>
            <a:bodyPr wrap="none" rtlCol="0">
              <a:spAutoFit/>
            </a:bodyPr>
            <a:lstStyle/>
            <a:p>
              <a:r>
                <a:rPr lang="en-US" sz="1200" dirty="0"/>
                <a:t>out</a:t>
              </a:r>
            </a:p>
          </p:txBody>
        </p:sp>
        <p:sp>
          <p:nvSpPr>
            <p:cNvPr id="44" name="TextBox 43">
              <a:extLst>
                <a:ext uri="{FF2B5EF4-FFF2-40B4-BE49-F238E27FC236}">
                  <a16:creationId xmlns:a16="http://schemas.microsoft.com/office/drawing/2014/main" id="{9892D752-0D82-803B-5132-CEC52AA5FDD8}"/>
                </a:ext>
              </a:extLst>
            </p:cNvPr>
            <p:cNvSpPr txBox="1"/>
            <p:nvPr/>
          </p:nvSpPr>
          <p:spPr>
            <a:xfrm>
              <a:off x="2723340" y="778024"/>
              <a:ext cx="448144" cy="361527"/>
            </a:xfrm>
            <a:prstGeom prst="rect">
              <a:avLst/>
            </a:prstGeom>
            <a:noFill/>
          </p:spPr>
          <p:txBody>
            <a:bodyPr wrap="none" rtlCol="0">
              <a:spAutoFit/>
            </a:bodyPr>
            <a:lstStyle/>
            <a:p>
              <a:r>
                <a:rPr lang="en-US" sz="1200" dirty="0"/>
                <a:t>n1</a:t>
              </a:r>
            </a:p>
          </p:txBody>
        </p:sp>
        <p:sp>
          <p:nvSpPr>
            <p:cNvPr id="45" name="TextBox 44">
              <a:extLst>
                <a:ext uri="{FF2B5EF4-FFF2-40B4-BE49-F238E27FC236}">
                  <a16:creationId xmlns:a16="http://schemas.microsoft.com/office/drawing/2014/main" id="{CE7DEF91-B298-A3E6-18DB-6387689AEB25}"/>
                </a:ext>
              </a:extLst>
            </p:cNvPr>
            <p:cNvSpPr txBox="1"/>
            <p:nvPr/>
          </p:nvSpPr>
          <p:spPr>
            <a:xfrm>
              <a:off x="2479833" y="1343689"/>
              <a:ext cx="448144" cy="361527"/>
            </a:xfrm>
            <a:prstGeom prst="rect">
              <a:avLst/>
            </a:prstGeom>
            <a:noFill/>
          </p:spPr>
          <p:txBody>
            <a:bodyPr wrap="none" rtlCol="0">
              <a:spAutoFit/>
            </a:bodyPr>
            <a:lstStyle/>
            <a:p>
              <a:r>
                <a:rPr lang="en-US" sz="1200" dirty="0"/>
                <a:t>n2</a:t>
              </a:r>
            </a:p>
          </p:txBody>
        </p:sp>
        <p:sp>
          <p:nvSpPr>
            <p:cNvPr id="46" name="TextBox 45">
              <a:extLst>
                <a:ext uri="{FF2B5EF4-FFF2-40B4-BE49-F238E27FC236}">
                  <a16:creationId xmlns:a16="http://schemas.microsoft.com/office/drawing/2014/main" id="{171D604C-7004-B50A-333D-206F7B7A8B00}"/>
                </a:ext>
              </a:extLst>
            </p:cNvPr>
            <p:cNvSpPr txBox="1"/>
            <p:nvPr/>
          </p:nvSpPr>
          <p:spPr>
            <a:xfrm>
              <a:off x="2723340" y="2097015"/>
              <a:ext cx="448144" cy="361527"/>
            </a:xfrm>
            <a:prstGeom prst="rect">
              <a:avLst/>
            </a:prstGeom>
            <a:noFill/>
          </p:spPr>
          <p:txBody>
            <a:bodyPr wrap="none" rtlCol="0">
              <a:spAutoFit/>
            </a:bodyPr>
            <a:lstStyle/>
            <a:p>
              <a:r>
                <a:rPr lang="en-US" sz="1200" dirty="0"/>
                <a:t>n3</a:t>
              </a:r>
            </a:p>
          </p:txBody>
        </p:sp>
        <p:sp>
          <p:nvSpPr>
            <p:cNvPr id="47" name="Rectangle 46">
              <a:extLst>
                <a:ext uri="{FF2B5EF4-FFF2-40B4-BE49-F238E27FC236}">
                  <a16:creationId xmlns:a16="http://schemas.microsoft.com/office/drawing/2014/main" id="{76780CB3-36F9-ECDA-0FCE-6C6772502A4D}"/>
                </a:ext>
              </a:extLst>
            </p:cNvPr>
            <p:cNvSpPr/>
            <p:nvPr/>
          </p:nvSpPr>
          <p:spPr>
            <a:xfrm>
              <a:off x="760811" y="493821"/>
              <a:ext cx="3124200" cy="243840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sp>
        <p:nvSpPr>
          <p:cNvPr id="48" name="Rectangle 3">
            <a:extLst>
              <a:ext uri="{FF2B5EF4-FFF2-40B4-BE49-F238E27FC236}">
                <a16:creationId xmlns:a16="http://schemas.microsoft.com/office/drawing/2014/main" id="{23B04728-A704-1A94-7683-3CDF4F61B6AC}"/>
              </a:ext>
            </a:extLst>
          </p:cNvPr>
          <p:cNvSpPr txBox="1">
            <a:spLocks noChangeArrowheads="1"/>
          </p:cNvSpPr>
          <p:nvPr/>
        </p:nvSpPr>
        <p:spPr>
          <a:xfrm>
            <a:off x="3498656" y="1215223"/>
            <a:ext cx="6130766" cy="1450163"/>
          </a:xfrm>
          <a:prstGeom prst="rect">
            <a:avLst/>
          </a:prstGeom>
          <a:solidFill>
            <a:schemeClr val="bg1"/>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Tx/>
              <a:buNone/>
              <a:tabLst>
                <a:tab pos="914400" algn="l"/>
                <a:tab pos="1371600" algn="l"/>
                <a:tab pos="1828800" algn="l"/>
              </a:tabLst>
            </a:pPr>
            <a:endParaRPr lang="en-US" sz="1400" dirty="0">
              <a:solidFill>
                <a:srgbClr val="0000FF"/>
              </a:solidFill>
              <a:latin typeface="Consolas" panose="020B0609020204030204" pitchFamily="49" charset="0"/>
              <a:ea typeface="ＭＳ Ｐゴシック" pitchFamily="34" charset="-128"/>
              <a:cs typeface="Consolas" panose="020B0609020204030204" pitchFamily="49" charset="0"/>
            </a:endParaRPr>
          </a:p>
          <a:p>
            <a:pPr marL="457200" indent="-457200">
              <a:buFontTx/>
              <a:buNone/>
              <a:tabLst>
                <a:tab pos="914400" algn="l"/>
                <a:tab pos="1371600" algn="l"/>
                <a:tab pos="1828800" algn="l"/>
              </a:tabLst>
            </a:pP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module</a:t>
            </a:r>
            <a:r>
              <a:rPr lang="en-US" sz="14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400" dirty="0">
                <a:latin typeface="Consolas" panose="020B0609020204030204" pitchFamily="49" charset="0"/>
                <a:ea typeface="ＭＳ Ｐゴシック" pitchFamily="34" charset="-128"/>
                <a:cs typeface="Consolas" panose="020B0609020204030204" pitchFamily="49" charset="0"/>
              </a:rPr>
              <a:t>Majority</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input</a:t>
            </a:r>
            <a:r>
              <a:rPr lang="en-US" sz="1400" dirty="0">
                <a:latin typeface="Consolas" panose="020B0609020204030204" pitchFamily="49" charset="0"/>
                <a:ea typeface="ＭＳ Ｐゴシック" pitchFamily="34" charset="-128"/>
                <a:cs typeface="Consolas" panose="020B0609020204030204" pitchFamily="49" charset="0"/>
              </a:rPr>
              <a:t> a</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 </a:t>
            </a: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input</a:t>
            </a:r>
            <a:r>
              <a:rPr lang="en-US" sz="1400" dirty="0">
                <a:latin typeface="Consolas" panose="020B0609020204030204" pitchFamily="49" charset="0"/>
                <a:ea typeface="ＭＳ Ｐゴシック" pitchFamily="34" charset="-128"/>
                <a:cs typeface="Consolas" panose="020B0609020204030204" pitchFamily="49" charset="0"/>
              </a:rPr>
              <a:t> b</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 </a:t>
            </a: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input</a:t>
            </a:r>
            <a:r>
              <a:rPr lang="en-US" sz="1400" dirty="0">
                <a:latin typeface="Consolas" panose="020B0609020204030204" pitchFamily="49" charset="0"/>
                <a:ea typeface="ＭＳ Ｐゴシック" pitchFamily="34" charset="-128"/>
                <a:cs typeface="Consolas" panose="020B0609020204030204" pitchFamily="49" charset="0"/>
              </a:rPr>
              <a:t> c</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 </a:t>
            </a: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output</a:t>
            </a:r>
            <a:r>
              <a:rPr lang="en-US" sz="1400" dirty="0">
                <a:latin typeface="Consolas" panose="020B0609020204030204" pitchFamily="49" charset="0"/>
                <a:ea typeface="ＭＳ Ｐゴシック" pitchFamily="34" charset="-128"/>
                <a:cs typeface="Consolas" panose="020B0609020204030204" pitchFamily="49" charset="0"/>
              </a:rPr>
              <a:t> out</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p>
          <a:p>
            <a:pPr marL="457200" indent="-457200">
              <a:buFontTx/>
              <a:buNone/>
              <a:tabLst>
                <a:tab pos="914400" algn="l"/>
                <a:tab pos="1371600" algn="l"/>
                <a:tab pos="1828800" algn="l"/>
              </a:tabLst>
            </a:pPr>
            <a:endParaRPr lang="en-US" sz="1400" b="1" dirty="0">
              <a:solidFill>
                <a:srgbClr val="C00000"/>
              </a:solidFill>
              <a:latin typeface="Consolas" panose="020B0609020204030204" pitchFamily="49" charset="0"/>
              <a:ea typeface="ＭＳ Ｐゴシック" pitchFamily="34" charset="-128"/>
              <a:cs typeface="Consolas" panose="020B0609020204030204" pitchFamily="49" charset="0"/>
            </a:endParaRPr>
          </a:p>
          <a:p>
            <a:pPr marL="457200" indent="-457200">
              <a:buFontTx/>
              <a:buNone/>
              <a:tabLst>
                <a:tab pos="914400" algn="l"/>
                <a:tab pos="1371600" algn="l"/>
                <a:tab pos="1828800" algn="l"/>
              </a:tabLst>
            </a:pPr>
            <a:endParaRPr lang="en-US" sz="1400" b="1" dirty="0">
              <a:solidFill>
                <a:srgbClr val="C00000"/>
              </a:solidFill>
              <a:latin typeface="Consolas" panose="020B0609020204030204" pitchFamily="49" charset="0"/>
              <a:ea typeface="ＭＳ Ｐゴシック" pitchFamily="34" charset="-128"/>
              <a:cs typeface="Consolas" panose="020B0609020204030204" pitchFamily="49" charset="0"/>
            </a:endParaRPr>
          </a:p>
          <a:p>
            <a:pPr marL="457200" indent="-457200">
              <a:buFontTx/>
              <a:buNone/>
              <a:tabLst>
                <a:tab pos="914400" algn="l"/>
                <a:tab pos="1371600" algn="l"/>
                <a:tab pos="1828800" algn="l"/>
              </a:tabLst>
            </a:pPr>
            <a:r>
              <a:rPr lang="en-US" sz="1400" b="1" dirty="0" err="1">
                <a:solidFill>
                  <a:srgbClr val="C00000"/>
                </a:solidFill>
                <a:latin typeface="Consolas" panose="020B0609020204030204" pitchFamily="49" charset="0"/>
                <a:ea typeface="ＭＳ Ｐゴシック" pitchFamily="34" charset="-128"/>
                <a:cs typeface="Consolas" panose="020B0609020204030204" pitchFamily="49" charset="0"/>
              </a:rPr>
              <a:t>endmodule</a:t>
            </a:r>
            <a:endParaRPr lang="en-US" sz="1400" b="1" dirty="0">
              <a:solidFill>
                <a:srgbClr val="C00000"/>
              </a:solidFill>
              <a:latin typeface="Consolas" panose="020B0609020204030204" pitchFamily="49" charset="0"/>
              <a:ea typeface="ＭＳ Ｐゴシック" pitchFamily="34" charset="-128"/>
              <a:cs typeface="Consolas" panose="020B0609020204030204" pitchFamily="49" charset="0"/>
            </a:endParaRPr>
          </a:p>
          <a:p>
            <a:pPr marL="457200" indent="-457200">
              <a:buFontTx/>
              <a:buNone/>
              <a:tabLst>
                <a:tab pos="914400" algn="l"/>
                <a:tab pos="1371600" algn="l"/>
                <a:tab pos="1828800" algn="l"/>
              </a:tabLst>
            </a:pPr>
            <a:endParaRPr lang="en-US" sz="1400" dirty="0">
              <a:solidFill>
                <a:srgbClr val="0000FF"/>
              </a:solidFill>
              <a:latin typeface="Consolas" panose="020B0609020204030204" pitchFamily="49" charset="0"/>
              <a:ea typeface="ＭＳ Ｐゴシック" pitchFamily="34" charset="-128"/>
              <a:cs typeface="Consolas" panose="020B0609020204030204" pitchFamily="49" charset="0"/>
            </a:endParaRPr>
          </a:p>
        </p:txBody>
      </p:sp>
      <p:grpSp>
        <p:nvGrpSpPr>
          <p:cNvPr id="10" name="Group 9">
            <a:extLst>
              <a:ext uri="{FF2B5EF4-FFF2-40B4-BE49-F238E27FC236}">
                <a16:creationId xmlns:a16="http://schemas.microsoft.com/office/drawing/2014/main" id="{14DA78B4-17E1-006F-B93A-54637CCDCD55}"/>
              </a:ext>
            </a:extLst>
          </p:cNvPr>
          <p:cNvGrpSpPr/>
          <p:nvPr/>
        </p:nvGrpSpPr>
        <p:grpSpPr>
          <a:xfrm>
            <a:off x="3182083" y="582288"/>
            <a:ext cx="1917513" cy="875991"/>
            <a:chOff x="2284529" y="2418151"/>
            <a:chExt cx="1917513" cy="875991"/>
          </a:xfrm>
        </p:grpSpPr>
        <p:cxnSp>
          <p:nvCxnSpPr>
            <p:cNvPr id="11" name="Straight Arrow Connector 10">
              <a:extLst>
                <a:ext uri="{FF2B5EF4-FFF2-40B4-BE49-F238E27FC236}">
                  <a16:creationId xmlns:a16="http://schemas.microsoft.com/office/drawing/2014/main" id="{DB4FC6A2-FBD2-770D-6403-7553A50CDFF9}"/>
                </a:ext>
              </a:extLst>
            </p:cNvPr>
            <p:cNvCxnSpPr>
              <a:cxnSpLocks/>
            </p:cNvCxnSpPr>
            <p:nvPr/>
          </p:nvCxnSpPr>
          <p:spPr>
            <a:xfrm>
              <a:off x="3396617" y="2879817"/>
              <a:ext cx="193801" cy="414325"/>
            </a:xfrm>
            <a:prstGeom prst="straightConnector1">
              <a:avLst/>
            </a:prstGeom>
            <a:ln w="25400">
              <a:solidFill>
                <a:srgbClr val="A41D34"/>
              </a:solidFill>
              <a:tailEnd type="triangle" w="med"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BE32D4A-C15A-3FC3-EF33-50B967ACDBC9}"/>
                </a:ext>
              </a:extLst>
            </p:cNvPr>
            <p:cNvSpPr txBox="1"/>
            <p:nvPr/>
          </p:nvSpPr>
          <p:spPr>
            <a:xfrm>
              <a:off x="2284529" y="2418151"/>
              <a:ext cx="1917513" cy="461665"/>
            </a:xfrm>
            <a:prstGeom prst="rect">
              <a:avLst/>
            </a:prstGeom>
            <a:noFill/>
          </p:spPr>
          <p:txBody>
            <a:bodyPr wrap="none" rtlCol="0">
              <a:spAutoFit/>
            </a:bodyPr>
            <a:lstStyle/>
            <a:p>
              <a:pPr algn="ctr"/>
              <a:r>
                <a:rPr lang="en-US" sz="2400" dirty="0">
                  <a:solidFill>
                    <a:srgbClr val="A41D34"/>
                  </a:solidFill>
                </a:rPr>
                <a:t>module name</a:t>
              </a:r>
            </a:p>
          </p:txBody>
        </p:sp>
      </p:grpSp>
      <p:grpSp>
        <p:nvGrpSpPr>
          <p:cNvPr id="13" name="Group 12">
            <a:extLst>
              <a:ext uri="{FF2B5EF4-FFF2-40B4-BE49-F238E27FC236}">
                <a16:creationId xmlns:a16="http://schemas.microsoft.com/office/drawing/2014/main" id="{B11F2412-3E84-9339-6157-54EDC443BCDF}"/>
              </a:ext>
            </a:extLst>
          </p:cNvPr>
          <p:cNvGrpSpPr/>
          <p:nvPr/>
        </p:nvGrpSpPr>
        <p:grpSpPr>
          <a:xfrm>
            <a:off x="5813530" y="555742"/>
            <a:ext cx="2725407" cy="968651"/>
            <a:chOff x="5029274" y="2391963"/>
            <a:chExt cx="2725407" cy="968651"/>
          </a:xfrm>
        </p:grpSpPr>
        <p:cxnSp>
          <p:nvCxnSpPr>
            <p:cNvPr id="14" name="Straight Arrow Connector 13">
              <a:extLst>
                <a:ext uri="{FF2B5EF4-FFF2-40B4-BE49-F238E27FC236}">
                  <a16:creationId xmlns:a16="http://schemas.microsoft.com/office/drawing/2014/main" id="{A292B581-5808-90C4-3035-661B694ABBF7}"/>
                </a:ext>
              </a:extLst>
            </p:cNvPr>
            <p:cNvCxnSpPr>
              <a:cxnSpLocks/>
            </p:cNvCxnSpPr>
            <p:nvPr/>
          </p:nvCxnSpPr>
          <p:spPr>
            <a:xfrm flipH="1">
              <a:off x="5029274" y="2792819"/>
              <a:ext cx="705218" cy="535780"/>
            </a:xfrm>
            <a:prstGeom prst="straightConnector1">
              <a:avLst/>
            </a:prstGeom>
            <a:ln w="25400">
              <a:solidFill>
                <a:srgbClr val="A41D34"/>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1CA07EE-8773-4E88-AD6A-CF44F32AABEB}"/>
                </a:ext>
              </a:extLst>
            </p:cNvPr>
            <p:cNvCxnSpPr>
              <a:cxnSpLocks/>
            </p:cNvCxnSpPr>
            <p:nvPr/>
          </p:nvCxnSpPr>
          <p:spPr>
            <a:xfrm flipH="1">
              <a:off x="5928392" y="2854943"/>
              <a:ext cx="217559" cy="473656"/>
            </a:xfrm>
            <a:prstGeom prst="straightConnector1">
              <a:avLst/>
            </a:prstGeom>
            <a:ln w="25400">
              <a:solidFill>
                <a:srgbClr val="A41D34"/>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0D42479-B370-A8A1-BBAF-DF0B4D7733E3}"/>
                </a:ext>
              </a:extLst>
            </p:cNvPr>
            <p:cNvCxnSpPr>
              <a:cxnSpLocks/>
            </p:cNvCxnSpPr>
            <p:nvPr/>
          </p:nvCxnSpPr>
          <p:spPr>
            <a:xfrm>
              <a:off x="6698512" y="2854943"/>
              <a:ext cx="97468" cy="505671"/>
            </a:xfrm>
            <a:prstGeom prst="straightConnector1">
              <a:avLst/>
            </a:prstGeom>
            <a:ln w="25400">
              <a:solidFill>
                <a:srgbClr val="A41D34"/>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D30C8FF-0A70-1C79-5753-E81EB471F84B}"/>
                </a:ext>
              </a:extLst>
            </p:cNvPr>
            <p:cNvCxnSpPr>
              <a:cxnSpLocks/>
            </p:cNvCxnSpPr>
            <p:nvPr/>
          </p:nvCxnSpPr>
          <p:spPr>
            <a:xfrm>
              <a:off x="6873176" y="2755908"/>
              <a:ext cx="881505" cy="572691"/>
            </a:xfrm>
            <a:prstGeom prst="straightConnector1">
              <a:avLst/>
            </a:prstGeom>
            <a:ln w="25400">
              <a:solidFill>
                <a:srgbClr val="A41D34"/>
              </a:solidFill>
              <a:tailEnd type="triangle" w="med" len="lg"/>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999C661-19BD-26B4-D149-136F569C439F}"/>
                </a:ext>
              </a:extLst>
            </p:cNvPr>
            <p:cNvSpPr txBox="1"/>
            <p:nvPr/>
          </p:nvSpPr>
          <p:spPr>
            <a:xfrm>
              <a:off x="6002886" y="2391963"/>
              <a:ext cx="838691" cy="461665"/>
            </a:xfrm>
            <a:prstGeom prst="rect">
              <a:avLst/>
            </a:prstGeom>
            <a:noFill/>
          </p:spPr>
          <p:txBody>
            <a:bodyPr wrap="none" rtlCol="0">
              <a:spAutoFit/>
            </a:bodyPr>
            <a:lstStyle/>
            <a:p>
              <a:pPr algn="ctr"/>
              <a:r>
                <a:rPr lang="en-US" sz="2400" dirty="0">
                  <a:solidFill>
                    <a:srgbClr val="A41D34"/>
                  </a:solidFill>
                </a:rPr>
                <a:t>ports</a:t>
              </a:r>
            </a:p>
          </p:txBody>
        </p:sp>
      </p:grpSp>
      <p:grpSp>
        <p:nvGrpSpPr>
          <p:cNvPr id="19" name="Group 18">
            <a:extLst>
              <a:ext uri="{FF2B5EF4-FFF2-40B4-BE49-F238E27FC236}">
                <a16:creationId xmlns:a16="http://schemas.microsoft.com/office/drawing/2014/main" id="{322CA4FF-9BCA-807B-2D71-BE9B566A0FCE}"/>
              </a:ext>
            </a:extLst>
          </p:cNvPr>
          <p:cNvGrpSpPr/>
          <p:nvPr/>
        </p:nvGrpSpPr>
        <p:grpSpPr>
          <a:xfrm>
            <a:off x="6097778" y="1744415"/>
            <a:ext cx="2964915" cy="1044268"/>
            <a:chOff x="5348962" y="3557092"/>
            <a:chExt cx="2964915" cy="1044268"/>
          </a:xfrm>
        </p:grpSpPr>
        <p:sp>
          <p:nvSpPr>
            <p:cNvPr id="20" name="TextBox 19">
              <a:extLst>
                <a:ext uri="{FF2B5EF4-FFF2-40B4-BE49-F238E27FC236}">
                  <a16:creationId xmlns:a16="http://schemas.microsoft.com/office/drawing/2014/main" id="{1C1CF817-4CDF-7D61-9D8F-82D6E0EA5654}"/>
                </a:ext>
              </a:extLst>
            </p:cNvPr>
            <p:cNvSpPr txBox="1"/>
            <p:nvPr/>
          </p:nvSpPr>
          <p:spPr>
            <a:xfrm>
              <a:off x="5348962" y="4139695"/>
              <a:ext cx="2964915" cy="461665"/>
            </a:xfrm>
            <a:prstGeom prst="rect">
              <a:avLst/>
            </a:prstGeom>
            <a:noFill/>
          </p:spPr>
          <p:txBody>
            <a:bodyPr wrap="none" rtlCol="0">
              <a:spAutoFit/>
            </a:bodyPr>
            <a:lstStyle/>
            <a:p>
              <a:pPr algn="ctr"/>
              <a:r>
                <a:rPr lang="en-US" sz="2400" dirty="0">
                  <a:solidFill>
                    <a:srgbClr val="A41D34"/>
                  </a:solidFill>
                </a:rPr>
                <a:t>ports specify </a:t>
              </a:r>
              <a:r>
                <a:rPr lang="en-US" sz="2400" b="1" dirty="0">
                  <a:solidFill>
                    <a:srgbClr val="A41D34"/>
                  </a:solidFill>
                </a:rPr>
                <a:t>direction</a:t>
              </a:r>
            </a:p>
          </p:txBody>
        </p:sp>
        <p:cxnSp>
          <p:nvCxnSpPr>
            <p:cNvPr id="21" name="Straight Arrow Connector 20">
              <a:extLst>
                <a:ext uri="{FF2B5EF4-FFF2-40B4-BE49-F238E27FC236}">
                  <a16:creationId xmlns:a16="http://schemas.microsoft.com/office/drawing/2014/main" id="{8A5ED13B-F571-1DDE-8AC7-85C480BF1407}"/>
                </a:ext>
              </a:extLst>
            </p:cNvPr>
            <p:cNvCxnSpPr>
              <a:cxnSpLocks/>
            </p:cNvCxnSpPr>
            <p:nvPr/>
          </p:nvCxnSpPr>
          <p:spPr>
            <a:xfrm flipH="1" flipV="1">
              <a:off x="6406445" y="3557092"/>
              <a:ext cx="450114" cy="584943"/>
            </a:xfrm>
            <a:prstGeom prst="straightConnector1">
              <a:avLst/>
            </a:prstGeom>
            <a:ln w="25400">
              <a:solidFill>
                <a:srgbClr val="A41D34"/>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B91240F-64F8-CD96-0AC3-43DD108219BF}"/>
                </a:ext>
              </a:extLst>
            </p:cNvPr>
            <p:cNvCxnSpPr>
              <a:cxnSpLocks/>
            </p:cNvCxnSpPr>
            <p:nvPr/>
          </p:nvCxnSpPr>
          <p:spPr>
            <a:xfrm flipV="1">
              <a:off x="7183032" y="3557092"/>
              <a:ext cx="162113" cy="584943"/>
            </a:xfrm>
            <a:prstGeom prst="straightConnector1">
              <a:avLst/>
            </a:prstGeom>
            <a:ln w="25400">
              <a:solidFill>
                <a:srgbClr val="A41D34"/>
              </a:solidFill>
              <a:tailEnd type="triangle" w="med"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4562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animBg="1"/>
      <p:bldP spid="33" grpId="0"/>
      <p:bldP spid="48"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a:t>9 Rules of Debugging (D. </a:t>
            </a:r>
            <a:r>
              <a:rPr lang="en-US" dirty="0" err="1"/>
              <a:t>Agans</a:t>
            </a:r>
            <a:r>
              <a:rPr lang="en-US" dirty="0"/>
              <a:t>) </a:t>
            </a:r>
            <a:r>
              <a:rPr lang="en-US" dirty="0">
                <a:hlinkClick r:id="rId2"/>
              </a:rPr>
              <a:t>https://goo.gl/MgvFRc</a:t>
            </a:r>
            <a:r>
              <a:rPr lang="en-US" dirty="0"/>
              <a:t> </a:t>
            </a:r>
          </a:p>
        </p:txBody>
      </p:sp>
      <p:sp>
        <p:nvSpPr>
          <p:cNvPr id="3" name="Content Placeholder 2"/>
          <p:cNvSpPr>
            <a:spLocks noGrp="1"/>
          </p:cNvSpPr>
          <p:nvPr>
            <p:ph idx="1"/>
          </p:nvPr>
        </p:nvSpPr>
        <p:spPr>
          <a:xfrm>
            <a:off x="457200" y="2336519"/>
            <a:ext cx="8229600" cy="4525963"/>
          </a:xfrm>
        </p:spPr>
        <p:txBody>
          <a:bodyPr>
            <a:normAutofit fontScale="92500" lnSpcReduction="20000"/>
          </a:bodyPr>
          <a:lstStyle/>
          <a:p>
            <a:pPr marL="514350" indent="-514350">
              <a:buFont typeface="+mj-lt"/>
              <a:buAutoNum type="arabicPeriod"/>
            </a:pPr>
            <a:r>
              <a:rPr lang="en-US" dirty="0"/>
              <a:t>Understand the system </a:t>
            </a:r>
          </a:p>
          <a:p>
            <a:pPr marL="514350" indent="-514350">
              <a:buFont typeface="+mj-lt"/>
              <a:buAutoNum type="arabicPeriod"/>
            </a:pPr>
            <a:r>
              <a:rPr lang="en-US" dirty="0"/>
              <a:t>Make it fail</a:t>
            </a:r>
          </a:p>
          <a:p>
            <a:pPr marL="514350" indent="-514350">
              <a:buFont typeface="+mj-lt"/>
              <a:buAutoNum type="arabicPeriod"/>
            </a:pPr>
            <a:r>
              <a:rPr lang="en-US" dirty="0"/>
              <a:t>Quit thinking and look</a:t>
            </a:r>
          </a:p>
          <a:p>
            <a:pPr marL="514350" indent="-514350">
              <a:buFont typeface="+mj-lt"/>
              <a:buAutoNum type="arabicPeriod"/>
            </a:pPr>
            <a:r>
              <a:rPr lang="en-US" dirty="0"/>
              <a:t>Divide and conquer</a:t>
            </a:r>
          </a:p>
          <a:p>
            <a:pPr marL="514350" indent="-514350">
              <a:buFont typeface="+mj-lt"/>
              <a:buAutoNum type="arabicPeriod"/>
            </a:pPr>
            <a:r>
              <a:rPr lang="en-US" dirty="0"/>
              <a:t>Change one thing at a time</a:t>
            </a:r>
          </a:p>
          <a:p>
            <a:pPr marL="514350" indent="-514350">
              <a:buFont typeface="+mj-lt"/>
              <a:buAutoNum type="arabicPeriod"/>
            </a:pPr>
            <a:r>
              <a:rPr lang="en-US" dirty="0"/>
              <a:t>Keep an audit trail</a:t>
            </a:r>
          </a:p>
          <a:p>
            <a:pPr marL="514350" indent="-514350">
              <a:buFont typeface="+mj-lt"/>
              <a:buAutoNum type="arabicPeriod"/>
            </a:pPr>
            <a:r>
              <a:rPr lang="en-US" dirty="0"/>
              <a:t>Check the plug</a:t>
            </a:r>
          </a:p>
          <a:p>
            <a:pPr marL="514350" indent="-514350">
              <a:buFont typeface="+mj-lt"/>
              <a:buAutoNum type="arabicPeriod"/>
            </a:pPr>
            <a:r>
              <a:rPr lang="en-US" dirty="0"/>
              <a:t>Get a fresh view</a:t>
            </a:r>
          </a:p>
          <a:p>
            <a:pPr marL="514350" indent="-514350">
              <a:buFont typeface="+mj-lt"/>
              <a:buAutoNum type="arabicPeriod"/>
            </a:pPr>
            <a:r>
              <a:rPr lang="en-US" dirty="0"/>
              <a:t>If you didn’t fix it, it </a:t>
            </a:r>
            <a:r>
              <a:rPr lang="en-US" dirty="0" err="1"/>
              <a:t>ain’t</a:t>
            </a:r>
            <a:r>
              <a:rPr lang="en-US" dirty="0"/>
              <a:t> fixed</a:t>
            </a:r>
          </a:p>
        </p:txBody>
      </p:sp>
      <p:sp>
        <p:nvSpPr>
          <p:cNvPr id="4" name="Slide Number Placeholder 3"/>
          <p:cNvSpPr>
            <a:spLocks noGrp="1"/>
          </p:cNvSpPr>
          <p:nvPr>
            <p:ph type="sldNum" sz="quarter" idx="12"/>
          </p:nvPr>
        </p:nvSpPr>
        <p:spPr/>
        <p:txBody>
          <a:bodyPr/>
          <a:lstStyle/>
          <a:p>
            <a:fld id="{91428E00-80DD-2147-9602-1B9AC9547B01}" type="slidenum">
              <a:rPr lang="en-US" smtClean="0"/>
              <a:pPr/>
              <a:t>130</a:t>
            </a:fld>
            <a:endParaRPr lang="en-US"/>
          </a:p>
        </p:txBody>
      </p:sp>
      <p:sp>
        <p:nvSpPr>
          <p:cNvPr id="5" name="TextBox 4">
            <a:extLst>
              <a:ext uri="{FF2B5EF4-FFF2-40B4-BE49-F238E27FC236}">
                <a16:creationId xmlns:a16="http://schemas.microsoft.com/office/drawing/2014/main" id="{B00A99BC-BDD5-F247-A230-45B70C2FCA1C}"/>
              </a:ext>
            </a:extLst>
          </p:cNvPr>
          <p:cNvSpPr txBox="1"/>
          <p:nvPr/>
        </p:nvSpPr>
        <p:spPr>
          <a:xfrm>
            <a:off x="457201" y="1447800"/>
            <a:ext cx="8229599" cy="923330"/>
          </a:xfrm>
          <a:prstGeom prst="rect">
            <a:avLst/>
          </a:prstGeom>
          <a:noFill/>
        </p:spPr>
        <p:txBody>
          <a:bodyPr wrap="square" rtlCol="0">
            <a:spAutoFit/>
          </a:bodyPr>
          <a:lstStyle/>
          <a:p>
            <a:r>
              <a:rPr lang="en-US" i="1" dirty="0"/>
              <a:t>Debugging: The 9 Indispensable </a:t>
            </a:r>
            <a:r>
              <a:rPr lang="en-US" b="1" i="1" dirty="0">
                <a:solidFill>
                  <a:srgbClr val="0000FF"/>
                </a:solidFill>
              </a:rPr>
              <a:t>Rules for Finding Even the Most Elusive Software and Hardware Problems</a:t>
            </a:r>
          </a:p>
          <a:p>
            <a:endParaRPr lang="en-US" dirty="0"/>
          </a:p>
        </p:txBody>
      </p:sp>
      <p:sp>
        <p:nvSpPr>
          <p:cNvPr id="7" name="Footer Placeholder 6">
            <a:extLst>
              <a:ext uri="{FF2B5EF4-FFF2-40B4-BE49-F238E27FC236}">
                <a16:creationId xmlns:a16="http://schemas.microsoft.com/office/drawing/2014/main" id="{DE130AD9-6D91-B240-B0EE-77A8D2C5BE83}"/>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93170887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“Top Level” Module</a:t>
            </a:r>
          </a:p>
        </p:txBody>
      </p:sp>
      <p:sp>
        <p:nvSpPr>
          <p:cNvPr id="3" name="Content Placeholder 2"/>
          <p:cNvSpPr>
            <a:spLocks noGrp="1"/>
          </p:cNvSpPr>
          <p:nvPr>
            <p:ph idx="1"/>
          </p:nvPr>
        </p:nvSpPr>
        <p:spPr>
          <a:xfrm>
            <a:off x="457200" y="1607447"/>
            <a:ext cx="8229600" cy="4525963"/>
          </a:xfrm>
        </p:spPr>
        <p:txBody>
          <a:bodyPr>
            <a:normAutofit fontScale="85000" lnSpcReduction="20000"/>
          </a:bodyPr>
          <a:lstStyle/>
          <a:p>
            <a:r>
              <a:rPr lang="en-US" dirty="0"/>
              <a:t>In “C” a program starts with “main()”. </a:t>
            </a:r>
          </a:p>
          <a:p>
            <a:r>
              <a:rPr lang="en-US" dirty="0"/>
              <a:t>What is the equivalent to “main()” in Verilog? </a:t>
            </a:r>
          </a:p>
          <a:p>
            <a:r>
              <a:rPr lang="en-US" dirty="0"/>
              <a:t>In Verilog you must specify a “top level module”.  It can be called anything you want, and it can instantiate other modules.   The name of the top level module does NOT need to match the file name, </a:t>
            </a:r>
            <a:r>
              <a:rPr lang="en-US" dirty="0" err="1"/>
              <a:t>etc</a:t>
            </a:r>
            <a:r>
              <a:rPr lang="en-US" dirty="0"/>
              <a:t>…</a:t>
            </a:r>
          </a:p>
          <a:p>
            <a:r>
              <a:rPr lang="en-US" dirty="0"/>
              <a:t>You specify the top level module to use when starting a simulation in </a:t>
            </a:r>
            <a:r>
              <a:rPr lang="en-US" dirty="0" err="1"/>
              <a:t>ModelSim</a:t>
            </a:r>
            <a:r>
              <a:rPr lang="en-US" dirty="0"/>
              <a:t> transcript window as follows:</a:t>
            </a:r>
          </a:p>
          <a:p>
            <a:pPr marL="457200" lvl="1" indent="0">
              <a:buNone/>
            </a:pPr>
            <a:r>
              <a:rPr lang="en-US" dirty="0">
                <a:latin typeface="Consolas" charset="0"/>
                <a:ea typeface="Consolas" charset="0"/>
                <a:cs typeface="Consolas" charset="0"/>
              </a:rPr>
              <a:t>  </a:t>
            </a:r>
            <a:r>
              <a:rPr lang="en-US" dirty="0" err="1">
                <a:latin typeface="Consolas" charset="0"/>
                <a:ea typeface="Consolas" charset="0"/>
                <a:cs typeface="Consolas" charset="0"/>
              </a:rPr>
              <a:t>vsim</a:t>
            </a:r>
            <a:r>
              <a:rPr lang="en-US" dirty="0">
                <a:latin typeface="Consolas" charset="0"/>
                <a:ea typeface="Consolas" charset="0"/>
                <a:cs typeface="Consolas" charset="0"/>
              </a:rPr>
              <a:t> &lt;</a:t>
            </a:r>
            <a:r>
              <a:rPr lang="en-US" dirty="0" err="1">
                <a:latin typeface="Consolas" charset="0"/>
                <a:ea typeface="Consolas" charset="0"/>
                <a:cs typeface="Consolas" charset="0"/>
              </a:rPr>
              <a:t>top_level_module_name</a:t>
            </a:r>
            <a:r>
              <a:rPr lang="en-US" dirty="0">
                <a:latin typeface="Consolas" charset="0"/>
                <a:ea typeface="Consolas" charset="0"/>
                <a:cs typeface="Consolas" charset="0"/>
              </a:rPr>
              <a:t>&gt;</a:t>
            </a:r>
          </a:p>
          <a:p>
            <a:r>
              <a:rPr lang="en-US" dirty="0"/>
              <a:t>In </a:t>
            </a:r>
            <a:r>
              <a:rPr lang="en-US" dirty="0" err="1"/>
              <a:t>Quartus</a:t>
            </a:r>
            <a:r>
              <a:rPr lang="en-US" dirty="0"/>
              <a:t> you specify the top level module when setting up the project and can change it by going to: Assignments &gt;Settings… &gt; General &gt; Top-level entity.</a:t>
            </a:r>
          </a:p>
        </p:txBody>
      </p:sp>
      <p:sp>
        <p:nvSpPr>
          <p:cNvPr id="4" name="Slide Number Placeholder 3"/>
          <p:cNvSpPr>
            <a:spLocks noGrp="1"/>
          </p:cNvSpPr>
          <p:nvPr>
            <p:ph type="sldNum" sz="quarter" idx="12"/>
          </p:nvPr>
        </p:nvSpPr>
        <p:spPr/>
        <p:txBody>
          <a:bodyPr/>
          <a:lstStyle/>
          <a:p>
            <a:fld id="{91428E00-80DD-2147-9602-1B9AC9547B01}" type="slidenum">
              <a:rPr lang="en-US" smtClean="0"/>
              <a:pPr/>
              <a:t>131</a:t>
            </a:fld>
            <a:endParaRPr lang="en-US"/>
          </a:p>
        </p:txBody>
      </p:sp>
      <p:sp>
        <p:nvSpPr>
          <p:cNvPr id="6" name="Footer Placeholder 5">
            <a:extLst>
              <a:ext uri="{FF2B5EF4-FFF2-40B4-BE49-F238E27FC236}">
                <a16:creationId xmlns:a16="http://schemas.microsoft.com/office/drawing/2014/main" id="{1B1D2E56-0CDD-7F45-85B6-8E28E94421B3}"/>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184269327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Top Level Module vs. Pin Assignments</a:t>
            </a:r>
          </a:p>
        </p:txBody>
      </p:sp>
      <p:sp>
        <p:nvSpPr>
          <p:cNvPr id="3" name="Content Placeholder 2"/>
          <p:cNvSpPr>
            <a:spLocks noGrp="1"/>
          </p:cNvSpPr>
          <p:nvPr>
            <p:ph idx="1"/>
          </p:nvPr>
        </p:nvSpPr>
        <p:spPr>
          <a:xfrm>
            <a:off x="480391" y="4678362"/>
            <a:ext cx="8229600" cy="1359937"/>
          </a:xfrm>
        </p:spPr>
        <p:txBody>
          <a:bodyPr>
            <a:noAutofit/>
          </a:bodyPr>
          <a:lstStyle/>
          <a:p>
            <a:r>
              <a:rPr lang="en-US" sz="2400" dirty="0"/>
              <a:t>Only the top-level module connects to pins on the FPGA inside your DE1-SoC.</a:t>
            </a:r>
          </a:p>
          <a:p>
            <a:r>
              <a:rPr lang="en-US" sz="2400" dirty="0"/>
              <a:t>The mapping between I/O names in the top level module and pins on the FPGA is specified using the pin assignments file. </a:t>
            </a:r>
          </a:p>
        </p:txBody>
      </p:sp>
      <p:sp>
        <p:nvSpPr>
          <p:cNvPr id="4" name="Slide Number Placeholder 3"/>
          <p:cNvSpPr>
            <a:spLocks noGrp="1"/>
          </p:cNvSpPr>
          <p:nvPr>
            <p:ph type="sldNum" sz="quarter" idx="12"/>
          </p:nvPr>
        </p:nvSpPr>
        <p:spPr/>
        <p:txBody>
          <a:bodyPr/>
          <a:lstStyle/>
          <a:p>
            <a:fld id="{91428E00-80DD-2147-9602-1B9AC9547B01}" type="slidenum">
              <a:rPr lang="en-US" smtClean="0"/>
              <a:pPr/>
              <a:t>132</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219200"/>
            <a:ext cx="7078122" cy="3459162"/>
          </a:xfrm>
          <a:prstGeom prst="rect">
            <a:avLst/>
          </a:prstGeom>
        </p:spPr>
      </p:pic>
      <p:sp>
        <p:nvSpPr>
          <p:cNvPr id="7" name="Footer Placeholder 6">
            <a:extLst>
              <a:ext uri="{FF2B5EF4-FFF2-40B4-BE49-F238E27FC236}">
                <a16:creationId xmlns:a16="http://schemas.microsoft.com/office/drawing/2014/main" id="{F0CC9F6D-0C16-AC4C-B0B6-BAE73C07BB9B}"/>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128424995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Relevant CPEN 211 Style Guidelines</a:t>
            </a:r>
          </a:p>
        </p:txBody>
      </p:sp>
      <p:sp>
        <p:nvSpPr>
          <p:cNvPr id="3" name="Content Placeholder 2"/>
          <p:cNvSpPr>
            <a:spLocks noGrp="1"/>
          </p:cNvSpPr>
          <p:nvPr>
            <p:ph idx="1"/>
          </p:nvPr>
        </p:nvSpPr>
        <p:spPr/>
        <p:txBody>
          <a:bodyPr/>
          <a:lstStyle/>
          <a:p>
            <a:pPr>
              <a:lnSpc>
                <a:spcPct val="90000"/>
              </a:lnSpc>
            </a:pPr>
            <a:r>
              <a:rPr lang="en-US" sz="1600" dirty="0">
                <a:ea typeface="ＭＳ Ｐゴシック" pitchFamily="34" charset="-128"/>
              </a:rPr>
              <a:t>Combinational modules use only</a:t>
            </a:r>
          </a:p>
          <a:p>
            <a:pPr marL="838200" lvl="1" indent="-381000">
              <a:lnSpc>
                <a:spcPct val="90000"/>
              </a:lnSpc>
              <a:buFontTx/>
              <a:buAutoNum type="arabicPeriod"/>
            </a:pPr>
            <a:r>
              <a:rPr lang="en-US" sz="1600" dirty="0">
                <a:ea typeface="ＭＳ Ｐゴシック" pitchFamily="34" charset="-128"/>
              </a:rPr>
              <a:t>Assign statements</a:t>
            </a:r>
          </a:p>
          <a:p>
            <a:pPr marL="838200" lvl="1" indent="-381000">
              <a:lnSpc>
                <a:spcPct val="90000"/>
              </a:lnSpc>
              <a:buFontTx/>
              <a:buAutoNum type="arabicPeriod"/>
            </a:pPr>
            <a:r>
              <a:rPr lang="en-US" sz="1600" dirty="0">
                <a:ea typeface="ＭＳ Ｐゴシック" pitchFamily="34" charset="-128"/>
              </a:rPr>
              <a:t>Case or </a:t>
            </a:r>
            <a:r>
              <a:rPr lang="en-US" sz="1600" dirty="0" err="1">
                <a:ea typeface="ＭＳ Ｐゴシック" pitchFamily="34" charset="-128"/>
              </a:rPr>
              <a:t>Casex</a:t>
            </a:r>
            <a:r>
              <a:rPr lang="en-US" sz="1600" dirty="0">
                <a:ea typeface="ＭＳ Ｐゴシック" pitchFamily="34" charset="-128"/>
              </a:rPr>
              <a:t> statements (with default)</a:t>
            </a:r>
          </a:p>
          <a:p>
            <a:pPr marL="838200" lvl="1" indent="-381000">
              <a:lnSpc>
                <a:spcPct val="90000"/>
              </a:lnSpc>
              <a:buFontTx/>
              <a:buAutoNum type="arabicPeriod"/>
            </a:pPr>
            <a:r>
              <a:rPr lang="en-US" sz="1600" dirty="0">
                <a:ea typeface="ＭＳ Ｐゴシック" pitchFamily="34" charset="-128"/>
              </a:rPr>
              <a:t>If statements – only if all signals have a default assignment</a:t>
            </a:r>
          </a:p>
          <a:p>
            <a:pPr marL="838200" lvl="1" indent="-381000">
              <a:lnSpc>
                <a:spcPct val="90000"/>
              </a:lnSpc>
              <a:buFontTx/>
              <a:buAutoNum type="arabicPeriod"/>
            </a:pPr>
            <a:r>
              <a:rPr lang="en-US" sz="1600" dirty="0">
                <a:ea typeface="ＭＳ Ｐゴシック" pitchFamily="34" charset="-128"/>
              </a:rPr>
              <a:t>Instantiations of other combinational modules</a:t>
            </a:r>
            <a:endParaRPr lang="en-US" dirty="0"/>
          </a:p>
          <a:p>
            <a:pPr>
              <a:lnSpc>
                <a:spcPct val="90000"/>
              </a:lnSpc>
            </a:pPr>
            <a:r>
              <a:rPr lang="en-US" sz="1600" dirty="0">
                <a:ea typeface="ＭＳ Ｐゴシック" pitchFamily="34" charset="-128"/>
              </a:rPr>
              <a:t>Do not use</a:t>
            </a:r>
          </a:p>
          <a:p>
            <a:pPr marL="838200" lvl="1" indent="-381000">
              <a:lnSpc>
                <a:spcPct val="90000"/>
              </a:lnSpc>
              <a:buFontTx/>
              <a:buAutoNum type="arabicPeriod"/>
            </a:pPr>
            <a:r>
              <a:rPr lang="en-US" sz="1600" dirty="0">
                <a:ea typeface="ＭＳ Ｐゴシック" pitchFamily="34" charset="-128"/>
              </a:rPr>
              <a:t>Loops</a:t>
            </a:r>
          </a:p>
          <a:p>
            <a:pPr marL="838200" lvl="1" indent="-381000">
              <a:lnSpc>
                <a:spcPct val="90000"/>
              </a:lnSpc>
              <a:buFontTx/>
              <a:buAutoNum type="arabicPeriod"/>
            </a:pPr>
            <a:r>
              <a:rPr lang="en-US" sz="1600" dirty="0">
                <a:ea typeface="ＭＳ Ｐゴシック" pitchFamily="34" charset="-128"/>
              </a:rPr>
              <a:t>Always blocks except for case, </a:t>
            </a:r>
            <a:r>
              <a:rPr lang="en-US" sz="1600" dirty="0" err="1">
                <a:ea typeface="ＭＳ Ｐゴシック" pitchFamily="34" charset="-128"/>
              </a:rPr>
              <a:t>casex</a:t>
            </a:r>
            <a:r>
              <a:rPr lang="en-US" sz="1600" dirty="0">
                <a:ea typeface="ＭＳ Ｐゴシック" pitchFamily="34" charset="-128"/>
              </a:rPr>
              <a:t>, or if</a:t>
            </a:r>
          </a:p>
          <a:p>
            <a:pPr>
              <a:lnSpc>
                <a:spcPct val="90000"/>
              </a:lnSpc>
            </a:pPr>
            <a:r>
              <a:rPr lang="en-US" sz="1600" dirty="0">
                <a:ea typeface="ＭＳ Ｐゴシック" pitchFamily="34" charset="-128"/>
              </a:rPr>
              <a:t>Logic is organized into small modules</a:t>
            </a:r>
          </a:p>
          <a:p>
            <a:pPr marL="838200" lvl="1" indent="-381000">
              <a:lnSpc>
                <a:spcPct val="90000"/>
              </a:lnSpc>
              <a:buFontTx/>
              <a:buAutoNum type="arabicPeriod"/>
            </a:pPr>
            <a:r>
              <a:rPr lang="en-US" sz="1600" dirty="0">
                <a:ea typeface="ＭＳ Ｐゴシック" pitchFamily="34" charset="-128"/>
              </a:rPr>
              <a:t>Leaf modules not more than 40 lines</a:t>
            </a:r>
          </a:p>
          <a:p>
            <a:pPr marL="838200" lvl="1" indent="-381000">
              <a:lnSpc>
                <a:spcPct val="90000"/>
              </a:lnSpc>
              <a:buFontTx/>
              <a:buAutoNum type="arabicPeriod"/>
            </a:pPr>
            <a:r>
              <a:rPr lang="en-US" sz="1600" dirty="0">
                <a:ea typeface="ＭＳ Ｐゴシック" pitchFamily="34" charset="-128"/>
              </a:rPr>
              <a:t>If it could be made two modules, it should be</a:t>
            </a:r>
          </a:p>
          <a:p>
            <a:pPr defTabSz="914400">
              <a:spcBef>
                <a:spcPts val="0"/>
              </a:spcBef>
            </a:pPr>
            <a:r>
              <a:rPr lang="en-US" sz="1600" dirty="0">
                <a:ea typeface="ＭＳ Ｐゴシック" pitchFamily="34" charset="-128"/>
              </a:rPr>
              <a:t>Activation lists  (sensitivity list) for case statements include </a:t>
            </a:r>
            <a:r>
              <a:rPr lang="en-US" sz="1600" b="1" dirty="0">
                <a:ea typeface="ＭＳ Ｐゴシック" pitchFamily="34" charset="-128"/>
              </a:rPr>
              <a:t>ALL </a:t>
            </a:r>
            <a:r>
              <a:rPr lang="en-US" sz="1600" dirty="0">
                <a:ea typeface="ＭＳ Ｐゴシック" pitchFamily="34" charset="-128"/>
              </a:rPr>
              <a:t>inputs (or use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5" name="Slide Number Placeholder 4"/>
          <p:cNvSpPr>
            <a:spLocks noGrp="1"/>
          </p:cNvSpPr>
          <p:nvPr>
            <p:ph type="sldNum" sz="quarter" idx="12"/>
          </p:nvPr>
        </p:nvSpPr>
        <p:spPr/>
        <p:txBody>
          <a:bodyPr/>
          <a:lstStyle/>
          <a:p>
            <a:fld id="{91428E00-80DD-2147-9602-1B9AC9547B01}" type="slidenum">
              <a:rPr lang="en-US" smtClean="0"/>
              <a:t>133</a:t>
            </a:fld>
            <a:endParaRPr lang="en-US"/>
          </a:p>
        </p:txBody>
      </p:sp>
      <p:sp>
        <p:nvSpPr>
          <p:cNvPr id="6" name="Footer Placeholder 5">
            <a:extLst>
              <a:ext uri="{FF2B5EF4-FFF2-40B4-BE49-F238E27FC236}">
                <a16:creationId xmlns:a16="http://schemas.microsoft.com/office/drawing/2014/main" id="{CB1D3575-F390-5E4F-B440-5B193AA7C4EF}"/>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12639987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Summary</a:t>
            </a:r>
          </a:p>
        </p:txBody>
      </p:sp>
      <p:sp>
        <p:nvSpPr>
          <p:cNvPr id="3" name="Content Placeholder 2"/>
          <p:cNvSpPr>
            <a:spLocks noGrp="1"/>
          </p:cNvSpPr>
          <p:nvPr>
            <p:ph idx="1"/>
          </p:nvPr>
        </p:nvSpPr>
        <p:spPr>
          <a:xfrm>
            <a:off x="457200" y="1143000"/>
            <a:ext cx="8229600" cy="5213350"/>
          </a:xfrm>
        </p:spPr>
        <p:txBody>
          <a:bodyPr>
            <a:normAutofit fontScale="85000" lnSpcReduction="20000"/>
          </a:bodyPr>
          <a:lstStyle/>
          <a:p>
            <a:r>
              <a:rPr lang="en-US" dirty="0"/>
              <a:t>Learned how to convert Boolean expressions into logic gates</a:t>
            </a:r>
          </a:p>
          <a:p>
            <a:r>
              <a:rPr lang="en-US" dirty="0"/>
              <a:t>Learned some Synthesizable Verilog </a:t>
            </a:r>
          </a:p>
          <a:p>
            <a:pPr lvl="1"/>
            <a:r>
              <a:rPr lang="en-US" dirty="0"/>
              <a:t>Module instantiation (implicit vs. named)</a:t>
            </a:r>
          </a:p>
          <a:p>
            <a:pPr lvl="1"/>
            <a:r>
              <a:rPr lang="en-US" dirty="0"/>
              <a:t>Bus notation</a:t>
            </a:r>
          </a:p>
          <a:p>
            <a:pPr lvl="1"/>
            <a:r>
              <a:rPr lang="en-US" dirty="0"/>
              <a:t>Module parameters </a:t>
            </a:r>
          </a:p>
          <a:p>
            <a:pPr lvl="1"/>
            <a:r>
              <a:rPr lang="en-US" dirty="0"/>
              <a:t>Arbiter example combining above</a:t>
            </a:r>
          </a:p>
          <a:p>
            <a:pPr lvl="1"/>
            <a:r>
              <a:rPr lang="en-US" dirty="0"/>
              <a:t>Always block: syntax, semantics and rules for describing combinational logic behavior</a:t>
            </a:r>
          </a:p>
          <a:p>
            <a:r>
              <a:rPr lang="en-US" dirty="0"/>
              <a:t>Learned how to write simple Verilog </a:t>
            </a:r>
            <a:r>
              <a:rPr lang="en-US" dirty="0" err="1"/>
              <a:t>testbenches</a:t>
            </a:r>
            <a:endParaRPr lang="en-US" dirty="0"/>
          </a:p>
          <a:p>
            <a:pPr lvl="1"/>
            <a:r>
              <a:rPr lang="en-US" dirty="0"/>
              <a:t>How to write a test script</a:t>
            </a:r>
          </a:p>
          <a:p>
            <a:pPr lvl="1"/>
            <a:r>
              <a:rPr lang="en-US" dirty="0"/>
              <a:t>Strategies for designing tests</a:t>
            </a:r>
          </a:p>
          <a:p>
            <a:pPr lvl="1"/>
            <a:r>
              <a:rPr lang="en-US" dirty="0"/>
              <a:t>Recommended “debugging strategy” to isolate simulation (i.e., design) errors in Verilog</a:t>
            </a:r>
          </a:p>
        </p:txBody>
      </p:sp>
      <p:sp>
        <p:nvSpPr>
          <p:cNvPr id="5" name="Slide Number Placeholder 4"/>
          <p:cNvSpPr>
            <a:spLocks noGrp="1"/>
          </p:cNvSpPr>
          <p:nvPr>
            <p:ph type="sldNum" sz="quarter" idx="12"/>
          </p:nvPr>
        </p:nvSpPr>
        <p:spPr/>
        <p:txBody>
          <a:bodyPr/>
          <a:lstStyle/>
          <a:p>
            <a:fld id="{91428E00-80DD-2147-9602-1B9AC9547B01}" type="slidenum">
              <a:rPr lang="en-US" smtClean="0"/>
              <a:t>134</a:t>
            </a:fld>
            <a:endParaRPr lang="en-US"/>
          </a:p>
        </p:txBody>
      </p:sp>
      <p:sp>
        <p:nvSpPr>
          <p:cNvPr id="6" name="Footer Placeholder 5">
            <a:extLst>
              <a:ext uri="{FF2B5EF4-FFF2-40B4-BE49-F238E27FC236}">
                <a16:creationId xmlns:a16="http://schemas.microsoft.com/office/drawing/2014/main" id="{27626BAC-E143-9F44-AF11-BE939698AB44}"/>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1647990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a:extLst>
              <a:ext uri="{FF2B5EF4-FFF2-40B4-BE49-F238E27FC236}">
                <a16:creationId xmlns:a16="http://schemas.microsoft.com/office/drawing/2014/main" id="{EE28C0B2-5D07-664D-9ED2-1116FA59D3A7}"/>
              </a:ext>
            </a:extLst>
          </p:cNvPr>
          <p:cNvSpPr txBox="1">
            <a:spLocks noChangeArrowheads="1"/>
          </p:cNvSpPr>
          <p:nvPr/>
        </p:nvSpPr>
        <p:spPr>
          <a:xfrm>
            <a:off x="3498656" y="1215223"/>
            <a:ext cx="6130766" cy="2396528"/>
          </a:xfrm>
          <a:prstGeom prst="rect">
            <a:avLst/>
          </a:prstGeom>
          <a:solidFill>
            <a:schemeClr val="bg1"/>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Tx/>
              <a:buNone/>
              <a:tabLst>
                <a:tab pos="914400" algn="l"/>
                <a:tab pos="1371600" algn="l"/>
                <a:tab pos="1828800" algn="l"/>
              </a:tabLst>
            </a:pPr>
            <a:endParaRPr lang="en-US" sz="1400" dirty="0">
              <a:solidFill>
                <a:srgbClr val="0000FF"/>
              </a:solidFill>
              <a:latin typeface="Consolas" panose="020B0609020204030204" pitchFamily="49" charset="0"/>
              <a:ea typeface="ＭＳ Ｐゴシック" pitchFamily="34" charset="-128"/>
              <a:cs typeface="Consolas" panose="020B0609020204030204" pitchFamily="49" charset="0"/>
            </a:endParaRPr>
          </a:p>
          <a:p>
            <a:pPr marL="457200" indent="-457200">
              <a:buFontTx/>
              <a:buNone/>
              <a:tabLst>
                <a:tab pos="914400" algn="l"/>
                <a:tab pos="1371600" algn="l"/>
                <a:tab pos="1828800" algn="l"/>
              </a:tabLst>
            </a:pP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module</a:t>
            </a:r>
            <a:r>
              <a:rPr lang="en-US" sz="14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400" dirty="0">
                <a:latin typeface="Consolas" panose="020B0609020204030204" pitchFamily="49" charset="0"/>
                <a:ea typeface="ＭＳ Ｐゴシック" pitchFamily="34" charset="-128"/>
                <a:cs typeface="Consolas" panose="020B0609020204030204" pitchFamily="49" charset="0"/>
              </a:rPr>
              <a:t>Majority</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input</a:t>
            </a:r>
            <a:r>
              <a:rPr lang="en-US" sz="1400" dirty="0">
                <a:latin typeface="Consolas" panose="020B0609020204030204" pitchFamily="49" charset="0"/>
                <a:ea typeface="ＭＳ Ｐゴシック" pitchFamily="34" charset="-128"/>
                <a:cs typeface="Consolas" panose="020B0609020204030204" pitchFamily="49" charset="0"/>
              </a:rPr>
              <a:t> a</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 </a:t>
            </a: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input</a:t>
            </a:r>
            <a:r>
              <a:rPr lang="en-US" sz="1400" dirty="0">
                <a:latin typeface="Consolas" panose="020B0609020204030204" pitchFamily="49" charset="0"/>
                <a:ea typeface="ＭＳ Ｐゴシック" pitchFamily="34" charset="-128"/>
                <a:cs typeface="Consolas" panose="020B0609020204030204" pitchFamily="49" charset="0"/>
              </a:rPr>
              <a:t> b</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 </a:t>
            </a: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input</a:t>
            </a:r>
            <a:r>
              <a:rPr lang="en-US" sz="1400" dirty="0">
                <a:latin typeface="Consolas" panose="020B0609020204030204" pitchFamily="49" charset="0"/>
                <a:ea typeface="ＭＳ Ｐゴシック" pitchFamily="34" charset="-128"/>
                <a:cs typeface="Consolas" panose="020B0609020204030204" pitchFamily="49" charset="0"/>
              </a:rPr>
              <a:t> c</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 </a:t>
            </a: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output</a:t>
            </a:r>
            <a:r>
              <a:rPr lang="en-US" sz="1400" dirty="0">
                <a:latin typeface="Consolas" panose="020B0609020204030204" pitchFamily="49" charset="0"/>
                <a:ea typeface="ＭＳ Ｐゴシック" pitchFamily="34" charset="-128"/>
                <a:cs typeface="Consolas" panose="020B0609020204030204" pitchFamily="49" charset="0"/>
              </a:rPr>
              <a:t> out</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p>
          <a:p>
            <a:pPr marL="457200" indent="-457200">
              <a:buFontTx/>
              <a:buNone/>
              <a:tabLst>
                <a:tab pos="914400" algn="l"/>
                <a:tab pos="1371600" algn="l"/>
                <a:tab pos="1828800" algn="l"/>
              </a:tabLst>
            </a:pPr>
            <a:r>
              <a:rPr lang="en-US" sz="14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wire</a:t>
            </a:r>
            <a:r>
              <a:rPr lang="en-US" sz="14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400" dirty="0">
                <a:latin typeface="Consolas" panose="020B0609020204030204" pitchFamily="49" charset="0"/>
                <a:ea typeface="ＭＳ Ｐゴシック" pitchFamily="34" charset="-128"/>
                <a:cs typeface="Consolas" panose="020B0609020204030204" pitchFamily="49" charset="0"/>
              </a:rPr>
              <a:t>n1</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 n2</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 n3 </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p>
          <a:p>
            <a:pPr marL="457200" indent="-457200">
              <a:buFontTx/>
              <a:buNone/>
              <a:tabLst>
                <a:tab pos="914400" algn="l"/>
                <a:tab pos="1371600" algn="l"/>
                <a:tab pos="1828800" algn="l"/>
              </a:tabLst>
            </a:pPr>
            <a:r>
              <a:rPr lang="en-US" sz="14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and</a:t>
            </a:r>
            <a:r>
              <a:rPr lang="en-US" sz="14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400" dirty="0">
                <a:latin typeface="Consolas" panose="020B0609020204030204" pitchFamily="49" charset="0"/>
                <a:ea typeface="ＭＳ Ｐゴシック" pitchFamily="34" charset="-128"/>
                <a:cs typeface="Consolas" panose="020B0609020204030204" pitchFamily="49" charset="0"/>
              </a:rPr>
              <a:t>foo</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n1</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 a</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 b</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 ;</a:t>
            </a:r>
          </a:p>
          <a:p>
            <a:pPr marL="457200" indent="-457200">
              <a:buFontTx/>
              <a:buNone/>
              <a:tabLst>
                <a:tab pos="914400" algn="l"/>
                <a:tab pos="1371600" algn="l"/>
                <a:tab pos="1828800" algn="l"/>
              </a:tabLst>
            </a:pPr>
            <a:r>
              <a:rPr lang="en-US" sz="14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and</a:t>
            </a:r>
            <a:r>
              <a:rPr lang="en-US" sz="14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400" dirty="0">
                <a:latin typeface="Consolas" panose="020B0609020204030204" pitchFamily="49" charset="0"/>
                <a:ea typeface="ＭＳ Ｐゴシック" pitchFamily="34" charset="-128"/>
                <a:cs typeface="Consolas" panose="020B0609020204030204" pitchFamily="49" charset="0"/>
              </a:rPr>
              <a:t>bar</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n2</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 a</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 c</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 ;</a:t>
            </a:r>
          </a:p>
          <a:p>
            <a:pPr marL="457200" indent="-457200">
              <a:buFontTx/>
              <a:buNone/>
              <a:tabLst>
                <a:tab pos="914400" algn="l"/>
                <a:tab pos="1371600" algn="l"/>
                <a:tab pos="1828800" algn="l"/>
              </a:tabLst>
            </a:pPr>
            <a:r>
              <a:rPr lang="en-US" sz="14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and</a:t>
            </a:r>
            <a:r>
              <a:rPr lang="en-US" sz="14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400" dirty="0" err="1">
                <a:latin typeface="Consolas" panose="020B0609020204030204" pitchFamily="49" charset="0"/>
                <a:ea typeface="ＭＳ Ｐゴシック" pitchFamily="34" charset="-128"/>
                <a:cs typeface="Consolas" panose="020B0609020204030204" pitchFamily="49" charset="0"/>
              </a:rPr>
              <a:t>baz</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n3</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 b</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 c</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 ;</a:t>
            </a:r>
          </a:p>
          <a:p>
            <a:pPr marL="457200" indent="-457200">
              <a:buFontTx/>
              <a:buNone/>
              <a:tabLst>
                <a:tab pos="914400" algn="l"/>
                <a:tab pos="1371600" algn="l"/>
                <a:tab pos="1828800" algn="l"/>
              </a:tabLst>
            </a:pPr>
            <a:r>
              <a:rPr lang="en-US" sz="14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or</a:t>
            </a:r>
            <a:r>
              <a:rPr lang="en-US" sz="14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400" dirty="0" err="1">
                <a:latin typeface="Consolas" panose="020B0609020204030204" pitchFamily="49" charset="0"/>
                <a:ea typeface="ＭＳ Ｐゴシック" pitchFamily="34" charset="-128"/>
                <a:cs typeface="Consolas" panose="020B0609020204030204" pitchFamily="49" charset="0"/>
              </a:rPr>
              <a:t>glurph</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out</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 n1</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 n2</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 n3</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 ;</a:t>
            </a:r>
          </a:p>
          <a:p>
            <a:pPr marL="457200" indent="-457200">
              <a:buFontTx/>
              <a:buNone/>
              <a:tabLst>
                <a:tab pos="914400" algn="l"/>
                <a:tab pos="1371600" algn="l"/>
                <a:tab pos="1828800" algn="l"/>
              </a:tabLst>
            </a:pPr>
            <a:r>
              <a:rPr lang="en-US" sz="1400" b="1" dirty="0" err="1">
                <a:solidFill>
                  <a:srgbClr val="C00000"/>
                </a:solidFill>
                <a:latin typeface="Consolas" panose="020B0609020204030204" pitchFamily="49" charset="0"/>
                <a:ea typeface="ＭＳ Ｐゴシック" pitchFamily="34" charset="-128"/>
                <a:cs typeface="Consolas" panose="020B0609020204030204" pitchFamily="49" charset="0"/>
              </a:rPr>
              <a:t>endmodule</a:t>
            </a:r>
            <a:endParaRPr lang="en-US" sz="1400" b="1" dirty="0">
              <a:solidFill>
                <a:srgbClr val="C00000"/>
              </a:solidFill>
              <a:latin typeface="Consolas" panose="020B0609020204030204" pitchFamily="49" charset="0"/>
              <a:ea typeface="ＭＳ Ｐゴシック" pitchFamily="34" charset="-128"/>
              <a:cs typeface="Consolas" panose="020B0609020204030204" pitchFamily="49" charset="0"/>
            </a:endParaRPr>
          </a:p>
          <a:p>
            <a:pPr marL="457200" indent="-457200">
              <a:buFontTx/>
              <a:buNone/>
              <a:tabLst>
                <a:tab pos="914400" algn="l"/>
                <a:tab pos="1371600" algn="l"/>
                <a:tab pos="1828800" algn="l"/>
              </a:tabLst>
            </a:pPr>
            <a:endParaRPr lang="en-US" sz="1400" dirty="0">
              <a:solidFill>
                <a:srgbClr val="0000FF"/>
              </a:solidFill>
              <a:latin typeface="Consolas" panose="020B0609020204030204" pitchFamily="49" charset="0"/>
              <a:ea typeface="ＭＳ Ｐゴシック" pitchFamily="34" charset="-128"/>
              <a:cs typeface="Consolas" panose="020B0609020204030204" pitchFamily="49" charset="0"/>
            </a:endParaRPr>
          </a:p>
        </p:txBody>
      </p:sp>
      <p:sp>
        <p:nvSpPr>
          <p:cNvPr id="6" name="TextBox 5"/>
          <p:cNvSpPr txBox="1"/>
          <p:nvPr/>
        </p:nvSpPr>
        <p:spPr>
          <a:xfrm>
            <a:off x="6629400" y="6488668"/>
            <a:ext cx="1752600" cy="369332"/>
          </a:xfrm>
          <a:prstGeom prst="rect">
            <a:avLst/>
          </a:prstGeom>
          <a:noFill/>
        </p:spPr>
        <p:txBody>
          <a:bodyPr wrap="square" rtlCol="0">
            <a:spAutoFit/>
          </a:bodyPr>
          <a:lstStyle/>
          <a:p>
            <a:r>
              <a:rPr lang="en-US" dirty="0">
                <a:solidFill>
                  <a:schemeClr val="tx1">
                    <a:lumMod val="50000"/>
                    <a:lumOff val="50000"/>
                  </a:schemeClr>
                </a:solidFill>
              </a:rPr>
              <a:t>Text: Dally §3.6</a:t>
            </a:r>
          </a:p>
        </p:txBody>
      </p:sp>
      <p:sp>
        <p:nvSpPr>
          <p:cNvPr id="4" name="Slide Number Placeholder 3"/>
          <p:cNvSpPr>
            <a:spLocks noGrp="1"/>
          </p:cNvSpPr>
          <p:nvPr>
            <p:ph type="sldNum" sz="quarter" idx="12"/>
          </p:nvPr>
        </p:nvSpPr>
        <p:spPr/>
        <p:txBody>
          <a:bodyPr/>
          <a:lstStyle/>
          <a:p>
            <a:fld id="{91428E00-80DD-2147-9602-1B9AC9547B01}" type="slidenum">
              <a:rPr lang="en-US" smtClean="0"/>
              <a:t>14</a:t>
            </a:fld>
            <a:endParaRPr lang="en-US"/>
          </a:p>
        </p:txBody>
      </p:sp>
      <p:sp>
        <p:nvSpPr>
          <p:cNvPr id="3" name="Footer Placeholder 2">
            <a:extLst>
              <a:ext uri="{FF2B5EF4-FFF2-40B4-BE49-F238E27FC236}">
                <a16:creationId xmlns:a16="http://schemas.microsoft.com/office/drawing/2014/main" id="{094B9589-D9AA-224D-8805-EC7FC32B6F9B}"/>
              </a:ext>
            </a:extLst>
          </p:cNvPr>
          <p:cNvSpPr>
            <a:spLocks noGrp="1"/>
          </p:cNvSpPr>
          <p:nvPr>
            <p:ph type="ftr" sz="quarter" idx="11"/>
          </p:nvPr>
        </p:nvSpPr>
        <p:spPr/>
        <p:txBody>
          <a:bodyPr/>
          <a:lstStyle/>
          <a:p>
            <a:r>
              <a:rPr lang="en-US"/>
              <a:t>Slide Set #6</a:t>
            </a:r>
          </a:p>
        </p:txBody>
      </p:sp>
      <p:grpSp>
        <p:nvGrpSpPr>
          <p:cNvPr id="26" name="Group 25">
            <a:extLst>
              <a:ext uri="{FF2B5EF4-FFF2-40B4-BE49-F238E27FC236}">
                <a16:creationId xmlns:a16="http://schemas.microsoft.com/office/drawing/2014/main" id="{B58E90FA-C3D8-EDAF-9891-F521AFBE840A}"/>
              </a:ext>
            </a:extLst>
          </p:cNvPr>
          <p:cNvGrpSpPr>
            <a:grpSpLocks noChangeAspect="1"/>
          </p:cNvGrpSpPr>
          <p:nvPr/>
        </p:nvGrpSpPr>
        <p:grpSpPr>
          <a:xfrm>
            <a:off x="75160" y="1292206"/>
            <a:ext cx="3413587" cy="2013108"/>
            <a:chOff x="228600" y="304800"/>
            <a:chExt cx="4455265" cy="2627421"/>
          </a:xfrm>
        </p:grpSpPr>
        <p:pic>
          <p:nvPicPr>
            <p:cNvPr id="8" name="Picture 7" descr="ss1-majority-logic-diagram.emf">
              <a:extLst>
                <a:ext uri="{FF2B5EF4-FFF2-40B4-BE49-F238E27FC236}">
                  <a16:creationId xmlns:a16="http://schemas.microsoft.com/office/drawing/2014/main" id="{770C79DC-F8FB-BB49-8434-661D879602E2}"/>
                </a:ext>
              </a:extLst>
            </p:cNvPr>
            <p:cNvPicPr>
              <a:picLocks noChangeAspect="1"/>
            </p:cNvPicPr>
            <p:nvPr/>
          </p:nvPicPr>
          <p:blipFill>
            <a:blip r:embed="rId3"/>
            <a:stretch>
              <a:fillRect/>
            </a:stretch>
          </p:blipFill>
          <p:spPr>
            <a:xfrm>
              <a:off x="228600" y="304800"/>
              <a:ext cx="4188622" cy="2396528"/>
            </a:xfrm>
            <a:prstGeom prst="rect">
              <a:avLst/>
            </a:prstGeom>
            <a:effectLst/>
          </p:spPr>
        </p:pic>
        <p:sp>
          <p:nvSpPr>
            <p:cNvPr id="9" name="TextBox 8">
              <a:extLst>
                <a:ext uri="{FF2B5EF4-FFF2-40B4-BE49-F238E27FC236}">
                  <a16:creationId xmlns:a16="http://schemas.microsoft.com/office/drawing/2014/main" id="{5DE04896-C28C-544E-A2D3-55652EAE7BC5}"/>
                </a:ext>
              </a:extLst>
            </p:cNvPr>
            <p:cNvSpPr txBox="1"/>
            <p:nvPr/>
          </p:nvSpPr>
          <p:spPr>
            <a:xfrm>
              <a:off x="4164588" y="1371600"/>
              <a:ext cx="519277" cy="361527"/>
            </a:xfrm>
            <a:prstGeom prst="rect">
              <a:avLst/>
            </a:prstGeom>
            <a:solidFill>
              <a:schemeClr val="bg1"/>
            </a:solidFill>
            <a:effectLst/>
          </p:spPr>
          <p:txBody>
            <a:bodyPr wrap="none" rtlCol="0">
              <a:spAutoFit/>
            </a:bodyPr>
            <a:lstStyle/>
            <a:p>
              <a:r>
                <a:rPr lang="en-US" sz="1200" dirty="0"/>
                <a:t>out</a:t>
              </a:r>
            </a:p>
          </p:txBody>
        </p:sp>
        <p:sp>
          <p:nvSpPr>
            <p:cNvPr id="2" name="TextBox 1">
              <a:extLst>
                <a:ext uri="{FF2B5EF4-FFF2-40B4-BE49-F238E27FC236}">
                  <a16:creationId xmlns:a16="http://schemas.microsoft.com/office/drawing/2014/main" id="{99516485-04FD-3C42-B9F4-3A7350D37F3A}"/>
                </a:ext>
              </a:extLst>
            </p:cNvPr>
            <p:cNvSpPr txBox="1"/>
            <p:nvPr/>
          </p:nvSpPr>
          <p:spPr>
            <a:xfrm>
              <a:off x="2723340" y="778024"/>
              <a:ext cx="448144" cy="361527"/>
            </a:xfrm>
            <a:prstGeom prst="rect">
              <a:avLst/>
            </a:prstGeom>
            <a:noFill/>
          </p:spPr>
          <p:txBody>
            <a:bodyPr wrap="none" rtlCol="0">
              <a:spAutoFit/>
            </a:bodyPr>
            <a:lstStyle/>
            <a:p>
              <a:r>
                <a:rPr lang="en-US" sz="1200" dirty="0"/>
                <a:t>n1</a:t>
              </a:r>
            </a:p>
          </p:txBody>
        </p:sp>
        <p:sp>
          <p:nvSpPr>
            <p:cNvPr id="14" name="TextBox 13">
              <a:extLst>
                <a:ext uri="{FF2B5EF4-FFF2-40B4-BE49-F238E27FC236}">
                  <a16:creationId xmlns:a16="http://schemas.microsoft.com/office/drawing/2014/main" id="{4A798605-4FE5-8E48-B5E1-860902AFC1AD}"/>
                </a:ext>
              </a:extLst>
            </p:cNvPr>
            <p:cNvSpPr txBox="1"/>
            <p:nvPr/>
          </p:nvSpPr>
          <p:spPr>
            <a:xfrm>
              <a:off x="2479833" y="1343689"/>
              <a:ext cx="448144" cy="361527"/>
            </a:xfrm>
            <a:prstGeom prst="rect">
              <a:avLst/>
            </a:prstGeom>
            <a:noFill/>
          </p:spPr>
          <p:txBody>
            <a:bodyPr wrap="none" rtlCol="0">
              <a:spAutoFit/>
            </a:bodyPr>
            <a:lstStyle/>
            <a:p>
              <a:r>
                <a:rPr lang="en-US" sz="1200" dirty="0"/>
                <a:t>n2</a:t>
              </a:r>
            </a:p>
          </p:txBody>
        </p:sp>
        <p:sp>
          <p:nvSpPr>
            <p:cNvPr id="15" name="TextBox 14">
              <a:extLst>
                <a:ext uri="{FF2B5EF4-FFF2-40B4-BE49-F238E27FC236}">
                  <a16:creationId xmlns:a16="http://schemas.microsoft.com/office/drawing/2014/main" id="{B6E7BD7A-9010-B440-BD1E-725244E40AF3}"/>
                </a:ext>
              </a:extLst>
            </p:cNvPr>
            <p:cNvSpPr txBox="1"/>
            <p:nvPr/>
          </p:nvSpPr>
          <p:spPr>
            <a:xfrm>
              <a:off x="2723340" y="2097015"/>
              <a:ext cx="448144" cy="361527"/>
            </a:xfrm>
            <a:prstGeom prst="rect">
              <a:avLst/>
            </a:prstGeom>
            <a:noFill/>
          </p:spPr>
          <p:txBody>
            <a:bodyPr wrap="none" rtlCol="0">
              <a:spAutoFit/>
            </a:bodyPr>
            <a:lstStyle/>
            <a:p>
              <a:r>
                <a:rPr lang="en-US" sz="1200" dirty="0"/>
                <a:t>n3</a:t>
              </a:r>
            </a:p>
          </p:txBody>
        </p:sp>
        <p:sp>
          <p:nvSpPr>
            <p:cNvPr id="17" name="Rectangle 16">
              <a:extLst>
                <a:ext uri="{FF2B5EF4-FFF2-40B4-BE49-F238E27FC236}">
                  <a16:creationId xmlns:a16="http://schemas.microsoft.com/office/drawing/2014/main" id="{0ADC56BE-D006-8D6D-275D-D3EDF974936E}"/>
                </a:ext>
              </a:extLst>
            </p:cNvPr>
            <p:cNvSpPr/>
            <p:nvPr/>
          </p:nvSpPr>
          <p:spPr>
            <a:xfrm>
              <a:off x="760811" y="493821"/>
              <a:ext cx="3124200" cy="2438400"/>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cxnSp>
        <p:nvCxnSpPr>
          <p:cNvPr id="18" name="Straight Arrow Connector 17">
            <a:extLst>
              <a:ext uri="{FF2B5EF4-FFF2-40B4-BE49-F238E27FC236}">
                <a16:creationId xmlns:a16="http://schemas.microsoft.com/office/drawing/2014/main" id="{205A1EED-229A-7E4C-DAF5-4E65BF2A5FE1}"/>
              </a:ext>
            </a:extLst>
          </p:cNvPr>
          <p:cNvCxnSpPr>
            <a:cxnSpLocks/>
          </p:cNvCxnSpPr>
          <p:nvPr/>
        </p:nvCxnSpPr>
        <p:spPr>
          <a:xfrm flipV="1">
            <a:off x="2886581" y="2409303"/>
            <a:ext cx="912499" cy="1231391"/>
          </a:xfrm>
          <a:prstGeom prst="straightConnector1">
            <a:avLst/>
          </a:prstGeom>
          <a:ln w="25400">
            <a:solidFill>
              <a:srgbClr val="A41D34"/>
            </a:solidFill>
            <a:tailEnd type="triangle" w="med"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AF92C90-90F1-4C3F-4D86-B22605B504B2}"/>
              </a:ext>
            </a:extLst>
          </p:cNvPr>
          <p:cNvSpPr txBox="1"/>
          <p:nvPr/>
        </p:nvSpPr>
        <p:spPr>
          <a:xfrm>
            <a:off x="1864326" y="3623416"/>
            <a:ext cx="1663917" cy="830997"/>
          </a:xfrm>
          <a:prstGeom prst="rect">
            <a:avLst/>
          </a:prstGeom>
          <a:noFill/>
        </p:spPr>
        <p:txBody>
          <a:bodyPr wrap="none" rtlCol="0">
            <a:spAutoFit/>
          </a:bodyPr>
          <a:lstStyle/>
          <a:p>
            <a:r>
              <a:rPr lang="en-US" sz="2400" dirty="0">
                <a:solidFill>
                  <a:srgbClr val="A41D34"/>
                </a:solidFill>
              </a:rPr>
              <a:t>modules to</a:t>
            </a:r>
          </a:p>
          <a:p>
            <a:r>
              <a:rPr lang="en-US" sz="2400" dirty="0">
                <a:solidFill>
                  <a:srgbClr val="A41D34"/>
                </a:solidFill>
              </a:rPr>
              <a:t>instantiate</a:t>
            </a:r>
            <a:r>
              <a:rPr lang="en-US" sz="2400" dirty="0">
                <a:solidFill>
                  <a:schemeClr val="tx1">
                    <a:lumMod val="50000"/>
                    <a:lumOff val="50000"/>
                  </a:schemeClr>
                </a:solidFill>
              </a:rPr>
              <a:t>*</a:t>
            </a:r>
          </a:p>
        </p:txBody>
      </p:sp>
      <p:cxnSp>
        <p:nvCxnSpPr>
          <p:cNvPr id="20" name="Straight Arrow Connector 19">
            <a:extLst>
              <a:ext uri="{FF2B5EF4-FFF2-40B4-BE49-F238E27FC236}">
                <a16:creationId xmlns:a16="http://schemas.microsoft.com/office/drawing/2014/main" id="{CD61BAFE-2955-4746-F27B-F73DB7F3C858}"/>
              </a:ext>
            </a:extLst>
          </p:cNvPr>
          <p:cNvCxnSpPr>
            <a:cxnSpLocks/>
          </p:cNvCxnSpPr>
          <p:nvPr/>
        </p:nvCxnSpPr>
        <p:spPr>
          <a:xfrm flipV="1">
            <a:off x="2886581" y="2884726"/>
            <a:ext cx="958628" cy="727025"/>
          </a:xfrm>
          <a:prstGeom prst="straightConnector1">
            <a:avLst/>
          </a:prstGeom>
          <a:ln w="25400">
            <a:solidFill>
              <a:srgbClr val="A41D34"/>
            </a:solidFill>
            <a:tailEnd type="triangle" w="med" len="lg"/>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02CF3DE-001F-8F17-CBC3-07B02DD8A810}"/>
              </a:ext>
            </a:extLst>
          </p:cNvPr>
          <p:cNvSpPr txBox="1"/>
          <p:nvPr/>
        </p:nvSpPr>
        <p:spPr>
          <a:xfrm>
            <a:off x="482936" y="5907788"/>
            <a:ext cx="7488140" cy="338554"/>
          </a:xfrm>
          <a:prstGeom prst="rect">
            <a:avLst/>
          </a:prstGeom>
          <a:noFill/>
        </p:spPr>
        <p:txBody>
          <a:bodyPr wrap="none" rtlCol="0">
            <a:spAutoFit/>
          </a:bodyPr>
          <a:lstStyle/>
          <a:p>
            <a:pPr algn="ctr"/>
            <a:r>
              <a:rPr lang="en-US" sz="1600" dirty="0">
                <a:solidFill>
                  <a:schemeClr val="tx1">
                    <a:lumMod val="50000"/>
                    <a:lumOff val="50000"/>
                  </a:schemeClr>
                </a:solidFill>
              </a:rPr>
              <a:t>*actually, </a:t>
            </a:r>
            <a:r>
              <a:rPr lang="en-US" sz="1600" b="1" dirty="0">
                <a:solidFill>
                  <a:schemeClr val="tx1">
                    <a:lumMod val="50000"/>
                    <a:lumOff val="50000"/>
                  </a:schemeClr>
                </a:solidFill>
                <a:latin typeface="Consolas" panose="020B0609020204030204" pitchFamily="49" charset="0"/>
                <a:cs typeface="Consolas" panose="020B0609020204030204" pitchFamily="49" charset="0"/>
              </a:rPr>
              <a:t>not</a:t>
            </a:r>
            <a:r>
              <a:rPr lang="en-US" sz="1600" dirty="0">
                <a:solidFill>
                  <a:schemeClr val="tx1">
                    <a:lumMod val="50000"/>
                    <a:lumOff val="50000"/>
                  </a:schemeClr>
                </a:solidFill>
              </a:rPr>
              <a:t> and </a:t>
            </a:r>
            <a:r>
              <a:rPr lang="en-US" sz="1600" b="1" dirty="0">
                <a:solidFill>
                  <a:schemeClr val="tx1">
                    <a:lumMod val="50000"/>
                    <a:lumOff val="50000"/>
                  </a:schemeClr>
                </a:solidFill>
                <a:latin typeface="Consolas" panose="020B0609020204030204" pitchFamily="49" charset="0"/>
                <a:cs typeface="Consolas" panose="020B0609020204030204" pitchFamily="49" charset="0"/>
              </a:rPr>
              <a:t>and</a:t>
            </a:r>
            <a:r>
              <a:rPr lang="en-US" sz="1600" dirty="0">
                <a:solidFill>
                  <a:schemeClr val="tx1">
                    <a:lumMod val="50000"/>
                    <a:lumOff val="50000"/>
                  </a:schemeClr>
                </a:solidFill>
              </a:rPr>
              <a:t> are Verilog primitives, but you can instantiate them like modules</a:t>
            </a:r>
          </a:p>
        </p:txBody>
      </p:sp>
      <p:grpSp>
        <p:nvGrpSpPr>
          <p:cNvPr id="23" name="Group 22">
            <a:extLst>
              <a:ext uri="{FF2B5EF4-FFF2-40B4-BE49-F238E27FC236}">
                <a16:creationId xmlns:a16="http://schemas.microsoft.com/office/drawing/2014/main" id="{53BA588C-C16E-4C51-0CB0-5DBF38FB7E29}"/>
              </a:ext>
            </a:extLst>
          </p:cNvPr>
          <p:cNvGrpSpPr/>
          <p:nvPr/>
        </p:nvGrpSpPr>
        <p:grpSpPr>
          <a:xfrm>
            <a:off x="4572000" y="3032144"/>
            <a:ext cx="2003241" cy="887835"/>
            <a:chOff x="2960620" y="1881501"/>
            <a:chExt cx="2003241" cy="887835"/>
          </a:xfrm>
        </p:grpSpPr>
        <p:cxnSp>
          <p:nvCxnSpPr>
            <p:cNvPr id="24" name="Straight Arrow Connector 23">
              <a:extLst>
                <a:ext uri="{FF2B5EF4-FFF2-40B4-BE49-F238E27FC236}">
                  <a16:creationId xmlns:a16="http://schemas.microsoft.com/office/drawing/2014/main" id="{A49EB6DE-D86D-ACF3-763F-1BA1A6BDD42F}"/>
                </a:ext>
              </a:extLst>
            </p:cNvPr>
            <p:cNvCxnSpPr>
              <a:cxnSpLocks/>
              <a:stCxn id="25" idx="0"/>
            </p:cNvCxnSpPr>
            <p:nvPr/>
          </p:nvCxnSpPr>
          <p:spPr>
            <a:xfrm flipH="1" flipV="1">
              <a:off x="3106483" y="1881501"/>
              <a:ext cx="855758" cy="426170"/>
            </a:xfrm>
            <a:prstGeom prst="straightConnector1">
              <a:avLst/>
            </a:prstGeom>
            <a:ln w="25400">
              <a:solidFill>
                <a:srgbClr val="A41D34"/>
              </a:solidFill>
              <a:tailEnd type="triangle" w="med" len="lg"/>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497AC3E-5532-098A-49C9-EF6E0ADCB27C}"/>
                </a:ext>
              </a:extLst>
            </p:cNvPr>
            <p:cNvSpPr txBox="1"/>
            <p:nvPr/>
          </p:nvSpPr>
          <p:spPr>
            <a:xfrm>
              <a:off x="2960620" y="2307671"/>
              <a:ext cx="2003241" cy="461665"/>
            </a:xfrm>
            <a:prstGeom prst="rect">
              <a:avLst/>
            </a:prstGeom>
            <a:noFill/>
          </p:spPr>
          <p:txBody>
            <a:bodyPr wrap="none" rtlCol="0">
              <a:spAutoFit/>
            </a:bodyPr>
            <a:lstStyle/>
            <a:p>
              <a:pPr algn="ctr"/>
              <a:r>
                <a:rPr lang="en-US" sz="2400" dirty="0">
                  <a:solidFill>
                    <a:srgbClr val="A41D34"/>
                  </a:solidFill>
                </a:rPr>
                <a:t>instance name</a:t>
              </a:r>
            </a:p>
          </p:txBody>
        </p:sp>
      </p:grpSp>
      <p:sp>
        <p:nvSpPr>
          <p:cNvPr id="31" name="Title 1">
            <a:extLst>
              <a:ext uri="{FF2B5EF4-FFF2-40B4-BE49-F238E27FC236}">
                <a16:creationId xmlns:a16="http://schemas.microsoft.com/office/drawing/2014/main" id="{78C83473-41E7-6AD8-8411-BEB32F0A02AB}"/>
              </a:ext>
            </a:extLst>
          </p:cNvPr>
          <p:cNvSpPr>
            <a:spLocks noGrp="1"/>
          </p:cNvSpPr>
          <p:nvPr>
            <p:ph type="title"/>
          </p:nvPr>
        </p:nvSpPr>
        <p:spPr>
          <a:xfrm>
            <a:off x="127001" y="10788"/>
            <a:ext cx="8106124" cy="1143000"/>
          </a:xfrm>
        </p:spPr>
        <p:txBody>
          <a:bodyPr/>
          <a:lstStyle/>
          <a:p>
            <a:pPr algn="l"/>
            <a:r>
              <a:rPr lang="en-US" dirty="0"/>
              <a:t>Structure</a:t>
            </a:r>
          </a:p>
        </p:txBody>
      </p:sp>
    </p:spTree>
    <p:extLst>
      <p:ext uri="{BB962C8B-B14F-4D97-AF65-F5344CB8AC3E}">
        <p14:creationId xmlns:p14="http://schemas.microsoft.com/office/powerpoint/2010/main" val="354359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DC81B-EA8C-62F0-8ABC-20CF6C1F6C4A}"/>
              </a:ext>
            </a:extLst>
          </p:cNvPr>
          <p:cNvSpPr>
            <a:spLocks noGrp="1"/>
          </p:cNvSpPr>
          <p:nvPr>
            <p:ph type="title"/>
          </p:nvPr>
        </p:nvSpPr>
        <p:spPr>
          <a:xfrm>
            <a:off x="0" y="-7312"/>
            <a:ext cx="8968563" cy="994172"/>
          </a:xfrm>
        </p:spPr>
        <p:txBody>
          <a:bodyPr>
            <a:normAutofit fontScale="90000"/>
          </a:bodyPr>
          <a:lstStyle/>
          <a:p>
            <a:r>
              <a:rPr lang="en-US" dirty="0"/>
              <a:t>Modules + instance hierarchy = structure</a:t>
            </a:r>
          </a:p>
        </p:txBody>
      </p:sp>
      <p:pic>
        <p:nvPicPr>
          <p:cNvPr id="6" name="Picture 5"/>
          <p:cNvPicPr>
            <a:picLocks noChangeAspect="1"/>
          </p:cNvPicPr>
          <p:nvPr/>
        </p:nvPicPr>
        <p:blipFill>
          <a:blip r:embed="rId2"/>
          <a:stretch>
            <a:fillRect/>
          </a:stretch>
        </p:blipFill>
        <p:spPr>
          <a:xfrm>
            <a:off x="2965665" y="1524000"/>
            <a:ext cx="3084727" cy="2121977"/>
          </a:xfrm>
          <a:prstGeom prst="rect">
            <a:avLst/>
          </a:prstGeom>
        </p:spPr>
      </p:pic>
      <p:grpSp>
        <p:nvGrpSpPr>
          <p:cNvPr id="12" name="Group 11">
            <a:extLst>
              <a:ext uri="{FF2B5EF4-FFF2-40B4-BE49-F238E27FC236}">
                <a16:creationId xmlns:a16="http://schemas.microsoft.com/office/drawing/2014/main" id="{27093E92-5CF0-33E4-BAB0-8576D2F3FEAA}"/>
              </a:ext>
            </a:extLst>
          </p:cNvPr>
          <p:cNvGrpSpPr/>
          <p:nvPr/>
        </p:nvGrpSpPr>
        <p:grpSpPr>
          <a:xfrm>
            <a:off x="5121516" y="2755790"/>
            <a:ext cx="3406406" cy="779509"/>
            <a:chOff x="6811926" y="3494567"/>
            <a:chExt cx="4541874" cy="1039345"/>
          </a:xfrm>
        </p:grpSpPr>
        <p:cxnSp>
          <p:nvCxnSpPr>
            <p:cNvPr id="8" name="Straight Arrow Connector 7">
              <a:extLst>
                <a:ext uri="{FF2B5EF4-FFF2-40B4-BE49-F238E27FC236}">
                  <a16:creationId xmlns:a16="http://schemas.microsoft.com/office/drawing/2014/main" id="{E1639744-3063-3578-9624-2AEA339BC353}"/>
                </a:ext>
              </a:extLst>
            </p:cNvPr>
            <p:cNvCxnSpPr>
              <a:cxnSpLocks/>
              <a:stCxn id="9" idx="1"/>
            </p:cNvCxnSpPr>
            <p:nvPr/>
          </p:nvCxnSpPr>
          <p:spPr>
            <a:xfrm flipH="1" flipV="1">
              <a:off x="6811926" y="3494567"/>
              <a:ext cx="2248420" cy="608458"/>
            </a:xfrm>
            <a:prstGeom prst="straightConnector1">
              <a:avLst/>
            </a:prstGeom>
            <a:ln w="25400">
              <a:solidFill>
                <a:srgbClr val="A41D34"/>
              </a:solidFill>
              <a:tailEnd type="triangle" w="med" len="lg"/>
            </a:ln>
            <a:effectLst>
              <a:glow rad="63500">
                <a:schemeClr val="bg1">
                  <a:alpha val="62868"/>
                </a:schemeClr>
              </a:glow>
            </a:effectLst>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6237053-4FE5-C3FB-7EDA-04AA57AF0780}"/>
                </a:ext>
              </a:extLst>
            </p:cNvPr>
            <p:cNvSpPr txBox="1"/>
            <p:nvPr/>
          </p:nvSpPr>
          <p:spPr>
            <a:xfrm>
              <a:off x="9060346" y="3672138"/>
              <a:ext cx="2293454" cy="861774"/>
            </a:xfrm>
            <a:prstGeom prst="rect">
              <a:avLst/>
            </a:prstGeom>
            <a:noFill/>
          </p:spPr>
          <p:txBody>
            <a:bodyPr wrap="square" rtlCol="0">
              <a:spAutoFit/>
            </a:bodyPr>
            <a:lstStyle/>
            <a:p>
              <a:pPr algn="ctr"/>
              <a:r>
                <a:rPr lang="en-US" dirty="0">
                  <a:solidFill>
                    <a:srgbClr val="A41D34"/>
                  </a:solidFill>
                </a:rPr>
                <a:t>instance of</a:t>
              </a:r>
              <a:br>
                <a:rPr lang="en-US" dirty="0">
                  <a:solidFill>
                    <a:srgbClr val="A41D34"/>
                  </a:solidFill>
                </a:rPr>
              </a:br>
              <a:r>
                <a:rPr lang="en-US" dirty="0">
                  <a:solidFill>
                    <a:srgbClr val="A41D34"/>
                  </a:solidFill>
                </a:rPr>
                <a:t>a 7400 module</a:t>
              </a:r>
              <a:endParaRPr lang="en-US" b="1" dirty="0">
                <a:solidFill>
                  <a:srgbClr val="A41D34"/>
                </a:solidFill>
              </a:endParaRPr>
            </a:p>
          </p:txBody>
        </p:sp>
      </p:grpSp>
      <p:grpSp>
        <p:nvGrpSpPr>
          <p:cNvPr id="13" name="Group 12">
            <a:extLst>
              <a:ext uri="{FF2B5EF4-FFF2-40B4-BE49-F238E27FC236}">
                <a16:creationId xmlns:a16="http://schemas.microsoft.com/office/drawing/2014/main" id="{BC3861C7-C33C-9099-0426-E31211D863C2}"/>
              </a:ext>
            </a:extLst>
          </p:cNvPr>
          <p:cNvGrpSpPr/>
          <p:nvPr/>
        </p:nvGrpSpPr>
        <p:grpSpPr>
          <a:xfrm>
            <a:off x="1111438" y="2755790"/>
            <a:ext cx="2877713" cy="759757"/>
            <a:chOff x="7493816" y="2650443"/>
            <a:chExt cx="3836950" cy="1013009"/>
          </a:xfrm>
        </p:grpSpPr>
        <p:cxnSp>
          <p:nvCxnSpPr>
            <p:cNvPr id="14" name="Straight Arrow Connector 13">
              <a:extLst>
                <a:ext uri="{FF2B5EF4-FFF2-40B4-BE49-F238E27FC236}">
                  <a16:creationId xmlns:a16="http://schemas.microsoft.com/office/drawing/2014/main" id="{FDE38718-993B-3781-130C-4028B6987D01}"/>
                </a:ext>
              </a:extLst>
            </p:cNvPr>
            <p:cNvCxnSpPr>
              <a:cxnSpLocks/>
            </p:cNvCxnSpPr>
            <p:nvPr/>
          </p:nvCxnSpPr>
          <p:spPr>
            <a:xfrm flipV="1">
              <a:off x="9438170" y="2650443"/>
              <a:ext cx="1892596" cy="566732"/>
            </a:xfrm>
            <a:prstGeom prst="straightConnector1">
              <a:avLst/>
            </a:prstGeom>
            <a:ln w="25400">
              <a:solidFill>
                <a:srgbClr val="A41D34"/>
              </a:solidFill>
              <a:tailEnd type="triangle" w="med" len="lg"/>
            </a:ln>
            <a:effectLst>
              <a:glow rad="63500">
                <a:schemeClr val="bg1">
                  <a:alpha val="62868"/>
                </a:schemeClr>
              </a:glow>
            </a:effectLst>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1CD89C7-9AEC-6ACC-14B2-26FD84CFA840}"/>
                </a:ext>
              </a:extLst>
            </p:cNvPr>
            <p:cNvSpPr txBox="1"/>
            <p:nvPr/>
          </p:nvSpPr>
          <p:spPr>
            <a:xfrm>
              <a:off x="7493816" y="2801678"/>
              <a:ext cx="2293454" cy="861774"/>
            </a:xfrm>
            <a:prstGeom prst="rect">
              <a:avLst/>
            </a:prstGeom>
            <a:noFill/>
          </p:spPr>
          <p:txBody>
            <a:bodyPr wrap="square" rtlCol="0">
              <a:spAutoFit/>
            </a:bodyPr>
            <a:lstStyle/>
            <a:p>
              <a:pPr algn="ctr"/>
              <a:r>
                <a:rPr lang="en-US" dirty="0">
                  <a:solidFill>
                    <a:srgbClr val="A41D34"/>
                  </a:solidFill>
                </a:rPr>
                <a:t>instance of</a:t>
              </a:r>
              <a:br>
                <a:rPr lang="en-US" dirty="0">
                  <a:solidFill>
                    <a:srgbClr val="A41D34"/>
                  </a:solidFill>
                </a:rPr>
              </a:br>
              <a:r>
                <a:rPr lang="en-US" dirty="0">
                  <a:solidFill>
                    <a:srgbClr val="A41D34"/>
                  </a:solidFill>
                </a:rPr>
                <a:t>a 7404 module</a:t>
              </a:r>
              <a:endParaRPr lang="en-US" b="1" dirty="0">
                <a:solidFill>
                  <a:srgbClr val="A41D34"/>
                </a:solidFill>
              </a:endParaRPr>
            </a:p>
          </p:txBody>
        </p:sp>
      </p:grpSp>
      <p:grpSp>
        <p:nvGrpSpPr>
          <p:cNvPr id="18" name="Group 17">
            <a:extLst>
              <a:ext uri="{FF2B5EF4-FFF2-40B4-BE49-F238E27FC236}">
                <a16:creationId xmlns:a16="http://schemas.microsoft.com/office/drawing/2014/main" id="{80EAD9C1-4996-6A72-31C8-175D24891F13}"/>
              </a:ext>
            </a:extLst>
          </p:cNvPr>
          <p:cNvGrpSpPr/>
          <p:nvPr/>
        </p:nvGrpSpPr>
        <p:grpSpPr>
          <a:xfrm>
            <a:off x="463552" y="3319899"/>
            <a:ext cx="3259783" cy="1210441"/>
            <a:chOff x="6076140" y="1953017"/>
            <a:chExt cx="4346377" cy="1613922"/>
          </a:xfrm>
        </p:grpSpPr>
        <p:cxnSp>
          <p:nvCxnSpPr>
            <p:cNvPr id="19" name="Straight Arrow Connector 18">
              <a:extLst>
                <a:ext uri="{FF2B5EF4-FFF2-40B4-BE49-F238E27FC236}">
                  <a16:creationId xmlns:a16="http://schemas.microsoft.com/office/drawing/2014/main" id="{3A0AE901-A522-D3B3-DB0A-80595E370F61}"/>
                </a:ext>
              </a:extLst>
            </p:cNvPr>
            <p:cNvCxnSpPr>
              <a:cxnSpLocks/>
            </p:cNvCxnSpPr>
            <p:nvPr/>
          </p:nvCxnSpPr>
          <p:spPr>
            <a:xfrm flipV="1">
              <a:off x="8465993" y="1953017"/>
              <a:ext cx="1488692" cy="744862"/>
            </a:xfrm>
            <a:prstGeom prst="straightConnector1">
              <a:avLst/>
            </a:prstGeom>
            <a:ln w="25400">
              <a:solidFill>
                <a:srgbClr val="A41D34"/>
              </a:solidFill>
              <a:tailEnd type="triangle" w="med" len="lg"/>
            </a:ln>
            <a:effectLst>
              <a:glow rad="63500">
                <a:schemeClr val="bg1">
                  <a:alpha val="62868"/>
                </a:schemeClr>
              </a:glow>
            </a:effectLst>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4DDAE58-0F77-D025-CE1F-F53577C9E76B}"/>
                </a:ext>
              </a:extLst>
            </p:cNvPr>
            <p:cNvSpPr txBox="1"/>
            <p:nvPr/>
          </p:nvSpPr>
          <p:spPr>
            <a:xfrm>
              <a:off x="6076140" y="2705164"/>
              <a:ext cx="4346377" cy="861775"/>
            </a:xfrm>
            <a:prstGeom prst="rect">
              <a:avLst/>
            </a:prstGeom>
            <a:noFill/>
          </p:spPr>
          <p:txBody>
            <a:bodyPr wrap="square" rtlCol="0">
              <a:spAutoFit/>
            </a:bodyPr>
            <a:lstStyle/>
            <a:p>
              <a:pPr algn="ctr"/>
              <a:r>
                <a:rPr lang="en-US" dirty="0">
                  <a:solidFill>
                    <a:srgbClr val="A41D34"/>
                  </a:solidFill>
                </a:rPr>
                <a:t>instance of a 1kΩ resistor module</a:t>
              </a:r>
              <a:endParaRPr lang="en-US" b="1" dirty="0">
                <a:solidFill>
                  <a:srgbClr val="A41D34"/>
                </a:solidFill>
              </a:endParaRPr>
            </a:p>
          </p:txBody>
        </p:sp>
      </p:grpSp>
      <p:grpSp>
        <p:nvGrpSpPr>
          <p:cNvPr id="22" name="Group 21">
            <a:extLst>
              <a:ext uri="{FF2B5EF4-FFF2-40B4-BE49-F238E27FC236}">
                <a16:creationId xmlns:a16="http://schemas.microsoft.com/office/drawing/2014/main" id="{7E7ED766-185A-0990-ABA2-0E1C895C9359}"/>
              </a:ext>
            </a:extLst>
          </p:cNvPr>
          <p:cNvGrpSpPr/>
          <p:nvPr/>
        </p:nvGrpSpPr>
        <p:grpSpPr>
          <a:xfrm>
            <a:off x="3664856" y="3200591"/>
            <a:ext cx="4816549" cy="1264819"/>
            <a:chOff x="4889767" y="1537519"/>
            <a:chExt cx="6422065" cy="1686424"/>
          </a:xfrm>
        </p:grpSpPr>
        <p:cxnSp>
          <p:nvCxnSpPr>
            <p:cNvPr id="23" name="Straight Arrow Connector 22">
              <a:extLst>
                <a:ext uri="{FF2B5EF4-FFF2-40B4-BE49-F238E27FC236}">
                  <a16:creationId xmlns:a16="http://schemas.microsoft.com/office/drawing/2014/main" id="{1E6CE4CA-BE2C-8C01-01F5-62616C282AEA}"/>
                </a:ext>
              </a:extLst>
            </p:cNvPr>
            <p:cNvCxnSpPr>
              <a:cxnSpLocks/>
            </p:cNvCxnSpPr>
            <p:nvPr/>
          </p:nvCxnSpPr>
          <p:spPr>
            <a:xfrm flipH="1" flipV="1">
              <a:off x="4889767" y="1537519"/>
              <a:ext cx="1603975" cy="1167645"/>
            </a:xfrm>
            <a:prstGeom prst="straightConnector1">
              <a:avLst/>
            </a:prstGeom>
            <a:ln w="25400">
              <a:solidFill>
                <a:srgbClr val="A41D34"/>
              </a:solidFill>
              <a:tailEnd type="triangle" w="med" len="lg"/>
            </a:ln>
            <a:effectLst>
              <a:glow rad="63500">
                <a:schemeClr val="bg1">
                  <a:alpha val="62868"/>
                </a:schemeClr>
              </a:glow>
            </a:effectLst>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E98A138-6A99-FA9B-E6EC-951E5E384B65}"/>
                </a:ext>
              </a:extLst>
            </p:cNvPr>
            <p:cNvSpPr txBox="1"/>
            <p:nvPr/>
          </p:nvSpPr>
          <p:spPr>
            <a:xfrm>
              <a:off x="5175918" y="2731501"/>
              <a:ext cx="6135914" cy="492442"/>
            </a:xfrm>
            <a:prstGeom prst="rect">
              <a:avLst/>
            </a:prstGeom>
            <a:noFill/>
          </p:spPr>
          <p:txBody>
            <a:bodyPr wrap="square" rtlCol="0">
              <a:spAutoFit/>
            </a:bodyPr>
            <a:lstStyle/>
            <a:p>
              <a:pPr algn="ctr"/>
              <a:r>
                <a:rPr lang="en-US" dirty="0">
                  <a:solidFill>
                    <a:srgbClr val="A41D34"/>
                  </a:solidFill>
                </a:rPr>
                <a:t>two more instances of a 1kΩ resistor module</a:t>
              </a:r>
              <a:endParaRPr lang="en-US" b="1" dirty="0">
                <a:solidFill>
                  <a:srgbClr val="A41D34"/>
                </a:solidFill>
              </a:endParaRPr>
            </a:p>
          </p:txBody>
        </p:sp>
        <p:cxnSp>
          <p:nvCxnSpPr>
            <p:cNvPr id="27" name="Straight Arrow Connector 26">
              <a:extLst>
                <a:ext uri="{FF2B5EF4-FFF2-40B4-BE49-F238E27FC236}">
                  <a16:creationId xmlns:a16="http://schemas.microsoft.com/office/drawing/2014/main" id="{5CCD1CC9-A1AB-BACB-CCED-E6AC4A57E3B6}"/>
                </a:ext>
              </a:extLst>
            </p:cNvPr>
            <p:cNvCxnSpPr>
              <a:cxnSpLocks/>
            </p:cNvCxnSpPr>
            <p:nvPr/>
          </p:nvCxnSpPr>
          <p:spPr>
            <a:xfrm flipV="1">
              <a:off x="6653133" y="1696596"/>
              <a:ext cx="444700" cy="1008568"/>
            </a:xfrm>
            <a:prstGeom prst="straightConnector1">
              <a:avLst/>
            </a:prstGeom>
            <a:ln w="25400">
              <a:solidFill>
                <a:srgbClr val="A41D34"/>
              </a:solidFill>
              <a:tailEnd type="triangle" w="med" len="lg"/>
            </a:ln>
            <a:effectLst>
              <a:glow rad="63500">
                <a:schemeClr val="bg1">
                  <a:alpha val="62868"/>
                </a:schemeClr>
              </a:glow>
            </a:effectLst>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8E00DEEE-F89D-7903-E349-7196021E98BB}"/>
              </a:ext>
            </a:extLst>
          </p:cNvPr>
          <p:cNvSpPr txBox="1"/>
          <p:nvPr/>
        </p:nvSpPr>
        <p:spPr>
          <a:xfrm>
            <a:off x="2255942" y="4594756"/>
            <a:ext cx="5413983" cy="553998"/>
          </a:xfrm>
          <a:prstGeom prst="rect">
            <a:avLst/>
          </a:prstGeom>
          <a:noFill/>
        </p:spPr>
        <p:txBody>
          <a:bodyPr wrap="none" rtlCol="0">
            <a:spAutoFit/>
          </a:bodyPr>
          <a:lstStyle/>
          <a:p>
            <a:r>
              <a:rPr lang="en-US" sz="3000" b="1" dirty="0"/>
              <a:t>again: </a:t>
            </a:r>
            <a:r>
              <a:rPr lang="en-US" sz="3000" b="1" dirty="0">
                <a:solidFill>
                  <a:srgbClr val="A41D34"/>
                </a:solidFill>
              </a:rPr>
              <a:t>modules are </a:t>
            </a:r>
            <a:r>
              <a:rPr lang="en-US" sz="3000" b="1" i="1" dirty="0">
                <a:solidFill>
                  <a:srgbClr val="A41D34"/>
                </a:solidFill>
              </a:rPr>
              <a:t>not</a:t>
            </a:r>
            <a:r>
              <a:rPr lang="en-US" sz="3000" b="1" dirty="0">
                <a:solidFill>
                  <a:srgbClr val="A41D34"/>
                </a:solidFill>
              </a:rPr>
              <a:t> functions</a:t>
            </a:r>
          </a:p>
        </p:txBody>
      </p:sp>
      <p:sp>
        <p:nvSpPr>
          <p:cNvPr id="3" name="TextBox 2">
            <a:extLst>
              <a:ext uri="{FF2B5EF4-FFF2-40B4-BE49-F238E27FC236}">
                <a16:creationId xmlns:a16="http://schemas.microsoft.com/office/drawing/2014/main" id="{F851878B-74C8-B964-AD0F-F24625D72AD9}"/>
              </a:ext>
            </a:extLst>
          </p:cNvPr>
          <p:cNvSpPr txBox="1"/>
          <p:nvPr/>
        </p:nvSpPr>
        <p:spPr>
          <a:xfrm>
            <a:off x="762000" y="5667185"/>
            <a:ext cx="8001000" cy="1200329"/>
          </a:xfrm>
          <a:prstGeom prst="rect">
            <a:avLst/>
          </a:prstGeom>
          <a:noFill/>
        </p:spPr>
        <p:txBody>
          <a:bodyPr wrap="square" rtlCol="0">
            <a:spAutoFit/>
          </a:bodyPr>
          <a:lstStyle/>
          <a:p>
            <a:r>
              <a:rPr lang="en-US" sz="2400" dirty="0">
                <a:solidFill>
                  <a:srgbClr val="0000FF"/>
                </a:solidFill>
              </a:rPr>
              <a:t>Think about module instances as chips on a breadboard.  Think about input/output ports as pins on chips.  We use wires to get value from one chip output to another chip input.</a:t>
            </a:r>
          </a:p>
        </p:txBody>
      </p:sp>
    </p:spTree>
    <p:extLst>
      <p:ext uri="{BB962C8B-B14F-4D97-AF65-F5344CB8AC3E}">
        <p14:creationId xmlns:p14="http://schemas.microsoft.com/office/powerpoint/2010/main" val="219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a:extLst>
              <a:ext uri="{FF2B5EF4-FFF2-40B4-BE49-F238E27FC236}">
                <a16:creationId xmlns:a16="http://schemas.microsoft.com/office/drawing/2014/main" id="{EE28C0B2-5D07-664D-9ED2-1116FA59D3A7}"/>
              </a:ext>
            </a:extLst>
          </p:cNvPr>
          <p:cNvSpPr txBox="1">
            <a:spLocks noChangeArrowheads="1"/>
          </p:cNvSpPr>
          <p:nvPr/>
        </p:nvSpPr>
        <p:spPr>
          <a:xfrm>
            <a:off x="3498656" y="1215223"/>
            <a:ext cx="6130766" cy="2396528"/>
          </a:xfrm>
          <a:prstGeom prst="rect">
            <a:avLst/>
          </a:prstGeom>
          <a:solidFill>
            <a:schemeClr val="bg1"/>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Tx/>
              <a:buNone/>
              <a:tabLst>
                <a:tab pos="914400" algn="l"/>
                <a:tab pos="1371600" algn="l"/>
                <a:tab pos="1828800" algn="l"/>
              </a:tabLst>
            </a:pPr>
            <a:endParaRPr lang="en-US" sz="1400" dirty="0">
              <a:solidFill>
                <a:srgbClr val="0000FF"/>
              </a:solidFill>
              <a:latin typeface="Consolas" panose="020B0609020204030204" pitchFamily="49" charset="0"/>
              <a:ea typeface="ＭＳ Ｐゴシック" pitchFamily="34" charset="-128"/>
              <a:cs typeface="Consolas" panose="020B0609020204030204" pitchFamily="49" charset="0"/>
            </a:endParaRPr>
          </a:p>
          <a:p>
            <a:pPr marL="457200" indent="-457200">
              <a:buFontTx/>
              <a:buNone/>
              <a:tabLst>
                <a:tab pos="914400" algn="l"/>
                <a:tab pos="1371600" algn="l"/>
                <a:tab pos="1828800" algn="l"/>
              </a:tabLst>
            </a:pP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module</a:t>
            </a:r>
            <a:r>
              <a:rPr lang="en-US" sz="14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400" dirty="0">
                <a:latin typeface="Consolas" panose="020B0609020204030204" pitchFamily="49" charset="0"/>
                <a:ea typeface="ＭＳ Ｐゴシック" pitchFamily="34" charset="-128"/>
                <a:cs typeface="Consolas" panose="020B0609020204030204" pitchFamily="49" charset="0"/>
              </a:rPr>
              <a:t>Majority</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input</a:t>
            </a:r>
            <a:r>
              <a:rPr lang="en-US" sz="1400" dirty="0">
                <a:latin typeface="Consolas" panose="020B0609020204030204" pitchFamily="49" charset="0"/>
                <a:ea typeface="ＭＳ Ｐゴシック" pitchFamily="34" charset="-128"/>
                <a:cs typeface="Consolas" panose="020B0609020204030204" pitchFamily="49" charset="0"/>
              </a:rPr>
              <a:t> a</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 </a:t>
            </a: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input</a:t>
            </a:r>
            <a:r>
              <a:rPr lang="en-US" sz="1400" dirty="0">
                <a:latin typeface="Consolas" panose="020B0609020204030204" pitchFamily="49" charset="0"/>
                <a:ea typeface="ＭＳ Ｐゴシック" pitchFamily="34" charset="-128"/>
                <a:cs typeface="Consolas" panose="020B0609020204030204" pitchFamily="49" charset="0"/>
              </a:rPr>
              <a:t> b</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 </a:t>
            </a: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input</a:t>
            </a:r>
            <a:r>
              <a:rPr lang="en-US" sz="1400" dirty="0">
                <a:latin typeface="Consolas" panose="020B0609020204030204" pitchFamily="49" charset="0"/>
                <a:ea typeface="ＭＳ Ｐゴシック" pitchFamily="34" charset="-128"/>
                <a:cs typeface="Consolas" panose="020B0609020204030204" pitchFamily="49" charset="0"/>
              </a:rPr>
              <a:t> c</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 </a:t>
            </a: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output</a:t>
            </a:r>
            <a:r>
              <a:rPr lang="en-US" sz="1400" dirty="0">
                <a:latin typeface="Consolas" panose="020B0609020204030204" pitchFamily="49" charset="0"/>
                <a:ea typeface="ＭＳ Ｐゴシック" pitchFamily="34" charset="-128"/>
                <a:cs typeface="Consolas" panose="020B0609020204030204" pitchFamily="49" charset="0"/>
              </a:rPr>
              <a:t> out</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p>
          <a:p>
            <a:pPr marL="457200" indent="-457200">
              <a:buFontTx/>
              <a:buNone/>
              <a:tabLst>
                <a:tab pos="914400" algn="l"/>
                <a:tab pos="1371600" algn="l"/>
                <a:tab pos="1828800" algn="l"/>
              </a:tabLst>
            </a:pPr>
            <a:r>
              <a:rPr lang="en-US" sz="14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wire</a:t>
            </a:r>
            <a:r>
              <a:rPr lang="en-US" sz="14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400" dirty="0">
                <a:latin typeface="Consolas" panose="020B0609020204030204" pitchFamily="49" charset="0"/>
                <a:ea typeface="ＭＳ Ｐゴシック" pitchFamily="34" charset="-128"/>
                <a:cs typeface="Consolas" panose="020B0609020204030204" pitchFamily="49" charset="0"/>
              </a:rPr>
              <a:t>n1</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 n2</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 n3 </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p>
          <a:p>
            <a:pPr marL="457200" indent="-457200">
              <a:buFontTx/>
              <a:buNone/>
              <a:tabLst>
                <a:tab pos="914400" algn="l"/>
                <a:tab pos="1371600" algn="l"/>
                <a:tab pos="1828800" algn="l"/>
              </a:tabLst>
            </a:pPr>
            <a:r>
              <a:rPr lang="en-US" sz="14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and</a:t>
            </a:r>
            <a:r>
              <a:rPr lang="en-US" sz="14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400" dirty="0">
                <a:latin typeface="Consolas" panose="020B0609020204030204" pitchFamily="49" charset="0"/>
                <a:ea typeface="ＭＳ Ｐゴシック" pitchFamily="34" charset="-128"/>
                <a:cs typeface="Consolas" panose="020B0609020204030204" pitchFamily="49" charset="0"/>
              </a:rPr>
              <a:t>foo</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n1</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 a</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 b</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 ;</a:t>
            </a:r>
          </a:p>
          <a:p>
            <a:pPr marL="457200" indent="-457200">
              <a:buFontTx/>
              <a:buNone/>
              <a:tabLst>
                <a:tab pos="914400" algn="l"/>
                <a:tab pos="1371600" algn="l"/>
                <a:tab pos="1828800" algn="l"/>
              </a:tabLst>
            </a:pPr>
            <a:r>
              <a:rPr lang="en-US" sz="14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and</a:t>
            </a:r>
            <a:r>
              <a:rPr lang="en-US" sz="14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400" dirty="0">
                <a:latin typeface="Consolas" panose="020B0609020204030204" pitchFamily="49" charset="0"/>
                <a:ea typeface="ＭＳ Ｐゴシック" pitchFamily="34" charset="-128"/>
                <a:cs typeface="Consolas" panose="020B0609020204030204" pitchFamily="49" charset="0"/>
              </a:rPr>
              <a:t>bar</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n2</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 a</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 c</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 ;</a:t>
            </a:r>
          </a:p>
          <a:p>
            <a:pPr marL="457200" indent="-457200">
              <a:buFontTx/>
              <a:buNone/>
              <a:tabLst>
                <a:tab pos="914400" algn="l"/>
                <a:tab pos="1371600" algn="l"/>
                <a:tab pos="1828800" algn="l"/>
              </a:tabLst>
            </a:pPr>
            <a:r>
              <a:rPr lang="en-US" sz="14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and</a:t>
            </a:r>
            <a:r>
              <a:rPr lang="en-US" sz="14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400" dirty="0" err="1">
                <a:latin typeface="Consolas" panose="020B0609020204030204" pitchFamily="49" charset="0"/>
                <a:ea typeface="ＭＳ Ｐゴシック" pitchFamily="34" charset="-128"/>
                <a:cs typeface="Consolas" panose="020B0609020204030204" pitchFamily="49" charset="0"/>
              </a:rPr>
              <a:t>baz</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n3</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 b</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 c</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 ;</a:t>
            </a:r>
          </a:p>
          <a:p>
            <a:pPr marL="457200" indent="-457200">
              <a:buFontTx/>
              <a:buNone/>
              <a:tabLst>
                <a:tab pos="914400" algn="l"/>
                <a:tab pos="1371600" algn="l"/>
                <a:tab pos="1828800" algn="l"/>
              </a:tabLst>
            </a:pPr>
            <a:r>
              <a:rPr lang="en-US" sz="14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or</a:t>
            </a:r>
            <a:r>
              <a:rPr lang="en-US" sz="14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400" dirty="0" err="1">
                <a:latin typeface="Consolas" panose="020B0609020204030204" pitchFamily="49" charset="0"/>
                <a:ea typeface="ＭＳ Ｐゴシック" pitchFamily="34" charset="-128"/>
                <a:cs typeface="Consolas" panose="020B0609020204030204" pitchFamily="49" charset="0"/>
              </a:rPr>
              <a:t>glurph</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out</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 n1</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 n2</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 n3</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 ;</a:t>
            </a:r>
          </a:p>
          <a:p>
            <a:pPr marL="457200" indent="-457200">
              <a:buFontTx/>
              <a:buNone/>
              <a:tabLst>
                <a:tab pos="914400" algn="l"/>
                <a:tab pos="1371600" algn="l"/>
                <a:tab pos="1828800" algn="l"/>
              </a:tabLst>
            </a:pPr>
            <a:r>
              <a:rPr lang="en-US" sz="1400" b="1" dirty="0" err="1">
                <a:solidFill>
                  <a:srgbClr val="C00000"/>
                </a:solidFill>
                <a:latin typeface="Consolas" panose="020B0609020204030204" pitchFamily="49" charset="0"/>
                <a:ea typeface="ＭＳ Ｐゴシック" pitchFamily="34" charset="-128"/>
                <a:cs typeface="Consolas" panose="020B0609020204030204" pitchFamily="49" charset="0"/>
              </a:rPr>
              <a:t>endmodule</a:t>
            </a:r>
            <a:endParaRPr lang="en-US" sz="1400" b="1" dirty="0">
              <a:solidFill>
                <a:srgbClr val="C00000"/>
              </a:solidFill>
              <a:latin typeface="Consolas" panose="020B0609020204030204" pitchFamily="49" charset="0"/>
              <a:ea typeface="ＭＳ Ｐゴシック" pitchFamily="34" charset="-128"/>
              <a:cs typeface="Consolas" panose="020B0609020204030204" pitchFamily="49" charset="0"/>
            </a:endParaRPr>
          </a:p>
          <a:p>
            <a:pPr marL="457200" indent="-457200">
              <a:buFontTx/>
              <a:buNone/>
              <a:tabLst>
                <a:tab pos="914400" algn="l"/>
                <a:tab pos="1371600" algn="l"/>
                <a:tab pos="1828800" algn="l"/>
              </a:tabLst>
            </a:pPr>
            <a:endParaRPr lang="en-US" sz="1400" dirty="0">
              <a:solidFill>
                <a:srgbClr val="0000FF"/>
              </a:solidFill>
              <a:latin typeface="Consolas" panose="020B0609020204030204" pitchFamily="49" charset="0"/>
              <a:ea typeface="ＭＳ Ｐゴシック" pitchFamily="34" charset="-128"/>
              <a:cs typeface="Consolas" panose="020B0609020204030204" pitchFamily="49" charset="0"/>
            </a:endParaRPr>
          </a:p>
        </p:txBody>
      </p:sp>
      <p:sp>
        <p:nvSpPr>
          <p:cNvPr id="6" name="TextBox 5"/>
          <p:cNvSpPr txBox="1"/>
          <p:nvPr/>
        </p:nvSpPr>
        <p:spPr>
          <a:xfrm>
            <a:off x="6629400" y="6488668"/>
            <a:ext cx="1752600" cy="369332"/>
          </a:xfrm>
          <a:prstGeom prst="rect">
            <a:avLst/>
          </a:prstGeom>
          <a:noFill/>
        </p:spPr>
        <p:txBody>
          <a:bodyPr wrap="square" rtlCol="0">
            <a:spAutoFit/>
          </a:bodyPr>
          <a:lstStyle/>
          <a:p>
            <a:r>
              <a:rPr lang="en-US" dirty="0">
                <a:solidFill>
                  <a:schemeClr val="tx1">
                    <a:lumMod val="50000"/>
                    <a:lumOff val="50000"/>
                  </a:schemeClr>
                </a:solidFill>
              </a:rPr>
              <a:t>Text: Dally §3.6</a:t>
            </a:r>
          </a:p>
        </p:txBody>
      </p:sp>
      <p:sp>
        <p:nvSpPr>
          <p:cNvPr id="4" name="Slide Number Placeholder 3"/>
          <p:cNvSpPr>
            <a:spLocks noGrp="1"/>
          </p:cNvSpPr>
          <p:nvPr>
            <p:ph type="sldNum" sz="quarter" idx="12"/>
          </p:nvPr>
        </p:nvSpPr>
        <p:spPr/>
        <p:txBody>
          <a:bodyPr/>
          <a:lstStyle/>
          <a:p>
            <a:fld id="{91428E00-80DD-2147-9602-1B9AC9547B01}" type="slidenum">
              <a:rPr lang="en-US" smtClean="0"/>
              <a:t>16</a:t>
            </a:fld>
            <a:endParaRPr lang="en-US"/>
          </a:p>
        </p:txBody>
      </p:sp>
      <p:sp>
        <p:nvSpPr>
          <p:cNvPr id="3" name="Footer Placeholder 2">
            <a:extLst>
              <a:ext uri="{FF2B5EF4-FFF2-40B4-BE49-F238E27FC236}">
                <a16:creationId xmlns:a16="http://schemas.microsoft.com/office/drawing/2014/main" id="{094B9589-D9AA-224D-8805-EC7FC32B6F9B}"/>
              </a:ext>
            </a:extLst>
          </p:cNvPr>
          <p:cNvSpPr>
            <a:spLocks noGrp="1"/>
          </p:cNvSpPr>
          <p:nvPr>
            <p:ph type="ftr" sz="quarter" idx="11"/>
          </p:nvPr>
        </p:nvSpPr>
        <p:spPr/>
        <p:txBody>
          <a:bodyPr/>
          <a:lstStyle/>
          <a:p>
            <a:r>
              <a:rPr lang="en-US"/>
              <a:t>Slide Set #6</a:t>
            </a:r>
          </a:p>
        </p:txBody>
      </p:sp>
      <p:grpSp>
        <p:nvGrpSpPr>
          <p:cNvPr id="26" name="Group 25">
            <a:extLst>
              <a:ext uri="{FF2B5EF4-FFF2-40B4-BE49-F238E27FC236}">
                <a16:creationId xmlns:a16="http://schemas.microsoft.com/office/drawing/2014/main" id="{B58E90FA-C3D8-EDAF-9891-F521AFBE840A}"/>
              </a:ext>
            </a:extLst>
          </p:cNvPr>
          <p:cNvGrpSpPr>
            <a:grpSpLocks noChangeAspect="1"/>
          </p:cNvGrpSpPr>
          <p:nvPr/>
        </p:nvGrpSpPr>
        <p:grpSpPr>
          <a:xfrm>
            <a:off x="75160" y="1292206"/>
            <a:ext cx="3413587" cy="2013108"/>
            <a:chOff x="228600" y="304800"/>
            <a:chExt cx="4455265" cy="2627421"/>
          </a:xfrm>
        </p:grpSpPr>
        <p:pic>
          <p:nvPicPr>
            <p:cNvPr id="8" name="Picture 7" descr="ss1-majority-logic-diagram.emf">
              <a:extLst>
                <a:ext uri="{FF2B5EF4-FFF2-40B4-BE49-F238E27FC236}">
                  <a16:creationId xmlns:a16="http://schemas.microsoft.com/office/drawing/2014/main" id="{770C79DC-F8FB-BB49-8434-661D879602E2}"/>
                </a:ext>
              </a:extLst>
            </p:cNvPr>
            <p:cNvPicPr>
              <a:picLocks noChangeAspect="1"/>
            </p:cNvPicPr>
            <p:nvPr/>
          </p:nvPicPr>
          <p:blipFill>
            <a:blip r:embed="rId3"/>
            <a:stretch>
              <a:fillRect/>
            </a:stretch>
          </p:blipFill>
          <p:spPr>
            <a:xfrm>
              <a:off x="228600" y="304800"/>
              <a:ext cx="4188622" cy="2396528"/>
            </a:xfrm>
            <a:prstGeom prst="rect">
              <a:avLst/>
            </a:prstGeom>
            <a:effectLst/>
          </p:spPr>
        </p:pic>
        <p:sp>
          <p:nvSpPr>
            <p:cNvPr id="9" name="TextBox 8">
              <a:extLst>
                <a:ext uri="{FF2B5EF4-FFF2-40B4-BE49-F238E27FC236}">
                  <a16:creationId xmlns:a16="http://schemas.microsoft.com/office/drawing/2014/main" id="{5DE04896-C28C-544E-A2D3-55652EAE7BC5}"/>
                </a:ext>
              </a:extLst>
            </p:cNvPr>
            <p:cNvSpPr txBox="1"/>
            <p:nvPr/>
          </p:nvSpPr>
          <p:spPr>
            <a:xfrm>
              <a:off x="4164588" y="1371600"/>
              <a:ext cx="519277" cy="361527"/>
            </a:xfrm>
            <a:prstGeom prst="rect">
              <a:avLst/>
            </a:prstGeom>
            <a:solidFill>
              <a:schemeClr val="bg1"/>
            </a:solidFill>
            <a:effectLst/>
          </p:spPr>
          <p:txBody>
            <a:bodyPr wrap="none" rtlCol="0">
              <a:spAutoFit/>
            </a:bodyPr>
            <a:lstStyle/>
            <a:p>
              <a:r>
                <a:rPr lang="en-US" sz="1200" dirty="0"/>
                <a:t>out</a:t>
              </a:r>
            </a:p>
          </p:txBody>
        </p:sp>
        <p:sp>
          <p:nvSpPr>
            <p:cNvPr id="2" name="TextBox 1">
              <a:extLst>
                <a:ext uri="{FF2B5EF4-FFF2-40B4-BE49-F238E27FC236}">
                  <a16:creationId xmlns:a16="http://schemas.microsoft.com/office/drawing/2014/main" id="{99516485-04FD-3C42-B9F4-3A7350D37F3A}"/>
                </a:ext>
              </a:extLst>
            </p:cNvPr>
            <p:cNvSpPr txBox="1"/>
            <p:nvPr/>
          </p:nvSpPr>
          <p:spPr>
            <a:xfrm>
              <a:off x="2723340" y="778024"/>
              <a:ext cx="448144" cy="361527"/>
            </a:xfrm>
            <a:prstGeom prst="rect">
              <a:avLst/>
            </a:prstGeom>
            <a:noFill/>
          </p:spPr>
          <p:txBody>
            <a:bodyPr wrap="none" rtlCol="0">
              <a:spAutoFit/>
            </a:bodyPr>
            <a:lstStyle/>
            <a:p>
              <a:r>
                <a:rPr lang="en-US" sz="1200" dirty="0"/>
                <a:t>n1</a:t>
              </a:r>
            </a:p>
          </p:txBody>
        </p:sp>
        <p:sp>
          <p:nvSpPr>
            <p:cNvPr id="14" name="TextBox 13">
              <a:extLst>
                <a:ext uri="{FF2B5EF4-FFF2-40B4-BE49-F238E27FC236}">
                  <a16:creationId xmlns:a16="http://schemas.microsoft.com/office/drawing/2014/main" id="{4A798605-4FE5-8E48-B5E1-860902AFC1AD}"/>
                </a:ext>
              </a:extLst>
            </p:cNvPr>
            <p:cNvSpPr txBox="1"/>
            <p:nvPr/>
          </p:nvSpPr>
          <p:spPr>
            <a:xfrm>
              <a:off x="2479833" y="1343689"/>
              <a:ext cx="448144" cy="361527"/>
            </a:xfrm>
            <a:prstGeom prst="rect">
              <a:avLst/>
            </a:prstGeom>
            <a:noFill/>
          </p:spPr>
          <p:txBody>
            <a:bodyPr wrap="none" rtlCol="0">
              <a:spAutoFit/>
            </a:bodyPr>
            <a:lstStyle/>
            <a:p>
              <a:r>
                <a:rPr lang="en-US" sz="1200" dirty="0"/>
                <a:t>n2</a:t>
              </a:r>
            </a:p>
          </p:txBody>
        </p:sp>
        <p:sp>
          <p:nvSpPr>
            <p:cNvPr id="15" name="TextBox 14">
              <a:extLst>
                <a:ext uri="{FF2B5EF4-FFF2-40B4-BE49-F238E27FC236}">
                  <a16:creationId xmlns:a16="http://schemas.microsoft.com/office/drawing/2014/main" id="{B6E7BD7A-9010-B440-BD1E-725244E40AF3}"/>
                </a:ext>
              </a:extLst>
            </p:cNvPr>
            <p:cNvSpPr txBox="1"/>
            <p:nvPr/>
          </p:nvSpPr>
          <p:spPr>
            <a:xfrm>
              <a:off x="2723340" y="2097015"/>
              <a:ext cx="448144" cy="361527"/>
            </a:xfrm>
            <a:prstGeom prst="rect">
              <a:avLst/>
            </a:prstGeom>
            <a:noFill/>
          </p:spPr>
          <p:txBody>
            <a:bodyPr wrap="none" rtlCol="0">
              <a:spAutoFit/>
            </a:bodyPr>
            <a:lstStyle/>
            <a:p>
              <a:r>
                <a:rPr lang="en-US" sz="1200" dirty="0"/>
                <a:t>n3</a:t>
              </a:r>
            </a:p>
          </p:txBody>
        </p:sp>
        <p:sp>
          <p:nvSpPr>
            <p:cNvPr id="17" name="Rectangle 16">
              <a:extLst>
                <a:ext uri="{FF2B5EF4-FFF2-40B4-BE49-F238E27FC236}">
                  <a16:creationId xmlns:a16="http://schemas.microsoft.com/office/drawing/2014/main" id="{0ADC56BE-D006-8D6D-275D-D3EDF974936E}"/>
                </a:ext>
              </a:extLst>
            </p:cNvPr>
            <p:cNvSpPr/>
            <p:nvPr/>
          </p:nvSpPr>
          <p:spPr>
            <a:xfrm>
              <a:off x="760811" y="493821"/>
              <a:ext cx="3124200" cy="2438400"/>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sp>
        <p:nvSpPr>
          <p:cNvPr id="31" name="Title 1">
            <a:extLst>
              <a:ext uri="{FF2B5EF4-FFF2-40B4-BE49-F238E27FC236}">
                <a16:creationId xmlns:a16="http://schemas.microsoft.com/office/drawing/2014/main" id="{78C83473-41E7-6AD8-8411-BEB32F0A02AB}"/>
              </a:ext>
            </a:extLst>
          </p:cNvPr>
          <p:cNvSpPr>
            <a:spLocks noGrp="1"/>
          </p:cNvSpPr>
          <p:nvPr>
            <p:ph type="title"/>
          </p:nvPr>
        </p:nvSpPr>
        <p:spPr>
          <a:xfrm>
            <a:off x="127000" y="10788"/>
            <a:ext cx="9017000" cy="1143000"/>
          </a:xfrm>
        </p:spPr>
        <p:txBody>
          <a:bodyPr>
            <a:normAutofit/>
          </a:bodyPr>
          <a:lstStyle/>
          <a:p>
            <a:pPr algn="l"/>
            <a:r>
              <a:rPr lang="en-US" dirty="0"/>
              <a:t>Okay, but when does “stuff happen”?</a:t>
            </a:r>
          </a:p>
        </p:txBody>
      </p:sp>
      <p:pic>
        <p:nvPicPr>
          <p:cNvPr id="32" name="Picture 31">
            <a:extLst>
              <a:ext uri="{FF2B5EF4-FFF2-40B4-BE49-F238E27FC236}">
                <a16:creationId xmlns:a16="http://schemas.microsoft.com/office/drawing/2014/main" id="{632D645D-E010-7C59-862B-BDADFF83AFBB}"/>
              </a:ext>
            </a:extLst>
          </p:cNvPr>
          <p:cNvPicPr>
            <a:picLocks noChangeAspect="1"/>
          </p:cNvPicPr>
          <p:nvPr/>
        </p:nvPicPr>
        <p:blipFill>
          <a:blip r:embed="rId4"/>
          <a:stretch>
            <a:fillRect/>
          </a:stretch>
        </p:blipFill>
        <p:spPr>
          <a:xfrm>
            <a:off x="1828800" y="3445003"/>
            <a:ext cx="7213600" cy="2527300"/>
          </a:xfrm>
          <a:prstGeom prst="rect">
            <a:avLst/>
          </a:prstGeom>
        </p:spPr>
      </p:pic>
      <p:grpSp>
        <p:nvGrpSpPr>
          <p:cNvPr id="5" name="Group 4">
            <a:extLst>
              <a:ext uri="{FF2B5EF4-FFF2-40B4-BE49-F238E27FC236}">
                <a16:creationId xmlns:a16="http://schemas.microsoft.com/office/drawing/2014/main" id="{57BBAD63-F142-B5E6-BC00-8596D82CA795}"/>
              </a:ext>
            </a:extLst>
          </p:cNvPr>
          <p:cNvGrpSpPr/>
          <p:nvPr/>
        </p:nvGrpSpPr>
        <p:grpSpPr>
          <a:xfrm>
            <a:off x="2400992" y="6029080"/>
            <a:ext cx="6310789" cy="461665"/>
            <a:chOff x="1392275" y="1866791"/>
            <a:chExt cx="3110650" cy="461665"/>
          </a:xfrm>
        </p:grpSpPr>
        <p:cxnSp>
          <p:nvCxnSpPr>
            <p:cNvPr id="7" name="Straight Arrow Connector 6">
              <a:extLst>
                <a:ext uri="{FF2B5EF4-FFF2-40B4-BE49-F238E27FC236}">
                  <a16:creationId xmlns:a16="http://schemas.microsoft.com/office/drawing/2014/main" id="{EE1E9DA2-C0F9-16F4-B66B-52DD322B2846}"/>
                </a:ext>
              </a:extLst>
            </p:cNvPr>
            <p:cNvCxnSpPr>
              <a:cxnSpLocks/>
            </p:cNvCxnSpPr>
            <p:nvPr/>
          </p:nvCxnSpPr>
          <p:spPr>
            <a:xfrm>
              <a:off x="1392275" y="2111800"/>
              <a:ext cx="3110650" cy="0"/>
            </a:xfrm>
            <a:prstGeom prst="straightConnector1">
              <a:avLst/>
            </a:prstGeom>
            <a:ln w="25400">
              <a:solidFill>
                <a:srgbClr val="A41D34"/>
              </a:solidFill>
              <a:tailEnd type="triangle" w="med"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7B4571B-1D98-4C79-99CB-1FF80B34965F}"/>
                </a:ext>
              </a:extLst>
            </p:cNvPr>
            <p:cNvSpPr txBox="1"/>
            <p:nvPr/>
          </p:nvSpPr>
          <p:spPr>
            <a:xfrm>
              <a:off x="2701498" y="1866791"/>
              <a:ext cx="461452" cy="461665"/>
            </a:xfrm>
            <a:prstGeom prst="rect">
              <a:avLst/>
            </a:prstGeom>
            <a:solidFill>
              <a:schemeClr val="bg1"/>
            </a:solidFill>
          </p:spPr>
          <p:txBody>
            <a:bodyPr wrap="square" rtlCol="0">
              <a:spAutoFit/>
            </a:bodyPr>
            <a:lstStyle/>
            <a:p>
              <a:pPr algn="ctr"/>
              <a:r>
                <a:rPr lang="en-US" sz="2400" dirty="0">
                  <a:solidFill>
                    <a:srgbClr val="A41D34"/>
                  </a:solidFill>
                </a:rPr>
                <a:t>time</a:t>
              </a:r>
            </a:p>
          </p:txBody>
        </p:sp>
      </p:grpSp>
      <p:grpSp>
        <p:nvGrpSpPr>
          <p:cNvPr id="11" name="Group 10">
            <a:extLst>
              <a:ext uri="{FF2B5EF4-FFF2-40B4-BE49-F238E27FC236}">
                <a16:creationId xmlns:a16="http://schemas.microsoft.com/office/drawing/2014/main" id="{4396CE81-2761-2A5E-4D5C-A3BBBCB794F7}"/>
              </a:ext>
            </a:extLst>
          </p:cNvPr>
          <p:cNvGrpSpPr/>
          <p:nvPr/>
        </p:nvGrpSpPr>
        <p:grpSpPr>
          <a:xfrm>
            <a:off x="75160" y="5018293"/>
            <a:ext cx="1761383" cy="707886"/>
            <a:chOff x="2381730" y="1419302"/>
            <a:chExt cx="1761383" cy="707886"/>
          </a:xfrm>
        </p:grpSpPr>
        <p:cxnSp>
          <p:nvCxnSpPr>
            <p:cNvPr id="12" name="Straight Arrow Connector 11">
              <a:extLst>
                <a:ext uri="{FF2B5EF4-FFF2-40B4-BE49-F238E27FC236}">
                  <a16:creationId xmlns:a16="http://schemas.microsoft.com/office/drawing/2014/main" id="{97D753F8-CE53-CB72-EC05-07A27D1F0F75}"/>
                </a:ext>
              </a:extLst>
            </p:cNvPr>
            <p:cNvCxnSpPr>
              <a:cxnSpLocks/>
              <a:stCxn id="16" idx="3"/>
            </p:cNvCxnSpPr>
            <p:nvPr/>
          </p:nvCxnSpPr>
          <p:spPr>
            <a:xfrm>
              <a:off x="3798913" y="1773245"/>
              <a:ext cx="344200" cy="47385"/>
            </a:xfrm>
            <a:prstGeom prst="straightConnector1">
              <a:avLst/>
            </a:prstGeom>
            <a:ln w="25400">
              <a:solidFill>
                <a:srgbClr val="A41D34"/>
              </a:solidFill>
              <a:tailEnd type="triangle" w="med"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E0D456C-2319-A22E-C117-72BC328993BF}"/>
                </a:ext>
              </a:extLst>
            </p:cNvPr>
            <p:cNvSpPr txBox="1"/>
            <p:nvPr/>
          </p:nvSpPr>
          <p:spPr>
            <a:xfrm>
              <a:off x="2381730" y="1419302"/>
              <a:ext cx="1417183" cy="707886"/>
            </a:xfrm>
            <a:prstGeom prst="rect">
              <a:avLst/>
            </a:prstGeom>
            <a:noFill/>
          </p:spPr>
          <p:txBody>
            <a:bodyPr wrap="none" rtlCol="0">
              <a:spAutoFit/>
            </a:bodyPr>
            <a:lstStyle/>
            <a:p>
              <a:pPr algn="ctr"/>
              <a:r>
                <a:rPr lang="en-US" sz="2000" dirty="0">
                  <a:solidFill>
                    <a:srgbClr val="A41D34"/>
                  </a:solidFill>
                </a:rPr>
                <a:t>wires inside</a:t>
              </a:r>
            </a:p>
            <a:p>
              <a:pPr algn="ctr"/>
              <a:r>
                <a:rPr lang="en-US" sz="2000" dirty="0">
                  <a:solidFill>
                    <a:srgbClr val="A41D34"/>
                  </a:solidFill>
                </a:rPr>
                <a:t>our design</a:t>
              </a:r>
            </a:p>
          </p:txBody>
        </p:sp>
      </p:grpSp>
      <p:grpSp>
        <p:nvGrpSpPr>
          <p:cNvPr id="22" name="Group 21">
            <a:extLst>
              <a:ext uri="{FF2B5EF4-FFF2-40B4-BE49-F238E27FC236}">
                <a16:creationId xmlns:a16="http://schemas.microsoft.com/office/drawing/2014/main" id="{15B1E5A9-3CF7-A7C9-FCB4-53EAE1DAC6F7}"/>
              </a:ext>
            </a:extLst>
          </p:cNvPr>
          <p:cNvGrpSpPr/>
          <p:nvPr/>
        </p:nvGrpSpPr>
        <p:grpSpPr>
          <a:xfrm>
            <a:off x="36768" y="3956476"/>
            <a:ext cx="1763268" cy="727079"/>
            <a:chOff x="2316022" y="2187143"/>
            <a:chExt cx="1763268" cy="727079"/>
          </a:xfrm>
        </p:grpSpPr>
        <p:cxnSp>
          <p:nvCxnSpPr>
            <p:cNvPr id="27" name="Straight Arrow Connector 26">
              <a:extLst>
                <a:ext uri="{FF2B5EF4-FFF2-40B4-BE49-F238E27FC236}">
                  <a16:creationId xmlns:a16="http://schemas.microsoft.com/office/drawing/2014/main" id="{82B4EAE3-4033-992C-0A5A-AA960448D06B}"/>
                </a:ext>
              </a:extLst>
            </p:cNvPr>
            <p:cNvCxnSpPr>
              <a:cxnSpLocks/>
            </p:cNvCxnSpPr>
            <p:nvPr/>
          </p:nvCxnSpPr>
          <p:spPr>
            <a:xfrm flipV="1">
              <a:off x="3650854" y="2187143"/>
              <a:ext cx="428436" cy="281031"/>
            </a:xfrm>
            <a:prstGeom prst="straightConnector1">
              <a:avLst/>
            </a:prstGeom>
            <a:ln w="25400">
              <a:solidFill>
                <a:srgbClr val="A41D34"/>
              </a:solidFill>
              <a:tailEnd type="triangle" w="med" len="lg"/>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B35B355-F6BB-EFDB-68DC-181895FD6E14}"/>
                </a:ext>
              </a:extLst>
            </p:cNvPr>
            <p:cNvSpPr txBox="1"/>
            <p:nvPr/>
          </p:nvSpPr>
          <p:spPr>
            <a:xfrm>
              <a:off x="2316022" y="2206336"/>
              <a:ext cx="1447832" cy="707886"/>
            </a:xfrm>
            <a:prstGeom prst="rect">
              <a:avLst/>
            </a:prstGeom>
            <a:noFill/>
          </p:spPr>
          <p:txBody>
            <a:bodyPr wrap="none" rtlCol="0">
              <a:spAutoFit/>
            </a:bodyPr>
            <a:lstStyle/>
            <a:p>
              <a:pPr algn="ctr"/>
              <a:r>
                <a:rPr lang="en-US" sz="2000" dirty="0">
                  <a:solidFill>
                    <a:srgbClr val="A41D34"/>
                  </a:solidFill>
                </a:rPr>
                <a:t>test inputs</a:t>
              </a:r>
            </a:p>
            <a:p>
              <a:pPr algn="ctr"/>
              <a:r>
                <a:rPr lang="en-US" sz="2000" dirty="0">
                  <a:solidFill>
                    <a:srgbClr val="A41D34"/>
                  </a:solidFill>
                </a:rPr>
                <a:t>and outputs</a:t>
              </a:r>
            </a:p>
          </p:txBody>
        </p:sp>
      </p:grpSp>
    </p:spTree>
    <p:extLst>
      <p:ext uri="{BB962C8B-B14F-4D97-AF65-F5344CB8AC3E}">
        <p14:creationId xmlns:p14="http://schemas.microsoft.com/office/powerpoint/2010/main" val="51235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98DD0-CF86-DD4F-BB45-69B7143979C3}"/>
              </a:ext>
            </a:extLst>
          </p:cNvPr>
          <p:cNvSpPr>
            <a:spLocks noGrp="1"/>
          </p:cNvSpPr>
          <p:nvPr>
            <p:ph type="title"/>
          </p:nvPr>
        </p:nvSpPr>
        <p:spPr>
          <a:xfrm>
            <a:off x="457200" y="2362200"/>
            <a:ext cx="8229600" cy="1143000"/>
          </a:xfrm>
        </p:spPr>
        <p:txBody>
          <a:bodyPr/>
          <a:lstStyle/>
          <a:p>
            <a:r>
              <a:rPr lang="en-US" dirty="0"/>
              <a:t>Primer on Verilog Syntax</a:t>
            </a:r>
          </a:p>
        </p:txBody>
      </p:sp>
      <p:sp>
        <p:nvSpPr>
          <p:cNvPr id="4" name="Footer Placeholder 3">
            <a:extLst>
              <a:ext uri="{FF2B5EF4-FFF2-40B4-BE49-F238E27FC236}">
                <a16:creationId xmlns:a16="http://schemas.microsoft.com/office/drawing/2014/main" id="{199CB58C-07D5-7C94-FAD6-9F8BDC6B0877}"/>
              </a:ext>
            </a:extLst>
          </p:cNvPr>
          <p:cNvSpPr>
            <a:spLocks noGrp="1"/>
          </p:cNvSpPr>
          <p:nvPr>
            <p:ph type="ftr" sz="quarter" idx="11"/>
          </p:nvPr>
        </p:nvSpPr>
        <p:spPr/>
        <p:txBody>
          <a:bodyPr/>
          <a:lstStyle/>
          <a:p>
            <a:r>
              <a:rPr lang="en-US"/>
              <a:t>Slide Set #6</a:t>
            </a:r>
          </a:p>
        </p:txBody>
      </p:sp>
      <p:sp>
        <p:nvSpPr>
          <p:cNvPr id="5" name="Slide Number Placeholder 4">
            <a:extLst>
              <a:ext uri="{FF2B5EF4-FFF2-40B4-BE49-F238E27FC236}">
                <a16:creationId xmlns:a16="http://schemas.microsoft.com/office/drawing/2014/main" id="{262CACD0-B0E0-3681-76D7-CE9FB5CFBA56}"/>
              </a:ext>
            </a:extLst>
          </p:cNvPr>
          <p:cNvSpPr>
            <a:spLocks noGrp="1"/>
          </p:cNvSpPr>
          <p:nvPr>
            <p:ph type="sldNum" sz="quarter" idx="12"/>
          </p:nvPr>
        </p:nvSpPr>
        <p:spPr/>
        <p:txBody>
          <a:bodyPr/>
          <a:lstStyle/>
          <a:p>
            <a:fld id="{6F344C7A-0D93-FE43-BBB8-6C733ACB5A1E}" type="slidenum">
              <a:rPr lang="en-US" smtClean="0"/>
              <a:t>17</a:t>
            </a:fld>
            <a:endParaRPr lang="en-US"/>
          </a:p>
        </p:txBody>
      </p:sp>
    </p:spTree>
    <p:extLst>
      <p:ext uri="{BB962C8B-B14F-4D97-AF65-F5344CB8AC3E}">
        <p14:creationId xmlns:p14="http://schemas.microsoft.com/office/powerpoint/2010/main" val="651149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12887-EDF5-B400-8FE0-9EB8DD332D2F}"/>
              </a:ext>
            </a:extLst>
          </p:cNvPr>
          <p:cNvSpPr>
            <a:spLocks noGrp="1"/>
          </p:cNvSpPr>
          <p:nvPr>
            <p:ph type="title"/>
          </p:nvPr>
        </p:nvSpPr>
        <p:spPr/>
        <p:txBody>
          <a:bodyPr/>
          <a:lstStyle/>
          <a:p>
            <a:r>
              <a:rPr lang="en-US" dirty="0"/>
              <a:t>File types</a:t>
            </a:r>
          </a:p>
        </p:txBody>
      </p:sp>
      <p:sp>
        <p:nvSpPr>
          <p:cNvPr id="3" name="Content Placeholder 2">
            <a:extLst>
              <a:ext uri="{FF2B5EF4-FFF2-40B4-BE49-F238E27FC236}">
                <a16:creationId xmlns:a16="http://schemas.microsoft.com/office/drawing/2014/main" id="{C8AB6A45-CCB1-A168-C492-BBDFF61227BE}"/>
              </a:ext>
            </a:extLst>
          </p:cNvPr>
          <p:cNvSpPr>
            <a:spLocks noGrp="1"/>
          </p:cNvSpPr>
          <p:nvPr>
            <p:ph idx="1"/>
          </p:nvPr>
        </p:nvSpPr>
        <p:spPr/>
        <p:txBody>
          <a:bodyPr/>
          <a:lstStyle/>
          <a:p>
            <a:pPr marL="0" indent="0">
              <a:buNone/>
            </a:pPr>
            <a:r>
              <a:rPr lang="en-US" dirty="0"/>
              <a:t> </a:t>
            </a:r>
            <a:r>
              <a:rPr lang="en-US" b="1" dirty="0"/>
              <a:t>.v </a:t>
            </a:r>
            <a:r>
              <a:rPr lang="en-US" dirty="0"/>
              <a:t>is extension for Verilog</a:t>
            </a:r>
          </a:p>
          <a:p>
            <a:pPr marL="0" indent="0">
              <a:buNone/>
            </a:pPr>
            <a:r>
              <a:rPr lang="en-US" b="1" dirty="0">
                <a:solidFill>
                  <a:srgbClr val="0000FF"/>
                </a:solidFill>
              </a:rPr>
              <a:t>.</a:t>
            </a:r>
            <a:r>
              <a:rPr lang="en-US" b="1" dirty="0" err="1">
                <a:solidFill>
                  <a:srgbClr val="0000FF"/>
                </a:solidFill>
              </a:rPr>
              <a:t>sv</a:t>
            </a:r>
            <a:r>
              <a:rPr lang="en-US" b="1" dirty="0">
                <a:solidFill>
                  <a:srgbClr val="0000FF"/>
                </a:solidFill>
              </a:rPr>
              <a:t> </a:t>
            </a:r>
            <a:r>
              <a:rPr lang="en-US" dirty="0"/>
              <a:t>is extension for </a:t>
            </a:r>
            <a:r>
              <a:rPr lang="en-US" dirty="0" err="1"/>
              <a:t>SystemVerilog</a:t>
            </a:r>
            <a:r>
              <a:rPr lang="en-US" dirty="0"/>
              <a:t> &lt;- use this</a:t>
            </a:r>
          </a:p>
          <a:p>
            <a:endParaRPr lang="en-US" dirty="0"/>
          </a:p>
          <a:p>
            <a:pPr marL="0" indent="0">
              <a:buNone/>
            </a:pPr>
            <a:r>
              <a:rPr lang="en-US" dirty="0" err="1"/>
              <a:t>SystemVerilog</a:t>
            </a:r>
            <a:r>
              <a:rPr lang="en-US" dirty="0"/>
              <a:t> is a superset of Verilog and as we will learn a few helpful keywords that are only supported by </a:t>
            </a:r>
            <a:r>
              <a:rPr lang="en-US" dirty="0" err="1"/>
              <a:t>SystemVerilog</a:t>
            </a:r>
            <a:r>
              <a:rPr lang="en-US" dirty="0"/>
              <a:t>, it will make your life easier if you use .</a:t>
            </a:r>
            <a:r>
              <a:rPr lang="en-US" dirty="0" err="1"/>
              <a:t>sv</a:t>
            </a:r>
            <a:r>
              <a:rPr lang="en-US" dirty="0"/>
              <a:t> for your files.</a:t>
            </a:r>
          </a:p>
        </p:txBody>
      </p:sp>
      <p:sp>
        <p:nvSpPr>
          <p:cNvPr id="4" name="Footer Placeholder 3">
            <a:extLst>
              <a:ext uri="{FF2B5EF4-FFF2-40B4-BE49-F238E27FC236}">
                <a16:creationId xmlns:a16="http://schemas.microsoft.com/office/drawing/2014/main" id="{5866A85A-1B0B-FAA7-E46F-A2675765CB74}"/>
              </a:ext>
            </a:extLst>
          </p:cNvPr>
          <p:cNvSpPr>
            <a:spLocks noGrp="1"/>
          </p:cNvSpPr>
          <p:nvPr>
            <p:ph type="ftr" sz="quarter" idx="11"/>
          </p:nvPr>
        </p:nvSpPr>
        <p:spPr/>
        <p:txBody>
          <a:bodyPr/>
          <a:lstStyle/>
          <a:p>
            <a:r>
              <a:rPr lang="en-US"/>
              <a:t>Slide Set #6</a:t>
            </a:r>
          </a:p>
        </p:txBody>
      </p:sp>
      <p:sp>
        <p:nvSpPr>
          <p:cNvPr id="5" name="Slide Number Placeholder 4">
            <a:extLst>
              <a:ext uri="{FF2B5EF4-FFF2-40B4-BE49-F238E27FC236}">
                <a16:creationId xmlns:a16="http://schemas.microsoft.com/office/drawing/2014/main" id="{5DEB29E2-B32A-ED0B-7BA8-EED6150BC3E6}"/>
              </a:ext>
            </a:extLst>
          </p:cNvPr>
          <p:cNvSpPr>
            <a:spLocks noGrp="1"/>
          </p:cNvSpPr>
          <p:nvPr>
            <p:ph type="sldNum" sz="quarter" idx="12"/>
          </p:nvPr>
        </p:nvSpPr>
        <p:spPr/>
        <p:txBody>
          <a:bodyPr/>
          <a:lstStyle/>
          <a:p>
            <a:fld id="{6F344C7A-0D93-FE43-BBB8-6C733ACB5A1E}" type="slidenum">
              <a:rPr lang="en-US" smtClean="0"/>
              <a:t>18</a:t>
            </a:fld>
            <a:endParaRPr lang="en-US"/>
          </a:p>
        </p:txBody>
      </p:sp>
    </p:spTree>
    <p:extLst>
      <p:ext uri="{BB962C8B-B14F-4D97-AF65-F5344CB8AC3E}">
        <p14:creationId xmlns:p14="http://schemas.microsoft.com/office/powerpoint/2010/main" val="4167476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Boolean Expressions in Verilog</a:t>
            </a:r>
          </a:p>
        </p:txBody>
      </p:sp>
      <p:sp>
        <p:nvSpPr>
          <p:cNvPr id="3" name="Content Placeholder 2"/>
          <p:cNvSpPr>
            <a:spLocks noGrp="1"/>
          </p:cNvSpPr>
          <p:nvPr>
            <p:ph idx="1"/>
          </p:nvPr>
        </p:nvSpPr>
        <p:spPr/>
        <p:txBody>
          <a:bodyPr/>
          <a:lstStyle/>
          <a:p>
            <a:r>
              <a:rPr lang="en-US" dirty="0"/>
              <a:t>Verilog uses </a:t>
            </a:r>
            <a:r>
              <a:rPr lang="en-US" b="1" dirty="0">
                <a:solidFill>
                  <a:srgbClr val="0000FF"/>
                </a:solidFill>
              </a:rPr>
              <a:t>&amp;</a:t>
            </a:r>
            <a:r>
              <a:rPr lang="en-US" dirty="0"/>
              <a:t>, </a:t>
            </a:r>
            <a:r>
              <a:rPr lang="en-US" b="1" dirty="0">
                <a:solidFill>
                  <a:srgbClr val="0000FF"/>
                </a:solidFill>
              </a:rPr>
              <a:t>|</a:t>
            </a:r>
            <a:r>
              <a:rPr lang="en-US" dirty="0"/>
              <a:t>, and </a:t>
            </a:r>
            <a:r>
              <a:rPr lang="en-US" b="1" dirty="0">
                <a:solidFill>
                  <a:srgbClr val="0000FF"/>
                </a:solidFill>
              </a:rPr>
              <a:t>~ </a:t>
            </a:r>
            <a:r>
              <a:rPr lang="en-US" dirty="0"/>
              <a:t>to represent AND, OR, and NOT, respectively.</a:t>
            </a:r>
          </a:p>
          <a:p>
            <a:r>
              <a:rPr lang="en-US" dirty="0"/>
              <a:t>Verilog uses </a:t>
            </a:r>
            <a:r>
              <a:rPr lang="en-US" b="1" dirty="0">
                <a:solidFill>
                  <a:srgbClr val="0000FF"/>
                </a:solidFill>
              </a:rPr>
              <a:t>^</a:t>
            </a:r>
            <a:r>
              <a:rPr lang="en-US" dirty="0"/>
              <a:t> for exclusive-OR. </a:t>
            </a:r>
          </a:p>
          <a:p>
            <a:endParaRPr lang="en-US" dirty="0"/>
          </a:p>
          <a:p>
            <a:r>
              <a:rPr lang="en-US" dirty="0"/>
              <a:t>Avoid using </a:t>
            </a:r>
            <a:r>
              <a:rPr lang="en-US" dirty="0">
                <a:solidFill>
                  <a:srgbClr val="0000FF"/>
                </a:solidFill>
              </a:rPr>
              <a:t>!</a:t>
            </a:r>
            <a:r>
              <a:rPr lang="en-US" dirty="0"/>
              <a:t> for NOT (we’ll see why later).</a:t>
            </a:r>
          </a:p>
          <a:p>
            <a:endParaRPr lang="en-US" dirty="0"/>
          </a:p>
        </p:txBody>
      </p:sp>
      <p:sp>
        <p:nvSpPr>
          <p:cNvPr id="4" name="TextBox 3"/>
          <p:cNvSpPr txBox="1"/>
          <p:nvPr/>
        </p:nvSpPr>
        <p:spPr>
          <a:xfrm>
            <a:off x="6629400" y="6488668"/>
            <a:ext cx="1752600" cy="369332"/>
          </a:xfrm>
          <a:prstGeom prst="rect">
            <a:avLst/>
          </a:prstGeom>
          <a:noFill/>
        </p:spPr>
        <p:txBody>
          <a:bodyPr wrap="square" rtlCol="0">
            <a:spAutoFit/>
          </a:bodyPr>
          <a:lstStyle/>
          <a:p>
            <a:r>
              <a:rPr lang="en-US" dirty="0">
                <a:solidFill>
                  <a:schemeClr val="tx1">
                    <a:lumMod val="50000"/>
                    <a:lumOff val="50000"/>
                  </a:schemeClr>
                </a:solidFill>
              </a:rPr>
              <a:t>Text: Dally §3.6</a:t>
            </a:r>
          </a:p>
        </p:txBody>
      </p:sp>
      <p:sp>
        <p:nvSpPr>
          <p:cNvPr id="6" name="Slide Number Placeholder 5"/>
          <p:cNvSpPr>
            <a:spLocks noGrp="1"/>
          </p:cNvSpPr>
          <p:nvPr>
            <p:ph type="sldNum" sz="quarter" idx="12"/>
          </p:nvPr>
        </p:nvSpPr>
        <p:spPr/>
        <p:txBody>
          <a:bodyPr/>
          <a:lstStyle/>
          <a:p>
            <a:fld id="{91428E00-80DD-2147-9602-1B9AC9547B01}" type="slidenum">
              <a:rPr lang="en-US" smtClean="0"/>
              <a:t>19</a:t>
            </a:fld>
            <a:endParaRPr lang="en-US"/>
          </a:p>
        </p:txBody>
      </p:sp>
      <p:sp>
        <p:nvSpPr>
          <p:cNvPr id="7" name="Footer Placeholder 6">
            <a:extLst>
              <a:ext uri="{FF2B5EF4-FFF2-40B4-BE49-F238E27FC236}">
                <a16:creationId xmlns:a16="http://schemas.microsoft.com/office/drawing/2014/main" id="{5EE05C72-4592-1C49-838F-317A18942C1E}"/>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1916956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5139"/>
            <a:ext cx="9144000" cy="5888736"/>
          </a:xfrm>
          <a:prstGeom prst="rect">
            <a:avLst/>
          </a:prstGeom>
        </p:spPr>
      </p:pic>
      <p:sp>
        <p:nvSpPr>
          <p:cNvPr id="50181" name="AutoShape 5" descr="main20080711"/>
          <p:cNvSpPr>
            <a:spLocks noChangeAspect="1" noChangeArrowheads="1"/>
          </p:cNvSpPr>
          <p:nvPr/>
        </p:nvSpPr>
        <p:spPr bwMode="auto">
          <a:xfrm>
            <a:off x="4419600" y="3276600"/>
            <a:ext cx="304800" cy="304800"/>
          </a:xfrm>
          <a:prstGeom prst="rect">
            <a:avLst/>
          </a:prstGeom>
          <a:noFill/>
          <a:ln w="9525">
            <a:noFill/>
            <a:miter lim="800000"/>
            <a:headEnd/>
            <a:tailEnd/>
          </a:ln>
        </p:spPr>
        <p:txBody>
          <a:bodyPr>
            <a:prstTxWarp prst="textNoShape">
              <a:avLst/>
            </a:prstTxWarp>
          </a:bodyPr>
          <a:lstStyle/>
          <a:p>
            <a:endParaRPr lang="en-US"/>
          </a:p>
        </p:txBody>
      </p:sp>
      <p:sp>
        <p:nvSpPr>
          <p:cNvPr id="50182" name="AutoShape 6" descr="main20080711"/>
          <p:cNvSpPr>
            <a:spLocks noChangeAspect="1" noChangeArrowheads="1"/>
          </p:cNvSpPr>
          <p:nvPr/>
        </p:nvSpPr>
        <p:spPr bwMode="auto">
          <a:xfrm>
            <a:off x="4419600" y="3276600"/>
            <a:ext cx="304800" cy="304800"/>
          </a:xfrm>
          <a:prstGeom prst="rect">
            <a:avLst/>
          </a:prstGeom>
          <a:noFill/>
          <a:ln w="9525">
            <a:noFill/>
            <a:miter lim="800000"/>
            <a:headEnd/>
            <a:tailEnd/>
          </a:ln>
        </p:spPr>
        <p:txBody>
          <a:bodyPr>
            <a:prstTxWarp prst="textNoShape">
              <a:avLst/>
            </a:prstTxWarp>
          </a:bodyPr>
          <a:lstStyle/>
          <a:p>
            <a:endParaRPr lang="en-US"/>
          </a:p>
        </p:txBody>
      </p:sp>
      <p:sp>
        <p:nvSpPr>
          <p:cNvPr id="9" name="Slide Number Placeholder 8"/>
          <p:cNvSpPr>
            <a:spLocks noGrp="1"/>
          </p:cNvSpPr>
          <p:nvPr>
            <p:ph type="sldNum" sz="quarter" idx="12"/>
          </p:nvPr>
        </p:nvSpPr>
        <p:spPr/>
        <p:txBody>
          <a:bodyPr/>
          <a:lstStyle/>
          <a:p>
            <a:pPr>
              <a:defRPr/>
            </a:pPr>
            <a:fld id="{D0D1DCD0-B726-524A-BB5F-A8A7C19147CE}" type="slidenum">
              <a:rPr lang="en-US" smtClean="0"/>
              <a:pPr>
                <a:defRPr/>
              </a:pPr>
              <a:t>2</a:t>
            </a:fld>
            <a:endParaRPr lang="en-US" dirty="0">
              <a:latin typeface="Times" pitchFamily="-108" charset="0"/>
            </a:endParaRPr>
          </a:p>
        </p:txBody>
      </p:sp>
      <p:sp>
        <p:nvSpPr>
          <p:cNvPr id="10" name="Rectangle 9"/>
          <p:cNvSpPr/>
          <p:nvPr/>
        </p:nvSpPr>
        <p:spPr>
          <a:xfrm>
            <a:off x="3581400" y="2438400"/>
            <a:ext cx="1143000" cy="1143000"/>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273808" cy="938784"/>
          </a:xfrm>
          <a:prstGeom prst="rect">
            <a:avLst/>
          </a:prstGeom>
        </p:spPr>
      </p:pic>
      <p:sp>
        <p:nvSpPr>
          <p:cNvPr id="50184" name="Freeform 8"/>
          <p:cNvSpPr>
            <a:spLocks/>
          </p:cNvSpPr>
          <p:nvPr/>
        </p:nvSpPr>
        <p:spPr bwMode="auto">
          <a:xfrm>
            <a:off x="2125663" y="811213"/>
            <a:ext cx="976312" cy="623887"/>
          </a:xfrm>
          <a:custGeom>
            <a:avLst/>
            <a:gdLst>
              <a:gd name="T0" fmla="*/ 0 w 615"/>
              <a:gd name="T1" fmla="*/ 0 h 393"/>
              <a:gd name="T2" fmla="*/ 2147483647 w 615"/>
              <a:gd name="T3" fmla="*/ 2147483647 h 393"/>
              <a:gd name="T4" fmla="*/ 2147483647 w 615"/>
              <a:gd name="T5" fmla="*/ 2147483647 h 393"/>
              <a:gd name="T6" fmla="*/ 0 60000 65536"/>
              <a:gd name="T7" fmla="*/ 0 60000 65536"/>
              <a:gd name="T8" fmla="*/ 0 60000 65536"/>
              <a:gd name="T9" fmla="*/ 0 w 615"/>
              <a:gd name="T10" fmla="*/ 0 h 393"/>
              <a:gd name="T11" fmla="*/ 615 w 615"/>
              <a:gd name="T12" fmla="*/ 393 h 393"/>
            </a:gdLst>
            <a:ahLst/>
            <a:cxnLst>
              <a:cxn ang="T6">
                <a:pos x="T0" y="T1"/>
              </a:cxn>
              <a:cxn ang="T7">
                <a:pos x="T2" y="T3"/>
              </a:cxn>
              <a:cxn ang="T8">
                <a:pos x="T4" y="T5"/>
              </a:cxn>
            </a:cxnLst>
            <a:rect l="T9" t="T10" r="T11" b="T12"/>
            <a:pathLst>
              <a:path w="615" h="393">
                <a:moveTo>
                  <a:pt x="0" y="0"/>
                </a:moveTo>
                <a:cubicBezTo>
                  <a:pt x="165" y="15"/>
                  <a:pt x="330" y="31"/>
                  <a:pt x="432" y="96"/>
                </a:cubicBezTo>
                <a:cubicBezTo>
                  <a:pt x="534" y="161"/>
                  <a:pt x="584" y="342"/>
                  <a:pt x="615" y="393"/>
                </a:cubicBezTo>
              </a:path>
            </a:pathLst>
          </a:custGeom>
          <a:noFill/>
          <a:ln w="76200">
            <a:solidFill>
              <a:srgbClr val="000099"/>
            </a:solidFill>
            <a:round/>
            <a:headEnd/>
            <a:tailEnd type="triangle" w="lg" len="lg"/>
          </a:ln>
        </p:spPr>
        <p:txBody>
          <a:bodyPr wrap="none" anchor="ctr">
            <a:prstTxWarp prst="textNoShape">
              <a:avLst/>
            </a:prstTxWarp>
            <a:spAutoFit/>
          </a:bodyPr>
          <a:lstStyle/>
          <a:p>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7639" y="-1"/>
            <a:ext cx="3943256" cy="4859555"/>
          </a:xfrm>
          <a:prstGeom prst="rect">
            <a:avLst/>
          </a:prstGeom>
        </p:spPr>
      </p:pic>
      <p:sp>
        <p:nvSpPr>
          <p:cNvPr id="5" name="TextBox 4"/>
          <p:cNvSpPr txBox="1"/>
          <p:nvPr/>
        </p:nvSpPr>
        <p:spPr>
          <a:xfrm>
            <a:off x="5410200" y="4267200"/>
            <a:ext cx="2964273" cy="215444"/>
          </a:xfrm>
          <a:prstGeom prst="rect">
            <a:avLst/>
          </a:prstGeom>
          <a:noFill/>
        </p:spPr>
        <p:txBody>
          <a:bodyPr wrap="none" rtlCol="0">
            <a:spAutoFit/>
          </a:bodyPr>
          <a:lstStyle/>
          <a:p>
            <a:r>
              <a:rPr lang="en-US" sz="800" dirty="0">
                <a:solidFill>
                  <a:srgbClr val="0000FF"/>
                </a:solidFill>
              </a:rPr>
              <a:t>[http://</a:t>
            </a:r>
            <a:r>
              <a:rPr lang="en-US" sz="800" dirty="0" err="1">
                <a:solidFill>
                  <a:srgbClr val="0000FF"/>
                </a:solidFill>
              </a:rPr>
              <a:t>vlsiarch.eecs.harvard.edu</a:t>
            </a:r>
            <a:r>
              <a:rPr lang="en-US" sz="800" dirty="0">
                <a:solidFill>
                  <a:srgbClr val="0000FF"/>
                </a:solidFill>
              </a:rPr>
              <a:t>/accelerators/die-photo-analysis]</a:t>
            </a:r>
          </a:p>
        </p:txBody>
      </p:sp>
      <p:sp>
        <p:nvSpPr>
          <p:cNvPr id="6" name="TextBox 5"/>
          <p:cNvSpPr txBox="1"/>
          <p:nvPr/>
        </p:nvSpPr>
        <p:spPr>
          <a:xfrm>
            <a:off x="5536406" y="298012"/>
            <a:ext cx="3016660" cy="1200329"/>
          </a:xfrm>
          <a:prstGeom prst="rect">
            <a:avLst/>
          </a:prstGeom>
          <a:noFill/>
        </p:spPr>
        <p:txBody>
          <a:bodyPr wrap="none" rtlCol="0">
            <a:spAutoFit/>
          </a:bodyPr>
          <a:lstStyle/>
          <a:p>
            <a:r>
              <a:rPr lang="en-US" sz="2400" dirty="0">
                <a:solidFill>
                  <a:srgbClr val="0000FF"/>
                </a:solidFill>
              </a:rPr>
              <a:t>Apple A8 die photo </a:t>
            </a:r>
          </a:p>
          <a:p>
            <a:r>
              <a:rPr lang="en-US" sz="2400" dirty="0">
                <a:solidFill>
                  <a:srgbClr val="0000FF"/>
                </a:solidFill>
              </a:rPr>
              <a:t>(application processor </a:t>
            </a:r>
          </a:p>
          <a:p>
            <a:r>
              <a:rPr lang="en-US" sz="2400" dirty="0">
                <a:solidFill>
                  <a:srgbClr val="0000FF"/>
                </a:solidFill>
              </a:rPr>
              <a:t>used in iPhone 6)</a:t>
            </a:r>
          </a:p>
        </p:txBody>
      </p:sp>
      <p:sp>
        <p:nvSpPr>
          <p:cNvPr id="8" name="Footer Placeholder 7">
            <a:extLst>
              <a:ext uri="{FF2B5EF4-FFF2-40B4-BE49-F238E27FC236}">
                <a16:creationId xmlns:a16="http://schemas.microsoft.com/office/drawing/2014/main" id="{FF44FC5B-E46F-DB42-B020-BE81458019CE}"/>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182503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0184" grpId="0" animBg="1"/>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C7F84-901B-90B8-FF81-E4D949583CD6}"/>
              </a:ext>
            </a:extLst>
          </p:cNvPr>
          <p:cNvSpPr>
            <a:spLocks noGrp="1"/>
          </p:cNvSpPr>
          <p:nvPr>
            <p:ph type="title"/>
          </p:nvPr>
        </p:nvSpPr>
        <p:spPr/>
        <p:txBody>
          <a:bodyPr/>
          <a:lstStyle/>
          <a:p>
            <a:r>
              <a:rPr lang="en-US" dirty="0"/>
              <a:t>Continuous assignment</a:t>
            </a:r>
          </a:p>
        </p:txBody>
      </p:sp>
      <p:sp>
        <p:nvSpPr>
          <p:cNvPr id="3" name="Content Placeholder 2">
            <a:extLst>
              <a:ext uri="{FF2B5EF4-FFF2-40B4-BE49-F238E27FC236}">
                <a16:creationId xmlns:a16="http://schemas.microsoft.com/office/drawing/2014/main" id="{EB131164-2065-7F7D-0D54-93041361DE80}"/>
              </a:ext>
            </a:extLst>
          </p:cNvPr>
          <p:cNvSpPr>
            <a:spLocks noGrp="1"/>
          </p:cNvSpPr>
          <p:nvPr>
            <p:ph idx="1"/>
          </p:nvPr>
        </p:nvSpPr>
        <p:spPr/>
        <p:txBody>
          <a:bodyPr/>
          <a:lstStyle/>
          <a:p>
            <a:pPr marL="0" indent="0">
              <a:buNone/>
            </a:pPr>
            <a:r>
              <a:rPr lang="en-US" dirty="0"/>
              <a:t>We can instantiate logic and connect it together with a type of statement called a continuous assignment.  As the name suggests, it is always active (always happening):</a:t>
            </a:r>
          </a:p>
          <a:p>
            <a:pPr marL="0" indent="0">
              <a:buNone/>
            </a:pPr>
            <a:endParaRPr lang="en-US" dirty="0"/>
          </a:p>
        </p:txBody>
      </p:sp>
      <p:sp>
        <p:nvSpPr>
          <p:cNvPr id="4" name="Footer Placeholder 3">
            <a:extLst>
              <a:ext uri="{FF2B5EF4-FFF2-40B4-BE49-F238E27FC236}">
                <a16:creationId xmlns:a16="http://schemas.microsoft.com/office/drawing/2014/main" id="{61F4B589-2C6E-219B-9DA7-6C6FE9DF06E5}"/>
              </a:ext>
            </a:extLst>
          </p:cNvPr>
          <p:cNvSpPr>
            <a:spLocks noGrp="1"/>
          </p:cNvSpPr>
          <p:nvPr>
            <p:ph type="ftr" sz="quarter" idx="11"/>
          </p:nvPr>
        </p:nvSpPr>
        <p:spPr/>
        <p:txBody>
          <a:bodyPr/>
          <a:lstStyle/>
          <a:p>
            <a:r>
              <a:rPr lang="en-US"/>
              <a:t>Slide Set #6</a:t>
            </a:r>
          </a:p>
        </p:txBody>
      </p:sp>
      <p:sp>
        <p:nvSpPr>
          <p:cNvPr id="5" name="Slide Number Placeholder 4">
            <a:extLst>
              <a:ext uri="{FF2B5EF4-FFF2-40B4-BE49-F238E27FC236}">
                <a16:creationId xmlns:a16="http://schemas.microsoft.com/office/drawing/2014/main" id="{98AFEDEB-56D3-C841-9AFA-28B7081FB736}"/>
              </a:ext>
            </a:extLst>
          </p:cNvPr>
          <p:cNvSpPr>
            <a:spLocks noGrp="1"/>
          </p:cNvSpPr>
          <p:nvPr>
            <p:ph type="sldNum" sz="quarter" idx="12"/>
          </p:nvPr>
        </p:nvSpPr>
        <p:spPr/>
        <p:txBody>
          <a:bodyPr/>
          <a:lstStyle/>
          <a:p>
            <a:fld id="{6F344C7A-0D93-FE43-BBB8-6C733ACB5A1E}" type="slidenum">
              <a:rPr lang="en-US" smtClean="0"/>
              <a:t>20</a:t>
            </a:fld>
            <a:endParaRPr lang="en-US"/>
          </a:p>
        </p:txBody>
      </p:sp>
      <p:sp>
        <p:nvSpPr>
          <p:cNvPr id="6" name="Rectangle 3">
            <a:extLst>
              <a:ext uri="{FF2B5EF4-FFF2-40B4-BE49-F238E27FC236}">
                <a16:creationId xmlns:a16="http://schemas.microsoft.com/office/drawing/2014/main" id="{C752A539-A27E-C7B8-006B-CE2BF8CE095E}"/>
              </a:ext>
            </a:extLst>
          </p:cNvPr>
          <p:cNvSpPr txBox="1">
            <a:spLocks noChangeArrowheads="1"/>
          </p:cNvSpPr>
          <p:nvPr/>
        </p:nvSpPr>
        <p:spPr>
          <a:xfrm>
            <a:off x="685800" y="4191000"/>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Tx/>
              <a:buNone/>
              <a:tabLst>
                <a:tab pos="914400" algn="l"/>
                <a:tab pos="1371600" algn="l"/>
                <a:tab pos="1828800" algn="l"/>
              </a:tabLst>
            </a:pPr>
            <a:r>
              <a:rPr lang="en-US" sz="2000" b="1" dirty="0">
                <a:latin typeface="Consolas" panose="020B0609020204030204" pitchFamily="49" charset="0"/>
                <a:ea typeface="ＭＳ Ｐゴシック" pitchFamily="34" charset="-128"/>
                <a:cs typeface="Consolas" panose="020B0609020204030204" pitchFamily="49" charset="0"/>
              </a:rPr>
              <a:t>			     			</a:t>
            </a:r>
          </a:p>
          <a:p>
            <a:pPr marL="457200" indent="-457200">
              <a:buFontTx/>
              <a:buNone/>
              <a:tabLst>
                <a:tab pos="914400" algn="l"/>
                <a:tab pos="1371600" algn="l"/>
                <a:tab pos="1828800" algn="l"/>
              </a:tabLst>
            </a:pPr>
            <a:r>
              <a:rPr lang="en-US" sz="2000" b="1" dirty="0">
                <a:solidFill>
                  <a:srgbClr val="C00000"/>
                </a:solidFill>
                <a:latin typeface="Consolas" panose="020B0609020204030204" pitchFamily="49" charset="0"/>
                <a:ea typeface="ＭＳ Ｐゴシック" pitchFamily="34" charset="-128"/>
                <a:cs typeface="Consolas" panose="020B0609020204030204" pitchFamily="49" charset="0"/>
              </a:rPr>
              <a:t>  assign</a:t>
            </a:r>
            <a:r>
              <a:rPr lang="en-US" sz="2000" b="1" dirty="0">
                <a:latin typeface="Consolas" panose="020B0609020204030204" pitchFamily="49" charset="0"/>
                <a:ea typeface="ＭＳ Ｐゴシック" pitchFamily="34" charset="-128"/>
                <a:cs typeface="Consolas" panose="020B0609020204030204" pitchFamily="49" charset="0"/>
              </a:rPr>
              <a:t> </a:t>
            </a:r>
            <a:r>
              <a:rPr lang="en-US" sz="2000" i="1" dirty="0">
                <a:latin typeface="Consolas" panose="020B0609020204030204" pitchFamily="49" charset="0"/>
                <a:ea typeface="ＭＳ Ｐゴシック" pitchFamily="34" charset="-128"/>
                <a:cs typeface="Consolas" panose="020B0609020204030204" pitchFamily="49" charset="0"/>
              </a:rPr>
              <a:t>&lt;wire&gt; </a:t>
            </a:r>
            <a:r>
              <a:rPr lang="en-US" sz="20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2000" dirty="0">
                <a:latin typeface="Consolas" panose="020B0609020204030204" pitchFamily="49" charset="0"/>
                <a:ea typeface="ＭＳ Ｐゴシック" pitchFamily="34" charset="-128"/>
                <a:cs typeface="Consolas" panose="020B0609020204030204" pitchFamily="49" charset="0"/>
              </a:rPr>
              <a:t> </a:t>
            </a:r>
            <a:r>
              <a:rPr lang="en-US" sz="2000" i="1" dirty="0">
                <a:latin typeface="Consolas" panose="020B0609020204030204" pitchFamily="49" charset="0"/>
                <a:ea typeface="ＭＳ Ｐゴシック" pitchFamily="34" charset="-128"/>
                <a:cs typeface="Consolas" panose="020B0609020204030204" pitchFamily="49" charset="0"/>
              </a:rPr>
              <a:t>&lt;expression (with wires or regs)&gt;</a:t>
            </a:r>
            <a:r>
              <a:rPr lang="en-US" sz="2000" dirty="0">
                <a:solidFill>
                  <a:srgbClr val="0000FF"/>
                </a:solidFill>
                <a:latin typeface="Consolas" panose="020B0609020204030204" pitchFamily="49" charset="0"/>
                <a:ea typeface="ＭＳ Ｐゴシック" pitchFamily="34" charset="-128"/>
                <a:cs typeface="Consolas" panose="020B0609020204030204" pitchFamily="49" charset="0"/>
              </a:rPr>
              <a:t>;</a:t>
            </a:r>
          </a:p>
          <a:p>
            <a:pPr>
              <a:lnSpc>
                <a:spcPct val="90000"/>
              </a:lnSpc>
              <a:buFontTx/>
              <a:buNone/>
            </a:pPr>
            <a:endParaRPr lang="en-US" sz="2000" dirty="0"/>
          </a:p>
        </p:txBody>
      </p:sp>
    </p:spTree>
    <p:extLst>
      <p:ext uri="{BB962C8B-B14F-4D97-AF65-F5344CB8AC3E}">
        <p14:creationId xmlns:p14="http://schemas.microsoft.com/office/powerpoint/2010/main" val="170501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2" name="Rectangle 3"/>
          <p:cNvSpPr>
            <a:spLocks noGrp="1" noChangeArrowheads="1"/>
          </p:cNvSpPr>
          <p:nvPr>
            <p:ph type="body" idx="1"/>
          </p:nvPr>
        </p:nvSpPr>
        <p:spPr>
          <a:xfrm>
            <a:off x="457200" y="1600201"/>
            <a:ext cx="8229600" cy="2438400"/>
          </a:xfrm>
        </p:spPr>
        <p:txBody>
          <a:bodyPr>
            <a:normAutofit/>
          </a:bodyPr>
          <a:lstStyle/>
          <a:p>
            <a:pPr eaLnBrk="1" hangingPunct="1">
              <a:lnSpc>
                <a:spcPct val="90000"/>
              </a:lnSpc>
              <a:buFontTx/>
              <a:buNone/>
            </a:pPr>
            <a:r>
              <a:rPr lang="en-US" sz="2000" dirty="0"/>
              <a:t>Example: Verilog description of an AND gate (</a:t>
            </a:r>
            <a:r>
              <a:rPr lang="en-US" sz="2000" b="1" dirty="0"/>
              <a:t>older K&amp;R style</a:t>
            </a:r>
            <a:r>
              <a:rPr lang="en-US" sz="2000" dirty="0"/>
              <a:t>):</a:t>
            </a:r>
          </a:p>
          <a:p>
            <a:pPr eaLnBrk="1" hangingPunct="1">
              <a:lnSpc>
                <a:spcPct val="90000"/>
              </a:lnSpc>
              <a:buFontTx/>
              <a:buNone/>
            </a:pPr>
            <a:endParaRPr lang="en-US" sz="2000" dirty="0"/>
          </a:p>
          <a:p>
            <a:pPr eaLnBrk="1" hangingPunct="1">
              <a:lnSpc>
                <a:spcPct val="90000"/>
              </a:lnSpc>
              <a:buFontTx/>
              <a:buNone/>
            </a:pPr>
            <a:endParaRPr lang="en-US" sz="2000" dirty="0"/>
          </a:p>
          <a:p>
            <a:pPr eaLnBrk="1" hangingPunct="1">
              <a:lnSpc>
                <a:spcPct val="90000"/>
              </a:lnSpc>
              <a:buFontTx/>
              <a:buNone/>
            </a:pPr>
            <a:endParaRPr lang="en-US" sz="2000" dirty="0"/>
          </a:p>
        </p:txBody>
      </p:sp>
      <p:sp>
        <p:nvSpPr>
          <p:cNvPr id="8" name="Title 7"/>
          <p:cNvSpPr>
            <a:spLocks noGrp="1"/>
          </p:cNvSpPr>
          <p:nvPr>
            <p:ph type="title"/>
          </p:nvPr>
        </p:nvSpPr>
        <p:spPr/>
        <p:txBody>
          <a:bodyPr/>
          <a:lstStyle/>
          <a:p>
            <a:endParaRPr lang="en-US"/>
          </a:p>
        </p:txBody>
      </p:sp>
      <p:sp>
        <p:nvSpPr>
          <p:cNvPr id="6" name="Slide Number Placeholder 5"/>
          <p:cNvSpPr>
            <a:spLocks noGrp="1"/>
          </p:cNvSpPr>
          <p:nvPr>
            <p:ph type="sldNum" sz="quarter" idx="12"/>
          </p:nvPr>
        </p:nvSpPr>
        <p:spPr/>
        <p:txBody>
          <a:bodyPr/>
          <a:lstStyle/>
          <a:p>
            <a:pPr>
              <a:defRPr/>
            </a:pPr>
            <a:r>
              <a:rPr lang="en-CA"/>
              <a:t>Slide Set 2,  Page </a:t>
            </a:r>
            <a:fld id="{C7F224E1-394A-AA48-A26B-3038BC2D817A}" type="slidenum">
              <a:rPr lang="en-CA" smtClean="0"/>
              <a:pPr>
                <a:defRPr/>
              </a:pPr>
              <a:t>21</a:t>
            </a:fld>
            <a:endParaRPr lang="en-CA" dirty="0"/>
          </a:p>
        </p:txBody>
      </p:sp>
      <p:sp>
        <p:nvSpPr>
          <p:cNvPr id="5" name="AutoShape 4">
            <a:extLst>
              <a:ext uri="{FF2B5EF4-FFF2-40B4-BE49-F238E27FC236}">
                <a16:creationId xmlns:a16="http://schemas.microsoft.com/office/drawing/2014/main" id="{1C0F9EEA-4FA5-CA4D-99BD-82096E4D95CA}"/>
              </a:ext>
            </a:extLst>
          </p:cNvPr>
          <p:cNvSpPr>
            <a:spLocks noChangeArrowheads="1"/>
          </p:cNvSpPr>
          <p:nvPr/>
        </p:nvSpPr>
        <p:spPr bwMode="auto">
          <a:xfrm>
            <a:off x="533400" y="2255838"/>
            <a:ext cx="2393950" cy="411162"/>
          </a:xfrm>
          <a:prstGeom prst="wedgeRoundRectCallout">
            <a:avLst>
              <a:gd name="adj1" fmla="val -30106"/>
              <a:gd name="adj2" fmla="val 118727"/>
              <a:gd name="adj3" fmla="val 16667"/>
            </a:avLst>
          </a:prstGeom>
          <a:solidFill>
            <a:srgbClr val="FFFF99"/>
          </a:solidFill>
          <a:ln w="9525">
            <a:solidFill>
              <a:srgbClr val="000000"/>
            </a:solidFill>
            <a:miter lim="800000"/>
            <a:headEnd/>
            <a:tailEnd/>
          </a:ln>
        </p:spPr>
        <p:txBody>
          <a:bodyPr/>
          <a:lstStyle/>
          <a:p>
            <a:pPr algn="l">
              <a:spcBef>
                <a:spcPct val="0"/>
              </a:spcBef>
            </a:pPr>
            <a:r>
              <a:rPr lang="en-US" sz="1800" b="0" dirty="0"/>
              <a:t>Module declaration</a:t>
            </a:r>
          </a:p>
        </p:txBody>
      </p:sp>
      <p:sp>
        <p:nvSpPr>
          <p:cNvPr id="7" name="AutoShape 6">
            <a:extLst>
              <a:ext uri="{FF2B5EF4-FFF2-40B4-BE49-F238E27FC236}">
                <a16:creationId xmlns:a16="http://schemas.microsoft.com/office/drawing/2014/main" id="{D53991CC-75CC-2144-8523-2CB29646AC7E}"/>
              </a:ext>
            </a:extLst>
          </p:cNvPr>
          <p:cNvSpPr>
            <a:spLocks noChangeArrowheads="1"/>
          </p:cNvSpPr>
          <p:nvPr/>
        </p:nvSpPr>
        <p:spPr bwMode="auto">
          <a:xfrm>
            <a:off x="3782959" y="2318875"/>
            <a:ext cx="1027113" cy="411162"/>
          </a:xfrm>
          <a:prstGeom prst="wedgeRoundRectCallout">
            <a:avLst>
              <a:gd name="adj1" fmla="val -92657"/>
              <a:gd name="adj2" fmla="val 105986"/>
              <a:gd name="adj3" fmla="val 16667"/>
            </a:avLst>
          </a:prstGeom>
          <a:solidFill>
            <a:srgbClr val="FFFF99"/>
          </a:solidFill>
          <a:ln w="9525">
            <a:solidFill>
              <a:srgbClr val="000000"/>
            </a:solidFill>
            <a:miter lim="800000"/>
            <a:headEnd/>
            <a:tailEnd/>
          </a:ln>
        </p:spPr>
        <p:txBody>
          <a:bodyPr/>
          <a:lstStyle/>
          <a:p>
            <a:pPr algn="l">
              <a:spcBef>
                <a:spcPct val="0"/>
              </a:spcBef>
            </a:pPr>
            <a:r>
              <a:rPr lang="en-US" sz="1800" b="0"/>
              <a:t>I/O list</a:t>
            </a:r>
          </a:p>
        </p:txBody>
      </p:sp>
      <p:sp>
        <p:nvSpPr>
          <p:cNvPr id="9" name="AutoShape 7">
            <a:extLst>
              <a:ext uri="{FF2B5EF4-FFF2-40B4-BE49-F238E27FC236}">
                <a16:creationId xmlns:a16="http://schemas.microsoft.com/office/drawing/2014/main" id="{91E8B935-984D-8E4D-B996-3364147CC065}"/>
              </a:ext>
            </a:extLst>
          </p:cNvPr>
          <p:cNvSpPr>
            <a:spLocks noChangeArrowheads="1"/>
          </p:cNvSpPr>
          <p:nvPr/>
        </p:nvSpPr>
        <p:spPr bwMode="auto">
          <a:xfrm>
            <a:off x="2719334" y="3490119"/>
            <a:ext cx="2127250" cy="411162"/>
          </a:xfrm>
          <a:prstGeom prst="wedgeRoundRectCallout">
            <a:avLst>
              <a:gd name="adj1" fmla="val -64868"/>
              <a:gd name="adj2" fmla="val -9471"/>
              <a:gd name="adj3" fmla="val 16667"/>
            </a:avLst>
          </a:prstGeom>
          <a:solidFill>
            <a:srgbClr val="FFFF99"/>
          </a:solidFill>
          <a:ln w="9525">
            <a:solidFill>
              <a:srgbClr val="000000"/>
            </a:solidFill>
            <a:miter lim="800000"/>
            <a:headEnd/>
            <a:tailEnd/>
          </a:ln>
        </p:spPr>
        <p:txBody>
          <a:bodyPr/>
          <a:lstStyle/>
          <a:p>
            <a:pPr algn="l">
              <a:spcBef>
                <a:spcPct val="0"/>
              </a:spcBef>
            </a:pPr>
            <a:r>
              <a:rPr lang="en-US" sz="1800" b="0"/>
              <a:t>Declare I/Os</a:t>
            </a:r>
          </a:p>
        </p:txBody>
      </p:sp>
      <p:sp>
        <p:nvSpPr>
          <p:cNvPr id="10" name="AutoShape 10">
            <a:extLst>
              <a:ext uri="{FF2B5EF4-FFF2-40B4-BE49-F238E27FC236}">
                <a16:creationId xmlns:a16="http://schemas.microsoft.com/office/drawing/2014/main" id="{5A2B2E85-9234-DE4E-9657-474E0F93AB4D}"/>
              </a:ext>
            </a:extLst>
          </p:cNvPr>
          <p:cNvSpPr>
            <a:spLocks noChangeArrowheads="1"/>
          </p:cNvSpPr>
          <p:nvPr/>
        </p:nvSpPr>
        <p:spPr bwMode="auto">
          <a:xfrm>
            <a:off x="4724400" y="5047786"/>
            <a:ext cx="4257675" cy="719138"/>
          </a:xfrm>
          <a:prstGeom prst="wedgeRoundRectCallout">
            <a:avLst>
              <a:gd name="adj1" fmla="val -83444"/>
              <a:gd name="adj2" fmla="val -109602"/>
              <a:gd name="adj3" fmla="val 16667"/>
            </a:avLst>
          </a:prstGeom>
          <a:solidFill>
            <a:srgbClr val="FFFF99"/>
          </a:solidFill>
          <a:ln w="9525">
            <a:solidFill>
              <a:srgbClr val="000000"/>
            </a:solidFill>
            <a:miter lim="800000"/>
            <a:headEnd/>
            <a:tailEnd/>
          </a:ln>
        </p:spPr>
        <p:txBody>
          <a:bodyPr/>
          <a:lstStyle/>
          <a:p>
            <a:pPr algn="l">
              <a:spcBef>
                <a:spcPct val="0"/>
              </a:spcBef>
            </a:pPr>
            <a:r>
              <a:rPr lang="en-US" sz="1800" b="0" dirty="0"/>
              <a:t>An assign statement defines a signal with an equation</a:t>
            </a:r>
          </a:p>
        </p:txBody>
      </p:sp>
      <p:sp>
        <p:nvSpPr>
          <p:cNvPr id="3" name="Footer Placeholder 2">
            <a:extLst>
              <a:ext uri="{FF2B5EF4-FFF2-40B4-BE49-F238E27FC236}">
                <a16:creationId xmlns:a16="http://schemas.microsoft.com/office/drawing/2014/main" id="{328D9311-870B-6247-A2F1-9107038519C4}"/>
              </a:ext>
            </a:extLst>
          </p:cNvPr>
          <p:cNvSpPr>
            <a:spLocks noGrp="1"/>
          </p:cNvSpPr>
          <p:nvPr>
            <p:ph type="ftr" sz="quarter" idx="11"/>
          </p:nvPr>
        </p:nvSpPr>
        <p:spPr/>
        <p:txBody>
          <a:bodyPr/>
          <a:lstStyle/>
          <a:p>
            <a:r>
              <a:rPr lang="en-US"/>
              <a:t>Slide Set #6</a:t>
            </a:r>
          </a:p>
        </p:txBody>
      </p:sp>
      <p:sp>
        <p:nvSpPr>
          <p:cNvPr id="11" name="Rectangle 3">
            <a:extLst>
              <a:ext uri="{FF2B5EF4-FFF2-40B4-BE49-F238E27FC236}">
                <a16:creationId xmlns:a16="http://schemas.microsoft.com/office/drawing/2014/main" id="{C21A4CBF-4902-E740-9923-1538AB41C565}"/>
              </a:ext>
            </a:extLst>
          </p:cNvPr>
          <p:cNvSpPr txBox="1">
            <a:spLocks noChangeArrowheads="1"/>
          </p:cNvSpPr>
          <p:nvPr/>
        </p:nvSpPr>
        <p:spPr>
          <a:xfrm>
            <a:off x="457200" y="2934494"/>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Tx/>
              <a:buNone/>
              <a:tabLst>
                <a:tab pos="914400" algn="l"/>
                <a:tab pos="1371600" algn="l"/>
                <a:tab pos="1828800" algn="l"/>
              </a:tabLst>
            </a:pPr>
            <a:r>
              <a:rPr lang="en-US" sz="2000" b="1" dirty="0">
                <a:solidFill>
                  <a:srgbClr val="C00000"/>
                </a:solidFill>
                <a:latin typeface="Consolas" panose="020B0609020204030204" pitchFamily="49" charset="0"/>
                <a:ea typeface="ＭＳ Ｐゴシック" pitchFamily="34" charset="-128"/>
                <a:cs typeface="Consolas" panose="020B0609020204030204" pitchFamily="49" charset="0"/>
              </a:rPr>
              <a:t>module </a:t>
            </a:r>
            <a:r>
              <a:rPr lang="en-US" sz="2000" dirty="0">
                <a:latin typeface="Consolas" panose="020B0609020204030204" pitchFamily="49" charset="0"/>
                <a:ea typeface="ＭＳ Ｐゴシック" pitchFamily="34" charset="-128"/>
                <a:cs typeface="Consolas" panose="020B0609020204030204" pitchFamily="49" charset="0"/>
              </a:rPr>
              <a:t>AND_GATE</a:t>
            </a:r>
            <a:r>
              <a:rPr lang="en-US" sz="20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2000" dirty="0">
                <a:latin typeface="Consolas" panose="020B0609020204030204" pitchFamily="49" charset="0"/>
                <a:ea typeface="ＭＳ Ｐゴシック" pitchFamily="34" charset="-128"/>
                <a:cs typeface="Consolas" panose="020B0609020204030204" pitchFamily="49" charset="0"/>
              </a:rPr>
              <a:t>a</a:t>
            </a:r>
            <a:r>
              <a:rPr lang="en-US" sz="20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2000" dirty="0">
                <a:latin typeface="Consolas" panose="020B0609020204030204" pitchFamily="49" charset="0"/>
                <a:ea typeface="ＭＳ Ｐゴシック" pitchFamily="34" charset="-128"/>
                <a:cs typeface="Consolas" panose="020B0609020204030204" pitchFamily="49" charset="0"/>
              </a:rPr>
              <a:t> b</a:t>
            </a:r>
            <a:r>
              <a:rPr lang="en-US" sz="20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2000" dirty="0">
                <a:latin typeface="Consolas" panose="020B0609020204030204" pitchFamily="49" charset="0"/>
                <a:ea typeface="ＭＳ Ｐゴシック" pitchFamily="34" charset="-128"/>
                <a:cs typeface="Consolas" panose="020B0609020204030204" pitchFamily="49" charset="0"/>
              </a:rPr>
              <a:t> c</a:t>
            </a:r>
            <a:r>
              <a:rPr lang="en-US" sz="2000" dirty="0">
                <a:solidFill>
                  <a:srgbClr val="0000FF"/>
                </a:solidFill>
                <a:latin typeface="Consolas" panose="020B0609020204030204" pitchFamily="49" charset="0"/>
                <a:ea typeface="ＭＳ Ｐゴシック" pitchFamily="34" charset="-128"/>
                <a:cs typeface="Consolas" panose="020B0609020204030204" pitchFamily="49" charset="0"/>
              </a:rPr>
              <a:t>);</a:t>
            </a:r>
          </a:p>
          <a:p>
            <a:pPr marL="457200" indent="-457200">
              <a:buFontTx/>
              <a:buNone/>
              <a:tabLst>
                <a:tab pos="914400" algn="l"/>
                <a:tab pos="1371600" algn="l"/>
                <a:tab pos="1828800" algn="l"/>
              </a:tabLst>
            </a:pPr>
            <a:r>
              <a:rPr lang="en-US" sz="2000" b="1" dirty="0">
                <a:latin typeface="Consolas" panose="020B0609020204030204" pitchFamily="49" charset="0"/>
                <a:ea typeface="ＭＳ Ｐゴシック" pitchFamily="34" charset="-128"/>
                <a:cs typeface="Consolas" panose="020B0609020204030204" pitchFamily="49" charset="0"/>
              </a:rPr>
              <a:t>  </a:t>
            </a:r>
            <a:r>
              <a:rPr lang="en-US" sz="2000" b="1" dirty="0">
                <a:solidFill>
                  <a:srgbClr val="C00000"/>
                </a:solidFill>
                <a:latin typeface="Consolas" panose="020B0609020204030204" pitchFamily="49" charset="0"/>
                <a:ea typeface="ＭＳ Ｐゴシック" pitchFamily="34" charset="-128"/>
                <a:cs typeface="Consolas" panose="020B0609020204030204" pitchFamily="49" charset="0"/>
              </a:rPr>
              <a:t>input</a:t>
            </a:r>
            <a:r>
              <a:rPr lang="en-US" sz="2000" dirty="0">
                <a:latin typeface="Consolas" panose="020B0609020204030204" pitchFamily="49" charset="0"/>
                <a:ea typeface="ＭＳ Ｐゴシック" pitchFamily="34" charset="-128"/>
                <a:cs typeface="Consolas" panose="020B0609020204030204" pitchFamily="49" charset="0"/>
              </a:rPr>
              <a:t> a</a:t>
            </a:r>
            <a:r>
              <a:rPr lang="en-US" sz="20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2000" dirty="0">
                <a:latin typeface="Consolas" panose="020B0609020204030204" pitchFamily="49" charset="0"/>
                <a:ea typeface="ＭＳ Ｐゴシック" pitchFamily="34" charset="-128"/>
                <a:cs typeface="Consolas" panose="020B0609020204030204" pitchFamily="49" charset="0"/>
              </a:rPr>
              <a:t> b</a:t>
            </a:r>
            <a:r>
              <a:rPr lang="en-US" sz="20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2000" b="1" dirty="0">
                <a:latin typeface="Consolas" panose="020B0609020204030204" pitchFamily="49" charset="0"/>
                <a:ea typeface="ＭＳ Ｐゴシック" pitchFamily="34" charset="-128"/>
                <a:cs typeface="Consolas" panose="020B0609020204030204" pitchFamily="49" charset="0"/>
              </a:rPr>
              <a:t>	</a:t>
            </a:r>
            <a:endParaRPr lang="en-US" sz="2000" i="1" dirty="0">
              <a:solidFill>
                <a:srgbClr val="008000"/>
              </a:solidFill>
              <a:latin typeface="Consolas" panose="020B0609020204030204" pitchFamily="49" charset="0"/>
              <a:ea typeface="ＭＳ Ｐゴシック" pitchFamily="34" charset="-128"/>
              <a:cs typeface="Consolas" panose="020B0609020204030204" pitchFamily="49" charset="0"/>
            </a:endParaRPr>
          </a:p>
          <a:p>
            <a:pPr marL="457200" indent="-457200">
              <a:buFontTx/>
              <a:buNone/>
              <a:tabLst>
                <a:tab pos="914400" algn="l"/>
                <a:tab pos="1371600" algn="l"/>
                <a:tab pos="1828800" algn="l"/>
              </a:tabLst>
            </a:pPr>
            <a:r>
              <a:rPr lang="en-US" sz="2000" b="1" dirty="0">
                <a:latin typeface="Consolas" panose="020B0609020204030204" pitchFamily="49" charset="0"/>
                <a:ea typeface="ＭＳ Ｐゴシック" pitchFamily="34" charset="-128"/>
                <a:cs typeface="Consolas" panose="020B0609020204030204" pitchFamily="49" charset="0"/>
              </a:rPr>
              <a:t>  </a:t>
            </a:r>
            <a:r>
              <a:rPr lang="en-US" sz="2000" b="1" dirty="0">
                <a:solidFill>
                  <a:srgbClr val="C00000"/>
                </a:solidFill>
                <a:latin typeface="Consolas" panose="020B0609020204030204" pitchFamily="49" charset="0"/>
                <a:ea typeface="ＭＳ Ｐゴシック" pitchFamily="34" charset="-128"/>
                <a:cs typeface="Consolas" panose="020B0609020204030204" pitchFamily="49" charset="0"/>
              </a:rPr>
              <a:t>output</a:t>
            </a:r>
            <a:r>
              <a:rPr lang="en-US" sz="2000" b="1" dirty="0">
                <a:latin typeface="Consolas" panose="020B0609020204030204" pitchFamily="49" charset="0"/>
                <a:ea typeface="ＭＳ Ｐゴシック" pitchFamily="34" charset="-128"/>
                <a:cs typeface="Consolas" panose="020B0609020204030204" pitchFamily="49" charset="0"/>
              </a:rPr>
              <a:t> </a:t>
            </a:r>
            <a:r>
              <a:rPr lang="en-US" sz="2000" dirty="0">
                <a:latin typeface="Consolas" panose="020B0609020204030204" pitchFamily="49" charset="0"/>
                <a:ea typeface="ＭＳ Ｐゴシック" pitchFamily="34" charset="-128"/>
                <a:cs typeface="Consolas" panose="020B0609020204030204" pitchFamily="49" charset="0"/>
              </a:rPr>
              <a:t>c</a:t>
            </a:r>
            <a:r>
              <a:rPr lang="en-US" sz="20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2000" b="1" dirty="0">
                <a:latin typeface="Consolas" panose="020B0609020204030204" pitchFamily="49" charset="0"/>
                <a:ea typeface="ＭＳ Ｐゴシック" pitchFamily="34" charset="-128"/>
                <a:cs typeface="Consolas" panose="020B0609020204030204" pitchFamily="49" charset="0"/>
              </a:rPr>
              <a:t>			     			</a:t>
            </a:r>
          </a:p>
          <a:p>
            <a:pPr marL="457200" indent="-457200">
              <a:buFontTx/>
              <a:buNone/>
              <a:tabLst>
                <a:tab pos="914400" algn="l"/>
                <a:tab pos="1371600" algn="l"/>
                <a:tab pos="1828800" algn="l"/>
              </a:tabLst>
            </a:pPr>
            <a:endParaRPr lang="en-US" sz="2000" b="1" dirty="0">
              <a:latin typeface="Consolas" panose="020B0609020204030204" pitchFamily="49" charset="0"/>
              <a:ea typeface="ＭＳ Ｐゴシック" pitchFamily="34" charset="-128"/>
              <a:cs typeface="Consolas" panose="020B0609020204030204" pitchFamily="49" charset="0"/>
            </a:endParaRPr>
          </a:p>
          <a:p>
            <a:pPr marL="457200" indent="-457200">
              <a:buFontTx/>
              <a:buNone/>
              <a:tabLst>
                <a:tab pos="914400" algn="l"/>
                <a:tab pos="1371600" algn="l"/>
                <a:tab pos="1828800" algn="l"/>
              </a:tabLst>
            </a:pPr>
            <a:r>
              <a:rPr lang="en-US" sz="2000" b="1" dirty="0">
                <a:solidFill>
                  <a:srgbClr val="C00000"/>
                </a:solidFill>
                <a:latin typeface="Consolas" panose="020B0609020204030204" pitchFamily="49" charset="0"/>
                <a:ea typeface="ＭＳ Ｐゴシック" pitchFamily="34" charset="-128"/>
                <a:cs typeface="Consolas" panose="020B0609020204030204" pitchFamily="49" charset="0"/>
              </a:rPr>
              <a:t>  assign</a:t>
            </a:r>
            <a:r>
              <a:rPr lang="en-US" sz="2000" b="1" dirty="0">
                <a:latin typeface="Consolas" panose="020B0609020204030204" pitchFamily="49" charset="0"/>
                <a:ea typeface="ＭＳ Ｐゴシック" pitchFamily="34" charset="-128"/>
                <a:cs typeface="Consolas" panose="020B0609020204030204" pitchFamily="49" charset="0"/>
              </a:rPr>
              <a:t> </a:t>
            </a:r>
            <a:r>
              <a:rPr lang="en-US" sz="2000" dirty="0">
                <a:latin typeface="Consolas" panose="020B0609020204030204" pitchFamily="49" charset="0"/>
                <a:ea typeface="ＭＳ Ｐゴシック" pitchFamily="34" charset="-128"/>
                <a:cs typeface="Consolas" panose="020B0609020204030204" pitchFamily="49" charset="0"/>
              </a:rPr>
              <a:t>c </a:t>
            </a:r>
            <a:r>
              <a:rPr lang="en-US" sz="20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2000" dirty="0">
                <a:latin typeface="Consolas" panose="020B0609020204030204" pitchFamily="49" charset="0"/>
                <a:ea typeface="ＭＳ Ｐゴシック" pitchFamily="34" charset="-128"/>
                <a:cs typeface="Consolas" panose="020B0609020204030204" pitchFamily="49" charset="0"/>
              </a:rPr>
              <a:t> a</a:t>
            </a:r>
            <a:r>
              <a:rPr lang="en-US" sz="2000" dirty="0">
                <a:solidFill>
                  <a:srgbClr val="0000FF"/>
                </a:solidFill>
                <a:latin typeface="Consolas" panose="020B0609020204030204" pitchFamily="49" charset="0"/>
                <a:ea typeface="ＭＳ Ｐゴシック" pitchFamily="34" charset="-128"/>
                <a:cs typeface="Consolas" panose="020B0609020204030204" pitchFamily="49" charset="0"/>
              </a:rPr>
              <a:t> &amp; </a:t>
            </a:r>
            <a:r>
              <a:rPr lang="en-US" sz="2000" dirty="0">
                <a:latin typeface="Consolas" panose="020B0609020204030204" pitchFamily="49" charset="0"/>
                <a:ea typeface="ＭＳ Ｐゴシック" pitchFamily="34" charset="-128"/>
                <a:cs typeface="Consolas" panose="020B0609020204030204" pitchFamily="49" charset="0"/>
              </a:rPr>
              <a:t>b</a:t>
            </a:r>
            <a:r>
              <a:rPr lang="en-US" sz="2000" dirty="0">
                <a:solidFill>
                  <a:srgbClr val="0000FF"/>
                </a:solidFill>
                <a:latin typeface="Consolas" panose="020B0609020204030204" pitchFamily="49" charset="0"/>
                <a:ea typeface="ＭＳ Ｐゴシック" pitchFamily="34" charset="-128"/>
                <a:cs typeface="Consolas" panose="020B0609020204030204" pitchFamily="49" charset="0"/>
              </a:rPr>
              <a:t>;</a:t>
            </a:r>
          </a:p>
          <a:p>
            <a:pPr marL="457200" indent="-457200">
              <a:buFontTx/>
              <a:buNone/>
              <a:tabLst>
                <a:tab pos="914400" algn="l"/>
                <a:tab pos="1371600" algn="l"/>
                <a:tab pos="1828800" algn="l"/>
              </a:tabLst>
            </a:pPr>
            <a:endParaRPr lang="en-US" sz="2000" b="1" dirty="0">
              <a:solidFill>
                <a:srgbClr val="C00000"/>
              </a:solidFill>
              <a:latin typeface="Consolas" panose="020B0609020204030204" pitchFamily="49" charset="0"/>
              <a:ea typeface="ＭＳ Ｐゴシック" pitchFamily="34" charset="-128"/>
              <a:cs typeface="Consolas" panose="020B0609020204030204" pitchFamily="49" charset="0"/>
            </a:endParaRPr>
          </a:p>
          <a:p>
            <a:pPr marL="457200" indent="-457200">
              <a:buFontTx/>
              <a:buNone/>
              <a:tabLst>
                <a:tab pos="914400" algn="l"/>
                <a:tab pos="1371600" algn="l"/>
                <a:tab pos="1828800" algn="l"/>
              </a:tabLst>
            </a:pPr>
            <a:r>
              <a:rPr lang="en-US" sz="2000" b="1" dirty="0" err="1">
                <a:solidFill>
                  <a:srgbClr val="C00000"/>
                </a:solidFill>
                <a:latin typeface="Consolas" panose="020B0609020204030204" pitchFamily="49" charset="0"/>
                <a:ea typeface="ＭＳ Ｐゴシック" pitchFamily="34" charset="-128"/>
                <a:cs typeface="Consolas" panose="020B0609020204030204" pitchFamily="49" charset="0"/>
              </a:rPr>
              <a:t>endmodule</a:t>
            </a:r>
            <a:endParaRPr lang="en-US" sz="2000" b="1" dirty="0">
              <a:solidFill>
                <a:srgbClr val="C00000"/>
              </a:solidFill>
              <a:latin typeface="Consolas" panose="020B0609020204030204" pitchFamily="49" charset="0"/>
              <a:ea typeface="ＭＳ Ｐゴシック" pitchFamily="34" charset="-128"/>
              <a:cs typeface="Consolas" panose="020B0609020204030204" pitchFamily="49" charset="0"/>
            </a:endParaRPr>
          </a:p>
          <a:p>
            <a:pPr>
              <a:lnSpc>
                <a:spcPct val="90000"/>
              </a:lnSpc>
              <a:buFontTx/>
              <a:buNone/>
            </a:pP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grpId="1" nodeType="clickEffect">
                                  <p:stCondLst>
                                    <p:cond delay="0"/>
                                  </p:stCondLst>
                                  <p:childTnLst>
                                    <p:animEffect transition="out" filter="blinds(horizontal)">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9" grpId="0" animBg="1"/>
      <p:bldP spid="9" grpId="1" animBg="1"/>
      <p:bldP spid="10"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2" name="Rectangle 3"/>
          <p:cNvSpPr>
            <a:spLocks noGrp="1" noChangeArrowheads="1"/>
          </p:cNvSpPr>
          <p:nvPr>
            <p:ph type="body" idx="1"/>
          </p:nvPr>
        </p:nvSpPr>
        <p:spPr>
          <a:xfrm>
            <a:off x="457200" y="1600201"/>
            <a:ext cx="8229600" cy="2438400"/>
          </a:xfrm>
        </p:spPr>
        <p:txBody>
          <a:bodyPr>
            <a:normAutofit/>
          </a:bodyPr>
          <a:lstStyle/>
          <a:p>
            <a:pPr eaLnBrk="1" hangingPunct="1">
              <a:lnSpc>
                <a:spcPct val="90000"/>
              </a:lnSpc>
              <a:buFontTx/>
              <a:buNone/>
            </a:pPr>
            <a:r>
              <a:rPr lang="en-US" sz="2000" dirty="0"/>
              <a:t>Same thing, but with the ANSI style I/O declaration syntax we saw earlier:</a:t>
            </a:r>
          </a:p>
          <a:p>
            <a:pPr eaLnBrk="1" hangingPunct="1">
              <a:lnSpc>
                <a:spcPct val="90000"/>
              </a:lnSpc>
              <a:buFontTx/>
              <a:buNone/>
            </a:pPr>
            <a:endParaRPr lang="en-US" sz="2000" dirty="0"/>
          </a:p>
          <a:p>
            <a:pPr eaLnBrk="1" hangingPunct="1">
              <a:lnSpc>
                <a:spcPct val="90000"/>
              </a:lnSpc>
              <a:buFontTx/>
              <a:buNone/>
            </a:pPr>
            <a:endParaRPr lang="en-US" sz="2000" dirty="0"/>
          </a:p>
          <a:p>
            <a:pPr eaLnBrk="1" hangingPunct="1">
              <a:lnSpc>
                <a:spcPct val="90000"/>
              </a:lnSpc>
              <a:buFontTx/>
              <a:buNone/>
            </a:pPr>
            <a:endParaRPr lang="en-US" sz="2000" dirty="0"/>
          </a:p>
        </p:txBody>
      </p:sp>
      <p:sp>
        <p:nvSpPr>
          <p:cNvPr id="6" name="Slide Number Placeholder 5"/>
          <p:cNvSpPr>
            <a:spLocks noGrp="1"/>
          </p:cNvSpPr>
          <p:nvPr>
            <p:ph type="sldNum" sz="quarter" idx="12"/>
          </p:nvPr>
        </p:nvSpPr>
        <p:spPr/>
        <p:txBody>
          <a:bodyPr/>
          <a:lstStyle/>
          <a:p>
            <a:pPr>
              <a:defRPr/>
            </a:pPr>
            <a:r>
              <a:rPr lang="en-CA"/>
              <a:t>Slide Set 2,  Page </a:t>
            </a:r>
            <a:fld id="{C7F224E1-394A-AA48-A26B-3038BC2D817A}" type="slidenum">
              <a:rPr lang="en-CA" smtClean="0"/>
              <a:pPr>
                <a:defRPr/>
              </a:pPr>
              <a:t>22</a:t>
            </a:fld>
            <a:endParaRPr lang="en-CA" dirty="0"/>
          </a:p>
        </p:txBody>
      </p:sp>
      <p:sp>
        <p:nvSpPr>
          <p:cNvPr id="3" name="Footer Placeholder 2">
            <a:extLst>
              <a:ext uri="{FF2B5EF4-FFF2-40B4-BE49-F238E27FC236}">
                <a16:creationId xmlns:a16="http://schemas.microsoft.com/office/drawing/2014/main" id="{328D9311-870B-6247-A2F1-9107038519C4}"/>
              </a:ext>
            </a:extLst>
          </p:cNvPr>
          <p:cNvSpPr>
            <a:spLocks noGrp="1"/>
          </p:cNvSpPr>
          <p:nvPr>
            <p:ph type="ftr" sz="quarter" idx="11"/>
          </p:nvPr>
        </p:nvSpPr>
        <p:spPr/>
        <p:txBody>
          <a:bodyPr/>
          <a:lstStyle/>
          <a:p>
            <a:r>
              <a:rPr lang="en-US"/>
              <a:t>Slide Set #6</a:t>
            </a:r>
          </a:p>
        </p:txBody>
      </p:sp>
      <p:sp>
        <p:nvSpPr>
          <p:cNvPr id="11" name="Rectangle 3">
            <a:extLst>
              <a:ext uri="{FF2B5EF4-FFF2-40B4-BE49-F238E27FC236}">
                <a16:creationId xmlns:a16="http://schemas.microsoft.com/office/drawing/2014/main" id="{C21A4CBF-4902-E740-9923-1538AB41C565}"/>
              </a:ext>
            </a:extLst>
          </p:cNvPr>
          <p:cNvSpPr txBox="1">
            <a:spLocks noChangeArrowheads="1"/>
          </p:cNvSpPr>
          <p:nvPr/>
        </p:nvSpPr>
        <p:spPr>
          <a:xfrm>
            <a:off x="457200" y="2934494"/>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Tx/>
              <a:buNone/>
              <a:tabLst>
                <a:tab pos="914400" algn="l"/>
                <a:tab pos="1371600" algn="l"/>
                <a:tab pos="1828800" algn="l"/>
              </a:tabLst>
            </a:pPr>
            <a:r>
              <a:rPr lang="en-US" sz="2000" b="1" dirty="0">
                <a:solidFill>
                  <a:srgbClr val="C00000"/>
                </a:solidFill>
                <a:latin typeface="Consolas" panose="020B0609020204030204" pitchFamily="49" charset="0"/>
                <a:ea typeface="ＭＳ Ｐゴシック" pitchFamily="34" charset="-128"/>
                <a:cs typeface="Consolas" panose="020B0609020204030204" pitchFamily="49" charset="0"/>
              </a:rPr>
              <a:t>module </a:t>
            </a:r>
            <a:r>
              <a:rPr lang="en-US" sz="2000" dirty="0">
                <a:latin typeface="Consolas" panose="020B0609020204030204" pitchFamily="49" charset="0"/>
                <a:ea typeface="ＭＳ Ｐゴシック" pitchFamily="34" charset="-128"/>
                <a:cs typeface="Consolas" panose="020B0609020204030204" pitchFamily="49" charset="0"/>
              </a:rPr>
              <a:t>AND_GATE</a:t>
            </a:r>
            <a:r>
              <a:rPr lang="en-US" sz="20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2000" b="1" dirty="0">
                <a:solidFill>
                  <a:srgbClr val="C00000"/>
                </a:solidFill>
                <a:latin typeface="Consolas" panose="020B0609020204030204" pitchFamily="49" charset="0"/>
                <a:ea typeface="ＭＳ Ｐゴシック" pitchFamily="34" charset="-128"/>
                <a:cs typeface="Consolas" panose="020B0609020204030204" pitchFamily="49" charset="0"/>
              </a:rPr>
              <a:t>input </a:t>
            </a:r>
            <a:r>
              <a:rPr lang="en-US" sz="2000" dirty="0">
                <a:latin typeface="Consolas" panose="020B0609020204030204" pitchFamily="49" charset="0"/>
                <a:ea typeface="ＭＳ Ｐゴシック" pitchFamily="34" charset="-128"/>
                <a:cs typeface="Consolas" panose="020B0609020204030204" pitchFamily="49" charset="0"/>
              </a:rPr>
              <a:t>a</a:t>
            </a:r>
            <a:r>
              <a:rPr lang="en-US" sz="20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2000" dirty="0">
                <a:latin typeface="Consolas" panose="020B0609020204030204" pitchFamily="49" charset="0"/>
                <a:ea typeface="ＭＳ Ｐゴシック" pitchFamily="34" charset="-128"/>
                <a:cs typeface="Consolas" panose="020B0609020204030204" pitchFamily="49" charset="0"/>
              </a:rPr>
              <a:t> </a:t>
            </a:r>
            <a:r>
              <a:rPr lang="en-US" sz="2000" b="1" dirty="0">
                <a:solidFill>
                  <a:srgbClr val="C00000"/>
                </a:solidFill>
                <a:latin typeface="Consolas" panose="020B0609020204030204" pitchFamily="49" charset="0"/>
                <a:ea typeface="ＭＳ Ｐゴシック" pitchFamily="34" charset="-128"/>
                <a:cs typeface="Consolas" panose="020B0609020204030204" pitchFamily="49" charset="0"/>
              </a:rPr>
              <a:t>input </a:t>
            </a:r>
            <a:r>
              <a:rPr lang="en-US" sz="2000" dirty="0">
                <a:latin typeface="Consolas" panose="020B0609020204030204" pitchFamily="49" charset="0"/>
                <a:ea typeface="ＭＳ Ｐゴシック" pitchFamily="34" charset="-128"/>
                <a:cs typeface="Consolas" panose="020B0609020204030204" pitchFamily="49" charset="0"/>
              </a:rPr>
              <a:t>b</a:t>
            </a:r>
            <a:r>
              <a:rPr lang="en-US" sz="20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2000" dirty="0">
                <a:latin typeface="Consolas" panose="020B0609020204030204" pitchFamily="49" charset="0"/>
                <a:ea typeface="ＭＳ Ｐゴシック" pitchFamily="34" charset="-128"/>
                <a:cs typeface="Consolas" panose="020B0609020204030204" pitchFamily="49" charset="0"/>
              </a:rPr>
              <a:t> </a:t>
            </a:r>
            <a:r>
              <a:rPr lang="en-US" sz="2000" b="1" dirty="0">
                <a:solidFill>
                  <a:srgbClr val="C00000"/>
                </a:solidFill>
                <a:latin typeface="Consolas" panose="020B0609020204030204" pitchFamily="49" charset="0"/>
                <a:ea typeface="ＭＳ Ｐゴシック" pitchFamily="34" charset="-128"/>
                <a:cs typeface="Consolas" panose="020B0609020204030204" pitchFamily="49" charset="0"/>
              </a:rPr>
              <a:t>output </a:t>
            </a:r>
            <a:r>
              <a:rPr lang="en-US" sz="2000" dirty="0">
                <a:latin typeface="Consolas" panose="020B0609020204030204" pitchFamily="49" charset="0"/>
                <a:ea typeface="ＭＳ Ｐゴシック" pitchFamily="34" charset="-128"/>
                <a:cs typeface="Consolas" panose="020B0609020204030204" pitchFamily="49" charset="0"/>
              </a:rPr>
              <a:t>c</a:t>
            </a:r>
            <a:r>
              <a:rPr lang="en-US" sz="2000" dirty="0">
                <a:solidFill>
                  <a:srgbClr val="0000FF"/>
                </a:solidFill>
                <a:latin typeface="Consolas" panose="020B0609020204030204" pitchFamily="49" charset="0"/>
                <a:ea typeface="ＭＳ Ｐゴシック" pitchFamily="34" charset="-128"/>
                <a:cs typeface="Consolas" panose="020B0609020204030204" pitchFamily="49" charset="0"/>
              </a:rPr>
              <a:t>);</a:t>
            </a:r>
            <a:endParaRPr lang="en-US" sz="2000" b="1" dirty="0">
              <a:latin typeface="Consolas" panose="020B0609020204030204" pitchFamily="49" charset="0"/>
              <a:ea typeface="ＭＳ Ｐゴシック" pitchFamily="34" charset="-128"/>
              <a:cs typeface="Consolas" panose="020B0609020204030204" pitchFamily="49" charset="0"/>
            </a:endParaRPr>
          </a:p>
          <a:p>
            <a:pPr marL="457200" indent="-457200">
              <a:buFontTx/>
              <a:buNone/>
              <a:tabLst>
                <a:tab pos="914400" algn="l"/>
                <a:tab pos="1371600" algn="l"/>
                <a:tab pos="1828800" algn="l"/>
              </a:tabLst>
            </a:pPr>
            <a:r>
              <a:rPr lang="en-US" sz="2000" b="1" dirty="0">
                <a:solidFill>
                  <a:srgbClr val="C00000"/>
                </a:solidFill>
                <a:latin typeface="Consolas" panose="020B0609020204030204" pitchFamily="49" charset="0"/>
                <a:ea typeface="ＭＳ Ｐゴシック" pitchFamily="34" charset="-128"/>
                <a:cs typeface="Consolas" panose="020B0609020204030204" pitchFamily="49" charset="0"/>
              </a:rPr>
              <a:t>  assign</a:t>
            </a:r>
            <a:r>
              <a:rPr lang="en-US" sz="2000" b="1" dirty="0">
                <a:latin typeface="Consolas" panose="020B0609020204030204" pitchFamily="49" charset="0"/>
                <a:ea typeface="ＭＳ Ｐゴシック" pitchFamily="34" charset="-128"/>
                <a:cs typeface="Consolas" panose="020B0609020204030204" pitchFamily="49" charset="0"/>
              </a:rPr>
              <a:t> </a:t>
            </a:r>
            <a:r>
              <a:rPr lang="en-US" sz="2000" dirty="0">
                <a:latin typeface="Consolas" panose="020B0609020204030204" pitchFamily="49" charset="0"/>
                <a:ea typeface="ＭＳ Ｐゴシック" pitchFamily="34" charset="-128"/>
                <a:cs typeface="Consolas" panose="020B0609020204030204" pitchFamily="49" charset="0"/>
              </a:rPr>
              <a:t>c </a:t>
            </a:r>
            <a:r>
              <a:rPr lang="en-US" sz="20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2000" dirty="0">
                <a:latin typeface="Consolas" panose="020B0609020204030204" pitchFamily="49" charset="0"/>
                <a:ea typeface="ＭＳ Ｐゴシック" pitchFamily="34" charset="-128"/>
                <a:cs typeface="Consolas" panose="020B0609020204030204" pitchFamily="49" charset="0"/>
              </a:rPr>
              <a:t> a</a:t>
            </a:r>
            <a:r>
              <a:rPr lang="en-US" sz="2000" dirty="0">
                <a:solidFill>
                  <a:srgbClr val="0000FF"/>
                </a:solidFill>
                <a:latin typeface="Consolas" panose="020B0609020204030204" pitchFamily="49" charset="0"/>
                <a:ea typeface="ＭＳ Ｐゴシック" pitchFamily="34" charset="-128"/>
                <a:cs typeface="Consolas" panose="020B0609020204030204" pitchFamily="49" charset="0"/>
              </a:rPr>
              <a:t> &amp; </a:t>
            </a:r>
            <a:r>
              <a:rPr lang="en-US" sz="2000" dirty="0">
                <a:latin typeface="Consolas" panose="020B0609020204030204" pitchFamily="49" charset="0"/>
                <a:ea typeface="ＭＳ Ｐゴシック" pitchFamily="34" charset="-128"/>
                <a:cs typeface="Consolas" panose="020B0609020204030204" pitchFamily="49" charset="0"/>
              </a:rPr>
              <a:t>b</a:t>
            </a:r>
            <a:r>
              <a:rPr lang="en-US" sz="2000" dirty="0">
                <a:solidFill>
                  <a:srgbClr val="0000FF"/>
                </a:solidFill>
                <a:latin typeface="Consolas" panose="020B0609020204030204" pitchFamily="49" charset="0"/>
                <a:ea typeface="ＭＳ Ｐゴシック" pitchFamily="34" charset="-128"/>
                <a:cs typeface="Consolas" panose="020B0609020204030204" pitchFamily="49" charset="0"/>
              </a:rPr>
              <a:t>;</a:t>
            </a:r>
          </a:p>
          <a:p>
            <a:pPr marL="457200" indent="-457200">
              <a:buFontTx/>
              <a:buNone/>
              <a:tabLst>
                <a:tab pos="914400" algn="l"/>
                <a:tab pos="1371600" algn="l"/>
                <a:tab pos="1828800" algn="l"/>
              </a:tabLst>
            </a:pPr>
            <a:r>
              <a:rPr lang="en-US" sz="2000" b="1" dirty="0" err="1">
                <a:solidFill>
                  <a:srgbClr val="C00000"/>
                </a:solidFill>
                <a:latin typeface="Consolas" panose="020B0609020204030204" pitchFamily="49" charset="0"/>
                <a:ea typeface="ＭＳ Ｐゴシック" pitchFamily="34" charset="-128"/>
                <a:cs typeface="Consolas" panose="020B0609020204030204" pitchFamily="49" charset="0"/>
              </a:rPr>
              <a:t>endmodule</a:t>
            </a:r>
            <a:endParaRPr lang="en-US" sz="2000" b="1" dirty="0">
              <a:solidFill>
                <a:srgbClr val="C00000"/>
              </a:solidFill>
              <a:latin typeface="Consolas" panose="020B0609020204030204" pitchFamily="49" charset="0"/>
              <a:ea typeface="ＭＳ Ｐゴシック" pitchFamily="34" charset="-128"/>
              <a:cs typeface="Consolas" panose="020B0609020204030204" pitchFamily="49" charset="0"/>
            </a:endParaRPr>
          </a:p>
          <a:p>
            <a:pPr>
              <a:lnSpc>
                <a:spcPct val="90000"/>
              </a:lnSpc>
              <a:buFontTx/>
              <a:buNone/>
            </a:pPr>
            <a:endParaRPr lang="en-US" sz="2000" dirty="0"/>
          </a:p>
        </p:txBody>
      </p:sp>
    </p:spTree>
    <p:extLst>
      <p:ext uri="{BB962C8B-B14F-4D97-AF65-F5344CB8AC3E}">
        <p14:creationId xmlns:p14="http://schemas.microsoft.com/office/powerpoint/2010/main" val="47228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a:extLst>
              <a:ext uri="{FF2B5EF4-FFF2-40B4-BE49-F238E27FC236}">
                <a16:creationId xmlns:a16="http://schemas.microsoft.com/office/drawing/2014/main" id="{EE28C0B2-5D07-664D-9ED2-1116FA59D3A7}"/>
              </a:ext>
            </a:extLst>
          </p:cNvPr>
          <p:cNvSpPr txBox="1">
            <a:spLocks noChangeArrowheads="1"/>
          </p:cNvSpPr>
          <p:nvPr/>
        </p:nvSpPr>
        <p:spPr>
          <a:xfrm>
            <a:off x="4754880" y="3657600"/>
            <a:ext cx="3861811" cy="2396528"/>
          </a:xfrm>
          <a:prstGeom prst="rect">
            <a:avLst/>
          </a:prstGeom>
          <a:solidFill>
            <a:schemeClr val="bg1"/>
          </a:solidFill>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Tx/>
              <a:buNone/>
              <a:tabLst>
                <a:tab pos="914400" algn="l"/>
                <a:tab pos="1371600" algn="l"/>
                <a:tab pos="1828800" algn="l"/>
              </a:tabLst>
            </a:pPr>
            <a:r>
              <a:rPr lang="en-US" sz="1600" b="1" dirty="0">
                <a:solidFill>
                  <a:srgbClr val="C00000"/>
                </a:solidFill>
                <a:latin typeface="Consolas" panose="020B0609020204030204" pitchFamily="49" charset="0"/>
                <a:ea typeface="ＭＳ Ｐゴシック" pitchFamily="34" charset="-128"/>
                <a:cs typeface="Consolas" panose="020B0609020204030204" pitchFamily="49" charset="0"/>
              </a:rPr>
              <a:t>module</a:t>
            </a:r>
            <a:r>
              <a:rPr lang="en-US" sz="16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600" dirty="0">
                <a:latin typeface="Consolas" panose="020B0609020204030204" pitchFamily="49" charset="0"/>
                <a:ea typeface="ＭＳ Ｐゴシック" pitchFamily="34" charset="-128"/>
                <a:cs typeface="Consolas" panose="020B0609020204030204" pitchFamily="49" charset="0"/>
              </a:rPr>
              <a:t>Majority</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600" dirty="0">
                <a:latin typeface="Consolas" panose="020B0609020204030204" pitchFamily="49" charset="0"/>
                <a:ea typeface="ＭＳ Ｐゴシック" pitchFamily="34" charset="-128"/>
                <a:cs typeface="Consolas" panose="020B0609020204030204" pitchFamily="49" charset="0"/>
              </a:rPr>
              <a:t>a</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600" dirty="0">
                <a:latin typeface="Consolas" panose="020B0609020204030204" pitchFamily="49" charset="0"/>
                <a:ea typeface="ＭＳ Ｐゴシック" pitchFamily="34" charset="-128"/>
                <a:cs typeface="Consolas" panose="020B0609020204030204" pitchFamily="49" charset="0"/>
              </a:rPr>
              <a:t> b</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600" dirty="0">
                <a:latin typeface="Consolas" panose="020B0609020204030204" pitchFamily="49" charset="0"/>
                <a:ea typeface="ＭＳ Ｐゴシック" pitchFamily="34" charset="-128"/>
                <a:cs typeface="Consolas" panose="020B0609020204030204" pitchFamily="49" charset="0"/>
              </a:rPr>
              <a:t> c</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600" dirty="0">
                <a:latin typeface="Consolas" panose="020B0609020204030204" pitchFamily="49" charset="0"/>
                <a:ea typeface="ＭＳ Ｐゴシック" pitchFamily="34" charset="-128"/>
                <a:cs typeface="Consolas" panose="020B0609020204030204" pitchFamily="49" charset="0"/>
              </a:rPr>
              <a:t> out</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 ;</a:t>
            </a:r>
          </a:p>
          <a:p>
            <a:pPr marL="457200" indent="-457200">
              <a:buFontTx/>
              <a:buNone/>
              <a:tabLst>
                <a:tab pos="914400" algn="l"/>
                <a:tab pos="1371600" algn="l"/>
                <a:tab pos="1828800" algn="l"/>
              </a:tabLst>
            </a:pPr>
            <a:r>
              <a:rPr lang="en-US" sz="1600" dirty="0">
                <a:latin typeface="Consolas" panose="020B0609020204030204" pitchFamily="49" charset="0"/>
                <a:ea typeface="ＭＳ Ｐゴシック" pitchFamily="34" charset="-128"/>
                <a:cs typeface="Consolas" panose="020B0609020204030204" pitchFamily="49" charset="0"/>
              </a:rPr>
              <a:t>   </a:t>
            </a:r>
            <a:r>
              <a:rPr lang="en-US" sz="1600" b="1" dirty="0">
                <a:solidFill>
                  <a:srgbClr val="C00000"/>
                </a:solidFill>
                <a:latin typeface="Consolas" panose="020B0609020204030204" pitchFamily="49" charset="0"/>
                <a:ea typeface="ＭＳ Ｐゴシック" pitchFamily="34" charset="-128"/>
                <a:cs typeface="Consolas" panose="020B0609020204030204" pitchFamily="49" charset="0"/>
              </a:rPr>
              <a:t>input</a:t>
            </a:r>
            <a:r>
              <a:rPr lang="en-US" sz="16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600" dirty="0">
                <a:latin typeface="Consolas" panose="020B0609020204030204" pitchFamily="49" charset="0"/>
                <a:ea typeface="ＭＳ Ｐゴシック" pitchFamily="34" charset="-128"/>
                <a:cs typeface="Consolas" panose="020B0609020204030204" pitchFamily="49" charset="0"/>
              </a:rPr>
              <a:t>a</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600" dirty="0">
                <a:latin typeface="Consolas" panose="020B0609020204030204" pitchFamily="49" charset="0"/>
                <a:ea typeface="ＭＳ Ｐゴシック" pitchFamily="34" charset="-128"/>
                <a:cs typeface="Consolas" panose="020B0609020204030204" pitchFamily="49" charset="0"/>
              </a:rPr>
              <a:t> b</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600" dirty="0">
                <a:latin typeface="Consolas" panose="020B0609020204030204" pitchFamily="49" charset="0"/>
                <a:ea typeface="ＭＳ Ｐゴシック" pitchFamily="34" charset="-128"/>
                <a:cs typeface="Consolas" panose="020B0609020204030204" pitchFamily="49" charset="0"/>
              </a:rPr>
              <a:t> c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 </a:t>
            </a:r>
          </a:p>
          <a:p>
            <a:pPr marL="457200" indent="-457200">
              <a:buFontTx/>
              <a:buNone/>
              <a:tabLst>
                <a:tab pos="914400" algn="l"/>
                <a:tab pos="1371600" algn="l"/>
                <a:tab pos="1828800" algn="l"/>
              </a:tabLst>
            </a:pPr>
            <a:r>
              <a:rPr lang="en-US" sz="1600" dirty="0">
                <a:latin typeface="Consolas" panose="020B0609020204030204" pitchFamily="49" charset="0"/>
                <a:ea typeface="ＭＳ Ｐゴシック" pitchFamily="34" charset="-128"/>
                <a:cs typeface="Consolas" panose="020B0609020204030204" pitchFamily="49" charset="0"/>
              </a:rPr>
              <a:t>   </a:t>
            </a:r>
            <a:r>
              <a:rPr lang="en-US" sz="1600" b="1" dirty="0">
                <a:solidFill>
                  <a:srgbClr val="C00000"/>
                </a:solidFill>
                <a:latin typeface="Consolas" panose="020B0609020204030204" pitchFamily="49" charset="0"/>
                <a:ea typeface="ＭＳ Ｐゴシック" pitchFamily="34" charset="-128"/>
                <a:cs typeface="Consolas" panose="020B0609020204030204" pitchFamily="49" charset="0"/>
              </a:rPr>
              <a:t>output</a:t>
            </a:r>
            <a:r>
              <a:rPr lang="en-US" sz="16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600" dirty="0">
                <a:latin typeface="Consolas" panose="020B0609020204030204" pitchFamily="49" charset="0"/>
                <a:ea typeface="ＭＳ Ｐゴシック" pitchFamily="34" charset="-128"/>
                <a:cs typeface="Consolas" panose="020B0609020204030204" pitchFamily="49" charset="0"/>
              </a:rPr>
              <a:t>out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t>
            </a:r>
          </a:p>
          <a:p>
            <a:pPr marL="457200" indent="-457200">
              <a:buFont typeface="Arial"/>
              <a:buNone/>
              <a:tabLst>
                <a:tab pos="914400" algn="l"/>
                <a:tab pos="1371600" algn="l"/>
                <a:tab pos="1828800" algn="l"/>
              </a:tabLst>
            </a:pP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   </a:t>
            </a:r>
            <a:r>
              <a:rPr lang="en-US" sz="1600" b="1" dirty="0">
                <a:solidFill>
                  <a:srgbClr val="C00000"/>
                </a:solidFill>
                <a:latin typeface="Consolas" panose="020B0609020204030204" pitchFamily="49" charset="0"/>
                <a:ea typeface="ＭＳ Ｐゴシック" pitchFamily="34" charset="-128"/>
                <a:cs typeface="Consolas" panose="020B0609020204030204" pitchFamily="49" charset="0"/>
              </a:rPr>
              <a:t>wire </a:t>
            </a:r>
            <a:r>
              <a:rPr lang="en-US" sz="1600" dirty="0">
                <a:latin typeface="Consolas" panose="020B0609020204030204" pitchFamily="49" charset="0"/>
                <a:ea typeface="ＭＳ Ｐゴシック" pitchFamily="34" charset="-128"/>
                <a:cs typeface="Consolas" panose="020B0609020204030204" pitchFamily="49" charset="0"/>
              </a:rPr>
              <a:t>n1, n2, n3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t>
            </a:r>
          </a:p>
          <a:p>
            <a:pPr marL="457200" indent="-457200">
              <a:buFontTx/>
              <a:buNone/>
              <a:tabLst>
                <a:tab pos="914400" algn="l"/>
                <a:tab pos="1371600" algn="l"/>
                <a:tab pos="1828800" algn="l"/>
              </a:tabLst>
            </a:pPr>
            <a:endParaRPr lang="en-US" sz="1600" dirty="0">
              <a:solidFill>
                <a:srgbClr val="0000FF"/>
              </a:solidFill>
              <a:latin typeface="Consolas" panose="020B0609020204030204" pitchFamily="49" charset="0"/>
              <a:ea typeface="ＭＳ Ｐゴシック" pitchFamily="34" charset="-128"/>
              <a:cs typeface="Consolas" panose="020B0609020204030204" pitchFamily="49" charset="0"/>
            </a:endParaRPr>
          </a:p>
          <a:p>
            <a:pPr marL="457200" indent="-457200">
              <a:buNone/>
              <a:tabLst>
                <a:tab pos="914400" algn="l"/>
                <a:tab pos="1371600" algn="l"/>
                <a:tab pos="1828800" algn="l"/>
              </a:tabLst>
            </a:pPr>
            <a:r>
              <a:rPr lang="en-US" sz="1600" b="1" dirty="0">
                <a:solidFill>
                  <a:srgbClr val="C00000"/>
                </a:solidFill>
                <a:latin typeface="Consolas" panose="020B0609020204030204" pitchFamily="49" charset="0"/>
                <a:ea typeface="ＭＳ Ｐゴシック" pitchFamily="34" charset="-128"/>
                <a:cs typeface="Consolas" panose="020B0609020204030204" pitchFamily="49" charset="0"/>
              </a:rPr>
              <a:t>   assign</a:t>
            </a:r>
            <a:r>
              <a:rPr lang="en-US" sz="16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600" dirty="0">
                <a:latin typeface="Consolas" panose="020B0609020204030204" pitchFamily="49" charset="0"/>
                <a:ea typeface="ＭＳ Ｐゴシック" pitchFamily="34" charset="-128"/>
                <a:cs typeface="Consolas" panose="020B0609020204030204" pitchFamily="49" charset="0"/>
              </a:rPr>
              <a:t>out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 </a:t>
            </a:r>
            <a:r>
              <a:rPr lang="en-US" sz="1600" dirty="0">
                <a:latin typeface="Consolas" panose="020B0609020204030204" pitchFamily="49" charset="0"/>
                <a:ea typeface="ＭＳ Ｐゴシック" pitchFamily="34" charset="-128"/>
                <a:cs typeface="Consolas" panose="020B0609020204030204" pitchFamily="49" charset="0"/>
              </a:rPr>
              <a:t>n1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 </a:t>
            </a:r>
            <a:r>
              <a:rPr lang="en-US" sz="1600" dirty="0">
                <a:latin typeface="Consolas" panose="020B0609020204030204" pitchFamily="49" charset="0"/>
                <a:ea typeface="ＭＳ Ｐゴシック" pitchFamily="34" charset="-128"/>
                <a:cs typeface="Consolas" panose="020B0609020204030204" pitchFamily="49" charset="0"/>
              </a:rPr>
              <a:t>n2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 </a:t>
            </a:r>
            <a:r>
              <a:rPr lang="en-US" sz="1600" dirty="0">
                <a:latin typeface="Consolas" panose="020B0609020204030204" pitchFamily="49" charset="0"/>
                <a:ea typeface="ＭＳ Ｐゴシック" pitchFamily="34" charset="-128"/>
                <a:cs typeface="Consolas" panose="020B0609020204030204" pitchFamily="49" charset="0"/>
              </a:rPr>
              <a:t>n3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t>
            </a:r>
            <a:endParaRPr lang="en-US" sz="1600" b="1" dirty="0">
              <a:solidFill>
                <a:srgbClr val="C00000"/>
              </a:solidFill>
              <a:latin typeface="Consolas" panose="020B0609020204030204" pitchFamily="49" charset="0"/>
              <a:ea typeface="ＭＳ Ｐゴシック" pitchFamily="34" charset="-128"/>
              <a:cs typeface="Consolas" panose="020B0609020204030204" pitchFamily="49" charset="0"/>
            </a:endParaRPr>
          </a:p>
          <a:p>
            <a:pPr marL="457200" indent="-457200">
              <a:buFontTx/>
              <a:buNone/>
              <a:tabLst>
                <a:tab pos="914400" algn="l"/>
                <a:tab pos="1371600" algn="l"/>
                <a:tab pos="1828800" algn="l"/>
              </a:tabLst>
            </a:pPr>
            <a:r>
              <a:rPr lang="en-US" sz="1600" b="1" dirty="0">
                <a:solidFill>
                  <a:srgbClr val="C00000"/>
                </a:solidFill>
                <a:latin typeface="Consolas" panose="020B0609020204030204" pitchFamily="49" charset="0"/>
                <a:ea typeface="ＭＳ Ｐゴシック" pitchFamily="34" charset="-128"/>
                <a:cs typeface="Consolas" panose="020B0609020204030204" pitchFamily="49" charset="0"/>
              </a:rPr>
              <a:t>   assign</a:t>
            </a:r>
            <a:r>
              <a:rPr lang="en-US" sz="16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600" dirty="0">
                <a:latin typeface="Consolas" panose="020B0609020204030204" pitchFamily="49" charset="0"/>
                <a:ea typeface="ＭＳ Ｐゴシック" pitchFamily="34" charset="-128"/>
                <a:cs typeface="Consolas" panose="020B0609020204030204" pitchFamily="49" charset="0"/>
              </a:rPr>
              <a:t>n1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 </a:t>
            </a:r>
            <a:r>
              <a:rPr lang="en-US" sz="1600" dirty="0">
                <a:latin typeface="Consolas" panose="020B0609020204030204" pitchFamily="49" charset="0"/>
                <a:ea typeface="ＭＳ Ｐゴシック" pitchFamily="34" charset="-128"/>
                <a:cs typeface="Consolas" panose="020B0609020204030204" pitchFamily="49" charset="0"/>
              </a:rPr>
              <a:t>a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&amp;</a:t>
            </a:r>
            <a:r>
              <a:rPr lang="en-US" sz="1600" dirty="0">
                <a:latin typeface="Consolas" panose="020B0609020204030204" pitchFamily="49" charset="0"/>
                <a:ea typeface="ＭＳ Ｐゴシック" pitchFamily="34" charset="-128"/>
                <a:cs typeface="Consolas" panose="020B0609020204030204" pitchFamily="49" charset="0"/>
              </a:rPr>
              <a:t> b</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 ;</a:t>
            </a:r>
          </a:p>
          <a:p>
            <a:pPr marL="457200" indent="-457200">
              <a:buFont typeface="Arial"/>
              <a:buNone/>
              <a:tabLst>
                <a:tab pos="914400" algn="l"/>
                <a:tab pos="1371600" algn="l"/>
                <a:tab pos="1828800" algn="l"/>
              </a:tabLst>
            </a:pP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   </a:t>
            </a:r>
            <a:r>
              <a:rPr lang="en-US" sz="1600" b="1" dirty="0">
                <a:solidFill>
                  <a:srgbClr val="C00000"/>
                </a:solidFill>
                <a:latin typeface="Consolas" panose="020B0609020204030204" pitchFamily="49" charset="0"/>
                <a:ea typeface="ＭＳ Ｐゴシック" pitchFamily="34" charset="-128"/>
                <a:cs typeface="Consolas" panose="020B0609020204030204" pitchFamily="49" charset="0"/>
              </a:rPr>
              <a:t>assign</a:t>
            </a:r>
            <a:r>
              <a:rPr lang="en-US" sz="16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600" dirty="0">
                <a:latin typeface="Consolas" panose="020B0609020204030204" pitchFamily="49" charset="0"/>
                <a:ea typeface="ＭＳ Ｐゴシック" pitchFamily="34" charset="-128"/>
                <a:cs typeface="Consolas" panose="020B0609020204030204" pitchFamily="49" charset="0"/>
              </a:rPr>
              <a:t>n2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 </a:t>
            </a:r>
            <a:r>
              <a:rPr lang="en-US" sz="1600" dirty="0">
                <a:latin typeface="Consolas" panose="020B0609020204030204" pitchFamily="49" charset="0"/>
                <a:ea typeface="ＭＳ Ｐゴシック" pitchFamily="34" charset="-128"/>
                <a:cs typeface="Consolas" panose="020B0609020204030204" pitchFamily="49" charset="0"/>
              </a:rPr>
              <a:t>a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&amp;</a:t>
            </a:r>
            <a:r>
              <a:rPr lang="en-US" sz="1600" dirty="0">
                <a:latin typeface="Consolas" panose="020B0609020204030204" pitchFamily="49" charset="0"/>
                <a:ea typeface="ＭＳ Ｐゴシック" pitchFamily="34" charset="-128"/>
                <a:cs typeface="Consolas" panose="020B0609020204030204" pitchFamily="49" charset="0"/>
              </a:rPr>
              <a:t> c</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 ;</a:t>
            </a:r>
          </a:p>
          <a:p>
            <a:pPr marL="457200" indent="-457200">
              <a:buFont typeface="Arial"/>
              <a:buNone/>
              <a:tabLst>
                <a:tab pos="914400" algn="l"/>
                <a:tab pos="1371600" algn="l"/>
                <a:tab pos="1828800" algn="l"/>
              </a:tabLst>
            </a:pPr>
            <a:r>
              <a:rPr lang="en-US" sz="1600" b="1" dirty="0">
                <a:solidFill>
                  <a:srgbClr val="C00000"/>
                </a:solidFill>
                <a:latin typeface="Consolas" panose="020B0609020204030204" pitchFamily="49" charset="0"/>
                <a:ea typeface="ＭＳ Ｐゴシック" pitchFamily="34" charset="-128"/>
                <a:cs typeface="Consolas" panose="020B0609020204030204" pitchFamily="49" charset="0"/>
              </a:rPr>
              <a:t>   assign</a:t>
            </a:r>
            <a:r>
              <a:rPr lang="en-US" sz="16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600" dirty="0">
                <a:latin typeface="Consolas" panose="020B0609020204030204" pitchFamily="49" charset="0"/>
                <a:ea typeface="ＭＳ Ｐゴシック" pitchFamily="34" charset="-128"/>
                <a:cs typeface="Consolas" panose="020B0609020204030204" pitchFamily="49" charset="0"/>
              </a:rPr>
              <a:t>n3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 </a:t>
            </a:r>
            <a:r>
              <a:rPr lang="en-US" sz="1600" dirty="0">
                <a:latin typeface="Consolas" panose="020B0609020204030204" pitchFamily="49" charset="0"/>
                <a:ea typeface="ＭＳ Ｐゴシック" pitchFamily="34" charset="-128"/>
                <a:cs typeface="Consolas" panose="020B0609020204030204" pitchFamily="49" charset="0"/>
              </a:rPr>
              <a:t>b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&amp;</a:t>
            </a:r>
            <a:r>
              <a:rPr lang="en-US" sz="1600" dirty="0">
                <a:latin typeface="Consolas" panose="020B0609020204030204" pitchFamily="49" charset="0"/>
                <a:ea typeface="ＭＳ Ｐゴシック" pitchFamily="34" charset="-128"/>
                <a:cs typeface="Consolas" panose="020B0609020204030204" pitchFamily="49" charset="0"/>
              </a:rPr>
              <a:t> c</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 ;</a:t>
            </a:r>
          </a:p>
          <a:p>
            <a:pPr marL="457200" indent="-457200">
              <a:buFontTx/>
              <a:buNone/>
              <a:tabLst>
                <a:tab pos="914400" algn="l"/>
                <a:tab pos="1371600" algn="l"/>
                <a:tab pos="1828800" algn="l"/>
              </a:tabLst>
            </a:pPr>
            <a:r>
              <a:rPr lang="en-US" sz="1600" b="1" dirty="0" err="1">
                <a:solidFill>
                  <a:srgbClr val="C00000"/>
                </a:solidFill>
                <a:latin typeface="Consolas" panose="020B0609020204030204" pitchFamily="49" charset="0"/>
                <a:ea typeface="ＭＳ Ｐゴシック" pitchFamily="34" charset="-128"/>
                <a:cs typeface="Consolas" panose="020B0609020204030204" pitchFamily="49" charset="0"/>
              </a:rPr>
              <a:t>endmodule</a:t>
            </a:r>
            <a:endParaRPr lang="en-US" sz="1600" dirty="0">
              <a:latin typeface="Bitstream Vera Sans Mono"/>
              <a:ea typeface="ＭＳ Ｐゴシック" pitchFamily="34" charset="-128"/>
            </a:endParaRPr>
          </a:p>
        </p:txBody>
      </p:sp>
      <p:sp>
        <p:nvSpPr>
          <p:cNvPr id="46083" name="Rectangle 2"/>
          <p:cNvSpPr>
            <a:spLocks noGrp="1" noChangeArrowheads="1"/>
          </p:cNvSpPr>
          <p:nvPr>
            <p:ph type="title"/>
          </p:nvPr>
        </p:nvSpPr>
        <p:spPr>
          <a:xfrm>
            <a:off x="457200" y="-152400"/>
            <a:ext cx="8229600" cy="1143000"/>
          </a:xfrm>
        </p:spPr>
        <p:txBody>
          <a:bodyPr/>
          <a:lstStyle/>
          <a:p>
            <a:r>
              <a:rPr lang="en-US" dirty="0">
                <a:ea typeface="ＭＳ Ｐゴシック" pitchFamily="34" charset="-128"/>
              </a:rPr>
              <a:t>Majority Circuit in Verilog</a:t>
            </a:r>
          </a:p>
        </p:txBody>
      </p:sp>
      <p:sp>
        <p:nvSpPr>
          <p:cNvPr id="46084" name="Rectangle 3"/>
          <p:cNvSpPr>
            <a:spLocks noGrp="1" noChangeArrowheads="1"/>
          </p:cNvSpPr>
          <p:nvPr>
            <p:ph type="body" idx="1"/>
          </p:nvPr>
        </p:nvSpPr>
        <p:spPr>
          <a:xfrm>
            <a:off x="4754880" y="3657600"/>
            <a:ext cx="3861811" cy="2396528"/>
          </a:xfrm>
          <a:solidFill>
            <a:schemeClr val="bg1"/>
          </a:solidFill>
        </p:spPr>
        <p:txBody>
          <a:bodyPr>
            <a:normAutofit fontScale="92500" lnSpcReduction="20000"/>
          </a:bodyPr>
          <a:lstStyle/>
          <a:p>
            <a:pPr marL="457200" indent="-457200">
              <a:buFontTx/>
              <a:buNone/>
              <a:tabLst>
                <a:tab pos="914400" algn="l"/>
                <a:tab pos="1371600" algn="l"/>
                <a:tab pos="1828800" algn="l"/>
              </a:tabLst>
            </a:pPr>
            <a:r>
              <a:rPr lang="en-US" sz="1600" b="1" dirty="0">
                <a:solidFill>
                  <a:srgbClr val="C00000"/>
                </a:solidFill>
                <a:latin typeface="Consolas" panose="020B0609020204030204" pitchFamily="49" charset="0"/>
                <a:ea typeface="ＭＳ Ｐゴシック" pitchFamily="34" charset="-128"/>
                <a:cs typeface="Consolas" panose="020B0609020204030204" pitchFamily="49" charset="0"/>
              </a:rPr>
              <a:t>module</a:t>
            </a:r>
            <a:r>
              <a:rPr lang="en-US" sz="16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600" dirty="0">
                <a:latin typeface="Consolas" panose="020B0609020204030204" pitchFamily="49" charset="0"/>
                <a:ea typeface="ＭＳ Ｐゴシック" pitchFamily="34" charset="-128"/>
                <a:cs typeface="Consolas" panose="020B0609020204030204" pitchFamily="49" charset="0"/>
              </a:rPr>
              <a:t>Majority</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600" dirty="0">
                <a:latin typeface="Consolas" panose="020B0609020204030204" pitchFamily="49" charset="0"/>
                <a:ea typeface="ＭＳ Ｐゴシック" pitchFamily="34" charset="-128"/>
                <a:cs typeface="Consolas" panose="020B0609020204030204" pitchFamily="49" charset="0"/>
              </a:rPr>
              <a:t>a</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600" dirty="0">
                <a:latin typeface="Consolas" panose="020B0609020204030204" pitchFamily="49" charset="0"/>
                <a:ea typeface="ＭＳ Ｐゴシック" pitchFamily="34" charset="-128"/>
                <a:cs typeface="Consolas" panose="020B0609020204030204" pitchFamily="49" charset="0"/>
              </a:rPr>
              <a:t> b</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600" dirty="0">
                <a:latin typeface="Consolas" panose="020B0609020204030204" pitchFamily="49" charset="0"/>
                <a:ea typeface="ＭＳ Ｐゴシック" pitchFamily="34" charset="-128"/>
                <a:cs typeface="Consolas" panose="020B0609020204030204" pitchFamily="49" charset="0"/>
              </a:rPr>
              <a:t> c</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600" dirty="0">
                <a:latin typeface="Consolas" panose="020B0609020204030204" pitchFamily="49" charset="0"/>
                <a:ea typeface="ＭＳ Ｐゴシック" pitchFamily="34" charset="-128"/>
                <a:cs typeface="Consolas" panose="020B0609020204030204" pitchFamily="49" charset="0"/>
              </a:rPr>
              <a:t> out</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 ;</a:t>
            </a:r>
          </a:p>
          <a:p>
            <a:pPr marL="457200" indent="-457200">
              <a:buFontTx/>
              <a:buNone/>
              <a:tabLst>
                <a:tab pos="914400" algn="l"/>
                <a:tab pos="1371600" algn="l"/>
                <a:tab pos="1828800" algn="l"/>
              </a:tabLst>
            </a:pPr>
            <a:r>
              <a:rPr lang="en-US" sz="1600" dirty="0">
                <a:latin typeface="Consolas" panose="020B0609020204030204" pitchFamily="49" charset="0"/>
                <a:ea typeface="ＭＳ Ｐゴシック" pitchFamily="34" charset="-128"/>
                <a:cs typeface="Consolas" panose="020B0609020204030204" pitchFamily="49" charset="0"/>
              </a:rPr>
              <a:t>   </a:t>
            </a:r>
            <a:r>
              <a:rPr lang="en-US" sz="1600" b="1" dirty="0">
                <a:solidFill>
                  <a:srgbClr val="C00000"/>
                </a:solidFill>
                <a:latin typeface="Consolas" panose="020B0609020204030204" pitchFamily="49" charset="0"/>
                <a:ea typeface="ＭＳ Ｐゴシック" pitchFamily="34" charset="-128"/>
                <a:cs typeface="Consolas" panose="020B0609020204030204" pitchFamily="49" charset="0"/>
              </a:rPr>
              <a:t>input</a:t>
            </a:r>
            <a:r>
              <a:rPr lang="en-US" sz="16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600" dirty="0">
                <a:latin typeface="Consolas" panose="020B0609020204030204" pitchFamily="49" charset="0"/>
                <a:ea typeface="ＭＳ Ｐゴシック" pitchFamily="34" charset="-128"/>
                <a:cs typeface="Consolas" panose="020B0609020204030204" pitchFamily="49" charset="0"/>
              </a:rPr>
              <a:t>a</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600" dirty="0">
                <a:latin typeface="Consolas" panose="020B0609020204030204" pitchFamily="49" charset="0"/>
                <a:ea typeface="ＭＳ Ｐゴシック" pitchFamily="34" charset="-128"/>
                <a:cs typeface="Consolas" panose="020B0609020204030204" pitchFamily="49" charset="0"/>
              </a:rPr>
              <a:t> b</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600" dirty="0">
                <a:latin typeface="Consolas" panose="020B0609020204030204" pitchFamily="49" charset="0"/>
                <a:ea typeface="ＭＳ Ｐゴシック" pitchFamily="34" charset="-128"/>
                <a:cs typeface="Consolas" panose="020B0609020204030204" pitchFamily="49" charset="0"/>
              </a:rPr>
              <a:t> c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 </a:t>
            </a:r>
          </a:p>
          <a:p>
            <a:pPr marL="457200" indent="-457200">
              <a:buFontTx/>
              <a:buNone/>
              <a:tabLst>
                <a:tab pos="914400" algn="l"/>
                <a:tab pos="1371600" algn="l"/>
                <a:tab pos="1828800" algn="l"/>
              </a:tabLst>
            </a:pPr>
            <a:r>
              <a:rPr lang="en-US" sz="1600" dirty="0">
                <a:latin typeface="Consolas" panose="020B0609020204030204" pitchFamily="49" charset="0"/>
                <a:ea typeface="ＭＳ Ｐゴシック" pitchFamily="34" charset="-128"/>
                <a:cs typeface="Consolas" panose="020B0609020204030204" pitchFamily="49" charset="0"/>
              </a:rPr>
              <a:t>   </a:t>
            </a:r>
            <a:r>
              <a:rPr lang="en-US" sz="1600" b="1" dirty="0">
                <a:solidFill>
                  <a:srgbClr val="C00000"/>
                </a:solidFill>
                <a:latin typeface="Consolas" panose="020B0609020204030204" pitchFamily="49" charset="0"/>
                <a:ea typeface="ＭＳ Ｐゴシック" pitchFamily="34" charset="-128"/>
                <a:cs typeface="Consolas" panose="020B0609020204030204" pitchFamily="49" charset="0"/>
              </a:rPr>
              <a:t>output</a:t>
            </a:r>
            <a:r>
              <a:rPr lang="en-US" sz="16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600" dirty="0">
                <a:latin typeface="Consolas" panose="020B0609020204030204" pitchFamily="49" charset="0"/>
                <a:ea typeface="ＭＳ Ｐゴシック" pitchFamily="34" charset="-128"/>
                <a:cs typeface="Consolas" panose="020B0609020204030204" pitchFamily="49" charset="0"/>
              </a:rPr>
              <a:t>out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t>
            </a:r>
          </a:p>
          <a:p>
            <a:pPr marL="457200" indent="-457200">
              <a:buNone/>
              <a:tabLst>
                <a:tab pos="914400" algn="l"/>
                <a:tab pos="1371600" algn="l"/>
                <a:tab pos="1828800" algn="l"/>
              </a:tabLst>
            </a:pP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   </a:t>
            </a:r>
            <a:r>
              <a:rPr lang="en-US" sz="1600" b="1" dirty="0">
                <a:solidFill>
                  <a:srgbClr val="C00000"/>
                </a:solidFill>
                <a:latin typeface="Consolas" panose="020B0609020204030204" pitchFamily="49" charset="0"/>
                <a:ea typeface="ＭＳ Ｐゴシック" pitchFamily="34" charset="-128"/>
                <a:cs typeface="Consolas" panose="020B0609020204030204" pitchFamily="49" charset="0"/>
              </a:rPr>
              <a:t>wire </a:t>
            </a:r>
            <a:r>
              <a:rPr lang="en-US" sz="1600" dirty="0">
                <a:latin typeface="Consolas" panose="020B0609020204030204" pitchFamily="49" charset="0"/>
                <a:ea typeface="ＭＳ Ｐゴシック" pitchFamily="34" charset="-128"/>
                <a:cs typeface="Consolas" panose="020B0609020204030204" pitchFamily="49" charset="0"/>
              </a:rPr>
              <a:t>n1, n2, n3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t>
            </a:r>
          </a:p>
          <a:p>
            <a:pPr marL="457200" indent="-457200">
              <a:buFontTx/>
              <a:buNone/>
              <a:tabLst>
                <a:tab pos="914400" algn="l"/>
                <a:tab pos="1371600" algn="l"/>
                <a:tab pos="1828800" algn="l"/>
              </a:tabLst>
            </a:pPr>
            <a:endParaRPr lang="en-US" sz="1600" dirty="0">
              <a:solidFill>
                <a:srgbClr val="0000FF"/>
              </a:solidFill>
              <a:latin typeface="Consolas" panose="020B0609020204030204" pitchFamily="49" charset="0"/>
              <a:ea typeface="ＭＳ Ｐゴシック" pitchFamily="34" charset="-128"/>
              <a:cs typeface="Consolas" panose="020B0609020204030204" pitchFamily="49" charset="0"/>
            </a:endParaRPr>
          </a:p>
          <a:p>
            <a:pPr marL="457200" indent="-457200">
              <a:buFontTx/>
              <a:buNone/>
              <a:tabLst>
                <a:tab pos="914400" algn="l"/>
                <a:tab pos="1371600" algn="l"/>
                <a:tab pos="1828800" algn="l"/>
              </a:tabLst>
            </a:pPr>
            <a:r>
              <a:rPr lang="en-US" sz="1600" b="1" dirty="0">
                <a:solidFill>
                  <a:srgbClr val="C00000"/>
                </a:solidFill>
                <a:latin typeface="Consolas" panose="020B0609020204030204" pitchFamily="49" charset="0"/>
                <a:ea typeface="ＭＳ Ｐゴシック" pitchFamily="34" charset="-128"/>
                <a:cs typeface="Consolas" panose="020B0609020204030204" pitchFamily="49" charset="0"/>
              </a:rPr>
              <a:t>   assign</a:t>
            </a:r>
            <a:r>
              <a:rPr lang="en-US" sz="16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600" dirty="0">
                <a:latin typeface="Consolas" panose="020B0609020204030204" pitchFamily="49" charset="0"/>
                <a:ea typeface="ＭＳ Ｐゴシック" pitchFamily="34" charset="-128"/>
                <a:cs typeface="Consolas" panose="020B0609020204030204" pitchFamily="49" charset="0"/>
              </a:rPr>
              <a:t>n1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 </a:t>
            </a:r>
            <a:r>
              <a:rPr lang="en-US" sz="1600" dirty="0">
                <a:latin typeface="Consolas" panose="020B0609020204030204" pitchFamily="49" charset="0"/>
                <a:ea typeface="ＭＳ Ｐゴシック" pitchFamily="34" charset="-128"/>
                <a:cs typeface="Consolas" panose="020B0609020204030204" pitchFamily="49" charset="0"/>
              </a:rPr>
              <a:t>a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&amp;</a:t>
            </a:r>
            <a:r>
              <a:rPr lang="en-US" sz="1600" dirty="0">
                <a:latin typeface="Consolas" panose="020B0609020204030204" pitchFamily="49" charset="0"/>
                <a:ea typeface="ＭＳ Ｐゴシック" pitchFamily="34" charset="-128"/>
                <a:cs typeface="Consolas" panose="020B0609020204030204" pitchFamily="49" charset="0"/>
              </a:rPr>
              <a:t> b</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 ;</a:t>
            </a:r>
          </a:p>
          <a:p>
            <a:pPr marL="457200" indent="-457200">
              <a:buNone/>
              <a:tabLst>
                <a:tab pos="914400" algn="l"/>
                <a:tab pos="1371600" algn="l"/>
                <a:tab pos="1828800" algn="l"/>
              </a:tabLst>
            </a:pP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   </a:t>
            </a:r>
            <a:r>
              <a:rPr lang="en-US" sz="1600" b="1" dirty="0">
                <a:solidFill>
                  <a:srgbClr val="C00000"/>
                </a:solidFill>
                <a:latin typeface="Consolas" panose="020B0609020204030204" pitchFamily="49" charset="0"/>
                <a:ea typeface="ＭＳ Ｐゴシック" pitchFamily="34" charset="-128"/>
                <a:cs typeface="Consolas" panose="020B0609020204030204" pitchFamily="49" charset="0"/>
              </a:rPr>
              <a:t>assign</a:t>
            </a:r>
            <a:r>
              <a:rPr lang="en-US" sz="16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600" dirty="0">
                <a:latin typeface="Consolas" panose="020B0609020204030204" pitchFamily="49" charset="0"/>
                <a:ea typeface="ＭＳ Ｐゴシック" pitchFamily="34" charset="-128"/>
                <a:cs typeface="Consolas" panose="020B0609020204030204" pitchFamily="49" charset="0"/>
              </a:rPr>
              <a:t>n2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 </a:t>
            </a:r>
            <a:r>
              <a:rPr lang="en-US" sz="1600" dirty="0">
                <a:latin typeface="Consolas" panose="020B0609020204030204" pitchFamily="49" charset="0"/>
                <a:ea typeface="ＭＳ Ｐゴシック" pitchFamily="34" charset="-128"/>
                <a:cs typeface="Consolas" panose="020B0609020204030204" pitchFamily="49" charset="0"/>
              </a:rPr>
              <a:t>a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&amp;</a:t>
            </a:r>
            <a:r>
              <a:rPr lang="en-US" sz="1600" dirty="0">
                <a:latin typeface="Consolas" panose="020B0609020204030204" pitchFamily="49" charset="0"/>
                <a:ea typeface="ＭＳ Ｐゴシック" pitchFamily="34" charset="-128"/>
                <a:cs typeface="Consolas" panose="020B0609020204030204" pitchFamily="49" charset="0"/>
              </a:rPr>
              <a:t> c</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 ;</a:t>
            </a:r>
          </a:p>
          <a:p>
            <a:pPr marL="457200" indent="-457200">
              <a:buNone/>
              <a:tabLst>
                <a:tab pos="914400" algn="l"/>
                <a:tab pos="1371600" algn="l"/>
                <a:tab pos="1828800" algn="l"/>
              </a:tabLst>
            </a:pPr>
            <a:r>
              <a:rPr lang="en-US" sz="1600" b="1" dirty="0">
                <a:solidFill>
                  <a:srgbClr val="C00000"/>
                </a:solidFill>
                <a:latin typeface="Consolas" panose="020B0609020204030204" pitchFamily="49" charset="0"/>
                <a:ea typeface="ＭＳ Ｐゴシック" pitchFamily="34" charset="-128"/>
                <a:cs typeface="Consolas" panose="020B0609020204030204" pitchFamily="49" charset="0"/>
              </a:rPr>
              <a:t>   assign</a:t>
            </a:r>
            <a:r>
              <a:rPr lang="en-US" sz="16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600" dirty="0">
                <a:latin typeface="Consolas" panose="020B0609020204030204" pitchFamily="49" charset="0"/>
                <a:ea typeface="ＭＳ Ｐゴシック" pitchFamily="34" charset="-128"/>
                <a:cs typeface="Consolas" panose="020B0609020204030204" pitchFamily="49" charset="0"/>
              </a:rPr>
              <a:t>n3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 </a:t>
            </a:r>
            <a:r>
              <a:rPr lang="en-US" sz="1600" dirty="0">
                <a:latin typeface="Consolas" panose="020B0609020204030204" pitchFamily="49" charset="0"/>
                <a:ea typeface="ＭＳ Ｐゴシック" pitchFamily="34" charset="-128"/>
                <a:cs typeface="Consolas" panose="020B0609020204030204" pitchFamily="49" charset="0"/>
              </a:rPr>
              <a:t>b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&amp;</a:t>
            </a:r>
            <a:r>
              <a:rPr lang="en-US" sz="1600" dirty="0">
                <a:latin typeface="Consolas" panose="020B0609020204030204" pitchFamily="49" charset="0"/>
                <a:ea typeface="ＭＳ Ｐゴシック" pitchFamily="34" charset="-128"/>
                <a:cs typeface="Consolas" panose="020B0609020204030204" pitchFamily="49" charset="0"/>
              </a:rPr>
              <a:t> c</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 ;</a:t>
            </a:r>
          </a:p>
          <a:p>
            <a:pPr marL="457200" indent="-457200">
              <a:buFontTx/>
              <a:buNone/>
              <a:tabLst>
                <a:tab pos="914400" algn="l"/>
                <a:tab pos="1371600" algn="l"/>
                <a:tab pos="1828800" algn="l"/>
              </a:tabLst>
            </a:pPr>
            <a:r>
              <a:rPr lang="en-US" sz="1600" dirty="0">
                <a:latin typeface="Consolas" panose="020B0609020204030204" pitchFamily="49" charset="0"/>
                <a:ea typeface="ＭＳ Ｐゴシック" pitchFamily="34" charset="-128"/>
                <a:cs typeface="Consolas" panose="020B0609020204030204" pitchFamily="49" charset="0"/>
              </a:rPr>
              <a:t>   </a:t>
            </a:r>
            <a:r>
              <a:rPr lang="en-US" sz="1600" b="1" dirty="0">
                <a:solidFill>
                  <a:srgbClr val="C00000"/>
                </a:solidFill>
                <a:latin typeface="Consolas" panose="020B0609020204030204" pitchFamily="49" charset="0"/>
                <a:ea typeface="ＭＳ Ｐゴシック" pitchFamily="34" charset="-128"/>
                <a:cs typeface="Consolas" panose="020B0609020204030204" pitchFamily="49" charset="0"/>
              </a:rPr>
              <a:t>assign</a:t>
            </a:r>
            <a:r>
              <a:rPr lang="en-US" sz="16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600" dirty="0">
                <a:latin typeface="Consolas" panose="020B0609020204030204" pitchFamily="49" charset="0"/>
                <a:ea typeface="ＭＳ Ｐゴシック" pitchFamily="34" charset="-128"/>
                <a:cs typeface="Consolas" panose="020B0609020204030204" pitchFamily="49" charset="0"/>
              </a:rPr>
              <a:t>out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 </a:t>
            </a:r>
            <a:r>
              <a:rPr lang="en-US" sz="1600" dirty="0">
                <a:latin typeface="Consolas" panose="020B0609020204030204" pitchFamily="49" charset="0"/>
                <a:ea typeface="ＭＳ Ｐゴシック" pitchFamily="34" charset="-128"/>
                <a:cs typeface="Consolas" panose="020B0609020204030204" pitchFamily="49" charset="0"/>
              </a:rPr>
              <a:t>n1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 </a:t>
            </a:r>
            <a:r>
              <a:rPr lang="en-US" sz="1600" dirty="0">
                <a:latin typeface="Consolas" panose="020B0609020204030204" pitchFamily="49" charset="0"/>
                <a:ea typeface="ＭＳ Ｐゴシック" pitchFamily="34" charset="-128"/>
                <a:cs typeface="Consolas" panose="020B0609020204030204" pitchFamily="49" charset="0"/>
              </a:rPr>
              <a:t>n2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 </a:t>
            </a:r>
            <a:r>
              <a:rPr lang="en-US" sz="1600" dirty="0">
                <a:latin typeface="Consolas" panose="020B0609020204030204" pitchFamily="49" charset="0"/>
                <a:ea typeface="ＭＳ Ｐゴシック" pitchFamily="34" charset="-128"/>
                <a:cs typeface="Consolas" panose="020B0609020204030204" pitchFamily="49" charset="0"/>
              </a:rPr>
              <a:t>n3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t>
            </a:r>
          </a:p>
          <a:p>
            <a:pPr marL="457200" indent="-457200">
              <a:buFontTx/>
              <a:buNone/>
              <a:tabLst>
                <a:tab pos="914400" algn="l"/>
                <a:tab pos="1371600" algn="l"/>
                <a:tab pos="1828800" algn="l"/>
              </a:tabLst>
            </a:pPr>
            <a:r>
              <a:rPr lang="en-US" sz="1600" b="1" dirty="0" err="1">
                <a:solidFill>
                  <a:srgbClr val="C00000"/>
                </a:solidFill>
                <a:latin typeface="Consolas" panose="020B0609020204030204" pitchFamily="49" charset="0"/>
                <a:ea typeface="ＭＳ Ｐゴシック" pitchFamily="34" charset="-128"/>
                <a:cs typeface="Consolas" panose="020B0609020204030204" pitchFamily="49" charset="0"/>
              </a:rPr>
              <a:t>endmodule</a:t>
            </a:r>
            <a:endParaRPr lang="en-US" sz="1600" dirty="0">
              <a:latin typeface="Bitstream Vera Sans Mono"/>
              <a:ea typeface="ＭＳ Ｐゴシック" pitchFamily="34" charset="-128"/>
            </a:endParaRPr>
          </a:p>
        </p:txBody>
      </p:sp>
      <p:sp>
        <p:nvSpPr>
          <p:cNvPr id="6" name="TextBox 5"/>
          <p:cNvSpPr txBox="1"/>
          <p:nvPr/>
        </p:nvSpPr>
        <p:spPr>
          <a:xfrm>
            <a:off x="6629400" y="6488668"/>
            <a:ext cx="1752600" cy="369332"/>
          </a:xfrm>
          <a:prstGeom prst="rect">
            <a:avLst/>
          </a:prstGeom>
          <a:noFill/>
        </p:spPr>
        <p:txBody>
          <a:bodyPr wrap="square" rtlCol="0">
            <a:spAutoFit/>
          </a:bodyPr>
          <a:lstStyle/>
          <a:p>
            <a:r>
              <a:rPr lang="en-US" dirty="0">
                <a:solidFill>
                  <a:schemeClr val="tx1">
                    <a:lumMod val="50000"/>
                    <a:lumOff val="50000"/>
                  </a:schemeClr>
                </a:solidFill>
              </a:rPr>
              <a:t>Text: Dally §3.6</a:t>
            </a:r>
          </a:p>
        </p:txBody>
      </p:sp>
      <p:sp>
        <p:nvSpPr>
          <p:cNvPr id="4" name="Slide Number Placeholder 3"/>
          <p:cNvSpPr>
            <a:spLocks noGrp="1"/>
          </p:cNvSpPr>
          <p:nvPr>
            <p:ph type="sldNum" sz="quarter" idx="12"/>
          </p:nvPr>
        </p:nvSpPr>
        <p:spPr/>
        <p:txBody>
          <a:bodyPr/>
          <a:lstStyle/>
          <a:p>
            <a:fld id="{91428E00-80DD-2147-9602-1B9AC9547B01}" type="slidenum">
              <a:rPr lang="en-US" smtClean="0"/>
              <a:t>23</a:t>
            </a:fld>
            <a:endParaRPr lang="en-US"/>
          </a:p>
        </p:txBody>
      </p:sp>
      <p:pic>
        <p:nvPicPr>
          <p:cNvPr id="8" name="Picture 7" descr="ss1-majority-logic-diagram.emf">
            <a:extLst>
              <a:ext uri="{FF2B5EF4-FFF2-40B4-BE49-F238E27FC236}">
                <a16:creationId xmlns:a16="http://schemas.microsoft.com/office/drawing/2014/main" id="{770C79DC-F8FB-BB49-8434-661D879602E2}"/>
              </a:ext>
            </a:extLst>
          </p:cNvPr>
          <p:cNvPicPr>
            <a:picLocks noChangeAspect="1"/>
          </p:cNvPicPr>
          <p:nvPr/>
        </p:nvPicPr>
        <p:blipFill>
          <a:blip r:embed="rId3"/>
          <a:stretch>
            <a:fillRect/>
          </a:stretch>
        </p:blipFill>
        <p:spPr>
          <a:xfrm>
            <a:off x="152400" y="685800"/>
            <a:ext cx="4188622" cy="2396528"/>
          </a:xfrm>
          <a:prstGeom prst="rect">
            <a:avLst/>
          </a:prstGeom>
        </p:spPr>
      </p:pic>
      <p:sp>
        <p:nvSpPr>
          <p:cNvPr id="9" name="TextBox 8">
            <a:extLst>
              <a:ext uri="{FF2B5EF4-FFF2-40B4-BE49-F238E27FC236}">
                <a16:creationId xmlns:a16="http://schemas.microsoft.com/office/drawing/2014/main" id="{5DE04896-C28C-544E-A2D3-55652EAE7BC5}"/>
              </a:ext>
            </a:extLst>
          </p:cNvPr>
          <p:cNvSpPr txBox="1"/>
          <p:nvPr/>
        </p:nvSpPr>
        <p:spPr>
          <a:xfrm>
            <a:off x="4088388" y="1752600"/>
            <a:ext cx="505267" cy="369332"/>
          </a:xfrm>
          <a:prstGeom prst="rect">
            <a:avLst/>
          </a:prstGeom>
          <a:solidFill>
            <a:schemeClr val="bg1"/>
          </a:solidFill>
          <a:effectLst/>
        </p:spPr>
        <p:txBody>
          <a:bodyPr wrap="none" rtlCol="0">
            <a:spAutoFit/>
          </a:bodyPr>
          <a:lstStyle/>
          <a:p>
            <a:r>
              <a:rPr lang="en-US" dirty="0"/>
              <a:t>out</a:t>
            </a:r>
          </a:p>
        </p:txBody>
      </p:sp>
      <p:sp>
        <p:nvSpPr>
          <p:cNvPr id="11" name="Text Box 10">
            <a:extLst>
              <a:ext uri="{FF2B5EF4-FFF2-40B4-BE49-F238E27FC236}">
                <a16:creationId xmlns:a16="http://schemas.microsoft.com/office/drawing/2014/main" id="{2EDFA18B-DF7B-364C-A370-FB2E8C8DE70B}"/>
              </a:ext>
            </a:extLst>
          </p:cNvPr>
          <p:cNvSpPr txBox="1">
            <a:spLocks noChangeArrowheads="1"/>
          </p:cNvSpPr>
          <p:nvPr/>
        </p:nvSpPr>
        <p:spPr bwMode="auto">
          <a:xfrm>
            <a:off x="347354" y="3399573"/>
            <a:ext cx="3581400" cy="646331"/>
          </a:xfrm>
          <a:prstGeom prst="rect">
            <a:avLst/>
          </a:prstGeom>
          <a:solidFill>
            <a:srgbClr val="CCFFCC"/>
          </a:solidFill>
          <a:ln w="9525">
            <a:noFill/>
            <a:miter lim="800000"/>
            <a:headEnd/>
            <a:tailEnd/>
          </a:ln>
        </p:spPr>
        <p:txBody>
          <a:bodyPr wrap="square">
            <a:prstTxWarp prst="textNoShape">
              <a:avLst/>
            </a:prstTxWarp>
            <a:spAutoFit/>
          </a:bodyPr>
          <a:lstStyle/>
          <a:p>
            <a:pPr>
              <a:spcBef>
                <a:spcPct val="50000"/>
              </a:spcBef>
            </a:pPr>
            <a:r>
              <a:rPr lang="en-US" dirty="0"/>
              <a:t>Note: all assignments performed </a:t>
            </a:r>
            <a:r>
              <a:rPr lang="en-US" u="sng" dirty="0"/>
              <a:t>concurrently</a:t>
            </a:r>
            <a:r>
              <a:rPr lang="en-US" dirty="0"/>
              <a:t>.</a:t>
            </a:r>
            <a:endParaRPr lang="en-CA" dirty="0"/>
          </a:p>
        </p:txBody>
      </p:sp>
      <p:sp>
        <p:nvSpPr>
          <p:cNvPr id="3" name="Footer Placeholder 2">
            <a:extLst>
              <a:ext uri="{FF2B5EF4-FFF2-40B4-BE49-F238E27FC236}">
                <a16:creationId xmlns:a16="http://schemas.microsoft.com/office/drawing/2014/main" id="{094B9589-D9AA-224D-8805-EC7FC32B6F9B}"/>
              </a:ext>
            </a:extLst>
          </p:cNvPr>
          <p:cNvSpPr>
            <a:spLocks noGrp="1"/>
          </p:cNvSpPr>
          <p:nvPr>
            <p:ph type="ftr" sz="quarter" idx="11"/>
          </p:nvPr>
        </p:nvSpPr>
        <p:spPr/>
        <p:txBody>
          <a:bodyPr/>
          <a:lstStyle/>
          <a:p>
            <a:r>
              <a:rPr lang="en-US"/>
              <a:t>Slide Set #6</a:t>
            </a:r>
          </a:p>
        </p:txBody>
      </p:sp>
      <p:sp>
        <p:nvSpPr>
          <p:cNvPr id="2" name="TextBox 1">
            <a:extLst>
              <a:ext uri="{FF2B5EF4-FFF2-40B4-BE49-F238E27FC236}">
                <a16:creationId xmlns:a16="http://schemas.microsoft.com/office/drawing/2014/main" id="{99516485-04FD-3C42-B9F4-3A7350D37F3A}"/>
              </a:ext>
            </a:extLst>
          </p:cNvPr>
          <p:cNvSpPr txBox="1"/>
          <p:nvPr/>
        </p:nvSpPr>
        <p:spPr>
          <a:xfrm>
            <a:off x="2647141" y="1159023"/>
            <a:ext cx="423514" cy="369332"/>
          </a:xfrm>
          <a:prstGeom prst="rect">
            <a:avLst/>
          </a:prstGeom>
          <a:noFill/>
        </p:spPr>
        <p:txBody>
          <a:bodyPr wrap="none" rtlCol="0">
            <a:spAutoFit/>
          </a:bodyPr>
          <a:lstStyle/>
          <a:p>
            <a:r>
              <a:rPr lang="en-US" dirty="0"/>
              <a:t>n1</a:t>
            </a:r>
          </a:p>
        </p:txBody>
      </p:sp>
      <p:sp>
        <p:nvSpPr>
          <p:cNvPr id="14" name="TextBox 13">
            <a:extLst>
              <a:ext uri="{FF2B5EF4-FFF2-40B4-BE49-F238E27FC236}">
                <a16:creationId xmlns:a16="http://schemas.microsoft.com/office/drawing/2014/main" id="{4A798605-4FE5-8E48-B5E1-860902AFC1AD}"/>
              </a:ext>
            </a:extLst>
          </p:cNvPr>
          <p:cNvSpPr txBox="1"/>
          <p:nvPr/>
        </p:nvSpPr>
        <p:spPr>
          <a:xfrm>
            <a:off x="2403634" y="1724689"/>
            <a:ext cx="423514" cy="369332"/>
          </a:xfrm>
          <a:prstGeom prst="rect">
            <a:avLst/>
          </a:prstGeom>
          <a:noFill/>
        </p:spPr>
        <p:txBody>
          <a:bodyPr wrap="none" rtlCol="0">
            <a:spAutoFit/>
          </a:bodyPr>
          <a:lstStyle/>
          <a:p>
            <a:r>
              <a:rPr lang="en-US" dirty="0"/>
              <a:t>n2</a:t>
            </a:r>
          </a:p>
        </p:txBody>
      </p:sp>
      <p:sp>
        <p:nvSpPr>
          <p:cNvPr id="15" name="TextBox 14">
            <a:extLst>
              <a:ext uri="{FF2B5EF4-FFF2-40B4-BE49-F238E27FC236}">
                <a16:creationId xmlns:a16="http://schemas.microsoft.com/office/drawing/2014/main" id="{B6E7BD7A-9010-B440-BD1E-725244E40AF3}"/>
              </a:ext>
            </a:extLst>
          </p:cNvPr>
          <p:cNvSpPr txBox="1"/>
          <p:nvPr/>
        </p:nvSpPr>
        <p:spPr>
          <a:xfrm>
            <a:off x="2647141" y="2478015"/>
            <a:ext cx="423514" cy="369332"/>
          </a:xfrm>
          <a:prstGeom prst="rect">
            <a:avLst/>
          </a:prstGeom>
          <a:noFill/>
        </p:spPr>
        <p:txBody>
          <a:bodyPr wrap="none" rtlCol="0">
            <a:spAutoFit/>
          </a:bodyPr>
          <a:lstStyle/>
          <a:p>
            <a:r>
              <a:rPr lang="en-US" dirty="0"/>
              <a:t>n3</a:t>
            </a:r>
          </a:p>
        </p:txBody>
      </p:sp>
    </p:spTree>
    <p:extLst>
      <p:ext uri="{BB962C8B-B14F-4D97-AF65-F5344CB8AC3E}">
        <p14:creationId xmlns:p14="http://schemas.microsoft.com/office/powerpoint/2010/main" val="226875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608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6084" grpId="0" uiExpand="1" animBg="1"/>
      <p:bldP spid="46084" grpId="1"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457200" y="-152400"/>
            <a:ext cx="8229600" cy="1143000"/>
          </a:xfrm>
        </p:spPr>
        <p:txBody>
          <a:bodyPr/>
          <a:lstStyle/>
          <a:p>
            <a:r>
              <a:rPr lang="en-US" dirty="0">
                <a:ea typeface="ＭＳ Ｐゴシック" pitchFamily="34" charset="-128"/>
              </a:rPr>
              <a:t>Majority Circuit in Verilog</a:t>
            </a:r>
          </a:p>
        </p:txBody>
      </p:sp>
      <p:sp>
        <p:nvSpPr>
          <p:cNvPr id="6" name="TextBox 5"/>
          <p:cNvSpPr txBox="1"/>
          <p:nvPr/>
        </p:nvSpPr>
        <p:spPr>
          <a:xfrm>
            <a:off x="6629400" y="6488668"/>
            <a:ext cx="1752600" cy="369332"/>
          </a:xfrm>
          <a:prstGeom prst="rect">
            <a:avLst/>
          </a:prstGeom>
          <a:noFill/>
        </p:spPr>
        <p:txBody>
          <a:bodyPr wrap="square" rtlCol="0">
            <a:spAutoFit/>
          </a:bodyPr>
          <a:lstStyle/>
          <a:p>
            <a:r>
              <a:rPr lang="en-US" dirty="0">
                <a:solidFill>
                  <a:schemeClr val="tx1">
                    <a:lumMod val="50000"/>
                    <a:lumOff val="50000"/>
                  </a:schemeClr>
                </a:solidFill>
              </a:rPr>
              <a:t>Text: Dally §3.6</a:t>
            </a:r>
          </a:p>
        </p:txBody>
      </p:sp>
      <p:sp>
        <p:nvSpPr>
          <p:cNvPr id="4" name="Slide Number Placeholder 3"/>
          <p:cNvSpPr>
            <a:spLocks noGrp="1"/>
          </p:cNvSpPr>
          <p:nvPr>
            <p:ph type="sldNum" sz="quarter" idx="12"/>
          </p:nvPr>
        </p:nvSpPr>
        <p:spPr/>
        <p:txBody>
          <a:bodyPr/>
          <a:lstStyle/>
          <a:p>
            <a:fld id="{91428E00-80DD-2147-9602-1B9AC9547B01}" type="slidenum">
              <a:rPr lang="en-US" smtClean="0"/>
              <a:t>24</a:t>
            </a:fld>
            <a:endParaRPr lang="en-US"/>
          </a:p>
        </p:txBody>
      </p:sp>
      <p:pic>
        <p:nvPicPr>
          <p:cNvPr id="8" name="Picture 7" descr="ss1-majority-logic-diagram.emf">
            <a:extLst>
              <a:ext uri="{FF2B5EF4-FFF2-40B4-BE49-F238E27FC236}">
                <a16:creationId xmlns:a16="http://schemas.microsoft.com/office/drawing/2014/main" id="{770C79DC-F8FB-BB49-8434-661D879602E2}"/>
              </a:ext>
            </a:extLst>
          </p:cNvPr>
          <p:cNvPicPr>
            <a:picLocks noChangeAspect="1"/>
          </p:cNvPicPr>
          <p:nvPr/>
        </p:nvPicPr>
        <p:blipFill>
          <a:blip r:embed="rId3"/>
          <a:stretch>
            <a:fillRect/>
          </a:stretch>
        </p:blipFill>
        <p:spPr>
          <a:xfrm>
            <a:off x="152400" y="685800"/>
            <a:ext cx="4188622" cy="2396528"/>
          </a:xfrm>
          <a:prstGeom prst="rect">
            <a:avLst/>
          </a:prstGeom>
        </p:spPr>
      </p:pic>
      <p:sp>
        <p:nvSpPr>
          <p:cNvPr id="9" name="TextBox 8">
            <a:extLst>
              <a:ext uri="{FF2B5EF4-FFF2-40B4-BE49-F238E27FC236}">
                <a16:creationId xmlns:a16="http://schemas.microsoft.com/office/drawing/2014/main" id="{5DE04896-C28C-544E-A2D3-55652EAE7BC5}"/>
              </a:ext>
            </a:extLst>
          </p:cNvPr>
          <p:cNvSpPr txBox="1"/>
          <p:nvPr/>
        </p:nvSpPr>
        <p:spPr>
          <a:xfrm>
            <a:off x="4088388" y="1752600"/>
            <a:ext cx="505267" cy="369332"/>
          </a:xfrm>
          <a:prstGeom prst="rect">
            <a:avLst/>
          </a:prstGeom>
          <a:solidFill>
            <a:schemeClr val="bg1"/>
          </a:solidFill>
          <a:effectLst/>
        </p:spPr>
        <p:txBody>
          <a:bodyPr wrap="none" rtlCol="0">
            <a:spAutoFit/>
          </a:bodyPr>
          <a:lstStyle/>
          <a:p>
            <a:r>
              <a:rPr lang="en-US" dirty="0"/>
              <a:t>out</a:t>
            </a:r>
          </a:p>
        </p:txBody>
      </p:sp>
      <p:sp>
        <p:nvSpPr>
          <p:cNvPr id="5" name="TextBox 4">
            <a:extLst>
              <a:ext uri="{FF2B5EF4-FFF2-40B4-BE49-F238E27FC236}">
                <a16:creationId xmlns:a16="http://schemas.microsoft.com/office/drawing/2014/main" id="{07B3B489-DE69-7142-B7D2-3F42EC041A4E}"/>
              </a:ext>
            </a:extLst>
          </p:cNvPr>
          <p:cNvSpPr txBox="1"/>
          <p:nvPr/>
        </p:nvSpPr>
        <p:spPr>
          <a:xfrm>
            <a:off x="457200" y="3425714"/>
            <a:ext cx="5631029" cy="369332"/>
          </a:xfrm>
          <a:prstGeom prst="rect">
            <a:avLst/>
          </a:prstGeom>
          <a:noFill/>
        </p:spPr>
        <p:txBody>
          <a:bodyPr wrap="none" rtlCol="0">
            <a:spAutoFit/>
          </a:bodyPr>
          <a:lstStyle/>
          <a:p>
            <a:r>
              <a:rPr lang="en-US" i="1" dirty="0"/>
              <a:t>We can combine a wire declaration and assign statement…</a:t>
            </a:r>
          </a:p>
        </p:txBody>
      </p:sp>
      <p:sp>
        <p:nvSpPr>
          <p:cNvPr id="10" name="Rectangle 3">
            <a:extLst>
              <a:ext uri="{FF2B5EF4-FFF2-40B4-BE49-F238E27FC236}">
                <a16:creationId xmlns:a16="http://schemas.microsoft.com/office/drawing/2014/main" id="{3C25C0E7-55C2-4843-963D-41A8C62DB8EA}"/>
              </a:ext>
            </a:extLst>
          </p:cNvPr>
          <p:cNvSpPr txBox="1">
            <a:spLocks noChangeArrowheads="1"/>
          </p:cNvSpPr>
          <p:nvPr/>
        </p:nvSpPr>
        <p:spPr>
          <a:xfrm>
            <a:off x="3724609" y="3928825"/>
            <a:ext cx="3861811" cy="2396528"/>
          </a:xfrm>
          <a:prstGeom prst="rect">
            <a:avLst/>
          </a:prstGeom>
          <a:solidFill>
            <a:schemeClr val="bg1"/>
          </a:solidFill>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Tx/>
              <a:buNone/>
              <a:tabLst>
                <a:tab pos="914400" algn="l"/>
                <a:tab pos="1371600" algn="l"/>
                <a:tab pos="1828800" algn="l"/>
              </a:tabLst>
            </a:pPr>
            <a:r>
              <a:rPr lang="en-US" sz="1600" b="1" dirty="0">
                <a:solidFill>
                  <a:srgbClr val="C00000"/>
                </a:solidFill>
                <a:latin typeface="Consolas" panose="020B0609020204030204" pitchFamily="49" charset="0"/>
                <a:ea typeface="ＭＳ Ｐゴシック" pitchFamily="34" charset="-128"/>
                <a:cs typeface="Consolas" panose="020B0609020204030204" pitchFamily="49" charset="0"/>
              </a:rPr>
              <a:t>module</a:t>
            </a:r>
            <a:r>
              <a:rPr lang="en-US" sz="16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600" dirty="0">
                <a:latin typeface="Consolas" panose="020B0609020204030204" pitchFamily="49" charset="0"/>
                <a:ea typeface="ＭＳ Ｐゴシック" pitchFamily="34" charset="-128"/>
                <a:cs typeface="Consolas" panose="020B0609020204030204" pitchFamily="49" charset="0"/>
              </a:rPr>
              <a:t>Majority</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600" dirty="0">
                <a:latin typeface="Consolas" panose="020B0609020204030204" pitchFamily="49" charset="0"/>
                <a:ea typeface="ＭＳ Ｐゴシック" pitchFamily="34" charset="-128"/>
                <a:cs typeface="Consolas" panose="020B0609020204030204" pitchFamily="49" charset="0"/>
              </a:rPr>
              <a:t>a</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600" dirty="0">
                <a:latin typeface="Consolas" panose="020B0609020204030204" pitchFamily="49" charset="0"/>
                <a:ea typeface="ＭＳ Ｐゴシック" pitchFamily="34" charset="-128"/>
                <a:cs typeface="Consolas" panose="020B0609020204030204" pitchFamily="49" charset="0"/>
              </a:rPr>
              <a:t> b</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600" dirty="0">
                <a:latin typeface="Consolas" panose="020B0609020204030204" pitchFamily="49" charset="0"/>
                <a:ea typeface="ＭＳ Ｐゴシック" pitchFamily="34" charset="-128"/>
                <a:cs typeface="Consolas" panose="020B0609020204030204" pitchFamily="49" charset="0"/>
              </a:rPr>
              <a:t> c</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600" dirty="0">
                <a:latin typeface="Consolas" panose="020B0609020204030204" pitchFamily="49" charset="0"/>
                <a:ea typeface="ＭＳ Ｐゴシック" pitchFamily="34" charset="-128"/>
                <a:cs typeface="Consolas" panose="020B0609020204030204" pitchFamily="49" charset="0"/>
              </a:rPr>
              <a:t> out</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 ;</a:t>
            </a:r>
          </a:p>
          <a:p>
            <a:pPr marL="457200" indent="-457200">
              <a:buFontTx/>
              <a:buNone/>
              <a:tabLst>
                <a:tab pos="914400" algn="l"/>
                <a:tab pos="1371600" algn="l"/>
                <a:tab pos="1828800" algn="l"/>
              </a:tabLst>
            </a:pPr>
            <a:r>
              <a:rPr lang="en-US" sz="1600" dirty="0">
                <a:latin typeface="Consolas" panose="020B0609020204030204" pitchFamily="49" charset="0"/>
                <a:ea typeface="ＭＳ Ｐゴシック" pitchFamily="34" charset="-128"/>
                <a:cs typeface="Consolas" panose="020B0609020204030204" pitchFamily="49" charset="0"/>
              </a:rPr>
              <a:t>   </a:t>
            </a:r>
            <a:r>
              <a:rPr lang="en-US" sz="1600" b="1" dirty="0">
                <a:solidFill>
                  <a:srgbClr val="C00000"/>
                </a:solidFill>
                <a:latin typeface="Consolas" panose="020B0609020204030204" pitchFamily="49" charset="0"/>
                <a:ea typeface="ＭＳ Ｐゴシック" pitchFamily="34" charset="-128"/>
                <a:cs typeface="Consolas" panose="020B0609020204030204" pitchFamily="49" charset="0"/>
              </a:rPr>
              <a:t>input</a:t>
            </a:r>
            <a:r>
              <a:rPr lang="en-US" sz="16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600" dirty="0">
                <a:latin typeface="Consolas" panose="020B0609020204030204" pitchFamily="49" charset="0"/>
                <a:ea typeface="ＭＳ Ｐゴシック" pitchFamily="34" charset="-128"/>
                <a:cs typeface="Consolas" panose="020B0609020204030204" pitchFamily="49" charset="0"/>
              </a:rPr>
              <a:t>a</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600" dirty="0">
                <a:latin typeface="Consolas" panose="020B0609020204030204" pitchFamily="49" charset="0"/>
                <a:ea typeface="ＭＳ Ｐゴシック" pitchFamily="34" charset="-128"/>
                <a:cs typeface="Consolas" panose="020B0609020204030204" pitchFamily="49" charset="0"/>
              </a:rPr>
              <a:t> b</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600" dirty="0">
                <a:latin typeface="Consolas" panose="020B0609020204030204" pitchFamily="49" charset="0"/>
                <a:ea typeface="ＭＳ Ｐゴシック" pitchFamily="34" charset="-128"/>
                <a:cs typeface="Consolas" panose="020B0609020204030204" pitchFamily="49" charset="0"/>
              </a:rPr>
              <a:t> c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 </a:t>
            </a:r>
          </a:p>
          <a:p>
            <a:pPr marL="457200" indent="-457200">
              <a:buFontTx/>
              <a:buNone/>
              <a:tabLst>
                <a:tab pos="914400" algn="l"/>
                <a:tab pos="1371600" algn="l"/>
                <a:tab pos="1828800" algn="l"/>
              </a:tabLst>
            </a:pPr>
            <a:r>
              <a:rPr lang="en-US" sz="1600" dirty="0">
                <a:latin typeface="Consolas" panose="020B0609020204030204" pitchFamily="49" charset="0"/>
                <a:ea typeface="ＭＳ Ｐゴシック" pitchFamily="34" charset="-128"/>
                <a:cs typeface="Consolas" panose="020B0609020204030204" pitchFamily="49" charset="0"/>
              </a:rPr>
              <a:t>   </a:t>
            </a:r>
            <a:r>
              <a:rPr lang="en-US" sz="1600" b="1" dirty="0">
                <a:solidFill>
                  <a:srgbClr val="C00000"/>
                </a:solidFill>
                <a:latin typeface="Consolas" panose="020B0609020204030204" pitchFamily="49" charset="0"/>
                <a:ea typeface="ＭＳ Ｐゴシック" pitchFamily="34" charset="-128"/>
                <a:cs typeface="Consolas" panose="020B0609020204030204" pitchFamily="49" charset="0"/>
              </a:rPr>
              <a:t>output</a:t>
            </a:r>
            <a:r>
              <a:rPr lang="en-US" sz="16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600" dirty="0">
                <a:latin typeface="Consolas" panose="020B0609020204030204" pitchFamily="49" charset="0"/>
                <a:ea typeface="ＭＳ Ｐゴシック" pitchFamily="34" charset="-128"/>
                <a:cs typeface="Consolas" panose="020B0609020204030204" pitchFamily="49" charset="0"/>
              </a:rPr>
              <a:t>out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t>
            </a:r>
          </a:p>
          <a:p>
            <a:pPr marL="457200" indent="-457200">
              <a:buFontTx/>
              <a:buNone/>
              <a:tabLst>
                <a:tab pos="914400" algn="l"/>
                <a:tab pos="1371600" algn="l"/>
                <a:tab pos="1828800" algn="l"/>
              </a:tabLst>
            </a:pPr>
            <a:endParaRPr lang="en-US" sz="1600" dirty="0">
              <a:solidFill>
                <a:srgbClr val="0000FF"/>
              </a:solidFill>
              <a:latin typeface="Consolas" panose="020B0609020204030204" pitchFamily="49" charset="0"/>
              <a:ea typeface="ＭＳ Ｐゴシック" pitchFamily="34" charset="-128"/>
              <a:cs typeface="Consolas" panose="020B0609020204030204" pitchFamily="49" charset="0"/>
            </a:endParaRPr>
          </a:p>
          <a:p>
            <a:pPr marL="457200" indent="-457200">
              <a:buFontTx/>
              <a:buNone/>
              <a:tabLst>
                <a:tab pos="914400" algn="l"/>
                <a:tab pos="1371600" algn="l"/>
                <a:tab pos="1828800" algn="l"/>
              </a:tabLst>
            </a:pPr>
            <a:r>
              <a:rPr lang="en-US" sz="1600" b="1" dirty="0">
                <a:solidFill>
                  <a:srgbClr val="C00000"/>
                </a:solidFill>
                <a:latin typeface="Consolas" panose="020B0609020204030204" pitchFamily="49" charset="0"/>
                <a:ea typeface="ＭＳ Ｐゴシック" pitchFamily="34" charset="-128"/>
                <a:cs typeface="Consolas" panose="020B0609020204030204" pitchFamily="49" charset="0"/>
              </a:rPr>
              <a:t>   wire</a:t>
            </a:r>
            <a:r>
              <a:rPr lang="en-US" sz="16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600" dirty="0">
                <a:latin typeface="Consolas" panose="020B0609020204030204" pitchFamily="49" charset="0"/>
                <a:ea typeface="ＭＳ Ｐゴシック" pitchFamily="34" charset="-128"/>
                <a:cs typeface="Consolas" panose="020B0609020204030204" pitchFamily="49" charset="0"/>
              </a:rPr>
              <a:t>n1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 </a:t>
            </a:r>
            <a:r>
              <a:rPr lang="en-US" sz="1600" dirty="0">
                <a:latin typeface="Consolas" panose="020B0609020204030204" pitchFamily="49" charset="0"/>
                <a:ea typeface="ＭＳ Ｐゴシック" pitchFamily="34" charset="-128"/>
                <a:cs typeface="Consolas" panose="020B0609020204030204" pitchFamily="49" charset="0"/>
              </a:rPr>
              <a:t>a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&amp;</a:t>
            </a:r>
            <a:r>
              <a:rPr lang="en-US" sz="1600" dirty="0">
                <a:latin typeface="Consolas" panose="020B0609020204030204" pitchFamily="49" charset="0"/>
                <a:ea typeface="ＭＳ Ｐゴシック" pitchFamily="34" charset="-128"/>
                <a:cs typeface="Consolas" panose="020B0609020204030204" pitchFamily="49" charset="0"/>
              </a:rPr>
              <a:t> b</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 ;</a:t>
            </a:r>
          </a:p>
          <a:p>
            <a:pPr marL="457200" indent="-457200">
              <a:buNone/>
              <a:tabLst>
                <a:tab pos="914400" algn="l"/>
                <a:tab pos="1371600" algn="l"/>
                <a:tab pos="1828800" algn="l"/>
              </a:tabLst>
            </a:pP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   </a:t>
            </a:r>
            <a:r>
              <a:rPr lang="en-US" sz="1600" b="1" dirty="0">
                <a:solidFill>
                  <a:srgbClr val="C00000"/>
                </a:solidFill>
                <a:latin typeface="Consolas" panose="020B0609020204030204" pitchFamily="49" charset="0"/>
                <a:ea typeface="ＭＳ Ｐゴシック" pitchFamily="34" charset="-128"/>
                <a:cs typeface="Consolas" panose="020B0609020204030204" pitchFamily="49" charset="0"/>
              </a:rPr>
              <a:t>wire</a:t>
            </a:r>
            <a:r>
              <a:rPr lang="en-US" sz="16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600" dirty="0">
                <a:latin typeface="Consolas" panose="020B0609020204030204" pitchFamily="49" charset="0"/>
                <a:ea typeface="ＭＳ Ｐゴシック" pitchFamily="34" charset="-128"/>
                <a:cs typeface="Consolas" panose="020B0609020204030204" pitchFamily="49" charset="0"/>
              </a:rPr>
              <a:t>n2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 </a:t>
            </a:r>
            <a:r>
              <a:rPr lang="en-US" sz="1600" dirty="0">
                <a:latin typeface="Consolas" panose="020B0609020204030204" pitchFamily="49" charset="0"/>
                <a:ea typeface="ＭＳ Ｐゴシック" pitchFamily="34" charset="-128"/>
                <a:cs typeface="Consolas" panose="020B0609020204030204" pitchFamily="49" charset="0"/>
              </a:rPr>
              <a:t>a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&amp;</a:t>
            </a:r>
            <a:r>
              <a:rPr lang="en-US" sz="1600" dirty="0">
                <a:latin typeface="Consolas" panose="020B0609020204030204" pitchFamily="49" charset="0"/>
                <a:ea typeface="ＭＳ Ｐゴシック" pitchFamily="34" charset="-128"/>
                <a:cs typeface="Consolas" panose="020B0609020204030204" pitchFamily="49" charset="0"/>
              </a:rPr>
              <a:t> c</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 ;</a:t>
            </a:r>
          </a:p>
          <a:p>
            <a:pPr marL="457200" indent="-457200">
              <a:buNone/>
              <a:tabLst>
                <a:tab pos="914400" algn="l"/>
                <a:tab pos="1371600" algn="l"/>
                <a:tab pos="1828800" algn="l"/>
              </a:tabLst>
            </a:pPr>
            <a:r>
              <a:rPr lang="en-US" sz="1600" b="1" dirty="0">
                <a:solidFill>
                  <a:srgbClr val="C00000"/>
                </a:solidFill>
                <a:latin typeface="Consolas" panose="020B0609020204030204" pitchFamily="49" charset="0"/>
                <a:ea typeface="ＭＳ Ｐゴシック" pitchFamily="34" charset="-128"/>
                <a:cs typeface="Consolas" panose="020B0609020204030204" pitchFamily="49" charset="0"/>
              </a:rPr>
              <a:t>   wire</a:t>
            </a:r>
            <a:r>
              <a:rPr lang="en-US" sz="16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600" dirty="0">
                <a:latin typeface="Consolas" panose="020B0609020204030204" pitchFamily="49" charset="0"/>
                <a:ea typeface="ＭＳ Ｐゴシック" pitchFamily="34" charset="-128"/>
                <a:cs typeface="Consolas" panose="020B0609020204030204" pitchFamily="49" charset="0"/>
              </a:rPr>
              <a:t>n3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 </a:t>
            </a:r>
            <a:r>
              <a:rPr lang="en-US" sz="1600" dirty="0">
                <a:latin typeface="Consolas" panose="020B0609020204030204" pitchFamily="49" charset="0"/>
                <a:ea typeface="ＭＳ Ｐゴシック" pitchFamily="34" charset="-128"/>
                <a:cs typeface="Consolas" panose="020B0609020204030204" pitchFamily="49" charset="0"/>
              </a:rPr>
              <a:t>b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&amp;</a:t>
            </a:r>
            <a:r>
              <a:rPr lang="en-US" sz="1600" dirty="0">
                <a:latin typeface="Consolas" panose="020B0609020204030204" pitchFamily="49" charset="0"/>
                <a:ea typeface="ＭＳ Ｐゴシック" pitchFamily="34" charset="-128"/>
                <a:cs typeface="Consolas" panose="020B0609020204030204" pitchFamily="49" charset="0"/>
              </a:rPr>
              <a:t> c</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 ;</a:t>
            </a:r>
          </a:p>
          <a:p>
            <a:pPr marL="457200" indent="-457200">
              <a:buFontTx/>
              <a:buNone/>
              <a:tabLst>
                <a:tab pos="914400" algn="l"/>
                <a:tab pos="1371600" algn="l"/>
                <a:tab pos="1828800" algn="l"/>
              </a:tabLst>
            </a:pPr>
            <a:r>
              <a:rPr lang="en-US" sz="1600" dirty="0">
                <a:latin typeface="Consolas" panose="020B0609020204030204" pitchFamily="49" charset="0"/>
                <a:ea typeface="ＭＳ Ｐゴシック" pitchFamily="34" charset="-128"/>
                <a:cs typeface="Consolas" panose="020B0609020204030204" pitchFamily="49" charset="0"/>
              </a:rPr>
              <a:t>   </a:t>
            </a:r>
            <a:r>
              <a:rPr lang="en-US" sz="1600" b="1" dirty="0">
                <a:solidFill>
                  <a:srgbClr val="C00000"/>
                </a:solidFill>
                <a:latin typeface="Consolas" panose="020B0609020204030204" pitchFamily="49" charset="0"/>
                <a:ea typeface="ＭＳ Ｐゴシック" pitchFamily="34" charset="-128"/>
                <a:cs typeface="Consolas" panose="020B0609020204030204" pitchFamily="49" charset="0"/>
              </a:rPr>
              <a:t>assign</a:t>
            </a:r>
            <a:r>
              <a:rPr lang="en-US" sz="16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600" dirty="0">
                <a:latin typeface="Consolas" panose="020B0609020204030204" pitchFamily="49" charset="0"/>
                <a:ea typeface="ＭＳ Ｐゴシック" pitchFamily="34" charset="-128"/>
                <a:cs typeface="Consolas" panose="020B0609020204030204" pitchFamily="49" charset="0"/>
              </a:rPr>
              <a:t>out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 </a:t>
            </a:r>
            <a:r>
              <a:rPr lang="en-US" sz="1600" dirty="0">
                <a:latin typeface="Consolas" panose="020B0609020204030204" pitchFamily="49" charset="0"/>
                <a:ea typeface="ＭＳ Ｐゴシック" pitchFamily="34" charset="-128"/>
                <a:cs typeface="Consolas" panose="020B0609020204030204" pitchFamily="49" charset="0"/>
              </a:rPr>
              <a:t>n1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 </a:t>
            </a:r>
            <a:r>
              <a:rPr lang="en-US" sz="1600" dirty="0">
                <a:latin typeface="Consolas" panose="020B0609020204030204" pitchFamily="49" charset="0"/>
                <a:ea typeface="ＭＳ Ｐゴシック" pitchFamily="34" charset="-128"/>
                <a:cs typeface="Consolas" panose="020B0609020204030204" pitchFamily="49" charset="0"/>
              </a:rPr>
              <a:t>n2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 </a:t>
            </a:r>
            <a:r>
              <a:rPr lang="en-US" sz="1600" dirty="0">
                <a:latin typeface="Consolas" panose="020B0609020204030204" pitchFamily="49" charset="0"/>
                <a:ea typeface="ＭＳ Ｐゴシック" pitchFamily="34" charset="-128"/>
                <a:cs typeface="Consolas" panose="020B0609020204030204" pitchFamily="49" charset="0"/>
              </a:rPr>
              <a:t>n3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t>
            </a:r>
          </a:p>
          <a:p>
            <a:pPr marL="457200" indent="-457200">
              <a:buFontTx/>
              <a:buNone/>
              <a:tabLst>
                <a:tab pos="914400" algn="l"/>
                <a:tab pos="1371600" algn="l"/>
                <a:tab pos="1828800" algn="l"/>
              </a:tabLst>
            </a:pPr>
            <a:r>
              <a:rPr lang="en-US" sz="1600" b="1" dirty="0" err="1">
                <a:solidFill>
                  <a:srgbClr val="C00000"/>
                </a:solidFill>
                <a:latin typeface="Consolas" panose="020B0609020204030204" pitchFamily="49" charset="0"/>
                <a:ea typeface="ＭＳ Ｐゴシック" pitchFamily="34" charset="-128"/>
                <a:cs typeface="Consolas" panose="020B0609020204030204" pitchFamily="49" charset="0"/>
              </a:rPr>
              <a:t>endmodule</a:t>
            </a:r>
            <a:endParaRPr lang="en-US" sz="1600" dirty="0">
              <a:latin typeface="Bitstream Vera Sans Mono"/>
              <a:ea typeface="ＭＳ Ｐゴシック" pitchFamily="34" charset="-128"/>
            </a:endParaRPr>
          </a:p>
        </p:txBody>
      </p:sp>
      <p:sp>
        <p:nvSpPr>
          <p:cNvPr id="3" name="Footer Placeholder 2">
            <a:extLst>
              <a:ext uri="{FF2B5EF4-FFF2-40B4-BE49-F238E27FC236}">
                <a16:creationId xmlns:a16="http://schemas.microsoft.com/office/drawing/2014/main" id="{376324D0-B5E0-8241-B378-4FEE091FCBE5}"/>
              </a:ext>
            </a:extLst>
          </p:cNvPr>
          <p:cNvSpPr>
            <a:spLocks noGrp="1"/>
          </p:cNvSpPr>
          <p:nvPr>
            <p:ph type="ftr" sz="quarter" idx="11"/>
          </p:nvPr>
        </p:nvSpPr>
        <p:spPr/>
        <p:txBody>
          <a:bodyPr/>
          <a:lstStyle/>
          <a:p>
            <a:r>
              <a:rPr lang="en-US"/>
              <a:t>Slide Set #6</a:t>
            </a:r>
          </a:p>
        </p:txBody>
      </p:sp>
      <p:sp>
        <p:nvSpPr>
          <p:cNvPr id="11" name="TextBox 10">
            <a:extLst>
              <a:ext uri="{FF2B5EF4-FFF2-40B4-BE49-F238E27FC236}">
                <a16:creationId xmlns:a16="http://schemas.microsoft.com/office/drawing/2014/main" id="{9CBD6665-9162-564E-BFE2-B622E8CC5A00}"/>
              </a:ext>
            </a:extLst>
          </p:cNvPr>
          <p:cNvSpPr txBox="1"/>
          <p:nvPr/>
        </p:nvSpPr>
        <p:spPr>
          <a:xfrm>
            <a:off x="2647141" y="1159023"/>
            <a:ext cx="423514" cy="369332"/>
          </a:xfrm>
          <a:prstGeom prst="rect">
            <a:avLst/>
          </a:prstGeom>
          <a:noFill/>
        </p:spPr>
        <p:txBody>
          <a:bodyPr wrap="none" rtlCol="0">
            <a:spAutoFit/>
          </a:bodyPr>
          <a:lstStyle/>
          <a:p>
            <a:r>
              <a:rPr lang="en-US" dirty="0"/>
              <a:t>n1</a:t>
            </a:r>
          </a:p>
        </p:txBody>
      </p:sp>
      <p:sp>
        <p:nvSpPr>
          <p:cNvPr id="12" name="TextBox 11">
            <a:extLst>
              <a:ext uri="{FF2B5EF4-FFF2-40B4-BE49-F238E27FC236}">
                <a16:creationId xmlns:a16="http://schemas.microsoft.com/office/drawing/2014/main" id="{EBD5EAB7-9144-1E4F-9CFA-EE522DE3BC08}"/>
              </a:ext>
            </a:extLst>
          </p:cNvPr>
          <p:cNvSpPr txBox="1"/>
          <p:nvPr/>
        </p:nvSpPr>
        <p:spPr>
          <a:xfrm>
            <a:off x="2403634" y="1724689"/>
            <a:ext cx="423514" cy="369332"/>
          </a:xfrm>
          <a:prstGeom prst="rect">
            <a:avLst/>
          </a:prstGeom>
          <a:noFill/>
        </p:spPr>
        <p:txBody>
          <a:bodyPr wrap="none" rtlCol="0">
            <a:spAutoFit/>
          </a:bodyPr>
          <a:lstStyle/>
          <a:p>
            <a:r>
              <a:rPr lang="en-US" dirty="0"/>
              <a:t>n2</a:t>
            </a:r>
          </a:p>
        </p:txBody>
      </p:sp>
      <p:sp>
        <p:nvSpPr>
          <p:cNvPr id="13" name="TextBox 12">
            <a:extLst>
              <a:ext uri="{FF2B5EF4-FFF2-40B4-BE49-F238E27FC236}">
                <a16:creationId xmlns:a16="http://schemas.microsoft.com/office/drawing/2014/main" id="{6A67C2E2-0B15-A544-99CA-A51F2A7406DE}"/>
              </a:ext>
            </a:extLst>
          </p:cNvPr>
          <p:cNvSpPr txBox="1"/>
          <p:nvPr/>
        </p:nvSpPr>
        <p:spPr>
          <a:xfrm>
            <a:off x="2647141" y="2478015"/>
            <a:ext cx="423514" cy="369332"/>
          </a:xfrm>
          <a:prstGeom prst="rect">
            <a:avLst/>
          </a:prstGeom>
          <a:noFill/>
        </p:spPr>
        <p:txBody>
          <a:bodyPr wrap="none" rtlCol="0">
            <a:spAutoFit/>
          </a:bodyPr>
          <a:lstStyle/>
          <a:p>
            <a:r>
              <a:rPr lang="en-US" dirty="0"/>
              <a:t>n3</a:t>
            </a:r>
          </a:p>
        </p:txBody>
      </p:sp>
    </p:spTree>
    <p:extLst>
      <p:ext uri="{BB962C8B-B14F-4D97-AF65-F5344CB8AC3E}">
        <p14:creationId xmlns:p14="http://schemas.microsoft.com/office/powerpoint/2010/main" val="3902218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457200" y="-152400"/>
            <a:ext cx="8229600" cy="1143000"/>
          </a:xfrm>
        </p:spPr>
        <p:txBody>
          <a:bodyPr/>
          <a:lstStyle/>
          <a:p>
            <a:r>
              <a:rPr lang="en-US" dirty="0">
                <a:ea typeface="ＭＳ Ｐゴシック" pitchFamily="34" charset="-128"/>
              </a:rPr>
              <a:t>Majority Circuit in Verilog</a:t>
            </a:r>
          </a:p>
        </p:txBody>
      </p:sp>
      <p:sp>
        <p:nvSpPr>
          <p:cNvPr id="6" name="TextBox 5"/>
          <p:cNvSpPr txBox="1"/>
          <p:nvPr/>
        </p:nvSpPr>
        <p:spPr>
          <a:xfrm>
            <a:off x="6629400" y="6488668"/>
            <a:ext cx="1752600" cy="369332"/>
          </a:xfrm>
          <a:prstGeom prst="rect">
            <a:avLst/>
          </a:prstGeom>
          <a:noFill/>
        </p:spPr>
        <p:txBody>
          <a:bodyPr wrap="square" rtlCol="0">
            <a:spAutoFit/>
          </a:bodyPr>
          <a:lstStyle/>
          <a:p>
            <a:r>
              <a:rPr lang="en-US" dirty="0">
                <a:solidFill>
                  <a:schemeClr val="tx1">
                    <a:lumMod val="50000"/>
                    <a:lumOff val="50000"/>
                  </a:schemeClr>
                </a:solidFill>
              </a:rPr>
              <a:t>Text: Dally §3.6</a:t>
            </a:r>
          </a:p>
        </p:txBody>
      </p:sp>
      <p:sp>
        <p:nvSpPr>
          <p:cNvPr id="4" name="Slide Number Placeholder 3"/>
          <p:cNvSpPr>
            <a:spLocks noGrp="1"/>
          </p:cNvSpPr>
          <p:nvPr>
            <p:ph type="sldNum" sz="quarter" idx="12"/>
          </p:nvPr>
        </p:nvSpPr>
        <p:spPr/>
        <p:txBody>
          <a:bodyPr/>
          <a:lstStyle/>
          <a:p>
            <a:fld id="{91428E00-80DD-2147-9602-1B9AC9547B01}" type="slidenum">
              <a:rPr lang="en-US" smtClean="0"/>
              <a:t>25</a:t>
            </a:fld>
            <a:endParaRPr lang="en-US"/>
          </a:p>
        </p:txBody>
      </p:sp>
      <p:pic>
        <p:nvPicPr>
          <p:cNvPr id="8" name="Picture 7" descr="ss1-majority-logic-diagram.emf">
            <a:extLst>
              <a:ext uri="{FF2B5EF4-FFF2-40B4-BE49-F238E27FC236}">
                <a16:creationId xmlns:a16="http://schemas.microsoft.com/office/drawing/2014/main" id="{770C79DC-F8FB-BB49-8434-661D879602E2}"/>
              </a:ext>
            </a:extLst>
          </p:cNvPr>
          <p:cNvPicPr>
            <a:picLocks noChangeAspect="1"/>
          </p:cNvPicPr>
          <p:nvPr/>
        </p:nvPicPr>
        <p:blipFill>
          <a:blip r:embed="rId3"/>
          <a:stretch>
            <a:fillRect/>
          </a:stretch>
        </p:blipFill>
        <p:spPr>
          <a:xfrm>
            <a:off x="152400" y="685800"/>
            <a:ext cx="4188622" cy="2396528"/>
          </a:xfrm>
          <a:prstGeom prst="rect">
            <a:avLst/>
          </a:prstGeom>
        </p:spPr>
      </p:pic>
      <p:sp>
        <p:nvSpPr>
          <p:cNvPr id="9" name="TextBox 8">
            <a:extLst>
              <a:ext uri="{FF2B5EF4-FFF2-40B4-BE49-F238E27FC236}">
                <a16:creationId xmlns:a16="http://schemas.microsoft.com/office/drawing/2014/main" id="{5DE04896-C28C-544E-A2D3-55652EAE7BC5}"/>
              </a:ext>
            </a:extLst>
          </p:cNvPr>
          <p:cNvSpPr txBox="1"/>
          <p:nvPr/>
        </p:nvSpPr>
        <p:spPr>
          <a:xfrm>
            <a:off x="4088388" y="1752600"/>
            <a:ext cx="505267" cy="369332"/>
          </a:xfrm>
          <a:prstGeom prst="rect">
            <a:avLst/>
          </a:prstGeom>
          <a:solidFill>
            <a:schemeClr val="bg1"/>
          </a:solidFill>
          <a:effectLst/>
        </p:spPr>
        <p:txBody>
          <a:bodyPr wrap="none" rtlCol="0">
            <a:spAutoFit/>
          </a:bodyPr>
          <a:lstStyle/>
          <a:p>
            <a:r>
              <a:rPr lang="en-US" dirty="0"/>
              <a:t>out</a:t>
            </a:r>
          </a:p>
        </p:txBody>
      </p:sp>
      <p:sp>
        <p:nvSpPr>
          <p:cNvPr id="14" name="Rectangle 3">
            <a:extLst>
              <a:ext uri="{FF2B5EF4-FFF2-40B4-BE49-F238E27FC236}">
                <a16:creationId xmlns:a16="http://schemas.microsoft.com/office/drawing/2014/main" id="{AB4DBAF6-5E38-CD40-B5DE-07BC5975E069}"/>
              </a:ext>
            </a:extLst>
          </p:cNvPr>
          <p:cNvSpPr txBox="1">
            <a:spLocks noChangeArrowheads="1"/>
          </p:cNvSpPr>
          <p:nvPr/>
        </p:nvSpPr>
        <p:spPr>
          <a:xfrm>
            <a:off x="3309342" y="4191000"/>
            <a:ext cx="6640115" cy="179739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a:buNone/>
              <a:tabLst>
                <a:tab pos="685800" algn="l"/>
                <a:tab pos="1028700" algn="l"/>
                <a:tab pos="1371600" algn="l"/>
              </a:tabLst>
            </a:pPr>
            <a:r>
              <a:rPr lang="en-US" sz="1500" b="1" dirty="0">
                <a:solidFill>
                  <a:srgbClr val="C00000"/>
                </a:solidFill>
                <a:latin typeface="Consolas" panose="020B0609020204030204" pitchFamily="49" charset="0"/>
                <a:ea typeface="ＭＳ Ｐゴシック" pitchFamily="34" charset="-128"/>
                <a:cs typeface="Consolas" panose="020B0609020204030204" pitchFamily="49" charset="0"/>
              </a:rPr>
              <a:t>module</a:t>
            </a:r>
            <a:r>
              <a:rPr lang="en-US" sz="15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500" dirty="0">
                <a:latin typeface="Consolas" panose="020B0609020204030204" pitchFamily="49" charset="0"/>
                <a:ea typeface="ＭＳ Ｐゴシック" pitchFamily="34" charset="-128"/>
                <a:cs typeface="Consolas" panose="020B0609020204030204" pitchFamily="49" charset="0"/>
              </a:rPr>
              <a:t>Majority</a:t>
            </a:r>
            <a:r>
              <a:rPr lang="en-US" sz="15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500" dirty="0">
                <a:latin typeface="Consolas" panose="020B0609020204030204" pitchFamily="49" charset="0"/>
                <a:ea typeface="ＭＳ Ｐゴシック" pitchFamily="34" charset="-128"/>
                <a:cs typeface="Consolas" panose="020B0609020204030204" pitchFamily="49" charset="0"/>
              </a:rPr>
              <a:t>a</a:t>
            </a:r>
            <a:r>
              <a:rPr lang="en-US" sz="15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500" dirty="0">
                <a:latin typeface="Consolas" panose="020B0609020204030204" pitchFamily="49" charset="0"/>
                <a:ea typeface="ＭＳ Ｐゴシック" pitchFamily="34" charset="-128"/>
                <a:cs typeface="Consolas" panose="020B0609020204030204" pitchFamily="49" charset="0"/>
              </a:rPr>
              <a:t> b</a:t>
            </a:r>
            <a:r>
              <a:rPr lang="en-US" sz="15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500" dirty="0">
                <a:latin typeface="Consolas" panose="020B0609020204030204" pitchFamily="49" charset="0"/>
                <a:ea typeface="ＭＳ Ｐゴシック" pitchFamily="34" charset="-128"/>
                <a:cs typeface="Consolas" panose="020B0609020204030204" pitchFamily="49" charset="0"/>
              </a:rPr>
              <a:t> c</a:t>
            </a:r>
            <a:r>
              <a:rPr lang="en-US" sz="15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500" dirty="0">
                <a:latin typeface="Consolas" panose="020B0609020204030204" pitchFamily="49" charset="0"/>
                <a:ea typeface="ＭＳ Ｐゴシック" pitchFamily="34" charset="-128"/>
                <a:cs typeface="Consolas" panose="020B0609020204030204" pitchFamily="49" charset="0"/>
              </a:rPr>
              <a:t> out</a:t>
            </a:r>
            <a:r>
              <a:rPr lang="en-US" sz="1500" dirty="0">
                <a:solidFill>
                  <a:srgbClr val="0000FF"/>
                </a:solidFill>
                <a:latin typeface="Consolas" panose="020B0609020204030204" pitchFamily="49" charset="0"/>
                <a:ea typeface="ＭＳ Ｐゴシック" pitchFamily="34" charset="-128"/>
                <a:cs typeface="Consolas" panose="020B0609020204030204" pitchFamily="49" charset="0"/>
              </a:rPr>
              <a:t>) ;</a:t>
            </a:r>
          </a:p>
          <a:p>
            <a:pPr>
              <a:buFont typeface="Arial"/>
              <a:buNone/>
              <a:tabLst>
                <a:tab pos="685800" algn="l"/>
                <a:tab pos="1028700" algn="l"/>
                <a:tab pos="1371600" algn="l"/>
              </a:tabLst>
            </a:pPr>
            <a:r>
              <a:rPr lang="en-US" sz="1500" dirty="0">
                <a:latin typeface="Consolas" panose="020B0609020204030204" pitchFamily="49" charset="0"/>
                <a:ea typeface="ＭＳ Ｐゴシック" pitchFamily="34" charset="-128"/>
                <a:cs typeface="Consolas" panose="020B0609020204030204" pitchFamily="49" charset="0"/>
              </a:rPr>
              <a:t>   </a:t>
            </a:r>
            <a:r>
              <a:rPr lang="en-US" sz="1500" b="1" dirty="0">
                <a:solidFill>
                  <a:srgbClr val="C00000"/>
                </a:solidFill>
                <a:latin typeface="Consolas" panose="020B0609020204030204" pitchFamily="49" charset="0"/>
                <a:ea typeface="ＭＳ Ｐゴシック" pitchFamily="34" charset="-128"/>
                <a:cs typeface="Consolas" panose="020B0609020204030204" pitchFamily="49" charset="0"/>
              </a:rPr>
              <a:t>input</a:t>
            </a:r>
            <a:r>
              <a:rPr lang="en-US" sz="15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500" dirty="0">
                <a:latin typeface="Consolas" panose="020B0609020204030204" pitchFamily="49" charset="0"/>
                <a:ea typeface="ＭＳ Ｐゴシック" pitchFamily="34" charset="-128"/>
                <a:cs typeface="Consolas" panose="020B0609020204030204" pitchFamily="49" charset="0"/>
              </a:rPr>
              <a:t>a</a:t>
            </a:r>
            <a:r>
              <a:rPr lang="en-US" sz="15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500" dirty="0">
                <a:latin typeface="Consolas" panose="020B0609020204030204" pitchFamily="49" charset="0"/>
                <a:ea typeface="ＭＳ Ｐゴシック" pitchFamily="34" charset="-128"/>
                <a:cs typeface="Consolas" panose="020B0609020204030204" pitchFamily="49" charset="0"/>
              </a:rPr>
              <a:t> b</a:t>
            </a:r>
            <a:r>
              <a:rPr lang="en-US" sz="15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500" dirty="0">
                <a:latin typeface="Consolas" panose="020B0609020204030204" pitchFamily="49" charset="0"/>
                <a:ea typeface="ＭＳ Ｐゴシック" pitchFamily="34" charset="-128"/>
                <a:cs typeface="Consolas" panose="020B0609020204030204" pitchFamily="49" charset="0"/>
              </a:rPr>
              <a:t> c </a:t>
            </a:r>
            <a:r>
              <a:rPr lang="en-US" sz="1500" dirty="0">
                <a:solidFill>
                  <a:srgbClr val="0000FF"/>
                </a:solidFill>
                <a:latin typeface="Consolas" panose="020B0609020204030204" pitchFamily="49" charset="0"/>
                <a:ea typeface="ＭＳ Ｐゴシック" pitchFamily="34" charset="-128"/>
                <a:cs typeface="Consolas" panose="020B0609020204030204" pitchFamily="49" charset="0"/>
              </a:rPr>
              <a:t>; </a:t>
            </a:r>
          </a:p>
          <a:p>
            <a:pPr>
              <a:buFont typeface="Arial"/>
              <a:buNone/>
              <a:tabLst>
                <a:tab pos="685800" algn="l"/>
                <a:tab pos="1028700" algn="l"/>
                <a:tab pos="1371600" algn="l"/>
              </a:tabLst>
            </a:pPr>
            <a:r>
              <a:rPr lang="en-US" sz="1500" dirty="0">
                <a:latin typeface="Consolas" panose="020B0609020204030204" pitchFamily="49" charset="0"/>
                <a:ea typeface="ＭＳ Ｐゴシック" pitchFamily="34" charset="-128"/>
                <a:cs typeface="Consolas" panose="020B0609020204030204" pitchFamily="49" charset="0"/>
              </a:rPr>
              <a:t>   </a:t>
            </a:r>
            <a:r>
              <a:rPr lang="en-US" sz="1500" b="1" dirty="0">
                <a:solidFill>
                  <a:srgbClr val="C00000"/>
                </a:solidFill>
                <a:latin typeface="Consolas" panose="020B0609020204030204" pitchFamily="49" charset="0"/>
                <a:ea typeface="ＭＳ Ｐゴシック" pitchFamily="34" charset="-128"/>
                <a:cs typeface="Consolas" panose="020B0609020204030204" pitchFamily="49" charset="0"/>
              </a:rPr>
              <a:t>output</a:t>
            </a:r>
            <a:r>
              <a:rPr lang="en-US" sz="15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500" dirty="0">
                <a:latin typeface="Consolas" panose="020B0609020204030204" pitchFamily="49" charset="0"/>
                <a:ea typeface="ＭＳ Ｐゴシック" pitchFamily="34" charset="-128"/>
                <a:cs typeface="Consolas" panose="020B0609020204030204" pitchFamily="49" charset="0"/>
              </a:rPr>
              <a:t>out </a:t>
            </a:r>
            <a:r>
              <a:rPr lang="en-US" sz="1500" dirty="0">
                <a:solidFill>
                  <a:srgbClr val="0000FF"/>
                </a:solidFill>
                <a:latin typeface="Consolas" panose="020B0609020204030204" pitchFamily="49" charset="0"/>
                <a:ea typeface="ＭＳ Ｐゴシック" pitchFamily="34" charset="-128"/>
                <a:cs typeface="Consolas" panose="020B0609020204030204" pitchFamily="49" charset="0"/>
              </a:rPr>
              <a:t>;</a:t>
            </a:r>
          </a:p>
          <a:p>
            <a:pPr>
              <a:buFont typeface="Arial"/>
              <a:buNone/>
              <a:tabLst>
                <a:tab pos="685800" algn="l"/>
                <a:tab pos="1028700" algn="l"/>
                <a:tab pos="1371600" algn="l"/>
              </a:tabLst>
            </a:pPr>
            <a:r>
              <a:rPr lang="en-US" sz="1500" b="1" dirty="0">
                <a:solidFill>
                  <a:srgbClr val="C00000"/>
                </a:solidFill>
                <a:latin typeface="Consolas" panose="020B0609020204030204" pitchFamily="49" charset="0"/>
                <a:ea typeface="ＭＳ Ｐゴシック" pitchFamily="34" charset="-128"/>
                <a:cs typeface="Consolas" panose="020B0609020204030204" pitchFamily="49" charset="0"/>
              </a:rPr>
              <a:t>   assign</a:t>
            </a:r>
            <a:r>
              <a:rPr lang="en-US" sz="15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500" dirty="0">
                <a:latin typeface="Consolas" panose="020B0609020204030204" pitchFamily="49" charset="0"/>
                <a:ea typeface="ＭＳ Ｐゴシック" pitchFamily="34" charset="-128"/>
                <a:cs typeface="Consolas" panose="020B0609020204030204" pitchFamily="49" charset="0"/>
              </a:rPr>
              <a:t>out </a:t>
            </a:r>
            <a:r>
              <a:rPr lang="en-US" sz="1500" dirty="0">
                <a:solidFill>
                  <a:srgbClr val="0000FF"/>
                </a:solidFill>
                <a:latin typeface="Consolas" panose="020B0609020204030204" pitchFamily="49" charset="0"/>
                <a:ea typeface="ＭＳ Ｐゴシック" pitchFamily="34" charset="-128"/>
                <a:cs typeface="Consolas" panose="020B0609020204030204" pitchFamily="49" charset="0"/>
              </a:rPr>
              <a:t>= (</a:t>
            </a:r>
            <a:r>
              <a:rPr lang="en-US" sz="1500" dirty="0">
                <a:latin typeface="Consolas" panose="020B0609020204030204" pitchFamily="49" charset="0"/>
                <a:ea typeface="ＭＳ Ｐゴシック" pitchFamily="34" charset="-128"/>
                <a:cs typeface="Consolas" panose="020B0609020204030204" pitchFamily="49" charset="0"/>
              </a:rPr>
              <a:t>a </a:t>
            </a:r>
            <a:r>
              <a:rPr lang="en-US" sz="1500" dirty="0">
                <a:solidFill>
                  <a:srgbClr val="0000FF"/>
                </a:solidFill>
                <a:latin typeface="Consolas" panose="020B0609020204030204" pitchFamily="49" charset="0"/>
                <a:ea typeface="ＭＳ Ｐゴシック" pitchFamily="34" charset="-128"/>
                <a:cs typeface="Consolas" panose="020B0609020204030204" pitchFamily="49" charset="0"/>
              </a:rPr>
              <a:t>&amp;</a:t>
            </a:r>
            <a:r>
              <a:rPr lang="en-US" sz="1500" dirty="0">
                <a:latin typeface="Consolas" panose="020B0609020204030204" pitchFamily="49" charset="0"/>
                <a:ea typeface="ＭＳ Ｐゴシック" pitchFamily="34" charset="-128"/>
                <a:cs typeface="Consolas" panose="020B0609020204030204" pitchFamily="49" charset="0"/>
              </a:rPr>
              <a:t> b</a:t>
            </a:r>
            <a:r>
              <a:rPr lang="en-US" sz="15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500" dirty="0">
                <a:latin typeface="Consolas" panose="020B0609020204030204" pitchFamily="49" charset="0"/>
                <a:ea typeface="ＭＳ Ｐゴシック" pitchFamily="34" charset="-128"/>
                <a:cs typeface="Consolas" panose="020B0609020204030204" pitchFamily="49" charset="0"/>
              </a:rPr>
              <a:t>a </a:t>
            </a:r>
            <a:r>
              <a:rPr lang="en-US" sz="1500" dirty="0">
                <a:solidFill>
                  <a:srgbClr val="0000FF"/>
                </a:solidFill>
                <a:latin typeface="Consolas" panose="020B0609020204030204" pitchFamily="49" charset="0"/>
                <a:ea typeface="ＭＳ Ｐゴシック" pitchFamily="34" charset="-128"/>
                <a:cs typeface="Consolas" panose="020B0609020204030204" pitchFamily="49" charset="0"/>
              </a:rPr>
              <a:t>&amp;</a:t>
            </a:r>
            <a:r>
              <a:rPr lang="en-US" sz="1500" dirty="0">
                <a:latin typeface="Consolas" panose="020B0609020204030204" pitchFamily="49" charset="0"/>
                <a:ea typeface="ＭＳ Ｐゴシック" pitchFamily="34" charset="-128"/>
                <a:cs typeface="Consolas" panose="020B0609020204030204" pitchFamily="49" charset="0"/>
              </a:rPr>
              <a:t> c</a:t>
            </a:r>
            <a:r>
              <a:rPr lang="en-US" sz="15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500" dirty="0">
                <a:latin typeface="Consolas" panose="020B0609020204030204" pitchFamily="49" charset="0"/>
                <a:ea typeface="ＭＳ Ｐゴシック" pitchFamily="34" charset="-128"/>
                <a:cs typeface="Consolas" panose="020B0609020204030204" pitchFamily="49" charset="0"/>
              </a:rPr>
              <a:t>b </a:t>
            </a:r>
            <a:r>
              <a:rPr lang="en-US" sz="1500" dirty="0">
                <a:solidFill>
                  <a:srgbClr val="0000FF"/>
                </a:solidFill>
                <a:latin typeface="Consolas" panose="020B0609020204030204" pitchFamily="49" charset="0"/>
                <a:ea typeface="ＭＳ Ｐゴシック" pitchFamily="34" charset="-128"/>
                <a:cs typeface="Consolas" panose="020B0609020204030204" pitchFamily="49" charset="0"/>
              </a:rPr>
              <a:t>&amp;</a:t>
            </a:r>
            <a:r>
              <a:rPr lang="en-US" sz="1500" dirty="0">
                <a:latin typeface="Consolas" panose="020B0609020204030204" pitchFamily="49" charset="0"/>
                <a:ea typeface="ＭＳ Ｐゴシック" pitchFamily="34" charset="-128"/>
                <a:cs typeface="Consolas" panose="020B0609020204030204" pitchFamily="49" charset="0"/>
              </a:rPr>
              <a:t> c</a:t>
            </a:r>
            <a:r>
              <a:rPr lang="en-US" sz="1500" dirty="0">
                <a:solidFill>
                  <a:srgbClr val="0000FF"/>
                </a:solidFill>
                <a:latin typeface="Consolas" panose="020B0609020204030204" pitchFamily="49" charset="0"/>
                <a:ea typeface="ＭＳ Ｐゴシック" pitchFamily="34" charset="-128"/>
                <a:cs typeface="Consolas" panose="020B0609020204030204" pitchFamily="49" charset="0"/>
              </a:rPr>
              <a:t>) ;</a:t>
            </a:r>
          </a:p>
          <a:p>
            <a:pPr>
              <a:buFont typeface="Arial"/>
              <a:buNone/>
              <a:tabLst>
                <a:tab pos="685800" algn="l"/>
                <a:tab pos="1028700" algn="l"/>
                <a:tab pos="1371600" algn="l"/>
              </a:tabLst>
            </a:pPr>
            <a:r>
              <a:rPr lang="en-US" sz="1500" b="1" dirty="0" err="1">
                <a:solidFill>
                  <a:srgbClr val="C00000"/>
                </a:solidFill>
                <a:latin typeface="Consolas" panose="020B0609020204030204" pitchFamily="49" charset="0"/>
                <a:ea typeface="ＭＳ Ｐゴシック" pitchFamily="34" charset="-128"/>
                <a:cs typeface="Consolas" panose="020B0609020204030204" pitchFamily="49" charset="0"/>
              </a:rPr>
              <a:t>endmodule</a:t>
            </a:r>
            <a:endParaRPr lang="en-US" sz="1500" dirty="0">
              <a:latin typeface="Bitstream Vera Sans Mono"/>
              <a:ea typeface="ＭＳ Ｐゴシック" pitchFamily="34" charset="-128"/>
            </a:endParaRPr>
          </a:p>
        </p:txBody>
      </p:sp>
      <p:sp>
        <p:nvSpPr>
          <p:cNvPr id="5" name="TextBox 4">
            <a:extLst>
              <a:ext uri="{FF2B5EF4-FFF2-40B4-BE49-F238E27FC236}">
                <a16:creationId xmlns:a16="http://schemas.microsoft.com/office/drawing/2014/main" id="{07B3B489-DE69-7142-B7D2-3F42EC041A4E}"/>
              </a:ext>
            </a:extLst>
          </p:cNvPr>
          <p:cNvSpPr txBox="1"/>
          <p:nvPr/>
        </p:nvSpPr>
        <p:spPr>
          <a:xfrm>
            <a:off x="304800" y="3591007"/>
            <a:ext cx="6527749" cy="369332"/>
          </a:xfrm>
          <a:prstGeom prst="rect">
            <a:avLst/>
          </a:prstGeom>
          <a:noFill/>
        </p:spPr>
        <p:txBody>
          <a:bodyPr wrap="none" rtlCol="0">
            <a:spAutoFit/>
          </a:bodyPr>
          <a:lstStyle/>
          <a:p>
            <a:r>
              <a:rPr lang="en-US" i="1" dirty="0"/>
              <a:t>A single assign statement can include multiple Boolean operators….</a:t>
            </a:r>
          </a:p>
        </p:txBody>
      </p:sp>
      <p:sp>
        <p:nvSpPr>
          <p:cNvPr id="3" name="Footer Placeholder 2">
            <a:extLst>
              <a:ext uri="{FF2B5EF4-FFF2-40B4-BE49-F238E27FC236}">
                <a16:creationId xmlns:a16="http://schemas.microsoft.com/office/drawing/2014/main" id="{31551071-BD13-EC44-87E5-8732C241AAE3}"/>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1807951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t> </a:t>
            </a:r>
          </a:p>
        </p:txBody>
      </p:sp>
      <p:sp>
        <p:nvSpPr>
          <p:cNvPr id="71683" name="Rectangle 3"/>
          <p:cNvSpPr>
            <a:spLocks noGrp="1" noChangeArrowheads="1"/>
          </p:cNvSpPr>
          <p:nvPr>
            <p:ph type="body" idx="1"/>
          </p:nvPr>
        </p:nvSpPr>
        <p:spPr>
          <a:xfrm>
            <a:off x="685800" y="914400"/>
            <a:ext cx="7772400" cy="5181600"/>
          </a:xfrm>
        </p:spPr>
        <p:txBody>
          <a:bodyPr/>
          <a:lstStyle/>
          <a:p>
            <a:pPr>
              <a:buNone/>
            </a:pPr>
            <a:endParaRPr lang="en-US" sz="2000" b="1" dirty="0"/>
          </a:p>
          <a:p>
            <a:pPr>
              <a:buNone/>
            </a:pPr>
            <a:r>
              <a:rPr lang="en-US" sz="2000" b="1" dirty="0"/>
              <a:t>So a recipe for specifying combinational logic in VHDL:</a:t>
            </a:r>
          </a:p>
          <a:p>
            <a:pPr>
              <a:buNone/>
            </a:pPr>
            <a:endParaRPr lang="en-US" sz="2000" dirty="0"/>
          </a:p>
          <a:p>
            <a:pPr>
              <a:buNone/>
            </a:pPr>
            <a:r>
              <a:rPr lang="en-US" sz="2000" dirty="0"/>
              <a:t>1.   Write a </a:t>
            </a:r>
            <a:r>
              <a:rPr lang="en-US" sz="2000" dirty="0" err="1"/>
              <a:t>boolean</a:t>
            </a:r>
            <a:r>
              <a:rPr lang="en-US" sz="2000" dirty="0"/>
              <a:t> expression for each output</a:t>
            </a:r>
          </a:p>
          <a:p>
            <a:pPr>
              <a:buNone/>
            </a:pPr>
            <a:endParaRPr lang="en-US" sz="2000" dirty="0"/>
          </a:p>
          <a:p>
            <a:pPr>
              <a:buNone/>
            </a:pPr>
            <a:r>
              <a:rPr lang="en-US" sz="2000" dirty="0"/>
              <a:t>2.   Include each </a:t>
            </a:r>
            <a:r>
              <a:rPr lang="en-US" sz="2000" dirty="0" err="1"/>
              <a:t>boolean</a:t>
            </a:r>
            <a:r>
              <a:rPr lang="en-US" sz="2000" dirty="0"/>
              <a:t> expression as a signal assignment</a:t>
            </a:r>
          </a:p>
          <a:p>
            <a:pPr>
              <a:buNone/>
            </a:pPr>
            <a:r>
              <a:rPr lang="en-US" sz="2000" dirty="0"/>
              <a:t>      within a module.</a:t>
            </a:r>
          </a:p>
          <a:p>
            <a:pPr>
              <a:buNone/>
            </a:pPr>
            <a:endParaRPr lang="en-US" sz="2000" dirty="0"/>
          </a:p>
          <a:p>
            <a:pPr>
              <a:buNone/>
            </a:pPr>
            <a:r>
              <a:rPr lang="en-US" sz="2000" b="1" dirty="0"/>
              <a:t>This will work, and you can use it.  But, there are more </a:t>
            </a:r>
          </a:p>
          <a:p>
            <a:pPr>
              <a:buNone/>
            </a:pPr>
            <a:r>
              <a:rPr lang="en-US" sz="2000" b="1" dirty="0"/>
              <a:t>efficient and easier ways to do it.  </a:t>
            </a:r>
          </a:p>
        </p:txBody>
      </p:sp>
      <p:sp>
        <p:nvSpPr>
          <p:cNvPr id="71684" name="Text Box 4"/>
          <p:cNvSpPr txBox="1">
            <a:spLocks noChangeArrowheads="1"/>
          </p:cNvSpPr>
          <p:nvPr/>
        </p:nvSpPr>
        <p:spPr bwMode="auto">
          <a:xfrm>
            <a:off x="5334000" y="3276600"/>
            <a:ext cx="24384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 </a:t>
            </a:r>
          </a:p>
        </p:txBody>
      </p:sp>
      <p:sp>
        <p:nvSpPr>
          <p:cNvPr id="7" name="Slide Number Placeholder 6"/>
          <p:cNvSpPr>
            <a:spLocks noGrp="1"/>
          </p:cNvSpPr>
          <p:nvPr>
            <p:ph type="sldNum" sz="quarter" idx="12"/>
          </p:nvPr>
        </p:nvSpPr>
        <p:spPr/>
        <p:txBody>
          <a:bodyPr/>
          <a:lstStyle/>
          <a:p>
            <a:pPr>
              <a:defRPr/>
            </a:pPr>
            <a:r>
              <a:rPr lang="en-CA"/>
              <a:t>Slide Set 2,  Page </a:t>
            </a:r>
            <a:fld id="{C7F224E1-394A-AA48-A26B-3038BC2D817A}" type="slidenum">
              <a:rPr lang="en-CA" smtClean="0"/>
              <a:pPr>
                <a:defRPr/>
              </a:pPr>
              <a:t>26</a:t>
            </a:fld>
            <a:endParaRPr lang="en-CA" dirty="0"/>
          </a:p>
        </p:txBody>
      </p:sp>
      <p:sp>
        <p:nvSpPr>
          <p:cNvPr id="3" name="Footer Placeholder 2">
            <a:extLst>
              <a:ext uri="{FF2B5EF4-FFF2-40B4-BE49-F238E27FC236}">
                <a16:creationId xmlns:a16="http://schemas.microsoft.com/office/drawing/2014/main" id="{3E6DD108-3869-4E4B-9F2C-4AE78D3CE2AC}"/>
              </a:ext>
            </a:extLst>
          </p:cNvPr>
          <p:cNvSpPr>
            <a:spLocks noGrp="1"/>
          </p:cNvSpPr>
          <p:nvPr>
            <p:ph type="ftr" sz="quarter" idx="11"/>
          </p:nvPr>
        </p:nvSpPr>
        <p:spPr/>
        <p:txBody>
          <a:bodyPr/>
          <a:lstStyle/>
          <a:p>
            <a:r>
              <a:rPr lang="en-US"/>
              <a:t>Slide Set #6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197"/>
            <a:ext cx="8229600" cy="1143000"/>
          </a:xfrm>
        </p:spPr>
        <p:txBody>
          <a:bodyPr/>
          <a:lstStyle/>
          <a:p>
            <a:r>
              <a:rPr lang="en-US" dirty="0"/>
              <a:t>Verilog Literal Numbers</a:t>
            </a:r>
          </a:p>
        </p:txBody>
      </p:sp>
      <p:sp>
        <p:nvSpPr>
          <p:cNvPr id="3" name="Content Placeholder 2"/>
          <p:cNvSpPr>
            <a:spLocks noGrp="1"/>
          </p:cNvSpPr>
          <p:nvPr>
            <p:ph idx="1"/>
          </p:nvPr>
        </p:nvSpPr>
        <p:spPr>
          <a:xfrm>
            <a:off x="457200" y="1143000"/>
            <a:ext cx="8458200" cy="5213350"/>
          </a:xfrm>
        </p:spPr>
        <p:txBody>
          <a:bodyPr>
            <a:normAutofit fontScale="92500" lnSpcReduction="10000"/>
          </a:bodyPr>
          <a:lstStyle/>
          <a:p>
            <a:pPr marL="0" indent="0">
              <a:buNone/>
            </a:pPr>
            <a:r>
              <a:rPr lang="en-US" sz="2400" dirty="0"/>
              <a:t>Verilog numbers can be expressed using:</a:t>
            </a:r>
          </a:p>
          <a:p>
            <a:pPr marL="0" indent="0">
              <a:buNone/>
            </a:pPr>
            <a:r>
              <a:rPr lang="en-US" sz="2400" dirty="0">
                <a:latin typeface="Consolas" charset="0"/>
                <a:ea typeface="Consolas" charset="0"/>
                <a:cs typeface="Consolas" charset="0"/>
              </a:rPr>
              <a:t>&lt;size&gt;’[&lt;signed&gt;]&lt;radix&gt;value</a:t>
            </a:r>
          </a:p>
          <a:p>
            <a:pPr marL="0" indent="0">
              <a:buNone/>
            </a:pPr>
            <a:endParaRPr lang="en-US" sz="2400" dirty="0">
              <a:latin typeface="Consolas" charset="0"/>
              <a:ea typeface="Consolas" charset="0"/>
              <a:cs typeface="Consolas" charset="0"/>
            </a:endParaRPr>
          </a:p>
          <a:p>
            <a:pPr marL="0" indent="0">
              <a:buNone/>
            </a:pPr>
            <a:r>
              <a:rPr lang="en-US" sz="2400" dirty="0">
                <a:latin typeface="Consolas" charset="0"/>
                <a:ea typeface="Consolas" charset="0"/>
                <a:cs typeface="Consolas" charset="0"/>
              </a:rPr>
              <a:t>&lt;size&gt;  	</a:t>
            </a:r>
            <a:r>
              <a:rPr lang="en-US" sz="2400" dirty="0">
                <a:ea typeface="Consolas" charset="0"/>
                <a:cs typeface="Consolas" charset="0"/>
              </a:rPr>
              <a:t>Number of bits.  </a:t>
            </a:r>
          </a:p>
          <a:p>
            <a:pPr marL="0" indent="0">
              <a:buNone/>
            </a:pPr>
            <a:r>
              <a:rPr lang="en-US" sz="2400" dirty="0">
                <a:latin typeface="Consolas" charset="0"/>
                <a:ea typeface="Consolas" charset="0"/>
                <a:cs typeface="Consolas" charset="0"/>
              </a:rPr>
              <a:t>&lt;signed&gt;</a:t>
            </a:r>
            <a:r>
              <a:rPr lang="en-US" sz="2400" dirty="0">
                <a:ea typeface="Consolas" charset="0"/>
                <a:cs typeface="Consolas" charset="0"/>
              </a:rPr>
              <a:t> 	Signed: s (if omitted unsigned)</a:t>
            </a:r>
          </a:p>
          <a:p>
            <a:pPr marL="0" indent="0">
              <a:buNone/>
            </a:pPr>
            <a:r>
              <a:rPr lang="en-US" sz="2400" dirty="0">
                <a:latin typeface="Consolas" charset="0"/>
                <a:ea typeface="Consolas" charset="0"/>
                <a:cs typeface="Consolas" charset="0"/>
              </a:rPr>
              <a:t>&lt;radix&gt;</a:t>
            </a:r>
            <a:r>
              <a:rPr lang="en-US" sz="2400" dirty="0">
                <a:ea typeface="Consolas" charset="0"/>
                <a:cs typeface="Consolas" charset="0"/>
              </a:rPr>
              <a:t> 		Radix of the number:</a:t>
            </a:r>
          </a:p>
          <a:p>
            <a:pPr marL="0" indent="0">
              <a:buNone/>
            </a:pPr>
            <a:r>
              <a:rPr lang="en-US" sz="2400" dirty="0">
                <a:ea typeface="Consolas" charset="0"/>
                <a:cs typeface="Consolas" charset="0"/>
              </a:rPr>
              <a:t>					b – binary</a:t>
            </a:r>
          </a:p>
          <a:p>
            <a:pPr marL="0" indent="0">
              <a:buNone/>
            </a:pPr>
            <a:r>
              <a:rPr lang="en-US" sz="2400" dirty="0">
                <a:ea typeface="Consolas" charset="0"/>
                <a:cs typeface="Consolas" charset="0"/>
              </a:rPr>
              <a:t>					d – decimal</a:t>
            </a:r>
          </a:p>
          <a:p>
            <a:pPr marL="0" indent="0">
              <a:buNone/>
            </a:pPr>
            <a:r>
              <a:rPr lang="en-US" sz="2400" dirty="0">
                <a:ea typeface="Consolas" charset="0"/>
                <a:cs typeface="Consolas" charset="0"/>
              </a:rPr>
              <a:t>					o – octal</a:t>
            </a:r>
          </a:p>
          <a:p>
            <a:pPr marL="0" indent="0">
              <a:buNone/>
            </a:pPr>
            <a:r>
              <a:rPr lang="en-US" sz="2400" dirty="0">
                <a:ea typeface="Consolas" charset="0"/>
                <a:cs typeface="Consolas" charset="0"/>
              </a:rPr>
              <a:t>					h – </a:t>
            </a:r>
            <a:r>
              <a:rPr lang="en-US" sz="2400" dirty="0" err="1">
                <a:ea typeface="Consolas" charset="0"/>
                <a:cs typeface="Consolas" charset="0"/>
              </a:rPr>
              <a:t>hexidecimal</a:t>
            </a:r>
            <a:endParaRPr lang="en-US" sz="2400" dirty="0">
              <a:ea typeface="Consolas" charset="0"/>
              <a:cs typeface="Consolas" charset="0"/>
            </a:endParaRPr>
          </a:p>
          <a:p>
            <a:pPr marL="0" indent="0">
              <a:buNone/>
            </a:pPr>
            <a:r>
              <a:rPr lang="en-US" sz="2400" dirty="0">
                <a:ea typeface="Consolas" charset="0"/>
                <a:cs typeface="Consolas" charset="0"/>
              </a:rPr>
              <a:t>value		 	Digits depend upon radix; Underscores ignored.</a:t>
            </a:r>
          </a:p>
          <a:p>
            <a:pPr marL="0" indent="0">
              <a:buNone/>
            </a:pPr>
            <a:endParaRPr lang="en-US" sz="2400" dirty="0">
              <a:ea typeface="Consolas" charset="0"/>
              <a:cs typeface="Consolas" charset="0"/>
            </a:endParaRPr>
          </a:p>
          <a:p>
            <a:pPr marL="0" indent="0">
              <a:buNone/>
            </a:pPr>
            <a:r>
              <a:rPr lang="en-US" sz="2400" dirty="0">
                <a:ea typeface="Consolas" charset="0"/>
                <a:cs typeface="Consolas" charset="0"/>
              </a:rPr>
              <a:t>Examples: 	</a:t>
            </a:r>
            <a:r>
              <a:rPr lang="en-US" sz="2400" dirty="0">
                <a:solidFill>
                  <a:srgbClr val="7030A0"/>
                </a:solidFill>
                <a:latin typeface="Consolas" panose="020B0609020204030204" pitchFamily="49" charset="0"/>
                <a:ea typeface="ＭＳ Ｐゴシック" pitchFamily="34" charset="-128"/>
                <a:cs typeface="Consolas" panose="020B0609020204030204" pitchFamily="49" charset="0"/>
              </a:rPr>
              <a:t> 	8’b0001_1101 </a:t>
            </a:r>
            <a:r>
              <a:rPr lang="en-US" sz="2400" dirty="0">
                <a:ea typeface="ＭＳ Ｐゴシック" pitchFamily="34" charset="-128"/>
                <a:cs typeface="Consolas" panose="020B0609020204030204" pitchFamily="49" charset="0"/>
              </a:rPr>
              <a:t>(</a:t>
            </a:r>
            <a:r>
              <a:rPr lang="en-US" sz="2400" dirty="0">
                <a:ea typeface="Consolas" charset="0"/>
                <a:cs typeface="Consolas" charset="0"/>
              </a:rPr>
              <a:t>8-bits, value is 29 in decimal)</a:t>
            </a:r>
          </a:p>
          <a:p>
            <a:pPr marL="0" indent="0">
              <a:buNone/>
            </a:pPr>
            <a:r>
              <a:rPr lang="en-US" sz="2400" dirty="0">
                <a:ea typeface="Consolas" charset="0"/>
                <a:cs typeface="Consolas" charset="0"/>
              </a:rPr>
              <a:t>				</a:t>
            </a:r>
            <a:r>
              <a:rPr lang="en-US" sz="2400" dirty="0">
                <a:solidFill>
                  <a:srgbClr val="7030A0"/>
                </a:solidFill>
                <a:latin typeface="Consolas" panose="020B0609020204030204" pitchFamily="49" charset="0"/>
                <a:ea typeface="ＭＳ Ｐゴシック" pitchFamily="34" charset="-128"/>
                <a:cs typeface="Consolas" panose="020B0609020204030204" pitchFamily="49" charset="0"/>
              </a:rPr>
              <a:t>8’d29			 </a:t>
            </a:r>
            <a:r>
              <a:rPr lang="en-US" sz="2400" dirty="0">
                <a:ea typeface="ＭＳ Ｐゴシック" pitchFamily="34" charset="-128"/>
                <a:cs typeface="Consolas" panose="020B0609020204030204" pitchFamily="49" charset="0"/>
              </a:rPr>
              <a:t>(</a:t>
            </a:r>
            <a:r>
              <a:rPr lang="en-US" sz="2400" dirty="0">
                <a:ea typeface="Consolas" charset="0"/>
                <a:cs typeface="Consolas" charset="0"/>
              </a:rPr>
              <a:t>same value)</a:t>
            </a:r>
          </a:p>
        </p:txBody>
      </p:sp>
      <p:sp>
        <p:nvSpPr>
          <p:cNvPr id="5" name="Slide Number Placeholder 4"/>
          <p:cNvSpPr>
            <a:spLocks noGrp="1"/>
          </p:cNvSpPr>
          <p:nvPr>
            <p:ph type="sldNum" sz="quarter" idx="12"/>
          </p:nvPr>
        </p:nvSpPr>
        <p:spPr/>
        <p:txBody>
          <a:bodyPr/>
          <a:lstStyle/>
          <a:p>
            <a:fld id="{91428E00-80DD-2147-9602-1B9AC9547B01}" type="slidenum">
              <a:rPr lang="en-US" smtClean="0"/>
              <a:t>27</a:t>
            </a:fld>
            <a:endParaRPr lang="en-US"/>
          </a:p>
        </p:txBody>
      </p:sp>
      <p:sp>
        <p:nvSpPr>
          <p:cNvPr id="6" name="Footer Placeholder 5">
            <a:extLst>
              <a:ext uri="{FF2B5EF4-FFF2-40B4-BE49-F238E27FC236}">
                <a16:creationId xmlns:a16="http://schemas.microsoft.com/office/drawing/2014/main" id="{2B3ACCCE-577A-5C43-B18D-DD16ED03F0A0}"/>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470008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4"/>
          <p:cNvSpPr txBox="1">
            <a:spLocks noChangeArrowheads="1"/>
          </p:cNvSpPr>
          <p:nvPr/>
        </p:nvSpPr>
        <p:spPr bwMode="auto">
          <a:xfrm>
            <a:off x="457200" y="2133600"/>
            <a:ext cx="7875588" cy="291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lnSpc>
                <a:spcPct val="50000"/>
              </a:lnSpc>
              <a:spcBef>
                <a:spcPct val="50000"/>
              </a:spcBef>
            </a:pPr>
            <a:r>
              <a:rPr lang="en-US" altLang="en-US" sz="2000" dirty="0">
                <a:cs typeface="Arial" panose="020B0604020202020204" pitchFamily="34" charset="0"/>
              </a:rPr>
              <a:t>In the prior example all signals were a </a:t>
            </a:r>
          </a:p>
          <a:p>
            <a:pPr eaLnBrk="1" hangingPunct="1">
              <a:lnSpc>
                <a:spcPct val="50000"/>
              </a:lnSpc>
              <a:spcBef>
                <a:spcPct val="50000"/>
              </a:spcBef>
            </a:pPr>
            <a:r>
              <a:rPr lang="en-US" altLang="en-US" sz="2000" dirty="0">
                <a:cs typeface="Arial" panose="020B0604020202020204" pitchFamily="34" charset="0"/>
              </a:rPr>
              <a:t>single bit. This maps nicely to one wire.</a:t>
            </a:r>
          </a:p>
          <a:p>
            <a:pPr eaLnBrk="1" hangingPunct="1">
              <a:spcBef>
                <a:spcPct val="50000"/>
              </a:spcBef>
            </a:pPr>
            <a:endParaRPr lang="en-US" altLang="en-US" sz="900" dirty="0">
              <a:cs typeface="Arial" panose="020B0604020202020204" pitchFamily="34" charset="0"/>
            </a:endParaRPr>
          </a:p>
          <a:p>
            <a:pPr eaLnBrk="1" hangingPunct="1">
              <a:spcBef>
                <a:spcPct val="50000"/>
              </a:spcBef>
            </a:pPr>
            <a:r>
              <a:rPr lang="en-US" altLang="en-US" sz="2000" dirty="0">
                <a:cs typeface="Arial" panose="020B0604020202020204" pitchFamily="34" charset="0"/>
              </a:rPr>
              <a:t>We can also have a signal that represents a set of parallel wires:</a:t>
            </a:r>
          </a:p>
          <a:p>
            <a:pPr eaLnBrk="1" hangingPunct="1">
              <a:spcBef>
                <a:spcPct val="50000"/>
              </a:spcBef>
            </a:pPr>
            <a:r>
              <a:rPr lang="en-US" altLang="en-US" sz="2000" dirty="0">
                <a:cs typeface="Arial" panose="020B0604020202020204" pitchFamily="34" charset="0"/>
              </a:rPr>
              <a:t>	</a:t>
            </a:r>
            <a:r>
              <a:rPr lang="en-US" altLang="en-US" sz="2000" b="1" dirty="0">
                <a:solidFill>
                  <a:srgbClr val="C00000"/>
                </a:solidFill>
                <a:latin typeface="Consolas" panose="020B0609020204030204" pitchFamily="49" charset="0"/>
                <a:cs typeface="Consolas" panose="020B0609020204030204" pitchFamily="49" charset="0"/>
              </a:rPr>
              <a:t>wire</a:t>
            </a:r>
            <a:r>
              <a:rPr lang="en-US" altLang="en-US" sz="2000" b="1" dirty="0">
                <a:latin typeface="Consolas" panose="020B0609020204030204" pitchFamily="49" charset="0"/>
                <a:cs typeface="Consolas" panose="020B0609020204030204" pitchFamily="49" charset="0"/>
              </a:rPr>
              <a:t> </a:t>
            </a:r>
            <a:r>
              <a:rPr lang="en-US" altLang="en-US" sz="2000" b="1" dirty="0">
                <a:solidFill>
                  <a:srgbClr val="0000FF"/>
                </a:solidFill>
                <a:latin typeface="Consolas" panose="020B0609020204030204" pitchFamily="49" charset="0"/>
                <a:cs typeface="Consolas" panose="020B0609020204030204" pitchFamily="49" charset="0"/>
              </a:rPr>
              <a:t>[</a:t>
            </a:r>
            <a:r>
              <a:rPr lang="en-US" altLang="en-US" sz="2000" b="1" dirty="0">
                <a:solidFill>
                  <a:srgbClr val="7030A0"/>
                </a:solidFill>
                <a:latin typeface="Consolas" panose="020B0609020204030204" pitchFamily="49" charset="0"/>
                <a:cs typeface="Consolas" panose="020B0609020204030204" pitchFamily="49" charset="0"/>
              </a:rPr>
              <a:t>2</a:t>
            </a:r>
            <a:r>
              <a:rPr lang="en-US" altLang="en-US" sz="2000" b="1" dirty="0">
                <a:solidFill>
                  <a:srgbClr val="0000FF"/>
                </a:solidFill>
                <a:latin typeface="Consolas" panose="020B0609020204030204" pitchFamily="49" charset="0"/>
                <a:cs typeface="Consolas" panose="020B0609020204030204" pitchFamily="49" charset="0"/>
              </a:rPr>
              <a:t>:</a:t>
            </a:r>
            <a:r>
              <a:rPr lang="en-US" altLang="en-US" sz="2000" b="1" dirty="0">
                <a:solidFill>
                  <a:srgbClr val="7030A0"/>
                </a:solidFill>
                <a:latin typeface="Consolas" panose="020B0609020204030204" pitchFamily="49" charset="0"/>
                <a:cs typeface="Consolas" panose="020B0609020204030204" pitchFamily="49" charset="0"/>
              </a:rPr>
              <a:t>0</a:t>
            </a:r>
            <a:r>
              <a:rPr lang="en-US" altLang="en-US" sz="2000" b="1" dirty="0">
                <a:solidFill>
                  <a:srgbClr val="0000FF"/>
                </a:solidFill>
                <a:latin typeface="Consolas" panose="020B0609020204030204" pitchFamily="49" charset="0"/>
                <a:cs typeface="Consolas" panose="020B0609020204030204" pitchFamily="49" charset="0"/>
              </a:rPr>
              <a:t>]</a:t>
            </a:r>
            <a:r>
              <a:rPr lang="en-US" altLang="en-US" sz="2000" b="1" dirty="0">
                <a:latin typeface="Consolas" panose="020B0609020204030204" pitchFamily="49" charset="0"/>
                <a:cs typeface="Consolas" panose="020B0609020204030204" pitchFamily="49" charset="0"/>
              </a:rPr>
              <a:t> X</a:t>
            </a:r>
            <a:r>
              <a:rPr lang="en-US" altLang="en-US" sz="2000" b="1" dirty="0">
                <a:solidFill>
                  <a:srgbClr val="0000FF"/>
                </a:solidFill>
                <a:latin typeface="Consolas" panose="020B0609020204030204" pitchFamily="49" charset="0"/>
                <a:cs typeface="Consolas" panose="020B0609020204030204" pitchFamily="49" charset="0"/>
              </a:rPr>
              <a:t>;</a:t>
            </a:r>
          </a:p>
          <a:p>
            <a:pPr eaLnBrk="1" hangingPunct="1">
              <a:spcBef>
                <a:spcPct val="50000"/>
              </a:spcBef>
            </a:pPr>
            <a:r>
              <a:rPr lang="en-US" altLang="en-US" sz="2000" dirty="0">
                <a:cs typeface="Arial" panose="020B0604020202020204" pitchFamily="34" charset="0"/>
              </a:rPr>
              <a:t>This defines X as a bus with 3 parallel wires. This is like an array in a programming language. Each element of the array is a single bit.  </a:t>
            </a:r>
          </a:p>
          <a:p>
            <a:pPr eaLnBrk="1" hangingPunct="1">
              <a:spcBef>
                <a:spcPct val="50000"/>
              </a:spcBef>
            </a:pPr>
            <a:r>
              <a:rPr lang="en-US" altLang="en-US" sz="2000" dirty="0">
                <a:cs typeface="Arial" panose="020B0604020202020204" pitchFamily="34" charset="0"/>
              </a:rPr>
              <a:t>Busses can also be used as input/output signals of design entities.</a:t>
            </a:r>
          </a:p>
        </p:txBody>
      </p:sp>
      <p:pic>
        <p:nvPicPr>
          <p:cNvPr id="6" name="Picture 5" descr="Flachbandkabel.jpg"/>
          <p:cNvPicPr>
            <a:picLocks noChangeAspect="1"/>
          </p:cNvPicPr>
          <p:nvPr/>
        </p:nvPicPr>
        <p:blipFill>
          <a:blip r:embed="rId3"/>
          <a:stretch>
            <a:fillRect/>
          </a:stretch>
        </p:blipFill>
        <p:spPr>
          <a:xfrm>
            <a:off x="6227103" y="-533400"/>
            <a:ext cx="2459697" cy="3228353"/>
          </a:xfrm>
          <a:prstGeom prst="rect">
            <a:avLst/>
          </a:prstGeom>
        </p:spPr>
      </p:pic>
      <p:cxnSp>
        <p:nvCxnSpPr>
          <p:cNvPr id="7" name="Straight Arrow Connector 6"/>
          <p:cNvCxnSpPr/>
          <p:nvPr/>
        </p:nvCxnSpPr>
        <p:spPr>
          <a:xfrm>
            <a:off x="6324600" y="2617165"/>
            <a:ext cx="2010229" cy="1588"/>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5791200" y="-533400"/>
            <a:ext cx="3505200" cy="19510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554" name="Rectangle 2"/>
          <p:cNvSpPr>
            <a:spLocks noGrp="1" noChangeArrowheads="1"/>
          </p:cNvSpPr>
          <p:nvPr>
            <p:ph type="title"/>
          </p:nvPr>
        </p:nvSpPr>
        <p:spPr/>
        <p:txBody>
          <a:bodyPr/>
          <a:lstStyle/>
          <a:p>
            <a:pPr eaLnBrk="1" hangingPunct="1"/>
            <a:r>
              <a:rPr lang="en-US" altLang="en-US" dirty="0"/>
              <a:t>Describing Buses in Verilog</a:t>
            </a:r>
            <a:endParaRPr lang="en-CA" altLang="en-US" dirty="0"/>
          </a:p>
        </p:txBody>
      </p:sp>
      <p:sp>
        <p:nvSpPr>
          <p:cNvPr id="8" name="Slide Number Placeholder 7"/>
          <p:cNvSpPr>
            <a:spLocks noGrp="1"/>
          </p:cNvSpPr>
          <p:nvPr>
            <p:ph type="sldNum" sz="quarter" idx="12"/>
          </p:nvPr>
        </p:nvSpPr>
        <p:spPr/>
        <p:txBody>
          <a:bodyPr/>
          <a:lstStyle/>
          <a:p>
            <a:fld id="{91428E00-80DD-2147-9602-1B9AC9547B01}" type="slidenum">
              <a:rPr lang="en-US" smtClean="0"/>
              <a:t>28</a:t>
            </a:fld>
            <a:endParaRPr lang="en-US"/>
          </a:p>
        </p:txBody>
      </p:sp>
      <p:sp>
        <p:nvSpPr>
          <p:cNvPr id="4" name="Footer Placeholder 3">
            <a:extLst>
              <a:ext uri="{FF2B5EF4-FFF2-40B4-BE49-F238E27FC236}">
                <a16:creationId xmlns:a16="http://schemas.microsoft.com/office/drawing/2014/main" id="{A52882D2-A418-D342-A6BE-2F197BA4D238}"/>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3858950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027"/>
          <p:cNvSpPr txBox="1">
            <a:spLocks noChangeArrowheads="1"/>
          </p:cNvSpPr>
          <p:nvPr/>
        </p:nvSpPr>
        <p:spPr bwMode="auto">
          <a:xfrm>
            <a:off x="0" y="1295400"/>
            <a:ext cx="9144000" cy="4448910"/>
          </a:xfrm>
          <a:prstGeom prst="rect">
            <a:avLst/>
          </a:prstGeom>
          <a:noFill/>
          <a:ln w="9525">
            <a:noFill/>
            <a:miter lim="800000"/>
            <a:headEnd/>
            <a:tailEnd/>
          </a:ln>
        </p:spPr>
        <p:txBody>
          <a:bodyPr>
            <a:spAutoFit/>
          </a:bodyPr>
          <a:lstStyle/>
          <a:p>
            <a:pPr marL="342900" indent="-342900">
              <a:spcBef>
                <a:spcPct val="50000"/>
              </a:spcBef>
              <a:defRPr/>
            </a:pPr>
            <a:r>
              <a:rPr lang="en-US" dirty="0">
                <a:latin typeface="Arial" charset="0"/>
                <a:ea typeface="ＭＳ Ｐゴシック" pitchFamily="34" charset="-128"/>
                <a:cs typeface="Arial" charset="0"/>
              </a:rPr>
              <a:t>	</a:t>
            </a:r>
            <a:r>
              <a:rPr lang="en-US" sz="2000" dirty="0">
                <a:latin typeface="Arial" charset="0"/>
                <a:ea typeface="ＭＳ Ｐゴシック" pitchFamily="34" charset="-128"/>
                <a:cs typeface="Arial" charset="0"/>
              </a:rPr>
              <a:t>The size of a bus and the element numbers are assigned when the signal is defined:</a:t>
            </a:r>
            <a:endParaRPr lang="en-US" dirty="0">
              <a:latin typeface="Arial" charset="0"/>
              <a:ea typeface="ＭＳ Ｐゴシック" pitchFamily="34" charset="-128"/>
              <a:cs typeface="Arial" charset="0"/>
            </a:endParaRPr>
          </a:p>
          <a:p>
            <a:pPr marL="342900" indent="-342900">
              <a:spcBef>
                <a:spcPct val="10000"/>
              </a:spcBef>
              <a:defRPr/>
            </a:pPr>
            <a:endParaRPr lang="en-US" dirty="0">
              <a:latin typeface="Arial" charset="0"/>
              <a:ea typeface="ＭＳ Ｐゴシック" pitchFamily="34" charset="-128"/>
            </a:endParaRPr>
          </a:p>
          <a:p>
            <a:pPr marL="342900" indent="-342900">
              <a:spcBef>
                <a:spcPct val="10000"/>
              </a:spcBef>
              <a:defRPr/>
            </a:pPr>
            <a:r>
              <a:rPr lang="en-US" sz="1400" b="1" dirty="0">
                <a:solidFill>
                  <a:srgbClr val="0000FF"/>
                </a:solidFill>
                <a:latin typeface="Consolas" panose="020B0609020204030204" pitchFamily="49" charset="0"/>
                <a:ea typeface="ＭＳ Ｐゴシック" pitchFamily="34" charset="-128"/>
                <a:cs typeface="Consolas" panose="020B0609020204030204" pitchFamily="49" charset="0"/>
              </a:rPr>
              <a:t>	 </a:t>
            </a:r>
            <a:r>
              <a:rPr lang="en-US" sz="1400" b="1" dirty="0">
                <a:latin typeface="Consolas" panose="020B0609020204030204" pitchFamily="49" charset="0"/>
                <a:ea typeface="ＭＳ Ｐゴシック" pitchFamily="34" charset="-128"/>
                <a:cs typeface="Consolas" panose="020B0609020204030204" pitchFamily="49" charset="0"/>
              </a:rPr>
              <a:t> [0:7] </a:t>
            </a:r>
            <a:r>
              <a:rPr lang="en-US" sz="1400" b="1" i="1" dirty="0">
                <a:solidFill>
                  <a:srgbClr val="008000"/>
                </a:solidFill>
                <a:latin typeface="Consolas" panose="020B0609020204030204" pitchFamily="49" charset="0"/>
                <a:ea typeface="ＭＳ Ｐゴシック" pitchFamily="34" charset="-128"/>
                <a:cs typeface="Consolas" panose="020B0609020204030204" pitchFamily="49" charset="0"/>
              </a:rPr>
              <a:t>// 8 elements addressable with indices 0 to 7</a:t>
            </a:r>
          </a:p>
          <a:p>
            <a:pPr marL="342900" indent="-342900">
              <a:spcBef>
                <a:spcPct val="10000"/>
              </a:spcBef>
              <a:defRPr/>
            </a:pPr>
            <a:r>
              <a:rPr lang="en-US" sz="1400" b="1" dirty="0">
                <a:solidFill>
                  <a:srgbClr val="0000FF"/>
                </a:solidFill>
                <a:latin typeface="Consolas" panose="020B0609020204030204" pitchFamily="49" charset="0"/>
                <a:ea typeface="ＭＳ Ｐゴシック" pitchFamily="34" charset="-128"/>
                <a:cs typeface="Consolas" panose="020B0609020204030204" pitchFamily="49" charset="0"/>
              </a:rPr>
              <a:t>	  </a:t>
            </a:r>
            <a:r>
              <a:rPr lang="en-US" sz="1400" b="1" dirty="0">
                <a:latin typeface="Consolas" panose="020B0609020204030204" pitchFamily="49" charset="0"/>
                <a:ea typeface="ＭＳ Ｐゴシック" pitchFamily="34" charset="-128"/>
                <a:cs typeface="Consolas" panose="020B0609020204030204" pitchFamily="49" charset="0"/>
              </a:rPr>
              <a:t>[3:11] </a:t>
            </a:r>
            <a:r>
              <a:rPr lang="en-US" sz="1400" b="1" i="1" dirty="0">
                <a:solidFill>
                  <a:srgbClr val="008000"/>
                </a:solidFill>
                <a:latin typeface="Consolas" panose="020B0609020204030204" pitchFamily="49" charset="0"/>
                <a:ea typeface="ＭＳ Ｐゴシック" pitchFamily="34" charset="-128"/>
                <a:cs typeface="Consolas" panose="020B0609020204030204" pitchFamily="49" charset="0"/>
              </a:rPr>
              <a:t>// 8 elements addressable with indices 3 to 11 </a:t>
            </a:r>
          </a:p>
          <a:p>
            <a:pPr marL="342900" indent="-342900">
              <a:spcBef>
                <a:spcPct val="10000"/>
              </a:spcBef>
              <a:defRPr/>
            </a:pPr>
            <a:r>
              <a:rPr lang="en-US" sz="1400" b="1" dirty="0">
                <a:solidFill>
                  <a:srgbClr val="0000FF"/>
                </a:solidFill>
                <a:latin typeface="Consolas" panose="020B0609020204030204" pitchFamily="49" charset="0"/>
                <a:ea typeface="ＭＳ Ｐゴシック" pitchFamily="34" charset="-128"/>
                <a:cs typeface="Consolas" panose="020B0609020204030204" pitchFamily="49" charset="0"/>
              </a:rPr>
              <a:t>	  </a:t>
            </a:r>
            <a:r>
              <a:rPr lang="en-US" sz="1400" b="1" dirty="0">
                <a:latin typeface="Consolas" panose="020B0609020204030204" pitchFamily="49" charset="0"/>
                <a:ea typeface="ＭＳ Ｐゴシック" pitchFamily="34" charset="-128"/>
                <a:cs typeface="Consolas" panose="020B0609020204030204" pitchFamily="49" charset="0"/>
              </a:rPr>
              <a:t>[33:23] </a:t>
            </a:r>
            <a:r>
              <a:rPr lang="en-US" sz="1400" b="1" i="1" dirty="0">
                <a:solidFill>
                  <a:srgbClr val="008000"/>
                </a:solidFill>
                <a:latin typeface="Consolas" panose="020B0609020204030204" pitchFamily="49" charset="0"/>
                <a:ea typeface="ＭＳ Ｐゴシック" pitchFamily="34" charset="-128"/>
                <a:cs typeface="Consolas" panose="020B0609020204030204" pitchFamily="49" charset="0"/>
              </a:rPr>
              <a:t>// 11 elements addressable with indices 33 to 23</a:t>
            </a:r>
            <a:endParaRPr lang="en-US" sz="1400" i="1" dirty="0">
              <a:solidFill>
                <a:srgbClr val="008000"/>
              </a:solidFill>
              <a:latin typeface="Consolas" panose="020B0609020204030204" pitchFamily="49" charset="0"/>
              <a:ea typeface="ＭＳ Ｐゴシック" pitchFamily="34" charset="-128"/>
              <a:cs typeface="Consolas" panose="020B0609020204030204" pitchFamily="49" charset="0"/>
            </a:endParaRPr>
          </a:p>
          <a:p>
            <a:pPr marL="342900" indent="-342900">
              <a:spcBef>
                <a:spcPct val="10000"/>
              </a:spcBef>
              <a:defRPr/>
            </a:pPr>
            <a:endParaRPr lang="en-US" dirty="0">
              <a:solidFill>
                <a:schemeClr val="hlink"/>
              </a:solidFill>
              <a:latin typeface="Arial" charset="0"/>
              <a:ea typeface="ＭＳ Ｐゴシック" pitchFamily="34" charset="-128"/>
            </a:endParaRPr>
          </a:p>
          <a:p>
            <a:pPr marL="342900" indent="-342900">
              <a:spcBef>
                <a:spcPct val="10000"/>
              </a:spcBef>
              <a:defRPr/>
            </a:pPr>
            <a:r>
              <a:rPr lang="en-US" dirty="0">
                <a:latin typeface="Comic Sans MS" pitchFamily="66" charset="0"/>
                <a:ea typeface="ＭＳ Ｐゴシック" pitchFamily="34" charset="-128"/>
              </a:rPr>
              <a:t>	</a:t>
            </a:r>
            <a:r>
              <a:rPr lang="en-US" sz="2000" dirty="0">
                <a:latin typeface="Arial" charset="0"/>
                <a:ea typeface="ＭＳ Ｐゴシック" pitchFamily="34" charset="-128"/>
                <a:cs typeface="Arial" charset="0"/>
              </a:rPr>
              <a:t>You can do lots of cool things with busses:</a:t>
            </a:r>
          </a:p>
          <a:p>
            <a:pPr marL="342900" indent="-342900">
              <a:spcBef>
                <a:spcPct val="10000"/>
              </a:spcBef>
              <a:defRPr/>
            </a:pPr>
            <a:endParaRPr lang="en-US" dirty="0">
              <a:latin typeface="Arial" charset="0"/>
              <a:ea typeface="ＭＳ Ｐゴシック" pitchFamily="34" charset="-128"/>
              <a:cs typeface="Arial" charset="0"/>
            </a:endParaRPr>
          </a:p>
          <a:p>
            <a:pPr marL="800100" lvl="1" indent="-342900">
              <a:spcBef>
                <a:spcPct val="10000"/>
              </a:spcBef>
              <a:buFont typeface="Times" pitchFamily="-65" charset="0"/>
              <a:buAutoNum type="arabicPeriod"/>
              <a:defRPr/>
            </a:pPr>
            <a:r>
              <a:rPr lang="en-US" dirty="0">
                <a:latin typeface="Arial" charset="0"/>
                <a:ea typeface="ＭＳ Ｐゴシック" pitchFamily="34" charset="-128"/>
                <a:cs typeface="Arial" charset="0"/>
              </a:rPr>
              <a:t>You can assign values to all elements in the array at once</a:t>
            </a:r>
          </a:p>
          <a:p>
            <a:pPr marL="800100" lvl="1" indent="-342900">
              <a:spcBef>
                <a:spcPct val="10000"/>
              </a:spcBef>
              <a:buFont typeface="Times" pitchFamily="-65" charset="0"/>
              <a:buAutoNum type="arabicPeriod"/>
              <a:defRPr/>
            </a:pPr>
            <a:endParaRPr lang="en-US" sz="900" dirty="0">
              <a:latin typeface="Arial" charset="0"/>
              <a:ea typeface="ＭＳ Ｐゴシック" pitchFamily="34" charset="-128"/>
              <a:cs typeface="Arial" charset="0"/>
            </a:endParaRPr>
          </a:p>
          <a:p>
            <a:pPr marL="342900" indent="-342900">
              <a:spcBef>
                <a:spcPct val="10000"/>
              </a:spcBef>
              <a:buFont typeface="Times" pitchFamily="-65" charset="0"/>
              <a:buNone/>
              <a:defRPr/>
            </a:pPr>
            <a:r>
              <a:rPr lang="en-US" dirty="0">
                <a:latin typeface="Arial" charset="0"/>
                <a:ea typeface="ＭＳ Ｐゴシック" pitchFamily="34" charset="-128"/>
                <a:cs typeface="Arial" charset="0"/>
              </a:rPr>
              <a:t>			</a:t>
            </a:r>
            <a:r>
              <a:rPr lang="en-US" b="1" dirty="0">
                <a:solidFill>
                  <a:srgbClr val="C00000"/>
                </a:solidFill>
                <a:latin typeface="Arial" charset="0"/>
                <a:ea typeface="ＭＳ Ｐゴシック" pitchFamily="34" charset="-128"/>
                <a:cs typeface="Arial" charset="0"/>
              </a:rPr>
              <a:t>assign</a:t>
            </a:r>
            <a:r>
              <a:rPr lang="en-US" dirty="0">
                <a:solidFill>
                  <a:srgbClr val="C00000"/>
                </a:solidFill>
                <a:latin typeface="Arial" charset="0"/>
                <a:ea typeface="ＭＳ Ｐゴシック" pitchFamily="34" charset="-128"/>
                <a:cs typeface="Arial" charset="0"/>
              </a:rPr>
              <a:t> </a:t>
            </a:r>
            <a:r>
              <a:rPr lang="en-US" dirty="0">
                <a:latin typeface="Consolas" panose="020B0609020204030204" pitchFamily="49" charset="0"/>
                <a:ea typeface="ＭＳ Ｐゴシック" pitchFamily="34" charset="-128"/>
                <a:cs typeface="Consolas" panose="020B0609020204030204" pitchFamily="49" charset="0"/>
              </a:rPr>
              <a:t>x </a:t>
            </a:r>
            <a:r>
              <a:rPr lang="en-US"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dirty="0">
                <a:latin typeface="Consolas" panose="020B0609020204030204" pitchFamily="49" charset="0"/>
                <a:ea typeface="ＭＳ Ｐゴシック" pitchFamily="34" charset="-128"/>
                <a:cs typeface="Consolas" panose="020B0609020204030204" pitchFamily="49" charset="0"/>
              </a:rPr>
              <a:t> </a:t>
            </a:r>
            <a:r>
              <a:rPr lang="en-US" dirty="0">
                <a:solidFill>
                  <a:srgbClr val="7030A0"/>
                </a:solidFill>
                <a:latin typeface="Consolas" panose="020B0609020204030204" pitchFamily="49" charset="0"/>
                <a:ea typeface="ＭＳ Ｐゴシック" pitchFamily="34" charset="-128"/>
                <a:cs typeface="Consolas" panose="020B0609020204030204" pitchFamily="49" charset="0"/>
              </a:rPr>
              <a:t>8’b00011101</a:t>
            </a:r>
            <a:r>
              <a:rPr lang="en-US" dirty="0">
                <a:solidFill>
                  <a:srgbClr val="0000FF"/>
                </a:solidFill>
                <a:latin typeface="Consolas" panose="020B0609020204030204" pitchFamily="49" charset="0"/>
                <a:ea typeface="ＭＳ Ｐゴシック" pitchFamily="34" charset="-128"/>
                <a:cs typeface="Consolas" panose="020B0609020204030204" pitchFamily="49" charset="0"/>
              </a:rPr>
              <a:t>;  </a:t>
            </a:r>
          </a:p>
          <a:p>
            <a:pPr marL="342900" indent="-342900">
              <a:spcBef>
                <a:spcPct val="10000"/>
              </a:spcBef>
              <a:buFont typeface="Times" pitchFamily="-65" charset="0"/>
              <a:buNone/>
              <a:defRPr/>
            </a:pPr>
            <a:endParaRPr lang="en-US" b="1" dirty="0">
              <a:latin typeface="Arial" charset="0"/>
              <a:ea typeface="ＭＳ Ｐゴシック" pitchFamily="34" charset="-128"/>
              <a:cs typeface="Arial" charset="0"/>
            </a:endParaRPr>
          </a:p>
          <a:p>
            <a:pPr marL="342900" indent="-342900">
              <a:spcBef>
                <a:spcPct val="10000"/>
              </a:spcBef>
              <a:buFont typeface="Times" pitchFamily="-65" charset="0"/>
              <a:buNone/>
              <a:defRPr/>
            </a:pPr>
            <a:r>
              <a:rPr lang="en-US" dirty="0">
                <a:latin typeface="Arial" charset="0"/>
                <a:ea typeface="ＭＳ Ｐゴシック" pitchFamily="34" charset="-128"/>
                <a:cs typeface="Arial" charset="0"/>
              </a:rPr>
              <a:t>	 2. You can copy one bus to another:</a:t>
            </a:r>
          </a:p>
          <a:p>
            <a:pPr marL="342900" indent="-342900">
              <a:spcBef>
                <a:spcPct val="10000"/>
              </a:spcBef>
              <a:buFont typeface="Times" pitchFamily="-65" charset="0"/>
              <a:buNone/>
              <a:defRPr/>
            </a:pPr>
            <a:endParaRPr lang="en-US" sz="600" dirty="0">
              <a:latin typeface="Arial" charset="0"/>
              <a:ea typeface="ＭＳ Ｐゴシック" pitchFamily="34" charset="-128"/>
              <a:cs typeface="Arial" charset="0"/>
            </a:endParaRPr>
          </a:p>
          <a:p>
            <a:pPr marL="342900" indent="-342900">
              <a:spcBef>
                <a:spcPct val="10000"/>
              </a:spcBef>
              <a:buFont typeface="Times" pitchFamily="-65" charset="0"/>
              <a:buNone/>
              <a:defRPr/>
            </a:pPr>
            <a:r>
              <a:rPr lang="en-US" dirty="0">
                <a:latin typeface="Arial" charset="0"/>
                <a:ea typeface="ＭＳ Ｐゴシック" pitchFamily="34" charset="-128"/>
                <a:cs typeface="Arial" charset="0"/>
              </a:rPr>
              <a:t>			</a:t>
            </a:r>
            <a:r>
              <a:rPr lang="en-US" b="1" dirty="0">
                <a:solidFill>
                  <a:srgbClr val="C00000"/>
                </a:solidFill>
                <a:latin typeface="Arial" charset="0"/>
                <a:ea typeface="ＭＳ Ｐゴシック" pitchFamily="34" charset="-128"/>
                <a:cs typeface="Arial" charset="0"/>
              </a:rPr>
              <a:t>assign</a:t>
            </a:r>
            <a:r>
              <a:rPr lang="en-US" dirty="0">
                <a:solidFill>
                  <a:srgbClr val="C00000"/>
                </a:solidFill>
                <a:latin typeface="Arial" charset="0"/>
                <a:ea typeface="ＭＳ Ｐゴシック" pitchFamily="34" charset="-128"/>
                <a:cs typeface="Arial" charset="0"/>
              </a:rPr>
              <a:t> </a:t>
            </a:r>
            <a:r>
              <a:rPr lang="en-US" dirty="0" err="1">
                <a:latin typeface="Consolas" panose="020B0609020204030204" pitchFamily="49" charset="0"/>
                <a:ea typeface="ＭＳ Ｐゴシック" pitchFamily="34" charset="-128"/>
                <a:cs typeface="Consolas" panose="020B0609020204030204" pitchFamily="49" charset="0"/>
              </a:rPr>
              <a:t>out_bus</a:t>
            </a:r>
            <a:r>
              <a:rPr lang="en-US" dirty="0">
                <a:latin typeface="Consolas" panose="020B0609020204030204" pitchFamily="49" charset="0"/>
                <a:ea typeface="ＭＳ Ｐゴシック" pitchFamily="34" charset="-128"/>
                <a:cs typeface="Consolas" panose="020B0609020204030204" pitchFamily="49" charset="0"/>
              </a:rPr>
              <a:t> </a:t>
            </a:r>
            <a:r>
              <a:rPr lang="en-US"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dirty="0">
                <a:latin typeface="Consolas" panose="020B0609020204030204" pitchFamily="49" charset="0"/>
                <a:ea typeface="ＭＳ Ｐゴシック" pitchFamily="34" charset="-128"/>
                <a:cs typeface="Consolas" panose="020B0609020204030204" pitchFamily="49" charset="0"/>
              </a:rPr>
              <a:t> </a:t>
            </a:r>
            <a:r>
              <a:rPr lang="en-US" dirty="0" err="1">
                <a:latin typeface="Consolas" panose="020B0609020204030204" pitchFamily="49" charset="0"/>
                <a:ea typeface="ＭＳ Ｐゴシック" pitchFamily="34" charset="-128"/>
                <a:cs typeface="Consolas" panose="020B0609020204030204" pitchFamily="49" charset="0"/>
              </a:rPr>
              <a:t>in_bus</a:t>
            </a:r>
            <a:r>
              <a:rPr lang="en-US"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dirty="0">
                <a:solidFill>
                  <a:schemeClr val="hlink"/>
                </a:solidFill>
                <a:latin typeface="Consolas" panose="020B0609020204030204" pitchFamily="49" charset="0"/>
                <a:ea typeface="ＭＳ Ｐゴシック" pitchFamily="34" charset="-128"/>
                <a:cs typeface="Consolas" panose="020B0609020204030204" pitchFamily="49" charset="0"/>
              </a:rPr>
              <a:t> </a:t>
            </a:r>
            <a:endParaRPr lang="en-US" dirty="0">
              <a:solidFill>
                <a:srgbClr val="008000"/>
              </a:solidFill>
              <a:latin typeface="Consolas" panose="020B0609020204030204" pitchFamily="49" charset="0"/>
              <a:ea typeface="ＭＳ Ｐゴシック" pitchFamily="34" charset="-128"/>
              <a:cs typeface="Consolas" panose="020B0609020204030204" pitchFamily="49" charset="0"/>
            </a:endParaRPr>
          </a:p>
        </p:txBody>
      </p:sp>
      <p:sp>
        <p:nvSpPr>
          <p:cNvPr id="24579" name="Rectangle 1028"/>
          <p:cNvSpPr>
            <a:spLocks noGrp="1" noChangeArrowheads="1"/>
          </p:cNvSpPr>
          <p:nvPr>
            <p:ph type="title"/>
          </p:nvPr>
        </p:nvSpPr>
        <p:spPr>
          <a:noFill/>
        </p:spPr>
        <p:txBody>
          <a:bodyPr/>
          <a:lstStyle/>
          <a:p>
            <a:pPr eaLnBrk="1" hangingPunct="1"/>
            <a:r>
              <a:rPr lang="en-US" altLang="en-US" dirty="0"/>
              <a:t>Describing Buses in Verilog</a:t>
            </a:r>
          </a:p>
        </p:txBody>
      </p:sp>
      <p:sp>
        <p:nvSpPr>
          <p:cNvPr id="2" name="Slide Number Placeholder 1"/>
          <p:cNvSpPr>
            <a:spLocks noGrp="1"/>
          </p:cNvSpPr>
          <p:nvPr>
            <p:ph type="sldNum" sz="quarter" idx="12"/>
          </p:nvPr>
        </p:nvSpPr>
        <p:spPr/>
        <p:txBody>
          <a:bodyPr/>
          <a:lstStyle/>
          <a:p>
            <a:fld id="{91428E00-80DD-2147-9602-1B9AC9547B01}" type="slidenum">
              <a:rPr lang="en-US" smtClean="0"/>
              <a:t>29</a:t>
            </a:fld>
            <a:endParaRPr lang="en-US"/>
          </a:p>
        </p:txBody>
      </p:sp>
      <p:sp>
        <p:nvSpPr>
          <p:cNvPr id="4" name="Footer Placeholder 3">
            <a:extLst>
              <a:ext uri="{FF2B5EF4-FFF2-40B4-BE49-F238E27FC236}">
                <a16:creationId xmlns:a16="http://schemas.microsoft.com/office/drawing/2014/main" id="{20848E9F-CBE8-2747-9641-F03513D5C65A}"/>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1875324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a:xfrm>
            <a:off x="457200" y="1417638"/>
            <a:ext cx="8229600" cy="4876800"/>
          </a:xfrm>
        </p:spPr>
        <p:txBody>
          <a:bodyPr>
            <a:normAutofit/>
          </a:bodyPr>
          <a:lstStyle/>
          <a:p>
            <a:pPr marL="0" indent="0">
              <a:buNone/>
            </a:pPr>
            <a:r>
              <a:rPr lang="en-US" dirty="0">
                <a:ea typeface="ＭＳ Ｐゴシック" pitchFamily="34" charset="-128"/>
              </a:rPr>
              <a:t>After this slide set you should be able to:</a:t>
            </a:r>
          </a:p>
          <a:p>
            <a:pPr marL="514350" indent="-514350">
              <a:buFont typeface="+mj-lt"/>
              <a:buAutoNum type="arabicPeriod"/>
            </a:pPr>
            <a:r>
              <a:rPr lang="en-US" dirty="0"/>
              <a:t>Write Verilog for combinational logic</a:t>
            </a:r>
          </a:p>
          <a:p>
            <a:pPr marL="514350" indent="-514350">
              <a:buFont typeface="+mj-lt"/>
              <a:buAutoNum type="arabicPeriod"/>
            </a:pPr>
            <a:r>
              <a:rPr lang="en-US" dirty="0"/>
              <a:t>Write Verilog for comb. logic testbenches</a:t>
            </a:r>
          </a:p>
          <a:p>
            <a:pPr marL="514350" indent="-514350">
              <a:buFont typeface="+mj-lt"/>
              <a:buAutoNum type="arabicPeriod"/>
            </a:pPr>
            <a:r>
              <a:rPr lang="en-US" dirty="0">
                <a:ea typeface="ＭＳ Ｐゴシック" pitchFamily="34" charset="-128"/>
              </a:rPr>
              <a:t>List important style guidelines that help avoid common errors when working with combinational logic</a:t>
            </a:r>
          </a:p>
          <a:p>
            <a:endParaRPr lang="en-US" dirty="0"/>
          </a:p>
        </p:txBody>
      </p:sp>
      <p:sp>
        <p:nvSpPr>
          <p:cNvPr id="4" name="Slide Number Placeholder 3"/>
          <p:cNvSpPr>
            <a:spLocks noGrp="1"/>
          </p:cNvSpPr>
          <p:nvPr>
            <p:ph type="sldNum" sz="quarter" idx="12"/>
          </p:nvPr>
        </p:nvSpPr>
        <p:spPr/>
        <p:txBody>
          <a:bodyPr/>
          <a:lstStyle/>
          <a:p>
            <a:fld id="{94A44075-CB16-5A4C-A36B-DC972FDB6AB8}" type="slidenum">
              <a:rPr lang="en-US" smtClean="0"/>
              <a:t>3</a:t>
            </a:fld>
            <a:endParaRPr lang="en-US"/>
          </a:p>
        </p:txBody>
      </p:sp>
      <p:sp>
        <p:nvSpPr>
          <p:cNvPr id="6" name="Footer Placeholder 5">
            <a:extLst>
              <a:ext uri="{FF2B5EF4-FFF2-40B4-BE49-F238E27FC236}">
                <a16:creationId xmlns:a16="http://schemas.microsoft.com/office/drawing/2014/main" id="{B20D3617-87AE-A747-A1E6-C851D3763E59}"/>
              </a:ext>
            </a:extLst>
          </p:cNvPr>
          <p:cNvSpPr>
            <a:spLocks noGrp="1"/>
          </p:cNvSpPr>
          <p:nvPr>
            <p:ph type="ftr" sz="quarter" idx="11"/>
          </p:nvPr>
        </p:nvSpPr>
        <p:spPr/>
        <p:txBody>
          <a:bodyPr/>
          <a:lstStyle/>
          <a:p>
            <a:r>
              <a:rPr lang="en-US" dirty="0"/>
              <a:t>Slide Set #6</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p:cNvSpPr txBox="1">
            <a:spLocks noChangeArrowheads="1"/>
          </p:cNvSpPr>
          <p:nvPr/>
        </p:nvSpPr>
        <p:spPr bwMode="auto">
          <a:xfrm>
            <a:off x="1143000" y="838200"/>
            <a:ext cx="7543800"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endParaRPr lang="en-US" altLang="en-US" sz="2000" dirty="0">
              <a:cs typeface="Arial" panose="020B0604020202020204" pitchFamily="34" charset="0"/>
            </a:endParaRPr>
          </a:p>
          <a:p>
            <a:pPr eaLnBrk="1" hangingPunct="1">
              <a:buFontTx/>
              <a:buAutoNum type="arabicPeriod" startAt="3"/>
            </a:pPr>
            <a:r>
              <a:rPr lang="en-US" altLang="en-US" sz="2000" dirty="0">
                <a:cs typeface="Arial" panose="020B0604020202020204" pitchFamily="34" charset="0"/>
              </a:rPr>
              <a:t>You can access individual elements (“wires”)</a:t>
            </a:r>
            <a:r>
              <a:rPr lang="en-US" altLang="en-US" sz="2000" dirty="0">
                <a:latin typeface="Comic Sans MS" panose="030F0702030302020204" pitchFamily="66" charset="0"/>
              </a:rPr>
              <a:t>:</a:t>
            </a:r>
            <a:endParaRPr lang="en-US" altLang="en-US" sz="2000" dirty="0"/>
          </a:p>
          <a:p>
            <a:pPr eaLnBrk="1" hangingPunct="1">
              <a:buFontTx/>
              <a:buAutoNum type="arabicPeriod" startAt="3"/>
            </a:pPr>
            <a:endParaRPr lang="en-US" altLang="en-US" sz="2000" dirty="0"/>
          </a:p>
          <a:p>
            <a:pPr eaLnBrk="1" hangingPunct="1"/>
            <a:r>
              <a:rPr lang="en-US" altLang="en-US" sz="2000" dirty="0">
                <a:latin typeface="Consolas" panose="020B0609020204030204" pitchFamily="49" charset="0"/>
                <a:cs typeface="Consolas" panose="020B0609020204030204" pitchFamily="49" charset="0"/>
              </a:rPr>
              <a:t>		</a:t>
            </a:r>
            <a:r>
              <a:rPr lang="en-US" altLang="en-US" b="1" dirty="0">
                <a:solidFill>
                  <a:srgbClr val="C00000"/>
                </a:solidFill>
                <a:latin typeface="Consolas" panose="020B0609020204030204" pitchFamily="49" charset="0"/>
                <a:cs typeface="Consolas" panose="020B0609020204030204" pitchFamily="49" charset="0"/>
              </a:rPr>
              <a:t>wire</a:t>
            </a:r>
            <a:r>
              <a:rPr lang="en-US" altLang="en-US" b="1" dirty="0">
                <a:latin typeface="Consolas" panose="020B0609020204030204" pitchFamily="49" charset="0"/>
                <a:cs typeface="Consolas" panose="020B0609020204030204" pitchFamily="49" charset="0"/>
              </a:rPr>
              <a:t> </a:t>
            </a:r>
            <a:r>
              <a:rPr lang="en-US" altLang="en-US" dirty="0">
                <a:latin typeface="Consolas" panose="020B0609020204030204" pitchFamily="49" charset="0"/>
                <a:cs typeface="Consolas" panose="020B0609020204030204" pitchFamily="49" charset="0"/>
              </a:rPr>
              <a:t>STATUS;</a:t>
            </a:r>
          </a:p>
          <a:p>
            <a:pPr eaLnBrk="1" hangingPunct="1"/>
            <a:r>
              <a:rPr lang="en-US" altLang="en-US" dirty="0">
                <a:latin typeface="Consolas" panose="020B0609020204030204" pitchFamily="49" charset="0"/>
                <a:cs typeface="Consolas" panose="020B0609020204030204" pitchFamily="49" charset="0"/>
              </a:rPr>
              <a:t>   	</a:t>
            </a:r>
            <a:r>
              <a:rPr lang="en-US" altLang="en-US" b="1" dirty="0">
                <a:solidFill>
                  <a:srgbClr val="C00000"/>
                </a:solidFill>
                <a:latin typeface="Consolas" panose="020B0609020204030204" pitchFamily="49" charset="0"/>
                <a:cs typeface="Consolas" panose="020B0609020204030204" pitchFamily="49" charset="0"/>
              </a:rPr>
              <a:t>wire</a:t>
            </a:r>
            <a:r>
              <a:rPr lang="en-US" altLang="en-US" b="1" dirty="0">
                <a:latin typeface="Consolas" panose="020B0609020204030204" pitchFamily="49" charset="0"/>
                <a:cs typeface="Consolas" panose="020B0609020204030204" pitchFamily="49" charset="0"/>
              </a:rPr>
              <a:t> </a:t>
            </a:r>
            <a:r>
              <a:rPr lang="en-US" altLang="en-US" dirty="0">
                <a:solidFill>
                  <a:srgbClr val="0000FF"/>
                </a:solidFill>
                <a:latin typeface="Consolas" panose="020B0609020204030204" pitchFamily="49" charset="0"/>
                <a:cs typeface="Consolas" panose="020B0609020204030204" pitchFamily="49" charset="0"/>
              </a:rPr>
              <a:t>[</a:t>
            </a:r>
            <a:r>
              <a:rPr lang="en-US" altLang="en-US" dirty="0">
                <a:latin typeface="Consolas" panose="020B0609020204030204" pitchFamily="49" charset="0"/>
                <a:cs typeface="Consolas" panose="020B0609020204030204" pitchFamily="49" charset="0"/>
              </a:rPr>
              <a:t>15</a:t>
            </a:r>
            <a:r>
              <a:rPr lang="en-US" altLang="en-US" dirty="0">
                <a:solidFill>
                  <a:srgbClr val="0000FF"/>
                </a:solidFill>
                <a:latin typeface="Consolas" panose="020B0609020204030204" pitchFamily="49" charset="0"/>
                <a:cs typeface="Consolas" panose="020B0609020204030204" pitchFamily="49" charset="0"/>
              </a:rPr>
              <a:t>:</a:t>
            </a:r>
            <a:r>
              <a:rPr lang="en-US" altLang="en-US" dirty="0">
                <a:latin typeface="Consolas" panose="020B0609020204030204" pitchFamily="49" charset="0"/>
                <a:cs typeface="Consolas" panose="020B0609020204030204" pitchFamily="49" charset="0"/>
              </a:rPr>
              <a:t>0</a:t>
            </a:r>
            <a:r>
              <a:rPr lang="en-US" altLang="en-US" dirty="0">
                <a:solidFill>
                  <a:srgbClr val="0000FF"/>
                </a:solidFill>
                <a:latin typeface="Consolas" panose="020B0609020204030204" pitchFamily="49" charset="0"/>
                <a:cs typeface="Consolas" panose="020B0609020204030204" pitchFamily="49" charset="0"/>
              </a:rPr>
              <a:t>]</a:t>
            </a:r>
            <a:r>
              <a:rPr lang="en-US" altLang="en-US" dirty="0">
                <a:latin typeface="Consolas" panose="020B0609020204030204" pitchFamily="49" charset="0"/>
                <a:cs typeface="Consolas" panose="020B0609020204030204" pitchFamily="49" charset="0"/>
              </a:rPr>
              <a:t> MAIN_BUS; </a:t>
            </a:r>
          </a:p>
          <a:p>
            <a:pPr eaLnBrk="1" hangingPunct="1"/>
            <a:r>
              <a:rPr lang="en-US" altLang="en-US" dirty="0">
                <a:latin typeface="Consolas" panose="020B0609020204030204" pitchFamily="49" charset="0"/>
                <a:cs typeface="Consolas" panose="020B0609020204030204" pitchFamily="49" charset="0"/>
              </a:rPr>
              <a:t>   		 …</a:t>
            </a:r>
          </a:p>
          <a:p>
            <a:pPr eaLnBrk="1" hangingPunct="1"/>
            <a:r>
              <a:rPr lang="en-US" altLang="en-US" dirty="0">
                <a:latin typeface="Consolas" panose="020B0609020204030204" pitchFamily="49" charset="0"/>
                <a:cs typeface="Consolas" panose="020B0609020204030204" pitchFamily="49" charset="0"/>
              </a:rPr>
              <a:t>   	</a:t>
            </a:r>
            <a:r>
              <a:rPr lang="en-US" altLang="en-US" b="1" dirty="0">
                <a:solidFill>
                  <a:srgbClr val="C00000"/>
                </a:solidFill>
                <a:latin typeface="Consolas" panose="020B0609020204030204" pitchFamily="49" charset="0"/>
                <a:cs typeface="Consolas" panose="020B0609020204030204" pitchFamily="49" charset="0"/>
              </a:rPr>
              <a:t>assign</a:t>
            </a:r>
            <a:r>
              <a:rPr lang="en-US" altLang="en-US" dirty="0">
                <a:solidFill>
                  <a:srgbClr val="C00000"/>
                </a:solidFill>
                <a:latin typeface="Consolas" panose="020B0609020204030204" pitchFamily="49" charset="0"/>
                <a:cs typeface="Consolas" panose="020B0609020204030204" pitchFamily="49" charset="0"/>
              </a:rPr>
              <a:t> </a:t>
            </a:r>
            <a:r>
              <a:rPr lang="en-US" altLang="en-US" dirty="0">
                <a:latin typeface="Consolas" panose="020B0609020204030204" pitchFamily="49" charset="0"/>
                <a:cs typeface="Consolas" panose="020B0609020204030204" pitchFamily="49" charset="0"/>
              </a:rPr>
              <a:t>STATUS = MAIN_BUS</a:t>
            </a:r>
            <a:r>
              <a:rPr lang="en-US" altLang="en-US" dirty="0">
                <a:solidFill>
                  <a:srgbClr val="0000FF"/>
                </a:solidFill>
                <a:latin typeface="Consolas" panose="020B0609020204030204" pitchFamily="49" charset="0"/>
                <a:cs typeface="Consolas" panose="020B0609020204030204" pitchFamily="49" charset="0"/>
              </a:rPr>
              <a:t>[</a:t>
            </a:r>
            <a:r>
              <a:rPr lang="en-US" altLang="en-US" dirty="0">
                <a:latin typeface="Consolas" panose="020B0609020204030204" pitchFamily="49" charset="0"/>
                <a:cs typeface="Consolas" panose="020B0609020204030204" pitchFamily="49" charset="0"/>
              </a:rPr>
              <a:t>15</a:t>
            </a:r>
            <a:r>
              <a:rPr lang="en-US" altLang="en-US" dirty="0">
                <a:solidFill>
                  <a:srgbClr val="0000FF"/>
                </a:solidFill>
                <a:latin typeface="Consolas" panose="020B0609020204030204" pitchFamily="49" charset="0"/>
                <a:cs typeface="Consolas" panose="020B0609020204030204" pitchFamily="49" charset="0"/>
              </a:rPr>
              <a:t>]</a:t>
            </a:r>
            <a:r>
              <a:rPr lang="en-US" altLang="en-US" dirty="0">
                <a:latin typeface="Consolas" panose="020B0609020204030204" pitchFamily="49" charset="0"/>
                <a:cs typeface="Consolas" panose="020B0609020204030204" pitchFamily="49" charset="0"/>
              </a:rPr>
              <a:t>;</a:t>
            </a:r>
          </a:p>
          <a:p>
            <a:pPr eaLnBrk="1" hangingPunct="1"/>
            <a:endParaRPr lang="en-US" altLang="en-US" dirty="0"/>
          </a:p>
          <a:p>
            <a:pPr eaLnBrk="1" hangingPunct="1"/>
            <a:endParaRPr lang="en-US" altLang="en-US" dirty="0"/>
          </a:p>
          <a:p>
            <a:pPr eaLnBrk="1" hangingPunct="1">
              <a:buFontTx/>
              <a:buAutoNum type="arabicPeriod" startAt="4"/>
            </a:pPr>
            <a:r>
              <a:rPr lang="en-US" altLang="en-US" sz="2000" dirty="0">
                <a:cs typeface="Arial" panose="020B0604020202020204" pitchFamily="34" charset="0"/>
              </a:rPr>
              <a:t>You can access subranges of busses:</a:t>
            </a:r>
          </a:p>
          <a:p>
            <a:pPr eaLnBrk="1" hangingPunct="1">
              <a:buFontTx/>
              <a:buAutoNum type="arabicPeriod" startAt="4"/>
            </a:pPr>
            <a:endParaRPr lang="en-US" altLang="en-US" sz="2000" dirty="0"/>
          </a:p>
          <a:p>
            <a:pPr eaLnBrk="1" hangingPunct="1"/>
            <a:r>
              <a:rPr lang="en-US" altLang="en-US" sz="2000" dirty="0">
                <a:latin typeface="Consolas" panose="020B0609020204030204" pitchFamily="49" charset="0"/>
                <a:cs typeface="Consolas" panose="020B0609020204030204" pitchFamily="49" charset="0"/>
              </a:rPr>
              <a:t>    </a:t>
            </a:r>
            <a:r>
              <a:rPr lang="en-US" altLang="en-US" sz="2000" b="1" dirty="0">
                <a:solidFill>
                  <a:srgbClr val="C00000"/>
                </a:solidFill>
                <a:latin typeface="Consolas" panose="020B0609020204030204" pitchFamily="49" charset="0"/>
                <a:cs typeface="Consolas" panose="020B0609020204030204" pitchFamily="49" charset="0"/>
              </a:rPr>
              <a:t>wire</a:t>
            </a:r>
            <a:r>
              <a:rPr lang="en-US" altLang="en-US" sz="2000" dirty="0">
                <a:solidFill>
                  <a:srgbClr val="C00000"/>
                </a:solidFill>
                <a:latin typeface="Consolas" panose="020B0609020204030204" pitchFamily="49" charset="0"/>
                <a:cs typeface="Consolas" panose="020B0609020204030204" pitchFamily="49" charset="0"/>
              </a:rPr>
              <a:t> </a:t>
            </a:r>
            <a:r>
              <a:rPr lang="en-US" altLang="en-US" sz="2000" dirty="0">
                <a:solidFill>
                  <a:srgbClr val="0000FF"/>
                </a:solidFill>
                <a:latin typeface="Consolas" panose="020B0609020204030204" pitchFamily="49" charset="0"/>
                <a:cs typeface="Consolas" panose="020B0609020204030204" pitchFamily="49" charset="0"/>
              </a:rPr>
              <a:t>[</a:t>
            </a:r>
            <a:r>
              <a:rPr lang="en-US" altLang="en-US" sz="2000" dirty="0">
                <a:solidFill>
                  <a:srgbClr val="7030A0"/>
                </a:solidFill>
                <a:latin typeface="Consolas" panose="020B0609020204030204" pitchFamily="49" charset="0"/>
                <a:cs typeface="Consolas" panose="020B0609020204030204" pitchFamily="49" charset="0"/>
              </a:rPr>
              <a:t>31</a:t>
            </a:r>
            <a:r>
              <a:rPr lang="en-US" altLang="en-US" sz="2000" dirty="0">
                <a:solidFill>
                  <a:srgbClr val="0000FF"/>
                </a:solidFill>
                <a:latin typeface="Consolas" panose="020B0609020204030204" pitchFamily="49" charset="0"/>
                <a:cs typeface="Consolas" panose="020B0609020204030204" pitchFamily="49" charset="0"/>
              </a:rPr>
              <a:t>:</a:t>
            </a:r>
            <a:r>
              <a:rPr lang="en-US" altLang="en-US" sz="2000" dirty="0">
                <a:solidFill>
                  <a:srgbClr val="7030A0"/>
                </a:solidFill>
                <a:latin typeface="Consolas" panose="020B0609020204030204" pitchFamily="49" charset="0"/>
                <a:cs typeface="Consolas" panose="020B0609020204030204" pitchFamily="49" charset="0"/>
              </a:rPr>
              <a:t>0</a:t>
            </a:r>
            <a:r>
              <a:rPr lang="en-US" altLang="en-US" sz="2000" dirty="0">
                <a:solidFill>
                  <a:srgbClr val="0000FF"/>
                </a:solidFill>
                <a:latin typeface="Consolas" panose="020B0609020204030204" pitchFamily="49" charset="0"/>
                <a:cs typeface="Consolas" panose="020B0609020204030204" pitchFamily="49" charset="0"/>
              </a:rPr>
              <a:t>]</a:t>
            </a:r>
            <a:r>
              <a:rPr lang="en-US" altLang="en-US" sz="2000" dirty="0">
                <a:latin typeface="Consolas" panose="020B0609020204030204" pitchFamily="49" charset="0"/>
                <a:cs typeface="Consolas" panose="020B0609020204030204" pitchFamily="49" charset="0"/>
              </a:rPr>
              <a:t> MAIN_BUS</a:t>
            </a:r>
            <a:r>
              <a:rPr lang="en-US" altLang="en-US" sz="2000" dirty="0">
                <a:solidFill>
                  <a:srgbClr val="0000FF"/>
                </a:solidFill>
                <a:latin typeface="Consolas" panose="020B0609020204030204" pitchFamily="49" charset="0"/>
                <a:cs typeface="Consolas" panose="020B0609020204030204" pitchFamily="49" charset="0"/>
              </a:rPr>
              <a:t>;</a:t>
            </a:r>
          </a:p>
          <a:p>
            <a:pPr eaLnBrk="1" hangingPunct="1"/>
            <a:r>
              <a:rPr lang="en-US" altLang="en-US" sz="2000" dirty="0">
                <a:latin typeface="Consolas" panose="020B0609020204030204" pitchFamily="49" charset="0"/>
                <a:cs typeface="Consolas" panose="020B0609020204030204" pitchFamily="49" charset="0"/>
              </a:rPr>
              <a:t>    </a:t>
            </a:r>
            <a:r>
              <a:rPr lang="en-US" altLang="en-US" sz="2000" b="1" dirty="0">
                <a:solidFill>
                  <a:srgbClr val="C00000"/>
                </a:solidFill>
                <a:latin typeface="Consolas" panose="020B0609020204030204" pitchFamily="49" charset="0"/>
                <a:cs typeface="Consolas" panose="020B0609020204030204" pitchFamily="49" charset="0"/>
              </a:rPr>
              <a:t>wire</a:t>
            </a:r>
            <a:r>
              <a:rPr lang="en-US" altLang="en-US" sz="2000" dirty="0">
                <a:solidFill>
                  <a:srgbClr val="C00000"/>
                </a:solidFill>
                <a:latin typeface="Consolas" panose="020B0609020204030204" pitchFamily="49" charset="0"/>
                <a:cs typeface="Consolas" panose="020B0609020204030204" pitchFamily="49" charset="0"/>
              </a:rPr>
              <a:t> </a:t>
            </a:r>
            <a:r>
              <a:rPr lang="en-US" altLang="en-US" sz="2000" dirty="0">
                <a:solidFill>
                  <a:srgbClr val="0000FF"/>
                </a:solidFill>
                <a:latin typeface="Consolas" panose="020B0609020204030204" pitchFamily="49" charset="0"/>
                <a:cs typeface="Consolas" panose="020B0609020204030204" pitchFamily="49" charset="0"/>
              </a:rPr>
              <a:t>[</a:t>
            </a:r>
            <a:r>
              <a:rPr lang="en-US" altLang="en-US" sz="2000" dirty="0">
                <a:solidFill>
                  <a:srgbClr val="7030A0"/>
                </a:solidFill>
                <a:latin typeface="Consolas" panose="020B0609020204030204" pitchFamily="49" charset="0"/>
                <a:cs typeface="Consolas" panose="020B0609020204030204" pitchFamily="49" charset="0"/>
              </a:rPr>
              <a:t>3</a:t>
            </a:r>
            <a:r>
              <a:rPr lang="en-US" altLang="en-US" sz="2000" dirty="0">
                <a:solidFill>
                  <a:srgbClr val="0000FF"/>
                </a:solidFill>
                <a:latin typeface="Consolas" panose="020B0609020204030204" pitchFamily="49" charset="0"/>
                <a:cs typeface="Consolas" panose="020B0609020204030204" pitchFamily="49" charset="0"/>
              </a:rPr>
              <a:t>:</a:t>
            </a:r>
            <a:r>
              <a:rPr lang="en-US" altLang="en-US" sz="2000" dirty="0">
                <a:solidFill>
                  <a:srgbClr val="7030A0"/>
                </a:solidFill>
                <a:latin typeface="Consolas" panose="020B0609020204030204" pitchFamily="49" charset="0"/>
                <a:cs typeface="Consolas" panose="020B0609020204030204" pitchFamily="49" charset="0"/>
              </a:rPr>
              <a:t>0</a:t>
            </a:r>
            <a:r>
              <a:rPr lang="en-US" altLang="en-US" sz="2000" dirty="0">
                <a:solidFill>
                  <a:srgbClr val="0000FF"/>
                </a:solidFill>
                <a:latin typeface="Consolas" panose="020B0609020204030204" pitchFamily="49" charset="0"/>
                <a:cs typeface="Consolas" panose="020B0609020204030204" pitchFamily="49" charset="0"/>
              </a:rPr>
              <a:t>]</a:t>
            </a:r>
            <a:r>
              <a:rPr lang="en-US" altLang="en-US" sz="2000" dirty="0">
                <a:latin typeface="Consolas" panose="020B0609020204030204" pitchFamily="49" charset="0"/>
                <a:cs typeface="Consolas" panose="020B0609020204030204" pitchFamily="49" charset="0"/>
              </a:rPr>
              <a:t> OPCODE</a:t>
            </a:r>
            <a:r>
              <a:rPr lang="en-US" altLang="en-US" sz="2000" dirty="0">
                <a:solidFill>
                  <a:srgbClr val="0000FF"/>
                </a:solidFill>
                <a:latin typeface="Consolas" panose="020B0609020204030204" pitchFamily="49" charset="0"/>
                <a:cs typeface="Consolas" panose="020B0609020204030204" pitchFamily="49" charset="0"/>
              </a:rPr>
              <a:t>;</a:t>
            </a:r>
          </a:p>
          <a:p>
            <a:pPr eaLnBrk="1" hangingPunct="1"/>
            <a:r>
              <a:rPr lang="en-US" altLang="en-US" sz="2000" dirty="0">
                <a:latin typeface="Consolas" panose="020B0609020204030204" pitchFamily="49" charset="0"/>
                <a:cs typeface="Consolas" panose="020B0609020204030204" pitchFamily="49" charset="0"/>
              </a:rPr>
              <a:t>    …</a:t>
            </a:r>
          </a:p>
          <a:p>
            <a:pPr eaLnBrk="1" hangingPunct="1"/>
            <a:r>
              <a:rPr lang="en-US" altLang="en-US" sz="2000" dirty="0">
                <a:latin typeface="Consolas" panose="020B0609020204030204" pitchFamily="49" charset="0"/>
                <a:cs typeface="Consolas" panose="020B0609020204030204" pitchFamily="49" charset="0"/>
              </a:rPr>
              <a:t>    </a:t>
            </a:r>
            <a:r>
              <a:rPr lang="en-US" altLang="en-US" sz="2000" b="1" dirty="0">
                <a:solidFill>
                  <a:srgbClr val="C00000"/>
                </a:solidFill>
                <a:latin typeface="Consolas" panose="020B0609020204030204" pitchFamily="49" charset="0"/>
                <a:cs typeface="Consolas" panose="020B0609020204030204" pitchFamily="49" charset="0"/>
              </a:rPr>
              <a:t>assign</a:t>
            </a:r>
            <a:r>
              <a:rPr lang="en-US" altLang="en-US" sz="2000" dirty="0">
                <a:solidFill>
                  <a:srgbClr val="C00000"/>
                </a:solidFill>
                <a:latin typeface="Consolas" panose="020B0609020204030204" pitchFamily="49" charset="0"/>
                <a:cs typeface="Consolas" panose="020B0609020204030204" pitchFamily="49" charset="0"/>
              </a:rPr>
              <a:t> </a:t>
            </a:r>
            <a:r>
              <a:rPr lang="en-US" altLang="en-US" sz="2000" dirty="0">
                <a:latin typeface="Consolas" panose="020B0609020204030204" pitchFamily="49" charset="0"/>
                <a:cs typeface="Consolas" panose="020B0609020204030204" pitchFamily="49" charset="0"/>
              </a:rPr>
              <a:t>OPCODE </a:t>
            </a:r>
            <a:r>
              <a:rPr lang="en-US" altLang="en-US" sz="2000" dirty="0">
                <a:solidFill>
                  <a:srgbClr val="0000FF"/>
                </a:solidFill>
                <a:latin typeface="Consolas" panose="020B0609020204030204" pitchFamily="49" charset="0"/>
                <a:cs typeface="Consolas" panose="020B0609020204030204" pitchFamily="49" charset="0"/>
              </a:rPr>
              <a:t>=</a:t>
            </a:r>
            <a:r>
              <a:rPr lang="en-US" altLang="en-US" sz="2000" dirty="0">
                <a:latin typeface="Consolas" panose="020B0609020204030204" pitchFamily="49" charset="0"/>
                <a:cs typeface="Consolas" panose="020B0609020204030204" pitchFamily="49" charset="0"/>
              </a:rPr>
              <a:t> MAIN_BUS</a:t>
            </a:r>
            <a:r>
              <a:rPr lang="en-US" altLang="en-US" sz="2000" dirty="0">
                <a:solidFill>
                  <a:srgbClr val="0000FF"/>
                </a:solidFill>
                <a:latin typeface="Consolas" panose="020B0609020204030204" pitchFamily="49" charset="0"/>
                <a:cs typeface="Consolas" panose="020B0609020204030204" pitchFamily="49" charset="0"/>
              </a:rPr>
              <a:t>[</a:t>
            </a:r>
            <a:r>
              <a:rPr lang="en-US" altLang="en-US" sz="2000" dirty="0">
                <a:latin typeface="Consolas" panose="020B0609020204030204" pitchFamily="49" charset="0"/>
                <a:cs typeface="Consolas" panose="020B0609020204030204" pitchFamily="49" charset="0"/>
              </a:rPr>
              <a:t>31</a:t>
            </a:r>
            <a:r>
              <a:rPr lang="en-US" altLang="en-US" sz="2000" dirty="0">
                <a:solidFill>
                  <a:srgbClr val="0000FF"/>
                </a:solidFill>
                <a:latin typeface="Consolas" panose="020B0609020204030204" pitchFamily="49" charset="0"/>
                <a:cs typeface="Consolas" panose="020B0609020204030204" pitchFamily="49" charset="0"/>
              </a:rPr>
              <a:t>:</a:t>
            </a:r>
            <a:r>
              <a:rPr lang="en-US" altLang="en-US" sz="2000" dirty="0">
                <a:latin typeface="Consolas" panose="020B0609020204030204" pitchFamily="49" charset="0"/>
                <a:cs typeface="Consolas" panose="020B0609020204030204" pitchFamily="49" charset="0"/>
              </a:rPr>
              <a:t>28</a:t>
            </a:r>
            <a:r>
              <a:rPr lang="en-US" altLang="en-US" sz="2000" dirty="0">
                <a:solidFill>
                  <a:srgbClr val="0000FF"/>
                </a:solidFill>
                <a:latin typeface="Consolas" panose="020B0609020204030204" pitchFamily="49" charset="0"/>
                <a:cs typeface="Consolas" panose="020B0609020204030204" pitchFamily="49" charset="0"/>
              </a:rPr>
              <a:t>];</a:t>
            </a:r>
          </a:p>
        </p:txBody>
      </p:sp>
      <p:sp>
        <p:nvSpPr>
          <p:cNvPr id="25603" name="Rectangle 6"/>
          <p:cNvSpPr>
            <a:spLocks noGrp="1" noChangeArrowheads="1"/>
          </p:cNvSpPr>
          <p:nvPr>
            <p:ph type="title"/>
          </p:nvPr>
        </p:nvSpPr>
        <p:spPr>
          <a:xfrm>
            <a:off x="457200" y="0"/>
            <a:ext cx="8229600" cy="1143000"/>
          </a:xfrm>
          <a:noFill/>
        </p:spPr>
        <p:txBody>
          <a:bodyPr/>
          <a:lstStyle/>
          <a:p>
            <a:pPr eaLnBrk="1" hangingPunct="1"/>
            <a:r>
              <a:rPr lang="en-US" altLang="en-US" dirty="0"/>
              <a:t>Cool things™, continued…</a:t>
            </a:r>
          </a:p>
        </p:txBody>
      </p:sp>
      <p:sp>
        <p:nvSpPr>
          <p:cNvPr id="2" name="Slide Number Placeholder 1"/>
          <p:cNvSpPr>
            <a:spLocks noGrp="1"/>
          </p:cNvSpPr>
          <p:nvPr>
            <p:ph type="sldNum" sz="quarter" idx="12"/>
          </p:nvPr>
        </p:nvSpPr>
        <p:spPr/>
        <p:txBody>
          <a:bodyPr/>
          <a:lstStyle/>
          <a:p>
            <a:fld id="{91428E00-80DD-2147-9602-1B9AC9547B01}" type="slidenum">
              <a:rPr lang="en-US" smtClean="0"/>
              <a:t>30</a:t>
            </a:fld>
            <a:endParaRPr lang="en-US"/>
          </a:p>
        </p:txBody>
      </p:sp>
      <p:sp>
        <p:nvSpPr>
          <p:cNvPr id="4" name="Footer Placeholder 3">
            <a:extLst>
              <a:ext uri="{FF2B5EF4-FFF2-40B4-BE49-F238E27FC236}">
                <a16:creationId xmlns:a16="http://schemas.microsoft.com/office/drawing/2014/main" id="{F89A1306-2934-254A-9B92-B68D248A2893}"/>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26487499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0"/>
            <a:ext cx="8229600" cy="636588"/>
          </a:xfrm>
        </p:spPr>
        <p:txBody>
          <a:bodyPr>
            <a:normAutofit fontScale="90000"/>
          </a:bodyPr>
          <a:lstStyle/>
          <a:p>
            <a:r>
              <a:rPr lang="en-US" altLang="en-US" dirty="0"/>
              <a:t>Examples of Copying Busses</a:t>
            </a:r>
            <a:endParaRPr lang="en-CA" altLang="en-US" dirty="0"/>
          </a:p>
        </p:txBody>
      </p:sp>
      <p:sp>
        <p:nvSpPr>
          <p:cNvPr id="26627" name="Content Placeholder 2"/>
          <p:cNvSpPr>
            <a:spLocks noGrp="1"/>
          </p:cNvSpPr>
          <p:nvPr>
            <p:ph idx="1"/>
          </p:nvPr>
        </p:nvSpPr>
        <p:spPr>
          <a:xfrm>
            <a:off x="1219200" y="862013"/>
            <a:ext cx="8229600" cy="5791200"/>
          </a:xfrm>
        </p:spPr>
        <p:txBody>
          <a:bodyPr/>
          <a:lstStyle/>
          <a:p>
            <a:pPr>
              <a:spcBef>
                <a:spcPct val="10000"/>
              </a:spcBef>
              <a:buFontTx/>
              <a:buNone/>
            </a:pPr>
            <a:r>
              <a:rPr lang="en-US" altLang="en-US" sz="1400" i="1" dirty="0">
                <a:solidFill>
                  <a:srgbClr val="008000"/>
                </a:solidFill>
                <a:latin typeface="Consolas" panose="020B0609020204030204" pitchFamily="49" charset="0"/>
                <a:cs typeface="Consolas" panose="020B0609020204030204" pitchFamily="49" charset="0"/>
              </a:rPr>
              <a:t>// Example 1</a:t>
            </a:r>
          </a:p>
          <a:p>
            <a:pPr>
              <a:spcBef>
                <a:spcPct val="10000"/>
              </a:spcBef>
              <a:buFontTx/>
              <a:buNone/>
            </a:pPr>
            <a:r>
              <a:rPr lang="en-US" altLang="en-US" sz="1400" b="1" dirty="0">
                <a:solidFill>
                  <a:srgbClr val="C00000"/>
                </a:solidFill>
                <a:latin typeface="Consolas" panose="020B0609020204030204" pitchFamily="49" charset="0"/>
                <a:cs typeface="Consolas" panose="020B0609020204030204" pitchFamily="49" charset="0"/>
              </a:rPr>
              <a:t>wire</a:t>
            </a:r>
            <a:r>
              <a:rPr lang="en-US" altLang="en-US" sz="1400" dirty="0">
                <a:solidFill>
                  <a:srgbClr val="C00000"/>
                </a:solidFill>
                <a:latin typeface="Consolas" panose="020B0609020204030204" pitchFamily="49" charset="0"/>
                <a:cs typeface="Consolas" panose="020B0609020204030204" pitchFamily="49" charset="0"/>
              </a:rPr>
              <a:t> </a:t>
            </a:r>
            <a:r>
              <a:rPr lang="en-US" altLang="en-US" sz="1400" dirty="0">
                <a:solidFill>
                  <a:srgbClr val="0000FF"/>
                </a:solidFill>
                <a:latin typeface="Consolas" panose="020B0609020204030204" pitchFamily="49" charset="0"/>
                <a:cs typeface="Consolas" panose="020B0609020204030204" pitchFamily="49" charset="0"/>
              </a:rPr>
              <a:t>[</a:t>
            </a:r>
            <a:r>
              <a:rPr lang="en-US" altLang="en-US" sz="1400" dirty="0">
                <a:latin typeface="Consolas" panose="020B0609020204030204" pitchFamily="49" charset="0"/>
                <a:cs typeface="Consolas" panose="020B0609020204030204" pitchFamily="49" charset="0"/>
              </a:rPr>
              <a:t>7</a:t>
            </a:r>
            <a:r>
              <a:rPr lang="en-US" altLang="en-US" sz="1400" dirty="0">
                <a:solidFill>
                  <a:srgbClr val="0000FF"/>
                </a:solidFill>
                <a:latin typeface="Consolas" panose="020B0609020204030204" pitchFamily="49" charset="0"/>
                <a:cs typeface="Consolas" panose="020B0609020204030204" pitchFamily="49" charset="0"/>
              </a:rPr>
              <a:t>:</a:t>
            </a:r>
            <a:r>
              <a:rPr lang="en-US" altLang="en-US" sz="1400" dirty="0">
                <a:latin typeface="Consolas" panose="020B0609020204030204" pitchFamily="49" charset="0"/>
                <a:cs typeface="Consolas" panose="020B0609020204030204" pitchFamily="49" charset="0"/>
              </a:rPr>
              <a:t>0</a:t>
            </a:r>
            <a:r>
              <a:rPr lang="en-US" altLang="en-US" sz="1400" dirty="0">
                <a:solidFill>
                  <a:srgbClr val="0000FF"/>
                </a:solidFill>
                <a:latin typeface="Consolas" panose="020B0609020204030204" pitchFamily="49" charset="0"/>
                <a:cs typeface="Consolas" panose="020B0609020204030204" pitchFamily="49" charset="0"/>
              </a:rPr>
              <a:t>]</a:t>
            </a:r>
            <a:r>
              <a:rPr lang="en-US" altLang="en-US" sz="1400" dirty="0">
                <a:latin typeface="Consolas" panose="020B0609020204030204" pitchFamily="49" charset="0"/>
                <a:cs typeface="Consolas" panose="020B0609020204030204" pitchFamily="49" charset="0"/>
              </a:rPr>
              <a:t> </a:t>
            </a:r>
            <a:r>
              <a:rPr lang="en-US" altLang="en-US" sz="1400" dirty="0" err="1">
                <a:latin typeface="Consolas" panose="020B0609020204030204" pitchFamily="49" charset="0"/>
                <a:cs typeface="Consolas" panose="020B0609020204030204" pitchFamily="49" charset="0"/>
              </a:rPr>
              <a:t>out_bus</a:t>
            </a:r>
            <a:r>
              <a:rPr lang="en-US" altLang="en-US" sz="1400" dirty="0">
                <a:solidFill>
                  <a:srgbClr val="0000FF"/>
                </a:solidFill>
                <a:latin typeface="Consolas" panose="020B0609020204030204" pitchFamily="49" charset="0"/>
                <a:cs typeface="Consolas" panose="020B0609020204030204" pitchFamily="49" charset="0"/>
              </a:rPr>
              <a:t>;</a:t>
            </a:r>
          </a:p>
          <a:p>
            <a:pPr>
              <a:spcBef>
                <a:spcPct val="10000"/>
              </a:spcBef>
              <a:buFontTx/>
              <a:buNone/>
            </a:pPr>
            <a:r>
              <a:rPr lang="en-US" altLang="en-US" sz="1400" b="1" dirty="0">
                <a:solidFill>
                  <a:srgbClr val="C00000"/>
                </a:solidFill>
                <a:latin typeface="Consolas" panose="020B0609020204030204" pitchFamily="49" charset="0"/>
                <a:cs typeface="Consolas" panose="020B0609020204030204" pitchFamily="49" charset="0"/>
              </a:rPr>
              <a:t>wire</a:t>
            </a:r>
            <a:r>
              <a:rPr lang="en-US" altLang="en-US" sz="1400" dirty="0">
                <a:solidFill>
                  <a:srgbClr val="C00000"/>
                </a:solidFill>
                <a:latin typeface="Consolas" panose="020B0609020204030204" pitchFamily="49" charset="0"/>
                <a:cs typeface="Consolas" panose="020B0609020204030204" pitchFamily="49" charset="0"/>
              </a:rPr>
              <a:t> </a:t>
            </a:r>
            <a:r>
              <a:rPr lang="en-US" altLang="en-US" sz="1400" dirty="0">
                <a:solidFill>
                  <a:srgbClr val="0000FF"/>
                </a:solidFill>
                <a:latin typeface="Consolas" panose="020B0609020204030204" pitchFamily="49" charset="0"/>
                <a:cs typeface="Consolas" panose="020B0609020204030204" pitchFamily="49" charset="0"/>
              </a:rPr>
              <a:t>[</a:t>
            </a:r>
            <a:r>
              <a:rPr lang="en-US" altLang="en-US" sz="1400" dirty="0">
                <a:latin typeface="Consolas" panose="020B0609020204030204" pitchFamily="49" charset="0"/>
                <a:cs typeface="Consolas" panose="020B0609020204030204" pitchFamily="49" charset="0"/>
              </a:rPr>
              <a:t>7</a:t>
            </a:r>
            <a:r>
              <a:rPr lang="en-US" altLang="en-US" sz="1400" dirty="0">
                <a:solidFill>
                  <a:srgbClr val="0000FF"/>
                </a:solidFill>
                <a:latin typeface="Consolas" panose="020B0609020204030204" pitchFamily="49" charset="0"/>
                <a:cs typeface="Consolas" panose="020B0609020204030204" pitchFamily="49" charset="0"/>
              </a:rPr>
              <a:t>:</a:t>
            </a:r>
            <a:r>
              <a:rPr lang="en-US" altLang="en-US" sz="1400" dirty="0">
                <a:latin typeface="Consolas" panose="020B0609020204030204" pitchFamily="49" charset="0"/>
                <a:cs typeface="Consolas" panose="020B0609020204030204" pitchFamily="49" charset="0"/>
              </a:rPr>
              <a:t>0</a:t>
            </a:r>
            <a:r>
              <a:rPr lang="en-US" altLang="en-US" sz="1400" dirty="0">
                <a:solidFill>
                  <a:srgbClr val="0000FF"/>
                </a:solidFill>
                <a:latin typeface="Consolas" panose="020B0609020204030204" pitchFamily="49" charset="0"/>
                <a:cs typeface="Consolas" panose="020B0609020204030204" pitchFamily="49" charset="0"/>
              </a:rPr>
              <a:t>]</a:t>
            </a:r>
            <a:r>
              <a:rPr lang="en-US" altLang="en-US" sz="1400" dirty="0">
                <a:latin typeface="Consolas" panose="020B0609020204030204" pitchFamily="49" charset="0"/>
                <a:cs typeface="Consolas" panose="020B0609020204030204" pitchFamily="49" charset="0"/>
              </a:rPr>
              <a:t> </a:t>
            </a:r>
            <a:r>
              <a:rPr lang="en-US" altLang="en-US" sz="1400" dirty="0" err="1">
                <a:latin typeface="Consolas" panose="020B0609020204030204" pitchFamily="49" charset="0"/>
                <a:cs typeface="Consolas" panose="020B0609020204030204" pitchFamily="49" charset="0"/>
              </a:rPr>
              <a:t>in_bus</a:t>
            </a:r>
            <a:r>
              <a:rPr lang="en-US" altLang="en-US" sz="1400" dirty="0">
                <a:solidFill>
                  <a:srgbClr val="0000FF"/>
                </a:solidFill>
                <a:latin typeface="Consolas" panose="020B0609020204030204" pitchFamily="49" charset="0"/>
                <a:cs typeface="Consolas" panose="020B0609020204030204" pitchFamily="49" charset="0"/>
              </a:rPr>
              <a:t>;</a:t>
            </a:r>
          </a:p>
          <a:p>
            <a:pPr>
              <a:spcBef>
                <a:spcPct val="10000"/>
              </a:spcBef>
              <a:buFontTx/>
              <a:buNone/>
            </a:pPr>
            <a:r>
              <a:rPr lang="en-US" altLang="en-US" sz="1400" dirty="0">
                <a:latin typeface="Consolas" panose="020B0609020204030204" pitchFamily="49" charset="0"/>
                <a:cs typeface="Consolas" panose="020B0609020204030204" pitchFamily="49" charset="0"/>
              </a:rPr>
              <a:t>…</a:t>
            </a:r>
          </a:p>
          <a:p>
            <a:pPr>
              <a:spcBef>
                <a:spcPct val="10000"/>
              </a:spcBef>
              <a:buFontTx/>
              <a:buNone/>
            </a:pPr>
            <a:r>
              <a:rPr lang="en-US" altLang="en-US" sz="1400" b="1" dirty="0">
                <a:solidFill>
                  <a:srgbClr val="C00000"/>
                </a:solidFill>
                <a:latin typeface="Consolas" panose="020B0609020204030204" pitchFamily="49" charset="0"/>
                <a:cs typeface="Consolas" panose="020B0609020204030204" pitchFamily="49" charset="0"/>
              </a:rPr>
              <a:t>assign</a:t>
            </a:r>
            <a:r>
              <a:rPr lang="en-US" altLang="en-US" sz="1400" dirty="0">
                <a:solidFill>
                  <a:srgbClr val="C00000"/>
                </a:solidFill>
                <a:latin typeface="Consolas" panose="020B0609020204030204" pitchFamily="49" charset="0"/>
                <a:cs typeface="Consolas" panose="020B0609020204030204" pitchFamily="49" charset="0"/>
              </a:rPr>
              <a:t> </a:t>
            </a:r>
            <a:r>
              <a:rPr lang="en-US" altLang="en-US" sz="1400" dirty="0" err="1">
                <a:latin typeface="Consolas" panose="020B0609020204030204" pitchFamily="49" charset="0"/>
                <a:cs typeface="Consolas" panose="020B0609020204030204" pitchFamily="49" charset="0"/>
              </a:rPr>
              <a:t>out_bus</a:t>
            </a:r>
            <a:r>
              <a:rPr lang="en-US" altLang="en-US" sz="1400" dirty="0">
                <a:latin typeface="Consolas" panose="020B0609020204030204" pitchFamily="49" charset="0"/>
                <a:cs typeface="Consolas" panose="020B0609020204030204" pitchFamily="49" charset="0"/>
              </a:rPr>
              <a:t> </a:t>
            </a:r>
            <a:r>
              <a:rPr lang="en-US" altLang="en-US" sz="1400" dirty="0">
                <a:solidFill>
                  <a:srgbClr val="0000FF"/>
                </a:solidFill>
                <a:latin typeface="Consolas" panose="020B0609020204030204" pitchFamily="49" charset="0"/>
                <a:cs typeface="Consolas" panose="020B0609020204030204" pitchFamily="49" charset="0"/>
              </a:rPr>
              <a:t>=</a:t>
            </a:r>
            <a:r>
              <a:rPr lang="en-US" altLang="en-US" sz="1400" dirty="0">
                <a:latin typeface="Consolas" panose="020B0609020204030204" pitchFamily="49" charset="0"/>
                <a:cs typeface="Consolas" panose="020B0609020204030204" pitchFamily="49" charset="0"/>
              </a:rPr>
              <a:t> </a:t>
            </a:r>
            <a:r>
              <a:rPr lang="en-US" altLang="en-US" sz="1400" dirty="0" err="1">
                <a:latin typeface="Consolas" panose="020B0609020204030204" pitchFamily="49" charset="0"/>
                <a:cs typeface="Consolas" panose="020B0609020204030204" pitchFamily="49" charset="0"/>
              </a:rPr>
              <a:t>in_bus</a:t>
            </a:r>
            <a:r>
              <a:rPr lang="en-US" altLang="en-US" sz="1400" dirty="0">
                <a:solidFill>
                  <a:srgbClr val="0000FF"/>
                </a:solidFill>
                <a:latin typeface="Consolas" panose="020B0609020204030204" pitchFamily="49" charset="0"/>
                <a:cs typeface="Consolas" panose="020B0609020204030204" pitchFamily="49" charset="0"/>
              </a:rPr>
              <a:t>;</a:t>
            </a:r>
          </a:p>
          <a:p>
            <a:pPr>
              <a:spcBef>
                <a:spcPct val="10000"/>
              </a:spcBef>
              <a:buFontTx/>
              <a:buNone/>
            </a:pPr>
            <a:endParaRPr lang="en-US" altLang="en-US" sz="1400" dirty="0">
              <a:latin typeface="Consolas" panose="020B0609020204030204" pitchFamily="49" charset="0"/>
              <a:cs typeface="Consolas" panose="020B0609020204030204" pitchFamily="49" charset="0"/>
            </a:endParaRPr>
          </a:p>
          <a:p>
            <a:pPr>
              <a:spcBef>
                <a:spcPct val="10000"/>
              </a:spcBef>
              <a:buFontTx/>
              <a:buNone/>
            </a:pPr>
            <a:r>
              <a:rPr lang="en-US" altLang="en-US" sz="1400" i="1" dirty="0">
                <a:solidFill>
                  <a:srgbClr val="008000"/>
                </a:solidFill>
                <a:latin typeface="Consolas" panose="020B0609020204030204" pitchFamily="49" charset="0"/>
                <a:cs typeface="Consolas" panose="020B0609020204030204" pitchFamily="49" charset="0"/>
              </a:rPr>
              <a:t>// Example 2</a:t>
            </a:r>
          </a:p>
          <a:p>
            <a:pPr>
              <a:spcBef>
                <a:spcPct val="10000"/>
              </a:spcBef>
              <a:buFontTx/>
              <a:buNone/>
            </a:pPr>
            <a:r>
              <a:rPr lang="en-US" altLang="en-US" sz="1400" b="1" dirty="0">
                <a:solidFill>
                  <a:srgbClr val="C00000"/>
                </a:solidFill>
                <a:latin typeface="Consolas" panose="020B0609020204030204" pitchFamily="49" charset="0"/>
                <a:cs typeface="Consolas" panose="020B0609020204030204" pitchFamily="49" charset="0"/>
              </a:rPr>
              <a:t>wire</a:t>
            </a:r>
            <a:r>
              <a:rPr lang="en-US" altLang="en-US" sz="1400" dirty="0">
                <a:solidFill>
                  <a:srgbClr val="C00000"/>
                </a:solidFill>
                <a:latin typeface="Consolas" panose="020B0609020204030204" pitchFamily="49" charset="0"/>
                <a:cs typeface="Consolas" panose="020B0609020204030204" pitchFamily="49" charset="0"/>
              </a:rPr>
              <a:t> </a:t>
            </a:r>
            <a:r>
              <a:rPr lang="en-US" altLang="en-US" sz="1400" dirty="0">
                <a:solidFill>
                  <a:srgbClr val="0000FF"/>
                </a:solidFill>
                <a:latin typeface="Consolas" panose="020B0609020204030204" pitchFamily="49" charset="0"/>
                <a:cs typeface="Consolas" panose="020B0609020204030204" pitchFamily="49" charset="0"/>
              </a:rPr>
              <a:t>[</a:t>
            </a:r>
            <a:r>
              <a:rPr lang="en-US" altLang="en-US" sz="1400" dirty="0">
                <a:latin typeface="Consolas" panose="020B0609020204030204" pitchFamily="49" charset="0"/>
                <a:cs typeface="Consolas" panose="020B0609020204030204" pitchFamily="49" charset="0"/>
              </a:rPr>
              <a:t>7</a:t>
            </a:r>
            <a:r>
              <a:rPr lang="en-US" altLang="en-US" sz="1400" dirty="0">
                <a:solidFill>
                  <a:srgbClr val="0000FF"/>
                </a:solidFill>
                <a:latin typeface="Consolas" panose="020B0609020204030204" pitchFamily="49" charset="0"/>
                <a:cs typeface="Consolas" panose="020B0609020204030204" pitchFamily="49" charset="0"/>
              </a:rPr>
              <a:t>:</a:t>
            </a:r>
            <a:r>
              <a:rPr lang="en-US" altLang="en-US" sz="1400" dirty="0">
                <a:latin typeface="Consolas" panose="020B0609020204030204" pitchFamily="49" charset="0"/>
                <a:cs typeface="Consolas" panose="020B0609020204030204" pitchFamily="49" charset="0"/>
              </a:rPr>
              <a:t>0</a:t>
            </a:r>
            <a:r>
              <a:rPr lang="en-US" altLang="en-US" sz="1400" dirty="0">
                <a:solidFill>
                  <a:srgbClr val="0000FF"/>
                </a:solidFill>
                <a:latin typeface="Consolas" panose="020B0609020204030204" pitchFamily="49" charset="0"/>
                <a:cs typeface="Consolas" panose="020B0609020204030204" pitchFamily="49" charset="0"/>
              </a:rPr>
              <a:t>]</a:t>
            </a:r>
            <a:r>
              <a:rPr lang="en-US" altLang="en-US" sz="1400" dirty="0">
                <a:latin typeface="Consolas" panose="020B0609020204030204" pitchFamily="49" charset="0"/>
                <a:cs typeface="Consolas" panose="020B0609020204030204" pitchFamily="49" charset="0"/>
              </a:rPr>
              <a:t> </a:t>
            </a:r>
            <a:r>
              <a:rPr lang="en-US" altLang="en-US" sz="1400" dirty="0" err="1">
                <a:latin typeface="Consolas" panose="020B0609020204030204" pitchFamily="49" charset="0"/>
                <a:cs typeface="Consolas" panose="020B0609020204030204" pitchFamily="49" charset="0"/>
              </a:rPr>
              <a:t>out_bus</a:t>
            </a:r>
            <a:r>
              <a:rPr lang="en-US" altLang="en-US" sz="1400" dirty="0">
                <a:solidFill>
                  <a:srgbClr val="0000FF"/>
                </a:solidFill>
                <a:latin typeface="Consolas" panose="020B0609020204030204" pitchFamily="49" charset="0"/>
                <a:cs typeface="Consolas" panose="020B0609020204030204" pitchFamily="49" charset="0"/>
              </a:rPr>
              <a:t>;</a:t>
            </a:r>
          </a:p>
          <a:p>
            <a:pPr>
              <a:spcBef>
                <a:spcPct val="10000"/>
              </a:spcBef>
              <a:buFontTx/>
              <a:buNone/>
            </a:pPr>
            <a:r>
              <a:rPr lang="en-US" altLang="en-US" sz="1400" b="1" dirty="0">
                <a:solidFill>
                  <a:srgbClr val="C00000"/>
                </a:solidFill>
                <a:latin typeface="Consolas" panose="020B0609020204030204" pitchFamily="49" charset="0"/>
                <a:cs typeface="Consolas" panose="020B0609020204030204" pitchFamily="49" charset="0"/>
              </a:rPr>
              <a:t>wire</a:t>
            </a:r>
            <a:r>
              <a:rPr lang="en-US" altLang="en-US" sz="1400" dirty="0">
                <a:solidFill>
                  <a:srgbClr val="C00000"/>
                </a:solidFill>
                <a:latin typeface="Consolas" panose="020B0609020204030204" pitchFamily="49" charset="0"/>
                <a:cs typeface="Consolas" panose="020B0609020204030204" pitchFamily="49" charset="0"/>
              </a:rPr>
              <a:t> </a:t>
            </a:r>
            <a:r>
              <a:rPr lang="en-US" altLang="en-US" sz="1400" dirty="0">
                <a:solidFill>
                  <a:srgbClr val="0000FF"/>
                </a:solidFill>
                <a:latin typeface="Consolas" panose="020B0609020204030204" pitchFamily="49" charset="0"/>
                <a:cs typeface="Consolas" panose="020B0609020204030204" pitchFamily="49" charset="0"/>
              </a:rPr>
              <a:t>[</a:t>
            </a:r>
            <a:r>
              <a:rPr lang="en-US" altLang="en-US" sz="1400" dirty="0">
                <a:latin typeface="Consolas" panose="020B0609020204030204" pitchFamily="49" charset="0"/>
                <a:cs typeface="Consolas" panose="020B0609020204030204" pitchFamily="49" charset="0"/>
              </a:rPr>
              <a:t>15</a:t>
            </a:r>
            <a:r>
              <a:rPr lang="en-US" altLang="en-US" sz="1400" dirty="0">
                <a:solidFill>
                  <a:srgbClr val="0000FF"/>
                </a:solidFill>
                <a:latin typeface="Consolas" panose="020B0609020204030204" pitchFamily="49" charset="0"/>
                <a:cs typeface="Consolas" panose="020B0609020204030204" pitchFamily="49" charset="0"/>
              </a:rPr>
              <a:t>:</a:t>
            </a:r>
            <a:r>
              <a:rPr lang="en-US" altLang="en-US" sz="1400" dirty="0">
                <a:latin typeface="Consolas" panose="020B0609020204030204" pitchFamily="49" charset="0"/>
                <a:cs typeface="Consolas" panose="020B0609020204030204" pitchFamily="49" charset="0"/>
              </a:rPr>
              <a:t>8</a:t>
            </a:r>
            <a:r>
              <a:rPr lang="en-US" altLang="en-US" sz="1400" dirty="0">
                <a:solidFill>
                  <a:srgbClr val="0000FF"/>
                </a:solidFill>
                <a:latin typeface="Consolas" panose="020B0609020204030204" pitchFamily="49" charset="0"/>
                <a:cs typeface="Consolas" panose="020B0609020204030204" pitchFamily="49" charset="0"/>
              </a:rPr>
              <a:t>]</a:t>
            </a:r>
            <a:r>
              <a:rPr lang="en-US" altLang="en-US" sz="1400" dirty="0">
                <a:latin typeface="Consolas" panose="020B0609020204030204" pitchFamily="49" charset="0"/>
                <a:cs typeface="Consolas" panose="020B0609020204030204" pitchFamily="49" charset="0"/>
              </a:rPr>
              <a:t> </a:t>
            </a:r>
            <a:r>
              <a:rPr lang="en-US" altLang="en-US" sz="1400" dirty="0" err="1">
                <a:latin typeface="Consolas" panose="020B0609020204030204" pitchFamily="49" charset="0"/>
                <a:cs typeface="Consolas" panose="020B0609020204030204" pitchFamily="49" charset="0"/>
              </a:rPr>
              <a:t>in_bus</a:t>
            </a:r>
            <a:r>
              <a:rPr lang="en-US" altLang="en-US" sz="1400" dirty="0">
                <a:solidFill>
                  <a:srgbClr val="0000FF"/>
                </a:solidFill>
                <a:latin typeface="Consolas" panose="020B0609020204030204" pitchFamily="49" charset="0"/>
                <a:cs typeface="Consolas" panose="020B0609020204030204" pitchFamily="49" charset="0"/>
              </a:rPr>
              <a:t>;</a:t>
            </a:r>
          </a:p>
          <a:p>
            <a:pPr>
              <a:spcBef>
                <a:spcPct val="10000"/>
              </a:spcBef>
              <a:buFontTx/>
              <a:buNone/>
            </a:pPr>
            <a:r>
              <a:rPr lang="en-US" altLang="en-US" sz="1400" dirty="0">
                <a:latin typeface="Consolas" panose="020B0609020204030204" pitchFamily="49" charset="0"/>
                <a:cs typeface="Consolas" panose="020B0609020204030204" pitchFamily="49" charset="0"/>
              </a:rPr>
              <a:t>…</a:t>
            </a:r>
          </a:p>
          <a:p>
            <a:pPr>
              <a:spcBef>
                <a:spcPct val="10000"/>
              </a:spcBef>
              <a:buFontTx/>
              <a:buNone/>
            </a:pPr>
            <a:r>
              <a:rPr lang="en-US" altLang="en-US" sz="1400" b="1" dirty="0">
                <a:solidFill>
                  <a:srgbClr val="C00000"/>
                </a:solidFill>
                <a:latin typeface="Consolas" panose="020B0609020204030204" pitchFamily="49" charset="0"/>
                <a:cs typeface="Consolas" panose="020B0609020204030204" pitchFamily="49" charset="0"/>
              </a:rPr>
              <a:t>assign</a:t>
            </a:r>
            <a:r>
              <a:rPr lang="en-US" altLang="en-US" sz="1400" dirty="0">
                <a:solidFill>
                  <a:srgbClr val="C00000"/>
                </a:solidFill>
                <a:latin typeface="Consolas" panose="020B0609020204030204" pitchFamily="49" charset="0"/>
                <a:cs typeface="Consolas" panose="020B0609020204030204" pitchFamily="49" charset="0"/>
              </a:rPr>
              <a:t> </a:t>
            </a:r>
            <a:r>
              <a:rPr lang="en-US" altLang="en-US" sz="1400" dirty="0" err="1">
                <a:latin typeface="Consolas" panose="020B0609020204030204" pitchFamily="49" charset="0"/>
                <a:cs typeface="Consolas" panose="020B0609020204030204" pitchFamily="49" charset="0"/>
              </a:rPr>
              <a:t>out_bus</a:t>
            </a:r>
            <a:r>
              <a:rPr lang="en-US" altLang="en-US" sz="1400" dirty="0">
                <a:latin typeface="Consolas" panose="020B0609020204030204" pitchFamily="49" charset="0"/>
                <a:cs typeface="Consolas" panose="020B0609020204030204" pitchFamily="49" charset="0"/>
              </a:rPr>
              <a:t> </a:t>
            </a:r>
            <a:r>
              <a:rPr lang="en-US" altLang="en-US" sz="1400" dirty="0">
                <a:solidFill>
                  <a:srgbClr val="0000FF"/>
                </a:solidFill>
                <a:latin typeface="Consolas" panose="020B0609020204030204" pitchFamily="49" charset="0"/>
                <a:cs typeface="Consolas" panose="020B0609020204030204" pitchFamily="49" charset="0"/>
              </a:rPr>
              <a:t>=</a:t>
            </a:r>
            <a:r>
              <a:rPr lang="en-US" altLang="en-US" sz="1400" dirty="0">
                <a:latin typeface="Consolas" panose="020B0609020204030204" pitchFamily="49" charset="0"/>
                <a:cs typeface="Consolas" panose="020B0609020204030204" pitchFamily="49" charset="0"/>
              </a:rPr>
              <a:t> </a:t>
            </a:r>
            <a:r>
              <a:rPr lang="en-US" altLang="en-US" sz="1400" dirty="0" err="1">
                <a:latin typeface="Consolas" panose="020B0609020204030204" pitchFamily="49" charset="0"/>
                <a:cs typeface="Consolas" panose="020B0609020204030204" pitchFamily="49" charset="0"/>
              </a:rPr>
              <a:t>in_bus</a:t>
            </a:r>
            <a:r>
              <a:rPr lang="en-US" altLang="en-US" sz="1400" dirty="0">
                <a:solidFill>
                  <a:srgbClr val="0000FF"/>
                </a:solidFill>
                <a:latin typeface="Consolas" panose="020B0609020204030204" pitchFamily="49" charset="0"/>
                <a:cs typeface="Consolas" panose="020B0609020204030204" pitchFamily="49" charset="0"/>
              </a:rPr>
              <a:t>;</a:t>
            </a:r>
            <a:r>
              <a:rPr lang="en-US" altLang="en-US" sz="1400" dirty="0">
                <a:latin typeface="Consolas" panose="020B0609020204030204" pitchFamily="49" charset="0"/>
                <a:cs typeface="Consolas" panose="020B0609020204030204" pitchFamily="49" charset="0"/>
              </a:rPr>
              <a:t> </a:t>
            </a:r>
            <a:r>
              <a:rPr lang="en-US" altLang="en-US" sz="1400" i="1" dirty="0">
                <a:solidFill>
                  <a:srgbClr val="008000"/>
                </a:solidFill>
                <a:latin typeface="Consolas" panose="020B0609020204030204" pitchFamily="49" charset="0"/>
                <a:cs typeface="Consolas" panose="020B0609020204030204" pitchFamily="49" charset="0"/>
              </a:rPr>
              <a:t>// OK: </a:t>
            </a:r>
            <a:r>
              <a:rPr lang="en-US" altLang="en-US" sz="1400" i="1" dirty="0" err="1">
                <a:solidFill>
                  <a:srgbClr val="008000"/>
                </a:solidFill>
                <a:latin typeface="Consolas" panose="020B0609020204030204" pitchFamily="49" charset="0"/>
                <a:cs typeface="Consolas" panose="020B0609020204030204" pitchFamily="49" charset="0"/>
              </a:rPr>
              <a:t>out_bus</a:t>
            </a:r>
            <a:r>
              <a:rPr lang="en-US" altLang="en-US" sz="1400" i="1" dirty="0">
                <a:solidFill>
                  <a:srgbClr val="008000"/>
                </a:solidFill>
                <a:latin typeface="Consolas" panose="020B0609020204030204" pitchFamily="49" charset="0"/>
                <a:cs typeface="Consolas" panose="020B0609020204030204" pitchFamily="49" charset="0"/>
              </a:rPr>
              <a:t>(7) connected to </a:t>
            </a:r>
            <a:r>
              <a:rPr lang="en-US" altLang="en-US" sz="1400" i="1" dirty="0" err="1">
                <a:solidFill>
                  <a:srgbClr val="008000"/>
                </a:solidFill>
                <a:latin typeface="Consolas" panose="020B0609020204030204" pitchFamily="49" charset="0"/>
                <a:cs typeface="Consolas" panose="020B0609020204030204" pitchFamily="49" charset="0"/>
              </a:rPr>
              <a:t>in_bus</a:t>
            </a:r>
            <a:r>
              <a:rPr lang="en-US" altLang="en-US" sz="1400" i="1" dirty="0">
                <a:solidFill>
                  <a:srgbClr val="008000"/>
                </a:solidFill>
                <a:latin typeface="Consolas" panose="020B0609020204030204" pitchFamily="49" charset="0"/>
                <a:cs typeface="Consolas" panose="020B0609020204030204" pitchFamily="49" charset="0"/>
              </a:rPr>
              <a:t>(15)</a:t>
            </a:r>
          </a:p>
          <a:p>
            <a:pPr>
              <a:spcBef>
                <a:spcPct val="10000"/>
              </a:spcBef>
              <a:buFontTx/>
              <a:buNone/>
            </a:pPr>
            <a:endParaRPr lang="en-US" altLang="en-US" sz="1400" dirty="0">
              <a:latin typeface="Consolas" panose="020B0609020204030204" pitchFamily="49" charset="0"/>
              <a:cs typeface="Consolas" panose="020B0609020204030204" pitchFamily="49" charset="0"/>
            </a:endParaRPr>
          </a:p>
          <a:p>
            <a:pPr>
              <a:spcBef>
                <a:spcPct val="10000"/>
              </a:spcBef>
              <a:buFontTx/>
              <a:buNone/>
            </a:pPr>
            <a:r>
              <a:rPr lang="en-US" altLang="en-US" sz="1400" i="1" dirty="0">
                <a:solidFill>
                  <a:srgbClr val="008000"/>
                </a:solidFill>
                <a:latin typeface="Consolas" panose="020B0609020204030204" pitchFamily="49" charset="0"/>
                <a:cs typeface="Consolas" panose="020B0609020204030204" pitchFamily="49" charset="0"/>
              </a:rPr>
              <a:t>// Example 3</a:t>
            </a:r>
          </a:p>
          <a:p>
            <a:pPr>
              <a:spcBef>
                <a:spcPct val="10000"/>
              </a:spcBef>
              <a:buFontTx/>
              <a:buNone/>
            </a:pPr>
            <a:r>
              <a:rPr lang="en-US" altLang="en-US" sz="1400" b="1" dirty="0">
                <a:solidFill>
                  <a:srgbClr val="C00000"/>
                </a:solidFill>
                <a:latin typeface="Consolas" panose="020B0609020204030204" pitchFamily="49" charset="0"/>
                <a:cs typeface="Consolas" panose="020B0609020204030204" pitchFamily="49" charset="0"/>
              </a:rPr>
              <a:t>wire</a:t>
            </a:r>
            <a:r>
              <a:rPr lang="en-US" altLang="en-US" sz="1400" dirty="0">
                <a:solidFill>
                  <a:srgbClr val="C00000"/>
                </a:solidFill>
                <a:latin typeface="Consolas" panose="020B0609020204030204" pitchFamily="49" charset="0"/>
                <a:cs typeface="Consolas" panose="020B0609020204030204" pitchFamily="49" charset="0"/>
              </a:rPr>
              <a:t> </a:t>
            </a:r>
            <a:r>
              <a:rPr lang="en-US" altLang="en-US" sz="1400" dirty="0">
                <a:solidFill>
                  <a:srgbClr val="0000FF"/>
                </a:solidFill>
                <a:latin typeface="Consolas" panose="020B0609020204030204" pitchFamily="49" charset="0"/>
                <a:cs typeface="Consolas" panose="020B0609020204030204" pitchFamily="49" charset="0"/>
              </a:rPr>
              <a:t>[</a:t>
            </a:r>
            <a:r>
              <a:rPr lang="en-US" altLang="en-US" sz="1400" dirty="0">
                <a:latin typeface="Consolas" panose="020B0609020204030204" pitchFamily="49" charset="0"/>
                <a:cs typeface="Consolas" panose="020B0609020204030204" pitchFamily="49" charset="0"/>
              </a:rPr>
              <a:t>7</a:t>
            </a:r>
            <a:r>
              <a:rPr lang="en-US" altLang="en-US" sz="1400" dirty="0">
                <a:solidFill>
                  <a:srgbClr val="0000FF"/>
                </a:solidFill>
                <a:latin typeface="Consolas" panose="020B0609020204030204" pitchFamily="49" charset="0"/>
                <a:cs typeface="Consolas" panose="020B0609020204030204" pitchFamily="49" charset="0"/>
              </a:rPr>
              <a:t>:</a:t>
            </a:r>
            <a:r>
              <a:rPr lang="en-US" altLang="en-US" sz="1400" dirty="0">
                <a:latin typeface="Consolas" panose="020B0609020204030204" pitchFamily="49" charset="0"/>
                <a:cs typeface="Consolas" panose="020B0609020204030204" pitchFamily="49" charset="0"/>
              </a:rPr>
              <a:t>0</a:t>
            </a:r>
            <a:r>
              <a:rPr lang="en-US" altLang="en-US" sz="1400" dirty="0">
                <a:solidFill>
                  <a:srgbClr val="0000FF"/>
                </a:solidFill>
                <a:latin typeface="Consolas" panose="020B0609020204030204" pitchFamily="49" charset="0"/>
                <a:cs typeface="Consolas" panose="020B0609020204030204" pitchFamily="49" charset="0"/>
              </a:rPr>
              <a:t>]</a:t>
            </a:r>
            <a:r>
              <a:rPr lang="en-US" altLang="en-US" sz="1400" dirty="0">
                <a:latin typeface="Consolas" panose="020B0609020204030204" pitchFamily="49" charset="0"/>
                <a:cs typeface="Consolas" panose="020B0609020204030204" pitchFamily="49" charset="0"/>
              </a:rPr>
              <a:t> </a:t>
            </a:r>
            <a:r>
              <a:rPr lang="en-US" altLang="en-US" sz="1400" dirty="0" err="1">
                <a:latin typeface="Consolas" panose="020B0609020204030204" pitchFamily="49" charset="0"/>
                <a:cs typeface="Consolas" panose="020B0609020204030204" pitchFamily="49" charset="0"/>
              </a:rPr>
              <a:t>out_bus</a:t>
            </a:r>
            <a:r>
              <a:rPr lang="en-US" altLang="en-US" sz="1400" dirty="0">
                <a:solidFill>
                  <a:srgbClr val="0000FF"/>
                </a:solidFill>
                <a:latin typeface="Consolas" panose="020B0609020204030204" pitchFamily="49" charset="0"/>
                <a:cs typeface="Consolas" panose="020B0609020204030204" pitchFamily="49" charset="0"/>
              </a:rPr>
              <a:t>;</a:t>
            </a:r>
          </a:p>
          <a:p>
            <a:pPr>
              <a:spcBef>
                <a:spcPct val="10000"/>
              </a:spcBef>
              <a:buFontTx/>
              <a:buNone/>
            </a:pPr>
            <a:r>
              <a:rPr lang="en-US" altLang="en-US" sz="1400" b="1" dirty="0">
                <a:solidFill>
                  <a:srgbClr val="C00000"/>
                </a:solidFill>
                <a:latin typeface="Consolas" panose="020B0609020204030204" pitchFamily="49" charset="0"/>
                <a:cs typeface="Consolas" panose="020B0609020204030204" pitchFamily="49" charset="0"/>
              </a:rPr>
              <a:t>wire</a:t>
            </a:r>
            <a:r>
              <a:rPr lang="en-US" altLang="en-US" sz="1400" dirty="0">
                <a:solidFill>
                  <a:srgbClr val="C00000"/>
                </a:solidFill>
                <a:latin typeface="Consolas" panose="020B0609020204030204" pitchFamily="49" charset="0"/>
                <a:cs typeface="Consolas" panose="020B0609020204030204" pitchFamily="49" charset="0"/>
              </a:rPr>
              <a:t> </a:t>
            </a:r>
            <a:r>
              <a:rPr lang="en-US" altLang="en-US" sz="1400" dirty="0">
                <a:solidFill>
                  <a:srgbClr val="0000FF"/>
                </a:solidFill>
                <a:latin typeface="Consolas" panose="020B0609020204030204" pitchFamily="49" charset="0"/>
                <a:cs typeface="Consolas" panose="020B0609020204030204" pitchFamily="49" charset="0"/>
              </a:rPr>
              <a:t>[</a:t>
            </a:r>
            <a:r>
              <a:rPr lang="en-US" altLang="en-US" sz="1400" dirty="0">
                <a:latin typeface="Consolas" panose="020B0609020204030204" pitchFamily="49" charset="0"/>
                <a:cs typeface="Consolas" panose="020B0609020204030204" pitchFamily="49" charset="0"/>
              </a:rPr>
              <a:t>0</a:t>
            </a:r>
            <a:r>
              <a:rPr lang="en-US" altLang="en-US" sz="1400" dirty="0">
                <a:solidFill>
                  <a:srgbClr val="0000FF"/>
                </a:solidFill>
                <a:latin typeface="Consolas" panose="020B0609020204030204" pitchFamily="49" charset="0"/>
                <a:cs typeface="Consolas" panose="020B0609020204030204" pitchFamily="49" charset="0"/>
              </a:rPr>
              <a:t>:</a:t>
            </a:r>
            <a:r>
              <a:rPr lang="en-US" altLang="en-US" sz="1400" dirty="0">
                <a:latin typeface="Consolas" panose="020B0609020204030204" pitchFamily="49" charset="0"/>
                <a:cs typeface="Consolas" panose="020B0609020204030204" pitchFamily="49" charset="0"/>
              </a:rPr>
              <a:t>7</a:t>
            </a:r>
            <a:r>
              <a:rPr lang="en-US" altLang="en-US" sz="1400" dirty="0">
                <a:solidFill>
                  <a:srgbClr val="0000FF"/>
                </a:solidFill>
                <a:latin typeface="Consolas" panose="020B0609020204030204" pitchFamily="49" charset="0"/>
                <a:cs typeface="Consolas" panose="020B0609020204030204" pitchFamily="49" charset="0"/>
              </a:rPr>
              <a:t>]</a:t>
            </a:r>
            <a:r>
              <a:rPr lang="en-US" altLang="en-US" sz="1400" dirty="0">
                <a:latin typeface="Consolas" panose="020B0609020204030204" pitchFamily="49" charset="0"/>
                <a:cs typeface="Consolas" panose="020B0609020204030204" pitchFamily="49" charset="0"/>
              </a:rPr>
              <a:t> </a:t>
            </a:r>
            <a:r>
              <a:rPr lang="en-US" altLang="en-US" sz="1400" dirty="0" err="1">
                <a:latin typeface="Consolas" panose="020B0609020204030204" pitchFamily="49" charset="0"/>
                <a:cs typeface="Consolas" panose="020B0609020204030204" pitchFamily="49" charset="0"/>
              </a:rPr>
              <a:t>in_bus</a:t>
            </a:r>
            <a:r>
              <a:rPr lang="en-US" altLang="en-US" sz="1400" dirty="0">
                <a:solidFill>
                  <a:srgbClr val="0000FF"/>
                </a:solidFill>
                <a:latin typeface="Consolas" panose="020B0609020204030204" pitchFamily="49" charset="0"/>
                <a:cs typeface="Consolas" panose="020B0609020204030204" pitchFamily="49" charset="0"/>
              </a:rPr>
              <a:t>;</a:t>
            </a:r>
          </a:p>
          <a:p>
            <a:pPr>
              <a:spcBef>
                <a:spcPct val="10000"/>
              </a:spcBef>
              <a:buFontTx/>
              <a:buNone/>
            </a:pPr>
            <a:r>
              <a:rPr lang="en-US" altLang="en-US" sz="1400" dirty="0">
                <a:latin typeface="Consolas" panose="020B0609020204030204" pitchFamily="49" charset="0"/>
                <a:cs typeface="Consolas" panose="020B0609020204030204" pitchFamily="49" charset="0"/>
              </a:rPr>
              <a:t>…</a:t>
            </a:r>
          </a:p>
          <a:p>
            <a:pPr>
              <a:spcBef>
                <a:spcPct val="10000"/>
              </a:spcBef>
              <a:buFontTx/>
              <a:buNone/>
            </a:pPr>
            <a:r>
              <a:rPr lang="en-US" altLang="en-US" sz="1400" b="1" dirty="0">
                <a:solidFill>
                  <a:srgbClr val="C00000"/>
                </a:solidFill>
                <a:latin typeface="Consolas" panose="020B0609020204030204" pitchFamily="49" charset="0"/>
                <a:cs typeface="Consolas" panose="020B0609020204030204" pitchFamily="49" charset="0"/>
              </a:rPr>
              <a:t>assign</a:t>
            </a:r>
            <a:r>
              <a:rPr lang="en-US" altLang="en-US" sz="1400" dirty="0">
                <a:solidFill>
                  <a:srgbClr val="C00000"/>
                </a:solidFill>
                <a:latin typeface="Consolas" panose="020B0609020204030204" pitchFamily="49" charset="0"/>
                <a:cs typeface="Consolas" panose="020B0609020204030204" pitchFamily="49" charset="0"/>
              </a:rPr>
              <a:t> </a:t>
            </a:r>
            <a:r>
              <a:rPr lang="en-US" altLang="en-US" sz="1400" dirty="0" err="1">
                <a:latin typeface="Consolas" panose="020B0609020204030204" pitchFamily="49" charset="0"/>
                <a:cs typeface="Consolas" panose="020B0609020204030204" pitchFamily="49" charset="0"/>
              </a:rPr>
              <a:t>out_bus</a:t>
            </a:r>
            <a:r>
              <a:rPr lang="en-US" altLang="en-US" sz="1400" dirty="0">
                <a:latin typeface="Consolas" panose="020B0609020204030204" pitchFamily="49" charset="0"/>
                <a:cs typeface="Consolas" panose="020B0609020204030204" pitchFamily="49" charset="0"/>
              </a:rPr>
              <a:t> </a:t>
            </a:r>
            <a:r>
              <a:rPr lang="en-US" altLang="en-US" sz="1400" dirty="0">
                <a:solidFill>
                  <a:srgbClr val="0000FF"/>
                </a:solidFill>
                <a:latin typeface="Consolas" panose="020B0609020204030204" pitchFamily="49" charset="0"/>
                <a:cs typeface="Consolas" panose="020B0609020204030204" pitchFamily="49" charset="0"/>
              </a:rPr>
              <a:t>=</a:t>
            </a:r>
            <a:r>
              <a:rPr lang="en-US" altLang="en-US" sz="1400" dirty="0">
                <a:latin typeface="Consolas" panose="020B0609020204030204" pitchFamily="49" charset="0"/>
                <a:cs typeface="Consolas" panose="020B0609020204030204" pitchFamily="49" charset="0"/>
              </a:rPr>
              <a:t> </a:t>
            </a:r>
            <a:r>
              <a:rPr lang="en-US" altLang="en-US" sz="1400" dirty="0" err="1">
                <a:latin typeface="Consolas" panose="020B0609020204030204" pitchFamily="49" charset="0"/>
                <a:cs typeface="Consolas" panose="020B0609020204030204" pitchFamily="49" charset="0"/>
              </a:rPr>
              <a:t>in_bus</a:t>
            </a:r>
            <a:r>
              <a:rPr lang="en-US" altLang="en-US" sz="1400" dirty="0">
                <a:solidFill>
                  <a:srgbClr val="0000FF"/>
                </a:solidFill>
                <a:latin typeface="Consolas" panose="020B0609020204030204" pitchFamily="49" charset="0"/>
                <a:cs typeface="Consolas" panose="020B0609020204030204" pitchFamily="49" charset="0"/>
              </a:rPr>
              <a:t>;</a:t>
            </a:r>
            <a:r>
              <a:rPr lang="en-US" altLang="en-US" sz="1400" dirty="0">
                <a:latin typeface="Consolas" panose="020B0609020204030204" pitchFamily="49" charset="0"/>
                <a:cs typeface="Consolas" panose="020B0609020204030204" pitchFamily="49" charset="0"/>
              </a:rPr>
              <a:t> </a:t>
            </a:r>
            <a:r>
              <a:rPr lang="en-US" altLang="en-US" sz="1400" i="1" dirty="0">
                <a:solidFill>
                  <a:srgbClr val="008000"/>
                </a:solidFill>
                <a:latin typeface="Consolas" panose="020B0609020204030204" pitchFamily="49" charset="0"/>
                <a:cs typeface="Consolas" panose="020B0609020204030204" pitchFamily="49" charset="0"/>
              </a:rPr>
              <a:t>// OK: </a:t>
            </a:r>
            <a:r>
              <a:rPr lang="en-US" altLang="en-US" sz="1400" i="1" dirty="0" err="1">
                <a:solidFill>
                  <a:srgbClr val="008000"/>
                </a:solidFill>
                <a:latin typeface="Consolas" panose="020B0609020204030204" pitchFamily="49" charset="0"/>
                <a:cs typeface="Consolas" panose="020B0609020204030204" pitchFamily="49" charset="0"/>
              </a:rPr>
              <a:t>out_bus</a:t>
            </a:r>
            <a:r>
              <a:rPr lang="en-US" altLang="en-US" sz="1400" i="1" dirty="0">
                <a:solidFill>
                  <a:srgbClr val="008000"/>
                </a:solidFill>
                <a:latin typeface="Consolas" panose="020B0609020204030204" pitchFamily="49" charset="0"/>
                <a:cs typeface="Consolas" panose="020B0609020204030204" pitchFamily="49" charset="0"/>
              </a:rPr>
              <a:t>(7) connected to </a:t>
            </a:r>
            <a:r>
              <a:rPr lang="en-US" altLang="en-US" sz="1400" i="1" dirty="0" err="1">
                <a:solidFill>
                  <a:srgbClr val="008000"/>
                </a:solidFill>
                <a:latin typeface="Consolas" panose="020B0609020204030204" pitchFamily="49" charset="0"/>
                <a:cs typeface="Consolas" panose="020B0609020204030204" pitchFamily="49" charset="0"/>
              </a:rPr>
              <a:t>in_bus</a:t>
            </a:r>
            <a:r>
              <a:rPr lang="en-US" altLang="en-US" sz="1400" i="1" dirty="0">
                <a:solidFill>
                  <a:srgbClr val="008000"/>
                </a:solidFill>
                <a:latin typeface="Consolas" panose="020B0609020204030204" pitchFamily="49" charset="0"/>
                <a:cs typeface="Consolas" panose="020B0609020204030204" pitchFamily="49" charset="0"/>
              </a:rPr>
              <a:t>(0)</a:t>
            </a:r>
          </a:p>
          <a:p>
            <a:pPr>
              <a:spcBef>
                <a:spcPct val="10000"/>
              </a:spcBef>
              <a:buFontTx/>
              <a:buNone/>
            </a:pPr>
            <a:endParaRPr lang="en-US" altLang="en-US" sz="1400" dirty="0">
              <a:latin typeface="Consolas" panose="020B0609020204030204" pitchFamily="49" charset="0"/>
              <a:cs typeface="Consolas" panose="020B0609020204030204" pitchFamily="49" charset="0"/>
            </a:endParaRPr>
          </a:p>
          <a:p>
            <a:pPr>
              <a:spcBef>
                <a:spcPct val="10000"/>
              </a:spcBef>
              <a:buFontTx/>
              <a:buNone/>
            </a:pPr>
            <a:r>
              <a:rPr lang="en-US" altLang="en-US" sz="1400" i="1" dirty="0">
                <a:solidFill>
                  <a:srgbClr val="008000"/>
                </a:solidFill>
                <a:latin typeface="Consolas" panose="020B0609020204030204" pitchFamily="49" charset="0"/>
                <a:cs typeface="Consolas" panose="020B0609020204030204" pitchFamily="49" charset="0"/>
              </a:rPr>
              <a:t>// Example 4</a:t>
            </a:r>
          </a:p>
          <a:p>
            <a:pPr>
              <a:spcBef>
                <a:spcPct val="10000"/>
              </a:spcBef>
              <a:buFontTx/>
              <a:buNone/>
            </a:pPr>
            <a:r>
              <a:rPr lang="en-US" altLang="en-US" sz="1400" b="1" dirty="0">
                <a:solidFill>
                  <a:srgbClr val="C00000"/>
                </a:solidFill>
                <a:latin typeface="Consolas" panose="020B0609020204030204" pitchFamily="49" charset="0"/>
                <a:cs typeface="Consolas" panose="020B0609020204030204" pitchFamily="49" charset="0"/>
              </a:rPr>
              <a:t>wire</a:t>
            </a:r>
            <a:r>
              <a:rPr lang="en-US" altLang="en-US" sz="1400" dirty="0">
                <a:solidFill>
                  <a:srgbClr val="C00000"/>
                </a:solidFill>
                <a:latin typeface="Consolas" panose="020B0609020204030204" pitchFamily="49" charset="0"/>
                <a:cs typeface="Consolas" panose="020B0609020204030204" pitchFamily="49" charset="0"/>
              </a:rPr>
              <a:t> </a:t>
            </a:r>
            <a:r>
              <a:rPr lang="en-US" altLang="en-US" sz="1400" dirty="0">
                <a:solidFill>
                  <a:srgbClr val="0000FF"/>
                </a:solidFill>
                <a:latin typeface="Consolas" panose="020B0609020204030204" pitchFamily="49" charset="0"/>
                <a:cs typeface="Consolas" panose="020B0609020204030204" pitchFamily="49" charset="0"/>
              </a:rPr>
              <a:t>[</a:t>
            </a:r>
            <a:r>
              <a:rPr lang="en-US" altLang="en-US" sz="1400" dirty="0">
                <a:latin typeface="Consolas" panose="020B0609020204030204" pitchFamily="49" charset="0"/>
                <a:cs typeface="Consolas" panose="020B0609020204030204" pitchFamily="49" charset="0"/>
              </a:rPr>
              <a:t>7</a:t>
            </a:r>
            <a:r>
              <a:rPr lang="en-US" altLang="en-US" sz="1400" dirty="0">
                <a:solidFill>
                  <a:srgbClr val="0000FF"/>
                </a:solidFill>
                <a:latin typeface="Consolas" panose="020B0609020204030204" pitchFamily="49" charset="0"/>
                <a:cs typeface="Consolas" panose="020B0609020204030204" pitchFamily="49" charset="0"/>
              </a:rPr>
              <a:t>:</a:t>
            </a:r>
            <a:r>
              <a:rPr lang="en-US" altLang="en-US" sz="1400" dirty="0">
                <a:latin typeface="Consolas" panose="020B0609020204030204" pitchFamily="49" charset="0"/>
                <a:cs typeface="Consolas" panose="020B0609020204030204" pitchFamily="49" charset="0"/>
              </a:rPr>
              <a:t>0</a:t>
            </a:r>
            <a:r>
              <a:rPr lang="en-US" altLang="en-US" sz="1400" dirty="0">
                <a:solidFill>
                  <a:srgbClr val="0000FF"/>
                </a:solidFill>
                <a:latin typeface="Consolas" panose="020B0609020204030204" pitchFamily="49" charset="0"/>
                <a:cs typeface="Consolas" panose="020B0609020204030204" pitchFamily="49" charset="0"/>
              </a:rPr>
              <a:t>]</a:t>
            </a:r>
            <a:r>
              <a:rPr lang="en-US" altLang="en-US" sz="1400" dirty="0">
                <a:latin typeface="Consolas" panose="020B0609020204030204" pitchFamily="49" charset="0"/>
                <a:cs typeface="Consolas" panose="020B0609020204030204" pitchFamily="49" charset="0"/>
              </a:rPr>
              <a:t> </a:t>
            </a:r>
            <a:r>
              <a:rPr lang="en-US" altLang="en-US" sz="1400" dirty="0" err="1">
                <a:latin typeface="Consolas" panose="020B0609020204030204" pitchFamily="49" charset="0"/>
                <a:cs typeface="Consolas" panose="020B0609020204030204" pitchFamily="49" charset="0"/>
              </a:rPr>
              <a:t>out_bus</a:t>
            </a:r>
            <a:r>
              <a:rPr lang="en-US" altLang="en-US" sz="1400" dirty="0">
                <a:solidFill>
                  <a:srgbClr val="0000FF"/>
                </a:solidFill>
                <a:latin typeface="Consolas" panose="020B0609020204030204" pitchFamily="49" charset="0"/>
                <a:cs typeface="Consolas" panose="020B0609020204030204" pitchFamily="49" charset="0"/>
              </a:rPr>
              <a:t>;</a:t>
            </a:r>
          </a:p>
          <a:p>
            <a:pPr>
              <a:spcBef>
                <a:spcPct val="10000"/>
              </a:spcBef>
              <a:buFontTx/>
              <a:buNone/>
            </a:pPr>
            <a:r>
              <a:rPr lang="en-US" altLang="en-US" sz="1400" b="1" dirty="0">
                <a:solidFill>
                  <a:srgbClr val="C00000"/>
                </a:solidFill>
                <a:latin typeface="Consolas" panose="020B0609020204030204" pitchFamily="49" charset="0"/>
                <a:cs typeface="Consolas" panose="020B0609020204030204" pitchFamily="49" charset="0"/>
              </a:rPr>
              <a:t>wire</a:t>
            </a:r>
            <a:r>
              <a:rPr lang="en-US" altLang="en-US" sz="1400" dirty="0">
                <a:solidFill>
                  <a:srgbClr val="C00000"/>
                </a:solidFill>
                <a:latin typeface="Consolas" panose="020B0609020204030204" pitchFamily="49" charset="0"/>
                <a:cs typeface="Consolas" panose="020B0609020204030204" pitchFamily="49" charset="0"/>
              </a:rPr>
              <a:t> </a:t>
            </a:r>
            <a:r>
              <a:rPr lang="en-US" altLang="en-US" sz="1400" dirty="0">
                <a:solidFill>
                  <a:srgbClr val="0000FF"/>
                </a:solidFill>
                <a:latin typeface="Consolas" panose="020B0609020204030204" pitchFamily="49" charset="0"/>
                <a:cs typeface="Consolas" panose="020B0609020204030204" pitchFamily="49" charset="0"/>
              </a:rPr>
              <a:t>[</a:t>
            </a:r>
            <a:r>
              <a:rPr lang="en-US" altLang="en-US" sz="1400" dirty="0">
                <a:latin typeface="Consolas" panose="020B0609020204030204" pitchFamily="49" charset="0"/>
                <a:cs typeface="Consolas" panose="020B0609020204030204" pitchFamily="49" charset="0"/>
              </a:rPr>
              <a:t>15</a:t>
            </a:r>
            <a:r>
              <a:rPr lang="en-US" altLang="en-US" sz="1400" dirty="0">
                <a:solidFill>
                  <a:srgbClr val="0000FF"/>
                </a:solidFill>
                <a:latin typeface="Consolas" panose="020B0609020204030204" pitchFamily="49" charset="0"/>
                <a:cs typeface="Consolas" panose="020B0609020204030204" pitchFamily="49" charset="0"/>
              </a:rPr>
              <a:t>:</a:t>
            </a:r>
            <a:r>
              <a:rPr lang="en-US" altLang="en-US" sz="1400" dirty="0">
                <a:latin typeface="Consolas" panose="020B0609020204030204" pitchFamily="49" charset="0"/>
                <a:cs typeface="Consolas" panose="020B0609020204030204" pitchFamily="49" charset="0"/>
              </a:rPr>
              <a:t>0</a:t>
            </a:r>
            <a:r>
              <a:rPr lang="en-US" altLang="en-US" sz="1400" dirty="0">
                <a:solidFill>
                  <a:srgbClr val="0000FF"/>
                </a:solidFill>
                <a:latin typeface="Consolas" panose="020B0609020204030204" pitchFamily="49" charset="0"/>
                <a:cs typeface="Consolas" panose="020B0609020204030204" pitchFamily="49" charset="0"/>
              </a:rPr>
              <a:t>]</a:t>
            </a:r>
            <a:r>
              <a:rPr lang="en-US" altLang="en-US" sz="1400" dirty="0">
                <a:latin typeface="Consolas" panose="020B0609020204030204" pitchFamily="49" charset="0"/>
                <a:cs typeface="Consolas" panose="020B0609020204030204" pitchFamily="49" charset="0"/>
              </a:rPr>
              <a:t> </a:t>
            </a:r>
            <a:r>
              <a:rPr lang="en-US" altLang="en-US" sz="1400" dirty="0" err="1">
                <a:latin typeface="Consolas" panose="020B0609020204030204" pitchFamily="49" charset="0"/>
                <a:cs typeface="Consolas" panose="020B0609020204030204" pitchFamily="49" charset="0"/>
              </a:rPr>
              <a:t>in_bus</a:t>
            </a:r>
            <a:r>
              <a:rPr lang="en-US" altLang="en-US" sz="1400" dirty="0">
                <a:solidFill>
                  <a:srgbClr val="0000FF"/>
                </a:solidFill>
                <a:latin typeface="Consolas" panose="020B0609020204030204" pitchFamily="49" charset="0"/>
                <a:cs typeface="Consolas" panose="020B0609020204030204" pitchFamily="49" charset="0"/>
              </a:rPr>
              <a:t>;</a:t>
            </a:r>
            <a:r>
              <a:rPr lang="en-US" altLang="en-US" sz="1400" dirty="0">
                <a:latin typeface="Consolas" panose="020B0609020204030204" pitchFamily="49" charset="0"/>
                <a:cs typeface="Consolas" panose="020B0609020204030204" pitchFamily="49" charset="0"/>
              </a:rPr>
              <a:t> </a:t>
            </a:r>
          </a:p>
          <a:p>
            <a:pPr>
              <a:spcBef>
                <a:spcPct val="10000"/>
              </a:spcBef>
              <a:buFontTx/>
              <a:buNone/>
            </a:pPr>
            <a:r>
              <a:rPr lang="en-US" altLang="en-US" sz="1400" dirty="0">
                <a:latin typeface="Consolas" panose="020B0609020204030204" pitchFamily="49" charset="0"/>
                <a:cs typeface="Consolas" panose="020B0609020204030204" pitchFamily="49" charset="0"/>
              </a:rPr>
              <a:t>…</a:t>
            </a:r>
          </a:p>
          <a:p>
            <a:pPr>
              <a:spcBef>
                <a:spcPct val="10000"/>
              </a:spcBef>
              <a:buFontTx/>
              <a:buNone/>
            </a:pPr>
            <a:r>
              <a:rPr lang="en-US" altLang="en-US" sz="1400" b="1" dirty="0">
                <a:solidFill>
                  <a:srgbClr val="C00000"/>
                </a:solidFill>
                <a:latin typeface="Consolas" panose="020B0609020204030204" pitchFamily="49" charset="0"/>
                <a:cs typeface="Consolas" panose="020B0609020204030204" pitchFamily="49" charset="0"/>
              </a:rPr>
              <a:t>assign</a:t>
            </a:r>
            <a:r>
              <a:rPr lang="en-US" altLang="en-US" sz="1400" dirty="0">
                <a:solidFill>
                  <a:srgbClr val="C00000"/>
                </a:solidFill>
                <a:latin typeface="Consolas" panose="020B0609020204030204" pitchFamily="49" charset="0"/>
                <a:cs typeface="Consolas" panose="020B0609020204030204" pitchFamily="49" charset="0"/>
              </a:rPr>
              <a:t> </a:t>
            </a:r>
            <a:r>
              <a:rPr lang="en-US" altLang="en-US" sz="1400" dirty="0" err="1">
                <a:latin typeface="Consolas" panose="020B0609020204030204" pitchFamily="49" charset="0"/>
                <a:cs typeface="Consolas" panose="020B0609020204030204" pitchFamily="49" charset="0"/>
              </a:rPr>
              <a:t>out_bus</a:t>
            </a:r>
            <a:r>
              <a:rPr lang="en-US" altLang="en-US" sz="1400" dirty="0">
                <a:latin typeface="Consolas" panose="020B0609020204030204" pitchFamily="49" charset="0"/>
                <a:cs typeface="Consolas" panose="020B0609020204030204" pitchFamily="49" charset="0"/>
              </a:rPr>
              <a:t> </a:t>
            </a:r>
            <a:r>
              <a:rPr lang="en-US" altLang="en-US" sz="1400" dirty="0">
                <a:solidFill>
                  <a:srgbClr val="0000FF"/>
                </a:solidFill>
                <a:latin typeface="Consolas" panose="020B0609020204030204" pitchFamily="49" charset="0"/>
                <a:cs typeface="Consolas" panose="020B0609020204030204" pitchFamily="49" charset="0"/>
              </a:rPr>
              <a:t>=</a:t>
            </a:r>
            <a:r>
              <a:rPr lang="en-US" altLang="en-US" sz="1400" dirty="0">
                <a:latin typeface="Consolas" panose="020B0609020204030204" pitchFamily="49" charset="0"/>
                <a:cs typeface="Consolas" panose="020B0609020204030204" pitchFamily="49" charset="0"/>
              </a:rPr>
              <a:t> </a:t>
            </a:r>
            <a:r>
              <a:rPr lang="en-US" altLang="en-US" sz="1400" dirty="0" err="1">
                <a:latin typeface="Consolas" panose="020B0609020204030204" pitchFamily="49" charset="0"/>
                <a:cs typeface="Consolas" panose="020B0609020204030204" pitchFamily="49" charset="0"/>
              </a:rPr>
              <a:t>in_bus</a:t>
            </a:r>
            <a:r>
              <a:rPr lang="en-US" altLang="en-US" sz="1400" dirty="0">
                <a:solidFill>
                  <a:srgbClr val="0000FF"/>
                </a:solidFill>
                <a:latin typeface="Consolas" panose="020B0609020204030204" pitchFamily="49" charset="0"/>
                <a:cs typeface="Consolas" panose="020B0609020204030204" pitchFamily="49" charset="0"/>
              </a:rPr>
              <a:t>;</a:t>
            </a:r>
            <a:r>
              <a:rPr lang="en-US" altLang="en-US" sz="1400" dirty="0">
                <a:latin typeface="Consolas" panose="020B0609020204030204" pitchFamily="49" charset="0"/>
                <a:cs typeface="Consolas" panose="020B0609020204030204" pitchFamily="49" charset="0"/>
              </a:rPr>
              <a:t>  </a:t>
            </a:r>
            <a:r>
              <a:rPr lang="en-US" altLang="en-US" sz="1400" i="1" dirty="0">
                <a:solidFill>
                  <a:srgbClr val="008000"/>
                </a:solidFill>
                <a:latin typeface="Consolas" panose="020B0609020204030204" pitchFamily="49" charset="0"/>
                <a:cs typeface="Consolas" panose="020B0609020204030204" pitchFamily="49" charset="0"/>
              </a:rPr>
              <a:t>// Same as assign </a:t>
            </a:r>
            <a:r>
              <a:rPr lang="en-US" altLang="en-US" sz="1400" i="1" dirty="0" err="1">
                <a:solidFill>
                  <a:srgbClr val="008000"/>
                </a:solidFill>
                <a:latin typeface="Consolas" panose="020B0609020204030204" pitchFamily="49" charset="0"/>
                <a:cs typeface="Consolas" panose="020B0609020204030204" pitchFamily="49" charset="0"/>
              </a:rPr>
              <a:t>out_bus</a:t>
            </a:r>
            <a:r>
              <a:rPr lang="en-US" altLang="en-US" sz="1400" i="1" dirty="0">
                <a:solidFill>
                  <a:srgbClr val="008000"/>
                </a:solidFill>
                <a:latin typeface="Consolas" panose="020B0609020204030204" pitchFamily="49" charset="0"/>
                <a:cs typeface="Consolas" panose="020B0609020204030204" pitchFamily="49" charset="0"/>
              </a:rPr>
              <a:t>[7:0] = </a:t>
            </a:r>
            <a:r>
              <a:rPr lang="en-US" altLang="en-US" sz="1400" i="1" dirty="0" err="1">
                <a:solidFill>
                  <a:srgbClr val="008000"/>
                </a:solidFill>
                <a:latin typeface="Consolas" panose="020B0609020204030204" pitchFamily="49" charset="0"/>
                <a:cs typeface="Consolas" panose="020B0609020204030204" pitchFamily="49" charset="0"/>
              </a:rPr>
              <a:t>in_bus</a:t>
            </a:r>
            <a:r>
              <a:rPr lang="en-US" altLang="en-US" sz="1400" i="1" dirty="0">
                <a:solidFill>
                  <a:srgbClr val="008000"/>
                </a:solidFill>
                <a:latin typeface="Consolas" panose="020B0609020204030204" pitchFamily="49" charset="0"/>
                <a:cs typeface="Consolas" panose="020B0609020204030204" pitchFamily="49" charset="0"/>
              </a:rPr>
              <a:t>[7:0];</a:t>
            </a:r>
          </a:p>
          <a:p>
            <a:endParaRPr lang="en-CA" altLang="en-US" sz="2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5410200"/>
            <a:ext cx="990600" cy="869397"/>
          </a:xfrm>
          <a:prstGeom prst="rect">
            <a:avLst/>
          </a:prstGeom>
        </p:spPr>
      </p:pic>
      <p:sp>
        <p:nvSpPr>
          <p:cNvPr id="3" name="Slide Number Placeholder 2"/>
          <p:cNvSpPr>
            <a:spLocks noGrp="1"/>
          </p:cNvSpPr>
          <p:nvPr>
            <p:ph type="sldNum" sz="quarter" idx="12"/>
          </p:nvPr>
        </p:nvSpPr>
        <p:spPr/>
        <p:txBody>
          <a:bodyPr/>
          <a:lstStyle/>
          <a:p>
            <a:fld id="{91428E00-80DD-2147-9602-1B9AC9547B01}" type="slidenum">
              <a:rPr lang="en-US" smtClean="0"/>
              <a:t>31</a:t>
            </a:fld>
            <a:endParaRPr lang="en-US"/>
          </a:p>
        </p:txBody>
      </p:sp>
      <p:sp>
        <p:nvSpPr>
          <p:cNvPr id="5" name="Footer Placeholder 4">
            <a:extLst>
              <a:ext uri="{FF2B5EF4-FFF2-40B4-BE49-F238E27FC236}">
                <a16:creationId xmlns:a16="http://schemas.microsoft.com/office/drawing/2014/main" id="{E04DE647-4DCC-8343-804F-EF11DBFEA2B7}"/>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3205880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10F0CE-A0B7-0747-9E9A-CE3350C6CA97}"/>
              </a:ext>
            </a:extLst>
          </p:cNvPr>
          <p:cNvSpPr>
            <a:spLocks noGrp="1"/>
          </p:cNvSpPr>
          <p:nvPr>
            <p:ph type="sldNum" sz="quarter" idx="12"/>
          </p:nvPr>
        </p:nvSpPr>
        <p:spPr/>
        <p:txBody>
          <a:bodyPr/>
          <a:lstStyle/>
          <a:p>
            <a:fld id="{91428E00-80DD-2147-9602-1B9AC9547B01}" type="slidenum">
              <a:rPr lang="en-US" smtClean="0"/>
              <a:pPr/>
              <a:t>32</a:t>
            </a:fld>
            <a:endParaRPr lang="en-US"/>
          </a:p>
        </p:txBody>
      </p:sp>
      <p:sp>
        <p:nvSpPr>
          <p:cNvPr id="5" name="Content Placeholder 2">
            <a:extLst>
              <a:ext uri="{FF2B5EF4-FFF2-40B4-BE49-F238E27FC236}">
                <a16:creationId xmlns:a16="http://schemas.microsoft.com/office/drawing/2014/main" id="{7E188078-C697-C340-B24F-F50F6C9EDB37}"/>
              </a:ext>
            </a:extLst>
          </p:cNvPr>
          <p:cNvSpPr>
            <a:spLocks noGrp="1"/>
          </p:cNvSpPr>
          <p:nvPr>
            <p:ph idx="1"/>
          </p:nvPr>
        </p:nvSpPr>
        <p:spPr>
          <a:xfrm>
            <a:off x="685800" y="1645483"/>
            <a:ext cx="3048000" cy="2542272"/>
          </a:xfrm>
        </p:spPr>
        <p:txBody>
          <a:bodyPr/>
          <a:lstStyle/>
          <a:p>
            <a:pPr>
              <a:spcBef>
                <a:spcPct val="10000"/>
              </a:spcBef>
              <a:buFontTx/>
              <a:buNone/>
            </a:pPr>
            <a:r>
              <a:rPr lang="en-US" altLang="en-US" sz="1400" i="1" dirty="0">
                <a:solidFill>
                  <a:srgbClr val="008000"/>
                </a:solidFill>
                <a:latin typeface="Consolas" panose="020B0609020204030204" pitchFamily="49" charset="0"/>
                <a:cs typeface="Consolas" panose="020B0609020204030204" pitchFamily="49" charset="0"/>
              </a:rPr>
              <a:t>// Example 5</a:t>
            </a:r>
            <a:endParaRPr lang="en-CA" altLang="en-US" sz="2800" i="1" dirty="0">
              <a:solidFill>
                <a:srgbClr val="008000"/>
              </a:solidFill>
              <a:latin typeface="Consolas" panose="020B0609020204030204" pitchFamily="49" charset="0"/>
              <a:cs typeface="Consolas" panose="020B0609020204030204" pitchFamily="49" charset="0"/>
            </a:endParaRPr>
          </a:p>
          <a:p>
            <a:pPr>
              <a:spcBef>
                <a:spcPct val="10000"/>
              </a:spcBef>
              <a:buFontTx/>
              <a:buNone/>
            </a:pPr>
            <a:r>
              <a:rPr lang="en-US" altLang="en-US" sz="1400" b="1" dirty="0">
                <a:solidFill>
                  <a:srgbClr val="C00000"/>
                </a:solidFill>
                <a:latin typeface="Consolas" panose="020B0609020204030204" pitchFamily="49" charset="0"/>
                <a:cs typeface="Consolas" panose="020B0609020204030204" pitchFamily="49" charset="0"/>
              </a:rPr>
              <a:t>module</a:t>
            </a:r>
            <a:r>
              <a:rPr lang="en-US" altLang="en-US" sz="1400" dirty="0">
                <a:latin typeface="Consolas" panose="020B0609020204030204" pitchFamily="49" charset="0"/>
                <a:cs typeface="Consolas" panose="020B0609020204030204" pitchFamily="49" charset="0"/>
              </a:rPr>
              <a:t> </a:t>
            </a:r>
            <a:r>
              <a:rPr lang="en-US" altLang="en-US" sz="1400" dirty="0" err="1">
                <a:latin typeface="Consolas" panose="020B0609020204030204" pitchFamily="49" charset="0"/>
                <a:cs typeface="Consolas" panose="020B0609020204030204" pitchFamily="49" charset="0"/>
              </a:rPr>
              <a:t>bus_test</a:t>
            </a:r>
            <a:r>
              <a:rPr lang="en-US" altLang="en-US" sz="1400" dirty="0">
                <a:solidFill>
                  <a:srgbClr val="0000FF"/>
                </a:solidFill>
                <a:latin typeface="Consolas" panose="020B0609020204030204" pitchFamily="49" charset="0"/>
                <a:cs typeface="Consolas" panose="020B0609020204030204" pitchFamily="49" charset="0"/>
              </a:rPr>
              <a:t>(</a:t>
            </a:r>
            <a:r>
              <a:rPr lang="en-US" altLang="en-US" sz="1400" dirty="0" err="1">
                <a:latin typeface="Consolas" panose="020B0609020204030204" pitchFamily="49" charset="0"/>
                <a:cs typeface="Consolas" panose="020B0609020204030204" pitchFamily="49" charset="0"/>
              </a:rPr>
              <a:t>a</a:t>
            </a:r>
            <a:r>
              <a:rPr lang="en-US" altLang="en-US" sz="1400" dirty="0" err="1">
                <a:solidFill>
                  <a:srgbClr val="0000FF"/>
                </a:solidFill>
                <a:latin typeface="Consolas" panose="020B0609020204030204" pitchFamily="49" charset="0"/>
                <a:cs typeface="Consolas" panose="020B0609020204030204" pitchFamily="49" charset="0"/>
              </a:rPr>
              <a:t>,</a:t>
            </a:r>
            <a:r>
              <a:rPr lang="en-US" altLang="en-US" sz="1400" dirty="0" err="1">
                <a:latin typeface="Consolas" panose="020B0609020204030204" pitchFamily="49" charset="0"/>
                <a:cs typeface="Consolas" panose="020B0609020204030204" pitchFamily="49" charset="0"/>
              </a:rPr>
              <a:t>b</a:t>
            </a:r>
            <a:r>
              <a:rPr lang="en-US" altLang="en-US" sz="1400" dirty="0">
                <a:solidFill>
                  <a:srgbClr val="0000FF"/>
                </a:solidFill>
                <a:latin typeface="Consolas" panose="020B0609020204030204" pitchFamily="49" charset="0"/>
                <a:cs typeface="Consolas" panose="020B0609020204030204" pitchFamily="49" charset="0"/>
              </a:rPr>
              <a:t>);</a:t>
            </a:r>
          </a:p>
          <a:p>
            <a:pPr>
              <a:spcBef>
                <a:spcPct val="10000"/>
              </a:spcBef>
              <a:buFontTx/>
              <a:buNone/>
            </a:pPr>
            <a:r>
              <a:rPr lang="en-US" altLang="en-US" sz="1400" dirty="0">
                <a:latin typeface="Consolas" panose="020B0609020204030204" pitchFamily="49" charset="0"/>
                <a:cs typeface="Consolas" panose="020B0609020204030204" pitchFamily="49" charset="0"/>
              </a:rPr>
              <a:t>  </a:t>
            </a:r>
            <a:r>
              <a:rPr lang="en-US" altLang="en-US" sz="1400" b="1" dirty="0">
                <a:solidFill>
                  <a:srgbClr val="C00000"/>
                </a:solidFill>
                <a:latin typeface="Consolas" panose="020B0609020204030204" pitchFamily="49" charset="0"/>
                <a:cs typeface="Consolas" panose="020B0609020204030204" pitchFamily="49" charset="0"/>
              </a:rPr>
              <a:t>input</a:t>
            </a:r>
            <a:r>
              <a:rPr lang="en-US" altLang="en-US" sz="1400" dirty="0">
                <a:latin typeface="Consolas" panose="020B0609020204030204" pitchFamily="49" charset="0"/>
                <a:cs typeface="Consolas" panose="020B0609020204030204" pitchFamily="49" charset="0"/>
              </a:rPr>
              <a:t> </a:t>
            </a:r>
            <a:r>
              <a:rPr lang="en-US" altLang="en-US" sz="1400" dirty="0">
                <a:solidFill>
                  <a:srgbClr val="0000FF"/>
                </a:solidFill>
                <a:latin typeface="Consolas" panose="020B0609020204030204" pitchFamily="49" charset="0"/>
                <a:cs typeface="Consolas" panose="020B0609020204030204" pitchFamily="49" charset="0"/>
              </a:rPr>
              <a:t>[</a:t>
            </a:r>
            <a:r>
              <a:rPr lang="en-US" altLang="en-US" sz="1400" dirty="0">
                <a:latin typeface="Consolas" panose="020B0609020204030204" pitchFamily="49" charset="0"/>
                <a:cs typeface="Consolas" panose="020B0609020204030204" pitchFamily="49" charset="0"/>
              </a:rPr>
              <a:t>7</a:t>
            </a:r>
            <a:r>
              <a:rPr lang="en-US" altLang="en-US" sz="1400" dirty="0">
                <a:solidFill>
                  <a:srgbClr val="0000FF"/>
                </a:solidFill>
                <a:latin typeface="Consolas" panose="020B0609020204030204" pitchFamily="49" charset="0"/>
                <a:cs typeface="Consolas" panose="020B0609020204030204" pitchFamily="49" charset="0"/>
              </a:rPr>
              <a:t>:</a:t>
            </a:r>
            <a:r>
              <a:rPr lang="en-US" altLang="en-US" sz="1400" dirty="0">
                <a:latin typeface="Consolas" panose="020B0609020204030204" pitchFamily="49" charset="0"/>
                <a:cs typeface="Consolas" panose="020B0609020204030204" pitchFamily="49" charset="0"/>
              </a:rPr>
              <a:t>0</a:t>
            </a:r>
            <a:r>
              <a:rPr lang="en-US" altLang="en-US" sz="1400" dirty="0">
                <a:solidFill>
                  <a:srgbClr val="0000FF"/>
                </a:solidFill>
                <a:latin typeface="Consolas" panose="020B0609020204030204" pitchFamily="49" charset="0"/>
                <a:cs typeface="Consolas" panose="020B0609020204030204" pitchFamily="49" charset="0"/>
              </a:rPr>
              <a:t>]</a:t>
            </a:r>
            <a:r>
              <a:rPr lang="en-US" altLang="en-US" sz="1400" dirty="0">
                <a:latin typeface="Consolas" panose="020B0609020204030204" pitchFamily="49" charset="0"/>
                <a:cs typeface="Consolas" panose="020B0609020204030204" pitchFamily="49" charset="0"/>
              </a:rPr>
              <a:t> a</a:t>
            </a:r>
            <a:r>
              <a:rPr lang="en-US" altLang="en-US" sz="1400" dirty="0">
                <a:solidFill>
                  <a:srgbClr val="0000FF"/>
                </a:solidFill>
                <a:latin typeface="Consolas" panose="020B0609020204030204" pitchFamily="49" charset="0"/>
                <a:cs typeface="Consolas" panose="020B0609020204030204" pitchFamily="49" charset="0"/>
              </a:rPr>
              <a:t>;</a:t>
            </a:r>
          </a:p>
          <a:p>
            <a:pPr>
              <a:spcBef>
                <a:spcPct val="10000"/>
              </a:spcBef>
              <a:buFontTx/>
              <a:buNone/>
            </a:pPr>
            <a:r>
              <a:rPr lang="en-US" altLang="en-US" sz="1400" dirty="0">
                <a:latin typeface="Consolas" panose="020B0609020204030204" pitchFamily="49" charset="0"/>
                <a:cs typeface="Consolas" panose="020B0609020204030204" pitchFamily="49" charset="0"/>
              </a:rPr>
              <a:t>  </a:t>
            </a:r>
            <a:r>
              <a:rPr lang="en-US" altLang="en-US" sz="1400" b="1" dirty="0">
                <a:solidFill>
                  <a:srgbClr val="C00000"/>
                </a:solidFill>
                <a:latin typeface="Consolas" panose="020B0609020204030204" pitchFamily="49" charset="0"/>
                <a:cs typeface="Consolas" panose="020B0609020204030204" pitchFamily="49" charset="0"/>
              </a:rPr>
              <a:t>output</a:t>
            </a:r>
            <a:r>
              <a:rPr lang="en-US" altLang="en-US" sz="1400" dirty="0">
                <a:latin typeface="Consolas" panose="020B0609020204030204" pitchFamily="49" charset="0"/>
                <a:cs typeface="Consolas" panose="020B0609020204030204" pitchFamily="49" charset="0"/>
              </a:rPr>
              <a:t> </a:t>
            </a:r>
            <a:r>
              <a:rPr lang="en-US" altLang="en-US" sz="1400" dirty="0">
                <a:solidFill>
                  <a:srgbClr val="0000FF"/>
                </a:solidFill>
                <a:latin typeface="Consolas" panose="020B0609020204030204" pitchFamily="49" charset="0"/>
                <a:cs typeface="Consolas" panose="020B0609020204030204" pitchFamily="49" charset="0"/>
              </a:rPr>
              <a:t>[</a:t>
            </a:r>
            <a:r>
              <a:rPr lang="en-US" altLang="en-US" sz="1400" dirty="0">
                <a:latin typeface="Consolas" panose="020B0609020204030204" pitchFamily="49" charset="0"/>
                <a:cs typeface="Consolas" panose="020B0609020204030204" pitchFamily="49" charset="0"/>
              </a:rPr>
              <a:t>7</a:t>
            </a:r>
            <a:r>
              <a:rPr lang="en-US" altLang="en-US" sz="1400" dirty="0">
                <a:solidFill>
                  <a:srgbClr val="0000FF"/>
                </a:solidFill>
                <a:latin typeface="Consolas" panose="020B0609020204030204" pitchFamily="49" charset="0"/>
                <a:cs typeface="Consolas" panose="020B0609020204030204" pitchFamily="49" charset="0"/>
              </a:rPr>
              <a:t>:</a:t>
            </a:r>
            <a:r>
              <a:rPr lang="en-US" altLang="en-US" sz="1400" dirty="0">
                <a:latin typeface="Consolas" panose="020B0609020204030204" pitchFamily="49" charset="0"/>
                <a:cs typeface="Consolas" panose="020B0609020204030204" pitchFamily="49" charset="0"/>
              </a:rPr>
              <a:t>0</a:t>
            </a:r>
            <a:r>
              <a:rPr lang="en-US" altLang="en-US" sz="1400" dirty="0">
                <a:solidFill>
                  <a:srgbClr val="0000FF"/>
                </a:solidFill>
                <a:latin typeface="Consolas" panose="020B0609020204030204" pitchFamily="49" charset="0"/>
                <a:cs typeface="Consolas" panose="020B0609020204030204" pitchFamily="49" charset="0"/>
              </a:rPr>
              <a:t>]</a:t>
            </a:r>
            <a:r>
              <a:rPr lang="en-US" altLang="en-US" sz="1400" dirty="0">
                <a:latin typeface="Consolas" panose="020B0609020204030204" pitchFamily="49" charset="0"/>
                <a:cs typeface="Consolas" panose="020B0609020204030204" pitchFamily="49" charset="0"/>
              </a:rPr>
              <a:t> b</a:t>
            </a:r>
            <a:r>
              <a:rPr lang="en-US" altLang="en-US" sz="1400" dirty="0">
                <a:solidFill>
                  <a:srgbClr val="0000FF"/>
                </a:solidFill>
                <a:latin typeface="Consolas" panose="020B0609020204030204" pitchFamily="49" charset="0"/>
                <a:cs typeface="Consolas" panose="020B0609020204030204" pitchFamily="49" charset="0"/>
              </a:rPr>
              <a:t>;</a:t>
            </a:r>
          </a:p>
          <a:p>
            <a:pPr>
              <a:spcBef>
                <a:spcPct val="10000"/>
              </a:spcBef>
              <a:buFontTx/>
              <a:buNone/>
            </a:pPr>
            <a:endParaRPr lang="en-US" altLang="en-US" sz="1400" dirty="0">
              <a:solidFill>
                <a:srgbClr val="0000FF"/>
              </a:solidFill>
              <a:latin typeface="Consolas" panose="020B0609020204030204" pitchFamily="49" charset="0"/>
              <a:cs typeface="Consolas" panose="020B0609020204030204" pitchFamily="49" charset="0"/>
            </a:endParaRPr>
          </a:p>
          <a:p>
            <a:pPr>
              <a:spcBef>
                <a:spcPct val="10000"/>
              </a:spcBef>
              <a:buFontTx/>
              <a:buNone/>
            </a:pPr>
            <a:r>
              <a:rPr lang="en-US" altLang="en-US" sz="1400" dirty="0">
                <a:latin typeface="Consolas" panose="020B0609020204030204" pitchFamily="49" charset="0"/>
                <a:cs typeface="Consolas" panose="020B0609020204030204" pitchFamily="49" charset="0"/>
              </a:rPr>
              <a:t>  </a:t>
            </a:r>
            <a:r>
              <a:rPr lang="en-US" altLang="en-US" sz="1400" b="1" dirty="0">
                <a:solidFill>
                  <a:srgbClr val="C00000"/>
                </a:solidFill>
                <a:latin typeface="Consolas" panose="020B0609020204030204" pitchFamily="49" charset="0"/>
                <a:cs typeface="Consolas" panose="020B0609020204030204" pitchFamily="49" charset="0"/>
              </a:rPr>
              <a:t>assign</a:t>
            </a:r>
            <a:r>
              <a:rPr lang="en-US" altLang="en-US" sz="1400" dirty="0">
                <a:latin typeface="Consolas" panose="020B0609020204030204" pitchFamily="49" charset="0"/>
                <a:cs typeface="Consolas" panose="020B0609020204030204" pitchFamily="49" charset="0"/>
              </a:rPr>
              <a:t> t = a;</a:t>
            </a:r>
          </a:p>
          <a:p>
            <a:pPr>
              <a:spcBef>
                <a:spcPct val="10000"/>
              </a:spcBef>
              <a:buFontTx/>
              <a:buNone/>
            </a:pPr>
            <a:r>
              <a:rPr lang="en-US" altLang="en-US" sz="1400" dirty="0">
                <a:latin typeface="Consolas" panose="020B0609020204030204" pitchFamily="49" charset="0"/>
                <a:cs typeface="Consolas" panose="020B0609020204030204" pitchFamily="49" charset="0"/>
              </a:rPr>
              <a:t>  </a:t>
            </a:r>
            <a:r>
              <a:rPr lang="en-US" altLang="en-US" sz="1400" b="1" dirty="0">
                <a:solidFill>
                  <a:srgbClr val="C00000"/>
                </a:solidFill>
                <a:latin typeface="Consolas" panose="020B0609020204030204" pitchFamily="49" charset="0"/>
                <a:cs typeface="Consolas" panose="020B0609020204030204" pitchFamily="49" charset="0"/>
              </a:rPr>
              <a:t>assign</a:t>
            </a:r>
            <a:r>
              <a:rPr lang="en-US" altLang="en-US" sz="1400" dirty="0">
                <a:latin typeface="Consolas" panose="020B0609020204030204" pitchFamily="49" charset="0"/>
                <a:cs typeface="Consolas" panose="020B0609020204030204" pitchFamily="49" charset="0"/>
              </a:rPr>
              <a:t> b = t;</a:t>
            </a:r>
          </a:p>
          <a:p>
            <a:pPr>
              <a:spcBef>
                <a:spcPct val="10000"/>
              </a:spcBef>
              <a:buFontTx/>
              <a:buNone/>
            </a:pPr>
            <a:r>
              <a:rPr lang="en-US" altLang="en-US" sz="1400" b="1" dirty="0" err="1">
                <a:solidFill>
                  <a:srgbClr val="C00000"/>
                </a:solidFill>
                <a:latin typeface="Consolas" panose="020B0609020204030204" pitchFamily="49" charset="0"/>
                <a:cs typeface="Consolas" panose="020B0609020204030204" pitchFamily="49" charset="0"/>
              </a:rPr>
              <a:t>endmodule</a:t>
            </a:r>
            <a:endParaRPr lang="en-US" altLang="en-US" sz="1400" b="1" dirty="0">
              <a:solidFill>
                <a:srgbClr val="C00000"/>
              </a:solidFill>
              <a:latin typeface="Consolas" panose="020B0609020204030204" pitchFamily="49" charset="0"/>
              <a:cs typeface="Consolas" panose="020B0609020204030204" pitchFamily="49" charset="0"/>
            </a:endParaRPr>
          </a:p>
          <a:p>
            <a:pPr>
              <a:spcBef>
                <a:spcPct val="10000"/>
              </a:spcBef>
              <a:buFontTx/>
              <a:buNone/>
            </a:pPr>
            <a:endParaRPr lang="en-US" altLang="en-US" sz="1400" b="1" dirty="0">
              <a:solidFill>
                <a:srgbClr val="C00000"/>
              </a:solidFill>
              <a:latin typeface="Consolas" panose="020B0609020204030204" pitchFamily="49" charset="0"/>
              <a:cs typeface="Consolas" panose="020B0609020204030204" pitchFamily="49" charset="0"/>
            </a:endParaRPr>
          </a:p>
        </p:txBody>
      </p:sp>
      <p:pic>
        <p:nvPicPr>
          <p:cNvPr id="9" name="Picture 8">
            <a:extLst>
              <a:ext uri="{FF2B5EF4-FFF2-40B4-BE49-F238E27FC236}">
                <a16:creationId xmlns:a16="http://schemas.microsoft.com/office/drawing/2014/main" id="{A3C3ECDB-9767-234B-97D2-81526D1EFE76}"/>
              </a:ext>
            </a:extLst>
          </p:cNvPr>
          <p:cNvPicPr>
            <a:picLocks noChangeAspect="1"/>
          </p:cNvPicPr>
          <p:nvPr/>
        </p:nvPicPr>
        <p:blipFill>
          <a:blip r:embed="rId3"/>
          <a:stretch>
            <a:fillRect/>
          </a:stretch>
        </p:blipFill>
        <p:spPr>
          <a:xfrm>
            <a:off x="4330700" y="1558091"/>
            <a:ext cx="3670300" cy="533400"/>
          </a:xfrm>
          <a:prstGeom prst="rect">
            <a:avLst/>
          </a:prstGeom>
        </p:spPr>
      </p:pic>
      <p:sp>
        <p:nvSpPr>
          <p:cNvPr id="12" name="Title 1">
            <a:extLst>
              <a:ext uri="{FF2B5EF4-FFF2-40B4-BE49-F238E27FC236}">
                <a16:creationId xmlns:a16="http://schemas.microsoft.com/office/drawing/2014/main" id="{309E78F9-F1A9-EB47-9FD5-47AF8B4711E4}"/>
              </a:ext>
            </a:extLst>
          </p:cNvPr>
          <p:cNvSpPr>
            <a:spLocks noGrp="1"/>
          </p:cNvSpPr>
          <p:nvPr>
            <p:ph type="title"/>
          </p:nvPr>
        </p:nvSpPr>
        <p:spPr>
          <a:xfrm>
            <a:off x="457200" y="0"/>
            <a:ext cx="8229600" cy="636588"/>
          </a:xfrm>
        </p:spPr>
        <p:txBody>
          <a:bodyPr>
            <a:normAutofit fontScale="90000"/>
          </a:bodyPr>
          <a:lstStyle/>
          <a:p>
            <a:r>
              <a:rPr lang="en-US" altLang="en-US" dirty="0"/>
              <a:t>Examples of Copying Busses</a:t>
            </a:r>
            <a:endParaRPr lang="en-CA" altLang="en-US" dirty="0"/>
          </a:p>
        </p:txBody>
      </p:sp>
      <p:pic>
        <p:nvPicPr>
          <p:cNvPr id="14" name="Picture 13">
            <a:extLst>
              <a:ext uri="{FF2B5EF4-FFF2-40B4-BE49-F238E27FC236}">
                <a16:creationId xmlns:a16="http://schemas.microsoft.com/office/drawing/2014/main" id="{A4938F22-E987-424C-93AB-4F003E86265A}"/>
              </a:ext>
            </a:extLst>
          </p:cNvPr>
          <p:cNvPicPr>
            <a:picLocks noChangeAspect="1"/>
          </p:cNvPicPr>
          <p:nvPr/>
        </p:nvPicPr>
        <p:blipFill>
          <a:blip r:embed="rId4"/>
          <a:stretch>
            <a:fillRect/>
          </a:stretch>
        </p:blipFill>
        <p:spPr>
          <a:xfrm>
            <a:off x="4330700" y="2870278"/>
            <a:ext cx="2692400" cy="825500"/>
          </a:xfrm>
          <a:prstGeom prst="rect">
            <a:avLst/>
          </a:prstGeom>
        </p:spPr>
      </p:pic>
      <p:sp>
        <p:nvSpPr>
          <p:cNvPr id="15" name="TextBox 14">
            <a:extLst>
              <a:ext uri="{FF2B5EF4-FFF2-40B4-BE49-F238E27FC236}">
                <a16:creationId xmlns:a16="http://schemas.microsoft.com/office/drawing/2014/main" id="{410C8354-B9E4-9742-A3C0-E29BE44F17B8}"/>
              </a:ext>
            </a:extLst>
          </p:cNvPr>
          <p:cNvSpPr txBox="1"/>
          <p:nvPr/>
        </p:nvSpPr>
        <p:spPr>
          <a:xfrm>
            <a:off x="1003300" y="5460018"/>
            <a:ext cx="7772400" cy="707886"/>
          </a:xfrm>
          <a:prstGeom prst="rect">
            <a:avLst/>
          </a:prstGeom>
          <a:noFill/>
        </p:spPr>
        <p:txBody>
          <a:bodyPr wrap="square" rtlCol="0">
            <a:spAutoFit/>
          </a:bodyPr>
          <a:lstStyle/>
          <a:p>
            <a:r>
              <a:rPr lang="en-US" sz="2000" dirty="0"/>
              <a:t>Moral?   Verilog does not consider it an error if you use a signal without declaring it first!  (Verilog treats signals without declarations like a wire).</a:t>
            </a:r>
          </a:p>
        </p:txBody>
      </p:sp>
      <p:pic>
        <p:nvPicPr>
          <p:cNvPr id="16" name="Picture 15">
            <a:extLst>
              <a:ext uri="{FF2B5EF4-FFF2-40B4-BE49-F238E27FC236}">
                <a16:creationId xmlns:a16="http://schemas.microsoft.com/office/drawing/2014/main" id="{F239416A-C98E-414F-9378-27BCDF2962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732" y="5460018"/>
            <a:ext cx="811468" cy="712182"/>
          </a:xfrm>
          <a:prstGeom prst="rect">
            <a:avLst/>
          </a:prstGeom>
        </p:spPr>
      </p:pic>
      <p:pic>
        <p:nvPicPr>
          <p:cNvPr id="18" name="Picture 17">
            <a:extLst>
              <a:ext uri="{FF2B5EF4-FFF2-40B4-BE49-F238E27FC236}">
                <a16:creationId xmlns:a16="http://schemas.microsoft.com/office/drawing/2014/main" id="{C264DBB2-0E8B-6040-B433-C3EC7187A16A}"/>
              </a:ext>
            </a:extLst>
          </p:cNvPr>
          <p:cNvPicPr>
            <a:picLocks noChangeAspect="1"/>
          </p:cNvPicPr>
          <p:nvPr/>
        </p:nvPicPr>
        <p:blipFill>
          <a:blip r:embed="rId6"/>
          <a:stretch>
            <a:fillRect/>
          </a:stretch>
        </p:blipFill>
        <p:spPr>
          <a:xfrm>
            <a:off x="4330700" y="4025900"/>
            <a:ext cx="2755900" cy="1003300"/>
          </a:xfrm>
          <a:prstGeom prst="rect">
            <a:avLst/>
          </a:prstGeom>
        </p:spPr>
      </p:pic>
      <p:pic>
        <p:nvPicPr>
          <p:cNvPr id="20" name="Picture 19">
            <a:extLst>
              <a:ext uri="{FF2B5EF4-FFF2-40B4-BE49-F238E27FC236}">
                <a16:creationId xmlns:a16="http://schemas.microsoft.com/office/drawing/2014/main" id="{8C2F8D3F-7B22-4E4B-B1A9-C6E05BE3B715}"/>
              </a:ext>
            </a:extLst>
          </p:cNvPr>
          <p:cNvPicPr>
            <a:picLocks noChangeAspect="1"/>
          </p:cNvPicPr>
          <p:nvPr/>
        </p:nvPicPr>
        <p:blipFill>
          <a:blip r:embed="rId7"/>
          <a:stretch>
            <a:fillRect/>
          </a:stretch>
        </p:blipFill>
        <p:spPr>
          <a:xfrm>
            <a:off x="4330700" y="972156"/>
            <a:ext cx="3136900" cy="190500"/>
          </a:xfrm>
          <a:prstGeom prst="rect">
            <a:avLst/>
          </a:prstGeom>
        </p:spPr>
      </p:pic>
      <p:sp>
        <p:nvSpPr>
          <p:cNvPr id="3" name="Footer Placeholder 2">
            <a:extLst>
              <a:ext uri="{FF2B5EF4-FFF2-40B4-BE49-F238E27FC236}">
                <a16:creationId xmlns:a16="http://schemas.microsoft.com/office/drawing/2014/main" id="{FB5EF7A7-9964-E343-9399-6E9C80EE0150}"/>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314501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4"/>
          <p:cNvSpPr txBox="1">
            <a:spLocks noChangeArrowheads="1"/>
          </p:cNvSpPr>
          <p:nvPr/>
        </p:nvSpPr>
        <p:spPr bwMode="auto">
          <a:xfrm>
            <a:off x="152400" y="990600"/>
            <a:ext cx="91440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buFontTx/>
              <a:buAutoNum type="arabicPeriod" startAt="5"/>
            </a:pPr>
            <a:r>
              <a:rPr lang="en-US" altLang="en-US" sz="2000" dirty="0">
                <a:cs typeface="Arial" panose="020B0604020202020204" pitchFamily="34" charset="0"/>
              </a:rPr>
              <a:t>Concatenate short vectors to produce longer ones using { }</a:t>
            </a:r>
          </a:p>
          <a:p>
            <a:pPr eaLnBrk="1" hangingPunct="1"/>
            <a:endParaRPr lang="en-US" altLang="en-US" sz="2000" dirty="0"/>
          </a:p>
          <a:p>
            <a:pPr eaLnBrk="1" hangingPunct="1"/>
            <a:r>
              <a:rPr lang="en-US" altLang="en-US" sz="2000" dirty="0"/>
              <a:t>	</a:t>
            </a:r>
            <a:r>
              <a:rPr lang="en-US" altLang="en-US" sz="2000" dirty="0">
                <a:cs typeface="Arial" panose="020B0604020202020204" pitchFamily="34" charset="0"/>
              </a:rPr>
              <a:t>Example: if the following two signals are defined</a:t>
            </a:r>
          </a:p>
          <a:p>
            <a:pPr eaLnBrk="1" hangingPunct="1"/>
            <a:endParaRPr lang="en-US" altLang="en-US" sz="1400" dirty="0"/>
          </a:p>
          <a:p>
            <a:pPr eaLnBrk="1" hangingPunct="1"/>
            <a:r>
              <a:rPr lang="en-US" altLang="en-US" sz="1400" dirty="0">
                <a:latin typeface="Consolas" panose="020B0609020204030204" pitchFamily="49" charset="0"/>
                <a:cs typeface="Consolas" panose="020B0609020204030204" pitchFamily="49" charset="0"/>
              </a:rPr>
              <a:t>     </a:t>
            </a:r>
            <a:r>
              <a:rPr lang="en-US" altLang="en-US" sz="2000" b="1" dirty="0">
                <a:solidFill>
                  <a:srgbClr val="C00000"/>
                </a:solidFill>
                <a:latin typeface="Consolas" panose="020B0609020204030204" pitchFamily="49" charset="0"/>
                <a:cs typeface="Consolas" panose="020B0609020204030204" pitchFamily="49" charset="0"/>
              </a:rPr>
              <a:t>wire</a:t>
            </a:r>
            <a:r>
              <a:rPr lang="en-US" altLang="en-US" sz="2000" dirty="0">
                <a:solidFill>
                  <a:srgbClr val="C00000"/>
                </a:solidFill>
                <a:latin typeface="Consolas" panose="020B0609020204030204" pitchFamily="49" charset="0"/>
                <a:cs typeface="Consolas" panose="020B0609020204030204" pitchFamily="49" charset="0"/>
              </a:rPr>
              <a:t> </a:t>
            </a:r>
            <a:r>
              <a:rPr lang="en-US" altLang="en-US" sz="2000" dirty="0">
                <a:solidFill>
                  <a:srgbClr val="0000FF"/>
                </a:solidFill>
                <a:latin typeface="Consolas" panose="020B0609020204030204" pitchFamily="49" charset="0"/>
                <a:cs typeface="Consolas" panose="020B0609020204030204" pitchFamily="49" charset="0"/>
              </a:rPr>
              <a:t>[</a:t>
            </a:r>
            <a:r>
              <a:rPr lang="en-US" altLang="en-US" sz="2000" dirty="0">
                <a:solidFill>
                  <a:srgbClr val="7030A0"/>
                </a:solidFill>
                <a:latin typeface="Consolas" panose="020B0609020204030204" pitchFamily="49" charset="0"/>
                <a:cs typeface="Consolas" panose="020B0609020204030204" pitchFamily="49" charset="0"/>
              </a:rPr>
              <a:t>3</a:t>
            </a:r>
            <a:r>
              <a:rPr lang="en-US" altLang="en-US" sz="2000" dirty="0">
                <a:solidFill>
                  <a:srgbClr val="0000FF"/>
                </a:solidFill>
                <a:latin typeface="Consolas" panose="020B0609020204030204" pitchFamily="49" charset="0"/>
                <a:cs typeface="Consolas" panose="020B0609020204030204" pitchFamily="49" charset="0"/>
              </a:rPr>
              <a:t>:</a:t>
            </a:r>
            <a:r>
              <a:rPr lang="en-US" altLang="en-US" sz="2000" dirty="0">
                <a:solidFill>
                  <a:srgbClr val="7030A0"/>
                </a:solidFill>
                <a:latin typeface="Consolas" panose="020B0609020204030204" pitchFamily="49" charset="0"/>
                <a:cs typeface="Consolas" panose="020B0609020204030204" pitchFamily="49" charset="0"/>
              </a:rPr>
              <a:t>0</a:t>
            </a:r>
            <a:r>
              <a:rPr lang="en-US" altLang="en-US" sz="2000" dirty="0">
                <a:solidFill>
                  <a:srgbClr val="0000FF"/>
                </a:solidFill>
                <a:latin typeface="Consolas" panose="020B0609020204030204" pitchFamily="49" charset="0"/>
                <a:cs typeface="Consolas" panose="020B0609020204030204" pitchFamily="49" charset="0"/>
              </a:rPr>
              <a:t>]</a:t>
            </a:r>
            <a:r>
              <a:rPr lang="en-US" altLang="en-US" sz="2000" dirty="0">
                <a:latin typeface="Consolas" panose="020B0609020204030204" pitchFamily="49" charset="0"/>
                <a:cs typeface="Consolas" panose="020B0609020204030204" pitchFamily="49" charset="0"/>
              </a:rPr>
              <a:t> ERROR_CODE</a:t>
            </a:r>
            <a:r>
              <a:rPr lang="en-US" altLang="en-US" dirty="0">
                <a:solidFill>
                  <a:srgbClr val="0000FF"/>
                </a:solidFill>
                <a:latin typeface="Consolas" panose="020B0609020204030204" pitchFamily="49" charset="0"/>
                <a:cs typeface="Consolas" panose="020B0609020204030204" pitchFamily="49" charset="0"/>
              </a:rPr>
              <a:t>;</a:t>
            </a:r>
          </a:p>
          <a:p>
            <a:pPr eaLnBrk="1" hangingPunct="1"/>
            <a:r>
              <a:rPr lang="en-US" altLang="en-US" dirty="0">
                <a:latin typeface="Consolas" panose="020B0609020204030204" pitchFamily="49" charset="0"/>
                <a:cs typeface="Consolas" panose="020B0609020204030204" pitchFamily="49" charset="0"/>
              </a:rPr>
              <a:t>    </a:t>
            </a:r>
            <a:r>
              <a:rPr lang="en-US" altLang="en-US" sz="2000" b="1" dirty="0">
                <a:solidFill>
                  <a:srgbClr val="C00000"/>
                </a:solidFill>
                <a:latin typeface="Consolas" panose="020B0609020204030204" pitchFamily="49" charset="0"/>
                <a:cs typeface="Consolas" panose="020B0609020204030204" pitchFamily="49" charset="0"/>
              </a:rPr>
              <a:t>wire</a:t>
            </a:r>
            <a:r>
              <a:rPr lang="en-US" altLang="en-US" sz="2000" dirty="0">
                <a:solidFill>
                  <a:srgbClr val="C00000"/>
                </a:solidFill>
                <a:latin typeface="Consolas" panose="020B0609020204030204" pitchFamily="49" charset="0"/>
                <a:cs typeface="Consolas" panose="020B0609020204030204" pitchFamily="49" charset="0"/>
              </a:rPr>
              <a:t> </a:t>
            </a:r>
            <a:r>
              <a:rPr lang="en-US" altLang="en-US" sz="2000" dirty="0">
                <a:solidFill>
                  <a:srgbClr val="0000FF"/>
                </a:solidFill>
                <a:latin typeface="Consolas" panose="020B0609020204030204" pitchFamily="49" charset="0"/>
                <a:cs typeface="Consolas" panose="020B0609020204030204" pitchFamily="49" charset="0"/>
              </a:rPr>
              <a:t>[</a:t>
            </a:r>
            <a:r>
              <a:rPr lang="en-US" altLang="en-US" sz="2000" dirty="0">
                <a:solidFill>
                  <a:srgbClr val="7030A0"/>
                </a:solidFill>
                <a:latin typeface="Consolas" panose="020B0609020204030204" pitchFamily="49" charset="0"/>
                <a:cs typeface="Consolas" panose="020B0609020204030204" pitchFamily="49" charset="0"/>
              </a:rPr>
              <a:t>7</a:t>
            </a:r>
            <a:r>
              <a:rPr lang="en-US" altLang="en-US" sz="2000" dirty="0">
                <a:solidFill>
                  <a:srgbClr val="0000FF"/>
                </a:solidFill>
                <a:latin typeface="Consolas" panose="020B0609020204030204" pitchFamily="49" charset="0"/>
                <a:cs typeface="Consolas" panose="020B0609020204030204" pitchFamily="49" charset="0"/>
              </a:rPr>
              <a:t>:</a:t>
            </a:r>
            <a:r>
              <a:rPr lang="en-US" altLang="en-US" sz="2000" dirty="0">
                <a:solidFill>
                  <a:srgbClr val="7030A0"/>
                </a:solidFill>
                <a:latin typeface="Consolas" panose="020B0609020204030204" pitchFamily="49" charset="0"/>
                <a:cs typeface="Consolas" panose="020B0609020204030204" pitchFamily="49" charset="0"/>
              </a:rPr>
              <a:t>0</a:t>
            </a:r>
            <a:r>
              <a:rPr lang="en-US" altLang="en-US" sz="2000" dirty="0">
                <a:solidFill>
                  <a:srgbClr val="0000FF"/>
                </a:solidFill>
                <a:latin typeface="Consolas" panose="020B0609020204030204" pitchFamily="49" charset="0"/>
                <a:cs typeface="Consolas" panose="020B0609020204030204" pitchFamily="49" charset="0"/>
              </a:rPr>
              <a:t>]</a:t>
            </a:r>
            <a:r>
              <a:rPr lang="en-US" altLang="en-US" sz="2000" dirty="0">
                <a:latin typeface="Consolas" panose="020B0609020204030204" pitchFamily="49" charset="0"/>
                <a:cs typeface="Consolas" panose="020B0609020204030204" pitchFamily="49" charset="0"/>
              </a:rPr>
              <a:t> MAIN_BUS</a:t>
            </a:r>
            <a:r>
              <a:rPr lang="en-US" altLang="en-US" dirty="0">
                <a:solidFill>
                  <a:srgbClr val="0000FF"/>
                </a:solidFill>
                <a:latin typeface="Consolas" panose="020B0609020204030204" pitchFamily="49" charset="0"/>
                <a:cs typeface="Consolas" panose="020B0609020204030204" pitchFamily="49" charset="0"/>
              </a:rPr>
              <a:t>;</a:t>
            </a:r>
          </a:p>
          <a:p>
            <a:pPr eaLnBrk="1" hangingPunct="1"/>
            <a:endParaRPr lang="en-US" altLang="en-US" sz="1200" dirty="0"/>
          </a:p>
          <a:p>
            <a:pPr eaLnBrk="1" hangingPunct="1"/>
            <a:r>
              <a:rPr lang="en-US" altLang="en-US" sz="2000" dirty="0"/>
              <a:t>     </a:t>
            </a:r>
            <a:r>
              <a:rPr lang="en-US" altLang="en-US" sz="2000" dirty="0">
                <a:cs typeface="Arial" panose="020B0604020202020204" pitchFamily="34" charset="0"/>
              </a:rPr>
              <a:t>Then the following assignments are legal:</a:t>
            </a:r>
          </a:p>
          <a:p>
            <a:pPr eaLnBrk="1" hangingPunct="1"/>
            <a:endParaRPr lang="en-US" altLang="en-US" sz="1200" dirty="0">
              <a:latin typeface="Comic Sans MS" panose="030F0702030302020204" pitchFamily="66" charset="0"/>
            </a:endParaRPr>
          </a:p>
          <a:p>
            <a:pPr eaLnBrk="1" hangingPunct="1"/>
            <a:r>
              <a:rPr lang="en-US" altLang="en-US" dirty="0">
                <a:latin typeface="Consolas" panose="020B0609020204030204" pitchFamily="49" charset="0"/>
                <a:cs typeface="Consolas" panose="020B0609020204030204" pitchFamily="49" charset="0"/>
              </a:rPr>
              <a:t>	 </a:t>
            </a:r>
            <a:r>
              <a:rPr lang="en-US" altLang="en-US" b="1" dirty="0">
                <a:solidFill>
                  <a:srgbClr val="C00000"/>
                </a:solidFill>
                <a:latin typeface="Consolas" panose="020B0609020204030204" pitchFamily="49" charset="0"/>
                <a:cs typeface="Consolas" panose="020B0609020204030204" pitchFamily="49" charset="0"/>
              </a:rPr>
              <a:t>assign</a:t>
            </a:r>
            <a:r>
              <a:rPr lang="en-US" altLang="en-US" dirty="0">
                <a:solidFill>
                  <a:srgbClr val="C00000"/>
                </a:solidFill>
                <a:latin typeface="Consolas" panose="020B0609020204030204" pitchFamily="49" charset="0"/>
                <a:cs typeface="Consolas" panose="020B0609020204030204" pitchFamily="49" charset="0"/>
              </a:rPr>
              <a:t> </a:t>
            </a:r>
            <a:r>
              <a:rPr lang="en-US" altLang="en-US" dirty="0">
                <a:latin typeface="Consolas" panose="020B0609020204030204" pitchFamily="49" charset="0"/>
                <a:cs typeface="Consolas" panose="020B0609020204030204" pitchFamily="49" charset="0"/>
              </a:rPr>
              <a:t>MAIN_BUS </a:t>
            </a:r>
            <a:r>
              <a:rPr lang="en-US" altLang="en-US" dirty="0">
                <a:solidFill>
                  <a:srgbClr val="0000FF"/>
                </a:solidFill>
                <a:latin typeface="Consolas" panose="020B0609020204030204" pitchFamily="49" charset="0"/>
                <a:cs typeface="Consolas" panose="020B0609020204030204" pitchFamily="49" charset="0"/>
              </a:rPr>
              <a:t>= {</a:t>
            </a:r>
            <a:r>
              <a:rPr lang="en-US" altLang="en-US" dirty="0">
                <a:solidFill>
                  <a:srgbClr val="7030A0"/>
                </a:solidFill>
                <a:latin typeface="Consolas" panose="020B0609020204030204" pitchFamily="49" charset="0"/>
                <a:cs typeface="Consolas" panose="020B0609020204030204" pitchFamily="49" charset="0"/>
              </a:rPr>
              <a:t>4'b0000</a:t>
            </a:r>
            <a:r>
              <a:rPr lang="en-US" altLang="en-US" dirty="0">
                <a:solidFill>
                  <a:srgbClr val="0000FF"/>
                </a:solidFill>
                <a:latin typeface="Consolas" panose="020B0609020204030204" pitchFamily="49" charset="0"/>
                <a:cs typeface="Consolas" panose="020B0609020204030204" pitchFamily="49" charset="0"/>
              </a:rPr>
              <a:t>,</a:t>
            </a:r>
            <a:r>
              <a:rPr lang="en-US" altLang="en-US" dirty="0">
                <a:latin typeface="Consolas" panose="020B0609020204030204" pitchFamily="49" charset="0"/>
                <a:cs typeface="Consolas" panose="020B0609020204030204" pitchFamily="49" charset="0"/>
              </a:rPr>
              <a:t> </a:t>
            </a:r>
            <a:r>
              <a:rPr lang="en-US" altLang="en-US" dirty="0">
                <a:solidFill>
                  <a:srgbClr val="7030A0"/>
                </a:solidFill>
                <a:latin typeface="Consolas" panose="020B0609020204030204" pitchFamily="49" charset="0"/>
                <a:cs typeface="Consolas" panose="020B0609020204030204" pitchFamily="49" charset="0"/>
              </a:rPr>
              <a:t>4'b1111</a:t>
            </a:r>
            <a:r>
              <a:rPr lang="en-US" altLang="en-US" dirty="0">
                <a:solidFill>
                  <a:srgbClr val="0000FF"/>
                </a:solidFill>
                <a:latin typeface="Consolas" panose="020B0609020204030204" pitchFamily="49" charset="0"/>
                <a:cs typeface="Consolas" panose="020B0609020204030204" pitchFamily="49" charset="0"/>
              </a:rPr>
              <a:t>};</a:t>
            </a:r>
          </a:p>
          <a:p>
            <a:pPr eaLnBrk="1" hangingPunct="1"/>
            <a:r>
              <a:rPr lang="en-US" altLang="en-US" dirty="0">
                <a:latin typeface="Consolas" panose="020B0609020204030204" pitchFamily="49" charset="0"/>
                <a:cs typeface="Consolas" panose="020B0609020204030204" pitchFamily="49" charset="0"/>
              </a:rPr>
              <a:t>	 </a:t>
            </a:r>
            <a:r>
              <a:rPr lang="en-US" altLang="en-US" b="1" dirty="0">
                <a:solidFill>
                  <a:srgbClr val="C00000"/>
                </a:solidFill>
                <a:latin typeface="Consolas" panose="020B0609020204030204" pitchFamily="49" charset="0"/>
                <a:cs typeface="Consolas" panose="020B0609020204030204" pitchFamily="49" charset="0"/>
              </a:rPr>
              <a:t>assign</a:t>
            </a:r>
            <a:r>
              <a:rPr lang="en-US" altLang="en-US" dirty="0">
                <a:solidFill>
                  <a:srgbClr val="C00000"/>
                </a:solidFill>
                <a:latin typeface="Consolas" panose="020B0609020204030204" pitchFamily="49" charset="0"/>
                <a:cs typeface="Consolas" panose="020B0609020204030204" pitchFamily="49" charset="0"/>
              </a:rPr>
              <a:t> </a:t>
            </a:r>
            <a:r>
              <a:rPr lang="en-US" altLang="en-US" dirty="0">
                <a:latin typeface="Consolas" panose="020B0609020204030204" pitchFamily="49" charset="0"/>
                <a:cs typeface="Consolas" panose="020B0609020204030204" pitchFamily="49" charset="0"/>
              </a:rPr>
              <a:t>MAIN_BUS </a:t>
            </a:r>
            <a:r>
              <a:rPr lang="en-US" altLang="en-US" dirty="0">
                <a:solidFill>
                  <a:srgbClr val="0000FF"/>
                </a:solidFill>
                <a:latin typeface="Consolas" panose="020B0609020204030204" pitchFamily="49" charset="0"/>
                <a:cs typeface="Consolas" panose="020B0609020204030204" pitchFamily="49" charset="0"/>
              </a:rPr>
              <a:t>= {</a:t>
            </a:r>
            <a:r>
              <a:rPr lang="en-US" altLang="en-US" dirty="0">
                <a:solidFill>
                  <a:srgbClr val="7030A0"/>
                </a:solidFill>
                <a:latin typeface="Consolas" panose="020B0609020204030204" pitchFamily="49" charset="0"/>
                <a:cs typeface="Consolas" panose="020B0609020204030204" pitchFamily="49" charset="0"/>
              </a:rPr>
              <a:t>4'b0000</a:t>
            </a:r>
            <a:r>
              <a:rPr lang="en-US" altLang="en-US" dirty="0">
                <a:solidFill>
                  <a:srgbClr val="0000FF"/>
                </a:solidFill>
                <a:latin typeface="Consolas" panose="020B0609020204030204" pitchFamily="49" charset="0"/>
                <a:cs typeface="Consolas" panose="020B0609020204030204" pitchFamily="49" charset="0"/>
              </a:rPr>
              <a:t>,</a:t>
            </a:r>
            <a:r>
              <a:rPr lang="en-US" altLang="en-US" dirty="0">
                <a:latin typeface="Consolas" panose="020B0609020204030204" pitchFamily="49" charset="0"/>
                <a:cs typeface="Consolas" panose="020B0609020204030204" pitchFamily="49" charset="0"/>
              </a:rPr>
              <a:t> ERROR_CODE</a:t>
            </a:r>
            <a:r>
              <a:rPr lang="en-US" altLang="en-US" dirty="0">
                <a:solidFill>
                  <a:srgbClr val="0000FF"/>
                </a:solidFill>
                <a:latin typeface="Consolas" panose="020B0609020204030204" pitchFamily="49" charset="0"/>
                <a:cs typeface="Consolas" panose="020B0609020204030204" pitchFamily="49" charset="0"/>
              </a:rPr>
              <a:t>};</a:t>
            </a:r>
          </a:p>
          <a:p>
            <a:pPr eaLnBrk="1" hangingPunct="1"/>
            <a:r>
              <a:rPr lang="en-US" altLang="en-US" dirty="0">
                <a:latin typeface="Consolas" panose="020B0609020204030204" pitchFamily="49" charset="0"/>
                <a:cs typeface="Consolas" panose="020B0609020204030204" pitchFamily="49" charset="0"/>
              </a:rPr>
              <a:t>	 </a:t>
            </a:r>
            <a:r>
              <a:rPr lang="en-US" altLang="en-US" b="1" dirty="0">
                <a:solidFill>
                  <a:srgbClr val="C00000"/>
                </a:solidFill>
                <a:latin typeface="Consolas" panose="020B0609020204030204" pitchFamily="49" charset="0"/>
                <a:cs typeface="Consolas" panose="020B0609020204030204" pitchFamily="49" charset="0"/>
              </a:rPr>
              <a:t>assign</a:t>
            </a:r>
            <a:r>
              <a:rPr lang="en-US" altLang="en-US" dirty="0">
                <a:solidFill>
                  <a:srgbClr val="C00000"/>
                </a:solidFill>
                <a:latin typeface="Consolas" panose="020B0609020204030204" pitchFamily="49" charset="0"/>
                <a:cs typeface="Consolas" panose="020B0609020204030204" pitchFamily="49" charset="0"/>
              </a:rPr>
              <a:t> </a:t>
            </a:r>
            <a:r>
              <a:rPr lang="en-US" altLang="en-US" dirty="0">
                <a:latin typeface="Consolas" panose="020B0609020204030204" pitchFamily="49" charset="0"/>
                <a:cs typeface="Consolas" panose="020B0609020204030204" pitchFamily="49" charset="0"/>
              </a:rPr>
              <a:t>MAIN_BUS </a:t>
            </a:r>
            <a:r>
              <a:rPr lang="en-US" altLang="en-US" dirty="0">
                <a:solidFill>
                  <a:srgbClr val="0000FF"/>
                </a:solidFill>
                <a:latin typeface="Consolas" panose="020B0609020204030204" pitchFamily="49" charset="0"/>
                <a:cs typeface="Consolas" panose="020B0609020204030204" pitchFamily="49" charset="0"/>
              </a:rPr>
              <a:t>= {</a:t>
            </a:r>
            <a:r>
              <a:rPr lang="en-US" altLang="en-US" dirty="0">
                <a:solidFill>
                  <a:srgbClr val="7030A0"/>
                </a:solidFill>
                <a:latin typeface="Consolas" panose="020B0609020204030204" pitchFamily="49" charset="0"/>
                <a:cs typeface="Consolas" panose="020B0609020204030204" pitchFamily="49" charset="0"/>
              </a:rPr>
              <a:t>1'b1</a:t>
            </a:r>
            <a:r>
              <a:rPr lang="en-US" altLang="en-US" dirty="0">
                <a:solidFill>
                  <a:srgbClr val="0000FF"/>
                </a:solidFill>
                <a:latin typeface="Consolas" panose="020B0609020204030204" pitchFamily="49" charset="0"/>
                <a:cs typeface="Consolas" panose="020B0609020204030204" pitchFamily="49" charset="0"/>
              </a:rPr>
              <a:t>,</a:t>
            </a:r>
            <a:r>
              <a:rPr lang="en-US" altLang="en-US" dirty="0">
                <a:latin typeface="Consolas" panose="020B0609020204030204" pitchFamily="49" charset="0"/>
                <a:cs typeface="Consolas" panose="020B0609020204030204" pitchFamily="49" charset="0"/>
              </a:rPr>
              <a:t> </a:t>
            </a:r>
            <a:r>
              <a:rPr lang="en-US" altLang="en-US" dirty="0">
                <a:solidFill>
                  <a:srgbClr val="7030A0"/>
                </a:solidFill>
                <a:latin typeface="Consolas" panose="020B0609020204030204" pitchFamily="49" charset="0"/>
                <a:cs typeface="Consolas" panose="020B0609020204030204" pitchFamily="49" charset="0"/>
              </a:rPr>
              <a:t>7'b0000000</a:t>
            </a:r>
            <a:r>
              <a:rPr lang="en-US" altLang="en-US" dirty="0">
                <a:solidFill>
                  <a:srgbClr val="0000FF"/>
                </a:solidFill>
                <a:latin typeface="Consolas" panose="020B0609020204030204" pitchFamily="49" charset="0"/>
                <a:cs typeface="Consolas" panose="020B0609020204030204" pitchFamily="49" charset="0"/>
              </a:rPr>
              <a:t>};</a:t>
            </a:r>
          </a:p>
          <a:p>
            <a:pPr eaLnBrk="1" hangingPunct="1"/>
            <a:r>
              <a:rPr lang="en-US" altLang="en-US" dirty="0">
                <a:latin typeface="Consolas" panose="020B0609020204030204" pitchFamily="49" charset="0"/>
                <a:cs typeface="Consolas" panose="020B0609020204030204" pitchFamily="49" charset="0"/>
              </a:rPr>
              <a:t>	 </a:t>
            </a:r>
            <a:r>
              <a:rPr lang="en-US" altLang="en-US" b="1" dirty="0">
                <a:solidFill>
                  <a:srgbClr val="C00000"/>
                </a:solidFill>
                <a:latin typeface="Consolas" panose="020B0609020204030204" pitchFamily="49" charset="0"/>
                <a:cs typeface="Consolas" panose="020B0609020204030204" pitchFamily="49" charset="0"/>
              </a:rPr>
              <a:t>assign</a:t>
            </a:r>
            <a:r>
              <a:rPr lang="en-US" altLang="en-US" dirty="0">
                <a:solidFill>
                  <a:srgbClr val="C00000"/>
                </a:solidFill>
                <a:latin typeface="Consolas" panose="020B0609020204030204" pitchFamily="49" charset="0"/>
                <a:cs typeface="Consolas" panose="020B0609020204030204" pitchFamily="49" charset="0"/>
              </a:rPr>
              <a:t> </a:t>
            </a:r>
            <a:r>
              <a:rPr lang="en-US" altLang="en-US" dirty="0">
                <a:latin typeface="Consolas" panose="020B0609020204030204" pitchFamily="49" charset="0"/>
                <a:cs typeface="Consolas" panose="020B0609020204030204" pitchFamily="49" charset="0"/>
              </a:rPr>
              <a:t>MAIN_BUS </a:t>
            </a:r>
            <a:r>
              <a:rPr lang="en-US" altLang="en-US" dirty="0">
                <a:solidFill>
                  <a:srgbClr val="0000FF"/>
                </a:solidFill>
                <a:latin typeface="Consolas" panose="020B0609020204030204" pitchFamily="49" charset="0"/>
                <a:cs typeface="Consolas" panose="020B0609020204030204" pitchFamily="49" charset="0"/>
              </a:rPr>
              <a:t>= {</a:t>
            </a:r>
            <a:r>
              <a:rPr lang="en-US" altLang="en-US" dirty="0">
                <a:solidFill>
                  <a:srgbClr val="7030A0"/>
                </a:solidFill>
                <a:latin typeface="Consolas" panose="020B0609020204030204" pitchFamily="49" charset="0"/>
                <a:cs typeface="Consolas" panose="020B0609020204030204" pitchFamily="49" charset="0"/>
              </a:rPr>
              <a:t>1'b1</a:t>
            </a:r>
            <a:r>
              <a:rPr lang="en-US" altLang="en-US" dirty="0">
                <a:solidFill>
                  <a:srgbClr val="0000FF"/>
                </a:solidFill>
                <a:latin typeface="Consolas" panose="020B0609020204030204" pitchFamily="49" charset="0"/>
                <a:cs typeface="Consolas" panose="020B0609020204030204" pitchFamily="49" charset="0"/>
              </a:rPr>
              <a:t>,</a:t>
            </a:r>
            <a:r>
              <a:rPr lang="en-US" altLang="en-US" dirty="0">
                <a:latin typeface="Consolas" panose="020B0609020204030204" pitchFamily="49" charset="0"/>
                <a:cs typeface="Consolas" panose="020B0609020204030204" pitchFamily="49" charset="0"/>
              </a:rPr>
              <a:t> </a:t>
            </a:r>
            <a:r>
              <a:rPr lang="en-US" altLang="en-US" dirty="0">
                <a:solidFill>
                  <a:srgbClr val="7030A0"/>
                </a:solidFill>
                <a:latin typeface="Consolas" panose="020B0609020204030204" pitchFamily="49" charset="0"/>
                <a:cs typeface="Consolas" panose="020B0609020204030204" pitchFamily="49" charset="0"/>
              </a:rPr>
              <a:t>1'b0</a:t>
            </a:r>
            <a:r>
              <a:rPr lang="en-US" altLang="en-US" dirty="0">
                <a:solidFill>
                  <a:srgbClr val="0000FF"/>
                </a:solidFill>
                <a:latin typeface="Consolas" panose="020B0609020204030204" pitchFamily="49" charset="0"/>
                <a:cs typeface="Consolas" panose="020B0609020204030204" pitchFamily="49" charset="0"/>
              </a:rPr>
              <a:t>,</a:t>
            </a:r>
            <a:r>
              <a:rPr lang="en-US" altLang="en-US" dirty="0">
                <a:latin typeface="Consolas" panose="020B0609020204030204" pitchFamily="49" charset="0"/>
                <a:cs typeface="Consolas" panose="020B0609020204030204" pitchFamily="49" charset="0"/>
              </a:rPr>
              <a:t> </a:t>
            </a:r>
            <a:r>
              <a:rPr lang="en-US" altLang="en-US" dirty="0">
                <a:solidFill>
                  <a:srgbClr val="7030A0"/>
                </a:solidFill>
                <a:latin typeface="Consolas" panose="020B0609020204030204" pitchFamily="49" charset="0"/>
                <a:cs typeface="Consolas" panose="020B0609020204030204" pitchFamily="49" charset="0"/>
              </a:rPr>
              <a:t>1'b1</a:t>
            </a:r>
            <a:r>
              <a:rPr lang="en-US" altLang="en-US" dirty="0">
                <a:solidFill>
                  <a:srgbClr val="0000FF"/>
                </a:solidFill>
                <a:latin typeface="Consolas" panose="020B0609020204030204" pitchFamily="49" charset="0"/>
                <a:cs typeface="Consolas" panose="020B0609020204030204" pitchFamily="49" charset="0"/>
              </a:rPr>
              <a:t>,</a:t>
            </a:r>
            <a:r>
              <a:rPr lang="en-US" altLang="en-US" dirty="0">
                <a:latin typeface="Consolas" panose="020B0609020204030204" pitchFamily="49" charset="0"/>
                <a:cs typeface="Consolas" panose="020B0609020204030204" pitchFamily="49" charset="0"/>
              </a:rPr>
              <a:t> </a:t>
            </a:r>
            <a:r>
              <a:rPr lang="en-US" altLang="en-US" dirty="0">
                <a:solidFill>
                  <a:srgbClr val="7030A0"/>
                </a:solidFill>
                <a:latin typeface="Consolas" panose="020B0609020204030204" pitchFamily="49" charset="0"/>
                <a:cs typeface="Consolas" panose="020B0609020204030204" pitchFamily="49" charset="0"/>
              </a:rPr>
              <a:t>1'b0</a:t>
            </a:r>
            <a:r>
              <a:rPr lang="en-US" altLang="en-US" dirty="0">
                <a:solidFill>
                  <a:srgbClr val="0000FF"/>
                </a:solidFill>
                <a:latin typeface="Consolas" panose="020B0609020204030204" pitchFamily="49" charset="0"/>
                <a:cs typeface="Consolas" panose="020B0609020204030204" pitchFamily="49" charset="0"/>
              </a:rPr>
              <a:t>,</a:t>
            </a:r>
            <a:r>
              <a:rPr lang="en-US" altLang="en-US" dirty="0">
                <a:latin typeface="Consolas" panose="020B0609020204030204" pitchFamily="49" charset="0"/>
                <a:cs typeface="Consolas" panose="020B0609020204030204" pitchFamily="49" charset="0"/>
              </a:rPr>
              <a:t> </a:t>
            </a:r>
            <a:r>
              <a:rPr lang="en-US" altLang="en-US" dirty="0">
                <a:solidFill>
                  <a:srgbClr val="7030A0"/>
                </a:solidFill>
                <a:latin typeface="Consolas" panose="020B0609020204030204" pitchFamily="49" charset="0"/>
                <a:cs typeface="Consolas" panose="020B0609020204030204" pitchFamily="49" charset="0"/>
              </a:rPr>
              <a:t>1'b1</a:t>
            </a:r>
            <a:r>
              <a:rPr lang="en-US" altLang="en-US" dirty="0">
                <a:solidFill>
                  <a:srgbClr val="0000FF"/>
                </a:solidFill>
                <a:latin typeface="Consolas" panose="020B0609020204030204" pitchFamily="49" charset="0"/>
                <a:cs typeface="Consolas" panose="020B0609020204030204" pitchFamily="49" charset="0"/>
              </a:rPr>
              <a:t>,</a:t>
            </a:r>
            <a:r>
              <a:rPr lang="en-US" altLang="en-US" dirty="0">
                <a:latin typeface="Consolas" panose="020B0609020204030204" pitchFamily="49" charset="0"/>
                <a:cs typeface="Consolas" panose="020B0609020204030204" pitchFamily="49" charset="0"/>
              </a:rPr>
              <a:t> </a:t>
            </a:r>
            <a:r>
              <a:rPr lang="en-US" altLang="en-US" dirty="0">
                <a:solidFill>
                  <a:srgbClr val="7030A0"/>
                </a:solidFill>
                <a:latin typeface="Consolas" panose="020B0609020204030204" pitchFamily="49" charset="0"/>
                <a:cs typeface="Consolas" panose="020B0609020204030204" pitchFamily="49" charset="0"/>
              </a:rPr>
              <a:t>1'b0</a:t>
            </a:r>
            <a:r>
              <a:rPr lang="en-US" altLang="en-US" dirty="0">
                <a:solidFill>
                  <a:srgbClr val="0000FF"/>
                </a:solidFill>
                <a:latin typeface="Consolas" panose="020B0609020204030204" pitchFamily="49" charset="0"/>
                <a:cs typeface="Consolas" panose="020B0609020204030204" pitchFamily="49" charset="0"/>
              </a:rPr>
              <a:t>,</a:t>
            </a:r>
            <a:r>
              <a:rPr lang="en-US" altLang="en-US" dirty="0">
                <a:latin typeface="Consolas" panose="020B0609020204030204" pitchFamily="49" charset="0"/>
                <a:cs typeface="Consolas" panose="020B0609020204030204" pitchFamily="49" charset="0"/>
              </a:rPr>
              <a:t> </a:t>
            </a:r>
            <a:r>
              <a:rPr lang="en-US" altLang="en-US" dirty="0">
                <a:solidFill>
                  <a:srgbClr val="7030A0"/>
                </a:solidFill>
                <a:latin typeface="Consolas" panose="020B0609020204030204" pitchFamily="49" charset="0"/>
                <a:cs typeface="Consolas" panose="020B0609020204030204" pitchFamily="49" charset="0"/>
              </a:rPr>
              <a:t>1'b1</a:t>
            </a:r>
            <a:r>
              <a:rPr lang="en-US" altLang="en-US" dirty="0">
                <a:solidFill>
                  <a:srgbClr val="0000FF"/>
                </a:solidFill>
                <a:latin typeface="Consolas" panose="020B0609020204030204" pitchFamily="49" charset="0"/>
                <a:cs typeface="Consolas" panose="020B0609020204030204" pitchFamily="49" charset="0"/>
              </a:rPr>
              <a:t>,</a:t>
            </a:r>
            <a:r>
              <a:rPr lang="en-US" altLang="en-US" dirty="0">
                <a:latin typeface="Consolas" panose="020B0609020204030204" pitchFamily="49" charset="0"/>
                <a:cs typeface="Consolas" panose="020B0609020204030204" pitchFamily="49" charset="0"/>
              </a:rPr>
              <a:t> </a:t>
            </a:r>
            <a:r>
              <a:rPr lang="en-US" altLang="en-US" dirty="0">
                <a:solidFill>
                  <a:srgbClr val="7030A0"/>
                </a:solidFill>
                <a:latin typeface="Consolas" panose="020B0609020204030204" pitchFamily="49" charset="0"/>
                <a:cs typeface="Consolas" panose="020B0609020204030204" pitchFamily="49" charset="0"/>
              </a:rPr>
              <a:t>1'b0</a:t>
            </a:r>
            <a:r>
              <a:rPr lang="en-US" altLang="en-US" dirty="0">
                <a:solidFill>
                  <a:srgbClr val="0000FF"/>
                </a:solidFill>
                <a:latin typeface="Consolas" panose="020B0609020204030204" pitchFamily="49" charset="0"/>
                <a:cs typeface="Consolas" panose="020B0609020204030204" pitchFamily="49" charset="0"/>
              </a:rPr>
              <a:t>};</a:t>
            </a:r>
          </a:p>
          <a:p>
            <a:pPr eaLnBrk="1" hangingPunct="1"/>
            <a:r>
              <a:rPr lang="en-US" altLang="en-US" dirty="0">
                <a:latin typeface="Consolas" panose="020B0609020204030204" pitchFamily="49" charset="0"/>
                <a:cs typeface="Consolas" panose="020B0609020204030204" pitchFamily="49" charset="0"/>
              </a:rPr>
              <a:t>	 </a:t>
            </a:r>
            <a:r>
              <a:rPr lang="en-US" altLang="en-US" b="1" dirty="0">
                <a:solidFill>
                  <a:srgbClr val="C00000"/>
                </a:solidFill>
                <a:latin typeface="Consolas" panose="020B0609020204030204" pitchFamily="49" charset="0"/>
                <a:cs typeface="Consolas" panose="020B0609020204030204" pitchFamily="49" charset="0"/>
              </a:rPr>
              <a:t>assign</a:t>
            </a:r>
            <a:r>
              <a:rPr lang="en-US" altLang="en-US" dirty="0">
                <a:solidFill>
                  <a:srgbClr val="C00000"/>
                </a:solidFill>
                <a:latin typeface="Consolas" panose="020B0609020204030204" pitchFamily="49" charset="0"/>
                <a:cs typeface="Consolas" panose="020B0609020204030204" pitchFamily="49" charset="0"/>
              </a:rPr>
              <a:t> </a:t>
            </a:r>
            <a:r>
              <a:rPr lang="en-US" altLang="en-US" dirty="0">
                <a:latin typeface="Consolas" panose="020B0609020204030204" pitchFamily="49" charset="0"/>
                <a:cs typeface="Consolas" panose="020B0609020204030204" pitchFamily="49" charset="0"/>
              </a:rPr>
              <a:t>MAIN_BUS </a:t>
            </a:r>
            <a:r>
              <a:rPr lang="en-US" altLang="en-US" dirty="0">
                <a:solidFill>
                  <a:srgbClr val="0000FF"/>
                </a:solidFill>
                <a:latin typeface="Consolas" panose="020B0609020204030204" pitchFamily="49" charset="0"/>
                <a:cs typeface="Consolas" panose="020B0609020204030204" pitchFamily="49" charset="0"/>
              </a:rPr>
              <a:t>= {</a:t>
            </a:r>
            <a:r>
              <a:rPr lang="en-US" altLang="en-US" dirty="0">
                <a:solidFill>
                  <a:srgbClr val="7030A0"/>
                </a:solidFill>
                <a:latin typeface="Consolas" panose="020B0609020204030204" pitchFamily="49" charset="0"/>
                <a:cs typeface="Consolas" panose="020B0609020204030204" pitchFamily="49" charset="0"/>
              </a:rPr>
              <a:t>1'b0</a:t>
            </a:r>
            <a:r>
              <a:rPr lang="en-US" altLang="en-US" dirty="0">
                <a:solidFill>
                  <a:srgbClr val="0000FF"/>
                </a:solidFill>
                <a:latin typeface="Consolas" panose="020B0609020204030204" pitchFamily="49" charset="0"/>
                <a:cs typeface="Consolas" panose="020B0609020204030204" pitchFamily="49" charset="0"/>
              </a:rPr>
              <a:t>,</a:t>
            </a:r>
            <a:r>
              <a:rPr lang="en-US" altLang="en-US" dirty="0">
                <a:latin typeface="Consolas" panose="020B0609020204030204" pitchFamily="49" charset="0"/>
                <a:cs typeface="Consolas" panose="020B0609020204030204" pitchFamily="49" charset="0"/>
              </a:rPr>
              <a:t> ERROR_CODE, </a:t>
            </a:r>
            <a:r>
              <a:rPr lang="en-US" altLang="en-US" dirty="0">
                <a:solidFill>
                  <a:srgbClr val="7030A0"/>
                </a:solidFill>
                <a:latin typeface="Consolas" panose="020B0609020204030204" pitchFamily="49" charset="0"/>
                <a:cs typeface="Consolas" panose="020B0609020204030204" pitchFamily="49" charset="0"/>
              </a:rPr>
              <a:t>3b'111</a:t>
            </a:r>
            <a:r>
              <a:rPr lang="en-US" altLang="en-US" dirty="0">
                <a:solidFill>
                  <a:srgbClr val="0000FF"/>
                </a:solidFill>
                <a:latin typeface="Consolas" panose="020B0609020204030204" pitchFamily="49" charset="0"/>
                <a:cs typeface="Consolas" panose="020B0609020204030204" pitchFamily="49" charset="0"/>
              </a:rPr>
              <a:t>};</a:t>
            </a:r>
          </a:p>
          <a:p>
            <a:pPr eaLnBrk="1" hangingPunct="1"/>
            <a:endParaRPr lang="en-US" altLang="en-US" sz="1400" dirty="0">
              <a:solidFill>
                <a:srgbClr val="0000FF"/>
              </a:solidFill>
            </a:endParaRPr>
          </a:p>
          <a:p>
            <a:pPr eaLnBrk="1" hangingPunct="1"/>
            <a:r>
              <a:rPr lang="en-US" altLang="en-US" sz="1400" dirty="0">
                <a:solidFill>
                  <a:srgbClr val="0000FF"/>
                </a:solidFill>
              </a:rPr>
              <a:t>	</a:t>
            </a:r>
            <a:r>
              <a:rPr lang="en-US" altLang="en-US" dirty="0">
                <a:solidFill>
                  <a:srgbClr val="0000FF"/>
                </a:solidFill>
              </a:rPr>
              <a:t>  </a:t>
            </a:r>
            <a:r>
              <a:rPr lang="en-US" altLang="en-US" b="1" dirty="0">
                <a:solidFill>
                  <a:srgbClr val="C00000"/>
                </a:solidFill>
                <a:latin typeface="Consolas" panose="020B0609020204030204" pitchFamily="49" charset="0"/>
                <a:cs typeface="Consolas" panose="020B0609020204030204" pitchFamily="49" charset="0"/>
              </a:rPr>
              <a:t>assign</a:t>
            </a:r>
            <a:r>
              <a:rPr lang="en-US" altLang="en-US" dirty="0">
                <a:solidFill>
                  <a:srgbClr val="C00000"/>
                </a:solidFill>
                <a:latin typeface="Consolas" panose="020B0609020204030204" pitchFamily="49" charset="0"/>
                <a:cs typeface="Consolas" panose="020B0609020204030204" pitchFamily="49" charset="0"/>
              </a:rPr>
              <a:t> </a:t>
            </a:r>
            <a:r>
              <a:rPr lang="en-US" altLang="en-US" dirty="0">
                <a:solidFill>
                  <a:srgbClr val="0000FF"/>
                </a:solidFill>
                <a:latin typeface="Consolas" panose="020B0609020204030204" pitchFamily="49" charset="0"/>
                <a:cs typeface="Consolas" panose="020B0609020204030204" pitchFamily="49" charset="0"/>
              </a:rPr>
              <a:t>{</a:t>
            </a:r>
            <a:r>
              <a:rPr lang="en-US" altLang="en-US" dirty="0">
                <a:latin typeface="Consolas" panose="020B0609020204030204" pitchFamily="49" charset="0"/>
                <a:cs typeface="Consolas" panose="020B0609020204030204" pitchFamily="49" charset="0"/>
              </a:rPr>
              <a:t>ERROR_CODE</a:t>
            </a:r>
            <a:r>
              <a:rPr lang="en-US" altLang="en-US" dirty="0">
                <a:solidFill>
                  <a:srgbClr val="0000FF"/>
                </a:solidFill>
                <a:latin typeface="Consolas" panose="020B0609020204030204" pitchFamily="49" charset="0"/>
                <a:cs typeface="Consolas" panose="020B0609020204030204" pitchFamily="49" charset="0"/>
              </a:rPr>
              <a:t>,</a:t>
            </a:r>
            <a:r>
              <a:rPr lang="en-US" altLang="en-US" dirty="0">
                <a:latin typeface="Consolas" panose="020B0609020204030204" pitchFamily="49" charset="0"/>
                <a:cs typeface="Consolas" panose="020B0609020204030204" pitchFamily="49" charset="0"/>
              </a:rPr>
              <a:t>MAIN_BUS</a:t>
            </a:r>
            <a:r>
              <a:rPr lang="en-US" altLang="en-US" dirty="0">
                <a:solidFill>
                  <a:srgbClr val="0000FF"/>
                </a:solidFill>
                <a:latin typeface="Consolas" panose="020B0609020204030204" pitchFamily="49" charset="0"/>
                <a:cs typeface="Consolas" panose="020B0609020204030204" pitchFamily="49" charset="0"/>
              </a:rPr>
              <a:t>}</a:t>
            </a:r>
            <a:r>
              <a:rPr lang="en-US" altLang="en-US" dirty="0">
                <a:latin typeface="Consolas" panose="020B0609020204030204" pitchFamily="49" charset="0"/>
                <a:cs typeface="Consolas" panose="020B0609020204030204" pitchFamily="49" charset="0"/>
              </a:rPr>
              <a:t> </a:t>
            </a:r>
            <a:r>
              <a:rPr lang="en-US" altLang="en-US" dirty="0">
                <a:solidFill>
                  <a:srgbClr val="0000FF"/>
                </a:solidFill>
                <a:latin typeface="Consolas" panose="020B0609020204030204" pitchFamily="49" charset="0"/>
                <a:cs typeface="Consolas" panose="020B0609020204030204" pitchFamily="49" charset="0"/>
              </a:rPr>
              <a:t>= </a:t>
            </a:r>
            <a:r>
              <a:rPr lang="en-US" altLang="en-US" dirty="0">
                <a:solidFill>
                  <a:srgbClr val="7030A0"/>
                </a:solidFill>
                <a:latin typeface="Consolas" panose="020B0609020204030204" pitchFamily="49" charset="0"/>
                <a:cs typeface="Consolas" panose="020B0609020204030204" pitchFamily="49" charset="0"/>
              </a:rPr>
              <a:t>12b’111110101010</a:t>
            </a:r>
            <a:r>
              <a:rPr lang="en-US" altLang="en-US" dirty="0">
                <a:solidFill>
                  <a:srgbClr val="0000FF"/>
                </a:solidFill>
                <a:latin typeface="Consolas" panose="020B0609020204030204" pitchFamily="49" charset="0"/>
                <a:cs typeface="Consolas" panose="020B0609020204030204" pitchFamily="49" charset="0"/>
              </a:rPr>
              <a:t>;</a:t>
            </a:r>
            <a:endParaRPr lang="en-US" altLang="en-US" dirty="0">
              <a:solidFill>
                <a:srgbClr val="0000FF"/>
              </a:solidFill>
            </a:endParaRPr>
          </a:p>
          <a:p>
            <a:pPr eaLnBrk="1" hangingPunct="1"/>
            <a:endParaRPr lang="en-US" altLang="en-US" sz="1600" dirty="0"/>
          </a:p>
          <a:p>
            <a:pPr eaLnBrk="1" hangingPunct="1"/>
            <a:endParaRPr lang="en-US" altLang="en-US" sz="1600" dirty="0"/>
          </a:p>
        </p:txBody>
      </p:sp>
      <p:sp>
        <p:nvSpPr>
          <p:cNvPr id="27651" name="Rectangle 6"/>
          <p:cNvSpPr>
            <a:spLocks noGrp="1" noChangeArrowheads="1"/>
          </p:cNvSpPr>
          <p:nvPr>
            <p:ph type="title"/>
          </p:nvPr>
        </p:nvSpPr>
        <p:spPr>
          <a:xfrm>
            <a:off x="457200" y="-76200"/>
            <a:ext cx="8229600" cy="1143000"/>
          </a:xfrm>
          <a:noFill/>
        </p:spPr>
        <p:txBody>
          <a:bodyPr/>
          <a:lstStyle/>
          <a:p>
            <a:pPr eaLnBrk="1" hangingPunct="1"/>
            <a:r>
              <a:rPr lang="en-US" altLang="en-US" dirty="0"/>
              <a:t>Cool things™, continued…</a:t>
            </a:r>
          </a:p>
        </p:txBody>
      </p:sp>
      <p:sp>
        <p:nvSpPr>
          <p:cNvPr id="2" name="Slide Number Placeholder 1"/>
          <p:cNvSpPr>
            <a:spLocks noGrp="1"/>
          </p:cNvSpPr>
          <p:nvPr>
            <p:ph type="sldNum" sz="quarter" idx="12"/>
          </p:nvPr>
        </p:nvSpPr>
        <p:spPr/>
        <p:txBody>
          <a:bodyPr/>
          <a:lstStyle/>
          <a:p>
            <a:fld id="{91428E00-80DD-2147-9602-1B9AC9547B01}" type="slidenum">
              <a:rPr lang="en-US" smtClean="0"/>
              <a:t>33</a:t>
            </a:fld>
            <a:endParaRPr lang="en-US"/>
          </a:p>
        </p:txBody>
      </p:sp>
      <p:sp>
        <p:nvSpPr>
          <p:cNvPr id="4" name="Footer Placeholder 3">
            <a:extLst>
              <a:ext uri="{FF2B5EF4-FFF2-40B4-BE49-F238E27FC236}">
                <a16:creationId xmlns:a16="http://schemas.microsoft.com/office/drawing/2014/main" id="{8C0F3762-17DA-474E-A942-F7C36135C60E}"/>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21743241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28600"/>
            <a:ext cx="8229600" cy="1143000"/>
          </a:xfrm>
        </p:spPr>
        <p:txBody>
          <a:bodyPr/>
          <a:lstStyle/>
          <a:p>
            <a:pPr eaLnBrk="1" hangingPunct="1"/>
            <a:r>
              <a:rPr lang="en-US" altLang="en-US" dirty="0"/>
              <a:t>Cool things™, continued…</a:t>
            </a:r>
            <a:endParaRPr lang="en-CA" altLang="en-US" dirty="0"/>
          </a:p>
        </p:txBody>
      </p:sp>
      <p:sp>
        <p:nvSpPr>
          <p:cNvPr id="29699" name="Text Box 4"/>
          <p:cNvSpPr txBox="1">
            <a:spLocks noChangeArrowheads="1"/>
          </p:cNvSpPr>
          <p:nvPr/>
        </p:nvSpPr>
        <p:spPr bwMode="auto">
          <a:xfrm>
            <a:off x="431800" y="763588"/>
            <a:ext cx="8534400" cy="609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buAutoNum type="arabicPeriod" startAt="6"/>
            </a:pPr>
            <a:r>
              <a:rPr lang="en-US" altLang="en-US" dirty="0">
                <a:cs typeface="Arial" panose="020B0604020202020204" pitchFamily="34" charset="0"/>
              </a:rPr>
              <a:t>You can make copies of one or more bits using the replication operator, {k{n}}</a:t>
            </a:r>
          </a:p>
          <a:p>
            <a:pPr marL="0" indent="0" eaLnBrk="1" hangingPunct="1"/>
            <a:endParaRPr lang="en-US" altLang="en-US" dirty="0">
              <a:cs typeface="Arial" panose="020B0604020202020204" pitchFamily="34" charset="0"/>
            </a:endParaRPr>
          </a:p>
          <a:p>
            <a:pPr marL="0" indent="0" eaLnBrk="1" hangingPunct="1"/>
            <a:r>
              <a:rPr lang="en-US" altLang="en-US" dirty="0">
                <a:cs typeface="Arial" panose="020B0604020202020204" pitchFamily="34" charset="0"/>
              </a:rPr>
              <a:t>	</a:t>
            </a:r>
            <a:r>
              <a:rPr lang="en-US" altLang="en-US" sz="1600" b="1" dirty="0">
                <a:solidFill>
                  <a:srgbClr val="C00000"/>
                </a:solidFill>
                <a:latin typeface="Consolas" panose="020B0609020204030204" pitchFamily="49" charset="0"/>
                <a:cs typeface="Consolas" panose="020B0609020204030204" pitchFamily="49" charset="0"/>
              </a:rPr>
              <a:t>wire</a:t>
            </a:r>
            <a:r>
              <a:rPr lang="en-US" altLang="en-US" sz="1600" dirty="0">
                <a:solidFill>
                  <a:srgbClr val="C00000"/>
                </a:solidFill>
                <a:latin typeface="Consolas" panose="020B0609020204030204" pitchFamily="49" charset="0"/>
                <a:cs typeface="Consolas" panose="020B0609020204030204" pitchFamily="49" charset="0"/>
              </a:rPr>
              <a:t> </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solidFill>
                  <a:srgbClr val="7030A0"/>
                </a:solidFill>
                <a:latin typeface="Consolas" panose="020B0609020204030204" pitchFamily="49" charset="0"/>
                <a:cs typeface="Consolas" panose="020B0609020204030204" pitchFamily="49" charset="0"/>
              </a:rPr>
              <a:t>1</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solidFill>
                  <a:srgbClr val="7030A0"/>
                </a:solidFill>
                <a:latin typeface="Consolas" panose="020B0609020204030204" pitchFamily="49" charset="0"/>
                <a:cs typeface="Consolas" panose="020B0609020204030204" pitchFamily="49" charset="0"/>
              </a:rPr>
              <a:t>0</a:t>
            </a:r>
            <a:r>
              <a:rPr lang="en-US" altLang="en-US" sz="1600" dirty="0">
                <a:solidFill>
                  <a:srgbClr val="0000FF"/>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x </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a:t>
            </a:r>
            <a:r>
              <a:rPr lang="en-US" altLang="en-US" sz="1600" dirty="0">
                <a:solidFill>
                  <a:srgbClr val="7030A0"/>
                </a:solidFill>
                <a:latin typeface="Consolas" panose="020B0609020204030204" pitchFamily="49" charset="0"/>
                <a:cs typeface="Consolas" panose="020B0609020204030204" pitchFamily="49" charset="0"/>
              </a:rPr>
              <a:t>2’b10;</a:t>
            </a:r>
          </a:p>
          <a:p>
            <a:pPr marL="0" indent="0" eaLnBrk="1" hangingPunct="1"/>
            <a:r>
              <a:rPr lang="en-US" altLang="en-US" sz="1600" dirty="0">
                <a:latin typeface="Consolas" panose="020B0609020204030204" pitchFamily="49" charset="0"/>
                <a:cs typeface="Arial" panose="020B0604020202020204" pitchFamily="34" charset="0"/>
              </a:rPr>
              <a:t>	</a:t>
            </a:r>
            <a:r>
              <a:rPr lang="en-US" altLang="en-US" sz="1600" b="1" dirty="0">
                <a:solidFill>
                  <a:srgbClr val="C00000"/>
                </a:solidFill>
                <a:latin typeface="Consolas" panose="020B0609020204030204" pitchFamily="49" charset="0"/>
                <a:cs typeface="Consolas" panose="020B0609020204030204" pitchFamily="49" charset="0"/>
              </a:rPr>
              <a:t>wire</a:t>
            </a:r>
            <a:r>
              <a:rPr lang="en-US" altLang="en-US" sz="1600" dirty="0">
                <a:solidFill>
                  <a:srgbClr val="C00000"/>
                </a:solidFill>
                <a:latin typeface="Consolas" panose="020B0609020204030204" pitchFamily="49" charset="0"/>
                <a:cs typeface="Consolas" panose="020B0609020204030204" pitchFamily="49" charset="0"/>
              </a:rPr>
              <a:t> </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solidFill>
                  <a:srgbClr val="7030A0"/>
                </a:solidFill>
                <a:latin typeface="Consolas" panose="020B0609020204030204" pitchFamily="49" charset="0"/>
                <a:cs typeface="Consolas" panose="020B0609020204030204" pitchFamily="49" charset="0"/>
              </a:rPr>
              <a:t>7</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solidFill>
                  <a:srgbClr val="7030A0"/>
                </a:solidFill>
                <a:latin typeface="Consolas" panose="020B0609020204030204" pitchFamily="49" charset="0"/>
                <a:cs typeface="Consolas" panose="020B0609020204030204" pitchFamily="49" charset="0"/>
              </a:rPr>
              <a:t>0</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y </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solidFill>
                  <a:srgbClr val="7030A0"/>
                </a:solidFill>
                <a:latin typeface="Consolas" panose="020B0609020204030204" pitchFamily="49" charset="0"/>
                <a:cs typeface="Consolas" panose="020B0609020204030204" pitchFamily="49" charset="0"/>
              </a:rPr>
              <a:t>4</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x</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a:t>
            </a:r>
            <a:r>
              <a:rPr lang="en-US" altLang="en-US" sz="1600" i="1" dirty="0">
                <a:solidFill>
                  <a:srgbClr val="008000"/>
                </a:solidFill>
                <a:latin typeface="Consolas" panose="020B0609020204030204" pitchFamily="49" charset="0"/>
                <a:cs typeface="Consolas" panose="020B0609020204030204" pitchFamily="49" charset="0"/>
              </a:rPr>
              <a:t>// y = 8’b10101010; {k{n}} makes k copies of n</a:t>
            </a:r>
          </a:p>
          <a:p>
            <a:pPr marL="0" indent="0" eaLnBrk="1" hangingPunct="1"/>
            <a:r>
              <a:rPr lang="en-US" altLang="en-US" sz="1600" i="1" dirty="0">
                <a:solidFill>
                  <a:srgbClr val="008000"/>
                </a:solidFill>
                <a:latin typeface="Consolas" panose="020B0609020204030204" pitchFamily="49" charset="0"/>
                <a:cs typeface="Consolas" panose="020B0609020204030204" pitchFamily="49" charset="0"/>
              </a:rPr>
              <a:t>	</a:t>
            </a:r>
            <a:r>
              <a:rPr lang="en-US" altLang="en-US" sz="1600" b="1" dirty="0">
                <a:solidFill>
                  <a:srgbClr val="C00000"/>
                </a:solidFill>
                <a:latin typeface="Consolas" panose="020B0609020204030204" pitchFamily="49" charset="0"/>
                <a:cs typeface="Consolas" panose="020B0609020204030204" pitchFamily="49" charset="0"/>
              </a:rPr>
              <a:t>wire</a:t>
            </a:r>
            <a:r>
              <a:rPr lang="en-US" altLang="en-US" sz="1600" dirty="0">
                <a:solidFill>
                  <a:srgbClr val="C00000"/>
                </a:solidFill>
                <a:latin typeface="Consolas" panose="020B0609020204030204" pitchFamily="49" charset="0"/>
                <a:cs typeface="Consolas" panose="020B0609020204030204" pitchFamily="49" charset="0"/>
              </a:rPr>
              <a:t> </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solidFill>
                  <a:srgbClr val="7030A0"/>
                </a:solidFill>
                <a:latin typeface="Consolas" panose="020B0609020204030204" pitchFamily="49" charset="0"/>
                <a:cs typeface="Consolas" panose="020B0609020204030204" pitchFamily="49" charset="0"/>
              </a:rPr>
              <a:t>8</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solidFill>
                  <a:srgbClr val="7030A0"/>
                </a:solidFill>
                <a:latin typeface="Consolas" panose="020B0609020204030204" pitchFamily="49" charset="0"/>
                <a:cs typeface="Consolas" panose="020B0609020204030204" pitchFamily="49" charset="0"/>
              </a:rPr>
              <a:t>0</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z </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solidFill>
                  <a:srgbClr val="7030A0"/>
                </a:solidFill>
                <a:latin typeface="Consolas" panose="020B0609020204030204" pitchFamily="49" charset="0"/>
                <a:cs typeface="Consolas" panose="020B0609020204030204" pitchFamily="49" charset="0"/>
              </a:rPr>
              <a:t>3</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x,</a:t>
            </a:r>
            <a:r>
              <a:rPr lang="en-US" altLang="en-US" sz="1600" dirty="0">
                <a:solidFill>
                  <a:srgbClr val="7030A0"/>
                </a:solidFill>
                <a:latin typeface="Consolas" panose="020B0609020204030204" pitchFamily="49" charset="0"/>
                <a:cs typeface="Consolas" panose="020B0609020204030204" pitchFamily="49" charset="0"/>
              </a:rPr>
              <a:t>1’b0</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i="1" dirty="0">
                <a:solidFill>
                  <a:srgbClr val="008000"/>
                </a:solidFill>
                <a:latin typeface="Consolas" panose="020B0609020204030204" pitchFamily="49" charset="0"/>
                <a:cs typeface="Consolas" panose="020B0609020204030204" pitchFamily="49" charset="0"/>
              </a:rPr>
              <a:t> // z = 9’b100100100; combined w/ </a:t>
            </a:r>
            <a:r>
              <a:rPr lang="en-US" altLang="en-US" sz="1600" i="1" dirty="0" err="1">
                <a:solidFill>
                  <a:srgbClr val="008000"/>
                </a:solidFill>
                <a:latin typeface="Consolas" panose="020B0609020204030204" pitchFamily="49" charset="0"/>
                <a:cs typeface="Consolas" panose="020B0609020204030204" pitchFamily="49" charset="0"/>
              </a:rPr>
              <a:t>concat</a:t>
            </a:r>
            <a:r>
              <a:rPr lang="en-US" altLang="en-US" sz="1600" i="1" dirty="0">
                <a:solidFill>
                  <a:srgbClr val="008000"/>
                </a:solidFill>
                <a:latin typeface="Consolas" panose="020B0609020204030204" pitchFamily="49" charset="0"/>
                <a:cs typeface="Consolas" panose="020B0609020204030204" pitchFamily="49" charset="0"/>
              </a:rPr>
              <a:t>.</a:t>
            </a:r>
          </a:p>
          <a:p>
            <a:pPr marL="0" indent="0" eaLnBrk="1" hangingPunct="1"/>
            <a:endParaRPr lang="en-US" altLang="en-US" dirty="0">
              <a:cs typeface="Arial" panose="020B0604020202020204" pitchFamily="34" charset="0"/>
            </a:endParaRPr>
          </a:p>
          <a:p>
            <a:pPr marL="0" indent="0" eaLnBrk="1" hangingPunct="1"/>
            <a:endParaRPr lang="en-US" altLang="en-US" dirty="0">
              <a:cs typeface="Arial" panose="020B0604020202020204" pitchFamily="34" charset="0"/>
            </a:endParaRPr>
          </a:p>
          <a:p>
            <a:pPr marL="0" indent="0" eaLnBrk="1" hangingPunct="1"/>
            <a:r>
              <a:rPr lang="en-US" altLang="en-US" dirty="0">
                <a:cs typeface="Arial" panose="020B0604020202020204" pitchFamily="34" charset="0"/>
              </a:rPr>
              <a:t>7.  You can make two-dimensional arrays:</a:t>
            </a:r>
          </a:p>
          <a:p>
            <a:pPr marL="0" indent="0" eaLnBrk="1" hangingPunct="1"/>
            <a:endParaRPr lang="en-US" altLang="en-US" sz="1700" dirty="0">
              <a:latin typeface="Consolas" panose="020B0609020204030204" pitchFamily="49" charset="0"/>
              <a:cs typeface="Consolas" panose="020B0609020204030204" pitchFamily="49" charset="0"/>
            </a:endParaRPr>
          </a:p>
          <a:p>
            <a:pPr eaLnBrk="1" hangingPunct="1"/>
            <a:r>
              <a:rPr lang="en-US" altLang="en-US" sz="1700" dirty="0">
                <a:latin typeface="Consolas" panose="020B0609020204030204" pitchFamily="49" charset="0"/>
                <a:cs typeface="Consolas" panose="020B0609020204030204" pitchFamily="49" charset="0"/>
              </a:rPr>
              <a:t>	</a:t>
            </a:r>
            <a:r>
              <a:rPr lang="pl-PL" sz="1600" dirty="0">
                <a:latin typeface="Consolas" panose="020B0609020204030204" pitchFamily="49" charset="0"/>
                <a:cs typeface="Consolas" panose="020B0609020204030204" pitchFamily="49" charset="0"/>
              </a:rPr>
              <a:t> </a:t>
            </a:r>
            <a:r>
              <a:rPr lang="en-US" sz="1600" b="1" dirty="0" err="1">
                <a:solidFill>
                  <a:srgbClr val="C00000"/>
                </a:solidFill>
                <a:latin typeface="Consolas" panose="020B0609020204030204" pitchFamily="49" charset="0"/>
                <a:cs typeface="Consolas" panose="020B0609020204030204" pitchFamily="49" charset="0"/>
              </a:rPr>
              <a:t>reg</a:t>
            </a:r>
            <a:r>
              <a:rPr lang="en-US" sz="1600" b="1" dirty="0">
                <a:solidFill>
                  <a:srgbClr val="C00000"/>
                </a:solidFill>
                <a:latin typeface="Consolas" panose="020B0609020204030204" pitchFamily="49" charset="0"/>
                <a:cs typeface="Consolas" panose="020B0609020204030204" pitchFamily="49" charset="0"/>
              </a:rPr>
              <a:t> </a:t>
            </a:r>
            <a:r>
              <a:rPr lang="pl-PL" sz="1600" dirty="0">
                <a:solidFill>
                  <a:srgbClr val="0000FF"/>
                </a:solidFill>
                <a:latin typeface="Consolas" panose="020B0609020204030204" pitchFamily="49" charset="0"/>
                <a:cs typeface="Consolas" panose="020B0609020204030204" pitchFamily="49" charset="0"/>
              </a:rPr>
              <a:t>[</a:t>
            </a:r>
            <a:r>
              <a:rPr lang="en-US" sz="1600" dirty="0">
                <a:solidFill>
                  <a:srgbClr val="7030A0"/>
                </a:solidFill>
                <a:latin typeface="Consolas" panose="020B0609020204030204" pitchFamily="49" charset="0"/>
                <a:cs typeface="Consolas" panose="020B0609020204030204" pitchFamily="49" charset="0"/>
              </a:rPr>
              <a:t>3</a:t>
            </a:r>
            <a:r>
              <a:rPr lang="pl-PL" sz="1600" dirty="0">
                <a:solidFill>
                  <a:srgbClr val="0000FF"/>
                </a:solidFill>
                <a:latin typeface="Consolas" panose="020B0609020204030204" pitchFamily="49" charset="0"/>
                <a:cs typeface="Consolas" panose="020B0609020204030204" pitchFamily="49" charset="0"/>
              </a:rPr>
              <a:t>:</a:t>
            </a:r>
            <a:r>
              <a:rPr lang="pl-PL" sz="1600" dirty="0">
                <a:solidFill>
                  <a:srgbClr val="7030A0"/>
                </a:solidFill>
                <a:latin typeface="Consolas" panose="020B0609020204030204" pitchFamily="49" charset="0"/>
                <a:cs typeface="Consolas" panose="020B0609020204030204" pitchFamily="49" charset="0"/>
              </a:rPr>
              <a:t>0</a:t>
            </a:r>
            <a:r>
              <a:rPr lang="pl-PL" sz="1600" dirty="0">
                <a:solidFill>
                  <a:srgbClr val="0000FF"/>
                </a:solidFill>
                <a:latin typeface="Consolas" panose="020B0609020204030204" pitchFamily="49" charset="0"/>
                <a:cs typeface="Consolas" panose="020B0609020204030204" pitchFamily="49" charset="0"/>
              </a:rPr>
              <a:t>]</a:t>
            </a:r>
            <a:r>
              <a:rPr lang="pl-PL" sz="1600" dirty="0">
                <a:latin typeface="Consolas" panose="020B0609020204030204" pitchFamily="49" charset="0"/>
                <a:cs typeface="Consolas" panose="020B0609020204030204" pitchFamily="49" charset="0"/>
              </a:rPr>
              <a:t> </a:t>
            </a:r>
            <a:r>
              <a:rPr lang="en-US" sz="1600" dirty="0">
                <a:latin typeface="Consolas" panose="020B0609020204030204" pitchFamily="49" charset="0"/>
                <a:cs typeface="Consolas" panose="020B0609020204030204" pitchFamily="49" charset="0"/>
              </a:rPr>
              <a:t>data </a:t>
            </a:r>
            <a:r>
              <a:rPr lang="pl-PL" sz="1600" dirty="0">
                <a:solidFill>
                  <a:srgbClr val="0000FF"/>
                </a:solidFill>
                <a:latin typeface="Consolas" panose="020B0609020204030204" pitchFamily="49" charset="0"/>
                <a:cs typeface="Consolas" panose="020B0609020204030204" pitchFamily="49" charset="0"/>
              </a:rPr>
              <a:t>[</a:t>
            </a:r>
            <a:r>
              <a:rPr lang="en-US" sz="1600" dirty="0">
                <a:solidFill>
                  <a:srgbClr val="7030A0"/>
                </a:solidFill>
                <a:latin typeface="Consolas" panose="020B0609020204030204" pitchFamily="49" charset="0"/>
                <a:cs typeface="Consolas" panose="020B0609020204030204" pitchFamily="49" charset="0"/>
              </a:rPr>
              <a:t>7</a:t>
            </a:r>
            <a:r>
              <a:rPr lang="pl-PL" sz="1600" dirty="0">
                <a:solidFill>
                  <a:srgbClr val="0000FF"/>
                </a:solidFill>
                <a:latin typeface="Consolas" panose="020B0609020204030204" pitchFamily="49" charset="0"/>
                <a:cs typeface="Consolas" panose="020B0609020204030204" pitchFamily="49" charset="0"/>
              </a:rPr>
              <a:t>:</a:t>
            </a:r>
            <a:r>
              <a:rPr lang="pl-PL" sz="1600" dirty="0">
                <a:solidFill>
                  <a:srgbClr val="7030A0"/>
                </a:solidFill>
                <a:latin typeface="Consolas" panose="020B0609020204030204" pitchFamily="49" charset="0"/>
                <a:cs typeface="Consolas" panose="020B0609020204030204" pitchFamily="49" charset="0"/>
              </a:rPr>
              <a:t>0</a:t>
            </a:r>
            <a:r>
              <a:rPr lang="pl-PL" sz="1600" dirty="0">
                <a:solidFill>
                  <a:srgbClr val="0000FF"/>
                </a:solidFill>
                <a:latin typeface="Consolas" panose="020B0609020204030204" pitchFamily="49" charset="0"/>
                <a:cs typeface="Consolas" panose="020B0609020204030204" pitchFamily="49" charset="0"/>
              </a:rPr>
              <a:t>];</a:t>
            </a:r>
            <a:r>
              <a:rPr lang="en-US" sz="1600" dirty="0">
                <a:solidFill>
                  <a:srgbClr val="0000FF"/>
                </a:solidFill>
                <a:latin typeface="Consolas" panose="020B0609020204030204" pitchFamily="49" charset="0"/>
                <a:cs typeface="Consolas" panose="020B0609020204030204" pitchFamily="49" charset="0"/>
              </a:rPr>
              <a:t>  </a:t>
            </a:r>
            <a:r>
              <a:rPr lang="en-US" sz="1600" dirty="0">
                <a:solidFill>
                  <a:srgbClr val="008000"/>
                </a:solidFill>
                <a:latin typeface="Consolas" panose="020B0609020204030204" pitchFamily="49" charset="0"/>
                <a:cs typeface="Consolas" panose="020B0609020204030204" pitchFamily="49" charset="0"/>
              </a:rPr>
              <a:t>// data contains 8 elements of 4-bits each</a:t>
            </a:r>
          </a:p>
          <a:p>
            <a:pPr eaLnBrk="1" hangingPunct="1"/>
            <a:endParaRPr lang="en-US" altLang="en-US" sz="1000" dirty="0"/>
          </a:p>
          <a:p>
            <a:pPr eaLnBrk="1" hangingPunct="1"/>
            <a:endParaRPr lang="en-US" altLang="en-US" sz="1000" dirty="0">
              <a:solidFill>
                <a:srgbClr val="0000FF"/>
              </a:solidFill>
              <a:latin typeface="Consolas" panose="020B0609020204030204" pitchFamily="49" charset="0"/>
              <a:cs typeface="Consolas" panose="020B0609020204030204" pitchFamily="49" charset="0"/>
            </a:endParaRPr>
          </a:p>
          <a:p>
            <a:pPr eaLnBrk="1" hangingPunct="1"/>
            <a:r>
              <a:rPr lang="en-US" altLang="en-US" sz="1000" dirty="0">
                <a:solidFill>
                  <a:srgbClr val="0000FF"/>
                </a:solidFill>
                <a:latin typeface="Consolas" panose="020B0609020204030204" pitchFamily="49" charset="0"/>
                <a:cs typeface="Consolas" panose="020B0609020204030204" pitchFamily="49" charset="0"/>
              </a:rPr>
              <a:t>	</a:t>
            </a:r>
            <a:r>
              <a:rPr lang="en-US" altLang="en-US" dirty="0">
                <a:cs typeface="Arial" panose="020B0604020202020204" pitchFamily="34" charset="0"/>
              </a:rPr>
              <a:t>We could have used “wire” instead of “</a:t>
            </a:r>
            <a:r>
              <a:rPr lang="en-US" altLang="en-US" dirty="0" err="1">
                <a:cs typeface="Arial" panose="020B0604020202020204" pitchFamily="34" charset="0"/>
              </a:rPr>
              <a:t>reg</a:t>
            </a:r>
            <a:r>
              <a:rPr lang="en-US" altLang="en-US" dirty="0">
                <a:cs typeface="Arial" panose="020B0604020202020204" pitchFamily="34" charset="0"/>
              </a:rPr>
              <a:t>” – but we will use </a:t>
            </a:r>
            <a:r>
              <a:rPr lang="en-US" altLang="en-US" dirty="0" err="1">
                <a:cs typeface="Arial" panose="020B0604020202020204" pitchFamily="34" charset="0"/>
              </a:rPr>
              <a:t>reg</a:t>
            </a:r>
            <a:r>
              <a:rPr lang="en-US" altLang="en-US" dirty="0">
                <a:cs typeface="Arial" panose="020B0604020202020204" pitchFamily="34" charset="0"/>
              </a:rPr>
              <a:t> because assignments to memory are made in an “always” block.  </a:t>
            </a:r>
            <a:r>
              <a:rPr lang="en-US" altLang="en-US" i="1" dirty="0">
                <a:cs typeface="Arial" panose="020B0604020202020204" pitchFamily="34" charset="0"/>
              </a:rPr>
              <a:t>Inside an always block </a:t>
            </a:r>
            <a:r>
              <a:rPr lang="en-US" altLang="en-US" dirty="0">
                <a:cs typeface="Arial" panose="020B0604020202020204" pitchFamily="34" charset="0"/>
              </a:rPr>
              <a:t>you could write:</a:t>
            </a:r>
          </a:p>
          <a:p>
            <a:pPr eaLnBrk="1" hangingPunct="1"/>
            <a:endParaRPr lang="en-US" altLang="en-US" dirty="0">
              <a:solidFill>
                <a:srgbClr val="0000FF"/>
              </a:solidFill>
              <a:latin typeface="Consolas" panose="020B0609020204030204" pitchFamily="49" charset="0"/>
              <a:cs typeface="Arial" panose="020B0604020202020204" pitchFamily="34" charset="0"/>
            </a:endParaRPr>
          </a:p>
          <a:p>
            <a:pPr eaLnBrk="1" hangingPunct="1"/>
            <a:r>
              <a:rPr lang="en-US" sz="1600" b="1" dirty="0">
                <a:latin typeface="Consolas" panose="020B0609020204030204" pitchFamily="49" charset="0"/>
                <a:cs typeface="Consolas" panose="020B0609020204030204" pitchFamily="49" charset="0"/>
              </a:rPr>
              <a:t>			</a:t>
            </a:r>
            <a:r>
              <a:rPr lang="en-US" sz="1600" dirty="0">
                <a:latin typeface="Consolas" panose="020B0609020204030204" pitchFamily="49" charset="0"/>
                <a:cs typeface="Consolas" panose="020B0609020204030204" pitchFamily="49" charset="0"/>
              </a:rPr>
              <a:t>data </a:t>
            </a:r>
            <a:r>
              <a:rPr lang="pl-PL"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7</a:t>
            </a:r>
            <a:r>
              <a:rPr lang="pl-PL"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 </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 </a:t>
            </a:r>
            <a:r>
              <a:rPr lang="en-US" sz="1600" dirty="0">
                <a:solidFill>
                  <a:srgbClr val="7030A0"/>
                </a:solidFill>
                <a:latin typeface="Consolas" panose="020B0609020204030204" pitchFamily="49" charset="0"/>
                <a:cs typeface="Consolas" panose="020B0609020204030204" pitchFamily="49" charset="0"/>
              </a:rPr>
              <a:t>4’b0011</a:t>
            </a:r>
            <a:r>
              <a:rPr lang="pl-PL" sz="1600" dirty="0">
                <a:solidFill>
                  <a:srgbClr val="0000FF"/>
                </a:solidFill>
                <a:latin typeface="Consolas" panose="020B0609020204030204" pitchFamily="49" charset="0"/>
                <a:cs typeface="Consolas" panose="020B0609020204030204" pitchFamily="49" charset="0"/>
              </a:rPr>
              <a:t>;</a:t>
            </a:r>
            <a:endParaRPr lang="en-US" altLang="en-US" sz="1600" dirty="0">
              <a:solidFill>
                <a:srgbClr val="0000FF"/>
              </a:solidFill>
              <a:latin typeface="Consolas" panose="020B0609020204030204" pitchFamily="49" charset="0"/>
              <a:cs typeface="Arial" panose="020B0604020202020204" pitchFamily="34" charset="0"/>
            </a:endParaRPr>
          </a:p>
          <a:p>
            <a:pPr eaLnBrk="1" hangingPunct="1"/>
            <a:endParaRPr lang="en-US" altLang="en-US" dirty="0">
              <a:solidFill>
                <a:srgbClr val="0000FF"/>
              </a:solidFill>
              <a:latin typeface="Consolas" panose="020B0609020204030204" pitchFamily="49" charset="0"/>
              <a:cs typeface="Consolas" panose="020B0609020204030204" pitchFamily="49" charset="0"/>
            </a:endParaRPr>
          </a:p>
          <a:p>
            <a:pPr eaLnBrk="1" hangingPunct="1">
              <a:buAutoNum type="arabicPeriod" startAt="8"/>
            </a:pPr>
            <a:r>
              <a:rPr lang="en-US" altLang="en-US" dirty="0">
                <a:latin typeface="Consolas" panose="020B0609020204030204" pitchFamily="49" charset="0"/>
                <a:cs typeface="Consolas" panose="020B0609020204030204" pitchFamily="49" charset="0"/>
              </a:rPr>
              <a:t>You can write bitwise Boolean expressions:</a:t>
            </a:r>
          </a:p>
          <a:p>
            <a:pPr eaLnBrk="1" hangingPunct="1">
              <a:buAutoNum type="arabicPeriod" startAt="8"/>
            </a:pPr>
            <a:endParaRPr lang="en-US" altLang="en-US" dirty="0">
              <a:latin typeface="Consolas" panose="020B0609020204030204" pitchFamily="49" charset="0"/>
              <a:cs typeface="Consolas" panose="020B0609020204030204" pitchFamily="49" charset="0"/>
            </a:endParaRPr>
          </a:p>
          <a:p>
            <a:pPr marL="0" indent="0" eaLnBrk="1" hangingPunct="1"/>
            <a:r>
              <a:rPr lang="en-US" b="1" dirty="0">
                <a:solidFill>
                  <a:srgbClr val="C00000"/>
                </a:solidFill>
                <a:latin typeface="Consolas" panose="020B0609020204030204" pitchFamily="49" charset="0"/>
                <a:ea typeface="ＭＳ Ｐゴシック" pitchFamily="34" charset="-128"/>
                <a:cs typeface="Consolas" panose="020B0609020204030204" pitchFamily="49" charset="0"/>
              </a:rPr>
              <a:t>	wire </a:t>
            </a:r>
            <a:r>
              <a:rPr lang="en-US"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dirty="0">
                <a:latin typeface="Consolas" panose="020B0609020204030204" pitchFamily="49" charset="0"/>
                <a:ea typeface="ＭＳ Ｐゴシック" pitchFamily="34" charset="-128"/>
                <a:cs typeface="Consolas" panose="020B0609020204030204" pitchFamily="49" charset="0"/>
              </a:rPr>
              <a:t>3</a:t>
            </a:r>
            <a:r>
              <a:rPr lang="en-US"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dirty="0">
                <a:latin typeface="Consolas" panose="020B0609020204030204" pitchFamily="49" charset="0"/>
                <a:ea typeface="ＭＳ Ｐゴシック" pitchFamily="34" charset="-128"/>
                <a:cs typeface="Consolas" panose="020B0609020204030204" pitchFamily="49" charset="0"/>
              </a:rPr>
              <a:t>0</a:t>
            </a:r>
            <a:r>
              <a:rPr lang="en-US"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dirty="0">
                <a:latin typeface="Consolas" panose="020B0609020204030204" pitchFamily="49" charset="0"/>
                <a:ea typeface="ＭＳ Ｐゴシック" pitchFamily="34" charset="-128"/>
                <a:cs typeface="Consolas" panose="020B0609020204030204" pitchFamily="49" charset="0"/>
              </a:rPr>
              <a:t> result </a:t>
            </a:r>
            <a:r>
              <a:rPr lang="en-US"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dirty="0">
                <a:latin typeface="Consolas" panose="020B0609020204030204" pitchFamily="49" charset="0"/>
                <a:ea typeface="ＭＳ Ｐゴシック" pitchFamily="34" charset="-128"/>
                <a:cs typeface="Consolas" panose="020B0609020204030204" pitchFamily="49" charset="0"/>
              </a:rPr>
              <a:t> A </a:t>
            </a:r>
            <a:r>
              <a:rPr lang="en-US" dirty="0">
                <a:solidFill>
                  <a:srgbClr val="0000FF"/>
                </a:solidFill>
                <a:latin typeface="Consolas" panose="020B0609020204030204" pitchFamily="49" charset="0"/>
                <a:ea typeface="ＭＳ Ｐゴシック" pitchFamily="34" charset="-128"/>
                <a:cs typeface="Consolas" panose="020B0609020204030204" pitchFamily="49" charset="0"/>
              </a:rPr>
              <a:t>&amp;</a:t>
            </a:r>
            <a:r>
              <a:rPr lang="en-US" dirty="0">
                <a:latin typeface="Consolas" panose="020B0609020204030204" pitchFamily="49" charset="0"/>
                <a:ea typeface="ＭＳ Ｐゴシック" pitchFamily="34" charset="-128"/>
                <a:cs typeface="Consolas" panose="020B0609020204030204" pitchFamily="49" charset="0"/>
              </a:rPr>
              <a:t> B</a:t>
            </a:r>
            <a:r>
              <a:rPr lang="en-US" dirty="0">
                <a:solidFill>
                  <a:srgbClr val="0000FF"/>
                </a:solidFill>
                <a:latin typeface="Consolas" panose="020B0609020204030204" pitchFamily="49" charset="0"/>
                <a:ea typeface="ＭＳ Ｐゴシック" pitchFamily="34" charset="-128"/>
                <a:cs typeface="Consolas" panose="020B0609020204030204" pitchFamily="49" charset="0"/>
              </a:rPr>
              <a:t>; </a:t>
            </a:r>
          </a:p>
          <a:p>
            <a:pPr marL="0" indent="0" eaLnBrk="1" hangingPunct="1"/>
            <a:r>
              <a:rPr lang="en-US" i="1" dirty="0">
                <a:solidFill>
                  <a:srgbClr val="0000FF"/>
                </a:solidFill>
                <a:latin typeface="Consolas" panose="020B0609020204030204" pitchFamily="49" charset="0"/>
                <a:ea typeface="ＭＳ Ｐゴシック" pitchFamily="34" charset="-128"/>
                <a:cs typeface="Consolas" panose="020B0609020204030204" pitchFamily="49" charset="0"/>
              </a:rPr>
              <a:t>	</a:t>
            </a:r>
            <a:r>
              <a:rPr lang="en-US" i="1" dirty="0">
                <a:solidFill>
                  <a:srgbClr val="008000"/>
                </a:solidFill>
                <a:latin typeface="Consolas" panose="020B0609020204030204" pitchFamily="49" charset="0"/>
                <a:ea typeface="ＭＳ Ｐゴシック" pitchFamily="34" charset="-128"/>
                <a:cs typeface="Consolas" panose="020B0609020204030204" pitchFamily="49" charset="0"/>
              </a:rPr>
              <a:t>// result[0] = A[0] &amp; B[0]; result[1] = A[1] &amp; B[1]; …</a:t>
            </a:r>
          </a:p>
          <a:p>
            <a:pPr eaLnBrk="1" hangingPunct="1">
              <a:buAutoNum type="arabicPeriod" startAt="8"/>
            </a:pPr>
            <a:endParaRPr lang="en-US" altLang="en-US" dirty="0">
              <a:solidFill>
                <a:srgbClr val="0000FF"/>
              </a:solidFill>
              <a:latin typeface="Consolas" panose="020B0609020204030204" pitchFamily="49" charset="0"/>
              <a:cs typeface="Consolas" panose="020B0609020204030204" pitchFamily="49" charset="0"/>
            </a:endParaRPr>
          </a:p>
        </p:txBody>
      </p:sp>
      <p:sp>
        <p:nvSpPr>
          <p:cNvPr id="2" name="Slide Number Placeholder 1"/>
          <p:cNvSpPr>
            <a:spLocks noGrp="1"/>
          </p:cNvSpPr>
          <p:nvPr>
            <p:ph type="sldNum" sz="quarter" idx="12"/>
          </p:nvPr>
        </p:nvSpPr>
        <p:spPr/>
        <p:txBody>
          <a:bodyPr/>
          <a:lstStyle/>
          <a:p>
            <a:fld id="{91428E00-80DD-2147-9602-1B9AC9547B01}" type="slidenum">
              <a:rPr lang="en-US" smtClean="0"/>
              <a:t>34</a:t>
            </a:fld>
            <a:endParaRPr lang="en-US"/>
          </a:p>
        </p:txBody>
      </p:sp>
      <p:sp>
        <p:nvSpPr>
          <p:cNvPr id="4" name="Footer Placeholder 3">
            <a:extLst>
              <a:ext uri="{FF2B5EF4-FFF2-40B4-BE49-F238E27FC236}">
                <a16:creationId xmlns:a16="http://schemas.microsoft.com/office/drawing/2014/main" id="{8E707B04-58F3-FD43-81CC-41F5375B8278}"/>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9846533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Boolean Expressions Revisited</a:t>
            </a:r>
          </a:p>
        </p:txBody>
      </p:sp>
      <p:sp>
        <p:nvSpPr>
          <p:cNvPr id="3" name="Content Placeholder 2"/>
          <p:cNvSpPr>
            <a:spLocks noGrp="1"/>
          </p:cNvSpPr>
          <p:nvPr>
            <p:ph idx="1"/>
          </p:nvPr>
        </p:nvSpPr>
        <p:spPr/>
        <p:txBody>
          <a:bodyPr/>
          <a:lstStyle/>
          <a:p>
            <a:r>
              <a:rPr lang="en-US" dirty="0"/>
              <a:t>When applied to two operands </a:t>
            </a:r>
            <a:r>
              <a:rPr lang="en-US" b="1" dirty="0">
                <a:solidFill>
                  <a:srgbClr val="0000FF"/>
                </a:solidFill>
              </a:rPr>
              <a:t>&amp;</a:t>
            </a:r>
            <a:r>
              <a:rPr lang="en-US" dirty="0"/>
              <a:t>, </a:t>
            </a:r>
            <a:r>
              <a:rPr lang="en-US" b="1" dirty="0">
                <a:solidFill>
                  <a:srgbClr val="0000FF"/>
                </a:solidFill>
              </a:rPr>
              <a:t>|</a:t>
            </a:r>
            <a:r>
              <a:rPr lang="en-US" dirty="0"/>
              <a:t>, </a:t>
            </a:r>
            <a:r>
              <a:rPr lang="en-US" b="1" dirty="0">
                <a:solidFill>
                  <a:srgbClr val="0000FF"/>
                </a:solidFill>
              </a:rPr>
              <a:t>^ </a:t>
            </a:r>
            <a:r>
              <a:rPr lang="en-US" dirty="0"/>
              <a:t>are “bit-wise” </a:t>
            </a:r>
          </a:p>
          <a:p>
            <a:r>
              <a:rPr lang="en-US" dirty="0"/>
              <a:t>Bitwise means the operators operate individually on each bit in a bus.</a:t>
            </a:r>
          </a:p>
          <a:p>
            <a:r>
              <a:rPr lang="en-US" dirty="0"/>
              <a:t>Also </a:t>
            </a:r>
            <a:r>
              <a:rPr lang="en-US" b="1" dirty="0">
                <a:solidFill>
                  <a:srgbClr val="0000FF"/>
                </a:solidFill>
              </a:rPr>
              <a:t>~</a:t>
            </a:r>
            <a:r>
              <a:rPr lang="en-US" dirty="0"/>
              <a:t> is bitwise.	</a:t>
            </a:r>
          </a:p>
        </p:txBody>
      </p:sp>
      <p:sp>
        <p:nvSpPr>
          <p:cNvPr id="4" name="TextBox 3"/>
          <p:cNvSpPr txBox="1"/>
          <p:nvPr/>
        </p:nvSpPr>
        <p:spPr>
          <a:xfrm>
            <a:off x="6629400" y="6488668"/>
            <a:ext cx="1752600" cy="369332"/>
          </a:xfrm>
          <a:prstGeom prst="rect">
            <a:avLst/>
          </a:prstGeom>
          <a:noFill/>
        </p:spPr>
        <p:txBody>
          <a:bodyPr wrap="square" rtlCol="0">
            <a:spAutoFit/>
          </a:bodyPr>
          <a:lstStyle/>
          <a:p>
            <a:r>
              <a:rPr lang="en-US" dirty="0">
                <a:solidFill>
                  <a:schemeClr val="tx1">
                    <a:lumMod val="50000"/>
                    <a:lumOff val="50000"/>
                  </a:schemeClr>
                </a:solidFill>
              </a:rPr>
              <a:t>Text: Dally §3.6</a:t>
            </a:r>
          </a:p>
        </p:txBody>
      </p:sp>
      <p:sp>
        <p:nvSpPr>
          <p:cNvPr id="6" name="Slide Number Placeholder 5"/>
          <p:cNvSpPr>
            <a:spLocks noGrp="1"/>
          </p:cNvSpPr>
          <p:nvPr>
            <p:ph type="sldNum" sz="quarter" idx="12"/>
          </p:nvPr>
        </p:nvSpPr>
        <p:spPr/>
        <p:txBody>
          <a:bodyPr/>
          <a:lstStyle/>
          <a:p>
            <a:fld id="{91428E00-80DD-2147-9602-1B9AC9547B01}" type="slidenum">
              <a:rPr lang="en-US" smtClean="0"/>
              <a:t>35</a:t>
            </a:fld>
            <a:endParaRPr lang="en-US"/>
          </a:p>
        </p:txBody>
      </p:sp>
      <p:sp>
        <p:nvSpPr>
          <p:cNvPr id="7" name="Footer Placeholder 6">
            <a:extLst>
              <a:ext uri="{FF2B5EF4-FFF2-40B4-BE49-F238E27FC236}">
                <a16:creationId xmlns:a16="http://schemas.microsoft.com/office/drawing/2014/main" id="{B72A0B5B-8807-AE46-B96E-D61240D7A24C}"/>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32103851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Busses and Booleans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704880"/>
            <a:ext cx="3533775" cy="347063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2615467"/>
            <a:ext cx="3365500" cy="1649455"/>
          </a:xfrm>
          <a:prstGeom prst="rect">
            <a:avLst/>
          </a:prstGeom>
        </p:spPr>
      </p:pic>
      <p:pic>
        <p:nvPicPr>
          <p:cNvPr id="7" name="Picture 6" descr="Flachbandkabel.jpg"/>
          <p:cNvPicPr>
            <a:picLocks noChangeAspect="1"/>
          </p:cNvPicPr>
          <p:nvPr/>
        </p:nvPicPr>
        <p:blipFill>
          <a:blip r:embed="rId4"/>
          <a:stretch>
            <a:fillRect/>
          </a:stretch>
        </p:blipFill>
        <p:spPr>
          <a:xfrm>
            <a:off x="7494814" y="0"/>
            <a:ext cx="1649186" cy="2164558"/>
          </a:xfrm>
          <a:prstGeom prst="rect">
            <a:avLst/>
          </a:prstGeom>
        </p:spPr>
      </p:pic>
      <p:sp>
        <p:nvSpPr>
          <p:cNvPr id="8" name="Rectangle 7"/>
          <p:cNvSpPr/>
          <p:nvPr/>
        </p:nvSpPr>
        <p:spPr>
          <a:xfrm>
            <a:off x="609600" y="1417638"/>
            <a:ext cx="914400" cy="3992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552534" y="1600200"/>
            <a:ext cx="1857665" cy="3992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390575" y="2459486"/>
            <a:ext cx="1524826" cy="2851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422556" y="2038290"/>
            <a:ext cx="1454244" cy="400110"/>
          </a:xfrm>
          <a:prstGeom prst="rect">
            <a:avLst/>
          </a:prstGeom>
          <a:noFill/>
        </p:spPr>
        <p:txBody>
          <a:bodyPr wrap="none" rtlCol="0">
            <a:spAutoFit/>
          </a:bodyPr>
          <a:lstStyle/>
          <a:p>
            <a:r>
              <a:rPr lang="en-US" sz="2000" dirty="0">
                <a:latin typeface="Consolas" charset="0"/>
                <a:ea typeface="Consolas" charset="0"/>
                <a:cs typeface="Consolas" charset="0"/>
              </a:rPr>
              <a:t>result[0]</a:t>
            </a:r>
          </a:p>
        </p:txBody>
      </p:sp>
      <p:sp>
        <p:nvSpPr>
          <p:cNvPr id="12" name="TextBox 11"/>
          <p:cNvSpPr txBox="1"/>
          <p:nvPr/>
        </p:nvSpPr>
        <p:spPr>
          <a:xfrm>
            <a:off x="3398743" y="2876490"/>
            <a:ext cx="1454244" cy="400110"/>
          </a:xfrm>
          <a:prstGeom prst="rect">
            <a:avLst/>
          </a:prstGeom>
          <a:noFill/>
        </p:spPr>
        <p:txBody>
          <a:bodyPr wrap="none" rtlCol="0">
            <a:spAutoFit/>
          </a:bodyPr>
          <a:lstStyle/>
          <a:p>
            <a:r>
              <a:rPr lang="en-US" sz="2000" dirty="0">
                <a:latin typeface="Consolas" charset="0"/>
                <a:ea typeface="Consolas" charset="0"/>
                <a:cs typeface="Consolas" charset="0"/>
              </a:rPr>
              <a:t>result[1]</a:t>
            </a:r>
          </a:p>
        </p:txBody>
      </p:sp>
      <p:sp>
        <p:nvSpPr>
          <p:cNvPr id="13" name="TextBox 12"/>
          <p:cNvSpPr txBox="1"/>
          <p:nvPr/>
        </p:nvSpPr>
        <p:spPr>
          <a:xfrm>
            <a:off x="3398743" y="3629888"/>
            <a:ext cx="1454244" cy="400110"/>
          </a:xfrm>
          <a:prstGeom prst="rect">
            <a:avLst/>
          </a:prstGeom>
          <a:noFill/>
        </p:spPr>
        <p:txBody>
          <a:bodyPr wrap="none" rtlCol="0">
            <a:spAutoFit/>
          </a:bodyPr>
          <a:lstStyle/>
          <a:p>
            <a:r>
              <a:rPr lang="en-US" sz="2000" dirty="0">
                <a:latin typeface="Consolas" charset="0"/>
                <a:ea typeface="Consolas" charset="0"/>
                <a:cs typeface="Consolas" charset="0"/>
              </a:rPr>
              <a:t>result[2]</a:t>
            </a:r>
          </a:p>
        </p:txBody>
      </p:sp>
      <p:sp>
        <p:nvSpPr>
          <p:cNvPr id="14" name="TextBox 13"/>
          <p:cNvSpPr txBox="1"/>
          <p:nvPr/>
        </p:nvSpPr>
        <p:spPr>
          <a:xfrm>
            <a:off x="3422556" y="4411270"/>
            <a:ext cx="1454244" cy="400110"/>
          </a:xfrm>
          <a:prstGeom prst="rect">
            <a:avLst/>
          </a:prstGeom>
          <a:noFill/>
        </p:spPr>
        <p:txBody>
          <a:bodyPr wrap="none" rtlCol="0">
            <a:spAutoFit/>
          </a:bodyPr>
          <a:lstStyle/>
          <a:p>
            <a:r>
              <a:rPr lang="en-US" sz="2000">
                <a:latin typeface="Consolas" charset="0"/>
                <a:ea typeface="Consolas" charset="0"/>
                <a:cs typeface="Consolas" charset="0"/>
              </a:rPr>
              <a:t>result[3]</a:t>
            </a:r>
            <a:endParaRPr lang="en-US" sz="2000" dirty="0">
              <a:latin typeface="Consolas" charset="0"/>
              <a:ea typeface="Consolas" charset="0"/>
              <a:cs typeface="Consolas" charset="0"/>
            </a:endParaRPr>
          </a:p>
        </p:txBody>
      </p:sp>
      <p:sp>
        <p:nvSpPr>
          <p:cNvPr id="15" name="TextBox 14"/>
          <p:cNvSpPr txBox="1"/>
          <p:nvPr/>
        </p:nvSpPr>
        <p:spPr>
          <a:xfrm>
            <a:off x="892365" y="1869173"/>
            <a:ext cx="748923" cy="707886"/>
          </a:xfrm>
          <a:prstGeom prst="rect">
            <a:avLst/>
          </a:prstGeom>
          <a:noFill/>
        </p:spPr>
        <p:txBody>
          <a:bodyPr wrap="none" rtlCol="0">
            <a:spAutoFit/>
          </a:bodyPr>
          <a:lstStyle/>
          <a:p>
            <a:r>
              <a:rPr lang="en-US" sz="2000" dirty="0">
                <a:latin typeface="Consolas" charset="0"/>
                <a:ea typeface="Consolas" charset="0"/>
                <a:cs typeface="Consolas" charset="0"/>
              </a:rPr>
              <a:t>A[0]</a:t>
            </a:r>
          </a:p>
          <a:p>
            <a:r>
              <a:rPr lang="en-US" sz="2000" dirty="0">
                <a:latin typeface="Consolas" charset="0"/>
                <a:ea typeface="Consolas" charset="0"/>
                <a:cs typeface="Consolas" charset="0"/>
              </a:rPr>
              <a:t>B[0]</a:t>
            </a:r>
          </a:p>
        </p:txBody>
      </p:sp>
      <p:sp>
        <p:nvSpPr>
          <p:cNvPr id="16" name="TextBox 15"/>
          <p:cNvSpPr txBox="1"/>
          <p:nvPr/>
        </p:nvSpPr>
        <p:spPr>
          <a:xfrm>
            <a:off x="892365" y="2628609"/>
            <a:ext cx="748923" cy="707886"/>
          </a:xfrm>
          <a:prstGeom prst="rect">
            <a:avLst/>
          </a:prstGeom>
          <a:noFill/>
        </p:spPr>
        <p:txBody>
          <a:bodyPr wrap="none" rtlCol="0">
            <a:spAutoFit/>
          </a:bodyPr>
          <a:lstStyle/>
          <a:p>
            <a:r>
              <a:rPr lang="en-US" sz="2000" dirty="0">
                <a:latin typeface="Consolas" charset="0"/>
                <a:ea typeface="Consolas" charset="0"/>
                <a:cs typeface="Consolas" charset="0"/>
              </a:rPr>
              <a:t>A[1]</a:t>
            </a:r>
          </a:p>
          <a:p>
            <a:r>
              <a:rPr lang="en-US" sz="2000" dirty="0">
                <a:latin typeface="Consolas" charset="0"/>
                <a:ea typeface="Consolas" charset="0"/>
                <a:cs typeface="Consolas" charset="0"/>
              </a:rPr>
              <a:t>B[1]</a:t>
            </a:r>
          </a:p>
        </p:txBody>
      </p:sp>
      <p:sp>
        <p:nvSpPr>
          <p:cNvPr id="17" name="TextBox 16"/>
          <p:cNvSpPr txBox="1"/>
          <p:nvPr/>
        </p:nvSpPr>
        <p:spPr>
          <a:xfrm>
            <a:off x="927405" y="3476000"/>
            <a:ext cx="748923" cy="707886"/>
          </a:xfrm>
          <a:prstGeom prst="rect">
            <a:avLst/>
          </a:prstGeom>
          <a:noFill/>
        </p:spPr>
        <p:txBody>
          <a:bodyPr wrap="none" rtlCol="0">
            <a:spAutoFit/>
          </a:bodyPr>
          <a:lstStyle/>
          <a:p>
            <a:r>
              <a:rPr lang="en-US" sz="2000" dirty="0">
                <a:latin typeface="Consolas" charset="0"/>
                <a:ea typeface="Consolas" charset="0"/>
                <a:cs typeface="Consolas" charset="0"/>
              </a:rPr>
              <a:t>A[2]</a:t>
            </a:r>
          </a:p>
          <a:p>
            <a:r>
              <a:rPr lang="en-US" sz="2000" dirty="0">
                <a:latin typeface="Consolas" charset="0"/>
                <a:ea typeface="Consolas" charset="0"/>
                <a:cs typeface="Consolas" charset="0"/>
              </a:rPr>
              <a:t>B[2]</a:t>
            </a:r>
          </a:p>
        </p:txBody>
      </p:sp>
      <p:sp>
        <p:nvSpPr>
          <p:cNvPr id="18" name="TextBox 17"/>
          <p:cNvSpPr txBox="1"/>
          <p:nvPr/>
        </p:nvSpPr>
        <p:spPr>
          <a:xfrm>
            <a:off x="922921" y="4265953"/>
            <a:ext cx="748923" cy="707886"/>
          </a:xfrm>
          <a:prstGeom prst="rect">
            <a:avLst/>
          </a:prstGeom>
          <a:noFill/>
        </p:spPr>
        <p:txBody>
          <a:bodyPr wrap="none" rtlCol="0">
            <a:spAutoFit/>
          </a:bodyPr>
          <a:lstStyle/>
          <a:p>
            <a:r>
              <a:rPr lang="en-US" sz="2000" dirty="0">
                <a:latin typeface="Consolas" charset="0"/>
                <a:ea typeface="Consolas" charset="0"/>
                <a:cs typeface="Consolas" charset="0"/>
              </a:rPr>
              <a:t>A[3]</a:t>
            </a:r>
          </a:p>
          <a:p>
            <a:r>
              <a:rPr lang="en-US" sz="2000" dirty="0">
                <a:latin typeface="Consolas" charset="0"/>
                <a:ea typeface="Consolas" charset="0"/>
                <a:cs typeface="Consolas" charset="0"/>
              </a:rPr>
              <a:t>B[3]</a:t>
            </a:r>
          </a:p>
        </p:txBody>
      </p:sp>
      <p:sp>
        <p:nvSpPr>
          <p:cNvPr id="19" name="TextBox 18"/>
          <p:cNvSpPr txBox="1"/>
          <p:nvPr/>
        </p:nvSpPr>
        <p:spPr>
          <a:xfrm>
            <a:off x="5181600" y="3086251"/>
            <a:ext cx="325730" cy="707886"/>
          </a:xfrm>
          <a:prstGeom prst="rect">
            <a:avLst/>
          </a:prstGeom>
          <a:noFill/>
        </p:spPr>
        <p:txBody>
          <a:bodyPr wrap="none" rtlCol="0">
            <a:spAutoFit/>
          </a:bodyPr>
          <a:lstStyle/>
          <a:p>
            <a:r>
              <a:rPr lang="en-US" sz="2000" dirty="0">
                <a:latin typeface="Consolas" charset="0"/>
                <a:ea typeface="Consolas" charset="0"/>
                <a:cs typeface="Consolas" charset="0"/>
              </a:rPr>
              <a:t>A</a:t>
            </a:r>
          </a:p>
          <a:p>
            <a:r>
              <a:rPr lang="en-US" sz="2000" dirty="0">
                <a:latin typeface="Consolas" charset="0"/>
                <a:ea typeface="Consolas" charset="0"/>
                <a:cs typeface="Consolas" charset="0"/>
              </a:rPr>
              <a:t>B</a:t>
            </a:r>
          </a:p>
        </p:txBody>
      </p:sp>
      <p:sp>
        <p:nvSpPr>
          <p:cNvPr id="20" name="TextBox 19"/>
          <p:cNvSpPr txBox="1"/>
          <p:nvPr/>
        </p:nvSpPr>
        <p:spPr>
          <a:xfrm>
            <a:off x="7370336" y="3240139"/>
            <a:ext cx="1031051" cy="400110"/>
          </a:xfrm>
          <a:prstGeom prst="rect">
            <a:avLst/>
          </a:prstGeom>
          <a:noFill/>
        </p:spPr>
        <p:txBody>
          <a:bodyPr wrap="none" rtlCol="0">
            <a:spAutoFit/>
          </a:bodyPr>
          <a:lstStyle/>
          <a:p>
            <a:r>
              <a:rPr lang="en-US" sz="2000" dirty="0">
                <a:latin typeface="Consolas" charset="0"/>
                <a:ea typeface="Consolas" charset="0"/>
                <a:cs typeface="Consolas" charset="0"/>
              </a:rPr>
              <a:t>result</a:t>
            </a:r>
          </a:p>
        </p:txBody>
      </p:sp>
      <p:cxnSp>
        <p:nvCxnSpPr>
          <p:cNvPr id="22" name="Straight Connector 21"/>
          <p:cNvCxnSpPr/>
          <p:nvPr/>
        </p:nvCxnSpPr>
        <p:spPr>
          <a:xfrm>
            <a:off x="5029200" y="1417638"/>
            <a:ext cx="0" cy="4175124"/>
          </a:xfrm>
          <a:prstGeom prst="line">
            <a:avLst/>
          </a:prstGeom>
        </p:spPr>
        <p:style>
          <a:lnRef idx="2">
            <a:schemeClr val="accent1"/>
          </a:lnRef>
          <a:fillRef idx="0">
            <a:schemeClr val="accent1"/>
          </a:fillRef>
          <a:effectRef idx="1">
            <a:schemeClr val="accent1"/>
          </a:effectRef>
          <a:fontRef idx="minor">
            <a:schemeClr val="tx1"/>
          </a:fontRef>
        </p:style>
      </p:cxnSp>
      <p:sp>
        <p:nvSpPr>
          <p:cNvPr id="24" name="Slide Number Placeholder 23"/>
          <p:cNvSpPr>
            <a:spLocks noGrp="1"/>
          </p:cNvSpPr>
          <p:nvPr>
            <p:ph type="sldNum" sz="quarter" idx="12"/>
          </p:nvPr>
        </p:nvSpPr>
        <p:spPr/>
        <p:txBody>
          <a:bodyPr/>
          <a:lstStyle/>
          <a:p>
            <a:fld id="{91428E00-80DD-2147-9602-1B9AC9547B01}" type="slidenum">
              <a:rPr lang="en-US" smtClean="0"/>
              <a:t>36</a:t>
            </a:fld>
            <a:endParaRPr lang="en-US"/>
          </a:p>
        </p:txBody>
      </p:sp>
      <p:sp>
        <p:nvSpPr>
          <p:cNvPr id="3" name="TextBox 2">
            <a:extLst>
              <a:ext uri="{FF2B5EF4-FFF2-40B4-BE49-F238E27FC236}">
                <a16:creationId xmlns:a16="http://schemas.microsoft.com/office/drawing/2014/main" id="{43D6F43A-0F0B-004B-BA48-99D48D00F7FC}"/>
              </a:ext>
            </a:extLst>
          </p:cNvPr>
          <p:cNvSpPr txBox="1"/>
          <p:nvPr/>
        </p:nvSpPr>
        <p:spPr>
          <a:xfrm>
            <a:off x="415829" y="1313518"/>
            <a:ext cx="4065537" cy="646331"/>
          </a:xfrm>
          <a:prstGeom prst="rect">
            <a:avLst/>
          </a:prstGeom>
          <a:noFill/>
        </p:spPr>
        <p:txBody>
          <a:bodyPr wrap="none" rtlCol="0">
            <a:spAutoFit/>
          </a:bodyPr>
          <a:lstStyle/>
          <a:p>
            <a:r>
              <a:rPr lang="en-US" b="1" dirty="0">
                <a:solidFill>
                  <a:srgbClr val="C00000"/>
                </a:solidFill>
                <a:latin typeface="Consolas" panose="020B0609020204030204" pitchFamily="49" charset="0"/>
                <a:ea typeface="ＭＳ Ｐゴシック" pitchFamily="34" charset="-128"/>
                <a:cs typeface="Consolas" panose="020B0609020204030204" pitchFamily="49" charset="0"/>
              </a:rPr>
              <a:t>	wire </a:t>
            </a:r>
            <a:r>
              <a:rPr lang="en-US"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dirty="0">
                <a:latin typeface="Consolas" panose="020B0609020204030204" pitchFamily="49" charset="0"/>
                <a:ea typeface="ＭＳ Ｐゴシック" pitchFamily="34" charset="-128"/>
                <a:cs typeface="Consolas" panose="020B0609020204030204" pitchFamily="49" charset="0"/>
              </a:rPr>
              <a:t>3</a:t>
            </a:r>
            <a:r>
              <a:rPr lang="en-US"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dirty="0">
                <a:latin typeface="Consolas" panose="020B0609020204030204" pitchFamily="49" charset="0"/>
                <a:ea typeface="ＭＳ Ｐゴシック" pitchFamily="34" charset="-128"/>
                <a:cs typeface="Consolas" panose="020B0609020204030204" pitchFamily="49" charset="0"/>
              </a:rPr>
              <a:t>0</a:t>
            </a:r>
            <a:r>
              <a:rPr lang="en-US"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dirty="0">
                <a:latin typeface="Consolas" panose="020B0609020204030204" pitchFamily="49" charset="0"/>
                <a:ea typeface="ＭＳ Ｐゴシック" pitchFamily="34" charset="-128"/>
                <a:cs typeface="Consolas" panose="020B0609020204030204" pitchFamily="49" charset="0"/>
              </a:rPr>
              <a:t> result </a:t>
            </a:r>
            <a:r>
              <a:rPr lang="en-US"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dirty="0">
                <a:latin typeface="Consolas" panose="020B0609020204030204" pitchFamily="49" charset="0"/>
                <a:ea typeface="ＭＳ Ｐゴシック" pitchFamily="34" charset="-128"/>
                <a:cs typeface="Consolas" panose="020B0609020204030204" pitchFamily="49" charset="0"/>
              </a:rPr>
              <a:t> A </a:t>
            </a:r>
            <a:r>
              <a:rPr lang="en-US" dirty="0">
                <a:solidFill>
                  <a:srgbClr val="0000FF"/>
                </a:solidFill>
                <a:latin typeface="Consolas" panose="020B0609020204030204" pitchFamily="49" charset="0"/>
                <a:ea typeface="ＭＳ Ｐゴシック" pitchFamily="34" charset="-128"/>
                <a:cs typeface="Consolas" panose="020B0609020204030204" pitchFamily="49" charset="0"/>
              </a:rPr>
              <a:t>&amp;</a:t>
            </a:r>
            <a:r>
              <a:rPr lang="en-US" dirty="0">
                <a:latin typeface="Consolas" panose="020B0609020204030204" pitchFamily="49" charset="0"/>
                <a:ea typeface="ＭＳ Ｐゴシック" pitchFamily="34" charset="-128"/>
                <a:cs typeface="Consolas" panose="020B0609020204030204" pitchFamily="49" charset="0"/>
              </a:rPr>
              <a:t> B</a:t>
            </a:r>
            <a:r>
              <a:rPr lang="en-US" dirty="0">
                <a:solidFill>
                  <a:srgbClr val="0000FF"/>
                </a:solidFill>
                <a:latin typeface="Consolas" panose="020B0609020204030204" pitchFamily="49" charset="0"/>
                <a:ea typeface="ＭＳ Ｐゴシック" pitchFamily="34" charset="-128"/>
                <a:cs typeface="Consolas" panose="020B0609020204030204" pitchFamily="49" charset="0"/>
              </a:rPr>
              <a:t>; </a:t>
            </a:r>
          </a:p>
          <a:p>
            <a:r>
              <a:rPr lang="en-US" i="1" dirty="0">
                <a:solidFill>
                  <a:srgbClr val="0000FF"/>
                </a:solidFill>
                <a:latin typeface="Consolas" panose="020B0609020204030204" pitchFamily="49" charset="0"/>
                <a:ea typeface="ＭＳ Ｐゴシック" pitchFamily="34" charset="-128"/>
                <a:cs typeface="Consolas" panose="020B0609020204030204" pitchFamily="49" charset="0"/>
              </a:rPr>
              <a:t>	</a:t>
            </a:r>
            <a:endParaRPr lang="en-US" dirty="0"/>
          </a:p>
        </p:txBody>
      </p:sp>
      <p:sp>
        <p:nvSpPr>
          <p:cNvPr id="21" name="Footer Placeholder 20">
            <a:extLst>
              <a:ext uri="{FF2B5EF4-FFF2-40B4-BE49-F238E27FC236}">
                <a16:creationId xmlns:a16="http://schemas.microsoft.com/office/drawing/2014/main" id="{B9A19B17-69F6-B143-AD42-9484C5A832BB}"/>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339141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28600"/>
            <a:ext cx="8229600" cy="1143000"/>
          </a:xfrm>
        </p:spPr>
        <p:txBody>
          <a:bodyPr/>
          <a:lstStyle/>
          <a:p>
            <a:pPr eaLnBrk="1" hangingPunct="1"/>
            <a:r>
              <a:rPr lang="en-US" altLang="en-US" dirty="0"/>
              <a:t>Cool things™, continued…</a:t>
            </a:r>
            <a:endParaRPr lang="en-CA" altLang="en-US" dirty="0"/>
          </a:p>
        </p:txBody>
      </p:sp>
      <p:sp>
        <p:nvSpPr>
          <p:cNvPr id="29699" name="Text Box 4"/>
          <p:cNvSpPr txBox="1">
            <a:spLocks noChangeArrowheads="1"/>
          </p:cNvSpPr>
          <p:nvPr/>
        </p:nvSpPr>
        <p:spPr bwMode="auto">
          <a:xfrm>
            <a:off x="431800" y="763588"/>
            <a:ext cx="8534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dirty="0">
              <a:solidFill>
                <a:srgbClr val="0000FF"/>
              </a:solidFill>
              <a:latin typeface="Consolas" panose="020B0609020204030204" pitchFamily="49" charset="0"/>
              <a:cs typeface="Consolas" panose="020B0609020204030204" pitchFamily="49" charset="0"/>
            </a:endParaRPr>
          </a:p>
          <a:p>
            <a:pPr marL="0" indent="0" eaLnBrk="1" hangingPunct="1"/>
            <a:r>
              <a:rPr lang="en-US" altLang="en-US" dirty="0">
                <a:latin typeface="Consolas" panose="020B0609020204030204" pitchFamily="49" charset="0"/>
                <a:cs typeface="Consolas" panose="020B0609020204030204" pitchFamily="49" charset="0"/>
              </a:rPr>
              <a:t>9. You can OR </a:t>
            </a:r>
            <a:r>
              <a:rPr lang="en-US" altLang="en-US" dirty="0" err="1">
                <a:latin typeface="Consolas" panose="020B0609020204030204" pitchFamily="49" charset="0"/>
                <a:cs typeface="Consolas" panose="020B0609020204030204" pitchFamily="49" charset="0"/>
              </a:rPr>
              <a:t>or</a:t>
            </a:r>
            <a:r>
              <a:rPr lang="en-US" altLang="en-US" dirty="0">
                <a:latin typeface="Consolas" panose="020B0609020204030204" pitchFamily="49" charset="0"/>
                <a:cs typeface="Consolas" panose="020B0609020204030204" pitchFamily="49" charset="0"/>
              </a:rPr>
              <a:t> AND together bits using:</a:t>
            </a:r>
          </a:p>
          <a:p>
            <a:pPr eaLnBrk="1" hangingPunct="1">
              <a:buAutoNum type="arabicPeriod" startAt="8"/>
            </a:pPr>
            <a:endParaRPr lang="en-US" altLang="en-US" dirty="0">
              <a:latin typeface="Consolas" panose="020B0609020204030204" pitchFamily="49" charset="0"/>
              <a:cs typeface="Consolas" panose="020B0609020204030204" pitchFamily="49" charset="0"/>
            </a:endParaRPr>
          </a:p>
          <a:p>
            <a:pPr marL="0" indent="0" eaLnBrk="1" hangingPunct="1"/>
            <a:r>
              <a:rPr lang="en-US" b="1" dirty="0">
                <a:solidFill>
                  <a:srgbClr val="C00000"/>
                </a:solidFill>
                <a:latin typeface="Consolas" panose="020B0609020204030204" pitchFamily="49" charset="0"/>
                <a:ea typeface="ＭＳ Ｐゴシック" pitchFamily="34" charset="-128"/>
                <a:cs typeface="Consolas" panose="020B0609020204030204" pitchFamily="49" charset="0"/>
              </a:rPr>
              <a:t>	wire </a:t>
            </a:r>
            <a:r>
              <a:rPr lang="en-US" dirty="0">
                <a:latin typeface="Consolas" panose="020B0609020204030204" pitchFamily="49" charset="0"/>
                <a:ea typeface="ＭＳ Ｐゴシック" pitchFamily="34" charset="-128"/>
                <a:cs typeface="Consolas" panose="020B0609020204030204" pitchFamily="49" charset="0"/>
              </a:rPr>
              <a:t>result </a:t>
            </a:r>
            <a:r>
              <a:rPr lang="en-US"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dirty="0">
                <a:latin typeface="Consolas" panose="020B0609020204030204" pitchFamily="49" charset="0"/>
                <a:ea typeface="ＭＳ Ｐゴシック" pitchFamily="34" charset="-128"/>
                <a:cs typeface="Consolas" panose="020B0609020204030204" pitchFamily="49" charset="0"/>
              </a:rPr>
              <a:t> |A</a:t>
            </a:r>
            <a:r>
              <a:rPr lang="en-US" dirty="0">
                <a:solidFill>
                  <a:srgbClr val="0000FF"/>
                </a:solidFill>
                <a:latin typeface="Consolas" panose="020B0609020204030204" pitchFamily="49" charset="0"/>
                <a:ea typeface="ＭＳ Ｐゴシック" pitchFamily="34" charset="-128"/>
                <a:cs typeface="Consolas" panose="020B0609020204030204" pitchFamily="49" charset="0"/>
              </a:rPr>
              <a:t>; </a:t>
            </a:r>
            <a:r>
              <a:rPr lang="en-US" i="1" dirty="0">
                <a:solidFill>
                  <a:srgbClr val="008000"/>
                </a:solidFill>
                <a:latin typeface="Consolas" panose="020B0609020204030204" pitchFamily="49" charset="0"/>
                <a:ea typeface="ＭＳ Ｐゴシック" pitchFamily="34" charset="-128"/>
                <a:cs typeface="Consolas" panose="020B0609020204030204" pitchFamily="49" charset="0"/>
              </a:rPr>
              <a:t>// result = (A[0] | A[1] | A[2] | …  A[n-1])</a:t>
            </a:r>
          </a:p>
          <a:p>
            <a:pPr marL="0" indent="0" eaLnBrk="1" hangingPunct="1"/>
            <a:r>
              <a:rPr lang="en-US" i="1" dirty="0">
                <a:solidFill>
                  <a:srgbClr val="008000"/>
                </a:solidFill>
                <a:latin typeface="Consolas" panose="020B0609020204030204" pitchFamily="49" charset="0"/>
                <a:ea typeface="ＭＳ Ｐゴシック" pitchFamily="34" charset="-128"/>
                <a:cs typeface="Consolas" panose="020B0609020204030204" pitchFamily="49" charset="0"/>
              </a:rPr>
              <a:t>   	</a:t>
            </a:r>
            <a:r>
              <a:rPr lang="en-US" b="1" dirty="0">
                <a:solidFill>
                  <a:srgbClr val="C00000"/>
                </a:solidFill>
                <a:latin typeface="Consolas" panose="020B0609020204030204" pitchFamily="49" charset="0"/>
                <a:ea typeface="ＭＳ Ｐゴシック" pitchFamily="34" charset="-128"/>
                <a:cs typeface="Consolas" panose="020B0609020204030204" pitchFamily="49" charset="0"/>
              </a:rPr>
              <a:t>wire</a:t>
            </a:r>
            <a:r>
              <a:rPr lang="en-US" dirty="0">
                <a:latin typeface="Consolas" panose="020B0609020204030204" pitchFamily="49" charset="0"/>
                <a:ea typeface="ＭＳ Ｐゴシック" pitchFamily="34" charset="-128"/>
                <a:cs typeface="Consolas" panose="020B0609020204030204" pitchFamily="49" charset="0"/>
              </a:rPr>
              <a:t> foo </a:t>
            </a:r>
            <a:r>
              <a:rPr lang="en-US" dirty="0">
                <a:solidFill>
                  <a:srgbClr val="0000FF"/>
                </a:solidFill>
                <a:latin typeface="Consolas" panose="020B0609020204030204" pitchFamily="49" charset="0"/>
                <a:ea typeface="ＭＳ Ｐゴシック" pitchFamily="34" charset="-128"/>
                <a:cs typeface="Consolas" panose="020B0609020204030204" pitchFamily="49" charset="0"/>
              </a:rPr>
              <a:t>= &amp;</a:t>
            </a:r>
            <a:r>
              <a:rPr lang="en-US" dirty="0">
                <a:latin typeface="Consolas" panose="020B0609020204030204" pitchFamily="49" charset="0"/>
                <a:ea typeface="ＭＳ Ｐゴシック" pitchFamily="34" charset="-128"/>
                <a:cs typeface="Consolas" panose="020B0609020204030204" pitchFamily="49" charset="0"/>
              </a:rPr>
              <a:t>A</a:t>
            </a:r>
            <a:r>
              <a:rPr lang="en-US" dirty="0">
                <a:solidFill>
                  <a:srgbClr val="0000FF"/>
                </a:solidFill>
                <a:latin typeface="Consolas" panose="020B0609020204030204" pitchFamily="49" charset="0"/>
                <a:ea typeface="ＭＳ Ｐゴシック" pitchFamily="34" charset="-128"/>
                <a:cs typeface="Consolas" panose="020B0609020204030204" pitchFamily="49" charset="0"/>
              </a:rPr>
              <a:t>; </a:t>
            </a:r>
            <a:r>
              <a:rPr lang="en-US" i="1" dirty="0">
                <a:solidFill>
                  <a:srgbClr val="008000"/>
                </a:solidFill>
                <a:latin typeface="Consolas" panose="020B0609020204030204" pitchFamily="49" charset="0"/>
                <a:ea typeface="ＭＳ Ｐゴシック" pitchFamily="34" charset="-128"/>
                <a:cs typeface="Consolas" panose="020B0609020204030204" pitchFamily="49" charset="0"/>
              </a:rPr>
              <a:t>// foo = (A[0] &amp; A[1} &amp; A[2] &amp; …. A[n-1])</a:t>
            </a:r>
          </a:p>
          <a:p>
            <a:pPr eaLnBrk="1" hangingPunct="1">
              <a:buAutoNum type="arabicPeriod" startAt="8"/>
            </a:pPr>
            <a:endParaRPr lang="en-US" altLang="en-US" dirty="0">
              <a:solidFill>
                <a:srgbClr val="0000FF"/>
              </a:solidFill>
              <a:latin typeface="Consolas" panose="020B0609020204030204" pitchFamily="49" charset="0"/>
              <a:cs typeface="Consolas" panose="020B0609020204030204" pitchFamily="49"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2971800"/>
            <a:ext cx="4924389" cy="1643546"/>
          </a:xfrm>
          <a:prstGeom prst="rect">
            <a:avLst/>
          </a:prstGeom>
        </p:spPr>
      </p:pic>
      <p:sp>
        <p:nvSpPr>
          <p:cNvPr id="4" name="Slide Number Placeholder 3"/>
          <p:cNvSpPr>
            <a:spLocks noGrp="1"/>
          </p:cNvSpPr>
          <p:nvPr>
            <p:ph type="sldNum" sz="quarter" idx="12"/>
          </p:nvPr>
        </p:nvSpPr>
        <p:spPr/>
        <p:txBody>
          <a:bodyPr/>
          <a:lstStyle/>
          <a:p>
            <a:fld id="{91428E00-80DD-2147-9602-1B9AC9547B01}" type="slidenum">
              <a:rPr lang="en-US" smtClean="0"/>
              <a:t>37</a:t>
            </a:fld>
            <a:endParaRPr lang="en-US"/>
          </a:p>
        </p:txBody>
      </p:sp>
      <p:sp>
        <p:nvSpPr>
          <p:cNvPr id="5" name="Footer Placeholder 4">
            <a:extLst>
              <a:ext uri="{FF2B5EF4-FFF2-40B4-BE49-F238E27FC236}">
                <a16:creationId xmlns:a16="http://schemas.microsoft.com/office/drawing/2014/main" id="{8D40B35B-C0CF-AE45-83C6-2AE5FF0881F6}"/>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8753572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344C7A-0D93-FE43-BBB8-6C733ACB5A1E}" type="slidenum">
              <a:rPr lang="en-US" smtClean="0"/>
              <a:t>38</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667000"/>
            <a:ext cx="4391804" cy="2209800"/>
          </a:xfrm>
          <a:prstGeom prst="rect">
            <a:avLst/>
          </a:prstGeom>
        </p:spPr>
      </p:pic>
      <p:sp>
        <p:nvSpPr>
          <p:cNvPr id="6" name="TextBox 5"/>
          <p:cNvSpPr txBox="1"/>
          <p:nvPr/>
        </p:nvSpPr>
        <p:spPr>
          <a:xfrm>
            <a:off x="440377" y="4722912"/>
            <a:ext cx="3127779" cy="153888"/>
          </a:xfrm>
          <a:prstGeom prst="rect">
            <a:avLst/>
          </a:prstGeom>
          <a:noFill/>
        </p:spPr>
        <p:txBody>
          <a:bodyPr wrap="none" rtlCol="0">
            <a:spAutoFit/>
          </a:bodyPr>
          <a:lstStyle/>
          <a:p>
            <a:r>
              <a:rPr lang="en-US" sz="400" dirty="0">
                <a:solidFill>
                  <a:schemeClr val="bg1">
                    <a:lumMod val="65000"/>
                  </a:schemeClr>
                </a:solidFill>
              </a:rPr>
              <a:t>[http://</a:t>
            </a:r>
            <a:r>
              <a:rPr lang="en-US" sz="400" dirty="0" err="1">
                <a:solidFill>
                  <a:schemeClr val="bg1">
                    <a:lumMod val="65000"/>
                  </a:schemeClr>
                </a:solidFill>
              </a:rPr>
              <a:t>blogs.plos.org</a:t>
            </a:r>
            <a:r>
              <a:rPr lang="en-US" sz="400" dirty="0">
                <a:solidFill>
                  <a:schemeClr val="bg1">
                    <a:lumMod val="65000"/>
                  </a:schemeClr>
                </a:solidFill>
              </a:rPr>
              <a:t>/</a:t>
            </a:r>
            <a:r>
              <a:rPr lang="en-US" sz="400" dirty="0" err="1">
                <a:solidFill>
                  <a:schemeClr val="bg1">
                    <a:lumMod val="65000"/>
                  </a:schemeClr>
                </a:solidFill>
              </a:rPr>
              <a:t>obesitypanacea</a:t>
            </a:r>
            <a:r>
              <a:rPr lang="en-US" sz="400" dirty="0">
                <a:solidFill>
                  <a:schemeClr val="bg1">
                    <a:lumMod val="65000"/>
                  </a:schemeClr>
                </a:solidFill>
              </a:rPr>
              <a:t>/2011/02/25/turn-down-your-thermostat-to-lose-weight-suggests-new-study-dripping-with-sarcasm/]</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518319"/>
            <a:ext cx="3489988" cy="3581400"/>
          </a:xfrm>
          <a:prstGeom prst="rect">
            <a:avLst/>
          </a:prstGeom>
        </p:spPr>
      </p:pic>
      <p:sp>
        <p:nvSpPr>
          <p:cNvPr id="8" name="TextBox 7"/>
          <p:cNvSpPr txBox="1"/>
          <p:nvPr/>
        </p:nvSpPr>
        <p:spPr>
          <a:xfrm>
            <a:off x="5897254" y="3435578"/>
            <a:ext cx="2789546" cy="215444"/>
          </a:xfrm>
          <a:prstGeom prst="rect">
            <a:avLst/>
          </a:prstGeom>
          <a:noFill/>
        </p:spPr>
        <p:txBody>
          <a:bodyPr wrap="none" rtlCol="0">
            <a:spAutoFit/>
          </a:bodyPr>
          <a:lstStyle/>
          <a:p>
            <a:r>
              <a:rPr lang="en-US" sz="800" dirty="0">
                <a:solidFill>
                  <a:schemeClr val="bg1">
                    <a:lumMod val="85000"/>
                  </a:schemeClr>
                </a:solidFill>
              </a:rPr>
              <a:t>[http://</a:t>
            </a:r>
            <a:r>
              <a:rPr lang="en-US" sz="800" dirty="0" err="1">
                <a:solidFill>
                  <a:schemeClr val="bg1">
                    <a:lumMod val="85000"/>
                  </a:schemeClr>
                </a:solidFill>
              </a:rPr>
              <a:t>www.clipartpanda.com</a:t>
            </a:r>
            <a:r>
              <a:rPr lang="en-US" sz="800" dirty="0">
                <a:solidFill>
                  <a:schemeClr val="bg1">
                    <a:lumMod val="85000"/>
                  </a:schemeClr>
                </a:solidFill>
              </a:rPr>
              <a:t>/categories/cute-house-clipart]</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3804" y="4504632"/>
            <a:ext cx="2190379" cy="1503360"/>
          </a:xfrm>
          <a:prstGeom prst="rect">
            <a:avLst/>
          </a:prstGeom>
        </p:spPr>
      </p:pic>
      <p:sp>
        <p:nvSpPr>
          <p:cNvPr id="10" name="Rectangle 2"/>
          <p:cNvSpPr>
            <a:spLocks noGrp="1" noChangeArrowheads="1"/>
          </p:cNvSpPr>
          <p:nvPr>
            <p:ph type="title"/>
          </p:nvPr>
        </p:nvSpPr>
        <p:spPr>
          <a:xfrm>
            <a:off x="457200" y="0"/>
            <a:ext cx="7162800" cy="1143000"/>
          </a:xfrm>
        </p:spPr>
        <p:txBody>
          <a:bodyPr/>
          <a:lstStyle/>
          <a:p>
            <a:r>
              <a:rPr lang="en-US" dirty="0">
                <a:ea typeface="ＭＳ Ｐゴシック" pitchFamily="34" charset="-128"/>
              </a:rPr>
              <a:t>Thermostat Revisited </a:t>
            </a:r>
          </a:p>
        </p:txBody>
      </p:sp>
      <p:sp>
        <p:nvSpPr>
          <p:cNvPr id="3" name="Footer Placeholder 2">
            <a:extLst>
              <a:ext uri="{FF2B5EF4-FFF2-40B4-BE49-F238E27FC236}">
                <a16:creationId xmlns:a16="http://schemas.microsoft.com/office/drawing/2014/main" id="{1E5E7C01-C9C1-8F4A-AEDE-226D42F53B4B}"/>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1008665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344C7A-0D93-FE43-BBB8-6C733ACB5A1E}" type="slidenum">
              <a:rPr lang="en-US" smtClean="0"/>
              <a:t>39</a:t>
            </a:fld>
            <a:endParaRPr lang="en-US"/>
          </a:p>
        </p:txBody>
      </p:sp>
      <p:sp>
        <p:nvSpPr>
          <p:cNvPr id="5" name="Rectangle 4"/>
          <p:cNvSpPr/>
          <p:nvPr/>
        </p:nvSpPr>
        <p:spPr>
          <a:xfrm>
            <a:off x="3276600" y="2895600"/>
            <a:ext cx="2362200" cy="1600200"/>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Thermostat</a:t>
            </a:r>
          </a:p>
        </p:txBody>
      </p:sp>
      <p:cxnSp>
        <p:nvCxnSpPr>
          <p:cNvPr id="7" name="Straight Arrow Connector 6"/>
          <p:cNvCxnSpPr/>
          <p:nvPr/>
        </p:nvCxnSpPr>
        <p:spPr>
          <a:xfrm>
            <a:off x="1828800" y="3276600"/>
            <a:ext cx="1447800" cy="0"/>
          </a:xfrm>
          <a:prstGeom prst="straightConnector1">
            <a:avLst/>
          </a:prstGeom>
          <a:ln>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449704" y="2895600"/>
            <a:ext cx="1293496" cy="369332"/>
          </a:xfrm>
          <a:prstGeom prst="rect">
            <a:avLst/>
          </a:prstGeom>
          <a:noFill/>
        </p:spPr>
        <p:txBody>
          <a:bodyPr wrap="none" rtlCol="0">
            <a:spAutoFit/>
          </a:bodyPr>
          <a:lstStyle/>
          <a:p>
            <a:r>
              <a:rPr lang="en-US"/>
              <a:t>presetTemp</a:t>
            </a:r>
            <a:endParaRPr lang="en-US" dirty="0"/>
          </a:p>
        </p:txBody>
      </p:sp>
      <p:cxnSp>
        <p:nvCxnSpPr>
          <p:cNvPr id="9" name="Straight Arrow Connector 8"/>
          <p:cNvCxnSpPr/>
          <p:nvPr/>
        </p:nvCxnSpPr>
        <p:spPr>
          <a:xfrm>
            <a:off x="1828800" y="4114800"/>
            <a:ext cx="1447800" cy="0"/>
          </a:xfrm>
          <a:prstGeom prst="straightConnector1">
            <a:avLst/>
          </a:prstGeom>
          <a:ln>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395412" y="3745468"/>
            <a:ext cx="1387175" cy="369332"/>
          </a:xfrm>
          <a:prstGeom prst="rect">
            <a:avLst/>
          </a:prstGeom>
          <a:noFill/>
        </p:spPr>
        <p:txBody>
          <a:bodyPr wrap="none" rtlCol="0">
            <a:spAutoFit/>
          </a:bodyPr>
          <a:lstStyle/>
          <a:p>
            <a:r>
              <a:rPr lang="en-US" dirty="0" err="1"/>
              <a:t>currentTemp</a:t>
            </a:r>
            <a:endParaRPr lang="en-US" dirty="0"/>
          </a:p>
        </p:txBody>
      </p:sp>
      <p:cxnSp>
        <p:nvCxnSpPr>
          <p:cNvPr id="11" name="Straight Arrow Connector 10"/>
          <p:cNvCxnSpPr/>
          <p:nvPr/>
        </p:nvCxnSpPr>
        <p:spPr>
          <a:xfrm>
            <a:off x="5638800" y="3733800"/>
            <a:ext cx="1447800" cy="0"/>
          </a:xfrm>
          <a:prstGeom prst="straightConnector1">
            <a:avLst/>
          </a:prstGeom>
          <a:ln>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984006" y="3364468"/>
            <a:ext cx="757387" cy="369332"/>
          </a:xfrm>
          <a:prstGeom prst="rect">
            <a:avLst/>
          </a:prstGeom>
          <a:noFill/>
        </p:spPr>
        <p:txBody>
          <a:bodyPr wrap="none" rtlCol="0">
            <a:spAutoFit/>
          </a:bodyPr>
          <a:lstStyle/>
          <a:p>
            <a:r>
              <a:rPr lang="en-US" dirty="0" err="1"/>
              <a:t>fanOn</a:t>
            </a:r>
            <a:endParaRPr lang="en-US" dirty="0"/>
          </a:p>
        </p:txBody>
      </p:sp>
      <p:sp>
        <p:nvSpPr>
          <p:cNvPr id="13" name="Rectangle 2"/>
          <p:cNvSpPr>
            <a:spLocks noGrp="1" noChangeArrowheads="1"/>
          </p:cNvSpPr>
          <p:nvPr>
            <p:ph type="title"/>
          </p:nvPr>
        </p:nvSpPr>
        <p:spPr>
          <a:xfrm>
            <a:off x="457200" y="274638"/>
            <a:ext cx="8229600" cy="1143000"/>
          </a:xfrm>
        </p:spPr>
        <p:txBody>
          <a:bodyPr/>
          <a:lstStyle/>
          <a:p>
            <a:r>
              <a:rPr lang="en-US" dirty="0">
                <a:ea typeface="ＭＳ Ｐゴシック" pitchFamily="34" charset="-128"/>
              </a:rPr>
              <a:t>Design Step</a:t>
            </a:r>
          </a:p>
        </p:txBody>
      </p:sp>
      <p:sp>
        <p:nvSpPr>
          <p:cNvPr id="3" name="Footer Placeholder 2">
            <a:extLst>
              <a:ext uri="{FF2B5EF4-FFF2-40B4-BE49-F238E27FC236}">
                <a16:creationId xmlns:a16="http://schemas.microsoft.com/office/drawing/2014/main" id="{4496140E-2650-FC49-AD2E-893A787BF62D}"/>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1139824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D2E5A-9DF8-C1B9-5993-0BAE12F13037}"/>
              </a:ext>
            </a:extLst>
          </p:cNvPr>
          <p:cNvSpPr>
            <a:spLocks noGrp="1"/>
          </p:cNvSpPr>
          <p:nvPr>
            <p:ph type="title"/>
          </p:nvPr>
        </p:nvSpPr>
        <p:spPr/>
        <p:txBody>
          <a:bodyPr/>
          <a:lstStyle/>
          <a:p>
            <a:r>
              <a:rPr lang="en-US" dirty="0"/>
              <a:t>Scaling logic design</a:t>
            </a:r>
          </a:p>
        </p:txBody>
      </p:sp>
      <p:pic>
        <p:nvPicPr>
          <p:cNvPr id="7" name="Picture 6" descr="ss1-majority-logic-diagram.emf">
            <a:extLst>
              <a:ext uri="{FF2B5EF4-FFF2-40B4-BE49-F238E27FC236}">
                <a16:creationId xmlns:a16="http://schemas.microsoft.com/office/drawing/2014/main" id="{F62DCB4C-7A7D-5BBE-898A-17CED902A52D}"/>
              </a:ext>
            </a:extLst>
          </p:cNvPr>
          <p:cNvPicPr>
            <a:picLocks noChangeAspect="1"/>
          </p:cNvPicPr>
          <p:nvPr/>
        </p:nvPicPr>
        <p:blipFill rotWithShape="1">
          <a:blip r:embed="rId2"/>
          <a:srcRect l="6829" r="5596"/>
          <a:stretch/>
        </p:blipFill>
        <p:spPr>
          <a:xfrm>
            <a:off x="1731285" y="2226057"/>
            <a:ext cx="1294868" cy="846407"/>
          </a:xfrm>
          <a:prstGeom prst="rect">
            <a:avLst/>
          </a:prstGeom>
        </p:spPr>
      </p:pic>
      <p:grpSp>
        <p:nvGrpSpPr>
          <p:cNvPr id="11" name="Group 10">
            <a:extLst>
              <a:ext uri="{FF2B5EF4-FFF2-40B4-BE49-F238E27FC236}">
                <a16:creationId xmlns:a16="http://schemas.microsoft.com/office/drawing/2014/main" id="{42840BBB-541B-328E-0647-16EECF88E0CB}"/>
              </a:ext>
            </a:extLst>
          </p:cNvPr>
          <p:cNvGrpSpPr/>
          <p:nvPr/>
        </p:nvGrpSpPr>
        <p:grpSpPr>
          <a:xfrm>
            <a:off x="5496010" y="1691202"/>
            <a:ext cx="3162148" cy="3132250"/>
            <a:chOff x="7328012" y="933867"/>
            <a:chExt cx="4216198" cy="4176333"/>
          </a:xfrm>
        </p:grpSpPr>
        <p:pic>
          <p:nvPicPr>
            <p:cNvPr id="6" name="Picture 5">
              <a:extLst>
                <a:ext uri="{FF2B5EF4-FFF2-40B4-BE49-F238E27FC236}">
                  <a16:creationId xmlns:a16="http://schemas.microsoft.com/office/drawing/2014/main" id="{6460B28E-F86D-8C67-CE67-84B5A1748D39}"/>
                </a:ext>
              </a:extLst>
            </p:cNvPr>
            <p:cNvPicPr>
              <a:picLocks noChangeAspect="1"/>
            </p:cNvPicPr>
            <p:nvPr/>
          </p:nvPicPr>
          <p:blipFill>
            <a:blip r:embed="rId3"/>
            <a:stretch>
              <a:fillRect/>
            </a:stretch>
          </p:blipFill>
          <p:spPr>
            <a:xfrm>
              <a:off x="7611763" y="933867"/>
              <a:ext cx="3587348" cy="3576813"/>
            </a:xfrm>
            <a:prstGeom prst="rect">
              <a:avLst/>
            </a:prstGeom>
          </p:spPr>
        </p:pic>
        <p:sp>
          <p:nvSpPr>
            <p:cNvPr id="9" name="TextBox 8">
              <a:extLst>
                <a:ext uri="{FF2B5EF4-FFF2-40B4-BE49-F238E27FC236}">
                  <a16:creationId xmlns:a16="http://schemas.microsoft.com/office/drawing/2014/main" id="{0F6630E8-91C1-3289-8BA2-9C6DE0B084F4}"/>
                </a:ext>
              </a:extLst>
            </p:cNvPr>
            <p:cNvSpPr txBox="1"/>
            <p:nvPr/>
          </p:nvSpPr>
          <p:spPr>
            <a:xfrm>
              <a:off x="7328012" y="4617757"/>
              <a:ext cx="4216198" cy="492443"/>
            </a:xfrm>
            <a:prstGeom prst="rect">
              <a:avLst/>
            </a:prstGeom>
            <a:noFill/>
          </p:spPr>
          <p:txBody>
            <a:bodyPr wrap="none" rtlCol="0">
              <a:spAutoFit/>
            </a:bodyPr>
            <a:lstStyle/>
            <a:p>
              <a:r>
                <a:rPr lang="en-US" dirty="0"/>
                <a:t>~1M logic gates and 742 SRAMs</a:t>
              </a:r>
            </a:p>
          </p:txBody>
        </p:sp>
      </p:grpSp>
      <p:sp>
        <p:nvSpPr>
          <p:cNvPr id="10" name="TextBox 9">
            <a:extLst>
              <a:ext uri="{FF2B5EF4-FFF2-40B4-BE49-F238E27FC236}">
                <a16:creationId xmlns:a16="http://schemas.microsoft.com/office/drawing/2014/main" id="{11AAC903-D2C0-9EE3-9B49-EA8FE6094B27}"/>
              </a:ext>
            </a:extLst>
          </p:cNvPr>
          <p:cNvSpPr txBox="1"/>
          <p:nvPr/>
        </p:nvSpPr>
        <p:spPr>
          <a:xfrm>
            <a:off x="247321" y="5232499"/>
            <a:ext cx="8890686" cy="600164"/>
          </a:xfrm>
          <a:prstGeom prst="rect">
            <a:avLst/>
          </a:prstGeom>
          <a:noFill/>
        </p:spPr>
        <p:txBody>
          <a:bodyPr wrap="square" rtlCol="0">
            <a:spAutoFit/>
          </a:bodyPr>
          <a:lstStyle/>
          <a:p>
            <a:pPr algn="ctr"/>
            <a:r>
              <a:rPr lang="en-US" sz="3300" dirty="0"/>
              <a:t>How to </a:t>
            </a:r>
            <a:r>
              <a:rPr lang="en-US" sz="3300" dirty="0">
                <a:solidFill>
                  <a:srgbClr val="A41D34"/>
                </a:solidFill>
              </a:rPr>
              <a:t>scale</a:t>
            </a:r>
            <a:r>
              <a:rPr lang="en-US" sz="3300" dirty="0"/>
              <a:t> to more complex designs?</a:t>
            </a:r>
          </a:p>
        </p:txBody>
      </p:sp>
      <p:grpSp>
        <p:nvGrpSpPr>
          <p:cNvPr id="13" name="Group 12">
            <a:extLst>
              <a:ext uri="{FF2B5EF4-FFF2-40B4-BE49-F238E27FC236}">
                <a16:creationId xmlns:a16="http://schemas.microsoft.com/office/drawing/2014/main" id="{25EB4C25-E7E9-BBF4-2264-EA3083E60060}"/>
              </a:ext>
            </a:extLst>
          </p:cNvPr>
          <p:cNvGrpSpPr/>
          <p:nvPr/>
        </p:nvGrpSpPr>
        <p:grpSpPr>
          <a:xfrm>
            <a:off x="1283248" y="3284278"/>
            <a:ext cx="1914284" cy="1382539"/>
            <a:chOff x="1710997" y="3236037"/>
            <a:chExt cx="2552379" cy="1843385"/>
          </a:xfrm>
        </p:grpSpPr>
        <p:pic>
          <p:nvPicPr>
            <p:cNvPr id="3" name="Picture 2">
              <a:extLst>
                <a:ext uri="{FF2B5EF4-FFF2-40B4-BE49-F238E27FC236}">
                  <a16:creationId xmlns:a16="http://schemas.microsoft.com/office/drawing/2014/main" id="{908CB53F-351F-A4A6-1766-944746A3F47E}"/>
                </a:ext>
              </a:extLst>
            </p:cNvPr>
            <p:cNvPicPr>
              <a:picLocks noChangeAspect="1"/>
            </p:cNvPicPr>
            <p:nvPr/>
          </p:nvPicPr>
          <p:blipFill>
            <a:blip r:embed="rId4"/>
            <a:stretch>
              <a:fillRect/>
            </a:stretch>
          </p:blipFill>
          <p:spPr>
            <a:xfrm>
              <a:off x="1710997" y="3236037"/>
              <a:ext cx="2552379" cy="1843385"/>
            </a:xfrm>
            <a:prstGeom prst="rect">
              <a:avLst/>
            </a:prstGeom>
          </p:spPr>
        </p:pic>
        <p:sp>
          <p:nvSpPr>
            <p:cNvPr id="4" name="Rectangle 3">
              <a:extLst>
                <a:ext uri="{FF2B5EF4-FFF2-40B4-BE49-F238E27FC236}">
                  <a16:creationId xmlns:a16="http://schemas.microsoft.com/office/drawing/2014/main" id="{59C8F61A-CA30-616C-F32F-75C5F1AA7B18}"/>
                </a:ext>
              </a:extLst>
            </p:cNvPr>
            <p:cNvSpPr/>
            <p:nvPr/>
          </p:nvSpPr>
          <p:spPr>
            <a:xfrm>
              <a:off x="3238901" y="3643162"/>
              <a:ext cx="125128" cy="1106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2EF6D90E-BF0B-8065-F4CD-06E84FFA1D06}"/>
                </a:ext>
              </a:extLst>
            </p:cNvPr>
            <p:cNvSpPr/>
            <p:nvPr/>
          </p:nvSpPr>
          <p:spPr>
            <a:xfrm>
              <a:off x="3301465" y="4342001"/>
              <a:ext cx="125128" cy="1106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164491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p:txBody>
          <a:bodyPr/>
          <a:lstStyle/>
          <a:p>
            <a:r>
              <a:rPr lang="en-US" dirty="0">
                <a:ea typeface="ＭＳ Ｐゴシック" pitchFamily="34" charset="-128"/>
              </a:rPr>
              <a:t>Example, Verilog for Thermostat</a:t>
            </a:r>
          </a:p>
        </p:txBody>
      </p:sp>
      <p:sp>
        <p:nvSpPr>
          <p:cNvPr id="46084" name="Rectangle 3"/>
          <p:cNvSpPr>
            <a:spLocks noGrp="1" noChangeArrowheads="1"/>
          </p:cNvSpPr>
          <p:nvPr>
            <p:ph type="body" idx="1"/>
          </p:nvPr>
        </p:nvSpPr>
        <p:spPr>
          <a:xfrm>
            <a:off x="290513" y="1981200"/>
            <a:ext cx="8853487" cy="4114800"/>
          </a:xfrm>
        </p:spPr>
        <p:txBody>
          <a:bodyPr/>
          <a:lstStyle/>
          <a:p>
            <a:pPr marL="457200" indent="-457200">
              <a:buFontTx/>
              <a:buNone/>
              <a:tabLst>
                <a:tab pos="914400" algn="l"/>
                <a:tab pos="1371600" algn="l"/>
                <a:tab pos="1828800" algn="l"/>
              </a:tabLst>
            </a:pPr>
            <a:r>
              <a:rPr lang="en-US" sz="1600" b="1" dirty="0">
                <a:solidFill>
                  <a:srgbClr val="C00000"/>
                </a:solidFill>
                <a:latin typeface="Consolas" panose="020B0609020204030204" pitchFamily="49" charset="0"/>
                <a:ea typeface="ＭＳ Ｐゴシック" pitchFamily="34" charset="-128"/>
                <a:cs typeface="Consolas" panose="020B0609020204030204" pitchFamily="49" charset="0"/>
              </a:rPr>
              <a:t>module </a:t>
            </a:r>
            <a:r>
              <a:rPr lang="en-US" sz="1600" dirty="0">
                <a:latin typeface="Consolas" panose="020B0609020204030204" pitchFamily="49" charset="0"/>
                <a:ea typeface="ＭＳ Ｐゴシック" pitchFamily="34" charset="-128"/>
                <a:cs typeface="Consolas" panose="020B0609020204030204" pitchFamily="49" charset="0"/>
              </a:rPr>
              <a:t>Thermostat</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600" dirty="0" err="1">
                <a:latin typeface="Consolas" panose="020B0609020204030204" pitchFamily="49" charset="0"/>
                <a:ea typeface="ＭＳ Ｐゴシック" pitchFamily="34" charset="-128"/>
                <a:cs typeface="Consolas" panose="020B0609020204030204" pitchFamily="49" charset="0"/>
              </a:rPr>
              <a:t>presetTemp</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600" dirty="0">
                <a:latin typeface="Consolas" panose="020B0609020204030204" pitchFamily="49" charset="0"/>
                <a:ea typeface="ＭＳ Ｐゴシック" pitchFamily="34" charset="-128"/>
                <a:cs typeface="Consolas" panose="020B0609020204030204" pitchFamily="49" charset="0"/>
              </a:rPr>
              <a:t> </a:t>
            </a:r>
            <a:r>
              <a:rPr lang="en-US" sz="1600" dirty="0" err="1">
                <a:latin typeface="Consolas" panose="020B0609020204030204" pitchFamily="49" charset="0"/>
                <a:ea typeface="ＭＳ Ｐゴシック" pitchFamily="34" charset="-128"/>
                <a:cs typeface="Consolas" panose="020B0609020204030204" pitchFamily="49" charset="0"/>
              </a:rPr>
              <a:t>currentTemp</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600" dirty="0">
                <a:latin typeface="Consolas" panose="020B0609020204030204" pitchFamily="49" charset="0"/>
                <a:ea typeface="ＭＳ Ｐゴシック" pitchFamily="34" charset="-128"/>
                <a:cs typeface="Consolas" panose="020B0609020204030204" pitchFamily="49" charset="0"/>
              </a:rPr>
              <a:t> </a:t>
            </a:r>
            <a:r>
              <a:rPr lang="en-US" sz="1600" dirty="0" err="1">
                <a:latin typeface="Consolas" panose="020B0609020204030204" pitchFamily="49" charset="0"/>
                <a:ea typeface="ＭＳ Ｐゴシック" pitchFamily="34" charset="-128"/>
                <a:cs typeface="Consolas" panose="020B0609020204030204" pitchFamily="49" charset="0"/>
              </a:rPr>
              <a:t>fanOn</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 ;</a:t>
            </a:r>
          </a:p>
          <a:p>
            <a:pPr marL="457200" indent="-457200">
              <a:buFontTx/>
              <a:buNone/>
              <a:tabLst>
                <a:tab pos="914400" algn="l"/>
                <a:tab pos="1371600" algn="l"/>
                <a:tab pos="1828800" algn="l"/>
              </a:tabLst>
            </a:pPr>
            <a:r>
              <a:rPr lang="en-US" sz="1600" b="1" dirty="0">
                <a:latin typeface="Consolas" panose="020B0609020204030204" pitchFamily="49" charset="0"/>
                <a:ea typeface="ＭＳ Ｐゴシック" pitchFamily="34" charset="-128"/>
                <a:cs typeface="Consolas" panose="020B0609020204030204" pitchFamily="49" charset="0"/>
              </a:rPr>
              <a:t>  </a:t>
            </a:r>
            <a:r>
              <a:rPr lang="en-US" sz="1600" b="1" dirty="0">
                <a:solidFill>
                  <a:srgbClr val="C00000"/>
                </a:solidFill>
                <a:latin typeface="Consolas" panose="020B0609020204030204" pitchFamily="49" charset="0"/>
                <a:ea typeface="ＭＳ Ｐゴシック" pitchFamily="34" charset="-128"/>
                <a:cs typeface="Consolas" panose="020B0609020204030204" pitchFamily="49" charset="0"/>
              </a:rPr>
              <a:t>input</a:t>
            </a:r>
            <a:r>
              <a:rPr lang="en-US" sz="1600" b="1" dirty="0">
                <a:latin typeface="Consolas" panose="020B0609020204030204" pitchFamily="49" charset="0"/>
                <a:ea typeface="ＭＳ Ｐゴシック" pitchFamily="34" charset="-128"/>
                <a:cs typeface="Consolas" panose="020B0609020204030204" pitchFamily="49" charset="0"/>
              </a:rPr>
              <a:t>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600" dirty="0">
                <a:latin typeface="Consolas" panose="020B0609020204030204" pitchFamily="49" charset="0"/>
                <a:ea typeface="ＭＳ Ｐゴシック" pitchFamily="34" charset="-128"/>
                <a:cs typeface="Consolas" panose="020B0609020204030204" pitchFamily="49" charset="0"/>
              </a:rPr>
              <a:t>2</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600" dirty="0">
                <a:latin typeface="Consolas" panose="020B0609020204030204" pitchFamily="49" charset="0"/>
                <a:ea typeface="ＭＳ Ｐゴシック" pitchFamily="34" charset="-128"/>
                <a:cs typeface="Consolas" panose="020B0609020204030204" pitchFamily="49" charset="0"/>
              </a:rPr>
              <a:t>0</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600" dirty="0">
                <a:latin typeface="Consolas" panose="020B0609020204030204" pitchFamily="49" charset="0"/>
                <a:ea typeface="ＭＳ Ｐゴシック" pitchFamily="34" charset="-128"/>
                <a:cs typeface="Consolas" panose="020B0609020204030204" pitchFamily="49" charset="0"/>
              </a:rPr>
              <a:t> </a:t>
            </a:r>
            <a:r>
              <a:rPr lang="en-US" sz="1600" dirty="0" err="1">
                <a:latin typeface="Consolas" panose="020B0609020204030204" pitchFamily="49" charset="0"/>
                <a:ea typeface="ＭＳ Ｐゴシック" pitchFamily="34" charset="-128"/>
                <a:cs typeface="Consolas" panose="020B0609020204030204" pitchFamily="49" charset="0"/>
              </a:rPr>
              <a:t>presetTemp</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600" dirty="0">
                <a:latin typeface="Consolas" panose="020B0609020204030204" pitchFamily="49" charset="0"/>
                <a:ea typeface="ＭＳ Ｐゴシック" pitchFamily="34" charset="-128"/>
                <a:cs typeface="Consolas" panose="020B0609020204030204" pitchFamily="49" charset="0"/>
              </a:rPr>
              <a:t> </a:t>
            </a:r>
            <a:r>
              <a:rPr lang="en-US" sz="1600" dirty="0" err="1">
                <a:latin typeface="Consolas" panose="020B0609020204030204" pitchFamily="49" charset="0"/>
                <a:ea typeface="ＭＳ Ｐゴシック" pitchFamily="34" charset="-128"/>
                <a:cs typeface="Consolas" panose="020B0609020204030204" pitchFamily="49" charset="0"/>
              </a:rPr>
              <a:t>currentTemp</a:t>
            </a:r>
            <a:r>
              <a:rPr lang="en-US" sz="1600" dirty="0">
                <a:latin typeface="Consolas" panose="020B0609020204030204" pitchFamily="49" charset="0"/>
                <a:ea typeface="ＭＳ Ｐゴシック" pitchFamily="34" charset="-128"/>
                <a:cs typeface="Consolas" panose="020B0609020204030204" pitchFamily="49" charset="0"/>
              </a:rPr>
              <a:t>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600" b="1" dirty="0">
                <a:latin typeface="Consolas" panose="020B0609020204030204" pitchFamily="49" charset="0"/>
                <a:ea typeface="ＭＳ Ｐゴシック" pitchFamily="34" charset="-128"/>
                <a:cs typeface="Consolas" panose="020B0609020204030204" pitchFamily="49" charset="0"/>
              </a:rPr>
              <a:t>	</a:t>
            </a:r>
            <a:r>
              <a:rPr lang="en-US" sz="1600" i="1" dirty="0">
                <a:solidFill>
                  <a:srgbClr val="008000"/>
                </a:solidFill>
                <a:latin typeface="Consolas" panose="020B0609020204030204" pitchFamily="49" charset="0"/>
                <a:ea typeface="ＭＳ Ｐゴシック" pitchFamily="34" charset="-128"/>
                <a:cs typeface="Consolas" panose="020B0609020204030204" pitchFamily="49" charset="0"/>
              </a:rPr>
              <a:t>// temperature inputs, 3 bits each</a:t>
            </a:r>
          </a:p>
          <a:p>
            <a:pPr marL="457200" indent="-457200">
              <a:buFontTx/>
              <a:buNone/>
              <a:tabLst>
                <a:tab pos="914400" algn="l"/>
                <a:tab pos="1371600" algn="l"/>
                <a:tab pos="1828800" algn="l"/>
              </a:tabLst>
            </a:pPr>
            <a:r>
              <a:rPr lang="en-US" sz="1600" b="1" dirty="0">
                <a:latin typeface="Consolas" panose="020B0609020204030204" pitchFamily="49" charset="0"/>
                <a:ea typeface="ＭＳ Ｐゴシック" pitchFamily="34" charset="-128"/>
                <a:cs typeface="Consolas" panose="020B0609020204030204" pitchFamily="49" charset="0"/>
              </a:rPr>
              <a:t>  </a:t>
            </a:r>
            <a:r>
              <a:rPr lang="en-US" sz="1600" b="1" dirty="0">
                <a:solidFill>
                  <a:srgbClr val="C00000"/>
                </a:solidFill>
                <a:latin typeface="Consolas" panose="020B0609020204030204" pitchFamily="49" charset="0"/>
                <a:ea typeface="ＭＳ Ｐゴシック" pitchFamily="34" charset="-128"/>
                <a:cs typeface="Consolas" panose="020B0609020204030204" pitchFamily="49" charset="0"/>
              </a:rPr>
              <a:t>output</a:t>
            </a:r>
            <a:r>
              <a:rPr lang="en-US" sz="1600" b="1" dirty="0">
                <a:latin typeface="Consolas" panose="020B0609020204030204" pitchFamily="49" charset="0"/>
                <a:ea typeface="ＭＳ Ｐゴシック" pitchFamily="34" charset="-128"/>
                <a:cs typeface="Consolas" panose="020B0609020204030204" pitchFamily="49" charset="0"/>
              </a:rPr>
              <a:t> </a:t>
            </a:r>
            <a:r>
              <a:rPr lang="en-US" sz="1600" dirty="0" err="1">
                <a:latin typeface="Consolas" panose="020B0609020204030204" pitchFamily="49" charset="0"/>
                <a:ea typeface="ＭＳ Ｐゴシック" pitchFamily="34" charset="-128"/>
                <a:cs typeface="Consolas" panose="020B0609020204030204" pitchFamily="49" charset="0"/>
              </a:rPr>
              <a:t>fanOn</a:t>
            </a:r>
            <a:r>
              <a:rPr lang="en-US" sz="1600" dirty="0">
                <a:latin typeface="Consolas" panose="020B0609020204030204" pitchFamily="49" charset="0"/>
                <a:ea typeface="ＭＳ Ｐゴシック" pitchFamily="34" charset="-128"/>
                <a:cs typeface="Consolas" panose="020B0609020204030204" pitchFamily="49" charset="0"/>
              </a:rPr>
              <a:t>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600" b="1" dirty="0">
                <a:latin typeface="Consolas" panose="020B0609020204030204" pitchFamily="49" charset="0"/>
                <a:ea typeface="ＭＳ Ｐゴシック" pitchFamily="34" charset="-128"/>
                <a:cs typeface="Consolas" panose="020B0609020204030204" pitchFamily="49" charset="0"/>
              </a:rPr>
              <a:t>			     			</a:t>
            </a:r>
            <a:r>
              <a:rPr lang="en-US" sz="1600" i="1" dirty="0">
                <a:solidFill>
                  <a:srgbClr val="008000"/>
                </a:solidFill>
                <a:latin typeface="Consolas" panose="020B0609020204030204" pitchFamily="49" charset="0"/>
                <a:ea typeface="ＭＳ Ｐゴシック" pitchFamily="34" charset="-128"/>
                <a:cs typeface="Consolas" panose="020B0609020204030204" pitchFamily="49" charset="0"/>
              </a:rPr>
              <a:t>// true when current &gt; preset</a:t>
            </a:r>
          </a:p>
          <a:p>
            <a:pPr marL="457200" indent="-457200">
              <a:buFontTx/>
              <a:buNone/>
              <a:tabLst>
                <a:tab pos="914400" algn="l"/>
                <a:tab pos="1371600" algn="l"/>
                <a:tab pos="1828800" algn="l"/>
              </a:tabLst>
            </a:pPr>
            <a:endParaRPr lang="en-US" sz="1600" b="1" dirty="0">
              <a:latin typeface="Consolas" panose="020B0609020204030204" pitchFamily="49" charset="0"/>
              <a:ea typeface="ＭＳ Ｐゴシック" pitchFamily="34" charset="-128"/>
              <a:cs typeface="Consolas" panose="020B0609020204030204" pitchFamily="49" charset="0"/>
            </a:endParaRPr>
          </a:p>
          <a:p>
            <a:pPr marL="457200" indent="-457200">
              <a:buFontTx/>
              <a:buNone/>
              <a:tabLst>
                <a:tab pos="914400" algn="l"/>
                <a:tab pos="1371600" algn="l"/>
                <a:tab pos="1828800" algn="l"/>
              </a:tabLst>
            </a:pPr>
            <a:r>
              <a:rPr lang="en-US" sz="1600" b="1" dirty="0">
                <a:latin typeface="Consolas" panose="020B0609020204030204" pitchFamily="49" charset="0"/>
                <a:ea typeface="ＭＳ Ｐゴシック" pitchFamily="34" charset="-128"/>
                <a:cs typeface="Consolas" panose="020B0609020204030204" pitchFamily="49" charset="0"/>
              </a:rPr>
              <a:t>  </a:t>
            </a:r>
            <a:r>
              <a:rPr lang="en-US" sz="1600" b="1" dirty="0">
                <a:solidFill>
                  <a:srgbClr val="C00000"/>
                </a:solidFill>
                <a:latin typeface="Consolas" panose="020B0609020204030204" pitchFamily="49" charset="0"/>
                <a:ea typeface="ＭＳ Ｐゴシック" pitchFamily="34" charset="-128"/>
                <a:cs typeface="Consolas" panose="020B0609020204030204" pitchFamily="49" charset="0"/>
              </a:rPr>
              <a:t>wire</a:t>
            </a:r>
            <a:r>
              <a:rPr lang="en-US" sz="1600" b="1" dirty="0">
                <a:latin typeface="Consolas" panose="020B0609020204030204" pitchFamily="49" charset="0"/>
                <a:ea typeface="ＭＳ Ｐゴシック" pitchFamily="34" charset="-128"/>
                <a:cs typeface="Consolas" panose="020B0609020204030204" pitchFamily="49" charset="0"/>
              </a:rPr>
              <a:t> </a:t>
            </a:r>
            <a:r>
              <a:rPr lang="en-US" sz="1600" dirty="0" err="1">
                <a:latin typeface="Consolas" panose="020B0609020204030204" pitchFamily="49" charset="0"/>
                <a:ea typeface="ＭＳ Ｐゴシック" pitchFamily="34" charset="-128"/>
                <a:cs typeface="Consolas" panose="020B0609020204030204" pitchFamily="49" charset="0"/>
              </a:rPr>
              <a:t>fanOn</a:t>
            </a:r>
            <a:r>
              <a:rPr lang="en-US" sz="1600" dirty="0">
                <a:latin typeface="Consolas" panose="020B0609020204030204" pitchFamily="49" charset="0"/>
                <a:ea typeface="ＭＳ Ｐゴシック" pitchFamily="34" charset="-128"/>
                <a:cs typeface="Consolas" panose="020B0609020204030204" pitchFamily="49" charset="0"/>
              </a:rPr>
              <a:t>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 </a:t>
            </a:r>
            <a:r>
              <a:rPr lang="en-US" sz="1600" i="1" dirty="0">
                <a:solidFill>
                  <a:srgbClr val="008000"/>
                </a:solidFill>
                <a:latin typeface="Consolas" panose="020B0609020204030204" pitchFamily="49" charset="0"/>
                <a:ea typeface="ＭＳ Ｐゴシック" pitchFamily="34" charset="-128"/>
                <a:cs typeface="Consolas" panose="020B0609020204030204" pitchFamily="49" charset="0"/>
              </a:rPr>
              <a:t>// don’t really need this line as outputs are “wire” by default</a:t>
            </a:r>
            <a:endParaRPr lang="en-US" sz="1600" dirty="0">
              <a:solidFill>
                <a:srgbClr val="0000FF"/>
              </a:solidFill>
              <a:latin typeface="Consolas" panose="020B0609020204030204" pitchFamily="49" charset="0"/>
              <a:ea typeface="ＭＳ Ｐゴシック" pitchFamily="34" charset="-128"/>
              <a:cs typeface="Consolas" panose="020B0609020204030204" pitchFamily="49" charset="0"/>
            </a:endParaRPr>
          </a:p>
          <a:p>
            <a:pPr marL="457200" indent="-457200">
              <a:buFontTx/>
              <a:buNone/>
              <a:tabLst>
                <a:tab pos="914400" algn="l"/>
                <a:tab pos="1371600" algn="l"/>
                <a:tab pos="1828800" algn="l"/>
              </a:tabLst>
            </a:pPr>
            <a:r>
              <a:rPr lang="en-US" sz="1600" b="1" dirty="0">
                <a:latin typeface="Consolas" panose="020B0609020204030204" pitchFamily="49" charset="0"/>
                <a:ea typeface="ＭＳ Ｐゴシック" pitchFamily="34" charset="-128"/>
                <a:cs typeface="Consolas" panose="020B0609020204030204" pitchFamily="49" charset="0"/>
              </a:rPr>
              <a:t>  </a:t>
            </a:r>
            <a:r>
              <a:rPr lang="en-US" sz="1600" b="1" dirty="0">
                <a:solidFill>
                  <a:srgbClr val="C00000"/>
                </a:solidFill>
                <a:latin typeface="Consolas" panose="020B0609020204030204" pitchFamily="49" charset="0"/>
                <a:ea typeface="ＭＳ Ｐゴシック" pitchFamily="34" charset="-128"/>
                <a:cs typeface="Consolas" panose="020B0609020204030204" pitchFamily="49" charset="0"/>
              </a:rPr>
              <a:t>assign</a:t>
            </a:r>
            <a:r>
              <a:rPr lang="en-US" sz="1600" b="1" dirty="0">
                <a:latin typeface="Consolas" panose="020B0609020204030204" pitchFamily="49" charset="0"/>
                <a:ea typeface="ＭＳ Ｐゴシック" pitchFamily="34" charset="-128"/>
                <a:cs typeface="Consolas" panose="020B0609020204030204" pitchFamily="49" charset="0"/>
              </a:rPr>
              <a:t> </a:t>
            </a:r>
            <a:r>
              <a:rPr lang="en-US" sz="1600" dirty="0" err="1">
                <a:latin typeface="Consolas" panose="020B0609020204030204" pitchFamily="49" charset="0"/>
                <a:ea typeface="ＭＳ Ｐゴシック" pitchFamily="34" charset="-128"/>
                <a:cs typeface="Consolas" panose="020B0609020204030204" pitchFamily="49" charset="0"/>
              </a:rPr>
              <a:t>fanOn</a:t>
            </a:r>
            <a:r>
              <a:rPr lang="en-US" sz="1600" dirty="0">
                <a:latin typeface="Consolas" panose="020B0609020204030204" pitchFamily="49" charset="0"/>
                <a:ea typeface="ＭＳ Ｐゴシック" pitchFamily="34" charset="-128"/>
                <a:cs typeface="Consolas" panose="020B0609020204030204" pitchFamily="49" charset="0"/>
              </a:rPr>
              <a:t>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600" dirty="0">
                <a:latin typeface="Consolas" panose="020B0609020204030204" pitchFamily="49" charset="0"/>
                <a:ea typeface="ＭＳ Ｐゴシック" pitchFamily="34" charset="-128"/>
                <a:cs typeface="Consolas" panose="020B0609020204030204" pitchFamily="49" charset="0"/>
              </a:rPr>
              <a:t>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600" dirty="0" err="1">
                <a:latin typeface="Consolas" panose="020B0609020204030204" pitchFamily="49" charset="0"/>
                <a:ea typeface="ＭＳ Ｐゴシック" pitchFamily="34" charset="-128"/>
                <a:cs typeface="Consolas" panose="020B0609020204030204" pitchFamily="49" charset="0"/>
              </a:rPr>
              <a:t>currentTemp</a:t>
            </a:r>
            <a:r>
              <a:rPr lang="en-US" sz="1600" dirty="0">
                <a:latin typeface="Consolas" panose="020B0609020204030204" pitchFamily="49" charset="0"/>
                <a:ea typeface="ＭＳ Ｐゴシック" pitchFamily="34" charset="-128"/>
                <a:cs typeface="Consolas" panose="020B0609020204030204" pitchFamily="49" charset="0"/>
              </a:rPr>
              <a:t>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&gt;</a:t>
            </a:r>
            <a:r>
              <a:rPr lang="en-US" sz="1600" dirty="0">
                <a:latin typeface="Consolas" panose="020B0609020204030204" pitchFamily="49" charset="0"/>
                <a:ea typeface="ＭＳ Ｐゴシック" pitchFamily="34" charset="-128"/>
                <a:cs typeface="Consolas" panose="020B0609020204030204" pitchFamily="49" charset="0"/>
              </a:rPr>
              <a:t> </a:t>
            </a:r>
            <a:r>
              <a:rPr lang="en-US" sz="1600" dirty="0" err="1">
                <a:latin typeface="Consolas" panose="020B0609020204030204" pitchFamily="49" charset="0"/>
                <a:ea typeface="ＭＳ Ｐゴシック" pitchFamily="34" charset="-128"/>
                <a:cs typeface="Consolas" panose="020B0609020204030204" pitchFamily="49" charset="0"/>
              </a:rPr>
              <a:t>presetTemp</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600" dirty="0">
                <a:latin typeface="Consolas" panose="020B0609020204030204" pitchFamily="49" charset="0"/>
                <a:ea typeface="ＭＳ Ｐゴシック" pitchFamily="34" charset="-128"/>
                <a:cs typeface="Consolas" panose="020B0609020204030204" pitchFamily="49" charset="0"/>
              </a:rPr>
              <a:t> </a:t>
            </a:r>
            <a:r>
              <a:rPr lang="en-US" sz="1600" dirty="0">
                <a:solidFill>
                  <a:srgbClr val="0000FF"/>
                </a:solidFill>
                <a:latin typeface="Consolas" panose="020B0609020204030204" pitchFamily="49" charset="0"/>
                <a:ea typeface="ＭＳ Ｐゴシック" pitchFamily="34" charset="-128"/>
                <a:cs typeface="Consolas" panose="020B0609020204030204" pitchFamily="49" charset="0"/>
              </a:rPr>
              <a:t>;</a:t>
            </a:r>
          </a:p>
          <a:p>
            <a:pPr marL="457200" indent="-457200">
              <a:buFontTx/>
              <a:buNone/>
              <a:tabLst>
                <a:tab pos="914400" algn="l"/>
                <a:tab pos="1371600" algn="l"/>
                <a:tab pos="1828800" algn="l"/>
              </a:tabLst>
            </a:pPr>
            <a:r>
              <a:rPr lang="en-US" sz="1600" b="1" dirty="0" err="1">
                <a:solidFill>
                  <a:srgbClr val="C00000"/>
                </a:solidFill>
                <a:latin typeface="Consolas" panose="020B0609020204030204" pitchFamily="49" charset="0"/>
                <a:ea typeface="ＭＳ Ｐゴシック" pitchFamily="34" charset="-128"/>
                <a:cs typeface="Consolas" panose="020B0609020204030204" pitchFamily="49" charset="0"/>
              </a:rPr>
              <a:t>endmodule</a:t>
            </a:r>
            <a:endParaRPr lang="en-US" sz="1600" b="1" dirty="0">
              <a:solidFill>
                <a:srgbClr val="C00000"/>
              </a:solidFill>
              <a:latin typeface="Consolas" panose="020B0609020204030204" pitchFamily="49" charset="0"/>
              <a:ea typeface="ＭＳ Ｐゴシック" pitchFamily="34" charset="-128"/>
              <a:cs typeface="Consolas" panose="020B0609020204030204" pitchFamily="49" charset="0"/>
            </a:endParaRPr>
          </a:p>
          <a:p>
            <a:pPr marL="457200" indent="-457200">
              <a:tabLst>
                <a:tab pos="914400" algn="l"/>
                <a:tab pos="1371600" algn="l"/>
                <a:tab pos="1828800" algn="l"/>
              </a:tabLst>
            </a:pPr>
            <a:endParaRPr lang="en-US" sz="1400" b="1" dirty="0">
              <a:latin typeface="Courier New" pitchFamily="49" charset="0"/>
              <a:ea typeface="ＭＳ Ｐゴシック" pitchFamily="34" charset="-128"/>
            </a:endParaRPr>
          </a:p>
        </p:txBody>
      </p:sp>
      <p:sp>
        <p:nvSpPr>
          <p:cNvPr id="5" name="TextBox 4"/>
          <p:cNvSpPr txBox="1"/>
          <p:nvPr/>
        </p:nvSpPr>
        <p:spPr>
          <a:xfrm>
            <a:off x="6629400" y="6488668"/>
            <a:ext cx="1752600" cy="369332"/>
          </a:xfrm>
          <a:prstGeom prst="rect">
            <a:avLst/>
          </a:prstGeom>
          <a:noFill/>
        </p:spPr>
        <p:txBody>
          <a:bodyPr wrap="square" rtlCol="0">
            <a:spAutoFit/>
          </a:bodyPr>
          <a:lstStyle/>
          <a:p>
            <a:r>
              <a:rPr lang="en-US" dirty="0">
                <a:solidFill>
                  <a:schemeClr val="tx1">
                    <a:lumMod val="50000"/>
                    <a:lumOff val="50000"/>
                  </a:schemeClr>
                </a:solidFill>
              </a:rPr>
              <a:t>Text: Dally §1.5</a:t>
            </a:r>
          </a:p>
        </p:txBody>
      </p:sp>
      <p:sp>
        <p:nvSpPr>
          <p:cNvPr id="2" name="Slide Number Placeholder 1">
            <a:extLst>
              <a:ext uri="{FF2B5EF4-FFF2-40B4-BE49-F238E27FC236}">
                <a16:creationId xmlns:a16="http://schemas.microsoft.com/office/drawing/2014/main" id="{CAE31C7F-F943-3E4F-9CF1-E23A9697F8D5}"/>
              </a:ext>
            </a:extLst>
          </p:cNvPr>
          <p:cNvSpPr>
            <a:spLocks noGrp="1"/>
          </p:cNvSpPr>
          <p:nvPr>
            <p:ph type="sldNum" sz="quarter" idx="12"/>
          </p:nvPr>
        </p:nvSpPr>
        <p:spPr/>
        <p:txBody>
          <a:bodyPr/>
          <a:lstStyle/>
          <a:p>
            <a:fld id="{6F344C7A-0D93-FE43-BBB8-6C733ACB5A1E}" type="slidenum">
              <a:rPr lang="en-US" smtClean="0"/>
              <a:t>40</a:t>
            </a:fld>
            <a:endParaRPr lang="en-US"/>
          </a:p>
        </p:txBody>
      </p:sp>
      <p:sp>
        <p:nvSpPr>
          <p:cNvPr id="3" name="Footer Placeholder 2">
            <a:extLst>
              <a:ext uri="{FF2B5EF4-FFF2-40B4-BE49-F238E27FC236}">
                <a16:creationId xmlns:a16="http://schemas.microsoft.com/office/drawing/2014/main" id="{CAAFAF83-8181-AF43-BB2F-3876154DA225}"/>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12420257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D7A3-E3B1-9FD3-6E3F-5EC0D37F8206}"/>
              </a:ext>
            </a:extLst>
          </p:cNvPr>
          <p:cNvSpPr>
            <a:spLocks noGrp="1"/>
          </p:cNvSpPr>
          <p:nvPr>
            <p:ph type="title"/>
          </p:nvPr>
        </p:nvSpPr>
        <p:spPr/>
        <p:txBody>
          <a:bodyPr/>
          <a:lstStyle/>
          <a:p>
            <a:r>
              <a:rPr lang="en-US" dirty="0"/>
              <a:t>Example: Majority Gate</a:t>
            </a:r>
          </a:p>
        </p:txBody>
      </p:sp>
      <p:sp>
        <p:nvSpPr>
          <p:cNvPr id="4" name="Footer Placeholder 3">
            <a:extLst>
              <a:ext uri="{FF2B5EF4-FFF2-40B4-BE49-F238E27FC236}">
                <a16:creationId xmlns:a16="http://schemas.microsoft.com/office/drawing/2014/main" id="{7A380341-865E-7076-1119-F1417AEFABA4}"/>
              </a:ext>
            </a:extLst>
          </p:cNvPr>
          <p:cNvSpPr>
            <a:spLocks noGrp="1"/>
          </p:cNvSpPr>
          <p:nvPr>
            <p:ph type="ftr" sz="quarter" idx="11"/>
          </p:nvPr>
        </p:nvSpPr>
        <p:spPr/>
        <p:txBody>
          <a:bodyPr/>
          <a:lstStyle/>
          <a:p>
            <a:r>
              <a:rPr lang="en-US"/>
              <a:t>Slide Set #6</a:t>
            </a:r>
          </a:p>
        </p:txBody>
      </p:sp>
      <p:sp>
        <p:nvSpPr>
          <p:cNvPr id="5" name="Slide Number Placeholder 4">
            <a:extLst>
              <a:ext uri="{FF2B5EF4-FFF2-40B4-BE49-F238E27FC236}">
                <a16:creationId xmlns:a16="http://schemas.microsoft.com/office/drawing/2014/main" id="{D3C72350-8CCD-3C5B-9D3C-47A50E09F4E6}"/>
              </a:ext>
            </a:extLst>
          </p:cNvPr>
          <p:cNvSpPr>
            <a:spLocks noGrp="1"/>
          </p:cNvSpPr>
          <p:nvPr>
            <p:ph type="sldNum" sz="quarter" idx="12"/>
          </p:nvPr>
        </p:nvSpPr>
        <p:spPr/>
        <p:txBody>
          <a:bodyPr/>
          <a:lstStyle/>
          <a:p>
            <a:fld id="{6F344C7A-0D93-FE43-BBB8-6C733ACB5A1E}" type="slidenum">
              <a:rPr lang="en-US" smtClean="0"/>
              <a:t>41</a:t>
            </a:fld>
            <a:endParaRPr lang="en-US"/>
          </a:p>
        </p:txBody>
      </p:sp>
      <p:sp>
        <p:nvSpPr>
          <p:cNvPr id="6" name="Rectangle 3">
            <a:extLst>
              <a:ext uri="{FF2B5EF4-FFF2-40B4-BE49-F238E27FC236}">
                <a16:creationId xmlns:a16="http://schemas.microsoft.com/office/drawing/2014/main" id="{D1C52348-50AB-8E4A-10FB-1E31E991D4BE}"/>
              </a:ext>
            </a:extLst>
          </p:cNvPr>
          <p:cNvSpPr txBox="1">
            <a:spLocks noChangeArrowheads="1"/>
          </p:cNvSpPr>
          <p:nvPr/>
        </p:nvSpPr>
        <p:spPr>
          <a:xfrm>
            <a:off x="609600" y="1995526"/>
            <a:ext cx="8382000" cy="1891468"/>
          </a:xfrm>
          <a:prstGeom prst="rect">
            <a:avLst/>
          </a:prstGeom>
          <a:solidFill>
            <a:schemeClr val="bg1"/>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Tx/>
              <a:buNone/>
              <a:tabLst>
                <a:tab pos="914400" algn="l"/>
                <a:tab pos="1371600" algn="l"/>
                <a:tab pos="1828800" algn="l"/>
              </a:tabLst>
            </a:pP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module</a:t>
            </a:r>
            <a:r>
              <a:rPr lang="en-US" sz="14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400" dirty="0">
                <a:latin typeface="Consolas" panose="020B0609020204030204" pitchFamily="49" charset="0"/>
                <a:ea typeface="ＭＳ Ｐゴシック" pitchFamily="34" charset="-128"/>
                <a:cs typeface="Consolas" panose="020B0609020204030204" pitchFamily="49" charset="0"/>
              </a:rPr>
              <a:t>Majority</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 </a:t>
            </a: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input </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solidFill>
                  <a:srgbClr val="7030A0"/>
                </a:solidFill>
                <a:latin typeface="Consolas" panose="020B0609020204030204" pitchFamily="49" charset="0"/>
                <a:ea typeface="ＭＳ Ｐゴシック" pitchFamily="34" charset="-128"/>
                <a:cs typeface="Consolas" panose="020B0609020204030204" pitchFamily="49" charset="0"/>
              </a:rPr>
              <a:t>2</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solidFill>
                  <a:srgbClr val="7030A0"/>
                </a:solidFill>
                <a:latin typeface="Consolas" panose="020B0609020204030204" pitchFamily="49" charset="0"/>
                <a:ea typeface="ＭＳ Ｐゴシック" pitchFamily="34" charset="-128"/>
                <a:cs typeface="Consolas" panose="020B0609020204030204" pitchFamily="49" charset="0"/>
              </a:rPr>
              <a:t>0</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400" dirty="0" err="1">
                <a:latin typeface="Consolas" panose="020B0609020204030204" pitchFamily="49" charset="0"/>
                <a:ea typeface="ＭＳ Ｐゴシック" pitchFamily="34" charset="-128"/>
                <a:cs typeface="Consolas" panose="020B0609020204030204" pitchFamily="49" charset="0"/>
              </a:rPr>
              <a:t>val</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 </a:t>
            </a: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output </a:t>
            </a:r>
            <a:r>
              <a:rPr lang="en-US" sz="1400" dirty="0">
                <a:latin typeface="Consolas" panose="020B0609020204030204" pitchFamily="49" charset="0"/>
                <a:ea typeface="ＭＳ Ｐゴシック" pitchFamily="34" charset="-128"/>
                <a:cs typeface="Consolas" panose="020B0609020204030204" pitchFamily="49" charset="0"/>
              </a:rPr>
              <a:t>out </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 ;</a:t>
            </a:r>
          </a:p>
          <a:p>
            <a:pPr marL="457200" indent="-457200">
              <a:buNone/>
              <a:tabLst>
                <a:tab pos="914400" algn="l"/>
                <a:tab pos="1371600" algn="l"/>
                <a:tab pos="1828800" algn="l"/>
              </a:tabLst>
            </a:pP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   assign </a:t>
            </a:r>
            <a:r>
              <a:rPr lang="en-US" sz="1400" dirty="0">
                <a:latin typeface="Consolas" panose="020B0609020204030204" pitchFamily="49" charset="0"/>
                <a:ea typeface="ＭＳ Ｐゴシック" pitchFamily="34" charset="-128"/>
                <a:cs typeface="Consolas" panose="020B0609020204030204" pitchFamily="49" charset="0"/>
              </a:rPr>
              <a:t>out</a:t>
            </a:r>
            <a:r>
              <a:rPr lang="en-US" sz="14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400" dirty="0">
                <a:latin typeface="Consolas" panose="020B0609020204030204" pitchFamily="49" charset="0"/>
                <a:ea typeface="ＭＳ Ｐゴシック" pitchFamily="34" charset="-128"/>
                <a:cs typeface="Consolas" panose="020B0609020204030204" pitchFamily="49" charset="0"/>
              </a:rPr>
              <a:t>(</a:t>
            </a:r>
            <a:r>
              <a:rPr lang="en-US" sz="1400" dirty="0" err="1">
                <a:latin typeface="Consolas" panose="020B0609020204030204" pitchFamily="49" charset="0"/>
                <a:ea typeface="ＭＳ Ｐゴシック" pitchFamily="34" charset="-128"/>
                <a:cs typeface="Consolas" panose="020B0609020204030204" pitchFamily="49" charset="0"/>
              </a:rPr>
              <a:t>val</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altLang="en-US" sz="1400" dirty="0">
                <a:solidFill>
                  <a:srgbClr val="7030A0"/>
                </a:solidFill>
                <a:latin typeface="Consolas" panose="020B0609020204030204" pitchFamily="49" charset="0"/>
                <a:cs typeface="Consolas" panose="020B0609020204030204" pitchFamily="49" charset="0"/>
              </a:rPr>
              <a:t>3'b111</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 | (</a:t>
            </a:r>
            <a:r>
              <a:rPr lang="en-US" sz="1400" dirty="0" err="1">
                <a:latin typeface="Consolas" panose="020B0609020204030204" pitchFamily="49" charset="0"/>
                <a:ea typeface="ＭＳ Ｐゴシック" pitchFamily="34" charset="-128"/>
                <a:cs typeface="Consolas" panose="020B0609020204030204" pitchFamily="49" charset="0"/>
              </a:rPr>
              <a:t>val</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altLang="en-US" sz="1400" dirty="0">
                <a:solidFill>
                  <a:srgbClr val="7030A0"/>
                </a:solidFill>
                <a:latin typeface="Consolas" panose="020B0609020204030204" pitchFamily="49" charset="0"/>
                <a:cs typeface="Consolas" panose="020B0609020204030204" pitchFamily="49" charset="0"/>
              </a:rPr>
              <a:t>3'b110</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 | (</a:t>
            </a:r>
            <a:r>
              <a:rPr lang="en-US" sz="1400" dirty="0" err="1">
                <a:latin typeface="Consolas" panose="020B0609020204030204" pitchFamily="49" charset="0"/>
                <a:ea typeface="ＭＳ Ｐゴシック" pitchFamily="34" charset="-128"/>
                <a:cs typeface="Consolas" panose="020B0609020204030204" pitchFamily="49" charset="0"/>
              </a:rPr>
              <a:t>val</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altLang="en-US" sz="1400" dirty="0">
                <a:solidFill>
                  <a:srgbClr val="7030A0"/>
                </a:solidFill>
                <a:latin typeface="Consolas" panose="020B0609020204030204" pitchFamily="49" charset="0"/>
                <a:cs typeface="Consolas" panose="020B0609020204030204" pitchFamily="49" charset="0"/>
              </a:rPr>
              <a:t>3’b101</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 | (</a:t>
            </a:r>
            <a:r>
              <a:rPr lang="en-US" sz="1400" dirty="0" err="1">
                <a:latin typeface="Consolas" panose="020B0609020204030204" pitchFamily="49" charset="0"/>
                <a:ea typeface="ＭＳ Ｐゴシック" pitchFamily="34" charset="-128"/>
                <a:cs typeface="Consolas" panose="020B0609020204030204" pitchFamily="49" charset="0"/>
              </a:rPr>
              <a:t>val</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altLang="en-US" sz="1400" dirty="0">
                <a:solidFill>
                  <a:srgbClr val="7030A0"/>
                </a:solidFill>
                <a:latin typeface="Consolas" panose="020B0609020204030204" pitchFamily="49" charset="0"/>
                <a:cs typeface="Consolas" panose="020B0609020204030204" pitchFamily="49" charset="0"/>
              </a:rPr>
              <a:t>3'b011</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endParaRPr lang="en-US" sz="1400" b="1" dirty="0">
              <a:solidFill>
                <a:srgbClr val="C00000"/>
              </a:solidFill>
              <a:latin typeface="Consolas" panose="020B0609020204030204" pitchFamily="49" charset="0"/>
              <a:ea typeface="ＭＳ Ｐゴシック" pitchFamily="34" charset="-128"/>
              <a:cs typeface="Consolas" panose="020B0609020204030204" pitchFamily="49" charset="0"/>
            </a:endParaRPr>
          </a:p>
          <a:p>
            <a:pPr marL="457200" indent="-457200">
              <a:buFontTx/>
              <a:buNone/>
              <a:tabLst>
                <a:tab pos="914400" algn="l"/>
                <a:tab pos="1371600" algn="l"/>
                <a:tab pos="1828800" algn="l"/>
              </a:tabLst>
            </a:pPr>
            <a:r>
              <a:rPr lang="en-US" sz="1400" b="1" dirty="0" err="1">
                <a:solidFill>
                  <a:srgbClr val="C00000"/>
                </a:solidFill>
                <a:latin typeface="Consolas" panose="020B0609020204030204" pitchFamily="49" charset="0"/>
                <a:ea typeface="ＭＳ Ｐゴシック" pitchFamily="34" charset="-128"/>
                <a:cs typeface="Consolas" panose="020B0609020204030204" pitchFamily="49" charset="0"/>
              </a:rPr>
              <a:t>endmodule</a:t>
            </a:r>
            <a:endParaRPr lang="en-US" sz="1400" dirty="0">
              <a:latin typeface="Bitstream Vera Sans Mono"/>
              <a:ea typeface="ＭＳ Ｐゴシック" pitchFamily="34" charset="-128"/>
            </a:endParaRPr>
          </a:p>
        </p:txBody>
      </p:sp>
      <p:pic>
        <p:nvPicPr>
          <p:cNvPr id="8" name="Picture 7">
            <a:extLst>
              <a:ext uri="{FF2B5EF4-FFF2-40B4-BE49-F238E27FC236}">
                <a16:creationId xmlns:a16="http://schemas.microsoft.com/office/drawing/2014/main" id="{936B8FD1-EECA-F183-4B7F-1B4E6DA4438A}"/>
              </a:ext>
            </a:extLst>
          </p:cNvPr>
          <p:cNvPicPr>
            <a:picLocks noChangeAspect="1"/>
          </p:cNvPicPr>
          <p:nvPr/>
        </p:nvPicPr>
        <p:blipFill>
          <a:blip r:embed="rId2"/>
          <a:stretch>
            <a:fillRect/>
          </a:stretch>
        </p:blipFill>
        <p:spPr>
          <a:xfrm>
            <a:off x="2978150" y="3112332"/>
            <a:ext cx="3187700" cy="2705100"/>
          </a:xfrm>
          <a:prstGeom prst="rect">
            <a:avLst/>
          </a:prstGeom>
        </p:spPr>
      </p:pic>
    </p:spTree>
    <p:extLst>
      <p:ext uri="{BB962C8B-B14F-4D97-AF65-F5344CB8AC3E}">
        <p14:creationId xmlns:p14="http://schemas.microsoft.com/office/powerpoint/2010/main" val="172377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Verilog “define”</a:t>
            </a:r>
          </a:p>
        </p:txBody>
      </p:sp>
      <p:sp>
        <p:nvSpPr>
          <p:cNvPr id="3" name="Content Placeholder 2"/>
          <p:cNvSpPr>
            <a:spLocks noGrp="1"/>
          </p:cNvSpPr>
          <p:nvPr>
            <p:ph idx="1"/>
          </p:nvPr>
        </p:nvSpPr>
        <p:spPr/>
        <p:txBody>
          <a:bodyPr>
            <a:normAutofit fontScale="77500" lnSpcReduction="20000"/>
          </a:bodyPr>
          <a:lstStyle/>
          <a:p>
            <a:pPr marL="0" indent="0">
              <a:buNone/>
            </a:pPr>
            <a:r>
              <a:rPr lang="en-US" dirty="0"/>
              <a:t>Very similar to “#define” in C:</a:t>
            </a:r>
          </a:p>
          <a:p>
            <a:endParaRPr lang="en-US" dirty="0"/>
          </a:p>
          <a:p>
            <a:pPr marL="0" indent="0">
              <a:buNone/>
            </a:pPr>
            <a:r>
              <a:rPr lang="en-US" dirty="0">
                <a:solidFill>
                  <a:schemeClr val="tx2">
                    <a:lumMod val="60000"/>
                    <a:lumOff val="40000"/>
                  </a:schemeClr>
                </a:solidFill>
                <a:latin typeface="Consolas" panose="020B0609020204030204" pitchFamily="49" charset="0"/>
                <a:cs typeface="Consolas" panose="020B0609020204030204" pitchFamily="49" charset="0"/>
              </a:rPr>
              <a:t>	`define </a:t>
            </a:r>
            <a:r>
              <a:rPr lang="en-US" dirty="0">
                <a:latin typeface="Consolas" panose="020B0609020204030204" pitchFamily="49" charset="0"/>
                <a:cs typeface="Consolas" panose="020B0609020204030204" pitchFamily="49" charset="0"/>
              </a:rPr>
              <a:t>&lt;</a:t>
            </a:r>
            <a:r>
              <a:rPr lang="en-US" dirty="0" err="1">
                <a:latin typeface="Consolas" panose="020B0609020204030204" pitchFamily="49" charset="0"/>
                <a:cs typeface="Consolas" panose="020B0609020204030204" pitchFamily="49" charset="0"/>
              </a:rPr>
              <a:t>macro_name</a:t>
            </a:r>
            <a:r>
              <a:rPr lang="en-US" dirty="0">
                <a:latin typeface="Consolas" panose="020B0609020204030204" pitchFamily="49" charset="0"/>
                <a:cs typeface="Consolas" panose="020B0609020204030204" pitchFamily="49" charset="0"/>
              </a:rPr>
              <a:t>&gt; &lt;</a:t>
            </a:r>
            <a:r>
              <a:rPr lang="en-US" dirty="0" err="1">
                <a:latin typeface="Consolas" panose="020B0609020204030204" pitchFamily="49" charset="0"/>
                <a:cs typeface="Consolas" panose="020B0609020204030204" pitchFamily="49" charset="0"/>
              </a:rPr>
              <a:t>macro_text</a:t>
            </a:r>
            <a:r>
              <a:rPr lang="en-US" dirty="0">
                <a:latin typeface="Consolas" panose="020B0609020204030204" pitchFamily="49" charset="0"/>
                <a:cs typeface="Consolas" panose="020B0609020204030204" pitchFamily="49" charset="0"/>
              </a:rPr>
              <a:t>&gt;</a:t>
            </a:r>
            <a:endParaRPr lang="en-US" dirty="0"/>
          </a:p>
          <a:p>
            <a:pPr marL="0" indent="0">
              <a:buNone/>
            </a:pPr>
            <a:endParaRPr lang="en-US" dirty="0"/>
          </a:p>
          <a:p>
            <a:pPr marL="0" indent="0">
              <a:buNone/>
            </a:pPr>
            <a:r>
              <a:rPr lang="en-US" dirty="0"/>
              <a:t>Example:</a:t>
            </a:r>
          </a:p>
          <a:p>
            <a:pPr marL="0" indent="0">
              <a:buNone/>
            </a:pPr>
            <a:endParaRPr lang="en-US" dirty="0"/>
          </a:p>
          <a:p>
            <a:pPr marL="0" indent="0">
              <a:buNone/>
            </a:pPr>
            <a:r>
              <a:rPr lang="en-US" dirty="0">
                <a:solidFill>
                  <a:schemeClr val="tx2">
                    <a:lumMod val="60000"/>
                    <a:lumOff val="40000"/>
                  </a:schemeClr>
                </a:solidFill>
                <a:latin typeface="Consolas" panose="020B0609020204030204" pitchFamily="49" charset="0"/>
                <a:cs typeface="Consolas" panose="020B0609020204030204" pitchFamily="49" charset="0"/>
              </a:rPr>
              <a:t>	`define </a:t>
            </a:r>
            <a:r>
              <a:rPr lang="en-US" dirty="0">
                <a:latin typeface="Consolas" panose="020B0609020204030204" pitchFamily="49" charset="0"/>
                <a:cs typeface="Consolas" panose="020B0609020204030204" pitchFamily="49" charset="0"/>
              </a:rPr>
              <a:t>Sa </a:t>
            </a:r>
            <a:r>
              <a:rPr lang="en-US" dirty="0">
                <a:solidFill>
                  <a:srgbClr val="7030A0"/>
                </a:solidFill>
                <a:latin typeface="Consolas" panose="020B0609020204030204" pitchFamily="49" charset="0"/>
                <a:cs typeface="Consolas" panose="020B0609020204030204" pitchFamily="49" charset="0"/>
              </a:rPr>
              <a:t>2'b00</a:t>
            </a:r>
          </a:p>
          <a:p>
            <a:pPr marL="0" indent="0">
              <a:buNone/>
            </a:pPr>
            <a:endParaRPr lang="en-US" dirty="0"/>
          </a:p>
          <a:p>
            <a:pPr marL="0" indent="0">
              <a:buNone/>
            </a:pPr>
            <a:r>
              <a:rPr lang="en-US" dirty="0"/>
              <a:t>	means “Sa” has the value </a:t>
            </a:r>
            <a:r>
              <a:rPr lang="en-US" dirty="0">
                <a:solidFill>
                  <a:srgbClr val="7030A0"/>
                </a:solidFill>
                <a:latin typeface="Consolas" panose="020B0609020204030204" pitchFamily="49" charset="0"/>
                <a:cs typeface="Consolas" panose="020B0609020204030204" pitchFamily="49" charset="0"/>
              </a:rPr>
              <a:t>2'b00</a:t>
            </a:r>
          </a:p>
          <a:p>
            <a:pPr marL="0" indent="0">
              <a:buNone/>
            </a:pPr>
            <a:endParaRPr lang="en-US" dirty="0"/>
          </a:p>
          <a:p>
            <a:pPr marL="0" indent="0">
              <a:buNone/>
            </a:pPr>
            <a:r>
              <a:rPr lang="en-US" dirty="0"/>
              <a:t>	To </a:t>
            </a:r>
            <a:r>
              <a:rPr lang="en-US" i="1" dirty="0"/>
              <a:t>use</a:t>
            </a:r>
            <a:r>
              <a:rPr lang="en-US" dirty="0"/>
              <a:t> a define value you put backtick ` before it:  </a:t>
            </a:r>
            <a:r>
              <a:rPr lang="en-US" dirty="0">
                <a:solidFill>
                  <a:srgbClr val="7030A0"/>
                </a:solidFill>
                <a:latin typeface="Consolas" panose="020B0609020204030204" pitchFamily="49" charset="0"/>
                <a:cs typeface="Consolas" panose="020B0609020204030204" pitchFamily="49" charset="0"/>
              </a:rPr>
              <a:t>`Sa</a:t>
            </a:r>
            <a:endParaRPr lang="en-US" dirty="0"/>
          </a:p>
        </p:txBody>
      </p:sp>
      <p:sp>
        <p:nvSpPr>
          <p:cNvPr id="4" name="Slide Number Placeholder 3"/>
          <p:cNvSpPr>
            <a:spLocks noGrp="1"/>
          </p:cNvSpPr>
          <p:nvPr>
            <p:ph type="sldNum" sz="quarter" idx="12"/>
          </p:nvPr>
        </p:nvSpPr>
        <p:spPr/>
        <p:txBody>
          <a:bodyPr/>
          <a:lstStyle/>
          <a:p>
            <a:fld id="{8498F53A-C161-3D49-96E1-2DF0E970DAF2}" type="slidenum">
              <a:rPr lang="en-US" smtClean="0"/>
              <a:t>42</a:t>
            </a:fld>
            <a:endParaRPr lang="en-US"/>
          </a:p>
        </p:txBody>
      </p:sp>
      <p:sp>
        <p:nvSpPr>
          <p:cNvPr id="5" name="Footer Placeholder 4">
            <a:extLst>
              <a:ext uri="{FF2B5EF4-FFF2-40B4-BE49-F238E27FC236}">
                <a16:creationId xmlns:a16="http://schemas.microsoft.com/office/drawing/2014/main" id="{AFD239C9-34E7-F040-8987-A7D4CE540904}"/>
              </a:ext>
            </a:extLst>
          </p:cNvPr>
          <p:cNvSpPr>
            <a:spLocks noGrp="1"/>
          </p:cNvSpPr>
          <p:nvPr>
            <p:ph type="ftr" sz="quarter" idx="11"/>
          </p:nvPr>
        </p:nvSpPr>
        <p:spPr/>
        <p:txBody>
          <a:bodyPr/>
          <a:lstStyle/>
          <a:p>
            <a:r>
              <a:rPr lang="en-US"/>
              <a:t>Slide Set #5</a:t>
            </a:r>
          </a:p>
        </p:txBody>
      </p:sp>
      <p:grpSp>
        <p:nvGrpSpPr>
          <p:cNvPr id="10" name="Group 9">
            <a:extLst>
              <a:ext uri="{FF2B5EF4-FFF2-40B4-BE49-F238E27FC236}">
                <a16:creationId xmlns:a16="http://schemas.microsoft.com/office/drawing/2014/main" id="{CE64C7FF-575E-9241-BD6A-B5F117FED6CC}"/>
              </a:ext>
            </a:extLst>
          </p:cNvPr>
          <p:cNvGrpSpPr/>
          <p:nvPr/>
        </p:nvGrpSpPr>
        <p:grpSpPr>
          <a:xfrm>
            <a:off x="4038600" y="3396734"/>
            <a:ext cx="3292858" cy="565666"/>
            <a:chOff x="4038600" y="3396734"/>
            <a:chExt cx="3292858" cy="565666"/>
          </a:xfrm>
        </p:grpSpPr>
        <p:cxnSp>
          <p:nvCxnSpPr>
            <p:cNvPr id="7" name="Straight Arrow Connector 6">
              <a:extLst>
                <a:ext uri="{FF2B5EF4-FFF2-40B4-BE49-F238E27FC236}">
                  <a16:creationId xmlns:a16="http://schemas.microsoft.com/office/drawing/2014/main" id="{57982B8C-4F5C-D44F-ACEB-18E528D415A0}"/>
                </a:ext>
              </a:extLst>
            </p:cNvPr>
            <p:cNvCxnSpPr>
              <a:cxnSpLocks/>
            </p:cNvCxnSpPr>
            <p:nvPr/>
          </p:nvCxnSpPr>
          <p:spPr>
            <a:xfrm flipH="1">
              <a:off x="4038600" y="3581400"/>
              <a:ext cx="1600200" cy="3810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BB1E7F74-3DAF-CA41-AC23-2B7A8BB261C3}"/>
                </a:ext>
              </a:extLst>
            </p:cNvPr>
            <p:cNvSpPr txBox="1"/>
            <p:nvPr/>
          </p:nvSpPr>
          <p:spPr>
            <a:xfrm>
              <a:off x="5774942" y="3396734"/>
              <a:ext cx="1556516" cy="369332"/>
            </a:xfrm>
            <a:prstGeom prst="rect">
              <a:avLst/>
            </a:prstGeom>
            <a:noFill/>
          </p:spPr>
          <p:txBody>
            <a:bodyPr wrap="none" rtlCol="0">
              <a:spAutoFit/>
            </a:bodyPr>
            <a:lstStyle/>
            <a:p>
              <a:r>
                <a:rPr lang="en-US" dirty="0">
                  <a:solidFill>
                    <a:srgbClr val="FF0000"/>
                  </a:solidFill>
                </a:rPr>
                <a:t>No Semicolon!</a:t>
              </a:r>
            </a:p>
          </p:txBody>
        </p:sp>
      </p:grpSp>
    </p:spTree>
    <p:extLst>
      <p:ext uri="{BB962C8B-B14F-4D97-AF65-F5344CB8AC3E}">
        <p14:creationId xmlns:p14="http://schemas.microsoft.com/office/powerpoint/2010/main" val="136454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Verilog Conditional Operator</a:t>
            </a:r>
          </a:p>
        </p:txBody>
      </p:sp>
      <p:sp>
        <p:nvSpPr>
          <p:cNvPr id="3" name="Content Placeholder 2"/>
          <p:cNvSpPr>
            <a:spLocks noGrp="1"/>
          </p:cNvSpPr>
          <p:nvPr>
            <p:ph idx="1"/>
          </p:nvPr>
        </p:nvSpPr>
        <p:spPr/>
        <p:txBody>
          <a:bodyPr>
            <a:normAutofit fontScale="85000" lnSpcReduction="10000"/>
          </a:bodyPr>
          <a:lstStyle/>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	</a:t>
            </a:r>
            <a:r>
              <a:rPr lang="en-US" i="1" dirty="0">
                <a:latin typeface="Consolas" charset="0"/>
                <a:ea typeface="Consolas" charset="0"/>
                <a:cs typeface="Consolas" charset="0"/>
              </a:rPr>
              <a:t>&lt;</a:t>
            </a:r>
            <a:r>
              <a:rPr lang="en-US" i="1" dirty="0" err="1">
                <a:latin typeface="Consolas" charset="0"/>
                <a:ea typeface="Consolas" charset="0"/>
                <a:cs typeface="Consolas" charset="0"/>
              </a:rPr>
              <a:t>cond_expr</a:t>
            </a:r>
            <a:r>
              <a:rPr lang="en-US" i="1" dirty="0">
                <a:latin typeface="Consolas" charset="0"/>
                <a:ea typeface="Consolas" charset="0"/>
                <a:cs typeface="Consolas" charset="0"/>
              </a:rPr>
              <a:t>&gt; </a:t>
            </a:r>
            <a:r>
              <a:rPr lang="en-US" dirty="0">
                <a:solidFill>
                  <a:srgbClr val="0000FF"/>
                </a:solidFill>
                <a:latin typeface="Consolas" charset="0"/>
                <a:ea typeface="Consolas" charset="0"/>
                <a:cs typeface="Consolas" charset="0"/>
              </a:rPr>
              <a:t>?</a:t>
            </a:r>
            <a:r>
              <a:rPr lang="en-US" i="1" dirty="0">
                <a:latin typeface="Consolas" charset="0"/>
                <a:ea typeface="Consolas" charset="0"/>
                <a:cs typeface="Consolas" charset="0"/>
              </a:rPr>
              <a:t> &lt;</a:t>
            </a:r>
            <a:r>
              <a:rPr lang="en-US" i="1" dirty="0" err="1">
                <a:latin typeface="Consolas" charset="0"/>
                <a:ea typeface="Consolas" charset="0"/>
                <a:cs typeface="Consolas" charset="0"/>
              </a:rPr>
              <a:t>true_expr</a:t>
            </a:r>
            <a:r>
              <a:rPr lang="en-US" i="1" dirty="0">
                <a:latin typeface="Consolas" charset="0"/>
                <a:ea typeface="Consolas" charset="0"/>
                <a:cs typeface="Consolas" charset="0"/>
              </a:rPr>
              <a:t>&gt; </a:t>
            </a:r>
            <a:r>
              <a:rPr lang="en-US" dirty="0">
                <a:solidFill>
                  <a:srgbClr val="0000FF"/>
                </a:solidFill>
                <a:latin typeface="Consolas" charset="0"/>
                <a:ea typeface="Consolas" charset="0"/>
                <a:cs typeface="Consolas" charset="0"/>
              </a:rPr>
              <a:t>:</a:t>
            </a:r>
            <a:r>
              <a:rPr lang="en-US" i="1" dirty="0">
                <a:latin typeface="Consolas" charset="0"/>
                <a:ea typeface="Consolas" charset="0"/>
                <a:cs typeface="Consolas" charset="0"/>
              </a:rPr>
              <a:t> &lt;</a:t>
            </a:r>
            <a:r>
              <a:rPr lang="en-US" i="1" dirty="0" err="1">
                <a:latin typeface="Consolas" charset="0"/>
                <a:ea typeface="Consolas" charset="0"/>
                <a:cs typeface="Consolas" charset="0"/>
              </a:rPr>
              <a:t>false_expr</a:t>
            </a:r>
            <a:r>
              <a:rPr lang="en-US" i="1" dirty="0">
                <a:latin typeface="Consolas" charset="0"/>
                <a:ea typeface="Consolas" charset="0"/>
                <a:cs typeface="Consolas" charset="0"/>
              </a:rPr>
              <a:t>&gt;</a:t>
            </a:r>
          </a:p>
          <a:p>
            <a:pPr marL="0" indent="0">
              <a:buNone/>
            </a:pPr>
            <a:endParaRPr lang="en-US" dirty="0">
              <a:latin typeface="Arial" panose="020B0604020202020204" pitchFamily="34" charset="0"/>
              <a:cs typeface="Arial" panose="020B0604020202020204" pitchFamily="34" charset="0"/>
            </a:endParaRPr>
          </a:p>
          <a:p>
            <a:pPr marL="0" indent="0">
              <a:buNone/>
            </a:pPr>
            <a:r>
              <a:rPr lang="en-US" i="1" dirty="0">
                <a:latin typeface="Arial" panose="020B0604020202020204" pitchFamily="34" charset="0"/>
                <a:cs typeface="Arial" panose="020B0604020202020204" pitchFamily="34" charset="0"/>
              </a:rPr>
              <a:t>Meaning:  </a:t>
            </a:r>
            <a:r>
              <a:rPr lang="en-US" dirty="0">
                <a:latin typeface="Arial" panose="020B0604020202020204" pitchFamily="34" charset="0"/>
                <a:cs typeface="Arial" panose="020B0604020202020204" pitchFamily="34" charset="0"/>
              </a:rPr>
              <a:t>If </a:t>
            </a:r>
            <a:r>
              <a:rPr lang="en-US" dirty="0">
                <a:latin typeface="Consolas" charset="0"/>
                <a:ea typeface="Consolas" charset="0"/>
                <a:cs typeface="Consolas" charset="0"/>
              </a:rPr>
              <a:t>&lt;</a:t>
            </a:r>
            <a:r>
              <a:rPr lang="en-US" dirty="0" err="1">
                <a:latin typeface="Consolas" charset="0"/>
                <a:ea typeface="Consolas" charset="0"/>
                <a:cs typeface="Consolas" charset="0"/>
              </a:rPr>
              <a:t>cond_expr</a:t>
            </a:r>
            <a:r>
              <a:rPr lang="en-US" dirty="0">
                <a:latin typeface="Consolas" charset="0"/>
                <a:ea typeface="Consolas" charset="0"/>
                <a:cs typeface="Consolas" charset="0"/>
              </a:rPr>
              <a:t>&gt; </a:t>
            </a:r>
            <a:r>
              <a:rPr lang="en-US" dirty="0">
                <a:latin typeface="Arial" panose="020B0604020202020204" pitchFamily="34" charset="0"/>
                <a:cs typeface="Arial" panose="020B0604020202020204" pitchFamily="34" charset="0"/>
              </a:rPr>
              <a:t>is true, then the value of entire expression is the value given by </a:t>
            </a:r>
            <a:r>
              <a:rPr lang="en-US" dirty="0">
                <a:latin typeface="Consolas" charset="0"/>
                <a:ea typeface="Consolas" charset="0"/>
                <a:cs typeface="Consolas" charset="0"/>
              </a:rPr>
              <a:t>&lt;</a:t>
            </a:r>
            <a:r>
              <a:rPr lang="en-US" dirty="0" err="1">
                <a:latin typeface="Consolas" charset="0"/>
                <a:ea typeface="Consolas" charset="0"/>
                <a:cs typeface="Consolas" charset="0"/>
              </a:rPr>
              <a:t>true_expr</a:t>
            </a:r>
            <a:r>
              <a:rPr lang="en-US" dirty="0">
                <a:latin typeface="Consolas" charset="0"/>
                <a:ea typeface="Consolas" charset="0"/>
                <a:cs typeface="Consolas" charset="0"/>
              </a:rPr>
              <a:t>&gt; </a:t>
            </a:r>
            <a:r>
              <a:rPr lang="en-US" dirty="0">
                <a:latin typeface="Arial" panose="020B0604020202020204" pitchFamily="34" charset="0"/>
                <a:cs typeface="Arial" panose="020B0604020202020204" pitchFamily="34" charset="0"/>
              </a:rPr>
              <a:t>otherwise the value is given by </a:t>
            </a:r>
            <a:r>
              <a:rPr lang="en-US" dirty="0">
                <a:latin typeface="Consolas" charset="0"/>
                <a:ea typeface="Consolas" charset="0"/>
                <a:cs typeface="Consolas" charset="0"/>
              </a:rPr>
              <a:t>&lt;</a:t>
            </a:r>
            <a:r>
              <a:rPr lang="en-US" dirty="0" err="1">
                <a:latin typeface="Consolas" charset="0"/>
                <a:ea typeface="Consolas" charset="0"/>
                <a:cs typeface="Consolas" charset="0"/>
              </a:rPr>
              <a:t>false_expr</a:t>
            </a:r>
            <a:r>
              <a:rPr lang="en-US" dirty="0">
                <a:latin typeface="Consolas" charset="0"/>
                <a:ea typeface="Consolas" charset="0"/>
                <a:cs typeface="Consolas" charset="0"/>
              </a:rPr>
              <a:t>&gt;</a:t>
            </a:r>
            <a:r>
              <a:rPr lang="en-US" dirty="0">
                <a:latin typeface="Arial" panose="020B0604020202020204" pitchFamily="34" charset="0"/>
                <a:cs typeface="Arial" panose="020B0604020202020204" pitchFamily="34" charset="0"/>
              </a:rPr>
              <a:t>.</a:t>
            </a:r>
            <a:endParaRPr lang="en-US" dirty="0">
              <a:solidFill>
                <a:srgbClr val="0000FF"/>
              </a:solidFill>
              <a:latin typeface="Consolas" panose="020B0609020204030204" pitchFamily="49" charset="0"/>
              <a:cs typeface="Consolas" panose="020B0609020204030204" pitchFamily="49" charset="0"/>
            </a:endParaRPr>
          </a:p>
          <a:p>
            <a:pPr marL="0" indent="0">
              <a:buNone/>
            </a:pPr>
            <a:endParaRPr lang="en-US" dirty="0">
              <a:solidFill>
                <a:srgbClr val="0000FF"/>
              </a:solidFill>
              <a:latin typeface="Consolas" panose="020B0609020204030204" pitchFamily="49" charset="0"/>
              <a:cs typeface="Consolas" panose="020B0609020204030204" pitchFamily="49" charset="0"/>
            </a:endParaRPr>
          </a:p>
          <a:p>
            <a:pPr marL="0" indent="0">
              <a:buNone/>
            </a:pPr>
            <a:r>
              <a:rPr lang="en-US" i="1" dirty="0">
                <a:latin typeface="Arial" panose="020B0604020202020204" pitchFamily="34" charset="0"/>
                <a:cs typeface="Arial" panose="020B0604020202020204" pitchFamily="34" charset="0"/>
              </a:rPr>
              <a:t>Examples:</a:t>
            </a:r>
          </a:p>
          <a:p>
            <a:pPr marL="0" indent="0">
              <a:buNone/>
            </a:pPr>
            <a:r>
              <a:rPr lang="en-US" dirty="0">
                <a:latin typeface="Arial" panose="020B0604020202020204" pitchFamily="34" charset="0"/>
                <a:cs typeface="Arial" panose="020B0604020202020204" pitchFamily="34" charset="0"/>
              </a:rPr>
              <a:t>If “in” is 1, then value of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in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chemeClr val="tx2">
                    <a:lumMod val="60000"/>
                    <a:lumOff val="40000"/>
                  </a:schemeClr>
                </a:solidFill>
                <a:latin typeface="Consolas" panose="020B0609020204030204" pitchFamily="49" charset="0"/>
                <a:cs typeface="Consolas" panose="020B0609020204030204" pitchFamily="49" charset="0"/>
              </a:rPr>
              <a:t>`Sb </a:t>
            </a:r>
            <a:r>
              <a:rPr lang="en-US" dirty="0">
                <a:latin typeface="Consolas" panose="020B0609020204030204" pitchFamily="49" charset="0"/>
                <a:cs typeface="Consolas" panose="020B0609020204030204" pitchFamily="49" charset="0"/>
              </a:rPr>
              <a:t>: </a:t>
            </a:r>
            <a:r>
              <a:rPr lang="en-US" dirty="0">
                <a:solidFill>
                  <a:schemeClr val="tx2">
                    <a:lumMod val="60000"/>
                    <a:lumOff val="40000"/>
                  </a:schemeClr>
                </a:solidFill>
                <a:latin typeface="Consolas" panose="020B0609020204030204" pitchFamily="49" charset="0"/>
                <a:cs typeface="Consolas" panose="020B0609020204030204" pitchFamily="49" charset="0"/>
              </a:rPr>
              <a:t>`Sa</a:t>
            </a:r>
            <a:r>
              <a:rPr lang="en-US" dirty="0">
                <a:solidFill>
                  <a:srgbClr val="0000FF"/>
                </a:solidFill>
                <a:latin typeface="Consolas" panose="020B0609020204030204" pitchFamily="49" charset="0"/>
                <a:cs typeface="Consolas" panose="020B0609020204030204" pitchFamily="49" charset="0"/>
              </a:rPr>
              <a:t>) </a:t>
            </a:r>
            <a:r>
              <a:rPr lang="en-US" dirty="0">
                <a:latin typeface="Arial" panose="020B0604020202020204" pitchFamily="34" charset="0"/>
                <a:cs typeface="Arial" panose="020B0604020202020204" pitchFamily="34" charset="0"/>
              </a:rPr>
              <a:t>is </a:t>
            </a:r>
            <a:r>
              <a:rPr lang="en-US" dirty="0">
                <a:solidFill>
                  <a:schemeClr val="tx2">
                    <a:lumMod val="60000"/>
                    <a:lumOff val="40000"/>
                  </a:schemeClr>
                </a:solidFill>
                <a:latin typeface="Consolas" panose="020B0609020204030204" pitchFamily="49" charset="0"/>
                <a:cs typeface="Consolas" panose="020B0609020204030204" pitchFamily="49" charset="0"/>
              </a:rPr>
              <a:t>`Sb </a:t>
            </a:r>
            <a:r>
              <a:rPr lang="en-US" dirty="0">
                <a:latin typeface="Arial" panose="020B0604020202020204" pitchFamily="34" charset="0"/>
                <a:cs typeface="Arial" panose="020B0604020202020204" pitchFamily="34" charset="0"/>
              </a:rPr>
              <a:t>If “in” is 0, then value of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in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chemeClr val="tx2">
                    <a:lumMod val="60000"/>
                    <a:lumOff val="40000"/>
                  </a:schemeClr>
                </a:solidFill>
                <a:latin typeface="Consolas" panose="020B0609020204030204" pitchFamily="49" charset="0"/>
                <a:cs typeface="Consolas" panose="020B0609020204030204" pitchFamily="49" charset="0"/>
              </a:rPr>
              <a:t>`Sb </a:t>
            </a:r>
            <a:r>
              <a:rPr lang="en-US" dirty="0">
                <a:latin typeface="Consolas" panose="020B0609020204030204" pitchFamily="49" charset="0"/>
                <a:cs typeface="Consolas" panose="020B0609020204030204" pitchFamily="49" charset="0"/>
              </a:rPr>
              <a:t>: </a:t>
            </a:r>
            <a:r>
              <a:rPr lang="en-US" dirty="0">
                <a:solidFill>
                  <a:schemeClr val="tx2">
                    <a:lumMod val="60000"/>
                    <a:lumOff val="40000"/>
                  </a:schemeClr>
                </a:solidFill>
                <a:latin typeface="Consolas" panose="020B0609020204030204" pitchFamily="49" charset="0"/>
                <a:cs typeface="Consolas" panose="020B0609020204030204" pitchFamily="49" charset="0"/>
              </a:rPr>
              <a:t>`Sa</a:t>
            </a:r>
            <a:r>
              <a:rPr lang="en-US" dirty="0">
                <a:solidFill>
                  <a:srgbClr val="0000FF"/>
                </a:solidFill>
                <a:latin typeface="Consolas" panose="020B0609020204030204" pitchFamily="49" charset="0"/>
                <a:cs typeface="Consolas" panose="020B0609020204030204" pitchFamily="49" charset="0"/>
              </a:rPr>
              <a:t>) </a:t>
            </a:r>
            <a:r>
              <a:rPr lang="en-US" dirty="0">
                <a:latin typeface="Arial" panose="020B0604020202020204" pitchFamily="34" charset="0"/>
                <a:cs typeface="Arial" panose="020B0604020202020204" pitchFamily="34" charset="0"/>
              </a:rPr>
              <a:t>is </a:t>
            </a:r>
            <a:r>
              <a:rPr lang="en-US" dirty="0">
                <a:solidFill>
                  <a:schemeClr val="tx2">
                    <a:lumMod val="60000"/>
                    <a:lumOff val="40000"/>
                  </a:schemeClr>
                </a:solidFill>
                <a:latin typeface="Consolas" panose="020B0609020204030204" pitchFamily="49" charset="0"/>
                <a:cs typeface="Consolas" panose="020B0609020204030204" pitchFamily="49" charset="0"/>
              </a:rPr>
              <a:t>`Sa</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8498F53A-C161-3D49-96E1-2DF0E970DAF2}" type="slidenum">
              <a:rPr lang="en-US" smtClean="0"/>
              <a:t>43</a:t>
            </a:fld>
            <a:endParaRPr lang="en-US"/>
          </a:p>
        </p:txBody>
      </p:sp>
      <p:sp>
        <p:nvSpPr>
          <p:cNvPr id="5" name="Footer Placeholder 4">
            <a:extLst>
              <a:ext uri="{FF2B5EF4-FFF2-40B4-BE49-F238E27FC236}">
                <a16:creationId xmlns:a16="http://schemas.microsoft.com/office/drawing/2014/main" id="{6C50D7D3-7473-9C43-8FFF-7CFB24789488}"/>
              </a:ext>
            </a:extLst>
          </p:cNvPr>
          <p:cNvSpPr>
            <a:spLocks noGrp="1"/>
          </p:cNvSpPr>
          <p:nvPr>
            <p:ph type="ftr" sz="quarter" idx="11"/>
          </p:nvPr>
        </p:nvSpPr>
        <p:spPr/>
        <p:txBody>
          <a:bodyPr/>
          <a:lstStyle/>
          <a:p>
            <a:r>
              <a:rPr lang="en-US"/>
              <a:t>Slide Set #5</a:t>
            </a:r>
          </a:p>
        </p:txBody>
      </p:sp>
    </p:spTree>
    <p:extLst>
      <p:ext uri="{BB962C8B-B14F-4D97-AF65-F5344CB8AC3E}">
        <p14:creationId xmlns:p14="http://schemas.microsoft.com/office/powerpoint/2010/main" val="30200291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4572000"/>
            <a:ext cx="8077200" cy="914400"/>
          </a:xfrm>
          <a:prstGeom prst="rect">
            <a:avLst/>
          </a:prstGeom>
          <a:gradFill>
            <a:gsLst>
              <a:gs pos="0">
                <a:schemeClr val="accent5">
                  <a:lumMod val="60000"/>
                  <a:lumOff val="40000"/>
                </a:schemeClr>
              </a:gs>
              <a:gs pos="100000">
                <a:schemeClr val="accent5">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228600"/>
            <a:ext cx="8229600" cy="1143000"/>
          </a:xfrm>
        </p:spPr>
        <p:txBody>
          <a:bodyPr/>
          <a:lstStyle/>
          <a:p>
            <a:r>
              <a:rPr lang="en-US"/>
              <a:t>Verilog Description of a Multiplexer</a:t>
            </a:r>
            <a:endParaRPr lang="en-US" dirty="0"/>
          </a:p>
        </p:txBody>
      </p:sp>
      <p:sp>
        <p:nvSpPr>
          <p:cNvPr id="3" name="Content Placeholder 2"/>
          <p:cNvSpPr>
            <a:spLocks noGrp="1"/>
          </p:cNvSpPr>
          <p:nvPr>
            <p:ph idx="1"/>
          </p:nvPr>
        </p:nvSpPr>
        <p:spPr>
          <a:xfrm>
            <a:off x="1752600" y="4800600"/>
            <a:ext cx="7162800" cy="533400"/>
          </a:xfrm>
        </p:spPr>
        <p:txBody>
          <a:bodyPr>
            <a:normAutofit/>
          </a:bodyPr>
          <a:lstStyle/>
          <a:p>
            <a:pPr marL="0" indent="0">
              <a:buNone/>
            </a:pPr>
            <a:r>
              <a:rPr lang="en-US" sz="2000" b="1" dirty="0">
                <a:solidFill>
                  <a:srgbClr val="C00000"/>
                </a:solidFill>
                <a:latin typeface="Consolas" panose="020B0609020204030204" pitchFamily="49" charset="0"/>
                <a:cs typeface="Consolas" panose="020B0609020204030204" pitchFamily="49" charset="0"/>
              </a:rPr>
              <a:t>wire</a:t>
            </a:r>
            <a:r>
              <a:rPr lang="en-US" sz="2000" dirty="0">
                <a:solidFill>
                  <a:srgbClr val="C00000"/>
                </a:solidFill>
                <a:latin typeface="Consolas" panose="020B0609020204030204" pitchFamily="49" charset="0"/>
                <a:cs typeface="Consolas" panose="020B0609020204030204" pitchFamily="49" charset="0"/>
              </a:rPr>
              <a:t> </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ea typeface="ＭＳ Ｐゴシック" pitchFamily="34" charset="-128"/>
                <a:cs typeface="Consolas" panose="020B0609020204030204" pitchFamily="49" charset="0"/>
              </a:rPr>
              <a:t>1</a:t>
            </a:r>
            <a:r>
              <a:rPr lang="en-US" sz="20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2000" dirty="0">
                <a:latin typeface="Consolas" panose="020B0609020204030204" pitchFamily="49" charset="0"/>
                <a:ea typeface="ＭＳ Ｐゴシック" pitchFamily="34" charset="-128"/>
                <a:cs typeface="Consolas" panose="020B0609020204030204" pitchFamily="49" charset="0"/>
              </a:rPr>
              <a:t>0</a:t>
            </a:r>
            <a:r>
              <a:rPr lang="en-US" sz="2000" dirty="0">
                <a:solidFill>
                  <a:srgbClr val="0000FF"/>
                </a:solidFill>
                <a:latin typeface="Consolas" panose="020B0609020204030204" pitchFamily="49" charset="0"/>
                <a:cs typeface="Consolas" panose="020B0609020204030204" pitchFamily="49" charset="0"/>
              </a:rPr>
              <a:t>]</a:t>
            </a:r>
            <a:r>
              <a:rPr lang="en-US" sz="2000" dirty="0">
                <a:solidFill>
                  <a:srgbClr val="C00000"/>
                </a:solidFill>
                <a:latin typeface="Consolas" panose="020B0609020204030204" pitchFamily="49" charset="0"/>
                <a:cs typeface="Consolas" panose="020B0609020204030204" pitchFamily="49" charset="0"/>
              </a:rPr>
              <a:t> </a:t>
            </a:r>
            <a:r>
              <a:rPr lang="en-US" sz="2000" dirty="0">
                <a:latin typeface="Consolas" panose="020B0609020204030204" pitchFamily="49" charset="0"/>
                <a:cs typeface="Consolas" panose="020B0609020204030204" pitchFamily="49" charset="0"/>
              </a:rPr>
              <a:t>b </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 select </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 A0 </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 A1</a:t>
            </a:r>
            <a:r>
              <a:rPr lang="en-US" sz="2000" dirty="0">
                <a:solidFill>
                  <a:srgbClr val="0000FF"/>
                </a:solidFill>
                <a:latin typeface="Consolas" panose="020B0609020204030204" pitchFamily="49" charset="0"/>
                <a:cs typeface="Consolas" panose="020B0609020204030204" pitchFamily="49" charset="0"/>
              </a:rPr>
              <a:t>;</a:t>
            </a:r>
          </a:p>
          <a:p>
            <a:pPr marL="0" indent="0">
              <a:buNone/>
            </a:pPr>
            <a:endParaRPr lang="en-US" sz="2000" dirty="0"/>
          </a:p>
        </p:txBody>
      </p:sp>
      <p:pic>
        <p:nvPicPr>
          <p:cNvPr id="9" name="Picture 8"/>
          <p:cNvPicPr>
            <a:picLocks noChangeAspect="1"/>
          </p:cNvPicPr>
          <p:nvPr/>
        </p:nvPicPr>
        <p:blipFill>
          <a:blip r:embed="rId2"/>
          <a:stretch>
            <a:fillRect/>
          </a:stretch>
        </p:blipFill>
        <p:spPr>
          <a:xfrm>
            <a:off x="1621996" y="2114466"/>
            <a:ext cx="5464604" cy="2152734"/>
          </a:xfrm>
          <a:prstGeom prst="rect">
            <a:avLst/>
          </a:prstGeom>
        </p:spPr>
      </p:pic>
      <p:sp>
        <p:nvSpPr>
          <p:cNvPr id="6" name="TextBox 5"/>
          <p:cNvSpPr txBox="1"/>
          <p:nvPr/>
        </p:nvSpPr>
        <p:spPr>
          <a:xfrm>
            <a:off x="381000" y="5987018"/>
            <a:ext cx="3404778" cy="369332"/>
          </a:xfrm>
          <a:prstGeom prst="rect">
            <a:avLst/>
          </a:prstGeom>
          <a:noFill/>
        </p:spPr>
        <p:txBody>
          <a:bodyPr wrap="none" rtlCol="0">
            <a:spAutoFit/>
          </a:bodyPr>
          <a:lstStyle/>
          <a:p>
            <a:r>
              <a:rPr lang="en-US" dirty="0"/>
              <a:t>NOTE:  This is combinational logic.</a:t>
            </a:r>
          </a:p>
        </p:txBody>
      </p:sp>
      <p:sp>
        <p:nvSpPr>
          <p:cNvPr id="5" name="Slide Number Placeholder 4"/>
          <p:cNvSpPr>
            <a:spLocks noGrp="1"/>
          </p:cNvSpPr>
          <p:nvPr>
            <p:ph type="sldNum" sz="quarter" idx="12"/>
          </p:nvPr>
        </p:nvSpPr>
        <p:spPr/>
        <p:txBody>
          <a:bodyPr/>
          <a:lstStyle/>
          <a:p>
            <a:fld id="{8498F53A-C161-3D49-96E1-2DF0E970DAF2}" type="slidenum">
              <a:rPr lang="en-US" smtClean="0"/>
              <a:t>44</a:t>
            </a:fld>
            <a:endParaRPr lang="en-US"/>
          </a:p>
        </p:txBody>
      </p:sp>
      <p:sp>
        <p:nvSpPr>
          <p:cNvPr id="7" name="Footer Placeholder 6">
            <a:extLst>
              <a:ext uri="{FF2B5EF4-FFF2-40B4-BE49-F238E27FC236}">
                <a16:creationId xmlns:a16="http://schemas.microsoft.com/office/drawing/2014/main" id="{4DB78BDB-1500-6647-BA9A-C0579807C45C}"/>
              </a:ext>
            </a:extLst>
          </p:cNvPr>
          <p:cNvSpPr>
            <a:spLocks noGrp="1"/>
          </p:cNvSpPr>
          <p:nvPr>
            <p:ph type="ftr" sz="quarter" idx="11"/>
          </p:nvPr>
        </p:nvSpPr>
        <p:spPr/>
        <p:txBody>
          <a:bodyPr/>
          <a:lstStyle/>
          <a:p>
            <a:r>
              <a:rPr lang="en-US"/>
              <a:t>Slide Set #5</a:t>
            </a:r>
          </a:p>
        </p:txBody>
      </p:sp>
      <p:sp>
        <p:nvSpPr>
          <p:cNvPr id="10" name="TextBox 9">
            <a:extLst>
              <a:ext uri="{FF2B5EF4-FFF2-40B4-BE49-F238E27FC236}">
                <a16:creationId xmlns:a16="http://schemas.microsoft.com/office/drawing/2014/main" id="{6C66FB84-6249-8748-A425-098509DE2108}"/>
              </a:ext>
            </a:extLst>
          </p:cNvPr>
          <p:cNvSpPr txBox="1"/>
          <p:nvPr/>
        </p:nvSpPr>
        <p:spPr>
          <a:xfrm>
            <a:off x="1621996" y="2294700"/>
            <a:ext cx="1334020" cy="369332"/>
          </a:xfrm>
          <a:prstGeom prst="rect">
            <a:avLst/>
          </a:prstGeom>
          <a:solidFill>
            <a:schemeClr val="bg1"/>
          </a:solidFill>
        </p:spPr>
        <p:txBody>
          <a:bodyPr wrap="none" rtlCol="0">
            <a:spAutoFit/>
          </a:bodyPr>
          <a:lstStyle/>
          <a:p>
            <a:r>
              <a:rPr lang="en-US" dirty="0"/>
              <a:t>                 A0</a:t>
            </a:r>
          </a:p>
        </p:txBody>
      </p:sp>
      <p:sp>
        <p:nvSpPr>
          <p:cNvPr id="11" name="TextBox 10">
            <a:extLst>
              <a:ext uri="{FF2B5EF4-FFF2-40B4-BE49-F238E27FC236}">
                <a16:creationId xmlns:a16="http://schemas.microsoft.com/office/drawing/2014/main" id="{8C92B914-6F5E-C642-A29D-6D3CCD7F8975}"/>
              </a:ext>
            </a:extLst>
          </p:cNvPr>
          <p:cNvSpPr txBox="1"/>
          <p:nvPr/>
        </p:nvSpPr>
        <p:spPr>
          <a:xfrm>
            <a:off x="1637780" y="3052246"/>
            <a:ext cx="1334020" cy="369332"/>
          </a:xfrm>
          <a:prstGeom prst="rect">
            <a:avLst/>
          </a:prstGeom>
          <a:solidFill>
            <a:schemeClr val="bg1"/>
          </a:solidFill>
        </p:spPr>
        <p:txBody>
          <a:bodyPr wrap="none" rtlCol="0">
            <a:spAutoFit/>
          </a:bodyPr>
          <a:lstStyle/>
          <a:p>
            <a:r>
              <a:rPr lang="en-US" dirty="0"/>
              <a:t>                 A1</a:t>
            </a:r>
          </a:p>
        </p:txBody>
      </p:sp>
      <p:sp>
        <p:nvSpPr>
          <p:cNvPr id="12" name="TextBox 11">
            <a:extLst>
              <a:ext uri="{FF2B5EF4-FFF2-40B4-BE49-F238E27FC236}">
                <a16:creationId xmlns:a16="http://schemas.microsoft.com/office/drawing/2014/main" id="{E4FD9010-79AD-034B-BC9C-AD358244130C}"/>
              </a:ext>
            </a:extLst>
          </p:cNvPr>
          <p:cNvSpPr txBox="1"/>
          <p:nvPr/>
        </p:nvSpPr>
        <p:spPr>
          <a:xfrm>
            <a:off x="5056105" y="2664032"/>
            <a:ext cx="2263761" cy="369332"/>
          </a:xfrm>
          <a:prstGeom prst="rect">
            <a:avLst/>
          </a:prstGeom>
          <a:solidFill>
            <a:schemeClr val="bg1"/>
          </a:solidFill>
        </p:spPr>
        <p:txBody>
          <a:bodyPr wrap="none" rtlCol="0">
            <a:spAutoFit/>
          </a:bodyPr>
          <a:lstStyle/>
          <a:p>
            <a:r>
              <a:rPr lang="en-US" dirty="0"/>
              <a:t> b                                    </a:t>
            </a:r>
          </a:p>
        </p:txBody>
      </p:sp>
      <p:sp>
        <p:nvSpPr>
          <p:cNvPr id="13" name="TextBox 12">
            <a:extLst>
              <a:ext uri="{FF2B5EF4-FFF2-40B4-BE49-F238E27FC236}">
                <a16:creationId xmlns:a16="http://schemas.microsoft.com/office/drawing/2014/main" id="{8EF35A40-DB23-5A4E-BDC8-5A933DE77779}"/>
              </a:ext>
            </a:extLst>
          </p:cNvPr>
          <p:cNvSpPr txBox="1"/>
          <p:nvPr/>
        </p:nvSpPr>
        <p:spPr>
          <a:xfrm>
            <a:off x="3497825" y="3946355"/>
            <a:ext cx="2690160" cy="369332"/>
          </a:xfrm>
          <a:prstGeom prst="rect">
            <a:avLst/>
          </a:prstGeom>
          <a:solidFill>
            <a:schemeClr val="bg1"/>
          </a:solidFill>
        </p:spPr>
        <p:txBody>
          <a:bodyPr wrap="none" rtlCol="0">
            <a:spAutoFit/>
          </a:bodyPr>
          <a:lstStyle/>
          <a:p>
            <a:r>
              <a:rPr lang="en-US" dirty="0"/>
              <a:t> select                                    </a:t>
            </a:r>
          </a:p>
        </p:txBody>
      </p:sp>
    </p:spTree>
    <p:extLst>
      <p:ext uri="{BB962C8B-B14F-4D97-AF65-F5344CB8AC3E}">
        <p14:creationId xmlns:p14="http://schemas.microsoft.com/office/powerpoint/2010/main" val="20187648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D7A3-E3B1-9FD3-6E3F-5EC0D37F8206}"/>
              </a:ext>
            </a:extLst>
          </p:cNvPr>
          <p:cNvSpPr>
            <a:spLocks noGrp="1"/>
          </p:cNvSpPr>
          <p:nvPr>
            <p:ph type="title"/>
          </p:nvPr>
        </p:nvSpPr>
        <p:spPr/>
        <p:txBody>
          <a:bodyPr/>
          <a:lstStyle/>
          <a:p>
            <a:r>
              <a:rPr lang="en-US" dirty="0"/>
              <a:t>Example: Majority Gate</a:t>
            </a:r>
          </a:p>
        </p:txBody>
      </p:sp>
      <p:sp>
        <p:nvSpPr>
          <p:cNvPr id="4" name="Footer Placeholder 3">
            <a:extLst>
              <a:ext uri="{FF2B5EF4-FFF2-40B4-BE49-F238E27FC236}">
                <a16:creationId xmlns:a16="http://schemas.microsoft.com/office/drawing/2014/main" id="{7A380341-865E-7076-1119-F1417AEFABA4}"/>
              </a:ext>
            </a:extLst>
          </p:cNvPr>
          <p:cNvSpPr>
            <a:spLocks noGrp="1"/>
          </p:cNvSpPr>
          <p:nvPr>
            <p:ph type="ftr" sz="quarter" idx="11"/>
          </p:nvPr>
        </p:nvSpPr>
        <p:spPr/>
        <p:txBody>
          <a:bodyPr/>
          <a:lstStyle/>
          <a:p>
            <a:r>
              <a:rPr lang="en-US"/>
              <a:t>Slide Set #6</a:t>
            </a:r>
          </a:p>
        </p:txBody>
      </p:sp>
      <p:sp>
        <p:nvSpPr>
          <p:cNvPr id="5" name="Slide Number Placeholder 4">
            <a:extLst>
              <a:ext uri="{FF2B5EF4-FFF2-40B4-BE49-F238E27FC236}">
                <a16:creationId xmlns:a16="http://schemas.microsoft.com/office/drawing/2014/main" id="{D3C72350-8CCD-3C5B-9D3C-47A50E09F4E6}"/>
              </a:ext>
            </a:extLst>
          </p:cNvPr>
          <p:cNvSpPr>
            <a:spLocks noGrp="1"/>
          </p:cNvSpPr>
          <p:nvPr>
            <p:ph type="sldNum" sz="quarter" idx="12"/>
          </p:nvPr>
        </p:nvSpPr>
        <p:spPr/>
        <p:txBody>
          <a:bodyPr/>
          <a:lstStyle/>
          <a:p>
            <a:fld id="{6F344C7A-0D93-FE43-BBB8-6C733ACB5A1E}" type="slidenum">
              <a:rPr lang="en-US" smtClean="0"/>
              <a:t>45</a:t>
            </a:fld>
            <a:endParaRPr lang="en-US"/>
          </a:p>
        </p:txBody>
      </p:sp>
      <p:sp>
        <p:nvSpPr>
          <p:cNvPr id="6" name="Rectangle 3">
            <a:extLst>
              <a:ext uri="{FF2B5EF4-FFF2-40B4-BE49-F238E27FC236}">
                <a16:creationId xmlns:a16="http://schemas.microsoft.com/office/drawing/2014/main" id="{D1C52348-50AB-8E4A-10FB-1E31E991D4BE}"/>
              </a:ext>
            </a:extLst>
          </p:cNvPr>
          <p:cNvSpPr txBox="1">
            <a:spLocks noChangeArrowheads="1"/>
          </p:cNvSpPr>
          <p:nvPr/>
        </p:nvSpPr>
        <p:spPr>
          <a:xfrm>
            <a:off x="990600" y="1752600"/>
            <a:ext cx="6096000" cy="1891468"/>
          </a:xfrm>
          <a:prstGeom prst="rect">
            <a:avLst/>
          </a:prstGeom>
          <a:solidFill>
            <a:schemeClr val="bg1"/>
          </a:solidFill>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Tx/>
              <a:buNone/>
              <a:tabLst>
                <a:tab pos="914400" algn="l"/>
                <a:tab pos="1371600" algn="l"/>
                <a:tab pos="1828800" algn="l"/>
              </a:tabLst>
            </a:pPr>
            <a:r>
              <a:rPr lang="en-US" sz="1400" dirty="0">
                <a:solidFill>
                  <a:schemeClr val="tx2">
                    <a:lumMod val="60000"/>
                    <a:lumOff val="40000"/>
                  </a:schemeClr>
                </a:solidFill>
                <a:latin typeface="Consolas" panose="020B0609020204030204" pitchFamily="49" charset="0"/>
                <a:cs typeface="Consolas" panose="020B0609020204030204" pitchFamily="49" charset="0"/>
              </a:rPr>
              <a:t>`define </a:t>
            </a:r>
            <a:r>
              <a:rPr lang="en-US" sz="1400" dirty="0">
                <a:latin typeface="Consolas" panose="020B0609020204030204" pitchFamily="49" charset="0"/>
                <a:cs typeface="Consolas" panose="020B0609020204030204" pitchFamily="49" charset="0"/>
              </a:rPr>
              <a:t>Unanimous </a:t>
            </a:r>
            <a:r>
              <a:rPr lang="en-US" altLang="en-US" sz="1400" dirty="0">
                <a:solidFill>
                  <a:srgbClr val="7030A0"/>
                </a:solidFill>
                <a:latin typeface="Consolas" panose="020B0609020204030204" pitchFamily="49" charset="0"/>
                <a:cs typeface="Consolas" panose="020B0609020204030204" pitchFamily="49" charset="0"/>
              </a:rPr>
              <a:t>3'b111</a:t>
            </a:r>
            <a:endParaRPr lang="en-US" sz="1400" dirty="0">
              <a:solidFill>
                <a:srgbClr val="7030A0"/>
              </a:solidFill>
              <a:latin typeface="Consolas" panose="020B0609020204030204" pitchFamily="49" charset="0"/>
              <a:cs typeface="Consolas" panose="020B0609020204030204" pitchFamily="49" charset="0"/>
            </a:endParaRPr>
          </a:p>
          <a:p>
            <a:pPr marL="457200" indent="-457200">
              <a:buFontTx/>
              <a:buNone/>
              <a:tabLst>
                <a:tab pos="914400" algn="l"/>
                <a:tab pos="1371600" algn="l"/>
                <a:tab pos="1828800" algn="l"/>
              </a:tabLst>
            </a:pPr>
            <a:endParaRPr lang="en-US" sz="1400" b="1" dirty="0">
              <a:solidFill>
                <a:srgbClr val="C00000"/>
              </a:solidFill>
              <a:latin typeface="Consolas" panose="020B0609020204030204" pitchFamily="49" charset="0"/>
              <a:ea typeface="ＭＳ Ｐゴシック" pitchFamily="34" charset="-128"/>
              <a:cs typeface="Consolas" panose="020B0609020204030204" pitchFamily="49" charset="0"/>
            </a:endParaRPr>
          </a:p>
          <a:p>
            <a:pPr marL="457200" indent="-457200">
              <a:buFontTx/>
              <a:buNone/>
              <a:tabLst>
                <a:tab pos="914400" algn="l"/>
                <a:tab pos="1371600" algn="l"/>
                <a:tab pos="1828800" algn="l"/>
              </a:tabLst>
            </a:pP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module</a:t>
            </a:r>
            <a:r>
              <a:rPr lang="en-US" sz="14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400" dirty="0">
                <a:latin typeface="Consolas" panose="020B0609020204030204" pitchFamily="49" charset="0"/>
                <a:ea typeface="ＭＳ Ｐゴシック" pitchFamily="34" charset="-128"/>
                <a:cs typeface="Consolas" panose="020B0609020204030204" pitchFamily="49" charset="0"/>
              </a:rPr>
              <a:t>Majority</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 </a:t>
            </a: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input </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solidFill>
                  <a:srgbClr val="7030A0"/>
                </a:solidFill>
                <a:latin typeface="Consolas" panose="020B0609020204030204" pitchFamily="49" charset="0"/>
                <a:ea typeface="ＭＳ Ｐゴシック" pitchFamily="34" charset="-128"/>
                <a:cs typeface="Consolas" panose="020B0609020204030204" pitchFamily="49" charset="0"/>
              </a:rPr>
              <a:t>2</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solidFill>
                  <a:srgbClr val="7030A0"/>
                </a:solidFill>
                <a:latin typeface="Consolas" panose="020B0609020204030204" pitchFamily="49" charset="0"/>
                <a:ea typeface="ＭＳ Ｐゴシック" pitchFamily="34" charset="-128"/>
                <a:cs typeface="Consolas" panose="020B0609020204030204" pitchFamily="49" charset="0"/>
              </a:rPr>
              <a:t>0</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400" dirty="0" err="1">
                <a:latin typeface="Consolas" panose="020B0609020204030204" pitchFamily="49" charset="0"/>
                <a:ea typeface="ＭＳ Ｐゴシック" pitchFamily="34" charset="-128"/>
                <a:cs typeface="Consolas" panose="020B0609020204030204" pitchFamily="49" charset="0"/>
              </a:rPr>
              <a:t>val</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latin typeface="Consolas" panose="020B0609020204030204" pitchFamily="49" charset="0"/>
                <a:ea typeface="ＭＳ Ｐゴシック" pitchFamily="34" charset="-128"/>
                <a:cs typeface="Consolas" panose="020B0609020204030204" pitchFamily="49" charset="0"/>
              </a:rPr>
              <a:t> </a:t>
            </a: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output </a:t>
            </a:r>
            <a:r>
              <a:rPr lang="en-US" sz="1400" dirty="0">
                <a:latin typeface="Consolas" panose="020B0609020204030204" pitchFamily="49" charset="0"/>
                <a:ea typeface="ＭＳ Ｐゴシック" pitchFamily="34" charset="-128"/>
                <a:cs typeface="Consolas" panose="020B0609020204030204" pitchFamily="49" charset="0"/>
              </a:rPr>
              <a:t>out </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 ;</a:t>
            </a:r>
          </a:p>
          <a:p>
            <a:pPr marL="457200" indent="-457200">
              <a:buNone/>
              <a:tabLst>
                <a:tab pos="914400" algn="l"/>
                <a:tab pos="1371600" algn="l"/>
                <a:tab pos="1828800" algn="l"/>
              </a:tabLst>
            </a:pPr>
            <a:r>
              <a:rPr lang="en-US" sz="1400" b="1" dirty="0">
                <a:solidFill>
                  <a:srgbClr val="C00000"/>
                </a:solidFill>
                <a:latin typeface="Consolas" panose="020B0609020204030204" pitchFamily="49" charset="0"/>
                <a:ea typeface="ＭＳ Ｐゴシック" pitchFamily="34" charset="-128"/>
                <a:cs typeface="Consolas" panose="020B0609020204030204" pitchFamily="49" charset="0"/>
              </a:rPr>
              <a:t>   assign </a:t>
            </a:r>
            <a:r>
              <a:rPr lang="en-US" sz="1400" dirty="0">
                <a:latin typeface="Consolas" panose="020B0609020204030204" pitchFamily="49" charset="0"/>
                <a:ea typeface="ＭＳ Ｐゴシック" pitchFamily="34" charset="-128"/>
                <a:cs typeface="Consolas" panose="020B0609020204030204" pitchFamily="49" charset="0"/>
              </a:rPr>
              <a:t>out</a:t>
            </a:r>
            <a:r>
              <a:rPr lang="en-US" sz="14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err="1">
                <a:latin typeface="Consolas" panose="020B0609020204030204" pitchFamily="49" charset="0"/>
                <a:ea typeface="ＭＳ Ｐゴシック" pitchFamily="34" charset="-128"/>
                <a:cs typeface="Consolas" panose="020B0609020204030204" pitchFamily="49" charset="0"/>
              </a:rPr>
              <a:t>val</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400" dirty="0">
                <a:solidFill>
                  <a:srgbClr val="66CCFF"/>
                </a:solidFill>
                <a:latin typeface="Consolas" panose="020B0609020204030204" pitchFamily="49" charset="0"/>
                <a:ea typeface="ＭＳ Ｐゴシック" pitchFamily="34" charset="-128"/>
                <a:cs typeface="Consolas" panose="020B0609020204030204" pitchFamily="49" charset="0"/>
              </a:rPr>
              <a:t>`</a:t>
            </a:r>
            <a:r>
              <a:rPr lang="en-US" sz="1400" dirty="0">
                <a:solidFill>
                  <a:srgbClr val="66CCFF"/>
                </a:solidFill>
                <a:latin typeface="Consolas" panose="020B0609020204030204" pitchFamily="49" charset="0"/>
                <a:cs typeface="Consolas" panose="020B0609020204030204" pitchFamily="49" charset="0"/>
              </a:rPr>
              <a:t>Unanimous</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 ? </a:t>
            </a:r>
            <a:r>
              <a:rPr lang="en-US" altLang="en-US" sz="1400" dirty="0">
                <a:solidFill>
                  <a:srgbClr val="7030A0"/>
                </a:solidFill>
                <a:latin typeface="Consolas" panose="020B0609020204030204" pitchFamily="49" charset="0"/>
                <a:cs typeface="Consolas" panose="020B0609020204030204" pitchFamily="49" charset="0"/>
              </a:rPr>
              <a:t>1'b1</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 : </a:t>
            </a:r>
          </a:p>
          <a:p>
            <a:pPr marL="457200" indent="-457200">
              <a:buNone/>
              <a:tabLst>
                <a:tab pos="914400" algn="l"/>
                <a:tab pos="1371600" algn="l"/>
                <a:tab pos="1828800" algn="l"/>
              </a:tabLst>
            </a:pP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                  (</a:t>
            </a:r>
            <a:r>
              <a:rPr lang="en-US" sz="1400" dirty="0" err="1">
                <a:latin typeface="Consolas" panose="020B0609020204030204" pitchFamily="49" charset="0"/>
                <a:ea typeface="ＭＳ Ｐゴシック" pitchFamily="34" charset="-128"/>
                <a:cs typeface="Consolas" panose="020B0609020204030204" pitchFamily="49" charset="0"/>
              </a:rPr>
              <a:t>val</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altLang="en-US" sz="1400" dirty="0">
                <a:solidFill>
                  <a:srgbClr val="7030A0"/>
                </a:solidFill>
                <a:latin typeface="Consolas" panose="020B0609020204030204" pitchFamily="49" charset="0"/>
                <a:cs typeface="Consolas" panose="020B0609020204030204" pitchFamily="49" charset="0"/>
              </a:rPr>
              <a:t>3'b110</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 ? </a:t>
            </a:r>
            <a:r>
              <a:rPr lang="en-US" altLang="en-US" sz="1400" dirty="0">
                <a:solidFill>
                  <a:srgbClr val="7030A0"/>
                </a:solidFill>
                <a:latin typeface="Consolas" panose="020B0609020204030204" pitchFamily="49" charset="0"/>
                <a:cs typeface="Consolas" panose="020B0609020204030204" pitchFamily="49" charset="0"/>
              </a:rPr>
              <a:t>1'b1</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 :  </a:t>
            </a:r>
          </a:p>
          <a:p>
            <a:pPr marL="457200" indent="-457200">
              <a:buNone/>
              <a:tabLst>
                <a:tab pos="914400" algn="l"/>
                <a:tab pos="1371600" algn="l"/>
                <a:tab pos="1828800" algn="l"/>
              </a:tabLst>
            </a:pP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				  (</a:t>
            </a:r>
            <a:r>
              <a:rPr lang="en-US" sz="1400" dirty="0" err="1">
                <a:latin typeface="Consolas" panose="020B0609020204030204" pitchFamily="49" charset="0"/>
                <a:ea typeface="ＭＳ Ｐゴシック" pitchFamily="34" charset="-128"/>
                <a:cs typeface="Consolas" panose="020B0609020204030204" pitchFamily="49" charset="0"/>
              </a:rPr>
              <a:t>val</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altLang="en-US" sz="1400" dirty="0">
                <a:solidFill>
                  <a:srgbClr val="7030A0"/>
                </a:solidFill>
                <a:latin typeface="Consolas" panose="020B0609020204030204" pitchFamily="49" charset="0"/>
                <a:cs typeface="Consolas" panose="020B0609020204030204" pitchFamily="49" charset="0"/>
              </a:rPr>
              <a:t>3’b101</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 ? </a:t>
            </a:r>
            <a:r>
              <a:rPr lang="en-US" altLang="en-US" sz="1400" dirty="0">
                <a:solidFill>
                  <a:srgbClr val="7030A0"/>
                </a:solidFill>
                <a:latin typeface="Consolas" panose="020B0609020204030204" pitchFamily="49" charset="0"/>
                <a:cs typeface="Consolas" panose="020B0609020204030204" pitchFamily="49" charset="0"/>
              </a:rPr>
              <a:t>1'b1</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 : </a:t>
            </a:r>
          </a:p>
          <a:p>
            <a:pPr marL="457200" indent="-457200">
              <a:buNone/>
              <a:tabLst>
                <a:tab pos="914400" algn="l"/>
                <a:tab pos="1371600" algn="l"/>
                <a:tab pos="1828800" algn="l"/>
              </a:tabLst>
            </a:pP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					(</a:t>
            </a:r>
            <a:r>
              <a:rPr lang="en-US" sz="1400" dirty="0" err="1">
                <a:latin typeface="Consolas" panose="020B0609020204030204" pitchFamily="49" charset="0"/>
                <a:ea typeface="ＭＳ Ｐゴシック" pitchFamily="34" charset="-128"/>
                <a:cs typeface="Consolas" panose="020B0609020204030204" pitchFamily="49" charset="0"/>
              </a:rPr>
              <a:t>val</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altLang="en-US" sz="1400" dirty="0">
                <a:solidFill>
                  <a:srgbClr val="7030A0"/>
                </a:solidFill>
                <a:latin typeface="Consolas" panose="020B0609020204030204" pitchFamily="49" charset="0"/>
                <a:cs typeface="Consolas" panose="020B0609020204030204" pitchFamily="49" charset="0"/>
              </a:rPr>
              <a:t>3'b011</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 ? </a:t>
            </a:r>
            <a:r>
              <a:rPr lang="en-US" altLang="en-US" sz="1400" dirty="0">
                <a:solidFill>
                  <a:srgbClr val="7030A0"/>
                </a:solidFill>
                <a:latin typeface="Consolas" panose="020B0609020204030204" pitchFamily="49" charset="0"/>
                <a:cs typeface="Consolas" panose="020B0609020204030204" pitchFamily="49" charset="0"/>
              </a:rPr>
              <a:t>1'b1</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 : </a:t>
            </a:r>
            <a:r>
              <a:rPr lang="en-US" altLang="en-US" sz="1400" dirty="0">
                <a:solidFill>
                  <a:srgbClr val="7030A0"/>
                </a:solidFill>
                <a:latin typeface="Consolas" panose="020B0609020204030204" pitchFamily="49" charset="0"/>
                <a:cs typeface="Consolas" panose="020B0609020204030204" pitchFamily="49" charset="0"/>
              </a:rPr>
              <a:t>1'b0 </a:t>
            </a:r>
            <a:r>
              <a:rPr lang="en-US" sz="1400" dirty="0">
                <a:solidFill>
                  <a:srgbClr val="0000FF"/>
                </a:solidFill>
                <a:latin typeface="Consolas" panose="020B0609020204030204" pitchFamily="49" charset="0"/>
                <a:ea typeface="ＭＳ Ｐゴシック" pitchFamily="34" charset="-128"/>
                <a:cs typeface="Consolas" panose="020B0609020204030204" pitchFamily="49" charset="0"/>
              </a:rPr>
              <a:t>;</a:t>
            </a:r>
            <a:endParaRPr lang="en-US" sz="1400" b="1" dirty="0">
              <a:solidFill>
                <a:srgbClr val="C00000"/>
              </a:solidFill>
              <a:latin typeface="Consolas" panose="020B0609020204030204" pitchFamily="49" charset="0"/>
              <a:ea typeface="ＭＳ Ｐゴシック" pitchFamily="34" charset="-128"/>
              <a:cs typeface="Consolas" panose="020B0609020204030204" pitchFamily="49" charset="0"/>
            </a:endParaRPr>
          </a:p>
          <a:p>
            <a:pPr marL="457200" indent="-457200">
              <a:buFontTx/>
              <a:buNone/>
              <a:tabLst>
                <a:tab pos="914400" algn="l"/>
                <a:tab pos="1371600" algn="l"/>
                <a:tab pos="1828800" algn="l"/>
              </a:tabLst>
            </a:pPr>
            <a:r>
              <a:rPr lang="en-US" sz="1400" b="1" dirty="0" err="1">
                <a:solidFill>
                  <a:srgbClr val="C00000"/>
                </a:solidFill>
                <a:latin typeface="Consolas" panose="020B0609020204030204" pitchFamily="49" charset="0"/>
                <a:ea typeface="ＭＳ Ｐゴシック" pitchFamily="34" charset="-128"/>
                <a:cs typeface="Consolas" panose="020B0609020204030204" pitchFamily="49" charset="0"/>
              </a:rPr>
              <a:t>endmodule</a:t>
            </a:r>
            <a:endParaRPr lang="en-US" sz="1400" dirty="0">
              <a:latin typeface="Bitstream Vera Sans Mono"/>
              <a:ea typeface="ＭＳ Ｐゴシック" pitchFamily="34" charset="-128"/>
            </a:endParaRPr>
          </a:p>
        </p:txBody>
      </p:sp>
      <p:pic>
        <p:nvPicPr>
          <p:cNvPr id="8" name="Picture 7">
            <a:extLst>
              <a:ext uri="{FF2B5EF4-FFF2-40B4-BE49-F238E27FC236}">
                <a16:creationId xmlns:a16="http://schemas.microsoft.com/office/drawing/2014/main" id="{D2ECC707-304A-A88D-6BC3-6F67E62AA864}"/>
              </a:ext>
            </a:extLst>
          </p:cNvPr>
          <p:cNvPicPr>
            <a:picLocks noChangeAspect="1"/>
          </p:cNvPicPr>
          <p:nvPr/>
        </p:nvPicPr>
        <p:blipFill>
          <a:blip r:embed="rId2"/>
          <a:stretch>
            <a:fillRect/>
          </a:stretch>
        </p:blipFill>
        <p:spPr>
          <a:xfrm>
            <a:off x="2060028" y="3577152"/>
            <a:ext cx="4940300" cy="2882900"/>
          </a:xfrm>
          <a:prstGeom prst="rect">
            <a:avLst/>
          </a:prstGeom>
        </p:spPr>
      </p:pic>
    </p:spTree>
    <p:extLst>
      <p:ext uri="{BB962C8B-B14F-4D97-AF65-F5344CB8AC3E}">
        <p14:creationId xmlns:p14="http://schemas.microsoft.com/office/powerpoint/2010/main" val="105585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Always Block</a:t>
            </a:r>
          </a:p>
        </p:txBody>
      </p:sp>
      <p:sp>
        <p:nvSpPr>
          <p:cNvPr id="3" name="Content Placeholder 2"/>
          <p:cNvSpPr>
            <a:spLocks noGrp="1"/>
          </p:cNvSpPr>
          <p:nvPr>
            <p:ph idx="1"/>
          </p:nvPr>
        </p:nvSpPr>
        <p:spPr/>
        <p:txBody>
          <a:bodyPr>
            <a:normAutofit/>
          </a:bodyPr>
          <a:lstStyle/>
          <a:p>
            <a:pPr marL="0" indent="0">
              <a:buNone/>
            </a:pPr>
            <a:r>
              <a:rPr lang="en-US" altLang="en-US" sz="2800" dirty="0">
                <a:latin typeface="Arial" charset="0"/>
                <a:ea typeface="ＭＳ Ｐゴシック" charset="-128"/>
                <a:cs typeface="Arial" charset="0"/>
              </a:rPr>
              <a:t>Two important things to know:</a:t>
            </a:r>
          </a:p>
          <a:p>
            <a:pPr marL="514350" indent="-514350">
              <a:buFont typeface="+mj-lt"/>
              <a:buAutoNum type="arabicPeriod"/>
            </a:pPr>
            <a:endParaRPr lang="en-US" altLang="en-US" sz="2800" dirty="0">
              <a:latin typeface="Arial" charset="0"/>
              <a:ea typeface="ＭＳ Ｐゴシック" charset="-128"/>
              <a:cs typeface="Arial" charset="0"/>
            </a:endParaRPr>
          </a:p>
          <a:p>
            <a:pPr marL="514350" indent="-514350">
              <a:buFont typeface="+mj-lt"/>
              <a:buAutoNum type="arabicPeriod"/>
            </a:pPr>
            <a:r>
              <a:rPr lang="en-US" altLang="en-US" sz="2800" dirty="0">
                <a:latin typeface="Arial" charset="0"/>
                <a:ea typeface="ＭＳ Ｐゴシック" charset="-128"/>
                <a:cs typeface="Arial" charset="0"/>
              </a:rPr>
              <a:t>What an always block </a:t>
            </a:r>
            <a:r>
              <a:rPr lang="en-US" altLang="en-US" sz="2800" i="1" dirty="0">
                <a:latin typeface="Arial" charset="0"/>
                <a:ea typeface="ＭＳ Ｐゴシック" charset="-128"/>
                <a:cs typeface="Arial" charset="0"/>
              </a:rPr>
              <a:t>is</a:t>
            </a:r>
            <a:r>
              <a:rPr lang="en-US" altLang="en-US" sz="2800" dirty="0">
                <a:latin typeface="Arial" charset="0"/>
                <a:ea typeface="ＭＳ Ｐゴシック" charset="-128"/>
                <a:cs typeface="Arial" charset="0"/>
              </a:rPr>
              <a:t> (syntax and meaning)</a:t>
            </a:r>
          </a:p>
          <a:p>
            <a:pPr marL="514350" indent="-514350">
              <a:buFont typeface="+mj-lt"/>
              <a:buAutoNum type="arabicPeriod"/>
            </a:pPr>
            <a:r>
              <a:rPr lang="en-US" altLang="en-US" sz="2800" i="1" dirty="0">
                <a:solidFill>
                  <a:srgbClr val="0000FF"/>
                </a:solidFill>
                <a:latin typeface="Arial" charset="0"/>
                <a:ea typeface="ＭＳ Ｐゴシック" charset="-128"/>
                <a:cs typeface="Arial" charset="0"/>
              </a:rPr>
              <a:t>Rules</a:t>
            </a:r>
            <a:r>
              <a:rPr lang="en-US" altLang="en-US" sz="2800" dirty="0">
                <a:latin typeface="Arial" charset="0"/>
                <a:ea typeface="ＭＳ Ｐゴシック" charset="-128"/>
                <a:cs typeface="Arial" charset="0"/>
              </a:rPr>
              <a:t> to ensure your always block Verilog code is </a:t>
            </a:r>
            <a:r>
              <a:rPr lang="en-US" altLang="en-US" sz="2800" i="1" dirty="0">
                <a:solidFill>
                  <a:srgbClr val="0000FF"/>
                </a:solidFill>
                <a:latin typeface="Arial" charset="0"/>
                <a:ea typeface="ＭＳ Ｐゴシック" charset="-128"/>
                <a:cs typeface="Arial" charset="0"/>
              </a:rPr>
              <a:t>synthesizable</a:t>
            </a:r>
            <a:r>
              <a:rPr lang="en-US" altLang="en-US" sz="2800" dirty="0">
                <a:latin typeface="Arial" charset="0"/>
                <a:ea typeface="ＭＳ Ｐゴシック" charset="-128"/>
                <a:cs typeface="Arial" charset="0"/>
              </a:rPr>
              <a:t> by CAD tools.</a:t>
            </a:r>
          </a:p>
          <a:p>
            <a:pPr marL="514350" indent="-514350">
              <a:buFont typeface="+mj-lt"/>
              <a:buAutoNum type="arabicPeriod"/>
            </a:pPr>
            <a:endParaRPr lang="en-US" altLang="en-US" sz="2800" dirty="0">
              <a:latin typeface="Arial" charset="0"/>
              <a:ea typeface="ＭＳ Ｐゴシック" charset="-128"/>
              <a:cs typeface="Arial" charset="0"/>
            </a:endParaRPr>
          </a:p>
          <a:p>
            <a:pPr marL="0" indent="0">
              <a:buNone/>
            </a:pPr>
            <a:r>
              <a:rPr lang="en-US" altLang="en-US" sz="2800" dirty="0">
                <a:latin typeface="Arial" charset="0"/>
                <a:ea typeface="ＭＳ Ｐゴシック" charset="-128"/>
                <a:cs typeface="Arial" charset="0"/>
              </a:rPr>
              <a:t>We will also talk about </a:t>
            </a:r>
            <a:r>
              <a:rPr lang="en-US" altLang="en-US" sz="2800" dirty="0" err="1">
                <a:latin typeface="Arial" charset="0"/>
                <a:ea typeface="ＭＳ Ｐゴシック" charset="-128"/>
                <a:cs typeface="Arial" charset="0"/>
              </a:rPr>
              <a:t>SystemVerilog</a:t>
            </a:r>
            <a:r>
              <a:rPr lang="en-US" altLang="en-US" sz="2800" dirty="0">
                <a:latin typeface="Arial" charset="0"/>
                <a:ea typeface="ＭＳ Ｐゴシック" charset="-128"/>
                <a:cs typeface="Arial" charset="0"/>
              </a:rPr>
              <a:t> variants that can help avoiding bugs: </a:t>
            </a:r>
            <a:r>
              <a:rPr lang="en-US" altLang="en-US" sz="2800" dirty="0" err="1">
                <a:latin typeface="Arial" charset="0"/>
                <a:ea typeface="ＭＳ Ｐゴシック" charset="-128"/>
                <a:cs typeface="Arial" charset="0"/>
              </a:rPr>
              <a:t>always_comb</a:t>
            </a:r>
            <a:r>
              <a:rPr lang="en-US" altLang="en-US" sz="2800" dirty="0">
                <a:latin typeface="Arial" charset="0"/>
                <a:ea typeface="ＭＳ Ｐゴシック" charset="-128"/>
                <a:cs typeface="Arial" charset="0"/>
              </a:rPr>
              <a:t>, </a:t>
            </a:r>
            <a:r>
              <a:rPr lang="en-US" altLang="en-US" sz="2800" dirty="0" err="1">
                <a:latin typeface="Arial" charset="0"/>
                <a:ea typeface="ＭＳ Ｐゴシック" charset="-128"/>
                <a:cs typeface="Arial" charset="0"/>
              </a:rPr>
              <a:t>always_ff</a:t>
            </a:r>
            <a:endParaRPr lang="en-US" altLang="en-US" sz="2800" dirty="0">
              <a:latin typeface="Arial" charset="0"/>
              <a:ea typeface="ＭＳ Ｐゴシック" charset="-128"/>
              <a:cs typeface="Arial" charset="0"/>
            </a:endParaRPr>
          </a:p>
          <a:p>
            <a:pPr marL="514350" indent="-514350">
              <a:buFont typeface="+mj-lt"/>
              <a:buAutoNum type="arabicPeriod"/>
            </a:pPr>
            <a:endParaRPr lang="en-US" sz="2800" dirty="0"/>
          </a:p>
        </p:txBody>
      </p:sp>
      <p:sp>
        <p:nvSpPr>
          <p:cNvPr id="5" name="Slide Number Placeholder 4"/>
          <p:cNvSpPr>
            <a:spLocks noGrp="1"/>
          </p:cNvSpPr>
          <p:nvPr>
            <p:ph type="sldNum" sz="quarter" idx="12"/>
          </p:nvPr>
        </p:nvSpPr>
        <p:spPr/>
        <p:txBody>
          <a:bodyPr/>
          <a:lstStyle/>
          <a:p>
            <a:fld id="{91428E00-80DD-2147-9602-1B9AC9547B01}" type="slidenum">
              <a:rPr lang="en-US" smtClean="0"/>
              <a:t>46</a:t>
            </a:fld>
            <a:endParaRPr lang="en-US"/>
          </a:p>
        </p:txBody>
      </p:sp>
      <p:sp>
        <p:nvSpPr>
          <p:cNvPr id="6" name="Footer Placeholder 5">
            <a:extLst>
              <a:ext uri="{FF2B5EF4-FFF2-40B4-BE49-F238E27FC236}">
                <a16:creationId xmlns:a16="http://schemas.microsoft.com/office/drawing/2014/main" id="{BEF20188-EC20-6045-9099-739E2A100842}"/>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58022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pPr marL="0" indent="0">
              <a:lnSpc>
                <a:spcPct val="90000"/>
              </a:lnSpc>
              <a:buNone/>
            </a:pPr>
            <a:r>
              <a:rPr lang="en-US" altLang="en-US" dirty="0">
                <a:latin typeface="Arial" charset="0"/>
                <a:ea typeface="ＭＳ Ｐゴシック" charset="-128"/>
                <a:cs typeface="Arial" charset="0"/>
              </a:rPr>
              <a:t>The always block allows us to describe the function or </a:t>
            </a:r>
            <a:r>
              <a:rPr lang="en-US" altLang="en-US" dirty="0" err="1">
                <a:latin typeface="Arial" charset="0"/>
                <a:ea typeface="ＭＳ Ｐゴシック" charset="-128"/>
                <a:cs typeface="Arial" charset="0"/>
              </a:rPr>
              <a:t>behaviour</a:t>
            </a:r>
            <a:r>
              <a:rPr lang="en-US" altLang="en-US" dirty="0">
                <a:latin typeface="Arial" charset="0"/>
                <a:ea typeface="ＭＳ Ｐゴシック" charset="-128"/>
                <a:cs typeface="Arial" charset="0"/>
              </a:rPr>
              <a:t> of a circuit or </a:t>
            </a:r>
            <a:r>
              <a:rPr lang="en-US" altLang="en-US" dirty="0" err="1">
                <a:latin typeface="Arial" charset="0"/>
                <a:ea typeface="ＭＳ Ｐゴシック" charset="-128"/>
                <a:cs typeface="Arial" charset="0"/>
              </a:rPr>
              <a:t>subcircuit</a:t>
            </a:r>
            <a:r>
              <a:rPr lang="en-US" altLang="en-US" dirty="0">
                <a:latin typeface="Arial" charset="0"/>
                <a:ea typeface="ＭＳ Ｐゴシック" charset="-128"/>
                <a:cs typeface="Arial" charset="0"/>
              </a:rPr>
              <a:t> without describing the actual hardware</a:t>
            </a:r>
          </a:p>
          <a:p>
            <a:pPr marL="0" indent="0">
              <a:lnSpc>
                <a:spcPct val="90000"/>
              </a:lnSpc>
              <a:buNone/>
            </a:pPr>
            <a:endParaRPr lang="en-US" altLang="en-US" dirty="0">
              <a:latin typeface="Arial" charset="0"/>
              <a:ea typeface="ＭＳ Ｐゴシック" charset="-128"/>
              <a:cs typeface="Arial" charset="0"/>
            </a:endParaRPr>
          </a:p>
          <a:p>
            <a:pPr marL="0" indent="0">
              <a:lnSpc>
                <a:spcPct val="90000"/>
              </a:lnSpc>
              <a:buNone/>
            </a:pPr>
            <a:r>
              <a:rPr lang="en-US" altLang="en-US" dirty="0">
                <a:latin typeface="Arial" charset="0"/>
                <a:ea typeface="ＭＳ Ｐゴシック" charset="-128"/>
                <a:cs typeface="Arial" charset="0"/>
              </a:rPr>
              <a:t>We have already seen some sorts of </a:t>
            </a:r>
            <a:r>
              <a:rPr lang="en-US" altLang="en-US" dirty="0" err="1">
                <a:latin typeface="Arial" charset="0"/>
                <a:ea typeface="ＭＳ Ｐゴシック" charset="-128"/>
                <a:cs typeface="Arial" charset="0"/>
              </a:rPr>
              <a:t>behavioural</a:t>
            </a:r>
            <a:r>
              <a:rPr lang="en-US" altLang="en-US" dirty="0">
                <a:latin typeface="Arial" charset="0"/>
                <a:ea typeface="ＭＳ Ｐゴシック" charset="-128"/>
                <a:cs typeface="Arial" charset="0"/>
              </a:rPr>
              <a:t> descriptions:</a:t>
            </a:r>
          </a:p>
          <a:p>
            <a:pPr marL="0" indent="0">
              <a:lnSpc>
                <a:spcPct val="90000"/>
              </a:lnSpc>
              <a:buNone/>
            </a:pPr>
            <a:r>
              <a:rPr lang="en-US" altLang="en-US" dirty="0">
                <a:latin typeface="Arial" charset="0"/>
                <a:ea typeface="ＭＳ Ｐゴシック" charset="-128"/>
                <a:cs typeface="Arial" charset="0"/>
              </a:rPr>
              <a:t>    </a:t>
            </a:r>
          </a:p>
          <a:p>
            <a:pPr marL="457200" indent="-457200">
              <a:buFontTx/>
              <a:buNone/>
              <a:tabLst>
                <a:tab pos="914400" algn="l"/>
                <a:tab pos="1371600" algn="l"/>
                <a:tab pos="1828800" algn="l"/>
              </a:tabLst>
            </a:pPr>
            <a:r>
              <a:rPr lang="en-US" altLang="en-US" dirty="0">
                <a:latin typeface="Arial" charset="0"/>
                <a:ea typeface="ＭＳ Ｐゴシック" charset="-128"/>
                <a:cs typeface="Arial" charset="0"/>
              </a:rPr>
              <a:t>         </a:t>
            </a:r>
            <a:r>
              <a:rPr lang="en-US" b="1" dirty="0">
                <a:solidFill>
                  <a:srgbClr val="C00000"/>
                </a:solidFill>
                <a:latin typeface="Consolas" panose="020B0609020204030204" pitchFamily="49" charset="0"/>
                <a:ea typeface="ＭＳ Ｐゴシック" pitchFamily="34" charset="-128"/>
                <a:cs typeface="Consolas" panose="020B0609020204030204" pitchFamily="49" charset="0"/>
              </a:rPr>
              <a:t>assign</a:t>
            </a:r>
            <a:r>
              <a:rPr lang="en-US" b="1" dirty="0">
                <a:latin typeface="Consolas" panose="020B0609020204030204" pitchFamily="49" charset="0"/>
                <a:ea typeface="ＭＳ Ｐゴシック" pitchFamily="34" charset="-128"/>
                <a:cs typeface="Consolas" panose="020B0609020204030204" pitchFamily="49" charset="0"/>
              </a:rPr>
              <a:t> </a:t>
            </a:r>
            <a:r>
              <a:rPr lang="en-US" dirty="0" err="1">
                <a:latin typeface="Consolas" panose="020B0609020204030204" pitchFamily="49" charset="0"/>
                <a:ea typeface="ＭＳ Ｐゴシック" pitchFamily="34" charset="-128"/>
                <a:cs typeface="Consolas" panose="020B0609020204030204" pitchFamily="49" charset="0"/>
              </a:rPr>
              <a:t>fanOn</a:t>
            </a:r>
            <a:r>
              <a:rPr lang="en-US" dirty="0">
                <a:latin typeface="Consolas" panose="020B0609020204030204" pitchFamily="49" charset="0"/>
                <a:ea typeface="ＭＳ Ｐゴシック" pitchFamily="34" charset="-128"/>
                <a:cs typeface="Consolas" panose="020B0609020204030204" pitchFamily="49" charset="0"/>
              </a:rPr>
              <a:t> </a:t>
            </a:r>
            <a:r>
              <a:rPr lang="en-US"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dirty="0">
                <a:latin typeface="Consolas" panose="020B0609020204030204" pitchFamily="49" charset="0"/>
                <a:ea typeface="ＭＳ Ｐゴシック" pitchFamily="34" charset="-128"/>
                <a:cs typeface="Consolas" panose="020B0609020204030204" pitchFamily="49" charset="0"/>
              </a:rPr>
              <a:t> </a:t>
            </a:r>
            <a:r>
              <a:rPr lang="en-US"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dirty="0" err="1">
                <a:latin typeface="Consolas" panose="020B0609020204030204" pitchFamily="49" charset="0"/>
                <a:ea typeface="ＭＳ Ｐゴシック" pitchFamily="34" charset="-128"/>
                <a:cs typeface="Consolas" panose="020B0609020204030204" pitchFamily="49" charset="0"/>
              </a:rPr>
              <a:t>currentTemp</a:t>
            </a:r>
            <a:r>
              <a:rPr lang="en-US" dirty="0">
                <a:latin typeface="Consolas" panose="020B0609020204030204" pitchFamily="49" charset="0"/>
                <a:ea typeface="ＭＳ Ｐゴシック" pitchFamily="34" charset="-128"/>
                <a:cs typeface="Consolas" panose="020B0609020204030204" pitchFamily="49" charset="0"/>
              </a:rPr>
              <a:t> </a:t>
            </a:r>
            <a:r>
              <a:rPr lang="en-US" dirty="0">
                <a:solidFill>
                  <a:srgbClr val="0000FF"/>
                </a:solidFill>
                <a:latin typeface="Consolas" panose="020B0609020204030204" pitchFamily="49" charset="0"/>
                <a:ea typeface="ＭＳ Ｐゴシック" pitchFamily="34" charset="-128"/>
                <a:cs typeface="Consolas" panose="020B0609020204030204" pitchFamily="49" charset="0"/>
              </a:rPr>
              <a:t>&gt;</a:t>
            </a:r>
            <a:r>
              <a:rPr lang="en-US" dirty="0">
                <a:latin typeface="Consolas" panose="020B0609020204030204" pitchFamily="49" charset="0"/>
                <a:ea typeface="ＭＳ Ｐゴシック" pitchFamily="34" charset="-128"/>
                <a:cs typeface="Consolas" panose="020B0609020204030204" pitchFamily="49" charset="0"/>
              </a:rPr>
              <a:t> </a:t>
            </a:r>
            <a:r>
              <a:rPr lang="en-US" dirty="0" err="1">
                <a:latin typeface="Consolas" panose="020B0609020204030204" pitchFamily="49" charset="0"/>
                <a:ea typeface="ＭＳ Ｐゴシック" pitchFamily="34" charset="-128"/>
                <a:cs typeface="Consolas" panose="020B0609020204030204" pitchFamily="49" charset="0"/>
              </a:rPr>
              <a:t>presetTemp</a:t>
            </a:r>
            <a:r>
              <a:rPr lang="en-US"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dirty="0">
                <a:latin typeface="Consolas" panose="020B0609020204030204" pitchFamily="49" charset="0"/>
                <a:ea typeface="ＭＳ Ｐゴシック" pitchFamily="34" charset="-128"/>
                <a:cs typeface="Consolas" panose="020B0609020204030204" pitchFamily="49" charset="0"/>
              </a:rPr>
              <a:t> </a:t>
            </a:r>
            <a:r>
              <a:rPr lang="en-US" dirty="0">
                <a:solidFill>
                  <a:srgbClr val="0000FF"/>
                </a:solidFill>
                <a:latin typeface="Consolas" panose="020B0609020204030204" pitchFamily="49" charset="0"/>
                <a:ea typeface="ＭＳ Ｐゴシック" pitchFamily="34" charset="-128"/>
                <a:cs typeface="Consolas" panose="020B0609020204030204" pitchFamily="49" charset="0"/>
              </a:rPr>
              <a:t>;</a:t>
            </a:r>
          </a:p>
          <a:p>
            <a:pPr marL="457200" indent="-457200">
              <a:buNone/>
              <a:tabLst>
                <a:tab pos="914400" algn="l"/>
                <a:tab pos="1371600" algn="l"/>
                <a:tab pos="1828800" algn="l"/>
              </a:tabLst>
            </a:pPr>
            <a:endParaRPr lang="en-US" dirty="0">
              <a:solidFill>
                <a:srgbClr val="0000FF"/>
              </a:solidFill>
              <a:latin typeface="Consolas" panose="020B0609020204030204" pitchFamily="49" charset="0"/>
              <a:ea typeface="ＭＳ Ｐゴシック" pitchFamily="34" charset="-128"/>
              <a:cs typeface="Consolas" panose="020B0609020204030204" pitchFamily="49" charset="0"/>
            </a:endParaRPr>
          </a:p>
          <a:p>
            <a:pPr marL="0" indent="0">
              <a:lnSpc>
                <a:spcPct val="90000"/>
              </a:lnSpc>
              <a:buNone/>
            </a:pPr>
            <a:endParaRPr lang="en-US" altLang="en-US" dirty="0">
              <a:latin typeface="Arial" charset="0"/>
              <a:ea typeface="ＭＳ Ｐゴシック" charset="-128"/>
              <a:cs typeface="Arial" charset="0"/>
            </a:endParaRPr>
          </a:p>
          <a:p>
            <a:pPr marL="0" indent="0">
              <a:lnSpc>
                <a:spcPct val="90000"/>
              </a:lnSpc>
              <a:buNone/>
            </a:pPr>
            <a:r>
              <a:rPr lang="en-US" altLang="en-US" dirty="0">
                <a:latin typeface="Arial" charset="0"/>
                <a:ea typeface="ＭＳ Ｐゴシック" charset="-128"/>
                <a:cs typeface="Arial" charset="0"/>
              </a:rPr>
              <a:t>This describes the </a:t>
            </a:r>
            <a:r>
              <a:rPr lang="en-US" altLang="en-US" dirty="0" err="1">
                <a:latin typeface="Arial" charset="0"/>
                <a:ea typeface="ＭＳ Ｐゴシック" charset="-128"/>
                <a:cs typeface="Arial" charset="0"/>
              </a:rPr>
              <a:t>behaviour</a:t>
            </a:r>
            <a:r>
              <a:rPr lang="en-US" altLang="en-US" dirty="0">
                <a:latin typeface="Arial" charset="0"/>
                <a:ea typeface="ＭＳ Ｐゴシック" charset="-128"/>
                <a:cs typeface="Arial" charset="0"/>
              </a:rPr>
              <a:t> of the circuit driving “</a:t>
            </a:r>
            <a:r>
              <a:rPr lang="en-US" altLang="en-US" dirty="0" err="1">
                <a:latin typeface="Arial" charset="0"/>
                <a:ea typeface="ＭＳ Ｐゴシック" charset="-128"/>
                <a:cs typeface="Arial" charset="0"/>
              </a:rPr>
              <a:t>fanOn</a:t>
            </a:r>
            <a:r>
              <a:rPr lang="en-US" altLang="en-US" dirty="0">
                <a:latin typeface="Arial" charset="0"/>
                <a:ea typeface="ＭＳ Ｐゴシック" charset="-128"/>
                <a:cs typeface="Arial" charset="0"/>
              </a:rPr>
              <a:t>” without necessarily specifying the actual hardware implementation</a:t>
            </a:r>
          </a:p>
          <a:p>
            <a:pPr marL="0" indent="0">
              <a:lnSpc>
                <a:spcPct val="90000"/>
              </a:lnSpc>
              <a:buNone/>
            </a:pPr>
            <a:endParaRPr lang="en-US" altLang="en-US" dirty="0">
              <a:latin typeface="Arial" charset="0"/>
              <a:ea typeface="ＭＳ Ｐゴシック" charset="-128"/>
              <a:cs typeface="Arial" charset="0"/>
            </a:endParaRPr>
          </a:p>
          <a:p>
            <a:pPr marL="0" indent="0">
              <a:lnSpc>
                <a:spcPct val="90000"/>
              </a:lnSpc>
              <a:buNone/>
            </a:pPr>
            <a:r>
              <a:rPr lang="en-US" altLang="en-US" dirty="0">
                <a:latin typeface="Arial" charset="0"/>
                <a:ea typeface="ＭＳ Ｐゴシック" charset="-128"/>
                <a:cs typeface="Arial" charset="0"/>
              </a:rPr>
              <a:t>But we are going to take this MUCH further and describe circuits</a:t>
            </a:r>
          </a:p>
          <a:p>
            <a:pPr marL="0" indent="0">
              <a:lnSpc>
                <a:spcPct val="90000"/>
              </a:lnSpc>
              <a:buNone/>
            </a:pPr>
            <a:r>
              <a:rPr lang="en-US" altLang="en-US" dirty="0">
                <a:latin typeface="Arial" charset="0"/>
                <a:ea typeface="ＭＳ Ｐゴシック" charset="-128"/>
                <a:cs typeface="Arial" charset="0"/>
              </a:rPr>
              <a:t>at a much higher level.</a:t>
            </a:r>
            <a:endParaRPr lang="en-US" altLang="en-US" b="1" dirty="0">
              <a:latin typeface="Arial" charset="0"/>
              <a:ea typeface="ＭＳ Ｐゴシック" charset="-128"/>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5" name="Slide Number Placeholder 4"/>
          <p:cNvSpPr>
            <a:spLocks noGrp="1"/>
          </p:cNvSpPr>
          <p:nvPr>
            <p:ph type="sldNum" sz="quarter" idx="12"/>
          </p:nvPr>
        </p:nvSpPr>
        <p:spPr/>
        <p:txBody>
          <a:bodyPr/>
          <a:lstStyle/>
          <a:p>
            <a:fld id="{91428E00-80DD-2147-9602-1B9AC9547B01}" type="slidenum">
              <a:rPr lang="en-US" smtClean="0"/>
              <a:t>47</a:t>
            </a:fld>
            <a:endParaRPr lang="en-US"/>
          </a:p>
        </p:txBody>
      </p:sp>
      <p:sp>
        <p:nvSpPr>
          <p:cNvPr id="6" name="Footer Placeholder 5">
            <a:extLst>
              <a:ext uri="{FF2B5EF4-FFF2-40B4-BE49-F238E27FC236}">
                <a16:creationId xmlns:a16="http://schemas.microsoft.com/office/drawing/2014/main" id="{AA27AF1F-DA3C-D144-A069-E1C0F6C106A6}"/>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37444100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pPr eaLnBrk="1" hangingPunct="1"/>
            <a:r>
              <a:rPr lang="en-US" altLang="en-US" sz="2000">
                <a:latin typeface="Arial" charset="0"/>
                <a:ea typeface="ＭＳ Ｐゴシック" charset="-128"/>
                <a:cs typeface="Arial" charset="0"/>
              </a:rPr>
              <a:t> </a:t>
            </a:r>
          </a:p>
        </p:txBody>
      </p:sp>
      <p:sp>
        <p:nvSpPr>
          <p:cNvPr id="22532" name="Rectangle 3"/>
          <p:cNvSpPr>
            <a:spLocks noGrp="1" noChangeArrowheads="1"/>
          </p:cNvSpPr>
          <p:nvPr>
            <p:ph type="body" idx="1"/>
          </p:nvPr>
        </p:nvSpPr>
        <p:spPr>
          <a:xfrm>
            <a:off x="228600" y="238125"/>
            <a:ext cx="8610600" cy="6619875"/>
          </a:xfrm>
        </p:spPr>
        <p:txBody>
          <a:bodyPr>
            <a:normAutofit/>
          </a:bodyPr>
          <a:lstStyle/>
          <a:p>
            <a:pPr marL="0" indent="0" eaLnBrk="1" hangingPunct="1">
              <a:lnSpc>
                <a:spcPct val="90000"/>
              </a:lnSpc>
              <a:buNone/>
            </a:pPr>
            <a:r>
              <a:rPr lang="en-US" altLang="en-US" sz="2400" b="1" dirty="0">
                <a:latin typeface="Arial" charset="0"/>
                <a:ea typeface="ＭＳ Ｐゴシック" charset="-128"/>
                <a:cs typeface="Arial" charset="0"/>
              </a:rPr>
              <a:t>How can we describe </a:t>
            </a:r>
            <a:r>
              <a:rPr lang="en-US" altLang="en-US" sz="2400" b="1" dirty="0" err="1">
                <a:latin typeface="Arial" charset="0"/>
                <a:ea typeface="ＭＳ Ｐゴシック" charset="-128"/>
                <a:cs typeface="Arial" charset="0"/>
              </a:rPr>
              <a:t>behaviour</a:t>
            </a:r>
            <a:r>
              <a:rPr lang="en-US" altLang="en-US" sz="2400" b="1" dirty="0">
                <a:latin typeface="Arial" charset="0"/>
                <a:ea typeface="ＭＳ Ｐゴシック" charset="-128"/>
                <a:cs typeface="Arial" charset="0"/>
              </a:rPr>
              <a:t>?</a:t>
            </a:r>
          </a:p>
          <a:p>
            <a:pPr marL="0" indent="0" eaLnBrk="1" hangingPunct="1">
              <a:lnSpc>
                <a:spcPct val="90000"/>
              </a:lnSpc>
              <a:buNone/>
            </a:pPr>
            <a:endParaRPr lang="en-US" altLang="en-US" sz="700" b="1" dirty="0">
              <a:latin typeface="Arial" charset="0"/>
              <a:ea typeface="ＭＳ Ｐゴシック" charset="-128"/>
              <a:cs typeface="Arial" charset="0"/>
            </a:endParaRPr>
          </a:p>
          <a:p>
            <a:pPr marL="0" indent="0" eaLnBrk="1" hangingPunct="1">
              <a:lnSpc>
                <a:spcPct val="90000"/>
              </a:lnSpc>
              <a:buNone/>
            </a:pPr>
            <a:r>
              <a:rPr lang="en-US" altLang="en-US" sz="2400" dirty="0">
                <a:latin typeface="Arial" charset="0"/>
                <a:ea typeface="ＭＳ Ｐゴシック" charset="-128"/>
                <a:cs typeface="Arial" charset="0"/>
              </a:rPr>
              <a:t>If we could write an English description, that would be nice</a:t>
            </a:r>
          </a:p>
          <a:p>
            <a:pPr marL="0" indent="0" eaLnBrk="1" hangingPunct="1">
              <a:lnSpc>
                <a:spcPct val="90000"/>
              </a:lnSpc>
              <a:buNone/>
            </a:pPr>
            <a:r>
              <a:rPr lang="en-US" altLang="en-US" sz="2400" dirty="0">
                <a:latin typeface="Arial" charset="0"/>
                <a:ea typeface="ＭＳ Ｐゴシック" charset="-128"/>
                <a:cs typeface="Arial" charset="0"/>
              </a:rPr>
              <a:t>		- but English gives too much room for ambiguity</a:t>
            </a:r>
          </a:p>
          <a:p>
            <a:pPr marL="0" indent="0" eaLnBrk="1" hangingPunct="1">
              <a:lnSpc>
                <a:spcPct val="90000"/>
              </a:lnSpc>
              <a:buNone/>
            </a:pPr>
            <a:endParaRPr lang="en-US" altLang="en-US" sz="700" dirty="0">
              <a:latin typeface="Arial" charset="0"/>
              <a:ea typeface="ＭＳ Ｐゴシック" charset="-128"/>
              <a:cs typeface="Arial" charset="0"/>
            </a:endParaRPr>
          </a:p>
          <a:p>
            <a:pPr marL="0" indent="0" eaLnBrk="1" hangingPunct="1">
              <a:lnSpc>
                <a:spcPct val="90000"/>
              </a:lnSpc>
              <a:buNone/>
            </a:pPr>
            <a:endParaRPr lang="en-US" altLang="en-US" sz="700" dirty="0">
              <a:latin typeface="Arial" charset="0"/>
              <a:ea typeface="ＭＳ Ｐゴシック" charset="-128"/>
              <a:cs typeface="Arial" charset="0"/>
            </a:endParaRPr>
          </a:p>
          <a:p>
            <a:pPr marL="0" indent="0" eaLnBrk="1" hangingPunct="1">
              <a:lnSpc>
                <a:spcPct val="90000"/>
              </a:lnSpc>
              <a:buNone/>
            </a:pPr>
            <a:r>
              <a:rPr lang="en-US" altLang="en-US" sz="2400" dirty="0">
                <a:latin typeface="Arial" charset="0"/>
                <a:ea typeface="ＭＳ Ｐゴシック" charset="-128"/>
                <a:cs typeface="Arial" charset="0"/>
              </a:rPr>
              <a:t>A better way: describe the </a:t>
            </a:r>
            <a:r>
              <a:rPr lang="en-US" altLang="en-US" sz="2400" dirty="0" err="1">
                <a:latin typeface="Arial" charset="0"/>
                <a:ea typeface="ＭＳ Ｐゴシック" charset="-128"/>
                <a:cs typeface="Arial" charset="0"/>
              </a:rPr>
              <a:t>behaviour</a:t>
            </a:r>
            <a:r>
              <a:rPr lang="en-US" altLang="en-US" sz="2400" dirty="0">
                <a:latin typeface="Arial" charset="0"/>
                <a:ea typeface="ＭＳ Ｐゴシック" charset="-128"/>
                <a:cs typeface="Arial" charset="0"/>
              </a:rPr>
              <a:t> using something that has a notion of order between statements – somewhat like software</a:t>
            </a:r>
          </a:p>
          <a:p>
            <a:pPr marL="0" indent="0" eaLnBrk="1" hangingPunct="1">
              <a:lnSpc>
                <a:spcPct val="90000"/>
              </a:lnSpc>
              <a:buNone/>
            </a:pPr>
            <a:r>
              <a:rPr lang="en-US" altLang="en-US" sz="2400" dirty="0">
                <a:latin typeface="Arial" charset="0"/>
                <a:ea typeface="ＭＳ Ｐゴシック" charset="-128"/>
                <a:cs typeface="Arial" charset="0"/>
              </a:rPr>
              <a:t>		- writing software is easy</a:t>
            </a:r>
          </a:p>
          <a:p>
            <a:pPr marL="0" indent="0" eaLnBrk="1" hangingPunct="1">
              <a:lnSpc>
                <a:spcPct val="90000"/>
              </a:lnSpc>
              <a:buNone/>
            </a:pPr>
            <a:r>
              <a:rPr lang="en-US" altLang="en-US" sz="2400" dirty="0">
                <a:latin typeface="Arial" charset="0"/>
                <a:ea typeface="ＭＳ Ｐゴシック" charset="-128"/>
                <a:cs typeface="Arial" charset="0"/>
              </a:rPr>
              <a:t>		- no room for ambiguity</a:t>
            </a:r>
          </a:p>
          <a:p>
            <a:pPr marL="0" indent="0" eaLnBrk="1" hangingPunct="1">
              <a:lnSpc>
                <a:spcPct val="90000"/>
              </a:lnSpc>
              <a:buNone/>
            </a:pPr>
            <a:r>
              <a:rPr lang="en-US" altLang="en-US" sz="2400" dirty="0">
                <a:latin typeface="Arial" charset="0"/>
                <a:ea typeface="ＭＳ Ｐゴシック" charset="-128"/>
                <a:cs typeface="Arial" charset="0"/>
              </a:rPr>
              <a:t>	</a:t>
            </a:r>
          </a:p>
          <a:p>
            <a:pPr marL="0" indent="0" eaLnBrk="1" hangingPunct="1">
              <a:lnSpc>
                <a:spcPct val="90000"/>
              </a:lnSpc>
              <a:buNone/>
            </a:pPr>
            <a:r>
              <a:rPr lang="en-US" altLang="en-US" sz="2400" dirty="0">
                <a:latin typeface="Arial" charset="0"/>
                <a:ea typeface="ＭＳ Ｐゴシック" charset="-128"/>
                <a:cs typeface="Arial" charset="0"/>
              </a:rPr>
              <a:t>Verilog provides always block syntax which makes describing behavior easier.</a:t>
            </a:r>
            <a:endParaRPr lang="en-US" altLang="en-US" sz="2400" b="1" dirty="0">
              <a:latin typeface="Arial" charset="0"/>
              <a:ea typeface="ＭＳ Ｐゴシック" charset="-128"/>
              <a:cs typeface="Arial" charset="0"/>
            </a:endParaRPr>
          </a:p>
          <a:p>
            <a:pPr marL="0" indent="0" eaLnBrk="1" hangingPunct="1">
              <a:lnSpc>
                <a:spcPct val="90000"/>
              </a:lnSpc>
              <a:buNone/>
            </a:pPr>
            <a:r>
              <a:rPr lang="en-US" altLang="en-US" sz="2400" b="1" dirty="0">
                <a:latin typeface="Arial" charset="0"/>
                <a:ea typeface="ＭＳ Ｐゴシック" charset="-128"/>
                <a:cs typeface="Arial" charset="0"/>
              </a:rPr>
              <a:t>   </a:t>
            </a:r>
          </a:p>
        </p:txBody>
      </p:sp>
      <p:sp>
        <p:nvSpPr>
          <p:cNvPr id="2" name="Slide Number Placeholder 1"/>
          <p:cNvSpPr>
            <a:spLocks noGrp="1"/>
          </p:cNvSpPr>
          <p:nvPr>
            <p:ph type="sldNum" sz="quarter" idx="12"/>
          </p:nvPr>
        </p:nvSpPr>
        <p:spPr/>
        <p:txBody>
          <a:bodyPr/>
          <a:lstStyle/>
          <a:p>
            <a:fld id="{91428E00-80DD-2147-9602-1B9AC9547B01}" type="slidenum">
              <a:rPr lang="en-US" smtClean="0"/>
              <a:t>48</a:t>
            </a:fld>
            <a:endParaRPr lang="en-US"/>
          </a:p>
        </p:txBody>
      </p:sp>
      <p:sp>
        <p:nvSpPr>
          <p:cNvPr id="4" name="Footer Placeholder 3">
            <a:extLst>
              <a:ext uri="{FF2B5EF4-FFF2-40B4-BE49-F238E27FC236}">
                <a16:creationId xmlns:a16="http://schemas.microsoft.com/office/drawing/2014/main" id="{394FE02D-F38B-5A43-B1DE-FC53D454DFC9}"/>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27134222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en-US" sz="2000">
                <a:latin typeface="Arial" charset="0"/>
                <a:ea typeface="ＭＳ Ｐゴシック" charset="-128"/>
                <a:cs typeface="Arial" charset="0"/>
              </a:rPr>
              <a:t> </a:t>
            </a:r>
          </a:p>
        </p:txBody>
      </p:sp>
      <p:sp>
        <p:nvSpPr>
          <p:cNvPr id="24579" name="Rectangle 3"/>
          <p:cNvSpPr>
            <a:spLocks noGrp="1" noChangeArrowheads="1"/>
          </p:cNvSpPr>
          <p:nvPr>
            <p:ph type="body" idx="1"/>
          </p:nvPr>
        </p:nvSpPr>
        <p:spPr>
          <a:xfrm>
            <a:off x="228600" y="381000"/>
            <a:ext cx="8534400" cy="5867400"/>
          </a:xfrm>
        </p:spPr>
        <p:txBody>
          <a:bodyPr>
            <a:normAutofit fontScale="92500" lnSpcReduction="10000"/>
          </a:bodyPr>
          <a:lstStyle/>
          <a:p>
            <a:pPr marL="0" indent="0" eaLnBrk="1" hangingPunct="1">
              <a:lnSpc>
                <a:spcPct val="90000"/>
              </a:lnSpc>
              <a:buNone/>
            </a:pPr>
            <a:r>
              <a:rPr lang="en-US" altLang="en-US" sz="2000" b="1" dirty="0">
                <a:latin typeface="Arial" charset="0"/>
                <a:ea typeface="ＭＳ Ｐゴシック" charset="-128"/>
                <a:cs typeface="Arial" charset="0"/>
              </a:rPr>
              <a:t>Always Block Syntax and Semantics</a:t>
            </a:r>
          </a:p>
          <a:p>
            <a:pPr marL="0" indent="0" eaLnBrk="1" hangingPunct="1">
              <a:lnSpc>
                <a:spcPct val="90000"/>
              </a:lnSpc>
              <a:buNone/>
            </a:pPr>
            <a:endParaRPr lang="en-US" altLang="en-US" sz="900" b="1" dirty="0">
              <a:latin typeface="Arial" charset="0"/>
              <a:ea typeface="ＭＳ Ｐゴシック" charset="-128"/>
              <a:cs typeface="Arial" charset="0"/>
            </a:endParaRPr>
          </a:p>
          <a:p>
            <a:pPr marL="0" indent="0" eaLnBrk="1" hangingPunct="1">
              <a:lnSpc>
                <a:spcPct val="90000"/>
              </a:lnSpc>
              <a:buNone/>
            </a:pPr>
            <a:r>
              <a:rPr lang="en-US" altLang="en-US" sz="900" b="1" dirty="0">
                <a:latin typeface="Arial" charset="0"/>
                <a:ea typeface="ＭＳ Ｐゴシック" charset="-128"/>
                <a:cs typeface="Arial" charset="0"/>
              </a:rPr>
              <a:t>	</a:t>
            </a:r>
          </a:p>
          <a:p>
            <a:pPr marL="0" indent="0" eaLnBrk="1" hangingPunct="1">
              <a:lnSpc>
                <a:spcPct val="90000"/>
              </a:lnSpc>
              <a:buNone/>
            </a:pPr>
            <a:r>
              <a:rPr lang="en-US" altLang="en-US" sz="1800" b="1" dirty="0">
                <a:latin typeface="Arial" charset="0"/>
                <a:ea typeface="ＭＳ Ｐゴシック" charset="-128"/>
                <a:cs typeface="Arial" charset="0"/>
              </a:rPr>
              <a:t>	</a:t>
            </a:r>
            <a:r>
              <a:rPr lang="en-US" altLang="en-US" sz="1800" b="1" dirty="0">
                <a:solidFill>
                  <a:srgbClr val="C00000"/>
                </a:solidFill>
                <a:latin typeface="Consolas" panose="020B0609020204030204" pitchFamily="49" charset="0"/>
                <a:ea typeface="ＭＳ Ｐゴシック" charset="-128"/>
                <a:cs typeface="Consolas" panose="020B0609020204030204" pitchFamily="49" charset="0"/>
              </a:rPr>
              <a:t>always</a:t>
            </a:r>
            <a:r>
              <a:rPr lang="en-US" altLang="en-US" sz="1800" b="1" dirty="0">
                <a:solidFill>
                  <a:srgbClr val="0000FF"/>
                </a:solidFill>
                <a:latin typeface="Arial" charset="0"/>
                <a:ea typeface="ＭＳ Ｐゴシック" charset="-128"/>
                <a:cs typeface="Arial" charset="0"/>
              </a:rPr>
              <a:t> </a:t>
            </a:r>
            <a:r>
              <a:rPr lang="en-US" altLang="en-US" sz="1800" b="1" dirty="0">
                <a:solidFill>
                  <a:srgbClr val="0000FF"/>
                </a:solidFill>
                <a:latin typeface="Consolas" panose="020B0609020204030204" pitchFamily="49" charset="0"/>
                <a:ea typeface="ＭＳ Ｐゴシック" charset="-128"/>
                <a:cs typeface="Consolas" panose="020B0609020204030204" pitchFamily="49" charset="0"/>
              </a:rPr>
              <a:t>@(</a:t>
            </a:r>
            <a:r>
              <a:rPr lang="en-US" altLang="en-US" sz="1800" dirty="0">
                <a:latin typeface="Times" pitchFamily="2" charset="0"/>
                <a:ea typeface="ＭＳ Ｐゴシック" charset="-128"/>
                <a:cs typeface="Consolas" panose="020B0609020204030204" pitchFamily="49" charset="0"/>
              </a:rPr>
              <a:t>&lt;</a:t>
            </a:r>
            <a:r>
              <a:rPr lang="en-US" altLang="en-US" sz="1800" i="1" dirty="0" err="1">
                <a:latin typeface="Times" pitchFamily="2" charset="0"/>
                <a:ea typeface="ＭＳ Ｐゴシック" charset="-128"/>
                <a:cs typeface="Arial" charset="0"/>
              </a:rPr>
              <a:t>sensitivity_list</a:t>
            </a:r>
            <a:r>
              <a:rPr lang="en-US" altLang="en-US" sz="1800" i="1" dirty="0">
                <a:latin typeface="Times" pitchFamily="2" charset="0"/>
                <a:ea typeface="ＭＳ Ｐゴシック" charset="-128"/>
                <a:cs typeface="Arial" charset="0"/>
              </a:rPr>
              <a:t>&gt;</a:t>
            </a:r>
            <a:r>
              <a:rPr lang="en-US" altLang="en-US" sz="1800" b="1" dirty="0">
                <a:solidFill>
                  <a:srgbClr val="0000FF"/>
                </a:solidFill>
                <a:latin typeface="Consolas" panose="020B0609020204030204" pitchFamily="49" charset="0"/>
                <a:ea typeface="ＭＳ Ｐゴシック" charset="-128"/>
                <a:cs typeface="Consolas" panose="020B0609020204030204" pitchFamily="49" charset="0"/>
              </a:rPr>
              <a:t>)</a:t>
            </a:r>
            <a:r>
              <a:rPr lang="en-US" altLang="en-US" sz="1800" b="1" dirty="0">
                <a:latin typeface="Arial" charset="0"/>
                <a:ea typeface="ＭＳ Ｐゴシック" charset="-128"/>
                <a:cs typeface="Arial" charset="0"/>
              </a:rPr>
              <a:t> </a:t>
            </a:r>
            <a:r>
              <a:rPr lang="en-US" altLang="en-US" sz="1800" b="1" dirty="0">
                <a:solidFill>
                  <a:srgbClr val="C00000"/>
                </a:solidFill>
                <a:latin typeface="Consolas" panose="020B0609020204030204" pitchFamily="49" charset="0"/>
                <a:ea typeface="ＭＳ Ｐゴシック" charset="-128"/>
                <a:cs typeface="Consolas" panose="020B0609020204030204" pitchFamily="49" charset="0"/>
              </a:rPr>
              <a:t>begin</a:t>
            </a:r>
          </a:p>
          <a:p>
            <a:pPr marL="0" indent="0" eaLnBrk="1" hangingPunct="1">
              <a:lnSpc>
                <a:spcPct val="90000"/>
              </a:lnSpc>
              <a:buNone/>
            </a:pPr>
            <a:r>
              <a:rPr lang="en-US" altLang="en-US" sz="1800" b="1" dirty="0">
                <a:latin typeface="Arial" charset="0"/>
                <a:ea typeface="ＭＳ Ｐゴシック" charset="-128"/>
                <a:cs typeface="Arial" charset="0"/>
              </a:rPr>
              <a:t>		</a:t>
            </a:r>
            <a:r>
              <a:rPr lang="en-US" altLang="en-US" sz="1800" dirty="0">
                <a:latin typeface="Times" pitchFamily="2" charset="0"/>
                <a:ea typeface="ＭＳ Ｐゴシック" charset="-128"/>
                <a:cs typeface="Arial" charset="0"/>
              </a:rPr>
              <a:t>&lt;</a:t>
            </a:r>
            <a:r>
              <a:rPr lang="en-US" altLang="en-US" sz="1800" i="1" dirty="0">
                <a:latin typeface="Times" pitchFamily="2" charset="0"/>
                <a:ea typeface="ＭＳ Ｐゴシック" charset="-128"/>
                <a:cs typeface="Arial" charset="0"/>
              </a:rPr>
              <a:t>sequence of statements in which </a:t>
            </a:r>
            <a:r>
              <a:rPr lang="en-US" altLang="en-US" sz="1800" i="1" u="sng" dirty="0">
                <a:latin typeface="Times" pitchFamily="2" charset="0"/>
                <a:ea typeface="ＭＳ Ｐゴシック" charset="-128"/>
                <a:cs typeface="Arial" charset="0"/>
              </a:rPr>
              <a:t>order matters</a:t>
            </a:r>
            <a:r>
              <a:rPr lang="en-US" altLang="en-US" sz="1800" i="1" dirty="0">
                <a:latin typeface="Times" pitchFamily="2" charset="0"/>
                <a:ea typeface="ＭＳ Ｐゴシック" charset="-128"/>
                <a:cs typeface="Arial" charset="0"/>
              </a:rPr>
              <a:t>&gt;</a:t>
            </a:r>
            <a:endParaRPr lang="en-US" altLang="en-US" sz="1800" dirty="0">
              <a:latin typeface="Times" pitchFamily="2" charset="0"/>
              <a:ea typeface="ＭＳ Ｐゴシック" charset="-128"/>
              <a:cs typeface="Arial" charset="0"/>
            </a:endParaRPr>
          </a:p>
          <a:p>
            <a:pPr marL="0" indent="0" eaLnBrk="1" hangingPunct="1">
              <a:lnSpc>
                <a:spcPct val="90000"/>
              </a:lnSpc>
              <a:buNone/>
            </a:pPr>
            <a:r>
              <a:rPr lang="en-US" altLang="en-US" sz="1800" b="1" dirty="0">
                <a:latin typeface="Arial" charset="0"/>
                <a:ea typeface="ＭＳ Ｐゴシック" charset="-128"/>
                <a:cs typeface="Arial" charset="0"/>
              </a:rPr>
              <a:t>	</a:t>
            </a:r>
            <a:r>
              <a:rPr lang="en-US" altLang="en-US" sz="1800" b="1" dirty="0">
                <a:solidFill>
                  <a:srgbClr val="C00000"/>
                </a:solidFill>
                <a:latin typeface="Consolas" panose="020B0609020204030204" pitchFamily="49" charset="0"/>
                <a:ea typeface="ＭＳ Ｐゴシック" charset="-128"/>
                <a:cs typeface="Consolas" panose="020B0609020204030204" pitchFamily="49" charset="0"/>
              </a:rPr>
              <a:t>end</a:t>
            </a:r>
          </a:p>
          <a:p>
            <a:pPr eaLnBrk="1" hangingPunct="1">
              <a:lnSpc>
                <a:spcPct val="90000"/>
              </a:lnSpc>
            </a:pPr>
            <a:endParaRPr lang="en-US" altLang="en-US" sz="1800" b="1" dirty="0">
              <a:latin typeface="Arial" charset="0"/>
              <a:ea typeface="ＭＳ Ｐゴシック" charset="-128"/>
              <a:cs typeface="Arial" charset="0"/>
            </a:endParaRPr>
          </a:p>
          <a:p>
            <a:pPr marL="0" indent="0" eaLnBrk="1" hangingPunct="1">
              <a:lnSpc>
                <a:spcPct val="90000"/>
              </a:lnSpc>
              <a:buNone/>
            </a:pPr>
            <a:r>
              <a:rPr lang="en-US" altLang="en-US" sz="1800" dirty="0">
                <a:latin typeface="Arial" charset="0"/>
                <a:ea typeface="ＭＳ Ｐゴシック" charset="-128"/>
                <a:cs typeface="Arial" charset="0"/>
              </a:rPr>
              <a:t>	- Each always block describes the function of one block of </a:t>
            </a:r>
            <a:r>
              <a:rPr lang="en-US" altLang="en-US" sz="1800" u="sng" dirty="0">
                <a:latin typeface="Arial" charset="0"/>
                <a:ea typeface="ＭＳ Ｐゴシック" charset="-128"/>
                <a:cs typeface="Arial" charset="0"/>
              </a:rPr>
              <a:t>hardware</a:t>
            </a:r>
            <a:r>
              <a:rPr lang="en-US" altLang="en-US" sz="1800" dirty="0">
                <a:latin typeface="Arial" charset="0"/>
                <a:ea typeface="ＭＳ Ｐゴシック" charset="-128"/>
                <a:cs typeface="Arial" charset="0"/>
              </a:rPr>
              <a:t>.</a:t>
            </a:r>
          </a:p>
          <a:p>
            <a:pPr marL="0" indent="0" eaLnBrk="1" hangingPunct="1">
              <a:lnSpc>
                <a:spcPct val="90000"/>
              </a:lnSpc>
              <a:buNone/>
            </a:pPr>
            <a:r>
              <a:rPr lang="en-US" altLang="en-US" sz="1800" dirty="0">
                <a:latin typeface="Arial" charset="0"/>
                <a:ea typeface="ＭＳ Ｐゴシック" charset="-128"/>
                <a:cs typeface="Arial" charset="0"/>
              </a:rPr>
              <a:t>	- When a signal in the </a:t>
            </a:r>
            <a:r>
              <a:rPr lang="en-US" altLang="en-US" sz="1800" u="sng" dirty="0">
                <a:latin typeface="Arial" charset="0"/>
                <a:ea typeface="ＭＳ Ｐゴシック" charset="-128"/>
                <a:cs typeface="Arial" charset="0"/>
              </a:rPr>
              <a:t>sensitivity list</a:t>
            </a:r>
            <a:r>
              <a:rPr lang="en-US" altLang="en-US" sz="1800" dirty="0">
                <a:latin typeface="Arial" charset="0"/>
                <a:ea typeface="ＭＳ Ｐゴシック" charset="-128"/>
                <a:cs typeface="Arial" charset="0"/>
              </a:rPr>
              <a:t> </a:t>
            </a:r>
            <a:r>
              <a:rPr lang="en-US" altLang="en-US" sz="1800" b="1" dirty="0">
                <a:solidFill>
                  <a:srgbClr val="FF00FF"/>
                </a:solidFill>
                <a:latin typeface="Arial" charset="0"/>
                <a:ea typeface="ＭＳ Ｐゴシック" charset="-128"/>
                <a:cs typeface="Arial" charset="0"/>
              </a:rPr>
              <a:t>changes</a:t>
            </a:r>
            <a:r>
              <a:rPr lang="en-US" altLang="en-US" sz="1800" dirty="0">
                <a:latin typeface="Arial" charset="0"/>
                <a:ea typeface="ＭＳ Ｐゴシック" charset="-128"/>
                <a:cs typeface="Arial" charset="0"/>
              </a:rPr>
              <a:t>, statements inside the always</a:t>
            </a:r>
          </a:p>
          <a:p>
            <a:pPr marL="0" indent="0" eaLnBrk="1" hangingPunct="1">
              <a:lnSpc>
                <a:spcPct val="90000"/>
              </a:lnSpc>
              <a:buNone/>
            </a:pPr>
            <a:r>
              <a:rPr lang="en-US" altLang="en-US" sz="1800" dirty="0">
                <a:latin typeface="Arial" charset="0"/>
                <a:ea typeface="ＭＳ Ｐゴシック" charset="-128"/>
                <a:cs typeface="Arial" charset="0"/>
              </a:rPr>
              <a:t>          block are immediately &amp; instantaneously evaluated one after the other in</a:t>
            </a:r>
          </a:p>
          <a:p>
            <a:pPr marL="0" indent="0" eaLnBrk="1" hangingPunct="1">
              <a:lnSpc>
                <a:spcPct val="90000"/>
              </a:lnSpc>
              <a:buNone/>
            </a:pPr>
            <a:r>
              <a:rPr lang="en-US" altLang="en-US" sz="1800" dirty="0">
                <a:latin typeface="Arial" charset="0"/>
                <a:ea typeface="ＭＳ Ｐゴシック" charset="-128"/>
                <a:cs typeface="Arial" charset="0"/>
              </a:rPr>
              <a:t>          order </a:t>
            </a:r>
            <a:r>
              <a:rPr lang="en-US" altLang="en-US" sz="1800" u="sng" dirty="0">
                <a:latin typeface="Arial" charset="0"/>
                <a:ea typeface="ＭＳ Ｐゴシック" charset="-128"/>
                <a:cs typeface="Arial" charset="0"/>
              </a:rPr>
              <a:t>starting from the beginning of the always block.</a:t>
            </a:r>
          </a:p>
          <a:p>
            <a:pPr marL="0" indent="0" eaLnBrk="1" hangingPunct="1">
              <a:lnSpc>
                <a:spcPct val="90000"/>
              </a:lnSpc>
              <a:buNone/>
            </a:pPr>
            <a:r>
              <a:rPr lang="en-US" altLang="en-US" sz="1800" dirty="0">
                <a:latin typeface="Arial" charset="0"/>
                <a:ea typeface="ＭＳ Ｐゴシック" charset="-128"/>
                <a:cs typeface="Arial" charset="0"/>
              </a:rPr>
              <a:t>	- Sensitivity list is</a:t>
            </a:r>
            <a:r>
              <a:rPr lang="en-US" altLang="en-US" sz="1800" dirty="0">
                <a:latin typeface="Arial" charset="0"/>
                <a:ea typeface="ＭＳ Ｐゴシック" charset="-128"/>
                <a:cs typeface="Arial" charset="0"/>
                <a:sym typeface="Wingdings" pitchFamily="2" charset="2"/>
              </a:rPr>
              <a:t> </a:t>
            </a:r>
            <a:r>
              <a:rPr lang="en-US" altLang="en-US" sz="1800" dirty="0">
                <a:latin typeface="Arial" charset="0"/>
                <a:ea typeface="ＭＳ Ｐゴシック" charset="-128"/>
                <a:cs typeface="Arial" charset="0"/>
              </a:rPr>
              <a:t>a list of signals separated by commas (“,”) or “or” or an</a:t>
            </a:r>
          </a:p>
          <a:p>
            <a:pPr marL="0" indent="0" eaLnBrk="1" hangingPunct="1">
              <a:lnSpc>
                <a:spcPct val="90000"/>
              </a:lnSpc>
              <a:buNone/>
            </a:pPr>
            <a:r>
              <a:rPr lang="en-US" altLang="en-US" sz="1800" dirty="0">
                <a:latin typeface="Arial" charset="0"/>
                <a:ea typeface="ＭＳ Ｐゴシック" charset="-128"/>
                <a:cs typeface="Arial" charset="0"/>
              </a:rPr>
              <a:t>          asterisk (“*”), which means the list of </a:t>
            </a:r>
            <a:r>
              <a:rPr lang="en-US" altLang="en-US" sz="1800" i="1" dirty="0">
                <a:latin typeface="Arial" charset="0"/>
                <a:ea typeface="ＭＳ Ｐゴシック" charset="-128"/>
                <a:cs typeface="Arial" charset="0"/>
              </a:rPr>
              <a:t>all</a:t>
            </a:r>
            <a:r>
              <a:rPr lang="en-US" altLang="en-US" sz="1800" dirty="0">
                <a:latin typeface="Arial" charset="0"/>
                <a:ea typeface="ＭＳ Ｐゴシック" charset="-128"/>
                <a:cs typeface="Arial" charset="0"/>
              </a:rPr>
              <a:t> signals read inside the always block.  </a:t>
            </a:r>
          </a:p>
          <a:p>
            <a:pPr marL="0" indent="0" eaLnBrk="1" hangingPunct="1">
              <a:lnSpc>
                <a:spcPct val="90000"/>
              </a:lnSpc>
              <a:buNone/>
            </a:pPr>
            <a:r>
              <a:rPr lang="en-US" altLang="en-US" sz="1800" dirty="0">
                <a:latin typeface="Arial" charset="0"/>
                <a:ea typeface="ＭＳ Ｐゴシック" charset="-128"/>
                <a:cs typeface="Arial" charset="0"/>
              </a:rPr>
              <a:t>          Individual signals may include event “</a:t>
            </a:r>
            <a:r>
              <a:rPr lang="en-US" altLang="en-US" sz="1800" dirty="0" err="1">
                <a:latin typeface="Arial" charset="0"/>
                <a:ea typeface="ＭＳ Ｐゴシック" charset="-128"/>
                <a:cs typeface="Arial" charset="0"/>
              </a:rPr>
              <a:t>posedge</a:t>
            </a:r>
            <a:r>
              <a:rPr lang="en-US" altLang="en-US" sz="1800" dirty="0">
                <a:latin typeface="Arial" charset="0"/>
                <a:ea typeface="ＭＳ Ｐゴシック" charset="-128"/>
                <a:cs typeface="Arial" charset="0"/>
              </a:rPr>
              <a:t>” or “</a:t>
            </a:r>
            <a:r>
              <a:rPr lang="en-US" altLang="en-US" sz="1800" dirty="0" err="1">
                <a:latin typeface="Arial" charset="0"/>
                <a:ea typeface="ＭＳ Ｐゴシック" charset="-128"/>
                <a:cs typeface="Arial" charset="0"/>
              </a:rPr>
              <a:t>negedge</a:t>
            </a:r>
            <a:r>
              <a:rPr lang="en-US" altLang="en-US" sz="1800" dirty="0">
                <a:latin typeface="Arial" charset="0"/>
                <a:ea typeface="ＭＳ Ｐゴシック" charset="-128"/>
                <a:cs typeface="Arial" charset="0"/>
              </a:rPr>
              <a:t>” modifier.   </a:t>
            </a:r>
          </a:p>
          <a:p>
            <a:pPr marL="0" indent="0" eaLnBrk="1" hangingPunct="1">
              <a:lnSpc>
                <a:spcPct val="90000"/>
              </a:lnSpc>
              <a:buNone/>
            </a:pPr>
            <a:r>
              <a:rPr lang="en-US" altLang="en-US" sz="1800" dirty="0">
                <a:latin typeface="Arial" charset="0"/>
                <a:ea typeface="ＭＳ Ｐゴシック" charset="-128"/>
                <a:cs typeface="Arial" charset="0"/>
              </a:rPr>
              <a:t>	- The sensitivity list is </a:t>
            </a:r>
            <a:r>
              <a:rPr lang="en-US" altLang="en-US" sz="1800" b="1" u="sng" dirty="0">
                <a:latin typeface="Arial" charset="0"/>
                <a:ea typeface="ＭＳ Ｐゴシック" charset="-128"/>
                <a:cs typeface="Arial" charset="0"/>
              </a:rPr>
              <a:t>NOT</a:t>
            </a:r>
            <a:r>
              <a:rPr lang="en-US" altLang="en-US" sz="1800" b="1" dirty="0">
                <a:latin typeface="Arial" charset="0"/>
                <a:ea typeface="ＭＳ Ｐゴシック" charset="-128"/>
                <a:cs typeface="Arial" charset="0"/>
              </a:rPr>
              <a:t> </a:t>
            </a:r>
            <a:r>
              <a:rPr lang="en-US" altLang="en-US" sz="1800" dirty="0">
                <a:latin typeface="Arial" charset="0"/>
                <a:ea typeface="ＭＳ Ｐゴシック" charset="-128"/>
                <a:cs typeface="Arial" charset="0"/>
              </a:rPr>
              <a:t>the same thing as the input parameters to</a:t>
            </a:r>
          </a:p>
          <a:p>
            <a:pPr marL="0" indent="0" eaLnBrk="1" hangingPunct="1">
              <a:lnSpc>
                <a:spcPct val="90000"/>
              </a:lnSpc>
              <a:buNone/>
            </a:pPr>
            <a:r>
              <a:rPr lang="en-US" altLang="en-US" sz="1800" dirty="0">
                <a:latin typeface="Arial" charset="0"/>
                <a:ea typeface="ＭＳ Ｐゴシック" charset="-128"/>
                <a:cs typeface="Arial" charset="0"/>
              </a:rPr>
              <a:t>         a function (in a language like “C” or Java, or C++).  It does NOT pass</a:t>
            </a:r>
          </a:p>
          <a:p>
            <a:pPr marL="0" indent="0" eaLnBrk="1" hangingPunct="1">
              <a:lnSpc>
                <a:spcPct val="90000"/>
              </a:lnSpc>
              <a:buNone/>
            </a:pPr>
            <a:r>
              <a:rPr lang="en-US" altLang="en-US" sz="1800" dirty="0">
                <a:latin typeface="Arial" charset="0"/>
                <a:ea typeface="ＭＳ Ｐゴシック" charset="-128"/>
                <a:cs typeface="Arial" charset="0"/>
              </a:rPr>
              <a:t>         values into the always block.  </a:t>
            </a:r>
            <a:r>
              <a:rPr lang="en-US" altLang="en-US" sz="1800" dirty="0">
                <a:solidFill>
                  <a:srgbClr val="FF00FF"/>
                </a:solidFill>
                <a:latin typeface="Arial" charset="0"/>
                <a:ea typeface="ＭＳ Ｐゴシック" charset="-128"/>
                <a:cs typeface="Arial" charset="0"/>
              </a:rPr>
              <a:t>The sensitivity list determines </a:t>
            </a:r>
            <a:r>
              <a:rPr lang="en-US" altLang="en-US" sz="1800" b="1" u="sng" dirty="0">
                <a:solidFill>
                  <a:srgbClr val="FF00FF"/>
                </a:solidFill>
                <a:latin typeface="Arial" charset="0"/>
                <a:ea typeface="ＭＳ Ｐゴシック" charset="-128"/>
                <a:cs typeface="Arial" charset="0"/>
              </a:rPr>
              <a:t>when</a:t>
            </a:r>
            <a:r>
              <a:rPr lang="en-US" altLang="en-US" sz="1800" dirty="0">
                <a:solidFill>
                  <a:srgbClr val="FF00FF"/>
                </a:solidFill>
                <a:latin typeface="Arial" charset="0"/>
                <a:ea typeface="ＭＳ Ｐゴシック" charset="-128"/>
                <a:cs typeface="Arial" charset="0"/>
              </a:rPr>
              <a:t> the</a:t>
            </a:r>
          </a:p>
          <a:p>
            <a:pPr marL="0" indent="0" eaLnBrk="1" hangingPunct="1">
              <a:lnSpc>
                <a:spcPct val="90000"/>
              </a:lnSpc>
              <a:buNone/>
            </a:pPr>
            <a:r>
              <a:rPr lang="en-US" altLang="en-US" sz="1800" dirty="0">
                <a:solidFill>
                  <a:srgbClr val="FF00FF"/>
                </a:solidFill>
                <a:latin typeface="Arial" charset="0"/>
                <a:ea typeface="ＭＳ Ｐゴシック" charset="-128"/>
                <a:cs typeface="Arial" charset="0"/>
              </a:rPr>
              <a:t>	  sequence of statements inside the always block will be evaluated.</a:t>
            </a:r>
          </a:p>
          <a:p>
            <a:pPr marL="0" indent="0" eaLnBrk="1" hangingPunct="1">
              <a:lnSpc>
                <a:spcPct val="90000"/>
              </a:lnSpc>
              <a:buNone/>
            </a:pPr>
            <a:r>
              <a:rPr lang="en-US" altLang="en-US" sz="1800" dirty="0">
                <a:solidFill>
                  <a:srgbClr val="FF00FF"/>
                </a:solidFill>
                <a:latin typeface="Arial" charset="0"/>
                <a:ea typeface="ＭＳ Ｐゴシック" charset="-128"/>
                <a:cs typeface="Arial" charset="0"/>
              </a:rPr>
              <a:t>        </a:t>
            </a:r>
            <a:r>
              <a:rPr lang="en-US" altLang="en-US" sz="1800" dirty="0">
                <a:latin typeface="Arial" charset="0"/>
                <a:ea typeface="ＭＳ Ｐゴシック" charset="-128"/>
                <a:cs typeface="Arial" charset="0"/>
              </a:rPr>
              <a:t>- If only one statement inside always block, we can omit “begin” and “end”</a:t>
            </a:r>
          </a:p>
          <a:p>
            <a:pPr marL="0" indent="0" eaLnBrk="1" hangingPunct="1">
              <a:lnSpc>
                <a:spcPct val="90000"/>
              </a:lnSpc>
              <a:buNone/>
            </a:pPr>
            <a:endParaRPr lang="en-US" altLang="en-US" sz="1800" dirty="0">
              <a:latin typeface="Arial" charset="0"/>
              <a:ea typeface="ＭＳ Ｐゴシック" charset="-128"/>
              <a:cs typeface="Arial" charset="0"/>
            </a:endParaRPr>
          </a:p>
          <a:p>
            <a:pPr marL="0" indent="0" eaLnBrk="1" hangingPunct="1">
              <a:lnSpc>
                <a:spcPct val="90000"/>
              </a:lnSpc>
              <a:buNone/>
            </a:pPr>
            <a:r>
              <a:rPr lang="en-US" altLang="en-US" sz="1800" b="1" dirty="0">
                <a:latin typeface="Arial" charset="0"/>
                <a:ea typeface="ＭＳ Ｐゴシック" charset="-128"/>
                <a:cs typeface="Arial" charset="0"/>
              </a:rPr>
              <a:t>NOTE</a:t>
            </a:r>
            <a:r>
              <a:rPr lang="en-US" altLang="en-US" sz="1800" dirty="0">
                <a:latin typeface="Arial" charset="0"/>
                <a:ea typeface="ＭＳ Ｐゴシック" charset="-128"/>
                <a:cs typeface="Arial" charset="0"/>
              </a:rPr>
              <a:t>: The “description” inside the always block may have little resemblance to the actual hardware implementation.  </a:t>
            </a:r>
            <a:r>
              <a:rPr lang="en-US" altLang="en-US" sz="1800" i="1" dirty="0">
                <a:latin typeface="Arial" charset="0"/>
                <a:ea typeface="ＭＳ Ｐゴシック" charset="-128"/>
                <a:cs typeface="Arial" charset="0"/>
              </a:rPr>
              <a:t>However, provided you follow certain rules (described later) the hardware will implement the same behavior.</a:t>
            </a:r>
          </a:p>
        </p:txBody>
      </p:sp>
      <p:sp>
        <p:nvSpPr>
          <p:cNvPr id="2" name="Slide Number Placeholder 1"/>
          <p:cNvSpPr>
            <a:spLocks noGrp="1"/>
          </p:cNvSpPr>
          <p:nvPr>
            <p:ph type="sldNum" sz="quarter" idx="12"/>
          </p:nvPr>
        </p:nvSpPr>
        <p:spPr/>
        <p:txBody>
          <a:bodyPr/>
          <a:lstStyle/>
          <a:p>
            <a:fld id="{91428E00-80DD-2147-9602-1B9AC9547B01}" type="slidenum">
              <a:rPr lang="en-US" smtClean="0"/>
              <a:t>49</a:t>
            </a:fld>
            <a:endParaRPr lang="en-US"/>
          </a:p>
        </p:txBody>
      </p:sp>
      <p:sp>
        <p:nvSpPr>
          <p:cNvPr id="4" name="Footer Placeholder 3">
            <a:extLst>
              <a:ext uri="{FF2B5EF4-FFF2-40B4-BE49-F238E27FC236}">
                <a16:creationId xmlns:a16="http://schemas.microsoft.com/office/drawing/2014/main" id="{4760576D-8C9D-C244-A619-7FCCB9CCAD2F}"/>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635526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346B579-5250-27EB-FF59-F6F6EC447E4D}"/>
              </a:ext>
            </a:extLst>
          </p:cNvPr>
          <p:cNvGrpSpPr/>
          <p:nvPr/>
        </p:nvGrpSpPr>
        <p:grpSpPr>
          <a:xfrm>
            <a:off x="4745053" y="2057400"/>
            <a:ext cx="3220753" cy="3663976"/>
            <a:chOff x="1451317" y="1575108"/>
            <a:chExt cx="4294338" cy="4885302"/>
          </a:xfrm>
        </p:grpSpPr>
        <p:pic>
          <p:nvPicPr>
            <p:cNvPr id="9" name="Picture 8">
              <a:extLst>
                <a:ext uri="{FF2B5EF4-FFF2-40B4-BE49-F238E27FC236}">
                  <a16:creationId xmlns:a16="http://schemas.microsoft.com/office/drawing/2014/main" id="{4AB797FC-D80D-0662-538A-877A045C753F}"/>
                </a:ext>
              </a:extLst>
            </p:cNvPr>
            <p:cNvPicPr>
              <a:picLocks noChangeAspect="1"/>
            </p:cNvPicPr>
            <p:nvPr/>
          </p:nvPicPr>
          <p:blipFill>
            <a:blip r:embed="rId2"/>
            <a:stretch>
              <a:fillRect/>
            </a:stretch>
          </p:blipFill>
          <p:spPr>
            <a:xfrm>
              <a:off x="1695117" y="1575108"/>
              <a:ext cx="3740983" cy="4444350"/>
            </a:xfrm>
            <a:prstGeom prst="rect">
              <a:avLst/>
            </a:prstGeom>
          </p:spPr>
        </p:pic>
        <p:sp>
          <p:nvSpPr>
            <p:cNvPr id="3" name="TextBox 2">
              <a:extLst>
                <a:ext uri="{FF2B5EF4-FFF2-40B4-BE49-F238E27FC236}">
                  <a16:creationId xmlns:a16="http://schemas.microsoft.com/office/drawing/2014/main" id="{CCC9873E-93BA-CC85-AE7A-087343E88585}"/>
                </a:ext>
              </a:extLst>
            </p:cNvPr>
            <p:cNvSpPr txBox="1"/>
            <p:nvPr/>
          </p:nvSpPr>
          <p:spPr>
            <a:xfrm>
              <a:off x="1451317" y="5967967"/>
              <a:ext cx="4294338" cy="492443"/>
            </a:xfrm>
            <a:prstGeom prst="rect">
              <a:avLst/>
            </a:prstGeom>
            <a:noFill/>
          </p:spPr>
          <p:txBody>
            <a:bodyPr wrap="none" rtlCol="0">
              <a:spAutoFit/>
            </a:bodyPr>
            <a:lstStyle/>
            <a:p>
              <a:pPr algn="ctr"/>
              <a:r>
                <a:rPr lang="en-US" dirty="0"/>
                <a:t>designing hardware with an HDL</a:t>
              </a:r>
            </a:p>
          </p:txBody>
        </p:sp>
      </p:grpSp>
      <p:grpSp>
        <p:nvGrpSpPr>
          <p:cNvPr id="5" name="Group 4">
            <a:extLst>
              <a:ext uri="{FF2B5EF4-FFF2-40B4-BE49-F238E27FC236}">
                <a16:creationId xmlns:a16="http://schemas.microsoft.com/office/drawing/2014/main" id="{94A54252-AD7C-8C5F-0E83-AE673E157182}"/>
              </a:ext>
            </a:extLst>
          </p:cNvPr>
          <p:cNvGrpSpPr/>
          <p:nvPr/>
        </p:nvGrpSpPr>
        <p:grpSpPr>
          <a:xfrm>
            <a:off x="685800" y="2743200"/>
            <a:ext cx="3206327" cy="2364457"/>
            <a:chOff x="6763711" y="3307800"/>
            <a:chExt cx="4275103" cy="3152610"/>
          </a:xfrm>
        </p:grpSpPr>
        <p:pic>
          <p:nvPicPr>
            <p:cNvPr id="2" name="Picture 1">
              <a:extLst>
                <a:ext uri="{FF2B5EF4-FFF2-40B4-BE49-F238E27FC236}">
                  <a16:creationId xmlns:a16="http://schemas.microsoft.com/office/drawing/2014/main" id="{B1F65238-693A-5404-636B-0505B444517D}"/>
                </a:ext>
              </a:extLst>
            </p:cNvPr>
            <p:cNvPicPr>
              <a:picLocks noChangeAspect="1"/>
            </p:cNvPicPr>
            <p:nvPr/>
          </p:nvPicPr>
          <p:blipFill>
            <a:blip r:embed="rId3"/>
            <a:stretch>
              <a:fillRect/>
            </a:stretch>
          </p:blipFill>
          <p:spPr>
            <a:xfrm>
              <a:off x="8010536" y="3307800"/>
              <a:ext cx="1781452" cy="2748925"/>
            </a:xfrm>
            <a:prstGeom prst="rect">
              <a:avLst/>
            </a:prstGeom>
          </p:spPr>
        </p:pic>
        <p:sp>
          <p:nvSpPr>
            <p:cNvPr id="4" name="TextBox 3">
              <a:extLst>
                <a:ext uri="{FF2B5EF4-FFF2-40B4-BE49-F238E27FC236}">
                  <a16:creationId xmlns:a16="http://schemas.microsoft.com/office/drawing/2014/main" id="{F6AD208E-E32A-C732-48C0-C15563992D10}"/>
                </a:ext>
              </a:extLst>
            </p:cNvPr>
            <p:cNvSpPr txBox="1"/>
            <p:nvPr/>
          </p:nvSpPr>
          <p:spPr>
            <a:xfrm>
              <a:off x="6763711" y="5967967"/>
              <a:ext cx="4275103" cy="492443"/>
            </a:xfrm>
            <a:prstGeom prst="rect">
              <a:avLst/>
            </a:prstGeom>
            <a:noFill/>
          </p:spPr>
          <p:txBody>
            <a:bodyPr wrap="none" rtlCol="0">
              <a:spAutoFit/>
            </a:bodyPr>
            <a:lstStyle/>
            <a:p>
              <a:pPr algn="ctr"/>
              <a:r>
                <a:rPr lang="en-US" dirty="0"/>
                <a:t>designing hardware with KMAPs</a:t>
              </a:r>
            </a:p>
          </p:txBody>
        </p:sp>
      </p:grpSp>
      <p:sp>
        <p:nvSpPr>
          <p:cNvPr id="6" name="Title 5">
            <a:extLst>
              <a:ext uri="{FF2B5EF4-FFF2-40B4-BE49-F238E27FC236}">
                <a16:creationId xmlns:a16="http://schemas.microsoft.com/office/drawing/2014/main" id="{D2A16032-3937-EB3B-2347-C2FF9936410E}"/>
              </a:ext>
            </a:extLst>
          </p:cNvPr>
          <p:cNvSpPr>
            <a:spLocks noGrp="1"/>
          </p:cNvSpPr>
          <p:nvPr>
            <p:ph type="title"/>
          </p:nvPr>
        </p:nvSpPr>
        <p:spPr/>
        <p:txBody>
          <a:bodyPr>
            <a:noAutofit/>
          </a:bodyPr>
          <a:lstStyle/>
          <a:p>
            <a:r>
              <a:rPr lang="en-US" sz="3600" dirty="0"/>
              <a:t>Hardware design languages to the rescue</a:t>
            </a:r>
          </a:p>
        </p:txBody>
      </p:sp>
    </p:spTree>
    <p:extLst>
      <p:ext uri="{BB962C8B-B14F-4D97-AF65-F5344CB8AC3E}">
        <p14:creationId xmlns:p14="http://schemas.microsoft.com/office/powerpoint/2010/main" val="412402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a:t>A Great (But Silly</a:t>
            </a:r>
            <a:r>
              <a:rPr lang="en-US"/>
              <a:t>) Harry Potter Analogy</a:t>
            </a:r>
            <a:endParaRPr lang="en-US" dirty="0"/>
          </a:p>
        </p:txBody>
      </p:sp>
      <p:sp>
        <p:nvSpPr>
          <p:cNvPr id="3" name="Content Placeholder 2"/>
          <p:cNvSpPr>
            <a:spLocks noGrp="1"/>
          </p:cNvSpPr>
          <p:nvPr>
            <p:ph idx="1"/>
          </p:nvPr>
        </p:nvSpPr>
        <p:spPr>
          <a:xfrm>
            <a:off x="457200" y="914400"/>
            <a:ext cx="8229600" cy="4525963"/>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Hardware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indent="0" defTabSz="914400">
              <a:spcBef>
                <a:spcPts val="0"/>
              </a:spcBef>
              <a:buNone/>
            </a:pPr>
            <a:r>
              <a:rPr lang="en-US" dirty="0"/>
              <a:t> Software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1" y="1447800"/>
            <a:ext cx="6172200" cy="1959429"/>
          </a:xfrm>
          <a:prstGeom prst="rect">
            <a:avLst/>
          </a:prstGeom>
        </p:spPr>
      </p:pic>
      <p:sp>
        <p:nvSpPr>
          <p:cNvPr id="6" name="TextBox 5"/>
          <p:cNvSpPr txBox="1"/>
          <p:nvPr/>
        </p:nvSpPr>
        <p:spPr>
          <a:xfrm>
            <a:off x="533400" y="6313465"/>
            <a:ext cx="5908990" cy="261610"/>
          </a:xfrm>
          <a:prstGeom prst="rect">
            <a:avLst/>
          </a:prstGeom>
          <a:noFill/>
        </p:spPr>
        <p:txBody>
          <a:bodyPr wrap="none" rtlCol="0">
            <a:spAutoFit/>
          </a:bodyPr>
          <a:lstStyle/>
          <a:p>
            <a:r>
              <a:rPr lang="en-US" sz="1100" dirty="0">
                <a:solidFill>
                  <a:schemeClr val="bg1">
                    <a:lumMod val="65000"/>
                  </a:schemeClr>
                </a:solidFill>
              </a:rPr>
              <a:t>[Source: http://</a:t>
            </a:r>
            <a:r>
              <a:rPr lang="en-US" sz="1100" dirty="0" err="1">
                <a:solidFill>
                  <a:schemeClr val="bg1">
                    <a:lumMod val="65000"/>
                  </a:schemeClr>
                </a:solidFill>
              </a:rPr>
              <a:t>ichef.bbci.co.uk</a:t>
            </a:r>
            <a:r>
              <a:rPr lang="en-US" sz="1100" dirty="0">
                <a:solidFill>
                  <a:schemeClr val="bg1">
                    <a:lumMod val="65000"/>
                  </a:schemeClr>
                </a:solidFill>
              </a:rPr>
              <a:t>/news/640/</a:t>
            </a:r>
            <a:r>
              <a:rPr lang="en-US" sz="1100" dirty="0" err="1">
                <a:solidFill>
                  <a:schemeClr val="bg1">
                    <a:lumMod val="65000"/>
                  </a:schemeClr>
                </a:solidFill>
              </a:rPr>
              <a:t>cpsprodpb</a:t>
            </a:r>
            <a:r>
              <a:rPr lang="en-US" sz="1100" dirty="0">
                <a:solidFill>
                  <a:schemeClr val="bg1">
                    <a:lumMod val="65000"/>
                  </a:schemeClr>
                </a:solidFill>
              </a:rPr>
              <a:t>/EDED/production/_83890906_83890905.jpg]</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4419600"/>
            <a:ext cx="3352800" cy="1885951"/>
          </a:xfrm>
          <a:prstGeom prst="rect">
            <a:avLst/>
          </a:prstGeom>
        </p:spPr>
      </p:pic>
      <p:sp>
        <p:nvSpPr>
          <p:cNvPr id="9" name="TextBox 8"/>
          <p:cNvSpPr txBox="1"/>
          <p:nvPr/>
        </p:nvSpPr>
        <p:spPr>
          <a:xfrm>
            <a:off x="533400" y="3374337"/>
            <a:ext cx="5349541" cy="261610"/>
          </a:xfrm>
          <a:prstGeom prst="rect">
            <a:avLst/>
          </a:prstGeom>
          <a:noFill/>
        </p:spPr>
        <p:txBody>
          <a:bodyPr wrap="none" rtlCol="0">
            <a:spAutoFit/>
          </a:bodyPr>
          <a:lstStyle/>
          <a:p>
            <a:r>
              <a:rPr lang="en-US" sz="1100" dirty="0">
                <a:solidFill>
                  <a:schemeClr val="bg1">
                    <a:lumMod val="65000"/>
                  </a:schemeClr>
                </a:solidFill>
              </a:rPr>
              <a:t>[Source: http://</a:t>
            </a:r>
            <a:r>
              <a:rPr lang="en-US" sz="1100" dirty="0" err="1">
                <a:solidFill>
                  <a:schemeClr val="bg1">
                    <a:lumMod val="65000"/>
                  </a:schemeClr>
                </a:solidFill>
              </a:rPr>
              <a:t>www.davidbordwell.net</a:t>
            </a:r>
            <a:r>
              <a:rPr lang="en-US" sz="1100" dirty="0">
                <a:solidFill>
                  <a:schemeClr val="bg1">
                    <a:lumMod val="65000"/>
                  </a:schemeClr>
                </a:solidFill>
              </a:rPr>
              <a:t>/blog/</a:t>
            </a:r>
            <a:r>
              <a:rPr lang="en-US" sz="1100" dirty="0" err="1">
                <a:solidFill>
                  <a:schemeClr val="bg1">
                    <a:lumMod val="65000"/>
                  </a:schemeClr>
                </a:solidFill>
              </a:rPr>
              <a:t>wp</a:t>
            </a:r>
            <a:r>
              <a:rPr lang="en-US" sz="1100" dirty="0">
                <a:solidFill>
                  <a:schemeClr val="bg1">
                    <a:lumMod val="65000"/>
                  </a:schemeClr>
                </a:solidFill>
              </a:rPr>
              <a:t>-content/uploads/</a:t>
            </a:r>
            <a:r>
              <a:rPr lang="en-US" sz="1100" dirty="0" err="1">
                <a:solidFill>
                  <a:schemeClr val="bg1">
                    <a:lumMod val="65000"/>
                  </a:schemeClr>
                </a:solidFill>
              </a:rPr>
              <a:t>HPatPoA-paintings.jpg</a:t>
            </a:r>
            <a:r>
              <a:rPr lang="en-US" sz="1100" dirty="0">
                <a:solidFill>
                  <a:schemeClr val="bg1">
                    <a:lumMod val="65000"/>
                  </a:schemeClr>
                </a:solidFill>
              </a:rPr>
              <a:t>]</a:t>
            </a:r>
          </a:p>
        </p:txBody>
      </p:sp>
      <p:sp>
        <p:nvSpPr>
          <p:cNvPr id="7" name="Slide Number Placeholder 6"/>
          <p:cNvSpPr>
            <a:spLocks noGrp="1"/>
          </p:cNvSpPr>
          <p:nvPr>
            <p:ph type="sldNum" sz="quarter" idx="12"/>
          </p:nvPr>
        </p:nvSpPr>
        <p:spPr/>
        <p:txBody>
          <a:bodyPr/>
          <a:lstStyle/>
          <a:p>
            <a:fld id="{91428E00-80DD-2147-9602-1B9AC9547B01}" type="slidenum">
              <a:rPr lang="en-US" smtClean="0"/>
              <a:t>50</a:t>
            </a:fld>
            <a:endParaRPr lang="en-US"/>
          </a:p>
        </p:txBody>
      </p:sp>
      <p:sp>
        <p:nvSpPr>
          <p:cNvPr id="10" name="Footer Placeholder 9">
            <a:extLst>
              <a:ext uri="{FF2B5EF4-FFF2-40B4-BE49-F238E27FC236}">
                <a16:creationId xmlns:a16="http://schemas.microsoft.com/office/drawing/2014/main" id="{38863848-3B02-F04D-B3DA-66C4EC02F593}"/>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3079192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FF48A-BA2B-DC4F-AD35-D516DB02BE1A}"/>
              </a:ext>
            </a:extLst>
          </p:cNvPr>
          <p:cNvSpPr>
            <a:spLocks noGrp="1"/>
          </p:cNvSpPr>
          <p:nvPr>
            <p:ph type="title"/>
          </p:nvPr>
        </p:nvSpPr>
        <p:spPr/>
        <p:txBody>
          <a:bodyPr>
            <a:normAutofit/>
          </a:bodyPr>
          <a:lstStyle/>
          <a:p>
            <a:r>
              <a:rPr lang="en-US" dirty="0"/>
              <a:t>What goes inside an Always Block?</a:t>
            </a:r>
          </a:p>
        </p:txBody>
      </p:sp>
      <p:sp>
        <p:nvSpPr>
          <p:cNvPr id="3" name="Content Placeholder 2">
            <a:extLst>
              <a:ext uri="{FF2B5EF4-FFF2-40B4-BE49-F238E27FC236}">
                <a16:creationId xmlns:a16="http://schemas.microsoft.com/office/drawing/2014/main" id="{E8A61317-6D6E-E54E-B58D-92ADA25EC834}"/>
              </a:ext>
            </a:extLst>
          </p:cNvPr>
          <p:cNvSpPr>
            <a:spLocks noGrp="1"/>
          </p:cNvSpPr>
          <p:nvPr>
            <p:ph idx="1"/>
          </p:nvPr>
        </p:nvSpPr>
        <p:spPr/>
        <p:txBody>
          <a:bodyPr>
            <a:normAutofit fontScale="85000" lnSpcReduction="10000"/>
          </a:bodyPr>
          <a:lstStyle/>
          <a:p>
            <a:r>
              <a:rPr lang="en-US" dirty="0">
                <a:solidFill>
                  <a:srgbClr val="FF0000"/>
                </a:solidFill>
              </a:rPr>
              <a:t>For CPEN 211:  </a:t>
            </a:r>
            <a:r>
              <a:rPr lang="en-US" dirty="0"/>
              <a:t>“if”, “case”, “</a:t>
            </a:r>
            <a:r>
              <a:rPr lang="en-US" dirty="0" err="1"/>
              <a:t>casex</a:t>
            </a:r>
            <a:r>
              <a:rPr lang="en-US" dirty="0"/>
              <a:t>” statements!  </a:t>
            </a:r>
            <a:r>
              <a:rPr lang="en-US" dirty="0">
                <a:solidFill>
                  <a:srgbClr val="FF0000"/>
                </a:solidFill>
              </a:rPr>
              <a:t>DO </a:t>
            </a:r>
            <a:r>
              <a:rPr lang="en-US" b="1" u="sng" dirty="0">
                <a:solidFill>
                  <a:srgbClr val="FF0000"/>
                </a:solidFill>
              </a:rPr>
              <a:t>NOT</a:t>
            </a:r>
            <a:r>
              <a:rPr lang="en-US" dirty="0">
                <a:solidFill>
                  <a:srgbClr val="FF0000"/>
                </a:solidFill>
              </a:rPr>
              <a:t> USE LOOPS IN ALWAYS BLOCKS. </a:t>
            </a:r>
          </a:p>
          <a:p>
            <a:r>
              <a:rPr lang="en-US" dirty="0"/>
              <a:t>Use “begin” and “end” to group statements (like {} in C)</a:t>
            </a:r>
          </a:p>
          <a:p>
            <a:r>
              <a:rPr lang="en-US" dirty="0"/>
              <a:t>Signals modified in an always block </a:t>
            </a:r>
            <a:r>
              <a:rPr lang="en-US" b="1" dirty="0"/>
              <a:t>MUST</a:t>
            </a:r>
            <a:r>
              <a:rPr lang="en-US" dirty="0"/>
              <a:t> be declared as “</a:t>
            </a:r>
            <a:r>
              <a:rPr lang="en-US" b="1" dirty="0">
                <a:highlight>
                  <a:srgbClr val="FFFF00"/>
                </a:highlight>
              </a:rPr>
              <a:t>reg</a:t>
            </a:r>
            <a:r>
              <a:rPr lang="en-US" dirty="0"/>
              <a:t>” instead of “</a:t>
            </a:r>
            <a:r>
              <a:rPr lang="en-US" b="1" dirty="0">
                <a:highlight>
                  <a:srgbClr val="FFFF00"/>
                </a:highlight>
              </a:rPr>
              <a:t>wire</a:t>
            </a:r>
            <a:r>
              <a:rPr lang="en-US" dirty="0"/>
              <a:t>”.   (This is a syntax rule, says nothing about the hardware that will be synthesized.)</a:t>
            </a:r>
          </a:p>
          <a:p>
            <a:r>
              <a:rPr lang="en-US" dirty="0"/>
              <a:t>Always block outputs modified using “=” or “&lt;=” (will talk about difference a bit later).</a:t>
            </a:r>
          </a:p>
          <a:p>
            <a:r>
              <a:rPr lang="en-US" dirty="0"/>
              <a:t>Can read either “wire” or “reg” inside an always block </a:t>
            </a:r>
          </a:p>
          <a:p>
            <a:r>
              <a:rPr lang="en-US" dirty="0"/>
              <a:t>Do NOT use assign statements inside an always block.</a:t>
            </a:r>
          </a:p>
          <a:p>
            <a:endParaRPr lang="en-US" dirty="0"/>
          </a:p>
          <a:p>
            <a:endParaRPr lang="en-US" dirty="0"/>
          </a:p>
        </p:txBody>
      </p:sp>
      <p:sp>
        <p:nvSpPr>
          <p:cNvPr id="4" name="Slide Number Placeholder 3">
            <a:extLst>
              <a:ext uri="{FF2B5EF4-FFF2-40B4-BE49-F238E27FC236}">
                <a16:creationId xmlns:a16="http://schemas.microsoft.com/office/drawing/2014/main" id="{579B1D79-23DE-A144-A981-6CE6E1E40B40}"/>
              </a:ext>
            </a:extLst>
          </p:cNvPr>
          <p:cNvSpPr>
            <a:spLocks noGrp="1"/>
          </p:cNvSpPr>
          <p:nvPr>
            <p:ph type="sldNum" sz="quarter" idx="12"/>
          </p:nvPr>
        </p:nvSpPr>
        <p:spPr/>
        <p:txBody>
          <a:bodyPr/>
          <a:lstStyle/>
          <a:p>
            <a:fld id="{6F344C7A-0D93-FE43-BBB8-6C733ACB5A1E}" type="slidenum">
              <a:rPr lang="en-US" smtClean="0"/>
              <a:t>51</a:t>
            </a:fld>
            <a:endParaRPr lang="en-US"/>
          </a:p>
        </p:txBody>
      </p:sp>
      <p:sp>
        <p:nvSpPr>
          <p:cNvPr id="6" name="Footer Placeholder 5">
            <a:extLst>
              <a:ext uri="{FF2B5EF4-FFF2-40B4-BE49-F238E27FC236}">
                <a16:creationId xmlns:a16="http://schemas.microsoft.com/office/drawing/2014/main" id="{2713B6F7-D41D-5048-9F33-EFB168A00619}"/>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6756321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337FB-7EA4-1141-9696-E7C1721E1BD0}"/>
              </a:ext>
            </a:extLst>
          </p:cNvPr>
          <p:cNvSpPr>
            <a:spLocks noGrp="1"/>
          </p:cNvSpPr>
          <p:nvPr>
            <p:ph type="title"/>
          </p:nvPr>
        </p:nvSpPr>
        <p:spPr/>
        <p:txBody>
          <a:bodyPr/>
          <a:lstStyle/>
          <a:p>
            <a:r>
              <a:rPr lang="en-US" dirty="0"/>
              <a:t>If Statement</a:t>
            </a:r>
          </a:p>
        </p:txBody>
      </p:sp>
      <p:sp>
        <p:nvSpPr>
          <p:cNvPr id="3" name="Content Placeholder 2">
            <a:extLst>
              <a:ext uri="{FF2B5EF4-FFF2-40B4-BE49-F238E27FC236}">
                <a16:creationId xmlns:a16="http://schemas.microsoft.com/office/drawing/2014/main" id="{89A4F8FD-D9EF-A041-9F7C-298AEE79D961}"/>
              </a:ext>
            </a:extLst>
          </p:cNvPr>
          <p:cNvSpPr>
            <a:spLocks noGrp="1"/>
          </p:cNvSpPr>
          <p:nvPr>
            <p:ph idx="1"/>
          </p:nvPr>
        </p:nvSpPr>
        <p:spPr/>
        <p:txBody>
          <a:bodyPr>
            <a:normAutofit fontScale="92500" lnSpcReduction="20000"/>
          </a:bodyPr>
          <a:lstStyle/>
          <a:p>
            <a:pPr marL="457200" indent="-457200">
              <a:buNone/>
              <a:tabLst>
                <a:tab pos="914400" algn="l"/>
                <a:tab pos="1371600" algn="l"/>
                <a:tab pos="1828800" algn="l"/>
              </a:tabLst>
            </a:pPr>
            <a:r>
              <a:rPr lang="en-US" dirty="0">
                <a:latin typeface="Consolas" panose="020B0609020204030204" pitchFamily="49" charset="0"/>
                <a:ea typeface="ＭＳ Ｐゴシック" pitchFamily="34" charset="-128"/>
                <a:cs typeface="Consolas" panose="020B0609020204030204" pitchFamily="49" charset="0"/>
              </a:rPr>
              <a:t> 	</a:t>
            </a:r>
            <a:r>
              <a:rPr lang="en-US" b="1" dirty="0">
                <a:solidFill>
                  <a:srgbClr val="C00000"/>
                </a:solidFill>
                <a:latin typeface="Consolas" panose="020B0609020204030204" pitchFamily="49" charset="0"/>
                <a:ea typeface="ＭＳ Ｐゴシック" pitchFamily="34" charset="-128"/>
                <a:cs typeface="Consolas" panose="020B0609020204030204" pitchFamily="49" charset="0"/>
              </a:rPr>
              <a:t>if </a:t>
            </a:r>
            <a:r>
              <a:rPr lang="en-US"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i="1" dirty="0">
                <a:latin typeface="Times New Roman" panose="02020603050405020304" pitchFamily="18" charset="0"/>
                <a:ea typeface="ＭＳ Ｐゴシック" pitchFamily="34" charset="-128"/>
                <a:cs typeface="Times New Roman" panose="02020603050405020304" pitchFamily="18" charset="0"/>
              </a:rPr>
              <a:t>&lt;condition expression&gt;</a:t>
            </a:r>
            <a:r>
              <a:rPr lang="en-US" dirty="0">
                <a:solidFill>
                  <a:srgbClr val="0000FF"/>
                </a:solidFill>
                <a:latin typeface="Consolas" panose="020B0609020204030204" pitchFamily="49" charset="0"/>
                <a:ea typeface="ＭＳ Ｐゴシック" pitchFamily="34" charset="-128"/>
                <a:cs typeface="Consolas" panose="020B0609020204030204" pitchFamily="49" charset="0"/>
              </a:rPr>
              <a:t>)</a:t>
            </a:r>
          </a:p>
          <a:p>
            <a:pPr marL="457200" indent="-457200">
              <a:buFontTx/>
              <a:buNone/>
              <a:tabLst>
                <a:tab pos="914400" algn="l"/>
                <a:tab pos="1371600" algn="l"/>
                <a:tab pos="1828800" algn="l"/>
              </a:tabLst>
            </a:pPr>
            <a:r>
              <a:rPr lang="en-US" dirty="0">
                <a:latin typeface="Consolas" panose="020B0609020204030204" pitchFamily="49" charset="0"/>
                <a:ea typeface="ＭＳ Ｐゴシック" pitchFamily="34" charset="-128"/>
                <a:cs typeface="Consolas" panose="020B0609020204030204" pitchFamily="49" charset="0"/>
              </a:rPr>
              <a:t>		 </a:t>
            </a:r>
            <a:r>
              <a:rPr lang="en-US" i="1" dirty="0">
                <a:latin typeface="Times" pitchFamily="2" charset="0"/>
                <a:ea typeface="ＭＳ Ｐゴシック" pitchFamily="34" charset="-128"/>
                <a:cs typeface="Consolas" panose="020B0609020204030204" pitchFamily="49" charset="0"/>
              </a:rPr>
              <a:t>&lt;statement&gt;</a:t>
            </a:r>
            <a:endParaRPr lang="en-US" altLang="ja-JP" i="1" dirty="0">
              <a:latin typeface="Times" pitchFamily="2" charset="0"/>
              <a:cs typeface="Consolas" panose="020B0609020204030204" pitchFamily="49" charset="0"/>
            </a:endParaRPr>
          </a:p>
          <a:p>
            <a:pPr marL="457200" indent="-457200">
              <a:buFontTx/>
              <a:buNone/>
              <a:tabLst>
                <a:tab pos="914400" algn="l"/>
                <a:tab pos="1371600" algn="l"/>
                <a:tab pos="1828800" algn="l"/>
              </a:tabLst>
            </a:pPr>
            <a:r>
              <a:rPr lang="en-US" i="1" dirty="0">
                <a:latin typeface="Times" pitchFamily="2" charset="0"/>
                <a:ea typeface="ＭＳ Ｐゴシック" pitchFamily="34" charset="-128"/>
                <a:cs typeface="Consolas" panose="020B0609020204030204" pitchFamily="49" charset="0"/>
              </a:rPr>
              <a:t>[</a:t>
            </a:r>
            <a:r>
              <a:rPr lang="en-US" dirty="0">
                <a:latin typeface="Consolas" panose="020B0609020204030204" pitchFamily="49" charset="0"/>
                <a:ea typeface="ＭＳ Ｐゴシック" pitchFamily="34" charset="-128"/>
                <a:cs typeface="Consolas" panose="020B0609020204030204" pitchFamily="49" charset="0"/>
              </a:rPr>
              <a:t> </a:t>
            </a:r>
            <a:r>
              <a:rPr lang="en-US" b="1" dirty="0">
                <a:solidFill>
                  <a:srgbClr val="C00000"/>
                </a:solidFill>
                <a:latin typeface="Consolas" panose="020B0609020204030204" pitchFamily="49" charset="0"/>
                <a:ea typeface="ＭＳ Ｐゴシック" pitchFamily="34" charset="-128"/>
                <a:cs typeface="Consolas" panose="020B0609020204030204" pitchFamily="49" charset="0"/>
              </a:rPr>
              <a:t>else</a:t>
            </a:r>
            <a:r>
              <a:rPr lang="en-US" dirty="0">
                <a:latin typeface="Consolas" panose="020B0609020204030204" pitchFamily="49" charset="0"/>
                <a:ea typeface="ＭＳ Ｐゴシック" pitchFamily="34" charset="-128"/>
                <a:cs typeface="Consolas" panose="020B0609020204030204" pitchFamily="49" charset="0"/>
              </a:rPr>
              <a:t> </a:t>
            </a:r>
            <a:r>
              <a:rPr lang="en-US" i="1" dirty="0">
                <a:latin typeface="Times" pitchFamily="2" charset="0"/>
                <a:ea typeface="ＭＳ Ｐゴシック" pitchFamily="34" charset="-128"/>
                <a:cs typeface="Consolas" panose="020B0609020204030204" pitchFamily="49" charset="0"/>
              </a:rPr>
              <a:t>&lt;statement&gt;</a:t>
            </a:r>
            <a:r>
              <a:rPr lang="en-US" altLang="ja-JP" i="1" dirty="0">
                <a:latin typeface="Times" pitchFamily="2" charset="0"/>
                <a:cs typeface="Consolas" panose="020B0609020204030204" pitchFamily="49" charset="0"/>
              </a:rPr>
              <a:t> ]</a:t>
            </a:r>
          </a:p>
          <a:p>
            <a:pPr marL="457200" indent="-457200">
              <a:buFontTx/>
              <a:buNone/>
              <a:tabLst>
                <a:tab pos="914400" algn="l"/>
                <a:tab pos="1371600" algn="l"/>
                <a:tab pos="1828800" algn="l"/>
              </a:tabLst>
            </a:pPr>
            <a:endParaRPr lang="en-US" dirty="0">
              <a:latin typeface="Times" pitchFamily="2" charset="0"/>
              <a:ea typeface="ＭＳ Ｐゴシック" pitchFamily="34" charset="-128"/>
              <a:cs typeface="Consolas" panose="020B0609020204030204" pitchFamily="49" charset="0"/>
            </a:endParaRPr>
          </a:p>
          <a:p>
            <a:pPr marL="457200" indent="-457200">
              <a:buFontTx/>
              <a:buNone/>
              <a:tabLst>
                <a:tab pos="914400" algn="l"/>
                <a:tab pos="1371600" algn="l"/>
                <a:tab pos="1828800" algn="l"/>
              </a:tabLst>
            </a:pPr>
            <a:r>
              <a:rPr lang="en-US" i="1" dirty="0"/>
              <a:t>NOTES: </a:t>
            </a:r>
          </a:p>
          <a:p>
            <a:pPr marL="514350" indent="-514350">
              <a:buFont typeface="+mj-lt"/>
              <a:buAutoNum type="arabicPeriod"/>
              <a:tabLst>
                <a:tab pos="914400" algn="l"/>
                <a:tab pos="1371600" algn="l"/>
                <a:tab pos="1828800" algn="l"/>
              </a:tabLst>
            </a:pPr>
            <a:r>
              <a:rPr lang="en-US" i="1" dirty="0"/>
              <a:t>Need to wrap &lt;statement&gt; in begin/end if you want multiple statements.</a:t>
            </a:r>
          </a:p>
          <a:p>
            <a:pPr marL="514350" indent="-514350">
              <a:buFont typeface="+mj-lt"/>
              <a:buAutoNum type="arabicPeriod"/>
              <a:tabLst>
                <a:tab pos="914400" algn="l"/>
                <a:tab pos="1371600" algn="l"/>
                <a:tab pos="1828800" algn="l"/>
              </a:tabLst>
            </a:pPr>
            <a:r>
              <a:rPr lang="en-US" i="1" dirty="0"/>
              <a:t>When describing combinational logic using if statement need to include “else” (Why?  See synthesis rules later in slide set).</a:t>
            </a:r>
            <a:endParaRPr lang="en-US" dirty="0">
              <a:latin typeface="Times" pitchFamily="2" charset="0"/>
              <a:ea typeface="ＭＳ Ｐゴシック" pitchFamily="34" charset="-128"/>
              <a:cs typeface="Consolas" panose="020B0609020204030204" pitchFamily="49" charset="0"/>
            </a:endParaRPr>
          </a:p>
          <a:p>
            <a:pPr marL="457200" indent="-457200">
              <a:buFontTx/>
              <a:buNone/>
              <a:tabLst>
                <a:tab pos="914400" algn="l"/>
                <a:tab pos="1371600" algn="l"/>
                <a:tab pos="1828800" algn="l"/>
              </a:tabLst>
            </a:pPr>
            <a:endParaRPr lang="en-US" b="1" dirty="0">
              <a:solidFill>
                <a:srgbClr val="C00000"/>
              </a:solidFill>
              <a:latin typeface="Consolas" panose="020B0609020204030204" pitchFamily="49" charset="0"/>
              <a:ea typeface="ＭＳ Ｐゴシック" pitchFamily="34" charset="-128"/>
              <a:cs typeface="Consolas" panose="020B0609020204030204" pitchFamily="49" charset="0"/>
            </a:endParaRPr>
          </a:p>
          <a:p>
            <a:pPr marL="457200" indent="-457200">
              <a:buFontTx/>
              <a:buNone/>
              <a:tabLst>
                <a:tab pos="914400" algn="l"/>
                <a:tab pos="1371600" algn="l"/>
                <a:tab pos="1828800" algn="l"/>
              </a:tabLst>
            </a:pPr>
            <a:endParaRPr lang="en-US" b="1" dirty="0">
              <a:solidFill>
                <a:srgbClr val="C00000"/>
              </a:solidFill>
              <a:latin typeface="Consolas" panose="020B0609020204030204" pitchFamily="49" charset="0"/>
              <a:ea typeface="ＭＳ Ｐゴシック" pitchFamily="34" charset="-128"/>
              <a:cs typeface="Consolas" panose="020B0609020204030204" pitchFamily="49" charset="0"/>
            </a:endParaRPr>
          </a:p>
        </p:txBody>
      </p:sp>
      <p:sp>
        <p:nvSpPr>
          <p:cNvPr id="4" name="Slide Number Placeholder 3">
            <a:extLst>
              <a:ext uri="{FF2B5EF4-FFF2-40B4-BE49-F238E27FC236}">
                <a16:creationId xmlns:a16="http://schemas.microsoft.com/office/drawing/2014/main" id="{11AFE6D5-16CB-B847-8B53-D28E2846125A}"/>
              </a:ext>
            </a:extLst>
          </p:cNvPr>
          <p:cNvSpPr>
            <a:spLocks noGrp="1"/>
          </p:cNvSpPr>
          <p:nvPr>
            <p:ph type="sldNum" sz="quarter" idx="12"/>
          </p:nvPr>
        </p:nvSpPr>
        <p:spPr/>
        <p:txBody>
          <a:bodyPr/>
          <a:lstStyle/>
          <a:p>
            <a:fld id="{6F344C7A-0D93-FE43-BBB8-6C733ACB5A1E}" type="slidenum">
              <a:rPr lang="en-US" smtClean="0"/>
              <a:t>52</a:t>
            </a:fld>
            <a:endParaRPr lang="en-US"/>
          </a:p>
        </p:txBody>
      </p:sp>
      <p:sp>
        <p:nvSpPr>
          <p:cNvPr id="6" name="Footer Placeholder 5">
            <a:extLst>
              <a:ext uri="{FF2B5EF4-FFF2-40B4-BE49-F238E27FC236}">
                <a16:creationId xmlns:a16="http://schemas.microsoft.com/office/drawing/2014/main" id="{9F71F2C8-9807-4E42-8F57-A8E1025571F2}"/>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17086153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337FB-7EA4-1141-9696-E7C1721E1BD0}"/>
              </a:ext>
            </a:extLst>
          </p:cNvPr>
          <p:cNvSpPr>
            <a:spLocks noGrp="1"/>
          </p:cNvSpPr>
          <p:nvPr>
            <p:ph type="title"/>
          </p:nvPr>
        </p:nvSpPr>
        <p:spPr/>
        <p:txBody>
          <a:bodyPr/>
          <a:lstStyle/>
          <a:p>
            <a:r>
              <a:rPr lang="en-US" dirty="0"/>
              <a:t>Case Statement</a:t>
            </a:r>
          </a:p>
        </p:txBody>
      </p:sp>
      <p:sp>
        <p:nvSpPr>
          <p:cNvPr id="3" name="Content Placeholder 2">
            <a:extLst>
              <a:ext uri="{FF2B5EF4-FFF2-40B4-BE49-F238E27FC236}">
                <a16:creationId xmlns:a16="http://schemas.microsoft.com/office/drawing/2014/main" id="{89A4F8FD-D9EF-A041-9F7C-298AEE79D961}"/>
              </a:ext>
            </a:extLst>
          </p:cNvPr>
          <p:cNvSpPr>
            <a:spLocks noGrp="1"/>
          </p:cNvSpPr>
          <p:nvPr>
            <p:ph idx="1"/>
          </p:nvPr>
        </p:nvSpPr>
        <p:spPr>
          <a:xfrm>
            <a:off x="152400" y="1596890"/>
            <a:ext cx="8991600" cy="4525963"/>
          </a:xfrm>
        </p:spPr>
        <p:txBody>
          <a:bodyPr>
            <a:normAutofit fontScale="77500" lnSpcReduction="20000"/>
          </a:bodyPr>
          <a:lstStyle/>
          <a:p>
            <a:pPr marL="457200" indent="-457200">
              <a:buFontTx/>
              <a:buNone/>
              <a:tabLst>
                <a:tab pos="914400" algn="l"/>
                <a:tab pos="1371600" algn="l"/>
                <a:tab pos="1828800" algn="l"/>
              </a:tabLst>
            </a:pPr>
            <a:endParaRPr lang="en-US" b="1" dirty="0">
              <a:solidFill>
                <a:srgbClr val="C00000"/>
              </a:solidFill>
              <a:latin typeface="Consolas" panose="020B0609020204030204" pitchFamily="49" charset="0"/>
              <a:ea typeface="ＭＳ Ｐゴシック" pitchFamily="34" charset="-128"/>
              <a:cs typeface="Consolas" panose="020B0609020204030204" pitchFamily="49" charset="0"/>
            </a:endParaRPr>
          </a:p>
          <a:p>
            <a:pPr marL="457200" indent="-457200">
              <a:buFontTx/>
              <a:buNone/>
              <a:tabLst>
                <a:tab pos="914400" algn="l"/>
                <a:tab pos="1371600" algn="l"/>
                <a:tab pos="1828800" algn="l"/>
              </a:tabLst>
            </a:pPr>
            <a:r>
              <a:rPr lang="en-US" b="1" dirty="0">
                <a:solidFill>
                  <a:srgbClr val="C00000"/>
                </a:solidFill>
                <a:latin typeface="Consolas" panose="020B0609020204030204" pitchFamily="49" charset="0"/>
                <a:ea typeface="ＭＳ Ｐゴシック" pitchFamily="34" charset="-128"/>
                <a:cs typeface="Consolas" panose="020B0609020204030204" pitchFamily="49" charset="0"/>
              </a:rPr>
              <a:t>  case </a:t>
            </a:r>
            <a:r>
              <a:rPr lang="en-US"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i="1" dirty="0">
                <a:latin typeface="Times" pitchFamily="2" charset="0"/>
                <a:ea typeface="ＭＳ Ｐゴシック" pitchFamily="34" charset="-128"/>
                <a:cs typeface="Consolas" panose="020B0609020204030204" pitchFamily="49" charset="0"/>
              </a:rPr>
              <a:t>&lt;selector&gt;</a:t>
            </a:r>
            <a:r>
              <a:rPr lang="en-US" dirty="0">
                <a:solidFill>
                  <a:srgbClr val="0000FF"/>
                </a:solidFill>
                <a:latin typeface="Consolas" panose="020B0609020204030204" pitchFamily="49" charset="0"/>
                <a:ea typeface="ＭＳ Ｐゴシック" pitchFamily="34" charset="-128"/>
                <a:cs typeface="Consolas" panose="020B0609020204030204" pitchFamily="49" charset="0"/>
              </a:rPr>
              <a:t>)</a:t>
            </a:r>
          </a:p>
          <a:p>
            <a:pPr marL="457200" indent="-457200">
              <a:buFontTx/>
              <a:buNone/>
              <a:tabLst>
                <a:tab pos="914400" algn="l"/>
                <a:tab pos="1371600" algn="l"/>
                <a:tab pos="1828800" algn="l"/>
              </a:tabLst>
            </a:pPr>
            <a:r>
              <a:rPr lang="en-US" dirty="0">
                <a:latin typeface="Consolas" panose="020B0609020204030204" pitchFamily="49" charset="0"/>
                <a:ea typeface="ＭＳ Ｐゴシック" pitchFamily="34" charset="-128"/>
                <a:cs typeface="Consolas" panose="020B0609020204030204" pitchFamily="49" charset="0"/>
              </a:rPr>
              <a:t>     </a:t>
            </a:r>
            <a:r>
              <a:rPr lang="en-US" i="1" dirty="0">
                <a:latin typeface="Times" pitchFamily="2" charset="0"/>
                <a:ea typeface="ＭＳ Ｐゴシック" pitchFamily="34" charset="-128"/>
                <a:cs typeface="Consolas" panose="020B0609020204030204" pitchFamily="49" charset="0"/>
              </a:rPr>
              <a:t>{ </a:t>
            </a:r>
            <a:r>
              <a:rPr lang="en-US" dirty="0">
                <a:latin typeface="Times" pitchFamily="2" charset="0"/>
                <a:ea typeface="ＭＳ Ｐゴシック" pitchFamily="34" charset="-128"/>
                <a:cs typeface="Consolas" panose="020B0609020204030204" pitchFamily="49" charset="0"/>
              </a:rPr>
              <a:t> </a:t>
            </a:r>
            <a:r>
              <a:rPr lang="en-US" i="1" dirty="0">
                <a:latin typeface="Times" pitchFamily="2" charset="0"/>
                <a:ea typeface="ＭＳ Ｐゴシック" pitchFamily="34" charset="-128"/>
                <a:cs typeface="Consolas" panose="020B0609020204030204" pitchFamily="49" charset="0"/>
              </a:rPr>
              <a:t>&lt;label list&gt;  </a:t>
            </a:r>
            <a:r>
              <a:rPr lang="en-US" dirty="0">
                <a:solidFill>
                  <a:srgbClr val="0000FF"/>
                </a:solidFill>
                <a:latin typeface="Consolas" panose="020B0609020204030204" pitchFamily="49" charset="0"/>
                <a:ea typeface="ＭＳ Ｐゴシック" pitchFamily="34" charset="-128"/>
                <a:cs typeface="Consolas" panose="020B0609020204030204" pitchFamily="49" charset="0"/>
              </a:rPr>
              <a:t>: </a:t>
            </a:r>
            <a:r>
              <a:rPr lang="en-US" i="1" dirty="0">
                <a:latin typeface="Times" pitchFamily="2" charset="0"/>
                <a:ea typeface="ＭＳ Ｐゴシック" pitchFamily="34" charset="-128"/>
                <a:cs typeface="Consolas" panose="020B0609020204030204" pitchFamily="49" charset="0"/>
              </a:rPr>
              <a:t>&lt;statement&gt;</a:t>
            </a:r>
            <a:r>
              <a:rPr lang="en-US" altLang="ja-JP" i="1" dirty="0">
                <a:latin typeface="Consolas" panose="020B0609020204030204" pitchFamily="49" charset="0"/>
                <a:cs typeface="Consolas" panose="020B0609020204030204" pitchFamily="49" charset="0"/>
              </a:rPr>
              <a:t> </a:t>
            </a:r>
            <a:r>
              <a:rPr lang="en-US" altLang="ja-JP" i="1" dirty="0">
                <a:latin typeface="Times" pitchFamily="2" charset="0"/>
                <a:cs typeface="Consolas" panose="020B0609020204030204" pitchFamily="49" charset="0"/>
              </a:rPr>
              <a:t>}+</a:t>
            </a:r>
            <a:r>
              <a:rPr lang="en-US" altLang="ja-JP" dirty="0">
                <a:latin typeface="Consolas" panose="020B0609020204030204" pitchFamily="49" charset="0"/>
                <a:cs typeface="Consolas" panose="020B0609020204030204" pitchFamily="49" charset="0"/>
              </a:rPr>
              <a:t> </a:t>
            </a:r>
          </a:p>
          <a:p>
            <a:pPr marL="457200" indent="-457200">
              <a:buFontTx/>
              <a:buNone/>
              <a:tabLst>
                <a:tab pos="914400" algn="l"/>
                <a:tab pos="1371600" algn="l"/>
                <a:tab pos="1828800" algn="l"/>
              </a:tabLst>
            </a:pPr>
            <a:r>
              <a:rPr lang="en-US" dirty="0">
                <a:latin typeface="Consolas" panose="020B0609020204030204" pitchFamily="49" charset="0"/>
                <a:ea typeface="ＭＳ Ｐゴシック" pitchFamily="34" charset="-128"/>
                <a:cs typeface="Consolas" panose="020B0609020204030204" pitchFamily="49" charset="0"/>
              </a:rPr>
              <a:t>     </a:t>
            </a:r>
            <a:r>
              <a:rPr lang="en-US" i="1" dirty="0">
                <a:latin typeface="Times" pitchFamily="2" charset="0"/>
                <a:ea typeface="ＭＳ Ｐゴシック" pitchFamily="34" charset="-128"/>
                <a:cs typeface="Consolas" panose="020B0609020204030204" pitchFamily="49" charset="0"/>
              </a:rPr>
              <a:t>[</a:t>
            </a:r>
            <a:r>
              <a:rPr lang="en-US" dirty="0">
                <a:latin typeface="Times" pitchFamily="2" charset="0"/>
                <a:ea typeface="ＭＳ Ｐゴシック" pitchFamily="34" charset="-128"/>
                <a:cs typeface="Consolas" panose="020B0609020204030204" pitchFamily="49" charset="0"/>
              </a:rPr>
              <a:t> </a:t>
            </a:r>
            <a:r>
              <a:rPr lang="en-US" b="1" dirty="0">
                <a:solidFill>
                  <a:srgbClr val="C00000"/>
                </a:solidFill>
                <a:latin typeface="Consolas" panose="020B0609020204030204" pitchFamily="49" charset="0"/>
                <a:ea typeface="ＭＳ Ｐゴシック" pitchFamily="34" charset="-128"/>
                <a:cs typeface="Consolas" panose="020B0609020204030204" pitchFamily="49" charset="0"/>
              </a:rPr>
              <a:t>default</a:t>
            </a:r>
            <a:r>
              <a:rPr lang="en-US" dirty="0">
                <a:solidFill>
                  <a:srgbClr val="0000FF"/>
                </a:solidFill>
                <a:latin typeface="Consolas" panose="020B0609020204030204" pitchFamily="49" charset="0"/>
                <a:ea typeface="ＭＳ Ｐゴシック" pitchFamily="34" charset="-128"/>
                <a:cs typeface="Consolas" panose="020B0609020204030204" pitchFamily="49" charset="0"/>
              </a:rPr>
              <a:t>: </a:t>
            </a:r>
            <a:r>
              <a:rPr lang="en-US" i="1" dirty="0">
                <a:latin typeface="Times" pitchFamily="2" charset="0"/>
                <a:ea typeface="ＭＳ Ｐゴシック" pitchFamily="34" charset="-128"/>
                <a:cs typeface="Consolas" panose="020B0609020204030204" pitchFamily="49" charset="0"/>
              </a:rPr>
              <a:t>&lt;statement&gt;</a:t>
            </a:r>
            <a:r>
              <a:rPr lang="en-US" altLang="ja-JP" i="1" dirty="0">
                <a:latin typeface="Consolas" panose="020B0609020204030204" pitchFamily="49" charset="0"/>
                <a:cs typeface="Consolas" panose="020B0609020204030204" pitchFamily="49" charset="0"/>
              </a:rPr>
              <a:t> </a:t>
            </a:r>
            <a:r>
              <a:rPr lang="en-US" altLang="ja-JP" i="1" dirty="0">
                <a:latin typeface="Times" pitchFamily="2" charset="0"/>
                <a:cs typeface="Consolas" panose="020B0609020204030204" pitchFamily="49" charset="0"/>
              </a:rPr>
              <a:t>]</a:t>
            </a:r>
            <a:r>
              <a:rPr lang="en-US" altLang="ja-JP" dirty="0">
                <a:latin typeface="Consolas" panose="020B0609020204030204" pitchFamily="49" charset="0"/>
                <a:cs typeface="Consolas" panose="020B0609020204030204" pitchFamily="49" charset="0"/>
              </a:rPr>
              <a:t> </a:t>
            </a:r>
          </a:p>
          <a:p>
            <a:pPr marL="457200" indent="-457200">
              <a:buFontTx/>
              <a:buNone/>
              <a:tabLst>
                <a:tab pos="914400" algn="l"/>
                <a:tab pos="1371600" algn="l"/>
                <a:tab pos="1828800" algn="l"/>
              </a:tabLst>
            </a:pPr>
            <a:r>
              <a:rPr lang="en-US" altLang="ja-JP" dirty="0">
                <a:latin typeface="Consolas" panose="020B0609020204030204" pitchFamily="49" charset="0"/>
                <a:cs typeface="Consolas" panose="020B0609020204030204" pitchFamily="49" charset="0"/>
              </a:rPr>
              <a:t>  </a:t>
            </a:r>
            <a:r>
              <a:rPr lang="en-US" b="1" dirty="0" err="1">
                <a:solidFill>
                  <a:srgbClr val="C00000"/>
                </a:solidFill>
                <a:latin typeface="Consolas" panose="020B0609020204030204" pitchFamily="49" charset="0"/>
                <a:ea typeface="ＭＳ Ｐゴシック" pitchFamily="34" charset="-128"/>
                <a:cs typeface="Consolas" panose="020B0609020204030204" pitchFamily="49" charset="0"/>
              </a:rPr>
              <a:t>endcase</a:t>
            </a:r>
            <a:endParaRPr lang="en-US" b="1" dirty="0">
              <a:solidFill>
                <a:srgbClr val="C00000"/>
              </a:solidFill>
              <a:latin typeface="Consolas" panose="020B0609020204030204" pitchFamily="49" charset="0"/>
              <a:ea typeface="ＭＳ Ｐゴシック" pitchFamily="34" charset="-128"/>
              <a:cs typeface="Consolas" panose="020B0609020204030204" pitchFamily="49" charset="0"/>
            </a:endParaRPr>
          </a:p>
          <a:p>
            <a:pPr marL="457200" indent="-457200">
              <a:buFontTx/>
              <a:buNone/>
              <a:tabLst>
                <a:tab pos="914400" algn="l"/>
                <a:tab pos="1371600" algn="l"/>
                <a:tab pos="1828800" algn="l"/>
              </a:tabLst>
            </a:pPr>
            <a:endParaRPr lang="en-US" b="1" dirty="0">
              <a:solidFill>
                <a:srgbClr val="C00000"/>
              </a:solidFill>
              <a:latin typeface="Consolas" panose="020B0609020204030204" pitchFamily="49" charset="0"/>
              <a:ea typeface="ＭＳ Ｐゴシック" pitchFamily="34" charset="-128"/>
              <a:cs typeface="Consolas" panose="020B0609020204030204" pitchFamily="49" charset="0"/>
            </a:endParaRPr>
          </a:p>
          <a:p>
            <a:pPr marL="457200" indent="-457200">
              <a:buFontTx/>
              <a:buNone/>
              <a:tabLst>
                <a:tab pos="914400" algn="l"/>
                <a:tab pos="1371600" algn="l"/>
                <a:tab pos="1828800" algn="l"/>
              </a:tabLst>
            </a:pPr>
            <a:endParaRPr lang="en-US" b="1" dirty="0">
              <a:solidFill>
                <a:srgbClr val="C00000"/>
              </a:solidFill>
              <a:latin typeface="Consolas" panose="020B0609020204030204" pitchFamily="49" charset="0"/>
              <a:ea typeface="ＭＳ Ｐゴシック" pitchFamily="34" charset="-128"/>
              <a:cs typeface="Consolas" panose="020B0609020204030204" pitchFamily="49" charset="0"/>
            </a:endParaRPr>
          </a:p>
          <a:p>
            <a:pPr marL="457200" indent="-457200">
              <a:buFontTx/>
              <a:buNone/>
              <a:tabLst>
                <a:tab pos="914400" algn="l"/>
                <a:tab pos="1371600" algn="l"/>
                <a:tab pos="1828800" algn="l"/>
              </a:tabLst>
            </a:pPr>
            <a:r>
              <a:rPr lang="en-US" i="1" dirty="0"/>
              <a:t>NOTES: </a:t>
            </a:r>
          </a:p>
          <a:p>
            <a:pPr marL="514350" indent="-514350">
              <a:buFont typeface="+mj-lt"/>
              <a:buAutoNum type="arabicPeriod"/>
              <a:tabLst>
                <a:tab pos="914400" algn="l"/>
                <a:tab pos="1371600" algn="l"/>
                <a:tab pos="1828800" algn="l"/>
              </a:tabLst>
            </a:pPr>
            <a:r>
              <a:rPr lang="en-US" i="1" dirty="0"/>
              <a:t>Need to wrap &lt;statement&gt; part in begin/end pair if you want multiple statements.</a:t>
            </a:r>
          </a:p>
          <a:p>
            <a:pPr marL="514350" indent="-514350">
              <a:buFont typeface="+mj-lt"/>
              <a:buAutoNum type="arabicPeriod"/>
              <a:tabLst>
                <a:tab pos="914400" algn="l"/>
                <a:tab pos="1371600" algn="l"/>
                <a:tab pos="1828800" algn="l"/>
              </a:tabLst>
            </a:pPr>
            <a:r>
              <a:rPr lang="en-US" i="1" dirty="0"/>
              <a:t>When describing combinational logic with case statement need to include default (Why?  See synthesis rules later in slide set).</a:t>
            </a:r>
          </a:p>
        </p:txBody>
      </p:sp>
      <p:sp>
        <p:nvSpPr>
          <p:cNvPr id="4" name="Slide Number Placeholder 3">
            <a:extLst>
              <a:ext uri="{FF2B5EF4-FFF2-40B4-BE49-F238E27FC236}">
                <a16:creationId xmlns:a16="http://schemas.microsoft.com/office/drawing/2014/main" id="{11AFE6D5-16CB-B847-8B53-D28E2846125A}"/>
              </a:ext>
            </a:extLst>
          </p:cNvPr>
          <p:cNvSpPr>
            <a:spLocks noGrp="1"/>
          </p:cNvSpPr>
          <p:nvPr>
            <p:ph type="sldNum" sz="quarter" idx="12"/>
          </p:nvPr>
        </p:nvSpPr>
        <p:spPr/>
        <p:txBody>
          <a:bodyPr/>
          <a:lstStyle/>
          <a:p>
            <a:fld id="{6F344C7A-0D93-FE43-BBB8-6C733ACB5A1E}" type="slidenum">
              <a:rPr lang="en-US" smtClean="0"/>
              <a:t>53</a:t>
            </a:fld>
            <a:endParaRPr lang="en-US"/>
          </a:p>
        </p:txBody>
      </p:sp>
      <p:sp>
        <p:nvSpPr>
          <p:cNvPr id="6" name="Footer Placeholder 5">
            <a:extLst>
              <a:ext uri="{FF2B5EF4-FFF2-40B4-BE49-F238E27FC236}">
                <a16:creationId xmlns:a16="http://schemas.microsoft.com/office/drawing/2014/main" id="{4009A6A8-5463-1247-8396-A7A53909FA81}"/>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33030702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344C7A-0D93-FE43-BBB8-6C733ACB5A1E}" type="slidenum">
              <a:rPr lang="en-US" smtClean="0"/>
              <a:t>54</a:t>
            </a:fld>
            <a:endParaRPr lang="en-US"/>
          </a:p>
        </p:txBody>
      </p:sp>
      <p:sp>
        <p:nvSpPr>
          <p:cNvPr id="5" name="Rectangle 4"/>
          <p:cNvSpPr/>
          <p:nvPr/>
        </p:nvSpPr>
        <p:spPr>
          <a:xfrm>
            <a:off x="3276600" y="2895600"/>
            <a:ext cx="2362200" cy="1600200"/>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solidFill>
              </a:rPr>
              <a:t>DaysInMonth</a:t>
            </a:r>
            <a:endParaRPr lang="en-US" dirty="0">
              <a:solidFill>
                <a:schemeClr val="tx1"/>
              </a:solidFill>
            </a:endParaRPr>
          </a:p>
        </p:txBody>
      </p:sp>
      <p:cxnSp>
        <p:nvCxnSpPr>
          <p:cNvPr id="7" name="Straight Arrow Connector 6"/>
          <p:cNvCxnSpPr/>
          <p:nvPr/>
        </p:nvCxnSpPr>
        <p:spPr>
          <a:xfrm>
            <a:off x="1828800" y="3738562"/>
            <a:ext cx="1447800" cy="0"/>
          </a:xfrm>
          <a:prstGeom prst="straightConnector1">
            <a:avLst/>
          </a:prstGeom>
          <a:ln>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978988" y="3371373"/>
            <a:ext cx="809389" cy="369332"/>
          </a:xfrm>
          <a:prstGeom prst="rect">
            <a:avLst/>
          </a:prstGeom>
          <a:noFill/>
        </p:spPr>
        <p:txBody>
          <a:bodyPr wrap="none" rtlCol="0">
            <a:spAutoFit/>
          </a:bodyPr>
          <a:lstStyle/>
          <a:p>
            <a:r>
              <a:rPr lang="en-US" dirty="0"/>
              <a:t>month</a:t>
            </a:r>
          </a:p>
        </p:txBody>
      </p:sp>
      <p:cxnSp>
        <p:nvCxnSpPr>
          <p:cNvPr id="11" name="Straight Arrow Connector 10"/>
          <p:cNvCxnSpPr/>
          <p:nvPr/>
        </p:nvCxnSpPr>
        <p:spPr>
          <a:xfrm>
            <a:off x="5638800" y="3733800"/>
            <a:ext cx="1447800" cy="0"/>
          </a:xfrm>
          <a:prstGeom prst="straightConnector1">
            <a:avLst/>
          </a:prstGeom>
          <a:ln>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984006" y="3364468"/>
            <a:ext cx="604846" cy="369332"/>
          </a:xfrm>
          <a:prstGeom prst="rect">
            <a:avLst/>
          </a:prstGeom>
          <a:noFill/>
        </p:spPr>
        <p:txBody>
          <a:bodyPr wrap="none" rtlCol="0">
            <a:spAutoFit/>
          </a:bodyPr>
          <a:lstStyle/>
          <a:p>
            <a:r>
              <a:rPr lang="en-US" dirty="0"/>
              <a:t>days</a:t>
            </a:r>
          </a:p>
        </p:txBody>
      </p:sp>
      <p:sp>
        <p:nvSpPr>
          <p:cNvPr id="13" name="Rectangle 2"/>
          <p:cNvSpPr>
            <a:spLocks noGrp="1" noChangeArrowheads="1"/>
          </p:cNvSpPr>
          <p:nvPr>
            <p:ph type="title"/>
          </p:nvPr>
        </p:nvSpPr>
        <p:spPr>
          <a:xfrm>
            <a:off x="457200" y="274638"/>
            <a:ext cx="8229600" cy="1143000"/>
          </a:xfrm>
        </p:spPr>
        <p:txBody>
          <a:bodyPr/>
          <a:lstStyle/>
          <a:p>
            <a:r>
              <a:rPr lang="en-US" dirty="0">
                <a:ea typeface="ＭＳ Ｐゴシック" pitchFamily="34" charset="-128"/>
              </a:rPr>
              <a:t>Example: Days in Month Function</a:t>
            </a:r>
          </a:p>
        </p:txBody>
      </p:sp>
      <p:sp>
        <p:nvSpPr>
          <p:cNvPr id="3" name="Footer Placeholder 2">
            <a:extLst>
              <a:ext uri="{FF2B5EF4-FFF2-40B4-BE49-F238E27FC236}">
                <a16:creationId xmlns:a16="http://schemas.microsoft.com/office/drawing/2014/main" id="{2EAD50E4-53DF-9749-A61D-1B12DDFFA6F4}"/>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18073543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p:txBody>
          <a:bodyPr/>
          <a:lstStyle/>
          <a:p>
            <a:r>
              <a:rPr lang="en-US">
                <a:ea typeface="ＭＳ Ｐゴシック" pitchFamily="34" charset="-128"/>
              </a:rPr>
              <a:t>Example, Days in Month Function</a:t>
            </a:r>
          </a:p>
        </p:txBody>
      </p:sp>
      <p:sp>
        <p:nvSpPr>
          <p:cNvPr id="2" name="Slide Number Placeholder 1">
            <a:extLst>
              <a:ext uri="{FF2B5EF4-FFF2-40B4-BE49-F238E27FC236}">
                <a16:creationId xmlns:a16="http://schemas.microsoft.com/office/drawing/2014/main" id="{BC5DA0C3-F18F-0043-9F27-BACE8E6E3C66}"/>
              </a:ext>
            </a:extLst>
          </p:cNvPr>
          <p:cNvSpPr>
            <a:spLocks noGrp="1"/>
          </p:cNvSpPr>
          <p:nvPr>
            <p:ph type="sldNum" sz="quarter" idx="12"/>
          </p:nvPr>
        </p:nvSpPr>
        <p:spPr/>
        <p:txBody>
          <a:bodyPr/>
          <a:lstStyle/>
          <a:p>
            <a:fld id="{6F344C7A-0D93-FE43-BBB8-6C733ACB5A1E}" type="slidenum">
              <a:rPr lang="en-US" smtClean="0"/>
              <a:t>55</a:t>
            </a:fld>
            <a:endParaRPr lang="en-US"/>
          </a:p>
        </p:txBody>
      </p:sp>
      <p:sp>
        <p:nvSpPr>
          <p:cNvPr id="3" name="Footer Placeholder 2">
            <a:extLst>
              <a:ext uri="{FF2B5EF4-FFF2-40B4-BE49-F238E27FC236}">
                <a16:creationId xmlns:a16="http://schemas.microsoft.com/office/drawing/2014/main" id="{EC7A03B9-51CA-7D4C-8131-36BA0246863B}"/>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10808708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p:txBody>
          <a:bodyPr/>
          <a:lstStyle/>
          <a:p>
            <a:r>
              <a:rPr lang="en-US" dirty="0">
                <a:ea typeface="ＭＳ Ｐゴシック" pitchFamily="34" charset="-128"/>
              </a:rPr>
              <a:t>Example: Days in Month Function</a:t>
            </a:r>
          </a:p>
        </p:txBody>
      </p:sp>
      <p:sp>
        <p:nvSpPr>
          <p:cNvPr id="49156" name="Rectangle 3"/>
          <p:cNvSpPr>
            <a:spLocks noGrp="1" noChangeArrowheads="1"/>
          </p:cNvSpPr>
          <p:nvPr>
            <p:ph type="body" idx="1"/>
          </p:nvPr>
        </p:nvSpPr>
        <p:spPr>
          <a:xfrm>
            <a:off x="290513" y="1447800"/>
            <a:ext cx="8853487" cy="4648200"/>
          </a:xfrm>
          <a:noFill/>
        </p:spPr>
        <p:txBody>
          <a:bodyPr/>
          <a:lstStyle/>
          <a:p>
            <a:pPr marL="457200" indent="-457200">
              <a:buFontTx/>
              <a:buNone/>
              <a:tabLst>
                <a:tab pos="914400" algn="l"/>
                <a:tab pos="1371600" algn="l"/>
                <a:tab pos="1828800" algn="l"/>
              </a:tabLst>
            </a:pPr>
            <a:r>
              <a:rPr lang="en-US" sz="1800" b="1" dirty="0">
                <a:solidFill>
                  <a:srgbClr val="C00000"/>
                </a:solidFill>
                <a:latin typeface="Consolas" panose="020B0609020204030204" pitchFamily="49" charset="0"/>
                <a:ea typeface="ＭＳ Ｐゴシック" pitchFamily="34" charset="-128"/>
                <a:cs typeface="Consolas" panose="020B0609020204030204" pitchFamily="49" charset="0"/>
              </a:rPr>
              <a:t>module</a:t>
            </a:r>
            <a:r>
              <a:rPr lang="en-US" sz="18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800" dirty="0" err="1">
                <a:latin typeface="Consolas" panose="020B0609020204030204" pitchFamily="49" charset="0"/>
                <a:ea typeface="ＭＳ Ｐゴシック" pitchFamily="34" charset="-128"/>
                <a:cs typeface="Consolas" panose="020B0609020204030204" pitchFamily="49" charset="0"/>
              </a:rPr>
              <a:t>DaysInMonth</a:t>
            </a:r>
            <a:r>
              <a:rPr lang="en-US" sz="18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800" dirty="0">
                <a:latin typeface="Consolas" panose="020B0609020204030204" pitchFamily="49" charset="0"/>
                <a:ea typeface="ＭＳ Ｐゴシック" pitchFamily="34" charset="-128"/>
                <a:cs typeface="Consolas" panose="020B0609020204030204" pitchFamily="49" charset="0"/>
              </a:rPr>
              <a:t>month</a:t>
            </a:r>
            <a:r>
              <a:rPr lang="en-US" sz="18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800" dirty="0">
                <a:latin typeface="Consolas" panose="020B0609020204030204" pitchFamily="49" charset="0"/>
                <a:ea typeface="ＭＳ Ｐゴシック" pitchFamily="34" charset="-128"/>
                <a:cs typeface="Consolas" panose="020B0609020204030204" pitchFamily="49" charset="0"/>
              </a:rPr>
              <a:t> days</a:t>
            </a:r>
            <a:r>
              <a:rPr lang="en-US" sz="18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800" dirty="0">
                <a:latin typeface="Consolas" panose="020B0609020204030204" pitchFamily="49" charset="0"/>
                <a:ea typeface="ＭＳ Ｐゴシック" pitchFamily="34" charset="-128"/>
                <a:cs typeface="Consolas" panose="020B0609020204030204" pitchFamily="49" charset="0"/>
              </a:rPr>
              <a:t> </a:t>
            </a:r>
            <a:r>
              <a:rPr lang="en-US" sz="1800" dirty="0">
                <a:solidFill>
                  <a:srgbClr val="0000FF"/>
                </a:solidFill>
                <a:latin typeface="Consolas" panose="020B0609020204030204" pitchFamily="49" charset="0"/>
                <a:ea typeface="ＭＳ Ｐゴシック" pitchFamily="34" charset="-128"/>
                <a:cs typeface="Consolas" panose="020B0609020204030204" pitchFamily="49" charset="0"/>
              </a:rPr>
              <a:t>;</a:t>
            </a:r>
          </a:p>
          <a:p>
            <a:pPr marL="457200" indent="-457200">
              <a:buFontTx/>
              <a:buNone/>
              <a:tabLst>
                <a:tab pos="914400" algn="l"/>
                <a:tab pos="1371600" algn="l"/>
                <a:tab pos="1828800" algn="l"/>
              </a:tabLst>
            </a:pPr>
            <a:r>
              <a:rPr lang="en-US" sz="1800" dirty="0">
                <a:latin typeface="Consolas" panose="020B0609020204030204" pitchFamily="49" charset="0"/>
                <a:ea typeface="ＭＳ Ｐゴシック" pitchFamily="34" charset="-128"/>
                <a:cs typeface="Consolas" panose="020B0609020204030204" pitchFamily="49" charset="0"/>
              </a:rPr>
              <a:t>  </a:t>
            </a:r>
            <a:r>
              <a:rPr lang="en-US" sz="1800" b="1" dirty="0">
                <a:solidFill>
                  <a:srgbClr val="C00000"/>
                </a:solidFill>
                <a:latin typeface="Consolas" panose="020B0609020204030204" pitchFamily="49" charset="0"/>
                <a:ea typeface="ＭＳ Ｐゴシック" pitchFamily="34" charset="-128"/>
                <a:cs typeface="Consolas" panose="020B0609020204030204" pitchFamily="49" charset="0"/>
              </a:rPr>
              <a:t>input</a:t>
            </a:r>
            <a:r>
              <a:rPr lang="en-US" sz="18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8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800" dirty="0">
                <a:solidFill>
                  <a:srgbClr val="7030A0"/>
                </a:solidFill>
                <a:latin typeface="Consolas" panose="020B0609020204030204" pitchFamily="49" charset="0"/>
                <a:ea typeface="ＭＳ Ｐゴシック" pitchFamily="34" charset="-128"/>
                <a:cs typeface="Consolas" panose="020B0609020204030204" pitchFamily="49" charset="0"/>
              </a:rPr>
              <a:t>3</a:t>
            </a:r>
            <a:r>
              <a:rPr lang="en-US" sz="18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800" dirty="0">
                <a:solidFill>
                  <a:srgbClr val="7030A0"/>
                </a:solidFill>
                <a:latin typeface="Consolas" panose="020B0609020204030204" pitchFamily="49" charset="0"/>
                <a:ea typeface="ＭＳ Ｐゴシック" pitchFamily="34" charset="-128"/>
                <a:cs typeface="Consolas" panose="020B0609020204030204" pitchFamily="49" charset="0"/>
              </a:rPr>
              <a:t>0</a:t>
            </a:r>
            <a:r>
              <a:rPr lang="en-US" sz="18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800" dirty="0">
                <a:latin typeface="Consolas" panose="020B0609020204030204" pitchFamily="49" charset="0"/>
                <a:ea typeface="ＭＳ Ｐゴシック" pitchFamily="34" charset="-128"/>
                <a:cs typeface="Consolas" panose="020B0609020204030204" pitchFamily="49" charset="0"/>
              </a:rPr>
              <a:t> month </a:t>
            </a:r>
            <a:r>
              <a:rPr lang="en-US" sz="18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800" dirty="0">
                <a:latin typeface="Consolas" panose="020B0609020204030204" pitchFamily="49" charset="0"/>
                <a:ea typeface="ＭＳ Ｐゴシック" pitchFamily="34" charset="-128"/>
                <a:cs typeface="Consolas" panose="020B0609020204030204" pitchFamily="49" charset="0"/>
              </a:rPr>
              <a:t> 	</a:t>
            </a:r>
            <a:r>
              <a:rPr lang="en-US" sz="1800" i="1" dirty="0">
                <a:solidFill>
                  <a:srgbClr val="008000"/>
                </a:solidFill>
                <a:latin typeface="Consolas" panose="020B0609020204030204" pitchFamily="49" charset="0"/>
                <a:ea typeface="ＭＳ Ｐゴシック" pitchFamily="34" charset="-128"/>
                <a:cs typeface="Consolas" panose="020B0609020204030204" pitchFamily="49" charset="0"/>
              </a:rPr>
              <a:t>// month of the year 1 = Jan, 12 = Dec</a:t>
            </a:r>
          </a:p>
          <a:p>
            <a:pPr marL="457200" indent="-457200">
              <a:buFontTx/>
              <a:buNone/>
              <a:tabLst>
                <a:tab pos="914400" algn="l"/>
                <a:tab pos="1371600" algn="l"/>
                <a:tab pos="1828800" algn="l"/>
              </a:tabLst>
            </a:pPr>
            <a:r>
              <a:rPr lang="en-US" sz="1800" dirty="0">
                <a:latin typeface="Consolas" panose="020B0609020204030204" pitchFamily="49" charset="0"/>
                <a:ea typeface="ＭＳ Ｐゴシック" pitchFamily="34" charset="-128"/>
                <a:cs typeface="Consolas" panose="020B0609020204030204" pitchFamily="49" charset="0"/>
              </a:rPr>
              <a:t>  </a:t>
            </a:r>
            <a:r>
              <a:rPr lang="en-US" sz="1800" b="1" dirty="0">
                <a:solidFill>
                  <a:srgbClr val="C00000"/>
                </a:solidFill>
                <a:latin typeface="Consolas" panose="020B0609020204030204" pitchFamily="49" charset="0"/>
                <a:ea typeface="ＭＳ Ｐゴシック" pitchFamily="34" charset="-128"/>
                <a:cs typeface="Consolas" panose="020B0609020204030204" pitchFamily="49" charset="0"/>
              </a:rPr>
              <a:t>output</a:t>
            </a:r>
            <a:r>
              <a:rPr lang="en-US" sz="1800" dirty="0">
                <a:latin typeface="Consolas" panose="020B0609020204030204" pitchFamily="49" charset="0"/>
                <a:ea typeface="ＭＳ Ｐゴシック" pitchFamily="34" charset="-128"/>
                <a:cs typeface="Consolas" panose="020B0609020204030204" pitchFamily="49" charset="0"/>
              </a:rPr>
              <a:t> </a:t>
            </a:r>
            <a:r>
              <a:rPr lang="en-US" sz="18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800" dirty="0">
                <a:solidFill>
                  <a:srgbClr val="7030A0"/>
                </a:solidFill>
                <a:latin typeface="Consolas" panose="020B0609020204030204" pitchFamily="49" charset="0"/>
                <a:ea typeface="ＭＳ Ｐゴシック" pitchFamily="34" charset="-128"/>
                <a:cs typeface="Consolas" panose="020B0609020204030204" pitchFamily="49" charset="0"/>
              </a:rPr>
              <a:t>4</a:t>
            </a:r>
            <a:r>
              <a:rPr lang="en-US" sz="18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800" dirty="0">
                <a:solidFill>
                  <a:srgbClr val="7030A0"/>
                </a:solidFill>
                <a:latin typeface="Consolas" panose="020B0609020204030204" pitchFamily="49" charset="0"/>
                <a:ea typeface="ＭＳ Ｐゴシック" pitchFamily="34" charset="-128"/>
                <a:cs typeface="Consolas" panose="020B0609020204030204" pitchFamily="49" charset="0"/>
              </a:rPr>
              <a:t>0</a:t>
            </a:r>
            <a:r>
              <a:rPr lang="en-US" sz="18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800" dirty="0">
                <a:latin typeface="Consolas" panose="020B0609020204030204" pitchFamily="49" charset="0"/>
                <a:ea typeface="ＭＳ Ｐゴシック" pitchFamily="34" charset="-128"/>
                <a:cs typeface="Consolas" panose="020B0609020204030204" pitchFamily="49" charset="0"/>
              </a:rPr>
              <a:t> days </a:t>
            </a:r>
            <a:r>
              <a:rPr lang="en-US" sz="18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800" dirty="0">
                <a:latin typeface="Consolas" panose="020B0609020204030204" pitchFamily="49" charset="0"/>
                <a:ea typeface="ＭＳ Ｐゴシック" pitchFamily="34" charset="-128"/>
                <a:cs typeface="Consolas" panose="020B0609020204030204" pitchFamily="49" charset="0"/>
              </a:rPr>
              <a:t> 	</a:t>
            </a:r>
            <a:r>
              <a:rPr lang="en-US" sz="1800" i="1" dirty="0">
                <a:solidFill>
                  <a:srgbClr val="008000"/>
                </a:solidFill>
                <a:latin typeface="Consolas" panose="020B0609020204030204" pitchFamily="49" charset="0"/>
                <a:ea typeface="ＭＳ Ｐゴシック" pitchFamily="34" charset="-128"/>
                <a:cs typeface="Consolas" panose="020B0609020204030204" pitchFamily="49" charset="0"/>
              </a:rPr>
              <a:t>// number of days in month</a:t>
            </a:r>
          </a:p>
          <a:p>
            <a:pPr marL="457200" indent="-457200">
              <a:buFontTx/>
              <a:buNone/>
              <a:tabLst>
                <a:tab pos="914400" algn="l"/>
                <a:tab pos="1371600" algn="l"/>
                <a:tab pos="1828800" algn="l"/>
              </a:tabLst>
            </a:pPr>
            <a:endParaRPr lang="en-US" sz="1800" dirty="0">
              <a:latin typeface="Consolas" panose="020B0609020204030204" pitchFamily="49" charset="0"/>
              <a:ea typeface="ＭＳ Ｐゴシック" pitchFamily="34" charset="-128"/>
              <a:cs typeface="Consolas" panose="020B0609020204030204" pitchFamily="49" charset="0"/>
            </a:endParaRPr>
          </a:p>
          <a:p>
            <a:pPr marL="457200" indent="-457200">
              <a:buFontTx/>
              <a:buNone/>
              <a:tabLst>
                <a:tab pos="914400" algn="l"/>
                <a:tab pos="1371600" algn="l"/>
                <a:tab pos="1828800" algn="l"/>
              </a:tabLst>
            </a:pPr>
            <a:r>
              <a:rPr lang="en-US" sz="1800" dirty="0">
                <a:latin typeface="Consolas" panose="020B0609020204030204" pitchFamily="49" charset="0"/>
                <a:ea typeface="ＭＳ Ｐゴシック" pitchFamily="34" charset="-128"/>
                <a:cs typeface="Consolas" panose="020B0609020204030204" pitchFamily="49" charset="0"/>
              </a:rPr>
              <a:t>  </a:t>
            </a:r>
            <a:r>
              <a:rPr lang="en-US" sz="1800" b="1" dirty="0" err="1">
                <a:solidFill>
                  <a:srgbClr val="C00000"/>
                </a:solidFill>
                <a:latin typeface="Consolas" panose="020B0609020204030204" pitchFamily="49" charset="0"/>
                <a:ea typeface="ＭＳ Ｐゴシック" pitchFamily="34" charset="-128"/>
                <a:cs typeface="Consolas" panose="020B0609020204030204" pitchFamily="49" charset="0"/>
              </a:rPr>
              <a:t>reg</a:t>
            </a:r>
            <a:r>
              <a:rPr lang="en-US" sz="18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8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800" dirty="0">
                <a:solidFill>
                  <a:srgbClr val="7030A0"/>
                </a:solidFill>
                <a:latin typeface="Consolas" panose="020B0609020204030204" pitchFamily="49" charset="0"/>
                <a:ea typeface="ＭＳ Ｐゴシック" pitchFamily="34" charset="-128"/>
                <a:cs typeface="Consolas" panose="020B0609020204030204" pitchFamily="49" charset="0"/>
              </a:rPr>
              <a:t>4</a:t>
            </a:r>
            <a:r>
              <a:rPr lang="en-US" sz="1800" dirty="0">
                <a:latin typeface="Consolas" panose="020B0609020204030204" pitchFamily="49" charset="0"/>
                <a:ea typeface="ＭＳ Ｐゴシック" pitchFamily="34" charset="-128"/>
                <a:cs typeface="Consolas" panose="020B0609020204030204" pitchFamily="49" charset="0"/>
              </a:rPr>
              <a:t>:</a:t>
            </a:r>
            <a:r>
              <a:rPr lang="en-US" sz="1800" dirty="0">
                <a:solidFill>
                  <a:srgbClr val="7030A0"/>
                </a:solidFill>
                <a:latin typeface="Consolas" panose="020B0609020204030204" pitchFamily="49" charset="0"/>
                <a:ea typeface="ＭＳ Ｐゴシック" pitchFamily="34" charset="-128"/>
                <a:cs typeface="Consolas" panose="020B0609020204030204" pitchFamily="49" charset="0"/>
              </a:rPr>
              <a:t>0</a:t>
            </a:r>
            <a:r>
              <a:rPr lang="en-US" sz="18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800" dirty="0">
                <a:latin typeface="Consolas" panose="020B0609020204030204" pitchFamily="49" charset="0"/>
                <a:ea typeface="ＭＳ Ｐゴシック" pitchFamily="34" charset="-128"/>
                <a:cs typeface="Consolas" panose="020B0609020204030204" pitchFamily="49" charset="0"/>
              </a:rPr>
              <a:t> days </a:t>
            </a:r>
            <a:r>
              <a:rPr lang="en-US" sz="1800" dirty="0">
                <a:solidFill>
                  <a:srgbClr val="0000FF"/>
                </a:solidFill>
                <a:latin typeface="Consolas" panose="020B0609020204030204" pitchFamily="49" charset="0"/>
                <a:ea typeface="ＭＳ Ｐゴシック" pitchFamily="34" charset="-128"/>
                <a:cs typeface="Consolas" panose="020B0609020204030204" pitchFamily="49" charset="0"/>
              </a:rPr>
              <a:t>;</a:t>
            </a:r>
          </a:p>
          <a:p>
            <a:pPr marL="457200" indent="-457200">
              <a:buFontTx/>
              <a:buNone/>
              <a:tabLst>
                <a:tab pos="914400" algn="l"/>
                <a:tab pos="1371600" algn="l"/>
                <a:tab pos="1828800" algn="l"/>
              </a:tabLst>
            </a:pPr>
            <a:endParaRPr lang="en-US" sz="1800" dirty="0">
              <a:latin typeface="Consolas" panose="020B0609020204030204" pitchFamily="49" charset="0"/>
              <a:ea typeface="ＭＳ Ｐゴシック" pitchFamily="34" charset="-128"/>
              <a:cs typeface="Consolas" panose="020B0609020204030204" pitchFamily="49" charset="0"/>
            </a:endParaRPr>
          </a:p>
          <a:p>
            <a:pPr marL="457200" indent="-457200">
              <a:buFontTx/>
              <a:buNone/>
              <a:tabLst>
                <a:tab pos="914400" algn="l"/>
                <a:tab pos="1371600" algn="l"/>
                <a:tab pos="1828800" algn="l"/>
              </a:tabLst>
            </a:pPr>
            <a:r>
              <a:rPr lang="en-US" sz="1800" dirty="0">
                <a:latin typeface="Consolas" panose="020B0609020204030204" pitchFamily="49" charset="0"/>
                <a:ea typeface="ＭＳ Ｐゴシック" pitchFamily="34" charset="-128"/>
                <a:cs typeface="Consolas" panose="020B0609020204030204" pitchFamily="49" charset="0"/>
              </a:rPr>
              <a:t>  </a:t>
            </a:r>
            <a:r>
              <a:rPr lang="en-US" sz="1800" b="1" dirty="0">
                <a:solidFill>
                  <a:srgbClr val="C00000"/>
                </a:solidFill>
                <a:latin typeface="Consolas" panose="020B0609020204030204" pitchFamily="49" charset="0"/>
                <a:ea typeface="ＭＳ Ｐゴシック" pitchFamily="34" charset="-128"/>
                <a:cs typeface="Consolas" panose="020B0609020204030204" pitchFamily="49" charset="0"/>
              </a:rPr>
              <a:t>always</a:t>
            </a:r>
            <a:r>
              <a:rPr lang="en-US" sz="1800" dirty="0">
                <a:latin typeface="Consolas" panose="020B0609020204030204" pitchFamily="49" charset="0"/>
                <a:ea typeface="ＭＳ Ｐゴシック" pitchFamily="34" charset="-128"/>
                <a:cs typeface="Consolas" panose="020B0609020204030204" pitchFamily="49" charset="0"/>
              </a:rPr>
              <a:t> </a:t>
            </a:r>
            <a:r>
              <a:rPr lang="en-US" sz="18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800" dirty="0">
                <a:latin typeface="Consolas" panose="020B0609020204030204" pitchFamily="49" charset="0"/>
                <a:ea typeface="ＭＳ Ｐゴシック" pitchFamily="34" charset="-128"/>
                <a:cs typeface="Consolas" panose="020B0609020204030204" pitchFamily="49" charset="0"/>
              </a:rPr>
              <a:t>month</a:t>
            </a:r>
            <a:r>
              <a:rPr lang="en-US" sz="18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800" dirty="0">
                <a:latin typeface="Consolas" panose="020B0609020204030204" pitchFamily="49" charset="0"/>
                <a:ea typeface="ＭＳ Ｐゴシック" pitchFamily="34" charset="-128"/>
                <a:cs typeface="Consolas" panose="020B0609020204030204" pitchFamily="49" charset="0"/>
              </a:rPr>
              <a:t> </a:t>
            </a:r>
            <a:r>
              <a:rPr lang="en-US" sz="1800" b="1" dirty="0">
                <a:solidFill>
                  <a:srgbClr val="C00000"/>
                </a:solidFill>
                <a:latin typeface="Consolas" panose="020B0609020204030204" pitchFamily="49" charset="0"/>
                <a:ea typeface="ＭＳ Ｐゴシック" pitchFamily="34" charset="-128"/>
                <a:cs typeface="Consolas" panose="020B0609020204030204" pitchFamily="49" charset="0"/>
              </a:rPr>
              <a:t>begin</a:t>
            </a:r>
            <a:r>
              <a:rPr lang="en-US" sz="1800" dirty="0">
                <a:solidFill>
                  <a:srgbClr val="C00000"/>
                </a:solidFill>
                <a:latin typeface="Consolas" panose="020B0609020204030204" pitchFamily="49" charset="0"/>
                <a:ea typeface="ＭＳ Ｐゴシック" pitchFamily="34" charset="-128"/>
                <a:cs typeface="Consolas" panose="020B0609020204030204" pitchFamily="49" charset="0"/>
              </a:rPr>
              <a:t> 	</a:t>
            </a:r>
            <a:r>
              <a:rPr lang="en-US" sz="1800" i="1" dirty="0">
                <a:solidFill>
                  <a:srgbClr val="008000"/>
                </a:solidFill>
                <a:latin typeface="Consolas" panose="020B0609020204030204" pitchFamily="49" charset="0"/>
                <a:ea typeface="ＭＳ Ｐゴシック" pitchFamily="34" charset="-128"/>
                <a:cs typeface="Consolas" panose="020B0609020204030204" pitchFamily="49" charset="0"/>
              </a:rPr>
              <a:t>// evaluate whenever month changes</a:t>
            </a:r>
          </a:p>
          <a:p>
            <a:pPr marL="457200" indent="-457200">
              <a:buFontTx/>
              <a:buNone/>
              <a:tabLst>
                <a:tab pos="914400" algn="l"/>
                <a:tab pos="1371600" algn="l"/>
                <a:tab pos="1828800" algn="l"/>
              </a:tabLst>
            </a:pPr>
            <a:r>
              <a:rPr lang="en-US" sz="1800" dirty="0">
                <a:latin typeface="Consolas" panose="020B0609020204030204" pitchFamily="49" charset="0"/>
                <a:ea typeface="ＭＳ Ｐゴシック" pitchFamily="34" charset="-128"/>
                <a:cs typeface="Consolas" panose="020B0609020204030204" pitchFamily="49" charset="0"/>
              </a:rPr>
              <a:t>    </a:t>
            </a:r>
            <a:r>
              <a:rPr lang="en-US" sz="1800" b="1" dirty="0">
                <a:solidFill>
                  <a:srgbClr val="C00000"/>
                </a:solidFill>
                <a:latin typeface="Consolas" panose="020B0609020204030204" pitchFamily="49" charset="0"/>
                <a:ea typeface="ＭＳ Ｐゴシック" pitchFamily="34" charset="-128"/>
                <a:cs typeface="Consolas" panose="020B0609020204030204" pitchFamily="49" charset="0"/>
              </a:rPr>
              <a:t>case</a:t>
            </a:r>
            <a:r>
              <a:rPr lang="en-US" sz="18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800" dirty="0">
                <a:latin typeface="Consolas" panose="020B0609020204030204" pitchFamily="49" charset="0"/>
                <a:ea typeface="ＭＳ Ｐゴシック" pitchFamily="34" charset="-128"/>
                <a:cs typeface="Consolas" panose="020B0609020204030204" pitchFamily="49" charset="0"/>
              </a:rPr>
              <a:t>month</a:t>
            </a:r>
            <a:r>
              <a:rPr lang="en-US" sz="1800" dirty="0">
                <a:solidFill>
                  <a:srgbClr val="0000FF"/>
                </a:solidFill>
                <a:latin typeface="Consolas" panose="020B0609020204030204" pitchFamily="49" charset="0"/>
                <a:ea typeface="ＭＳ Ｐゴシック" pitchFamily="34" charset="-128"/>
                <a:cs typeface="Consolas" panose="020B0609020204030204" pitchFamily="49" charset="0"/>
              </a:rPr>
              <a:t>)</a:t>
            </a:r>
          </a:p>
          <a:p>
            <a:pPr marL="457200" indent="-457200">
              <a:buFontTx/>
              <a:buNone/>
              <a:tabLst>
                <a:tab pos="914400" algn="l"/>
                <a:tab pos="1371600" algn="l"/>
                <a:tab pos="1828800" algn="l"/>
              </a:tabLst>
            </a:pPr>
            <a:r>
              <a:rPr lang="en-US" sz="1800" dirty="0">
                <a:latin typeface="Consolas" panose="020B0609020204030204" pitchFamily="49" charset="0"/>
                <a:ea typeface="ＭＳ Ｐゴシック" pitchFamily="34" charset="-128"/>
                <a:cs typeface="Consolas" panose="020B0609020204030204" pitchFamily="49" charset="0"/>
              </a:rPr>
              <a:t>      </a:t>
            </a:r>
            <a:r>
              <a:rPr lang="en-US" sz="1800" dirty="0">
                <a:solidFill>
                  <a:srgbClr val="7030A0"/>
                </a:solidFill>
                <a:latin typeface="Consolas" panose="020B0609020204030204" pitchFamily="49" charset="0"/>
                <a:ea typeface="ＭＳ Ｐゴシック" pitchFamily="34" charset="-128"/>
                <a:cs typeface="Consolas" panose="020B0609020204030204" pitchFamily="49" charset="0"/>
              </a:rPr>
              <a:t>2</a:t>
            </a:r>
            <a:r>
              <a:rPr lang="en-US" sz="18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800" dirty="0">
                <a:latin typeface="Consolas" panose="020B0609020204030204" pitchFamily="49" charset="0"/>
                <a:ea typeface="ＭＳ Ｐゴシック" pitchFamily="34" charset="-128"/>
                <a:cs typeface="Consolas" panose="020B0609020204030204" pitchFamily="49" charset="0"/>
              </a:rPr>
              <a:t> days </a:t>
            </a:r>
            <a:r>
              <a:rPr lang="en-US" sz="18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800" dirty="0">
                <a:latin typeface="Consolas" panose="020B0609020204030204" pitchFamily="49" charset="0"/>
                <a:ea typeface="ＭＳ Ｐゴシック" pitchFamily="34" charset="-128"/>
                <a:cs typeface="Consolas" panose="020B0609020204030204" pitchFamily="49" charset="0"/>
              </a:rPr>
              <a:t> </a:t>
            </a:r>
            <a:r>
              <a:rPr lang="en-US" sz="1800" dirty="0">
                <a:solidFill>
                  <a:srgbClr val="7030A0"/>
                </a:solidFill>
                <a:latin typeface="Consolas" panose="020B0609020204030204" pitchFamily="49" charset="0"/>
                <a:ea typeface="ＭＳ Ｐゴシック" pitchFamily="34" charset="-128"/>
                <a:cs typeface="Consolas" panose="020B0609020204030204" pitchFamily="49" charset="0"/>
              </a:rPr>
              <a:t>5'</a:t>
            </a:r>
            <a:r>
              <a:rPr lang="en-US" altLang="ja-JP" sz="1800" dirty="0">
                <a:solidFill>
                  <a:srgbClr val="7030A0"/>
                </a:solidFill>
                <a:latin typeface="Consolas" panose="020B0609020204030204" pitchFamily="49" charset="0"/>
                <a:cs typeface="Consolas" panose="020B0609020204030204" pitchFamily="49" charset="0"/>
              </a:rPr>
              <a:t>d28</a:t>
            </a:r>
            <a:r>
              <a:rPr lang="en-US" altLang="ja-JP" sz="1800" dirty="0">
                <a:latin typeface="Consolas" panose="020B0609020204030204" pitchFamily="49" charset="0"/>
                <a:cs typeface="Consolas" panose="020B0609020204030204" pitchFamily="49" charset="0"/>
              </a:rPr>
              <a:t> </a:t>
            </a:r>
            <a:r>
              <a:rPr lang="en-US" altLang="ja-JP" sz="1800" dirty="0">
                <a:solidFill>
                  <a:srgbClr val="0000FF"/>
                </a:solidFill>
                <a:latin typeface="Consolas" panose="020B0609020204030204" pitchFamily="49" charset="0"/>
                <a:cs typeface="Consolas" panose="020B0609020204030204" pitchFamily="49" charset="0"/>
              </a:rPr>
              <a:t>;</a:t>
            </a:r>
            <a:r>
              <a:rPr lang="en-US" altLang="ja-JP" sz="1800" dirty="0">
                <a:latin typeface="Consolas" panose="020B0609020204030204" pitchFamily="49" charset="0"/>
                <a:cs typeface="Consolas" panose="020B0609020204030204" pitchFamily="49" charset="0"/>
              </a:rPr>
              <a:t>	    	</a:t>
            </a:r>
            <a:r>
              <a:rPr lang="en-US" altLang="ja-JP" sz="1800" i="1" dirty="0">
                <a:solidFill>
                  <a:srgbClr val="008000"/>
                </a:solidFill>
                <a:latin typeface="Consolas" panose="020B0609020204030204" pitchFamily="49" charset="0"/>
                <a:cs typeface="Consolas" panose="020B0609020204030204" pitchFamily="49" charset="0"/>
              </a:rPr>
              <a:t>// February has 28</a:t>
            </a:r>
          </a:p>
          <a:p>
            <a:pPr marL="457200" indent="-457200">
              <a:buFontTx/>
              <a:buNone/>
              <a:tabLst>
                <a:tab pos="914400" algn="l"/>
                <a:tab pos="1371600" algn="l"/>
                <a:tab pos="1828800" algn="l"/>
              </a:tabLst>
            </a:pPr>
            <a:r>
              <a:rPr lang="en-US" sz="1800" dirty="0">
                <a:latin typeface="Consolas" panose="020B0609020204030204" pitchFamily="49" charset="0"/>
                <a:ea typeface="ＭＳ Ｐゴシック" pitchFamily="34" charset="-128"/>
                <a:cs typeface="Consolas" panose="020B0609020204030204" pitchFamily="49" charset="0"/>
              </a:rPr>
              <a:t>      </a:t>
            </a:r>
            <a:r>
              <a:rPr lang="en-US" sz="1800" dirty="0">
                <a:solidFill>
                  <a:srgbClr val="7030A0"/>
                </a:solidFill>
                <a:latin typeface="Consolas" panose="020B0609020204030204" pitchFamily="49" charset="0"/>
                <a:ea typeface="ＭＳ Ｐゴシック" pitchFamily="34" charset="-128"/>
                <a:cs typeface="Consolas" panose="020B0609020204030204" pitchFamily="49" charset="0"/>
              </a:rPr>
              <a:t>4</a:t>
            </a:r>
            <a:r>
              <a:rPr lang="en-US" sz="18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800" dirty="0">
                <a:solidFill>
                  <a:srgbClr val="7030A0"/>
                </a:solidFill>
                <a:latin typeface="Consolas" panose="020B0609020204030204" pitchFamily="49" charset="0"/>
                <a:ea typeface="ＭＳ Ｐゴシック" pitchFamily="34" charset="-128"/>
                <a:cs typeface="Consolas" panose="020B0609020204030204" pitchFamily="49" charset="0"/>
              </a:rPr>
              <a:t>6</a:t>
            </a:r>
            <a:r>
              <a:rPr lang="en-US" sz="18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800" dirty="0">
                <a:solidFill>
                  <a:srgbClr val="7030A0"/>
                </a:solidFill>
                <a:latin typeface="Consolas" panose="020B0609020204030204" pitchFamily="49" charset="0"/>
                <a:ea typeface="ＭＳ Ｐゴシック" pitchFamily="34" charset="-128"/>
                <a:cs typeface="Consolas" panose="020B0609020204030204" pitchFamily="49" charset="0"/>
              </a:rPr>
              <a:t>9</a:t>
            </a:r>
            <a:r>
              <a:rPr lang="en-US" sz="18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800" dirty="0">
                <a:solidFill>
                  <a:srgbClr val="7030A0"/>
                </a:solidFill>
                <a:latin typeface="Consolas" panose="020B0609020204030204" pitchFamily="49" charset="0"/>
                <a:ea typeface="ＭＳ Ｐゴシック" pitchFamily="34" charset="-128"/>
                <a:cs typeface="Consolas" panose="020B0609020204030204" pitchFamily="49" charset="0"/>
              </a:rPr>
              <a:t>11</a:t>
            </a:r>
            <a:r>
              <a:rPr lang="en-US" sz="18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800" dirty="0">
                <a:latin typeface="Consolas" panose="020B0609020204030204" pitchFamily="49" charset="0"/>
                <a:ea typeface="ＭＳ Ｐゴシック" pitchFamily="34" charset="-128"/>
                <a:cs typeface="Consolas" panose="020B0609020204030204" pitchFamily="49" charset="0"/>
              </a:rPr>
              <a:t> days </a:t>
            </a:r>
            <a:r>
              <a:rPr lang="en-US" sz="18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800" dirty="0">
                <a:latin typeface="Consolas" panose="020B0609020204030204" pitchFamily="49" charset="0"/>
                <a:ea typeface="ＭＳ Ｐゴシック" pitchFamily="34" charset="-128"/>
                <a:cs typeface="Consolas" panose="020B0609020204030204" pitchFamily="49" charset="0"/>
              </a:rPr>
              <a:t> </a:t>
            </a:r>
            <a:r>
              <a:rPr lang="en-US" sz="1800" dirty="0">
                <a:solidFill>
                  <a:srgbClr val="7030A0"/>
                </a:solidFill>
                <a:latin typeface="Consolas" panose="020B0609020204030204" pitchFamily="49" charset="0"/>
                <a:ea typeface="ＭＳ Ｐゴシック" pitchFamily="34" charset="-128"/>
                <a:cs typeface="Consolas" panose="020B0609020204030204" pitchFamily="49" charset="0"/>
              </a:rPr>
              <a:t>5'</a:t>
            </a:r>
            <a:r>
              <a:rPr lang="en-US" altLang="ja-JP" sz="1800" dirty="0">
                <a:solidFill>
                  <a:srgbClr val="7030A0"/>
                </a:solidFill>
                <a:latin typeface="Consolas" panose="020B0609020204030204" pitchFamily="49" charset="0"/>
                <a:cs typeface="Consolas" panose="020B0609020204030204" pitchFamily="49" charset="0"/>
              </a:rPr>
              <a:t>d30</a:t>
            </a:r>
            <a:r>
              <a:rPr lang="en-US" altLang="ja-JP" sz="1800" dirty="0">
                <a:latin typeface="Consolas" panose="020B0609020204030204" pitchFamily="49" charset="0"/>
                <a:cs typeface="Consolas" panose="020B0609020204030204" pitchFamily="49" charset="0"/>
              </a:rPr>
              <a:t> </a:t>
            </a:r>
            <a:r>
              <a:rPr lang="en-US" altLang="ja-JP" sz="1800" dirty="0">
                <a:solidFill>
                  <a:srgbClr val="0000FF"/>
                </a:solidFill>
                <a:latin typeface="Consolas" panose="020B0609020204030204" pitchFamily="49" charset="0"/>
                <a:cs typeface="Consolas" panose="020B0609020204030204" pitchFamily="49" charset="0"/>
              </a:rPr>
              <a:t>;</a:t>
            </a:r>
            <a:r>
              <a:rPr lang="en-US" altLang="ja-JP" sz="1800" dirty="0">
                <a:latin typeface="Consolas" panose="020B0609020204030204" pitchFamily="49" charset="0"/>
                <a:cs typeface="Consolas" panose="020B0609020204030204" pitchFamily="49" charset="0"/>
              </a:rPr>
              <a:t> 	</a:t>
            </a:r>
            <a:r>
              <a:rPr lang="en-US" altLang="ja-JP" sz="1800" i="1" dirty="0">
                <a:solidFill>
                  <a:srgbClr val="008000"/>
                </a:solidFill>
                <a:latin typeface="Consolas" panose="020B0609020204030204" pitchFamily="49" charset="0"/>
                <a:cs typeface="Consolas" panose="020B0609020204030204" pitchFamily="49" charset="0"/>
              </a:rPr>
              <a:t>// 30 days have September ...</a:t>
            </a:r>
          </a:p>
          <a:p>
            <a:pPr marL="457200" indent="-457200">
              <a:buFontTx/>
              <a:buNone/>
              <a:tabLst>
                <a:tab pos="914400" algn="l"/>
                <a:tab pos="1371600" algn="l"/>
                <a:tab pos="1828800" algn="l"/>
              </a:tabLst>
            </a:pPr>
            <a:r>
              <a:rPr lang="en-US" sz="1800" dirty="0">
                <a:latin typeface="Consolas" panose="020B0609020204030204" pitchFamily="49" charset="0"/>
                <a:ea typeface="ＭＳ Ｐゴシック" pitchFamily="34" charset="-128"/>
                <a:cs typeface="Consolas" panose="020B0609020204030204" pitchFamily="49" charset="0"/>
              </a:rPr>
              <a:t>      </a:t>
            </a:r>
            <a:r>
              <a:rPr lang="en-US" sz="1800" b="1" dirty="0">
                <a:solidFill>
                  <a:srgbClr val="C00000"/>
                </a:solidFill>
                <a:latin typeface="Consolas" panose="020B0609020204030204" pitchFamily="49" charset="0"/>
                <a:ea typeface="ＭＳ Ｐゴシック" pitchFamily="34" charset="-128"/>
                <a:cs typeface="Consolas" panose="020B0609020204030204" pitchFamily="49" charset="0"/>
              </a:rPr>
              <a:t>default</a:t>
            </a:r>
            <a:r>
              <a:rPr lang="en-US" sz="18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800" dirty="0">
                <a:latin typeface="Consolas" panose="020B0609020204030204" pitchFamily="49" charset="0"/>
                <a:ea typeface="ＭＳ Ｐゴシック" pitchFamily="34" charset="-128"/>
                <a:cs typeface="Consolas" panose="020B0609020204030204" pitchFamily="49" charset="0"/>
              </a:rPr>
              <a:t> days </a:t>
            </a:r>
            <a:r>
              <a:rPr lang="en-US" sz="18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800" dirty="0">
                <a:latin typeface="Consolas" panose="020B0609020204030204" pitchFamily="49" charset="0"/>
                <a:ea typeface="ＭＳ Ｐゴシック" pitchFamily="34" charset="-128"/>
                <a:cs typeface="Consolas" panose="020B0609020204030204" pitchFamily="49" charset="0"/>
              </a:rPr>
              <a:t> </a:t>
            </a:r>
            <a:r>
              <a:rPr lang="en-US" sz="1800" dirty="0">
                <a:solidFill>
                  <a:srgbClr val="7030A0"/>
                </a:solidFill>
                <a:latin typeface="Consolas" panose="020B0609020204030204" pitchFamily="49" charset="0"/>
                <a:ea typeface="ＭＳ Ｐゴシック" pitchFamily="34" charset="-128"/>
                <a:cs typeface="Consolas" panose="020B0609020204030204" pitchFamily="49" charset="0"/>
              </a:rPr>
              <a:t>5'</a:t>
            </a:r>
            <a:r>
              <a:rPr lang="en-US" altLang="ja-JP" sz="1800" dirty="0">
                <a:solidFill>
                  <a:srgbClr val="7030A0"/>
                </a:solidFill>
                <a:latin typeface="Consolas" panose="020B0609020204030204" pitchFamily="49" charset="0"/>
                <a:cs typeface="Consolas" panose="020B0609020204030204" pitchFamily="49" charset="0"/>
              </a:rPr>
              <a:t>d31</a:t>
            </a:r>
            <a:r>
              <a:rPr lang="en-US" altLang="ja-JP" sz="1800" dirty="0">
                <a:latin typeface="Consolas" panose="020B0609020204030204" pitchFamily="49" charset="0"/>
                <a:cs typeface="Consolas" panose="020B0609020204030204" pitchFamily="49" charset="0"/>
              </a:rPr>
              <a:t> </a:t>
            </a:r>
            <a:r>
              <a:rPr lang="en-US" altLang="ja-JP" sz="1800" dirty="0">
                <a:solidFill>
                  <a:srgbClr val="0000FF"/>
                </a:solidFill>
                <a:latin typeface="Consolas" panose="020B0609020204030204" pitchFamily="49" charset="0"/>
                <a:cs typeface="Consolas" panose="020B0609020204030204" pitchFamily="49" charset="0"/>
              </a:rPr>
              <a:t>;</a:t>
            </a:r>
            <a:r>
              <a:rPr lang="en-US" altLang="ja-JP" sz="1800" dirty="0">
                <a:latin typeface="Consolas" panose="020B0609020204030204" pitchFamily="49" charset="0"/>
                <a:cs typeface="Consolas" panose="020B0609020204030204" pitchFamily="49" charset="0"/>
              </a:rPr>
              <a:t>  	</a:t>
            </a:r>
            <a:r>
              <a:rPr lang="en-US" altLang="ja-JP" sz="1800" i="1" dirty="0">
                <a:solidFill>
                  <a:srgbClr val="008000"/>
                </a:solidFill>
                <a:latin typeface="Consolas" panose="020B0609020204030204" pitchFamily="49" charset="0"/>
                <a:cs typeface="Consolas" panose="020B0609020204030204" pitchFamily="49" charset="0"/>
              </a:rPr>
              <a:t>// all the rest have 31...</a:t>
            </a:r>
          </a:p>
          <a:p>
            <a:pPr marL="457200" indent="-457200">
              <a:buFontTx/>
              <a:buNone/>
              <a:tabLst>
                <a:tab pos="914400" algn="l"/>
                <a:tab pos="1371600" algn="l"/>
                <a:tab pos="1828800" algn="l"/>
              </a:tabLst>
            </a:pPr>
            <a:r>
              <a:rPr lang="en-US" sz="1800" dirty="0">
                <a:latin typeface="Consolas" panose="020B0609020204030204" pitchFamily="49" charset="0"/>
                <a:ea typeface="ＭＳ Ｐゴシック" pitchFamily="34" charset="-128"/>
                <a:cs typeface="Consolas" panose="020B0609020204030204" pitchFamily="49" charset="0"/>
              </a:rPr>
              <a:t>    </a:t>
            </a:r>
            <a:r>
              <a:rPr lang="en-US" sz="1800" b="1" dirty="0" err="1">
                <a:solidFill>
                  <a:srgbClr val="C00000"/>
                </a:solidFill>
                <a:latin typeface="Consolas" panose="020B0609020204030204" pitchFamily="49" charset="0"/>
                <a:ea typeface="ＭＳ Ｐゴシック" pitchFamily="34" charset="-128"/>
                <a:cs typeface="Consolas" panose="020B0609020204030204" pitchFamily="49" charset="0"/>
              </a:rPr>
              <a:t>endcase</a:t>
            </a:r>
            <a:endParaRPr lang="en-US" sz="1800" b="1" dirty="0">
              <a:solidFill>
                <a:srgbClr val="C00000"/>
              </a:solidFill>
              <a:latin typeface="Consolas" panose="020B0609020204030204" pitchFamily="49" charset="0"/>
              <a:ea typeface="ＭＳ Ｐゴシック" pitchFamily="34" charset="-128"/>
              <a:cs typeface="Consolas" panose="020B0609020204030204" pitchFamily="49" charset="0"/>
            </a:endParaRPr>
          </a:p>
          <a:p>
            <a:pPr marL="457200" indent="-457200">
              <a:buFontTx/>
              <a:buNone/>
              <a:tabLst>
                <a:tab pos="914400" algn="l"/>
                <a:tab pos="1371600" algn="l"/>
                <a:tab pos="1828800" algn="l"/>
              </a:tabLst>
            </a:pPr>
            <a:r>
              <a:rPr lang="en-US" sz="1800" dirty="0">
                <a:latin typeface="Consolas" panose="020B0609020204030204" pitchFamily="49" charset="0"/>
                <a:ea typeface="ＭＳ Ｐゴシック" pitchFamily="34" charset="-128"/>
                <a:cs typeface="Consolas" panose="020B0609020204030204" pitchFamily="49" charset="0"/>
              </a:rPr>
              <a:t>  </a:t>
            </a:r>
            <a:r>
              <a:rPr lang="en-US" sz="1800" b="1" dirty="0">
                <a:solidFill>
                  <a:srgbClr val="C00000"/>
                </a:solidFill>
                <a:latin typeface="Consolas" panose="020B0609020204030204" pitchFamily="49" charset="0"/>
                <a:ea typeface="ＭＳ Ｐゴシック" pitchFamily="34" charset="-128"/>
                <a:cs typeface="Consolas" panose="020B0609020204030204" pitchFamily="49" charset="0"/>
              </a:rPr>
              <a:t>end</a:t>
            </a:r>
          </a:p>
          <a:p>
            <a:pPr marL="457200" indent="-457200">
              <a:buFontTx/>
              <a:buNone/>
              <a:tabLst>
                <a:tab pos="914400" algn="l"/>
                <a:tab pos="1371600" algn="l"/>
                <a:tab pos="1828800" algn="l"/>
              </a:tabLst>
            </a:pPr>
            <a:r>
              <a:rPr lang="en-US" sz="1800" b="1" dirty="0" err="1">
                <a:solidFill>
                  <a:srgbClr val="C00000"/>
                </a:solidFill>
                <a:latin typeface="Consolas" panose="020B0609020204030204" pitchFamily="49" charset="0"/>
                <a:ea typeface="ＭＳ Ｐゴシック" pitchFamily="34" charset="-128"/>
                <a:cs typeface="Consolas" panose="020B0609020204030204" pitchFamily="49" charset="0"/>
              </a:rPr>
              <a:t>endmodule</a:t>
            </a:r>
            <a:r>
              <a:rPr lang="en-US" sz="1800" b="1" dirty="0">
                <a:solidFill>
                  <a:srgbClr val="C00000"/>
                </a:solidFill>
                <a:latin typeface="Consolas" panose="020B0609020204030204" pitchFamily="49" charset="0"/>
                <a:ea typeface="ＭＳ Ｐゴシック" pitchFamily="34" charset="-128"/>
                <a:cs typeface="Consolas" panose="020B0609020204030204" pitchFamily="49" charset="0"/>
              </a:rPr>
              <a:t> </a:t>
            </a:r>
          </a:p>
          <a:p>
            <a:pPr marL="457200" indent="-457200">
              <a:lnSpc>
                <a:spcPct val="90000"/>
              </a:lnSpc>
              <a:tabLst>
                <a:tab pos="914400" algn="l"/>
                <a:tab pos="1371600" algn="l"/>
                <a:tab pos="1828800" algn="l"/>
              </a:tabLst>
            </a:pPr>
            <a:endParaRPr lang="en-US" sz="1800" b="1" dirty="0">
              <a:latin typeface="Courier New" pitchFamily="49" charset="0"/>
              <a:ea typeface="ＭＳ Ｐゴシック" pitchFamily="34" charset="-128"/>
            </a:endParaRPr>
          </a:p>
        </p:txBody>
      </p:sp>
      <p:sp>
        <p:nvSpPr>
          <p:cNvPr id="519173" name="AutoShape 5"/>
          <p:cNvSpPr>
            <a:spLocks noChangeArrowheads="1"/>
          </p:cNvSpPr>
          <p:nvPr/>
        </p:nvSpPr>
        <p:spPr bwMode="auto">
          <a:xfrm>
            <a:off x="2424113" y="1447800"/>
            <a:ext cx="3514725" cy="1006475"/>
          </a:xfrm>
          <a:prstGeom prst="wedgeRoundRectCallout">
            <a:avLst>
              <a:gd name="adj1" fmla="val -90400"/>
              <a:gd name="adj2" fmla="val 87585"/>
              <a:gd name="adj3" fmla="val 16667"/>
            </a:avLst>
          </a:prstGeom>
          <a:solidFill>
            <a:srgbClr val="FFFF99"/>
          </a:solidFill>
          <a:ln w="9525">
            <a:solidFill>
              <a:srgbClr val="000000"/>
            </a:solidFill>
            <a:miter lim="800000"/>
            <a:headEnd/>
            <a:tailEnd/>
          </a:ln>
        </p:spPr>
        <p:txBody>
          <a:bodyPr/>
          <a:lstStyle/>
          <a:p>
            <a:pPr algn="l">
              <a:spcBef>
                <a:spcPct val="0"/>
              </a:spcBef>
            </a:pPr>
            <a:r>
              <a:rPr lang="en-US" sz="1800" b="0" dirty="0" err="1"/>
              <a:t>Reg</a:t>
            </a:r>
            <a:r>
              <a:rPr lang="en-US" sz="1800" b="0" dirty="0"/>
              <a:t> defines a signal set in an </a:t>
            </a:r>
            <a:r>
              <a:rPr lang="en-US" sz="1800" b="0" i="1" dirty="0"/>
              <a:t>always</a:t>
            </a:r>
            <a:r>
              <a:rPr lang="en-US" sz="1800" b="0" dirty="0"/>
              <a:t> block.  It does </a:t>
            </a:r>
            <a:r>
              <a:rPr lang="en-US" sz="1800" dirty="0"/>
              <a:t>NOT</a:t>
            </a:r>
            <a:r>
              <a:rPr lang="en-US" sz="1800" b="0" dirty="0"/>
              <a:t> define a register.</a:t>
            </a:r>
          </a:p>
        </p:txBody>
      </p:sp>
      <p:sp>
        <p:nvSpPr>
          <p:cNvPr id="519174" name="AutoShape 6"/>
          <p:cNvSpPr>
            <a:spLocks noChangeArrowheads="1"/>
          </p:cNvSpPr>
          <p:nvPr/>
        </p:nvSpPr>
        <p:spPr bwMode="auto">
          <a:xfrm>
            <a:off x="4022725" y="2590800"/>
            <a:ext cx="4054475" cy="1006475"/>
          </a:xfrm>
          <a:prstGeom prst="wedgeRoundRectCallout">
            <a:avLst>
              <a:gd name="adj1" fmla="val -99231"/>
              <a:gd name="adj2" fmla="val 42745"/>
              <a:gd name="adj3" fmla="val 16667"/>
            </a:avLst>
          </a:prstGeom>
          <a:solidFill>
            <a:srgbClr val="FFFF99"/>
          </a:solidFill>
          <a:ln w="9525">
            <a:solidFill>
              <a:srgbClr val="000000"/>
            </a:solidFill>
            <a:miter lim="800000"/>
            <a:headEnd/>
            <a:tailEnd/>
          </a:ln>
        </p:spPr>
        <p:txBody>
          <a:bodyPr/>
          <a:lstStyle/>
          <a:p>
            <a:pPr algn="l">
              <a:spcBef>
                <a:spcPct val="0"/>
              </a:spcBef>
            </a:pPr>
            <a:r>
              <a:rPr lang="en-US" sz="1800" b="0"/>
              <a:t>Always block evaluates each time activity list changes.  In this case each time </a:t>
            </a:r>
            <a:r>
              <a:rPr lang="en-US" sz="1800" b="0" i="1"/>
              <a:t>month changes</a:t>
            </a:r>
            <a:endParaRPr lang="en-US" sz="1800" b="0"/>
          </a:p>
        </p:txBody>
      </p:sp>
      <p:sp>
        <p:nvSpPr>
          <p:cNvPr id="519175" name="AutoShape 7"/>
          <p:cNvSpPr>
            <a:spLocks noChangeArrowheads="1"/>
          </p:cNvSpPr>
          <p:nvPr/>
        </p:nvSpPr>
        <p:spPr bwMode="auto">
          <a:xfrm>
            <a:off x="4586288" y="3844925"/>
            <a:ext cx="4054475" cy="1031875"/>
          </a:xfrm>
          <a:prstGeom prst="wedgeRoundRectCallout">
            <a:avLst>
              <a:gd name="adj1" fmla="val -101917"/>
              <a:gd name="adj2" fmla="val -26000"/>
              <a:gd name="adj3" fmla="val 16667"/>
            </a:avLst>
          </a:prstGeom>
          <a:solidFill>
            <a:srgbClr val="FFFF99"/>
          </a:solidFill>
          <a:ln w="9525">
            <a:solidFill>
              <a:srgbClr val="000000"/>
            </a:solidFill>
            <a:miter lim="800000"/>
            <a:headEnd/>
            <a:tailEnd/>
          </a:ln>
        </p:spPr>
        <p:txBody>
          <a:bodyPr/>
          <a:lstStyle/>
          <a:p>
            <a:pPr algn="l">
              <a:spcBef>
                <a:spcPct val="0"/>
              </a:spcBef>
            </a:pPr>
            <a:r>
              <a:rPr lang="en-US" sz="1800" b="0"/>
              <a:t>Case statement selects statement depending on value of argument. Like a truth table.</a:t>
            </a:r>
          </a:p>
        </p:txBody>
      </p:sp>
      <p:sp>
        <p:nvSpPr>
          <p:cNvPr id="519176" name="AutoShape 8"/>
          <p:cNvSpPr>
            <a:spLocks noChangeArrowheads="1"/>
          </p:cNvSpPr>
          <p:nvPr/>
        </p:nvSpPr>
        <p:spPr bwMode="auto">
          <a:xfrm>
            <a:off x="2559050" y="5710238"/>
            <a:ext cx="2828925" cy="614362"/>
          </a:xfrm>
          <a:prstGeom prst="wedgeRoundRectCallout">
            <a:avLst>
              <a:gd name="adj1" fmla="val -91023"/>
              <a:gd name="adj2" fmla="val -161630"/>
              <a:gd name="adj3" fmla="val 16667"/>
            </a:avLst>
          </a:prstGeom>
          <a:solidFill>
            <a:srgbClr val="FFFF99"/>
          </a:solidFill>
          <a:ln w="9525">
            <a:solidFill>
              <a:srgbClr val="000000"/>
            </a:solidFill>
            <a:miter lim="800000"/>
            <a:headEnd/>
            <a:tailEnd/>
          </a:ln>
        </p:spPr>
        <p:txBody>
          <a:bodyPr/>
          <a:lstStyle/>
          <a:p>
            <a:pPr algn="l">
              <a:spcBef>
                <a:spcPct val="0"/>
              </a:spcBef>
            </a:pPr>
            <a:r>
              <a:rPr lang="en-US" sz="1800" b="0"/>
              <a:t>Default covers values not listed.</a:t>
            </a:r>
          </a:p>
        </p:txBody>
      </p:sp>
      <p:sp>
        <p:nvSpPr>
          <p:cNvPr id="519177" name="AutoShape 9"/>
          <p:cNvSpPr>
            <a:spLocks noChangeArrowheads="1"/>
          </p:cNvSpPr>
          <p:nvPr/>
        </p:nvSpPr>
        <p:spPr bwMode="auto">
          <a:xfrm>
            <a:off x="4957763" y="5334000"/>
            <a:ext cx="2828925" cy="614363"/>
          </a:xfrm>
          <a:prstGeom prst="wedgeRoundRectCallout">
            <a:avLst>
              <a:gd name="adj1" fmla="val -141023"/>
              <a:gd name="adj2" fmla="val -161630"/>
              <a:gd name="adj3" fmla="val 16667"/>
            </a:avLst>
          </a:prstGeom>
          <a:solidFill>
            <a:srgbClr val="FFFF99"/>
          </a:solidFill>
          <a:ln w="9525">
            <a:solidFill>
              <a:srgbClr val="000000"/>
            </a:solidFill>
            <a:miter lim="800000"/>
            <a:headEnd/>
            <a:tailEnd/>
          </a:ln>
        </p:spPr>
        <p:txBody>
          <a:bodyPr/>
          <a:lstStyle/>
          <a:p>
            <a:pPr algn="l">
              <a:spcBef>
                <a:spcPct val="0"/>
              </a:spcBef>
            </a:pPr>
            <a:r>
              <a:rPr lang="en-US" sz="1800" b="0"/>
              <a:t>Can have multiple values per statement</a:t>
            </a:r>
          </a:p>
        </p:txBody>
      </p:sp>
      <p:sp>
        <p:nvSpPr>
          <p:cNvPr id="11" name="TextBox 10"/>
          <p:cNvSpPr txBox="1"/>
          <p:nvPr/>
        </p:nvSpPr>
        <p:spPr>
          <a:xfrm>
            <a:off x="6613525" y="6488668"/>
            <a:ext cx="2514600" cy="369332"/>
          </a:xfrm>
          <a:prstGeom prst="rect">
            <a:avLst/>
          </a:prstGeom>
          <a:noFill/>
        </p:spPr>
        <p:txBody>
          <a:bodyPr wrap="square" rtlCol="0">
            <a:spAutoFit/>
          </a:bodyPr>
          <a:lstStyle/>
          <a:p>
            <a:r>
              <a:rPr lang="en-US" dirty="0">
                <a:solidFill>
                  <a:schemeClr val="tx1">
                    <a:lumMod val="50000"/>
                    <a:lumOff val="50000"/>
                  </a:schemeClr>
                </a:solidFill>
              </a:rPr>
              <a:t>Text: Dally §7.1.2, 9.2</a:t>
            </a:r>
          </a:p>
        </p:txBody>
      </p:sp>
      <p:sp>
        <p:nvSpPr>
          <p:cNvPr id="2" name="Slide Number Placeholder 1">
            <a:extLst>
              <a:ext uri="{FF2B5EF4-FFF2-40B4-BE49-F238E27FC236}">
                <a16:creationId xmlns:a16="http://schemas.microsoft.com/office/drawing/2014/main" id="{5B16C536-73C6-4645-AF5D-6D73204864EA}"/>
              </a:ext>
            </a:extLst>
          </p:cNvPr>
          <p:cNvSpPr>
            <a:spLocks noGrp="1"/>
          </p:cNvSpPr>
          <p:nvPr>
            <p:ph type="sldNum" sz="quarter" idx="12"/>
          </p:nvPr>
        </p:nvSpPr>
        <p:spPr/>
        <p:txBody>
          <a:bodyPr/>
          <a:lstStyle/>
          <a:p>
            <a:fld id="{6F344C7A-0D93-FE43-BBB8-6C733ACB5A1E}" type="slidenum">
              <a:rPr lang="en-US" smtClean="0"/>
              <a:t>56</a:t>
            </a:fld>
            <a:endParaRPr lang="en-US"/>
          </a:p>
        </p:txBody>
      </p:sp>
      <p:sp>
        <p:nvSpPr>
          <p:cNvPr id="3" name="Footer Placeholder 2">
            <a:extLst>
              <a:ext uri="{FF2B5EF4-FFF2-40B4-BE49-F238E27FC236}">
                <a16:creationId xmlns:a16="http://schemas.microsoft.com/office/drawing/2014/main" id="{8220143C-DEDC-6940-8119-1DF4C5435B1F}"/>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9211508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91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xit" presetSubtype="10" fill="hold" grpId="1" nodeType="clickEffect">
                                  <p:stCondLst>
                                    <p:cond delay="0"/>
                                  </p:stCondLst>
                                  <p:childTnLst>
                                    <p:animEffect transition="out" filter="blinds(horizontal)">
                                      <p:cBhvr>
                                        <p:cTn id="10" dur="500"/>
                                        <p:tgtEl>
                                          <p:spTgt spid="519173"/>
                                        </p:tgtEl>
                                      </p:cBhvr>
                                    </p:animEffect>
                                    <p:set>
                                      <p:cBhvr>
                                        <p:cTn id="11" dur="1" fill="hold">
                                          <p:stCondLst>
                                            <p:cond delay="499"/>
                                          </p:stCondLst>
                                        </p:cTn>
                                        <p:tgtEl>
                                          <p:spTgt spid="519173"/>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519174"/>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xit" presetSubtype="16" fill="hold" grpId="1" nodeType="clickEffect">
                                  <p:stCondLst>
                                    <p:cond delay="0"/>
                                  </p:stCondLst>
                                  <p:childTnLst>
                                    <p:animEffect transition="out" filter="box(in)">
                                      <p:cBhvr>
                                        <p:cTn id="17" dur="500"/>
                                        <p:tgtEl>
                                          <p:spTgt spid="519174"/>
                                        </p:tgtEl>
                                      </p:cBhvr>
                                    </p:animEffect>
                                    <p:set>
                                      <p:cBhvr>
                                        <p:cTn id="18" dur="1" fill="hold">
                                          <p:stCondLst>
                                            <p:cond delay="499"/>
                                          </p:stCondLst>
                                        </p:cTn>
                                        <p:tgtEl>
                                          <p:spTgt spid="519174"/>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51917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xit" presetSubtype="10" fill="hold" grpId="1" nodeType="clickEffect">
                                  <p:stCondLst>
                                    <p:cond delay="0"/>
                                  </p:stCondLst>
                                  <p:childTnLst>
                                    <p:animEffect transition="out" filter="checkerboard(across)">
                                      <p:cBhvr>
                                        <p:cTn id="24" dur="500"/>
                                        <p:tgtEl>
                                          <p:spTgt spid="519175"/>
                                        </p:tgtEl>
                                      </p:cBhvr>
                                    </p:animEffect>
                                    <p:set>
                                      <p:cBhvr>
                                        <p:cTn id="25" dur="1" fill="hold">
                                          <p:stCondLst>
                                            <p:cond delay="499"/>
                                          </p:stCondLst>
                                        </p:cTn>
                                        <p:tgtEl>
                                          <p:spTgt spid="519175"/>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519177"/>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xit" presetSubtype="16" fill="hold" grpId="1" nodeType="clickEffect">
                                  <p:stCondLst>
                                    <p:cond delay="0"/>
                                  </p:stCondLst>
                                  <p:childTnLst>
                                    <p:animEffect transition="out" filter="diamond(in)">
                                      <p:cBhvr>
                                        <p:cTn id="31" dur="2000"/>
                                        <p:tgtEl>
                                          <p:spTgt spid="519177"/>
                                        </p:tgtEl>
                                      </p:cBhvr>
                                    </p:animEffect>
                                    <p:set>
                                      <p:cBhvr>
                                        <p:cTn id="32" dur="1" fill="hold">
                                          <p:stCondLst>
                                            <p:cond delay="1999"/>
                                          </p:stCondLst>
                                        </p:cTn>
                                        <p:tgtEl>
                                          <p:spTgt spid="519177"/>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519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173" grpId="0" animBg="1"/>
      <p:bldP spid="519173" grpId="1" animBg="1"/>
      <p:bldP spid="519174" grpId="0" animBg="1"/>
      <p:bldP spid="519174" grpId="1" animBg="1"/>
      <p:bldP spid="519175" grpId="0" animBg="1"/>
      <p:bldP spid="519175" grpId="1" animBg="1"/>
      <p:bldP spid="519176" grpId="0" animBg="1"/>
      <p:bldP spid="519177" grpId="0" animBg="1"/>
      <p:bldP spid="519177"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5A6FB-026A-4942-BE09-614C965AB621}"/>
              </a:ext>
            </a:extLst>
          </p:cNvPr>
          <p:cNvSpPr>
            <a:spLocks noGrp="1"/>
          </p:cNvSpPr>
          <p:nvPr>
            <p:ph type="title"/>
          </p:nvPr>
        </p:nvSpPr>
        <p:spPr>
          <a:xfrm>
            <a:off x="457200" y="152567"/>
            <a:ext cx="8229600" cy="795337"/>
          </a:xfrm>
        </p:spPr>
        <p:txBody>
          <a:bodyPr/>
          <a:lstStyle/>
          <a:p>
            <a:r>
              <a:rPr lang="en-US" dirty="0"/>
              <a:t>Some Common Syntax Errors</a:t>
            </a:r>
          </a:p>
        </p:txBody>
      </p:sp>
      <p:sp>
        <p:nvSpPr>
          <p:cNvPr id="3" name="Content Placeholder 2">
            <a:extLst>
              <a:ext uri="{FF2B5EF4-FFF2-40B4-BE49-F238E27FC236}">
                <a16:creationId xmlns:a16="http://schemas.microsoft.com/office/drawing/2014/main" id="{305E543B-3CF0-1642-B055-F4F465367F35}"/>
              </a:ext>
            </a:extLst>
          </p:cNvPr>
          <p:cNvSpPr>
            <a:spLocks noGrp="1"/>
          </p:cNvSpPr>
          <p:nvPr>
            <p:ph idx="1"/>
          </p:nvPr>
        </p:nvSpPr>
        <p:spPr>
          <a:xfrm>
            <a:off x="457200" y="1524000"/>
            <a:ext cx="8229600" cy="4525963"/>
          </a:xfrm>
        </p:spPr>
        <p:txBody>
          <a:bodyPr>
            <a:normAutofit/>
          </a:bodyPr>
          <a:lstStyle/>
          <a:p>
            <a:pPr marL="0" indent="0">
              <a:buNone/>
            </a:pPr>
            <a:r>
              <a:rPr lang="en-US" sz="1800" dirty="0">
                <a:solidFill>
                  <a:srgbClr val="FF0000"/>
                </a:solidFill>
              </a:rPr>
              <a:t>** Error: &lt;file name&gt;(&lt;line number&gt;): LHS in procedural continuous assignment may not be a net: t.</a:t>
            </a:r>
          </a:p>
          <a:p>
            <a:pPr marL="0" indent="0">
              <a:buNone/>
            </a:pPr>
            <a:endParaRPr lang="en-US" sz="1800" dirty="0">
              <a:solidFill>
                <a:srgbClr val="FF0000"/>
              </a:solidFill>
            </a:endParaRPr>
          </a:p>
          <a:p>
            <a:pPr marL="0" indent="0">
              <a:buNone/>
            </a:pPr>
            <a:r>
              <a:rPr lang="en-US" sz="1800" dirty="0">
                <a:solidFill>
                  <a:srgbClr val="FF0000"/>
                </a:solidFill>
              </a:rPr>
              <a:t>Error (10043): Verilog HDL unsupported feature error at &lt;file name&gt;(&lt;line number&gt;): Procedural Continuous Assignment to register is not supported</a:t>
            </a:r>
          </a:p>
          <a:p>
            <a:pPr marL="0" indent="0">
              <a:buNone/>
            </a:pPr>
            <a:endParaRPr lang="en-US" sz="1800" b="1" i="1" dirty="0"/>
          </a:p>
          <a:p>
            <a:pPr marL="0" indent="0">
              <a:buNone/>
            </a:pPr>
            <a:r>
              <a:rPr lang="en-US" sz="1800" b="1" i="1" dirty="0"/>
              <a:t>Do NOT  use “assign” inside of an always block.</a:t>
            </a:r>
          </a:p>
          <a:p>
            <a:pPr marL="0" indent="0">
              <a:buNone/>
            </a:pPr>
            <a:endParaRPr lang="en-US" sz="1800" b="1" i="1" dirty="0"/>
          </a:p>
          <a:p>
            <a:pPr marL="0" indent="0">
              <a:buNone/>
            </a:pPr>
            <a:endParaRPr lang="en-US" sz="1800" b="1" i="1" dirty="0"/>
          </a:p>
          <a:p>
            <a:pPr marL="0" indent="0">
              <a:buNone/>
            </a:pPr>
            <a:endParaRPr lang="en-US" sz="1800" dirty="0">
              <a:solidFill>
                <a:srgbClr val="FF0000"/>
              </a:solidFill>
            </a:endParaRPr>
          </a:p>
          <a:p>
            <a:pPr marL="0" indent="0">
              <a:buNone/>
            </a:pPr>
            <a:r>
              <a:rPr lang="en-US" sz="1800" dirty="0">
                <a:solidFill>
                  <a:srgbClr val="FF0000"/>
                </a:solidFill>
              </a:rPr>
              <a:t>** Error: &lt;file name&gt;(&lt;line number&gt;): (vlog-2110) Illegal reference to net ”&lt;name&gt;".</a:t>
            </a:r>
            <a:endParaRPr lang="en-US" sz="1800" b="1" i="1" dirty="0"/>
          </a:p>
          <a:p>
            <a:pPr marL="0" indent="0">
              <a:buNone/>
            </a:pPr>
            <a:endParaRPr lang="en-US" sz="1800" b="1" i="1" dirty="0"/>
          </a:p>
          <a:p>
            <a:pPr marL="0" indent="0">
              <a:buNone/>
            </a:pPr>
            <a:r>
              <a:rPr lang="en-US" sz="1800" b="1" i="1" dirty="0"/>
              <a:t>Do NOT update a “wire” inside an always block (output of always block must be reg)  </a:t>
            </a:r>
          </a:p>
          <a:p>
            <a:pPr marL="0" indent="0">
              <a:buNone/>
            </a:pPr>
            <a:endParaRPr lang="en-US" sz="1800" b="1" i="1" dirty="0"/>
          </a:p>
          <a:p>
            <a:pPr marL="0" indent="0">
              <a:buNone/>
            </a:pPr>
            <a:endParaRPr lang="en-US" sz="1800" dirty="0">
              <a:solidFill>
                <a:srgbClr val="FF0000"/>
              </a:solidFill>
            </a:endParaRPr>
          </a:p>
          <a:p>
            <a:pPr marL="0" indent="0">
              <a:buNone/>
            </a:pPr>
            <a:endParaRPr lang="en-US" sz="1800" dirty="0">
              <a:solidFill>
                <a:srgbClr val="FF0000"/>
              </a:solidFill>
            </a:endParaRPr>
          </a:p>
          <a:p>
            <a:pPr marL="0" indent="0">
              <a:buNone/>
            </a:pPr>
            <a:endParaRPr lang="en-US" sz="1800" dirty="0">
              <a:solidFill>
                <a:srgbClr val="FF0000"/>
              </a:solidFill>
            </a:endParaRPr>
          </a:p>
          <a:p>
            <a:pPr marL="0" indent="0">
              <a:buNone/>
            </a:pPr>
            <a:endParaRPr lang="en-US" sz="2400" dirty="0">
              <a:solidFill>
                <a:srgbClr val="0000FF"/>
              </a:solidFill>
            </a:endParaRPr>
          </a:p>
          <a:p>
            <a:pPr marL="0" indent="0">
              <a:buNone/>
            </a:pPr>
            <a:endParaRPr lang="en-US" sz="2400" dirty="0">
              <a:solidFill>
                <a:srgbClr val="0000FF"/>
              </a:solidFill>
            </a:endParaRPr>
          </a:p>
        </p:txBody>
      </p:sp>
      <p:sp>
        <p:nvSpPr>
          <p:cNvPr id="4" name="Slide Number Placeholder 3">
            <a:extLst>
              <a:ext uri="{FF2B5EF4-FFF2-40B4-BE49-F238E27FC236}">
                <a16:creationId xmlns:a16="http://schemas.microsoft.com/office/drawing/2014/main" id="{879C16EB-214E-E541-A307-FD2D228D0AB7}"/>
              </a:ext>
            </a:extLst>
          </p:cNvPr>
          <p:cNvSpPr>
            <a:spLocks noGrp="1"/>
          </p:cNvSpPr>
          <p:nvPr>
            <p:ph type="sldNum" sz="quarter" idx="12"/>
          </p:nvPr>
        </p:nvSpPr>
        <p:spPr/>
        <p:txBody>
          <a:bodyPr/>
          <a:lstStyle/>
          <a:p>
            <a:fld id="{6F344C7A-0D93-FE43-BBB8-6C733ACB5A1E}" type="slidenum">
              <a:rPr lang="en-US" smtClean="0"/>
              <a:t>57</a:t>
            </a:fld>
            <a:endParaRPr lang="en-US"/>
          </a:p>
        </p:txBody>
      </p:sp>
    </p:spTree>
    <p:extLst>
      <p:ext uri="{BB962C8B-B14F-4D97-AF65-F5344CB8AC3E}">
        <p14:creationId xmlns:p14="http://schemas.microsoft.com/office/powerpoint/2010/main" val="34876052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0"/>
            <a:ext cx="8229600" cy="1143000"/>
          </a:xfrm>
        </p:spPr>
        <p:txBody>
          <a:bodyPr/>
          <a:lstStyle/>
          <a:p>
            <a:r>
              <a:rPr lang="en-US" dirty="0"/>
              <a:t>Writing a truth table in Verilog</a:t>
            </a:r>
          </a:p>
        </p:txBody>
      </p:sp>
      <p:sp>
        <p:nvSpPr>
          <p:cNvPr id="8" name="TextBox 7"/>
          <p:cNvSpPr txBox="1"/>
          <p:nvPr/>
        </p:nvSpPr>
        <p:spPr>
          <a:xfrm>
            <a:off x="685800" y="-1555595"/>
            <a:ext cx="8638847" cy="4031873"/>
          </a:xfrm>
          <a:prstGeom prst="rect">
            <a:avLst/>
          </a:prstGeom>
          <a:noFill/>
        </p:spPr>
        <p:txBody>
          <a:bodyPr wrap="square" rtlCol="0">
            <a:spAutoFit/>
          </a:bodyPr>
          <a:lstStyle/>
          <a:p>
            <a:endParaRPr lang="en-US" sz="3200" dirty="0"/>
          </a:p>
          <a:p>
            <a:endParaRPr lang="en-US" sz="3200" dirty="0"/>
          </a:p>
          <a:p>
            <a:endParaRPr lang="en-US" sz="3200" dirty="0"/>
          </a:p>
          <a:p>
            <a:endParaRPr lang="en-US" sz="3200" dirty="0"/>
          </a:p>
          <a:p>
            <a:endParaRPr lang="en-US" sz="3200" dirty="0"/>
          </a:p>
          <a:p>
            <a:r>
              <a:rPr lang="en-US" sz="3200" dirty="0"/>
              <a:t>		</a:t>
            </a:r>
            <a:r>
              <a:rPr lang="en-US" sz="3200" i="1" dirty="0"/>
              <a:t>Example: Prime number function</a:t>
            </a:r>
          </a:p>
          <a:p>
            <a:endParaRPr lang="en-US" sz="3200" dirty="0"/>
          </a:p>
          <a:p>
            <a:r>
              <a:rPr lang="en-US" sz="3200" dirty="0"/>
              <a:t> 		Truth table:</a:t>
            </a:r>
          </a:p>
        </p:txBody>
      </p:sp>
      <p:sp>
        <p:nvSpPr>
          <p:cNvPr id="13" name="TextBox 12"/>
          <p:cNvSpPr txBox="1"/>
          <p:nvPr/>
        </p:nvSpPr>
        <p:spPr>
          <a:xfrm>
            <a:off x="6324600" y="6488668"/>
            <a:ext cx="1905000" cy="369332"/>
          </a:xfrm>
          <a:prstGeom prst="rect">
            <a:avLst/>
          </a:prstGeom>
          <a:noFill/>
        </p:spPr>
        <p:txBody>
          <a:bodyPr wrap="square" rtlCol="0">
            <a:spAutoFit/>
          </a:bodyPr>
          <a:lstStyle/>
          <a:p>
            <a:r>
              <a:rPr lang="en-US" dirty="0">
                <a:solidFill>
                  <a:schemeClr val="tx1">
                    <a:lumMod val="50000"/>
                    <a:lumOff val="50000"/>
                  </a:schemeClr>
                </a:solidFill>
              </a:rPr>
              <a:t>Text: Dally §7.1.2</a:t>
            </a:r>
          </a:p>
        </p:txBody>
      </p:sp>
      <p:graphicFrame>
        <p:nvGraphicFramePr>
          <p:cNvPr id="7" name="Object 2"/>
          <p:cNvGraphicFramePr>
            <a:graphicFrameLocks noChangeAspect="1"/>
          </p:cNvGraphicFramePr>
          <p:nvPr/>
        </p:nvGraphicFramePr>
        <p:xfrm>
          <a:off x="3895725" y="1784350"/>
          <a:ext cx="1352550" cy="4572000"/>
        </p:xfrm>
        <a:graphic>
          <a:graphicData uri="http://schemas.openxmlformats.org/presentationml/2006/ole">
            <mc:AlternateContent xmlns:mc="http://schemas.openxmlformats.org/markup-compatibility/2006">
              <mc:Choice xmlns:v="urn:schemas-microsoft-com:vml" Requires="v">
                <p:oleObj name="Worksheet" r:id="rId3" imgW="520700" imgH="2095500" progId="Excel.Sheet.8">
                  <p:embed/>
                </p:oleObj>
              </mc:Choice>
              <mc:Fallback>
                <p:oleObj name="Worksheet" r:id="rId3" imgW="520700" imgH="2095500" progId="Excel.Sheet.8">
                  <p:embed/>
                  <p:pic>
                    <p:nvPicPr>
                      <p:cNvPr id="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5725" y="1784350"/>
                        <a:ext cx="135255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Slide Number Placeholder 2"/>
          <p:cNvSpPr>
            <a:spLocks noGrp="1"/>
          </p:cNvSpPr>
          <p:nvPr>
            <p:ph type="sldNum" sz="quarter" idx="12"/>
          </p:nvPr>
        </p:nvSpPr>
        <p:spPr/>
        <p:txBody>
          <a:bodyPr/>
          <a:lstStyle/>
          <a:p>
            <a:fld id="{91428E00-80DD-2147-9602-1B9AC9547B01}" type="slidenum">
              <a:rPr lang="en-US" smtClean="0"/>
              <a:t>58</a:t>
            </a:fld>
            <a:endParaRPr lang="en-US"/>
          </a:p>
        </p:txBody>
      </p:sp>
      <p:sp>
        <p:nvSpPr>
          <p:cNvPr id="4" name="Footer Placeholder 3">
            <a:extLst>
              <a:ext uri="{FF2B5EF4-FFF2-40B4-BE49-F238E27FC236}">
                <a16:creationId xmlns:a16="http://schemas.microsoft.com/office/drawing/2014/main" id="{C5153229-025D-9749-9A48-56FE7D72725E}"/>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4206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4496" y="2151797"/>
            <a:ext cx="7404591" cy="3086999"/>
          </a:xfrm>
          <a:prstGeom prst="rect">
            <a:avLst/>
          </a:prstGeom>
          <a:noFill/>
        </p:spPr>
        <p:txBody>
          <a:bodyPr wrap="none" rtlCol="0">
            <a:spAutoFit/>
          </a:bodyPr>
          <a:lstStyle/>
          <a:p>
            <a:pPr>
              <a:lnSpc>
                <a:spcPct val="0"/>
              </a:lnSpc>
              <a:spcBef>
                <a:spcPct val="80000"/>
              </a:spcBef>
            </a:pPr>
            <a:endParaRPr lang="en-US" sz="2000" dirty="0">
              <a:latin typeface="Consolas" panose="020B0609020204030204" pitchFamily="49" charset="0"/>
              <a:cs typeface="Consolas" panose="020B0609020204030204" pitchFamily="49" charset="0"/>
            </a:endParaRPr>
          </a:p>
          <a:p>
            <a:pPr>
              <a:lnSpc>
                <a:spcPct val="0"/>
              </a:lnSpc>
              <a:spcBef>
                <a:spcPct val="80000"/>
              </a:spcBef>
            </a:pPr>
            <a:r>
              <a:rPr lang="en-US" sz="2000" b="1" dirty="0">
                <a:solidFill>
                  <a:srgbClr val="C00000"/>
                </a:solidFill>
                <a:latin typeface="Consolas" panose="020B0609020204030204" pitchFamily="49" charset="0"/>
                <a:cs typeface="Consolas" panose="020B0609020204030204" pitchFamily="49" charset="0"/>
              </a:rPr>
              <a:t>module</a:t>
            </a:r>
            <a:r>
              <a:rPr lang="en-US" sz="2000" dirty="0">
                <a:solidFill>
                  <a:srgbClr val="C00000"/>
                </a:solidFill>
                <a:latin typeface="Consolas" panose="020B0609020204030204" pitchFamily="49" charset="0"/>
                <a:cs typeface="Consolas" panose="020B0609020204030204" pitchFamily="49" charset="0"/>
              </a:rPr>
              <a:t> </a:t>
            </a:r>
            <a:r>
              <a:rPr lang="en-US" sz="2000" dirty="0">
                <a:latin typeface="Consolas" panose="020B0609020204030204" pitchFamily="49" charset="0"/>
                <a:cs typeface="Consolas" panose="020B0609020204030204" pitchFamily="49" charset="0"/>
              </a:rPr>
              <a:t>prime</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in, </a:t>
            </a:r>
            <a:r>
              <a:rPr lang="en-US" sz="2000" dirty="0" err="1">
                <a:latin typeface="Consolas" panose="020B0609020204030204" pitchFamily="49" charset="0"/>
                <a:cs typeface="Consolas" panose="020B0609020204030204" pitchFamily="49" charset="0"/>
              </a:rPr>
              <a:t>isprime</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 </a:t>
            </a:r>
            <a:r>
              <a:rPr lang="en-US" sz="2000" dirty="0">
                <a:solidFill>
                  <a:srgbClr val="0000FF"/>
                </a:solidFill>
                <a:latin typeface="Consolas" panose="020B0609020204030204" pitchFamily="49" charset="0"/>
                <a:cs typeface="Consolas" panose="020B0609020204030204" pitchFamily="49" charset="0"/>
              </a:rPr>
              <a:t>;</a:t>
            </a:r>
          </a:p>
          <a:p>
            <a:pPr>
              <a:lnSpc>
                <a:spcPct val="0"/>
              </a:lnSpc>
              <a:spcBef>
                <a:spcPct val="80000"/>
              </a:spcBef>
            </a:pPr>
            <a:r>
              <a:rPr lang="en-US" sz="2000" dirty="0">
                <a:latin typeface="Consolas" panose="020B0609020204030204" pitchFamily="49" charset="0"/>
                <a:cs typeface="Consolas" panose="020B0609020204030204" pitchFamily="49" charset="0"/>
              </a:rPr>
              <a:t>  </a:t>
            </a:r>
            <a:r>
              <a:rPr lang="en-US" sz="2000" b="1" dirty="0">
                <a:solidFill>
                  <a:srgbClr val="C00000"/>
                </a:solidFill>
                <a:latin typeface="Consolas" panose="020B0609020204030204" pitchFamily="49" charset="0"/>
                <a:cs typeface="Consolas" panose="020B0609020204030204" pitchFamily="49" charset="0"/>
              </a:rPr>
              <a:t>input</a:t>
            </a:r>
            <a:r>
              <a:rPr lang="en-US" sz="2000" dirty="0">
                <a:solidFill>
                  <a:srgbClr val="C00000"/>
                </a:solidFill>
                <a:latin typeface="Consolas" panose="020B0609020204030204" pitchFamily="49" charset="0"/>
                <a:cs typeface="Consolas" panose="020B0609020204030204" pitchFamily="49" charset="0"/>
              </a:rPr>
              <a:t> </a:t>
            </a:r>
            <a:r>
              <a:rPr lang="en-US" sz="2000" dirty="0">
                <a:solidFill>
                  <a:srgbClr val="0000FF"/>
                </a:solidFill>
                <a:latin typeface="Consolas" panose="020B0609020204030204" pitchFamily="49" charset="0"/>
                <a:cs typeface="Consolas" panose="020B0609020204030204" pitchFamily="49" charset="0"/>
              </a:rPr>
              <a:t>[</a:t>
            </a:r>
            <a:r>
              <a:rPr lang="en-US" sz="2000" dirty="0">
                <a:solidFill>
                  <a:srgbClr val="7030A0"/>
                </a:solidFill>
                <a:latin typeface="Consolas" panose="020B0609020204030204" pitchFamily="49" charset="0"/>
                <a:cs typeface="Consolas" panose="020B0609020204030204" pitchFamily="49" charset="0"/>
              </a:rPr>
              <a:t>3</a:t>
            </a:r>
            <a:r>
              <a:rPr lang="en-US" sz="2000" dirty="0">
                <a:solidFill>
                  <a:srgbClr val="0000FF"/>
                </a:solidFill>
                <a:latin typeface="Consolas" panose="020B0609020204030204" pitchFamily="49" charset="0"/>
                <a:cs typeface="Consolas" panose="020B0609020204030204" pitchFamily="49" charset="0"/>
              </a:rPr>
              <a:t>:</a:t>
            </a:r>
            <a:r>
              <a:rPr lang="en-US" sz="2000" dirty="0">
                <a:solidFill>
                  <a:srgbClr val="7030A0"/>
                </a:solidFill>
                <a:latin typeface="Consolas" panose="020B0609020204030204" pitchFamily="49" charset="0"/>
                <a:cs typeface="Consolas" panose="020B0609020204030204" pitchFamily="49" charset="0"/>
              </a:rPr>
              <a:t>0</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 in </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			</a:t>
            </a:r>
            <a:r>
              <a:rPr lang="en-US" sz="2000" i="1" dirty="0">
                <a:solidFill>
                  <a:srgbClr val="008000"/>
                </a:solidFill>
                <a:latin typeface="Consolas" panose="020B0609020204030204" pitchFamily="49" charset="0"/>
                <a:cs typeface="Consolas" panose="020B0609020204030204" pitchFamily="49" charset="0"/>
              </a:rPr>
              <a:t>// 4-bit input</a:t>
            </a:r>
          </a:p>
          <a:p>
            <a:pPr>
              <a:lnSpc>
                <a:spcPct val="0"/>
              </a:lnSpc>
              <a:spcBef>
                <a:spcPct val="80000"/>
              </a:spcBef>
            </a:pPr>
            <a:r>
              <a:rPr lang="en-US" sz="2000" dirty="0">
                <a:latin typeface="Consolas" panose="020B0609020204030204" pitchFamily="49" charset="0"/>
                <a:cs typeface="Consolas" panose="020B0609020204030204" pitchFamily="49" charset="0"/>
              </a:rPr>
              <a:t>  </a:t>
            </a:r>
            <a:r>
              <a:rPr lang="en-US" sz="2000" b="1" dirty="0">
                <a:solidFill>
                  <a:srgbClr val="C00000"/>
                </a:solidFill>
                <a:latin typeface="Consolas" panose="020B0609020204030204" pitchFamily="49" charset="0"/>
                <a:cs typeface="Consolas" panose="020B0609020204030204" pitchFamily="49" charset="0"/>
              </a:rPr>
              <a:t>output</a:t>
            </a:r>
            <a:r>
              <a:rPr lang="en-US" sz="2000" dirty="0">
                <a:latin typeface="Consolas" panose="020B0609020204030204" pitchFamily="49" charset="0"/>
                <a:cs typeface="Consolas" panose="020B0609020204030204" pitchFamily="49" charset="0"/>
              </a:rPr>
              <a:t>      </a:t>
            </a:r>
            <a:r>
              <a:rPr lang="en-US" sz="2000" dirty="0" err="1">
                <a:latin typeface="Consolas" panose="020B0609020204030204" pitchFamily="49" charset="0"/>
                <a:cs typeface="Consolas" panose="020B0609020204030204" pitchFamily="49" charset="0"/>
              </a:rPr>
              <a:t>isprime</a:t>
            </a:r>
            <a:r>
              <a:rPr lang="en-US" sz="2000" dirty="0">
                <a:latin typeface="Consolas" panose="020B0609020204030204" pitchFamily="49" charset="0"/>
                <a:cs typeface="Consolas" panose="020B0609020204030204" pitchFamily="49" charset="0"/>
              </a:rPr>
              <a:t> </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	</a:t>
            </a:r>
            <a:r>
              <a:rPr lang="en-US" sz="2000" i="1" dirty="0">
                <a:solidFill>
                  <a:srgbClr val="008000"/>
                </a:solidFill>
                <a:latin typeface="Consolas" panose="020B0609020204030204" pitchFamily="49" charset="0"/>
                <a:cs typeface="Consolas" panose="020B0609020204030204" pitchFamily="49" charset="0"/>
              </a:rPr>
              <a:t>// true if input is prime</a:t>
            </a:r>
          </a:p>
          <a:p>
            <a:pPr>
              <a:lnSpc>
                <a:spcPct val="0"/>
              </a:lnSpc>
              <a:spcBef>
                <a:spcPct val="80000"/>
              </a:spcBef>
            </a:pPr>
            <a:r>
              <a:rPr lang="en-US" sz="2000" dirty="0">
                <a:latin typeface="Consolas" panose="020B0609020204030204" pitchFamily="49" charset="0"/>
                <a:cs typeface="Consolas" panose="020B0609020204030204" pitchFamily="49" charset="0"/>
              </a:rPr>
              <a:t>  </a:t>
            </a:r>
            <a:r>
              <a:rPr lang="en-US" sz="2000" b="1" dirty="0" err="1">
                <a:solidFill>
                  <a:srgbClr val="C00000"/>
                </a:solidFill>
                <a:latin typeface="Consolas" panose="020B0609020204030204" pitchFamily="49" charset="0"/>
                <a:cs typeface="Consolas" panose="020B0609020204030204" pitchFamily="49" charset="0"/>
              </a:rPr>
              <a:t>reg</a:t>
            </a:r>
            <a:r>
              <a:rPr lang="en-US" sz="2000" dirty="0">
                <a:latin typeface="Consolas" panose="020B0609020204030204" pitchFamily="49" charset="0"/>
                <a:cs typeface="Consolas" panose="020B0609020204030204" pitchFamily="49" charset="0"/>
              </a:rPr>
              <a:t>         </a:t>
            </a:r>
            <a:r>
              <a:rPr lang="en-US" sz="2000" dirty="0" err="1">
                <a:latin typeface="Consolas" panose="020B0609020204030204" pitchFamily="49" charset="0"/>
                <a:cs typeface="Consolas" panose="020B0609020204030204" pitchFamily="49" charset="0"/>
              </a:rPr>
              <a:t>isprime</a:t>
            </a:r>
            <a:r>
              <a:rPr lang="en-US" sz="2000" dirty="0">
                <a:latin typeface="Consolas" panose="020B0609020204030204" pitchFamily="49" charset="0"/>
                <a:cs typeface="Consolas" panose="020B0609020204030204" pitchFamily="49" charset="0"/>
              </a:rPr>
              <a:t> </a:t>
            </a:r>
            <a:r>
              <a:rPr lang="en-US" sz="2000" dirty="0">
                <a:solidFill>
                  <a:srgbClr val="0000FF"/>
                </a:solidFill>
                <a:latin typeface="Consolas" panose="020B0609020204030204" pitchFamily="49" charset="0"/>
                <a:cs typeface="Consolas" panose="020B0609020204030204" pitchFamily="49" charset="0"/>
              </a:rPr>
              <a:t>;</a:t>
            </a:r>
          </a:p>
          <a:p>
            <a:pPr>
              <a:lnSpc>
                <a:spcPct val="0"/>
              </a:lnSpc>
              <a:spcBef>
                <a:spcPct val="80000"/>
              </a:spcBef>
            </a:pPr>
            <a:endParaRPr lang="en-US" sz="2000" dirty="0">
              <a:latin typeface="Consolas" panose="020B0609020204030204" pitchFamily="49" charset="0"/>
              <a:cs typeface="Consolas" panose="020B0609020204030204" pitchFamily="49" charset="0"/>
            </a:endParaRPr>
          </a:p>
          <a:p>
            <a:pPr>
              <a:lnSpc>
                <a:spcPct val="0"/>
              </a:lnSpc>
              <a:spcBef>
                <a:spcPct val="80000"/>
              </a:spcBef>
            </a:pPr>
            <a:r>
              <a:rPr lang="en-US" sz="2000" dirty="0">
                <a:latin typeface="Consolas" panose="020B0609020204030204" pitchFamily="49" charset="0"/>
                <a:cs typeface="Consolas" panose="020B0609020204030204" pitchFamily="49" charset="0"/>
              </a:rPr>
              <a:t>  </a:t>
            </a:r>
            <a:r>
              <a:rPr lang="en-US" sz="2000" b="1" dirty="0">
                <a:solidFill>
                  <a:srgbClr val="C00000"/>
                </a:solidFill>
                <a:latin typeface="Consolas" panose="020B0609020204030204" pitchFamily="49" charset="0"/>
                <a:cs typeface="Consolas" panose="020B0609020204030204" pitchFamily="49" charset="0"/>
              </a:rPr>
              <a:t>always</a:t>
            </a:r>
            <a:r>
              <a:rPr lang="en-US" sz="2000" dirty="0">
                <a:solidFill>
                  <a:srgbClr val="C00000"/>
                </a:solidFill>
                <a:latin typeface="Consolas" panose="020B0609020204030204" pitchFamily="49" charset="0"/>
                <a:cs typeface="Consolas" panose="020B0609020204030204" pitchFamily="49" charset="0"/>
              </a:rPr>
              <a:t> </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in</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 </a:t>
            </a:r>
            <a:r>
              <a:rPr lang="en-US" sz="2000" b="1" dirty="0">
                <a:solidFill>
                  <a:srgbClr val="C00000"/>
                </a:solidFill>
                <a:latin typeface="Consolas" panose="020B0609020204030204" pitchFamily="49" charset="0"/>
                <a:cs typeface="Consolas" panose="020B0609020204030204" pitchFamily="49" charset="0"/>
              </a:rPr>
              <a:t>begin</a:t>
            </a:r>
          </a:p>
          <a:p>
            <a:pPr>
              <a:lnSpc>
                <a:spcPct val="0"/>
              </a:lnSpc>
              <a:spcBef>
                <a:spcPct val="80000"/>
              </a:spcBef>
            </a:pPr>
            <a:r>
              <a:rPr lang="en-US" sz="2000" dirty="0">
                <a:latin typeface="Consolas" panose="020B0609020204030204" pitchFamily="49" charset="0"/>
                <a:cs typeface="Consolas" panose="020B0609020204030204" pitchFamily="49" charset="0"/>
              </a:rPr>
              <a:t>    </a:t>
            </a:r>
            <a:r>
              <a:rPr lang="en-US" sz="2000" b="1" dirty="0">
                <a:solidFill>
                  <a:srgbClr val="C00000"/>
                </a:solidFill>
                <a:latin typeface="Consolas" panose="020B0609020204030204" pitchFamily="49" charset="0"/>
                <a:cs typeface="Consolas" panose="020B0609020204030204" pitchFamily="49" charset="0"/>
              </a:rPr>
              <a:t>case</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in</a:t>
            </a:r>
            <a:r>
              <a:rPr lang="en-US" sz="2000" dirty="0">
                <a:solidFill>
                  <a:srgbClr val="0000FF"/>
                </a:solidFill>
                <a:latin typeface="Consolas" panose="020B0609020204030204" pitchFamily="49" charset="0"/>
                <a:cs typeface="Consolas" panose="020B0609020204030204" pitchFamily="49" charset="0"/>
              </a:rPr>
              <a:t>)</a:t>
            </a:r>
          </a:p>
          <a:p>
            <a:pPr>
              <a:lnSpc>
                <a:spcPct val="0"/>
              </a:lnSpc>
              <a:spcBef>
                <a:spcPct val="80000"/>
              </a:spcBef>
            </a:pPr>
            <a:r>
              <a:rPr lang="en-US" sz="2000" dirty="0">
                <a:latin typeface="Consolas" panose="020B0609020204030204" pitchFamily="49" charset="0"/>
                <a:cs typeface="Consolas" panose="020B0609020204030204" pitchFamily="49" charset="0"/>
              </a:rPr>
              <a:t>	  </a:t>
            </a:r>
            <a:r>
              <a:rPr lang="en-US" sz="2000" dirty="0">
                <a:solidFill>
                  <a:srgbClr val="7030A0"/>
                </a:solidFill>
                <a:latin typeface="Consolas" panose="020B0609020204030204" pitchFamily="49" charset="0"/>
                <a:cs typeface="Consolas" panose="020B0609020204030204" pitchFamily="49" charset="0"/>
              </a:rPr>
              <a:t>1</a:t>
            </a:r>
            <a:r>
              <a:rPr lang="en-US" sz="2000" dirty="0">
                <a:solidFill>
                  <a:srgbClr val="0000FF"/>
                </a:solidFill>
                <a:latin typeface="Consolas" panose="020B0609020204030204" pitchFamily="49" charset="0"/>
                <a:cs typeface="Consolas" panose="020B0609020204030204" pitchFamily="49" charset="0"/>
              </a:rPr>
              <a:t>,</a:t>
            </a:r>
            <a:r>
              <a:rPr lang="en-US" sz="2000" dirty="0">
                <a:solidFill>
                  <a:srgbClr val="7030A0"/>
                </a:solidFill>
                <a:latin typeface="Consolas" panose="020B0609020204030204" pitchFamily="49" charset="0"/>
                <a:cs typeface="Consolas" panose="020B0609020204030204" pitchFamily="49" charset="0"/>
              </a:rPr>
              <a:t>2</a:t>
            </a:r>
            <a:r>
              <a:rPr lang="en-US" sz="2000" dirty="0">
                <a:solidFill>
                  <a:srgbClr val="0000FF"/>
                </a:solidFill>
                <a:latin typeface="Consolas" panose="020B0609020204030204" pitchFamily="49" charset="0"/>
                <a:cs typeface="Consolas" panose="020B0609020204030204" pitchFamily="49" charset="0"/>
              </a:rPr>
              <a:t>,</a:t>
            </a:r>
            <a:r>
              <a:rPr lang="en-US" sz="2000" dirty="0">
                <a:solidFill>
                  <a:srgbClr val="7030A0"/>
                </a:solidFill>
                <a:latin typeface="Consolas" panose="020B0609020204030204" pitchFamily="49" charset="0"/>
                <a:cs typeface="Consolas" panose="020B0609020204030204" pitchFamily="49" charset="0"/>
              </a:rPr>
              <a:t>3</a:t>
            </a:r>
            <a:r>
              <a:rPr lang="en-US" sz="2000" dirty="0">
                <a:solidFill>
                  <a:srgbClr val="0000FF"/>
                </a:solidFill>
                <a:latin typeface="Consolas" panose="020B0609020204030204" pitchFamily="49" charset="0"/>
                <a:cs typeface="Consolas" panose="020B0609020204030204" pitchFamily="49" charset="0"/>
              </a:rPr>
              <a:t>,</a:t>
            </a:r>
            <a:r>
              <a:rPr lang="en-US" sz="2000" dirty="0">
                <a:solidFill>
                  <a:srgbClr val="7030A0"/>
                </a:solidFill>
                <a:latin typeface="Consolas" panose="020B0609020204030204" pitchFamily="49" charset="0"/>
                <a:cs typeface="Consolas" panose="020B0609020204030204" pitchFamily="49" charset="0"/>
              </a:rPr>
              <a:t>5</a:t>
            </a:r>
            <a:r>
              <a:rPr lang="en-US" sz="2000" dirty="0">
                <a:solidFill>
                  <a:srgbClr val="0000FF"/>
                </a:solidFill>
                <a:latin typeface="Consolas" panose="020B0609020204030204" pitchFamily="49" charset="0"/>
                <a:cs typeface="Consolas" panose="020B0609020204030204" pitchFamily="49" charset="0"/>
              </a:rPr>
              <a:t>,</a:t>
            </a:r>
            <a:r>
              <a:rPr lang="en-US" sz="2000" dirty="0">
                <a:solidFill>
                  <a:srgbClr val="7030A0"/>
                </a:solidFill>
                <a:latin typeface="Consolas" panose="020B0609020204030204" pitchFamily="49" charset="0"/>
                <a:cs typeface="Consolas" panose="020B0609020204030204" pitchFamily="49" charset="0"/>
              </a:rPr>
              <a:t>7</a:t>
            </a:r>
            <a:r>
              <a:rPr lang="en-US" sz="2000" dirty="0">
                <a:solidFill>
                  <a:srgbClr val="0000FF"/>
                </a:solidFill>
                <a:latin typeface="Consolas" panose="020B0609020204030204" pitchFamily="49" charset="0"/>
                <a:cs typeface="Consolas" panose="020B0609020204030204" pitchFamily="49" charset="0"/>
              </a:rPr>
              <a:t>,</a:t>
            </a:r>
            <a:r>
              <a:rPr lang="en-US" sz="2000" dirty="0">
                <a:solidFill>
                  <a:srgbClr val="7030A0"/>
                </a:solidFill>
                <a:latin typeface="Consolas" panose="020B0609020204030204" pitchFamily="49" charset="0"/>
                <a:cs typeface="Consolas" panose="020B0609020204030204" pitchFamily="49" charset="0"/>
              </a:rPr>
              <a:t>11</a:t>
            </a:r>
            <a:r>
              <a:rPr lang="en-US" sz="2000" dirty="0">
                <a:solidFill>
                  <a:srgbClr val="0000FF"/>
                </a:solidFill>
                <a:latin typeface="Consolas" panose="020B0609020204030204" pitchFamily="49" charset="0"/>
                <a:cs typeface="Consolas" panose="020B0609020204030204" pitchFamily="49" charset="0"/>
              </a:rPr>
              <a:t>,</a:t>
            </a:r>
            <a:r>
              <a:rPr lang="en-US" sz="2000" dirty="0">
                <a:solidFill>
                  <a:srgbClr val="7030A0"/>
                </a:solidFill>
                <a:latin typeface="Consolas" panose="020B0609020204030204" pitchFamily="49" charset="0"/>
                <a:cs typeface="Consolas" panose="020B0609020204030204" pitchFamily="49" charset="0"/>
              </a:rPr>
              <a:t>13</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 	</a:t>
            </a:r>
            <a:r>
              <a:rPr lang="en-US" sz="2000" dirty="0" err="1">
                <a:latin typeface="Consolas" panose="020B0609020204030204" pitchFamily="49" charset="0"/>
                <a:cs typeface="Consolas" panose="020B0609020204030204" pitchFamily="49" charset="0"/>
              </a:rPr>
              <a:t>isprime</a:t>
            </a:r>
            <a:r>
              <a:rPr lang="en-US" sz="2000" dirty="0">
                <a:latin typeface="Consolas" panose="020B0609020204030204" pitchFamily="49" charset="0"/>
                <a:cs typeface="Consolas" panose="020B0609020204030204" pitchFamily="49" charset="0"/>
              </a:rPr>
              <a:t> </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 </a:t>
            </a:r>
            <a:r>
              <a:rPr lang="en-US" sz="2000" dirty="0">
                <a:solidFill>
                  <a:srgbClr val="7030A0"/>
                </a:solidFill>
                <a:latin typeface="Consolas" panose="020B0609020204030204" pitchFamily="49" charset="0"/>
                <a:cs typeface="Consolas" panose="020B0609020204030204" pitchFamily="49" charset="0"/>
              </a:rPr>
              <a:t>1'b1</a:t>
            </a:r>
            <a:r>
              <a:rPr lang="en-US" sz="2000" dirty="0">
                <a:latin typeface="Consolas" panose="020B0609020204030204" pitchFamily="49" charset="0"/>
                <a:cs typeface="Consolas" panose="020B0609020204030204" pitchFamily="49" charset="0"/>
              </a:rPr>
              <a:t> ;</a:t>
            </a:r>
          </a:p>
          <a:p>
            <a:pPr>
              <a:lnSpc>
                <a:spcPct val="0"/>
              </a:lnSpc>
              <a:spcBef>
                <a:spcPct val="80000"/>
              </a:spcBef>
            </a:pPr>
            <a:r>
              <a:rPr lang="en-US" sz="2000" dirty="0">
                <a:latin typeface="Consolas" panose="020B0609020204030204" pitchFamily="49" charset="0"/>
                <a:cs typeface="Consolas" panose="020B0609020204030204" pitchFamily="49" charset="0"/>
              </a:rPr>
              <a:t>     </a:t>
            </a:r>
            <a:r>
              <a:rPr lang="en-US" sz="2000" b="1" dirty="0">
                <a:solidFill>
                  <a:srgbClr val="C00000"/>
                </a:solidFill>
                <a:latin typeface="Consolas" panose="020B0609020204030204" pitchFamily="49" charset="0"/>
                <a:cs typeface="Consolas" panose="020B0609020204030204" pitchFamily="49" charset="0"/>
              </a:rPr>
              <a:t>default</a:t>
            </a:r>
            <a:r>
              <a:rPr lang="en-US" sz="2000" dirty="0">
                <a:latin typeface="Consolas" panose="020B0609020204030204" pitchFamily="49" charset="0"/>
                <a:cs typeface="Consolas" panose="020B0609020204030204" pitchFamily="49" charset="0"/>
              </a:rPr>
              <a:t>:        	</a:t>
            </a:r>
            <a:r>
              <a:rPr lang="en-US" sz="2000" dirty="0" err="1">
                <a:latin typeface="Consolas" panose="020B0609020204030204" pitchFamily="49" charset="0"/>
                <a:cs typeface="Consolas" panose="020B0609020204030204" pitchFamily="49" charset="0"/>
              </a:rPr>
              <a:t>isprime</a:t>
            </a:r>
            <a:r>
              <a:rPr lang="en-US" sz="2000" dirty="0">
                <a:latin typeface="Consolas" panose="020B0609020204030204" pitchFamily="49" charset="0"/>
                <a:cs typeface="Consolas" panose="020B0609020204030204" pitchFamily="49" charset="0"/>
              </a:rPr>
              <a:t> </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 </a:t>
            </a:r>
            <a:r>
              <a:rPr lang="en-US" sz="2000" dirty="0">
                <a:solidFill>
                  <a:srgbClr val="7030A0"/>
                </a:solidFill>
                <a:latin typeface="Consolas" panose="020B0609020204030204" pitchFamily="49" charset="0"/>
                <a:cs typeface="Consolas" panose="020B0609020204030204" pitchFamily="49" charset="0"/>
              </a:rPr>
              <a:t>1'b0</a:t>
            </a:r>
            <a:r>
              <a:rPr lang="en-US" sz="2000" dirty="0">
                <a:latin typeface="Consolas" panose="020B0609020204030204" pitchFamily="49" charset="0"/>
                <a:cs typeface="Consolas" panose="020B0609020204030204" pitchFamily="49" charset="0"/>
              </a:rPr>
              <a:t> ;</a:t>
            </a:r>
          </a:p>
          <a:p>
            <a:pPr>
              <a:lnSpc>
                <a:spcPct val="0"/>
              </a:lnSpc>
              <a:spcBef>
                <a:spcPct val="80000"/>
              </a:spcBef>
            </a:pPr>
            <a:r>
              <a:rPr lang="en-US" sz="2000" dirty="0">
                <a:latin typeface="Consolas" panose="020B0609020204030204" pitchFamily="49" charset="0"/>
                <a:cs typeface="Consolas" panose="020B0609020204030204" pitchFamily="49" charset="0"/>
              </a:rPr>
              <a:t>    </a:t>
            </a:r>
            <a:r>
              <a:rPr lang="en-US" sz="2000" b="1" dirty="0" err="1">
                <a:solidFill>
                  <a:srgbClr val="C00000"/>
                </a:solidFill>
                <a:latin typeface="Consolas" panose="020B0609020204030204" pitchFamily="49" charset="0"/>
                <a:cs typeface="Consolas" panose="020B0609020204030204" pitchFamily="49" charset="0"/>
              </a:rPr>
              <a:t>endcase</a:t>
            </a:r>
            <a:endParaRPr lang="en-US" sz="2000" b="1" dirty="0">
              <a:solidFill>
                <a:srgbClr val="C00000"/>
              </a:solidFill>
              <a:latin typeface="Consolas" panose="020B0609020204030204" pitchFamily="49" charset="0"/>
              <a:cs typeface="Consolas" panose="020B0609020204030204" pitchFamily="49" charset="0"/>
            </a:endParaRPr>
          </a:p>
          <a:p>
            <a:pPr>
              <a:lnSpc>
                <a:spcPct val="0"/>
              </a:lnSpc>
              <a:spcBef>
                <a:spcPct val="80000"/>
              </a:spcBef>
            </a:pPr>
            <a:r>
              <a:rPr lang="en-US" sz="2000" dirty="0">
                <a:latin typeface="Consolas" panose="020B0609020204030204" pitchFamily="49" charset="0"/>
                <a:cs typeface="Consolas" panose="020B0609020204030204" pitchFamily="49" charset="0"/>
              </a:rPr>
              <a:t>  </a:t>
            </a:r>
            <a:r>
              <a:rPr lang="en-US" sz="2000" b="1" dirty="0">
                <a:solidFill>
                  <a:srgbClr val="C00000"/>
                </a:solidFill>
                <a:latin typeface="Consolas" panose="020B0609020204030204" pitchFamily="49" charset="0"/>
                <a:cs typeface="Consolas" panose="020B0609020204030204" pitchFamily="49" charset="0"/>
              </a:rPr>
              <a:t>end</a:t>
            </a:r>
          </a:p>
          <a:p>
            <a:pPr>
              <a:lnSpc>
                <a:spcPct val="0"/>
              </a:lnSpc>
              <a:spcBef>
                <a:spcPct val="80000"/>
              </a:spcBef>
            </a:pPr>
            <a:r>
              <a:rPr lang="en-US" sz="2000" b="1" dirty="0" err="1">
                <a:solidFill>
                  <a:srgbClr val="C00000"/>
                </a:solidFill>
                <a:latin typeface="Consolas" panose="020B0609020204030204" pitchFamily="49" charset="0"/>
                <a:cs typeface="Consolas" panose="020B0609020204030204" pitchFamily="49" charset="0"/>
              </a:rPr>
              <a:t>endmodule</a:t>
            </a:r>
            <a:endParaRPr lang="en-US" b="1" dirty="0">
              <a:solidFill>
                <a:srgbClr val="C00000"/>
              </a:solidFill>
              <a:latin typeface="Consolas" panose="020B0609020204030204" pitchFamily="49" charset="0"/>
              <a:cs typeface="Consolas" panose="020B0609020204030204" pitchFamily="49" charset="0"/>
            </a:endParaRPr>
          </a:p>
        </p:txBody>
      </p:sp>
      <p:sp>
        <p:nvSpPr>
          <p:cNvPr id="5" name="Title 1"/>
          <p:cNvSpPr>
            <a:spLocks noGrp="1"/>
          </p:cNvSpPr>
          <p:nvPr>
            <p:ph type="title"/>
          </p:nvPr>
        </p:nvSpPr>
        <p:spPr>
          <a:xfrm>
            <a:off x="449451" y="445207"/>
            <a:ext cx="8229600" cy="1143000"/>
          </a:xfrm>
        </p:spPr>
        <p:txBody>
          <a:bodyPr>
            <a:normAutofit fontScale="90000"/>
          </a:bodyPr>
          <a:lstStyle/>
          <a:p>
            <a:r>
              <a:rPr lang="en-US" dirty="0">
                <a:ea typeface="ＭＳ Ｐゴシック" pitchFamily="34" charset="-128"/>
              </a:rPr>
              <a:t>4-bit Prime Number Function in Verilog Code – Using case</a:t>
            </a:r>
            <a:endParaRPr lang="en-US" dirty="0"/>
          </a:p>
        </p:txBody>
      </p:sp>
      <p:sp>
        <p:nvSpPr>
          <p:cNvPr id="7" name="TextBox 6"/>
          <p:cNvSpPr txBox="1"/>
          <p:nvPr/>
        </p:nvSpPr>
        <p:spPr>
          <a:xfrm>
            <a:off x="6324600" y="6488668"/>
            <a:ext cx="1905000" cy="369332"/>
          </a:xfrm>
          <a:prstGeom prst="rect">
            <a:avLst/>
          </a:prstGeom>
          <a:noFill/>
        </p:spPr>
        <p:txBody>
          <a:bodyPr wrap="square" rtlCol="0">
            <a:spAutoFit/>
          </a:bodyPr>
          <a:lstStyle/>
          <a:p>
            <a:r>
              <a:rPr lang="en-US" dirty="0">
                <a:solidFill>
                  <a:schemeClr val="tx1">
                    <a:lumMod val="50000"/>
                    <a:lumOff val="50000"/>
                  </a:schemeClr>
                </a:solidFill>
              </a:rPr>
              <a:t>Text: Dally §7.1.2</a:t>
            </a:r>
          </a:p>
        </p:txBody>
      </p:sp>
      <p:sp>
        <p:nvSpPr>
          <p:cNvPr id="3" name="Slide Number Placeholder 2"/>
          <p:cNvSpPr>
            <a:spLocks noGrp="1"/>
          </p:cNvSpPr>
          <p:nvPr>
            <p:ph type="sldNum" sz="quarter" idx="12"/>
          </p:nvPr>
        </p:nvSpPr>
        <p:spPr/>
        <p:txBody>
          <a:bodyPr/>
          <a:lstStyle/>
          <a:p>
            <a:fld id="{91428E00-80DD-2147-9602-1B9AC9547B01}" type="slidenum">
              <a:rPr lang="en-US" smtClean="0"/>
              <a:t>59</a:t>
            </a:fld>
            <a:endParaRPr lang="en-US"/>
          </a:p>
        </p:txBody>
      </p:sp>
      <p:sp>
        <p:nvSpPr>
          <p:cNvPr id="6" name="Footer Placeholder 5">
            <a:extLst>
              <a:ext uri="{FF2B5EF4-FFF2-40B4-BE49-F238E27FC236}">
                <a16:creationId xmlns:a16="http://schemas.microsoft.com/office/drawing/2014/main" id="{AD25D099-00FB-B345-84ED-A55965F1B42A}"/>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3856341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p:txBody>
          <a:bodyPr/>
          <a:lstStyle/>
          <a:p>
            <a:r>
              <a:rPr lang="en-US" dirty="0">
                <a:ea typeface="ＭＳ Ｐゴシック" pitchFamily="34" charset="-128"/>
              </a:rPr>
              <a:t>Why Use Verilog?</a:t>
            </a:r>
          </a:p>
        </p:txBody>
      </p:sp>
      <p:sp>
        <p:nvSpPr>
          <p:cNvPr id="45060" name="Rectangle 3"/>
          <p:cNvSpPr>
            <a:spLocks noGrp="1" noChangeArrowheads="1"/>
          </p:cNvSpPr>
          <p:nvPr>
            <p:ph type="body" idx="1"/>
          </p:nvPr>
        </p:nvSpPr>
        <p:spPr>
          <a:xfrm>
            <a:off x="457200" y="1600200"/>
            <a:ext cx="8229600" cy="4495800"/>
          </a:xfrm>
        </p:spPr>
        <p:txBody>
          <a:bodyPr>
            <a:noAutofit/>
          </a:bodyPr>
          <a:lstStyle/>
          <a:p>
            <a:pPr>
              <a:lnSpc>
                <a:spcPct val="90000"/>
              </a:lnSpc>
            </a:pPr>
            <a:r>
              <a:rPr lang="en-US" dirty="0">
                <a:ea typeface="ＭＳ Ｐゴシック" pitchFamily="34" charset="-128"/>
              </a:rPr>
              <a:t>Verilog can be used as an input to:</a:t>
            </a:r>
          </a:p>
          <a:p>
            <a:pPr lvl="1">
              <a:lnSpc>
                <a:spcPct val="90000"/>
              </a:lnSpc>
            </a:pPr>
            <a:r>
              <a:rPr lang="en-US" dirty="0">
                <a:ea typeface="ＭＳ Ｐゴシック" pitchFamily="34" charset="-128"/>
              </a:rPr>
              <a:t>Synthesis – implement hardware with gates, cells, or FPGAs</a:t>
            </a:r>
          </a:p>
          <a:p>
            <a:pPr lvl="1">
              <a:lnSpc>
                <a:spcPct val="90000"/>
              </a:lnSpc>
            </a:pPr>
            <a:r>
              <a:rPr lang="en-US" dirty="0">
                <a:ea typeface="ＭＳ Ｐゴシック" pitchFamily="34" charset="-128"/>
              </a:rPr>
              <a:t>Simulation – see what your hardware will do before you build it</a:t>
            </a:r>
          </a:p>
        </p:txBody>
      </p:sp>
      <p:sp>
        <p:nvSpPr>
          <p:cNvPr id="11" name="TextBox 10"/>
          <p:cNvSpPr txBox="1"/>
          <p:nvPr/>
        </p:nvSpPr>
        <p:spPr>
          <a:xfrm>
            <a:off x="6629400" y="6488668"/>
            <a:ext cx="1752600" cy="369332"/>
          </a:xfrm>
          <a:prstGeom prst="rect">
            <a:avLst/>
          </a:prstGeom>
          <a:noFill/>
        </p:spPr>
        <p:txBody>
          <a:bodyPr wrap="square" rtlCol="0">
            <a:spAutoFit/>
          </a:bodyPr>
          <a:lstStyle/>
          <a:p>
            <a:r>
              <a:rPr lang="en-US" dirty="0">
                <a:solidFill>
                  <a:schemeClr val="tx1">
                    <a:lumMod val="50000"/>
                    <a:lumOff val="50000"/>
                  </a:schemeClr>
                </a:solidFill>
              </a:rPr>
              <a:t>Text: Dally §1.5</a:t>
            </a:r>
          </a:p>
        </p:txBody>
      </p:sp>
      <p:sp>
        <p:nvSpPr>
          <p:cNvPr id="2" name="Slide Number Placeholder 1"/>
          <p:cNvSpPr>
            <a:spLocks noGrp="1"/>
          </p:cNvSpPr>
          <p:nvPr>
            <p:ph type="sldNum" sz="quarter" idx="12"/>
          </p:nvPr>
        </p:nvSpPr>
        <p:spPr/>
        <p:txBody>
          <a:bodyPr/>
          <a:lstStyle/>
          <a:p>
            <a:fld id="{6F344C7A-0D93-FE43-BBB8-6C733ACB5A1E}" type="slidenum">
              <a:rPr lang="en-US" smtClean="0"/>
              <a:t>6</a:t>
            </a:fld>
            <a:endParaRPr lang="en-US"/>
          </a:p>
        </p:txBody>
      </p:sp>
      <p:sp>
        <p:nvSpPr>
          <p:cNvPr id="4" name="Footer Placeholder 3">
            <a:extLst>
              <a:ext uri="{FF2B5EF4-FFF2-40B4-BE49-F238E27FC236}">
                <a16:creationId xmlns:a16="http://schemas.microsoft.com/office/drawing/2014/main" id="{B0345D47-B2F1-BE41-9927-36F3BA05F0C7}"/>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37285531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1447471" y="4648199"/>
            <a:ext cx="686129" cy="264212"/>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1447473" y="3733799"/>
            <a:ext cx="941082" cy="287863"/>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28600"/>
            <a:ext cx="8229600" cy="1143000"/>
          </a:xfrm>
        </p:spPr>
        <p:txBody>
          <a:bodyPr>
            <a:normAutofit/>
          </a:bodyPr>
          <a:lstStyle/>
          <a:p>
            <a:r>
              <a:rPr lang="en-US" dirty="0"/>
              <a:t>Q: When do you need begin / end?</a:t>
            </a:r>
          </a:p>
        </p:txBody>
      </p:sp>
      <p:sp>
        <p:nvSpPr>
          <p:cNvPr id="3" name="Content Placeholder 2"/>
          <p:cNvSpPr>
            <a:spLocks noGrp="1"/>
          </p:cNvSpPr>
          <p:nvPr>
            <p:ph idx="1"/>
          </p:nvPr>
        </p:nvSpPr>
        <p:spPr>
          <a:xfrm>
            <a:off x="457200" y="1447800"/>
            <a:ext cx="8229600" cy="1891724"/>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dirty="0"/>
              <a:t>If you want </a:t>
            </a:r>
            <a:r>
              <a:rPr lang="en-US" sz="2800" u="sng" dirty="0"/>
              <a:t>more than one</a:t>
            </a:r>
            <a:r>
              <a:rPr lang="en-US" sz="2800" dirty="0"/>
              <a:t> statement to be “evaluated” based upon same condition, then you group those statements in ”begin” and “end”:</a:t>
            </a:r>
          </a:p>
        </p:txBody>
      </p:sp>
      <p:sp>
        <p:nvSpPr>
          <p:cNvPr id="4" name="Slide Number Placeholder 3"/>
          <p:cNvSpPr>
            <a:spLocks noGrp="1"/>
          </p:cNvSpPr>
          <p:nvPr>
            <p:ph type="sldNum" sz="quarter" idx="12"/>
          </p:nvPr>
        </p:nvSpPr>
        <p:spPr/>
        <p:txBody>
          <a:bodyPr/>
          <a:lstStyle/>
          <a:p>
            <a:fld id="{91428E00-80DD-2147-9602-1B9AC9547B01}" type="slidenum">
              <a:rPr lang="en-US" smtClean="0"/>
              <a:pPr/>
              <a:t>60</a:t>
            </a:fld>
            <a:endParaRPr lang="en-US"/>
          </a:p>
        </p:txBody>
      </p:sp>
      <p:sp>
        <p:nvSpPr>
          <p:cNvPr id="5" name="TextBox 4"/>
          <p:cNvSpPr txBox="1"/>
          <p:nvPr/>
        </p:nvSpPr>
        <p:spPr>
          <a:xfrm>
            <a:off x="644322" y="3047999"/>
            <a:ext cx="3570208" cy="3477875"/>
          </a:xfrm>
          <a:prstGeom prst="rect">
            <a:avLst/>
          </a:prstGeom>
          <a:noFill/>
        </p:spPr>
        <p:txBody>
          <a:bodyPr wrap="none" rtlCol="0">
            <a:spAutoFit/>
          </a:bodyPr>
          <a:lstStyle/>
          <a:p>
            <a:r>
              <a:rPr lang="en-US" sz="2000" dirty="0">
                <a:latin typeface="Consolas" charset="0"/>
                <a:ea typeface="Consolas" charset="0"/>
                <a:cs typeface="Consolas" charset="0"/>
              </a:rPr>
              <a:t> </a:t>
            </a:r>
            <a:r>
              <a:rPr lang="en-US" sz="2000" b="1" dirty="0">
                <a:solidFill>
                  <a:srgbClr val="C00000"/>
                </a:solidFill>
                <a:latin typeface="Consolas" charset="0"/>
                <a:ea typeface="Consolas" charset="0"/>
                <a:cs typeface="Consolas" charset="0"/>
              </a:rPr>
              <a:t>always</a:t>
            </a:r>
            <a:r>
              <a:rPr lang="en-US" sz="2000" dirty="0">
                <a:solidFill>
                  <a:srgbClr val="C00000"/>
                </a:solidFill>
                <a:latin typeface="Consolas" charset="0"/>
                <a:ea typeface="Consolas" charset="0"/>
                <a:cs typeface="Consolas" charset="0"/>
              </a:rPr>
              <a:t> </a:t>
            </a:r>
            <a:r>
              <a:rPr lang="en-US" sz="2000" dirty="0">
                <a:solidFill>
                  <a:srgbClr val="0000FF"/>
                </a:solidFill>
                <a:latin typeface="Consolas" charset="0"/>
                <a:ea typeface="Consolas" charset="0"/>
                <a:cs typeface="Consolas" charset="0"/>
              </a:rPr>
              <a:t>@(</a:t>
            </a:r>
            <a:r>
              <a:rPr lang="en-US" sz="2000" dirty="0" err="1">
                <a:latin typeface="Consolas" charset="0"/>
                <a:ea typeface="Consolas" charset="0"/>
                <a:cs typeface="Consolas" charset="0"/>
              </a:rPr>
              <a:t>sel</a:t>
            </a:r>
            <a:r>
              <a:rPr lang="en-US" sz="2000" dirty="0">
                <a:latin typeface="Consolas" charset="0"/>
                <a:ea typeface="Consolas" charset="0"/>
                <a:cs typeface="Consolas" charset="0"/>
              </a:rPr>
              <a:t> </a:t>
            </a:r>
            <a:r>
              <a:rPr lang="en-US" sz="2000" b="1" dirty="0">
                <a:solidFill>
                  <a:srgbClr val="C00000"/>
                </a:solidFill>
                <a:latin typeface="Consolas" charset="0"/>
                <a:ea typeface="Consolas" charset="0"/>
                <a:cs typeface="Consolas" charset="0"/>
              </a:rPr>
              <a:t>or</a:t>
            </a:r>
            <a:r>
              <a:rPr lang="en-US" sz="2000" dirty="0">
                <a:solidFill>
                  <a:srgbClr val="C00000"/>
                </a:solidFill>
                <a:latin typeface="Consolas" charset="0"/>
                <a:ea typeface="Consolas" charset="0"/>
                <a:cs typeface="Consolas" charset="0"/>
              </a:rPr>
              <a:t> </a:t>
            </a:r>
            <a:r>
              <a:rPr lang="en-US" sz="2000" dirty="0">
                <a:latin typeface="Consolas" charset="0"/>
                <a:ea typeface="Consolas" charset="0"/>
                <a:cs typeface="Consolas" charset="0"/>
              </a:rPr>
              <a:t>A </a:t>
            </a:r>
            <a:r>
              <a:rPr lang="en-US" sz="2000" b="1" dirty="0">
                <a:solidFill>
                  <a:srgbClr val="C00000"/>
                </a:solidFill>
                <a:latin typeface="Consolas" charset="0"/>
                <a:ea typeface="Consolas" charset="0"/>
                <a:cs typeface="Consolas" charset="0"/>
              </a:rPr>
              <a:t>or</a:t>
            </a:r>
            <a:r>
              <a:rPr lang="en-US" sz="2000" dirty="0">
                <a:solidFill>
                  <a:srgbClr val="C00000"/>
                </a:solidFill>
                <a:latin typeface="Consolas" charset="0"/>
                <a:ea typeface="Consolas" charset="0"/>
                <a:cs typeface="Consolas" charset="0"/>
              </a:rPr>
              <a:t> </a:t>
            </a:r>
            <a:r>
              <a:rPr lang="en-US" sz="2000" dirty="0">
                <a:latin typeface="Consolas" charset="0"/>
                <a:ea typeface="Consolas" charset="0"/>
                <a:cs typeface="Consolas" charset="0"/>
              </a:rPr>
              <a:t>B</a:t>
            </a:r>
            <a:r>
              <a:rPr lang="en-US" sz="2000" dirty="0">
                <a:solidFill>
                  <a:srgbClr val="0000FF"/>
                </a:solidFill>
                <a:latin typeface="Consolas" charset="0"/>
                <a:ea typeface="Consolas" charset="0"/>
                <a:cs typeface="Consolas" charset="0"/>
              </a:rPr>
              <a:t>)</a:t>
            </a:r>
            <a:endParaRPr lang="en-US" sz="2000" b="1" dirty="0">
              <a:solidFill>
                <a:srgbClr val="C00000"/>
              </a:solidFill>
              <a:latin typeface="Consolas" charset="0"/>
              <a:ea typeface="Consolas" charset="0"/>
              <a:cs typeface="Consolas" charset="0"/>
            </a:endParaRPr>
          </a:p>
          <a:p>
            <a:r>
              <a:rPr lang="en-US" sz="2000" dirty="0">
                <a:latin typeface="Consolas" charset="0"/>
                <a:ea typeface="Consolas" charset="0"/>
                <a:cs typeface="Consolas" charset="0"/>
              </a:rPr>
              <a:t>    </a:t>
            </a:r>
            <a:r>
              <a:rPr lang="en-US" sz="2000" b="1" dirty="0">
                <a:solidFill>
                  <a:srgbClr val="C00000"/>
                </a:solidFill>
                <a:latin typeface="Consolas" charset="0"/>
                <a:ea typeface="Consolas" charset="0"/>
                <a:cs typeface="Consolas" charset="0"/>
              </a:rPr>
              <a:t>if</a:t>
            </a:r>
            <a:r>
              <a:rPr lang="en-US" sz="2000" dirty="0">
                <a:solidFill>
                  <a:srgbClr val="C00000"/>
                </a:solidFill>
                <a:latin typeface="Consolas" charset="0"/>
                <a:ea typeface="Consolas" charset="0"/>
                <a:cs typeface="Consolas" charset="0"/>
              </a:rPr>
              <a:t> </a:t>
            </a:r>
            <a:r>
              <a:rPr lang="en-US" sz="2000" dirty="0">
                <a:solidFill>
                  <a:srgbClr val="0000FF"/>
                </a:solidFill>
                <a:latin typeface="Consolas" charset="0"/>
                <a:ea typeface="Consolas" charset="0"/>
                <a:cs typeface="Consolas" charset="0"/>
              </a:rPr>
              <a:t>(</a:t>
            </a:r>
            <a:r>
              <a:rPr lang="en-US" sz="2000" dirty="0" err="1">
                <a:latin typeface="Consolas" charset="0"/>
                <a:ea typeface="Consolas" charset="0"/>
                <a:cs typeface="Consolas" charset="0"/>
              </a:rPr>
              <a:t>sel</a:t>
            </a:r>
            <a:r>
              <a:rPr lang="en-US" sz="2000" dirty="0">
                <a:latin typeface="Consolas" charset="0"/>
                <a:ea typeface="Consolas" charset="0"/>
                <a:cs typeface="Consolas" charset="0"/>
              </a:rPr>
              <a:t> </a:t>
            </a:r>
            <a:r>
              <a:rPr lang="en-US" sz="2000" dirty="0">
                <a:solidFill>
                  <a:srgbClr val="0000FF"/>
                </a:solidFill>
                <a:latin typeface="Consolas" charset="0"/>
                <a:ea typeface="Consolas" charset="0"/>
                <a:cs typeface="Consolas" charset="0"/>
              </a:rPr>
              <a:t>==</a:t>
            </a:r>
            <a:r>
              <a:rPr lang="en-US" sz="2000" dirty="0">
                <a:latin typeface="Consolas" charset="0"/>
                <a:ea typeface="Consolas" charset="0"/>
                <a:cs typeface="Consolas" charset="0"/>
              </a:rPr>
              <a:t> </a:t>
            </a:r>
            <a:r>
              <a:rPr lang="en-US" sz="2000" dirty="0">
                <a:solidFill>
                  <a:srgbClr val="7030A0"/>
                </a:solidFill>
                <a:latin typeface="Consolas" charset="0"/>
                <a:ea typeface="Consolas" charset="0"/>
                <a:cs typeface="Consolas" charset="0"/>
              </a:rPr>
              <a:t>1'b0</a:t>
            </a:r>
            <a:r>
              <a:rPr lang="en-US" sz="2000" dirty="0">
                <a:solidFill>
                  <a:srgbClr val="0000FF"/>
                </a:solidFill>
                <a:latin typeface="Consolas" charset="0"/>
                <a:ea typeface="Consolas" charset="0"/>
                <a:cs typeface="Consolas" charset="0"/>
              </a:rPr>
              <a:t>)</a:t>
            </a:r>
          </a:p>
          <a:p>
            <a:r>
              <a:rPr lang="en-US" sz="2000" b="1" dirty="0">
                <a:solidFill>
                  <a:srgbClr val="0000FF"/>
                </a:solidFill>
                <a:latin typeface="Consolas" charset="0"/>
                <a:ea typeface="Consolas" charset="0"/>
                <a:cs typeface="Consolas" charset="0"/>
              </a:rPr>
              <a:t>      </a:t>
            </a:r>
            <a:r>
              <a:rPr lang="en-US" sz="2000" b="1" dirty="0">
                <a:solidFill>
                  <a:srgbClr val="C00000"/>
                </a:solidFill>
                <a:latin typeface="Consolas" charset="0"/>
                <a:ea typeface="Consolas" charset="0"/>
                <a:cs typeface="Consolas" charset="0"/>
              </a:rPr>
              <a:t>begin</a:t>
            </a:r>
          </a:p>
          <a:p>
            <a:r>
              <a:rPr lang="en-US" sz="2000" dirty="0">
                <a:latin typeface="Consolas" charset="0"/>
                <a:ea typeface="Consolas" charset="0"/>
                <a:cs typeface="Consolas" charset="0"/>
              </a:rPr>
              <a:t>        Y </a:t>
            </a:r>
            <a:r>
              <a:rPr lang="en-US" sz="2000" dirty="0">
                <a:solidFill>
                  <a:srgbClr val="0000FF"/>
                </a:solidFill>
                <a:latin typeface="Consolas" charset="0"/>
                <a:ea typeface="Consolas" charset="0"/>
                <a:cs typeface="Consolas" charset="0"/>
              </a:rPr>
              <a:t>=</a:t>
            </a:r>
            <a:r>
              <a:rPr lang="en-US" sz="2000" dirty="0">
                <a:latin typeface="Consolas" charset="0"/>
                <a:ea typeface="Consolas" charset="0"/>
                <a:cs typeface="Consolas" charset="0"/>
              </a:rPr>
              <a:t> A</a:t>
            </a:r>
            <a:r>
              <a:rPr lang="en-US" sz="2000" dirty="0">
                <a:solidFill>
                  <a:srgbClr val="0000FF"/>
                </a:solidFill>
                <a:latin typeface="Consolas" charset="0"/>
                <a:ea typeface="Consolas" charset="0"/>
                <a:cs typeface="Consolas" charset="0"/>
              </a:rPr>
              <a:t>;</a:t>
            </a:r>
          </a:p>
          <a:p>
            <a:r>
              <a:rPr lang="en-US" sz="2000" dirty="0">
                <a:solidFill>
                  <a:srgbClr val="0000FF"/>
                </a:solidFill>
                <a:latin typeface="Consolas" charset="0"/>
                <a:ea typeface="Consolas" charset="0"/>
                <a:cs typeface="Consolas" charset="0"/>
              </a:rPr>
              <a:t>        </a:t>
            </a:r>
            <a:r>
              <a:rPr lang="en-US" sz="2000" dirty="0">
                <a:latin typeface="Consolas" charset="0"/>
                <a:ea typeface="Consolas" charset="0"/>
                <a:cs typeface="Consolas" charset="0"/>
              </a:rPr>
              <a:t>Z</a:t>
            </a:r>
            <a:r>
              <a:rPr lang="en-US" sz="2000" dirty="0">
                <a:solidFill>
                  <a:srgbClr val="0000FF"/>
                </a:solidFill>
                <a:latin typeface="Consolas" charset="0"/>
                <a:ea typeface="Consolas" charset="0"/>
                <a:cs typeface="Consolas" charset="0"/>
              </a:rPr>
              <a:t> = </a:t>
            </a:r>
            <a:r>
              <a:rPr lang="en-US" sz="2000" dirty="0">
                <a:latin typeface="Consolas" charset="0"/>
                <a:ea typeface="Consolas" charset="0"/>
                <a:cs typeface="Consolas" charset="0"/>
              </a:rPr>
              <a:t>B</a:t>
            </a:r>
            <a:r>
              <a:rPr lang="en-US" sz="2000" dirty="0">
                <a:solidFill>
                  <a:srgbClr val="0000FF"/>
                </a:solidFill>
                <a:latin typeface="Consolas" charset="0"/>
                <a:ea typeface="Consolas" charset="0"/>
                <a:cs typeface="Consolas" charset="0"/>
              </a:rPr>
              <a:t>; </a:t>
            </a:r>
          </a:p>
          <a:p>
            <a:r>
              <a:rPr lang="en-US" sz="2000" dirty="0">
                <a:latin typeface="Consolas" charset="0"/>
                <a:ea typeface="Consolas" charset="0"/>
                <a:cs typeface="Consolas" charset="0"/>
              </a:rPr>
              <a:t>      </a:t>
            </a:r>
            <a:r>
              <a:rPr lang="en-US" sz="2000" b="1" dirty="0">
                <a:solidFill>
                  <a:srgbClr val="C00000"/>
                </a:solidFill>
                <a:latin typeface="Consolas" charset="0"/>
                <a:ea typeface="Consolas" charset="0"/>
                <a:cs typeface="Consolas" charset="0"/>
              </a:rPr>
              <a:t>end</a:t>
            </a:r>
            <a:r>
              <a:rPr lang="en-US" sz="2000" dirty="0">
                <a:solidFill>
                  <a:srgbClr val="C00000"/>
                </a:solidFill>
                <a:latin typeface="Consolas" charset="0"/>
                <a:ea typeface="Consolas" charset="0"/>
                <a:cs typeface="Consolas" charset="0"/>
              </a:rPr>
              <a:t> </a:t>
            </a:r>
          </a:p>
          <a:p>
            <a:r>
              <a:rPr lang="en-US" sz="2000" b="1" dirty="0">
                <a:solidFill>
                  <a:srgbClr val="C00000"/>
                </a:solidFill>
                <a:latin typeface="Consolas" charset="0"/>
                <a:ea typeface="Consolas" charset="0"/>
                <a:cs typeface="Consolas" charset="0"/>
              </a:rPr>
              <a:t>    else </a:t>
            </a:r>
          </a:p>
          <a:p>
            <a:r>
              <a:rPr lang="en-US" sz="2000" b="1" dirty="0">
                <a:solidFill>
                  <a:srgbClr val="C00000"/>
                </a:solidFill>
                <a:latin typeface="Consolas" charset="0"/>
                <a:ea typeface="Consolas" charset="0"/>
                <a:cs typeface="Consolas" charset="0"/>
              </a:rPr>
              <a:t>      begin</a:t>
            </a:r>
          </a:p>
          <a:p>
            <a:r>
              <a:rPr lang="en-US" sz="2000" dirty="0">
                <a:latin typeface="Consolas" charset="0"/>
                <a:ea typeface="Consolas" charset="0"/>
                <a:cs typeface="Consolas" charset="0"/>
              </a:rPr>
              <a:t>        Y </a:t>
            </a:r>
            <a:r>
              <a:rPr lang="en-US" sz="2000" dirty="0">
                <a:solidFill>
                  <a:srgbClr val="0000FF"/>
                </a:solidFill>
                <a:latin typeface="Consolas" charset="0"/>
                <a:ea typeface="Consolas" charset="0"/>
                <a:cs typeface="Consolas" charset="0"/>
              </a:rPr>
              <a:t>=</a:t>
            </a:r>
            <a:r>
              <a:rPr lang="en-US" sz="2000" dirty="0">
                <a:latin typeface="Consolas" charset="0"/>
                <a:ea typeface="Consolas" charset="0"/>
                <a:cs typeface="Consolas" charset="0"/>
              </a:rPr>
              <a:t> B</a:t>
            </a:r>
            <a:r>
              <a:rPr lang="en-US" sz="2000" dirty="0">
                <a:solidFill>
                  <a:srgbClr val="0000FF"/>
                </a:solidFill>
                <a:latin typeface="Consolas" charset="0"/>
                <a:ea typeface="Consolas" charset="0"/>
                <a:cs typeface="Consolas" charset="0"/>
              </a:rPr>
              <a:t>;</a:t>
            </a:r>
          </a:p>
          <a:p>
            <a:r>
              <a:rPr lang="en-US" sz="2000" dirty="0">
                <a:solidFill>
                  <a:srgbClr val="0000FF"/>
                </a:solidFill>
                <a:latin typeface="Consolas" charset="0"/>
                <a:ea typeface="Consolas" charset="0"/>
                <a:cs typeface="Consolas" charset="0"/>
              </a:rPr>
              <a:t>        </a:t>
            </a:r>
            <a:r>
              <a:rPr lang="en-US" sz="2000" dirty="0">
                <a:latin typeface="Consolas" charset="0"/>
                <a:ea typeface="Consolas" charset="0"/>
                <a:cs typeface="Consolas" charset="0"/>
              </a:rPr>
              <a:t>Z</a:t>
            </a:r>
            <a:r>
              <a:rPr lang="en-US" sz="2000" dirty="0">
                <a:solidFill>
                  <a:srgbClr val="0000FF"/>
                </a:solidFill>
                <a:latin typeface="Consolas" charset="0"/>
                <a:ea typeface="Consolas" charset="0"/>
                <a:cs typeface="Consolas" charset="0"/>
              </a:rPr>
              <a:t> = </a:t>
            </a:r>
            <a:r>
              <a:rPr lang="en-US" sz="2000" dirty="0">
                <a:latin typeface="Consolas" charset="0"/>
                <a:ea typeface="Consolas" charset="0"/>
                <a:cs typeface="Consolas" charset="0"/>
              </a:rPr>
              <a:t>A</a:t>
            </a:r>
            <a:r>
              <a:rPr lang="en-US" sz="2000" dirty="0">
                <a:solidFill>
                  <a:srgbClr val="0000FF"/>
                </a:solidFill>
                <a:latin typeface="Consolas" charset="0"/>
                <a:ea typeface="Consolas" charset="0"/>
                <a:cs typeface="Consolas" charset="0"/>
              </a:rPr>
              <a:t>;</a:t>
            </a:r>
          </a:p>
          <a:p>
            <a:r>
              <a:rPr lang="en-US" sz="2000" dirty="0">
                <a:latin typeface="Consolas" charset="0"/>
                <a:ea typeface="Consolas" charset="0"/>
                <a:cs typeface="Consolas" charset="0"/>
              </a:rPr>
              <a:t>      </a:t>
            </a:r>
            <a:r>
              <a:rPr lang="en-US" sz="2000" b="1" dirty="0">
                <a:solidFill>
                  <a:srgbClr val="C00000"/>
                </a:solidFill>
                <a:latin typeface="Consolas" charset="0"/>
                <a:ea typeface="Consolas" charset="0"/>
                <a:cs typeface="Consolas" charset="0"/>
              </a:rPr>
              <a:t>end</a:t>
            </a:r>
          </a:p>
        </p:txBody>
      </p:sp>
      <p:sp>
        <p:nvSpPr>
          <p:cNvPr id="6" name="Rounded Rectangle 5"/>
          <p:cNvSpPr/>
          <p:nvPr/>
        </p:nvSpPr>
        <p:spPr>
          <a:xfrm>
            <a:off x="4191000" y="3124199"/>
            <a:ext cx="823317" cy="291525"/>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flipV="1">
            <a:off x="5105401" y="3270611"/>
            <a:ext cx="1640833" cy="5988"/>
          </a:xfrm>
          <a:prstGeom prst="straightConnector1">
            <a:avLst/>
          </a:prstGeom>
          <a:ln w="31750">
            <a:tailEnd type="triangle" w="lg" len="med"/>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746234" y="2948343"/>
            <a:ext cx="2245366" cy="1200329"/>
          </a:xfrm>
          <a:prstGeom prst="rect">
            <a:avLst/>
          </a:prstGeom>
          <a:noFill/>
        </p:spPr>
        <p:txBody>
          <a:bodyPr wrap="square" rtlCol="0">
            <a:spAutoFit/>
          </a:bodyPr>
          <a:lstStyle/>
          <a:p>
            <a:r>
              <a:rPr lang="en-US" dirty="0"/>
              <a:t>We do NOT need “begin” here because “if/else” is a single </a:t>
            </a:r>
            <a:r>
              <a:rPr lang="en-US" i="1" dirty="0"/>
              <a:t>statement</a:t>
            </a:r>
          </a:p>
        </p:txBody>
      </p:sp>
      <p:cxnSp>
        <p:nvCxnSpPr>
          <p:cNvPr id="16" name="Straight Arrow Connector 15"/>
          <p:cNvCxnSpPr/>
          <p:nvPr/>
        </p:nvCxnSpPr>
        <p:spPr>
          <a:xfrm flipH="1" flipV="1">
            <a:off x="2388554" y="3862136"/>
            <a:ext cx="1406234" cy="9536"/>
          </a:xfrm>
          <a:prstGeom prst="straightConnector1">
            <a:avLst/>
          </a:prstGeom>
          <a:ln w="31750">
            <a:tailEnd type="triangle" w="lg" len="med"/>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906555" y="3687522"/>
            <a:ext cx="2570445" cy="1477328"/>
          </a:xfrm>
          <a:prstGeom prst="rect">
            <a:avLst/>
          </a:prstGeom>
          <a:noFill/>
        </p:spPr>
        <p:txBody>
          <a:bodyPr wrap="square" rtlCol="0">
            <a:spAutoFit/>
          </a:bodyPr>
          <a:lstStyle/>
          <a:p>
            <a:r>
              <a:rPr lang="en-US" dirty="0"/>
              <a:t>We DO need “begin/end” here because we want two statements “Y=A;” and “Z=B;” to be evaluated if </a:t>
            </a:r>
            <a:r>
              <a:rPr lang="en-US" dirty="0" err="1"/>
              <a:t>sel</a:t>
            </a:r>
            <a:r>
              <a:rPr lang="en-US" dirty="0"/>
              <a:t> == 1’b0.</a:t>
            </a:r>
          </a:p>
        </p:txBody>
      </p:sp>
      <p:cxnSp>
        <p:nvCxnSpPr>
          <p:cNvPr id="21" name="Straight Arrow Connector 20"/>
          <p:cNvCxnSpPr/>
          <p:nvPr/>
        </p:nvCxnSpPr>
        <p:spPr>
          <a:xfrm flipH="1">
            <a:off x="2423188" y="4141487"/>
            <a:ext cx="1371600" cy="634049"/>
          </a:xfrm>
          <a:prstGeom prst="straightConnector1">
            <a:avLst/>
          </a:prstGeom>
          <a:ln w="31750">
            <a:tailEnd type="triangle" w="lg" len="med"/>
          </a:ln>
        </p:spPr>
        <p:style>
          <a:lnRef idx="2">
            <a:schemeClr val="accent1"/>
          </a:lnRef>
          <a:fillRef idx="0">
            <a:schemeClr val="accent1"/>
          </a:fillRef>
          <a:effectRef idx="1">
            <a:schemeClr val="accent1"/>
          </a:effectRef>
          <a:fontRef idx="minor">
            <a:schemeClr val="tx1"/>
          </a:fontRef>
        </p:style>
      </p:cxnSp>
      <p:sp>
        <p:nvSpPr>
          <p:cNvPr id="9" name="Footer Placeholder 8">
            <a:extLst>
              <a:ext uri="{FF2B5EF4-FFF2-40B4-BE49-F238E27FC236}">
                <a16:creationId xmlns:a16="http://schemas.microsoft.com/office/drawing/2014/main" id="{22432A10-A173-E742-9903-745907D06C99}"/>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9273079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dirty="0"/>
              <a:t>Q: When do you need begin / end?</a:t>
            </a:r>
          </a:p>
        </p:txBody>
      </p:sp>
      <p:sp>
        <p:nvSpPr>
          <p:cNvPr id="3" name="Content Placeholder 2"/>
          <p:cNvSpPr>
            <a:spLocks noGrp="1"/>
          </p:cNvSpPr>
          <p:nvPr>
            <p:ph idx="1"/>
          </p:nvPr>
        </p:nvSpPr>
        <p:spPr>
          <a:xfrm>
            <a:off x="448294" y="1691216"/>
            <a:ext cx="8229600" cy="925432"/>
          </a:xfrm>
        </p:spPr>
        <p:txBody>
          <a:bodyPr>
            <a:normAutofit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dirty="0"/>
              <a:t>Example of using begin/end inside case to allow multiple statements for a given case label:</a:t>
            </a:r>
          </a:p>
        </p:txBody>
      </p:sp>
      <p:sp>
        <p:nvSpPr>
          <p:cNvPr id="4" name="Slide Number Placeholder 3"/>
          <p:cNvSpPr>
            <a:spLocks noGrp="1"/>
          </p:cNvSpPr>
          <p:nvPr>
            <p:ph type="sldNum" sz="quarter" idx="12"/>
          </p:nvPr>
        </p:nvSpPr>
        <p:spPr/>
        <p:txBody>
          <a:bodyPr/>
          <a:lstStyle/>
          <a:p>
            <a:fld id="{91428E00-80DD-2147-9602-1B9AC9547B01}" type="slidenum">
              <a:rPr lang="en-US" smtClean="0"/>
              <a:pPr/>
              <a:t>61</a:t>
            </a:fld>
            <a:endParaRPr lang="en-US"/>
          </a:p>
        </p:txBody>
      </p:sp>
      <p:sp>
        <p:nvSpPr>
          <p:cNvPr id="5" name="TextBox 4"/>
          <p:cNvSpPr txBox="1"/>
          <p:nvPr/>
        </p:nvSpPr>
        <p:spPr>
          <a:xfrm>
            <a:off x="685800" y="2895600"/>
            <a:ext cx="4288353" cy="2902846"/>
          </a:xfrm>
          <a:prstGeom prst="rect">
            <a:avLst/>
          </a:prstGeom>
          <a:noFill/>
        </p:spPr>
        <p:txBody>
          <a:bodyPr wrap="none" rtlCol="0">
            <a:spAutoFit/>
          </a:bodyPr>
          <a:lstStyle/>
          <a:p>
            <a:pPr>
              <a:lnSpc>
                <a:spcPct val="0"/>
              </a:lnSpc>
              <a:spcBef>
                <a:spcPct val="80000"/>
              </a:spcBef>
            </a:pPr>
            <a:endParaRPr lang="en-US" sz="2000" dirty="0">
              <a:latin typeface="Consolas" panose="020B0609020204030204" pitchFamily="49" charset="0"/>
              <a:cs typeface="Consolas" panose="020B0609020204030204" pitchFamily="49" charset="0"/>
            </a:endParaRPr>
          </a:p>
          <a:p>
            <a:pPr>
              <a:lnSpc>
                <a:spcPct val="0"/>
              </a:lnSpc>
              <a:spcBef>
                <a:spcPct val="80000"/>
              </a:spcBef>
            </a:pPr>
            <a:r>
              <a:rPr lang="en-US" sz="2000" dirty="0">
                <a:latin typeface="Consolas" panose="020B0609020204030204" pitchFamily="49" charset="0"/>
                <a:cs typeface="Consolas" panose="020B0609020204030204" pitchFamily="49" charset="0"/>
              </a:rPr>
              <a:t>  </a:t>
            </a:r>
            <a:r>
              <a:rPr lang="en-US" sz="2000" b="1" dirty="0">
                <a:solidFill>
                  <a:srgbClr val="C00000"/>
                </a:solidFill>
                <a:latin typeface="Consolas" panose="020B0609020204030204" pitchFamily="49" charset="0"/>
                <a:cs typeface="Consolas" panose="020B0609020204030204" pitchFamily="49" charset="0"/>
              </a:rPr>
              <a:t>always</a:t>
            </a:r>
            <a:r>
              <a:rPr lang="en-US" sz="2000" dirty="0">
                <a:solidFill>
                  <a:srgbClr val="C00000"/>
                </a:solidFill>
                <a:latin typeface="Consolas" panose="020B0609020204030204" pitchFamily="49" charset="0"/>
                <a:cs typeface="Consolas" panose="020B0609020204030204" pitchFamily="49" charset="0"/>
              </a:rPr>
              <a:t> </a:t>
            </a:r>
            <a:r>
              <a:rPr lang="en-US" sz="2000" dirty="0">
                <a:solidFill>
                  <a:srgbClr val="0000FF"/>
                </a:solidFill>
                <a:latin typeface="Consolas" panose="020B0609020204030204" pitchFamily="49" charset="0"/>
                <a:cs typeface="Consolas" panose="020B0609020204030204" pitchFamily="49" charset="0"/>
              </a:rPr>
              <a:t>@(*)</a:t>
            </a:r>
            <a:endParaRPr lang="en-US" sz="2000" b="1" dirty="0">
              <a:solidFill>
                <a:srgbClr val="C00000"/>
              </a:solidFill>
              <a:latin typeface="Consolas" panose="020B0609020204030204" pitchFamily="49" charset="0"/>
              <a:cs typeface="Consolas" panose="020B0609020204030204" pitchFamily="49" charset="0"/>
            </a:endParaRPr>
          </a:p>
          <a:p>
            <a:pPr>
              <a:lnSpc>
                <a:spcPct val="0"/>
              </a:lnSpc>
              <a:spcBef>
                <a:spcPct val="80000"/>
              </a:spcBef>
            </a:pPr>
            <a:r>
              <a:rPr lang="en-US" sz="2000" dirty="0">
                <a:latin typeface="Consolas" panose="020B0609020204030204" pitchFamily="49" charset="0"/>
                <a:cs typeface="Consolas" panose="020B0609020204030204" pitchFamily="49" charset="0"/>
              </a:rPr>
              <a:t>    </a:t>
            </a:r>
            <a:r>
              <a:rPr lang="en-US" sz="2000" b="1" dirty="0">
                <a:solidFill>
                  <a:srgbClr val="C00000"/>
                </a:solidFill>
                <a:latin typeface="Consolas" panose="020B0609020204030204" pitchFamily="49" charset="0"/>
                <a:cs typeface="Consolas" panose="020B0609020204030204" pitchFamily="49" charset="0"/>
              </a:rPr>
              <a:t>case</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in</a:t>
            </a:r>
            <a:r>
              <a:rPr lang="en-US" sz="2000" dirty="0">
                <a:solidFill>
                  <a:srgbClr val="0000FF"/>
                </a:solidFill>
                <a:latin typeface="Consolas" panose="020B0609020204030204" pitchFamily="49" charset="0"/>
                <a:cs typeface="Consolas" panose="020B0609020204030204" pitchFamily="49" charset="0"/>
              </a:rPr>
              <a:t>)</a:t>
            </a:r>
          </a:p>
          <a:p>
            <a:pPr>
              <a:lnSpc>
                <a:spcPct val="0"/>
              </a:lnSpc>
              <a:spcBef>
                <a:spcPct val="80000"/>
              </a:spcBef>
            </a:pPr>
            <a:r>
              <a:rPr lang="en-US" sz="2000" dirty="0">
                <a:latin typeface="Consolas" panose="020B0609020204030204" pitchFamily="49" charset="0"/>
                <a:cs typeface="Consolas" panose="020B0609020204030204" pitchFamily="49" charset="0"/>
              </a:rPr>
              <a:t>	  </a:t>
            </a:r>
            <a:r>
              <a:rPr lang="en-US" sz="2000" dirty="0">
                <a:solidFill>
                  <a:srgbClr val="7030A0"/>
                </a:solidFill>
                <a:latin typeface="Consolas" panose="020B0609020204030204" pitchFamily="49" charset="0"/>
                <a:cs typeface="Consolas" panose="020B0609020204030204" pitchFamily="49" charset="0"/>
              </a:rPr>
              <a:t>4’b0000</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 </a:t>
            </a:r>
            <a:r>
              <a:rPr lang="en-US" sz="2000" b="1" dirty="0">
                <a:solidFill>
                  <a:srgbClr val="C00000"/>
                </a:solidFill>
                <a:latin typeface="Consolas" charset="0"/>
                <a:ea typeface="Consolas" charset="0"/>
                <a:cs typeface="Consolas" charset="0"/>
              </a:rPr>
              <a:t>begin </a:t>
            </a:r>
          </a:p>
          <a:p>
            <a:pPr>
              <a:lnSpc>
                <a:spcPct val="0"/>
              </a:lnSpc>
              <a:spcBef>
                <a:spcPct val="80000"/>
              </a:spcBef>
            </a:pPr>
            <a:r>
              <a:rPr lang="en-US" sz="2000" b="1" dirty="0">
                <a:solidFill>
                  <a:srgbClr val="C00000"/>
                </a:solidFill>
                <a:latin typeface="Consolas" charset="0"/>
                <a:cs typeface="Consolas" charset="0"/>
              </a:rPr>
              <a:t>			</a:t>
            </a:r>
            <a:r>
              <a:rPr lang="en-US" sz="2000" dirty="0">
                <a:latin typeface="Consolas" panose="020B0609020204030204" pitchFamily="49" charset="0"/>
                <a:cs typeface="Consolas" panose="020B0609020204030204" pitchFamily="49" charset="0"/>
              </a:rPr>
              <a:t>	   out1 </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 </a:t>
            </a:r>
            <a:r>
              <a:rPr lang="en-US" sz="2000" dirty="0">
                <a:solidFill>
                  <a:srgbClr val="7030A0"/>
                </a:solidFill>
                <a:latin typeface="Consolas" panose="020B0609020204030204" pitchFamily="49" charset="0"/>
                <a:cs typeface="Consolas" panose="020B0609020204030204" pitchFamily="49" charset="0"/>
              </a:rPr>
              <a:t>1'b1</a:t>
            </a:r>
            <a:r>
              <a:rPr lang="en-US" sz="2000" dirty="0">
                <a:solidFill>
                  <a:srgbClr val="0000FF"/>
                </a:solidFill>
                <a:latin typeface="Consolas" panose="020B0609020204030204" pitchFamily="49" charset="0"/>
                <a:cs typeface="Consolas" panose="020B0609020204030204" pitchFamily="49" charset="0"/>
              </a:rPr>
              <a:t>;</a:t>
            </a:r>
          </a:p>
          <a:p>
            <a:pPr>
              <a:lnSpc>
                <a:spcPct val="0"/>
              </a:lnSpc>
              <a:spcBef>
                <a:spcPct val="80000"/>
              </a:spcBef>
            </a:pPr>
            <a:r>
              <a:rPr lang="en-US" sz="2000" dirty="0">
                <a:latin typeface="Consolas" panose="020B0609020204030204" pitchFamily="49" charset="0"/>
                <a:cs typeface="Consolas" panose="020B0609020204030204" pitchFamily="49" charset="0"/>
              </a:rPr>
              <a:t>				   out2 </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 </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in2</a:t>
            </a:r>
            <a:r>
              <a:rPr lang="en-US" sz="2000" dirty="0">
                <a:solidFill>
                  <a:srgbClr val="0000FF"/>
                </a:solidFill>
                <a:latin typeface="Consolas" panose="020B0609020204030204" pitchFamily="49" charset="0"/>
                <a:cs typeface="Consolas" panose="020B0609020204030204" pitchFamily="49" charset="0"/>
              </a:rPr>
              <a:t>;</a:t>
            </a:r>
          </a:p>
          <a:p>
            <a:pPr>
              <a:lnSpc>
                <a:spcPct val="0"/>
              </a:lnSpc>
              <a:spcBef>
                <a:spcPct val="80000"/>
              </a:spcBef>
            </a:pPr>
            <a:r>
              <a:rPr lang="en-US" sz="2000" dirty="0">
                <a:latin typeface="Consolas" panose="020B0609020204030204" pitchFamily="49" charset="0"/>
                <a:cs typeface="Consolas" panose="020B0609020204030204" pitchFamily="49" charset="0"/>
              </a:rPr>
              <a:t>			   </a:t>
            </a:r>
            <a:r>
              <a:rPr lang="en-US" sz="2000" b="1" dirty="0">
                <a:solidFill>
                  <a:srgbClr val="C00000"/>
                </a:solidFill>
                <a:latin typeface="Consolas" charset="0"/>
                <a:ea typeface="Consolas" charset="0"/>
                <a:cs typeface="Consolas" charset="0"/>
              </a:rPr>
              <a:t> end</a:t>
            </a:r>
          </a:p>
          <a:p>
            <a:pPr>
              <a:lnSpc>
                <a:spcPct val="0"/>
              </a:lnSpc>
              <a:spcBef>
                <a:spcPct val="80000"/>
              </a:spcBef>
            </a:pPr>
            <a:r>
              <a:rPr lang="en-US" sz="2000" dirty="0">
                <a:solidFill>
                  <a:srgbClr val="7030A0"/>
                </a:solidFill>
                <a:latin typeface="Consolas" panose="020B0609020204030204" pitchFamily="49" charset="0"/>
                <a:cs typeface="Consolas" panose="020B0609020204030204" pitchFamily="49" charset="0"/>
              </a:rPr>
              <a:t>     4'b0001</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 </a:t>
            </a:r>
            <a:r>
              <a:rPr lang="en-US" sz="2000" b="1" dirty="0">
                <a:solidFill>
                  <a:srgbClr val="C00000"/>
                </a:solidFill>
                <a:latin typeface="Consolas" charset="0"/>
                <a:ea typeface="Consolas" charset="0"/>
                <a:cs typeface="Consolas" charset="0"/>
              </a:rPr>
              <a:t>begin</a:t>
            </a:r>
          </a:p>
          <a:p>
            <a:pPr>
              <a:lnSpc>
                <a:spcPct val="0"/>
              </a:lnSpc>
              <a:spcBef>
                <a:spcPct val="80000"/>
              </a:spcBef>
            </a:pPr>
            <a:r>
              <a:rPr lang="en-US" sz="2000" b="1" dirty="0">
                <a:solidFill>
                  <a:srgbClr val="C00000"/>
                </a:solidFill>
                <a:latin typeface="Consolas" charset="0"/>
                <a:cs typeface="Consolas" charset="0"/>
              </a:rPr>
              <a:t>			</a:t>
            </a:r>
            <a:r>
              <a:rPr lang="en-US" sz="2000" dirty="0">
                <a:latin typeface="Consolas" panose="020B0609020204030204" pitchFamily="49" charset="0"/>
                <a:cs typeface="Consolas" panose="020B0609020204030204" pitchFamily="49" charset="0"/>
              </a:rPr>
              <a:t>	   out1 </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 </a:t>
            </a:r>
            <a:r>
              <a:rPr lang="en-US" sz="2000" dirty="0">
                <a:solidFill>
                  <a:srgbClr val="7030A0"/>
                </a:solidFill>
                <a:latin typeface="Consolas" panose="020B0609020204030204" pitchFamily="49" charset="0"/>
                <a:cs typeface="Consolas" panose="020B0609020204030204" pitchFamily="49" charset="0"/>
              </a:rPr>
              <a:t>1'b0</a:t>
            </a:r>
            <a:r>
              <a:rPr lang="en-US" sz="2000" dirty="0">
                <a:solidFill>
                  <a:srgbClr val="0000FF"/>
                </a:solidFill>
                <a:latin typeface="Consolas" panose="020B0609020204030204" pitchFamily="49" charset="0"/>
                <a:cs typeface="Consolas" panose="020B0609020204030204" pitchFamily="49" charset="0"/>
              </a:rPr>
              <a:t>;</a:t>
            </a:r>
          </a:p>
          <a:p>
            <a:pPr>
              <a:lnSpc>
                <a:spcPct val="0"/>
              </a:lnSpc>
              <a:spcBef>
                <a:spcPct val="80000"/>
              </a:spcBef>
            </a:pPr>
            <a:r>
              <a:rPr lang="en-US" sz="2000" dirty="0">
                <a:latin typeface="Consolas" panose="020B0609020204030204" pitchFamily="49" charset="0"/>
                <a:cs typeface="Consolas" panose="020B0609020204030204" pitchFamily="49" charset="0"/>
              </a:rPr>
              <a:t>				   out2 </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 </a:t>
            </a:r>
            <a:r>
              <a:rPr lang="en-US" sz="2000" dirty="0">
                <a:solidFill>
                  <a:srgbClr val="7030A0"/>
                </a:solidFill>
                <a:latin typeface="Consolas" panose="020B0609020204030204" pitchFamily="49" charset="0"/>
                <a:cs typeface="Consolas" panose="020B0609020204030204" pitchFamily="49" charset="0"/>
              </a:rPr>
              <a:t>1'bx</a:t>
            </a:r>
            <a:r>
              <a:rPr lang="en-US" sz="2000" dirty="0">
                <a:solidFill>
                  <a:srgbClr val="0000FF"/>
                </a:solidFill>
                <a:latin typeface="Consolas" panose="020B0609020204030204" pitchFamily="49" charset="0"/>
                <a:cs typeface="Consolas" panose="020B0609020204030204" pitchFamily="49" charset="0"/>
              </a:rPr>
              <a:t>;</a:t>
            </a:r>
            <a:endParaRPr lang="en-US" sz="2000" b="1" dirty="0">
              <a:solidFill>
                <a:srgbClr val="C00000"/>
              </a:solidFill>
              <a:latin typeface="Consolas" charset="0"/>
              <a:ea typeface="Consolas" charset="0"/>
              <a:cs typeface="Consolas" charset="0"/>
            </a:endParaRPr>
          </a:p>
          <a:p>
            <a:pPr>
              <a:lnSpc>
                <a:spcPct val="0"/>
              </a:lnSpc>
              <a:spcBef>
                <a:spcPct val="80000"/>
              </a:spcBef>
            </a:pPr>
            <a:r>
              <a:rPr lang="en-US" sz="2000" b="1" dirty="0">
                <a:solidFill>
                  <a:srgbClr val="C00000"/>
                </a:solidFill>
                <a:latin typeface="Consolas" charset="0"/>
                <a:ea typeface="Consolas" charset="0"/>
                <a:cs typeface="Consolas" charset="0"/>
              </a:rPr>
              <a:t>              end</a:t>
            </a:r>
          </a:p>
          <a:p>
            <a:pPr>
              <a:lnSpc>
                <a:spcPct val="0"/>
              </a:lnSpc>
              <a:spcBef>
                <a:spcPct val="80000"/>
              </a:spcBef>
            </a:pPr>
            <a:r>
              <a:rPr lang="en-US" sz="2000" dirty="0">
                <a:latin typeface="Consolas" panose="020B0609020204030204" pitchFamily="49" charset="0"/>
                <a:cs typeface="Consolas" panose="020B0609020204030204" pitchFamily="49" charset="0"/>
              </a:rPr>
              <a:t>…</a:t>
            </a:r>
          </a:p>
        </p:txBody>
      </p:sp>
      <p:sp>
        <p:nvSpPr>
          <p:cNvPr id="9" name="Footer Placeholder 8">
            <a:extLst>
              <a:ext uri="{FF2B5EF4-FFF2-40B4-BE49-F238E27FC236}">
                <a16:creationId xmlns:a16="http://schemas.microsoft.com/office/drawing/2014/main" id="{22432A10-A173-E742-9903-745907D06C99}"/>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17766643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30AA1-76B9-5B11-9BE7-C55B041DB572}"/>
              </a:ext>
            </a:extLst>
          </p:cNvPr>
          <p:cNvSpPr>
            <a:spLocks noGrp="1"/>
          </p:cNvSpPr>
          <p:nvPr>
            <p:ph type="title"/>
          </p:nvPr>
        </p:nvSpPr>
        <p:spPr/>
        <p:txBody>
          <a:bodyPr/>
          <a:lstStyle/>
          <a:p>
            <a:r>
              <a:rPr lang="en-US" dirty="0" err="1"/>
              <a:t>always_comb</a:t>
            </a:r>
            <a:endParaRPr lang="en-US" dirty="0"/>
          </a:p>
        </p:txBody>
      </p:sp>
      <p:sp>
        <p:nvSpPr>
          <p:cNvPr id="3" name="Content Placeholder 2">
            <a:extLst>
              <a:ext uri="{FF2B5EF4-FFF2-40B4-BE49-F238E27FC236}">
                <a16:creationId xmlns:a16="http://schemas.microsoft.com/office/drawing/2014/main" id="{1EFE20E0-5B2B-3005-E894-F4BB75E1C926}"/>
              </a:ext>
            </a:extLst>
          </p:cNvPr>
          <p:cNvSpPr>
            <a:spLocks noGrp="1"/>
          </p:cNvSpPr>
          <p:nvPr>
            <p:ph idx="1"/>
          </p:nvPr>
        </p:nvSpPr>
        <p:spPr/>
        <p:txBody>
          <a:bodyPr>
            <a:normAutofit/>
          </a:bodyPr>
          <a:lstStyle/>
          <a:p>
            <a:r>
              <a:rPr lang="en-US" dirty="0"/>
              <a:t>Using sensitivity list or @(*) is error prone as “always” is too powerful (too general).  </a:t>
            </a:r>
          </a:p>
          <a:p>
            <a:r>
              <a:rPr lang="en-US" dirty="0" err="1"/>
              <a:t>SystemVerilog</a:t>
            </a:r>
            <a:r>
              <a:rPr lang="en-US" dirty="0"/>
              <a:t> introduced versions that specify design </a:t>
            </a:r>
            <a:r>
              <a:rPr lang="en-US" u="sng" dirty="0"/>
              <a:t>intent</a:t>
            </a:r>
            <a:r>
              <a:rPr lang="en-US" dirty="0"/>
              <a:t>: </a:t>
            </a:r>
            <a:r>
              <a:rPr lang="en-US" dirty="0" err="1"/>
              <a:t>always_comb</a:t>
            </a:r>
            <a:r>
              <a:rPr lang="en-US" dirty="0"/>
              <a:t>, </a:t>
            </a:r>
            <a:r>
              <a:rPr lang="en-US" dirty="0" err="1"/>
              <a:t>always_ff</a:t>
            </a:r>
            <a:r>
              <a:rPr lang="en-US" dirty="0"/>
              <a:t>   </a:t>
            </a:r>
          </a:p>
          <a:p>
            <a:r>
              <a:rPr lang="en-US" dirty="0"/>
              <a:t>For combinational logic </a:t>
            </a:r>
            <a:r>
              <a:rPr lang="en-US" u="sng" dirty="0"/>
              <a:t>use</a:t>
            </a:r>
            <a:r>
              <a:rPr lang="en-US" dirty="0"/>
              <a:t> “</a:t>
            </a:r>
            <a:r>
              <a:rPr lang="en-US" dirty="0" err="1"/>
              <a:t>always_comb</a:t>
            </a:r>
            <a:r>
              <a:rPr lang="en-US" dirty="0"/>
              <a:t>”</a:t>
            </a:r>
          </a:p>
        </p:txBody>
      </p:sp>
      <p:sp>
        <p:nvSpPr>
          <p:cNvPr id="4" name="Footer Placeholder 3">
            <a:extLst>
              <a:ext uri="{FF2B5EF4-FFF2-40B4-BE49-F238E27FC236}">
                <a16:creationId xmlns:a16="http://schemas.microsoft.com/office/drawing/2014/main" id="{1D395050-988E-2418-43C5-BD1E1B29A445}"/>
              </a:ext>
            </a:extLst>
          </p:cNvPr>
          <p:cNvSpPr>
            <a:spLocks noGrp="1"/>
          </p:cNvSpPr>
          <p:nvPr>
            <p:ph type="ftr" sz="quarter" idx="11"/>
          </p:nvPr>
        </p:nvSpPr>
        <p:spPr/>
        <p:txBody>
          <a:bodyPr/>
          <a:lstStyle/>
          <a:p>
            <a:r>
              <a:rPr lang="en-US"/>
              <a:t>Slide Set #6</a:t>
            </a:r>
          </a:p>
        </p:txBody>
      </p:sp>
      <p:sp>
        <p:nvSpPr>
          <p:cNvPr id="5" name="Slide Number Placeholder 4">
            <a:extLst>
              <a:ext uri="{FF2B5EF4-FFF2-40B4-BE49-F238E27FC236}">
                <a16:creationId xmlns:a16="http://schemas.microsoft.com/office/drawing/2014/main" id="{007AB0A8-EAA4-5833-8A02-D51B9500C43A}"/>
              </a:ext>
            </a:extLst>
          </p:cNvPr>
          <p:cNvSpPr>
            <a:spLocks noGrp="1"/>
          </p:cNvSpPr>
          <p:nvPr>
            <p:ph type="sldNum" sz="quarter" idx="12"/>
          </p:nvPr>
        </p:nvSpPr>
        <p:spPr/>
        <p:txBody>
          <a:bodyPr/>
          <a:lstStyle/>
          <a:p>
            <a:fld id="{6F344C7A-0D93-FE43-BBB8-6C733ACB5A1E}" type="slidenum">
              <a:rPr lang="en-US" smtClean="0"/>
              <a:t>62</a:t>
            </a:fld>
            <a:endParaRPr lang="en-US"/>
          </a:p>
        </p:txBody>
      </p:sp>
      <p:sp>
        <p:nvSpPr>
          <p:cNvPr id="6" name="Rectangle 3">
            <a:extLst>
              <a:ext uri="{FF2B5EF4-FFF2-40B4-BE49-F238E27FC236}">
                <a16:creationId xmlns:a16="http://schemas.microsoft.com/office/drawing/2014/main" id="{CD8C3AED-1974-893D-00FB-51096B4C307B}"/>
              </a:ext>
            </a:extLst>
          </p:cNvPr>
          <p:cNvSpPr txBox="1">
            <a:spLocks noChangeArrowheads="1"/>
          </p:cNvSpPr>
          <p:nvPr/>
        </p:nvSpPr>
        <p:spPr>
          <a:xfrm>
            <a:off x="2286000" y="4622800"/>
            <a:ext cx="5043487" cy="1676400"/>
          </a:xfrm>
          <a:prstGeom prst="rect">
            <a:avLst/>
          </a:prstGeom>
          <a:noFill/>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Tx/>
              <a:buNone/>
              <a:tabLst>
                <a:tab pos="914400" algn="l"/>
                <a:tab pos="1371600" algn="l"/>
                <a:tab pos="1828800" algn="l"/>
              </a:tabLst>
            </a:pPr>
            <a:r>
              <a:rPr lang="en-US" sz="1800" b="1" dirty="0" err="1">
                <a:solidFill>
                  <a:srgbClr val="C00000"/>
                </a:solidFill>
                <a:latin typeface="Consolas" panose="020B0609020204030204" pitchFamily="49" charset="0"/>
                <a:ea typeface="ＭＳ Ｐゴシック" pitchFamily="34" charset="-128"/>
                <a:cs typeface="Consolas" panose="020B0609020204030204" pitchFamily="49" charset="0"/>
              </a:rPr>
              <a:t>always_comb</a:t>
            </a:r>
            <a:r>
              <a:rPr lang="en-US" sz="1800" dirty="0">
                <a:latin typeface="Consolas" panose="020B0609020204030204" pitchFamily="49" charset="0"/>
                <a:ea typeface="ＭＳ Ｐゴシック" pitchFamily="34" charset="-128"/>
                <a:cs typeface="Consolas" panose="020B0609020204030204" pitchFamily="49" charset="0"/>
              </a:rPr>
              <a:t> </a:t>
            </a:r>
            <a:r>
              <a:rPr lang="en-US" sz="1800" dirty="0">
                <a:solidFill>
                  <a:srgbClr val="C00000"/>
                </a:solidFill>
                <a:latin typeface="Consolas" panose="020B0609020204030204" pitchFamily="49" charset="0"/>
                <a:ea typeface="ＭＳ Ｐゴシック" pitchFamily="34" charset="-128"/>
                <a:cs typeface="Consolas" panose="020B0609020204030204" pitchFamily="49" charset="0"/>
              </a:rPr>
              <a:t>	</a:t>
            </a:r>
            <a:endParaRPr lang="en-US" sz="1800" i="1" dirty="0">
              <a:solidFill>
                <a:srgbClr val="008000"/>
              </a:solidFill>
              <a:latin typeface="Consolas" panose="020B0609020204030204" pitchFamily="49" charset="0"/>
              <a:ea typeface="ＭＳ Ｐゴシック" pitchFamily="34" charset="-128"/>
              <a:cs typeface="Consolas" panose="020B0609020204030204" pitchFamily="49" charset="0"/>
            </a:endParaRPr>
          </a:p>
          <a:p>
            <a:pPr marL="457200" indent="-457200">
              <a:buFontTx/>
              <a:buNone/>
              <a:tabLst>
                <a:tab pos="914400" algn="l"/>
                <a:tab pos="1371600" algn="l"/>
                <a:tab pos="1828800" algn="l"/>
              </a:tabLst>
            </a:pPr>
            <a:r>
              <a:rPr lang="en-US" sz="1800" dirty="0">
                <a:latin typeface="Consolas" panose="020B0609020204030204" pitchFamily="49" charset="0"/>
                <a:ea typeface="ＭＳ Ｐゴシック" pitchFamily="34" charset="-128"/>
                <a:cs typeface="Consolas" panose="020B0609020204030204" pitchFamily="49" charset="0"/>
              </a:rPr>
              <a:t>    </a:t>
            </a:r>
            <a:r>
              <a:rPr lang="en-US" sz="1800" b="1" dirty="0">
                <a:solidFill>
                  <a:srgbClr val="C00000"/>
                </a:solidFill>
                <a:latin typeface="Consolas" panose="020B0609020204030204" pitchFamily="49" charset="0"/>
                <a:ea typeface="ＭＳ Ｐゴシック" pitchFamily="34" charset="-128"/>
                <a:cs typeface="Consolas" panose="020B0609020204030204" pitchFamily="49" charset="0"/>
              </a:rPr>
              <a:t>case</a:t>
            </a:r>
            <a:r>
              <a:rPr lang="en-US" sz="18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800" dirty="0">
                <a:latin typeface="Consolas" panose="020B0609020204030204" pitchFamily="49" charset="0"/>
                <a:ea typeface="ＭＳ Ｐゴシック" pitchFamily="34" charset="-128"/>
                <a:cs typeface="Consolas" panose="020B0609020204030204" pitchFamily="49" charset="0"/>
              </a:rPr>
              <a:t>month</a:t>
            </a:r>
            <a:r>
              <a:rPr lang="en-US" sz="1800" dirty="0">
                <a:solidFill>
                  <a:srgbClr val="0000FF"/>
                </a:solidFill>
                <a:latin typeface="Consolas" panose="020B0609020204030204" pitchFamily="49" charset="0"/>
                <a:ea typeface="ＭＳ Ｐゴシック" pitchFamily="34" charset="-128"/>
                <a:cs typeface="Consolas" panose="020B0609020204030204" pitchFamily="49" charset="0"/>
              </a:rPr>
              <a:t>)</a:t>
            </a:r>
          </a:p>
          <a:p>
            <a:pPr marL="457200" indent="-457200">
              <a:buFontTx/>
              <a:buNone/>
              <a:tabLst>
                <a:tab pos="914400" algn="l"/>
                <a:tab pos="1371600" algn="l"/>
                <a:tab pos="1828800" algn="l"/>
              </a:tabLst>
            </a:pPr>
            <a:r>
              <a:rPr lang="en-US" sz="1800" dirty="0">
                <a:latin typeface="Consolas" panose="020B0609020204030204" pitchFamily="49" charset="0"/>
                <a:ea typeface="ＭＳ Ｐゴシック" pitchFamily="34" charset="-128"/>
                <a:cs typeface="Consolas" panose="020B0609020204030204" pitchFamily="49" charset="0"/>
              </a:rPr>
              <a:t>      </a:t>
            </a:r>
            <a:r>
              <a:rPr lang="en-US" sz="1800" dirty="0">
                <a:solidFill>
                  <a:srgbClr val="7030A0"/>
                </a:solidFill>
                <a:latin typeface="Consolas" panose="020B0609020204030204" pitchFamily="49" charset="0"/>
                <a:ea typeface="ＭＳ Ｐゴシック" pitchFamily="34" charset="-128"/>
                <a:cs typeface="Consolas" panose="020B0609020204030204" pitchFamily="49" charset="0"/>
              </a:rPr>
              <a:t>2</a:t>
            </a:r>
            <a:r>
              <a:rPr lang="en-US" sz="18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800" dirty="0">
                <a:latin typeface="Consolas" panose="020B0609020204030204" pitchFamily="49" charset="0"/>
                <a:ea typeface="ＭＳ Ｐゴシック" pitchFamily="34" charset="-128"/>
                <a:cs typeface="Consolas" panose="020B0609020204030204" pitchFamily="49" charset="0"/>
              </a:rPr>
              <a:t> days </a:t>
            </a:r>
            <a:r>
              <a:rPr lang="en-US" sz="18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800" dirty="0">
                <a:latin typeface="Consolas" panose="020B0609020204030204" pitchFamily="49" charset="0"/>
                <a:ea typeface="ＭＳ Ｐゴシック" pitchFamily="34" charset="-128"/>
                <a:cs typeface="Consolas" panose="020B0609020204030204" pitchFamily="49" charset="0"/>
              </a:rPr>
              <a:t> </a:t>
            </a:r>
            <a:r>
              <a:rPr lang="en-US" sz="1800" dirty="0">
                <a:solidFill>
                  <a:srgbClr val="7030A0"/>
                </a:solidFill>
                <a:latin typeface="Consolas" panose="020B0609020204030204" pitchFamily="49" charset="0"/>
                <a:ea typeface="ＭＳ Ｐゴシック" pitchFamily="34" charset="-128"/>
                <a:cs typeface="Consolas" panose="020B0609020204030204" pitchFamily="49" charset="0"/>
              </a:rPr>
              <a:t>5'</a:t>
            </a:r>
            <a:r>
              <a:rPr lang="en-US" altLang="ja-JP" sz="1800" dirty="0">
                <a:solidFill>
                  <a:srgbClr val="7030A0"/>
                </a:solidFill>
                <a:latin typeface="Consolas" panose="020B0609020204030204" pitchFamily="49" charset="0"/>
                <a:cs typeface="Consolas" panose="020B0609020204030204" pitchFamily="49" charset="0"/>
              </a:rPr>
              <a:t>d28</a:t>
            </a:r>
            <a:r>
              <a:rPr lang="en-US" altLang="ja-JP" sz="1800" dirty="0">
                <a:latin typeface="Consolas" panose="020B0609020204030204" pitchFamily="49" charset="0"/>
                <a:cs typeface="Consolas" panose="020B0609020204030204" pitchFamily="49" charset="0"/>
              </a:rPr>
              <a:t> </a:t>
            </a:r>
            <a:r>
              <a:rPr lang="en-US" altLang="ja-JP" sz="1800" dirty="0">
                <a:solidFill>
                  <a:srgbClr val="0000FF"/>
                </a:solidFill>
                <a:latin typeface="Consolas" panose="020B0609020204030204" pitchFamily="49" charset="0"/>
                <a:cs typeface="Consolas" panose="020B0609020204030204" pitchFamily="49" charset="0"/>
              </a:rPr>
              <a:t>;</a:t>
            </a:r>
            <a:r>
              <a:rPr lang="en-US" altLang="ja-JP" sz="1800" dirty="0">
                <a:latin typeface="Consolas" panose="020B0609020204030204" pitchFamily="49" charset="0"/>
                <a:cs typeface="Consolas" panose="020B0609020204030204" pitchFamily="49" charset="0"/>
              </a:rPr>
              <a:t>	    	</a:t>
            </a:r>
            <a:endParaRPr lang="en-US" altLang="ja-JP" sz="1800" i="1" dirty="0">
              <a:solidFill>
                <a:srgbClr val="008000"/>
              </a:solidFill>
              <a:latin typeface="Consolas" panose="020B0609020204030204" pitchFamily="49" charset="0"/>
              <a:cs typeface="Consolas" panose="020B0609020204030204" pitchFamily="49" charset="0"/>
            </a:endParaRPr>
          </a:p>
          <a:p>
            <a:pPr marL="457200" indent="-457200">
              <a:buFontTx/>
              <a:buNone/>
              <a:tabLst>
                <a:tab pos="914400" algn="l"/>
                <a:tab pos="1371600" algn="l"/>
                <a:tab pos="1828800" algn="l"/>
              </a:tabLst>
            </a:pPr>
            <a:r>
              <a:rPr lang="en-US" sz="1800" dirty="0">
                <a:latin typeface="Consolas" panose="020B0609020204030204" pitchFamily="49" charset="0"/>
                <a:ea typeface="ＭＳ Ｐゴシック" pitchFamily="34" charset="-128"/>
                <a:cs typeface="Consolas" panose="020B0609020204030204" pitchFamily="49" charset="0"/>
              </a:rPr>
              <a:t>      </a:t>
            </a:r>
            <a:r>
              <a:rPr lang="en-US" sz="1800" dirty="0">
                <a:solidFill>
                  <a:srgbClr val="7030A0"/>
                </a:solidFill>
                <a:latin typeface="Consolas" panose="020B0609020204030204" pitchFamily="49" charset="0"/>
                <a:ea typeface="ＭＳ Ｐゴシック" pitchFamily="34" charset="-128"/>
                <a:cs typeface="Consolas" panose="020B0609020204030204" pitchFamily="49" charset="0"/>
              </a:rPr>
              <a:t>4</a:t>
            </a:r>
            <a:r>
              <a:rPr lang="en-US" sz="18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800" dirty="0">
                <a:solidFill>
                  <a:srgbClr val="7030A0"/>
                </a:solidFill>
                <a:latin typeface="Consolas" panose="020B0609020204030204" pitchFamily="49" charset="0"/>
                <a:ea typeface="ＭＳ Ｐゴシック" pitchFamily="34" charset="-128"/>
                <a:cs typeface="Consolas" panose="020B0609020204030204" pitchFamily="49" charset="0"/>
              </a:rPr>
              <a:t>6</a:t>
            </a:r>
            <a:r>
              <a:rPr lang="en-US" sz="18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800" dirty="0">
                <a:solidFill>
                  <a:srgbClr val="7030A0"/>
                </a:solidFill>
                <a:latin typeface="Consolas" panose="020B0609020204030204" pitchFamily="49" charset="0"/>
                <a:ea typeface="ＭＳ Ｐゴシック" pitchFamily="34" charset="-128"/>
                <a:cs typeface="Consolas" panose="020B0609020204030204" pitchFamily="49" charset="0"/>
              </a:rPr>
              <a:t>9</a:t>
            </a:r>
            <a:r>
              <a:rPr lang="en-US" sz="18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800" dirty="0">
                <a:solidFill>
                  <a:srgbClr val="7030A0"/>
                </a:solidFill>
                <a:latin typeface="Consolas" panose="020B0609020204030204" pitchFamily="49" charset="0"/>
                <a:ea typeface="ＭＳ Ｐゴシック" pitchFamily="34" charset="-128"/>
                <a:cs typeface="Consolas" panose="020B0609020204030204" pitchFamily="49" charset="0"/>
              </a:rPr>
              <a:t>11</a:t>
            </a:r>
            <a:r>
              <a:rPr lang="en-US" sz="18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800" dirty="0">
                <a:latin typeface="Consolas" panose="020B0609020204030204" pitchFamily="49" charset="0"/>
                <a:ea typeface="ＭＳ Ｐゴシック" pitchFamily="34" charset="-128"/>
                <a:cs typeface="Consolas" panose="020B0609020204030204" pitchFamily="49" charset="0"/>
              </a:rPr>
              <a:t> days </a:t>
            </a:r>
            <a:r>
              <a:rPr lang="en-US" sz="18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800" dirty="0">
                <a:latin typeface="Consolas" panose="020B0609020204030204" pitchFamily="49" charset="0"/>
                <a:ea typeface="ＭＳ Ｐゴシック" pitchFamily="34" charset="-128"/>
                <a:cs typeface="Consolas" panose="020B0609020204030204" pitchFamily="49" charset="0"/>
              </a:rPr>
              <a:t> </a:t>
            </a:r>
            <a:r>
              <a:rPr lang="en-US" sz="1800" dirty="0">
                <a:solidFill>
                  <a:srgbClr val="7030A0"/>
                </a:solidFill>
                <a:latin typeface="Consolas" panose="020B0609020204030204" pitchFamily="49" charset="0"/>
                <a:ea typeface="ＭＳ Ｐゴシック" pitchFamily="34" charset="-128"/>
                <a:cs typeface="Consolas" panose="020B0609020204030204" pitchFamily="49" charset="0"/>
              </a:rPr>
              <a:t>5'</a:t>
            </a:r>
            <a:r>
              <a:rPr lang="en-US" altLang="ja-JP" sz="1800" dirty="0">
                <a:solidFill>
                  <a:srgbClr val="7030A0"/>
                </a:solidFill>
                <a:latin typeface="Consolas" panose="020B0609020204030204" pitchFamily="49" charset="0"/>
                <a:cs typeface="Consolas" panose="020B0609020204030204" pitchFamily="49" charset="0"/>
              </a:rPr>
              <a:t>d30</a:t>
            </a:r>
            <a:r>
              <a:rPr lang="en-US" altLang="ja-JP" sz="1800" dirty="0">
                <a:latin typeface="Consolas" panose="020B0609020204030204" pitchFamily="49" charset="0"/>
                <a:cs typeface="Consolas" panose="020B0609020204030204" pitchFamily="49" charset="0"/>
              </a:rPr>
              <a:t> </a:t>
            </a:r>
            <a:r>
              <a:rPr lang="en-US" altLang="ja-JP" sz="1800" dirty="0">
                <a:solidFill>
                  <a:srgbClr val="0000FF"/>
                </a:solidFill>
                <a:latin typeface="Consolas" panose="020B0609020204030204" pitchFamily="49" charset="0"/>
                <a:cs typeface="Consolas" panose="020B0609020204030204" pitchFamily="49" charset="0"/>
              </a:rPr>
              <a:t>;</a:t>
            </a:r>
            <a:r>
              <a:rPr lang="en-US" altLang="ja-JP" sz="1800" dirty="0">
                <a:latin typeface="Consolas" panose="020B0609020204030204" pitchFamily="49" charset="0"/>
                <a:cs typeface="Consolas" panose="020B0609020204030204" pitchFamily="49" charset="0"/>
              </a:rPr>
              <a:t> 	</a:t>
            </a:r>
            <a:endParaRPr lang="en-US" altLang="ja-JP" sz="1800" i="1" dirty="0">
              <a:solidFill>
                <a:srgbClr val="008000"/>
              </a:solidFill>
              <a:latin typeface="Consolas" panose="020B0609020204030204" pitchFamily="49" charset="0"/>
              <a:cs typeface="Consolas" panose="020B0609020204030204" pitchFamily="49" charset="0"/>
            </a:endParaRPr>
          </a:p>
          <a:p>
            <a:pPr marL="457200" indent="-457200">
              <a:buFontTx/>
              <a:buNone/>
              <a:tabLst>
                <a:tab pos="914400" algn="l"/>
                <a:tab pos="1371600" algn="l"/>
                <a:tab pos="1828800" algn="l"/>
              </a:tabLst>
            </a:pPr>
            <a:r>
              <a:rPr lang="en-US" sz="1800" dirty="0">
                <a:latin typeface="Consolas" panose="020B0609020204030204" pitchFamily="49" charset="0"/>
                <a:ea typeface="ＭＳ Ｐゴシック" pitchFamily="34" charset="-128"/>
                <a:cs typeface="Consolas" panose="020B0609020204030204" pitchFamily="49" charset="0"/>
              </a:rPr>
              <a:t>      </a:t>
            </a:r>
            <a:r>
              <a:rPr lang="en-US" sz="1800" b="1" dirty="0">
                <a:solidFill>
                  <a:srgbClr val="C00000"/>
                </a:solidFill>
                <a:latin typeface="Consolas" panose="020B0609020204030204" pitchFamily="49" charset="0"/>
                <a:ea typeface="ＭＳ Ｐゴシック" pitchFamily="34" charset="-128"/>
                <a:cs typeface="Consolas" panose="020B0609020204030204" pitchFamily="49" charset="0"/>
              </a:rPr>
              <a:t>default</a:t>
            </a:r>
            <a:r>
              <a:rPr lang="en-US" sz="18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800" dirty="0">
                <a:latin typeface="Consolas" panose="020B0609020204030204" pitchFamily="49" charset="0"/>
                <a:ea typeface="ＭＳ Ｐゴシック" pitchFamily="34" charset="-128"/>
                <a:cs typeface="Consolas" panose="020B0609020204030204" pitchFamily="49" charset="0"/>
              </a:rPr>
              <a:t> days </a:t>
            </a:r>
            <a:r>
              <a:rPr lang="en-US" sz="1800" dirty="0">
                <a:solidFill>
                  <a:srgbClr val="0000FF"/>
                </a:solidFill>
                <a:latin typeface="Consolas" panose="020B0609020204030204" pitchFamily="49" charset="0"/>
                <a:ea typeface="ＭＳ Ｐゴシック" pitchFamily="34" charset="-128"/>
                <a:cs typeface="Consolas" panose="020B0609020204030204" pitchFamily="49" charset="0"/>
              </a:rPr>
              <a:t>=</a:t>
            </a:r>
            <a:r>
              <a:rPr lang="en-US" sz="1800" dirty="0">
                <a:latin typeface="Consolas" panose="020B0609020204030204" pitchFamily="49" charset="0"/>
                <a:ea typeface="ＭＳ Ｐゴシック" pitchFamily="34" charset="-128"/>
                <a:cs typeface="Consolas" panose="020B0609020204030204" pitchFamily="49" charset="0"/>
              </a:rPr>
              <a:t> </a:t>
            </a:r>
            <a:r>
              <a:rPr lang="en-US" sz="1800" dirty="0">
                <a:solidFill>
                  <a:srgbClr val="7030A0"/>
                </a:solidFill>
                <a:latin typeface="Consolas" panose="020B0609020204030204" pitchFamily="49" charset="0"/>
                <a:ea typeface="ＭＳ Ｐゴシック" pitchFamily="34" charset="-128"/>
                <a:cs typeface="Consolas" panose="020B0609020204030204" pitchFamily="49" charset="0"/>
              </a:rPr>
              <a:t>5'</a:t>
            </a:r>
            <a:r>
              <a:rPr lang="en-US" altLang="ja-JP" sz="1800" dirty="0">
                <a:solidFill>
                  <a:srgbClr val="7030A0"/>
                </a:solidFill>
                <a:latin typeface="Consolas" panose="020B0609020204030204" pitchFamily="49" charset="0"/>
                <a:cs typeface="Consolas" panose="020B0609020204030204" pitchFamily="49" charset="0"/>
              </a:rPr>
              <a:t>d31</a:t>
            </a:r>
            <a:r>
              <a:rPr lang="en-US" altLang="ja-JP" sz="1800" dirty="0">
                <a:latin typeface="Consolas" panose="020B0609020204030204" pitchFamily="49" charset="0"/>
                <a:cs typeface="Consolas" panose="020B0609020204030204" pitchFamily="49" charset="0"/>
              </a:rPr>
              <a:t> </a:t>
            </a:r>
            <a:r>
              <a:rPr lang="en-US" altLang="ja-JP" sz="1800" dirty="0">
                <a:solidFill>
                  <a:srgbClr val="0000FF"/>
                </a:solidFill>
                <a:latin typeface="Consolas" panose="020B0609020204030204" pitchFamily="49" charset="0"/>
                <a:cs typeface="Consolas" panose="020B0609020204030204" pitchFamily="49" charset="0"/>
              </a:rPr>
              <a:t>;</a:t>
            </a:r>
            <a:r>
              <a:rPr lang="en-US" altLang="ja-JP" sz="1800" dirty="0">
                <a:latin typeface="Consolas" panose="020B0609020204030204" pitchFamily="49" charset="0"/>
                <a:cs typeface="Consolas" panose="020B0609020204030204" pitchFamily="49" charset="0"/>
              </a:rPr>
              <a:t>  	</a:t>
            </a:r>
            <a:endParaRPr lang="en-US" altLang="ja-JP" sz="1800" i="1" dirty="0">
              <a:solidFill>
                <a:srgbClr val="008000"/>
              </a:solidFill>
              <a:latin typeface="Consolas" panose="020B0609020204030204" pitchFamily="49" charset="0"/>
              <a:cs typeface="Consolas" panose="020B0609020204030204" pitchFamily="49" charset="0"/>
            </a:endParaRPr>
          </a:p>
          <a:p>
            <a:pPr marL="457200" indent="-457200">
              <a:buFontTx/>
              <a:buNone/>
              <a:tabLst>
                <a:tab pos="914400" algn="l"/>
                <a:tab pos="1371600" algn="l"/>
                <a:tab pos="1828800" algn="l"/>
              </a:tabLst>
            </a:pPr>
            <a:r>
              <a:rPr lang="en-US" sz="1800" dirty="0">
                <a:latin typeface="Consolas" panose="020B0609020204030204" pitchFamily="49" charset="0"/>
                <a:ea typeface="ＭＳ Ｐゴシック" pitchFamily="34" charset="-128"/>
                <a:cs typeface="Consolas" panose="020B0609020204030204" pitchFamily="49" charset="0"/>
              </a:rPr>
              <a:t>    </a:t>
            </a:r>
            <a:r>
              <a:rPr lang="en-US" sz="1800" b="1" dirty="0" err="1">
                <a:solidFill>
                  <a:srgbClr val="C00000"/>
                </a:solidFill>
                <a:latin typeface="Consolas" panose="020B0609020204030204" pitchFamily="49" charset="0"/>
                <a:ea typeface="ＭＳ Ｐゴシック" pitchFamily="34" charset="-128"/>
                <a:cs typeface="Consolas" panose="020B0609020204030204" pitchFamily="49" charset="0"/>
              </a:rPr>
              <a:t>endcase</a:t>
            </a:r>
            <a:endParaRPr lang="en-US" sz="1800" b="1" dirty="0">
              <a:solidFill>
                <a:srgbClr val="C00000"/>
              </a:solidFill>
              <a:latin typeface="Consolas" panose="020B0609020204030204" pitchFamily="49" charset="0"/>
              <a:ea typeface="ＭＳ Ｐゴシック" pitchFamily="34" charset="-128"/>
              <a:cs typeface="Consolas" panose="020B0609020204030204" pitchFamily="49" charset="0"/>
            </a:endParaRPr>
          </a:p>
          <a:p>
            <a:pPr marL="457200" indent="-457200">
              <a:lnSpc>
                <a:spcPct val="90000"/>
              </a:lnSpc>
              <a:tabLst>
                <a:tab pos="914400" algn="l"/>
                <a:tab pos="1371600" algn="l"/>
                <a:tab pos="1828800" algn="l"/>
              </a:tabLst>
            </a:pPr>
            <a:endParaRPr lang="en-US" sz="1800" b="1" dirty="0">
              <a:latin typeface="Courier New" pitchFamily="49" charset="0"/>
              <a:ea typeface="ＭＳ Ｐゴシック" pitchFamily="34" charset="-128"/>
            </a:endParaRPr>
          </a:p>
        </p:txBody>
      </p:sp>
    </p:spTree>
    <p:extLst>
      <p:ext uri="{BB962C8B-B14F-4D97-AF65-F5344CB8AC3E}">
        <p14:creationId xmlns:p14="http://schemas.microsoft.com/office/powerpoint/2010/main" val="22681913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428E00-80DD-2147-9602-1B9AC9547B01}" type="slidenum">
              <a:rPr lang="en-US" smtClean="0"/>
              <a:pPr/>
              <a:t>63</a:t>
            </a:fld>
            <a:endParaRPr lang="en-US"/>
          </a:p>
        </p:txBody>
      </p:sp>
      <p:sp>
        <p:nvSpPr>
          <p:cNvPr id="17" name="Title 1"/>
          <p:cNvSpPr>
            <a:spLocks noGrp="1"/>
          </p:cNvSpPr>
          <p:nvPr>
            <p:ph type="title"/>
          </p:nvPr>
        </p:nvSpPr>
        <p:spPr>
          <a:xfrm>
            <a:off x="0" y="228600"/>
            <a:ext cx="9028185" cy="1143000"/>
          </a:xfrm>
        </p:spPr>
        <p:txBody>
          <a:bodyPr>
            <a:normAutofit/>
          </a:bodyPr>
          <a:lstStyle/>
          <a:p>
            <a:r>
              <a:rPr lang="en-US" dirty="0"/>
              <a:t>Multiple updates</a:t>
            </a:r>
          </a:p>
        </p:txBody>
      </p:sp>
      <p:sp>
        <p:nvSpPr>
          <p:cNvPr id="10" name="TextBox 9"/>
          <p:cNvSpPr txBox="1"/>
          <p:nvPr/>
        </p:nvSpPr>
        <p:spPr>
          <a:xfrm>
            <a:off x="914400" y="2201241"/>
            <a:ext cx="4239491" cy="1754326"/>
          </a:xfrm>
          <a:prstGeom prst="rect">
            <a:avLst/>
          </a:prstGeom>
          <a:noFill/>
        </p:spPr>
        <p:txBody>
          <a:bodyPr wrap="square" rtlCol="0">
            <a:spAutoFit/>
          </a:bodyPr>
          <a:lstStyle/>
          <a:p>
            <a:r>
              <a:rPr lang="en-US" b="1" dirty="0">
                <a:solidFill>
                  <a:srgbClr val="C00000"/>
                </a:solidFill>
                <a:latin typeface="Consolas" charset="0"/>
                <a:ea typeface="Consolas" charset="0"/>
                <a:cs typeface="Consolas" charset="0"/>
              </a:rPr>
              <a:t> </a:t>
            </a:r>
            <a:r>
              <a:rPr lang="en-US" b="1" dirty="0" err="1">
                <a:solidFill>
                  <a:srgbClr val="C00000"/>
                </a:solidFill>
                <a:latin typeface="Consolas" charset="0"/>
                <a:ea typeface="Consolas" charset="0"/>
                <a:cs typeface="Consolas" charset="0"/>
              </a:rPr>
              <a:t>always_comb</a:t>
            </a:r>
            <a:r>
              <a:rPr lang="en-US" dirty="0">
                <a:solidFill>
                  <a:srgbClr val="C00000"/>
                </a:solidFill>
                <a:latin typeface="Consolas" charset="0"/>
                <a:ea typeface="Consolas" charset="0"/>
                <a:cs typeface="Consolas" charset="0"/>
              </a:rPr>
              <a:t> </a:t>
            </a:r>
            <a:r>
              <a:rPr lang="en-US" b="1" dirty="0">
                <a:solidFill>
                  <a:srgbClr val="C00000"/>
                </a:solidFill>
                <a:latin typeface="Consolas" charset="0"/>
                <a:ea typeface="Consolas" charset="0"/>
                <a:cs typeface="Consolas" charset="0"/>
              </a:rPr>
              <a:t>begin</a:t>
            </a:r>
          </a:p>
          <a:p>
            <a:r>
              <a:rPr lang="en-US" b="1" dirty="0">
                <a:solidFill>
                  <a:srgbClr val="C00000"/>
                </a:solidFill>
                <a:latin typeface="Consolas" charset="0"/>
                <a:ea typeface="Consolas" charset="0"/>
                <a:cs typeface="Consolas" charset="0"/>
              </a:rPr>
              <a:t>    </a:t>
            </a:r>
            <a:r>
              <a:rPr lang="en-US" dirty="0">
                <a:latin typeface="Consolas" charset="0"/>
                <a:ea typeface="Consolas" charset="0"/>
                <a:cs typeface="Consolas" charset="0"/>
              </a:rPr>
              <a:t>Y </a:t>
            </a:r>
            <a:r>
              <a:rPr lang="en-US" dirty="0">
                <a:solidFill>
                  <a:srgbClr val="0000FF"/>
                </a:solidFill>
                <a:latin typeface="Consolas" charset="0"/>
                <a:ea typeface="Consolas" charset="0"/>
                <a:cs typeface="Consolas" charset="0"/>
              </a:rPr>
              <a:t>=</a:t>
            </a:r>
            <a:r>
              <a:rPr lang="en-US" dirty="0">
                <a:latin typeface="Consolas" charset="0"/>
                <a:ea typeface="Consolas" charset="0"/>
                <a:cs typeface="Consolas" charset="0"/>
              </a:rPr>
              <a:t> </a:t>
            </a:r>
            <a:r>
              <a:rPr lang="en-US" dirty="0">
                <a:solidFill>
                  <a:srgbClr val="7030A0"/>
                </a:solidFill>
                <a:latin typeface="Consolas" charset="0"/>
                <a:ea typeface="Consolas" charset="0"/>
                <a:cs typeface="Consolas" charset="0"/>
              </a:rPr>
              <a:t>2'b11</a:t>
            </a:r>
            <a:r>
              <a:rPr lang="en-US" dirty="0">
                <a:solidFill>
                  <a:srgbClr val="0000FF"/>
                </a:solidFill>
                <a:latin typeface="Consolas" charset="0"/>
                <a:ea typeface="Consolas" charset="0"/>
                <a:cs typeface="Consolas" charset="0"/>
              </a:rPr>
              <a:t>;</a:t>
            </a:r>
            <a:endParaRPr lang="en-US" b="1" dirty="0">
              <a:solidFill>
                <a:srgbClr val="C00000"/>
              </a:solidFill>
              <a:latin typeface="Consolas" charset="0"/>
              <a:ea typeface="Consolas" charset="0"/>
              <a:cs typeface="Consolas" charset="0"/>
            </a:endParaRPr>
          </a:p>
          <a:p>
            <a:r>
              <a:rPr lang="en-US" dirty="0">
                <a:latin typeface="Consolas" charset="0"/>
                <a:ea typeface="Consolas" charset="0"/>
                <a:cs typeface="Consolas" charset="0"/>
              </a:rPr>
              <a:t>    </a:t>
            </a:r>
            <a:r>
              <a:rPr lang="en-US" b="1" dirty="0">
                <a:solidFill>
                  <a:srgbClr val="C00000"/>
                </a:solidFill>
                <a:latin typeface="Consolas" charset="0"/>
                <a:ea typeface="Consolas" charset="0"/>
                <a:cs typeface="Consolas" charset="0"/>
              </a:rPr>
              <a:t>if</a:t>
            </a:r>
            <a:r>
              <a:rPr lang="en-US" dirty="0">
                <a:solidFill>
                  <a:srgbClr val="C00000"/>
                </a:solidFill>
                <a:latin typeface="Consolas" charset="0"/>
                <a:ea typeface="Consolas" charset="0"/>
                <a:cs typeface="Consolas" charset="0"/>
              </a:rPr>
              <a:t> </a:t>
            </a:r>
            <a:r>
              <a:rPr lang="en-US" dirty="0">
                <a:solidFill>
                  <a:srgbClr val="0000FF"/>
                </a:solidFill>
                <a:latin typeface="Consolas" charset="0"/>
                <a:ea typeface="Consolas" charset="0"/>
                <a:cs typeface="Consolas" charset="0"/>
              </a:rPr>
              <a:t>(</a:t>
            </a:r>
            <a:r>
              <a:rPr lang="en-US" dirty="0">
                <a:latin typeface="Consolas" charset="0"/>
                <a:ea typeface="Consolas" charset="0"/>
                <a:cs typeface="Consolas" charset="0"/>
              </a:rPr>
              <a:t>A </a:t>
            </a:r>
            <a:r>
              <a:rPr lang="en-US" dirty="0">
                <a:solidFill>
                  <a:srgbClr val="0000FF"/>
                </a:solidFill>
                <a:latin typeface="Consolas" charset="0"/>
                <a:ea typeface="Consolas" charset="0"/>
                <a:cs typeface="Consolas" charset="0"/>
              </a:rPr>
              <a:t>==</a:t>
            </a:r>
            <a:r>
              <a:rPr lang="en-US" dirty="0">
                <a:latin typeface="Consolas" charset="0"/>
                <a:ea typeface="Consolas" charset="0"/>
                <a:cs typeface="Consolas" charset="0"/>
              </a:rPr>
              <a:t> </a:t>
            </a:r>
            <a:r>
              <a:rPr lang="en-US" dirty="0">
                <a:solidFill>
                  <a:srgbClr val="7030A0"/>
                </a:solidFill>
                <a:latin typeface="Consolas" charset="0"/>
                <a:ea typeface="Consolas" charset="0"/>
                <a:cs typeface="Consolas" charset="0"/>
              </a:rPr>
              <a:t>1'b1</a:t>
            </a:r>
            <a:r>
              <a:rPr lang="en-US" dirty="0">
                <a:solidFill>
                  <a:srgbClr val="0000FF"/>
                </a:solidFill>
                <a:latin typeface="Consolas" charset="0"/>
                <a:ea typeface="Consolas" charset="0"/>
                <a:cs typeface="Consolas" charset="0"/>
              </a:rPr>
              <a:t>) </a:t>
            </a:r>
            <a:r>
              <a:rPr lang="en-US" b="1" dirty="0">
                <a:solidFill>
                  <a:srgbClr val="C00000"/>
                </a:solidFill>
                <a:latin typeface="Consolas" charset="0"/>
                <a:ea typeface="Consolas" charset="0"/>
                <a:cs typeface="Consolas" charset="0"/>
              </a:rPr>
              <a:t>begin</a:t>
            </a:r>
            <a:endParaRPr lang="en-US" dirty="0">
              <a:solidFill>
                <a:srgbClr val="0000FF"/>
              </a:solidFill>
              <a:latin typeface="Consolas" charset="0"/>
              <a:ea typeface="Consolas" charset="0"/>
              <a:cs typeface="Consolas" charset="0"/>
            </a:endParaRPr>
          </a:p>
          <a:p>
            <a:r>
              <a:rPr lang="en-US" dirty="0">
                <a:latin typeface="Consolas" charset="0"/>
                <a:ea typeface="Consolas" charset="0"/>
                <a:cs typeface="Consolas" charset="0"/>
              </a:rPr>
              <a:t>       Y </a:t>
            </a:r>
            <a:r>
              <a:rPr lang="en-US" dirty="0">
                <a:solidFill>
                  <a:srgbClr val="0000FF"/>
                </a:solidFill>
                <a:latin typeface="Consolas" charset="0"/>
                <a:ea typeface="Consolas" charset="0"/>
                <a:cs typeface="Consolas" charset="0"/>
              </a:rPr>
              <a:t>=</a:t>
            </a:r>
            <a:r>
              <a:rPr lang="en-US" dirty="0">
                <a:latin typeface="Consolas" charset="0"/>
                <a:ea typeface="Consolas" charset="0"/>
                <a:cs typeface="Consolas" charset="0"/>
              </a:rPr>
              <a:t> </a:t>
            </a:r>
            <a:r>
              <a:rPr lang="en-US" dirty="0">
                <a:solidFill>
                  <a:srgbClr val="7030A0"/>
                </a:solidFill>
                <a:latin typeface="Consolas" charset="0"/>
                <a:ea typeface="Consolas" charset="0"/>
                <a:cs typeface="Consolas" charset="0"/>
              </a:rPr>
              <a:t>2'b00</a:t>
            </a:r>
            <a:r>
              <a:rPr lang="en-US" dirty="0">
                <a:solidFill>
                  <a:srgbClr val="0000FF"/>
                </a:solidFill>
                <a:latin typeface="Consolas" charset="0"/>
                <a:ea typeface="Consolas" charset="0"/>
                <a:cs typeface="Consolas" charset="0"/>
              </a:rPr>
              <a:t>;</a:t>
            </a:r>
          </a:p>
          <a:p>
            <a:r>
              <a:rPr lang="en-US" dirty="0">
                <a:solidFill>
                  <a:srgbClr val="0000FF"/>
                </a:solidFill>
                <a:latin typeface="Consolas" charset="0"/>
                <a:ea typeface="Consolas" charset="0"/>
                <a:cs typeface="Consolas" charset="0"/>
              </a:rPr>
              <a:t>	</a:t>
            </a:r>
            <a:r>
              <a:rPr lang="en-US" b="1" dirty="0">
                <a:solidFill>
                  <a:srgbClr val="C00000"/>
                </a:solidFill>
                <a:latin typeface="Consolas" charset="0"/>
                <a:ea typeface="Consolas" charset="0"/>
                <a:cs typeface="Consolas" charset="0"/>
              </a:rPr>
              <a:t>end</a:t>
            </a:r>
            <a:endParaRPr lang="en-US" dirty="0">
              <a:solidFill>
                <a:srgbClr val="0000FF"/>
              </a:solidFill>
              <a:latin typeface="Consolas" charset="0"/>
              <a:ea typeface="Consolas" charset="0"/>
              <a:cs typeface="Consolas" charset="0"/>
            </a:endParaRPr>
          </a:p>
          <a:p>
            <a:r>
              <a:rPr lang="en-US" b="1" dirty="0">
                <a:solidFill>
                  <a:srgbClr val="C00000"/>
                </a:solidFill>
                <a:latin typeface="Consolas" charset="0"/>
                <a:ea typeface="Consolas" charset="0"/>
                <a:cs typeface="Consolas" charset="0"/>
              </a:rPr>
              <a:t>  end</a:t>
            </a:r>
            <a:endParaRPr lang="en-US" i="1" dirty="0">
              <a:solidFill>
                <a:srgbClr val="008000"/>
              </a:solidFill>
              <a:latin typeface="Consolas" charset="0"/>
              <a:ea typeface="Consolas" charset="0"/>
              <a:cs typeface="Consolas" charset="0"/>
            </a:endParaRPr>
          </a:p>
        </p:txBody>
      </p:sp>
      <p:sp>
        <p:nvSpPr>
          <p:cNvPr id="3" name="Footer Placeholder 2">
            <a:extLst>
              <a:ext uri="{FF2B5EF4-FFF2-40B4-BE49-F238E27FC236}">
                <a16:creationId xmlns:a16="http://schemas.microsoft.com/office/drawing/2014/main" id="{A468FE03-3535-2E40-AAF3-F1CEFB968A88}"/>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291501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428E00-80DD-2147-9602-1B9AC9547B01}" type="slidenum">
              <a:rPr lang="en-US" smtClean="0"/>
              <a:pPr/>
              <a:t>64</a:t>
            </a:fld>
            <a:endParaRPr lang="en-US"/>
          </a:p>
        </p:txBody>
      </p:sp>
      <p:sp>
        <p:nvSpPr>
          <p:cNvPr id="17" name="Title 1"/>
          <p:cNvSpPr>
            <a:spLocks noGrp="1"/>
          </p:cNvSpPr>
          <p:nvPr>
            <p:ph type="title"/>
          </p:nvPr>
        </p:nvSpPr>
        <p:spPr>
          <a:xfrm>
            <a:off x="-228600" y="0"/>
            <a:ext cx="9372600" cy="513757"/>
          </a:xfrm>
        </p:spPr>
        <p:txBody>
          <a:bodyPr>
            <a:normAutofit fontScale="90000"/>
          </a:bodyPr>
          <a:lstStyle/>
          <a:p>
            <a:r>
              <a:rPr lang="en-US" dirty="0"/>
              <a:t>Beware the Ambiguous ELSE!</a:t>
            </a:r>
          </a:p>
        </p:txBody>
      </p:sp>
      <p:sp>
        <p:nvSpPr>
          <p:cNvPr id="11" name="TextBox 10"/>
          <p:cNvSpPr txBox="1"/>
          <p:nvPr/>
        </p:nvSpPr>
        <p:spPr>
          <a:xfrm>
            <a:off x="152400" y="533401"/>
            <a:ext cx="3200400" cy="2308324"/>
          </a:xfrm>
          <a:prstGeom prst="rect">
            <a:avLst/>
          </a:prstGeom>
          <a:noFill/>
        </p:spPr>
        <p:txBody>
          <a:bodyPr wrap="square" rtlCol="0">
            <a:spAutoFit/>
          </a:bodyPr>
          <a:lstStyle/>
          <a:p>
            <a:r>
              <a:rPr lang="en-US" b="1" dirty="0" err="1">
                <a:solidFill>
                  <a:srgbClr val="C00000"/>
                </a:solidFill>
                <a:latin typeface="Consolas" charset="0"/>
                <a:ea typeface="Consolas" charset="0"/>
                <a:cs typeface="Consolas" charset="0"/>
              </a:rPr>
              <a:t>always_comb</a:t>
            </a:r>
            <a:r>
              <a:rPr lang="en-US" dirty="0">
                <a:solidFill>
                  <a:srgbClr val="0000FF"/>
                </a:solidFill>
                <a:latin typeface="Consolas" charset="0"/>
                <a:ea typeface="Consolas" charset="0"/>
                <a:cs typeface="Consolas" charset="0"/>
              </a:rPr>
              <a:t> </a:t>
            </a:r>
            <a:r>
              <a:rPr lang="en-US" b="1" dirty="0">
                <a:solidFill>
                  <a:srgbClr val="C00000"/>
                </a:solidFill>
                <a:latin typeface="Consolas" charset="0"/>
                <a:ea typeface="Consolas" charset="0"/>
                <a:cs typeface="Consolas" charset="0"/>
              </a:rPr>
              <a:t>begin</a:t>
            </a:r>
          </a:p>
          <a:p>
            <a:r>
              <a:rPr lang="en-US" b="1" dirty="0">
                <a:solidFill>
                  <a:srgbClr val="C00000"/>
                </a:solidFill>
                <a:latin typeface="Consolas" charset="0"/>
                <a:ea typeface="Consolas" charset="0"/>
                <a:cs typeface="Consolas" charset="0"/>
              </a:rPr>
              <a:t>  </a:t>
            </a:r>
            <a:r>
              <a:rPr lang="en-US" dirty="0">
                <a:latin typeface="Consolas" charset="0"/>
                <a:ea typeface="Consolas" charset="0"/>
                <a:cs typeface="Consolas" charset="0"/>
              </a:rPr>
              <a:t>Y </a:t>
            </a:r>
            <a:r>
              <a:rPr lang="en-US" dirty="0">
                <a:solidFill>
                  <a:srgbClr val="0000FF"/>
                </a:solidFill>
                <a:latin typeface="Consolas" charset="0"/>
                <a:ea typeface="Consolas" charset="0"/>
                <a:cs typeface="Consolas" charset="0"/>
              </a:rPr>
              <a:t>=</a:t>
            </a:r>
            <a:r>
              <a:rPr lang="en-US" dirty="0">
                <a:latin typeface="Consolas" charset="0"/>
                <a:ea typeface="Consolas" charset="0"/>
                <a:cs typeface="Consolas" charset="0"/>
              </a:rPr>
              <a:t> </a:t>
            </a:r>
            <a:r>
              <a:rPr lang="en-US" dirty="0">
                <a:solidFill>
                  <a:srgbClr val="7030A0"/>
                </a:solidFill>
                <a:latin typeface="Consolas" charset="0"/>
                <a:ea typeface="Consolas" charset="0"/>
                <a:cs typeface="Consolas" charset="0"/>
              </a:rPr>
              <a:t>2'b00</a:t>
            </a:r>
            <a:r>
              <a:rPr lang="en-US" dirty="0">
                <a:solidFill>
                  <a:srgbClr val="0000FF"/>
                </a:solidFill>
                <a:latin typeface="Consolas" charset="0"/>
                <a:ea typeface="Consolas" charset="0"/>
                <a:cs typeface="Consolas" charset="0"/>
              </a:rPr>
              <a:t>;</a:t>
            </a:r>
            <a:endParaRPr lang="en-US" b="1" dirty="0">
              <a:solidFill>
                <a:srgbClr val="C00000"/>
              </a:solidFill>
              <a:latin typeface="Consolas" charset="0"/>
              <a:ea typeface="Consolas" charset="0"/>
              <a:cs typeface="Consolas" charset="0"/>
            </a:endParaRPr>
          </a:p>
          <a:p>
            <a:r>
              <a:rPr lang="en-US" dirty="0">
                <a:latin typeface="Consolas" charset="0"/>
                <a:ea typeface="Consolas" charset="0"/>
                <a:cs typeface="Consolas" charset="0"/>
              </a:rPr>
              <a:t>  </a:t>
            </a:r>
            <a:r>
              <a:rPr lang="en-US" b="1" dirty="0">
                <a:solidFill>
                  <a:srgbClr val="C00000"/>
                </a:solidFill>
                <a:latin typeface="Consolas" charset="0"/>
                <a:ea typeface="Consolas" charset="0"/>
                <a:cs typeface="Consolas" charset="0"/>
              </a:rPr>
              <a:t>if</a:t>
            </a:r>
            <a:r>
              <a:rPr lang="en-US" dirty="0">
                <a:solidFill>
                  <a:srgbClr val="C00000"/>
                </a:solidFill>
                <a:latin typeface="Consolas" charset="0"/>
                <a:ea typeface="Consolas" charset="0"/>
                <a:cs typeface="Consolas" charset="0"/>
              </a:rPr>
              <a:t> </a:t>
            </a:r>
            <a:r>
              <a:rPr lang="en-US" dirty="0">
                <a:solidFill>
                  <a:srgbClr val="0000FF"/>
                </a:solidFill>
                <a:latin typeface="Consolas" charset="0"/>
                <a:ea typeface="Consolas" charset="0"/>
                <a:cs typeface="Consolas" charset="0"/>
              </a:rPr>
              <a:t>(</a:t>
            </a:r>
            <a:r>
              <a:rPr lang="en-US" dirty="0">
                <a:latin typeface="Consolas" charset="0"/>
                <a:ea typeface="Consolas" charset="0"/>
                <a:cs typeface="Consolas" charset="0"/>
              </a:rPr>
              <a:t>A </a:t>
            </a:r>
            <a:r>
              <a:rPr lang="en-US" dirty="0">
                <a:solidFill>
                  <a:srgbClr val="0000FF"/>
                </a:solidFill>
                <a:latin typeface="Consolas" charset="0"/>
                <a:ea typeface="Consolas" charset="0"/>
                <a:cs typeface="Consolas" charset="0"/>
              </a:rPr>
              <a:t>==</a:t>
            </a:r>
            <a:r>
              <a:rPr lang="en-US" dirty="0">
                <a:latin typeface="Consolas" charset="0"/>
                <a:ea typeface="Consolas" charset="0"/>
                <a:cs typeface="Consolas" charset="0"/>
              </a:rPr>
              <a:t> </a:t>
            </a:r>
            <a:r>
              <a:rPr lang="en-US" dirty="0">
                <a:solidFill>
                  <a:srgbClr val="7030A0"/>
                </a:solidFill>
                <a:latin typeface="Consolas" charset="0"/>
                <a:ea typeface="Consolas" charset="0"/>
                <a:cs typeface="Consolas" charset="0"/>
              </a:rPr>
              <a:t>1'b0</a:t>
            </a:r>
            <a:r>
              <a:rPr lang="en-US" dirty="0">
                <a:solidFill>
                  <a:srgbClr val="0000FF"/>
                </a:solidFill>
                <a:latin typeface="Consolas" charset="0"/>
                <a:ea typeface="Consolas" charset="0"/>
                <a:cs typeface="Consolas" charset="0"/>
              </a:rPr>
              <a:t>)</a:t>
            </a:r>
          </a:p>
          <a:p>
            <a:r>
              <a:rPr lang="en-US" b="1" dirty="0">
                <a:solidFill>
                  <a:srgbClr val="C00000"/>
                </a:solidFill>
                <a:latin typeface="Consolas" charset="0"/>
                <a:ea typeface="Consolas" charset="0"/>
                <a:cs typeface="Consolas" charset="0"/>
              </a:rPr>
              <a:t>    if </a:t>
            </a:r>
            <a:r>
              <a:rPr lang="en-US" dirty="0">
                <a:solidFill>
                  <a:srgbClr val="0000FF"/>
                </a:solidFill>
                <a:latin typeface="Consolas" charset="0"/>
                <a:ea typeface="Consolas" charset="0"/>
                <a:cs typeface="Consolas" charset="0"/>
              </a:rPr>
              <a:t>(</a:t>
            </a:r>
            <a:r>
              <a:rPr lang="en-US" dirty="0">
                <a:latin typeface="Consolas" charset="0"/>
                <a:ea typeface="Consolas" charset="0"/>
                <a:cs typeface="Consolas" charset="0"/>
              </a:rPr>
              <a:t>B </a:t>
            </a:r>
            <a:r>
              <a:rPr lang="en-US" dirty="0">
                <a:solidFill>
                  <a:srgbClr val="0000FF"/>
                </a:solidFill>
                <a:latin typeface="Consolas" charset="0"/>
                <a:ea typeface="Consolas" charset="0"/>
                <a:cs typeface="Consolas" charset="0"/>
              </a:rPr>
              <a:t>==</a:t>
            </a:r>
            <a:r>
              <a:rPr lang="en-US" dirty="0">
                <a:latin typeface="Consolas" charset="0"/>
                <a:ea typeface="Consolas" charset="0"/>
                <a:cs typeface="Consolas" charset="0"/>
              </a:rPr>
              <a:t> </a:t>
            </a:r>
            <a:r>
              <a:rPr lang="en-US" dirty="0">
                <a:solidFill>
                  <a:srgbClr val="7030A0"/>
                </a:solidFill>
                <a:latin typeface="Consolas" charset="0"/>
                <a:ea typeface="Consolas" charset="0"/>
                <a:cs typeface="Consolas" charset="0"/>
              </a:rPr>
              <a:t>1'b1</a:t>
            </a:r>
            <a:r>
              <a:rPr lang="en-US" dirty="0">
                <a:solidFill>
                  <a:srgbClr val="0000FF"/>
                </a:solidFill>
                <a:latin typeface="Consolas" charset="0"/>
                <a:ea typeface="Consolas" charset="0"/>
                <a:cs typeface="Consolas" charset="0"/>
              </a:rPr>
              <a:t>)</a:t>
            </a:r>
          </a:p>
          <a:p>
            <a:r>
              <a:rPr lang="en-US" dirty="0">
                <a:latin typeface="Consolas" charset="0"/>
                <a:ea typeface="Consolas" charset="0"/>
                <a:cs typeface="Consolas" charset="0"/>
              </a:rPr>
              <a:t>      Y </a:t>
            </a:r>
            <a:r>
              <a:rPr lang="en-US" dirty="0">
                <a:solidFill>
                  <a:srgbClr val="0000FF"/>
                </a:solidFill>
                <a:latin typeface="Consolas" charset="0"/>
                <a:ea typeface="Consolas" charset="0"/>
                <a:cs typeface="Consolas" charset="0"/>
              </a:rPr>
              <a:t>=</a:t>
            </a:r>
            <a:r>
              <a:rPr lang="en-US" dirty="0">
                <a:latin typeface="Consolas" charset="0"/>
                <a:ea typeface="Consolas" charset="0"/>
                <a:cs typeface="Consolas" charset="0"/>
              </a:rPr>
              <a:t> </a:t>
            </a:r>
            <a:r>
              <a:rPr lang="en-US" dirty="0">
                <a:solidFill>
                  <a:srgbClr val="7030A0"/>
                </a:solidFill>
                <a:latin typeface="Consolas" charset="0"/>
                <a:ea typeface="Consolas" charset="0"/>
                <a:cs typeface="Consolas" charset="0"/>
              </a:rPr>
              <a:t>2'b01</a:t>
            </a:r>
            <a:r>
              <a:rPr lang="en-US" dirty="0">
                <a:solidFill>
                  <a:srgbClr val="0000FF"/>
                </a:solidFill>
                <a:latin typeface="Consolas" charset="0"/>
                <a:ea typeface="Consolas" charset="0"/>
                <a:cs typeface="Consolas" charset="0"/>
              </a:rPr>
              <a:t>;</a:t>
            </a:r>
          </a:p>
          <a:p>
            <a:r>
              <a:rPr lang="en-US" dirty="0">
                <a:solidFill>
                  <a:srgbClr val="0000FF"/>
                </a:solidFill>
                <a:latin typeface="Consolas" charset="0"/>
                <a:ea typeface="Consolas" charset="0"/>
                <a:cs typeface="Consolas" charset="0"/>
              </a:rPr>
              <a:t>  </a:t>
            </a:r>
            <a:r>
              <a:rPr lang="en-US" b="1" dirty="0">
                <a:solidFill>
                  <a:srgbClr val="C00000"/>
                </a:solidFill>
                <a:latin typeface="Consolas" charset="0"/>
                <a:ea typeface="Consolas" charset="0"/>
                <a:cs typeface="Consolas" charset="0"/>
              </a:rPr>
              <a:t>else</a:t>
            </a:r>
          </a:p>
          <a:p>
            <a:r>
              <a:rPr lang="en-US" b="1" dirty="0">
                <a:solidFill>
                  <a:srgbClr val="C00000"/>
                </a:solidFill>
                <a:latin typeface="Consolas" charset="0"/>
                <a:ea typeface="Consolas" charset="0"/>
                <a:cs typeface="Consolas" charset="0"/>
              </a:rPr>
              <a:t>    </a:t>
            </a:r>
            <a:r>
              <a:rPr lang="en-US" dirty="0">
                <a:latin typeface="Consolas" charset="0"/>
                <a:ea typeface="Consolas" charset="0"/>
                <a:cs typeface="Consolas" charset="0"/>
              </a:rPr>
              <a:t>Y </a:t>
            </a:r>
            <a:r>
              <a:rPr lang="en-US" dirty="0">
                <a:solidFill>
                  <a:srgbClr val="0000FF"/>
                </a:solidFill>
                <a:latin typeface="Consolas" charset="0"/>
                <a:ea typeface="Consolas" charset="0"/>
                <a:cs typeface="Consolas" charset="0"/>
              </a:rPr>
              <a:t>=</a:t>
            </a:r>
            <a:r>
              <a:rPr lang="en-US" dirty="0">
                <a:latin typeface="Consolas" charset="0"/>
                <a:ea typeface="Consolas" charset="0"/>
                <a:cs typeface="Consolas" charset="0"/>
              </a:rPr>
              <a:t> </a:t>
            </a:r>
            <a:r>
              <a:rPr lang="en-US" dirty="0">
                <a:solidFill>
                  <a:srgbClr val="7030A0"/>
                </a:solidFill>
                <a:latin typeface="Consolas" charset="0"/>
                <a:ea typeface="Consolas" charset="0"/>
                <a:cs typeface="Consolas" charset="0"/>
              </a:rPr>
              <a:t>2'b10</a:t>
            </a:r>
            <a:r>
              <a:rPr lang="en-US" dirty="0">
                <a:solidFill>
                  <a:srgbClr val="0000FF"/>
                </a:solidFill>
                <a:latin typeface="Consolas" charset="0"/>
                <a:ea typeface="Consolas" charset="0"/>
                <a:cs typeface="Consolas" charset="0"/>
              </a:rPr>
              <a:t>;</a:t>
            </a:r>
          </a:p>
          <a:p>
            <a:r>
              <a:rPr lang="en-US" b="1" dirty="0">
                <a:solidFill>
                  <a:srgbClr val="C00000"/>
                </a:solidFill>
                <a:latin typeface="Consolas" charset="0"/>
                <a:ea typeface="Consolas" charset="0"/>
                <a:cs typeface="Consolas" charset="0"/>
              </a:rPr>
              <a:t>end</a:t>
            </a:r>
            <a:endParaRPr lang="en-US" i="1" dirty="0">
              <a:solidFill>
                <a:srgbClr val="008000"/>
              </a:solidFill>
              <a:latin typeface="Consolas" charset="0"/>
              <a:ea typeface="Consolas" charset="0"/>
              <a:cs typeface="Consolas" charset="0"/>
            </a:endParaRPr>
          </a:p>
        </p:txBody>
      </p:sp>
      <p:sp>
        <p:nvSpPr>
          <p:cNvPr id="15" name="TextBox 14"/>
          <p:cNvSpPr txBox="1"/>
          <p:nvPr/>
        </p:nvSpPr>
        <p:spPr>
          <a:xfrm>
            <a:off x="6324600" y="533400"/>
            <a:ext cx="3200400" cy="2308324"/>
          </a:xfrm>
          <a:prstGeom prst="rect">
            <a:avLst/>
          </a:prstGeom>
          <a:noFill/>
        </p:spPr>
        <p:txBody>
          <a:bodyPr wrap="square" rtlCol="0">
            <a:spAutoFit/>
          </a:bodyPr>
          <a:lstStyle/>
          <a:p>
            <a:r>
              <a:rPr lang="en-US" b="1" dirty="0" err="1">
                <a:solidFill>
                  <a:srgbClr val="C00000"/>
                </a:solidFill>
                <a:latin typeface="Consolas" charset="0"/>
                <a:ea typeface="Consolas" charset="0"/>
                <a:cs typeface="Consolas" charset="0"/>
              </a:rPr>
              <a:t>always_comb</a:t>
            </a:r>
            <a:r>
              <a:rPr lang="en-US" dirty="0">
                <a:solidFill>
                  <a:srgbClr val="0000FF"/>
                </a:solidFill>
                <a:latin typeface="Consolas" charset="0"/>
                <a:ea typeface="Consolas" charset="0"/>
                <a:cs typeface="Consolas" charset="0"/>
              </a:rPr>
              <a:t> </a:t>
            </a:r>
            <a:r>
              <a:rPr lang="en-US" b="1" dirty="0">
                <a:solidFill>
                  <a:srgbClr val="C00000"/>
                </a:solidFill>
                <a:latin typeface="Consolas" charset="0"/>
                <a:ea typeface="Consolas" charset="0"/>
                <a:cs typeface="Consolas" charset="0"/>
              </a:rPr>
              <a:t>begin</a:t>
            </a:r>
          </a:p>
          <a:p>
            <a:r>
              <a:rPr lang="en-US" b="1" dirty="0">
                <a:solidFill>
                  <a:srgbClr val="C00000"/>
                </a:solidFill>
                <a:latin typeface="Consolas" charset="0"/>
                <a:ea typeface="Consolas" charset="0"/>
                <a:cs typeface="Consolas" charset="0"/>
              </a:rPr>
              <a:t>  </a:t>
            </a:r>
            <a:r>
              <a:rPr lang="en-US" dirty="0">
                <a:latin typeface="Consolas" charset="0"/>
                <a:ea typeface="Consolas" charset="0"/>
                <a:cs typeface="Consolas" charset="0"/>
              </a:rPr>
              <a:t>Y </a:t>
            </a:r>
            <a:r>
              <a:rPr lang="en-US" dirty="0">
                <a:solidFill>
                  <a:srgbClr val="0000FF"/>
                </a:solidFill>
                <a:latin typeface="Consolas" charset="0"/>
                <a:ea typeface="Consolas" charset="0"/>
                <a:cs typeface="Consolas" charset="0"/>
              </a:rPr>
              <a:t>=</a:t>
            </a:r>
            <a:r>
              <a:rPr lang="en-US" dirty="0">
                <a:latin typeface="Consolas" charset="0"/>
                <a:ea typeface="Consolas" charset="0"/>
                <a:cs typeface="Consolas" charset="0"/>
              </a:rPr>
              <a:t> </a:t>
            </a:r>
            <a:r>
              <a:rPr lang="en-US" dirty="0">
                <a:solidFill>
                  <a:srgbClr val="7030A0"/>
                </a:solidFill>
                <a:latin typeface="Consolas" charset="0"/>
                <a:ea typeface="Consolas" charset="0"/>
                <a:cs typeface="Consolas" charset="0"/>
              </a:rPr>
              <a:t>2'b00</a:t>
            </a:r>
            <a:r>
              <a:rPr lang="en-US" dirty="0">
                <a:solidFill>
                  <a:srgbClr val="0000FF"/>
                </a:solidFill>
                <a:latin typeface="Consolas" charset="0"/>
                <a:ea typeface="Consolas" charset="0"/>
                <a:cs typeface="Consolas" charset="0"/>
              </a:rPr>
              <a:t>;</a:t>
            </a:r>
            <a:endParaRPr lang="en-US" b="1" dirty="0">
              <a:solidFill>
                <a:srgbClr val="C00000"/>
              </a:solidFill>
              <a:latin typeface="Consolas" charset="0"/>
              <a:ea typeface="Consolas" charset="0"/>
              <a:cs typeface="Consolas" charset="0"/>
            </a:endParaRPr>
          </a:p>
          <a:p>
            <a:r>
              <a:rPr lang="en-US" dirty="0">
                <a:latin typeface="Consolas" charset="0"/>
                <a:ea typeface="Consolas" charset="0"/>
                <a:cs typeface="Consolas" charset="0"/>
              </a:rPr>
              <a:t>  </a:t>
            </a:r>
            <a:r>
              <a:rPr lang="en-US" b="1" dirty="0">
                <a:solidFill>
                  <a:srgbClr val="C00000"/>
                </a:solidFill>
                <a:latin typeface="Consolas" charset="0"/>
                <a:ea typeface="Consolas" charset="0"/>
                <a:cs typeface="Consolas" charset="0"/>
              </a:rPr>
              <a:t>if</a:t>
            </a:r>
            <a:r>
              <a:rPr lang="en-US" dirty="0">
                <a:solidFill>
                  <a:srgbClr val="C00000"/>
                </a:solidFill>
                <a:latin typeface="Consolas" charset="0"/>
                <a:ea typeface="Consolas" charset="0"/>
                <a:cs typeface="Consolas" charset="0"/>
              </a:rPr>
              <a:t> </a:t>
            </a:r>
            <a:r>
              <a:rPr lang="en-US" dirty="0">
                <a:solidFill>
                  <a:srgbClr val="0000FF"/>
                </a:solidFill>
                <a:latin typeface="Consolas" charset="0"/>
                <a:ea typeface="Consolas" charset="0"/>
                <a:cs typeface="Consolas" charset="0"/>
              </a:rPr>
              <a:t>(</a:t>
            </a:r>
            <a:r>
              <a:rPr lang="en-US" dirty="0">
                <a:latin typeface="Consolas" charset="0"/>
                <a:ea typeface="Consolas" charset="0"/>
                <a:cs typeface="Consolas" charset="0"/>
              </a:rPr>
              <a:t>A </a:t>
            </a:r>
            <a:r>
              <a:rPr lang="en-US" dirty="0">
                <a:solidFill>
                  <a:srgbClr val="0000FF"/>
                </a:solidFill>
                <a:latin typeface="Consolas" charset="0"/>
                <a:ea typeface="Consolas" charset="0"/>
                <a:cs typeface="Consolas" charset="0"/>
              </a:rPr>
              <a:t>==</a:t>
            </a:r>
            <a:r>
              <a:rPr lang="en-US" dirty="0">
                <a:latin typeface="Consolas" charset="0"/>
                <a:ea typeface="Consolas" charset="0"/>
                <a:cs typeface="Consolas" charset="0"/>
              </a:rPr>
              <a:t> </a:t>
            </a:r>
            <a:r>
              <a:rPr lang="en-US" dirty="0">
                <a:solidFill>
                  <a:srgbClr val="7030A0"/>
                </a:solidFill>
                <a:latin typeface="Consolas" charset="0"/>
                <a:ea typeface="Consolas" charset="0"/>
                <a:cs typeface="Consolas" charset="0"/>
              </a:rPr>
              <a:t>1'b0</a:t>
            </a:r>
            <a:r>
              <a:rPr lang="en-US" dirty="0">
                <a:solidFill>
                  <a:srgbClr val="0000FF"/>
                </a:solidFill>
                <a:latin typeface="Consolas" charset="0"/>
                <a:ea typeface="Consolas" charset="0"/>
                <a:cs typeface="Consolas" charset="0"/>
              </a:rPr>
              <a:t>)</a:t>
            </a:r>
          </a:p>
          <a:p>
            <a:r>
              <a:rPr lang="en-US" b="1" dirty="0">
                <a:solidFill>
                  <a:srgbClr val="C00000"/>
                </a:solidFill>
                <a:latin typeface="Consolas" charset="0"/>
                <a:ea typeface="Consolas" charset="0"/>
                <a:cs typeface="Consolas" charset="0"/>
              </a:rPr>
              <a:t>    if </a:t>
            </a:r>
            <a:r>
              <a:rPr lang="en-US" dirty="0">
                <a:solidFill>
                  <a:srgbClr val="0000FF"/>
                </a:solidFill>
                <a:latin typeface="Consolas" charset="0"/>
                <a:ea typeface="Consolas" charset="0"/>
                <a:cs typeface="Consolas" charset="0"/>
              </a:rPr>
              <a:t>(</a:t>
            </a:r>
            <a:r>
              <a:rPr lang="en-US" dirty="0">
                <a:latin typeface="Consolas" charset="0"/>
                <a:ea typeface="Consolas" charset="0"/>
                <a:cs typeface="Consolas" charset="0"/>
              </a:rPr>
              <a:t>B </a:t>
            </a:r>
            <a:r>
              <a:rPr lang="en-US" dirty="0">
                <a:solidFill>
                  <a:srgbClr val="0000FF"/>
                </a:solidFill>
                <a:latin typeface="Consolas" charset="0"/>
                <a:ea typeface="Consolas" charset="0"/>
                <a:cs typeface="Consolas" charset="0"/>
              </a:rPr>
              <a:t>==</a:t>
            </a:r>
            <a:r>
              <a:rPr lang="en-US" dirty="0">
                <a:latin typeface="Consolas" charset="0"/>
                <a:ea typeface="Consolas" charset="0"/>
                <a:cs typeface="Consolas" charset="0"/>
              </a:rPr>
              <a:t> </a:t>
            </a:r>
            <a:r>
              <a:rPr lang="en-US" dirty="0">
                <a:solidFill>
                  <a:srgbClr val="7030A0"/>
                </a:solidFill>
                <a:latin typeface="Consolas" charset="0"/>
                <a:ea typeface="Consolas" charset="0"/>
                <a:cs typeface="Consolas" charset="0"/>
              </a:rPr>
              <a:t>1'b1</a:t>
            </a:r>
            <a:r>
              <a:rPr lang="en-US" dirty="0">
                <a:solidFill>
                  <a:srgbClr val="0000FF"/>
                </a:solidFill>
                <a:latin typeface="Consolas" charset="0"/>
                <a:ea typeface="Consolas" charset="0"/>
                <a:cs typeface="Consolas" charset="0"/>
              </a:rPr>
              <a:t>)</a:t>
            </a:r>
          </a:p>
          <a:p>
            <a:r>
              <a:rPr lang="en-US" dirty="0">
                <a:latin typeface="Consolas" charset="0"/>
                <a:ea typeface="Consolas" charset="0"/>
                <a:cs typeface="Consolas" charset="0"/>
              </a:rPr>
              <a:t>      Y </a:t>
            </a:r>
            <a:r>
              <a:rPr lang="en-US" dirty="0">
                <a:solidFill>
                  <a:srgbClr val="0000FF"/>
                </a:solidFill>
                <a:latin typeface="Consolas" charset="0"/>
                <a:ea typeface="Consolas" charset="0"/>
                <a:cs typeface="Consolas" charset="0"/>
              </a:rPr>
              <a:t>=</a:t>
            </a:r>
            <a:r>
              <a:rPr lang="en-US" dirty="0">
                <a:latin typeface="Consolas" charset="0"/>
                <a:ea typeface="Consolas" charset="0"/>
                <a:cs typeface="Consolas" charset="0"/>
              </a:rPr>
              <a:t> </a:t>
            </a:r>
            <a:r>
              <a:rPr lang="en-US" dirty="0">
                <a:solidFill>
                  <a:srgbClr val="7030A0"/>
                </a:solidFill>
                <a:latin typeface="Consolas" charset="0"/>
                <a:ea typeface="Consolas" charset="0"/>
                <a:cs typeface="Consolas" charset="0"/>
              </a:rPr>
              <a:t>2'b01</a:t>
            </a:r>
            <a:r>
              <a:rPr lang="en-US" dirty="0">
                <a:solidFill>
                  <a:srgbClr val="0000FF"/>
                </a:solidFill>
                <a:latin typeface="Consolas" charset="0"/>
                <a:ea typeface="Consolas" charset="0"/>
                <a:cs typeface="Consolas" charset="0"/>
              </a:rPr>
              <a:t>;</a:t>
            </a:r>
          </a:p>
          <a:p>
            <a:r>
              <a:rPr lang="en-US" dirty="0">
                <a:solidFill>
                  <a:srgbClr val="0000FF"/>
                </a:solidFill>
                <a:latin typeface="Consolas" charset="0"/>
                <a:ea typeface="Consolas" charset="0"/>
                <a:cs typeface="Consolas" charset="0"/>
              </a:rPr>
              <a:t>    </a:t>
            </a:r>
            <a:r>
              <a:rPr lang="en-US" b="1" dirty="0">
                <a:solidFill>
                  <a:srgbClr val="C00000"/>
                </a:solidFill>
                <a:latin typeface="Consolas" charset="0"/>
                <a:ea typeface="Consolas" charset="0"/>
                <a:cs typeface="Consolas" charset="0"/>
              </a:rPr>
              <a:t>else</a:t>
            </a:r>
          </a:p>
          <a:p>
            <a:r>
              <a:rPr lang="en-US" b="1" dirty="0">
                <a:solidFill>
                  <a:srgbClr val="C00000"/>
                </a:solidFill>
                <a:latin typeface="Consolas" charset="0"/>
                <a:ea typeface="Consolas" charset="0"/>
                <a:cs typeface="Consolas" charset="0"/>
              </a:rPr>
              <a:t>      </a:t>
            </a:r>
            <a:r>
              <a:rPr lang="en-US" dirty="0">
                <a:latin typeface="Consolas" charset="0"/>
                <a:ea typeface="Consolas" charset="0"/>
                <a:cs typeface="Consolas" charset="0"/>
              </a:rPr>
              <a:t>Y </a:t>
            </a:r>
            <a:r>
              <a:rPr lang="en-US" dirty="0">
                <a:solidFill>
                  <a:srgbClr val="0000FF"/>
                </a:solidFill>
                <a:latin typeface="Consolas" charset="0"/>
                <a:ea typeface="Consolas" charset="0"/>
                <a:cs typeface="Consolas" charset="0"/>
              </a:rPr>
              <a:t>=</a:t>
            </a:r>
            <a:r>
              <a:rPr lang="en-US" dirty="0">
                <a:latin typeface="Consolas" charset="0"/>
                <a:ea typeface="Consolas" charset="0"/>
                <a:cs typeface="Consolas" charset="0"/>
              </a:rPr>
              <a:t> </a:t>
            </a:r>
            <a:r>
              <a:rPr lang="en-US" dirty="0">
                <a:solidFill>
                  <a:srgbClr val="7030A0"/>
                </a:solidFill>
                <a:latin typeface="Consolas" charset="0"/>
                <a:ea typeface="Consolas" charset="0"/>
                <a:cs typeface="Consolas" charset="0"/>
              </a:rPr>
              <a:t>2'b10</a:t>
            </a:r>
            <a:r>
              <a:rPr lang="en-US" dirty="0">
                <a:solidFill>
                  <a:srgbClr val="0000FF"/>
                </a:solidFill>
                <a:latin typeface="Consolas" charset="0"/>
                <a:ea typeface="Consolas" charset="0"/>
                <a:cs typeface="Consolas" charset="0"/>
              </a:rPr>
              <a:t>;</a:t>
            </a:r>
          </a:p>
          <a:p>
            <a:r>
              <a:rPr lang="en-US" b="1" dirty="0">
                <a:solidFill>
                  <a:srgbClr val="C00000"/>
                </a:solidFill>
                <a:latin typeface="Consolas" charset="0"/>
                <a:ea typeface="Consolas" charset="0"/>
                <a:cs typeface="Consolas" charset="0"/>
              </a:rPr>
              <a:t>end</a:t>
            </a:r>
            <a:endParaRPr lang="en-US" i="1" dirty="0">
              <a:solidFill>
                <a:srgbClr val="008000"/>
              </a:solidFill>
              <a:latin typeface="Consolas" charset="0"/>
              <a:ea typeface="Consolas" charset="0"/>
              <a:cs typeface="Consolas" charset="0"/>
            </a:endParaRPr>
          </a:p>
        </p:txBody>
      </p:sp>
      <p:sp>
        <p:nvSpPr>
          <p:cNvPr id="2" name="TextBox 1"/>
          <p:cNvSpPr txBox="1"/>
          <p:nvPr/>
        </p:nvSpPr>
        <p:spPr>
          <a:xfrm>
            <a:off x="253329" y="5273095"/>
            <a:ext cx="8534400" cy="1200329"/>
          </a:xfrm>
          <a:prstGeom prst="rect">
            <a:avLst/>
          </a:prstGeom>
          <a:noFill/>
        </p:spPr>
        <p:txBody>
          <a:bodyPr wrap="square" rtlCol="0">
            <a:spAutoFit/>
          </a:bodyPr>
          <a:lstStyle/>
          <a:p>
            <a:r>
              <a:rPr lang="en-US" sz="2400" dirty="0">
                <a:solidFill>
                  <a:srgbClr val="0000FF"/>
                </a:solidFill>
              </a:rPr>
              <a:t>Source of confusion?  </a:t>
            </a:r>
            <a:r>
              <a:rPr lang="en-US" sz="2400" dirty="0"/>
              <a:t>Without more information it is </a:t>
            </a:r>
            <a:r>
              <a:rPr lang="en-US" sz="2400" u="sng" dirty="0"/>
              <a:t>ambiguous</a:t>
            </a:r>
            <a:r>
              <a:rPr lang="en-US" sz="2400" dirty="0"/>
              <a:t>  which of the two if statements the “else” belongs to.   </a:t>
            </a:r>
            <a:r>
              <a:rPr lang="en-US" sz="2400" dirty="0" err="1">
                <a:solidFill>
                  <a:srgbClr val="FF00FF"/>
                </a:solidFill>
              </a:rPr>
              <a:t>ModelSim</a:t>
            </a:r>
            <a:r>
              <a:rPr lang="en-US" sz="2400" dirty="0">
                <a:solidFill>
                  <a:srgbClr val="FF00FF"/>
                </a:solidFill>
              </a:rPr>
              <a:t> and </a:t>
            </a:r>
            <a:r>
              <a:rPr lang="en-US" sz="2400" dirty="0" err="1">
                <a:solidFill>
                  <a:srgbClr val="FF00FF"/>
                </a:solidFill>
              </a:rPr>
              <a:t>Quartus</a:t>
            </a:r>
            <a:r>
              <a:rPr lang="en-US" sz="2400" dirty="0">
                <a:solidFill>
                  <a:srgbClr val="FF00FF"/>
                </a:solidFill>
              </a:rPr>
              <a:t> pick the “closest if” -- </a:t>
            </a:r>
            <a:r>
              <a:rPr lang="en-US" sz="2400" b="1" dirty="0">
                <a:solidFill>
                  <a:srgbClr val="FF0000"/>
                </a:solidFill>
              </a:rPr>
              <a:t>indentation does NOT matter!</a:t>
            </a:r>
          </a:p>
        </p:txBody>
      </p:sp>
      <p:sp>
        <p:nvSpPr>
          <p:cNvPr id="5" name="Footer Placeholder 4">
            <a:extLst>
              <a:ext uri="{FF2B5EF4-FFF2-40B4-BE49-F238E27FC236}">
                <a16:creationId xmlns:a16="http://schemas.microsoft.com/office/drawing/2014/main" id="{B19BE286-E5FE-B742-9456-46C5C84229C4}"/>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378204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5" grpId="0"/>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428E00-80DD-2147-9602-1B9AC9547B01}" type="slidenum">
              <a:rPr lang="en-US" smtClean="0"/>
              <a:pPr/>
              <a:t>65</a:t>
            </a:fld>
            <a:endParaRPr lang="en-US"/>
          </a:p>
        </p:txBody>
      </p:sp>
      <p:sp>
        <p:nvSpPr>
          <p:cNvPr id="17" name="Title 1"/>
          <p:cNvSpPr>
            <a:spLocks noGrp="1"/>
          </p:cNvSpPr>
          <p:nvPr>
            <p:ph type="title"/>
          </p:nvPr>
        </p:nvSpPr>
        <p:spPr>
          <a:xfrm>
            <a:off x="0" y="228600"/>
            <a:ext cx="9028185" cy="1143000"/>
          </a:xfrm>
        </p:spPr>
        <p:txBody>
          <a:bodyPr>
            <a:normAutofit fontScale="90000"/>
          </a:bodyPr>
          <a:lstStyle/>
          <a:p>
            <a:r>
              <a:rPr lang="en-US" dirty="0"/>
              <a:t>Use begin/end to get intended behavior</a:t>
            </a:r>
          </a:p>
        </p:txBody>
      </p:sp>
      <p:sp>
        <p:nvSpPr>
          <p:cNvPr id="10" name="TextBox 9"/>
          <p:cNvSpPr txBox="1"/>
          <p:nvPr/>
        </p:nvSpPr>
        <p:spPr>
          <a:xfrm>
            <a:off x="914400" y="2201241"/>
            <a:ext cx="4239491" cy="2308324"/>
          </a:xfrm>
          <a:prstGeom prst="rect">
            <a:avLst/>
          </a:prstGeom>
          <a:noFill/>
        </p:spPr>
        <p:txBody>
          <a:bodyPr wrap="square" rtlCol="0">
            <a:spAutoFit/>
          </a:bodyPr>
          <a:lstStyle/>
          <a:p>
            <a:r>
              <a:rPr lang="en-US" b="1" dirty="0">
                <a:solidFill>
                  <a:srgbClr val="C00000"/>
                </a:solidFill>
                <a:latin typeface="Consolas" charset="0"/>
                <a:ea typeface="Consolas" charset="0"/>
                <a:cs typeface="Consolas" charset="0"/>
              </a:rPr>
              <a:t> </a:t>
            </a:r>
            <a:r>
              <a:rPr lang="en-US" b="1" dirty="0" err="1">
                <a:solidFill>
                  <a:srgbClr val="C00000"/>
                </a:solidFill>
                <a:latin typeface="Consolas" charset="0"/>
                <a:ea typeface="Consolas" charset="0"/>
                <a:cs typeface="Consolas" charset="0"/>
              </a:rPr>
              <a:t>always_comb</a:t>
            </a:r>
            <a:r>
              <a:rPr lang="en-US" dirty="0">
                <a:solidFill>
                  <a:srgbClr val="0000FF"/>
                </a:solidFill>
                <a:latin typeface="Consolas" charset="0"/>
                <a:ea typeface="Consolas" charset="0"/>
                <a:cs typeface="Consolas" charset="0"/>
              </a:rPr>
              <a:t> </a:t>
            </a:r>
            <a:r>
              <a:rPr lang="en-US" b="1" dirty="0">
                <a:solidFill>
                  <a:srgbClr val="C00000"/>
                </a:solidFill>
                <a:latin typeface="Consolas" charset="0"/>
                <a:ea typeface="Consolas" charset="0"/>
                <a:cs typeface="Consolas" charset="0"/>
              </a:rPr>
              <a:t>begin</a:t>
            </a:r>
          </a:p>
          <a:p>
            <a:r>
              <a:rPr lang="en-US" b="1" dirty="0">
                <a:solidFill>
                  <a:srgbClr val="C00000"/>
                </a:solidFill>
                <a:latin typeface="Consolas" charset="0"/>
                <a:ea typeface="Consolas" charset="0"/>
                <a:cs typeface="Consolas" charset="0"/>
              </a:rPr>
              <a:t>    </a:t>
            </a:r>
            <a:r>
              <a:rPr lang="en-US" dirty="0">
                <a:latin typeface="Consolas" charset="0"/>
                <a:ea typeface="Consolas" charset="0"/>
                <a:cs typeface="Consolas" charset="0"/>
              </a:rPr>
              <a:t>Y </a:t>
            </a:r>
            <a:r>
              <a:rPr lang="en-US" dirty="0">
                <a:solidFill>
                  <a:srgbClr val="0000FF"/>
                </a:solidFill>
                <a:latin typeface="Consolas" charset="0"/>
                <a:ea typeface="Consolas" charset="0"/>
                <a:cs typeface="Consolas" charset="0"/>
              </a:rPr>
              <a:t>=</a:t>
            </a:r>
            <a:r>
              <a:rPr lang="en-US" dirty="0">
                <a:latin typeface="Consolas" charset="0"/>
                <a:ea typeface="Consolas" charset="0"/>
                <a:cs typeface="Consolas" charset="0"/>
              </a:rPr>
              <a:t> </a:t>
            </a:r>
            <a:r>
              <a:rPr lang="en-US" dirty="0">
                <a:solidFill>
                  <a:srgbClr val="7030A0"/>
                </a:solidFill>
                <a:latin typeface="Consolas" charset="0"/>
                <a:ea typeface="Consolas" charset="0"/>
                <a:cs typeface="Consolas" charset="0"/>
              </a:rPr>
              <a:t>2'b11</a:t>
            </a:r>
            <a:r>
              <a:rPr lang="en-US" dirty="0">
                <a:solidFill>
                  <a:srgbClr val="0000FF"/>
                </a:solidFill>
                <a:latin typeface="Consolas" charset="0"/>
                <a:ea typeface="Consolas" charset="0"/>
                <a:cs typeface="Consolas" charset="0"/>
              </a:rPr>
              <a:t>;</a:t>
            </a:r>
            <a:endParaRPr lang="en-US" b="1" dirty="0">
              <a:solidFill>
                <a:srgbClr val="C00000"/>
              </a:solidFill>
              <a:latin typeface="Consolas" charset="0"/>
              <a:ea typeface="Consolas" charset="0"/>
              <a:cs typeface="Consolas" charset="0"/>
            </a:endParaRPr>
          </a:p>
          <a:p>
            <a:r>
              <a:rPr lang="en-US" dirty="0">
                <a:latin typeface="Consolas" charset="0"/>
                <a:ea typeface="Consolas" charset="0"/>
                <a:cs typeface="Consolas" charset="0"/>
              </a:rPr>
              <a:t>    </a:t>
            </a:r>
            <a:r>
              <a:rPr lang="en-US" b="1" dirty="0">
                <a:solidFill>
                  <a:srgbClr val="C00000"/>
                </a:solidFill>
                <a:latin typeface="Consolas" charset="0"/>
                <a:ea typeface="Consolas" charset="0"/>
                <a:cs typeface="Consolas" charset="0"/>
              </a:rPr>
              <a:t>if</a:t>
            </a:r>
            <a:r>
              <a:rPr lang="en-US" dirty="0">
                <a:solidFill>
                  <a:srgbClr val="C00000"/>
                </a:solidFill>
                <a:latin typeface="Consolas" charset="0"/>
                <a:ea typeface="Consolas" charset="0"/>
                <a:cs typeface="Consolas" charset="0"/>
              </a:rPr>
              <a:t> </a:t>
            </a:r>
            <a:r>
              <a:rPr lang="en-US" dirty="0">
                <a:solidFill>
                  <a:srgbClr val="0000FF"/>
                </a:solidFill>
                <a:latin typeface="Consolas" charset="0"/>
                <a:ea typeface="Consolas" charset="0"/>
                <a:cs typeface="Consolas" charset="0"/>
              </a:rPr>
              <a:t>(</a:t>
            </a:r>
            <a:r>
              <a:rPr lang="en-US" dirty="0">
                <a:latin typeface="Consolas" charset="0"/>
                <a:ea typeface="Consolas" charset="0"/>
                <a:cs typeface="Consolas" charset="0"/>
              </a:rPr>
              <a:t>A </a:t>
            </a:r>
            <a:r>
              <a:rPr lang="en-US" dirty="0">
                <a:solidFill>
                  <a:srgbClr val="0000FF"/>
                </a:solidFill>
                <a:latin typeface="Consolas" charset="0"/>
                <a:ea typeface="Consolas" charset="0"/>
                <a:cs typeface="Consolas" charset="0"/>
              </a:rPr>
              <a:t>==</a:t>
            </a:r>
            <a:r>
              <a:rPr lang="en-US" dirty="0">
                <a:latin typeface="Consolas" charset="0"/>
                <a:ea typeface="Consolas" charset="0"/>
                <a:cs typeface="Consolas" charset="0"/>
              </a:rPr>
              <a:t> </a:t>
            </a:r>
            <a:r>
              <a:rPr lang="en-US" dirty="0">
                <a:solidFill>
                  <a:srgbClr val="7030A0"/>
                </a:solidFill>
                <a:latin typeface="Consolas" charset="0"/>
                <a:ea typeface="Consolas" charset="0"/>
                <a:cs typeface="Consolas" charset="0"/>
              </a:rPr>
              <a:t>1'b1</a:t>
            </a:r>
            <a:r>
              <a:rPr lang="en-US" dirty="0">
                <a:solidFill>
                  <a:srgbClr val="0000FF"/>
                </a:solidFill>
                <a:latin typeface="Consolas" charset="0"/>
                <a:ea typeface="Consolas" charset="0"/>
                <a:cs typeface="Consolas" charset="0"/>
              </a:rPr>
              <a:t>) </a:t>
            </a:r>
            <a:r>
              <a:rPr lang="en-US" b="1" dirty="0">
                <a:solidFill>
                  <a:srgbClr val="C00000"/>
                </a:solidFill>
                <a:latin typeface="Consolas" charset="0"/>
                <a:ea typeface="Consolas" charset="0"/>
                <a:cs typeface="Consolas" charset="0"/>
              </a:rPr>
              <a:t>begin</a:t>
            </a:r>
            <a:endParaRPr lang="en-US" dirty="0">
              <a:solidFill>
                <a:srgbClr val="0000FF"/>
              </a:solidFill>
              <a:latin typeface="Consolas" charset="0"/>
              <a:ea typeface="Consolas" charset="0"/>
              <a:cs typeface="Consolas" charset="0"/>
            </a:endParaRPr>
          </a:p>
          <a:p>
            <a:r>
              <a:rPr lang="en-US" b="1" dirty="0">
                <a:solidFill>
                  <a:srgbClr val="C00000"/>
                </a:solidFill>
                <a:latin typeface="Consolas" charset="0"/>
                <a:ea typeface="Consolas" charset="0"/>
                <a:cs typeface="Consolas" charset="0"/>
              </a:rPr>
              <a:t>      if </a:t>
            </a:r>
            <a:r>
              <a:rPr lang="en-US" dirty="0">
                <a:solidFill>
                  <a:srgbClr val="0000FF"/>
                </a:solidFill>
                <a:latin typeface="Consolas" charset="0"/>
                <a:ea typeface="Consolas" charset="0"/>
                <a:cs typeface="Consolas" charset="0"/>
              </a:rPr>
              <a:t>(</a:t>
            </a:r>
            <a:r>
              <a:rPr lang="en-US" dirty="0">
                <a:latin typeface="Consolas" charset="0"/>
                <a:ea typeface="Consolas" charset="0"/>
                <a:cs typeface="Consolas" charset="0"/>
              </a:rPr>
              <a:t>B </a:t>
            </a:r>
            <a:r>
              <a:rPr lang="en-US" dirty="0">
                <a:solidFill>
                  <a:srgbClr val="0000FF"/>
                </a:solidFill>
                <a:latin typeface="Consolas" charset="0"/>
                <a:ea typeface="Consolas" charset="0"/>
                <a:cs typeface="Consolas" charset="0"/>
              </a:rPr>
              <a:t>==</a:t>
            </a:r>
            <a:r>
              <a:rPr lang="en-US" dirty="0">
                <a:latin typeface="Consolas" charset="0"/>
                <a:ea typeface="Consolas" charset="0"/>
                <a:cs typeface="Consolas" charset="0"/>
              </a:rPr>
              <a:t> </a:t>
            </a:r>
            <a:r>
              <a:rPr lang="en-US" dirty="0">
                <a:solidFill>
                  <a:srgbClr val="7030A0"/>
                </a:solidFill>
                <a:latin typeface="Consolas" charset="0"/>
                <a:ea typeface="Consolas" charset="0"/>
                <a:cs typeface="Consolas" charset="0"/>
              </a:rPr>
              <a:t>1'b1</a:t>
            </a:r>
            <a:r>
              <a:rPr lang="en-US" dirty="0">
                <a:solidFill>
                  <a:srgbClr val="0000FF"/>
                </a:solidFill>
                <a:latin typeface="Consolas" charset="0"/>
                <a:ea typeface="Consolas" charset="0"/>
                <a:cs typeface="Consolas" charset="0"/>
              </a:rPr>
              <a:t>)</a:t>
            </a:r>
          </a:p>
          <a:p>
            <a:r>
              <a:rPr lang="en-US" dirty="0">
                <a:latin typeface="Consolas" charset="0"/>
                <a:ea typeface="Consolas" charset="0"/>
                <a:cs typeface="Consolas" charset="0"/>
              </a:rPr>
              <a:t>        Y </a:t>
            </a:r>
            <a:r>
              <a:rPr lang="en-US" dirty="0">
                <a:solidFill>
                  <a:srgbClr val="0000FF"/>
                </a:solidFill>
                <a:latin typeface="Consolas" charset="0"/>
                <a:ea typeface="Consolas" charset="0"/>
                <a:cs typeface="Consolas" charset="0"/>
              </a:rPr>
              <a:t>=</a:t>
            </a:r>
            <a:r>
              <a:rPr lang="en-US" dirty="0">
                <a:latin typeface="Consolas" charset="0"/>
                <a:ea typeface="Consolas" charset="0"/>
                <a:cs typeface="Consolas" charset="0"/>
              </a:rPr>
              <a:t> </a:t>
            </a:r>
            <a:r>
              <a:rPr lang="en-US" dirty="0">
                <a:solidFill>
                  <a:srgbClr val="7030A0"/>
                </a:solidFill>
                <a:latin typeface="Consolas" charset="0"/>
                <a:ea typeface="Consolas" charset="0"/>
                <a:cs typeface="Consolas" charset="0"/>
              </a:rPr>
              <a:t>2'b00</a:t>
            </a:r>
            <a:r>
              <a:rPr lang="en-US" dirty="0">
                <a:solidFill>
                  <a:srgbClr val="0000FF"/>
                </a:solidFill>
                <a:latin typeface="Consolas" charset="0"/>
                <a:ea typeface="Consolas" charset="0"/>
                <a:cs typeface="Consolas" charset="0"/>
              </a:rPr>
              <a:t>;</a:t>
            </a:r>
          </a:p>
          <a:p>
            <a:r>
              <a:rPr lang="en-US" dirty="0">
                <a:solidFill>
                  <a:srgbClr val="0000FF"/>
                </a:solidFill>
                <a:latin typeface="Consolas" charset="0"/>
                <a:ea typeface="Consolas" charset="0"/>
                <a:cs typeface="Consolas" charset="0"/>
              </a:rPr>
              <a:t>    </a:t>
            </a:r>
            <a:r>
              <a:rPr lang="en-US" b="1" dirty="0">
                <a:solidFill>
                  <a:srgbClr val="C00000"/>
                </a:solidFill>
                <a:latin typeface="Consolas" charset="0"/>
                <a:ea typeface="Consolas" charset="0"/>
                <a:cs typeface="Consolas" charset="0"/>
              </a:rPr>
              <a:t>end else</a:t>
            </a:r>
          </a:p>
          <a:p>
            <a:r>
              <a:rPr lang="en-US" b="1" dirty="0">
                <a:solidFill>
                  <a:srgbClr val="C00000"/>
                </a:solidFill>
                <a:latin typeface="Consolas" charset="0"/>
                <a:ea typeface="Consolas" charset="0"/>
                <a:cs typeface="Consolas" charset="0"/>
              </a:rPr>
              <a:t>      </a:t>
            </a:r>
            <a:r>
              <a:rPr lang="en-US" dirty="0">
                <a:latin typeface="Consolas" charset="0"/>
                <a:ea typeface="Consolas" charset="0"/>
                <a:cs typeface="Consolas" charset="0"/>
              </a:rPr>
              <a:t>Y </a:t>
            </a:r>
            <a:r>
              <a:rPr lang="en-US" dirty="0">
                <a:solidFill>
                  <a:srgbClr val="0000FF"/>
                </a:solidFill>
                <a:latin typeface="Consolas" charset="0"/>
                <a:ea typeface="Consolas" charset="0"/>
                <a:cs typeface="Consolas" charset="0"/>
              </a:rPr>
              <a:t>=</a:t>
            </a:r>
            <a:r>
              <a:rPr lang="en-US" dirty="0">
                <a:latin typeface="Consolas" charset="0"/>
                <a:ea typeface="Consolas" charset="0"/>
                <a:cs typeface="Consolas" charset="0"/>
              </a:rPr>
              <a:t> </a:t>
            </a:r>
            <a:r>
              <a:rPr lang="en-US" dirty="0">
                <a:solidFill>
                  <a:srgbClr val="7030A0"/>
                </a:solidFill>
                <a:latin typeface="Consolas" charset="0"/>
                <a:ea typeface="Consolas" charset="0"/>
                <a:cs typeface="Consolas" charset="0"/>
              </a:rPr>
              <a:t>2'b01</a:t>
            </a:r>
            <a:r>
              <a:rPr lang="en-US" dirty="0">
                <a:solidFill>
                  <a:srgbClr val="0000FF"/>
                </a:solidFill>
                <a:latin typeface="Consolas" charset="0"/>
                <a:ea typeface="Consolas" charset="0"/>
                <a:cs typeface="Consolas" charset="0"/>
              </a:rPr>
              <a:t>;</a:t>
            </a:r>
          </a:p>
          <a:p>
            <a:r>
              <a:rPr lang="en-US" b="1" dirty="0">
                <a:solidFill>
                  <a:srgbClr val="C00000"/>
                </a:solidFill>
                <a:latin typeface="Consolas" charset="0"/>
                <a:ea typeface="Consolas" charset="0"/>
                <a:cs typeface="Consolas" charset="0"/>
              </a:rPr>
              <a:t>  end</a:t>
            </a:r>
            <a:endParaRPr lang="en-US" i="1" dirty="0">
              <a:solidFill>
                <a:srgbClr val="008000"/>
              </a:solidFill>
              <a:latin typeface="Consolas" charset="0"/>
              <a:ea typeface="Consolas" charset="0"/>
              <a:cs typeface="Consolas" charset="0"/>
            </a:endParaRPr>
          </a:p>
        </p:txBody>
      </p:sp>
      <p:sp>
        <p:nvSpPr>
          <p:cNvPr id="3" name="Footer Placeholder 2">
            <a:extLst>
              <a:ext uri="{FF2B5EF4-FFF2-40B4-BE49-F238E27FC236}">
                <a16:creationId xmlns:a16="http://schemas.microsoft.com/office/drawing/2014/main" id="{A468FE03-3535-2E40-AAF3-F1CEFB968A88}"/>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64441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012" y="2743200"/>
            <a:ext cx="8229600" cy="1143000"/>
          </a:xfrm>
        </p:spPr>
        <p:txBody>
          <a:bodyPr>
            <a:normAutofit fontScale="90000"/>
          </a:bodyPr>
          <a:lstStyle/>
          <a:p>
            <a:r>
              <a:rPr lang="en-US" dirty="0"/>
              <a:t>Combinational Logic Building Blocks </a:t>
            </a:r>
            <a:br>
              <a:rPr lang="en-US" dirty="0"/>
            </a:br>
            <a:r>
              <a:rPr lang="en-US" dirty="0"/>
              <a:t>in Verilog</a:t>
            </a:r>
            <a:br>
              <a:rPr lang="en-US" dirty="0"/>
            </a:br>
            <a:endParaRPr lang="en-US" dirty="0"/>
          </a:p>
        </p:txBody>
      </p:sp>
      <p:sp>
        <p:nvSpPr>
          <p:cNvPr id="3" name="Slide Number Placeholder 2"/>
          <p:cNvSpPr>
            <a:spLocks noGrp="1"/>
          </p:cNvSpPr>
          <p:nvPr>
            <p:ph type="sldNum" sz="quarter" idx="12"/>
          </p:nvPr>
        </p:nvSpPr>
        <p:spPr/>
        <p:txBody>
          <a:bodyPr/>
          <a:lstStyle/>
          <a:p>
            <a:fld id="{91428E00-80DD-2147-9602-1B9AC9547B01}" type="slidenum">
              <a:rPr lang="en-US" smtClean="0"/>
              <a:t>66</a:t>
            </a:fld>
            <a:endParaRPr lang="en-US"/>
          </a:p>
        </p:txBody>
      </p:sp>
      <p:sp>
        <p:nvSpPr>
          <p:cNvPr id="5" name="Footer Placeholder 4">
            <a:extLst>
              <a:ext uri="{FF2B5EF4-FFF2-40B4-BE49-F238E27FC236}">
                <a16:creationId xmlns:a16="http://schemas.microsoft.com/office/drawing/2014/main" id="{764D4609-73EE-1D42-BEA2-B71974BC2A53}"/>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13901924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4"/>
          <p:cNvSpPr>
            <a:spLocks noGrp="1" noChangeArrowheads="1"/>
          </p:cNvSpPr>
          <p:nvPr>
            <p:ph type="title"/>
          </p:nvPr>
        </p:nvSpPr>
        <p:spPr>
          <a:xfrm>
            <a:off x="0" y="0"/>
            <a:ext cx="9144000" cy="1143000"/>
          </a:xfrm>
        </p:spPr>
        <p:txBody>
          <a:bodyPr>
            <a:normAutofit fontScale="90000"/>
          </a:bodyPr>
          <a:lstStyle/>
          <a:p>
            <a:r>
              <a:rPr lang="en-US" dirty="0">
                <a:ea typeface="ＭＳ Ｐゴシック" pitchFamily="34" charset="-128"/>
              </a:rPr>
              <a:t>Verilog implementation of a </a:t>
            </a:r>
            <a:r>
              <a:rPr lang="en-US" b="1" dirty="0">
                <a:ea typeface="ＭＳ Ｐゴシック" pitchFamily="34" charset="-128"/>
              </a:rPr>
              <a:t>2:4</a:t>
            </a:r>
            <a:r>
              <a:rPr lang="en-US" dirty="0">
                <a:ea typeface="ＭＳ Ｐゴシック" pitchFamily="34" charset="-128"/>
              </a:rPr>
              <a:t> decoder</a:t>
            </a:r>
          </a:p>
        </p:txBody>
      </p:sp>
      <p:grpSp>
        <p:nvGrpSpPr>
          <p:cNvPr id="2" name="Group 5"/>
          <p:cNvGrpSpPr>
            <a:grpSpLocks/>
          </p:cNvGrpSpPr>
          <p:nvPr/>
        </p:nvGrpSpPr>
        <p:grpSpPr bwMode="auto">
          <a:xfrm>
            <a:off x="4560888" y="1275318"/>
            <a:ext cx="4125912" cy="2082800"/>
            <a:chOff x="2811" y="2331"/>
            <a:chExt cx="2599" cy="1312"/>
          </a:xfrm>
        </p:grpSpPr>
        <p:sp>
          <p:nvSpPr>
            <p:cNvPr id="23558" name="Freeform 6"/>
            <p:cNvSpPr>
              <a:spLocks/>
            </p:cNvSpPr>
            <p:nvPr/>
          </p:nvSpPr>
          <p:spPr bwMode="auto">
            <a:xfrm>
              <a:off x="3668" y="2331"/>
              <a:ext cx="862" cy="1291"/>
            </a:xfrm>
            <a:custGeom>
              <a:avLst/>
              <a:gdLst>
                <a:gd name="T0" fmla="*/ 862 w 862"/>
                <a:gd name="T1" fmla="*/ 1291 h 1291"/>
                <a:gd name="T2" fmla="*/ 862 w 862"/>
                <a:gd name="T3" fmla="*/ 0 h 1291"/>
                <a:gd name="T4" fmla="*/ 0 w 862"/>
                <a:gd name="T5" fmla="*/ 0 h 1291"/>
                <a:gd name="T6" fmla="*/ 0 w 862"/>
                <a:gd name="T7" fmla="*/ 1291 h 1291"/>
                <a:gd name="T8" fmla="*/ 862 w 862"/>
                <a:gd name="T9" fmla="*/ 1291 h 1291"/>
                <a:gd name="T10" fmla="*/ 862 w 862"/>
                <a:gd name="T11" fmla="*/ 1291 h 1291"/>
                <a:gd name="T12" fmla="*/ 0 60000 65536"/>
                <a:gd name="T13" fmla="*/ 0 60000 65536"/>
                <a:gd name="T14" fmla="*/ 0 60000 65536"/>
                <a:gd name="T15" fmla="*/ 0 60000 65536"/>
                <a:gd name="T16" fmla="*/ 0 60000 65536"/>
                <a:gd name="T17" fmla="*/ 0 60000 65536"/>
                <a:gd name="T18" fmla="*/ 0 w 862"/>
                <a:gd name="T19" fmla="*/ 0 h 1291"/>
                <a:gd name="T20" fmla="*/ 862 w 862"/>
                <a:gd name="T21" fmla="*/ 1291 h 1291"/>
              </a:gdLst>
              <a:ahLst/>
              <a:cxnLst>
                <a:cxn ang="T12">
                  <a:pos x="T0" y="T1"/>
                </a:cxn>
                <a:cxn ang="T13">
                  <a:pos x="T2" y="T3"/>
                </a:cxn>
                <a:cxn ang="T14">
                  <a:pos x="T4" y="T5"/>
                </a:cxn>
                <a:cxn ang="T15">
                  <a:pos x="T6" y="T7"/>
                </a:cxn>
                <a:cxn ang="T16">
                  <a:pos x="T8" y="T9"/>
                </a:cxn>
                <a:cxn ang="T17">
                  <a:pos x="T10" y="T11"/>
                </a:cxn>
              </a:cxnLst>
              <a:rect l="T18" t="T19" r="T20" b="T21"/>
              <a:pathLst>
                <a:path w="862" h="1291">
                  <a:moveTo>
                    <a:pt x="862" y="1291"/>
                  </a:moveTo>
                  <a:lnTo>
                    <a:pt x="862" y="0"/>
                  </a:lnTo>
                  <a:lnTo>
                    <a:pt x="0" y="0"/>
                  </a:lnTo>
                  <a:lnTo>
                    <a:pt x="0" y="1291"/>
                  </a:lnTo>
                  <a:lnTo>
                    <a:pt x="862" y="1291"/>
                  </a:lnTo>
                  <a:close/>
                </a:path>
              </a:pathLst>
            </a:custGeom>
            <a:noFill/>
            <a:ln w="460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59" name="Line 7"/>
            <p:cNvSpPr>
              <a:spLocks noChangeShapeType="1"/>
            </p:cNvSpPr>
            <p:nvPr/>
          </p:nvSpPr>
          <p:spPr bwMode="auto">
            <a:xfrm>
              <a:off x="2811" y="2983"/>
              <a:ext cx="862"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0" name="Line 8"/>
            <p:cNvSpPr>
              <a:spLocks noChangeShapeType="1"/>
            </p:cNvSpPr>
            <p:nvPr/>
          </p:nvSpPr>
          <p:spPr bwMode="auto">
            <a:xfrm flipV="1">
              <a:off x="3189" y="2929"/>
              <a:ext cx="107" cy="10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1" name="Rectangle 9"/>
            <p:cNvSpPr>
              <a:spLocks noChangeArrowheads="1"/>
            </p:cNvSpPr>
            <p:nvPr/>
          </p:nvSpPr>
          <p:spPr bwMode="auto">
            <a:xfrm>
              <a:off x="3322" y="3029"/>
              <a:ext cx="107"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400" b="0">
                  <a:solidFill>
                    <a:srgbClr val="000000"/>
                  </a:solidFill>
                </a:rPr>
                <a:t>n</a:t>
              </a:r>
              <a:endParaRPr lang="en-US"/>
            </a:p>
          </p:txBody>
        </p:sp>
        <p:sp>
          <p:nvSpPr>
            <p:cNvPr id="23562" name="Line 10"/>
            <p:cNvSpPr>
              <a:spLocks noChangeShapeType="1"/>
            </p:cNvSpPr>
            <p:nvPr/>
          </p:nvSpPr>
          <p:spPr bwMode="auto">
            <a:xfrm>
              <a:off x="4536" y="2983"/>
              <a:ext cx="862"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3" name="Line 11"/>
            <p:cNvSpPr>
              <a:spLocks noChangeShapeType="1"/>
            </p:cNvSpPr>
            <p:nvPr/>
          </p:nvSpPr>
          <p:spPr bwMode="auto">
            <a:xfrm flipV="1">
              <a:off x="4913" y="2929"/>
              <a:ext cx="107" cy="10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4" name="Rectangle 12"/>
            <p:cNvSpPr>
              <a:spLocks noChangeArrowheads="1"/>
            </p:cNvSpPr>
            <p:nvPr/>
          </p:nvSpPr>
          <p:spPr bwMode="auto">
            <a:xfrm>
              <a:off x="5046" y="3029"/>
              <a:ext cx="160"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400" b="0">
                  <a:solidFill>
                    <a:srgbClr val="000000"/>
                  </a:solidFill>
                </a:rPr>
                <a:t>m</a:t>
              </a:r>
              <a:endParaRPr lang="en-US"/>
            </a:p>
          </p:txBody>
        </p:sp>
        <p:sp>
          <p:nvSpPr>
            <p:cNvPr id="23565" name="Rectangle 13"/>
            <p:cNvSpPr>
              <a:spLocks noChangeArrowheads="1"/>
            </p:cNvSpPr>
            <p:nvPr/>
          </p:nvSpPr>
          <p:spPr bwMode="auto">
            <a:xfrm>
              <a:off x="3755" y="2868"/>
              <a:ext cx="107"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400" b="0">
                  <a:solidFill>
                    <a:srgbClr val="000000"/>
                  </a:solidFill>
                </a:rPr>
                <a:t>a</a:t>
              </a:r>
              <a:endParaRPr lang="en-US"/>
            </a:p>
          </p:txBody>
        </p:sp>
        <p:sp>
          <p:nvSpPr>
            <p:cNvPr id="23566" name="Rectangle 14"/>
            <p:cNvSpPr>
              <a:spLocks noChangeArrowheads="1"/>
            </p:cNvSpPr>
            <p:nvPr/>
          </p:nvSpPr>
          <p:spPr bwMode="auto">
            <a:xfrm>
              <a:off x="5317" y="3328"/>
              <a:ext cx="9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100" b="0">
                  <a:solidFill>
                    <a:srgbClr val="000000"/>
                  </a:solidFill>
                </a:rPr>
                <a:t>n</a:t>
              </a:r>
              <a:endParaRPr lang="en-US"/>
            </a:p>
          </p:txBody>
        </p:sp>
        <p:sp>
          <p:nvSpPr>
            <p:cNvPr id="23567" name="Rectangle 15"/>
            <p:cNvSpPr>
              <a:spLocks noChangeArrowheads="1"/>
            </p:cNvSpPr>
            <p:nvPr/>
          </p:nvSpPr>
          <p:spPr bwMode="auto">
            <a:xfrm>
              <a:off x="4889" y="3410"/>
              <a:ext cx="160"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400" b="0">
                  <a:solidFill>
                    <a:srgbClr val="000000"/>
                  </a:solidFill>
                </a:rPr>
                <a:t>m</a:t>
              </a:r>
              <a:endParaRPr lang="en-US"/>
            </a:p>
          </p:txBody>
        </p:sp>
        <p:sp>
          <p:nvSpPr>
            <p:cNvPr id="23568" name="Rectangle 16"/>
            <p:cNvSpPr>
              <a:spLocks noChangeArrowheads="1"/>
            </p:cNvSpPr>
            <p:nvPr/>
          </p:nvSpPr>
          <p:spPr bwMode="auto">
            <a:xfrm>
              <a:off x="5237" y="3413"/>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400" b="0">
                  <a:solidFill>
                    <a:srgbClr val="000000"/>
                  </a:solidFill>
                  <a:latin typeface="Times New Roman" pitchFamily="18" charset="0"/>
                </a:rPr>
                <a:t>2</a:t>
              </a:r>
              <a:endParaRPr lang="en-US"/>
            </a:p>
          </p:txBody>
        </p:sp>
        <p:sp>
          <p:nvSpPr>
            <p:cNvPr id="23569" name="Rectangle 17"/>
            <p:cNvSpPr>
              <a:spLocks noChangeArrowheads="1"/>
            </p:cNvSpPr>
            <p:nvPr/>
          </p:nvSpPr>
          <p:spPr bwMode="auto">
            <a:xfrm>
              <a:off x="5100" y="3430"/>
              <a:ext cx="8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0"/>
                <a:t>≤</a:t>
              </a:r>
            </a:p>
          </p:txBody>
        </p:sp>
        <p:sp>
          <p:nvSpPr>
            <p:cNvPr id="23570" name="Rectangle 18"/>
            <p:cNvSpPr>
              <a:spLocks noChangeArrowheads="1"/>
            </p:cNvSpPr>
            <p:nvPr/>
          </p:nvSpPr>
          <p:spPr bwMode="auto">
            <a:xfrm>
              <a:off x="4391" y="2869"/>
              <a:ext cx="107"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400" b="0">
                  <a:solidFill>
                    <a:srgbClr val="000000"/>
                  </a:solidFill>
                </a:rPr>
                <a:t>b</a:t>
              </a:r>
              <a:endParaRPr lang="en-US"/>
            </a:p>
          </p:txBody>
        </p:sp>
        <p:sp>
          <p:nvSpPr>
            <p:cNvPr id="23571" name="Rectangle 19"/>
            <p:cNvSpPr>
              <a:spLocks noChangeArrowheads="1"/>
            </p:cNvSpPr>
            <p:nvPr/>
          </p:nvSpPr>
          <p:spPr bwMode="auto">
            <a:xfrm rot="5400000">
              <a:off x="3624" y="2830"/>
              <a:ext cx="968"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200" b="0" dirty="0">
                  <a:solidFill>
                    <a:srgbClr val="000000"/>
                  </a:solidFill>
                </a:rPr>
                <a:t>Decoder</a:t>
              </a:r>
              <a:endParaRPr lang="en-US" sz="2800" dirty="0"/>
            </a:p>
          </p:txBody>
        </p:sp>
      </p:grpSp>
      <p:sp>
        <p:nvSpPr>
          <p:cNvPr id="21" name="TextBox 20"/>
          <p:cNvSpPr txBox="1"/>
          <p:nvPr/>
        </p:nvSpPr>
        <p:spPr>
          <a:xfrm>
            <a:off x="6629400" y="6488668"/>
            <a:ext cx="1600200" cy="369332"/>
          </a:xfrm>
          <a:prstGeom prst="rect">
            <a:avLst/>
          </a:prstGeom>
          <a:noFill/>
        </p:spPr>
        <p:txBody>
          <a:bodyPr wrap="square" rtlCol="0">
            <a:spAutoFit/>
          </a:bodyPr>
          <a:lstStyle/>
          <a:p>
            <a:r>
              <a:rPr lang="en-US" dirty="0">
                <a:solidFill>
                  <a:schemeClr val="tx1">
                    <a:lumMod val="50000"/>
                    <a:lumOff val="50000"/>
                  </a:schemeClr>
                </a:solidFill>
              </a:rPr>
              <a:t>Text: Dally §8.2</a:t>
            </a:r>
          </a:p>
        </p:txBody>
      </p:sp>
      <p:sp>
        <p:nvSpPr>
          <p:cNvPr id="22" name="TextBox 21"/>
          <p:cNvSpPr txBox="1"/>
          <p:nvPr/>
        </p:nvSpPr>
        <p:spPr>
          <a:xfrm>
            <a:off x="363772" y="4539455"/>
            <a:ext cx="5083459" cy="1477328"/>
          </a:xfrm>
          <a:prstGeom prst="rect">
            <a:avLst/>
          </a:prstGeom>
          <a:noFill/>
        </p:spPr>
        <p:txBody>
          <a:bodyPr wrap="square" rtlCol="0">
            <a:spAutoFit/>
          </a:bodyPr>
          <a:lstStyle/>
          <a:p>
            <a:pPr>
              <a:spcBef>
                <a:spcPct val="0"/>
              </a:spcBef>
            </a:pPr>
            <a:r>
              <a:rPr lang="en-US" b="1" dirty="0">
                <a:solidFill>
                  <a:srgbClr val="C00000"/>
                </a:solidFill>
                <a:latin typeface="Consolas" panose="020B0609020204030204" pitchFamily="49" charset="0"/>
                <a:cs typeface="Consolas" panose="020B0609020204030204" pitchFamily="49" charset="0"/>
              </a:rPr>
              <a:t>module</a:t>
            </a:r>
            <a:r>
              <a:rPr lang="en-US" dirty="0">
                <a:solidFill>
                  <a:srgbClr val="C00000"/>
                </a:solidFill>
                <a:latin typeface="Consolas" panose="020B0609020204030204" pitchFamily="49" charset="0"/>
                <a:cs typeface="Consolas" panose="020B0609020204030204" pitchFamily="49" charset="0"/>
              </a:rPr>
              <a:t> </a:t>
            </a:r>
            <a:r>
              <a:rPr lang="en-US" dirty="0">
                <a:latin typeface="Consolas" panose="020B0609020204030204" pitchFamily="49" charset="0"/>
                <a:cs typeface="Consolas" panose="020B0609020204030204" pitchFamily="49" charset="0"/>
              </a:rPr>
              <a:t>Dec24</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a</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b</a:t>
            </a:r>
            <a:r>
              <a:rPr lang="en-US" dirty="0">
                <a:solidFill>
                  <a:srgbClr val="0000FF"/>
                </a:solidFill>
                <a:latin typeface="Consolas" panose="020B0609020204030204" pitchFamily="49" charset="0"/>
                <a:cs typeface="Consolas" panose="020B0609020204030204" pitchFamily="49" charset="0"/>
              </a:rPr>
              <a:t>) ;</a:t>
            </a:r>
          </a:p>
          <a:p>
            <a:pPr>
              <a:spcBef>
                <a:spcPct val="0"/>
              </a:spcBef>
            </a:pPr>
            <a:r>
              <a:rPr lang="en-US" b="1" dirty="0">
                <a:solidFill>
                  <a:srgbClr val="C00000"/>
                </a:solidFill>
                <a:latin typeface="Consolas" panose="020B0609020204030204" pitchFamily="49" charset="0"/>
                <a:cs typeface="Consolas" panose="020B0609020204030204" pitchFamily="49" charset="0"/>
              </a:rPr>
              <a:t>  input</a:t>
            </a:r>
            <a:r>
              <a:rPr lang="en-US" dirty="0">
                <a:latin typeface="Consolas" panose="020B0609020204030204" pitchFamily="49" charset="0"/>
                <a:cs typeface="Consolas" panose="020B0609020204030204" pitchFamily="49" charset="0"/>
              </a:rPr>
              <a:t>  </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1</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0</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 </a:t>
            </a:r>
            <a:r>
              <a:rPr lang="en-US" dirty="0">
                <a:solidFill>
                  <a:srgbClr val="0000FF"/>
                </a:solidFill>
                <a:latin typeface="Consolas" panose="020B0609020204030204" pitchFamily="49" charset="0"/>
                <a:cs typeface="Consolas" panose="020B0609020204030204" pitchFamily="49" charset="0"/>
              </a:rPr>
              <a:t>;</a:t>
            </a:r>
          </a:p>
          <a:p>
            <a:pPr>
              <a:spcBef>
                <a:spcPct val="0"/>
              </a:spcBef>
            </a:pPr>
            <a:r>
              <a:rPr lang="en-US" dirty="0">
                <a:latin typeface="Consolas" panose="020B0609020204030204" pitchFamily="49" charset="0"/>
                <a:cs typeface="Consolas" panose="020B0609020204030204" pitchFamily="49" charset="0"/>
              </a:rPr>
              <a:t>  </a:t>
            </a:r>
            <a:r>
              <a:rPr lang="en-US" b="1" dirty="0">
                <a:solidFill>
                  <a:srgbClr val="C00000"/>
                </a:solidFill>
                <a:latin typeface="Consolas" panose="020B0609020204030204" pitchFamily="49" charset="0"/>
                <a:cs typeface="Consolas" panose="020B0609020204030204" pitchFamily="49" charset="0"/>
              </a:rPr>
              <a:t>output</a:t>
            </a:r>
            <a:r>
              <a:rPr lang="en-US" dirty="0">
                <a:solidFill>
                  <a:srgbClr val="C00000"/>
                </a:solidFill>
                <a:latin typeface="Consolas" panose="020B0609020204030204" pitchFamily="49" charset="0"/>
                <a:cs typeface="Consolas" panose="020B0609020204030204" pitchFamily="49" charset="0"/>
              </a:rPr>
              <a:t> </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3</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0</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b </a:t>
            </a:r>
            <a:r>
              <a:rPr lang="en-US" dirty="0">
                <a:solidFill>
                  <a:srgbClr val="0000FF"/>
                </a:solidFill>
                <a:latin typeface="Consolas" panose="020B0609020204030204" pitchFamily="49" charset="0"/>
                <a:cs typeface="Consolas" panose="020B0609020204030204" pitchFamily="49" charset="0"/>
              </a:rPr>
              <a:t>;</a:t>
            </a:r>
            <a:endParaRPr lang="en-US" dirty="0">
              <a:latin typeface="Consolas" panose="020B0609020204030204" pitchFamily="49" charset="0"/>
              <a:cs typeface="Consolas" panose="020B0609020204030204" pitchFamily="49" charset="0"/>
            </a:endParaRPr>
          </a:p>
          <a:p>
            <a:pPr>
              <a:spcBef>
                <a:spcPct val="0"/>
              </a:spcBef>
            </a:pPr>
            <a:r>
              <a:rPr lang="en-US" dirty="0">
                <a:latin typeface="Consolas" panose="020B0609020204030204" pitchFamily="49" charset="0"/>
                <a:cs typeface="Consolas" panose="020B0609020204030204" pitchFamily="49" charset="0"/>
              </a:rPr>
              <a:t>  </a:t>
            </a:r>
            <a:r>
              <a:rPr lang="en-US" b="1" dirty="0">
                <a:solidFill>
                  <a:srgbClr val="C00000"/>
                </a:solidFill>
                <a:latin typeface="Consolas" panose="020B0609020204030204" pitchFamily="49" charset="0"/>
                <a:cs typeface="Consolas" panose="020B0609020204030204" pitchFamily="49" charset="0"/>
              </a:rPr>
              <a:t>wire</a:t>
            </a:r>
            <a:r>
              <a:rPr lang="en-US" dirty="0">
                <a:solidFill>
                  <a:srgbClr val="C00000"/>
                </a:solidFill>
                <a:latin typeface="Consolas" panose="020B0609020204030204" pitchFamily="49" charset="0"/>
                <a:cs typeface="Consolas" panose="020B0609020204030204" pitchFamily="49" charset="0"/>
              </a:rPr>
              <a:t> </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3</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0</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b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7030A0"/>
                </a:solidFill>
                <a:latin typeface="Consolas" panose="020B0609020204030204" pitchFamily="49" charset="0"/>
                <a:cs typeface="Consolas" panose="020B0609020204030204" pitchFamily="49" charset="0"/>
              </a:rPr>
              <a:t>1 </a:t>
            </a:r>
            <a:r>
              <a:rPr lang="en-US" dirty="0">
                <a:solidFill>
                  <a:srgbClr val="0000FF"/>
                </a:solidFill>
                <a:latin typeface="Consolas" panose="020B0609020204030204" pitchFamily="49" charset="0"/>
                <a:cs typeface="Consolas" panose="020B0609020204030204" pitchFamily="49" charset="0"/>
              </a:rPr>
              <a:t>&lt;&lt; </a:t>
            </a:r>
            <a:r>
              <a:rPr lang="en-US" dirty="0">
                <a:latin typeface="Consolas" panose="020B0609020204030204" pitchFamily="49" charset="0"/>
                <a:cs typeface="Consolas" panose="020B0609020204030204" pitchFamily="49" charset="0"/>
              </a:rPr>
              <a:t>a </a:t>
            </a:r>
            <a:r>
              <a:rPr lang="en-US" dirty="0">
                <a:solidFill>
                  <a:srgbClr val="0000FF"/>
                </a:solidFill>
                <a:latin typeface="Consolas" panose="020B0609020204030204" pitchFamily="49" charset="0"/>
                <a:cs typeface="Consolas" panose="020B0609020204030204" pitchFamily="49" charset="0"/>
              </a:rPr>
              <a:t>;</a:t>
            </a:r>
          </a:p>
          <a:p>
            <a:pPr>
              <a:spcBef>
                <a:spcPct val="0"/>
              </a:spcBef>
            </a:pPr>
            <a:r>
              <a:rPr lang="en-US" b="1" dirty="0" err="1">
                <a:solidFill>
                  <a:srgbClr val="C00000"/>
                </a:solidFill>
                <a:latin typeface="Consolas" panose="020B0609020204030204" pitchFamily="49" charset="0"/>
                <a:cs typeface="Consolas" panose="020B0609020204030204" pitchFamily="49" charset="0"/>
              </a:rPr>
              <a:t>endmodule</a:t>
            </a:r>
            <a:endParaRPr lang="en-US" b="1" dirty="0">
              <a:solidFill>
                <a:srgbClr val="C00000"/>
              </a:solidFill>
              <a:latin typeface="Consolas" panose="020B0609020204030204" pitchFamily="49" charset="0"/>
              <a:cs typeface="Consolas" panose="020B0609020204030204" pitchFamily="49" charset="0"/>
            </a:endParaRPr>
          </a:p>
        </p:txBody>
      </p:sp>
      <p:sp>
        <p:nvSpPr>
          <p:cNvPr id="26" name="AutoShape 7"/>
          <p:cNvSpPr>
            <a:spLocks noChangeArrowheads="1"/>
          </p:cNvSpPr>
          <p:nvPr/>
        </p:nvSpPr>
        <p:spPr bwMode="auto">
          <a:xfrm>
            <a:off x="3025774" y="3556360"/>
            <a:ext cx="1865313" cy="1353998"/>
          </a:xfrm>
          <a:prstGeom prst="wedgeRoundRectCallout">
            <a:avLst>
              <a:gd name="adj1" fmla="val -52838"/>
              <a:gd name="adj2" fmla="val 87541"/>
              <a:gd name="adj3" fmla="val 16667"/>
            </a:avLst>
          </a:prstGeom>
          <a:solidFill>
            <a:srgbClr val="FFFF99"/>
          </a:solidFill>
          <a:ln w="9525">
            <a:solidFill>
              <a:srgbClr val="000000"/>
            </a:solidFill>
            <a:miter lim="800000"/>
            <a:headEnd/>
            <a:tailEnd/>
          </a:ln>
        </p:spPr>
        <p:txBody>
          <a:bodyPr/>
          <a:lstStyle/>
          <a:p>
            <a:r>
              <a:rPr lang="en-US" dirty="0"/>
              <a:t>“X &lt;&lt; Y“ means shift X to the left by Y bit positions.</a:t>
            </a:r>
          </a:p>
        </p:txBody>
      </p:sp>
      <p:sp>
        <p:nvSpPr>
          <p:cNvPr id="3" name="Slide Number Placeholder 2"/>
          <p:cNvSpPr>
            <a:spLocks noGrp="1"/>
          </p:cNvSpPr>
          <p:nvPr>
            <p:ph type="sldNum" sz="quarter" idx="12"/>
          </p:nvPr>
        </p:nvSpPr>
        <p:spPr/>
        <p:txBody>
          <a:bodyPr/>
          <a:lstStyle/>
          <a:p>
            <a:fld id="{94A44075-CB16-5A4C-A36B-DC972FDB6AB8}" type="slidenum">
              <a:rPr lang="en-US" smtClean="0"/>
              <a:t>67</a:t>
            </a:fld>
            <a:endParaRPr lang="en-US"/>
          </a:p>
        </p:txBody>
      </p:sp>
      <p:sp>
        <p:nvSpPr>
          <p:cNvPr id="6" name="Footer Placeholder 5">
            <a:extLst>
              <a:ext uri="{FF2B5EF4-FFF2-40B4-BE49-F238E27FC236}">
                <a16:creationId xmlns:a16="http://schemas.microsoft.com/office/drawing/2014/main" id="{9B9B1EC0-97DD-F148-BC2C-653624AFC128}"/>
              </a:ext>
            </a:extLst>
          </p:cNvPr>
          <p:cNvSpPr>
            <a:spLocks noGrp="1"/>
          </p:cNvSpPr>
          <p:nvPr>
            <p:ph type="ftr" sz="quarter" idx="11"/>
          </p:nvPr>
        </p:nvSpPr>
        <p:spPr/>
        <p:txBody>
          <a:bodyPr/>
          <a:lstStyle/>
          <a:p>
            <a:r>
              <a:rPr lang="en-US"/>
              <a:t>Slide Set #6</a:t>
            </a:r>
          </a:p>
        </p:txBody>
      </p:sp>
      <p:sp>
        <p:nvSpPr>
          <p:cNvPr id="4" name="TextBox 3">
            <a:extLst>
              <a:ext uri="{FF2B5EF4-FFF2-40B4-BE49-F238E27FC236}">
                <a16:creationId xmlns:a16="http://schemas.microsoft.com/office/drawing/2014/main" id="{4C79DB3E-4E39-CD49-AC82-0695CD16ACC5}"/>
              </a:ext>
            </a:extLst>
          </p:cNvPr>
          <p:cNvSpPr txBox="1"/>
          <p:nvPr/>
        </p:nvSpPr>
        <p:spPr>
          <a:xfrm>
            <a:off x="5298859" y="2395103"/>
            <a:ext cx="340158" cy="461665"/>
          </a:xfrm>
          <a:prstGeom prst="rect">
            <a:avLst/>
          </a:prstGeom>
          <a:solidFill>
            <a:schemeClr val="bg1"/>
          </a:solidFill>
        </p:spPr>
        <p:txBody>
          <a:bodyPr wrap="none" rtlCol="0">
            <a:spAutoFit/>
          </a:bodyPr>
          <a:lstStyle/>
          <a:p>
            <a:r>
              <a:rPr lang="en-US" sz="2400" dirty="0"/>
              <a:t>2</a:t>
            </a:r>
          </a:p>
        </p:txBody>
      </p:sp>
      <p:sp>
        <p:nvSpPr>
          <p:cNvPr id="25" name="TextBox 24">
            <a:extLst>
              <a:ext uri="{FF2B5EF4-FFF2-40B4-BE49-F238E27FC236}">
                <a16:creationId xmlns:a16="http://schemas.microsoft.com/office/drawing/2014/main" id="{B38276AD-8CA7-9544-AA12-EF9666DCB52A}"/>
              </a:ext>
            </a:extLst>
          </p:cNvPr>
          <p:cNvSpPr txBox="1"/>
          <p:nvPr/>
        </p:nvSpPr>
        <p:spPr>
          <a:xfrm>
            <a:off x="8072005" y="2390834"/>
            <a:ext cx="340158" cy="461665"/>
          </a:xfrm>
          <a:prstGeom prst="rect">
            <a:avLst/>
          </a:prstGeom>
          <a:solidFill>
            <a:schemeClr val="bg1"/>
          </a:solidFill>
        </p:spPr>
        <p:txBody>
          <a:bodyPr wrap="none" rtlCol="0">
            <a:spAutoFit/>
          </a:bodyPr>
          <a:lstStyle/>
          <a:p>
            <a:r>
              <a:rPr lang="en-US" sz="2400" dirty="0"/>
              <a:t>4</a:t>
            </a:r>
          </a:p>
        </p:txBody>
      </p:sp>
      <p:sp>
        <p:nvSpPr>
          <p:cNvPr id="7" name="Rectangle 6">
            <a:extLst>
              <a:ext uri="{FF2B5EF4-FFF2-40B4-BE49-F238E27FC236}">
                <a16:creationId xmlns:a16="http://schemas.microsoft.com/office/drawing/2014/main" id="{67A614A9-DAB9-A344-A0F1-C0A541A68356}"/>
              </a:ext>
            </a:extLst>
          </p:cNvPr>
          <p:cNvSpPr/>
          <p:nvPr/>
        </p:nvSpPr>
        <p:spPr>
          <a:xfrm>
            <a:off x="7859713" y="2852499"/>
            <a:ext cx="1044575" cy="9005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7" name="Group 6">
            <a:extLst>
              <a:ext uri="{FF2B5EF4-FFF2-40B4-BE49-F238E27FC236}">
                <a16:creationId xmlns:a16="http://schemas.microsoft.com/office/drawing/2014/main" id="{2E06BE04-FBA5-E04A-A9CA-BA71B1E51319}"/>
              </a:ext>
            </a:extLst>
          </p:cNvPr>
          <p:cNvGraphicFramePr>
            <a:graphicFrameLocks noGrp="1"/>
          </p:cNvGraphicFramePr>
          <p:nvPr>
            <p:extLst>
              <p:ext uri="{D42A27DB-BD31-4B8C-83A1-F6EECF244321}">
                <p14:modId xmlns:p14="http://schemas.microsoft.com/office/powerpoint/2010/main" val="658240590"/>
              </p:ext>
            </p:extLst>
          </p:nvPr>
        </p:nvGraphicFramePr>
        <p:xfrm>
          <a:off x="514484" y="1467586"/>
          <a:ext cx="2819400" cy="1600201"/>
        </p:xfrm>
        <a:graphic>
          <a:graphicData uri="http://schemas.openxmlformats.org/drawingml/2006/table">
            <a:tbl>
              <a:tblPr/>
              <a:tblGrid>
                <a:gridCol w="469900">
                  <a:extLst>
                    <a:ext uri="{9D8B030D-6E8A-4147-A177-3AD203B41FA5}">
                      <a16:colId xmlns:a16="http://schemas.microsoft.com/office/drawing/2014/main" val="20000"/>
                    </a:ext>
                  </a:extLst>
                </a:gridCol>
                <a:gridCol w="469900">
                  <a:extLst>
                    <a:ext uri="{9D8B030D-6E8A-4147-A177-3AD203B41FA5}">
                      <a16:colId xmlns:a16="http://schemas.microsoft.com/office/drawing/2014/main" val="20001"/>
                    </a:ext>
                  </a:extLst>
                </a:gridCol>
                <a:gridCol w="469900">
                  <a:extLst>
                    <a:ext uri="{9D8B030D-6E8A-4147-A177-3AD203B41FA5}">
                      <a16:colId xmlns:a16="http://schemas.microsoft.com/office/drawing/2014/main" val="20002"/>
                    </a:ext>
                  </a:extLst>
                </a:gridCol>
                <a:gridCol w="469900">
                  <a:extLst>
                    <a:ext uri="{9D8B030D-6E8A-4147-A177-3AD203B41FA5}">
                      <a16:colId xmlns:a16="http://schemas.microsoft.com/office/drawing/2014/main" val="20003"/>
                    </a:ext>
                  </a:extLst>
                </a:gridCol>
                <a:gridCol w="469900">
                  <a:extLst>
                    <a:ext uri="{9D8B030D-6E8A-4147-A177-3AD203B41FA5}">
                      <a16:colId xmlns:a16="http://schemas.microsoft.com/office/drawing/2014/main" val="20004"/>
                    </a:ext>
                  </a:extLst>
                </a:gridCol>
                <a:gridCol w="469900">
                  <a:extLst>
                    <a:ext uri="{9D8B030D-6E8A-4147-A177-3AD203B41FA5}">
                      <a16:colId xmlns:a16="http://schemas.microsoft.com/office/drawing/2014/main" val="20005"/>
                    </a:ext>
                  </a:extLst>
                </a:gridCol>
              </a:tblGrid>
              <a:tr h="320675">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a1</a:t>
                      </a:r>
                    </a:p>
                  </a:txBody>
                  <a:tcPr marL="0" marR="0" marT="0" marB="0" anchor="ctr" anchorCtr="1"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a0</a:t>
                      </a:r>
                    </a:p>
                  </a:txBody>
                  <a:tcPr marL="0" marR="0" marT="0" marB="0" anchor="ctr" anchorCtr="1" horzOverflow="overflow">
                    <a:lnL>
                      <a:noFill/>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b3</a:t>
                      </a:r>
                    </a:p>
                  </a:txBody>
                  <a:tcPr marL="0" marR="0" marT="0" marB="0" anchor="ctr" anchorCtr="1" horzOverflow="overflow">
                    <a:lnL w="38100"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b2</a:t>
                      </a:r>
                    </a:p>
                  </a:txBody>
                  <a:tcPr marL="0" marR="0" marT="0" marB="0" anchor="ctr" anchorCtr="1" horzOverflow="overflow">
                    <a:lnL>
                      <a:noFill/>
                    </a:lnL>
                    <a:lnR>
                      <a:noFill/>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b1</a:t>
                      </a:r>
                    </a:p>
                  </a:txBody>
                  <a:tcPr marL="0" marR="0" marT="0" marB="0" anchor="ctr" anchorCtr="1" horzOverflow="overflow">
                    <a:lnL>
                      <a:noFill/>
                    </a:lnL>
                    <a:lnR>
                      <a:noFill/>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b0</a:t>
                      </a:r>
                    </a:p>
                  </a:txBody>
                  <a:tcPr marL="0" marR="0" marT="0" marB="0" anchor="ctr" anchorCtr="1"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9088">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0</a:t>
                      </a:r>
                    </a:p>
                  </a:txBody>
                  <a:tcPr marL="0" marR="0" marT="0" marB="0" anchor="ctr" anchorCtr="1" horzOverflow="overflow">
                    <a:lnL w="28575" cap="flat" cmpd="sng" algn="ctr">
                      <a:solidFill>
                        <a:schemeClr val="tx1"/>
                      </a:solidFill>
                      <a:prstDash val="solid"/>
                      <a:round/>
                      <a:headEnd type="none" w="med" len="med"/>
                      <a:tailEnd type="none" w="med" len="med"/>
                    </a:lnL>
                    <a:lnR>
                      <a:noFill/>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0</a:t>
                      </a:r>
                    </a:p>
                  </a:txBody>
                  <a:tcPr marL="0" marR="0" marT="0" marB="0" anchor="ctr" anchorCtr="1" horzOverflow="overflow">
                    <a:lnL>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anchor="ctr" anchorCtr="1" horzOverflow="overflow">
                    <a:lnL w="38100" cap="flat" cmpd="sng" algn="ctr">
                      <a:solidFill>
                        <a:schemeClr val="tx1"/>
                      </a:solidFill>
                      <a:prstDash val="solid"/>
                      <a:round/>
                      <a:headEnd type="none" w="med" len="med"/>
                      <a:tailEnd type="none" w="med" len="med"/>
                    </a:lnL>
                    <a:lnR>
                      <a:noFill/>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anchor="ctr" anchorCtr="1" horzOverflow="overflow">
                    <a:lnL>
                      <a:noFill/>
                    </a:lnL>
                    <a:lnR>
                      <a:noFill/>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0</a:t>
                      </a:r>
                    </a:p>
                  </a:txBody>
                  <a:tcPr marL="0" marR="0" marT="0" marB="0" anchor="ctr" anchorCtr="1" horzOverflow="overflow">
                    <a:lnL>
                      <a:noFill/>
                    </a:lnL>
                    <a:lnR>
                      <a:noFill/>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rgbClr val="0000FF"/>
                          </a:solidFill>
                          <a:effectLst/>
                          <a:latin typeface="Arial" charset="0"/>
                          <a:ea typeface="ＭＳ Ｐゴシック" charset="0"/>
                          <a:cs typeface="ＭＳ Ｐゴシック" charset="0"/>
                        </a:rPr>
                        <a:t>1</a:t>
                      </a:r>
                    </a:p>
                  </a:txBody>
                  <a:tcPr marL="0" marR="0" marT="0" marB="0" anchor="ctr" anchorCtr="1" horzOverflow="overflow">
                    <a:lnL>
                      <a:noFill/>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0675">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anchor="ctr" anchorCtr="1"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1</a:t>
                      </a:r>
                    </a:p>
                  </a:txBody>
                  <a:tcPr marL="0" marR="0" marT="0" marB="0" anchor="ctr" anchorCtr="1"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anchor="ctr" anchorCtr="1"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anchor="ctr" anchorCtr="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rgbClr val="0000FF"/>
                          </a:solidFill>
                          <a:effectLst/>
                          <a:latin typeface="Arial" charset="0"/>
                          <a:ea typeface="ＭＳ Ｐゴシック" charset="0"/>
                          <a:cs typeface="ＭＳ Ｐゴシック" charset="0"/>
                        </a:rPr>
                        <a:t>1</a:t>
                      </a:r>
                    </a:p>
                  </a:txBody>
                  <a:tcPr marL="0" marR="0" marT="0" marB="0" anchor="ctr" anchorCtr="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anchor="ctr" anchorCtr="1"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9088">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1</a:t>
                      </a:r>
                    </a:p>
                  </a:txBody>
                  <a:tcPr marL="0" marR="0" marT="0" marB="0" anchor="ctr" anchorCtr="1"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0</a:t>
                      </a:r>
                    </a:p>
                  </a:txBody>
                  <a:tcPr marL="0" marR="0" marT="0" marB="0" anchor="ctr" anchorCtr="1"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anchor="ctr" anchorCtr="1"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rgbClr val="0000FF"/>
                          </a:solidFill>
                          <a:effectLst/>
                          <a:latin typeface="Arial" charset="0"/>
                          <a:ea typeface="ＭＳ Ｐゴシック" charset="0"/>
                          <a:cs typeface="ＭＳ Ｐゴシック" charset="0"/>
                        </a:rPr>
                        <a:t>1</a:t>
                      </a:r>
                    </a:p>
                  </a:txBody>
                  <a:tcPr marL="0" marR="0" marT="0" marB="0" anchor="ctr" anchorCtr="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anchor="ctr" anchorCtr="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anchor="ctr" anchorCtr="1"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20675">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1</a:t>
                      </a:r>
                    </a:p>
                  </a:txBody>
                  <a:tcPr marL="0" marR="0" marT="0" marB="0" anchor="ctr" anchorCtr="1"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1</a:t>
                      </a:r>
                    </a:p>
                  </a:txBody>
                  <a:tcPr marL="0" marR="0" marT="0" marB="0" anchor="ctr" anchorCtr="1"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rgbClr val="0000FF"/>
                          </a:solidFill>
                          <a:effectLst/>
                          <a:latin typeface="Arial" charset="0"/>
                          <a:ea typeface="ＭＳ Ｐゴシック" charset="0"/>
                          <a:cs typeface="ＭＳ Ｐゴシック" charset="0"/>
                        </a:rPr>
                        <a:t>1</a:t>
                      </a:r>
                    </a:p>
                  </a:txBody>
                  <a:tcPr marL="0" marR="0" marT="0" marB="0" anchor="ctr" anchorCtr="1"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anchor="ctr" anchorCtr="1"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anchor="ctr" anchorCtr="1"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0</a:t>
                      </a:r>
                    </a:p>
                  </a:txBody>
                  <a:tcPr marL="0" marR="0" marT="0" marB="0" anchor="ctr" anchorCtr="1"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28" name="Picture 27" descr="ss3-2-4-decoder-circuit.emf">
            <a:extLst>
              <a:ext uri="{FF2B5EF4-FFF2-40B4-BE49-F238E27FC236}">
                <a16:creationId xmlns:a16="http://schemas.microsoft.com/office/drawing/2014/main" id="{2E96560B-6371-7C42-9D87-E4E8D2ADA315}"/>
              </a:ext>
            </a:extLst>
          </p:cNvPr>
          <p:cNvPicPr>
            <a:picLocks noChangeAspect="1"/>
          </p:cNvPicPr>
          <p:nvPr/>
        </p:nvPicPr>
        <p:blipFill>
          <a:blip r:embed="rId3"/>
          <a:stretch>
            <a:fillRect/>
          </a:stretch>
        </p:blipFill>
        <p:spPr>
          <a:xfrm>
            <a:off x="5616696" y="3660299"/>
            <a:ext cx="2281117" cy="2565516"/>
          </a:xfrm>
          <a:prstGeom prst="rect">
            <a:avLst/>
          </a:prstGeom>
        </p:spPr>
      </p:pic>
    </p:spTree>
    <p:extLst>
      <p:ext uri="{BB962C8B-B14F-4D97-AF65-F5344CB8AC3E}">
        <p14:creationId xmlns:p14="http://schemas.microsoft.com/office/powerpoint/2010/main" val="170531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a:lstStyle/>
          <a:p>
            <a:pPr>
              <a:lnSpc>
                <a:spcPct val="110000"/>
              </a:lnSpc>
            </a:pPr>
            <a:r>
              <a:rPr lang="en-US" dirty="0">
                <a:ea typeface="ＭＳ Ｐゴシック" pitchFamily="34" charset="-128"/>
              </a:rPr>
              <a:t>Encoder</a:t>
            </a:r>
          </a:p>
        </p:txBody>
      </p:sp>
      <p:graphicFrame>
        <p:nvGraphicFramePr>
          <p:cNvPr id="607237" name="Group 5"/>
          <p:cNvGraphicFramePr>
            <a:graphicFrameLocks noGrp="1"/>
          </p:cNvGraphicFramePr>
          <p:nvPr>
            <p:extLst>
              <p:ext uri="{D42A27DB-BD31-4B8C-83A1-F6EECF244321}">
                <p14:modId xmlns:p14="http://schemas.microsoft.com/office/powerpoint/2010/main" val="415510504"/>
              </p:ext>
            </p:extLst>
          </p:nvPr>
        </p:nvGraphicFramePr>
        <p:xfrm>
          <a:off x="685800" y="1660900"/>
          <a:ext cx="2819400" cy="1600201"/>
        </p:xfrm>
        <a:graphic>
          <a:graphicData uri="http://schemas.openxmlformats.org/drawingml/2006/table">
            <a:tbl>
              <a:tblPr/>
              <a:tblGrid>
                <a:gridCol w="469900">
                  <a:extLst>
                    <a:ext uri="{9D8B030D-6E8A-4147-A177-3AD203B41FA5}">
                      <a16:colId xmlns:a16="http://schemas.microsoft.com/office/drawing/2014/main" val="20000"/>
                    </a:ext>
                  </a:extLst>
                </a:gridCol>
                <a:gridCol w="469900">
                  <a:extLst>
                    <a:ext uri="{9D8B030D-6E8A-4147-A177-3AD203B41FA5}">
                      <a16:colId xmlns:a16="http://schemas.microsoft.com/office/drawing/2014/main" val="20001"/>
                    </a:ext>
                  </a:extLst>
                </a:gridCol>
                <a:gridCol w="469900">
                  <a:extLst>
                    <a:ext uri="{9D8B030D-6E8A-4147-A177-3AD203B41FA5}">
                      <a16:colId xmlns:a16="http://schemas.microsoft.com/office/drawing/2014/main" val="20002"/>
                    </a:ext>
                  </a:extLst>
                </a:gridCol>
                <a:gridCol w="469900">
                  <a:extLst>
                    <a:ext uri="{9D8B030D-6E8A-4147-A177-3AD203B41FA5}">
                      <a16:colId xmlns:a16="http://schemas.microsoft.com/office/drawing/2014/main" val="20003"/>
                    </a:ext>
                  </a:extLst>
                </a:gridCol>
                <a:gridCol w="469900">
                  <a:extLst>
                    <a:ext uri="{9D8B030D-6E8A-4147-A177-3AD203B41FA5}">
                      <a16:colId xmlns:a16="http://schemas.microsoft.com/office/drawing/2014/main" val="20004"/>
                    </a:ext>
                  </a:extLst>
                </a:gridCol>
                <a:gridCol w="469900">
                  <a:extLst>
                    <a:ext uri="{9D8B030D-6E8A-4147-A177-3AD203B41FA5}">
                      <a16:colId xmlns:a16="http://schemas.microsoft.com/office/drawing/2014/main" val="20005"/>
                    </a:ext>
                  </a:extLst>
                </a:gridCol>
              </a:tblGrid>
              <a:tr h="320675">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a3</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a2</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a1</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a0</a:t>
                      </a:r>
                    </a:p>
                  </a:txBody>
                  <a:tcPr marL="0" marR="0" marT="0" marB="0"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b1</a:t>
                      </a:r>
                    </a:p>
                  </a:txBody>
                  <a:tcPr marL="0" marR="0" marT="0" marB="0"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b0</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9088">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rgbClr val="0000FF"/>
                          </a:solidFill>
                          <a:effectLst/>
                          <a:latin typeface="Arial" charset="0"/>
                          <a:ea typeface="ＭＳ Ｐゴシック" charset="0"/>
                          <a:cs typeface="ＭＳ Ｐゴシック" charset="0"/>
                        </a:rPr>
                        <a:t>1</a:t>
                      </a:r>
                    </a:p>
                  </a:txBody>
                  <a:tcPr marL="0" marR="0" marT="0" marB="0"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0</a:t>
                      </a:r>
                    </a:p>
                  </a:txBody>
                  <a:tcPr marL="0" marR="0" marT="0" marB="0"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0675">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rgbClr val="0000FF"/>
                          </a:solidFill>
                          <a:effectLst/>
                          <a:latin typeface="Arial" charset="0"/>
                          <a:ea typeface="ＭＳ Ｐゴシック" charset="0"/>
                          <a:cs typeface="ＭＳ Ｐゴシック" charset="0"/>
                        </a:rPr>
                        <a:t>1</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0</a:t>
                      </a:r>
                    </a:p>
                  </a:txBody>
                  <a:tcPr marL="0" marR="0" marT="0" marB="0"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1</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9088">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rgbClr val="0000FF"/>
                          </a:solidFill>
                          <a:effectLst/>
                          <a:latin typeface="Arial" charset="0"/>
                          <a:ea typeface="ＭＳ Ｐゴシック" charset="0"/>
                          <a:cs typeface="ＭＳ Ｐゴシック" charset="0"/>
                        </a:rPr>
                        <a:t>1</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1</a:t>
                      </a:r>
                    </a:p>
                  </a:txBody>
                  <a:tcPr marL="0" marR="0" marT="0" marB="0"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20675">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rgbClr val="0000FF"/>
                          </a:solidFill>
                          <a:effectLst/>
                          <a:latin typeface="Arial" charset="0"/>
                          <a:ea typeface="ＭＳ Ｐゴシック" charset="0"/>
                          <a:cs typeface="ＭＳ Ｐゴシック" charset="0"/>
                        </a:rPr>
                        <a:t>1</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1</a:t>
                      </a:r>
                    </a:p>
                  </a:txBody>
                  <a:tcPr marL="0" marR="0" marT="0" marB="0"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1</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6674" name="Rectangle 49"/>
          <p:cNvSpPr>
            <a:spLocks noChangeArrowheads="1"/>
          </p:cNvSpPr>
          <p:nvPr/>
        </p:nvSpPr>
        <p:spPr bwMode="auto">
          <a:xfrm>
            <a:off x="762000" y="3725121"/>
            <a:ext cx="1676400"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l"/>
            <a:r>
              <a:rPr lang="en-US" b="0" dirty="0"/>
              <a:t>b0 = a3 </a:t>
            </a:r>
            <a:r>
              <a:rPr lang="en-US" sz="2400" dirty="0">
                <a:sym typeface="Symbol" pitchFamily="18" charset="2"/>
              </a:rPr>
              <a:t></a:t>
            </a:r>
            <a:r>
              <a:rPr lang="en-US" b="0" dirty="0"/>
              <a:t> a1</a:t>
            </a:r>
          </a:p>
          <a:p>
            <a:pPr algn="l"/>
            <a:r>
              <a:rPr lang="en-US" b="0" dirty="0"/>
              <a:t>b1 = a3 </a:t>
            </a:r>
            <a:r>
              <a:rPr lang="en-US" sz="2400" dirty="0">
                <a:sym typeface="Symbol" pitchFamily="18" charset="2"/>
              </a:rPr>
              <a:t></a:t>
            </a:r>
            <a:r>
              <a:rPr lang="en-US" b="0" dirty="0"/>
              <a:t> a2</a:t>
            </a:r>
          </a:p>
        </p:txBody>
      </p:sp>
      <p:sp>
        <p:nvSpPr>
          <p:cNvPr id="35" name="TextBox 34"/>
          <p:cNvSpPr txBox="1"/>
          <p:nvPr/>
        </p:nvSpPr>
        <p:spPr>
          <a:xfrm>
            <a:off x="6553200" y="6488668"/>
            <a:ext cx="1600200" cy="369332"/>
          </a:xfrm>
          <a:prstGeom prst="rect">
            <a:avLst/>
          </a:prstGeom>
          <a:noFill/>
        </p:spPr>
        <p:txBody>
          <a:bodyPr wrap="square" rtlCol="0">
            <a:spAutoFit/>
          </a:bodyPr>
          <a:lstStyle/>
          <a:p>
            <a:r>
              <a:rPr lang="en-US" dirty="0">
                <a:solidFill>
                  <a:schemeClr val="tx1">
                    <a:lumMod val="50000"/>
                    <a:lumOff val="50000"/>
                  </a:schemeClr>
                </a:solidFill>
              </a:rPr>
              <a:t>Text: Dally §8.4</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1545979"/>
            <a:ext cx="4267200" cy="2198564"/>
          </a:xfrm>
          <a:prstGeom prst="rect">
            <a:avLst/>
          </a:prstGeom>
        </p:spPr>
      </p:pic>
      <p:sp>
        <p:nvSpPr>
          <p:cNvPr id="10" name="Rectangle 2"/>
          <p:cNvSpPr>
            <a:spLocks noChangeArrowheads="1"/>
          </p:cNvSpPr>
          <p:nvPr/>
        </p:nvSpPr>
        <p:spPr bwMode="auto">
          <a:xfrm>
            <a:off x="3152078" y="4023895"/>
            <a:ext cx="5257800" cy="2308324"/>
          </a:xfrm>
          <a:prstGeom prst="rect">
            <a:avLst/>
          </a:prstGeom>
          <a:noFill/>
          <a:ln>
            <a:noFill/>
          </a:ln>
        </p:spPr>
        <p:txBody>
          <a:bodyPr wrap="square">
            <a:spAutoFit/>
          </a:bodyPr>
          <a:lstStyle/>
          <a:p>
            <a:r>
              <a:rPr lang="en-US" sz="1600" i="1" dirty="0">
                <a:solidFill>
                  <a:srgbClr val="008000"/>
                </a:solidFill>
                <a:latin typeface="Consolas" panose="020B0609020204030204" pitchFamily="49" charset="0"/>
                <a:cs typeface="Consolas" panose="020B0609020204030204" pitchFamily="49" charset="0"/>
              </a:rPr>
              <a:t>// 4:2 encoder</a:t>
            </a:r>
          </a:p>
          <a:p>
            <a:r>
              <a:rPr lang="en-US" sz="1600" b="1" dirty="0">
                <a:solidFill>
                  <a:srgbClr val="C00000"/>
                </a:solidFill>
                <a:latin typeface="Consolas" panose="020B0609020204030204" pitchFamily="49" charset="0"/>
                <a:cs typeface="Consolas" panose="020B0609020204030204" pitchFamily="49" charset="0"/>
              </a:rPr>
              <a:t>module</a:t>
            </a:r>
            <a:r>
              <a:rPr lang="en-US" sz="1600" dirty="0">
                <a:solidFill>
                  <a:srgbClr val="C00000"/>
                </a:solidFill>
                <a:latin typeface="Consolas" panose="020B0609020204030204" pitchFamily="49" charset="0"/>
                <a:cs typeface="Consolas" panose="020B0609020204030204" pitchFamily="49" charset="0"/>
              </a:rPr>
              <a:t> </a:t>
            </a:r>
            <a:r>
              <a:rPr lang="en-US" sz="1600" dirty="0">
                <a:latin typeface="Consolas" panose="020B0609020204030204" pitchFamily="49" charset="0"/>
                <a:cs typeface="Consolas" panose="020B0609020204030204" pitchFamily="49" charset="0"/>
              </a:rPr>
              <a:t>Enc42</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a</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 b</a:t>
            </a:r>
            <a:r>
              <a:rPr lang="en-US" sz="1600" dirty="0">
                <a:solidFill>
                  <a:srgbClr val="0000FF"/>
                </a:solidFill>
                <a:latin typeface="Consolas" panose="020B0609020204030204" pitchFamily="49" charset="0"/>
                <a:cs typeface="Consolas" panose="020B0609020204030204" pitchFamily="49" charset="0"/>
              </a:rPr>
              <a:t>) ;</a:t>
            </a:r>
          </a:p>
          <a:p>
            <a:r>
              <a:rPr lang="en-US" sz="1600" dirty="0">
                <a:latin typeface="Consolas" panose="020B0609020204030204" pitchFamily="49" charset="0"/>
                <a:cs typeface="Consolas" panose="020B0609020204030204" pitchFamily="49" charset="0"/>
              </a:rPr>
              <a:t>	</a:t>
            </a:r>
            <a:r>
              <a:rPr lang="en-US" sz="1600" b="1" dirty="0">
                <a:solidFill>
                  <a:srgbClr val="C00000"/>
                </a:solidFill>
                <a:latin typeface="Consolas" panose="020B0609020204030204" pitchFamily="49" charset="0"/>
                <a:cs typeface="Consolas" panose="020B0609020204030204" pitchFamily="49" charset="0"/>
              </a:rPr>
              <a:t>input</a:t>
            </a:r>
            <a:r>
              <a:rPr lang="en-US" sz="1600" dirty="0">
                <a:solidFill>
                  <a:srgbClr val="C00000"/>
                </a:solidFill>
                <a:latin typeface="Consolas" panose="020B0609020204030204" pitchFamily="49" charset="0"/>
                <a:cs typeface="Consolas" panose="020B0609020204030204" pitchFamily="49" charset="0"/>
              </a:rPr>
              <a:t> </a:t>
            </a:r>
            <a:r>
              <a:rPr lang="en-US" sz="1600" dirty="0">
                <a:solidFill>
                  <a:srgbClr val="0000FF"/>
                </a:solidFill>
                <a:latin typeface="Consolas" panose="020B0609020204030204" pitchFamily="49" charset="0"/>
                <a:cs typeface="Consolas" panose="020B0609020204030204" pitchFamily="49" charset="0"/>
              </a:rPr>
              <a:t>[</a:t>
            </a:r>
            <a:r>
              <a:rPr lang="en-US" sz="1600" dirty="0">
                <a:solidFill>
                  <a:srgbClr val="7030A0"/>
                </a:solidFill>
                <a:latin typeface="Consolas" panose="020B0609020204030204" pitchFamily="49" charset="0"/>
                <a:cs typeface="Consolas" panose="020B0609020204030204" pitchFamily="49" charset="0"/>
              </a:rPr>
              <a:t>3</a:t>
            </a:r>
            <a:r>
              <a:rPr lang="en-US" sz="1600" dirty="0">
                <a:solidFill>
                  <a:srgbClr val="0000FF"/>
                </a:solidFill>
                <a:latin typeface="Consolas" panose="020B0609020204030204" pitchFamily="49" charset="0"/>
                <a:cs typeface="Consolas" panose="020B0609020204030204" pitchFamily="49" charset="0"/>
              </a:rPr>
              <a:t>:</a:t>
            </a:r>
            <a:r>
              <a:rPr lang="en-US" sz="1600" dirty="0">
                <a:solidFill>
                  <a:srgbClr val="7030A0"/>
                </a:solidFill>
                <a:latin typeface="Consolas" panose="020B0609020204030204" pitchFamily="49" charset="0"/>
                <a:cs typeface="Consolas" panose="020B0609020204030204" pitchFamily="49" charset="0"/>
              </a:rPr>
              <a:t>0</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 a </a:t>
            </a:r>
            <a:r>
              <a:rPr lang="en-US" sz="1600" dirty="0">
                <a:solidFill>
                  <a:srgbClr val="0000FF"/>
                </a:solidFill>
                <a:latin typeface="Consolas" panose="020B0609020204030204" pitchFamily="49" charset="0"/>
                <a:cs typeface="Consolas" panose="020B0609020204030204" pitchFamily="49" charset="0"/>
              </a:rPr>
              <a:t>;</a:t>
            </a:r>
          </a:p>
          <a:p>
            <a:r>
              <a:rPr lang="en-US" sz="1600" dirty="0">
                <a:latin typeface="Consolas" panose="020B0609020204030204" pitchFamily="49" charset="0"/>
                <a:cs typeface="Consolas" panose="020B0609020204030204" pitchFamily="49" charset="0"/>
              </a:rPr>
              <a:t>	</a:t>
            </a:r>
            <a:r>
              <a:rPr lang="en-US" sz="1600" b="1" dirty="0">
                <a:solidFill>
                  <a:srgbClr val="C00000"/>
                </a:solidFill>
                <a:latin typeface="Consolas" panose="020B0609020204030204" pitchFamily="49" charset="0"/>
                <a:cs typeface="Consolas" panose="020B0609020204030204" pitchFamily="49" charset="0"/>
              </a:rPr>
              <a:t>output</a:t>
            </a:r>
            <a:r>
              <a:rPr lang="en-US" sz="1600" dirty="0">
                <a:solidFill>
                  <a:srgbClr val="C00000"/>
                </a:solidFill>
                <a:latin typeface="Consolas" panose="020B0609020204030204" pitchFamily="49" charset="0"/>
                <a:cs typeface="Consolas" panose="020B0609020204030204" pitchFamily="49" charset="0"/>
              </a:rPr>
              <a:t> </a:t>
            </a:r>
            <a:r>
              <a:rPr lang="en-US" sz="1600" dirty="0">
                <a:solidFill>
                  <a:srgbClr val="0000FF"/>
                </a:solidFill>
                <a:latin typeface="Consolas" panose="020B0609020204030204" pitchFamily="49" charset="0"/>
                <a:cs typeface="Consolas" panose="020B0609020204030204" pitchFamily="49" charset="0"/>
              </a:rPr>
              <a:t>[</a:t>
            </a:r>
            <a:r>
              <a:rPr lang="en-US" sz="1600" dirty="0">
                <a:solidFill>
                  <a:srgbClr val="7030A0"/>
                </a:solidFill>
                <a:latin typeface="Consolas" panose="020B0609020204030204" pitchFamily="49" charset="0"/>
                <a:cs typeface="Consolas" panose="020B0609020204030204" pitchFamily="49" charset="0"/>
              </a:rPr>
              <a:t>1</a:t>
            </a:r>
            <a:r>
              <a:rPr lang="en-US" sz="1600" dirty="0">
                <a:solidFill>
                  <a:srgbClr val="0000FF"/>
                </a:solidFill>
                <a:latin typeface="Consolas" panose="020B0609020204030204" pitchFamily="49" charset="0"/>
                <a:cs typeface="Consolas" panose="020B0609020204030204" pitchFamily="49" charset="0"/>
              </a:rPr>
              <a:t>:</a:t>
            </a:r>
            <a:r>
              <a:rPr lang="en-US" sz="1600" dirty="0">
                <a:solidFill>
                  <a:srgbClr val="7030A0"/>
                </a:solidFill>
                <a:latin typeface="Consolas" panose="020B0609020204030204" pitchFamily="49" charset="0"/>
                <a:cs typeface="Consolas" panose="020B0609020204030204" pitchFamily="49" charset="0"/>
              </a:rPr>
              <a:t>0</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 b </a:t>
            </a:r>
            <a:r>
              <a:rPr lang="en-US" sz="1600" dirty="0">
                <a:solidFill>
                  <a:srgbClr val="0000FF"/>
                </a:solidFill>
                <a:latin typeface="Consolas" panose="020B0609020204030204" pitchFamily="49" charset="0"/>
                <a:cs typeface="Consolas" panose="020B0609020204030204" pitchFamily="49" charset="0"/>
              </a:rPr>
              <a:t>;</a:t>
            </a:r>
          </a:p>
          <a:p>
            <a:r>
              <a:rPr lang="en-US" sz="1600" dirty="0">
                <a:latin typeface="Consolas" panose="020B0609020204030204" pitchFamily="49" charset="0"/>
                <a:cs typeface="Consolas" panose="020B0609020204030204" pitchFamily="49" charset="0"/>
              </a:rPr>
              <a:t>	</a:t>
            </a:r>
            <a:endParaRPr lang="en-US" sz="1600" b="1" dirty="0">
              <a:solidFill>
                <a:srgbClr val="C00000"/>
              </a:solidFill>
              <a:latin typeface="Consolas" panose="020B0609020204030204" pitchFamily="49" charset="0"/>
              <a:cs typeface="Consolas" panose="020B0609020204030204" pitchFamily="49" charset="0"/>
            </a:endParaRPr>
          </a:p>
          <a:p>
            <a:endParaRPr lang="en-US" sz="1600" b="1" dirty="0">
              <a:solidFill>
                <a:srgbClr val="C00000"/>
              </a:solidFill>
              <a:latin typeface="Consolas" panose="020B0609020204030204" pitchFamily="49" charset="0"/>
              <a:cs typeface="Consolas" panose="020B0609020204030204" pitchFamily="49" charset="0"/>
            </a:endParaRPr>
          </a:p>
          <a:p>
            <a:endParaRPr lang="en-US" sz="1600" b="1" dirty="0">
              <a:solidFill>
                <a:srgbClr val="C00000"/>
              </a:solidFill>
              <a:latin typeface="Consolas" panose="020B0609020204030204" pitchFamily="49" charset="0"/>
              <a:cs typeface="Consolas" panose="020B0609020204030204" pitchFamily="49" charset="0"/>
            </a:endParaRPr>
          </a:p>
          <a:p>
            <a:endParaRPr lang="en-US" sz="1600" b="1" dirty="0">
              <a:solidFill>
                <a:srgbClr val="C00000"/>
              </a:solidFill>
              <a:latin typeface="Consolas" panose="020B0609020204030204" pitchFamily="49" charset="0"/>
              <a:cs typeface="Consolas" panose="020B0609020204030204" pitchFamily="49" charset="0"/>
            </a:endParaRPr>
          </a:p>
          <a:p>
            <a:endParaRPr lang="en-US" sz="1600" b="1" dirty="0">
              <a:solidFill>
                <a:srgbClr val="C00000"/>
              </a:solidFill>
              <a:latin typeface="Consolas" panose="020B0609020204030204" pitchFamily="49" charset="0"/>
              <a:cs typeface="Consolas" panose="020B0609020204030204" pitchFamily="49" charset="0"/>
            </a:endParaRPr>
          </a:p>
        </p:txBody>
      </p:sp>
      <p:sp>
        <p:nvSpPr>
          <p:cNvPr id="3" name="Slide Number Placeholder 2"/>
          <p:cNvSpPr>
            <a:spLocks noGrp="1"/>
          </p:cNvSpPr>
          <p:nvPr>
            <p:ph type="sldNum" sz="quarter" idx="12"/>
          </p:nvPr>
        </p:nvSpPr>
        <p:spPr/>
        <p:txBody>
          <a:bodyPr/>
          <a:lstStyle/>
          <a:p>
            <a:fld id="{94A44075-CB16-5A4C-A36B-DC972FDB6AB8}" type="slidenum">
              <a:rPr lang="en-US" smtClean="0"/>
              <a:t>68</a:t>
            </a:fld>
            <a:endParaRPr lang="en-US"/>
          </a:p>
        </p:txBody>
      </p:sp>
      <p:sp>
        <p:nvSpPr>
          <p:cNvPr id="5" name="Footer Placeholder 4">
            <a:extLst>
              <a:ext uri="{FF2B5EF4-FFF2-40B4-BE49-F238E27FC236}">
                <a16:creationId xmlns:a16="http://schemas.microsoft.com/office/drawing/2014/main" id="{593731DF-2C18-3741-B2BF-64DC8D8AAA20}"/>
              </a:ext>
            </a:extLst>
          </p:cNvPr>
          <p:cNvSpPr>
            <a:spLocks noGrp="1"/>
          </p:cNvSpPr>
          <p:nvPr>
            <p:ph type="ftr" sz="quarter" idx="11"/>
          </p:nvPr>
        </p:nvSpPr>
        <p:spPr/>
        <p:txBody>
          <a:bodyPr/>
          <a:lstStyle/>
          <a:p>
            <a:r>
              <a:rPr lang="en-US"/>
              <a:t>Slide Set #6</a:t>
            </a:r>
          </a:p>
        </p:txBody>
      </p:sp>
      <p:sp>
        <p:nvSpPr>
          <p:cNvPr id="12" name="Rectangle 2">
            <a:extLst>
              <a:ext uri="{FF2B5EF4-FFF2-40B4-BE49-F238E27FC236}">
                <a16:creationId xmlns:a16="http://schemas.microsoft.com/office/drawing/2014/main" id="{1E01FB2C-B4AE-2B4F-9228-C97BB06B1F63}"/>
              </a:ext>
            </a:extLst>
          </p:cNvPr>
          <p:cNvSpPr>
            <a:spLocks noChangeArrowheads="1"/>
          </p:cNvSpPr>
          <p:nvPr/>
        </p:nvSpPr>
        <p:spPr bwMode="auto">
          <a:xfrm>
            <a:off x="3154680" y="4023360"/>
            <a:ext cx="5257800" cy="2308324"/>
          </a:xfrm>
          <a:prstGeom prst="rect">
            <a:avLst/>
          </a:prstGeom>
          <a:solidFill>
            <a:schemeClr val="bg1"/>
          </a:solidFill>
          <a:ln>
            <a:noFill/>
          </a:ln>
        </p:spPr>
        <p:txBody>
          <a:bodyPr wrap="square">
            <a:spAutoFit/>
          </a:bodyPr>
          <a:lstStyle/>
          <a:p>
            <a:r>
              <a:rPr lang="en-US" sz="1600" i="1" dirty="0">
                <a:solidFill>
                  <a:srgbClr val="008000"/>
                </a:solidFill>
                <a:latin typeface="Consolas" panose="020B0609020204030204" pitchFamily="49" charset="0"/>
                <a:cs typeface="Consolas" panose="020B0609020204030204" pitchFamily="49" charset="0"/>
              </a:rPr>
              <a:t>// 4:2 encoder</a:t>
            </a:r>
          </a:p>
          <a:p>
            <a:r>
              <a:rPr lang="en-US" sz="1600" b="1" dirty="0">
                <a:solidFill>
                  <a:srgbClr val="C00000"/>
                </a:solidFill>
                <a:latin typeface="Consolas" panose="020B0609020204030204" pitchFamily="49" charset="0"/>
                <a:cs typeface="Consolas" panose="020B0609020204030204" pitchFamily="49" charset="0"/>
              </a:rPr>
              <a:t>module</a:t>
            </a:r>
            <a:r>
              <a:rPr lang="en-US" sz="1600" dirty="0">
                <a:solidFill>
                  <a:srgbClr val="C00000"/>
                </a:solidFill>
                <a:latin typeface="Consolas" panose="020B0609020204030204" pitchFamily="49" charset="0"/>
                <a:cs typeface="Consolas" panose="020B0609020204030204" pitchFamily="49" charset="0"/>
              </a:rPr>
              <a:t> </a:t>
            </a:r>
            <a:r>
              <a:rPr lang="en-US" sz="1600" dirty="0">
                <a:latin typeface="Consolas" panose="020B0609020204030204" pitchFamily="49" charset="0"/>
                <a:cs typeface="Consolas" panose="020B0609020204030204" pitchFamily="49" charset="0"/>
              </a:rPr>
              <a:t>Enc42</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a</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 b</a:t>
            </a:r>
            <a:r>
              <a:rPr lang="en-US" sz="1600" dirty="0">
                <a:solidFill>
                  <a:srgbClr val="0000FF"/>
                </a:solidFill>
                <a:latin typeface="Consolas" panose="020B0609020204030204" pitchFamily="49" charset="0"/>
                <a:cs typeface="Consolas" panose="020B0609020204030204" pitchFamily="49" charset="0"/>
              </a:rPr>
              <a:t>) ;</a:t>
            </a:r>
          </a:p>
          <a:p>
            <a:r>
              <a:rPr lang="en-US" sz="1600" dirty="0">
                <a:latin typeface="Consolas" panose="020B0609020204030204" pitchFamily="49" charset="0"/>
                <a:cs typeface="Consolas" panose="020B0609020204030204" pitchFamily="49" charset="0"/>
              </a:rPr>
              <a:t>	</a:t>
            </a:r>
            <a:r>
              <a:rPr lang="en-US" sz="1600" b="1" dirty="0">
                <a:solidFill>
                  <a:srgbClr val="C00000"/>
                </a:solidFill>
                <a:latin typeface="Consolas" panose="020B0609020204030204" pitchFamily="49" charset="0"/>
                <a:cs typeface="Consolas" panose="020B0609020204030204" pitchFamily="49" charset="0"/>
              </a:rPr>
              <a:t>input</a:t>
            </a:r>
            <a:r>
              <a:rPr lang="en-US" sz="1600" dirty="0">
                <a:solidFill>
                  <a:srgbClr val="C00000"/>
                </a:solidFill>
                <a:latin typeface="Consolas" panose="020B0609020204030204" pitchFamily="49" charset="0"/>
                <a:cs typeface="Consolas" panose="020B0609020204030204" pitchFamily="49" charset="0"/>
              </a:rPr>
              <a:t> </a:t>
            </a:r>
            <a:r>
              <a:rPr lang="en-US" sz="1600" dirty="0">
                <a:solidFill>
                  <a:srgbClr val="0000FF"/>
                </a:solidFill>
                <a:latin typeface="Consolas" panose="020B0609020204030204" pitchFamily="49" charset="0"/>
                <a:cs typeface="Consolas" panose="020B0609020204030204" pitchFamily="49" charset="0"/>
              </a:rPr>
              <a:t>[</a:t>
            </a:r>
            <a:r>
              <a:rPr lang="en-US" sz="1600" dirty="0">
                <a:solidFill>
                  <a:srgbClr val="7030A0"/>
                </a:solidFill>
                <a:latin typeface="Consolas" panose="020B0609020204030204" pitchFamily="49" charset="0"/>
                <a:cs typeface="Consolas" panose="020B0609020204030204" pitchFamily="49" charset="0"/>
              </a:rPr>
              <a:t>3</a:t>
            </a:r>
            <a:r>
              <a:rPr lang="en-US" sz="1600" dirty="0">
                <a:solidFill>
                  <a:srgbClr val="0000FF"/>
                </a:solidFill>
                <a:latin typeface="Consolas" panose="020B0609020204030204" pitchFamily="49" charset="0"/>
                <a:cs typeface="Consolas" panose="020B0609020204030204" pitchFamily="49" charset="0"/>
              </a:rPr>
              <a:t>:</a:t>
            </a:r>
            <a:r>
              <a:rPr lang="en-US" sz="1600" dirty="0">
                <a:solidFill>
                  <a:srgbClr val="7030A0"/>
                </a:solidFill>
                <a:latin typeface="Consolas" panose="020B0609020204030204" pitchFamily="49" charset="0"/>
                <a:cs typeface="Consolas" panose="020B0609020204030204" pitchFamily="49" charset="0"/>
              </a:rPr>
              <a:t>0</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 a </a:t>
            </a:r>
            <a:r>
              <a:rPr lang="en-US" sz="1600" dirty="0">
                <a:solidFill>
                  <a:srgbClr val="0000FF"/>
                </a:solidFill>
                <a:latin typeface="Consolas" panose="020B0609020204030204" pitchFamily="49" charset="0"/>
                <a:cs typeface="Consolas" panose="020B0609020204030204" pitchFamily="49" charset="0"/>
              </a:rPr>
              <a:t>;</a:t>
            </a:r>
          </a:p>
          <a:p>
            <a:r>
              <a:rPr lang="en-US" sz="1600" dirty="0">
                <a:latin typeface="Consolas" panose="020B0609020204030204" pitchFamily="49" charset="0"/>
                <a:cs typeface="Consolas" panose="020B0609020204030204" pitchFamily="49" charset="0"/>
              </a:rPr>
              <a:t>	</a:t>
            </a:r>
            <a:r>
              <a:rPr lang="en-US" sz="1600" b="1" dirty="0">
                <a:solidFill>
                  <a:srgbClr val="C00000"/>
                </a:solidFill>
                <a:latin typeface="Consolas" panose="020B0609020204030204" pitchFamily="49" charset="0"/>
                <a:cs typeface="Consolas" panose="020B0609020204030204" pitchFamily="49" charset="0"/>
              </a:rPr>
              <a:t>output</a:t>
            </a:r>
            <a:r>
              <a:rPr lang="en-US" sz="1600" dirty="0">
                <a:solidFill>
                  <a:srgbClr val="C00000"/>
                </a:solidFill>
                <a:latin typeface="Consolas" panose="020B0609020204030204" pitchFamily="49" charset="0"/>
                <a:cs typeface="Consolas" panose="020B0609020204030204" pitchFamily="49" charset="0"/>
              </a:rPr>
              <a:t> </a:t>
            </a:r>
            <a:r>
              <a:rPr lang="en-US" sz="1600" dirty="0">
                <a:solidFill>
                  <a:srgbClr val="0000FF"/>
                </a:solidFill>
                <a:latin typeface="Consolas" panose="020B0609020204030204" pitchFamily="49" charset="0"/>
                <a:cs typeface="Consolas" panose="020B0609020204030204" pitchFamily="49" charset="0"/>
              </a:rPr>
              <a:t>[</a:t>
            </a:r>
            <a:r>
              <a:rPr lang="en-US" sz="1600" dirty="0">
                <a:solidFill>
                  <a:srgbClr val="7030A0"/>
                </a:solidFill>
                <a:latin typeface="Consolas" panose="020B0609020204030204" pitchFamily="49" charset="0"/>
                <a:cs typeface="Consolas" panose="020B0609020204030204" pitchFamily="49" charset="0"/>
              </a:rPr>
              <a:t>1</a:t>
            </a:r>
            <a:r>
              <a:rPr lang="en-US" sz="1600" dirty="0">
                <a:solidFill>
                  <a:srgbClr val="0000FF"/>
                </a:solidFill>
                <a:latin typeface="Consolas" panose="020B0609020204030204" pitchFamily="49" charset="0"/>
                <a:cs typeface="Consolas" panose="020B0609020204030204" pitchFamily="49" charset="0"/>
              </a:rPr>
              <a:t>:</a:t>
            </a:r>
            <a:r>
              <a:rPr lang="en-US" sz="1600" dirty="0">
                <a:solidFill>
                  <a:srgbClr val="7030A0"/>
                </a:solidFill>
                <a:latin typeface="Consolas" panose="020B0609020204030204" pitchFamily="49" charset="0"/>
                <a:cs typeface="Consolas" panose="020B0609020204030204" pitchFamily="49" charset="0"/>
              </a:rPr>
              <a:t>0</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 b </a:t>
            </a:r>
            <a:r>
              <a:rPr lang="en-US" sz="1600" dirty="0">
                <a:solidFill>
                  <a:srgbClr val="0000FF"/>
                </a:solidFill>
                <a:latin typeface="Consolas" panose="020B0609020204030204" pitchFamily="49" charset="0"/>
                <a:cs typeface="Consolas" panose="020B0609020204030204" pitchFamily="49" charset="0"/>
              </a:rPr>
              <a:t>;</a:t>
            </a:r>
          </a:p>
          <a:p>
            <a:r>
              <a:rPr lang="en-US" sz="1600" dirty="0">
                <a:latin typeface="Consolas" panose="020B0609020204030204" pitchFamily="49" charset="0"/>
                <a:cs typeface="Consolas" panose="020B0609020204030204" pitchFamily="49" charset="0"/>
              </a:rPr>
              <a:t>	</a:t>
            </a:r>
            <a:r>
              <a:rPr lang="en-US" sz="1600" b="1" dirty="0">
                <a:solidFill>
                  <a:srgbClr val="C00000"/>
                </a:solidFill>
                <a:latin typeface="Consolas" panose="020B0609020204030204" pitchFamily="49" charset="0"/>
                <a:cs typeface="Consolas" panose="020B0609020204030204" pitchFamily="49" charset="0"/>
              </a:rPr>
              <a:t>assign</a:t>
            </a:r>
            <a:r>
              <a:rPr lang="en-US" sz="1600" dirty="0">
                <a:solidFill>
                  <a:srgbClr val="C00000"/>
                </a:solidFill>
                <a:latin typeface="Consolas" panose="020B0609020204030204" pitchFamily="49" charset="0"/>
                <a:cs typeface="Consolas" panose="020B0609020204030204" pitchFamily="49" charset="0"/>
              </a:rPr>
              <a:t> </a:t>
            </a:r>
            <a:r>
              <a:rPr lang="en-US" sz="1600" dirty="0">
                <a:latin typeface="Consolas" panose="020B0609020204030204" pitchFamily="49" charset="0"/>
                <a:cs typeface="Consolas" panose="020B0609020204030204" pitchFamily="49" charset="0"/>
              </a:rPr>
              <a:t>b </a:t>
            </a:r>
            <a:r>
              <a:rPr lang="en-US" sz="1600" dirty="0">
                <a:solidFill>
                  <a:srgbClr val="0000FF"/>
                </a:solidFill>
                <a:latin typeface="Consolas" panose="020B0609020204030204" pitchFamily="49" charset="0"/>
                <a:cs typeface="Consolas" panose="020B0609020204030204" pitchFamily="49" charset="0"/>
              </a:rPr>
              <a:t>= {</a:t>
            </a:r>
            <a:r>
              <a:rPr lang="en-US" sz="1600" dirty="0">
                <a:latin typeface="Consolas" panose="020B0609020204030204" pitchFamily="49" charset="0"/>
                <a:cs typeface="Consolas" panose="020B0609020204030204" pitchFamily="49" charset="0"/>
              </a:rPr>
              <a:t>a</a:t>
            </a:r>
            <a:r>
              <a:rPr lang="en-US" sz="1600" dirty="0">
                <a:solidFill>
                  <a:srgbClr val="0000FF"/>
                </a:solidFill>
                <a:latin typeface="Consolas" panose="020B0609020204030204" pitchFamily="49" charset="0"/>
                <a:cs typeface="Consolas" panose="020B0609020204030204" pitchFamily="49" charset="0"/>
              </a:rPr>
              <a:t>[</a:t>
            </a:r>
            <a:r>
              <a:rPr lang="en-US" sz="1600" dirty="0">
                <a:solidFill>
                  <a:srgbClr val="7030A0"/>
                </a:solidFill>
                <a:latin typeface="Consolas" panose="020B0609020204030204" pitchFamily="49" charset="0"/>
                <a:cs typeface="Consolas" panose="020B0609020204030204" pitchFamily="49" charset="0"/>
              </a:rPr>
              <a:t>3</a:t>
            </a:r>
            <a:r>
              <a:rPr lang="en-US" sz="1600" dirty="0">
                <a:solidFill>
                  <a:srgbClr val="0000FF"/>
                </a:solidFill>
                <a:latin typeface="Consolas" panose="020B0609020204030204" pitchFamily="49" charset="0"/>
                <a:cs typeface="Consolas" panose="020B0609020204030204" pitchFamily="49" charset="0"/>
              </a:rPr>
              <a:t>] |</a:t>
            </a:r>
            <a:r>
              <a:rPr lang="en-US" sz="1600" dirty="0">
                <a:latin typeface="Consolas" panose="020B0609020204030204" pitchFamily="49" charset="0"/>
                <a:cs typeface="Consolas" panose="020B0609020204030204" pitchFamily="49" charset="0"/>
              </a:rPr>
              <a:t> a</a:t>
            </a:r>
            <a:r>
              <a:rPr lang="en-US" sz="1600" dirty="0">
                <a:solidFill>
                  <a:srgbClr val="0000FF"/>
                </a:solidFill>
                <a:latin typeface="Consolas" panose="020B0609020204030204" pitchFamily="49" charset="0"/>
                <a:cs typeface="Consolas" panose="020B0609020204030204" pitchFamily="49" charset="0"/>
              </a:rPr>
              <a:t>[</a:t>
            </a:r>
            <a:r>
              <a:rPr lang="en-US" sz="1600" dirty="0">
                <a:solidFill>
                  <a:srgbClr val="7030A0"/>
                </a:solidFill>
                <a:latin typeface="Consolas" panose="020B0609020204030204" pitchFamily="49" charset="0"/>
                <a:cs typeface="Consolas" panose="020B0609020204030204" pitchFamily="49" charset="0"/>
              </a:rPr>
              <a:t>2</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 a</a:t>
            </a:r>
            <a:r>
              <a:rPr lang="en-US" sz="1600" dirty="0">
                <a:solidFill>
                  <a:srgbClr val="0000FF"/>
                </a:solidFill>
                <a:latin typeface="Consolas" panose="020B0609020204030204" pitchFamily="49" charset="0"/>
                <a:cs typeface="Consolas" panose="020B0609020204030204" pitchFamily="49" charset="0"/>
              </a:rPr>
              <a:t>[</a:t>
            </a:r>
            <a:r>
              <a:rPr lang="en-US" sz="1600" dirty="0">
                <a:solidFill>
                  <a:srgbClr val="7030A0"/>
                </a:solidFill>
                <a:latin typeface="Consolas" panose="020B0609020204030204" pitchFamily="49" charset="0"/>
                <a:cs typeface="Consolas" panose="020B0609020204030204" pitchFamily="49" charset="0"/>
              </a:rPr>
              <a:t>3</a:t>
            </a:r>
            <a:r>
              <a:rPr lang="en-US" sz="1600" dirty="0">
                <a:solidFill>
                  <a:srgbClr val="0000FF"/>
                </a:solidFill>
                <a:latin typeface="Consolas" panose="020B0609020204030204" pitchFamily="49" charset="0"/>
                <a:cs typeface="Consolas" panose="020B0609020204030204" pitchFamily="49" charset="0"/>
              </a:rPr>
              <a:t>] | </a:t>
            </a:r>
            <a:r>
              <a:rPr lang="en-US" sz="1600" dirty="0">
                <a:latin typeface="Consolas" panose="020B0609020204030204" pitchFamily="49" charset="0"/>
                <a:cs typeface="Consolas" panose="020B0609020204030204" pitchFamily="49" charset="0"/>
              </a:rPr>
              <a:t>a</a:t>
            </a:r>
            <a:r>
              <a:rPr lang="en-US" sz="1600" dirty="0">
                <a:solidFill>
                  <a:srgbClr val="0000FF"/>
                </a:solidFill>
                <a:latin typeface="Consolas" panose="020B0609020204030204" pitchFamily="49" charset="0"/>
                <a:cs typeface="Consolas" panose="020B0609020204030204" pitchFamily="49" charset="0"/>
              </a:rPr>
              <a:t>[</a:t>
            </a:r>
            <a:r>
              <a:rPr lang="en-US" sz="1600" dirty="0">
                <a:solidFill>
                  <a:srgbClr val="7030A0"/>
                </a:solidFill>
                <a:latin typeface="Consolas" panose="020B0609020204030204" pitchFamily="49" charset="0"/>
                <a:cs typeface="Consolas" panose="020B0609020204030204" pitchFamily="49" charset="0"/>
              </a:rPr>
              <a:t>1</a:t>
            </a:r>
            <a:r>
              <a:rPr lang="en-US" sz="1600" dirty="0">
                <a:solidFill>
                  <a:srgbClr val="0000FF"/>
                </a:solidFill>
                <a:latin typeface="Consolas" panose="020B0609020204030204" pitchFamily="49" charset="0"/>
                <a:cs typeface="Consolas" panose="020B0609020204030204" pitchFamily="49" charset="0"/>
              </a:rPr>
              <a:t>]} ;</a:t>
            </a:r>
          </a:p>
          <a:p>
            <a:r>
              <a:rPr lang="en-US" sz="1600" b="1" dirty="0" err="1">
                <a:solidFill>
                  <a:srgbClr val="C00000"/>
                </a:solidFill>
                <a:latin typeface="Consolas" panose="020B0609020204030204" pitchFamily="49" charset="0"/>
                <a:cs typeface="Consolas" panose="020B0609020204030204" pitchFamily="49" charset="0"/>
              </a:rPr>
              <a:t>endmodule</a:t>
            </a:r>
            <a:endParaRPr lang="en-US" sz="1600" b="1" dirty="0">
              <a:solidFill>
                <a:srgbClr val="C00000"/>
              </a:solidFill>
              <a:latin typeface="Consolas" panose="020B0609020204030204" pitchFamily="49" charset="0"/>
              <a:cs typeface="Consolas" panose="020B0609020204030204" pitchFamily="49" charset="0"/>
            </a:endParaRPr>
          </a:p>
          <a:p>
            <a:endParaRPr lang="en-US" sz="1600" b="1" dirty="0">
              <a:solidFill>
                <a:srgbClr val="C00000"/>
              </a:solidFill>
              <a:latin typeface="Consolas" panose="020B0609020204030204" pitchFamily="49" charset="0"/>
              <a:cs typeface="Consolas" panose="020B0609020204030204" pitchFamily="49" charset="0"/>
            </a:endParaRPr>
          </a:p>
          <a:p>
            <a:endParaRPr lang="en-US" sz="1600" b="1" dirty="0">
              <a:solidFill>
                <a:srgbClr val="C00000"/>
              </a:solidFill>
              <a:latin typeface="Consolas" panose="020B0609020204030204" pitchFamily="49" charset="0"/>
              <a:cs typeface="Consolas" panose="020B0609020204030204" pitchFamily="49" charset="0"/>
            </a:endParaRPr>
          </a:p>
          <a:p>
            <a:endParaRPr lang="en-US" sz="1600" b="1" dirty="0">
              <a:solidFill>
                <a:srgbClr val="C00000"/>
              </a:solidFill>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392090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74" grpId="0"/>
      <p:bldP spid="10" grpId="0" animBg="1"/>
      <p:bldP spid="1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548640" y="3931920"/>
            <a:ext cx="8382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lnSpc>
                <a:spcPct val="90000"/>
              </a:lnSpc>
              <a:spcBef>
                <a:spcPct val="0"/>
              </a:spcBef>
            </a:pPr>
            <a:r>
              <a:rPr lang="en-US" sz="2400" i="1" dirty="0">
                <a:solidFill>
                  <a:srgbClr val="008000"/>
                </a:solidFill>
                <a:latin typeface="Consolas" panose="020B0609020204030204" pitchFamily="49" charset="0"/>
                <a:cs typeface="Consolas" panose="020B0609020204030204" pitchFamily="49" charset="0"/>
              </a:rPr>
              <a:t>// 1-bit 2-input mux with one-hot select </a:t>
            </a:r>
          </a:p>
          <a:p>
            <a:pPr algn="l" eaLnBrk="1" hangingPunct="1">
              <a:lnSpc>
                <a:spcPct val="90000"/>
              </a:lnSpc>
              <a:spcBef>
                <a:spcPct val="0"/>
              </a:spcBef>
            </a:pPr>
            <a:r>
              <a:rPr lang="en-US" sz="2400" b="1" dirty="0">
                <a:solidFill>
                  <a:srgbClr val="C00000"/>
                </a:solidFill>
                <a:latin typeface="Consolas" panose="020B0609020204030204" pitchFamily="49" charset="0"/>
                <a:cs typeface="Consolas" panose="020B0609020204030204" pitchFamily="49" charset="0"/>
              </a:rPr>
              <a:t>module</a:t>
            </a:r>
            <a:r>
              <a:rPr lang="en-US" sz="2400" dirty="0">
                <a:solidFill>
                  <a:srgbClr val="C00000"/>
                </a:solidFill>
                <a:latin typeface="Consolas" panose="020B0609020204030204" pitchFamily="49" charset="0"/>
                <a:cs typeface="Consolas" panose="020B0609020204030204" pitchFamily="49" charset="0"/>
              </a:rPr>
              <a:t> </a:t>
            </a:r>
            <a:r>
              <a:rPr lang="en-US" sz="2400" dirty="0">
                <a:latin typeface="Consolas" panose="020B0609020204030204" pitchFamily="49" charset="0"/>
                <a:cs typeface="Consolas" panose="020B0609020204030204" pitchFamily="49" charset="0"/>
              </a:rPr>
              <a:t>Mux2a</a:t>
            </a:r>
            <a:r>
              <a:rPr lang="en-US" sz="2400" dirty="0">
                <a:solidFill>
                  <a:srgbClr val="0000FF"/>
                </a:solidFill>
                <a:latin typeface="Consolas" panose="020B0609020204030204" pitchFamily="49" charset="0"/>
                <a:cs typeface="Consolas" panose="020B0609020204030204" pitchFamily="49" charset="0"/>
              </a:rPr>
              <a:t>(</a:t>
            </a:r>
            <a:r>
              <a:rPr lang="en-US" sz="2400" dirty="0">
                <a:latin typeface="Consolas" panose="020B0609020204030204" pitchFamily="49" charset="0"/>
                <a:cs typeface="Consolas" panose="020B0609020204030204" pitchFamily="49" charset="0"/>
              </a:rPr>
              <a:t>a1</a:t>
            </a:r>
            <a:r>
              <a:rPr lang="en-US" sz="2400" dirty="0">
                <a:solidFill>
                  <a:srgbClr val="0000FF"/>
                </a:solidFill>
                <a:latin typeface="Consolas" panose="020B0609020204030204" pitchFamily="49" charset="0"/>
                <a:cs typeface="Consolas" panose="020B0609020204030204" pitchFamily="49" charset="0"/>
              </a:rPr>
              <a:t>,</a:t>
            </a:r>
            <a:r>
              <a:rPr lang="en-US" sz="2400" dirty="0">
                <a:latin typeface="Consolas" panose="020B0609020204030204" pitchFamily="49" charset="0"/>
                <a:cs typeface="Consolas" panose="020B0609020204030204" pitchFamily="49" charset="0"/>
              </a:rPr>
              <a:t> a0</a:t>
            </a:r>
            <a:r>
              <a:rPr lang="en-US" sz="2400" dirty="0">
                <a:solidFill>
                  <a:srgbClr val="0000FF"/>
                </a:solidFill>
                <a:latin typeface="Consolas" panose="020B0609020204030204" pitchFamily="49" charset="0"/>
                <a:cs typeface="Consolas" panose="020B0609020204030204" pitchFamily="49" charset="0"/>
              </a:rPr>
              <a:t>,</a:t>
            </a:r>
            <a:r>
              <a:rPr lang="en-US" sz="2400" dirty="0">
                <a:latin typeface="Consolas" panose="020B0609020204030204" pitchFamily="49" charset="0"/>
                <a:cs typeface="Consolas" panose="020B0609020204030204" pitchFamily="49" charset="0"/>
              </a:rPr>
              <a:t> s</a:t>
            </a:r>
            <a:r>
              <a:rPr lang="en-US" sz="2400" dirty="0">
                <a:solidFill>
                  <a:srgbClr val="0000FF"/>
                </a:solidFill>
                <a:latin typeface="Consolas" panose="020B0609020204030204" pitchFamily="49" charset="0"/>
                <a:cs typeface="Consolas" panose="020B0609020204030204" pitchFamily="49" charset="0"/>
              </a:rPr>
              <a:t>,</a:t>
            </a:r>
            <a:r>
              <a:rPr lang="en-US" sz="2400" dirty="0">
                <a:latin typeface="Consolas" panose="020B0609020204030204" pitchFamily="49" charset="0"/>
                <a:cs typeface="Consolas" panose="020B0609020204030204" pitchFamily="49" charset="0"/>
              </a:rPr>
              <a:t> b</a:t>
            </a:r>
            <a:r>
              <a:rPr lang="en-US" sz="2400" dirty="0">
                <a:solidFill>
                  <a:srgbClr val="0000FF"/>
                </a:solidFill>
                <a:latin typeface="Consolas" panose="020B0609020204030204" pitchFamily="49" charset="0"/>
                <a:cs typeface="Consolas" panose="020B0609020204030204" pitchFamily="49" charset="0"/>
              </a:rPr>
              <a:t>) ;</a:t>
            </a:r>
          </a:p>
          <a:p>
            <a:pPr algn="l" eaLnBrk="1" hangingPunct="1">
              <a:lnSpc>
                <a:spcPct val="90000"/>
              </a:lnSpc>
              <a:spcBef>
                <a:spcPct val="0"/>
              </a:spcBef>
            </a:pPr>
            <a:r>
              <a:rPr lang="en-US" sz="2400" b="1" dirty="0">
                <a:solidFill>
                  <a:srgbClr val="C00000"/>
                </a:solidFill>
                <a:latin typeface="Consolas" panose="020B0609020204030204" pitchFamily="49" charset="0"/>
                <a:cs typeface="Consolas" panose="020B0609020204030204" pitchFamily="49" charset="0"/>
              </a:rPr>
              <a:t>  input</a:t>
            </a:r>
            <a:r>
              <a:rPr lang="en-US" sz="2400" dirty="0">
                <a:solidFill>
                  <a:srgbClr val="C00000"/>
                </a:solidFill>
                <a:latin typeface="Consolas" panose="020B0609020204030204" pitchFamily="49" charset="0"/>
                <a:cs typeface="Consolas" panose="020B0609020204030204" pitchFamily="49" charset="0"/>
              </a:rPr>
              <a:t> </a:t>
            </a:r>
            <a:r>
              <a:rPr lang="en-US" sz="2400" dirty="0">
                <a:latin typeface="Consolas" panose="020B0609020204030204" pitchFamily="49" charset="0"/>
                <a:cs typeface="Consolas" panose="020B0609020204030204" pitchFamily="49" charset="0"/>
              </a:rPr>
              <a:t>a0</a:t>
            </a:r>
            <a:r>
              <a:rPr lang="en-US" sz="2400" dirty="0">
                <a:solidFill>
                  <a:srgbClr val="0000FF"/>
                </a:solidFill>
                <a:latin typeface="Consolas" panose="020B0609020204030204" pitchFamily="49" charset="0"/>
                <a:cs typeface="Consolas" panose="020B0609020204030204" pitchFamily="49" charset="0"/>
              </a:rPr>
              <a:t>,</a:t>
            </a:r>
            <a:r>
              <a:rPr lang="en-US" sz="2400" dirty="0">
                <a:latin typeface="Consolas" panose="020B0609020204030204" pitchFamily="49" charset="0"/>
                <a:cs typeface="Consolas" panose="020B0609020204030204" pitchFamily="49" charset="0"/>
              </a:rPr>
              <a:t> a1</a:t>
            </a:r>
            <a:r>
              <a:rPr lang="en-US" sz="2400" dirty="0">
                <a:solidFill>
                  <a:srgbClr val="0000FF"/>
                </a:solidFill>
                <a:latin typeface="Consolas" panose="020B0609020204030204" pitchFamily="49" charset="0"/>
                <a:cs typeface="Consolas" panose="020B0609020204030204" pitchFamily="49" charset="0"/>
              </a:rPr>
              <a:t>;</a:t>
            </a:r>
            <a:r>
              <a:rPr lang="en-US" sz="2400" dirty="0">
                <a:latin typeface="Consolas" panose="020B0609020204030204" pitchFamily="49" charset="0"/>
                <a:cs typeface="Consolas" panose="020B0609020204030204" pitchFamily="49" charset="0"/>
              </a:rPr>
              <a:t>  </a:t>
            </a:r>
            <a:r>
              <a:rPr lang="en-US" sz="2400" i="1" dirty="0">
                <a:solidFill>
                  <a:srgbClr val="008000"/>
                </a:solidFill>
                <a:latin typeface="Consolas" panose="020B0609020204030204" pitchFamily="49" charset="0"/>
                <a:cs typeface="Consolas" panose="020B0609020204030204" pitchFamily="49" charset="0"/>
              </a:rPr>
              <a:t>// inputs</a:t>
            </a:r>
          </a:p>
          <a:p>
            <a:pPr algn="l" eaLnBrk="1" hangingPunct="1">
              <a:lnSpc>
                <a:spcPct val="90000"/>
              </a:lnSpc>
              <a:spcBef>
                <a:spcPct val="0"/>
              </a:spcBef>
            </a:pPr>
            <a:r>
              <a:rPr lang="en-US" sz="2400" dirty="0">
                <a:latin typeface="Consolas" panose="020B0609020204030204" pitchFamily="49" charset="0"/>
                <a:cs typeface="Consolas" panose="020B0609020204030204" pitchFamily="49" charset="0"/>
              </a:rPr>
              <a:t>  </a:t>
            </a:r>
            <a:r>
              <a:rPr lang="en-US" sz="2400" b="1" dirty="0">
                <a:solidFill>
                  <a:srgbClr val="C00000"/>
                </a:solidFill>
                <a:latin typeface="Consolas" panose="020B0609020204030204" pitchFamily="49" charset="0"/>
                <a:cs typeface="Consolas" panose="020B0609020204030204" pitchFamily="49" charset="0"/>
              </a:rPr>
              <a:t>input</a:t>
            </a:r>
            <a:r>
              <a:rPr lang="en-US" sz="2400" dirty="0">
                <a:solidFill>
                  <a:srgbClr val="C00000"/>
                </a:solidFill>
                <a:latin typeface="Consolas" panose="020B0609020204030204" pitchFamily="49" charset="0"/>
                <a:cs typeface="Consolas" panose="020B0609020204030204" pitchFamily="49" charset="0"/>
              </a:rPr>
              <a:t> </a:t>
            </a:r>
            <a:r>
              <a:rPr lang="en-US" sz="2400" dirty="0">
                <a:solidFill>
                  <a:srgbClr val="0000FF"/>
                </a:solidFill>
                <a:latin typeface="Consolas" panose="020B0609020204030204" pitchFamily="49" charset="0"/>
                <a:cs typeface="Consolas" panose="020B0609020204030204" pitchFamily="49" charset="0"/>
              </a:rPr>
              <a:t>[</a:t>
            </a:r>
            <a:r>
              <a:rPr lang="en-US" sz="2400" dirty="0">
                <a:latin typeface="Consolas" panose="020B0609020204030204" pitchFamily="49" charset="0"/>
                <a:cs typeface="Consolas" panose="020B0609020204030204" pitchFamily="49" charset="0"/>
              </a:rPr>
              <a:t>1</a:t>
            </a:r>
            <a:r>
              <a:rPr lang="en-US" sz="2400" dirty="0">
                <a:solidFill>
                  <a:srgbClr val="0000FF"/>
                </a:solidFill>
                <a:latin typeface="Consolas" panose="020B0609020204030204" pitchFamily="49" charset="0"/>
                <a:cs typeface="Consolas" panose="020B0609020204030204" pitchFamily="49" charset="0"/>
              </a:rPr>
              <a:t>:</a:t>
            </a:r>
            <a:r>
              <a:rPr lang="en-US" sz="2400" dirty="0">
                <a:latin typeface="Consolas" panose="020B0609020204030204" pitchFamily="49" charset="0"/>
                <a:cs typeface="Consolas" panose="020B0609020204030204" pitchFamily="49" charset="0"/>
              </a:rPr>
              <a:t>0</a:t>
            </a:r>
            <a:r>
              <a:rPr lang="en-US" sz="2400" dirty="0">
                <a:solidFill>
                  <a:srgbClr val="0000FF"/>
                </a:solidFill>
                <a:latin typeface="Consolas" panose="020B0609020204030204" pitchFamily="49" charset="0"/>
                <a:cs typeface="Consolas" panose="020B0609020204030204" pitchFamily="49" charset="0"/>
              </a:rPr>
              <a:t>]</a:t>
            </a:r>
            <a:r>
              <a:rPr lang="en-US" sz="2400" dirty="0">
                <a:latin typeface="Consolas" panose="020B0609020204030204" pitchFamily="49" charset="0"/>
                <a:cs typeface="Consolas" panose="020B0609020204030204" pitchFamily="49" charset="0"/>
              </a:rPr>
              <a:t> s</a:t>
            </a:r>
            <a:r>
              <a:rPr lang="en-US" sz="2400" dirty="0">
                <a:solidFill>
                  <a:srgbClr val="0000FF"/>
                </a:solidFill>
                <a:latin typeface="Consolas" panose="020B0609020204030204" pitchFamily="49" charset="0"/>
                <a:cs typeface="Consolas" panose="020B0609020204030204" pitchFamily="49" charset="0"/>
              </a:rPr>
              <a:t>;</a:t>
            </a:r>
            <a:r>
              <a:rPr lang="en-US" sz="2400" dirty="0">
                <a:latin typeface="Consolas" panose="020B0609020204030204" pitchFamily="49" charset="0"/>
                <a:cs typeface="Consolas" panose="020B0609020204030204" pitchFamily="49" charset="0"/>
              </a:rPr>
              <a:t> </a:t>
            </a:r>
            <a:r>
              <a:rPr lang="en-US" sz="2400" i="1" dirty="0">
                <a:solidFill>
                  <a:srgbClr val="008000"/>
                </a:solidFill>
                <a:latin typeface="Consolas" panose="020B0609020204030204" pitchFamily="49" charset="0"/>
                <a:cs typeface="Consolas" panose="020B0609020204030204" pitchFamily="49" charset="0"/>
              </a:rPr>
              <a:t>// one-hot select</a:t>
            </a:r>
          </a:p>
          <a:p>
            <a:pPr algn="l" eaLnBrk="1" hangingPunct="1">
              <a:lnSpc>
                <a:spcPct val="90000"/>
              </a:lnSpc>
              <a:spcBef>
                <a:spcPct val="0"/>
              </a:spcBef>
            </a:pPr>
            <a:r>
              <a:rPr lang="en-US" sz="2400" dirty="0">
                <a:latin typeface="Consolas" panose="020B0609020204030204" pitchFamily="49" charset="0"/>
                <a:cs typeface="Consolas" panose="020B0609020204030204" pitchFamily="49" charset="0"/>
              </a:rPr>
              <a:t>  </a:t>
            </a:r>
            <a:r>
              <a:rPr lang="en-US" sz="2400" b="1" dirty="0">
                <a:solidFill>
                  <a:srgbClr val="C00000"/>
                </a:solidFill>
                <a:latin typeface="Consolas" panose="020B0609020204030204" pitchFamily="49" charset="0"/>
                <a:cs typeface="Consolas" panose="020B0609020204030204" pitchFamily="49" charset="0"/>
              </a:rPr>
              <a:t>output</a:t>
            </a:r>
            <a:r>
              <a:rPr lang="en-US" sz="2400" dirty="0">
                <a:solidFill>
                  <a:srgbClr val="0000FF"/>
                </a:solidFill>
                <a:latin typeface="Consolas" panose="020B0609020204030204" pitchFamily="49" charset="0"/>
                <a:cs typeface="Consolas" panose="020B0609020204030204" pitchFamily="49" charset="0"/>
              </a:rPr>
              <a:t> </a:t>
            </a:r>
            <a:r>
              <a:rPr lang="en-US" sz="2400" dirty="0">
                <a:latin typeface="Consolas" panose="020B0609020204030204" pitchFamily="49" charset="0"/>
                <a:cs typeface="Consolas" panose="020B0609020204030204" pitchFamily="49" charset="0"/>
              </a:rPr>
              <a:t>b </a:t>
            </a:r>
            <a:r>
              <a:rPr lang="en-US" sz="2400" dirty="0">
                <a:solidFill>
                  <a:srgbClr val="0000FF"/>
                </a:solidFill>
                <a:latin typeface="Consolas" panose="020B0609020204030204" pitchFamily="49" charset="0"/>
                <a:cs typeface="Consolas" panose="020B0609020204030204" pitchFamily="49" charset="0"/>
              </a:rPr>
              <a:t>;</a:t>
            </a:r>
          </a:p>
        </p:txBody>
      </p:sp>
      <p:sp>
        <p:nvSpPr>
          <p:cNvPr id="8" name="Slide Number Placeholder 7"/>
          <p:cNvSpPr>
            <a:spLocks noGrp="1"/>
          </p:cNvSpPr>
          <p:nvPr>
            <p:ph type="sldNum" sz="quarter" idx="12"/>
          </p:nvPr>
        </p:nvSpPr>
        <p:spPr/>
        <p:txBody>
          <a:bodyPr/>
          <a:lstStyle/>
          <a:p>
            <a:fld id="{94A44075-CB16-5A4C-A36B-DC972FDB6AB8}" type="slidenum">
              <a:rPr lang="en-US" smtClean="0"/>
              <a:t>69</a:t>
            </a:fld>
            <a:endParaRPr lang="en-US"/>
          </a:p>
        </p:txBody>
      </p:sp>
      <p:sp>
        <p:nvSpPr>
          <p:cNvPr id="7" name="Rectangle 4"/>
          <p:cNvSpPr txBox="1">
            <a:spLocks noChangeArrowheads="1"/>
          </p:cNvSpPr>
          <p:nvPr/>
        </p:nvSpPr>
        <p:spPr>
          <a:xfrm>
            <a:off x="0" y="19792"/>
            <a:ext cx="91440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ea typeface="ＭＳ Ｐゴシック" pitchFamily="34" charset="-128"/>
              </a:rPr>
              <a:t>1-bit, 2-input One-Hot Select Mux</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762496"/>
            <a:ext cx="3486150" cy="16002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426435"/>
            <a:ext cx="2590800" cy="2154965"/>
          </a:xfrm>
          <a:prstGeom prst="rect">
            <a:avLst/>
          </a:prstGeom>
        </p:spPr>
      </p:pic>
      <p:sp>
        <p:nvSpPr>
          <p:cNvPr id="10" name="TextBox 9"/>
          <p:cNvSpPr txBox="1"/>
          <p:nvPr/>
        </p:nvSpPr>
        <p:spPr>
          <a:xfrm>
            <a:off x="616096" y="891627"/>
            <a:ext cx="1212704" cy="461665"/>
          </a:xfrm>
          <a:prstGeom prst="rect">
            <a:avLst/>
          </a:prstGeom>
          <a:noFill/>
        </p:spPr>
        <p:txBody>
          <a:bodyPr wrap="none" rtlCol="0">
            <a:spAutoFit/>
          </a:bodyPr>
          <a:lstStyle/>
          <a:p>
            <a:r>
              <a:rPr lang="en-US" sz="2400" b="1">
                <a:solidFill>
                  <a:srgbClr val="0000FF"/>
                </a:solidFill>
              </a:rPr>
              <a:t>Symbol:</a:t>
            </a:r>
          </a:p>
        </p:txBody>
      </p:sp>
      <p:sp>
        <p:nvSpPr>
          <p:cNvPr id="12" name="TextBox 11"/>
          <p:cNvSpPr txBox="1"/>
          <p:nvPr/>
        </p:nvSpPr>
        <p:spPr>
          <a:xfrm>
            <a:off x="4724400" y="838200"/>
            <a:ext cx="2893484" cy="830997"/>
          </a:xfrm>
          <a:prstGeom prst="rect">
            <a:avLst/>
          </a:prstGeom>
          <a:noFill/>
        </p:spPr>
        <p:txBody>
          <a:bodyPr wrap="none" rtlCol="0">
            <a:spAutoFit/>
          </a:bodyPr>
          <a:lstStyle/>
          <a:p>
            <a:r>
              <a:rPr lang="en-US" sz="2400" b="1" dirty="0">
                <a:solidFill>
                  <a:srgbClr val="0000FF"/>
                </a:solidFill>
              </a:rPr>
              <a:t>Implementation with</a:t>
            </a:r>
          </a:p>
          <a:p>
            <a:r>
              <a:rPr lang="en-US" sz="2400" b="1" dirty="0">
                <a:solidFill>
                  <a:srgbClr val="0000FF"/>
                </a:solidFill>
              </a:rPr>
              <a:t>AND and OR gates:</a:t>
            </a:r>
          </a:p>
        </p:txBody>
      </p:sp>
      <p:sp>
        <p:nvSpPr>
          <p:cNvPr id="4" name="Footer Placeholder 3">
            <a:extLst>
              <a:ext uri="{FF2B5EF4-FFF2-40B4-BE49-F238E27FC236}">
                <a16:creationId xmlns:a16="http://schemas.microsoft.com/office/drawing/2014/main" id="{A1D1BBA7-AA6F-9B49-BB0B-88A051028725}"/>
              </a:ext>
            </a:extLst>
          </p:cNvPr>
          <p:cNvSpPr>
            <a:spLocks noGrp="1"/>
          </p:cNvSpPr>
          <p:nvPr>
            <p:ph type="ftr" sz="quarter" idx="11"/>
          </p:nvPr>
        </p:nvSpPr>
        <p:spPr/>
        <p:txBody>
          <a:bodyPr/>
          <a:lstStyle/>
          <a:p>
            <a:r>
              <a:rPr lang="en-US"/>
              <a:t>Slide Set #6</a:t>
            </a:r>
          </a:p>
        </p:txBody>
      </p:sp>
      <p:sp>
        <p:nvSpPr>
          <p:cNvPr id="11" name="Rectangle 2">
            <a:extLst>
              <a:ext uri="{FF2B5EF4-FFF2-40B4-BE49-F238E27FC236}">
                <a16:creationId xmlns:a16="http://schemas.microsoft.com/office/drawing/2014/main" id="{A1995195-D9DE-EC40-AB06-F2404ED908C8}"/>
              </a:ext>
            </a:extLst>
          </p:cNvPr>
          <p:cNvSpPr>
            <a:spLocks noChangeArrowheads="1"/>
          </p:cNvSpPr>
          <p:nvPr/>
        </p:nvSpPr>
        <p:spPr bwMode="auto">
          <a:xfrm>
            <a:off x="548640" y="3931920"/>
            <a:ext cx="8382000" cy="2751522"/>
          </a:xfrm>
          <a:prstGeom prst="rect">
            <a:avLst/>
          </a:prstGeom>
          <a:solidFill>
            <a:schemeClr val="bg1"/>
          </a:solidFill>
          <a:ln>
            <a:noFill/>
          </a:ln>
        </p:spPr>
        <p:txBody>
          <a:bodyPr wrap="square">
            <a:spAutoFit/>
          </a:bodyPr>
          <a:lstStyle/>
          <a:p>
            <a:pPr algn="l" eaLnBrk="1" hangingPunct="1">
              <a:lnSpc>
                <a:spcPct val="90000"/>
              </a:lnSpc>
              <a:spcBef>
                <a:spcPct val="0"/>
              </a:spcBef>
            </a:pPr>
            <a:r>
              <a:rPr lang="en-US" sz="2400" i="1" dirty="0">
                <a:solidFill>
                  <a:srgbClr val="008000"/>
                </a:solidFill>
                <a:latin typeface="Consolas" panose="020B0609020204030204" pitchFamily="49" charset="0"/>
                <a:cs typeface="Consolas" panose="020B0609020204030204" pitchFamily="49" charset="0"/>
              </a:rPr>
              <a:t>// 1-bit 2-input mux with one-hot select </a:t>
            </a:r>
          </a:p>
          <a:p>
            <a:pPr algn="l" eaLnBrk="1" hangingPunct="1">
              <a:lnSpc>
                <a:spcPct val="90000"/>
              </a:lnSpc>
              <a:spcBef>
                <a:spcPct val="0"/>
              </a:spcBef>
            </a:pPr>
            <a:r>
              <a:rPr lang="en-US" sz="2400" b="1" dirty="0">
                <a:solidFill>
                  <a:srgbClr val="C00000"/>
                </a:solidFill>
                <a:latin typeface="Consolas" panose="020B0609020204030204" pitchFamily="49" charset="0"/>
                <a:cs typeface="Consolas" panose="020B0609020204030204" pitchFamily="49" charset="0"/>
              </a:rPr>
              <a:t>module</a:t>
            </a:r>
            <a:r>
              <a:rPr lang="en-US" sz="2400" dirty="0">
                <a:solidFill>
                  <a:srgbClr val="C00000"/>
                </a:solidFill>
                <a:latin typeface="Consolas" panose="020B0609020204030204" pitchFamily="49" charset="0"/>
                <a:cs typeface="Consolas" panose="020B0609020204030204" pitchFamily="49" charset="0"/>
              </a:rPr>
              <a:t> </a:t>
            </a:r>
            <a:r>
              <a:rPr lang="en-US" sz="2400" dirty="0">
                <a:latin typeface="Consolas" panose="020B0609020204030204" pitchFamily="49" charset="0"/>
                <a:cs typeface="Consolas" panose="020B0609020204030204" pitchFamily="49" charset="0"/>
              </a:rPr>
              <a:t>Mux2a</a:t>
            </a:r>
            <a:r>
              <a:rPr lang="en-US" sz="2400" dirty="0">
                <a:solidFill>
                  <a:srgbClr val="0000FF"/>
                </a:solidFill>
                <a:latin typeface="Consolas" panose="020B0609020204030204" pitchFamily="49" charset="0"/>
                <a:cs typeface="Consolas" panose="020B0609020204030204" pitchFamily="49" charset="0"/>
              </a:rPr>
              <a:t>(</a:t>
            </a:r>
            <a:r>
              <a:rPr lang="en-US" sz="2400" dirty="0">
                <a:latin typeface="Consolas" panose="020B0609020204030204" pitchFamily="49" charset="0"/>
                <a:cs typeface="Consolas" panose="020B0609020204030204" pitchFamily="49" charset="0"/>
              </a:rPr>
              <a:t>a1</a:t>
            </a:r>
            <a:r>
              <a:rPr lang="en-US" sz="2400" dirty="0">
                <a:solidFill>
                  <a:srgbClr val="0000FF"/>
                </a:solidFill>
                <a:latin typeface="Consolas" panose="020B0609020204030204" pitchFamily="49" charset="0"/>
                <a:cs typeface="Consolas" panose="020B0609020204030204" pitchFamily="49" charset="0"/>
              </a:rPr>
              <a:t>,</a:t>
            </a:r>
            <a:r>
              <a:rPr lang="en-US" sz="2400" dirty="0">
                <a:latin typeface="Consolas" panose="020B0609020204030204" pitchFamily="49" charset="0"/>
                <a:cs typeface="Consolas" panose="020B0609020204030204" pitchFamily="49" charset="0"/>
              </a:rPr>
              <a:t> a0</a:t>
            </a:r>
            <a:r>
              <a:rPr lang="en-US" sz="2400" dirty="0">
                <a:solidFill>
                  <a:srgbClr val="0000FF"/>
                </a:solidFill>
                <a:latin typeface="Consolas" panose="020B0609020204030204" pitchFamily="49" charset="0"/>
                <a:cs typeface="Consolas" panose="020B0609020204030204" pitchFamily="49" charset="0"/>
              </a:rPr>
              <a:t>,</a:t>
            </a:r>
            <a:r>
              <a:rPr lang="en-US" sz="2400" dirty="0">
                <a:latin typeface="Consolas" panose="020B0609020204030204" pitchFamily="49" charset="0"/>
                <a:cs typeface="Consolas" panose="020B0609020204030204" pitchFamily="49" charset="0"/>
              </a:rPr>
              <a:t> s</a:t>
            </a:r>
            <a:r>
              <a:rPr lang="en-US" sz="2400" dirty="0">
                <a:solidFill>
                  <a:srgbClr val="0000FF"/>
                </a:solidFill>
                <a:latin typeface="Consolas" panose="020B0609020204030204" pitchFamily="49" charset="0"/>
                <a:cs typeface="Consolas" panose="020B0609020204030204" pitchFamily="49" charset="0"/>
              </a:rPr>
              <a:t>,</a:t>
            </a:r>
            <a:r>
              <a:rPr lang="en-US" sz="2400" dirty="0">
                <a:latin typeface="Consolas" panose="020B0609020204030204" pitchFamily="49" charset="0"/>
                <a:cs typeface="Consolas" panose="020B0609020204030204" pitchFamily="49" charset="0"/>
              </a:rPr>
              <a:t> b</a:t>
            </a:r>
            <a:r>
              <a:rPr lang="en-US" sz="2400" dirty="0">
                <a:solidFill>
                  <a:srgbClr val="0000FF"/>
                </a:solidFill>
                <a:latin typeface="Consolas" panose="020B0609020204030204" pitchFamily="49" charset="0"/>
                <a:cs typeface="Consolas" panose="020B0609020204030204" pitchFamily="49" charset="0"/>
              </a:rPr>
              <a:t>) ;</a:t>
            </a:r>
          </a:p>
          <a:p>
            <a:pPr algn="l" eaLnBrk="1" hangingPunct="1">
              <a:lnSpc>
                <a:spcPct val="90000"/>
              </a:lnSpc>
              <a:spcBef>
                <a:spcPct val="0"/>
              </a:spcBef>
            </a:pPr>
            <a:r>
              <a:rPr lang="en-US" sz="2400" b="1" dirty="0">
                <a:solidFill>
                  <a:srgbClr val="C00000"/>
                </a:solidFill>
                <a:latin typeface="Consolas" panose="020B0609020204030204" pitchFamily="49" charset="0"/>
                <a:cs typeface="Consolas" panose="020B0609020204030204" pitchFamily="49" charset="0"/>
              </a:rPr>
              <a:t>  input</a:t>
            </a:r>
            <a:r>
              <a:rPr lang="en-US" sz="2400" dirty="0">
                <a:solidFill>
                  <a:srgbClr val="C00000"/>
                </a:solidFill>
                <a:latin typeface="Consolas" panose="020B0609020204030204" pitchFamily="49" charset="0"/>
                <a:cs typeface="Consolas" panose="020B0609020204030204" pitchFamily="49" charset="0"/>
              </a:rPr>
              <a:t> </a:t>
            </a:r>
            <a:r>
              <a:rPr lang="en-US" sz="2400" dirty="0">
                <a:latin typeface="Consolas" panose="020B0609020204030204" pitchFamily="49" charset="0"/>
                <a:cs typeface="Consolas" panose="020B0609020204030204" pitchFamily="49" charset="0"/>
              </a:rPr>
              <a:t>a0</a:t>
            </a:r>
            <a:r>
              <a:rPr lang="en-US" sz="2400" dirty="0">
                <a:solidFill>
                  <a:srgbClr val="0000FF"/>
                </a:solidFill>
                <a:latin typeface="Consolas" panose="020B0609020204030204" pitchFamily="49" charset="0"/>
                <a:cs typeface="Consolas" panose="020B0609020204030204" pitchFamily="49" charset="0"/>
              </a:rPr>
              <a:t>,</a:t>
            </a:r>
            <a:r>
              <a:rPr lang="en-US" sz="2400" dirty="0">
                <a:latin typeface="Consolas" panose="020B0609020204030204" pitchFamily="49" charset="0"/>
                <a:cs typeface="Consolas" panose="020B0609020204030204" pitchFamily="49" charset="0"/>
              </a:rPr>
              <a:t> a1</a:t>
            </a:r>
            <a:r>
              <a:rPr lang="en-US" sz="2400" dirty="0">
                <a:solidFill>
                  <a:srgbClr val="0000FF"/>
                </a:solidFill>
                <a:latin typeface="Consolas" panose="020B0609020204030204" pitchFamily="49" charset="0"/>
                <a:cs typeface="Consolas" panose="020B0609020204030204" pitchFamily="49" charset="0"/>
              </a:rPr>
              <a:t>;</a:t>
            </a:r>
            <a:r>
              <a:rPr lang="en-US" sz="2400" dirty="0">
                <a:latin typeface="Consolas" panose="020B0609020204030204" pitchFamily="49" charset="0"/>
                <a:cs typeface="Consolas" panose="020B0609020204030204" pitchFamily="49" charset="0"/>
              </a:rPr>
              <a:t>  </a:t>
            </a:r>
            <a:r>
              <a:rPr lang="en-US" sz="2400" i="1" dirty="0">
                <a:solidFill>
                  <a:srgbClr val="008000"/>
                </a:solidFill>
                <a:latin typeface="Consolas" panose="020B0609020204030204" pitchFamily="49" charset="0"/>
                <a:cs typeface="Consolas" panose="020B0609020204030204" pitchFamily="49" charset="0"/>
              </a:rPr>
              <a:t>// inputs</a:t>
            </a:r>
          </a:p>
          <a:p>
            <a:pPr algn="l" eaLnBrk="1" hangingPunct="1">
              <a:lnSpc>
                <a:spcPct val="90000"/>
              </a:lnSpc>
              <a:spcBef>
                <a:spcPct val="0"/>
              </a:spcBef>
            </a:pPr>
            <a:r>
              <a:rPr lang="en-US" sz="2400" dirty="0">
                <a:latin typeface="Consolas" panose="020B0609020204030204" pitchFamily="49" charset="0"/>
                <a:cs typeface="Consolas" panose="020B0609020204030204" pitchFamily="49" charset="0"/>
              </a:rPr>
              <a:t>  </a:t>
            </a:r>
            <a:r>
              <a:rPr lang="en-US" sz="2400" b="1" dirty="0">
                <a:solidFill>
                  <a:srgbClr val="C00000"/>
                </a:solidFill>
                <a:latin typeface="Consolas" panose="020B0609020204030204" pitchFamily="49" charset="0"/>
                <a:cs typeface="Consolas" panose="020B0609020204030204" pitchFamily="49" charset="0"/>
              </a:rPr>
              <a:t>input</a:t>
            </a:r>
            <a:r>
              <a:rPr lang="en-US" sz="2400" dirty="0">
                <a:solidFill>
                  <a:srgbClr val="C00000"/>
                </a:solidFill>
                <a:latin typeface="Consolas" panose="020B0609020204030204" pitchFamily="49" charset="0"/>
                <a:cs typeface="Consolas" panose="020B0609020204030204" pitchFamily="49" charset="0"/>
              </a:rPr>
              <a:t> </a:t>
            </a:r>
            <a:r>
              <a:rPr lang="en-US" sz="2400" dirty="0">
                <a:solidFill>
                  <a:srgbClr val="0000FF"/>
                </a:solidFill>
                <a:latin typeface="Consolas" panose="020B0609020204030204" pitchFamily="49" charset="0"/>
                <a:cs typeface="Consolas" panose="020B0609020204030204" pitchFamily="49" charset="0"/>
              </a:rPr>
              <a:t>[</a:t>
            </a:r>
            <a:r>
              <a:rPr lang="en-US" sz="2400" dirty="0">
                <a:latin typeface="Consolas" panose="020B0609020204030204" pitchFamily="49" charset="0"/>
                <a:cs typeface="Consolas" panose="020B0609020204030204" pitchFamily="49" charset="0"/>
              </a:rPr>
              <a:t>1</a:t>
            </a:r>
            <a:r>
              <a:rPr lang="en-US" sz="2400" dirty="0">
                <a:solidFill>
                  <a:srgbClr val="0000FF"/>
                </a:solidFill>
                <a:latin typeface="Consolas" panose="020B0609020204030204" pitchFamily="49" charset="0"/>
                <a:cs typeface="Consolas" panose="020B0609020204030204" pitchFamily="49" charset="0"/>
              </a:rPr>
              <a:t>:</a:t>
            </a:r>
            <a:r>
              <a:rPr lang="en-US" sz="2400" dirty="0">
                <a:latin typeface="Consolas" panose="020B0609020204030204" pitchFamily="49" charset="0"/>
                <a:cs typeface="Consolas" panose="020B0609020204030204" pitchFamily="49" charset="0"/>
              </a:rPr>
              <a:t>0</a:t>
            </a:r>
            <a:r>
              <a:rPr lang="en-US" sz="2400" dirty="0">
                <a:solidFill>
                  <a:srgbClr val="0000FF"/>
                </a:solidFill>
                <a:latin typeface="Consolas" panose="020B0609020204030204" pitchFamily="49" charset="0"/>
                <a:cs typeface="Consolas" panose="020B0609020204030204" pitchFamily="49" charset="0"/>
              </a:rPr>
              <a:t>]</a:t>
            </a:r>
            <a:r>
              <a:rPr lang="en-US" sz="2400" dirty="0">
                <a:latin typeface="Consolas" panose="020B0609020204030204" pitchFamily="49" charset="0"/>
                <a:cs typeface="Consolas" panose="020B0609020204030204" pitchFamily="49" charset="0"/>
              </a:rPr>
              <a:t> s</a:t>
            </a:r>
            <a:r>
              <a:rPr lang="en-US" sz="2400" dirty="0">
                <a:solidFill>
                  <a:srgbClr val="0000FF"/>
                </a:solidFill>
                <a:latin typeface="Consolas" panose="020B0609020204030204" pitchFamily="49" charset="0"/>
                <a:cs typeface="Consolas" panose="020B0609020204030204" pitchFamily="49" charset="0"/>
              </a:rPr>
              <a:t>;</a:t>
            </a:r>
            <a:r>
              <a:rPr lang="en-US" sz="2400" dirty="0">
                <a:latin typeface="Consolas" panose="020B0609020204030204" pitchFamily="49" charset="0"/>
                <a:cs typeface="Consolas" panose="020B0609020204030204" pitchFamily="49" charset="0"/>
              </a:rPr>
              <a:t> </a:t>
            </a:r>
            <a:r>
              <a:rPr lang="en-US" sz="2400" i="1" dirty="0">
                <a:solidFill>
                  <a:srgbClr val="008000"/>
                </a:solidFill>
                <a:latin typeface="Consolas" panose="020B0609020204030204" pitchFamily="49" charset="0"/>
                <a:cs typeface="Consolas" panose="020B0609020204030204" pitchFamily="49" charset="0"/>
              </a:rPr>
              <a:t>// one-hot select</a:t>
            </a:r>
          </a:p>
          <a:p>
            <a:pPr algn="l" eaLnBrk="1" hangingPunct="1">
              <a:lnSpc>
                <a:spcPct val="90000"/>
              </a:lnSpc>
              <a:spcBef>
                <a:spcPct val="0"/>
              </a:spcBef>
            </a:pPr>
            <a:r>
              <a:rPr lang="en-US" sz="2400" dirty="0">
                <a:latin typeface="Consolas" panose="020B0609020204030204" pitchFamily="49" charset="0"/>
                <a:cs typeface="Consolas" panose="020B0609020204030204" pitchFamily="49" charset="0"/>
              </a:rPr>
              <a:t>  </a:t>
            </a:r>
            <a:r>
              <a:rPr lang="en-US" sz="2400" b="1" dirty="0">
                <a:solidFill>
                  <a:srgbClr val="C00000"/>
                </a:solidFill>
                <a:latin typeface="Consolas" panose="020B0609020204030204" pitchFamily="49" charset="0"/>
                <a:cs typeface="Consolas" panose="020B0609020204030204" pitchFamily="49" charset="0"/>
              </a:rPr>
              <a:t>output</a:t>
            </a:r>
            <a:r>
              <a:rPr lang="en-US" sz="2400" dirty="0">
                <a:solidFill>
                  <a:srgbClr val="0000FF"/>
                </a:solidFill>
                <a:latin typeface="Consolas" panose="020B0609020204030204" pitchFamily="49" charset="0"/>
                <a:cs typeface="Consolas" panose="020B0609020204030204" pitchFamily="49" charset="0"/>
              </a:rPr>
              <a:t> </a:t>
            </a:r>
            <a:r>
              <a:rPr lang="en-US" sz="2400" dirty="0">
                <a:latin typeface="Consolas" panose="020B0609020204030204" pitchFamily="49" charset="0"/>
                <a:cs typeface="Consolas" panose="020B0609020204030204" pitchFamily="49" charset="0"/>
              </a:rPr>
              <a:t>b </a:t>
            </a:r>
            <a:r>
              <a:rPr lang="en-US" sz="2400" dirty="0">
                <a:solidFill>
                  <a:srgbClr val="0000FF"/>
                </a:solidFill>
                <a:latin typeface="Consolas" panose="020B0609020204030204" pitchFamily="49" charset="0"/>
                <a:cs typeface="Consolas" panose="020B0609020204030204" pitchFamily="49" charset="0"/>
              </a:rPr>
              <a:t>;</a:t>
            </a:r>
          </a:p>
          <a:p>
            <a:pPr>
              <a:lnSpc>
                <a:spcPct val="90000"/>
              </a:lnSpc>
              <a:spcBef>
                <a:spcPct val="0"/>
              </a:spcBef>
            </a:pPr>
            <a:r>
              <a:rPr lang="en-US" sz="2400" dirty="0">
                <a:latin typeface="Consolas" panose="020B0609020204030204" pitchFamily="49" charset="0"/>
                <a:cs typeface="Consolas" panose="020B0609020204030204" pitchFamily="49" charset="0"/>
              </a:rPr>
              <a:t>  </a:t>
            </a:r>
            <a:r>
              <a:rPr lang="en-US" sz="2400" b="1" dirty="0">
                <a:solidFill>
                  <a:srgbClr val="C00000"/>
                </a:solidFill>
                <a:latin typeface="Consolas" panose="020B0609020204030204" pitchFamily="49" charset="0"/>
                <a:cs typeface="Consolas" panose="020B0609020204030204" pitchFamily="49" charset="0"/>
              </a:rPr>
              <a:t>assign </a:t>
            </a:r>
            <a:r>
              <a:rPr lang="en-US" sz="2400" dirty="0">
                <a:latin typeface="Consolas" panose="020B0609020204030204" pitchFamily="49" charset="0"/>
                <a:cs typeface="Consolas" panose="020B0609020204030204" pitchFamily="49" charset="0"/>
              </a:rPr>
              <a:t>b </a:t>
            </a:r>
            <a:r>
              <a:rPr lang="en-US" sz="2400" dirty="0">
                <a:solidFill>
                  <a:srgbClr val="0000FF"/>
                </a:solidFill>
                <a:latin typeface="Consolas" panose="020B0609020204030204" pitchFamily="49" charset="0"/>
                <a:cs typeface="Consolas" panose="020B0609020204030204" pitchFamily="49" charset="0"/>
              </a:rPr>
              <a:t>= (</a:t>
            </a:r>
            <a:r>
              <a:rPr lang="en-US" sz="2400" dirty="0">
                <a:latin typeface="Consolas" panose="020B0609020204030204" pitchFamily="49" charset="0"/>
                <a:cs typeface="Consolas" panose="020B0609020204030204" pitchFamily="49" charset="0"/>
              </a:rPr>
              <a:t>s</a:t>
            </a:r>
            <a:r>
              <a:rPr lang="en-US" sz="2400" dirty="0">
                <a:solidFill>
                  <a:srgbClr val="0000FF"/>
                </a:solidFill>
                <a:latin typeface="Consolas" panose="020B0609020204030204" pitchFamily="49" charset="0"/>
                <a:cs typeface="Consolas" panose="020B0609020204030204" pitchFamily="49" charset="0"/>
              </a:rPr>
              <a:t>[</a:t>
            </a:r>
            <a:r>
              <a:rPr lang="en-US" sz="2400" dirty="0">
                <a:latin typeface="Consolas" panose="020B0609020204030204" pitchFamily="49" charset="0"/>
                <a:cs typeface="Consolas" panose="020B0609020204030204" pitchFamily="49" charset="0"/>
              </a:rPr>
              <a:t>0</a:t>
            </a:r>
            <a:r>
              <a:rPr lang="en-US" sz="2400" dirty="0">
                <a:solidFill>
                  <a:srgbClr val="0000FF"/>
                </a:solidFill>
                <a:latin typeface="Consolas" panose="020B0609020204030204" pitchFamily="49" charset="0"/>
                <a:cs typeface="Consolas" panose="020B0609020204030204" pitchFamily="49" charset="0"/>
              </a:rPr>
              <a:t>] &amp; </a:t>
            </a:r>
            <a:r>
              <a:rPr lang="en-US" sz="2400" dirty="0">
                <a:latin typeface="Consolas" panose="020B0609020204030204" pitchFamily="49" charset="0"/>
                <a:cs typeface="Consolas" panose="020B0609020204030204" pitchFamily="49" charset="0"/>
              </a:rPr>
              <a:t>a0</a:t>
            </a:r>
            <a:r>
              <a:rPr lang="en-US" sz="2400" dirty="0">
                <a:solidFill>
                  <a:srgbClr val="0000FF"/>
                </a:solidFill>
                <a:latin typeface="Consolas" panose="020B0609020204030204" pitchFamily="49" charset="0"/>
                <a:cs typeface="Consolas" panose="020B0609020204030204" pitchFamily="49" charset="0"/>
              </a:rPr>
              <a:t>) |</a:t>
            </a:r>
            <a:r>
              <a:rPr lang="en-US" sz="2400" dirty="0">
                <a:latin typeface="Consolas" panose="020B0609020204030204" pitchFamily="49" charset="0"/>
                <a:cs typeface="Consolas" panose="020B0609020204030204" pitchFamily="49" charset="0"/>
              </a:rPr>
              <a:t> </a:t>
            </a:r>
            <a:r>
              <a:rPr lang="en-US" sz="2400" dirty="0">
                <a:solidFill>
                  <a:srgbClr val="0000FF"/>
                </a:solidFill>
                <a:latin typeface="Consolas" panose="020B0609020204030204" pitchFamily="49" charset="0"/>
                <a:cs typeface="Consolas" panose="020B0609020204030204" pitchFamily="49" charset="0"/>
              </a:rPr>
              <a:t>(</a:t>
            </a:r>
            <a:r>
              <a:rPr lang="en-US" sz="2400" dirty="0">
                <a:latin typeface="Consolas" panose="020B0609020204030204" pitchFamily="49" charset="0"/>
                <a:cs typeface="Consolas" panose="020B0609020204030204" pitchFamily="49" charset="0"/>
              </a:rPr>
              <a:t>s</a:t>
            </a:r>
            <a:r>
              <a:rPr lang="en-US" sz="2400" dirty="0">
                <a:solidFill>
                  <a:srgbClr val="0000FF"/>
                </a:solidFill>
                <a:latin typeface="Consolas" panose="020B0609020204030204" pitchFamily="49" charset="0"/>
                <a:cs typeface="Consolas" panose="020B0609020204030204" pitchFamily="49" charset="0"/>
              </a:rPr>
              <a:t>[</a:t>
            </a:r>
            <a:r>
              <a:rPr lang="en-US" sz="2400" dirty="0">
                <a:latin typeface="Consolas" panose="020B0609020204030204" pitchFamily="49" charset="0"/>
                <a:cs typeface="Consolas" panose="020B0609020204030204" pitchFamily="49" charset="0"/>
              </a:rPr>
              <a:t>1</a:t>
            </a:r>
            <a:r>
              <a:rPr lang="en-US" sz="2400" dirty="0">
                <a:solidFill>
                  <a:srgbClr val="0000FF"/>
                </a:solidFill>
                <a:latin typeface="Consolas" panose="020B0609020204030204" pitchFamily="49" charset="0"/>
                <a:cs typeface="Consolas" panose="020B0609020204030204" pitchFamily="49" charset="0"/>
              </a:rPr>
              <a:t>] &amp;</a:t>
            </a:r>
            <a:r>
              <a:rPr lang="en-US" sz="2400" dirty="0">
                <a:latin typeface="Consolas" panose="020B0609020204030204" pitchFamily="49" charset="0"/>
                <a:cs typeface="Consolas" panose="020B0609020204030204" pitchFamily="49" charset="0"/>
              </a:rPr>
              <a:t> a1</a:t>
            </a:r>
            <a:r>
              <a:rPr lang="en-US" sz="2400" dirty="0">
                <a:solidFill>
                  <a:srgbClr val="0000FF"/>
                </a:solidFill>
                <a:latin typeface="Consolas" panose="020B0609020204030204" pitchFamily="49" charset="0"/>
                <a:cs typeface="Consolas" panose="020B0609020204030204" pitchFamily="49" charset="0"/>
              </a:rPr>
              <a:t>);</a:t>
            </a:r>
          </a:p>
          <a:p>
            <a:pPr algn="l" eaLnBrk="1" hangingPunct="1">
              <a:lnSpc>
                <a:spcPct val="90000"/>
              </a:lnSpc>
              <a:spcBef>
                <a:spcPct val="0"/>
              </a:spcBef>
            </a:pPr>
            <a:r>
              <a:rPr lang="en-US" sz="2400" b="1" dirty="0" err="1">
                <a:solidFill>
                  <a:srgbClr val="C00000"/>
                </a:solidFill>
                <a:latin typeface="Consolas" panose="020B0609020204030204" pitchFamily="49" charset="0"/>
                <a:cs typeface="Consolas" panose="020B0609020204030204" pitchFamily="49" charset="0"/>
              </a:rPr>
              <a:t>endmodule</a:t>
            </a:r>
            <a:endParaRPr lang="en-US" sz="2400" b="1" dirty="0">
              <a:solidFill>
                <a:srgbClr val="C00000"/>
              </a:solidFill>
              <a:latin typeface="Consolas" panose="020B0609020204030204" pitchFamily="49" charset="0"/>
              <a:cs typeface="Consolas" panose="020B0609020204030204" pitchFamily="49" charset="0"/>
            </a:endParaRPr>
          </a:p>
          <a:p>
            <a:pPr algn="l" eaLnBrk="1" hangingPunct="1">
              <a:lnSpc>
                <a:spcPct val="90000"/>
              </a:lnSpc>
              <a:spcBef>
                <a:spcPct val="0"/>
              </a:spcBef>
            </a:pPr>
            <a:endParaRPr lang="en-US" sz="2400"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116647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p:txBody>
          <a:bodyPr/>
          <a:lstStyle/>
          <a:p>
            <a:r>
              <a:rPr lang="en-US" dirty="0">
                <a:ea typeface="ＭＳ Ｐゴシック" pitchFamily="34" charset="-128"/>
              </a:rPr>
              <a:t>What is Verilog?</a:t>
            </a:r>
          </a:p>
        </p:txBody>
      </p:sp>
      <p:sp>
        <p:nvSpPr>
          <p:cNvPr id="45060" name="Rectangle 3"/>
          <p:cNvSpPr>
            <a:spLocks noGrp="1" noChangeArrowheads="1"/>
          </p:cNvSpPr>
          <p:nvPr>
            <p:ph type="body" idx="1"/>
          </p:nvPr>
        </p:nvSpPr>
        <p:spPr>
          <a:xfrm>
            <a:off x="457200" y="1447800"/>
            <a:ext cx="8229600" cy="4495800"/>
          </a:xfrm>
        </p:spPr>
        <p:txBody>
          <a:bodyPr>
            <a:noAutofit/>
          </a:bodyPr>
          <a:lstStyle/>
          <a:p>
            <a:pPr>
              <a:lnSpc>
                <a:spcPct val="90000"/>
              </a:lnSpc>
            </a:pPr>
            <a:r>
              <a:rPr lang="en-US" sz="2800" dirty="0">
                <a:ea typeface="ＭＳ Ｐゴシック" pitchFamily="34" charset="-128"/>
              </a:rPr>
              <a:t>It is NOT a programming language!</a:t>
            </a:r>
          </a:p>
          <a:p>
            <a:pPr>
              <a:lnSpc>
                <a:spcPct val="90000"/>
              </a:lnSpc>
            </a:pPr>
            <a:r>
              <a:rPr lang="en-US" sz="2800" dirty="0">
                <a:ea typeface="ＭＳ Ｐゴシック" pitchFamily="34" charset="-128"/>
              </a:rPr>
              <a:t>It is a </a:t>
            </a:r>
            <a:r>
              <a:rPr lang="en-US" sz="2800" i="1" dirty="0">
                <a:ea typeface="ＭＳ Ｐゴシック" pitchFamily="34" charset="-128"/>
              </a:rPr>
              <a:t>hardware description language (HDL)</a:t>
            </a:r>
          </a:p>
          <a:p>
            <a:pPr>
              <a:lnSpc>
                <a:spcPct val="90000"/>
              </a:lnSpc>
            </a:pPr>
            <a:r>
              <a:rPr lang="en-US" sz="2800" dirty="0">
                <a:ea typeface="ＭＳ Ｐゴシック" pitchFamily="34" charset="-128"/>
              </a:rPr>
              <a:t>Why do we need a new method to describe hardware?  </a:t>
            </a:r>
          </a:p>
          <a:p>
            <a:pPr lvl="1">
              <a:lnSpc>
                <a:spcPct val="90000"/>
              </a:lnSpc>
            </a:pPr>
            <a:r>
              <a:rPr lang="en-US" sz="2400" dirty="0">
                <a:ea typeface="ＭＳ Ｐゴシック" pitchFamily="34" charset="-128"/>
              </a:rPr>
              <a:t>What is wrong with schematics? </a:t>
            </a:r>
          </a:p>
          <a:p>
            <a:pPr>
              <a:lnSpc>
                <a:spcPct val="90000"/>
              </a:lnSpc>
            </a:pPr>
            <a:r>
              <a:rPr lang="en-US" sz="2800" dirty="0">
                <a:ea typeface="ＭＳ Ｐゴシック" pitchFamily="34" charset="-128"/>
              </a:rPr>
              <a:t>With Verilog, you can specify hardware in two ways:</a:t>
            </a:r>
          </a:p>
          <a:p>
            <a:pPr lvl="1">
              <a:lnSpc>
                <a:spcPct val="90000"/>
              </a:lnSpc>
            </a:pPr>
            <a:r>
              <a:rPr lang="en-US" sz="2400" dirty="0">
                <a:ea typeface="ＭＳ Ｐゴシック" pitchFamily="34" charset="-128"/>
              </a:rPr>
              <a:t>Structurally: what the hardware looks like (like schematics)</a:t>
            </a:r>
          </a:p>
          <a:p>
            <a:pPr lvl="1">
              <a:lnSpc>
                <a:spcPct val="90000"/>
              </a:lnSpc>
            </a:pPr>
            <a:r>
              <a:rPr lang="en-US" sz="2400" dirty="0" err="1">
                <a:ea typeface="ＭＳ Ｐゴシック" pitchFamily="34" charset="-128"/>
              </a:rPr>
              <a:t>Behaviourally</a:t>
            </a:r>
            <a:r>
              <a:rPr lang="en-US" sz="2400" dirty="0">
                <a:ea typeface="ＭＳ Ｐゴシック" pitchFamily="34" charset="-128"/>
              </a:rPr>
              <a:t>:  what the hardware does</a:t>
            </a:r>
          </a:p>
          <a:p>
            <a:pPr>
              <a:lnSpc>
                <a:spcPct val="90000"/>
              </a:lnSpc>
            </a:pPr>
            <a:r>
              <a:rPr lang="en-US" sz="2800" dirty="0">
                <a:ea typeface="ＭＳ Ｐゴシック" pitchFamily="34" charset="-128"/>
              </a:rPr>
              <a:t>But the real power of Verilog is that it lets you combine structural and </a:t>
            </a:r>
            <a:r>
              <a:rPr lang="en-US" sz="2800" dirty="0" err="1">
                <a:ea typeface="ＭＳ Ｐゴシック" pitchFamily="34" charset="-128"/>
              </a:rPr>
              <a:t>behavioural</a:t>
            </a:r>
            <a:r>
              <a:rPr lang="en-US" sz="2800" dirty="0">
                <a:ea typeface="ＭＳ Ｐゴシック" pitchFamily="34" charset="-128"/>
              </a:rPr>
              <a:t> descriptions in the same design!</a:t>
            </a:r>
          </a:p>
        </p:txBody>
      </p:sp>
      <p:sp>
        <p:nvSpPr>
          <p:cNvPr id="2" name="Slide Number Placeholder 1"/>
          <p:cNvSpPr>
            <a:spLocks noGrp="1"/>
          </p:cNvSpPr>
          <p:nvPr>
            <p:ph type="sldNum" sz="quarter" idx="12"/>
          </p:nvPr>
        </p:nvSpPr>
        <p:spPr/>
        <p:txBody>
          <a:bodyPr/>
          <a:lstStyle/>
          <a:p>
            <a:fld id="{6F344C7A-0D93-FE43-BBB8-6C733ACB5A1E}" type="slidenum">
              <a:rPr lang="en-US" smtClean="0"/>
              <a:t>7</a:t>
            </a:fld>
            <a:endParaRPr lang="en-US" dirty="0"/>
          </a:p>
        </p:txBody>
      </p:sp>
      <p:sp>
        <p:nvSpPr>
          <p:cNvPr id="4" name="Footer Placeholder 3">
            <a:extLst>
              <a:ext uri="{FF2B5EF4-FFF2-40B4-BE49-F238E27FC236}">
                <a16:creationId xmlns:a16="http://schemas.microsoft.com/office/drawing/2014/main" id="{44D10479-B439-0F47-9AC4-EDDF8A342F2B}"/>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7630493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365760" y="3657600"/>
            <a:ext cx="797823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lnSpc>
                <a:spcPct val="90000"/>
              </a:lnSpc>
              <a:spcBef>
                <a:spcPct val="0"/>
              </a:spcBef>
            </a:pPr>
            <a:r>
              <a:rPr lang="en-US" sz="2000" i="1" dirty="0">
                <a:solidFill>
                  <a:srgbClr val="008000"/>
                </a:solidFill>
                <a:latin typeface="Consolas" panose="020B0609020204030204" pitchFamily="49" charset="0"/>
                <a:cs typeface="Consolas" panose="020B0609020204030204" pitchFamily="49" charset="0"/>
              </a:rPr>
              <a:t>// 2-bit, 3-input mux with one-hot select </a:t>
            </a:r>
          </a:p>
          <a:p>
            <a:pPr>
              <a:lnSpc>
                <a:spcPct val="90000"/>
              </a:lnSpc>
              <a:spcBef>
                <a:spcPct val="0"/>
              </a:spcBef>
            </a:pPr>
            <a:r>
              <a:rPr lang="en-US" sz="2000" b="1" dirty="0">
                <a:solidFill>
                  <a:srgbClr val="C00000"/>
                </a:solidFill>
                <a:latin typeface="Consolas" panose="020B0609020204030204" pitchFamily="49" charset="0"/>
                <a:cs typeface="Consolas" panose="020B0609020204030204" pitchFamily="49" charset="0"/>
              </a:rPr>
              <a:t>module</a:t>
            </a:r>
            <a:r>
              <a:rPr lang="en-US" sz="2000" dirty="0">
                <a:solidFill>
                  <a:srgbClr val="C00000"/>
                </a:solidFill>
                <a:latin typeface="Consolas" panose="020B0609020204030204" pitchFamily="49" charset="0"/>
                <a:cs typeface="Consolas" panose="020B0609020204030204" pitchFamily="49" charset="0"/>
              </a:rPr>
              <a:t> </a:t>
            </a:r>
            <a:r>
              <a:rPr lang="en-US" sz="2000" dirty="0">
                <a:latin typeface="Consolas" panose="020B0609020204030204" pitchFamily="49" charset="0"/>
                <a:cs typeface="Consolas" panose="020B0609020204030204" pitchFamily="49" charset="0"/>
              </a:rPr>
              <a:t>Mux3_2</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a2</a:t>
            </a:r>
            <a:r>
              <a:rPr lang="en-US" sz="2000" dirty="0">
                <a:solidFill>
                  <a:srgbClr val="0000FF"/>
                </a:solidFill>
                <a:latin typeface="Consolas" panose="020B0609020204030204" pitchFamily="49" charset="0"/>
                <a:cs typeface="Consolas" panose="020B0609020204030204" pitchFamily="49" charset="0"/>
              </a:rPr>
              <a:t>, </a:t>
            </a:r>
            <a:r>
              <a:rPr lang="en-US" sz="2000" dirty="0">
                <a:latin typeface="Consolas" panose="020B0609020204030204" pitchFamily="49" charset="0"/>
                <a:cs typeface="Consolas" panose="020B0609020204030204" pitchFamily="49" charset="0"/>
              </a:rPr>
              <a:t>a1</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 a0</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 s</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 b</a:t>
            </a:r>
            <a:r>
              <a:rPr lang="en-US" sz="2000" dirty="0">
                <a:solidFill>
                  <a:srgbClr val="0000FF"/>
                </a:solidFill>
                <a:latin typeface="Consolas" panose="020B0609020204030204" pitchFamily="49" charset="0"/>
                <a:cs typeface="Consolas" panose="020B0609020204030204" pitchFamily="49" charset="0"/>
              </a:rPr>
              <a:t>) ;</a:t>
            </a:r>
          </a:p>
          <a:p>
            <a:pPr>
              <a:lnSpc>
                <a:spcPct val="90000"/>
              </a:lnSpc>
              <a:spcBef>
                <a:spcPct val="0"/>
              </a:spcBef>
            </a:pPr>
            <a:r>
              <a:rPr lang="en-US" sz="2000" b="1" dirty="0">
                <a:solidFill>
                  <a:srgbClr val="C00000"/>
                </a:solidFill>
                <a:latin typeface="Consolas" panose="020B0609020204030204" pitchFamily="49" charset="0"/>
                <a:cs typeface="Consolas" panose="020B0609020204030204" pitchFamily="49" charset="0"/>
              </a:rPr>
              <a:t>  input</a:t>
            </a:r>
            <a:r>
              <a:rPr lang="en-US" sz="2000" dirty="0">
                <a:solidFill>
                  <a:srgbClr val="C00000"/>
                </a:solidFill>
                <a:latin typeface="Consolas" panose="020B0609020204030204" pitchFamily="49" charset="0"/>
                <a:cs typeface="Consolas" panose="020B0609020204030204" pitchFamily="49" charset="0"/>
              </a:rPr>
              <a:t> </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1</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0</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 a0</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 a1</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 a2</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  </a:t>
            </a:r>
            <a:r>
              <a:rPr lang="en-US" sz="2000" i="1" dirty="0">
                <a:solidFill>
                  <a:srgbClr val="008000"/>
                </a:solidFill>
                <a:latin typeface="Consolas" panose="020B0609020204030204" pitchFamily="49" charset="0"/>
                <a:cs typeface="Consolas" panose="020B0609020204030204" pitchFamily="49" charset="0"/>
              </a:rPr>
              <a:t>// inputs</a:t>
            </a:r>
          </a:p>
          <a:p>
            <a:pPr algn="l" eaLnBrk="1" hangingPunct="1">
              <a:lnSpc>
                <a:spcPct val="90000"/>
              </a:lnSpc>
              <a:spcBef>
                <a:spcPct val="0"/>
              </a:spcBef>
            </a:pPr>
            <a:r>
              <a:rPr lang="en-US" sz="2000" dirty="0">
                <a:latin typeface="Consolas" panose="020B0609020204030204" pitchFamily="49" charset="0"/>
                <a:cs typeface="Consolas" panose="020B0609020204030204" pitchFamily="49" charset="0"/>
              </a:rPr>
              <a:t>  </a:t>
            </a:r>
            <a:r>
              <a:rPr lang="en-US" sz="2000" b="1" dirty="0">
                <a:solidFill>
                  <a:srgbClr val="C00000"/>
                </a:solidFill>
                <a:latin typeface="Consolas" panose="020B0609020204030204" pitchFamily="49" charset="0"/>
                <a:cs typeface="Consolas" panose="020B0609020204030204" pitchFamily="49" charset="0"/>
              </a:rPr>
              <a:t>input</a:t>
            </a:r>
            <a:r>
              <a:rPr lang="en-US" sz="2000" dirty="0">
                <a:solidFill>
                  <a:srgbClr val="C00000"/>
                </a:solidFill>
                <a:latin typeface="Consolas" panose="020B0609020204030204" pitchFamily="49" charset="0"/>
                <a:cs typeface="Consolas" panose="020B0609020204030204" pitchFamily="49" charset="0"/>
              </a:rPr>
              <a:t> </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2</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0</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 s </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 </a:t>
            </a:r>
            <a:r>
              <a:rPr lang="en-US" sz="2000" i="1" dirty="0">
                <a:solidFill>
                  <a:srgbClr val="008000"/>
                </a:solidFill>
                <a:latin typeface="Consolas" panose="020B0609020204030204" pitchFamily="49" charset="0"/>
                <a:cs typeface="Consolas" panose="020B0609020204030204" pitchFamily="49" charset="0"/>
              </a:rPr>
              <a:t>// one-hot select</a:t>
            </a:r>
          </a:p>
          <a:p>
            <a:pPr algn="l" eaLnBrk="1" hangingPunct="1">
              <a:lnSpc>
                <a:spcPct val="90000"/>
              </a:lnSpc>
              <a:spcBef>
                <a:spcPct val="0"/>
              </a:spcBef>
            </a:pPr>
            <a:r>
              <a:rPr lang="en-US" sz="2000" dirty="0">
                <a:latin typeface="Consolas" panose="020B0609020204030204" pitchFamily="49" charset="0"/>
                <a:cs typeface="Consolas" panose="020B0609020204030204" pitchFamily="49" charset="0"/>
              </a:rPr>
              <a:t>  </a:t>
            </a:r>
            <a:r>
              <a:rPr lang="en-US" sz="2000" b="1" dirty="0">
                <a:solidFill>
                  <a:srgbClr val="C00000"/>
                </a:solidFill>
                <a:latin typeface="Consolas" panose="020B0609020204030204" pitchFamily="49" charset="0"/>
                <a:cs typeface="Consolas" panose="020B0609020204030204" pitchFamily="49" charset="0"/>
              </a:rPr>
              <a:t>output</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1</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0</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 b </a:t>
            </a:r>
            <a:r>
              <a:rPr lang="en-US" sz="2000" dirty="0">
                <a:solidFill>
                  <a:srgbClr val="0000FF"/>
                </a:solidFill>
                <a:latin typeface="Consolas" panose="020B0609020204030204" pitchFamily="49" charset="0"/>
                <a:cs typeface="Consolas" panose="020B0609020204030204" pitchFamily="49" charset="0"/>
              </a:rPr>
              <a:t>;</a:t>
            </a:r>
          </a:p>
        </p:txBody>
      </p:sp>
      <p:sp>
        <p:nvSpPr>
          <p:cNvPr id="8" name="Slide Number Placeholder 7"/>
          <p:cNvSpPr>
            <a:spLocks noGrp="1"/>
          </p:cNvSpPr>
          <p:nvPr>
            <p:ph type="sldNum" sz="quarter" idx="12"/>
          </p:nvPr>
        </p:nvSpPr>
        <p:spPr/>
        <p:txBody>
          <a:bodyPr/>
          <a:lstStyle/>
          <a:p>
            <a:fld id="{94A44075-CB16-5A4C-A36B-DC972FDB6AB8}" type="slidenum">
              <a:rPr lang="en-US" smtClean="0"/>
              <a:t>70</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066800"/>
            <a:ext cx="2747341" cy="2362200"/>
          </a:xfrm>
          <a:prstGeom prst="rect">
            <a:avLst/>
          </a:prstGeom>
        </p:spPr>
      </p:pic>
      <p:sp>
        <p:nvSpPr>
          <p:cNvPr id="10" name="Rectangle 4"/>
          <p:cNvSpPr txBox="1">
            <a:spLocks noChangeArrowheads="1"/>
          </p:cNvSpPr>
          <p:nvPr/>
        </p:nvSpPr>
        <p:spPr>
          <a:xfrm>
            <a:off x="152400" y="0"/>
            <a:ext cx="4343400" cy="8382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ea typeface="ＭＳ Ｐゴシック" pitchFamily="34" charset="-128"/>
              </a:rPr>
              <a:t>2-bit, 3-input Mux</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152400"/>
            <a:ext cx="4267200" cy="3429000"/>
          </a:xfrm>
          <a:prstGeom prst="rect">
            <a:avLst/>
          </a:prstGeom>
        </p:spPr>
      </p:pic>
      <p:sp>
        <p:nvSpPr>
          <p:cNvPr id="2" name="Footer Placeholder 1">
            <a:extLst>
              <a:ext uri="{FF2B5EF4-FFF2-40B4-BE49-F238E27FC236}">
                <a16:creationId xmlns:a16="http://schemas.microsoft.com/office/drawing/2014/main" id="{7EEA067F-F95F-4F81-8279-3B138904DFAC}"/>
              </a:ext>
            </a:extLst>
          </p:cNvPr>
          <p:cNvSpPr>
            <a:spLocks noGrp="1"/>
          </p:cNvSpPr>
          <p:nvPr>
            <p:ph type="ftr" sz="quarter" idx="11"/>
          </p:nvPr>
        </p:nvSpPr>
        <p:spPr/>
        <p:txBody>
          <a:bodyPr/>
          <a:lstStyle/>
          <a:p>
            <a:r>
              <a:rPr lang="en-US"/>
              <a:t>Slide Set #6</a:t>
            </a:r>
          </a:p>
        </p:txBody>
      </p:sp>
      <p:sp>
        <p:nvSpPr>
          <p:cNvPr id="9" name="Rectangle 2">
            <a:extLst>
              <a:ext uri="{FF2B5EF4-FFF2-40B4-BE49-F238E27FC236}">
                <a16:creationId xmlns:a16="http://schemas.microsoft.com/office/drawing/2014/main" id="{85C499F0-402E-9C4D-960A-F15FBEACF1BD}"/>
              </a:ext>
            </a:extLst>
          </p:cNvPr>
          <p:cNvSpPr>
            <a:spLocks noChangeArrowheads="1"/>
          </p:cNvSpPr>
          <p:nvPr/>
        </p:nvSpPr>
        <p:spPr bwMode="auto">
          <a:xfrm>
            <a:off x="365760" y="3657600"/>
            <a:ext cx="7978239" cy="2585323"/>
          </a:xfrm>
          <a:prstGeom prst="rect">
            <a:avLst/>
          </a:prstGeom>
          <a:solidFill>
            <a:schemeClr val="bg1"/>
          </a:solidFill>
          <a:ln>
            <a:noFill/>
          </a:ln>
        </p:spPr>
        <p:txBody>
          <a:bodyPr wrap="square">
            <a:spAutoFit/>
          </a:bodyPr>
          <a:lstStyle/>
          <a:p>
            <a:pPr algn="l" eaLnBrk="1" hangingPunct="1">
              <a:lnSpc>
                <a:spcPct val="90000"/>
              </a:lnSpc>
              <a:spcBef>
                <a:spcPct val="0"/>
              </a:spcBef>
            </a:pPr>
            <a:r>
              <a:rPr lang="en-US" sz="2000" i="1" dirty="0">
                <a:solidFill>
                  <a:srgbClr val="008000"/>
                </a:solidFill>
                <a:latin typeface="Consolas" panose="020B0609020204030204" pitchFamily="49" charset="0"/>
                <a:cs typeface="Consolas" panose="020B0609020204030204" pitchFamily="49" charset="0"/>
              </a:rPr>
              <a:t>// 2-bit, 3-input mux with one-hot select </a:t>
            </a:r>
          </a:p>
          <a:p>
            <a:pPr>
              <a:lnSpc>
                <a:spcPct val="90000"/>
              </a:lnSpc>
              <a:spcBef>
                <a:spcPct val="0"/>
              </a:spcBef>
            </a:pPr>
            <a:r>
              <a:rPr lang="en-US" sz="2000" b="1" dirty="0">
                <a:solidFill>
                  <a:srgbClr val="C00000"/>
                </a:solidFill>
                <a:latin typeface="Consolas" panose="020B0609020204030204" pitchFamily="49" charset="0"/>
                <a:cs typeface="Consolas" panose="020B0609020204030204" pitchFamily="49" charset="0"/>
              </a:rPr>
              <a:t>module</a:t>
            </a:r>
            <a:r>
              <a:rPr lang="en-US" sz="2000" dirty="0">
                <a:solidFill>
                  <a:srgbClr val="C00000"/>
                </a:solidFill>
                <a:latin typeface="Consolas" panose="020B0609020204030204" pitchFamily="49" charset="0"/>
                <a:cs typeface="Consolas" panose="020B0609020204030204" pitchFamily="49" charset="0"/>
              </a:rPr>
              <a:t> </a:t>
            </a:r>
            <a:r>
              <a:rPr lang="en-US" sz="2000" dirty="0">
                <a:latin typeface="Consolas" panose="020B0609020204030204" pitchFamily="49" charset="0"/>
                <a:cs typeface="Consolas" panose="020B0609020204030204" pitchFamily="49" charset="0"/>
              </a:rPr>
              <a:t>Mux3_2</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a2</a:t>
            </a:r>
            <a:r>
              <a:rPr lang="en-US" sz="2000" dirty="0">
                <a:solidFill>
                  <a:srgbClr val="0000FF"/>
                </a:solidFill>
                <a:latin typeface="Consolas" panose="020B0609020204030204" pitchFamily="49" charset="0"/>
                <a:cs typeface="Consolas" panose="020B0609020204030204" pitchFamily="49" charset="0"/>
              </a:rPr>
              <a:t>, </a:t>
            </a:r>
            <a:r>
              <a:rPr lang="en-US" sz="2000" dirty="0">
                <a:latin typeface="Consolas" panose="020B0609020204030204" pitchFamily="49" charset="0"/>
                <a:cs typeface="Consolas" panose="020B0609020204030204" pitchFamily="49" charset="0"/>
              </a:rPr>
              <a:t>a1</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 a0</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 s</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 b</a:t>
            </a:r>
            <a:r>
              <a:rPr lang="en-US" sz="2000" dirty="0">
                <a:solidFill>
                  <a:srgbClr val="0000FF"/>
                </a:solidFill>
                <a:latin typeface="Consolas" panose="020B0609020204030204" pitchFamily="49" charset="0"/>
                <a:cs typeface="Consolas" panose="020B0609020204030204" pitchFamily="49" charset="0"/>
              </a:rPr>
              <a:t>) ;</a:t>
            </a:r>
          </a:p>
          <a:p>
            <a:pPr>
              <a:lnSpc>
                <a:spcPct val="90000"/>
              </a:lnSpc>
              <a:spcBef>
                <a:spcPct val="0"/>
              </a:spcBef>
            </a:pPr>
            <a:r>
              <a:rPr lang="en-US" sz="2000" b="1" dirty="0">
                <a:solidFill>
                  <a:srgbClr val="C00000"/>
                </a:solidFill>
                <a:latin typeface="Consolas" panose="020B0609020204030204" pitchFamily="49" charset="0"/>
                <a:cs typeface="Consolas" panose="020B0609020204030204" pitchFamily="49" charset="0"/>
              </a:rPr>
              <a:t>  input</a:t>
            </a:r>
            <a:r>
              <a:rPr lang="en-US" sz="2000" dirty="0">
                <a:solidFill>
                  <a:srgbClr val="C00000"/>
                </a:solidFill>
                <a:latin typeface="Consolas" panose="020B0609020204030204" pitchFamily="49" charset="0"/>
                <a:cs typeface="Consolas" panose="020B0609020204030204" pitchFamily="49" charset="0"/>
              </a:rPr>
              <a:t> </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1</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0</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 a0</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 a1</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 a2</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  </a:t>
            </a:r>
            <a:r>
              <a:rPr lang="en-US" sz="2000" i="1" dirty="0">
                <a:solidFill>
                  <a:srgbClr val="008000"/>
                </a:solidFill>
                <a:latin typeface="Consolas" panose="020B0609020204030204" pitchFamily="49" charset="0"/>
                <a:cs typeface="Consolas" panose="020B0609020204030204" pitchFamily="49" charset="0"/>
              </a:rPr>
              <a:t>// inputs</a:t>
            </a:r>
          </a:p>
          <a:p>
            <a:pPr algn="l" eaLnBrk="1" hangingPunct="1">
              <a:lnSpc>
                <a:spcPct val="90000"/>
              </a:lnSpc>
              <a:spcBef>
                <a:spcPct val="0"/>
              </a:spcBef>
            </a:pPr>
            <a:r>
              <a:rPr lang="en-US" sz="2000" dirty="0">
                <a:latin typeface="Consolas" panose="020B0609020204030204" pitchFamily="49" charset="0"/>
                <a:cs typeface="Consolas" panose="020B0609020204030204" pitchFamily="49" charset="0"/>
              </a:rPr>
              <a:t>  </a:t>
            </a:r>
            <a:r>
              <a:rPr lang="en-US" sz="2000" b="1" dirty="0">
                <a:solidFill>
                  <a:srgbClr val="C00000"/>
                </a:solidFill>
                <a:latin typeface="Consolas" panose="020B0609020204030204" pitchFamily="49" charset="0"/>
                <a:cs typeface="Consolas" panose="020B0609020204030204" pitchFamily="49" charset="0"/>
              </a:rPr>
              <a:t>input</a:t>
            </a:r>
            <a:r>
              <a:rPr lang="en-US" sz="2000" dirty="0">
                <a:solidFill>
                  <a:srgbClr val="C00000"/>
                </a:solidFill>
                <a:latin typeface="Consolas" panose="020B0609020204030204" pitchFamily="49" charset="0"/>
                <a:cs typeface="Consolas" panose="020B0609020204030204" pitchFamily="49" charset="0"/>
              </a:rPr>
              <a:t> </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2</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0</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 s </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 </a:t>
            </a:r>
            <a:r>
              <a:rPr lang="en-US" sz="2000" i="1" dirty="0">
                <a:solidFill>
                  <a:srgbClr val="008000"/>
                </a:solidFill>
                <a:latin typeface="Consolas" panose="020B0609020204030204" pitchFamily="49" charset="0"/>
                <a:cs typeface="Consolas" panose="020B0609020204030204" pitchFamily="49" charset="0"/>
              </a:rPr>
              <a:t>// one-hot select</a:t>
            </a:r>
          </a:p>
          <a:p>
            <a:pPr algn="l" eaLnBrk="1" hangingPunct="1">
              <a:lnSpc>
                <a:spcPct val="90000"/>
              </a:lnSpc>
              <a:spcBef>
                <a:spcPct val="0"/>
              </a:spcBef>
            </a:pPr>
            <a:r>
              <a:rPr lang="en-US" sz="2000" dirty="0">
                <a:latin typeface="Consolas" panose="020B0609020204030204" pitchFamily="49" charset="0"/>
                <a:cs typeface="Consolas" panose="020B0609020204030204" pitchFamily="49" charset="0"/>
              </a:rPr>
              <a:t>  </a:t>
            </a:r>
            <a:r>
              <a:rPr lang="en-US" sz="2000" b="1" dirty="0">
                <a:solidFill>
                  <a:srgbClr val="C00000"/>
                </a:solidFill>
                <a:latin typeface="Consolas" panose="020B0609020204030204" pitchFamily="49" charset="0"/>
                <a:cs typeface="Consolas" panose="020B0609020204030204" pitchFamily="49" charset="0"/>
              </a:rPr>
              <a:t>output</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1</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0</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 b </a:t>
            </a:r>
            <a:r>
              <a:rPr lang="en-US" sz="2000" dirty="0">
                <a:solidFill>
                  <a:srgbClr val="0000FF"/>
                </a:solidFill>
                <a:latin typeface="Consolas" panose="020B0609020204030204" pitchFamily="49" charset="0"/>
                <a:cs typeface="Consolas" panose="020B0609020204030204" pitchFamily="49" charset="0"/>
              </a:rPr>
              <a:t>;</a:t>
            </a:r>
          </a:p>
          <a:p>
            <a:pPr>
              <a:lnSpc>
                <a:spcPct val="90000"/>
              </a:lnSpc>
              <a:spcBef>
                <a:spcPct val="0"/>
              </a:spcBef>
            </a:pPr>
            <a:r>
              <a:rPr lang="en-US" sz="2000" dirty="0">
                <a:latin typeface="Consolas" panose="020B0609020204030204" pitchFamily="49" charset="0"/>
                <a:cs typeface="Consolas" panose="020B0609020204030204" pitchFamily="49" charset="0"/>
              </a:rPr>
              <a:t>  </a:t>
            </a:r>
            <a:r>
              <a:rPr lang="en-US" sz="2000" b="1" dirty="0">
                <a:solidFill>
                  <a:srgbClr val="C00000"/>
                </a:solidFill>
                <a:latin typeface="Consolas" panose="020B0609020204030204" pitchFamily="49" charset="0"/>
                <a:cs typeface="Consolas" panose="020B0609020204030204" pitchFamily="49" charset="0"/>
              </a:rPr>
              <a:t>assign </a:t>
            </a:r>
            <a:r>
              <a:rPr lang="en-US" sz="2000" dirty="0">
                <a:latin typeface="Consolas" panose="020B0609020204030204" pitchFamily="49" charset="0"/>
                <a:cs typeface="Consolas" panose="020B0609020204030204" pitchFamily="49" charset="0"/>
              </a:rPr>
              <a:t>b </a:t>
            </a:r>
            <a:r>
              <a:rPr lang="en-US" sz="2000" dirty="0">
                <a:solidFill>
                  <a:srgbClr val="0000FF"/>
                </a:solidFill>
                <a:latin typeface="Consolas" panose="020B0609020204030204" pitchFamily="49" charset="0"/>
                <a:cs typeface="Consolas" panose="020B0609020204030204" pitchFamily="49" charset="0"/>
              </a:rPr>
              <a:t>= ({</a:t>
            </a:r>
            <a:r>
              <a:rPr lang="en-US" sz="2000" dirty="0">
                <a:latin typeface="Consolas" panose="020B0609020204030204" pitchFamily="49" charset="0"/>
                <a:cs typeface="Consolas" panose="020B0609020204030204" pitchFamily="49" charset="0"/>
              </a:rPr>
              <a:t>s</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0</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s</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0</a:t>
            </a:r>
            <a:r>
              <a:rPr lang="en-US" sz="2000" dirty="0">
                <a:solidFill>
                  <a:srgbClr val="0000FF"/>
                </a:solidFill>
                <a:latin typeface="Consolas" panose="020B0609020204030204" pitchFamily="49" charset="0"/>
                <a:cs typeface="Consolas" panose="020B0609020204030204" pitchFamily="49" charset="0"/>
              </a:rPr>
              <a:t>]} &amp;</a:t>
            </a:r>
            <a:r>
              <a:rPr lang="en-US" sz="2000" dirty="0">
                <a:latin typeface="Consolas" panose="020B0609020204030204" pitchFamily="49" charset="0"/>
                <a:cs typeface="Consolas" panose="020B0609020204030204" pitchFamily="49" charset="0"/>
              </a:rPr>
              <a:t> a0</a:t>
            </a:r>
            <a:r>
              <a:rPr lang="en-US" sz="2000" dirty="0">
                <a:solidFill>
                  <a:srgbClr val="0000FF"/>
                </a:solidFill>
                <a:latin typeface="Consolas" panose="020B0609020204030204" pitchFamily="49" charset="0"/>
                <a:cs typeface="Consolas" panose="020B0609020204030204" pitchFamily="49" charset="0"/>
              </a:rPr>
              <a:t>) |</a:t>
            </a:r>
            <a:r>
              <a:rPr lang="en-US" sz="2000" dirty="0">
                <a:latin typeface="Consolas" panose="020B0609020204030204" pitchFamily="49" charset="0"/>
                <a:cs typeface="Consolas" panose="020B0609020204030204" pitchFamily="49" charset="0"/>
              </a:rPr>
              <a:t> </a:t>
            </a:r>
          </a:p>
          <a:p>
            <a:pPr>
              <a:lnSpc>
                <a:spcPct val="90000"/>
              </a:lnSpc>
              <a:spcBef>
                <a:spcPct val="0"/>
              </a:spcBef>
            </a:pPr>
            <a:r>
              <a:rPr lang="en-US" sz="2000" dirty="0">
                <a:latin typeface="Consolas" panose="020B0609020204030204" pitchFamily="49" charset="0"/>
                <a:cs typeface="Consolas" panose="020B0609020204030204" pitchFamily="49" charset="0"/>
              </a:rPr>
              <a:t>             </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s</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1</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s</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1</a:t>
            </a:r>
            <a:r>
              <a:rPr lang="en-US" sz="2000" dirty="0">
                <a:solidFill>
                  <a:srgbClr val="0000FF"/>
                </a:solidFill>
                <a:latin typeface="Consolas" panose="020B0609020204030204" pitchFamily="49" charset="0"/>
                <a:cs typeface="Consolas" panose="020B0609020204030204" pitchFamily="49" charset="0"/>
              </a:rPr>
              <a:t>]} &amp;</a:t>
            </a:r>
            <a:r>
              <a:rPr lang="en-US" sz="2000" dirty="0">
                <a:latin typeface="Consolas" panose="020B0609020204030204" pitchFamily="49" charset="0"/>
                <a:cs typeface="Consolas" panose="020B0609020204030204" pitchFamily="49" charset="0"/>
              </a:rPr>
              <a:t> a1</a:t>
            </a:r>
            <a:r>
              <a:rPr lang="en-US" sz="2000" dirty="0">
                <a:solidFill>
                  <a:srgbClr val="0000FF"/>
                </a:solidFill>
                <a:latin typeface="Consolas" panose="020B0609020204030204" pitchFamily="49" charset="0"/>
                <a:cs typeface="Consolas" panose="020B0609020204030204" pitchFamily="49" charset="0"/>
              </a:rPr>
              <a:t>) |</a:t>
            </a:r>
            <a:r>
              <a:rPr lang="en-US" sz="2000" dirty="0">
                <a:latin typeface="Consolas" panose="020B0609020204030204" pitchFamily="49" charset="0"/>
                <a:cs typeface="Consolas" panose="020B0609020204030204" pitchFamily="49" charset="0"/>
              </a:rPr>
              <a:t> </a:t>
            </a:r>
          </a:p>
          <a:p>
            <a:pPr>
              <a:lnSpc>
                <a:spcPct val="90000"/>
              </a:lnSpc>
              <a:spcBef>
                <a:spcPct val="0"/>
              </a:spcBef>
            </a:pPr>
            <a:r>
              <a:rPr lang="en-US" sz="2000" dirty="0">
                <a:latin typeface="Consolas" panose="020B0609020204030204" pitchFamily="49" charset="0"/>
                <a:cs typeface="Consolas" panose="020B0609020204030204" pitchFamily="49" charset="0"/>
              </a:rPr>
              <a:t>             </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s</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2</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s</a:t>
            </a:r>
            <a:r>
              <a:rPr lang="en-US" sz="2000" dirty="0">
                <a:solidFill>
                  <a:srgbClr val="0000FF"/>
                </a:solidFill>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2</a:t>
            </a:r>
            <a:r>
              <a:rPr lang="en-US" sz="2000" dirty="0">
                <a:solidFill>
                  <a:srgbClr val="0000FF"/>
                </a:solidFill>
                <a:latin typeface="Consolas" panose="020B0609020204030204" pitchFamily="49" charset="0"/>
                <a:cs typeface="Consolas" panose="020B0609020204030204" pitchFamily="49" charset="0"/>
              </a:rPr>
              <a:t>]} &amp;</a:t>
            </a:r>
            <a:r>
              <a:rPr lang="en-US" sz="2000" dirty="0">
                <a:latin typeface="Consolas" panose="020B0609020204030204" pitchFamily="49" charset="0"/>
                <a:cs typeface="Consolas" panose="020B0609020204030204" pitchFamily="49" charset="0"/>
              </a:rPr>
              <a:t> a2</a:t>
            </a:r>
            <a:r>
              <a:rPr lang="en-US" sz="2000" dirty="0">
                <a:solidFill>
                  <a:srgbClr val="0000FF"/>
                </a:solidFill>
                <a:latin typeface="Consolas" panose="020B0609020204030204" pitchFamily="49" charset="0"/>
                <a:cs typeface="Consolas" panose="020B0609020204030204" pitchFamily="49" charset="0"/>
              </a:rPr>
              <a:t>) ;</a:t>
            </a:r>
          </a:p>
          <a:p>
            <a:pPr algn="l" eaLnBrk="1" hangingPunct="1">
              <a:lnSpc>
                <a:spcPct val="90000"/>
              </a:lnSpc>
              <a:spcBef>
                <a:spcPct val="0"/>
              </a:spcBef>
            </a:pPr>
            <a:r>
              <a:rPr lang="en-US" sz="2000" b="1" dirty="0" err="1">
                <a:solidFill>
                  <a:srgbClr val="C00000"/>
                </a:solidFill>
                <a:latin typeface="Consolas" panose="020B0609020204030204" pitchFamily="49" charset="0"/>
                <a:cs typeface="Consolas" panose="020B0609020204030204" pitchFamily="49" charset="0"/>
              </a:rPr>
              <a:t>endmodule</a:t>
            </a:r>
            <a:endParaRPr lang="en-US" sz="2000" b="1" dirty="0">
              <a:solidFill>
                <a:srgbClr val="C00000"/>
              </a:solidFill>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131666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33800" y="3733800"/>
            <a:ext cx="1676400" cy="381000"/>
          </a:xfrm>
          <a:prstGeom prst="rect">
            <a:avLst/>
          </a:prstGeom>
          <a:gradFill>
            <a:gsLst>
              <a:gs pos="0">
                <a:schemeClr val="accent5">
                  <a:lumMod val="60000"/>
                  <a:lumOff val="40000"/>
                </a:schemeClr>
              </a:gs>
              <a:gs pos="100000">
                <a:schemeClr val="accent5">
                  <a:lumMod val="20000"/>
                  <a:lumOff val="8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794" name="Rectangle 2"/>
          <p:cNvSpPr>
            <a:spLocks noChangeArrowheads="1"/>
          </p:cNvSpPr>
          <p:nvPr/>
        </p:nvSpPr>
        <p:spPr bwMode="auto">
          <a:xfrm>
            <a:off x="76200" y="76200"/>
            <a:ext cx="8839200" cy="508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lnSpc>
                <a:spcPct val="90000"/>
              </a:lnSpc>
              <a:spcBef>
                <a:spcPct val="0"/>
              </a:spcBef>
            </a:pPr>
            <a:r>
              <a:rPr lang="en-US" sz="2400" b="1" dirty="0">
                <a:solidFill>
                  <a:srgbClr val="C00000"/>
                </a:solidFill>
                <a:latin typeface="Courier New" pitchFamily="49" charset="0"/>
              </a:rPr>
              <a:t>module</a:t>
            </a:r>
            <a:r>
              <a:rPr lang="en-US" sz="2400" dirty="0">
                <a:solidFill>
                  <a:srgbClr val="C00000"/>
                </a:solidFill>
                <a:latin typeface="Courier New" pitchFamily="49" charset="0"/>
              </a:rPr>
              <a:t> </a:t>
            </a:r>
            <a:r>
              <a:rPr lang="en-US" sz="2400" dirty="0">
                <a:latin typeface="Courier New" pitchFamily="49" charset="0"/>
              </a:rPr>
              <a:t>Mux3a</a:t>
            </a:r>
            <a:r>
              <a:rPr lang="en-US" sz="2400" dirty="0">
                <a:solidFill>
                  <a:srgbClr val="0000FF"/>
                </a:solidFill>
                <a:latin typeface="Courier New" pitchFamily="49" charset="0"/>
              </a:rPr>
              <a:t>(</a:t>
            </a:r>
            <a:r>
              <a:rPr lang="en-US" sz="2400" dirty="0">
                <a:latin typeface="Courier New" pitchFamily="49" charset="0"/>
              </a:rPr>
              <a:t>a2</a:t>
            </a:r>
            <a:r>
              <a:rPr lang="en-US" sz="2400" dirty="0">
                <a:solidFill>
                  <a:srgbClr val="0000FF"/>
                </a:solidFill>
                <a:latin typeface="Courier New" pitchFamily="49" charset="0"/>
              </a:rPr>
              <a:t>,</a:t>
            </a:r>
            <a:r>
              <a:rPr lang="en-US" sz="2400" dirty="0">
                <a:latin typeface="Courier New" pitchFamily="49" charset="0"/>
              </a:rPr>
              <a:t> a1</a:t>
            </a:r>
            <a:r>
              <a:rPr lang="en-US" sz="2400" dirty="0">
                <a:solidFill>
                  <a:srgbClr val="0000FF"/>
                </a:solidFill>
                <a:latin typeface="Courier New" pitchFamily="49" charset="0"/>
              </a:rPr>
              <a:t>,</a:t>
            </a:r>
            <a:r>
              <a:rPr lang="en-US" sz="2400" dirty="0">
                <a:latin typeface="Courier New" pitchFamily="49" charset="0"/>
              </a:rPr>
              <a:t> a0</a:t>
            </a:r>
            <a:r>
              <a:rPr lang="en-US" sz="2400" dirty="0">
                <a:solidFill>
                  <a:srgbClr val="0000FF"/>
                </a:solidFill>
                <a:latin typeface="Courier New" pitchFamily="49" charset="0"/>
              </a:rPr>
              <a:t>,</a:t>
            </a:r>
            <a:r>
              <a:rPr lang="en-US" sz="2400" dirty="0">
                <a:latin typeface="Courier New" pitchFamily="49" charset="0"/>
              </a:rPr>
              <a:t> s</a:t>
            </a:r>
            <a:r>
              <a:rPr lang="en-US" sz="2400" dirty="0">
                <a:solidFill>
                  <a:srgbClr val="0000FF"/>
                </a:solidFill>
                <a:latin typeface="Courier New" pitchFamily="49" charset="0"/>
              </a:rPr>
              <a:t>,</a:t>
            </a:r>
            <a:r>
              <a:rPr lang="en-US" sz="2400" dirty="0">
                <a:latin typeface="Courier New" pitchFamily="49" charset="0"/>
              </a:rPr>
              <a:t> b</a:t>
            </a:r>
            <a:r>
              <a:rPr lang="en-US" sz="2400" dirty="0">
                <a:solidFill>
                  <a:srgbClr val="0000FF"/>
                </a:solidFill>
                <a:latin typeface="Courier New" pitchFamily="49" charset="0"/>
              </a:rPr>
              <a:t>) ;</a:t>
            </a:r>
          </a:p>
          <a:p>
            <a:pPr algn="l" eaLnBrk="1" hangingPunct="1">
              <a:lnSpc>
                <a:spcPct val="90000"/>
              </a:lnSpc>
              <a:spcBef>
                <a:spcPct val="0"/>
              </a:spcBef>
            </a:pPr>
            <a:r>
              <a:rPr lang="en-US" sz="2400" b="1" dirty="0">
                <a:solidFill>
                  <a:srgbClr val="C00000"/>
                </a:solidFill>
                <a:latin typeface="Courier New" pitchFamily="49" charset="0"/>
              </a:rPr>
              <a:t>  input</a:t>
            </a:r>
            <a:r>
              <a:rPr lang="en-US" sz="2400" dirty="0">
                <a:solidFill>
                  <a:srgbClr val="C00000"/>
                </a:solidFill>
                <a:latin typeface="Courier New" pitchFamily="49" charset="0"/>
              </a:rPr>
              <a:t> </a:t>
            </a:r>
            <a:r>
              <a:rPr lang="en-US" sz="2400" dirty="0">
                <a:solidFill>
                  <a:srgbClr val="0000FF"/>
                </a:solidFill>
                <a:latin typeface="Courier New" pitchFamily="49" charset="0"/>
              </a:rPr>
              <a:t>[</a:t>
            </a:r>
            <a:r>
              <a:rPr lang="en-US" sz="2400" dirty="0">
                <a:latin typeface="Courier New" pitchFamily="49" charset="0"/>
              </a:rPr>
              <a:t>7</a:t>
            </a:r>
            <a:r>
              <a:rPr lang="en-US" sz="2400" dirty="0">
                <a:solidFill>
                  <a:srgbClr val="0000FF"/>
                </a:solidFill>
                <a:latin typeface="Courier New" pitchFamily="49" charset="0"/>
              </a:rPr>
              <a:t>:</a:t>
            </a:r>
            <a:r>
              <a:rPr lang="en-US" sz="2400" dirty="0">
                <a:latin typeface="Courier New" pitchFamily="49" charset="0"/>
              </a:rPr>
              <a:t>0</a:t>
            </a:r>
            <a:r>
              <a:rPr lang="en-US" sz="2400" dirty="0">
                <a:solidFill>
                  <a:srgbClr val="0000FF"/>
                </a:solidFill>
                <a:latin typeface="Courier New" pitchFamily="49" charset="0"/>
              </a:rPr>
              <a:t>]</a:t>
            </a:r>
            <a:r>
              <a:rPr lang="en-US" sz="2400" dirty="0">
                <a:latin typeface="Courier New" pitchFamily="49" charset="0"/>
              </a:rPr>
              <a:t> a0</a:t>
            </a:r>
            <a:r>
              <a:rPr lang="en-US" sz="2400" dirty="0">
                <a:solidFill>
                  <a:srgbClr val="0000FF"/>
                </a:solidFill>
                <a:latin typeface="Courier New" pitchFamily="49" charset="0"/>
              </a:rPr>
              <a:t>,</a:t>
            </a:r>
            <a:r>
              <a:rPr lang="en-US" sz="2400" dirty="0">
                <a:latin typeface="Courier New" pitchFamily="49" charset="0"/>
              </a:rPr>
              <a:t> a1</a:t>
            </a:r>
            <a:r>
              <a:rPr lang="en-US" sz="2400" dirty="0">
                <a:solidFill>
                  <a:srgbClr val="0000FF"/>
                </a:solidFill>
                <a:latin typeface="Courier New" pitchFamily="49" charset="0"/>
              </a:rPr>
              <a:t>,</a:t>
            </a:r>
            <a:r>
              <a:rPr lang="en-US" sz="2400" dirty="0">
                <a:latin typeface="Courier New" pitchFamily="49" charset="0"/>
              </a:rPr>
              <a:t> a2 </a:t>
            </a:r>
            <a:r>
              <a:rPr lang="en-US" sz="2400" dirty="0">
                <a:solidFill>
                  <a:srgbClr val="0000FF"/>
                </a:solidFill>
                <a:latin typeface="Courier New" pitchFamily="49" charset="0"/>
              </a:rPr>
              <a:t>;</a:t>
            </a:r>
            <a:r>
              <a:rPr lang="en-US" sz="2400" dirty="0">
                <a:latin typeface="Courier New" pitchFamily="49" charset="0"/>
              </a:rPr>
              <a:t>  </a:t>
            </a:r>
            <a:r>
              <a:rPr lang="en-US" sz="2400" i="1" dirty="0">
                <a:solidFill>
                  <a:srgbClr val="008000"/>
                </a:solidFill>
                <a:latin typeface="Courier New" pitchFamily="49" charset="0"/>
              </a:rPr>
              <a:t>// inputs</a:t>
            </a:r>
          </a:p>
          <a:p>
            <a:pPr algn="l" eaLnBrk="1" hangingPunct="1">
              <a:lnSpc>
                <a:spcPct val="90000"/>
              </a:lnSpc>
              <a:spcBef>
                <a:spcPct val="0"/>
              </a:spcBef>
            </a:pPr>
            <a:r>
              <a:rPr lang="en-US" sz="2400" dirty="0">
                <a:latin typeface="Courier New" pitchFamily="49" charset="0"/>
              </a:rPr>
              <a:t>  </a:t>
            </a:r>
            <a:r>
              <a:rPr lang="en-US" sz="2400" b="1" dirty="0">
                <a:solidFill>
                  <a:srgbClr val="C00000"/>
                </a:solidFill>
                <a:latin typeface="Courier New" pitchFamily="49" charset="0"/>
              </a:rPr>
              <a:t>input</a:t>
            </a:r>
            <a:r>
              <a:rPr lang="en-US" sz="2400" dirty="0">
                <a:solidFill>
                  <a:srgbClr val="C00000"/>
                </a:solidFill>
                <a:latin typeface="Courier New" pitchFamily="49" charset="0"/>
              </a:rPr>
              <a:t> </a:t>
            </a:r>
            <a:r>
              <a:rPr lang="en-US" sz="2400" dirty="0">
                <a:solidFill>
                  <a:srgbClr val="0000FF"/>
                </a:solidFill>
                <a:latin typeface="Courier New" pitchFamily="49" charset="0"/>
              </a:rPr>
              <a:t>[</a:t>
            </a:r>
            <a:r>
              <a:rPr lang="en-US" sz="2400" dirty="0">
                <a:latin typeface="Courier New" pitchFamily="49" charset="0"/>
              </a:rPr>
              <a:t>2</a:t>
            </a:r>
            <a:r>
              <a:rPr lang="en-US" sz="2400" dirty="0">
                <a:solidFill>
                  <a:srgbClr val="0000FF"/>
                </a:solidFill>
                <a:latin typeface="Courier New" pitchFamily="49" charset="0"/>
              </a:rPr>
              <a:t>:</a:t>
            </a:r>
            <a:r>
              <a:rPr lang="en-US" sz="2400" dirty="0">
                <a:latin typeface="Courier New" pitchFamily="49" charset="0"/>
              </a:rPr>
              <a:t>0</a:t>
            </a:r>
            <a:r>
              <a:rPr lang="en-US" sz="2400" dirty="0">
                <a:solidFill>
                  <a:srgbClr val="0000FF"/>
                </a:solidFill>
                <a:latin typeface="Courier New" pitchFamily="49" charset="0"/>
              </a:rPr>
              <a:t>]</a:t>
            </a:r>
            <a:r>
              <a:rPr lang="en-US" sz="2400" dirty="0">
                <a:latin typeface="Courier New" pitchFamily="49" charset="0"/>
              </a:rPr>
              <a:t>   s </a:t>
            </a:r>
            <a:r>
              <a:rPr lang="en-US" sz="2400" dirty="0">
                <a:solidFill>
                  <a:srgbClr val="0000FF"/>
                </a:solidFill>
                <a:latin typeface="Courier New" pitchFamily="49" charset="0"/>
              </a:rPr>
              <a:t>;</a:t>
            </a:r>
            <a:r>
              <a:rPr lang="en-US" sz="2400" dirty="0">
                <a:latin typeface="Courier New" pitchFamily="49" charset="0"/>
              </a:rPr>
              <a:t> </a:t>
            </a:r>
            <a:r>
              <a:rPr lang="en-US" sz="2400" i="1" dirty="0">
                <a:solidFill>
                  <a:srgbClr val="008000"/>
                </a:solidFill>
                <a:latin typeface="Courier New" pitchFamily="49" charset="0"/>
              </a:rPr>
              <a:t>// one-hot select</a:t>
            </a:r>
          </a:p>
          <a:p>
            <a:pPr algn="l" eaLnBrk="1" hangingPunct="1">
              <a:lnSpc>
                <a:spcPct val="90000"/>
              </a:lnSpc>
              <a:spcBef>
                <a:spcPct val="0"/>
              </a:spcBef>
            </a:pPr>
            <a:r>
              <a:rPr lang="en-US" sz="2400" dirty="0">
                <a:latin typeface="Courier New" pitchFamily="49" charset="0"/>
              </a:rPr>
              <a:t>  </a:t>
            </a:r>
            <a:r>
              <a:rPr lang="en-US" sz="2400" b="1" dirty="0">
                <a:solidFill>
                  <a:srgbClr val="C00000"/>
                </a:solidFill>
                <a:latin typeface="Courier New" pitchFamily="49" charset="0"/>
              </a:rPr>
              <a:t>output</a:t>
            </a:r>
            <a:r>
              <a:rPr lang="en-US" sz="2400" dirty="0">
                <a:solidFill>
                  <a:srgbClr val="0000FF"/>
                </a:solidFill>
                <a:latin typeface="Courier New" pitchFamily="49" charset="0"/>
              </a:rPr>
              <a:t>[</a:t>
            </a:r>
            <a:r>
              <a:rPr lang="en-US" sz="2400" dirty="0">
                <a:latin typeface="Courier New" pitchFamily="49" charset="0"/>
              </a:rPr>
              <a:t>7</a:t>
            </a:r>
            <a:r>
              <a:rPr lang="en-US" sz="2400" dirty="0">
                <a:solidFill>
                  <a:srgbClr val="0000FF"/>
                </a:solidFill>
                <a:latin typeface="Courier New" pitchFamily="49" charset="0"/>
              </a:rPr>
              <a:t>:</a:t>
            </a:r>
            <a:r>
              <a:rPr lang="en-US" sz="2400" dirty="0">
                <a:latin typeface="Courier New" pitchFamily="49" charset="0"/>
              </a:rPr>
              <a:t>0</a:t>
            </a:r>
            <a:r>
              <a:rPr lang="en-US" sz="2400" dirty="0">
                <a:solidFill>
                  <a:srgbClr val="0000FF"/>
                </a:solidFill>
                <a:latin typeface="Courier New" pitchFamily="49" charset="0"/>
              </a:rPr>
              <a:t>]</a:t>
            </a:r>
            <a:r>
              <a:rPr lang="en-US" sz="2400" dirty="0">
                <a:latin typeface="Courier New" pitchFamily="49" charset="0"/>
              </a:rPr>
              <a:t> b </a:t>
            </a:r>
            <a:r>
              <a:rPr lang="en-US" sz="2400" dirty="0">
                <a:solidFill>
                  <a:srgbClr val="0000FF"/>
                </a:solidFill>
                <a:latin typeface="Courier New" pitchFamily="49" charset="0"/>
              </a:rPr>
              <a:t>;</a:t>
            </a:r>
          </a:p>
          <a:p>
            <a:pPr algn="l" eaLnBrk="1" hangingPunct="1">
              <a:lnSpc>
                <a:spcPct val="90000"/>
              </a:lnSpc>
              <a:spcBef>
                <a:spcPct val="0"/>
              </a:spcBef>
            </a:pPr>
            <a:r>
              <a:rPr lang="en-US" sz="2400" dirty="0">
                <a:latin typeface="Courier New" pitchFamily="49" charset="0"/>
              </a:rPr>
              <a:t>  </a:t>
            </a:r>
            <a:r>
              <a:rPr lang="en-US" sz="2400" b="1" dirty="0">
                <a:solidFill>
                  <a:srgbClr val="C00000"/>
                </a:solidFill>
                <a:latin typeface="Courier New" pitchFamily="49" charset="0"/>
              </a:rPr>
              <a:t>reg</a:t>
            </a:r>
            <a:r>
              <a:rPr lang="en-US" sz="2400" dirty="0">
                <a:solidFill>
                  <a:srgbClr val="C00000"/>
                </a:solidFill>
                <a:latin typeface="Courier New" pitchFamily="49" charset="0"/>
              </a:rPr>
              <a:t> </a:t>
            </a:r>
            <a:r>
              <a:rPr lang="en-US" sz="2400" dirty="0">
                <a:solidFill>
                  <a:srgbClr val="0000FF"/>
                </a:solidFill>
                <a:latin typeface="Courier New" pitchFamily="49" charset="0"/>
              </a:rPr>
              <a:t>[</a:t>
            </a:r>
            <a:r>
              <a:rPr lang="en-US" sz="2400" dirty="0">
                <a:latin typeface="Courier New" pitchFamily="49" charset="0"/>
              </a:rPr>
              <a:t>7</a:t>
            </a:r>
            <a:r>
              <a:rPr lang="en-US" sz="2400" dirty="0">
                <a:solidFill>
                  <a:srgbClr val="0000FF"/>
                </a:solidFill>
                <a:latin typeface="Courier New" pitchFamily="49" charset="0"/>
              </a:rPr>
              <a:t>:</a:t>
            </a:r>
            <a:r>
              <a:rPr lang="en-US" sz="2400" dirty="0">
                <a:latin typeface="Courier New" pitchFamily="49" charset="0"/>
              </a:rPr>
              <a:t>0</a:t>
            </a:r>
            <a:r>
              <a:rPr lang="en-US" sz="2400" dirty="0">
                <a:solidFill>
                  <a:srgbClr val="0000FF"/>
                </a:solidFill>
                <a:latin typeface="Courier New" pitchFamily="49" charset="0"/>
              </a:rPr>
              <a:t>]</a:t>
            </a:r>
            <a:r>
              <a:rPr lang="en-US" sz="2400" dirty="0">
                <a:latin typeface="Courier New" pitchFamily="49" charset="0"/>
              </a:rPr>
              <a:t> b </a:t>
            </a:r>
            <a:r>
              <a:rPr lang="en-US" sz="2400" dirty="0">
                <a:solidFill>
                  <a:srgbClr val="0000FF"/>
                </a:solidFill>
                <a:latin typeface="Courier New" pitchFamily="49" charset="0"/>
              </a:rPr>
              <a:t>;</a:t>
            </a:r>
          </a:p>
          <a:p>
            <a:pPr algn="l" eaLnBrk="1" hangingPunct="1">
              <a:lnSpc>
                <a:spcPct val="90000"/>
              </a:lnSpc>
              <a:spcBef>
                <a:spcPct val="0"/>
              </a:spcBef>
            </a:pPr>
            <a:endParaRPr lang="en-US" sz="2400" dirty="0">
              <a:latin typeface="Courier New" pitchFamily="49" charset="0"/>
            </a:endParaRPr>
          </a:p>
          <a:p>
            <a:pPr algn="l" eaLnBrk="1" hangingPunct="1">
              <a:lnSpc>
                <a:spcPct val="90000"/>
              </a:lnSpc>
              <a:spcBef>
                <a:spcPct val="0"/>
              </a:spcBef>
            </a:pPr>
            <a:r>
              <a:rPr lang="en-US" sz="2400" dirty="0">
                <a:latin typeface="Courier New" pitchFamily="49" charset="0"/>
              </a:rPr>
              <a:t>  </a:t>
            </a:r>
            <a:r>
              <a:rPr lang="en-US" sz="2400" b="1" dirty="0">
                <a:solidFill>
                  <a:srgbClr val="C00000"/>
                </a:solidFill>
                <a:latin typeface="Courier New" pitchFamily="49" charset="0"/>
              </a:rPr>
              <a:t>always</a:t>
            </a:r>
            <a:r>
              <a:rPr lang="en-US" sz="2400" dirty="0">
                <a:solidFill>
                  <a:srgbClr val="C00000"/>
                </a:solidFill>
                <a:latin typeface="Courier New" pitchFamily="49" charset="0"/>
              </a:rPr>
              <a:t> </a:t>
            </a:r>
            <a:r>
              <a:rPr lang="en-US" sz="2400" dirty="0">
                <a:solidFill>
                  <a:srgbClr val="0000FF"/>
                </a:solidFill>
                <a:latin typeface="Courier New" pitchFamily="49" charset="0"/>
              </a:rPr>
              <a:t>@(*)</a:t>
            </a:r>
            <a:r>
              <a:rPr lang="en-US" sz="2400" dirty="0">
                <a:latin typeface="Courier New" pitchFamily="49" charset="0"/>
              </a:rPr>
              <a:t> </a:t>
            </a:r>
            <a:r>
              <a:rPr lang="en-US" sz="2400" b="1" dirty="0">
                <a:solidFill>
                  <a:srgbClr val="C00000"/>
                </a:solidFill>
                <a:latin typeface="Courier New" pitchFamily="49" charset="0"/>
              </a:rPr>
              <a:t>begin</a:t>
            </a:r>
          </a:p>
          <a:p>
            <a:pPr algn="l" eaLnBrk="1" hangingPunct="1">
              <a:lnSpc>
                <a:spcPct val="90000"/>
              </a:lnSpc>
              <a:spcBef>
                <a:spcPct val="0"/>
              </a:spcBef>
            </a:pPr>
            <a:r>
              <a:rPr lang="en-US" sz="2400" dirty="0">
                <a:latin typeface="Courier New" pitchFamily="49" charset="0"/>
              </a:rPr>
              <a:t>    </a:t>
            </a:r>
            <a:r>
              <a:rPr lang="en-US" sz="2400" b="1" dirty="0">
                <a:solidFill>
                  <a:srgbClr val="C00000"/>
                </a:solidFill>
                <a:latin typeface="Courier New" pitchFamily="49" charset="0"/>
              </a:rPr>
              <a:t>case</a:t>
            </a:r>
            <a:r>
              <a:rPr lang="en-US" sz="2400" dirty="0">
                <a:solidFill>
                  <a:srgbClr val="0000FF"/>
                </a:solidFill>
                <a:latin typeface="Courier New" pitchFamily="49" charset="0"/>
              </a:rPr>
              <a:t>(</a:t>
            </a:r>
            <a:r>
              <a:rPr lang="en-US" sz="2400" dirty="0">
                <a:latin typeface="Courier New" pitchFamily="49" charset="0"/>
              </a:rPr>
              <a:t>s</a:t>
            </a:r>
            <a:r>
              <a:rPr lang="en-US" sz="2400" dirty="0">
                <a:solidFill>
                  <a:srgbClr val="0000FF"/>
                </a:solidFill>
                <a:latin typeface="Courier New" pitchFamily="49" charset="0"/>
              </a:rPr>
              <a:t>)</a:t>
            </a:r>
            <a:r>
              <a:rPr lang="en-US" sz="2400" dirty="0">
                <a:latin typeface="Courier New" pitchFamily="49" charset="0"/>
              </a:rPr>
              <a:t> </a:t>
            </a:r>
          </a:p>
          <a:p>
            <a:pPr algn="l" eaLnBrk="1" hangingPunct="1">
              <a:lnSpc>
                <a:spcPct val="90000"/>
              </a:lnSpc>
              <a:spcBef>
                <a:spcPct val="0"/>
              </a:spcBef>
            </a:pPr>
            <a:r>
              <a:rPr lang="en-US" sz="2400" dirty="0">
                <a:latin typeface="Courier New" pitchFamily="49" charset="0"/>
              </a:rPr>
              <a:t>      </a:t>
            </a:r>
            <a:r>
              <a:rPr lang="en-US" sz="2400" dirty="0">
                <a:solidFill>
                  <a:srgbClr val="7030A0"/>
                </a:solidFill>
                <a:latin typeface="Courier New" pitchFamily="49" charset="0"/>
              </a:rPr>
              <a:t>3'b001</a:t>
            </a:r>
            <a:r>
              <a:rPr lang="en-US" sz="2400" dirty="0">
                <a:solidFill>
                  <a:srgbClr val="0000FF"/>
                </a:solidFill>
                <a:latin typeface="Courier New" pitchFamily="49" charset="0"/>
              </a:rPr>
              <a:t>:</a:t>
            </a:r>
            <a:r>
              <a:rPr lang="en-US" sz="2400" dirty="0">
                <a:latin typeface="Courier New" pitchFamily="49" charset="0"/>
              </a:rPr>
              <a:t> b </a:t>
            </a:r>
            <a:r>
              <a:rPr lang="en-US" sz="2400" dirty="0">
                <a:solidFill>
                  <a:srgbClr val="0000FF"/>
                </a:solidFill>
                <a:latin typeface="Courier New" pitchFamily="49" charset="0"/>
              </a:rPr>
              <a:t>=</a:t>
            </a:r>
            <a:r>
              <a:rPr lang="en-US" sz="2400" dirty="0">
                <a:latin typeface="Courier New" pitchFamily="49" charset="0"/>
              </a:rPr>
              <a:t> a0 </a:t>
            </a:r>
            <a:r>
              <a:rPr lang="en-US" sz="2400" dirty="0">
                <a:solidFill>
                  <a:srgbClr val="0000FF"/>
                </a:solidFill>
                <a:latin typeface="Courier New" pitchFamily="49" charset="0"/>
              </a:rPr>
              <a:t>;</a:t>
            </a:r>
          </a:p>
          <a:p>
            <a:pPr algn="l" eaLnBrk="1" hangingPunct="1">
              <a:lnSpc>
                <a:spcPct val="90000"/>
              </a:lnSpc>
              <a:spcBef>
                <a:spcPct val="0"/>
              </a:spcBef>
            </a:pPr>
            <a:r>
              <a:rPr lang="en-US" sz="2400" dirty="0">
                <a:latin typeface="Courier New" pitchFamily="49" charset="0"/>
              </a:rPr>
              <a:t>      </a:t>
            </a:r>
            <a:r>
              <a:rPr lang="en-US" sz="2400" dirty="0">
                <a:solidFill>
                  <a:srgbClr val="7030A0"/>
                </a:solidFill>
                <a:latin typeface="Courier New" pitchFamily="49" charset="0"/>
              </a:rPr>
              <a:t>3'b010</a:t>
            </a:r>
            <a:r>
              <a:rPr lang="en-US" sz="2400" dirty="0">
                <a:solidFill>
                  <a:srgbClr val="0000FF"/>
                </a:solidFill>
                <a:latin typeface="Courier New" pitchFamily="49" charset="0"/>
              </a:rPr>
              <a:t>:</a:t>
            </a:r>
            <a:r>
              <a:rPr lang="en-US" sz="2400" dirty="0">
                <a:latin typeface="Courier New" pitchFamily="49" charset="0"/>
              </a:rPr>
              <a:t> b </a:t>
            </a:r>
            <a:r>
              <a:rPr lang="en-US" sz="2400" dirty="0">
                <a:solidFill>
                  <a:srgbClr val="0000FF"/>
                </a:solidFill>
                <a:latin typeface="Courier New" pitchFamily="49" charset="0"/>
              </a:rPr>
              <a:t>=</a:t>
            </a:r>
            <a:r>
              <a:rPr lang="en-US" sz="2400" dirty="0">
                <a:latin typeface="Courier New" pitchFamily="49" charset="0"/>
              </a:rPr>
              <a:t> a1 </a:t>
            </a:r>
            <a:r>
              <a:rPr lang="en-US" sz="2400" dirty="0">
                <a:solidFill>
                  <a:srgbClr val="0000FF"/>
                </a:solidFill>
                <a:latin typeface="Courier New" pitchFamily="49" charset="0"/>
              </a:rPr>
              <a:t>;</a:t>
            </a:r>
          </a:p>
          <a:p>
            <a:pPr algn="l" eaLnBrk="1" hangingPunct="1">
              <a:lnSpc>
                <a:spcPct val="90000"/>
              </a:lnSpc>
              <a:spcBef>
                <a:spcPct val="0"/>
              </a:spcBef>
            </a:pPr>
            <a:r>
              <a:rPr lang="en-US" sz="2400" dirty="0">
                <a:latin typeface="Courier New" pitchFamily="49" charset="0"/>
              </a:rPr>
              <a:t>      </a:t>
            </a:r>
            <a:r>
              <a:rPr lang="en-US" sz="2400" dirty="0">
                <a:solidFill>
                  <a:srgbClr val="7030A0"/>
                </a:solidFill>
                <a:latin typeface="Courier New" pitchFamily="49" charset="0"/>
              </a:rPr>
              <a:t>3'b100</a:t>
            </a:r>
            <a:r>
              <a:rPr lang="en-US" sz="2400" dirty="0">
                <a:solidFill>
                  <a:srgbClr val="0000FF"/>
                </a:solidFill>
                <a:latin typeface="Courier New" pitchFamily="49" charset="0"/>
              </a:rPr>
              <a:t>:</a:t>
            </a:r>
            <a:r>
              <a:rPr lang="en-US" sz="2400" dirty="0">
                <a:latin typeface="Courier New" pitchFamily="49" charset="0"/>
              </a:rPr>
              <a:t> b </a:t>
            </a:r>
            <a:r>
              <a:rPr lang="en-US" sz="2400" dirty="0">
                <a:solidFill>
                  <a:srgbClr val="0000FF"/>
                </a:solidFill>
                <a:latin typeface="Courier New" pitchFamily="49" charset="0"/>
              </a:rPr>
              <a:t>=</a:t>
            </a:r>
            <a:r>
              <a:rPr lang="en-US" sz="2400" dirty="0">
                <a:latin typeface="Courier New" pitchFamily="49" charset="0"/>
              </a:rPr>
              <a:t> a2 </a:t>
            </a:r>
            <a:r>
              <a:rPr lang="en-US" sz="2400" dirty="0">
                <a:solidFill>
                  <a:srgbClr val="0000FF"/>
                </a:solidFill>
                <a:latin typeface="Courier New" pitchFamily="49" charset="0"/>
              </a:rPr>
              <a:t>;</a:t>
            </a:r>
          </a:p>
          <a:p>
            <a:pPr algn="l" eaLnBrk="1" hangingPunct="1">
              <a:lnSpc>
                <a:spcPct val="90000"/>
              </a:lnSpc>
              <a:spcBef>
                <a:spcPct val="0"/>
              </a:spcBef>
            </a:pPr>
            <a:r>
              <a:rPr lang="en-US" sz="2400" dirty="0">
                <a:latin typeface="Courier New" pitchFamily="49" charset="0"/>
              </a:rPr>
              <a:t>      </a:t>
            </a:r>
            <a:r>
              <a:rPr lang="en-US" sz="2400" b="1" dirty="0">
                <a:solidFill>
                  <a:srgbClr val="C00000"/>
                </a:solidFill>
                <a:latin typeface="Courier New" pitchFamily="49" charset="0"/>
              </a:rPr>
              <a:t>default</a:t>
            </a:r>
            <a:r>
              <a:rPr lang="en-US" sz="2400" dirty="0">
                <a:solidFill>
                  <a:srgbClr val="0000FF"/>
                </a:solidFill>
                <a:latin typeface="Courier New" pitchFamily="49" charset="0"/>
              </a:rPr>
              <a:t>:</a:t>
            </a:r>
            <a:r>
              <a:rPr lang="en-US" sz="2400" dirty="0">
                <a:latin typeface="Courier New" pitchFamily="49" charset="0"/>
              </a:rPr>
              <a:t> b </a:t>
            </a:r>
            <a:r>
              <a:rPr lang="en-US" sz="2400" dirty="0">
                <a:solidFill>
                  <a:srgbClr val="0000FF"/>
                </a:solidFill>
                <a:latin typeface="Courier New" pitchFamily="49" charset="0"/>
              </a:rPr>
              <a:t>=</a:t>
            </a:r>
            <a:r>
              <a:rPr lang="en-US" sz="2400" dirty="0">
                <a:latin typeface="Courier New" pitchFamily="49" charset="0"/>
              </a:rPr>
              <a:t>  </a:t>
            </a:r>
            <a:r>
              <a:rPr lang="en-US" sz="2400" dirty="0">
                <a:solidFill>
                  <a:srgbClr val="0000FF"/>
                </a:solidFill>
                <a:latin typeface="Courier New" pitchFamily="49" charset="0"/>
              </a:rPr>
              <a:t>{</a:t>
            </a:r>
            <a:r>
              <a:rPr lang="en-US" sz="2400" dirty="0">
                <a:solidFill>
                  <a:srgbClr val="7030A0"/>
                </a:solidFill>
                <a:latin typeface="Courier New" pitchFamily="49" charset="0"/>
              </a:rPr>
              <a:t>8</a:t>
            </a:r>
            <a:r>
              <a:rPr lang="en-US" sz="2400" dirty="0">
                <a:solidFill>
                  <a:srgbClr val="0000FF"/>
                </a:solidFill>
                <a:latin typeface="Courier New" pitchFamily="49" charset="0"/>
              </a:rPr>
              <a:t>{</a:t>
            </a:r>
            <a:r>
              <a:rPr lang="en-US" sz="2400" dirty="0">
                <a:solidFill>
                  <a:srgbClr val="7030A0"/>
                </a:solidFill>
                <a:latin typeface="Courier New" pitchFamily="49" charset="0"/>
              </a:rPr>
              <a:t>1'bx</a:t>
            </a:r>
            <a:r>
              <a:rPr lang="en-US" sz="2400" dirty="0">
                <a:solidFill>
                  <a:srgbClr val="0000FF"/>
                </a:solidFill>
                <a:latin typeface="Courier New" pitchFamily="49" charset="0"/>
              </a:rPr>
              <a:t>}} ;</a:t>
            </a:r>
          </a:p>
          <a:p>
            <a:pPr algn="l" eaLnBrk="1" hangingPunct="1">
              <a:lnSpc>
                <a:spcPct val="90000"/>
              </a:lnSpc>
              <a:spcBef>
                <a:spcPct val="0"/>
              </a:spcBef>
            </a:pPr>
            <a:r>
              <a:rPr lang="en-US" sz="2400" dirty="0">
                <a:latin typeface="Courier New" pitchFamily="49" charset="0"/>
              </a:rPr>
              <a:t>    </a:t>
            </a:r>
            <a:r>
              <a:rPr lang="en-US" sz="2400" b="1" dirty="0" err="1">
                <a:solidFill>
                  <a:srgbClr val="C00000"/>
                </a:solidFill>
                <a:latin typeface="Courier New" pitchFamily="49" charset="0"/>
              </a:rPr>
              <a:t>endcase</a:t>
            </a:r>
            <a:endParaRPr lang="en-US" sz="2400" b="1" dirty="0">
              <a:solidFill>
                <a:srgbClr val="C00000"/>
              </a:solidFill>
              <a:latin typeface="Courier New" pitchFamily="49" charset="0"/>
            </a:endParaRPr>
          </a:p>
          <a:p>
            <a:pPr algn="l" eaLnBrk="1" hangingPunct="1">
              <a:lnSpc>
                <a:spcPct val="90000"/>
              </a:lnSpc>
              <a:spcBef>
                <a:spcPct val="0"/>
              </a:spcBef>
            </a:pPr>
            <a:r>
              <a:rPr lang="en-US" sz="2400" dirty="0">
                <a:latin typeface="Courier New" pitchFamily="49" charset="0"/>
              </a:rPr>
              <a:t>  </a:t>
            </a:r>
            <a:r>
              <a:rPr lang="en-US" sz="2400" b="1" dirty="0">
                <a:solidFill>
                  <a:srgbClr val="C00000"/>
                </a:solidFill>
                <a:latin typeface="Courier New" pitchFamily="49" charset="0"/>
              </a:rPr>
              <a:t>end</a:t>
            </a:r>
          </a:p>
          <a:p>
            <a:pPr algn="l" eaLnBrk="1" hangingPunct="1">
              <a:lnSpc>
                <a:spcPct val="90000"/>
              </a:lnSpc>
              <a:spcBef>
                <a:spcPct val="0"/>
              </a:spcBef>
            </a:pPr>
            <a:r>
              <a:rPr lang="en-US" sz="2400" b="1" dirty="0" err="1">
                <a:solidFill>
                  <a:srgbClr val="C00000"/>
                </a:solidFill>
                <a:latin typeface="Courier New" pitchFamily="49" charset="0"/>
              </a:rPr>
              <a:t>endmodule</a:t>
            </a:r>
            <a:endParaRPr lang="en-US" sz="2400" b="1" dirty="0">
              <a:solidFill>
                <a:srgbClr val="C00000"/>
              </a:solidFill>
              <a:latin typeface="Courier New" pitchFamily="49" charset="0"/>
            </a:endParaRPr>
          </a:p>
        </p:txBody>
      </p:sp>
      <p:sp>
        <p:nvSpPr>
          <p:cNvPr id="3" name="AutoShape 7"/>
          <p:cNvSpPr>
            <a:spLocks noChangeArrowheads="1"/>
          </p:cNvSpPr>
          <p:nvPr/>
        </p:nvSpPr>
        <p:spPr bwMode="auto">
          <a:xfrm>
            <a:off x="4524703" y="1143000"/>
            <a:ext cx="4648200" cy="2133600"/>
          </a:xfrm>
          <a:prstGeom prst="wedgeRoundRectCallout">
            <a:avLst>
              <a:gd name="adj1" fmla="val -39635"/>
              <a:gd name="adj2" fmla="val 72678"/>
              <a:gd name="adj3" fmla="val 16667"/>
            </a:avLst>
          </a:prstGeom>
          <a:solidFill>
            <a:srgbClr val="FFFF99"/>
          </a:solidFill>
          <a:ln w="9525">
            <a:solidFill>
              <a:srgbClr val="000000"/>
            </a:solidFill>
            <a:miter lim="800000"/>
            <a:headEnd/>
            <a:tailEnd/>
          </a:ln>
        </p:spPr>
        <p:txBody>
          <a:bodyPr/>
          <a:lstStyle/>
          <a:p>
            <a:r>
              <a:rPr lang="en-US" dirty="0"/>
              <a:t>This makes </a:t>
            </a:r>
            <a:r>
              <a:rPr lang="en-US" dirty="0">
                <a:latin typeface="Consolas" charset="0"/>
                <a:cs typeface="Consolas" charset="0"/>
              </a:rPr>
              <a:t>8</a:t>
            </a:r>
            <a:r>
              <a:rPr lang="en-US" dirty="0"/>
              <a:t> copies of </a:t>
            </a:r>
            <a:r>
              <a:rPr lang="en-US" dirty="0">
                <a:latin typeface="Consolas" charset="0"/>
                <a:ea typeface="Consolas" charset="0"/>
                <a:cs typeface="Consolas" charset="0"/>
              </a:rPr>
              <a:t>1’bx</a:t>
            </a:r>
            <a:r>
              <a:rPr lang="en-US" dirty="0"/>
              <a:t>.  Here ‘</a:t>
            </a:r>
            <a:r>
              <a:rPr lang="en-US" dirty="0">
                <a:latin typeface="Consolas" charset="0"/>
                <a:ea typeface="Consolas" charset="0"/>
                <a:cs typeface="Consolas" charset="0"/>
              </a:rPr>
              <a:t>x</a:t>
            </a:r>
            <a:r>
              <a:rPr lang="en-US" dirty="0"/>
              <a:t>’ means “don’t care”.  So, the default statement says we “don’t care” what any of the bits of </a:t>
            </a:r>
            <a:r>
              <a:rPr lang="en-US" dirty="0">
                <a:latin typeface="Consolas" charset="0"/>
                <a:ea typeface="Consolas" charset="0"/>
                <a:cs typeface="Consolas" charset="0"/>
              </a:rPr>
              <a:t>b</a:t>
            </a:r>
            <a:r>
              <a:rPr lang="en-US" dirty="0"/>
              <a:t> are if </a:t>
            </a:r>
            <a:r>
              <a:rPr lang="en-US" dirty="0">
                <a:latin typeface="Consolas" charset="0"/>
                <a:ea typeface="Consolas" charset="0"/>
                <a:cs typeface="Consolas" charset="0"/>
              </a:rPr>
              <a:t>s</a:t>
            </a:r>
            <a:r>
              <a:rPr lang="en-US" dirty="0"/>
              <a:t> does not match </a:t>
            </a:r>
            <a:r>
              <a:rPr lang="en-US" dirty="0">
                <a:latin typeface="Consolas" charset="0"/>
                <a:ea typeface="Consolas" charset="0"/>
                <a:cs typeface="Consolas" charset="0"/>
              </a:rPr>
              <a:t>3’b001</a:t>
            </a:r>
            <a:r>
              <a:rPr lang="en-US" dirty="0"/>
              <a:t>, </a:t>
            </a:r>
            <a:r>
              <a:rPr lang="en-US" dirty="0">
                <a:latin typeface="Consolas" charset="0"/>
                <a:ea typeface="Consolas" charset="0"/>
                <a:cs typeface="Consolas" charset="0"/>
              </a:rPr>
              <a:t>3’b010</a:t>
            </a:r>
            <a:r>
              <a:rPr lang="en-US" dirty="0"/>
              <a:t> or </a:t>
            </a:r>
            <a:r>
              <a:rPr lang="en-US" dirty="0">
                <a:latin typeface="Consolas" charset="0"/>
                <a:ea typeface="Consolas" charset="0"/>
                <a:cs typeface="Consolas" charset="0"/>
              </a:rPr>
              <a:t>3’b100</a:t>
            </a:r>
            <a:r>
              <a:rPr lang="en-US" dirty="0"/>
              <a:t>.  </a:t>
            </a:r>
            <a:r>
              <a:rPr lang="en-US" dirty="0" err="1"/>
              <a:t>Quartus</a:t>
            </a:r>
            <a:r>
              <a:rPr lang="en-US" dirty="0"/>
              <a:t> can use these don’t cares to optimize the implementation.   Just like you did with a KMAP.</a:t>
            </a:r>
          </a:p>
        </p:txBody>
      </p:sp>
      <p:sp>
        <p:nvSpPr>
          <p:cNvPr id="5" name="Slide Number Placeholder 4"/>
          <p:cNvSpPr>
            <a:spLocks noGrp="1"/>
          </p:cNvSpPr>
          <p:nvPr>
            <p:ph type="sldNum" sz="quarter" idx="12"/>
          </p:nvPr>
        </p:nvSpPr>
        <p:spPr/>
        <p:txBody>
          <a:bodyPr/>
          <a:lstStyle/>
          <a:p>
            <a:fld id="{94A44075-CB16-5A4C-A36B-DC972FDB6AB8}" type="slidenum">
              <a:rPr lang="en-US" smtClean="0"/>
              <a:t>71</a:t>
            </a:fld>
            <a:endParaRPr lang="en-US"/>
          </a:p>
        </p:txBody>
      </p:sp>
      <p:sp>
        <p:nvSpPr>
          <p:cNvPr id="6" name="Footer Placeholder 5">
            <a:extLst>
              <a:ext uri="{FF2B5EF4-FFF2-40B4-BE49-F238E27FC236}">
                <a16:creationId xmlns:a16="http://schemas.microsoft.com/office/drawing/2014/main" id="{23A03E5E-6A15-D648-A3B2-13DFA7E7CBE7}"/>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4474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012" y="2743200"/>
            <a:ext cx="8229600" cy="1143000"/>
          </a:xfrm>
        </p:spPr>
        <p:txBody>
          <a:bodyPr>
            <a:normAutofit fontScale="90000"/>
          </a:bodyPr>
          <a:lstStyle/>
          <a:p>
            <a:r>
              <a:rPr lang="en-US" dirty="0"/>
              <a:t>Verilog Syntax Module Instantiation</a:t>
            </a:r>
            <a:br>
              <a:rPr lang="en-US" dirty="0"/>
            </a:br>
            <a:endParaRPr lang="en-US" dirty="0"/>
          </a:p>
        </p:txBody>
      </p:sp>
      <p:sp>
        <p:nvSpPr>
          <p:cNvPr id="3" name="Slide Number Placeholder 2"/>
          <p:cNvSpPr>
            <a:spLocks noGrp="1"/>
          </p:cNvSpPr>
          <p:nvPr>
            <p:ph type="sldNum" sz="quarter" idx="12"/>
          </p:nvPr>
        </p:nvSpPr>
        <p:spPr/>
        <p:txBody>
          <a:bodyPr/>
          <a:lstStyle/>
          <a:p>
            <a:fld id="{91428E00-80DD-2147-9602-1B9AC9547B01}" type="slidenum">
              <a:rPr lang="en-US" smtClean="0"/>
              <a:t>72</a:t>
            </a:fld>
            <a:endParaRPr lang="en-US"/>
          </a:p>
        </p:txBody>
      </p:sp>
      <p:sp>
        <p:nvSpPr>
          <p:cNvPr id="5" name="Footer Placeholder 4">
            <a:extLst>
              <a:ext uri="{FF2B5EF4-FFF2-40B4-BE49-F238E27FC236}">
                <a16:creationId xmlns:a16="http://schemas.microsoft.com/office/drawing/2014/main" id="{2274E17D-9C4B-8D46-AD61-505149930A63}"/>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20062802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75"/>
            <a:ext cx="8229600" cy="606708"/>
          </a:xfrm>
        </p:spPr>
        <p:txBody>
          <a:bodyPr>
            <a:normAutofit fontScale="90000"/>
          </a:bodyPr>
          <a:lstStyle/>
          <a:p>
            <a:r>
              <a:rPr lang="en-US" dirty="0"/>
              <a:t>Module Instantiation</a:t>
            </a:r>
          </a:p>
        </p:txBody>
      </p:sp>
      <p:pic>
        <p:nvPicPr>
          <p:cNvPr id="6" name="Picture 5"/>
          <p:cNvPicPr>
            <a:picLocks noChangeAspect="1"/>
          </p:cNvPicPr>
          <p:nvPr/>
        </p:nvPicPr>
        <p:blipFill>
          <a:blip r:embed="rId2"/>
          <a:stretch>
            <a:fillRect/>
          </a:stretch>
        </p:blipFill>
        <p:spPr>
          <a:xfrm>
            <a:off x="5052264" y="635589"/>
            <a:ext cx="3634536" cy="2502874"/>
          </a:xfrm>
          <a:prstGeom prst="rect">
            <a:avLst/>
          </a:prstGeom>
        </p:spPr>
      </p:pic>
      <p:sp>
        <p:nvSpPr>
          <p:cNvPr id="7" name="TextBox 6"/>
          <p:cNvSpPr txBox="1"/>
          <p:nvPr/>
        </p:nvSpPr>
        <p:spPr>
          <a:xfrm>
            <a:off x="304800" y="3647746"/>
            <a:ext cx="4112023" cy="1815882"/>
          </a:xfrm>
          <a:prstGeom prst="rect">
            <a:avLst/>
          </a:prstGeom>
          <a:noFill/>
        </p:spPr>
        <p:txBody>
          <a:bodyPr wrap="none" rtlCol="0">
            <a:spAutoFit/>
          </a:bodyPr>
          <a:lstStyle/>
          <a:p>
            <a:r>
              <a:rPr lang="en-US" sz="1600" dirty="0">
                <a:latin typeface="Consolas" panose="020B0609020204030204" pitchFamily="49" charset="0"/>
                <a:cs typeface="Consolas" panose="020B0609020204030204" pitchFamily="49" charset="0"/>
              </a:rPr>
              <a:t>//Figure 9.13</a:t>
            </a:r>
          </a:p>
          <a:p>
            <a:r>
              <a:rPr lang="en-US" sz="1600" dirty="0">
                <a:latin typeface="Consolas" panose="020B0609020204030204" pitchFamily="49" charset="0"/>
                <a:cs typeface="Consolas" panose="020B0609020204030204" pitchFamily="49" charset="0"/>
              </a:rPr>
              <a:t>module </a:t>
            </a:r>
            <a:r>
              <a:rPr lang="en-US" sz="1600" b="1" dirty="0" err="1">
                <a:solidFill>
                  <a:schemeClr val="accent1">
                    <a:lumMod val="75000"/>
                  </a:schemeClr>
                </a:solidFill>
                <a:latin typeface="Consolas" panose="020B0609020204030204" pitchFamily="49" charset="0"/>
                <a:cs typeface="Consolas" panose="020B0609020204030204" pitchFamily="49" charset="0"/>
              </a:rPr>
              <a:t>TwoInArray</a:t>
            </a:r>
            <a:r>
              <a:rPr lang="en-US" sz="1600" dirty="0">
                <a:latin typeface="Consolas" panose="020B0609020204030204" pitchFamily="49" charset="0"/>
                <a:cs typeface="Consolas" panose="020B0609020204030204" pitchFamily="49" charset="0"/>
              </a:rPr>
              <a:t>(</a:t>
            </a:r>
            <a:r>
              <a:rPr lang="en-US" sz="1600" dirty="0" err="1">
                <a:latin typeface="Consolas" panose="020B0609020204030204" pitchFamily="49" charset="0"/>
                <a:cs typeface="Consolas" panose="020B0609020204030204" pitchFamily="49" charset="0"/>
              </a:rPr>
              <a:t>ain</a:t>
            </a:r>
            <a:r>
              <a:rPr lang="en-US" sz="1600" dirty="0">
                <a:latin typeface="Consolas" panose="020B0609020204030204" pitchFamily="49" charset="0"/>
                <a:cs typeface="Consolas" panose="020B0609020204030204" pitchFamily="49" charset="0"/>
              </a:rPr>
              <a:t>, bin, </a:t>
            </a:r>
            <a:r>
              <a:rPr lang="en-US" sz="1600" dirty="0" err="1">
                <a:latin typeface="Consolas" panose="020B0609020204030204" pitchFamily="49" charset="0"/>
                <a:cs typeface="Consolas" panose="020B0609020204030204" pitchFamily="49" charset="0"/>
              </a:rPr>
              <a:t>cout</a:t>
            </a:r>
            <a:r>
              <a:rPr lang="en-US" sz="1600" dirty="0">
                <a:latin typeface="Consolas" panose="020B0609020204030204" pitchFamily="49" charset="0"/>
                <a:cs typeface="Consolas" panose="020B0609020204030204" pitchFamily="49" charset="0"/>
              </a:rPr>
              <a:t>) ;</a:t>
            </a:r>
          </a:p>
          <a:p>
            <a:r>
              <a:rPr lang="en-US" sz="1600" dirty="0">
                <a:latin typeface="Consolas" panose="020B0609020204030204" pitchFamily="49" charset="0"/>
                <a:cs typeface="Consolas" panose="020B0609020204030204" pitchFamily="49" charset="0"/>
              </a:rPr>
              <a:t>  input [8:0] </a:t>
            </a:r>
            <a:r>
              <a:rPr lang="en-US" sz="1600" dirty="0" err="1">
                <a:latin typeface="Consolas" panose="020B0609020204030204" pitchFamily="49" charset="0"/>
                <a:cs typeface="Consolas" panose="020B0609020204030204" pitchFamily="49" charset="0"/>
              </a:rPr>
              <a:t>ain</a:t>
            </a:r>
            <a:r>
              <a:rPr lang="en-US" sz="1600" dirty="0">
                <a:latin typeface="Consolas" panose="020B0609020204030204" pitchFamily="49" charset="0"/>
                <a:cs typeface="Consolas" panose="020B0609020204030204" pitchFamily="49" charset="0"/>
              </a:rPr>
              <a:t>, bin ;</a:t>
            </a:r>
          </a:p>
          <a:p>
            <a:r>
              <a:rPr lang="en-US" sz="1600" dirty="0">
                <a:latin typeface="Consolas" panose="020B0609020204030204" pitchFamily="49" charset="0"/>
                <a:cs typeface="Consolas" panose="020B0609020204030204" pitchFamily="49" charset="0"/>
              </a:rPr>
              <a:t>  output [8:0] </a:t>
            </a:r>
            <a:r>
              <a:rPr lang="en-US" sz="1600" dirty="0" err="1">
                <a:latin typeface="Consolas" panose="020B0609020204030204" pitchFamily="49" charset="0"/>
                <a:cs typeface="Consolas" panose="020B0609020204030204" pitchFamily="49" charset="0"/>
              </a:rPr>
              <a:t>cout</a:t>
            </a:r>
            <a:r>
              <a:rPr lang="en-US" sz="1600" dirty="0">
                <a:latin typeface="Consolas" panose="020B0609020204030204" pitchFamily="49" charset="0"/>
                <a:cs typeface="Consolas" panose="020B0609020204030204" pitchFamily="49" charset="0"/>
              </a:rPr>
              <a:t> ;</a:t>
            </a:r>
          </a:p>
          <a:p>
            <a:r>
              <a:rPr lang="en-US" sz="1600" dirty="0">
                <a:latin typeface="Consolas" panose="020B0609020204030204" pitchFamily="49" charset="0"/>
                <a:cs typeface="Consolas" panose="020B0609020204030204" pitchFamily="49" charset="0"/>
              </a:rPr>
              <a:t>…</a:t>
            </a:r>
          </a:p>
          <a:p>
            <a:endParaRPr lang="en-US" sz="1600" dirty="0">
              <a:latin typeface="Consolas" panose="020B0609020204030204" pitchFamily="49" charset="0"/>
              <a:cs typeface="Consolas" panose="020B0609020204030204" pitchFamily="49" charset="0"/>
            </a:endParaRPr>
          </a:p>
          <a:p>
            <a:endParaRPr lang="en-US" sz="1600" dirty="0">
              <a:latin typeface="Consolas" panose="020B0609020204030204" pitchFamily="49" charset="0"/>
              <a:cs typeface="Consolas" panose="020B0609020204030204" pitchFamily="49" charset="0"/>
            </a:endParaRPr>
          </a:p>
        </p:txBody>
      </p:sp>
      <p:grpSp>
        <p:nvGrpSpPr>
          <p:cNvPr id="29" name="Group 28"/>
          <p:cNvGrpSpPr/>
          <p:nvPr/>
        </p:nvGrpSpPr>
        <p:grpSpPr>
          <a:xfrm>
            <a:off x="5448544" y="3387511"/>
            <a:ext cx="3238256" cy="3149924"/>
            <a:chOff x="5448544" y="3387511"/>
            <a:chExt cx="3238256" cy="3149924"/>
          </a:xfrm>
        </p:grpSpPr>
        <p:sp>
          <p:nvSpPr>
            <p:cNvPr id="28" name="Rounded Rectangle 27"/>
            <p:cNvSpPr/>
            <p:nvPr/>
          </p:nvSpPr>
          <p:spPr>
            <a:xfrm>
              <a:off x="6388952" y="4445498"/>
              <a:ext cx="730737" cy="1033949"/>
            </a:xfrm>
            <a:prstGeom prst="roundRect">
              <a:avLst/>
            </a:prstGeom>
            <a:gradFill>
              <a:gsLst>
                <a:gs pos="0">
                  <a:srgbClr val="008000"/>
                </a:gs>
                <a:gs pos="100000">
                  <a:schemeClr val="accent3">
                    <a:lumMod val="20000"/>
                    <a:lumOff val="80000"/>
                  </a:schemeClr>
                </a:gs>
              </a:gsLst>
            </a:gra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6400800" y="3387511"/>
              <a:ext cx="730737" cy="1033949"/>
            </a:xfrm>
            <a:prstGeom prst="roundRect">
              <a:avLst/>
            </a:prstGeom>
            <a:gradFill>
              <a:gsLst>
                <a:gs pos="0">
                  <a:srgbClr val="C00000"/>
                </a:gs>
                <a:gs pos="100000">
                  <a:schemeClr val="accent2">
                    <a:lumMod val="20000"/>
                    <a:lumOff val="80000"/>
                  </a:schemeClr>
                </a:gs>
              </a:gsLst>
            </a:gra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8544" y="3521738"/>
              <a:ext cx="3238256" cy="3015697"/>
            </a:xfrm>
            <a:prstGeom prst="rect">
              <a:avLst/>
            </a:prstGeom>
          </p:spPr>
        </p:pic>
      </p:grpSp>
      <p:sp>
        <p:nvSpPr>
          <p:cNvPr id="9" name="TextBox 8"/>
          <p:cNvSpPr txBox="1"/>
          <p:nvPr/>
        </p:nvSpPr>
        <p:spPr>
          <a:xfrm>
            <a:off x="990600" y="5704458"/>
            <a:ext cx="5346335" cy="1323439"/>
          </a:xfrm>
          <a:prstGeom prst="rect">
            <a:avLst/>
          </a:prstGeom>
          <a:noFill/>
        </p:spPr>
        <p:txBody>
          <a:bodyPr wrap="none" rtlCol="0">
            <a:spAutoFit/>
          </a:bodyPr>
          <a:lstStyle/>
          <a:p>
            <a:r>
              <a:rPr lang="en-US" sz="1600" dirty="0">
                <a:latin typeface="Consolas" panose="020B0609020204030204" pitchFamily="49" charset="0"/>
                <a:cs typeface="Consolas" panose="020B0609020204030204" pitchFamily="49" charset="0"/>
              </a:rPr>
              <a:t>module </a:t>
            </a:r>
            <a:r>
              <a:rPr lang="en-US" sz="1600" dirty="0" err="1">
                <a:latin typeface="Consolas" panose="020B0609020204030204" pitchFamily="49" charset="0"/>
                <a:cs typeface="Consolas" panose="020B0609020204030204" pitchFamily="49" charset="0"/>
              </a:rPr>
              <a:t>TicTacToe</a:t>
            </a:r>
            <a:r>
              <a:rPr lang="en-US" sz="1600" dirty="0">
                <a:latin typeface="Consolas" panose="020B0609020204030204" pitchFamily="49" charset="0"/>
                <a:cs typeface="Consolas" panose="020B0609020204030204" pitchFamily="49" charset="0"/>
              </a:rPr>
              <a:t>(</a:t>
            </a:r>
            <a:r>
              <a:rPr lang="en-US" sz="1600" dirty="0" err="1">
                <a:latin typeface="Consolas" panose="020B0609020204030204" pitchFamily="49" charset="0"/>
                <a:cs typeface="Consolas" panose="020B0609020204030204" pitchFamily="49" charset="0"/>
              </a:rPr>
              <a:t>xin</a:t>
            </a:r>
            <a:r>
              <a:rPr lang="en-US" sz="1600" dirty="0">
                <a:latin typeface="Consolas" panose="020B0609020204030204" pitchFamily="49" charset="0"/>
                <a:cs typeface="Consolas" panose="020B0609020204030204" pitchFamily="49" charset="0"/>
              </a:rPr>
              <a:t>, </a:t>
            </a:r>
            <a:r>
              <a:rPr lang="en-US" sz="1600" dirty="0" err="1">
                <a:latin typeface="Consolas" panose="020B0609020204030204" pitchFamily="49" charset="0"/>
                <a:cs typeface="Consolas" panose="020B0609020204030204" pitchFamily="49" charset="0"/>
              </a:rPr>
              <a:t>oin</a:t>
            </a:r>
            <a:r>
              <a:rPr lang="en-US" sz="1600" dirty="0">
                <a:latin typeface="Consolas" panose="020B0609020204030204" pitchFamily="49" charset="0"/>
                <a:cs typeface="Consolas" panose="020B0609020204030204" pitchFamily="49" charset="0"/>
              </a:rPr>
              <a:t>, </a:t>
            </a:r>
            <a:r>
              <a:rPr lang="en-US" sz="1600" dirty="0" err="1">
                <a:latin typeface="Consolas" panose="020B0609020204030204" pitchFamily="49" charset="0"/>
                <a:cs typeface="Consolas" panose="020B0609020204030204" pitchFamily="49" charset="0"/>
              </a:rPr>
              <a:t>oout</a:t>
            </a:r>
            <a:r>
              <a:rPr lang="en-US" sz="1600" dirty="0">
                <a:latin typeface="Consolas" panose="020B0609020204030204" pitchFamily="49" charset="0"/>
                <a:cs typeface="Consolas" panose="020B0609020204030204" pitchFamily="49" charset="0"/>
              </a:rPr>
              <a:t>) ; </a:t>
            </a:r>
          </a:p>
          <a:p>
            <a:r>
              <a:rPr lang="en-US" sz="1600" dirty="0">
                <a:latin typeface="Consolas" panose="020B0609020204030204" pitchFamily="49" charset="0"/>
                <a:cs typeface="Consolas" panose="020B0609020204030204" pitchFamily="49" charset="0"/>
              </a:rPr>
              <a:t>…</a:t>
            </a:r>
          </a:p>
          <a:p>
            <a:r>
              <a:rPr lang="en-US" sz="1600" dirty="0">
                <a:latin typeface="Consolas" panose="020B0609020204030204" pitchFamily="49" charset="0"/>
                <a:cs typeface="Consolas" panose="020B0609020204030204" pitchFamily="49" charset="0"/>
              </a:rPr>
              <a:t>  </a:t>
            </a:r>
            <a:r>
              <a:rPr lang="en-US" sz="1600" b="1" dirty="0" err="1">
                <a:solidFill>
                  <a:schemeClr val="accent1">
                    <a:lumMod val="75000"/>
                  </a:schemeClr>
                </a:solidFill>
                <a:latin typeface="Consolas" panose="020B0609020204030204" pitchFamily="49" charset="0"/>
                <a:cs typeface="Consolas" panose="020B0609020204030204" pitchFamily="49" charset="0"/>
              </a:rPr>
              <a:t>TwoInArray</a:t>
            </a:r>
            <a:r>
              <a:rPr lang="en-US" sz="1600" dirty="0">
                <a:solidFill>
                  <a:schemeClr val="accent1">
                    <a:lumMod val="75000"/>
                  </a:schemeClr>
                </a:solidFill>
                <a:latin typeface="Consolas" panose="020B0609020204030204" pitchFamily="49" charset="0"/>
                <a:cs typeface="Consolas" panose="020B0609020204030204" pitchFamily="49" charset="0"/>
              </a:rPr>
              <a:t> </a:t>
            </a:r>
            <a:r>
              <a:rPr lang="en-US" sz="1600" dirty="0" err="1">
                <a:solidFill>
                  <a:srgbClr val="FF0000"/>
                </a:solidFill>
                <a:latin typeface="Consolas" panose="020B0609020204030204" pitchFamily="49" charset="0"/>
                <a:cs typeface="Consolas" panose="020B0609020204030204" pitchFamily="49" charset="0"/>
              </a:rPr>
              <a:t>winx</a:t>
            </a:r>
            <a:r>
              <a:rPr lang="en-US" sz="1600" dirty="0">
                <a:latin typeface="Consolas" panose="020B0609020204030204" pitchFamily="49" charset="0"/>
                <a:cs typeface="Consolas" panose="020B0609020204030204" pitchFamily="49" charset="0"/>
              </a:rPr>
              <a:t>(</a:t>
            </a:r>
            <a:r>
              <a:rPr lang="en-US" sz="1600" dirty="0" err="1">
                <a:latin typeface="Consolas" panose="020B0609020204030204" pitchFamily="49" charset="0"/>
                <a:cs typeface="Consolas" panose="020B0609020204030204" pitchFamily="49" charset="0"/>
              </a:rPr>
              <a:t>oin</a:t>
            </a:r>
            <a:r>
              <a:rPr lang="en-US" sz="1600" dirty="0">
                <a:latin typeface="Consolas" panose="020B0609020204030204" pitchFamily="49" charset="0"/>
                <a:cs typeface="Consolas" panose="020B0609020204030204" pitchFamily="49" charset="0"/>
              </a:rPr>
              <a:t>, </a:t>
            </a:r>
            <a:r>
              <a:rPr lang="en-US" sz="1600" dirty="0" err="1">
                <a:latin typeface="Consolas" panose="020B0609020204030204" pitchFamily="49" charset="0"/>
                <a:cs typeface="Consolas" panose="020B0609020204030204" pitchFamily="49" charset="0"/>
              </a:rPr>
              <a:t>xin</a:t>
            </a:r>
            <a:r>
              <a:rPr lang="en-US" sz="1600" dirty="0">
                <a:latin typeface="Consolas" panose="020B0609020204030204" pitchFamily="49" charset="0"/>
                <a:cs typeface="Consolas" panose="020B0609020204030204" pitchFamily="49" charset="0"/>
              </a:rPr>
              <a:t>, win) ;           </a:t>
            </a:r>
          </a:p>
          <a:p>
            <a:r>
              <a:rPr lang="en-US" sz="1600" dirty="0">
                <a:latin typeface="Consolas" panose="020B0609020204030204" pitchFamily="49" charset="0"/>
                <a:cs typeface="Consolas" panose="020B0609020204030204" pitchFamily="49" charset="0"/>
              </a:rPr>
              <a:t>  </a:t>
            </a:r>
            <a:r>
              <a:rPr lang="en-US" sz="1600" b="1" dirty="0" err="1">
                <a:solidFill>
                  <a:schemeClr val="accent1">
                    <a:lumMod val="75000"/>
                  </a:schemeClr>
                </a:solidFill>
                <a:latin typeface="Consolas" panose="020B0609020204030204" pitchFamily="49" charset="0"/>
                <a:cs typeface="Consolas" panose="020B0609020204030204" pitchFamily="49" charset="0"/>
              </a:rPr>
              <a:t>TwoInArray</a:t>
            </a:r>
            <a:r>
              <a:rPr lang="en-US" sz="1600" dirty="0">
                <a:solidFill>
                  <a:schemeClr val="accent1">
                    <a:lumMod val="75000"/>
                  </a:schemeClr>
                </a:solidFill>
                <a:latin typeface="Consolas" panose="020B0609020204030204" pitchFamily="49" charset="0"/>
                <a:cs typeface="Consolas" panose="020B0609020204030204" pitchFamily="49" charset="0"/>
              </a:rPr>
              <a:t> </a:t>
            </a:r>
            <a:r>
              <a:rPr lang="en-US" sz="1600" dirty="0" err="1">
                <a:solidFill>
                  <a:srgbClr val="008000"/>
                </a:solidFill>
                <a:latin typeface="Consolas" panose="020B0609020204030204" pitchFamily="49" charset="0"/>
                <a:cs typeface="Consolas" panose="020B0609020204030204" pitchFamily="49" charset="0"/>
              </a:rPr>
              <a:t>blockx</a:t>
            </a:r>
            <a:r>
              <a:rPr lang="en-US" sz="1600" dirty="0">
                <a:latin typeface="Consolas" panose="020B0609020204030204" pitchFamily="49" charset="0"/>
                <a:cs typeface="Consolas" panose="020B0609020204030204" pitchFamily="49" charset="0"/>
              </a:rPr>
              <a:t>(</a:t>
            </a:r>
            <a:r>
              <a:rPr lang="en-US" sz="1600" dirty="0" err="1">
                <a:latin typeface="Consolas" panose="020B0609020204030204" pitchFamily="49" charset="0"/>
                <a:cs typeface="Consolas" panose="020B0609020204030204" pitchFamily="49" charset="0"/>
              </a:rPr>
              <a:t>xin</a:t>
            </a:r>
            <a:r>
              <a:rPr lang="en-US" sz="1600" dirty="0">
                <a:latin typeface="Consolas" panose="020B0609020204030204" pitchFamily="49" charset="0"/>
                <a:cs typeface="Consolas" panose="020B0609020204030204" pitchFamily="49" charset="0"/>
              </a:rPr>
              <a:t>, </a:t>
            </a:r>
            <a:r>
              <a:rPr lang="en-US" sz="1600" dirty="0" err="1">
                <a:latin typeface="Consolas" panose="020B0609020204030204" pitchFamily="49" charset="0"/>
                <a:cs typeface="Consolas" panose="020B0609020204030204" pitchFamily="49" charset="0"/>
              </a:rPr>
              <a:t>oin</a:t>
            </a:r>
            <a:r>
              <a:rPr lang="en-US" sz="1600" dirty="0">
                <a:latin typeface="Consolas" panose="020B0609020204030204" pitchFamily="49" charset="0"/>
                <a:cs typeface="Consolas" panose="020B0609020204030204" pitchFamily="49" charset="0"/>
              </a:rPr>
              <a:t>, block) ;       </a:t>
            </a:r>
          </a:p>
          <a:p>
            <a:endParaRPr lang="en-US" sz="1600" dirty="0">
              <a:latin typeface="Consolas" panose="020B0609020204030204" pitchFamily="49" charset="0"/>
              <a:cs typeface="Consolas" panose="020B0609020204030204" pitchFamily="49" charset="0"/>
            </a:endParaRPr>
          </a:p>
        </p:txBody>
      </p:sp>
      <p:cxnSp>
        <p:nvCxnSpPr>
          <p:cNvPr id="20" name="Straight Arrow Connector 19"/>
          <p:cNvCxnSpPr/>
          <p:nvPr/>
        </p:nvCxnSpPr>
        <p:spPr>
          <a:xfrm>
            <a:off x="2842042" y="1621335"/>
            <a:ext cx="221022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184440" y="1755422"/>
            <a:ext cx="1184042" cy="369332"/>
          </a:xfrm>
          <a:prstGeom prst="rect">
            <a:avLst/>
          </a:prstGeom>
          <a:noFill/>
        </p:spPr>
        <p:txBody>
          <a:bodyPr wrap="none" rtlCol="0">
            <a:spAutoFit/>
          </a:bodyPr>
          <a:lstStyle/>
          <a:p>
            <a:r>
              <a:rPr lang="en-US" dirty="0"/>
              <a:t>Instantiate</a:t>
            </a:r>
          </a:p>
        </p:txBody>
      </p:sp>
      <p:grpSp>
        <p:nvGrpSpPr>
          <p:cNvPr id="26" name="Group 25"/>
          <p:cNvGrpSpPr/>
          <p:nvPr/>
        </p:nvGrpSpPr>
        <p:grpSpPr>
          <a:xfrm>
            <a:off x="1861483" y="4766813"/>
            <a:ext cx="998655" cy="937645"/>
            <a:chOff x="1835362" y="4766813"/>
            <a:chExt cx="998655" cy="1130082"/>
          </a:xfrm>
        </p:grpSpPr>
        <p:cxnSp>
          <p:nvCxnSpPr>
            <p:cNvPr id="11" name="Straight Arrow Connector 10"/>
            <p:cNvCxnSpPr/>
            <p:nvPr/>
          </p:nvCxnSpPr>
          <p:spPr>
            <a:xfrm>
              <a:off x="1835362" y="4766813"/>
              <a:ext cx="858761" cy="11300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360811" y="5042649"/>
              <a:ext cx="473206" cy="461665"/>
            </a:xfrm>
            <a:prstGeom prst="rect">
              <a:avLst/>
            </a:prstGeom>
            <a:noFill/>
          </p:spPr>
          <p:txBody>
            <a:bodyPr wrap="none" rtlCol="0">
              <a:spAutoFit/>
            </a:bodyPr>
            <a:lstStyle/>
            <a:p>
              <a:r>
                <a:rPr lang="en-US" sz="2400" dirty="0">
                  <a:solidFill>
                    <a:schemeClr val="accent1">
                      <a:lumMod val="75000"/>
                    </a:schemeClr>
                  </a:solidFill>
                </a:rPr>
                <a:t>2x</a:t>
              </a:r>
            </a:p>
          </p:txBody>
        </p:sp>
      </p:grpSp>
      <p:pic>
        <p:nvPicPr>
          <p:cNvPr id="30" name="Picture 29"/>
          <p:cNvPicPr>
            <a:picLocks noChangeAspect="1"/>
          </p:cNvPicPr>
          <p:nvPr/>
        </p:nvPicPr>
        <p:blipFill>
          <a:blip r:embed="rId4"/>
          <a:stretch>
            <a:fillRect/>
          </a:stretch>
        </p:blipFill>
        <p:spPr>
          <a:xfrm>
            <a:off x="195593" y="635589"/>
            <a:ext cx="2407111" cy="2162579"/>
          </a:xfrm>
          <a:prstGeom prst="rect">
            <a:avLst/>
          </a:prstGeom>
        </p:spPr>
      </p:pic>
      <p:sp>
        <p:nvSpPr>
          <p:cNvPr id="3" name="TextBox 2"/>
          <p:cNvSpPr txBox="1"/>
          <p:nvPr/>
        </p:nvSpPr>
        <p:spPr>
          <a:xfrm>
            <a:off x="304800" y="3187456"/>
            <a:ext cx="3652218" cy="400110"/>
          </a:xfrm>
          <a:prstGeom prst="rect">
            <a:avLst/>
          </a:prstGeom>
          <a:noFill/>
        </p:spPr>
        <p:txBody>
          <a:bodyPr wrap="none" rtlCol="0">
            <a:spAutoFit/>
          </a:bodyPr>
          <a:lstStyle/>
          <a:p>
            <a:r>
              <a:rPr lang="en-US" sz="2000" dirty="0">
                <a:solidFill>
                  <a:srgbClr val="0000FF"/>
                </a:solidFill>
              </a:rPr>
              <a:t>Tic-tac-toe example (Dally §9.4)…</a:t>
            </a:r>
          </a:p>
        </p:txBody>
      </p:sp>
      <p:sp>
        <p:nvSpPr>
          <p:cNvPr id="4" name="Slide Number Placeholder 3"/>
          <p:cNvSpPr>
            <a:spLocks noGrp="1"/>
          </p:cNvSpPr>
          <p:nvPr>
            <p:ph type="sldNum" sz="quarter" idx="12"/>
          </p:nvPr>
        </p:nvSpPr>
        <p:spPr/>
        <p:txBody>
          <a:bodyPr/>
          <a:lstStyle/>
          <a:p>
            <a:fld id="{91428E00-80DD-2147-9602-1B9AC9547B01}" type="slidenum">
              <a:rPr lang="en-US" smtClean="0"/>
              <a:t>73</a:t>
            </a:fld>
            <a:endParaRPr lang="en-US"/>
          </a:p>
        </p:txBody>
      </p:sp>
    </p:spTree>
    <p:extLst>
      <p:ext uri="{BB962C8B-B14F-4D97-AF65-F5344CB8AC3E}">
        <p14:creationId xmlns:p14="http://schemas.microsoft.com/office/powerpoint/2010/main" val="200650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sz="3600" dirty="0"/>
              <a:t>Consider a REALLY simple example</a:t>
            </a:r>
            <a:endParaRPr lang="en-CA" altLang="en-US" sz="3600" dirty="0"/>
          </a:p>
        </p:txBody>
      </p:sp>
      <p:sp>
        <p:nvSpPr>
          <p:cNvPr id="19459" name="Text Box 4"/>
          <p:cNvSpPr txBox="1">
            <a:spLocks noChangeArrowheads="1"/>
          </p:cNvSpPr>
          <p:nvPr/>
        </p:nvSpPr>
        <p:spPr bwMode="auto">
          <a:xfrm>
            <a:off x="2051050" y="1268413"/>
            <a:ext cx="3889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2000"/>
              <a:t>Consider the following example:</a:t>
            </a:r>
            <a:endParaRPr lang="en-CA" altLang="en-US" sz="2000"/>
          </a:p>
        </p:txBody>
      </p:sp>
      <p:pic>
        <p:nvPicPr>
          <p:cNvPr id="19460"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68363" y="1268413"/>
            <a:ext cx="4876800" cy="885825"/>
          </a:xfrm>
          <a:noFill/>
        </p:spPr>
      </p:pic>
      <p:grpSp>
        <p:nvGrpSpPr>
          <p:cNvPr id="2" name="Group 14"/>
          <p:cNvGrpSpPr>
            <a:grpSpLocks/>
          </p:cNvGrpSpPr>
          <p:nvPr/>
        </p:nvGrpSpPr>
        <p:grpSpPr bwMode="auto">
          <a:xfrm>
            <a:off x="541338" y="2590800"/>
            <a:ext cx="8064500" cy="3467100"/>
            <a:chOff x="341" y="1632"/>
            <a:chExt cx="5080" cy="2184"/>
          </a:xfrm>
        </p:grpSpPr>
        <p:sp>
          <p:nvSpPr>
            <p:cNvPr id="19467" name="Text Box 7"/>
            <p:cNvSpPr txBox="1">
              <a:spLocks noChangeArrowheads="1"/>
            </p:cNvSpPr>
            <p:nvPr/>
          </p:nvSpPr>
          <p:spPr bwMode="auto">
            <a:xfrm>
              <a:off x="386" y="1632"/>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19468" name="Text Box 8"/>
            <p:cNvSpPr txBox="1">
              <a:spLocks noChangeArrowheads="1"/>
            </p:cNvSpPr>
            <p:nvPr/>
          </p:nvSpPr>
          <p:spPr bwMode="auto">
            <a:xfrm>
              <a:off x="432" y="1632"/>
              <a:ext cx="498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2000" dirty="0">
                  <a:cs typeface="Arial" panose="020B0604020202020204" pitchFamily="34" charset="0"/>
                </a:rPr>
                <a:t>We can express each gate as a module:</a:t>
              </a:r>
              <a:endParaRPr lang="en-CA" altLang="en-US" sz="2000" dirty="0">
                <a:cs typeface="Arial" panose="020B0604020202020204" pitchFamily="34" charset="0"/>
              </a:endParaRPr>
            </a:p>
          </p:txBody>
        </p:sp>
        <p:sp>
          <p:nvSpPr>
            <p:cNvPr id="19469" name="Text Box 10"/>
            <p:cNvSpPr txBox="1">
              <a:spLocks noChangeArrowheads="1"/>
            </p:cNvSpPr>
            <p:nvPr/>
          </p:nvSpPr>
          <p:spPr bwMode="auto">
            <a:xfrm>
              <a:off x="341" y="2040"/>
              <a:ext cx="2107"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b="1" dirty="0">
                  <a:solidFill>
                    <a:srgbClr val="C00000"/>
                  </a:solidFill>
                  <a:latin typeface="Consolas" panose="020B0609020204030204" pitchFamily="49" charset="0"/>
                  <a:cs typeface="Consolas" panose="020B0609020204030204" pitchFamily="49" charset="0"/>
                </a:rPr>
                <a:t>module</a:t>
              </a:r>
              <a:r>
                <a:rPr lang="en-US" altLang="en-US" dirty="0">
                  <a:solidFill>
                    <a:srgbClr val="0000FF"/>
                  </a:solidFill>
                  <a:latin typeface="Consolas" panose="020B0609020204030204" pitchFamily="49" charset="0"/>
                  <a:cs typeface="Consolas" panose="020B0609020204030204" pitchFamily="49" charset="0"/>
                </a:rPr>
                <a:t> </a:t>
              </a:r>
              <a:r>
                <a:rPr lang="en-US" altLang="en-US" dirty="0">
                  <a:latin typeface="Consolas" panose="020B0609020204030204" pitchFamily="49" charset="0"/>
                  <a:cs typeface="Consolas" panose="020B0609020204030204" pitchFamily="49" charset="0"/>
                </a:rPr>
                <a:t>NAND_GATE</a:t>
              </a:r>
              <a:r>
                <a:rPr lang="en-US" altLang="en-US" dirty="0">
                  <a:solidFill>
                    <a:srgbClr val="0000FF"/>
                  </a:solidFill>
                  <a:latin typeface="Consolas" panose="020B0609020204030204" pitchFamily="49" charset="0"/>
                  <a:cs typeface="Consolas" panose="020B0609020204030204" pitchFamily="49" charset="0"/>
                </a:rPr>
                <a:t>(</a:t>
              </a:r>
              <a:r>
                <a:rPr lang="en-US" altLang="en-US" dirty="0">
                  <a:latin typeface="Consolas" panose="020B0609020204030204" pitchFamily="49" charset="0"/>
                  <a:cs typeface="Consolas" panose="020B0609020204030204" pitchFamily="49" charset="0"/>
                </a:rPr>
                <a:t>A</a:t>
              </a:r>
              <a:r>
                <a:rPr lang="en-US" altLang="en-US" dirty="0">
                  <a:solidFill>
                    <a:srgbClr val="0000FF"/>
                  </a:solidFill>
                  <a:latin typeface="Consolas" panose="020B0609020204030204" pitchFamily="49" charset="0"/>
                  <a:cs typeface="Consolas" panose="020B0609020204030204" pitchFamily="49" charset="0"/>
                </a:rPr>
                <a:t>,</a:t>
              </a:r>
              <a:r>
                <a:rPr lang="en-US" altLang="en-US" dirty="0">
                  <a:latin typeface="Consolas" panose="020B0609020204030204" pitchFamily="49" charset="0"/>
                  <a:cs typeface="Consolas" panose="020B0609020204030204" pitchFamily="49" charset="0"/>
                </a:rPr>
                <a:t>B</a:t>
              </a:r>
              <a:r>
                <a:rPr lang="en-US" altLang="en-US" dirty="0">
                  <a:solidFill>
                    <a:srgbClr val="0000FF"/>
                  </a:solidFill>
                  <a:latin typeface="Consolas" panose="020B0609020204030204" pitchFamily="49" charset="0"/>
                  <a:cs typeface="Consolas" panose="020B0609020204030204" pitchFamily="49" charset="0"/>
                </a:rPr>
                <a:t>,</a:t>
              </a:r>
              <a:r>
                <a:rPr lang="en-US" altLang="en-US" dirty="0">
                  <a:latin typeface="Consolas" panose="020B0609020204030204" pitchFamily="49" charset="0"/>
                  <a:cs typeface="Consolas" panose="020B0609020204030204" pitchFamily="49" charset="0"/>
                </a:rPr>
                <a:t>Z</a:t>
              </a:r>
              <a:r>
                <a:rPr lang="en-US" altLang="en-US" dirty="0">
                  <a:solidFill>
                    <a:srgbClr val="0000FF"/>
                  </a:solidFill>
                  <a:latin typeface="Consolas" panose="020B0609020204030204" pitchFamily="49" charset="0"/>
                  <a:cs typeface="Consolas" panose="020B0609020204030204" pitchFamily="49" charset="0"/>
                </a:rPr>
                <a:t>);</a:t>
              </a:r>
            </a:p>
            <a:p>
              <a:pPr eaLnBrk="1" hangingPunct="1"/>
              <a:r>
                <a:rPr lang="en-US" altLang="en-US" b="1" dirty="0">
                  <a:solidFill>
                    <a:srgbClr val="C00000"/>
                  </a:solidFill>
                  <a:latin typeface="Consolas" panose="020B0609020204030204" pitchFamily="49" charset="0"/>
                  <a:cs typeface="Consolas" panose="020B0609020204030204" pitchFamily="49" charset="0"/>
                </a:rPr>
                <a:t>  input</a:t>
              </a:r>
              <a:r>
                <a:rPr lang="en-US" altLang="en-US" dirty="0">
                  <a:solidFill>
                    <a:srgbClr val="C00000"/>
                  </a:solidFill>
                  <a:latin typeface="Consolas" panose="020B0609020204030204" pitchFamily="49" charset="0"/>
                  <a:cs typeface="Consolas" panose="020B0609020204030204" pitchFamily="49" charset="0"/>
                </a:rPr>
                <a:t> </a:t>
              </a:r>
              <a:r>
                <a:rPr lang="en-US" altLang="en-US" dirty="0">
                  <a:latin typeface="Consolas" panose="020B0609020204030204" pitchFamily="49" charset="0"/>
                  <a:cs typeface="Consolas" panose="020B0609020204030204" pitchFamily="49" charset="0"/>
                </a:rPr>
                <a:t>A</a:t>
              </a:r>
              <a:r>
                <a:rPr lang="en-US" altLang="en-US" dirty="0">
                  <a:solidFill>
                    <a:srgbClr val="0000FF"/>
                  </a:solidFill>
                  <a:latin typeface="Consolas" panose="020B0609020204030204" pitchFamily="49" charset="0"/>
                  <a:cs typeface="Consolas" panose="020B0609020204030204" pitchFamily="49" charset="0"/>
                </a:rPr>
                <a:t>,</a:t>
              </a:r>
              <a:r>
                <a:rPr lang="en-US" altLang="en-US" dirty="0">
                  <a:latin typeface="Consolas" panose="020B0609020204030204" pitchFamily="49" charset="0"/>
                  <a:cs typeface="Consolas" panose="020B0609020204030204" pitchFamily="49" charset="0"/>
                </a:rPr>
                <a:t> B </a:t>
              </a:r>
              <a:r>
                <a:rPr lang="en-US" altLang="en-US" dirty="0">
                  <a:solidFill>
                    <a:srgbClr val="0000FF"/>
                  </a:solidFill>
                  <a:latin typeface="Consolas" panose="020B0609020204030204" pitchFamily="49" charset="0"/>
                  <a:cs typeface="Consolas" panose="020B0609020204030204" pitchFamily="49" charset="0"/>
                </a:rPr>
                <a:t>;</a:t>
              </a:r>
            </a:p>
            <a:p>
              <a:pPr eaLnBrk="1" hangingPunct="1"/>
              <a:r>
                <a:rPr lang="en-US" altLang="en-US" b="1" dirty="0">
                  <a:solidFill>
                    <a:srgbClr val="C00000"/>
                  </a:solidFill>
                  <a:latin typeface="Consolas" panose="020B0609020204030204" pitchFamily="49" charset="0"/>
                  <a:cs typeface="Consolas" panose="020B0609020204030204" pitchFamily="49" charset="0"/>
                </a:rPr>
                <a:t>  output</a:t>
              </a:r>
              <a:r>
                <a:rPr lang="en-US" altLang="en-US" dirty="0">
                  <a:solidFill>
                    <a:srgbClr val="C00000"/>
                  </a:solidFill>
                  <a:latin typeface="Consolas" panose="020B0609020204030204" pitchFamily="49" charset="0"/>
                  <a:cs typeface="Consolas" panose="020B0609020204030204" pitchFamily="49" charset="0"/>
                </a:rPr>
                <a:t> </a:t>
              </a:r>
              <a:r>
                <a:rPr lang="en-US" altLang="en-US" dirty="0">
                  <a:latin typeface="Consolas" panose="020B0609020204030204" pitchFamily="49" charset="0"/>
                  <a:cs typeface="Consolas" panose="020B0609020204030204" pitchFamily="49" charset="0"/>
                </a:rPr>
                <a:t>Z </a:t>
              </a:r>
              <a:r>
                <a:rPr lang="en-US" altLang="en-US" dirty="0">
                  <a:solidFill>
                    <a:srgbClr val="0000FF"/>
                  </a:solidFill>
                  <a:latin typeface="Consolas" panose="020B0609020204030204" pitchFamily="49" charset="0"/>
                  <a:cs typeface="Consolas" panose="020B0609020204030204" pitchFamily="49" charset="0"/>
                </a:rPr>
                <a:t>;</a:t>
              </a:r>
            </a:p>
            <a:p>
              <a:pPr eaLnBrk="1" hangingPunct="1"/>
              <a:r>
                <a:rPr lang="en-US" altLang="en-US" b="1" dirty="0">
                  <a:solidFill>
                    <a:srgbClr val="C00000"/>
                  </a:solidFill>
                  <a:latin typeface="Consolas" panose="020B0609020204030204" pitchFamily="49" charset="0"/>
                  <a:cs typeface="Consolas" panose="020B0609020204030204" pitchFamily="49" charset="0"/>
                </a:rPr>
                <a:t>  assign</a:t>
              </a:r>
              <a:r>
                <a:rPr lang="en-US" altLang="en-US" dirty="0">
                  <a:solidFill>
                    <a:srgbClr val="C00000"/>
                  </a:solidFill>
                  <a:latin typeface="Consolas" panose="020B0609020204030204" pitchFamily="49" charset="0"/>
                  <a:cs typeface="Consolas" panose="020B0609020204030204" pitchFamily="49" charset="0"/>
                </a:rPr>
                <a:t> </a:t>
              </a:r>
              <a:r>
                <a:rPr lang="en-US" altLang="en-US" dirty="0">
                  <a:latin typeface="Consolas" panose="020B0609020204030204" pitchFamily="49" charset="0"/>
                  <a:cs typeface="Consolas" panose="020B0609020204030204" pitchFamily="49" charset="0"/>
                </a:rPr>
                <a:t>Z </a:t>
              </a:r>
              <a:r>
                <a:rPr lang="en-US" altLang="en-US" dirty="0">
                  <a:solidFill>
                    <a:srgbClr val="0000FF"/>
                  </a:solidFill>
                  <a:latin typeface="Consolas" panose="020B0609020204030204" pitchFamily="49" charset="0"/>
                  <a:cs typeface="Consolas" panose="020B0609020204030204" pitchFamily="49" charset="0"/>
                </a:rPr>
                <a:t>=</a:t>
              </a:r>
              <a:r>
                <a:rPr lang="en-US" altLang="en-US" dirty="0">
                  <a:latin typeface="Consolas" panose="020B0609020204030204" pitchFamily="49" charset="0"/>
                  <a:cs typeface="Consolas" panose="020B0609020204030204" pitchFamily="49" charset="0"/>
                </a:rPr>
                <a:t> </a:t>
              </a:r>
              <a:r>
                <a:rPr lang="en-US" altLang="en-US" dirty="0">
                  <a:solidFill>
                    <a:srgbClr val="0000FF"/>
                  </a:solidFill>
                  <a:latin typeface="Consolas" panose="020B0609020204030204" pitchFamily="49" charset="0"/>
                  <a:cs typeface="Consolas" panose="020B0609020204030204" pitchFamily="49" charset="0"/>
                </a:rPr>
                <a:t>~(</a:t>
              </a:r>
              <a:r>
                <a:rPr lang="en-US" altLang="en-US" dirty="0">
                  <a:latin typeface="Consolas" panose="020B0609020204030204" pitchFamily="49" charset="0"/>
                  <a:cs typeface="Consolas" panose="020B0609020204030204" pitchFamily="49" charset="0"/>
                </a:rPr>
                <a:t>A </a:t>
              </a:r>
              <a:r>
                <a:rPr lang="en-US" altLang="en-US" dirty="0">
                  <a:solidFill>
                    <a:srgbClr val="0000FF"/>
                  </a:solidFill>
                  <a:latin typeface="Consolas" panose="020B0609020204030204" pitchFamily="49" charset="0"/>
                  <a:cs typeface="Consolas" panose="020B0609020204030204" pitchFamily="49" charset="0"/>
                </a:rPr>
                <a:t>&amp;</a:t>
              </a:r>
              <a:r>
                <a:rPr lang="en-US" altLang="en-US" dirty="0">
                  <a:latin typeface="Consolas" panose="020B0609020204030204" pitchFamily="49" charset="0"/>
                  <a:cs typeface="Consolas" panose="020B0609020204030204" pitchFamily="49" charset="0"/>
                </a:rPr>
                <a:t> B</a:t>
              </a:r>
              <a:r>
                <a:rPr lang="en-US" altLang="en-US" dirty="0">
                  <a:solidFill>
                    <a:srgbClr val="0000FF"/>
                  </a:solidFill>
                  <a:latin typeface="Consolas" panose="020B0609020204030204" pitchFamily="49" charset="0"/>
                  <a:cs typeface="Consolas" panose="020B0609020204030204" pitchFamily="49" charset="0"/>
                </a:rPr>
                <a:t>);</a:t>
              </a:r>
            </a:p>
            <a:p>
              <a:pPr eaLnBrk="1" hangingPunct="1"/>
              <a:r>
                <a:rPr lang="en-US" altLang="en-US" b="1" dirty="0" err="1">
                  <a:solidFill>
                    <a:srgbClr val="C00000"/>
                  </a:solidFill>
                  <a:latin typeface="Consolas" panose="020B0609020204030204" pitchFamily="49" charset="0"/>
                  <a:cs typeface="Consolas" panose="020B0609020204030204" pitchFamily="49" charset="0"/>
                </a:rPr>
                <a:t>endmodule</a:t>
              </a:r>
              <a:endParaRPr lang="en-US" altLang="en-US" dirty="0">
                <a:latin typeface="Consolas" panose="020B0609020204030204" pitchFamily="49" charset="0"/>
                <a:cs typeface="Consolas" panose="020B0609020204030204" pitchFamily="49" charset="0"/>
              </a:endParaRPr>
            </a:p>
            <a:p>
              <a:pPr eaLnBrk="1" hangingPunct="1"/>
              <a:endParaRPr lang="en-CA" altLang="en-US" dirty="0">
                <a:latin typeface="Consolas" panose="020B0609020204030204" pitchFamily="49" charset="0"/>
                <a:cs typeface="Consolas" panose="020B0609020204030204" pitchFamily="49" charset="0"/>
              </a:endParaRPr>
            </a:p>
          </p:txBody>
        </p:sp>
        <p:sp>
          <p:nvSpPr>
            <p:cNvPr id="19470" name="Text Box 11"/>
            <p:cNvSpPr txBox="1">
              <a:spLocks noChangeArrowheads="1"/>
            </p:cNvSpPr>
            <p:nvPr/>
          </p:nvSpPr>
          <p:spPr bwMode="auto">
            <a:xfrm>
              <a:off x="2972" y="2040"/>
              <a:ext cx="2116" cy="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b="1" dirty="0">
                  <a:solidFill>
                    <a:srgbClr val="C00000"/>
                  </a:solidFill>
                  <a:latin typeface="Consolas" panose="020B0609020204030204" pitchFamily="49" charset="0"/>
                  <a:cs typeface="Consolas" panose="020B0609020204030204" pitchFamily="49" charset="0"/>
                </a:rPr>
                <a:t>module</a:t>
              </a:r>
              <a:r>
                <a:rPr lang="en-US" altLang="en-US" dirty="0">
                  <a:solidFill>
                    <a:srgbClr val="0000FF"/>
                  </a:solidFill>
                  <a:latin typeface="Consolas" panose="020B0609020204030204" pitchFamily="49" charset="0"/>
                  <a:cs typeface="Consolas" panose="020B0609020204030204" pitchFamily="49" charset="0"/>
                </a:rPr>
                <a:t> </a:t>
              </a:r>
              <a:r>
                <a:rPr lang="en-US" altLang="en-US" dirty="0">
                  <a:latin typeface="Consolas" panose="020B0609020204030204" pitchFamily="49" charset="0"/>
                  <a:cs typeface="Consolas" panose="020B0609020204030204" pitchFamily="49" charset="0"/>
                </a:rPr>
                <a:t>INV_GATE</a:t>
              </a:r>
              <a:r>
                <a:rPr lang="en-US" altLang="en-US" dirty="0">
                  <a:solidFill>
                    <a:srgbClr val="0000FF"/>
                  </a:solidFill>
                  <a:latin typeface="Consolas" panose="020B0609020204030204" pitchFamily="49" charset="0"/>
                  <a:cs typeface="Consolas" panose="020B0609020204030204" pitchFamily="49" charset="0"/>
                </a:rPr>
                <a:t>(</a:t>
              </a:r>
              <a:r>
                <a:rPr lang="en-US" altLang="en-US" dirty="0">
                  <a:latin typeface="Consolas" panose="020B0609020204030204" pitchFamily="49" charset="0"/>
                  <a:cs typeface="Consolas" panose="020B0609020204030204" pitchFamily="49" charset="0"/>
                </a:rPr>
                <a:t>A</a:t>
              </a:r>
              <a:r>
                <a:rPr lang="en-US" altLang="en-US" dirty="0">
                  <a:solidFill>
                    <a:srgbClr val="0000FF"/>
                  </a:solidFill>
                  <a:latin typeface="Consolas" panose="020B0609020204030204" pitchFamily="49" charset="0"/>
                  <a:cs typeface="Consolas" panose="020B0609020204030204" pitchFamily="49" charset="0"/>
                </a:rPr>
                <a:t>,</a:t>
              </a:r>
              <a:r>
                <a:rPr lang="en-US" altLang="en-US" dirty="0">
                  <a:latin typeface="Consolas" panose="020B0609020204030204" pitchFamily="49" charset="0"/>
                  <a:cs typeface="Consolas" panose="020B0609020204030204" pitchFamily="49" charset="0"/>
                </a:rPr>
                <a:t>Z </a:t>
              </a:r>
              <a:r>
                <a:rPr lang="en-US" altLang="en-US" dirty="0">
                  <a:solidFill>
                    <a:srgbClr val="0000FF"/>
                  </a:solidFill>
                  <a:latin typeface="Consolas" panose="020B0609020204030204" pitchFamily="49" charset="0"/>
                  <a:cs typeface="Consolas" panose="020B0609020204030204" pitchFamily="49" charset="0"/>
                </a:rPr>
                <a:t>);</a:t>
              </a:r>
            </a:p>
            <a:p>
              <a:pPr eaLnBrk="1" hangingPunct="1"/>
              <a:r>
                <a:rPr lang="en-US" altLang="en-US" b="1" dirty="0">
                  <a:solidFill>
                    <a:srgbClr val="C00000"/>
                  </a:solidFill>
                  <a:latin typeface="Consolas" panose="020B0609020204030204" pitchFamily="49" charset="0"/>
                  <a:cs typeface="Consolas" panose="020B0609020204030204" pitchFamily="49" charset="0"/>
                </a:rPr>
                <a:t>  input</a:t>
              </a:r>
              <a:r>
                <a:rPr lang="en-US" altLang="en-US" dirty="0">
                  <a:solidFill>
                    <a:srgbClr val="C00000"/>
                  </a:solidFill>
                  <a:latin typeface="Consolas" panose="020B0609020204030204" pitchFamily="49" charset="0"/>
                  <a:cs typeface="Consolas" panose="020B0609020204030204" pitchFamily="49" charset="0"/>
                </a:rPr>
                <a:t> </a:t>
              </a:r>
              <a:r>
                <a:rPr lang="en-US" altLang="en-US" dirty="0">
                  <a:latin typeface="Consolas" panose="020B0609020204030204" pitchFamily="49" charset="0"/>
                  <a:cs typeface="Consolas" panose="020B0609020204030204" pitchFamily="49" charset="0"/>
                </a:rPr>
                <a:t>A</a:t>
              </a:r>
              <a:r>
                <a:rPr lang="en-US" altLang="en-US" dirty="0">
                  <a:solidFill>
                    <a:srgbClr val="0000FF"/>
                  </a:solidFill>
                  <a:latin typeface="Consolas" panose="020B0609020204030204" pitchFamily="49" charset="0"/>
                  <a:cs typeface="Consolas" panose="020B0609020204030204" pitchFamily="49" charset="0"/>
                </a:rPr>
                <a:t>;</a:t>
              </a:r>
            </a:p>
            <a:p>
              <a:pPr eaLnBrk="1" hangingPunct="1"/>
              <a:r>
                <a:rPr lang="en-US" altLang="en-US" b="1" dirty="0">
                  <a:solidFill>
                    <a:srgbClr val="C00000"/>
                  </a:solidFill>
                  <a:latin typeface="Consolas" panose="020B0609020204030204" pitchFamily="49" charset="0"/>
                  <a:cs typeface="Consolas" panose="020B0609020204030204" pitchFamily="49" charset="0"/>
                </a:rPr>
                <a:t>  output</a:t>
              </a:r>
              <a:r>
                <a:rPr lang="en-US" altLang="en-US" dirty="0">
                  <a:solidFill>
                    <a:srgbClr val="C00000"/>
                  </a:solidFill>
                  <a:latin typeface="Consolas" panose="020B0609020204030204" pitchFamily="49" charset="0"/>
                  <a:cs typeface="Consolas" panose="020B0609020204030204" pitchFamily="49" charset="0"/>
                </a:rPr>
                <a:t> </a:t>
              </a:r>
              <a:r>
                <a:rPr lang="en-US" altLang="en-US" dirty="0">
                  <a:latin typeface="Consolas" panose="020B0609020204030204" pitchFamily="49" charset="0"/>
                  <a:cs typeface="Consolas" panose="020B0609020204030204" pitchFamily="49" charset="0"/>
                </a:rPr>
                <a:t>Z</a:t>
              </a:r>
              <a:r>
                <a:rPr lang="en-US" altLang="en-US" dirty="0">
                  <a:solidFill>
                    <a:srgbClr val="0000FF"/>
                  </a:solidFill>
                  <a:latin typeface="Consolas" panose="020B0609020204030204" pitchFamily="49" charset="0"/>
                  <a:cs typeface="Consolas" panose="020B0609020204030204" pitchFamily="49" charset="0"/>
                </a:rPr>
                <a:t>;</a:t>
              </a:r>
            </a:p>
            <a:p>
              <a:pPr eaLnBrk="1" hangingPunct="1"/>
              <a:r>
                <a:rPr lang="en-US" altLang="en-US" dirty="0">
                  <a:latin typeface="Consolas" panose="020B0609020204030204" pitchFamily="49" charset="0"/>
                  <a:cs typeface="Consolas" panose="020B0609020204030204" pitchFamily="49" charset="0"/>
                </a:rPr>
                <a:t>  </a:t>
              </a:r>
              <a:r>
                <a:rPr lang="en-US" altLang="en-US" b="1" dirty="0">
                  <a:solidFill>
                    <a:srgbClr val="C00000"/>
                  </a:solidFill>
                  <a:latin typeface="Consolas" panose="020B0609020204030204" pitchFamily="49" charset="0"/>
                  <a:cs typeface="Consolas" panose="020B0609020204030204" pitchFamily="49" charset="0"/>
                </a:rPr>
                <a:t>assign</a:t>
              </a:r>
              <a:r>
                <a:rPr lang="en-US" altLang="en-US" dirty="0">
                  <a:solidFill>
                    <a:srgbClr val="C00000"/>
                  </a:solidFill>
                  <a:latin typeface="Consolas" panose="020B0609020204030204" pitchFamily="49" charset="0"/>
                  <a:cs typeface="Consolas" panose="020B0609020204030204" pitchFamily="49" charset="0"/>
                </a:rPr>
                <a:t> </a:t>
              </a:r>
              <a:r>
                <a:rPr lang="en-US" altLang="en-US" dirty="0">
                  <a:latin typeface="Consolas" panose="020B0609020204030204" pitchFamily="49" charset="0"/>
                  <a:cs typeface="Consolas" panose="020B0609020204030204" pitchFamily="49" charset="0"/>
                </a:rPr>
                <a:t>Z </a:t>
              </a:r>
              <a:r>
                <a:rPr lang="en-US" altLang="en-US" dirty="0">
                  <a:solidFill>
                    <a:srgbClr val="0000FF"/>
                  </a:solidFill>
                  <a:latin typeface="Consolas" panose="020B0609020204030204" pitchFamily="49" charset="0"/>
                  <a:cs typeface="Consolas" panose="020B0609020204030204" pitchFamily="49" charset="0"/>
                </a:rPr>
                <a:t>= ~</a:t>
              </a:r>
              <a:r>
                <a:rPr lang="en-US" altLang="en-US" dirty="0">
                  <a:latin typeface="Consolas" panose="020B0609020204030204" pitchFamily="49" charset="0"/>
                  <a:cs typeface="Consolas" panose="020B0609020204030204" pitchFamily="49" charset="0"/>
                </a:rPr>
                <a:t>A</a:t>
              </a:r>
              <a:r>
                <a:rPr lang="en-US" altLang="en-US" dirty="0">
                  <a:solidFill>
                    <a:srgbClr val="0000FF"/>
                  </a:solidFill>
                  <a:latin typeface="Consolas" panose="020B0609020204030204" pitchFamily="49" charset="0"/>
                  <a:cs typeface="Consolas" panose="020B0609020204030204" pitchFamily="49" charset="0"/>
                </a:rPr>
                <a:t>;</a:t>
              </a:r>
            </a:p>
            <a:p>
              <a:pPr eaLnBrk="1" hangingPunct="1"/>
              <a:r>
                <a:rPr lang="en-US" altLang="en-US" b="1" dirty="0" err="1">
                  <a:solidFill>
                    <a:srgbClr val="C00000"/>
                  </a:solidFill>
                  <a:latin typeface="Consolas" panose="020B0609020204030204" pitchFamily="49" charset="0"/>
                  <a:cs typeface="Consolas" panose="020B0609020204030204" pitchFamily="49" charset="0"/>
                </a:rPr>
                <a:t>endmodule</a:t>
              </a:r>
              <a:endParaRPr lang="en-US" altLang="en-US" b="1" dirty="0">
                <a:solidFill>
                  <a:srgbClr val="C00000"/>
                </a:solidFill>
                <a:latin typeface="Consolas" panose="020B0609020204030204" pitchFamily="49" charset="0"/>
                <a:cs typeface="Consolas" panose="020B0609020204030204" pitchFamily="49" charset="0"/>
              </a:endParaRPr>
            </a:p>
          </p:txBody>
        </p:sp>
        <p:sp>
          <p:nvSpPr>
            <p:cNvPr id="19471" name="Line 12"/>
            <p:cNvSpPr>
              <a:spLocks noChangeShapeType="1"/>
            </p:cNvSpPr>
            <p:nvPr/>
          </p:nvSpPr>
          <p:spPr bwMode="auto">
            <a:xfrm>
              <a:off x="2497" y="1944"/>
              <a:ext cx="0" cy="18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 name="Slide Number Placeholder 2"/>
          <p:cNvSpPr>
            <a:spLocks noGrp="1"/>
          </p:cNvSpPr>
          <p:nvPr>
            <p:ph type="sldNum" sz="quarter" idx="12"/>
          </p:nvPr>
        </p:nvSpPr>
        <p:spPr/>
        <p:txBody>
          <a:bodyPr/>
          <a:lstStyle/>
          <a:p>
            <a:fld id="{91428E00-80DD-2147-9602-1B9AC9547B01}" type="slidenum">
              <a:rPr lang="en-US" smtClean="0"/>
              <a:t>74</a:t>
            </a:fld>
            <a:endParaRPr lang="en-US"/>
          </a:p>
        </p:txBody>
      </p:sp>
      <p:sp>
        <p:nvSpPr>
          <p:cNvPr id="5" name="Footer Placeholder 4">
            <a:extLst>
              <a:ext uri="{FF2B5EF4-FFF2-40B4-BE49-F238E27FC236}">
                <a16:creationId xmlns:a16="http://schemas.microsoft.com/office/drawing/2014/main" id="{30074CB6-897B-9045-862B-BD31E91202AA}"/>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1911268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3E9C2-9094-6F4E-B5C6-899728BD7DD1}"/>
              </a:ext>
            </a:extLst>
          </p:cNvPr>
          <p:cNvSpPr>
            <a:spLocks noGrp="1"/>
          </p:cNvSpPr>
          <p:nvPr>
            <p:ph type="title"/>
          </p:nvPr>
        </p:nvSpPr>
        <p:spPr/>
        <p:txBody>
          <a:bodyPr/>
          <a:lstStyle/>
          <a:p>
            <a:r>
              <a:rPr lang="en-US" dirty="0"/>
              <a:t>Instantiation Syntax</a:t>
            </a:r>
          </a:p>
        </p:txBody>
      </p:sp>
      <p:sp>
        <p:nvSpPr>
          <p:cNvPr id="4" name="Footer Placeholder 3">
            <a:extLst>
              <a:ext uri="{FF2B5EF4-FFF2-40B4-BE49-F238E27FC236}">
                <a16:creationId xmlns:a16="http://schemas.microsoft.com/office/drawing/2014/main" id="{D2DD0425-F1F6-FB49-B55D-673DC1F20FC6}"/>
              </a:ext>
            </a:extLst>
          </p:cNvPr>
          <p:cNvSpPr>
            <a:spLocks noGrp="1"/>
          </p:cNvSpPr>
          <p:nvPr>
            <p:ph type="ftr" sz="quarter" idx="11"/>
          </p:nvPr>
        </p:nvSpPr>
        <p:spPr/>
        <p:txBody>
          <a:bodyPr/>
          <a:lstStyle/>
          <a:p>
            <a:r>
              <a:rPr lang="en-US"/>
              <a:t>Slide Set #6</a:t>
            </a:r>
          </a:p>
        </p:txBody>
      </p:sp>
      <p:sp>
        <p:nvSpPr>
          <p:cNvPr id="5" name="Slide Number Placeholder 4">
            <a:extLst>
              <a:ext uri="{FF2B5EF4-FFF2-40B4-BE49-F238E27FC236}">
                <a16:creationId xmlns:a16="http://schemas.microsoft.com/office/drawing/2014/main" id="{0A832053-70C7-B04B-8E08-8B1D2FC7AACB}"/>
              </a:ext>
            </a:extLst>
          </p:cNvPr>
          <p:cNvSpPr>
            <a:spLocks noGrp="1"/>
          </p:cNvSpPr>
          <p:nvPr>
            <p:ph type="sldNum" sz="quarter" idx="12"/>
          </p:nvPr>
        </p:nvSpPr>
        <p:spPr/>
        <p:txBody>
          <a:bodyPr/>
          <a:lstStyle/>
          <a:p>
            <a:fld id="{6F344C7A-0D93-FE43-BBB8-6C733ACB5A1E}" type="slidenum">
              <a:rPr lang="en-US" smtClean="0"/>
              <a:t>75</a:t>
            </a:fld>
            <a:endParaRPr lang="en-US"/>
          </a:p>
        </p:txBody>
      </p:sp>
      <p:sp>
        <p:nvSpPr>
          <p:cNvPr id="6" name="Content Placeholder 5">
            <a:extLst>
              <a:ext uri="{FF2B5EF4-FFF2-40B4-BE49-F238E27FC236}">
                <a16:creationId xmlns:a16="http://schemas.microsoft.com/office/drawing/2014/main" id="{3AC07CB2-AC74-FC45-B9A1-FD2FD4D614A0}"/>
              </a:ext>
            </a:extLst>
          </p:cNvPr>
          <p:cNvSpPr txBox="1">
            <a:spLocks noGrp="1"/>
          </p:cNvSpPr>
          <p:nvPr>
            <p:ph idx="1"/>
          </p:nvPr>
        </p:nvSpPr>
        <p:spPr>
          <a:xfrm>
            <a:off x="685800" y="2177543"/>
            <a:ext cx="7848600" cy="461665"/>
          </a:xfrm>
          <a:prstGeom prst="rect">
            <a:avLst/>
          </a:prstGeom>
          <a:noFill/>
        </p:spPr>
        <p:txBody>
          <a:bodyPr wrap="square" rtlCol="0">
            <a:spAutoFit/>
          </a:bodyPr>
          <a:lstStyle/>
          <a:p>
            <a:pPr marL="0" indent="0">
              <a:spcBef>
                <a:spcPct val="0"/>
              </a:spcBef>
              <a:buNone/>
            </a:pPr>
            <a:r>
              <a:rPr lang="en-US" sz="2400" i="1" dirty="0">
                <a:latin typeface="Times" pitchFamily="2" charset="0"/>
                <a:cs typeface="Consolas" panose="020B0609020204030204" pitchFamily="49" charset="0"/>
              </a:rPr>
              <a:t>&lt;module name&gt; &lt;instance name&gt;</a:t>
            </a:r>
            <a:r>
              <a:rPr lang="en-US" sz="2400" dirty="0">
                <a:solidFill>
                  <a:srgbClr val="0000FF"/>
                </a:solidFill>
                <a:latin typeface="Consolas" panose="020B0609020204030204" pitchFamily="49" charset="0"/>
                <a:cs typeface="Consolas" panose="020B0609020204030204" pitchFamily="49" charset="0"/>
              </a:rPr>
              <a:t>(</a:t>
            </a:r>
            <a:r>
              <a:rPr lang="en-US" sz="2400" i="1" dirty="0">
                <a:latin typeface="Times" pitchFamily="2" charset="0"/>
                <a:cs typeface="Consolas" panose="020B0609020204030204" pitchFamily="49" charset="0"/>
              </a:rPr>
              <a:t>&lt;port list&gt;</a:t>
            </a:r>
            <a:r>
              <a:rPr lang="en-US" sz="2400" dirty="0">
                <a:solidFill>
                  <a:srgbClr val="0000FF"/>
                </a:solidFill>
                <a:latin typeface="Consolas" panose="020B0609020204030204" pitchFamily="49" charset="0"/>
                <a:cs typeface="Consolas" panose="020B0609020204030204" pitchFamily="49" charset="0"/>
              </a:rPr>
              <a:t>) ;</a:t>
            </a:r>
            <a:endParaRPr lang="en-US" sz="2400" b="1" dirty="0">
              <a:solidFill>
                <a:srgbClr val="0000FF"/>
              </a:solidFill>
              <a:latin typeface="Consolas" panose="020B0609020204030204" pitchFamily="49" charset="0"/>
              <a:cs typeface="Consolas" panose="020B0609020204030204" pitchFamily="49" charset="0"/>
            </a:endParaRPr>
          </a:p>
        </p:txBody>
      </p:sp>
      <p:sp>
        <p:nvSpPr>
          <p:cNvPr id="7" name="TextBox 6">
            <a:extLst>
              <a:ext uri="{FF2B5EF4-FFF2-40B4-BE49-F238E27FC236}">
                <a16:creationId xmlns:a16="http://schemas.microsoft.com/office/drawing/2014/main" id="{5D0844F2-B1C6-3646-B78E-2B3493900592}"/>
              </a:ext>
            </a:extLst>
          </p:cNvPr>
          <p:cNvSpPr txBox="1"/>
          <p:nvPr/>
        </p:nvSpPr>
        <p:spPr>
          <a:xfrm>
            <a:off x="685800" y="3364688"/>
            <a:ext cx="7417800" cy="2031325"/>
          </a:xfrm>
          <a:prstGeom prst="rect">
            <a:avLst/>
          </a:prstGeom>
          <a:noFill/>
        </p:spPr>
        <p:txBody>
          <a:bodyPr wrap="none" rtlCol="0">
            <a:spAutoFit/>
          </a:bodyPr>
          <a:lstStyle/>
          <a:p>
            <a:r>
              <a:rPr lang="en-US" i="1" dirty="0">
                <a:latin typeface="Times" pitchFamily="2" charset="0"/>
              </a:rPr>
              <a:t>&lt;module name&gt; 	</a:t>
            </a:r>
            <a:r>
              <a:rPr lang="en-US" dirty="0"/>
              <a:t>name of the module.</a:t>
            </a:r>
          </a:p>
          <a:p>
            <a:r>
              <a:rPr lang="en-US" i="1" dirty="0">
                <a:latin typeface="Times" pitchFamily="2" charset="0"/>
              </a:rPr>
              <a:t>&lt;instance name&gt; 	</a:t>
            </a:r>
            <a:r>
              <a:rPr lang="en-US" dirty="0"/>
              <a:t>name of this instance of the module.</a:t>
            </a:r>
          </a:p>
          <a:p>
            <a:r>
              <a:rPr lang="en-US" i="1" dirty="0">
                <a:latin typeface="Times" pitchFamily="2" charset="0"/>
              </a:rPr>
              <a:t>&lt;port list&gt; 		</a:t>
            </a:r>
            <a:r>
              <a:rPr lang="en-US" dirty="0"/>
              <a:t>list of signals connected to inputs and outputs of module.</a:t>
            </a:r>
          </a:p>
          <a:p>
            <a:endParaRPr lang="en-US" dirty="0"/>
          </a:p>
          <a:p>
            <a:endParaRPr lang="en-US" dirty="0"/>
          </a:p>
          <a:p>
            <a:r>
              <a:rPr lang="en-US" dirty="0"/>
              <a:t>Module output ports </a:t>
            </a:r>
            <a:r>
              <a:rPr lang="en-US" b="1" i="1" dirty="0"/>
              <a:t>must</a:t>
            </a:r>
            <a:r>
              <a:rPr lang="en-US" dirty="0"/>
              <a:t> be connected to wire where instantiated.</a:t>
            </a:r>
          </a:p>
          <a:p>
            <a:r>
              <a:rPr lang="en-US" dirty="0"/>
              <a:t>Module input ports can be connected to either a reg or wire.</a:t>
            </a:r>
          </a:p>
        </p:txBody>
      </p:sp>
    </p:spTree>
    <p:extLst>
      <p:ext uri="{BB962C8B-B14F-4D97-AF65-F5344CB8AC3E}">
        <p14:creationId xmlns:p14="http://schemas.microsoft.com/office/powerpoint/2010/main" val="26183368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33400" y="4724400"/>
            <a:ext cx="3200400" cy="5130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460"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191000" y="636588"/>
            <a:ext cx="4876800" cy="885825"/>
          </a:xfrm>
          <a:noFill/>
        </p:spPr>
      </p:pic>
      <p:grpSp>
        <p:nvGrpSpPr>
          <p:cNvPr id="2" name="Group 14"/>
          <p:cNvGrpSpPr>
            <a:grpSpLocks/>
          </p:cNvGrpSpPr>
          <p:nvPr/>
        </p:nvGrpSpPr>
        <p:grpSpPr bwMode="auto">
          <a:xfrm>
            <a:off x="304800" y="519113"/>
            <a:ext cx="3359150" cy="2932113"/>
            <a:chOff x="340" y="327"/>
            <a:chExt cx="2116" cy="1847"/>
          </a:xfrm>
        </p:grpSpPr>
        <p:sp>
          <p:nvSpPr>
            <p:cNvPr id="19467" name="Text Box 7"/>
            <p:cNvSpPr txBox="1">
              <a:spLocks noChangeArrowheads="1"/>
            </p:cNvSpPr>
            <p:nvPr/>
          </p:nvSpPr>
          <p:spPr bwMode="auto">
            <a:xfrm>
              <a:off x="386" y="1632"/>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19469" name="Text Box 10"/>
            <p:cNvSpPr txBox="1">
              <a:spLocks noChangeArrowheads="1"/>
            </p:cNvSpPr>
            <p:nvPr/>
          </p:nvSpPr>
          <p:spPr bwMode="auto">
            <a:xfrm>
              <a:off x="341" y="327"/>
              <a:ext cx="2107"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1600" b="1" dirty="0">
                  <a:solidFill>
                    <a:srgbClr val="C00000"/>
                  </a:solidFill>
                  <a:latin typeface="Consolas" panose="020B0609020204030204" pitchFamily="49" charset="0"/>
                  <a:cs typeface="Consolas" panose="020B0609020204030204" pitchFamily="49" charset="0"/>
                </a:rPr>
                <a:t>module</a:t>
              </a:r>
              <a:r>
                <a:rPr lang="en-US" altLang="en-US" sz="1600" dirty="0">
                  <a:solidFill>
                    <a:srgbClr val="0000FF"/>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NAND_GATE</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A</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B</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Z</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a:solidFill>
                    <a:srgbClr val="C00000"/>
                  </a:solidFill>
                  <a:latin typeface="Consolas" panose="020B0609020204030204" pitchFamily="49" charset="0"/>
                  <a:cs typeface="Consolas" panose="020B0609020204030204" pitchFamily="49" charset="0"/>
                </a:rPr>
                <a:t>  input</a:t>
              </a:r>
              <a:r>
                <a:rPr lang="en-US" altLang="en-US" sz="1600" dirty="0">
                  <a:solidFill>
                    <a:srgbClr val="C00000"/>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A</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B </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a:solidFill>
                    <a:srgbClr val="C00000"/>
                  </a:solidFill>
                  <a:latin typeface="Consolas" panose="020B0609020204030204" pitchFamily="49" charset="0"/>
                  <a:cs typeface="Consolas" panose="020B0609020204030204" pitchFamily="49" charset="0"/>
                </a:rPr>
                <a:t>  output</a:t>
              </a:r>
              <a:r>
                <a:rPr lang="en-US" altLang="en-US" sz="1600" dirty="0">
                  <a:solidFill>
                    <a:srgbClr val="C00000"/>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Z </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a:solidFill>
                    <a:srgbClr val="C00000"/>
                  </a:solidFill>
                  <a:latin typeface="Consolas" panose="020B0609020204030204" pitchFamily="49" charset="0"/>
                  <a:cs typeface="Consolas" panose="020B0609020204030204" pitchFamily="49" charset="0"/>
                </a:rPr>
                <a:t>  assign</a:t>
              </a:r>
              <a:r>
                <a:rPr lang="en-US" altLang="en-US" sz="1600" dirty="0">
                  <a:solidFill>
                    <a:srgbClr val="C00000"/>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Z </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A </a:t>
              </a:r>
              <a:r>
                <a:rPr lang="en-US" altLang="en-US" sz="1600" dirty="0">
                  <a:solidFill>
                    <a:srgbClr val="0000FF"/>
                  </a:solidFill>
                  <a:latin typeface="Consolas" panose="020B0609020204030204" pitchFamily="49" charset="0"/>
                  <a:cs typeface="Consolas" panose="020B0609020204030204" pitchFamily="49" charset="0"/>
                </a:rPr>
                <a:t>&amp;</a:t>
              </a:r>
              <a:r>
                <a:rPr lang="en-US" altLang="en-US" sz="1600" dirty="0">
                  <a:latin typeface="Consolas" panose="020B0609020204030204" pitchFamily="49" charset="0"/>
                  <a:cs typeface="Consolas" panose="020B0609020204030204" pitchFamily="49" charset="0"/>
                </a:rPr>
                <a:t> B</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err="1">
                  <a:solidFill>
                    <a:srgbClr val="C00000"/>
                  </a:solidFill>
                  <a:latin typeface="Consolas" panose="020B0609020204030204" pitchFamily="49" charset="0"/>
                  <a:cs typeface="Consolas" panose="020B0609020204030204" pitchFamily="49" charset="0"/>
                </a:rPr>
                <a:t>endmodule</a:t>
              </a:r>
              <a:endParaRPr lang="en-US" altLang="en-US" sz="1600" dirty="0">
                <a:latin typeface="Consolas" panose="020B0609020204030204" pitchFamily="49" charset="0"/>
                <a:cs typeface="Consolas" panose="020B0609020204030204" pitchFamily="49" charset="0"/>
              </a:endParaRPr>
            </a:p>
            <a:p>
              <a:pPr eaLnBrk="1" hangingPunct="1"/>
              <a:endParaRPr lang="en-CA" altLang="en-US" sz="1600" dirty="0">
                <a:latin typeface="Consolas" panose="020B0609020204030204" pitchFamily="49" charset="0"/>
                <a:cs typeface="Consolas" panose="020B0609020204030204" pitchFamily="49" charset="0"/>
              </a:endParaRPr>
            </a:p>
          </p:txBody>
        </p:sp>
        <p:sp>
          <p:nvSpPr>
            <p:cNvPr id="19470" name="Text Box 11"/>
            <p:cNvSpPr txBox="1">
              <a:spLocks noChangeArrowheads="1"/>
            </p:cNvSpPr>
            <p:nvPr/>
          </p:nvSpPr>
          <p:spPr bwMode="auto">
            <a:xfrm>
              <a:off x="340" y="1321"/>
              <a:ext cx="2116" cy="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1600" b="1" dirty="0">
                  <a:solidFill>
                    <a:srgbClr val="C00000"/>
                  </a:solidFill>
                  <a:latin typeface="Consolas" panose="020B0609020204030204" pitchFamily="49" charset="0"/>
                  <a:cs typeface="Consolas" panose="020B0609020204030204" pitchFamily="49" charset="0"/>
                </a:rPr>
                <a:t>module</a:t>
              </a:r>
              <a:r>
                <a:rPr lang="en-US" altLang="en-US" sz="1600" dirty="0">
                  <a:solidFill>
                    <a:srgbClr val="0000FF"/>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INV_GATE</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A</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Z</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a:solidFill>
                    <a:srgbClr val="C00000"/>
                  </a:solidFill>
                  <a:latin typeface="Consolas" panose="020B0609020204030204" pitchFamily="49" charset="0"/>
                  <a:cs typeface="Consolas" panose="020B0609020204030204" pitchFamily="49" charset="0"/>
                </a:rPr>
                <a:t>  input</a:t>
              </a:r>
              <a:r>
                <a:rPr lang="en-US" altLang="en-US" sz="1600" dirty="0">
                  <a:solidFill>
                    <a:srgbClr val="C00000"/>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A</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a:solidFill>
                    <a:srgbClr val="C00000"/>
                  </a:solidFill>
                  <a:latin typeface="Consolas" panose="020B0609020204030204" pitchFamily="49" charset="0"/>
                  <a:cs typeface="Consolas" panose="020B0609020204030204" pitchFamily="49" charset="0"/>
                </a:rPr>
                <a:t>  output</a:t>
              </a:r>
              <a:r>
                <a:rPr lang="en-US" altLang="en-US" sz="1600" dirty="0">
                  <a:solidFill>
                    <a:srgbClr val="C00000"/>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Z</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dirty="0">
                  <a:latin typeface="Consolas" panose="020B0609020204030204" pitchFamily="49" charset="0"/>
                  <a:cs typeface="Consolas" panose="020B0609020204030204" pitchFamily="49" charset="0"/>
                </a:rPr>
                <a:t>  </a:t>
              </a:r>
              <a:r>
                <a:rPr lang="en-US" altLang="en-US" sz="1600" b="1" dirty="0">
                  <a:solidFill>
                    <a:srgbClr val="C00000"/>
                  </a:solidFill>
                  <a:latin typeface="Consolas" panose="020B0609020204030204" pitchFamily="49" charset="0"/>
                  <a:cs typeface="Consolas" panose="020B0609020204030204" pitchFamily="49" charset="0"/>
                </a:rPr>
                <a:t>assign</a:t>
              </a:r>
              <a:r>
                <a:rPr lang="en-US" altLang="en-US" sz="1600" dirty="0">
                  <a:solidFill>
                    <a:srgbClr val="C00000"/>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Z </a:t>
              </a:r>
              <a:r>
                <a:rPr lang="en-US" altLang="en-US" sz="1600" dirty="0">
                  <a:solidFill>
                    <a:srgbClr val="0000FF"/>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A</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err="1">
                  <a:solidFill>
                    <a:srgbClr val="C00000"/>
                  </a:solidFill>
                  <a:latin typeface="Consolas" panose="020B0609020204030204" pitchFamily="49" charset="0"/>
                  <a:cs typeface="Consolas" panose="020B0609020204030204" pitchFamily="49" charset="0"/>
                </a:rPr>
                <a:t>endmodule</a:t>
              </a:r>
              <a:endParaRPr lang="en-US" altLang="en-US" sz="1600" b="1" dirty="0">
                <a:solidFill>
                  <a:srgbClr val="C00000"/>
                </a:solidFill>
                <a:latin typeface="Consolas" panose="020B0609020204030204" pitchFamily="49" charset="0"/>
                <a:cs typeface="Consolas" panose="020B0609020204030204" pitchFamily="49" charset="0"/>
              </a:endParaRPr>
            </a:p>
          </p:txBody>
        </p:sp>
      </p:grpSp>
      <p:sp>
        <p:nvSpPr>
          <p:cNvPr id="3" name="Slide Number Placeholder 2"/>
          <p:cNvSpPr>
            <a:spLocks noGrp="1"/>
          </p:cNvSpPr>
          <p:nvPr>
            <p:ph type="sldNum" sz="quarter" idx="12"/>
          </p:nvPr>
        </p:nvSpPr>
        <p:spPr/>
        <p:txBody>
          <a:bodyPr/>
          <a:lstStyle/>
          <a:p>
            <a:fld id="{91428E00-80DD-2147-9602-1B9AC9547B01}" type="slidenum">
              <a:rPr lang="en-US" smtClean="0"/>
              <a:t>76</a:t>
            </a:fld>
            <a:endParaRPr lang="en-US"/>
          </a:p>
        </p:txBody>
      </p:sp>
      <p:sp>
        <p:nvSpPr>
          <p:cNvPr id="12" name="Text Box 9"/>
          <p:cNvSpPr txBox="1">
            <a:spLocks noChangeArrowheads="1"/>
          </p:cNvSpPr>
          <p:nvPr/>
        </p:nvSpPr>
        <p:spPr bwMode="auto">
          <a:xfrm>
            <a:off x="304907" y="3728801"/>
            <a:ext cx="4495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1600" b="1" dirty="0">
                <a:solidFill>
                  <a:srgbClr val="C00000"/>
                </a:solidFill>
                <a:latin typeface="Consolas" panose="020B0609020204030204" pitchFamily="49" charset="0"/>
                <a:cs typeface="Consolas" panose="020B0609020204030204" pitchFamily="49" charset="0"/>
              </a:rPr>
              <a:t>module</a:t>
            </a:r>
            <a:r>
              <a:rPr lang="en-US" altLang="en-US" sz="1600" dirty="0">
                <a:solidFill>
                  <a:srgbClr val="C00000"/>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AND_GATE </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IN1</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IN2</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OUT1</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a:solidFill>
                  <a:srgbClr val="C00000"/>
                </a:solidFill>
                <a:latin typeface="Consolas" panose="020B0609020204030204" pitchFamily="49" charset="0"/>
                <a:cs typeface="Consolas" panose="020B0609020204030204" pitchFamily="49" charset="0"/>
              </a:rPr>
              <a:t>  input</a:t>
            </a:r>
            <a:r>
              <a:rPr lang="en-US" altLang="en-US" sz="1600" dirty="0">
                <a:solidFill>
                  <a:srgbClr val="C00000"/>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IN1</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IN2</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a:solidFill>
                  <a:srgbClr val="C00000"/>
                </a:solidFill>
                <a:latin typeface="Consolas" panose="020B0609020204030204" pitchFamily="49" charset="0"/>
                <a:cs typeface="Consolas" panose="020B0609020204030204" pitchFamily="49" charset="0"/>
              </a:rPr>
              <a:t>  output</a:t>
            </a:r>
            <a:r>
              <a:rPr lang="en-US" altLang="en-US" sz="1600" dirty="0">
                <a:solidFill>
                  <a:srgbClr val="C00000"/>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OUT1</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a:solidFill>
                  <a:srgbClr val="C00000"/>
                </a:solidFill>
                <a:latin typeface="Consolas" panose="020B0609020204030204" pitchFamily="49" charset="0"/>
                <a:cs typeface="Consolas" panose="020B0609020204030204" pitchFamily="49" charset="0"/>
              </a:rPr>
              <a:t>  wire </a:t>
            </a:r>
            <a:r>
              <a:rPr lang="en-US" altLang="en-US" sz="1600" dirty="0">
                <a:latin typeface="Consolas" panose="020B0609020204030204" pitchFamily="49" charset="0"/>
                <a:cs typeface="Consolas" panose="020B0609020204030204" pitchFamily="49" charset="0"/>
              </a:rPr>
              <a:t>X</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dirty="0">
                <a:latin typeface="Consolas" panose="020B0609020204030204" pitchFamily="49" charset="0"/>
                <a:cs typeface="Consolas" panose="020B0609020204030204" pitchFamily="49" charset="0"/>
              </a:rPr>
              <a:t>  NAND_GATE U0 </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IN1</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IN2</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X</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dirty="0">
                <a:solidFill>
                  <a:srgbClr val="0000FF"/>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INV_GATE U1 </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X</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OUT1</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err="1">
                <a:solidFill>
                  <a:srgbClr val="C00000"/>
                </a:solidFill>
                <a:latin typeface="Consolas" panose="020B0609020204030204" pitchFamily="49" charset="0"/>
                <a:cs typeface="Consolas" panose="020B0609020204030204" pitchFamily="49" charset="0"/>
              </a:rPr>
              <a:t>endmodule</a:t>
            </a:r>
            <a:endParaRPr lang="en-CA" altLang="en-US" sz="1600" dirty="0">
              <a:latin typeface="Consolas" panose="020B0609020204030204" pitchFamily="49" charset="0"/>
              <a:cs typeface="Consolas" panose="020B0609020204030204" pitchFamily="49" charset="0"/>
            </a:endParaRPr>
          </a:p>
        </p:txBody>
      </p:sp>
      <p:sp>
        <p:nvSpPr>
          <p:cNvPr id="5" name="Rectangle 4"/>
          <p:cNvSpPr/>
          <p:nvPr/>
        </p:nvSpPr>
        <p:spPr>
          <a:xfrm>
            <a:off x="5179694" y="519113"/>
            <a:ext cx="1371527" cy="11430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932221" y="519113"/>
            <a:ext cx="1143000" cy="11430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255821" y="1399276"/>
            <a:ext cx="1100429" cy="307777"/>
          </a:xfrm>
          <a:prstGeom prst="rect">
            <a:avLst/>
          </a:prstGeom>
          <a:noFill/>
        </p:spPr>
        <p:txBody>
          <a:bodyPr wrap="none" rtlCol="0">
            <a:spAutoFit/>
          </a:bodyPr>
          <a:lstStyle/>
          <a:p>
            <a:r>
              <a:rPr lang="en-US" sz="1400"/>
              <a:t>NAND_GATE</a:t>
            </a:r>
          </a:p>
        </p:txBody>
      </p:sp>
      <p:sp>
        <p:nvSpPr>
          <p:cNvPr id="18" name="TextBox 17"/>
          <p:cNvSpPr txBox="1"/>
          <p:nvPr/>
        </p:nvSpPr>
        <p:spPr>
          <a:xfrm>
            <a:off x="6895606" y="1390947"/>
            <a:ext cx="917687" cy="307777"/>
          </a:xfrm>
          <a:prstGeom prst="rect">
            <a:avLst/>
          </a:prstGeom>
          <a:noFill/>
        </p:spPr>
        <p:txBody>
          <a:bodyPr wrap="none" rtlCol="0">
            <a:spAutoFit/>
          </a:bodyPr>
          <a:lstStyle/>
          <a:p>
            <a:r>
              <a:rPr lang="en-US" sz="1400"/>
              <a:t>INV_GATE</a:t>
            </a:r>
          </a:p>
        </p:txBody>
      </p:sp>
      <p:sp>
        <p:nvSpPr>
          <p:cNvPr id="7" name="TextBox 6"/>
          <p:cNvSpPr txBox="1"/>
          <p:nvPr/>
        </p:nvSpPr>
        <p:spPr>
          <a:xfrm>
            <a:off x="5255821" y="600545"/>
            <a:ext cx="317716" cy="707886"/>
          </a:xfrm>
          <a:prstGeom prst="rect">
            <a:avLst/>
          </a:prstGeom>
          <a:noFill/>
        </p:spPr>
        <p:txBody>
          <a:bodyPr wrap="none" rtlCol="0">
            <a:spAutoFit/>
          </a:bodyPr>
          <a:lstStyle/>
          <a:p>
            <a:r>
              <a:rPr lang="en-US" dirty="0"/>
              <a:t>A</a:t>
            </a:r>
          </a:p>
          <a:p>
            <a:endParaRPr lang="en-US" sz="400" dirty="0"/>
          </a:p>
          <a:p>
            <a:r>
              <a:rPr lang="en-US" dirty="0"/>
              <a:t>B</a:t>
            </a:r>
          </a:p>
        </p:txBody>
      </p:sp>
      <p:sp>
        <p:nvSpPr>
          <p:cNvPr id="20" name="TextBox 19"/>
          <p:cNvSpPr txBox="1"/>
          <p:nvPr/>
        </p:nvSpPr>
        <p:spPr>
          <a:xfrm>
            <a:off x="6297698" y="707522"/>
            <a:ext cx="292068" cy="646331"/>
          </a:xfrm>
          <a:prstGeom prst="rect">
            <a:avLst/>
          </a:prstGeom>
          <a:noFill/>
        </p:spPr>
        <p:txBody>
          <a:bodyPr wrap="none" rtlCol="0">
            <a:spAutoFit/>
          </a:bodyPr>
          <a:lstStyle/>
          <a:p>
            <a:r>
              <a:rPr lang="en-US"/>
              <a:t>Z</a:t>
            </a:r>
          </a:p>
          <a:p>
            <a:endParaRPr lang="en-US" dirty="0"/>
          </a:p>
        </p:txBody>
      </p:sp>
      <p:sp>
        <p:nvSpPr>
          <p:cNvPr id="21" name="TextBox 20"/>
          <p:cNvSpPr txBox="1"/>
          <p:nvPr/>
        </p:nvSpPr>
        <p:spPr>
          <a:xfrm>
            <a:off x="6918099" y="743417"/>
            <a:ext cx="317716" cy="646331"/>
          </a:xfrm>
          <a:prstGeom prst="rect">
            <a:avLst/>
          </a:prstGeom>
          <a:noFill/>
        </p:spPr>
        <p:txBody>
          <a:bodyPr wrap="none" rtlCol="0">
            <a:spAutoFit/>
          </a:bodyPr>
          <a:lstStyle/>
          <a:p>
            <a:r>
              <a:rPr lang="en-US" dirty="0"/>
              <a:t>A</a:t>
            </a:r>
            <a:endParaRPr lang="en-US" sz="400" dirty="0"/>
          </a:p>
          <a:p>
            <a:endParaRPr lang="en-US" dirty="0"/>
          </a:p>
        </p:txBody>
      </p:sp>
      <p:sp>
        <p:nvSpPr>
          <p:cNvPr id="22" name="TextBox 21"/>
          <p:cNvSpPr txBox="1"/>
          <p:nvPr/>
        </p:nvSpPr>
        <p:spPr>
          <a:xfrm>
            <a:off x="7770421" y="747713"/>
            <a:ext cx="292068" cy="646331"/>
          </a:xfrm>
          <a:prstGeom prst="rect">
            <a:avLst/>
          </a:prstGeom>
          <a:noFill/>
        </p:spPr>
        <p:txBody>
          <a:bodyPr wrap="none" rtlCol="0">
            <a:spAutoFit/>
          </a:bodyPr>
          <a:lstStyle/>
          <a:p>
            <a:r>
              <a:rPr lang="en-US"/>
              <a:t>Z</a:t>
            </a:r>
            <a:endParaRPr lang="en-US" sz="400" dirty="0"/>
          </a:p>
          <a:p>
            <a:endParaRPr lang="en-US" dirty="0"/>
          </a:p>
        </p:txBody>
      </p:sp>
      <p:sp>
        <p:nvSpPr>
          <p:cNvPr id="8" name="Oval 7"/>
          <p:cNvSpPr/>
          <p:nvPr/>
        </p:nvSpPr>
        <p:spPr>
          <a:xfrm>
            <a:off x="5094176" y="832745"/>
            <a:ext cx="160338" cy="16033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5107865" y="1148094"/>
            <a:ext cx="160338" cy="16033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6471052" y="977107"/>
            <a:ext cx="160338" cy="16033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6852052" y="987757"/>
            <a:ext cx="160338" cy="16033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7999021" y="984780"/>
            <a:ext cx="160338" cy="16033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3"/>
          <a:stretch>
            <a:fillRect/>
          </a:stretch>
        </p:blipFill>
        <p:spPr>
          <a:xfrm>
            <a:off x="5094176" y="3131802"/>
            <a:ext cx="3634536" cy="2502874"/>
          </a:xfrm>
          <a:prstGeom prst="rect">
            <a:avLst/>
          </a:prstGeom>
        </p:spPr>
      </p:pic>
      <p:sp>
        <p:nvSpPr>
          <p:cNvPr id="28" name="TextBox 27"/>
          <p:cNvSpPr txBox="1">
            <a:spLocks noChangeArrowheads="1"/>
          </p:cNvSpPr>
          <p:nvPr/>
        </p:nvSpPr>
        <p:spPr bwMode="auto">
          <a:xfrm>
            <a:off x="16823" y="5712448"/>
            <a:ext cx="838199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dirty="0">
                <a:solidFill>
                  <a:srgbClr val="0000FF"/>
                </a:solidFill>
                <a:cs typeface="Arial" panose="020B0604020202020204" pitchFamily="34" charset="0"/>
              </a:rPr>
              <a:t>Module instantiation is </a:t>
            </a:r>
            <a:r>
              <a:rPr lang="en-US" altLang="en-US" b="1" u="sng" dirty="0">
                <a:solidFill>
                  <a:srgbClr val="0000FF"/>
                </a:solidFill>
                <a:cs typeface="Arial" panose="020B0604020202020204" pitchFamily="34" charset="0"/>
              </a:rPr>
              <a:t>NOT</a:t>
            </a:r>
            <a:r>
              <a:rPr lang="en-US" altLang="en-US" b="1" dirty="0">
                <a:solidFill>
                  <a:srgbClr val="0000FF"/>
                </a:solidFill>
                <a:cs typeface="Arial" panose="020B0604020202020204" pitchFamily="34" charset="0"/>
              </a:rPr>
              <a:t> </a:t>
            </a:r>
            <a:r>
              <a:rPr lang="en-US" altLang="en-US" dirty="0">
                <a:solidFill>
                  <a:srgbClr val="0000FF"/>
                </a:solidFill>
                <a:cs typeface="Arial" panose="020B0604020202020204" pitchFamily="34" charset="0"/>
              </a:rPr>
              <a:t>the same as a function call in a  programming language like C/C++/Java.  </a:t>
            </a:r>
            <a:r>
              <a:rPr lang="en-US" altLang="en-US" dirty="0">
                <a:solidFill>
                  <a:srgbClr val="0432FF"/>
                </a:solidFill>
                <a:cs typeface="Arial" panose="020B0604020202020204" pitchFamily="34" charset="0"/>
              </a:rPr>
              <a:t>A closer “analogy” is </a:t>
            </a:r>
            <a:r>
              <a:rPr lang="en-US" altLang="en-US" dirty="0">
                <a:solidFill>
                  <a:srgbClr val="0432FF"/>
                </a:solidFill>
              </a:rPr>
              <a:t>p</a:t>
            </a:r>
            <a:r>
              <a:rPr lang="en-US" dirty="0">
                <a:solidFill>
                  <a:srgbClr val="0432FF"/>
                </a:solidFill>
              </a:rPr>
              <a:t>lugging chips into a breadboard and connecting wires to the pins on the chip, which is something you do </a:t>
            </a:r>
            <a:r>
              <a:rPr lang="en-US" b="1" u="sng" dirty="0">
                <a:solidFill>
                  <a:srgbClr val="0432FF"/>
                </a:solidFill>
              </a:rPr>
              <a:t>BEFORE</a:t>
            </a:r>
            <a:r>
              <a:rPr lang="en-US" dirty="0">
                <a:solidFill>
                  <a:srgbClr val="0432FF"/>
                </a:solidFill>
              </a:rPr>
              <a:t> powering up and using circuit (</a:t>
            </a:r>
            <a:r>
              <a:rPr lang="en-US" altLang="en-US" dirty="0">
                <a:solidFill>
                  <a:srgbClr val="0000FF"/>
                </a:solidFill>
                <a:cs typeface="Arial" panose="020B0604020202020204" pitchFamily="34" charset="0"/>
              </a:rPr>
              <a:t>instantiate </a:t>
            </a:r>
            <a:r>
              <a:rPr lang="en-US" i="1" dirty="0">
                <a:solidFill>
                  <a:srgbClr val="0432FF"/>
                </a:solidFill>
              </a:rPr>
              <a:t>before</a:t>
            </a:r>
            <a:r>
              <a:rPr lang="en-US" dirty="0">
                <a:solidFill>
                  <a:srgbClr val="0432FF"/>
                </a:solidFill>
              </a:rPr>
              <a:t> power is “on”).</a:t>
            </a:r>
          </a:p>
          <a:p>
            <a:pPr eaLnBrk="1" hangingPunct="1"/>
            <a:endParaRPr lang="en-US" altLang="en-US" dirty="0">
              <a:solidFill>
                <a:srgbClr val="0432FF"/>
              </a:solidFill>
              <a:cs typeface="Arial" panose="020B0604020202020204" pitchFamily="34" charset="0"/>
            </a:endParaRPr>
          </a:p>
        </p:txBody>
      </p:sp>
      <p:grpSp>
        <p:nvGrpSpPr>
          <p:cNvPr id="4" name="Group 3">
            <a:extLst>
              <a:ext uri="{FF2B5EF4-FFF2-40B4-BE49-F238E27FC236}">
                <a16:creationId xmlns:a16="http://schemas.microsoft.com/office/drawing/2014/main" id="{CA217F48-4909-3A49-9E15-D1DEE6E55BCC}"/>
              </a:ext>
            </a:extLst>
          </p:cNvPr>
          <p:cNvGrpSpPr/>
          <p:nvPr/>
        </p:nvGrpSpPr>
        <p:grpSpPr>
          <a:xfrm>
            <a:off x="2895600" y="1399276"/>
            <a:ext cx="5821819" cy="2329525"/>
            <a:chOff x="2895600" y="1399276"/>
            <a:chExt cx="5821819" cy="2329525"/>
          </a:xfrm>
        </p:grpSpPr>
        <p:sp>
          <p:nvSpPr>
            <p:cNvPr id="10" name="TextBox 9"/>
            <p:cNvSpPr txBox="1"/>
            <p:nvPr/>
          </p:nvSpPr>
          <p:spPr>
            <a:xfrm>
              <a:off x="5087066" y="2060621"/>
              <a:ext cx="3630353" cy="646331"/>
            </a:xfrm>
            <a:prstGeom prst="rect">
              <a:avLst/>
            </a:prstGeom>
            <a:noFill/>
          </p:spPr>
          <p:txBody>
            <a:bodyPr wrap="none" rtlCol="0">
              <a:spAutoFit/>
            </a:bodyPr>
            <a:lstStyle/>
            <a:p>
              <a:r>
                <a:rPr lang="en-US" dirty="0"/>
                <a:t>Modules can be in separate “.v” files </a:t>
              </a:r>
            </a:p>
            <a:p>
              <a:r>
                <a:rPr lang="en-US" dirty="0"/>
                <a:t>(compiled in any order)</a:t>
              </a:r>
            </a:p>
          </p:txBody>
        </p:sp>
        <p:cxnSp>
          <p:nvCxnSpPr>
            <p:cNvPr id="13" name="Straight Arrow Connector 12"/>
            <p:cNvCxnSpPr/>
            <p:nvPr/>
          </p:nvCxnSpPr>
          <p:spPr>
            <a:xfrm flipH="1" flipV="1">
              <a:off x="3276600" y="1399276"/>
              <a:ext cx="1676400" cy="9629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2895600" y="2362200"/>
              <a:ext cx="2057400" cy="2286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3810000" y="2362200"/>
              <a:ext cx="1143000" cy="13666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1503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2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406400"/>
            <a:ext cx="4876800" cy="885825"/>
          </a:xfrm>
          <a:noFill/>
        </p:spPr>
      </p:pic>
      <p:sp>
        <p:nvSpPr>
          <p:cNvPr id="20484" name="Text Box 9"/>
          <p:cNvSpPr txBox="1">
            <a:spLocks noChangeArrowheads="1"/>
          </p:cNvSpPr>
          <p:nvPr/>
        </p:nvSpPr>
        <p:spPr bwMode="auto">
          <a:xfrm>
            <a:off x="1009650" y="2286000"/>
            <a:ext cx="4495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1600" b="1" dirty="0">
                <a:solidFill>
                  <a:srgbClr val="C00000"/>
                </a:solidFill>
                <a:latin typeface="Consolas" panose="020B0609020204030204" pitchFamily="49" charset="0"/>
                <a:cs typeface="Consolas" panose="020B0609020204030204" pitchFamily="49" charset="0"/>
              </a:rPr>
              <a:t>module</a:t>
            </a:r>
            <a:r>
              <a:rPr lang="en-US" altLang="en-US" sz="1600" dirty="0">
                <a:solidFill>
                  <a:srgbClr val="C00000"/>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AND_GATE </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IN1</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IN2</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OUT1</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a:solidFill>
                  <a:srgbClr val="C00000"/>
                </a:solidFill>
                <a:latin typeface="Consolas" panose="020B0609020204030204" pitchFamily="49" charset="0"/>
                <a:cs typeface="Consolas" panose="020B0609020204030204" pitchFamily="49" charset="0"/>
              </a:rPr>
              <a:t>  input</a:t>
            </a:r>
            <a:r>
              <a:rPr lang="en-US" altLang="en-US" sz="1600" dirty="0">
                <a:solidFill>
                  <a:srgbClr val="C00000"/>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IN1</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IN2</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a:solidFill>
                  <a:srgbClr val="C00000"/>
                </a:solidFill>
                <a:latin typeface="Consolas" panose="020B0609020204030204" pitchFamily="49" charset="0"/>
                <a:cs typeface="Consolas" panose="020B0609020204030204" pitchFamily="49" charset="0"/>
              </a:rPr>
              <a:t>  output</a:t>
            </a:r>
            <a:r>
              <a:rPr lang="en-US" altLang="en-US" sz="1600" dirty="0">
                <a:solidFill>
                  <a:srgbClr val="C00000"/>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OUT1</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a:solidFill>
                  <a:srgbClr val="C00000"/>
                </a:solidFill>
                <a:latin typeface="Consolas" panose="020B0609020204030204" pitchFamily="49" charset="0"/>
                <a:cs typeface="Consolas" panose="020B0609020204030204" pitchFamily="49" charset="0"/>
              </a:rPr>
              <a:t>  wire </a:t>
            </a:r>
            <a:r>
              <a:rPr lang="en-US" altLang="en-US" sz="1600" dirty="0">
                <a:latin typeface="Consolas" panose="020B0609020204030204" pitchFamily="49" charset="0"/>
                <a:cs typeface="Consolas" panose="020B0609020204030204" pitchFamily="49" charset="0"/>
              </a:rPr>
              <a:t>X</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dirty="0">
                <a:latin typeface="Consolas" panose="020B0609020204030204" pitchFamily="49" charset="0"/>
                <a:cs typeface="Consolas" panose="020B0609020204030204" pitchFamily="49" charset="0"/>
              </a:rPr>
              <a:t>  NAND_GATE U0 </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IN1</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IN2</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X</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dirty="0">
                <a:latin typeface="Consolas" panose="020B0609020204030204" pitchFamily="49" charset="0"/>
                <a:cs typeface="Consolas" panose="020B0609020204030204" pitchFamily="49" charset="0"/>
              </a:rPr>
              <a:t>  INV_GATE U1 </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X</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OUT1</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err="1">
                <a:solidFill>
                  <a:srgbClr val="C00000"/>
                </a:solidFill>
                <a:latin typeface="Consolas" panose="020B0609020204030204" pitchFamily="49" charset="0"/>
                <a:cs typeface="Consolas" panose="020B0609020204030204" pitchFamily="49" charset="0"/>
              </a:rPr>
              <a:t>endmodule</a:t>
            </a:r>
            <a:endParaRPr lang="en-CA" altLang="en-US" sz="1600" dirty="0">
              <a:latin typeface="Consolas" panose="020B0609020204030204" pitchFamily="49" charset="0"/>
              <a:cs typeface="Consolas" panose="020B0609020204030204" pitchFamily="49" charset="0"/>
            </a:endParaRPr>
          </a:p>
        </p:txBody>
      </p:sp>
      <p:sp>
        <p:nvSpPr>
          <p:cNvPr id="20490" name="Text Box 17"/>
          <p:cNvSpPr txBox="1">
            <a:spLocks noChangeArrowheads="1"/>
          </p:cNvSpPr>
          <p:nvPr/>
        </p:nvSpPr>
        <p:spPr bwMode="auto">
          <a:xfrm>
            <a:off x="4911724" y="3341113"/>
            <a:ext cx="16748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1600" dirty="0">
                <a:solidFill>
                  <a:srgbClr val="FF0000"/>
                </a:solidFill>
                <a:latin typeface="Comic Sans MS" panose="030F0702030302020204" pitchFamily="66" charset="0"/>
              </a:rPr>
              <a:t>Module instantiations</a:t>
            </a:r>
            <a:endParaRPr lang="en-CA" altLang="en-US" sz="1600" dirty="0">
              <a:solidFill>
                <a:srgbClr val="FF0000"/>
              </a:solidFill>
              <a:latin typeface="Comic Sans MS" panose="030F0702030302020204" pitchFamily="66" charset="0"/>
            </a:endParaRPr>
          </a:p>
        </p:txBody>
      </p:sp>
      <p:sp>
        <p:nvSpPr>
          <p:cNvPr id="20492" name="AutoShape 22"/>
          <p:cNvSpPr>
            <a:spLocks/>
          </p:cNvSpPr>
          <p:nvPr/>
        </p:nvSpPr>
        <p:spPr bwMode="auto">
          <a:xfrm>
            <a:off x="4610100" y="3255358"/>
            <a:ext cx="228600" cy="670530"/>
          </a:xfrm>
          <a:prstGeom prst="rightBrace">
            <a:avLst>
              <a:gd name="adj1" fmla="val 41667"/>
              <a:gd name="adj2" fmla="val 50000"/>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22" name="TextBox 21"/>
          <p:cNvSpPr txBox="1">
            <a:spLocks noChangeArrowheads="1"/>
          </p:cNvSpPr>
          <p:nvPr/>
        </p:nvSpPr>
        <p:spPr bwMode="auto">
          <a:xfrm>
            <a:off x="1009650" y="5075836"/>
            <a:ext cx="66736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b="1" dirty="0">
                <a:solidFill>
                  <a:srgbClr val="FF0000"/>
                </a:solidFill>
                <a:cs typeface="Arial" panose="020B0604020202020204" pitchFamily="34" charset="0"/>
              </a:rPr>
              <a:t>IMPORTANT! </a:t>
            </a:r>
            <a:r>
              <a:rPr lang="en-US" altLang="en-US" i="1" dirty="0">
                <a:solidFill>
                  <a:srgbClr val="FF0000"/>
                </a:solidFill>
                <a:cs typeface="Arial" panose="020B0604020202020204" pitchFamily="34" charset="0"/>
              </a:rPr>
              <a:t>Semantics</a:t>
            </a:r>
            <a:r>
              <a:rPr lang="en-US" altLang="en-US" dirty="0">
                <a:solidFill>
                  <a:srgbClr val="FF0000"/>
                </a:solidFill>
                <a:cs typeface="Arial" panose="020B0604020202020204" pitchFamily="34" charset="0"/>
              </a:rPr>
              <a:t> of module instantiation is </a:t>
            </a:r>
            <a:r>
              <a:rPr lang="en-US" altLang="en-US" b="1" u="sng" dirty="0">
                <a:solidFill>
                  <a:srgbClr val="FF0000"/>
                </a:solidFill>
                <a:cs typeface="Arial" panose="020B0604020202020204" pitchFamily="34" charset="0"/>
              </a:rPr>
              <a:t>NOT</a:t>
            </a:r>
            <a:r>
              <a:rPr lang="en-US" altLang="en-US" b="1" dirty="0">
                <a:solidFill>
                  <a:srgbClr val="FF0000"/>
                </a:solidFill>
                <a:cs typeface="Arial" panose="020B0604020202020204" pitchFamily="34" charset="0"/>
              </a:rPr>
              <a:t> </a:t>
            </a:r>
            <a:r>
              <a:rPr lang="en-US" altLang="en-US" dirty="0">
                <a:solidFill>
                  <a:srgbClr val="FF0000"/>
                </a:solidFill>
                <a:cs typeface="Arial" panose="020B0604020202020204" pitchFamily="34" charset="0"/>
              </a:rPr>
              <a:t>same </a:t>
            </a:r>
          </a:p>
          <a:p>
            <a:pPr eaLnBrk="1" hangingPunct="1"/>
            <a:r>
              <a:rPr lang="en-US" altLang="en-US" dirty="0">
                <a:solidFill>
                  <a:srgbClr val="FF0000"/>
                </a:solidFill>
                <a:cs typeface="Arial" panose="020B0604020202020204" pitchFamily="34" charset="0"/>
              </a:rPr>
              <a:t>as for function call in a programming language like C/C++/Java.</a:t>
            </a:r>
          </a:p>
        </p:txBody>
      </p:sp>
      <p:sp>
        <p:nvSpPr>
          <p:cNvPr id="2" name="Slide Number Placeholder 1"/>
          <p:cNvSpPr>
            <a:spLocks noGrp="1"/>
          </p:cNvSpPr>
          <p:nvPr>
            <p:ph type="sldNum" sz="quarter" idx="12"/>
          </p:nvPr>
        </p:nvSpPr>
        <p:spPr/>
        <p:txBody>
          <a:bodyPr/>
          <a:lstStyle/>
          <a:p>
            <a:fld id="{91428E00-80DD-2147-9602-1B9AC9547B01}" type="slidenum">
              <a:rPr lang="en-US" smtClean="0"/>
              <a:t>77</a:t>
            </a:fld>
            <a:endParaRPr lang="en-US" dirty="0"/>
          </a:p>
        </p:txBody>
      </p:sp>
      <p:sp>
        <p:nvSpPr>
          <p:cNvPr id="10" name="TextBox 9">
            <a:extLst>
              <a:ext uri="{FF2B5EF4-FFF2-40B4-BE49-F238E27FC236}">
                <a16:creationId xmlns:a16="http://schemas.microsoft.com/office/drawing/2014/main" id="{50DC0E3A-E76E-A14F-9F9C-76D75E55880B}"/>
              </a:ext>
            </a:extLst>
          </p:cNvPr>
          <p:cNvSpPr txBox="1"/>
          <p:nvPr/>
        </p:nvSpPr>
        <p:spPr>
          <a:xfrm>
            <a:off x="1009650" y="4249054"/>
            <a:ext cx="6553200" cy="707886"/>
          </a:xfrm>
          <a:prstGeom prst="rect">
            <a:avLst/>
          </a:prstGeom>
          <a:solidFill>
            <a:schemeClr val="accent5">
              <a:lumMod val="20000"/>
              <a:lumOff val="80000"/>
            </a:schemeClr>
          </a:solidFill>
        </p:spPr>
        <p:txBody>
          <a:bodyPr wrap="square" rtlCol="0">
            <a:spAutoFit/>
          </a:bodyPr>
          <a:lstStyle/>
          <a:p>
            <a:pPr>
              <a:spcBef>
                <a:spcPct val="0"/>
              </a:spcBef>
            </a:pPr>
            <a:r>
              <a:rPr lang="en-US" sz="2000" dirty="0">
                <a:latin typeface="Arial" panose="020B0604020202020204" pitchFamily="34" charset="0"/>
                <a:cs typeface="Arial" panose="020B0604020202020204" pitchFamily="34" charset="0"/>
              </a:rPr>
              <a:t>Verilog </a:t>
            </a:r>
            <a:r>
              <a:rPr lang="en-US" sz="2000" i="1" dirty="0">
                <a:latin typeface="Arial" panose="020B0604020202020204" pitchFamily="34" charset="0"/>
                <a:cs typeface="Arial" panose="020B0604020202020204" pitchFamily="34" charset="0"/>
              </a:rPr>
              <a:t>syntax</a:t>
            </a:r>
            <a:r>
              <a:rPr lang="en-US" sz="2000" dirty="0">
                <a:latin typeface="Arial" panose="020B0604020202020204" pitchFamily="34" charset="0"/>
                <a:cs typeface="Arial" panose="020B0604020202020204" pitchFamily="34" charset="0"/>
              </a:rPr>
              <a:t> for module instantiation:</a:t>
            </a:r>
          </a:p>
          <a:p>
            <a:pPr>
              <a:spcBef>
                <a:spcPct val="0"/>
              </a:spcBef>
            </a:pPr>
            <a:r>
              <a:rPr lang="en-US" sz="2000" i="1" dirty="0">
                <a:latin typeface="Consolas" panose="020B0609020204030204" pitchFamily="49" charset="0"/>
                <a:cs typeface="Consolas" panose="020B0609020204030204" pitchFamily="49" charset="0"/>
              </a:rPr>
              <a:t>&lt;module name&gt; &lt;instance name&gt;</a:t>
            </a:r>
            <a:r>
              <a:rPr lang="en-US" sz="2000" dirty="0">
                <a:latin typeface="Consolas" panose="020B0609020204030204" pitchFamily="49" charset="0"/>
                <a:cs typeface="Consolas" panose="020B0609020204030204" pitchFamily="49" charset="0"/>
              </a:rPr>
              <a:t>(</a:t>
            </a:r>
            <a:r>
              <a:rPr lang="en-US" sz="2000" i="1" dirty="0">
                <a:latin typeface="Consolas" panose="020B0609020204030204" pitchFamily="49" charset="0"/>
                <a:cs typeface="Consolas" panose="020B0609020204030204" pitchFamily="49" charset="0"/>
              </a:rPr>
              <a:t>&lt;port list&gt;</a:t>
            </a:r>
            <a:r>
              <a:rPr lang="en-US" sz="2000" dirty="0">
                <a:latin typeface="Consolas" panose="020B0609020204030204" pitchFamily="49" charset="0"/>
                <a:cs typeface="Consolas" panose="020B0609020204030204" pitchFamily="49" charset="0"/>
              </a:rPr>
              <a:t>) ;</a:t>
            </a:r>
            <a:endParaRPr lang="en-US" sz="2000" b="1" dirty="0">
              <a:solidFill>
                <a:srgbClr val="C00000"/>
              </a:solidFill>
              <a:latin typeface="Consolas" panose="020B0609020204030204" pitchFamily="49" charset="0"/>
              <a:cs typeface="Consolas" panose="020B0609020204030204" pitchFamily="49" charset="0"/>
            </a:endParaRPr>
          </a:p>
        </p:txBody>
      </p:sp>
      <p:sp>
        <p:nvSpPr>
          <p:cNvPr id="13" name="TextBox 12">
            <a:extLst>
              <a:ext uri="{FF2B5EF4-FFF2-40B4-BE49-F238E27FC236}">
                <a16:creationId xmlns:a16="http://schemas.microsoft.com/office/drawing/2014/main" id="{9920EF9C-28A9-2E45-A283-E7E10A7C10C6}"/>
              </a:ext>
            </a:extLst>
          </p:cNvPr>
          <p:cNvSpPr txBox="1">
            <a:spLocks noChangeArrowheads="1"/>
          </p:cNvSpPr>
          <p:nvPr/>
        </p:nvSpPr>
        <p:spPr bwMode="auto">
          <a:xfrm>
            <a:off x="1009650" y="5867400"/>
            <a:ext cx="72635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b="1" dirty="0">
                <a:cs typeface="Arial" panose="020B0604020202020204" pitchFamily="34" charset="0"/>
              </a:rPr>
              <a:t>Module outputs must be connected to “wire” where instantiated.</a:t>
            </a:r>
          </a:p>
          <a:p>
            <a:pPr eaLnBrk="1" hangingPunct="1"/>
            <a:r>
              <a:rPr lang="en-US" altLang="en-US" b="1" dirty="0">
                <a:cs typeface="Arial" panose="020B0604020202020204" pitchFamily="34" charset="0"/>
              </a:rPr>
              <a:t>(Module inputs can be either “reg” or “wire” where instantiated.)</a:t>
            </a:r>
          </a:p>
        </p:txBody>
      </p:sp>
      <p:pic>
        <p:nvPicPr>
          <p:cNvPr id="14" name="Picture 13">
            <a:extLst>
              <a:ext uri="{FF2B5EF4-FFF2-40B4-BE49-F238E27FC236}">
                <a16:creationId xmlns:a16="http://schemas.microsoft.com/office/drawing/2014/main" id="{F6D6989C-3E58-B646-A75D-DC9FE4E19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 y="5722167"/>
            <a:ext cx="811468" cy="712182"/>
          </a:xfrm>
          <a:prstGeom prst="rect">
            <a:avLst/>
          </a:prstGeom>
        </p:spPr>
      </p:pic>
    </p:spTree>
    <p:extLst>
      <p:ext uri="{BB962C8B-B14F-4D97-AF65-F5344CB8AC3E}">
        <p14:creationId xmlns:p14="http://schemas.microsoft.com/office/powerpoint/2010/main" val="6366827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 grpId="0" animBg="1"/>
      <p:bldP spid="1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2362F-4455-8C48-82A0-CACB5BF84D44}"/>
              </a:ext>
            </a:extLst>
          </p:cNvPr>
          <p:cNvSpPr>
            <a:spLocks noGrp="1"/>
          </p:cNvSpPr>
          <p:nvPr>
            <p:ph type="title"/>
          </p:nvPr>
        </p:nvSpPr>
        <p:spPr>
          <a:xfrm>
            <a:off x="457200" y="0"/>
            <a:ext cx="8229600" cy="1143000"/>
          </a:xfrm>
        </p:spPr>
        <p:txBody>
          <a:bodyPr>
            <a:normAutofit fontScale="90000"/>
          </a:bodyPr>
          <a:lstStyle/>
          <a:p>
            <a:r>
              <a:rPr lang="en-US" altLang="en-US" dirty="0">
                <a:cs typeface="Arial" panose="020B0604020202020204" pitchFamily="34" charset="0"/>
              </a:rPr>
              <a:t>Module outputs must be connected to “wire” where instantiated</a:t>
            </a:r>
            <a:endParaRPr lang="en-US" dirty="0"/>
          </a:p>
        </p:txBody>
      </p:sp>
      <p:sp>
        <p:nvSpPr>
          <p:cNvPr id="4" name="Slide Number Placeholder 3">
            <a:extLst>
              <a:ext uri="{FF2B5EF4-FFF2-40B4-BE49-F238E27FC236}">
                <a16:creationId xmlns:a16="http://schemas.microsoft.com/office/drawing/2014/main" id="{292BDC11-0414-F249-A647-7A6F91802868}"/>
              </a:ext>
            </a:extLst>
          </p:cNvPr>
          <p:cNvSpPr>
            <a:spLocks noGrp="1"/>
          </p:cNvSpPr>
          <p:nvPr>
            <p:ph type="sldNum" sz="quarter" idx="12"/>
          </p:nvPr>
        </p:nvSpPr>
        <p:spPr/>
        <p:txBody>
          <a:bodyPr/>
          <a:lstStyle/>
          <a:p>
            <a:fld id="{91428E00-80DD-2147-9602-1B9AC9547B01}" type="slidenum">
              <a:rPr lang="en-US" smtClean="0"/>
              <a:pPr/>
              <a:t>78</a:t>
            </a:fld>
            <a:endParaRPr lang="en-US"/>
          </a:p>
        </p:txBody>
      </p:sp>
      <p:sp>
        <p:nvSpPr>
          <p:cNvPr id="8" name="TextBox 7">
            <a:extLst>
              <a:ext uri="{FF2B5EF4-FFF2-40B4-BE49-F238E27FC236}">
                <a16:creationId xmlns:a16="http://schemas.microsoft.com/office/drawing/2014/main" id="{A22E118C-DAC6-134F-95F9-06A601530F5B}"/>
              </a:ext>
            </a:extLst>
          </p:cNvPr>
          <p:cNvSpPr txBox="1"/>
          <p:nvPr/>
        </p:nvSpPr>
        <p:spPr>
          <a:xfrm>
            <a:off x="344338" y="1353999"/>
            <a:ext cx="8495146" cy="461665"/>
          </a:xfrm>
          <a:prstGeom prst="rect">
            <a:avLst/>
          </a:prstGeom>
          <a:noFill/>
        </p:spPr>
        <p:txBody>
          <a:bodyPr wrap="none" rtlCol="0">
            <a:spAutoFit/>
          </a:bodyPr>
          <a:lstStyle/>
          <a:p>
            <a:r>
              <a:rPr lang="en-US" sz="2400" dirty="0">
                <a:solidFill>
                  <a:srgbClr val="0000FF"/>
                </a:solidFill>
              </a:rPr>
              <a:t>Suppose we want to use “always” to define Z inside NAND_GATE…</a:t>
            </a:r>
          </a:p>
        </p:txBody>
      </p:sp>
      <p:sp>
        <p:nvSpPr>
          <p:cNvPr id="9" name="Text Box 9">
            <a:extLst>
              <a:ext uri="{FF2B5EF4-FFF2-40B4-BE49-F238E27FC236}">
                <a16:creationId xmlns:a16="http://schemas.microsoft.com/office/drawing/2014/main" id="{71373EC1-FCB1-FD4A-ACD9-D476C857D53C}"/>
              </a:ext>
            </a:extLst>
          </p:cNvPr>
          <p:cNvSpPr txBox="1">
            <a:spLocks noChangeArrowheads="1"/>
          </p:cNvSpPr>
          <p:nvPr/>
        </p:nvSpPr>
        <p:spPr bwMode="auto">
          <a:xfrm>
            <a:off x="4876800" y="1905000"/>
            <a:ext cx="4495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1600" b="1" dirty="0">
                <a:solidFill>
                  <a:srgbClr val="C00000"/>
                </a:solidFill>
                <a:latin typeface="Consolas" panose="020B0609020204030204" pitchFamily="49" charset="0"/>
                <a:cs typeface="Consolas" panose="020B0609020204030204" pitchFamily="49" charset="0"/>
              </a:rPr>
              <a:t>module</a:t>
            </a:r>
            <a:r>
              <a:rPr lang="en-US" altLang="en-US" sz="1600" dirty="0">
                <a:solidFill>
                  <a:srgbClr val="C00000"/>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AND_GATE </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IN1</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IN2</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OUT1</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a:solidFill>
                  <a:srgbClr val="C00000"/>
                </a:solidFill>
                <a:latin typeface="Consolas" panose="020B0609020204030204" pitchFamily="49" charset="0"/>
                <a:cs typeface="Consolas" panose="020B0609020204030204" pitchFamily="49" charset="0"/>
              </a:rPr>
              <a:t>  input</a:t>
            </a:r>
            <a:r>
              <a:rPr lang="en-US" altLang="en-US" sz="1600" dirty="0">
                <a:solidFill>
                  <a:srgbClr val="C00000"/>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IN1</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IN2</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a:solidFill>
                  <a:srgbClr val="C00000"/>
                </a:solidFill>
                <a:latin typeface="Consolas" panose="020B0609020204030204" pitchFamily="49" charset="0"/>
                <a:cs typeface="Consolas" panose="020B0609020204030204" pitchFamily="49" charset="0"/>
              </a:rPr>
              <a:t>  output</a:t>
            </a:r>
            <a:r>
              <a:rPr lang="en-US" altLang="en-US" sz="1600" dirty="0">
                <a:solidFill>
                  <a:srgbClr val="C00000"/>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OUT1</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a:solidFill>
                  <a:srgbClr val="C00000"/>
                </a:solidFill>
                <a:latin typeface="Consolas" panose="020B0609020204030204" pitchFamily="49" charset="0"/>
                <a:cs typeface="Consolas" panose="020B0609020204030204" pitchFamily="49" charset="0"/>
              </a:rPr>
              <a:t>  </a:t>
            </a:r>
            <a:r>
              <a:rPr lang="en-US" altLang="en-US" sz="1600" b="1" dirty="0" err="1">
                <a:solidFill>
                  <a:srgbClr val="C00000"/>
                </a:solidFill>
                <a:highlight>
                  <a:srgbClr val="FFFF00"/>
                </a:highlight>
                <a:latin typeface="Consolas" panose="020B0609020204030204" pitchFamily="49" charset="0"/>
                <a:cs typeface="Consolas" panose="020B0609020204030204" pitchFamily="49" charset="0"/>
              </a:rPr>
              <a:t>reg</a:t>
            </a:r>
            <a:r>
              <a:rPr lang="en-US" altLang="en-US" sz="1600" b="1" dirty="0">
                <a:solidFill>
                  <a:srgbClr val="C00000"/>
                </a:solidFill>
                <a:highlight>
                  <a:srgbClr val="FFFF00"/>
                </a:highlight>
                <a:latin typeface="Consolas" panose="020B0609020204030204" pitchFamily="49" charset="0"/>
                <a:cs typeface="Consolas" panose="020B0609020204030204" pitchFamily="49" charset="0"/>
              </a:rPr>
              <a:t> </a:t>
            </a:r>
            <a:r>
              <a:rPr lang="en-US" altLang="en-US" sz="1600" dirty="0">
                <a:highlight>
                  <a:srgbClr val="FFFF00"/>
                </a:highlight>
                <a:latin typeface="Consolas" panose="020B0609020204030204" pitchFamily="49" charset="0"/>
                <a:cs typeface="Consolas" panose="020B0609020204030204" pitchFamily="49" charset="0"/>
              </a:rPr>
              <a:t>X</a:t>
            </a:r>
            <a:r>
              <a:rPr lang="en-US" altLang="en-US" sz="1600" dirty="0">
                <a:solidFill>
                  <a:srgbClr val="0000FF"/>
                </a:solidFill>
                <a:highlight>
                  <a:srgbClr val="FFFF00"/>
                </a:highlight>
                <a:latin typeface="Consolas" panose="020B0609020204030204" pitchFamily="49" charset="0"/>
                <a:cs typeface="Consolas" panose="020B0609020204030204" pitchFamily="49" charset="0"/>
              </a:rPr>
              <a:t>;</a:t>
            </a:r>
          </a:p>
          <a:p>
            <a:pPr eaLnBrk="1" hangingPunct="1"/>
            <a:r>
              <a:rPr lang="en-US" altLang="en-US" sz="1600" dirty="0">
                <a:latin typeface="Consolas" panose="020B0609020204030204" pitchFamily="49" charset="0"/>
                <a:cs typeface="Consolas" panose="020B0609020204030204" pitchFamily="49" charset="0"/>
              </a:rPr>
              <a:t>  NAND_GATE U0 </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IN1</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IN2</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X</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dirty="0">
                <a:latin typeface="Consolas" panose="020B0609020204030204" pitchFamily="49" charset="0"/>
                <a:cs typeface="Consolas" panose="020B0609020204030204" pitchFamily="49" charset="0"/>
              </a:rPr>
              <a:t>  INV_GATE U1 </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X</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OUT1</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err="1">
                <a:solidFill>
                  <a:srgbClr val="C00000"/>
                </a:solidFill>
                <a:latin typeface="Consolas" panose="020B0609020204030204" pitchFamily="49" charset="0"/>
                <a:cs typeface="Consolas" panose="020B0609020204030204" pitchFamily="49" charset="0"/>
              </a:rPr>
              <a:t>endmodule</a:t>
            </a:r>
            <a:endParaRPr lang="en-CA" altLang="en-US" sz="1600" dirty="0">
              <a:latin typeface="Consolas" panose="020B0609020204030204" pitchFamily="49" charset="0"/>
              <a:cs typeface="Consolas" panose="020B0609020204030204" pitchFamily="49" charset="0"/>
            </a:endParaRPr>
          </a:p>
        </p:txBody>
      </p:sp>
      <p:pic>
        <p:nvPicPr>
          <p:cNvPr id="11" name="Picture 10">
            <a:extLst>
              <a:ext uri="{FF2B5EF4-FFF2-40B4-BE49-F238E27FC236}">
                <a16:creationId xmlns:a16="http://schemas.microsoft.com/office/drawing/2014/main" id="{28E81A13-CC7B-EC4F-A497-EB9178528FA2}"/>
              </a:ext>
            </a:extLst>
          </p:cNvPr>
          <p:cNvPicPr>
            <a:picLocks noChangeAspect="1"/>
          </p:cNvPicPr>
          <p:nvPr/>
        </p:nvPicPr>
        <p:blipFill>
          <a:blip r:embed="rId3"/>
          <a:stretch>
            <a:fillRect/>
          </a:stretch>
        </p:blipFill>
        <p:spPr>
          <a:xfrm>
            <a:off x="838200" y="3619500"/>
            <a:ext cx="6946900" cy="2705100"/>
          </a:xfrm>
          <a:prstGeom prst="rect">
            <a:avLst/>
          </a:prstGeom>
        </p:spPr>
      </p:pic>
      <p:sp>
        <p:nvSpPr>
          <p:cNvPr id="12" name="Text Box 10">
            <a:extLst>
              <a:ext uri="{FF2B5EF4-FFF2-40B4-BE49-F238E27FC236}">
                <a16:creationId xmlns:a16="http://schemas.microsoft.com/office/drawing/2014/main" id="{488E3D8B-2A2D-C74C-9245-15C65A29522F}"/>
              </a:ext>
            </a:extLst>
          </p:cNvPr>
          <p:cNvSpPr txBox="1">
            <a:spLocks noChangeArrowheads="1"/>
          </p:cNvSpPr>
          <p:nvPr/>
        </p:nvSpPr>
        <p:spPr bwMode="auto">
          <a:xfrm>
            <a:off x="846137" y="1981200"/>
            <a:ext cx="334486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1600" b="1" dirty="0">
                <a:solidFill>
                  <a:srgbClr val="C00000"/>
                </a:solidFill>
                <a:latin typeface="Consolas" panose="020B0609020204030204" pitchFamily="49" charset="0"/>
                <a:cs typeface="Consolas" panose="020B0609020204030204" pitchFamily="49" charset="0"/>
              </a:rPr>
              <a:t>module</a:t>
            </a:r>
            <a:r>
              <a:rPr lang="en-US" altLang="en-US" sz="1600" dirty="0">
                <a:solidFill>
                  <a:srgbClr val="0000FF"/>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NAND_GATE</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A</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B</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Z</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a:solidFill>
                  <a:srgbClr val="C00000"/>
                </a:solidFill>
                <a:latin typeface="Consolas" panose="020B0609020204030204" pitchFamily="49" charset="0"/>
                <a:cs typeface="Consolas" panose="020B0609020204030204" pitchFamily="49" charset="0"/>
              </a:rPr>
              <a:t>  input</a:t>
            </a:r>
            <a:r>
              <a:rPr lang="en-US" altLang="en-US" sz="1600" dirty="0">
                <a:solidFill>
                  <a:srgbClr val="C00000"/>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A</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B </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a:solidFill>
                  <a:srgbClr val="C00000"/>
                </a:solidFill>
                <a:latin typeface="Consolas" panose="020B0609020204030204" pitchFamily="49" charset="0"/>
                <a:cs typeface="Consolas" panose="020B0609020204030204" pitchFamily="49" charset="0"/>
              </a:rPr>
              <a:t>  output </a:t>
            </a:r>
            <a:r>
              <a:rPr lang="en-US" altLang="en-US" sz="1600" b="1" dirty="0" err="1">
                <a:solidFill>
                  <a:srgbClr val="C00000"/>
                </a:solidFill>
                <a:highlight>
                  <a:srgbClr val="FFFF00"/>
                </a:highlight>
                <a:latin typeface="Consolas" panose="020B0609020204030204" pitchFamily="49" charset="0"/>
                <a:cs typeface="Consolas" panose="020B0609020204030204" pitchFamily="49" charset="0"/>
              </a:rPr>
              <a:t>reg</a:t>
            </a:r>
            <a:r>
              <a:rPr lang="en-US" altLang="en-US" sz="1600" dirty="0">
                <a:solidFill>
                  <a:srgbClr val="C00000"/>
                </a:solidFill>
                <a:highlight>
                  <a:srgbClr val="FFFF00"/>
                </a:highlight>
                <a:latin typeface="Consolas" panose="020B0609020204030204" pitchFamily="49" charset="0"/>
                <a:cs typeface="Consolas" panose="020B0609020204030204" pitchFamily="49" charset="0"/>
              </a:rPr>
              <a:t> </a:t>
            </a:r>
            <a:r>
              <a:rPr lang="en-US" altLang="en-US" sz="1600" dirty="0">
                <a:highlight>
                  <a:srgbClr val="FFFF00"/>
                </a:highlight>
                <a:latin typeface="Consolas" panose="020B0609020204030204" pitchFamily="49" charset="0"/>
                <a:cs typeface="Consolas" panose="020B0609020204030204" pitchFamily="49" charset="0"/>
              </a:rPr>
              <a:t>Z</a:t>
            </a:r>
            <a:r>
              <a:rPr lang="en-US" altLang="en-US" sz="1600" dirty="0">
                <a:latin typeface="Consolas" panose="020B0609020204030204" pitchFamily="49" charset="0"/>
                <a:cs typeface="Consolas" panose="020B0609020204030204" pitchFamily="49" charset="0"/>
              </a:rPr>
              <a:t> </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a:solidFill>
                  <a:srgbClr val="C00000"/>
                </a:solidFill>
                <a:latin typeface="Consolas" panose="020B0609020204030204" pitchFamily="49" charset="0"/>
                <a:cs typeface="Consolas" panose="020B0609020204030204" pitchFamily="49" charset="0"/>
              </a:rPr>
              <a:t>  always </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A</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B</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a:solidFill>
                  <a:srgbClr val="C00000"/>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Z</a:t>
            </a:r>
            <a:r>
              <a:rPr lang="en-US" altLang="en-US" sz="1600" dirty="0">
                <a:solidFill>
                  <a:srgbClr val="0000FF"/>
                </a:solidFill>
                <a:latin typeface="Consolas" panose="020B0609020204030204" pitchFamily="49" charset="0"/>
                <a:cs typeface="Consolas" panose="020B0609020204030204" pitchFamily="49" charset="0"/>
              </a:rPr>
              <a:t> = ~(</a:t>
            </a:r>
            <a:r>
              <a:rPr lang="en-US" altLang="en-US" sz="1600" dirty="0">
                <a:latin typeface="Consolas" panose="020B0609020204030204" pitchFamily="49" charset="0"/>
                <a:cs typeface="Consolas" panose="020B0609020204030204" pitchFamily="49" charset="0"/>
              </a:rPr>
              <a:t>A</a:t>
            </a:r>
            <a:r>
              <a:rPr lang="en-US" altLang="en-US" sz="1600" dirty="0">
                <a:solidFill>
                  <a:srgbClr val="0000FF"/>
                </a:solidFill>
                <a:latin typeface="Consolas" panose="020B0609020204030204" pitchFamily="49" charset="0"/>
                <a:cs typeface="Consolas" panose="020B0609020204030204" pitchFamily="49" charset="0"/>
              </a:rPr>
              <a:t> &amp; </a:t>
            </a:r>
            <a:r>
              <a:rPr lang="en-US" altLang="en-US" sz="1600" dirty="0">
                <a:latin typeface="Consolas" panose="020B0609020204030204" pitchFamily="49" charset="0"/>
                <a:cs typeface="Consolas" panose="020B0609020204030204" pitchFamily="49" charset="0"/>
              </a:rPr>
              <a:t>B</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err="1">
                <a:solidFill>
                  <a:srgbClr val="C00000"/>
                </a:solidFill>
                <a:latin typeface="Consolas" panose="020B0609020204030204" pitchFamily="49" charset="0"/>
                <a:cs typeface="Consolas" panose="020B0609020204030204" pitchFamily="49" charset="0"/>
              </a:rPr>
              <a:t>endmodule</a:t>
            </a:r>
            <a:endParaRPr lang="en-US" altLang="en-US" sz="1600" dirty="0">
              <a:latin typeface="Consolas" panose="020B0609020204030204" pitchFamily="49" charset="0"/>
              <a:cs typeface="Consolas" panose="020B0609020204030204" pitchFamily="49" charset="0"/>
            </a:endParaRPr>
          </a:p>
          <a:p>
            <a:pPr eaLnBrk="1" hangingPunct="1"/>
            <a:endParaRPr lang="en-CA" altLang="en-US" sz="1600" dirty="0">
              <a:latin typeface="Consolas" panose="020B0609020204030204" pitchFamily="49" charset="0"/>
              <a:cs typeface="Consolas" panose="020B0609020204030204" pitchFamily="49" charset="0"/>
            </a:endParaRPr>
          </a:p>
        </p:txBody>
      </p:sp>
      <p:sp>
        <p:nvSpPr>
          <p:cNvPr id="13" name="TextBox 12">
            <a:extLst>
              <a:ext uri="{FF2B5EF4-FFF2-40B4-BE49-F238E27FC236}">
                <a16:creationId xmlns:a16="http://schemas.microsoft.com/office/drawing/2014/main" id="{09EE454C-5936-A443-8E80-22C138893CF7}"/>
              </a:ext>
            </a:extLst>
          </p:cNvPr>
          <p:cNvSpPr txBox="1"/>
          <p:nvPr/>
        </p:nvSpPr>
        <p:spPr>
          <a:xfrm>
            <a:off x="4191000" y="1905000"/>
            <a:ext cx="801823" cy="1815882"/>
          </a:xfrm>
          <a:prstGeom prst="rect">
            <a:avLst/>
          </a:prstGeom>
          <a:noFill/>
        </p:spPr>
        <p:txBody>
          <a:bodyPr wrap="none" rtlCol="0">
            <a:spAutoFit/>
          </a:bodyPr>
          <a:lstStyle/>
          <a:p>
            <a:r>
              <a:rPr lang="en-US" sz="1600" dirty="0">
                <a:solidFill>
                  <a:schemeClr val="bg1">
                    <a:lumMod val="65000"/>
                  </a:schemeClr>
                </a:solidFill>
                <a:latin typeface="Courier New" panose="02070309020205020404" pitchFamily="49" charset="0"/>
                <a:cs typeface="Courier New" panose="02070309020205020404" pitchFamily="49" charset="0"/>
              </a:rPr>
              <a:t>112:</a:t>
            </a:r>
          </a:p>
          <a:p>
            <a:r>
              <a:rPr lang="en-US" sz="1600" dirty="0">
                <a:solidFill>
                  <a:schemeClr val="bg1">
                    <a:lumMod val="65000"/>
                  </a:schemeClr>
                </a:solidFill>
                <a:latin typeface="Courier New" panose="02070309020205020404" pitchFamily="49" charset="0"/>
                <a:cs typeface="Courier New" panose="02070309020205020404" pitchFamily="49" charset="0"/>
              </a:rPr>
              <a:t>113:</a:t>
            </a:r>
          </a:p>
          <a:p>
            <a:r>
              <a:rPr lang="en-US" sz="1600" dirty="0">
                <a:solidFill>
                  <a:schemeClr val="bg1">
                    <a:lumMod val="65000"/>
                  </a:schemeClr>
                </a:solidFill>
                <a:latin typeface="Courier New" panose="02070309020205020404" pitchFamily="49" charset="0"/>
                <a:cs typeface="Courier New" panose="02070309020205020404" pitchFamily="49" charset="0"/>
              </a:rPr>
              <a:t>114:</a:t>
            </a:r>
          </a:p>
          <a:p>
            <a:r>
              <a:rPr lang="en-US" sz="1600" dirty="0">
                <a:solidFill>
                  <a:schemeClr val="bg1">
                    <a:lumMod val="65000"/>
                  </a:schemeClr>
                </a:solidFill>
                <a:latin typeface="Courier New" panose="02070309020205020404" pitchFamily="49" charset="0"/>
                <a:cs typeface="Courier New" panose="02070309020205020404" pitchFamily="49" charset="0"/>
              </a:rPr>
              <a:t>115:</a:t>
            </a:r>
          </a:p>
          <a:p>
            <a:r>
              <a:rPr lang="en-US" sz="1600" dirty="0">
                <a:solidFill>
                  <a:schemeClr val="bg1">
                    <a:lumMod val="65000"/>
                  </a:schemeClr>
                </a:solidFill>
                <a:latin typeface="Courier New" panose="02070309020205020404" pitchFamily="49" charset="0"/>
                <a:cs typeface="Courier New" panose="02070309020205020404" pitchFamily="49" charset="0"/>
              </a:rPr>
              <a:t>116:</a:t>
            </a:r>
          </a:p>
          <a:p>
            <a:r>
              <a:rPr lang="en-US" sz="1600" dirty="0">
                <a:solidFill>
                  <a:schemeClr val="bg1">
                    <a:lumMod val="65000"/>
                  </a:schemeClr>
                </a:solidFill>
                <a:latin typeface="Courier New" panose="02070309020205020404" pitchFamily="49" charset="0"/>
                <a:cs typeface="Courier New" panose="02070309020205020404" pitchFamily="49" charset="0"/>
              </a:rPr>
              <a:t>117:</a:t>
            </a:r>
          </a:p>
          <a:p>
            <a:r>
              <a:rPr lang="en-US" sz="1600" dirty="0">
                <a:solidFill>
                  <a:schemeClr val="bg1">
                    <a:lumMod val="65000"/>
                  </a:schemeClr>
                </a:solidFill>
                <a:latin typeface="Courier New" panose="02070309020205020404" pitchFamily="49" charset="0"/>
                <a:cs typeface="Courier New" panose="02070309020205020404" pitchFamily="49" charset="0"/>
              </a:rPr>
              <a:t>118: </a:t>
            </a:r>
          </a:p>
        </p:txBody>
      </p:sp>
      <p:sp>
        <p:nvSpPr>
          <p:cNvPr id="14" name="Rectangle 13">
            <a:extLst>
              <a:ext uri="{FF2B5EF4-FFF2-40B4-BE49-F238E27FC236}">
                <a16:creationId xmlns:a16="http://schemas.microsoft.com/office/drawing/2014/main" id="{3F88AA1A-23A4-6446-8D14-C8D438BEA5F0}"/>
              </a:ext>
            </a:extLst>
          </p:cNvPr>
          <p:cNvSpPr/>
          <p:nvPr/>
        </p:nvSpPr>
        <p:spPr>
          <a:xfrm>
            <a:off x="4191000" y="2889141"/>
            <a:ext cx="4191000" cy="311259"/>
          </a:xfrm>
          <a:prstGeom prst="rect">
            <a:avLst/>
          </a:prstGeom>
          <a:solidFill>
            <a:srgbClr val="FFFF00">
              <a:alpha val="5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E07FE47-13AA-1943-A995-DAB2FAF9F934}"/>
              </a:ext>
            </a:extLst>
          </p:cNvPr>
          <p:cNvSpPr/>
          <p:nvPr/>
        </p:nvSpPr>
        <p:spPr>
          <a:xfrm>
            <a:off x="1752600" y="5171967"/>
            <a:ext cx="5943600" cy="187216"/>
          </a:xfrm>
          <a:prstGeom prst="rect">
            <a:avLst/>
          </a:prstGeom>
          <a:solidFill>
            <a:srgbClr val="FFFF00">
              <a:alpha val="5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0563F0B-5297-A642-B372-25246D3AB399}"/>
              </a:ext>
            </a:extLst>
          </p:cNvPr>
          <p:cNvSpPr txBox="1"/>
          <p:nvPr/>
        </p:nvSpPr>
        <p:spPr>
          <a:xfrm>
            <a:off x="846137" y="5562600"/>
            <a:ext cx="7670370" cy="461665"/>
          </a:xfrm>
          <a:prstGeom prst="rect">
            <a:avLst/>
          </a:prstGeom>
          <a:noFill/>
        </p:spPr>
        <p:txBody>
          <a:bodyPr wrap="none" rtlCol="0">
            <a:spAutoFit/>
          </a:bodyPr>
          <a:lstStyle/>
          <a:p>
            <a:r>
              <a:rPr lang="en-US" sz="2400" dirty="0">
                <a:solidFill>
                  <a:srgbClr val="FF0000"/>
                </a:solidFill>
              </a:rPr>
              <a:t>Moral: Use “wire” for outputs </a:t>
            </a:r>
            <a:r>
              <a:rPr lang="en-US" sz="2400" u="sng" dirty="0">
                <a:solidFill>
                  <a:srgbClr val="FF0000"/>
                </a:solidFill>
              </a:rPr>
              <a:t>where</a:t>
            </a:r>
            <a:r>
              <a:rPr lang="en-US" sz="2400" dirty="0">
                <a:solidFill>
                  <a:srgbClr val="FF0000"/>
                </a:solidFill>
              </a:rPr>
              <a:t> module is </a:t>
            </a:r>
            <a:r>
              <a:rPr lang="en-US" sz="2400" u="sng" dirty="0">
                <a:solidFill>
                  <a:srgbClr val="FF0000"/>
                </a:solidFill>
              </a:rPr>
              <a:t>instantiated</a:t>
            </a:r>
            <a:r>
              <a:rPr lang="en-US" sz="2400" dirty="0">
                <a:solidFill>
                  <a:srgbClr val="FF0000"/>
                </a:solidFill>
              </a:rPr>
              <a:t>. </a:t>
            </a:r>
          </a:p>
        </p:txBody>
      </p:sp>
      <p:pic>
        <p:nvPicPr>
          <p:cNvPr id="17" name="Picture 16">
            <a:extLst>
              <a:ext uri="{FF2B5EF4-FFF2-40B4-BE49-F238E27FC236}">
                <a16:creationId xmlns:a16="http://schemas.microsoft.com/office/drawing/2014/main" id="{C0E78825-AE85-434B-B757-6890B92F3F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5334000"/>
            <a:ext cx="811468" cy="712182"/>
          </a:xfrm>
          <a:prstGeom prst="rect">
            <a:avLst/>
          </a:prstGeom>
        </p:spPr>
      </p:pic>
      <p:sp>
        <p:nvSpPr>
          <p:cNvPr id="18" name="Text Box 9">
            <a:extLst>
              <a:ext uri="{FF2B5EF4-FFF2-40B4-BE49-F238E27FC236}">
                <a16:creationId xmlns:a16="http://schemas.microsoft.com/office/drawing/2014/main" id="{D50A6F0F-8FA7-5144-AF07-326EE3F0F3B1}"/>
              </a:ext>
            </a:extLst>
          </p:cNvPr>
          <p:cNvSpPr txBox="1">
            <a:spLocks noChangeArrowheads="1"/>
          </p:cNvSpPr>
          <p:nvPr/>
        </p:nvSpPr>
        <p:spPr bwMode="auto">
          <a:xfrm>
            <a:off x="4876800" y="1905000"/>
            <a:ext cx="4495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1600" b="1" dirty="0">
                <a:solidFill>
                  <a:srgbClr val="C00000"/>
                </a:solidFill>
                <a:latin typeface="Consolas" panose="020B0609020204030204" pitchFamily="49" charset="0"/>
                <a:cs typeface="Consolas" panose="020B0609020204030204" pitchFamily="49" charset="0"/>
              </a:rPr>
              <a:t>module</a:t>
            </a:r>
            <a:r>
              <a:rPr lang="en-US" altLang="en-US" sz="1600" dirty="0">
                <a:solidFill>
                  <a:srgbClr val="C00000"/>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AND_GATE </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IN1</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IN2</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OUT1</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a:solidFill>
                  <a:srgbClr val="C00000"/>
                </a:solidFill>
                <a:latin typeface="Consolas" panose="020B0609020204030204" pitchFamily="49" charset="0"/>
                <a:cs typeface="Consolas" panose="020B0609020204030204" pitchFamily="49" charset="0"/>
              </a:rPr>
              <a:t>  input</a:t>
            </a:r>
            <a:r>
              <a:rPr lang="en-US" altLang="en-US" sz="1600" dirty="0">
                <a:solidFill>
                  <a:srgbClr val="C00000"/>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IN1</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IN2</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a:solidFill>
                  <a:srgbClr val="C00000"/>
                </a:solidFill>
                <a:latin typeface="Consolas" panose="020B0609020204030204" pitchFamily="49" charset="0"/>
                <a:cs typeface="Consolas" panose="020B0609020204030204" pitchFamily="49" charset="0"/>
              </a:rPr>
              <a:t>  output</a:t>
            </a:r>
            <a:r>
              <a:rPr lang="en-US" altLang="en-US" sz="1600" dirty="0">
                <a:solidFill>
                  <a:srgbClr val="C00000"/>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OUT1</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a:solidFill>
                  <a:srgbClr val="C00000"/>
                </a:solidFill>
                <a:latin typeface="Consolas" panose="020B0609020204030204" pitchFamily="49" charset="0"/>
                <a:cs typeface="Consolas" panose="020B0609020204030204" pitchFamily="49" charset="0"/>
              </a:rPr>
              <a:t>  </a:t>
            </a:r>
            <a:r>
              <a:rPr lang="en-US" altLang="en-US" sz="1600" b="1" dirty="0">
                <a:solidFill>
                  <a:srgbClr val="C00000"/>
                </a:solidFill>
                <a:highlight>
                  <a:srgbClr val="FFFF00"/>
                </a:highlight>
                <a:latin typeface="Consolas" panose="020B0609020204030204" pitchFamily="49" charset="0"/>
                <a:cs typeface="Consolas" panose="020B0609020204030204" pitchFamily="49" charset="0"/>
              </a:rPr>
              <a:t>wire </a:t>
            </a:r>
            <a:r>
              <a:rPr lang="en-US" altLang="en-US" sz="1600" dirty="0">
                <a:highlight>
                  <a:srgbClr val="FFFF00"/>
                </a:highlight>
                <a:latin typeface="Consolas" panose="020B0609020204030204" pitchFamily="49" charset="0"/>
                <a:cs typeface="Consolas" panose="020B0609020204030204" pitchFamily="49" charset="0"/>
              </a:rPr>
              <a:t>X</a:t>
            </a:r>
            <a:r>
              <a:rPr lang="en-US" altLang="en-US" sz="1600" dirty="0">
                <a:solidFill>
                  <a:srgbClr val="0000FF"/>
                </a:solidFill>
                <a:highlight>
                  <a:srgbClr val="FFFF00"/>
                </a:highlight>
                <a:latin typeface="Consolas" panose="020B0609020204030204" pitchFamily="49" charset="0"/>
                <a:cs typeface="Consolas" panose="020B0609020204030204" pitchFamily="49" charset="0"/>
              </a:rPr>
              <a:t>;</a:t>
            </a:r>
          </a:p>
          <a:p>
            <a:pPr eaLnBrk="1" hangingPunct="1"/>
            <a:r>
              <a:rPr lang="en-US" altLang="en-US" sz="1600" dirty="0">
                <a:latin typeface="Consolas" panose="020B0609020204030204" pitchFamily="49" charset="0"/>
                <a:cs typeface="Consolas" panose="020B0609020204030204" pitchFamily="49" charset="0"/>
              </a:rPr>
              <a:t>  NAND_GATE U0 </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IN1</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IN2</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X</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dirty="0">
                <a:latin typeface="Consolas" panose="020B0609020204030204" pitchFamily="49" charset="0"/>
                <a:cs typeface="Consolas" panose="020B0609020204030204" pitchFamily="49" charset="0"/>
              </a:rPr>
              <a:t>  INV_GATE U1 </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X</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OUT1</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err="1">
                <a:solidFill>
                  <a:srgbClr val="C00000"/>
                </a:solidFill>
                <a:latin typeface="Consolas" panose="020B0609020204030204" pitchFamily="49" charset="0"/>
                <a:cs typeface="Consolas" panose="020B0609020204030204" pitchFamily="49" charset="0"/>
              </a:rPr>
              <a:t>endmodule</a:t>
            </a:r>
            <a:endParaRPr lang="en-CA" altLang="en-US" sz="1600" dirty="0">
              <a:latin typeface="Consolas" panose="020B0609020204030204" pitchFamily="49" charset="0"/>
              <a:cs typeface="Consolas" panose="020B0609020204030204" pitchFamily="49" charset="0"/>
            </a:endParaRPr>
          </a:p>
        </p:txBody>
      </p:sp>
      <p:pic>
        <p:nvPicPr>
          <p:cNvPr id="5" name="Picture 4">
            <a:extLst>
              <a:ext uri="{FF2B5EF4-FFF2-40B4-BE49-F238E27FC236}">
                <a16:creationId xmlns:a16="http://schemas.microsoft.com/office/drawing/2014/main" id="{402B1DAC-D3F8-FF48-93AB-08AE945FA9B7}"/>
              </a:ext>
            </a:extLst>
          </p:cNvPr>
          <p:cNvPicPr>
            <a:picLocks noChangeAspect="1"/>
          </p:cNvPicPr>
          <p:nvPr/>
        </p:nvPicPr>
        <p:blipFill>
          <a:blip r:embed="rId5"/>
          <a:stretch>
            <a:fillRect/>
          </a:stretch>
        </p:blipFill>
        <p:spPr>
          <a:xfrm>
            <a:off x="846137" y="3657382"/>
            <a:ext cx="4546600" cy="1701800"/>
          </a:xfrm>
          <a:prstGeom prst="rect">
            <a:avLst/>
          </a:prstGeom>
        </p:spPr>
      </p:pic>
      <p:pic>
        <p:nvPicPr>
          <p:cNvPr id="7" name="Picture 6">
            <a:extLst>
              <a:ext uri="{FF2B5EF4-FFF2-40B4-BE49-F238E27FC236}">
                <a16:creationId xmlns:a16="http://schemas.microsoft.com/office/drawing/2014/main" id="{91757EA8-2001-3648-91BD-DE5B4F51F912}"/>
              </a:ext>
            </a:extLst>
          </p:cNvPr>
          <p:cNvPicPr>
            <a:picLocks noChangeAspect="1"/>
          </p:cNvPicPr>
          <p:nvPr/>
        </p:nvPicPr>
        <p:blipFill>
          <a:blip r:embed="rId6"/>
          <a:stretch>
            <a:fillRect/>
          </a:stretch>
        </p:blipFill>
        <p:spPr>
          <a:xfrm>
            <a:off x="838200" y="3660717"/>
            <a:ext cx="7200900" cy="2717800"/>
          </a:xfrm>
          <a:prstGeom prst="rect">
            <a:avLst/>
          </a:prstGeom>
        </p:spPr>
      </p:pic>
      <p:sp>
        <p:nvSpPr>
          <p:cNvPr id="19" name="Rectangle 18">
            <a:extLst>
              <a:ext uri="{FF2B5EF4-FFF2-40B4-BE49-F238E27FC236}">
                <a16:creationId xmlns:a16="http://schemas.microsoft.com/office/drawing/2014/main" id="{8ABA1E0B-78C1-3244-AC4A-BC109EDD2396}"/>
              </a:ext>
            </a:extLst>
          </p:cNvPr>
          <p:cNvSpPr/>
          <p:nvPr/>
        </p:nvSpPr>
        <p:spPr>
          <a:xfrm>
            <a:off x="1885950" y="4952999"/>
            <a:ext cx="1085850" cy="218967"/>
          </a:xfrm>
          <a:prstGeom prst="rect">
            <a:avLst/>
          </a:prstGeom>
          <a:solidFill>
            <a:srgbClr val="FF000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CEA0FD9-1934-7249-AC68-A21FE0FFC0FD}"/>
              </a:ext>
            </a:extLst>
          </p:cNvPr>
          <p:cNvSpPr txBox="1"/>
          <p:nvPr/>
        </p:nvSpPr>
        <p:spPr>
          <a:xfrm>
            <a:off x="836100" y="6019800"/>
            <a:ext cx="7461764" cy="830997"/>
          </a:xfrm>
          <a:prstGeom prst="rect">
            <a:avLst/>
          </a:prstGeom>
          <a:noFill/>
        </p:spPr>
        <p:txBody>
          <a:bodyPr wrap="square" rtlCol="0">
            <a:spAutoFit/>
          </a:bodyPr>
          <a:lstStyle/>
          <a:p>
            <a:r>
              <a:rPr lang="en-US" sz="2400" dirty="0">
                <a:solidFill>
                  <a:srgbClr val="0000FF"/>
                </a:solidFill>
              </a:rPr>
              <a:t>Again, module </a:t>
            </a:r>
            <a:r>
              <a:rPr lang="en-US" sz="2400" u="sng" dirty="0">
                <a:solidFill>
                  <a:srgbClr val="0000FF"/>
                </a:solidFill>
              </a:rPr>
              <a:t>inputs</a:t>
            </a:r>
            <a:r>
              <a:rPr lang="en-US" sz="2400" dirty="0">
                <a:solidFill>
                  <a:srgbClr val="0000FF"/>
                </a:solidFill>
              </a:rPr>
              <a:t> can be connected to either reg or wire at the location where the module is instantiated.</a:t>
            </a:r>
          </a:p>
        </p:txBody>
      </p:sp>
    </p:spTree>
    <p:extLst>
      <p:ext uri="{BB962C8B-B14F-4D97-AF65-F5344CB8AC3E}">
        <p14:creationId xmlns:p14="http://schemas.microsoft.com/office/powerpoint/2010/main" val="37892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7"/>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9"/>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3"/>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5"/>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2" grpId="0"/>
      <p:bldP spid="13" grpId="0"/>
      <p:bldP spid="13" grpId="1"/>
      <p:bldP spid="14" grpId="0" animBg="1"/>
      <p:bldP spid="14" grpId="1" animBg="1"/>
      <p:bldP spid="15" grpId="0" animBg="1"/>
      <p:bldP spid="15" grpId="1" animBg="1"/>
      <p:bldP spid="16" grpId="0"/>
      <p:bldP spid="18" grpId="0"/>
      <p:bldP spid="19" grpId="0" animBg="1"/>
      <p:bldP spid="19" grpId="1" animBg="1"/>
      <p:bldP spid="10"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C396F-74DB-EF4D-9BF9-C71C8855510E}"/>
              </a:ext>
            </a:extLst>
          </p:cNvPr>
          <p:cNvSpPr>
            <a:spLocks noGrp="1"/>
          </p:cNvSpPr>
          <p:nvPr>
            <p:ph type="title"/>
          </p:nvPr>
        </p:nvSpPr>
        <p:spPr>
          <a:xfrm>
            <a:off x="457200" y="0"/>
            <a:ext cx="8229600" cy="1143000"/>
          </a:xfrm>
        </p:spPr>
        <p:txBody>
          <a:bodyPr/>
          <a:lstStyle/>
          <a:p>
            <a:r>
              <a:rPr lang="en-US" dirty="0"/>
              <a:t>Very Common Instantiation Bug</a:t>
            </a:r>
          </a:p>
        </p:txBody>
      </p:sp>
      <p:sp>
        <p:nvSpPr>
          <p:cNvPr id="3" name="Content Placeholder 2">
            <a:extLst>
              <a:ext uri="{FF2B5EF4-FFF2-40B4-BE49-F238E27FC236}">
                <a16:creationId xmlns:a16="http://schemas.microsoft.com/office/drawing/2014/main" id="{387CA9C6-BDAA-9943-A655-ECE9743D2493}"/>
              </a:ext>
            </a:extLst>
          </p:cNvPr>
          <p:cNvSpPr>
            <a:spLocks noGrp="1"/>
          </p:cNvSpPr>
          <p:nvPr>
            <p:ph idx="1"/>
          </p:nvPr>
        </p:nvSpPr>
        <p:spPr>
          <a:xfrm>
            <a:off x="448638" y="1143000"/>
            <a:ext cx="8229600" cy="4525963"/>
          </a:xfrm>
        </p:spPr>
        <p:txBody>
          <a:bodyPr>
            <a:normAutofit/>
          </a:bodyPr>
          <a:lstStyle/>
          <a:p>
            <a:pPr marL="0" indent="0">
              <a:buNone/>
            </a:pPr>
            <a:r>
              <a:rPr lang="en-US" sz="2400" dirty="0"/>
              <a:t>Mismatch in input/output port width between declaration and instantiation:</a:t>
            </a:r>
          </a:p>
          <a:p>
            <a:endParaRPr lang="en-US" sz="2400" dirty="0"/>
          </a:p>
          <a:p>
            <a:endParaRPr lang="en-US" sz="2400" dirty="0"/>
          </a:p>
        </p:txBody>
      </p:sp>
      <p:sp>
        <p:nvSpPr>
          <p:cNvPr id="4" name="Footer Placeholder 3">
            <a:extLst>
              <a:ext uri="{FF2B5EF4-FFF2-40B4-BE49-F238E27FC236}">
                <a16:creationId xmlns:a16="http://schemas.microsoft.com/office/drawing/2014/main" id="{29BDE4B9-1C55-6F46-95CA-EAEA0EA7BF30}"/>
              </a:ext>
            </a:extLst>
          </p:cNvPr>
          <p:cNvSpPr>
            <a:spLocks noGrp="1"/>
          </p:cNvSpPr>
          <p:nvPr>
            <p:ph type="ftr" sz="quarter" idx="11"/>
          </p:nvPr>
        </p:nvSpPr>
        <p:spPr/>
        <p:txBody>
          <a:bodyPr/>
          <a:lstStyle/>
          <a:p>
            <a:r>
              <a:rPr lang="en-US"/>
              <a:t>Slide Set #6</a:t>
            </a:r>
          </a:p>
        </p:txBody>
      </p:sp>
      <p:sp>
        <p:nvSpPr>
          <p:cNvPr id="5" name="Slide Number Placeholder 4">
            <a:extLst>
              <a:ext uri="{FF2B5EF4-FFF2-40B4-BE49-F238E27FC236}">
                <a16:creationId xmlns:a16="http://schemas.microsoft.com/office/drawing/2014/main" id="{6F771459-7C17-6C4C-86CC-BA3B33D037BF}"/>
              </a:ext>
            </a:extLst>
          </p:cNvPr>
          <p:cNvSpPr>
            <a:spLocks noGrp="1"/>
          </p:cNvSpPr>
          <p:nvPr>
            <p:ph type="sldNum" sz="quarter" idx="12"/>
          </p:nvPr>
        </p:nvSpPr>
        <p:spPr/>
        <p:txBody>
          <a:bodyPr/>
          <a:lstStyle/>
          <a:p>
            <a:fld id="{6F344C7A-0D93-FE43-BBB8-6C733ACB5A1E}" type="slidenum">
              <a:rPr lang="en-US" smtClean="0"/>
              <a:t>79</a:t>
            </a:fld>
            <a:endParaRPr lang="en-US"/>
          </a:p>
        </p:txBody>
      </p:sp>
      <p:sp>
        <p:nvSpPr>
          <p:cNvPr id="6" name="Text Box 9">
            <a:extLst>
              <a:ext uri="{FF2B5EF4-FFF2-40B4-BE49-F238E27FC236}">
                <a16:creationId xmlns:a16="http://schemas.microsoft.com/office/drawing/2014/main" id="{7C8BDEBE-C727-0A44-9997-78838B1A381B}"/>
              </a:ext>
            </a:extLst>
          </p:cNvPr>
          <p:cNvSpPr txBox="1">
            <a:spLocks noChangeArrowheads="1"/>
          </p:cNvSpPr>
          <p:nvPr/>
        </p:nvSpPr>
        <p:spPr bwMode="auto">
          <a:xfrm>
            <a:off x="704996" y="2012731"/>
            <a:ext cx="71628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1600" b="1" dirty="0">
                <a:solidFill>
                  <a:srgbClr val="C00000"/>
                </a:solidFill>
                <a:latin typeface="Consolas" panose="020B0609020204030204" pitchFamily="49" charset="0"/>
                <a:cs typeface="Consolas" panose="020B0609020204030204" pitchFamily="49" charset="0"/>
              </a:rPr>
              <a:t>module</a:t>
            </a:r>
            <a:r>
              <a:rPr lang="en-US" altLang="en-US" sz="1600" dirty="0">
                <a:solidFill>
                  <a:srgbClr val="C00000"/>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Bad</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err="1">
                <a:latin typeface="Consolas" panose="020B0609020204030204" pitchFamily="49" charset="0"/>
                <a:cs typeface="Consolas" panose="020B0609020204030204" pitchFamily="49" charset="0"/>
              </a:rPr>
              <a:t>a,b</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a:solidFill>
                  <a:srgbClr val="C00000"/>
                </a:solidFill>
                <a:latin typeface="Consolas" panose="020B0609020204030204" pitchFamily="49" charset="0"/>
                <a:cs typeface="Consolas" panose="020B0609020204030204" pitchFamily="49" charset="0"/>
              </a:rPr>
              <a:t>  input</a:t>
            </a:r>
            <a:r>
              <a:rPr lang="en-US" altLang="en-US" sz="1600" dirty="0">
                <a:solidFill>
                  <a:srgbClr val="C00000"/>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[7:0] a</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a:solidFill>
                  <a:srgbClr val="C00000"/>
                </a:solidFill>
                <a:latin typeface="Consolas" panose="020B0609020204030204" pitchFamily="49" charset="0"/>
                <a:cs typeface="Consolas" panose="020B0609020204030204" pitchFamily="49" charset="0"/>
              </a:rPr>
              <a:t>  output</a:t>
            </a:r>
            <a:r>
              <a:rPr lang="en-US" altLang="en-US" sz="1600" dirty="0">
                <a:solidFill>
                  <a:srgbClr val="C00000"/>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[7:0] b</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dirty="0">
                <a:solidFill>
                  <a:srgbClr val="0000FF"/>
                </a:solidFill>
                <a:latin typeface="Consolas" panose="020B0609020204030204" pitchFamily="49" charset="0"/>
                <a:cs typeface="Consolas" panose="020B0609020204030204" pitchFamily="49" charset="0"/>
              </a:rPr>
              <a:t>  </a:t>
            </a:r>
            <a:r>
              <a:rPr lang="en-US" altLang="en-US" sz="1600" b="1" dirty="0">
                <a:solidFill>
                  <a:srgbClr val="C00000"/>
                </a:solidFill>
                <a:latin typeface="Consolas" panose="020B0609020204030204" pitchFamily="49" charset="0"/>
                <a:cs typeface="Consolas" panose="020B0609020204030204" pitchFamily="49" charset="0"/>
              </a:rPr>
              <a:t>reg</a:t>
            </a:r>
            <a:r>
              <a:rPr lang="en-US" altLang="en-US" sz="1600" dirty="0">
                <a:latin typeface="Consolas" panose="020B0609020204030204" pitchFamily="49" charset="0"/>
                <a:cs typeface="Consolas" panose="020B0609020204030204" pitchFamily="49" charset="0"/>
              </a:rPr>
              <a:t> b</a:t>
            </a:r>
            <a:r>
              <a:rPr lang="en-US" altLang="en-US" sz="1600" dirty="0">
                <a:solidFill>
                  <a:srgbClr val="0000FF"/>
                </a:solidFill>
                <a:latin typeface="Consolas" panose="020B0609020204030204" pitchFamily="49" charset="0"/>
                <a:cs typeface="Consolas" panose="020B0609020204030204" pitchFamily="49" charset="0"/>
              </a:rPr>
              <a:t>; </a:t>
            </a:r>
            <a:r>
              <a:rPr lang="en-US" altLang="en-US" sz="1600" i="1" dirty="0">
                <a:solidFill>
                  <a:srgbClr val="008000"/>
                </a:solidFill>
                <a:latin typeface="Consolas" panose="020B0609020204030204" pitchFamily="49" charset="0"/>
                <a:cs typeface="Consolas" panose="020B0609020204030204" pitchFamily="49" charset="0"/>
              </a:rPr>
              <a:t>// bug: should be “reg [7:0] b;”</a:t>
            </a:r>
          </a:p>
          <a:p>
            <a:pPr eaLnBrk="1" hangingPunct="1"/>
            <a:r>
              <a:rPr lang="en-US" altLang="en-US" sz="1600" b="1" dirty="0">
                <a:solidFill>
                  <a:srgbClr val="C00000"/>
                </a:solidFill>
                <a:latin typeface="Consolas" panose="020B0609020204030204" pitchFamily="49" charset="0"/>
                <a:cs typeface="Consolas" panose="020B0609020204030204" pitchFamily="49" charset="0"/>
              </a:rPr>
              <a:t>  always </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a:solidFill>
                  <a:srgbClr val="C00000"/>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b = a</a:t>
            </a:r>
            <a:r>
              <a:rPr lang="en-US" altLang="en-US" sz="1600" dirty="0">
                <a:solidFill>
                  <a:srgbClr val="0000FF"/>
                </a:solidFill>
                <a:latin typeface="Consolas" panose="020B0609020204030204" pitchFamily="49" charset="0"/>
                <a:cs typeface="Consolas" panose="020B0609020204030204" pitchFamily="49" charset="0"/>
              </a:rPr>
              <a:t>;</a:t>
            </a:r>
            <a:endParaRPr lang="en-US" altLang="en-US" sz="1600" b="1" dirty="0">
              <a:solidFill>
                <a:srgbClr val="C00000"/>
              </a:solidFill>
              <a:latin typeface="Consolas" panose="020B0609020204030204" pitchFamily="49" charset="0"/>
              <a:cs typeface="Consolas" panose="020B0609020204030204" pitchFamily="49" charset="0"/>
            </a:endParaRPr>
          </a:p>
          <a:p>
            <a:pPr eaLnBrk="1" hangingPunct="1"/>
            <a:r>
              <a:rPr lang="en-US" altLang="en-US" sz="1600" b="1" dirty="0" err="1">
                <a:solidFill>
                  <a:srgbClr val="C00000"/>
                </a:solidFill>
                <a:latin typeface="Consolas" panose="020B0609020204030204" pitchFamily="49" charset="0"/>
                <a:cs typeface="Consolas" panose="020B0609020204030204" pitchFamily="49" charset="0"/>
              </a:rPr>
              <a:t>endmodule</a:t>
            </a:r>
            <a:endParaRPr lang="en-US" altLang="en-US" sz="1600" b="1" dirty="0">
              <a:solidFill>
                <a:srgbClr val="C00000"/>
              </a:solidFill>
              <a:latin typeface="Consolas" panose="020B0609020204030204" pitchFamily="49" charset="0"/>
              <a:cs typeface="Consolas" panose="020B0609020204030204" pitchFamily="49" charset="0"/>
            </a:endParaRPr>
          </a:p>
          <a:p>
            <a:pPr eaLnBrk="1" hangingPunct="1"/>
            <a:endParaRPr lang="en-US" altLang="en-US" sz="1600" b="1" dirty="0">
              <a:solidFill>
                <a:srgbClr val="C00000"/>
              </a:solidFill>
              <a:latin typeface="Consolas" panose="020B0609020204030204" pitchFamily="49" charset="0"/>
              <a:cs typeface="Consolas" panose="020B0609020204030204" pitchFamily="49" charset="0"/>
            </a:endParaRPr>
          </a:p>
          <a:p>
            <a:pPr eaLnBrk="1" hangingPunct="1"/>
            <a:r>
              <a:rPr lang="en-US" altLang="en-US" sz="1600" b="1" dirty="0">
                <a:solidFill>
                  <a:srgbClr val="C00000"/>
                </a:solidFill>
                <a:latin typeface="Consolas" panose="020B0609020204030204" pitchFamily="49" charset="0"/>
                <a:cs typeface="Consolas" panose="020B0609020204030204" pitchFamily="49" charset="0"/>
              </a:rPr>
              <a:t>module </a:t>
            </a:r>
            <a:r>
              <a:rPr lang="en-US" altLang="en-US" sz="1600" dirty="0" err="1">
                <a:latin typeface="Consolas" panose="020B0609020204030204" pitchFamily="49" charset="0"/>
                <a:cs typeface="Consolas" panose="020B0609020204030204" pitchFamily="49" charset="0"/>
              </a:rPr>
              <a:t>OtherModule</a:t>
            </a:r>
            <a:r>
              <a:rPr lang="en-US" altLang="en-US" sz="1600" dirty="0">
                <a:latin typeface="Consolas" panose="020B0609020204030204" pitchFamily="49" charset="0"/>
                <a:cs typeface="Consolas" panose="020B0609020204030204" pitchFamily="49" charset="0"/>
              </a:rPr>
              <a:t>;</a:t>
            </a:r>
          </a:p>
          <a:p>
            <a:pPr eaLnBrk="1" hangingPunct="1"/>
            <a:r>
              <a:rPr lang="en-US" altLang="en-US" sz="1600" dirty="0">
                <a:latin typeface="Consolas" panose="020B0609020204030204" pitchFamily="49" charset="0"/>
                <a:cs typeface="Consolas" panose="020B0609020204030204" pitchFamily="49" charset="0"/>
              </a:rPr>
              <a:t>  </a:t>
            </a:r>
            <a:r>
              <a:rPr lang="en-US" altLang="en-US" sz="1600" b="1" dirty="0">
                <a:solidFill>
                  <a:srgbClr val="C00000"/>
                </a:solidFill>
                <a:latin typeface="Consolas" panose="020B0609020204030204" pitchFamily="49" charset="0"/>
                <a:cs typeface="Consolas" panose="020B0609020204030204" pitchFamily="49" charset="0"/>
              </a:rPr>
              <a:t>wire</a:t>
            </a:r>
            <a:r>
              <a:rPr lang="en-US" altLang="en-US" sz="1600" dirty="0">
                <a:latin typeface="Consolas" panose="020B0609020204030204" pitchFamily="49" charset="0"/>
                <a:cs typeface="Consolas" panose="020B0609020204030204" pitchFamily="49" charset="0"/>
              </a:rPr>
              <a:t> </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7</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0</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x</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dirty="0">
                <a:latin typeface="Consolas" panose="020B0609020204030204" pitchFamily="49" charset="0"/>
                <a:cs typeface="Consolas" panose="020B0609020204030204" pitchFamily="49" charset="0"/>
              </a:rPr>
              <a:t>  </a:t>
            </a:r>
            <a:r>
              <a:rPr lang="en-US" altLang="en-US" sz="1600" b="1" dirty="0">
                <a:solidFill>
                  <a:srgbClr val="C00000"/>
                </a:solidFill>
                <a:latin typeface="Consolas" panose="020B0609020204030204" pitchFamily="49" charset="0"/>
                <a:cs typeface="Consolas" panose="020B0609020204030204" pitchFamily="49" charset="0"/>
              </a:rPr>
              <a:t>wire</a:t>
            </a:r>
            <a:r>
              <a:rPr lang="en-US" altLang="en-US" sz="1600" dirty="0">
                <a:latin typeface="Consolas" panose="020B0609020204030204" pitchFamily="49" charset="0"/>
                <a:cs typeface="Consolas" panose="020B0609020204030204" pitchFamily="49" charset="0"/>
              </a:rPr>
              <a:t> </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7</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0</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y</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dirty="0">
                <a:latin typeface="Consolas" panose="020B0609020204030204" pitchFamily="49" charset="0"/>
                <a:cs typeface="Consolas" panose="020B0609020204030204" pitchFamily="49" charset="0"/>
              </a:rPr>
              <a:t>  Bad U0</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err="1">
                <a:latin typeface="Consolas" panose="020B0609020204030204" pitchFamily="49" charset="0"/>
                <a:cs typeface="Consolas" panose="020B0609020204030204" pitchFamily="49" charset="0"/>
              </a:rPr>
              <a:t>x</a:t>
            </a:r>
            <a:r>
              <a:rPr lang="en-US" altLang="en-US" sz="1600" dirty="0" err="1">
                <a:solidFill>
                  <a:srgbClr val="0000FF"/>
                </a:solidFill>
                <a:latin typeface="Consolas" panose="020B0609020204030204" pitchFamily="49" charset="0"/>
                <a:cs typeface="Consolas" panose="020B0609020204030204" pitchFamily="49" charset="0"/>
              </a:rPr>
              <a:t>,</a:t>
            </a:r>
            <a:r>
              <a:rPr lang="en-US" altLang="en-US" sz="1600" dirty="0" err="1">
                <a:latin typeface="Consolas" panose="020B0609020204030204" pitchFamily="49" charset="0"/>
                <a:cs typeface="Consolas" panose="020B0609020204030204" pitchFamily="49" charset="0"/>
              </a:rPr>
              <a:t>y</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endParaRPr lang="en-US" altLang="en-US" sz="1600" b="1" dirty="0">
              <a:solidFill>
                <a:srgbClr val="C00000"/>
              </a:solidFill>
              <a:latin typeface="Consolas" panose="020B0609020204030204" pitchFamily="49" charset="0"/>
              <a:cs typeface="Consolas" panose="020B0609020204030204" pitchFamily="49" charset="0"/>
            </a:endParaRPr>
          </a:p>
          <a:p>
            <a:pPr eaLnBrk="1" hangingPunct="1"/>
            <a:endParaRPr lang="en-US" altLang="en-US" sz="1600" b="1" dirty="0">
              <a:solidFill>
                <a:srgbClr val="C00000"/>
              </a:solidFill>
              <a:latin typeface="Consolas" panose="020B0609020204030204" pitchFamily="49" charset="0"/>
              <a:cs typeface="Consolas" panose="020B0609020204030204" pitchFamily="49" charset="0"/>
            </a:endParaRPr>
          </a:p>
          <a:p>
            <a:pPr eaLnBrk="1" hangingPunct="1"/>
            <a:endParaRPr lang="en-CA" altLang="en-US" sz="1600" dirty="0">
              <a:latin typeface="Consolas" panose="020B0609020204030204" pitchFamily="49" charset="0"/>
              <a:cs typeface="Consolas" panose="020B0609020204030204" pitchFamily="49" charset="0"/>
            </a:endParaRPr>
          </a:p>
          <a:p>
            <a:pPr eaLnBrk="1" hangingPunct="1"/>
            <a:endParaRPr lang="en-CA" altLang="en-US" sz="1600" dirty="0">
              <a:latin typeface="Consolas" panose="020B0609020204030204" pitchFamily="49" charset="0"/>
              <a:cs typeface="Consolas" panose="020B0609020204030204" pitchFamily="49" charset="0"/>
            </a:endParaRPr>
          </a:p>
        </p:txBody>
      </p:sp>
      <p:sp>
        <p:nvSpPr>
          <p:cNvPr id="7" name="TextBox 6">
            <a:extLst>
              <a:ext uri="{FF2B5EF4-FFF2-40B4-BE49-F238E27FC236}">
                <a16:creationId xmlns:a16="http://schemas.microsoft.com/office/drawing/2014/main" id="{62678EF6-2C72-324E-9B2F-FCE2E8771F35}"/>
              </a:ext>
            </a:extLst>
          </p:cNvPr>
          <p:cNvSpPr txBox="1"/>
          <p:nvPr/>
        </p:nvSpPr>
        <p:spPr>
          <a:xfrm>
            <a:off x="609600" y="5582939"/>
            <a:ext cx="7467600" cy="923330"/>
          </a:xfrm>
          <a:prstGeom prst="rect">
            <a:avLst/>
          </a:prstGeom>
          <a:noFill/>
        </p:spPr>
        <p:txBody>
          <a:bodyPr wrap="square" rtlCol="0">
            <a:spAutoFit/>
          </a:bodyPr>
          <a:lstStyle/>
          <a:p>
            <a:r>
              <a:rPr lang="en-US" dirty="0">
                <a:solidFill>
                  <a:srgbClr val="0000FF"/>
                </a:solidFill>
              </a:rPr>
              <a:t>** Warning: (vsim-3015) &lt;file1&gt;(&lt;line1&gt;): [PCDPC] - Port size (1) does not match connection size (8) for port 'b'. The port definition is at: &lt;filename2&gt;(&lt;line2&gt;).</a:t>
            </a:r>
          </a:p>
        </p:txBody>
      </p:sp>
      <p:sp>
        <p:nvSpPr>
          <p:cNvPr id="8" name="TextBox 7">
            <a:extLst>
              <a:ext uri="{FF2B5EF4-FFF2-40B4-BE49-F238E27FC236}">
                <a16:creationId xmlns:a16="http://schemas.microsoft.com/office/drawing/2014/main" id="{99642BAC-A9ED-A541-AD1E-B5568009FA4C}"/>
              </a:ext>
            </a:extLst>
          </p:cNvPr>
          <p:cNvSpPr txBox="1"/>
          <p:nvPr/>
        </p:nvSpPr>
        <p:spPr>
          <a:xfrm>
            <a:off x="381000" y="5168086"/>
            <a:ext cx="7810793" cy="369332"/>
          </a:xfrm>
          <a:prstGeom prst="rect">
            <a:avLst/>
          </a:prstGeom>
          <a:noFill/>
        </p:spPr>
        <p:txBody>
          <a:bodyPr wrap="none" rtlCol="0">
            <a:spAutoFit/>
          </a:bodyPr>
          <a:lstStyle/>
          <a:p>
            <a:r>
              <a:rPr lang="en-US" i="1" dirty="0"/>
              <a:t>In </a:t>
            </a:r>
            <a:r>
              <a:rPr lang="en-US" i="1" dirty="0" err="1"/>
              <a:t>ModelSim</a:t>
            </a:r>
            <a:r>
              <a:rPr lang="en-US" i="1" dirty="0"/>
              <a:t>, no compile error, but you do get a warning when starting simulation:</a:t>
            </a:r>
          </a:p>
        </p:txBody>
      </p:sp>
      <p:pic>
        <p:nvPicPr>
          <p:cNvPr id="9" name="Picture 8">
            <a:extLst>
              <a:ext uri="{FF2B5EF4-FFF2-40B4-BE49-F238E27FC236}">
                <a16:creationId xmlns:a16="http://schemas.microsoft.com/office/drawing/2014/main" id="{58D54A19-2076-0E4A-B870-1E345D161B3E}"/>
              </a:ext>
            </a:extLst>
          </p:cNvPr>
          <p:cNvPicPr>
            <a:picLocks noChangeAspect="1"/>
          </p:cNvPicPr>
          <p:nvPr/>
        </p:nvPicPr>
        <p:blipFill>
          <a:blip r:embed="rId2"/>
          <a:stretch>
            <a:fillRect/>
          </a:stretch>
        </p:blipFill>
        <p:spPr>
          <a:xfrm>
            <a:off x="4018521" y="3507812"/>
            <a:ext cx="4254496" cy="1142999"/>
          </a:xfrm>
          <a:prstGeom prst="rect">
            <a:avLst/>
          </a:prstGeom>
        </p:spPr>
      </p:pic>
    </p:spTree>
    <p:extLst>
      <p:ext uri="{BB962C8B-B14F-4D97-AF65-F5344CB8AC3E}">
        <p14:creationId xmlns:p14="http://schemas.microsoft.com/office/powerpoint/2010/main" val="3838617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56071-EE0A-76A1-88D3-BF814C058A00}"/>
              </a:ext>
            </a:extLst>
          </p:cNvPr>
          <p:cNvSpPr>
            <a:spLocks noGrp="1"/>
          </p:cNvSpPr>
          <p:nvPr>
            <p:ph type="title"/>
          </p:nvPr>
        </p:nvSpPr>
        <p:spPr/>
        <p:txBody>
          <a:bodyPr/>
          <a:lstStyle/>
          <a:p>
            <a:r>
              <a:rPr lang="en-US" dirty="0"/>
              <a:t>Tools and design flow</a:t>
            </a:r>
          </a:p>
        </p:txBody>
      </p:sp>
      <p:sp>
        <p:nvSpPr>
          <p:cNvPr id="4" name="TextBox 3">
            <a:extLst>
              <a:ext uri="{FF2B5EF4-FFF2-40B4-BE49-F238E27FC236}">
                <a16:creationId xmlns:a16="http://schemas.microsoft.com/office/drawing/2014/main" id="{CB26A5A9-CE02-B97A-F00A-2040A40B483F}"/>
              </a:ext>
            </a:extLst>
          </p:cNvPr>
          <p:cNvSpPr txBox="1"/>
          <p:nvPr/>
        </p:nvSpPr>
        <p:spPr>
          <a:xfrm>
            <a:off x="2625788" y="2449160"/>
            <a:ext cx="1537857" cy="553998"/>
          </a:xfrm>
          <a:prstGeom prst="rect">
            <a:avLst/>
          </a:prstGeom>
          <a:ln>
            <a:solidFill>
              <a:schemeClr val="tx1"/>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wrap="none" rtlCol="0">
            <a:spAutoFit/>
          </a:bodyPr>
          <a:lstStyle/>
          <a:p>
            <a:pPr algn="ctr"/>
            <a:r>
              <a:rPr lang="en-US" sz="1500" dirty="0"/>
              <a:t>RTL description</a:t>
            </a:r>
          </a:p>
          <a:p>
            <a:pPr algn="ctr"/>
            <a:r>
              <a:rPr lang="en-US" sz="1500" dirty="0"/>
              <a:t>(e.g., RTL Verilog)</a:t>
            </a:r>
          </a:p>
        </p:txBody>
      </p:sp>
      <p:sp>
        <p:nvSpPr>
          <p:cNvPr id="7" name="TextBox 6">
            <a:extLst>
              <a:ext uri="{FF2B5EF4-FFF2-40B4-BE49-F238E27FC236}">
                <a16:creationId xmlns:a16="http://schemas.microsoft.com/office/drawing/2014/main" id="{7125DDE0-E92E-0255-AFA2-E27C536EEB14}"/>
              </a:ext>
            </a:extLst>
          </p:cNvPr>
          <p:cNvSpPr txBox="1"/>
          <p:nvPr/>
        </p:nvSpPr>
        <p:spPr>
          <a:xfrm>
            <a:off x="5372256" y="2449160"/>
            <a:ext cx="1792542" cy="553998"/>
          </a:xfrm>
          <a:prstGeom prst="rect">
            <a:avLst/>
          </a:prstGeom>
          <a:ln>
            <a:solidFill>
              <a:schemeClr val="tx1"/>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none" rtlCol="0">
            <a:spAutoFit/>
          </a:bodyPr>
          <a:lstStyle/>
          <a:p>
            <a:pPr algn="ctr"/>
            <a:r>
              <a:rPr lang="en-US" sz="1500" dirty="0"/>
              <a:t>testbench</a:t>
            </a:r>
          </a:p>
          <a:p>
            <a:pPr algn="ctr"/>
            <a:r>
              <a:rPr lang="en-US" sz="1500" dirty="0"/>
              <a:t>(e.g., Verilog, C, etc.)</a:t>
            </a:r>
          </a:p>
        </p:txBody>
      </p:sp>
      <p:grpSp>
        <p:nvGrpSpPr>
          <p:cNvPr id="51" name="Group 50">
            <a:extLst>
              <a:ext uri="{FF2B5EF4-FFF2-40B4-BE49-F238E27FC236}">
                <a16:creationId xmlns:a16="http://schemas.microsoft.com/office/drawing/2014/main" id="{0182F6D8-2CE9-CA54-2B47-F51724BA2125}"/>
              </a:ext>
            </a:extLst>
          </p:cNvPr>
          <p:cNvGrpSpPr/>
          <p:nvPr/>
        </p:nvGrpSpPr>
        <p:grpSpPr>
          <a:xfrm>
            <a:off x="601374" y="2988351"/>
            <a:ext cx="3530564" cy="754635"/>
            <a:chOff x="801832" y="2841469"/>
            <a:chExt cx="4707418" cy="1006181"/>
          </a:xfrm>
        </p:grpSpPr>
        <p:sp>
          <p:nvSpPr>
            <p:cNvPr id="5" name="TextBox 4">
              <a:extLst>
                <a:ext uri="{FF2B5EF4-FFF2-40B4-BE49-F238E27FC236}">
                  <a16:creationId xmlns:a16="http://schemas.microsoft.com/office/drawing/2014/main" id="{E2FB31E7-1EC5-68BD-14C6-007D205EACD6}"/>
                </a:ext>
              </a:extLst>
            </p:cNvPr>
            <p:cNvSpPr txBox="1"/>
            <p:nvPr/>
          </p:nvSpPr>
          <p:spPr>
            <a:xfrm>
              <a:off x="3543326" y="3416763"/>
              <a:ext cx="1965924" cy="430887"/>
            </a:xfrm>
            <a:prstGeom prst="rect">
              <a:avLst/>
            </a:prstGeom>
            <a:ln>
              <a:solidFill>
                <a:schemeClr val="tx1"/>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wrap="none" rtlCol="0">
              <a:spAutoFit/>
            </a:bodyPr>
            <a:lstStyle/>
            <a:p>
              <a:pPr algn="ctr"/>
              <a:r>
                <a:rPr lang="en-US" sz="1500" dirty="0"/>
                <a:t>gate-level netlist</a:t>
              </a:r>
            </a:p>
          </p:txBody>
        </p:sp>
        <p:cxnSp>
          <p:nvCxnSpPr>
            <p:cNvPr id="13" name="Straight Arrow Connector 12">
              <a:extLst>
                <a:ext uri="{FF2B5EF4-FFF2-40B4-BE49-F238E27FC236}">
                  <a16:creationId xmlns:a16="http://schemas.microsoft.com/office/drawing/2014/main" id="{E71E6019-5B7C-4B71-F398-4E08548B52CD}"/>
                </a:ext>
              </a:extLst>
            </p:cNvPr>
            <p:cNvCxnSpPr>
              <a:cxnSpLocks/>
              <a:stCxn id="4" idx="2"/>
              <a:endCxn id="5" idx="0"/>
            </p:cNvCxnSpPr>
            <p:nvPr/>
          </p:nvCxnSpPr>
          <p:spPr>
            <a:xfrm>
              <a:off x="4526289" y="2861212"/>
              <a:ext cx="0" cy="555551"/>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71B4EA3-261F-67DB-D37E-181629B2830A}"/>
                </a:ext>
              </a:extLst>
            </p:cNvPr>
            <p:cNvSpPr txBox="1"/>
            <p:nvPr/>
          </p:nvSpPr>
          <p:spPr>
            <a:xfrm>
              <a:off x="801832" y="2841469"/>
              <a:ext cx="2394245" cy="677109"/>
            </a:xfrm>
            <a:prstGeom prst="rect">
              <a:avLst/>
            </a:prstGeom>
            <a:noFill/>
          </p:spPr>
          <p:txBody>
            <a:bodyPr wrap="none" rtlCol="0">
              <a:spAutoFit/>
            </a:bodyPr>
            <a:lstStyle/>
            <a:p>
              <a:pPr algn="ctr"/>
              <a:r>
                <a:rPr lang="en-US" sz="1350" b="1" dirty="0"/>
                <a:t>synthesis</a:t>
              </a:r>
            </a:p>
            <a:p>
              <a:pPr algn="ctr"/>
              <a:r>
                <a:rPr lang="en-US" sz="1350" dirty="0"/>
                <a:t>(Quartus tech mapper)</a:t>
              </a:r>
            </a:p>
          </p:txBody>
        </p:sp>
      </p:grpSp>
      <p:grpSp>
        <p:nvGrpSpPr>
          <p:cNvPr id="52" name="Group 51">
            <a:extLst>
              <a:ext uri="{FF2B5EF4-FFF2-40B4-BE49-F238E27FC236}">
                <a16:creationId xmlns:a16="http://schemas.microsoft.com/office/drawing/2014/main" id="{EF4F1689-1848-958A-B0EC-0F8B6ACA2B96}"/>
              </a:ext>
            </a:extLst>
          </p:cNvPr>
          <p:cNvGrpSpPr/>
          <p:nvPr/>
        </p:nvGrpSpPr>
        <p:grpSpPr>
          <a:xfrm>
            <a:off x="874430" y="3742987"/>
            <a:ext cx="3081726" cy="970665"/>
            <a:chOff x="1165907" y="3847647"/>
            <a:chExt cx="4108967" cy="1294219"/>
          </a:xfrm>
        </p:grpSpPr>
        <p:sp>
          <p:nvSpPr>
            <p:cNvPr id="10" name="TextBox 9">
              <a:extLst>
                <a:ext uri="{FF2B5EF4-FFF2-40B4-BE49-F238E27FC236}">
                  <a16:creationId xmlns:a16="http://schemas.microsoft.com/office/drawing/2014/main" id="{F814B793-08CD-8C3F-941B-3D7E97563371}"/>
                </a:ext>
              </a:extLst>
            </p:cNvPr>
            <p:cNvSpPr txBox="1"/>
            <p:nvPr/>
          </p:nvSpPr>
          <p:spPr>
            <a:xfrm>
              <a:off x="3777713" y="4403202"/>
              <a:ext cx="1497161" cy="738664"/>
            </a:xfrm>
            <a:prstGeom prst="rect">
              <a:avLst/>
            </a:prstGeom>
            <a:ln>
              <a:solidFill>
                <a:schemeClr val="tx1"/>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wrap="none" rtlCol="0">
              <a:spAutoFit/>
            </a:bodyPr>
            <a:lstStyle/>
            <a:p>
              <a:pPr algn="ctr"/>
              <a:r>
                <a:rPr lang="en-US" sz="1500" dirty="0"/>
                <a:t>FPGA config</a:t>
              </a:r>
            </a:p>
            <a:p>
              <a:pPr algn="ctr"/>
              <a:r>
                <a:rPr lang="en-US" sz="1500" i="1" dirty="0"/>
                <a:t>(bitstream)</a:t>
              </a:r>
            </a:p>
          </p:txBody>
        </p:sp>
        <p:cxnSp>
          <p:nvCxnSpPr>
            <p:cNvPr id="16" name="Straight Arrow Connector 15">
              <a:extLst>
                <a:ext uri="{FF2B5EF4-FFF2-40B4-BE49-F238E27FC236}">
                  <a16:creationId xmlns:a16="http://schemas.microsoft.com/office/drawing/2014/main" id="{65A27A50-09CA-AFBA-6181-52BC791971DA}"/>
                </a:ext>
              </a:extLst>
            </p:cNvPr>
            <p:cNvCxnSpPr>
              <a:cxnSpLocks/>
              <a:stCxn id="5" idx="2"/>
              <a:endCxn id="10" idx="0"/>
            </p:cNvCxnSpPr>
            <p:nvPr/>
          </p:nvCxnSpPr>
          <p:spPr>
            <a:xfrm>
              <a:off x="4526289" y="3847647"/>
              <a:ext cx="5" cy="555556"/>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1D857FC-EE40-E203-53B3-58F246E999B9}"/>
                </a:ext>
              </a:extLst>
            </p:cNvPr>
            <p:cNvSpPr txBox="1"/>
            <p:nvPr/>
          </p:nvSpPr>
          <p:spPr>
            <a:xfrm>
              <a:off x="1165907" y="3919854"/>
              <a:ext cx="1666097" cy="677107"/>
            </a:xfrm>
            <a:prstGeom prst="rect">
              <a:avLst/>
            </a:prstGeom>
            <a:noFill/>
          </p:spPr>
          <p:txBody>
            <a:bodyPr wrap="none" rtlCol="0">
              <a:spAutoFit/>
            </a:bodyPr>
            <a:lstStyle/>
            <a:p>
              <a:pPr algn="ctr"/>
              <a:r>
                <a:rPr lang="en-US" sz="1350" b="1" dirty="0"/>
                <a:t>place &amp; route</a:t>
              </a:r>
            </a:p>
            <a:p>
              <a:pPr algn="ctr"/>
              <a:r>
                <a:rPr lang="en-US" sz="1350" dirty="0"/>
                <a:t>(Quartus fitter)</a:t>
              </a:r>
            </a:p>
          </p:txBody>
        </p:sp>
      </p:grpSp>
      <p:grpSp>
        <p:nvGrpSpPr>
          <p:cNvPr id="53" name="Group 52">
            <a:extLst>
              <a:ext uri="{FF2B5EF4-FFF2-40B4-BE49-F238E27FC236}">
                <a16:creationId xmlns:a16="http://schemas.microsoft.com/office/drawing/2014/main" id="{A4D7BDFD-AA43-400F-2EDE-ABBE473BE0BD}"/>
              </a:ext>
            </a:extLst>
          </p:cNvPr>
          <p:cNvGrpSpPr/>
          <p:nvPr/>
        </p:nvGrpSpPr>
        <p:grpSpPr>
          <a:xfrm>
            <a:off x="606953" y="4625748"/>
            <a:ext cx="3475806" cy="827733"/>
            <a:chOff x="809270" y="5024662"/>
            <a:chExt cx="4634408" cy="1103643"/>
          </a:xfrm>
        </p:grpSpPr>
        <p:sp>
          <p:nvSpPr>
            <p:cNvPr id="11" name="TextBox 10">
              <a:extLst>
                <a:ext uri="{FF2B5EF4-FFF2-40B4-BE49-F238E27FC236}">
                  <a16:creationId xmlns:a16="http://schemas.microsoft.com/office/drawing/2014/main" id="{AF607E0F-0DF7-BCF1-CBD8-E15FD7E3B870}"/>
                </a:ext>
              </a:extLst>
            </p:cNvPr>
            <p:cNvSpPr txBox="1"/>
            <p:nvPr/>
          </p:nvSpPr>
          <p:spPr>
            <a:xfrm>
              <a:off x="3608902" y="5697418"/>
              <a:ext cx="1834776" cy="430887"/>
            </a:xfrm>
            <a:prstGeom prst="rect">
              <a:avLst/>
            </a:prstGeom>
            <a:ln>
              <a:solidFill>
                <a:schemeClr val="tx1"/>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wrap="none" rtlCol="0">
              <a:spAutoFit/>
            </a:bodyPr>
            <a:lstStyle/>
            <a:p>
              <a:pPr algn="ctr"/>
              <a:r>
                <a:rPr lang="en-US" sz="1500" dirty="0"/>
                <a:t>circuit on FPGA</a:t>
              </a:r>
            </a:p>
          </p:txBody>
        </p:sp>
        <p:cxnSp>
          <p:nvCxnSpPr>
            <p:cNvPr id="20" name="Straight Arrow Connector 19">
              <a:extLst>
                <a:ext uri="{FF2B5EF4-FFF2-40B4-BE49-F238E27FC236}">
                  <a16:creationId xmlns:a16="http://schemas.microsoft.com/office/drawing/2014/main" id="{4FE60286-1DE3-BBAB-897F-5D41665E4EE2}"/>
                </a:ext>
              </a:extLst>
            </p:cNvPr>
            <p:cNvCxnSpPr>
              <a:cxnSpLocks/>
              <a:stCxn id="10" idx="2"/>
              <a:endCxn id="11" idx="0"/>
            </p:cNvCxnSpPr>
            <p:nvPr/>
          </p:nvCxnSpPr>
          <p:spPr>
            <a:xfrm flipH="1">
              <a:off x="4526290" y="5141867"/>
              <a:ext cx="4" cy="555550"/>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E4B4AA9-42BB-79B9-D92B-E991BB3380DA}"/>
                </a:ext>
              </a:extLst>
            </p:cNvPr>
            <p:cNvSpPr txBox="1"/>
            <p:nvPr/>
          </p:nvSpPr>
          <p:spPr>
            <a:xfrm>
              <a:off x="809270" y="5024662"/>
              <a:ext cx="2379370" cy="677107"/>
            </a:xfrm>
            <a:prstGeom prst="rect">
              <a:avLst/>
            </a:prstGeom>
            <a:noFill/>
          </p:spPr>
          <p:txBody>
            <a:bodyPr wrap="none" rtlCol="0">
              <a:spAutoFit/>
            </a:bodyPr>
            <a:lstStyle/>
            <a:p>
              <a:pPr algn="ctr"/>
              <a:r>
                <a:rPr lang="en-US" sz="1350" b="1" dirty="0"/>
                <a:t>FPGA programming</a:t>
              </a:r>
            </a:p>
            <a:p>
              <a:pPr algn="ctr"/>
              <a:r>
                <a:rPr lang="en-US" sz="1350" dirty="0"/>
                <a:t>(Quartus programmer)</a:t>
              </a:r>
            </a:p>
          </p:txBody>
        </p:sp>
      </p:grpSp>
      <p:grpSp>
        <p:nvGrpSpPr>
          <p:cNvPr id="54" name="Group 53">
            <a:extLst>
              <a:ext uri="{FF2B5EF4-FFF2-40B4-BE49-F238E27FC236}">
                <a16:creationId xmlns:a16="http://schemas.microsoft.com/office/drawing/2014/main" id="{FD8A2D99-7EBF-F767-583F-1780F8974D82}"/>
              </a:ext>
            </a:extLst>
          </p:cNvPr>
          <p:cNvGrpSpPr/>
          <p:nvPr/>
        </p:nvGrpSpPr>
        <p:grpSpPr>
          <a:xfrm>
            <a:off x="4163645" y="2726159"/>
            <a:ext cx="4426407" cy="1502161"/>
            <a:chOff x="5963007" y="2491878"/>
            <a:chExt cx="5901876" cy="2002882"/>
          </a:xfrm>
        </p:grpSpPr>
        <p:cxnSp>
          <p:nvCxnSpPr>
            <p:cNvPr id="27" name="Straight Arrow Connector 26">
              <a:extLst>
                <a:ext uri="{FF2B5EF4-FFF2-40B4-BE49-F238E27FC236}">
                  <a16:creationId xmlns:a16="http://schemas.microsoft.com/office/drawing/2014/main" id="{F4C653B4-30ED-FA1B-8519-CC277E286130}"/>
                </a:ext>
              </a:extLst>
            </p:cNvPr>
            <p:cNvCxnSpPr>
              <a:cxnSpLocks/>
              <a:stCxn id="7" idx="2"/>
              <a:endCxn id="33" idx="0"/>
            </p:cNvCxnSpPr>
            <p:nvPr/>
          </p:nvCxnSpPr>
          <p:spPr>
            <a:xfrm>
              <a:off x="8769516" y="2861210"/>
              <a:ext cx="1" cy="894886"/>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D5AAB29-6E9D-75B6-4E65-A0C9E6D38CED}"/>
                </a:ext>
              </a:extLst>
            </p:cNvPr>
            <p:cNvCxnSpPr>
              <a:cxnSpLocks/>
              <a:stCxn id="4" idx="3"/>
            </p:cNvCxnSpPr>
            <p:nvPr/>
          </p:nvCxnSpPr>
          <p:spPr>
            <a:xfrm>
              <a:off x="5963007" y="2491878"/>
              <a:ext cx="2672993" cy="1264216"/>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F7C3BAC-A5D0-DF50-1D5D-259B22823AFE}"/>
                </a:ext>
              </a:extLst>
            </p:cNvPr>
            <p:cNvSpPr txBox="1"/>
            <p:nvPr/>
          </p:nvSpPr>
          <p:spPr>
            <a:xfrm>
              <a:off x="9985735" y="3093597"/>
              <a:ext cx="1879148" cy="677108"/>
            </a:xfrm>
            <a:prstGeom prst="rect">
              <a:avLst/>
            </a:prstGeom>
            <a:noFill/>
          </p:spPr>
          <p:txBody>
            <a:bodyPr wrap="none" rtlCol="0">
              <a:spAutoFit/>
            </a:bodyPr>
            <a:lstStyle/>
            <a:p>
              <a:pPr algn="ctr"/>
              <a:r>
                <a:rPr lang="en-US" sz="1350" b="1" dirty="0"/>
                <a:t>compilation</a:t>
              </a:r>
            </a:p>
            <a:p>
              <a:pPr algn="ctr"/>
              <a:r>
                <a:rPr lang="en-US" sz="1350" dirty="0"/>
                <a:t>(</a:t>
              </a:r>
              <a:r>
                <a:rPr lang="en-US" sz="1350" dirty="0" err="1"/>
                <a:t>Modelsim</a:t>
              </a:r>
              <a:r>
                <a:rPr lang="en-US" sz="1350" dirty="0"/>
                <a:t> </a:t>
              </a:r>
              <a:r>
                <a:rPr lang="en-US" sz="1350" dirty="0">
                  <a:latin typeface="Consolas" panose="020B0609020204030204" pitchFamily="49" charset="0"/>
                  <a:cs typeface="Consolas" panose="020B0609020204030204" pitchFamily="49" charset="0"/>
                </a:rPr>
                <a:t>vlog</a:t>
              </a:r>
              <a:r>
                <a:rPr lang="en-US" sz="1350" dirty="0"/>
                <a:t>)</a:t>
              </a:r>
            </a:p>
          </p:txBody>
        </p:sp>
        <p:sp>
          <p:nvSpPr>
            <p:cNvPr id="33" name="TextBox 32">
              <a:extLst>
                <a:ext uri="{FF2B5EF4-FFF2-40B4-BE49-F238E27FC236}">
                  <a16:creationId xmlns:a16="http://schemas.microsoft.com/office/drawing/2014/main" id="{FDE154CB-2E11-D5D6-8152-D528A0205D3E}"/>
                </a:ext>
              </a:extLst>
            </p:cNvPr>
            <p:cNvSpPr txBox="1"/>
            <p:nvPr/>
          </p:nvSpPr>
          <p:spPr>
            <a:xfrm>
              <a:off x="8152980" y="3756096"/>
              <a:ext cx="1233073" cy="738664"/>
            </a:xfrm>
            <a:prstGeom prst="rect">
              <a:avLst/>
            </a:prstGeom>
            <a:ln>
              <a:solidFill>
                <a:schemeClr val="tx1"/>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none" rtlCol="0">
              <a:spAutoFit/>
            </a:bodyPr>
            <a:lstStyle/>
            <a:p>
              <a:pPr algn="ctr"/>
              <a:r>
                <a:rPr lang="en-US" sz="1500" dirty="0"/>
                <a:t>simulator</a:t>
              </a:r>
            </a:p>
            <a:p>
              <a:pPr algn="ctr"/>
              <a:r>
                <a:rPr lang="en-US" sz="1500" dirty="0"/>
                <a:t>binary</a:t>
              </a:r>
            </a:p>
          </p:txBody>
        </p:sp>
      </p:grpSp>
      <p:grpSp>
        <p:nvGrpSpPr>
          <p:cNvPr id="55" name="Group 54">
            <a:extLst>
              <a:ext uri="{FF2B5EF4-FFF2-40B4-BE49-F238E27FC236}">
                <a16:creationId xmlns:a16="http://schemas.microsoft.com/office/drawing/2014/main" id="{5363700C-02A4-4CD7-2346-E421B27AAA35}"/>
              </a:ext>
            </a:extLst>
          </p:cNvPr>
          <p:cNvGrpSpPr/>
          <p:nvPr/>
        </p:nvGrpSpPr>
        <p:grpSpPr>
          <a:xfrm>
            <a:off x="5686956" y="4228320"/>
            <a:ext cx="2903096" cy="1225160"/>
            <a:chOff x="7994088" y="4494760"/>
            <a:chExt cx="3870795" cy="1633547"/>
          </a:xfrm>
        </p:grpSpPr>
        <p:sp>
          <p:nvSpPr>
            <p:cNvPr id="8" name="TextBox 7">
              <a:extLst>
                <a:ext uri="{FF2B5EF4-FFF2-40B4-BE49-F238E27FC236}">
                  <a16:creationId xmlns:a16="http://schemas.microsoft.com/office/drawing/2014/main" id="{163C2520-431C-A4F2-E141-D613D3F26D30}"/>
                </a:ext>
              </a:extLst>
            </p:cNvPr>
            <p:cNvSpPr txBox="1"/>
            <p:nvPr/>
          </p:nvSpPr>
          <p:spPr>
            <a:xfrm>
              <a:off x="7994088" y="5389643"/>
              <a:ext cx="1550853" cy="738664"/>
            </a:xfrm>
            <a:prstGeom prst="rect">
              <a:avLst/>
            </a:prstGeom>
            <a:ln>
              <a:solidFill>
                <a:schemeClr val="tx1"/>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none" rtlCol="0">
              <a:spAutoFit/>
            </a:bodyPr>
            <a:lstStyle/>
            <a:p>
              <a:pPr algn="ctr"/>
              <a:r>
                <a:rPr lang="en-US" sz="1500" dirty="0"/>
                <a:t>signal traces</a:t>
              </a:r>
            </a:p>
            <a:p>
              <a:pPr algn="ctr"/>
              <a:r>
                <a:rPr lang="en-US" sz="1500" i="1" dirty="0"/>
                <a:t>(waveforms)</a:t>
              </a:r>
            </a:p>
          </p:txBody>
        </p:sp>
        <p:sp>
          <p:nvSpPr>
            <p:cNvPr id="34" name="TextBox 33">
              <a:extLst>
                <a:ext uri="{FF2B5EF4-FFF2-40B4-BE49-F238E27FC236}">
                  <a16:creationId xmlns:a16="http://schemas.microsoft.com/office/drawing/2014/main" id="{ADE987CC-0005-454F-2592-A740E06FD7A9}"/>
                </a:ext>
              </a:extLst>
            </p:cNvPr>
            <p:cNvSpPr txBox="1"/>
            <p:nvPr/>
          </p:nvSpPr>
          <p:spPr>
            <a:xfrm>
              <a:off x="9985735" y="4603645"/>
              <a:ext cx="1879148" cy="677108"/>
            </a:xfrm>
            <a:prstGeom prst="rect">
              <a:avLst/>
            </a:prstGeom>
            <a:noFill/>
          </p:spPr>
          <p:txBody>
            <a:bodyPr wrap="none" rtlCol="0">
              <a:spAutoFit/>
            </a:bodyPr>
            <a:lstStyle/>
            <a:p>
              <a:pPr algn="ctr"/>
              <a:r>
                <a:rPr lang="en-US" sz="1350" b="1" dirty="0"/>
                <a:t>simulation</a:t>
              </a:r>
            </a:p>
            <a:p>
              <a:pPr algn="ctr"/>
              <a:r>
                <a:rPr lang="en-US" sz="1350" dirty="0"/>
                <a:t>(</a:t>
              </a:r>
              <a:r>
                <a:rPr lang="en-US" sz="1350" dirty="0" err="1"/>
                <a:t>Modelsim</a:t>
              </a:r>
              <a:r>
                <a:rPr lang="en-US" sz="1350" dirty="0"/>
                <a:t> </a:t>
              </a:r>
              <a:r>
                <a:rPr lang="en-US" sz="1350" dirty="0" err="1">
                  <a:latin typeface="Consolas" panose="020B0609020204030204" pitchFamily="49" charset="0"/>
                  <a:cs typeface="Consolas" panose="020B0609020204030204" pitchFamily="49" charset="0"/>
                </a:rPr>
                <a:t>vsim</a:t>
              </a:r>
              <a:r>
                <a:rPr lang="en-US" sz="1350" dirty="0"/>
                <a:t>)</a:t>
              </a:r>
            </a:p>
          </p:txBody>
        </p:sp>
        <p:cxnSp>
          <p:nvCxnSpPr>
            <p:cNvPr id="37" name="Straight Arrow Connector 36">
              <a:extLst>
                <a:ext uri="{FF2B5EF4-FFF2-40B4-BE49-F238E27FC236}">
                  <a16:creationId xmlns:a16="http://schemas.microsoft.com/office/drawing/2014/main" id="{5255B5CA-4E5F-548C-A08F-F3D541661C8B}"/>
                </a:ext>
              </a:extLst>
            </p:cNvPr>
            <p:cNvCxnSpPr>
              <a:cxnSpLocks/>
              <a:stCxn id="33" idx="2"/>
              <a:endCxn id="8" idx="0"/>
            </p:cNvCxnSpPr>
            <p:nvPr/>
          </p:nvCxnSpPr>
          <p:spPr>
            <a:xfrm flipH="1">
              <a:off x="8769515" y="4494760"/>
              <a:ext cx="1" cy="894883"/>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4816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906205"/>
          </a:xfrm>
        </p:spPr>
        <p:txBody>
          <a:bodyPr>
            <a:normAutofit fontScale="90000"/>
          </a:bodyPr>
          <a:lstStyle/>
          <a:p>
            <a:r>
              <a:rPr lang="en-US" dirty="0"/>
              <a:t>Module Instantiation “LEGO Analogy”</a:t>
            </a:r>
          </a:p>
        </p:txBody>
      </p:sp>
      <p:sp>
        <p:nvSpPr>
          <p:cNvPr id="4" name="Slide Number Placeholder 3"/>
          <p:cNvSpPr>
            <a:spLocks noGrp="1"/>
          </p:cNvSpPr>
          <p:nvPr>
            <p:ph type="sldNum" sz="quarter" idx="12"/>
          </p:nvPr>
        </p:nvSpPr>
        <p:spPr/>
        <p:txBody>
          <a:bodyPr/>
          <a:lstStyle/>
          <a:p>
            <a:fld id="{91428E00-80DD-2147-9602-1B9AC9547B01}" type="slidenum">
              <a:rPr lang="en-US" smtClean="0"/>
              <a:pPr/>
              <a:t>80</a:t>
            </a:fld>
            <a:endParaRPr lang="en-US"/>
          </a:p>
        </p:txBody>
      </p:sp>
      <p:pic>
        <p:nvPicPr>
          <p:cNvPr id="6" name="Picture 5"/>
          <p:cNvPicPr>
            <a:picLocks noChangeAspect="1"/>
          </p:cNvPicPr>
          <p:nvPr/>
        </p:nvPicPr>
        <p:blipFill>
          <a:blip r:embed="rId2"/>
          <a:stretch>
            <a:fillRect/>
          </a:stretch>
        </p:blipFill>
        <p:spPr>
          <a:xfrm>
            <a:off x="1942641" y="906205"/>
            <a:ext cx="4767369" cy="3360995"/>
          </a:xfrm>
          <a:prstGeom prst="rect">
            <a:avLst/>
          </a:prstGeom>
        </p:spPr>
      </p:pic>
      <p:sp>
        <p:nvSpPr>
          <p:cNvPr id="3" name="TextBox 2"/>
          <p:cNvSpPr txBox="1"/>
          <p:nvPr/>
        </p:nvSpPr>
        <p:spPr>
          <a:xfrm>
            <a:off x="0" y="6504150"/>
            <a:ext cx="8245270" cy="338554"/>
          </a:xfrm>
          <a:prstGeom prst="rect">
            <a:avLst/>
          </a:prstGeom>
          <a:noFill/>
        </p:spPr>
        <p:txBody>
          <a:bodyPr wrap="none" rtlCol="0">
            <a:spAutoFit/>
          </a:bodyPr>
          <a:lstStyle/>
          <a:p>
            <a:r>
              <a:rPr lang="en-US" sz="1600">
                <a:solidFill>
                  <a:schemeClr val="bg1">
                    <a:lumMod val="75000"/>
                  </a:schemeClr>
                </a:solidFill>
              </a:rPr>
              <a:t>[figure source: http</a:t>
            </a:r>
            <a:r>
              <a:rPr lang="en-US" sz="1600" dirty="0">
                <a:solidFill>
                  <a:schemeClr val="bg1">
                    <a:lumMod val="75000"/>
                  </a:schemeClr>
                </a:solidFill>
              </a:rPr>
              <a:t>://</a:t>
            </a:r>
            <a:r>
              <a:rPr lang="en-US" sz="1600" dirty="0" err="1">
                <a:solidFill>
                  <a:schemeClr val="bg1">
                    <a:lumMod val="75000"/>
                  </a:schemeClr>
                </a:solidFill>
              </a:rPr>
              <a:t>lego.brickinstructions.com</a:t>
            </a:r>
            <a:r>
              <a:rPr lang="en-US" sz="1600" dirty="0">
                <a:solidFill>
                  <a:schemeClr val="bg1">
                    <a:lumMod val="75000"/>
                  </a:schemeClr>
                </a:solidFill>
              </a:rPr>
              <a:t>/</a:t>
            </a:r>
            <a:r>
              <a:rPr lang="en-US" sz="1600" dirty="0" err="1">
                <a:solidFill>
                  <a:schemeClr val="bg1">
                    <a:lumMod val="75000"/>
                  </a:schemeClr>
                </a:solidFill>
              </a:rPr>
              <a:t>lego_instructions</a:t>
            </a:r>
            <a:r>
              <a:rPr lang="en-US" sz="1600" dirty="0">
                <a:solidFill>
                  <a:schemeClr val="bg1">
                    <a:lumMod val="75000"/>
                  </a:schemeClr>
                </a:solidFill>
              </a:rPr>
              <a:t>/set/9324/</a:t>
            </a:r>
            <a:r>
              <a:rPr lang="en-US" sz="1600" dirty="0" err="1">
                <a:solidFill>
                  <a:schemeClr val="bg1">
                    <a:lumMod val="75000"/>
                  </a:schemeClr>
                </a:solidFill>
              </a:rPr>
              <a:t>Micro_Building_Set</a:t>
            </a:r>
            <a:r>
              <a:rPr lang="en-US" sz="1600" dirty="0">
                <a:solidFill>
                  <a:schemeClr val="bg1">
                    <a:lumMod val="75000"/>
                  </a:schemeClr>
                </a:solidFill>
              </a:rPr>
              <a:t>]</a:t>
            </a:r>
          </a:p>
        </p:txBody>
      </p:sp>
      <p:sp>
        <p:nvSpPr>
          <p:cNvPr id="5" name="TextBox 4"/>
          <p:cNvSpPr txBox="1"/>
          <p:nvPr/>
        </p:nvSpPr>
        <p:spPr>
          <a:xfrm>
            <a:off x="761998" y="4363191"/>
            <a:ext cx="7391402" cy="2031325"/>
          </a:xfrm>
          <a:prstGeom prst="rect">
            <a:avLst/>
          </a:prstGeom>
          <a:noFill/>
        </p:spPr>
        <p:txBody>
          <a:bodyPr wrap="square" rtlCol="0">
            <a:spAutoFit/>
          </a:bodyPr>
          <a:lstStyle/>
          <a:p>
            <a:r>
              <a:rPr lang="en-US" dirty="0"/>
              <a:t>Verilog can be viewed as a description for how to build hardware.  You may want to think of </a:t>
            </a:r>
            <a:r>
              <a:rPr lang="en-US" b="1" i="1" dirty="0"/>
              <a:t>module instantiation, assign statements, always blocks </a:t>
            </a:r>
            <a:r>
              <a:rPr lang="en-US" dirty="0"/>
              <a:t>in Verilog as </a:t>
            </a:r>
            <a:r>
              <a:rPr lang="en-US" b="1" dirty="0">
                <a:solidFill>
                  <a:srgbClr val="0000FF"/>
                </a:solidFill>
              </a:rPr>
              <a:t>instructions saying how to build a LEGO toy </a:t>
            </a:r>
            <a:r>
              <a:rPr lang="en-US" dirty="0"/>
              <a:t>(picture above). </a:t>
            </a:r>
          </a:p>
          <a:p>
            <a:endParaRPr lang="en-US" dirty="0"/>
          </a:p>
          <a:p>
            <a:r>
              <a:rPr lang="en-US" dirty="0"/>
              <a:t>After you build a LEGO toy, you can play with it, which is similar in this analogy to changing slide switches and/or pressing push buttons on your DE1-SoC  after downloading compiled design (e.g., LEGO wheels turning).</a:t>
            </a:r>
          </a:p>
        </p:txBody>
      </p:sp>
      <p:sp>
        <p:nvSpPr>
          <p:cNvPr id="8" name="Footer Placeholder 7">
            <a:extLst>
              <a:ext uri="{FF2B5EF4-FFF2-40B4-BE49-F238E27FC236}">
                <a16:creationId xmlns:a16="http://schemas.microsoft.com/office/drawing/2014/main" id="{447959A5-9178-244C-BE27-81F5AB8C6F68}"/>
              </a:ext>
            </a:extLst>
          </p:cNvPr>
          <p:cNvSpPr>
            <a:spLocks noGrp="1"/>
          </p:cNvSpPr>
          <p:nvPr>
            <p:ph type="ftr" sz="quarter" idx="11"/>
          </p:nvPr>
        </p:nvSpPr>
        <p:spPr/>
        <p:txBody>
          <a:bodyPr/>
          <a:lstStyle/>
          <a:p>
            <a:r>
              <a:rPr lang="en-US" dirty="0"/>
              <a:t>Slide Set #6</a:t>
            </a:r>
          </a:p>
        </p:txBody>
      </p:sp>
    </p:spTree>
    <p:extLst>
      <p:ext uri="{BB962C8B-B14F-4D97-AF65-F5344CB8AC3E}">
        <p14:creationId xmlns:p14="http://schemas.microsoft.com/office/powerpoint/2010/main" val="1392553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32558"/>
            <a:ext cx="8229600" cy="1143000"/>
          </a:xfrm>
        </p:spPr>
        <p:txBody>
          <a:bodyPr/>
          <a:lstStyle/>
          <a:p>
            <a:pPr eaLnBrk="1" hangingPunct="1"/>
            <a:r>
              <a:rPr lang="en-US" altLang="en-US" sz="3600" dirty="0"/>
              <a:t>Implicit vs. Named Port Association</a:t>
            </a:r>
            <a:endParaRPr lang="en-CA" altLang="en-US" sz="3600" dirty="0"/>
          </a:p>
        </p:txBody>
      </p:sp>
      <p:sp>
        <p:nvSpPr>
          <p:cNvPr id="21507" name="Text Box 4"/>
          <p:cNvSpPr txBox="1">
            <a:spLocks noChangeArrowheads="1"/>
          </p:cNvSpPr>
          <p:nvPr/>
        </p:nvSpPr>
        <p:spPr bwMode="auto">
          <a:xfrm>
            <a:off x="381000" y="1143000"/>
            <a:ext cx="8351838" cy="540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2000" dirty="0">
                <a:cs typeface="Arial" panose="020B0604020202020204" pitchFamily="34" charset="0"/>
              </a:rPr>
              <a:t>	In the NAND+NOT gate example, order to connect wires was </a:t>
            </a:r>
            <a:r>
              <a:rPr lang="en-US" altLang="en-US" sz="2000" i="1" dirty="0">
                <a:cs typeface="Arial" panose="020B0604020202020204" pitchFamily="34" charset="0"/>
              </a:rPr>
              <a:t>implicit</a:t>
            </a:r>
          </a:p>
          <a:p>
            <a:pPr eaLnBrk="1" hangingPunct="1">
              <a:spcBef>
                <a:spcPct val="50000"/>
              </a:spcBef>
            </a:pPr>
            <a:endParaRPr lang="en-US" altLang="en-US" sz="1050" i="1" dirty="0">
              <a:cs typeface="Arial" panose="020B0604020202020204" pitchFamily="34" charset="0"/>
            </a:endParaRPr>
          </a:p>
          <a:p>
            <a:pPr eaLnBrk="1" hangingPunct="1">
              <a:spcBef>
                <a:spcPct val="50000"/>
              </a:spcBef>
            </a:pPr>
            <a:endParaRPr lang="en-US" altLang="en-US" sz="1050" i="1" dirty="0">
              <a:cs typeface="Arial" panose="020B0604020202020204" pitchFamily="34" charset="0"/>
            </a:endParaRPr>
          </a:p>
          <a:p>
            <a:pPr eaLnBrk="1" hangingPunct="1"/>
            <a:r>
              <a:rPr lang="en-US" altLang="en-US" sz="2000" dirty="0">
                <a:cs typeface="Arial" panose="020B0604020202020204" pitchFamily="34" charset="0"/>
              </a:rPr>
              <a:t>				</a:t>
            </a:r>
            <a:r>
              <a:rPr lang="en-US" altLang="en-US" sz="2000" dirty="0">
                <a:latin typeface="Consolas" panose="020B0609020204030204" pitchFamily="49" charset="0"/>
                <a:cs typeface="Consolas" panose="020B0609020204030204" pitchFamily="49" charset="0"/>
              </a:rPr>
              <a:t>NAND_GATE U0 </a:t>
            </a:r>
            <a:r>
              <a:rPr lang="en-US" altLang="en-US" sz="2000" dirty="0">
                <a:solidFill>
                  <a:srgbClr val="0000FF"/>
                </a:solidFill>
                <a:latin typeface="Consolas" panose="020B0609020204030204" pitchFamily="49" charset="0"/>
                <a:cs typeface="Consolas" panose="020B0609020204030204" pitchFamily="49" charset="0"/>
              </a:rPr>
              <a:t>(</a:t>
            </a:r>
            <a:r>
              <a:rPr lang="en-US" altLang="en-US" sz="2000" dirty="0">
                <a:latin typeface="Consolas" panose="020B0609020204030204" pitchFamily="49" charset="0"/>
                <a:cs typeface="Consolas" panose="020B0609020204030204" pitchFamily="49" charset="0"/>
              </a:rPr>
              <a:t>IN1</a:t>
            </a:r>
            <a:r>
              <a:rPr lang="en-US" altLang="en-US" sz="2000" dirty="0">
                <a:solidFill>
                  <a:srgbClr val="0000FF"/>
                </a:solidFill>
                <a:latin typeface="Consolas" panose="020B0609020204030204" pitchFamily="49" charset="0"/>
                <a:cs typeface="Consolas" panose="020B0609020204030204" pitchFamily="49" charset="0"/>
              </a:rPr>
              <a:t>,</a:t>
            </a:r>
            <a:r>
              <a:rPr lang="en-US" altLang="en-US" sz="2000" dirty="0">
                <a:latin typeface="Consolas" panose="020B0609020204030204" pitchFamily="49" charset="0"/>
                <a:cs typeface="Consolas" panose="020B0609020204030204" pitchFamily="49" charset="0"/>
              </a:rPr>
              <a:t> IN2</a:t>
            </a:r>
            <a:r>
              <a:rPr lang="en-US" altLang="en-US" sz="2000" dirty="0">
                <a:solidFill>
                  <a:srgbClr val="0000FF"/>
                </a:solidFill>
                <a:latin typeface="Consolas" panose="020B0609020204030204" pitchFamily="49" charset="0"/>
                <a:cs typeface="Consolas" panose="020B0609020204030204" pitchFamily="49" charset="0"/>
              </a:rPr>
              <a:t>,</a:t>
            </a:r>
            <a:r>
              <a:rPr lang="en-US" altLang="en-US" sz="2000" dirty="0">
                <a:latin typeface="Consolas" panose="020B0609020204030204" pitchFamily="49" charset="0"/>
                <a:cs typeface="Consolas" panose="020B0609020204030204" pitchFamily="49" charset="0"/>
              </a:rPr>
              <a:t> X</a:t>
            </a:r>
            <a:r>
              <a:rPr lang="en-US" altLang="en-US" sz="2000" dirty="0">
                <a:solidFill>
                  <a:srgbClr val="0000FF"/>
                </a:solidFill>
                <a:latin typeface="Consolas" panose="020B0609020204030204" pitchFamily="49" charset="0"/>
                <a:cs typeface="Consolas" panose="020B0609020204030204" pitchFamily="49" charset="0"/>
              </a:rPr>
              <a:t>);</a:t>
            </a:r>
          </a:p>
          <a:p>
            <a:pPr eaLnBrk="1" hangingPunct="1"/>
            <a:endParaRPr lang="en-US" altLang="en-US" sz="2000" dirty="0">
              <a:solidFill>
                <a:srgbClr val="0000FF"/>
              </a:solidFill>
              <a:latin typeface="Consolas" panose="020B0609020204030204" pitchFamily="49" charset="0"/>
              <a:cs typeface="Consolas" panose="020B0609020204030204" pitchFamily="49" charset="0"/>
            </a:endParaRPr>
          </a:p>
          <a:p>
            <a:pPr eaLnBrk="1" hangingPunct="1">
              <a:spcBef>
                <a:spcPct val="50000"/>
              </a:spcBef>
            </a:pPr>
            <a:r>
              <a:rPr lang="en-US" altLang="en-US" sz="2000" dirty="0">
                <a:cs typeface="Arial" panose="020B0604020202020204" pitchFamily="34" charset="0"/>
              </a:rPr>
              <a:t>	means that IN1 is connected to the first port in the module definition and IN2 is connected to the second port in the module definition, etc.</a:t>
            </a:r>
          </a:p>
          <a:p>
            <a:pPr eaLnBrk="1" hangingPunct="1">
              <a:spcBef>
                <a:spcPct val="50000"/>
              </a:spcBef>
            </a:pPr>
            <a:endParaRPr lang="en-US" altLang="en-US" sz="1600" dirty="0">
              <a:cs typeface="Arial" panose="020B0604020202020204" pitchFamily="34" charset="0"/>
            </a:endParaRPr>
          </a:p>
          <a:p>
            <a:pPr eaLnBrk="1" hangingPunct="1">
              <a:spcBef>
                <a:spcPct val="50000"/>
              </a:spcBef>
            </a:pPr>
            <a:r>
              <a:rPr lang="en-US" altLang="en-US" sz="2000" dirty="0">
                <a:cs typeface="Arial" panose="020B0604020202020204" pitchFamily="34" charset="0"/>
              </a:rPr>
              <a:t>	We can also use </a:t>
            </a:r>
            <a:r>
              <a:rPr lang="en-US" altLang="en-US" sz="2000" b="1" u="sng" dirty="0">
                <a:solidFill>
                  <a:schemeClr val="hlink"/>
                </a:solidFill>
                <a:cs typeface="Arial" panose="020B0604020202020204" pitchFamily="34" charset="0"/>
              </a:rPr>
              <a:t>named association</a:t>
            </a:r>
            <a:r>
              <a:rPr lang="en-US" altLang="en-US" sz="2000" dirty="0">
                <a:cs typeface="Arial" panose="020B0604020202020204" pitchFamily="34" charset="0"/>
              </a:rPr>
              <a:t>:</a:t>
            </a:r>
          </a:p>
          <a:p>
            <a:pPr eaLnBrk="1" hangingPunct="1">
              <a:spcBef>
                <a:spcPct val="50000"/>
              </a:spcBef>
            </a:pPr>
            <a:r>
              <a:rPr lang="en-US" altLang="en-US" sz="2000" dirty="0">
                <a:cs typeface="Arial" panose="020B0604020202020204" pitchFamily="34" charset="0"/>
              </a:rPr>
              <a:t> </a:t>
            </a:r>
          </a:p>
          <a:p>
            <a:pPr eaLnBrk="1" hangingPunct="1"/>
            <a:r>
              <a:rPr lang="en-US" altLang="en-US" sz="2000" dirty="0">
                <a:cs typeface="Arial" panose="020B0604020202020204" pitchFamily="34" charset="0"/>
              </a:rPr>
              <a:t>		 		 </a:t>
            </a:r>
            <a:r>
              <a:rPr lang="en-US" altLang="en-US" sz="2000" dirty="0">
                <a:latin typeface="Consolas" panose="020B0609020204030204" pitchFamily="49" charset="0"/>
                <a:cs typeface="Consolas" panose="020B0609020204030204" pitchFamily="49" charset="0"/>
              </a:rPr>
              <a:t>NAND_GATE U0</a:t>
            </a:r>
            <a:r>
              <a:rPr lang="en-US" altLang="en-US" sz="2000" dirty="0">
                <a:solidFill>
                  <a:srgbClr val="0000FF"/>
                </a:solidFill>
                <a:latin typeface="Consolas" panose="020B0609020204030204" pitchFamily="49" charset="0"/>
                <a:cs typeface="Consolas" panose="020B0609020204030204" pitchFamily="49" charset="0"/>
              </a:rPr>
              <a:t>( .</a:t>
            </a:r>
            <a:r>
              <a:rPr lang="en-US" altLang="en-US" sz="2000" dirty="0">
                <a:latin typeface="Consolas" panose="020B0609020204030204" pitchFamily="49" charset="0"/>
                <a:cs typeface="Consolas" panose="020B0609020204030204" pitchFamily="49" charset="0"/>
              </a:rPr>
              <a:t>A</a:t>
            </a:r>
            <a:r>
              <a:rPr lang="en-US" altLang="en-US" sz="2000" dirty="0">
                <a:solidFill>
                  <a:srgbClr val="0000FF"/>
                </a:solidFill>
                <a:latin typeface="Consolas" panose="020B0609020204030204" pitchFamily="49" charset="0"/>
                <a:cs typeface="Consolas" panose="020B0609020204030204" pitchFamily="49" charset="0"/>
              </a:rPr>
              <a:t>(</a:t>
            </a:r>
            <a:r>
              <a:rPr lang="en-US" altLang="en-US" sz="2000" dirty="0">
                <a:latin typeface="Consolas" panose="020B0609020204030204" pitchFamily="49" charset="0"/>
                <a:cs typeface="Consolas" panose="020B0609020204030204" pitchFamily="49" charset="0"/>
              </a:rPr>
              <a:t>IN1</a:t>
            </a:r>
            <a:r>
              <a:rPr lang="en-US" altLang="en-US" sz="2000" dirty="0">
                <a:solidFill>
                  <a:srgbClr val="0000FF"/>
                </a:solidFill>
                <a:latin typeface="Consolas" panose="020B0609020204030204" pitchFamily="49" charset="0"/>
                <a:cs typeface="Consolas" panose="020B0609020204030204" pitchFamily="49" charset="0"/>
              </a:rPr>
              <a:t>),</a:t>
            </a:r>
            <a:r>
              <a:rPr lang="en-US" altLang="en-US" sz="2000" dirty="0">
                <a:latin typeface="Consolas" panose="020B0609020204030204" pitchFamily="49" charset="0"/>
                <a:cs typeface="Consolas" panose="020B0609020204030204" pitchFamily="49" charset="0"/>
              </a:rPr>
              <a:t> </a:t>
            </a:r>
            <a:r>
              <a:rPr lang="en-US" altLang="en-US" sz="2000" dirty="0">
                <a:solidFill>
                  <a:srgbClr val="0000FF"/>
                </a:solidFill>
                <a:latin typeface="Consolas" panose="020B0609020204030204" pitchFamily="49" charset="0"/>
                <a:cs typeface="Consolas" panose="020B0609020204030204" pitchFamily="49" charset="0"/>
              </a:rPr>
              <a:t>.</a:t>
            </a:r>
            <a:r>
              <a:rPr lang="en-US" altLang="en-US" sz="2000" dirty="0">
                <a:latin typeface="Consolas" panose="020B0609020204030204" pitchFamily="49" charset="0"/>
                <a:cs typeface="Consolas" panose="020B0609020204030204" pitchFamily="49" charset="0"/>
              </a:rPr>
              <a:t>B</a:t>
            </a:r>
            <a:r>
              <a:rPr lang="en-US" altLang="en-US" sz="2000" dirty="0">
                <a:solidFill>
                  <a:srgbClr val="0000FF"/>
                </a:solidFill>
                <a:latin typeface="Consolas" panose="020B0609020204030204" pitchFamily="49" charset="0"/>
                <a:cs typeface="Consolas" panose="020B0609020204030204" pitchFamily="49" charset="0"/>
              </a:rPr>
              <a:t>(</a:t>
            </a:r>
            <a:r>
              <a:rPr lang="en-US" altLang="en-US" sz="2000" dirty="0">
                <a:latin typeface="Consolas" panose="020B0609020204030204" pitchFamily="49" charset="0"/>
                <a:cs typeface="Consolas" panose="020B0609020204030204" pitchFamily="49" charset="0"/>
              </a:rPr>
              <a:t>IN2)</a:t>
            </a:r>
            <a:r>
              <a:rPr lang="en-US" altLang="en-US" sz="2000" dirty="0">
                <a:solidFill>
                  <a:srgbClr val="0000FF"/>
                </a:solidFill>
                <a:latin typeface="Consolas" panose="020B0609020204030204" pitchFamily="49" charset="0"/>
                <a:cs typeface="Consolas" panose="020B0609020204030204" pitchFamily="49" charset="0"/>
              </a:rPr>
              <a:t>,</a:t>
            </a:r>
            <a:r>
              <a:rPr lang="en-US" altLang="en-US" sz="2000" dirty="0">
                <a:latin typeface="Consolas" panose="020B0609020204030204" pitchFamily="49" charset="0"/>
                <a:cs typeface="Consolas" panose="020B0609020204030204" pitchFamily="49" charset="0"/>
              </a:rPr>
              <a:t> </a:t>
            </a:r>
            <a:r>
              <a:rPr lang="en-US" altLang="en-US" sz="2000" dirty="0">
                <a:solidFill>
                  <a:srgbClr val="0000FF"/>
                </a:solidFill>
                <a:latin typeface="Consolas" panose="020B0609020204030204" pitchFamily="49" charset="0"/>
                <a:cs typeface="Consolas" panose="020B0609020204030204" pitchFamily="49" charset="0"/>
              </a:rPr>
              <a:t>.</a:t>
            </a:r>
            <a:r>
              <a:rPr lang="en-US" altLang="en-US" sz="2000" dirty="0">
                <a:latin typeface="Consolas" panose="020B0609020204030204" pitchFamily="49" charset="0"/>
                <a:cs typeface="Consolas" panose="020B0609020204030204" pitchFamily="49" charset="0"/>
              </a:rPr>
              <a:t>Z</a:t>
            </a:r>
            <a:r>
              <a:rPr lang="en-US" altLang="en-US" sz="2000" dirty="0">
                <a:solidFill>
                  <a:srgbClr val="0000FF"/>
                </a:solidFill>
                <a:latin typeface="Consolas" panose="020B0609020204030204" pitchFamily="49" charset="0"/>
                <a:cs typeface="Consolas" panose="020B0609020204030204" pitchFamily="49" charset="0"/>
              </a:rPr>
              <a:t>(</a:t>
            </a:r>
            <a:r>
              <a:rPr lang="en-US" altLang="en-US" sz="2000" dirty="0">
                <a:latin typeface="Consolas" panose="020B0609020204030204" pitchFamily="49" charset="0"/>
                <a:cs typeface="Consolas" panose="020B0609020204030204" pitchFamily="49" charset="0"/>
              </a:rPr>
              <a:t>X</a:t>
            </a:r>
            <a:r>
              <a:rPr lang="en-US" altLang="en-US" sz="2000" dirty="0">
                <a:solidFill>
                  <a:srgbClr val="0000FF"/>
                </a:solidFill>
                <a:latin typeface="Consolas" panose="020B0609020204030204" pitchFamily="49" charset="0"/>
                <a:cs typeface="Consolas" panose="020B0609020204030204" pitchFamily="49" charset="0"/>
              </a:rPr>
              <a:t>)</a:t>
            </a:r>
            <a:r>
              <a:rPr lang="en-US" altLang="en-US" sz="2000" dirty="0">
                <a:latin typeface="Consolas" panose="020B0609020204030204" pitchFamily="49" charset="0"/>
                <a:cs typeface="Consolas" panose="020B0609020204030204" pitchFamily="49" charset="0"/>
              </a:rPr>
              <a:t> </a:t>
            </a:r>
            <a:r>
              <a:rPr lang="en-US" altLang="en-US" sz="2000" dirty="0">
                <a:solidFill>
                  <a:srgbClr val="0000FF"/>
                </a:solidFill>
                <a:latin typeface="Consolas" panose="020B0609020204030204" pitchFamily="49" charset="0"/>
                <a:cs typeface="Consolas" panose="020B0609020204030204" pitchFamily="49" charset="0"/>
              </a:rPr>
              <a:t>);</a:t>
            </a:r>
          </a:p>
          <a:p>
            <a:pPr eaLnBrk="1" hangingPunct="1"/>
            <a:endParaRPr lang="en-US" altLang="en-US" sz="2000" dirty="0">
              <a:solidFill>
                <a:srgbClr val="0000FF"/>
              </a:solidFill>
              <a:latin typeface="Consolas" panose="020B0609020204030204" pitchFamily="49" charset="0"/>
              <a:cs typeface="Consolas" panose="020B0609020204030204" pitchFamily="49" charset="0"/>
            </a:endParaRPr>
          </a:p>
          <a:p>
            <a:pPr eaLnBrk="1" hangingPunct="1">
              <a:spcBef>
                <a:spcPct val="50000"/>
              </a:spcBef>
            </a:pPr>
            <a:r>
              <a:rPr lang="en-US" altLang="en-US" sz="2000" dirty="0">
                <a:cs typeface="Arial" panose="020B0604020202020204" pitchFamily="34" charset="0"/>
              </a:rPr>
              <a:t>	means that IN1 is connected to A in the module </a:t>
            </a:r>
            <a:r>
              <a:rPr lang="en-US" altLang="en-US" sz="2000" dirty="0" err="1">
                <a:cs typeface="Arial" panose="020B0604020202020204" pitchFamily="34" charset="0"/>
              </a:rPr>
              <a:t>def’n</a:t>
            </a:r>
            <a:r>
              <a:rPr lang="en-US" altLang="en-US" sz="2000" dirty="0">
                <a:cs typeface="Arial" panose="020B0604020202020204" pitchFamily="34" charset="0"/>
              </a:rPr>
              <a:t>, etc.</a:t>
            </a:r>
          </a:p>
          <a:p>
            <a:pPr eaLnBrk="1" hangingPunct="1">
              <a:spcBef>
                <a:spcPct val="50000"/>
              </a:spcBef>
            </a:pPr>
            <a:r>
              <a:rPr lang="en-US" altLang="en-US" sz="2000" dirty="0">
                <a:cs typeface="Arial" panose="020B0604020202020204" pitchFamily="34" charset="0"/>
              </a:rPr>
              <a:t>	</a:t>
            </a:r>
            <a:r>
              <a:rPr lang="en-US" altLang="en-US" sz="2000" b="1" u="sng" dirty="0">
                <a:solidFill>
                  <a:srgbClr val="0000FF"/>
                </a:solidFill>
                <a:cs typeface="Arial" panose="020B0604020202020204" pitchFamily="34" charset="0"/>
              </a:rPr>
              <a:t>NOTE:</a:t>
            </a:r>
            <a:r>
              <a:rPr lang="en-US" altLang="en-US" sz="2000" dirty="0">
                <a:cs typeface="Arial" panose="020B0604020202020204" pitchFamily="34" charset="0"/>
              </a:rPr>
              <a:t> </a:t>
            </a:r>
            <a:r>
              <a:rPr lang="en-US" altLang="en-US" sz="2000" dirty="0">
                <a:solidFill>
                  <a:srgbClr val="0000FF"/>
                </a:solidFill>
                <a:cs typeface="Arial" panose="020B0604020202020204" pitchFamily="34" charset="0"/>
              </a:rPr>
              <a:t>When using named notation, order does </a:t>
            </a:r>
            <a:r>
              <a:rPr lang="en-US" altLang="en-US" sz="2000" b="1" i="1" dirty="0">
                <a:solidFill>
                  <a:srgbClr val="0000FF"/>
                </a:solidFill>
                <a:cs typeface="Arial" panose="020B0604020202020204" pitchFamily="34" charset="0"/>
              </a:rPr>
              <a:t>not </a:t>
            </a:r>
            <a:r>
              <a:rPr lang="en-US" altLang="en-US" sz="2000" dirty="0">
                <a:solidFill>
                  <a:srgbClr val="0000FF"/>
                </a:solidFill>
                <a:cs typeface="Arial" panose="020B0604020202020204" pitchFamily="34" charset="0"/>
              </a:rPr>
              <a:t>matter: Could use “</a:t>
            </a:r>
            <a:r>
              <a:rPr lang="en-US" altLang="en-US" sz="2000" dirty="0">
                <a:latin typeface="Consolas" panose="020B0609020204030204" pitchFamily="49" charset="0"/>
                <a:cs typeface="Consolas" panose="020B0609020204030204" pitchFamily="49" charset="0"/>
              </a:rPr>
              <a:t>NAND_GATE U0</a:t>
            </a:r>
            <a:r>
              <a:rPr lang="en-US" altLang="en-US" sz="2000" dirty="0">
                <a:solidFill>
                  <a:srgbClr val="0000FF"/>
                </a:solidFill>
                <a:latin typeface="Consolas" panose="020B0609020204030204" pitchFamily="49" charset="0"/>
                <a:cs typeface="Consolas" panose="020B0609020204030204" pitchFamily="49" charset="0"/>
              </a:rPr>
              <a:t>(.</a:t>
            </a:r>
            <a:r>
              <a:rPr lang="en-US" altLang="en-US" sz="2000" dirty="0">
                <a:latin typeface="Consolas" panose="020B0609020204030204" pitchFamily="49" charset="0"/>
                <a:cs typeface="Consolas" panose="020B0609020204030204" pitchFamily="49" charset="0"/>
              </a:rPr>
              <a:t>Z</a:t>
            </a:r>
            <a:r>
              <a:rPr lang="en-US" altLang="en-US" sz="2000" dirty="0">
                <a:solidFill>
                  <a:srgbClr val="0000FF"/>
                </a:solidFill>
                <a:latin typeface="Consolas" panose="020B0609020204030204" pitchFamily="49" charset="0"/>
                <a:cs typeface="Consolas" panose="020B0609020204030204" pitchFamily="49" charset="0"/>
              </a:rPr>
              <a:t>(</a:t>
            </a:r>
            <a:r>
              <a:rPr lang="en-US" altLang="en-US" sz="2000" dirty="0">
                <a:latin typeface="Consolas" panose="020B0609020204030204" pitchFamily="49" charset="0"/>
                <a:cs typeface="Consolas" panose="020B0609020204030204" pitchFamily="49" charset="0"/>
              </a:rPr>
              <a:t>X</a:t>
            </a:r>
            <a:r>
              <a:rPr lang="en-US" altLang="en-US" sz="2000" dirty="0">
                <a:solidFill>
                  <a:srgbClr val="0000FF"/>
                </a:solidFill>
                <a:latin typeface="Consolas" panose="020B0609020204030204" pitchFamily="49" charset="0"/>
                <a:cs typeface="Consolas" panose="020B0609020204030204" pitchFamily="49" charset="0"/>
              </a:rPr>
              <a:t>)</a:t>
            </a:r>
            <a:r>
              <a:rPr lang="en-US" altLang="en-US" sz="2000" dirty="0">
                <a:latin typeface="Consolas" panose="020B0609020204030204" pitchFamily="49" charset="0"/>
                <a:cs typeface="Consolas" panose="020B0609020204030204" pitchFamily="49" charset="0"/>
              </a:rPr>
              <a:t>, </a:t>
            </a:r>
            <a:r>
              <a:rPr lang="en-US" altLang="en-US" sz="2000" dirty="0">
                <a:solidFill>
                  <a:srgbClr val="0000FF"/>
                </a:solidFill>
                <a:latin typeface="Consolas" panose="020B0609020204030204" pitchFamily="49" charset="0"/>
                <a:cs typeface="Consolas" panose="020B0609020204030204" pitchFamily="49" charset="0"/>
              </a:rPr>
              <a:t>.</a:t>
            </a:r>
            <a:r>
              <a:rPr lang="en-US" altLang="en-US" sz="2000" dirty="0">
                <a:latin typeface="Consolas" panose="020B0609020204030204" pitchFamily="49" charset="0"/>
                <a:cs typeface="Consolas" panose="020B0609020204030204" pitchFamily="49" charset="0"/>
              </a:rPr>
              <a:t>B</a:t>
            </a:r>
            <a:r>
              <a:rPr lang="en-US" altLang="en-US" sz="2000" dirty="0">
                <a:solidFill>
                  <a:srgbClr val="0000FF"/>
                </a:solidFill>
                <a:latin typeface="Consolas" panose="020B0609020204030204" pitchFamily="49" charset="0"/>
                <a:cs typeface="Consolas" panose="020B0609020204030204" pitchFamily="49" charset="0"/>
              </a:rPr>
              <a:t>(</a:t>
            </a:r>
            <a:r>
              <a:rPr lang="en-US" altLang="en-US" sz="2000" dirty="0">
                <a:latin typeface="Consolas" panose="020B0609020204030204" pitchFamily="49" charset="0"/>
                <a:cs typeface="Consolas" panose="020B0609020204030204" pitchFamily="49" charset="0"/>
              </a:rPr>
              <a:t>IN2)</a:t>
            </a:r>
            <a:r>
              <a:rPr lang="en-US" altLang="en-US" sz="2000" dirty="0">
                <a:solidFill>
                  <a:srgbClr val="0000FF"/>
                </a:solidFill>
                <a:latin typeface="Consolas" panose="020B0609020204030204" pitchFamily="49" charset="0"/>
                <a:cs typeface="Consolas" panose="020B0609020204030204" pitchFamily="49" charset="0"/>
              </a:rPr>
              <a:t>, .</a:t>
            </a:r>
            <a:r>
              <a:rPr lang="en-US" altLang="en-US" sz="2000" dirty="0">
                <a:latin typeface="Consolas" panose="020B0609020204030204" pitchFamily="49" charset="0"/>
                <a:cs typeface="Consolas" panose="020B0609020204030204" pitchFamily="49" charset="0"/>
              </a:rPr>
              <a:t>A</a:t>
            </a:r>
            <a:r>
              <a:rPr lang="en-US" altLang="en-US" sz="2000" dirty="0">
                <a:solidFill>
                  <a:srgbClr val="0000FF"/>
                </a:solidFill>
                <a:latin typeface="Consolas" panose="020B0609020204030204" pitchFamily="49" charset="0"/>
                <a:cs typeface="Consolas" panose="020B0609020204030204" pitchFamily="49" charset="0"/>
              </a:rPr>
              <a:t>(</a:t>
            </a:r>
            <a:r>
              <a:rPr lang="en-US" altLang="en-US" sz="2000" dirty="0">
                <a:latin typeface="Consolas" panose="020B0609020204030204" pitchFamily="49" charset="0"/>
                <a:cs typeface="Consolas" panose="020B0609020204030204" pitchFamily="49" charset="0"/>
              </a:rPr>
              <a:t>IN1</a:t>
            </a:r>
            <a:r>
              <a:rPr lang="en-US" altLang="en-US" sz="2000" dirty="0">
                <a:solidFill>
                  <a:srgbClr val="0000FF"/>
                </a:solidFill>
                <a:latin typeface="Consolas" panose="020B0609020204030204" pitchFamily="49" charset="0"/>
                <a:cs typeface="Consolas" panose="020B0609020204030204" pitchFamily="49" charset="0"/>
              </a:rPr>
              <a:t>))</a:t>
            </a:r>
            <a:r>
              <a:rPr lang="en-US" altLang="en-US" sz="2000" dirty="0">
                <a:solidFill>
                  <a:srgbClr val="0000FF"/>
                </a:solidFill>
                <a:cs typeface="Arial" panose="020B0604020202020204" pitchFamily="34" charset="0"/>
              </a:rPr>
              <a:t>” above instead.</a:t>
            </a:r>
          </a:p>
        </p:txBody>
      </p:sp>
      <p:sp>
        <p:nvSpPr>
          <p:cNvPr id="2" name="Slide Number Placeholder 1"/>
          <p:cNvSpPr>
            <a:spLocks noGrp="1"/>
          </p:cNvSpPr>
          <p:nvPr>
            <p:ph type="sldNum" sz="quarter" idx="12"/>
          </p:nvPr>
        </p:nvSpPr>
        <p:spPr/>
        <p:txBody>
          <a:bodyPr/>
          <a:lstStyle/>
          <a:p>
            <a:fld id="{91428E00-80DD-2147-9602-1B9AC9547B01}" type="slidenum">
              <a:rPr lang="en-US" smtClean="0"/>
              <a:t>81</a:t>
            </a:fld>
            <a:endParaRPr lang="en-US"/>
          </a:p>
        </p:txBody>
      </p:sp>
      <p:sp>
        <p:nvSpPr>
          <p:cNvPr id="4" name="Footer Placeholder 3">
            <a:extLst>
              <a:ext uri="{FF2B5EF4-FFF2-40B4-BE49-F238E27FC236}">
                <a16:creationId xmlns:a16="http://schemas.microsoft.com/office/drawing/2014/main" id="{2A111E21-7AF0-9E44-B3F9-12C8E2986034}"/>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19635171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43643C7-C27A-FD44-82B4-276AAADB5C1A}"/>
              </a:ext>
            </a:extLst>
          </p:cNvPr>
          <p:cNvGrpSpPr/>
          <p:nvPr/>
        </p:nvGrpSpPr>
        <p:grpSpPr>
          <a:xfrm>
            <a:off x="5013960" y="5013369"/>
            <a:ext cx="3426449" cy="545718"/>
            <a:chOff x="5013960" y="5013369"/>
            <a:chExt cx="3426449" cy="545718"/>
          </a:xfrm>
        </p:grpSpPr>
        <p:sp>
          <p:nvSpPr>
            <p:cNvPr id="16" name="Rectangle 15">
              <a:extLst>
                <a:ext uri="{FF2B5EF4-FFF2-40B4-BE49-F238E27FC236}">
                  <a16:creationId xmlns:a16="http://schemas.microsoft.com/office/drawing/2014/main" id="{C6938AF2-FF72-B944-8B78-53B4F1EE45AF}"/>
                </a:ext>
              </a:extLst>
            </p:cNvPr>
            <p:cNvSpPr/>
            <p:nvPr/>
          </p:nvSpPr>
          <p:spPr>
            <a:xfrm>
              <a:off x="8288009" y="5286228"/>
              <a:ext cx="152400" cy="272859"/>
            </a:xfrm>
            <a:prstGeom prst="rect">
              <a:avLst/>
            </a:prstGeom>
            <a:solidFill>
              <a:srgbClr val="66C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FF00"/>
                </a:highlight>
              </a:endParaRPr>
            </a:p>
          </p:txBody>
        </p:sp>
        <p:sp>
          <p:nvSpPr>
            <p:cNvPr id="17" name="Rectangle 16">
              <a:extLst>
                <a:ext uri="{FF2B5EF4-FFF2-40B4-BE49-F238E27FC236}">
                  <a16:creationId xmlns:a16="http://schemas.microsoft.com/office/drawing/2014/main" id="{D427E160-B2FD-464B-86DB-8E2C818792EA}"/>
                </a:ext>
              </a:extLst>
            </p:cNvPr>
            <p:cNvSpPr/>
            <p:nvPr/>
          </p:nvSpPr>
          <p:spPr>
            <a:xfrm>
              <a:off x="5013960" y="5013369"/>
              <a:ext cx="152400" cy="272859"/>
            </a:xfrm>
            <a:prstGeom prst="rect">
              <a:avLst/>
            </a:prstGeom>
            <a:solidFill>
              <a:srgbClr val="66C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FF00"/>
                </a:highlight>
              </a:endParaRPr>
            </a:p>
          </p:txBody>
        </p:sp>
      </p:grpSp>
      <p:grpSp>
        <p:nvGrpSpPr>
          <p:cNvPr id="19" name="Group 18">
            <a:extLst>
              <a:ext uri="{FF2B5EF4-FFF2-40B4-BE49-F238E27FC236}">
                <a16:creationId xmlns:a16="http://schemas.microsoft.com/office/drawing/2014/main" id="{D3E11AB8-CC8F-564F-A534-1D96D795127A}"/>
              </a:ext>
            </a:extLst>
          </p:cNvPr>
          <p:cNvGrpSpPr/>
          <p:nvPr/>
        </p:nvGrpSpPr>
        <p:grpSpPr>
          <a:xfrm>
            <a:off x="3124200" y="4571999"/>
            <a:ext cx="5013863" cy="987088"/>
            <a:chOff x="3124200" y="4571999"/>
            <a:chExt cx="5013863" cy="987088"/>
          </a:xfrm>
        </p:grpSpPr>
        <p:sp>
          <p:nvSpPr>
            <p:cNvPr id="12" name="Rectangle 11">
              <a:extLst>
                <a:ext uri="{FF2B5EF4-FFF2-40B4-BE49-F238E27FC236}">
                  <a16:creationId xmlns:a16="http://schemas.microsoft.com/office/drawing/2014/main" id="{C12A915F-4C33-7649-A9D2-2C58BC76771A}"/>
                </a:ext>
              </a:extLst>
            </p:cNvPr>
            <p:cNvSpPr/>
            <p:nvPr/>
          </p:nvSpPr>
          <p:spPr>
            <a:xfrm>
              <a:off x="3124200" y="4571999"/>
              <a:ext cx="121227" cy="235259"/>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FF00"/>
                </a:highlight>
              </a:endParaRPr>
            </a:p>
          </p:txBody>
        </p:sp>
        <p:sp>
          <p:nvSpPr>
            <p:cNvPr id="18" name="Rectangle 17">
              <a:extLst>
                <a:ext uri="{FF2B5EF4-FFF2-40B4-BE49-F238E27FC236}">
                  <a16:creationId xmlns:a16="http://schemas.microsoft.com/office/drawing/2014/main" id="{0EFE4EA0-5AB3-A349-8F3F-F88B9802A4FE}"/>
                </a:ext>
              </a:extLst>
            </p:cNvPr>
            <p:cNvSpPr/>
            <p:nvPr/>
          </p:nvSpPr>
          <p:spPr>
            <a:xfrm>
              <a:off x="7985663" y="5281037"/>
              <a:ext cx="152400" cy="27805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FF00"/>
                </a:highlight>
              </a:endParaRPr>
            </a:p>
          </p:txBody>
        </p:sp>
      </p:grpSp>
      <p:sp>
        <p:nvSpPr>
          <p:cNvPr id="2" name="Title 1">
            <a:extLst>
              <a:ext uri="{FF2B5EF4-FFF2-40B4-BE49-F238E27FC236}">
                <a16:creationId xmlns:a16="http://schemas.microsoft.com/office/drawing/2014/main" id="{17E3E9C2-9094-6F4E-B5C6-899728BD7DD1}"/>
              </a:ext>
            </a:extLst>
          </p:cNvPr>
          <p:cNvSpPr>
            <a:spLocks noGrp="1"/>
          </p:cNvSpPr>
          <p:nvPr>
            <p:ph type="title"/>
          </p:nvPr>
        </p:nvSpPr>
        <p:spPr/>
        <p:txBody>
          <a:bodyPr/>
          <a:lstStyle/>
          <a:p>
            <a:r>
              <a:rPr lang="en-US" dirty="0"/>
              <a:t>Named Port Association: Syntax</a:t>
            </a:r>
          </a:p>
        </p:txBody>
      </p:sp>
      <p:sp>
        <p:nvSpPr>
          <p:cNvPr id="4" name="Footer Placeholder 3">
            <a:extLst>
              <a:ext uri="{FF2B5EF4-FFF2-40B4-BE49-F238E27FC236}">
                <a16:creationId xmlns:a16="http://schemas.microsoft.com/office/drawing/2014/main" id="{D2DD0425-F1F6-FB49-B55D-673DC1F20FC6}"/>
              </a:ext>
            </a:extLst>
          </p:cNvPr>
          <p:cNvSpPr>
            <a:spLocks noGrp="1"/>
          </p:cNvSpPr>
          <p:nvPr>
            <p:ph type="ftr" sz="quarter" idx="11"/>
          </p:nvPr>
        </p:nvSpPr>
        <p:spPr/>
        <p:txBody>
          <a:bodyPr/>
          <a:lstStyle/>
          <a:p>
            <a:r>
              <a:rPr lang="en-US"/>
              <a:t>Slide Set #6</a:t>
            </a:r>
          </a:p>
        </p:txBody>
      </p:sp>
      <p:sp>
        <p:nvSpPr>
          <p:cNvPr id="5" name="Slide Number Placeholder 4">
            <a:extLst>
              <a:ext uri="{FF2B5EF4-FFF2-40B4-BE49-F238E27FC236}">
                <a16:creationId xmlns:a16="http://schemas.microsoft.com/office/drawing/2014/main" id="{0A832053-70C7-B04B-8E08-8B1D2FC7AACB}"/>
              </a:ext>
            </a:extLst>
          </p:cNvPr>
          <p:cNvSpPr>
            <a:spLocks noGrp="1"/>
          </p:cNvSpPr>
          <p:nvPr>
            <p:ph type="sldNum" sz="quarter" idx="12"/>
          </p:nvPr>
        </p:nvSpPr>
        <p:spPr/>
        <p:txBody>
          <a:bodyPr/>
          <a:lstStyle/>
          <a:p>
            <a:fld id="{6F344C7A-0D93-FE43-BBB8-6C733ACB5A1E}" type="slidenum">
              <a:rPr lang="en-US" smtClean="0"/>
              <a:t>82</a:t>
            </a:fld>
            <a:endParaRPr lang="en-US"/>
          </a:p>
        </p:txBody>
      </p:sp>
      <p:sp>
        <p:nvSpPr>
          <p:cNvPr id="6" name="Content Placeholder 5">
            <a:extLst>
              <a:ext uri="{FF2B5EF4-FFF2-40B4-BE49-F238E27FC236}">
                <a16:creationId xmlns:a16="http://schemas.microsoft.com/office/drawing/2014/main" id="{3AC07CB2-AC74-FC45-B9A1-FD2FD4D614A0}"/>
              </a:ext>
            </a:extLst>
          </p:cNvPr>
          <p:cNvSpPr txBox="1">
            <a:spLocks noGrp="1"/>
          </p:cNvSpPr>
          <p:nvPr>
            <p:ph idx="1"/>
          </p:nvPr>
        </p:nvSpPr>
        <p:spPr>
          <a:xfrm>
            <a:off x="698643" y="1660082"/>
            <a:ext cx="8229600" cy="830997"/>
          </a:xfrm>
          <a:prstGeom prst="rect">
            <a:avLst/>
          </a:prstGeom>
          <a:noFill/>
        </p:spPr>
        <p:txBody>
          <a:bodyPr wrap="square" rtlCol="0">
            <a:spAutoFit/>
          </a:bodyPr>
          <a:lstStyle/>
          <a:p>
            <a:pPr marL="0" indent="0">
              <a:spcBef>
                <a:spcPct val="0"/>
              </a:spcBef>
              <a:buNone/>
            </a:pPr>
            <a:r>
              <a:rPr lang="en-US" sz="2400" i="1" dirty="0">
                <a:latin typeface="Times" pitchFamily="2" charset="0"/>
                <a:cs typeface="Consolas" panose="020B0609020204030204" pitchFamily="49" charset="0"/>
              </a:rPr>
              <a:t>&lt;port list&gt;</a:t>
            </a:r>
            <a:r>
              <a:rPr lang="en-US" sz="2400" i="1" dirty="0">
                <a:solidFill>
                  <a:srgbClr val="0000FF"/>
                </a:solidFill>
                <a:latin typeface="Consolas" panose="020B0609020204030204" pitchFamily="49" charset="0"/>
                <a:cs typeface="Consolas" panose="020B0609020204030204" pitchFamily="49" charset="0"/>
              </a:rPr>
              <a:t> </a:t>
            </a:r>
            <a:r>
              <a:rPr lang="en-US" sz="2400" i="1" dirty="0">
                <a:latin typeface="Times" pitchFamily="2" charset="0"/>
                <a:cs typeface="Consolas" panose="020B0609020204030204" pitchFamily="49" charset="0"/>
              </a:rPr>
              <a:t>::= &lt;named </a:t>
            </a:r>
            <a:r>
              <a:rPr lang="en-US" sz="2400" i="1" dirty="0" err="1">
                <a:latin typeface="Times" pitchFamily="2" charset="0"/>
                <a:cs typeface="Consolas" panose="020B0609020204030204" pitchFamily="49" charset="0"/>
              </a:rPr>
              <a:t>assoc</a:t>
            </a:r>
            <a:r>
              <a:rPr lang="en-US" sz="2400" i="1" dirty="0">
                <a:latin typeface="Times" pitchFamily="2" charset="0"/>
                <a:cs typeface="Consolas" panose="020B0609020204030204" pitchFamily="49" charset="0"/>
              </a:rPr>
              <a:t>&gt; [</a:t>
            </a:r>
            <a:r>
              <a:rPr lang="en-US" sz="2400" dirty="0">
                <a:solidFill>
                  <a:srgbClr val="0000FF"/>
                </a:solidFill>
                <a:latin typeface="Consolas" panose="020B0609020204030204" pitchFamily="49" charset="0"/>
                <a:cs typeface="Consolas" panose="020B0609020204030204" pitchFamily="49" charset="0"/>
              </a:rPr>
              <a:t>,</a:t>
            </a:r>
            <a:r>
              <a:rPr lang="en-US" sz="2400" i="1" dirty="0">
                <a:latin typeface="Times" pitchFamily="2" charset="0"/>
                <a:cs typeface="Consolas" panose="020B0609020204030204" pitchFamily="49" charset="0"/>
              </a:rPr>
              <a:t> &lt;port list&gt; ]</a:t>
            </a:r>
          </a:p>
          <a:p>
            <a:pPr marL="0" indent="0">
              <a:spcBef>
                <a:spcPct val="0"/>
              </a:spcBef>
              <a:buNone/>
            </a:pPr>
            <a:r>
              <a:rPr lang="en-US" sz="2400" i="1" dirty="0">
                <a:latin typeface="Times" pitchFamily="2" charset="0"/>
                <a:cs typeface="Consolas" panose="020B0609020204030204" pitchFamily="49" charset="0"/>
              </a:rPr>
              <a:t>&lt;named </a:t>
            </a:r>
            <a:r>
              <a:rPr lang="en-US" sz="2400" i="1" dirty="0" err="1">
                <a:latin typeface="Times" pitchFamily="2" charset="0"/>
                <a:cs typeface="Consolas" panose="020B0609020204030204" pitchFamily="49" charset="0"/>
              </a:rPr>
              <a:t>assoc</a:t>
            </a:r>
            <a:r>
              <a:rPr lang="en-US" sz="2400" i="1" dirty="0">
                <a:latin typeface="Times" pitchFamily="2" charset="0"/>
                <a:cs typeface="Consolas" panose="020B0609020204030204" pitchFamily="49" charset="0"/>
              </a:rPr>
              <a:t>&gt;</a:t>
            </a:r>
            <a:r>
              <a:rPr lang="en-US" sz="2400" i="1" dirty="0">
                <a:solidFill>
                  <a:srgbClr val="0000FF"/>
                </a:solidFill>
                <a:latin typeface="Consolas" panose="020B0609020204030204" pitchFamily="49" charset="0"/>
                <a:cs typeface="Consolas" panose="020B0609020204030204" pitchFamily="49" charset="0"/>
              </a:rPr>
              <a:t> </a:t>
            </a:r>
            <a:r>
              <a:rPr lang="en-US" sz="2400" i="1" dirty="0">
                <a:latin typeface="Times" pitchFamily="2" charset="0"/>
                <a:cs typeface="Consolas" panose="020B0609020204030204" pitchFamily="49" charset="0"/>
              </a:rPr>
              <a:t>::=</a:t>
            </a:r>
            <a:r>
              <a:rPr lang="en-US" sz="2400" i="1" dirty="0">
                <a:solidFill>
                  <a:srgbClr val="0000FF"/>
                </a:solidFill>
                <a:latin typeface="Consolas" panose="020B0609020204030204" pitchFamily="49" charset="0"/>
                <a:cs typeface="Consolas" panose="020B0609020204030204" pitchFamily="49" charset="0"/>
              </a:rPr>
              <a:t> </a:t>
            </a:r>
            <a:r>
              <a:rPr lang="en-US" sz="2400" i="1" dirty="0">
                <a:latin typeface="Times" pitchFamily="2" charset="0"/>
              </a:rPr>
              <a:t>{ </a:t>
            </a:r>
            <a:r>
              <a:rPr lang="en-US" sz="2400" i="1" dirty="0">
                <a:solidFill>
                  <a:srgbClr val="0000FF"/>
                </a:solidFill>
                <a:latin typeface="Consolas" panose="020B0609020204030204" pitchFamily="49" charset="0"/>
                <a:cs typeface="Consolas" panose="020B0609020204030204" pitchFamily="49" charset="0"/>
              </a:rPr>
              <a:t>.</a:t>
            </a:r>
            <a:r>
              <a:rPr lang="en-US" sz="2400" i="1" dirty="0">
                <a:highlight>
                  <a:srgbClr val="FFFF00"/>
                </a:highlight>
                <a:latin typeface="Times" pitchFamily="2" charset="0"/>
              </a:rPr>
              <a:t>&lt;port name&gt;</a:t>
            </a:r>
            <a:r>
              <a:rPr lang="en-US" sz="2400" dirty="0">
                <a:solidFill>
                  <a:srgbClr val="0000FF"/>
                </a:solidFill>
                <a:latin typeface="Consolas" panose="020B0609020204030204" pitchFamily="49" charset="0"/>
                <a:cs typeface="Consolas" panose="020B0609020204030204" pitchFamily="49" charset="0"/>
              </a:rPr>
              <a:t>(</a:t>
            </a:r>
            <a:r>
              <a:rPr lang="en-US" sz="2400" i="1" dirty="0">
                <a:highlight>
                  <a:srgbClr val="66CCFF"/>
                </a:highlight>
                <a:latin typeface="Times" pitchFamily="2" charset="0"/>
              </a:rPr>
              <a:t>&lt;signal name&gt;</a:t>
            </a:r>
            <a:r>
              <a:rPr lang="en-US" sz="2400" dirty="0">
                <a:solidFill>
                  <a:srgbClr val="0000FF"/>
                </a:solidFill>
                <a:latin typeface="Consolas" panose="020B0609020204030204" pitchFamily="49" charset="0"/>
                <a:cs typeface="Consolas" panose="020B0609020204030204" pitchFamily="49" charset="0"/>
              </a:rPr>
              <a:t>)</a:t>
            </a:r>
            <a:r>
              <a:rPr lang="en-US" sz="2400" i="1" dirty="0">
                <a:solidFill>
                  <a:srgbClr val="0000FF"/>
                </a:solidFill>
                <a:latin typeface="Times" pitchFamily="2" charset="0"/>
                <a:cs typeface="Consolas" panose="020B0609020204030204" pitchFamily="49" charset="0"/>
              </a:rPr>
              <a:t> </a:t>
            </a:r>
            <a:r>
              <a:rPr lang="en-US" sz="2400" i="1" dirty="0">
                <a:latin typeface="Times" pitchFamily="2" charset="0"/>
                <a:cs typeface="Consolas" panose="020B0609020204030204" pitchFamily="49" charset="0"/>
              </a:rPr>
              <a:t>}+</a:t>
            </a:r>
            <a:endParaRPr lang="en-US" sz="2400" b="1" i="1" dirty="0">
              <a:latin typeface="Times" pitchFamily="2" charset="0"/>
              <a:cs typeface="Consolas" panose="020B0609020204030204" pitchFamily="49" charset="0"/>
            </a:endParaRPr>
          </a:p>
        </p:txBody>
      </p:sp>
      <p:sp>
        <p:nvSpPr>
          <p:cNvPr id="7" name="TextBox 6">
            <a:extLst>
              <a:ext uri="{FF2B5EF4-FFF2-40B4-BE49-F238E27FC236}">
                <a16:creationId xmlns:a16="http://schemas.microsoft.com/office/drawing/2014/main" id="{5D0844F2-B1C6-3646-B78E-2B3493900592}"/>
              </a:ext>
            </a:extLst>
          </p:cNvPr>
          <p:cNvSpPr txBox="1"/>
          <p:nvPr/>
        </p:nvSpPr>
        <p:spPr>
          <a:xfrm>
            <a:off x="699499" y="2671444"/>
            <a:ext cx="7428380" cy="646331"/>
          </a:xfrm>
          <a:prstGeom prst="rect">
            <a:avLst/>
          </a:prstGeom>
          <a:noFill/>
        </p:spPr>
        <p:txBody>
          <a:bodyPr wrap="none" rtlCol="0">
            <a:spAutoFit/>
          </a:bodyPr>
          <a:lstStyle/>
          <a:p>
            <a:r>
              <a:rPr lang="en-US" i="1" dirty="0">
                <a:highlight>
                  <a:srgbClr val="FFFF00"/>
                </a:highlight>
                <a:latin typeface="Times" pitchFamily="2" charset="0"/>
              </a:rPr>
              <a:t>&lt;port name&gt;</a:t>
            </a:r>
            <a:r>
              <a:rPr lang="en-US" i="1" dirty="0">
                <a:latin typeface="Times" pitchFamily="2" charset="0"/>
              </a:rPr>
              <a:t> 		</a:t>
            </a:r>
            <a:r>
              <a:rPr lang="en-US" dirty="0"/>
              <a:t>name of the input/output port </a:t>
            </a:r>
            <a:r>
              <a:rPr lang="en-US" b="1" dirty="0"/>
              <a:t>in module declaration</a:t>
            </a:r>
            <a:r>
              <a:rPr lang="en-US" dirty="0"/>
              <a:t>.</a:t>
            </a:r>
          </a:p>
          <a:p>
            <a:r>
              <a:rPr lang="en-US" i="1" dirty="0">
                <a:highlight>
                  <a:srgbClr val="66CCFF"/>
                </a:highlight>
                <a:latin typeface="Times" pitchFamily="2" charset="0"/>
              </a:rPr>
              <a:t>&lt;signal name&gt;</a:t>
            </a:r>
            <a:r>
              <a:rPr lang="en-US" i="1" dirty="0">
                <a:latin typeface="Times" pitchFamily="2" charset="0"/>
              </a:rPr>
              <a:t> 	</a:t>
            </a:r>
            <a:r>
              <a:rPr lang="en-US" dirty="0"/>
              <a:t>name of signal connected to port </a:t>
            </a:r>
            <a:r>
              <a:rPr lang="en-US" b="1" dirty="0"/>
              <a:t>in module instantiation</a:t>
            </a:r>
            <a:r>
              <a:rPr lang="en-US" dirty="0"/>
              <a:t>.</a:t>
            </a:r>
          </a:p>
        </p:txBody>
      </p:sp>
      <p:sp>
        <p:nvSpPr>
          <p:cNvPr id="9" name="Text Box 10">
            <a:extLst>
              <a:ext uri="{FF2B5EF4-FFF2-40B4-BE49-F238E27FC236}">
                <a16:creationId xmlns:a16="http://schemas.microsoft.com/office/drawing/2014/main" id="{45F73B1B-9306-784D-907D-A18C92A88EFF}"/>
              </a:ext>
            </a:extLst>
          </p:cNvPr>
          <p:cNvSpPr txBox="1">
            <a:spLocks noChangeArrowheads="1"/>
          </p:cNvSpPr>
          <p:nvPr/>
        </p:nvSpPr>
        <p:spPr bwMode="auto">
          <a:xfrm>
            <a:off x="698643" y="4501209"/>
            <a:ext cx="33448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1600" b="1" dirty="0">
                <a:solidFill>
                  <a:srgbClr val="C00000"/>
                </a:solidFill>
                <a:latin typeface="Consolas" panose="020B0609020204030204" pitchFamily="49" charset="0"/>
                <a:cs typeface="Consolas" panose="020B0609020204030204" pitchFamily="49" charset="0"/>
              </a:rPr>
              <a:t>module</a:t>
            </a:r>
            <a:r>
              <a:rPr lang="en-US" altLang="en-US" sz="1600" dirty="0">
                <a:solidFill>
                  <a:srgbClr val="0000FF"/>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NAND_GATE</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A</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B</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Z</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a:solidFill>
                  <a:srgbClr val="C00000"/>
                </a:solidFill>
                <a:latin typeface="Consolas" panose="020B0609020204030204" pitchFamily="49" charset="0"/>
                <a:cs typeface="Consolas" panose="020B0609020204030204" pitchFamily="49" charset="0"/>
              </a:rPr>
              <a:t>  input</a:t>
            </a:r>
            <a:r>
              <a:rPr lang="en-US" altLang="en-US" sz="1600" dirty="0">
                <a:solidFill>
                  <a:srgbClr val="C00000"/>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A</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B </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a:solidFill>
                  <a:srgbClr val="C00000"/>
                </a:solidFill>
                <a:latin typeface="Consolas" panose="020B0609020204030204" pitchFamily="49" charset="0"/>
                <a:cs typeface="Consolas" panose="020B0609020204030204" pitchFamily="49" charset="0"/>
              </a:rPr>
              <a:t>  output</a:t>
            </a:r>
            <a:r>
              <a:rPr lang="en-US" altLang="en-US" sz="1600" dirty="0">
                <a:solidFill>
                  <a:srgbClr val="C00000"/>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Z </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a:solidFill>
                  <a:srgbClr val="C00000"/>
                </a:solidFill>
                <a:latin typeface="Consolas" panose="020B0609020204030204" pitchFamily="49" charset="0"/>
                <a:cs typeface="Consolas" panose="020B0609020204030204" pitchFamily="49" charset="0"/>
              </a:rPr>
              <a:t>  assign</a:t>
            </a:r>
            <a:r>
              <a:rPr lang="en-US" altLang="en-US" sz="1600" dirty="0">
                <a:solidFill>
                  <a:srgbClr val="C00000"/>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Z </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A </a:t>
            </a:r>
            <a:r>
              <a:rPr lang="en-US" altLang="en-US" sz="1600" dirty="0">
                <a:solidFill>
                  <a:srgbClr val="0000FF"/>
                </a:solidFill>
                <a:latin typeface="Consolas" panose="020B0609020204030204" pitchFamily="49" charset="0"/>
                <a:cs typeface="Consolas" panose="020B0609020204030204" pitchFamily="49" charset="0"/>
              </a:rPr>
              <a:t>&amp;</a:t>
            </a:r>
            <a:r>
              <a:rPr lang="en-US" altLang="en-US" sz="1600" dirty="0">
                <a:latin typeface="Consolas" panose="020B0609020204030204" pitchFamily="49" charset="0"/>
                <a:cs typeface="Consolas" panose="020B0609020204030204" pitchFamily="49" charset="0"/>
              </a:rPr>
              <a:t> B</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err="1">
                <a:solidFill>
                  <a:srgbClr val="C00000"/>
                </a:solidFill>
                <a:latin typeface="Consolas" panose="020B0609020204030204" pitchFamily="49" charset="0"/>
                <a:cs typeface="Consolas" panose="020B0609020204030204" pitchFamily="49" charset="0"/>
              </a:rPr>
              <a:t>endmodule</a:t>
            </a:r>
            <a:endParaRPr lang="en-US" altLang="en-US" sz="1600" dirty="0">
              <a:latin typeface="Consolas" panose="020B0609020204030204" pitchFamily="49" charset="0"/>
              <a:cs typeface="Consolas" panose="020B0609020204030204" pitchFamily="49" charset="0"/>
            </a:endParaRPr>
          </a:p>
          <a:p>
            <a:pPr eaLnBrk="1" hangingPunct="1"/>
            <a:endParaRPr lang="en-CA" altLang="en-US" sz="1600" dirty="0">
              <a:latin typeface="Consolas" panose="020B0609020204030204" pitchFamily="49" charset="0"/>
              <a:cs typeface="Consolas" panose="020B0609020204030204" pitchFamily="49" charset="0"/>
            </a:endParaRPr>
          </a:p>
        </p:txBody>
      </p:sp>
      <p:sp>
        <p:nvSpPr>
          <p:cNvPr id="10" name="Text Box 9">
            <a:extLst>
              <a:ext uri="{FF2B5EF4-FFF2-40B4-BE49-F238E27FC236}">
                <a16:creationId xmlns:a16="http://schemas.microsoft.com/office/drawing/2014/main" id="{3477E071-01C7-B84F-A172-E50125FE0065}"/>
              </a:ext>
            </a:extLst>
          </p:cNvPr>
          <p:cNvSpPr txBox="1">
            <a:spLocks noChangeArrowheads="1"/>
          </p:cNvSpPr>
          <p:nvPr/>
        </p:nvSpPr>
        <p:spPr bwMode="auto">
          <a:xfrm>
            <a:off x="4190999" y="4255365"/>
            <a:ext cx="473724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1600" b="1" dirty="0">
                <a:solidFill>
                  <a:srgbClr val="C00000"/>
                </a:solidFill>
                <a:latin typeface="Consolas" panose="020B0609020204030204" pitchFamily="49" charset="0"/>
                <a:cs typeface="Consolas" panose="020B0609020204030204" pitchFamily="49" charset="0"/>
              </a:rPr>
              <a:t>module</a:t>
            </a:r>
            <a:r>
              <a:rPr lang="en-US" altLang="en-US" sz="1600" dirty="0">
                <a:solidFill>
                  <a:srgbClr val="C00000"/>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AND_GATE </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IN1</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IN2</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OUT1</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a:solidFill>
                  <a:srgbClr val="C00000"/>
                </a:solidFill>
                <a:latin typeface="Consolas" panose="020B0609020204030204" pitchFamily="49" charset="0"/>
                <a:cs typeface="Consolas" panose="020B0609020204030204" pitchFamily="49" charset="0"/>
              </a:rPr>
              <a:t>  input</a:t>
            </a:r>
            <a:r>
              <a:rPr lang="en-US" altLang="en-US" sz="1600" dirty="0">
                <a:solidFill>
                  <a:srgbClr val="C00000"/>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IN1</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IN2</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a:solidFill>
                  <a:srgbClr val="C00000"/>
                </a:solidFill>
                <a:latin typeface="Consolas" panose="020B0609020204030204" pitchFamily="49" charset="0"/>
                <a:cs typeface="Consolas" panose="020B0609020204030204" pitchFamily="49" charset="0"/>
              </a:rPr>
              <a:t>  output</a:t>
            </a:r>
            <a:r>
              <a:rPr lang="en-US" altLang="en-US" sz="1600" dirty="0">
                <a:solidFill>
                  <a:srgbClr val="C00000"/>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OUT1</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a:solidFill>
                  <a:srgbClr val="C00000"/>
                </a:solidFill>
                <a:latin typeface="Consolas" panose="020B0609020204030204" pitchFamily="49" charset="0"/>
                <a:cs typeface="Consolas" panose="020B0609020204030204" pitchFamily="49" charset="0"/>
              </a:rPr>
              <a:t>  wire </a:t>
            </a:r>
            <a:r>
              <a:rPr lang="en-US" altLang="en-US" sz="1600" dirty="0">
                <a:latin typeface="Consolas" panose="020B0609020204030204" pitchFamily="49" charset="0"/>
                <a:cs typeface="Consolas" panose="020B0609020204030204" pitchFamily="49" charset="0"/>
              </a:rPr>
              <a:t>X</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dirty="0">
                <a:latin typeface="Consolas" panose="020B0609020204030204" pitchFamily="49" charset="0"/>
                <a:cs typeface="Consolas" panose="020B0609020204030204" pitchFamily="49" charset="0"/>
              </a:rPr>
              <a:t>  NAND_GATE U0</a:t>
            </a:r>
            <a:r>
              <a:rPr lang="en-US" altLang="en-US" sz="1600" dirty="0">
                <a:solidFill>
                  <a:srgbClr val="0000FF"/>
                </a:solidFill>
                <a:latin typeface="Consolas" panose="020B0609020204030204" pitchFamily="49" charset="0"/>
                <a:cs typeface="Consolas" panose="020B0609020204030204" pitchFamily="49" charset="0"/>
              </a:rPr>
              <a:t>( .</a:t>
            </a:r>
            <a:r>
              <a:rPr lang="en-US" altLang="en-US" sz="1600" dirty="0">
                <a:latin typeface="Consolas" panose="020B0609020204030204" pitchFamily="49" charset="0"/>
                <a:cs typeface="Consolas" panose="020B0609020204030204" pitchFamily="49" charset="0"/>
              </a:rPr>
              <a:t>A</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IN1</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B</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IN2)</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Z</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X</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dirty="0">
                <a:latin typeface="Consolas" panose="020B0609020204030204" pitchFamily="49" charset="0"/>
                <a:cs typeface="Consolas" panose="020B0609020204030204" pitchFamily="49" charset="0"/>
              </a:rPr>
              <a:t>  INV_GATE U1 </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X</a:t>
            </a:r>
            <a:r>
              <a:rPr lang="en-US" altLang="en-US" sz="1600" dirty="0">
                <a:solidFill>
                  <a:srgbClr val="0000FF"/>
                </a:solidFill>
                <a:latin typeface="Consolas" panose="020B0609020204030204" pitchFamily="49" charset="0"/>
                <a:cs typeface="Consolas" panose="020B0609020204030204" pitchFamily="49" charset="0"/>
              </a:rPr>
              <a:t>,</a:t>
            </a:r>
            <a:r>
              <a:rPr lang="en-US" altLang="en-US" sz="1600" dirty="0">
                <a:latin typeface="Consolas" panose="020B0609020204030204" pitchFamily="49" charset="0"/>
                <a:cs typeface="Consolas" panose="020B0609020204030204" pitchFamily="49" charset="0"/>
              </a:rPr>
              <a:t> OUT1</a:t>
            </a:r>
            <a:r>
              <a:rPr lang="en-US" altLang="en-US" sz="1600" dirty="0">
                <a:solidFill>
                  <a:srgbClr val="0000FF"/>
                </a:solidFill>
                <a:latin typeface="Consolas" panose="020B0609020204030204" pitchFamily="49" charset="0"/>
                <a:cs typeface="Consolas" panose="020B0609020204030204" pitchFamily="49" charset="0"/>
              </a:rPr>
              <a:t>);</a:t>
            </a:r>
          </a:p>
          <a:p>
            <a:pPr eaLnBrk="1" hangingPunct="1"/>
            <a:r>
              <a:rPr lang="en-US" altLang="en-US" sz="1600" b="1" dirty="0" err="1">
                <a:solidFill>
                  <a:srgbClr val="C00000"/>
                </a:solidFill>
                <a:latin typeface="Consolas" panose="020B0609020204030204" pitchFamily="49" charset="0"/>
                <a:cs typeface="Consolas" panose="020B0609020204030204" pitchFamily="49" charset="0"/>
              </a:rPr>
              <a:t>endmodule</a:t>
            </a:r>
            <a:endParaRPr lang="en-CA" altLang="en-US" sz="1600"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33084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3"/>
          <p:cNvSpPr>
            <a:spLocks noGrp="1" noChangeArrowheads="1"/>
          </p:cNvSpPr>
          <p:nvPr>
            <p:ph type="title"/>
          </p:nvPr>
        </p:nvSpPr>
        <p:spPr>
          <a:xfrm>
            <a:off x="0" y="-76200"/>
            <a:ext cx="9144000" cy="1143000"/>
          </a:xfrm>
        </p:spPr>
        <p:txBody>
          <a:bodyPr>
            <a:normAutofit/>
          </a:bodyPr>
          <a:lstStyle/>
          <a:p>
            <a:r>
              <a:rPr lang="en-US" dirty="0">
                <a:ea typeface="ＭＳ Ｐゴシック" pitchFamily="34" charset="-128"/>
              </a:rPr>
              <a:t>Example of Named Association</a:t>
            </a:r>
          </a:p>
        </p:txBody>
      </p:sp>
      <p:sp>
        <p:nvSpPr>
          <p:cNvPr id="5" name="TextBox 4"/>
          <p:cNvSpPr txBox="1"/>
          <p:nvPr/>
        </p:nvSpPr>
        <p:spPr>
          <a:xfrm>
            <a:off x="382121" y="3925050"/>
            <a:ext cx="6516528" cy="2533899"/>
          </a:xfrm>
          <a:prstGeom prst="rect">
            <a:avLst/>
          </a:prstGeom>
          <a:noFill/>
        </p:spPr>
        <p:txBody>
          <a:bodyPr wrap="none" rtlCol="0">
            <a:spAutoFit/>
          </a:bodyPr>
          <a:lstStyle/>
          <a:p>
            <a:pPr>
              <a:lnSpc>
                <a:spcPct val="80000"/>
              </a:lnSpc>
              <a:spcBef>
                <a:spcPct val="0"/>
              </a:spcBef>
            </a:pPr>
            <a:r>
              <a:rPr lang="en-US" b="1" dirty="0">
                <a:solidFill>
                  <a:srgbClr val="C00000"/>
                </a:solidFill>
                <a:latin typeface="Consolas" panose="020B0609020204030204" pitchFamily="49" charset="0"/>
                <a:cs typeface="Consolas" panose="020B0609020204030204" pitchFamily="49" charset="0"/>
              </a:rPr>
              <a:t>module</a:t>
            </a:r>
            <a:r>
              <a:rPr lang="en-US" dirty="0">
                <a:solidFill>
                  <a:srgbClr val="C00000"/>
                </a:solidFill>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Dec_Synthesized</a:t>
            </a:r>
            <a:r>
              <a:rPr lang="en-US" dirty="0">
                <a:latin typeface="Consolas" panose="020B0609020204030204" pitchFamily="49" charset="0"/>
                <a:cs typeface="Consolas" panose="020B0609020204030204" pitchFamily="49" charset="0"/>
              </a:rPr>
              <a:t>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in</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out </a:t>
            </a:r>
            <a:r>
              <a:rPr lang="en-US" dirty="0">
                <a:solidFill>
                  <a:srgbClr val="0000FF"/>
                </a:solidFill>
                <a:latin typeface="Consolas" panose="020B0609020204030204" pitchFamily="49" charset="0"/>
                <a:cs typeface="Consolas" panose="020B0609020204030204" pitchFamily="49" charset="0"/>
              </a:rPr>
              <a:t>);</a:t>
            </a:r>
          </a:p>
          <a:p>
            <a:pPr>
              <a:lnSpc>
                <a:spcPct val="80000"/>
              </a:lnSpc>
              <a:spcBef>
                <a:spcPct val="0"/>
              </a:spcBef>
            </a:pPr>
            <a:r>
              <a:rPr lang="en-US" dirty="0">
                <a:latin typeface="Consolas" panose="020B0609020204030204" pitchFamily="49" charset="0"/>
                <a:cs typeface="Consolas" panose="020B0609020204030204" pitchFamily="49" charset="0"/>
              </a:rPr>
              <a:t>    </a:t>
            </a:r>
            <a:r>
              <a:rPr lang="en-US" b="1" dirty="0">
                <a:solidFill>
                  <a:srgbClr val="C00000"/>
                </a:solidFill>
                <a:latin typeface="Consolas" panose="020B0609020204030204" pitchFamily="49" charset="0"/>
                <a:cs typeface="Consolas" panose="020B0609020204030204" pitchFamily="49" charset="0"/>
              </a:rPr>
              <a:t>input</a:t>
            </a:r>
            <a:r>
              <a:rPr lang="en-US" dirty="0">
                <a:latin typeface="Consolas" panose="020B0609020204030204" pitchFamily="49" charset="0"/>
                <a:cs typeface="Consolas" panose="020B0609020204030204" pitchFamily="49" charset="0"/>
              </a:rPr>
              <a:t>  </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1</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0</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in</a:t>
            </a:r>
            <a:r>
              <a:rPr lang="en-US" dirty="0">
                <a:solidFill>
                  <a:srgbClr val="0000FF"/>
                </a:solidFill>
                <a:latin typeface="Consolas" panose="020B0609020204030204" pitchFamily="49" charset="0"/>
                <a:cs typeface="Consolas" panose="020B0609020204030204" pitchFamily="49" charset="0"/>
              </a:rPr>
              <a:t>;</a:t>
            </a:r>
          </a:p>
          <a:p>
            <a:pPr>
              <a:lnSpc>
                <a:spcPct val="80000"/>
              </a:lnSpc>
              <a:spcBef>
                <a:spcPct val="0"/>
              </a:spcBef>
            </a:pPr>
            <a:r>
              <a:rPr lang="en-US" dirty="0">
                <a:latin typeface="Consolas" panose="020B0609020204030204" pitchFamily="49" charset="0"/>
                <a:cs typeface="Consolas" panose="020B0609020204030204" pitchFamily="49" charset="0"/>
              </a:rPr>
              <a:t>    </a:t>
            </a:r>
            <a:r>
              <a:rPr lang="en-US" b="1" dirty="0">
                <a:solidFill>
                  <a:srgbClr val="C00000"/>
                </a:solidFill>
                <a:latin typeface="Consolas" panose="020B0609020204030204" pitchFamily="49" charset="0"/>
                <a:cs typeface="Consolas" panose="020B0609020204030204" pitchFamily="49" charset="0"/>
              </a:rPr>
              <a:t>output</a:t>
            </a:r>
            <a:r>
              <a:rPr lang="en-US" dirty="0">
                <a:solidFill>
                  <a:srgbClr val="C00000"/>
                </a:solidFill>
                <a:latin typeface="Consolas" panose="020B0609020204030204" pitchFamily="49" charset="0"/>
                <a:cs typeface="Consolas" panose="020B0609020204030204" pitchFamily="49" charset="0"/>
              </a:rPr>
              <a:t> </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3</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0</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out</a:t>
            </a:r>
            <a:r>
              <a:rPr lang="en-US" dirty="0">
                <a:solidFill>
                  <a:srgbClr val="0000FF"/>
                </a:solidFill>
                <a:latin typeface="Consolas" panose="020B0609020204030204" pitchFamily="49" charset="0"/>
                <a:cs typeface="Consolas" panose="020B0609020204030204" pitchFamily="49" charset="0"/>
              </a:rPr>
              <a:t>;</a:t>
            </a:r>
          </a:p>
          <a:p>
            <a:pPr>
              <a:lnSpc>
                <a:spcPct val="80000"/>
              </a:lnSpc>
              <a:spcBef>
                <a:spcPct val="0"/>
              </a:spcBef>
            </a:pPr>
            <a:r>
              <a:rPr lang="en-US" dirty="0">
                <a:latin typeface="Consolas" panose="020B0609020204030204" pitchFamily="49" charset="0"/>
                <a:cs typeface="Consolas" panose="020B0609020204030204" pitchFamily="49" charset="0"/>
              </a:rPr>
              <a:t>    </a:t>
            </a:r>
            <a:r>
              <a:rPr lang="en-US" b="1" dirty="0">
                <a:solidFill>
                  <a:srgbClr val="C00000"/>
                </a:solidFill>
                <a:latin typeface="Consolas" panose="020B0609020204030204" pitchFamily="49" charset="0"/>
                <a:cs typeface="Consolas" panose="020B0609020204030204" pitchFamily="49" charset="0"/>
              </a:rPr>
              <a:t>wire</a:t>
            </a:r>
            <a:r>
              <a:rPr lang="en-US" dirty="0">
                <a:solidFill>
                  <a:srgbClr val="C00000"/>
                </a:solidFill>
                <a:latin typeface="Consolas" panose="020B0609020204030204" pitchFamily="49" charset="0"/>
                <a:cs typeface="Consolas" panose="020B0609020204030204" pitchFamily="49" charset="0"/>
              </a:rPr>
              <a:t> </a:t>
            </a:r>
            <a:r>
              <a:rPr lang="en-US" dirty="0">
                <a:latin typeface="Consolas" panose="020B0609020204030204" pitchFamily="49" charset="0"/>
                <a:cs typeface="Consolas" panose="020B0609020204030204" pitchFamily="49" charset="0"/>
              </a:rPr>
              <a:t>n2</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n3</a:t>
            </a:r>
            <a:r>
              <a:rPr lang="en-US" dirty="0">
                <a:solidFill>
                  <a:srgbClr val="0000FF"/>
                </a:solidFill>
                <a:latin typeface="Consolas" panose="020B0609020204030204" pitchFamily="49" charset="0"/>
                <a:cs typeface="Consolas" panose="020B0609020204030204" pitchFamily="49" charset="0"/>
              </a:rPr>
              <a:t>;</a:t>
            </a:r>
          </a:p>
          <a:p>
            <a:pPr>
              <a:lnSpc>
                <a:spcPct val="80000"/>
              </a:lnSpc>
              <a:spcBef>
                <a:spcPct val="0"/>
              </a:spcBef>
            </a:pPr>
            <a:r>
              <a:rPr lang="en-US" dirty="0">
                <a:latin typeface="Consolas" panose="020B0609020204030204" pitchFamily="49" charset="0"/>
                <a:cs typeface="Consolas" panose="020B0609020204030204" pitchFamily="49" charset="0"/>
              </a:rPr>
              <a:t>    NO210 U2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A</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n2</a:t>
            </a:r>
            <a:r>
              <a:rPr lang="en-US" dirty="0">
                <a:solidFill>
                  <a:srgbClr val="0000FF"/>
                </a:solidFill>
                <a:latin typeface="Consolas" panose="020B0609020204030204" pitchFamily="49" charset="0"/>
                <a:cs typeface="Consolas" panose="020B0609020204030204" pitchFamily="49" charset="0"/>
              </a:rPr>
              <a:t>), .</a:t>
            </a:r>
            <a:r>
              <a:rPr lang="en-US" dirty="0">
                <a:latin typeface="Consolas" panose="020B0609020204030204" pitchFamily="49" charset="0"/>
                <a:cs typeface="Consolas" panose="020B0609020204030204" pitchFamily="49" charset="0"/>
              </a:rPr>
              <a:t>B</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n3</a:t>
            </a:r>
            <a:r>
              <a:rPr lang="en-US" dirty="0">
                <a:solidFill>
                  <a:srgbClr val="0000FF"/>
                </a:solidFill>
                <a:latin typeface="Consolas" panose="020B0609020204030204" pitchFamily="49" charset="0"/>
                <a:cs typeface="Consolas" panose="020B0609020204030204" pitchFamily="49" charset="0"/>
              </a:rPr>
              <a:t>), .</a:t>
            </a:r>
            <a:r>
              <a:rPr lang="en-US" dirty="0">
                <a:latin typeface="Consolas" panose="020B0609020204030204" pitchFamily="49" charset="0"/>
                <a:cs typeface="Consolas" panose="020B0609020204030204" pitchFamily="49" charset="0"/>
              </a:rPr>
              <a:t>Y</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out</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3</a:t>
            </a:r>
            <a:r>
              <a:rPr lang="en-US" dirty="0">
                <a:solidFill>
                  <a:srgbClr val="0000FF"/>
                </a:solidFill>
                <a:latin typeface="Consolas" panose="020B0609020204030204" pitchFamily="49" charset="0"/>
                <a:cs typeface="Consolas" panose="020B0609020204030204" pitchFamily="49" charset="0"/>
              </a:rPr>
              <a:t>]) );</a:t>
            </a:r>
          </a:p>
          <a:p>
            <a:pPr>
              <a:lnSpc>
                <a:spcPct val="80000"/>
              </a:lnSpc>
              <a:spcBef>
                <a:spcPct val="0"/>
              </a:spcBef>
            </a:pPr>
            <a:r>
              <a:rPr lang="en-US" dirty="0">
                <a:latin typeface="Consolas" panose="020B0609020204030204" pitchFamily="49" charset="0"/>
                <a:cs typeface="Consolas" panose="020B0609020204030204" pitchFamily="49" charset="0"/>
              </a:rPr>
              <a:t>    NO210 U3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A</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in</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0</a:t>
            </a:r>
            <a:r>
              <a:rPr lang="en-US" dirty="0">
                <a:solidFill>
                  <a:srgbClr val="0000FF"/>
                </a:solidFill>
                <a:latin typeface="Consolas" panose="020B0609020204030204" pitchFamily="49" charset="0"/>
                <a:cs typeface="Consolas" panose="020B0609020204030204" pitchFamily="49" charset="0"/>
              </a:rPr>
              <a:t>]), .</a:t>
            </a:r>
            <a:r>
              <a:rPr lang="en-US" dirty="0">
                <a:latin typeface="Consolas" panose="020B0609020204030204" pitchFamily="49" charset="0"/>
                <a:cs typeface="Consolas" panose="020B0609020204030204" pitchFamily="49" charset="0"/>
              </a:rPr>
              <a:t>B</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n2</a:t>
            </a:r>
            <a:r>
              <a:rPr lang="en-US" dirty="0">
                <a:solidFill>
                  <a:srgbClr val="0000FF"/>
                </a:solidFill>
                <a:latin typeface="Consolas" panose="020B0609020204030204" pitchFamily="49" charset="0"/>
                <a:cs typeface="Consolas" panose="020B0609020204030204" pitchFamily="49" charset="0"/>
              </a:rPr>
              <a:t>), .</a:t>
            </a:r>
            <a:r>
              <a:rPr lang="en-US" dirty="0">
                <a:latin typeface="Consolas" panose="020B0609020204030204" pitchFamily="49" charset="0"/>
                <a:cs typeface="Consolas" panose="020B0609020204030204" pitchFamily="49" charset="0"/>
              </a:rPr>
              <a:t>Y</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out</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2</a:t>
            </a:r>
            <a:r>
              <a:rPr lang="en-US" dirty="0">
                <a:solidFill>
                  <a:srgbClr val="0000FF"/>
                </a:solidFill>
                <a:latin typeface="Consolas" panose="020B0609020204030204" pitchFamily="49" charset="0"/>
                <a:cs typeface="Consolas" panose="020B0609020204030204" pitchFamily="49" charset="0"/>
              </a:rPr>
              <a:t>]) );</a:t>
            </a:r>
          </a:p>
          <a:p>
            <a:pPr>
              <a:lnSpc>
                <a:spcPct val="80000"/>
              </a:lnSpc>
              <a:spcBef>
                <a:spcPct val="0"/>
              </a:spcBef>
            </a:pPr>
            <a:r>
              <a:rPr lang="en-US" dirty="0">
                <a:latin typeface="Consolas" panose="020B0609020204030204" pitchFamily="49" charset="0"/>
                <a:cs typeface="Consolas" panose="020B0609020204030204" pitchFamily="49" charset="0"/>
              </a:rPr>
              <a:t>    NO210 U4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A</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in</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1</a:t>
            </a:r>
            <a:r>
              <a:rPr lang="en-US" dirty="0">
                <a:solidFill>
                  <a:srgbClr val="0000FF"/>
                </a:solidFill>
                <a:latin typeface="Consolas" panose="020B0609020204030204" pitchFamily="49" charset="0"/>
                <a:cs typeface="Consolas" panose="020B0609020204030204" pitchFamily="49" charset="0"/>
              </a:rPr>
              <a:t>]), .</a:t>
            </a:r>
            <a:r>
              <a:rPr lang="en-US" dirty="0">
                <a:latin typeface="Consolas" panose="020B0609020204030204" pitchFamily="49" charset="0"/>
                <a:cs typeface="Consolas" panose="020B0609020204030204" pitchFamily="49" charset="0"/>
              </a:rPr>
              <a:t>B</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n3</a:t>
            </a:r>
            <a:r>
              <a:rPr lang="en-US" dirty="0">
                <a:solidFill>
                  <a:srgbClr val="0000FF"/>
                </a:solidFill>
                <a:latin typeface="Consolas" panose="020B0609020204030204" pitchFamily="49" charset="0"/>
                <a:cs typeface="Consolas" panose="020B0609020204030204" pitchFamily="49" charset="0"/>
              </a:rPr>
              <a:t>), .</a:t>
            </a:r>
            <a:r>
              <a:rPr lang="en-US" dirty="0">
                <a:latin typeface="Consolas" panose="020B0609020204030204" pitchFamily="49" charset="0"/>
                <a:cs typeface="Consolas" panose="020B0609020204030204" pitchFamily="49" charset="0"/>
              </a:rPr>
              <a:t>Y</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out[</a:t>
            </a:r>
            <a:r>
              <a:rPr lang="en-US" dirty="0">
                <a:solidFill>
                  <a:srgbClr val="7030A0"/>
                </a:solidFill>
                <a:latin typeface="Consolas" panose="020B0609020204030204" pitchFamily="49" charset="0"/>
                <a:cs typeface="Consolas" panose="020B0609020204030204" pitchFamily="49" charset="0"/>
              </a:rPr>
              <a:t>1</a:t>
            </a:r>
            <a:r>
              <a:rPr lang="en-US" dirty="0">
                <a:solidFill>
                  <a:srgbClr val="0000FF"/>
                </a:solidFill>
                <a:latin typeface="Consolas" panose="020B0609020204030204" pitchFamily="49" charset="0"/>
                <a:cs typeface="Consolas" panose="020B0609020204030204" pitchFamily="49" charset="0"/>
              </a:rPr>
              <a:t>]) );</a:t>
            </a:r>
          </a:p>
          <a:p>
            <a:pPr>
              <a:lnSpc>
                <a:spcPct val="80000"/>
              </a:lnSpc>
              <a:spcBef>
                <a:spcPct val="0"/>
              </a:spcBef>
            </a:pPr>
            <a:r>
              <a:rPr lang="en-US" dirty="0">
                <a:latin typeface="Consolas" panose="020B0609020204030204" pitchFamily="49" charset="0"/>
                <a:cs typeface="Consolas" panose="020B0609020204030204" pitchFamily="49" charset="0"/>
              </a:rPr>
              <a:t>    NO210 U5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A</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in</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0</a:t>
            </a:r>
            <a:r>
              <a:rPr lang="en-US" dirty="0">
                <a:solidFill>
                  <a:srgbClr val="0000FF"/>
                </a:solidFill>
                <a:latin typeface="Consolas" panose="020B0609020204030204" pitchFamily="49" charset="0"/>
                <a:cs typeface="Consolas" panose="020B0609020204030204" pitchFamily="49" charset="0"/>
              </a:rPr>
              <a:t>]), .</a:t>
            </a:r>
            <a:r>
              <a:rPr lang="en-US" dirty="0">
                <a:latin typeface="Consolas" panose="020B0609020204030204" pitchFamily="49" charset="0"/>
                <a:cs typeface="Consolas" panose="020B0609020204030204" pitchFamily="49" charset="0"/>
              </a:rPr>
              <a:t>B</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in</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1</a:t>
            </a:r>
            <a:r>
              <a:rPr lang="en-US" dirty="0">
                <a:solidFill>
                  <a:srgbClr val="0000FF"/>
                </a:solidFill>
                <a:latin typeface="Consolas" panose="020B0609020204030204" pitchFamily="49" charset="0"/>
                <a:cs typeface="Consolas" panose="020B0609020204030204" pitchFamily="49" charset="0"/>
              </a:rPr>
              <a:t>]), .</a:t>
            </a:r>
            <a:r>
              <a:rPr lang="en-US" dirty="0">
                <a:latin typeface="Consolas" panose="020B0609020204030204" pitchFamily="49" charset="0"/>
                <a:cs typeface="Consolas" panose="020B0609020204030204" pitchFamily="49" charset="0"/>
              </a:rPr>
              <a:t>Y</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out</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0</a:t>
            </a:r>
            <a:r>
              <a:rPr lang="en-US" dirty="0">
                <a:solidFill>
                  <a:srgbClr val="0000FF"/>
                </a:solidFill>
                <a:latin typeface="Consolas" panose="020B0609020204030204" pitchFamily="49" charset="0"/>
                <a:cs typeface="Consolas" panose="020B0609020204030204" pitchFamily="49" charset="0"/>
              </a:rPr>
              <a:t>]) );</a:t>
            </a:r>
          </a:p>
          <a:p>
            <a:pPr>
              <a:lnSpc>
                <a:spcPct val="80000"/>
              </a:lnSpc>
              <a:spcBef>
                <a:spcPct val="0"/>
              </a:spcBef>
            </a:pPr>
            <a:r>
              <a:rPr lang="en-US" dirty="0">
                <a:latin typeface="Consolas" panose="020B0609020204030204" pitchFamily="49" charset="0"/>
                <a:cs typeface="Consolas" panose="020B0609020204030204" pitchFamily="49" charset="0"/>
              </a:rPr>
              <a:t>    IV110 U6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A</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in</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1</a:t>
            </a:r>
            <a:r>
              <a:rPr lang="en-US" dirty="0">
                <a:solidFill>
                  <a:srgbClr val="0000FF"/>
                </a:solidFill>
                <a:latin typeface="Consolas" panose="020B0609020204030204" pitchFamily="49" charset="0"/>
                <a:cs typeface="Consolas" panose="020B0609020204030204" pitchFamily="49" charset="0"/>
              </a:rPr>
              <a:t>]), .</a:t>
            </a:r>
            <a:r>
              <a:rPr lang="en-US" dirty="0">
                <a:latin typeface="Consolas" panose="020B0609020204030204" pitchFamily="49" charset="0"/>
                <a:cs typeface="Consolas" panose="020B0609020204030204" pitchFamily="49" charset="0"/>
              </a:rPr>
              <a:t>Y</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n2</a:t>
            </a:r>
            <a:r>
              <a:rPr lang="en-US" dirty="0">
                <a:solidFill>
                  <a:srgbClr val="0000FF"/>
                </a:solidFill>
                <a:latin typeface="Consolas" panose="020B0609020204030204" pitchFamily="49" charset="0"/>
                <a:cs typeface="Consolas" panose="020B0609020204030204" pitchFamily="49" charset="0"/>
              </a:rPr>
              <a:t>) );</a:t>
            </a:r>
          </a:p>
          <a:p>
            <a:pPr>
              <a:lnSpc>
                <a:spcPct val="80000"/>
              </a:lnSpc>
              <a:spcBef>
                <a:spcPct val="0"/>
              </a:spcBef>
            </a:pPr>
            <a:r>
              <a:rPr lang="en-US" dirty="0">
                <a:latin typeface="Consolas" panose="020B0609020204030204" pitchFamily="49" charset="0"/>
                <a:cs typeface="Consolas" panose="020B0609020204030204" pitchFamily="49" charset="0"/>
              </a:rPr>
              <a:t>    IV110 U7 </a:t>
            </a:r>
            <a:r>
              <a:rPr lang="en-US" dirty="0">
                <a:solidFill>
                  <a:srgbClr val="0000FF"/>
                </a:solidFill>
                <a:latin typeface="Consolas" panose="020B0609020204030204" pitchFamily="49" charset="0"/>
                <a:cs typeface="Consolas" panose="020B0609020204030204" pitchFamily="49" charset="0"/>
              </a:rPr>
              <a:t>( .</a:t>
            </a:r>
            <a:r>
              <a:rPr lang="en-US" dirty="0">
                <a:latin typeface="Consolas" panose="020B0609020204030204" pitchFamily="49" charset="0"/>
                <a:cs typeface="Consolas" panose="020B0609020204030204" pitchFamily="49" charset="0"/>
              </a:rPr>
              <a:t>A</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in</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0</a:t>
            </a:r>
            <a:r>
              <a:rPr lang="en-US" dirty="0">
                <a:solidFill>
                  <a:srgbClr val="0000FF"/>
                </a:solidFill>
                <a:latin typeface="Consolas" panose="020B0609020204030204" pitchFamily="49" charset="0"/>
                <a:cs typeface="Consolas" panose="020B0609020204030204" pitchFamily="49" charset="0"/>
              </a:rPr>
              <a:t>]), .</a:t>
            </a:r>
            <a:r>
              <a:rPr lang="en-US" dirty="0">
                <a:latin typeface="Consolas" panose="020B0609020204030204" pitchFamily="49" charset="0"/>
                <a:cs typeface="Consolas" panose="020B0609020204030204" pitchFamily="49" charset="0"/>
              </a:rPr>
              <a:t>Y</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n3</a:t>
            </a:r>
            <a:r>
              <a:rPr lang="en-US" dirty="0">
                <a:solidFill>
                  <a:srgbClr val="0000FF"/>
                </a:solidFill>
                <a:latin typeface="Consolas" panose="020B0609020204030204" pitchFamily="49" charset="0"/>
                <a:cs typeface="Consolas" panose="020B0609020204030204" pitchFamily="49" charset="0"/>
              </a:rPr>
              <a:t>) );</a:t>
            </a:r>
          </a:p>
          <a:p>
            <a:pPr>
              <a:lnSpc>
                <a:spcPct val="80000"/>
              </a:lnSpc>
              <a:spcBef>
                <a:spcPct val="0"/>
              </a:spcBef>
            </a:pPr>
            <a:r>
              <a:rPr lang="en-US" b="1" dirty="0" err="1">
                <a:solidFill>
                  <a:srgbClr val="C00000"/>
                </a:solidFill>
                <a:latin typeface="Consolas" panose="020B0609020204030204" pitchFamily="49" charset="0"/>
                <a:cs typeface="Consolas" panose="020B0609020204030204" pitchFamily="49" charset="0"/>
              </a:rPr>
              <a:t>endmodule</a:t>
            </a:r>
            <a:endParaRPr lang="en-US" b="1" dirty="0">
              <a:solidFill>
                <a:srgbClr val="C00000"/>
              </a:solidFill>
              <a:latin typeface="Consolas" panose="020B0609020204030204" pitchFamily="49" charset="0"/>
              <a:cs typeface="Consolas" panose="020B0609020204030204" pitchFamily="49" charset="0"/>
            </a:endParaRPr>
          </a:p>
        </p:txBody>
      </p:sp>
      <p:sp>
        <p:nvSpPr>
          <p:cNvPr id="7" name="AutoShape 7"/>
          <p:cNvSpPr>
            <a:spLocks noChangeArrowheads="1"/>
          </p:cNvSpPr>
          <p:nvPr/>
        </p:nvSpPr>
        <p:spPr bwMode="auto">
          <a:xfrm>
            <a:off x="5782596" y="2888258"/>
            <a:ext cx="3242334" cy="1646634"/>
          </a:xfrm>
          <a:prstGeom prst="wedgeRoundRectCallout">
            <a:avLst>
              <a:gd name="adj1" fmla="val -73197"/>
              <a:gd name="adj2" fmla="val 53204"/>
              <a:gd name="adj3" fmla="val 16667"/>
            </a:avLst>
          </a:prstGeom>
          <a:solidFill>
            <a:srgbClr val="FFFF99"/>
          </a:solidFill>
          <a:ln w="9525">
            <a:solidFill>
              <a:srgbClr val="000000"/>
            </a:solidFill>
            <a:miter lim="800000"/>
            <a:headEnd/>
            <a:tailEnd/>
          </a:ln>
        </p:spPr>
        <p:txBody>
          <a:bodyPr/>
          <a:lstStyle/>
          <a:p>
            <a:r>
              <a:rPr lang="en-US" dirty="0"/>
              <a:t>NO210, INV110 are modules defining NOR and NOT gates in the “technology library” or “cell library” provided by the chip manufacturing company.   </a:t>
            </a:r>
          </a:p>
        </p:txBody>
      </p:sp>
      <p:sp>
        <p:nvSpPr>
          <p:cNvPr id="2" name="Slide Number Placeholder 1"/>
          <p:cNvSpPr>
            <a:spLocks noGrp="1"/>
          </p:cNvSpPr>
          <p:nvPr>
            <p:ph type="sldNum" sz="quarter" idx="12"/>
          </p:nvPr>
        </p:nvSpPr>
        <p:spPr/>
        <p:txBody>
          <a:bodyPr/>
          <a:lstStyle/>
          <a:p>
            <a:fld id="{94A44075-CB16-5A4C-A36B-DC972FDB6AB8}" type="slidenum">
              <a:rPr lang="en-US" smtClean="0"/>
              <a:t>83</a:t>
            </a:fld>
            <a:endParaRPr lang="en-US"/>
          </a:p>
        </p:txBody>
      </p:sp>
      <p:sp>
        <p:nvSpPr>
          <p:cNvPr id="4" name="Footer Placeholder 3">
            <a:extLst>
              <a:ext uri="{FF2B5EF4-FFF2-40B4-BE49-F238E27FC236}">
                <a16:creationId xmlns:a16="http://schemas.microsoft.com/office/drawing/2014/main" id="{27233AB9-F620-634D-B4F4-027350489FA4}"/>
              </a:ext>
            </a:extLst>
          </p:cNvPr>
          <p:cNvSpPr>
            <a:spLocks noGrp="1"/>
          </p:cNvSpPr>
          <p:nvPr>
            <p:ph type="ftr" sz="quarter" idx="11"/>
          </p:nvPr>
        </p:nvSpPr>
        <p:spPr/>
        <p:txBody>
          <a:bodyPr/>
          <a:lstStyle/>
          <a:p>
            <a:r>
              <a:rPr lang="en-US"/>
              <a:t>Slide Set #6</a:t>
            </a:r>
          </a:p>
        </p:txBody>
      </p:sp>
      <p:sp>
        <p:nvSpPr>
          <p:cNvPr id="8" name="TextBox 7">
            <a:extLst>
              <a:ext uri="{FF2B5EF4-FFF2-40B4-BE49-F238E27FC236}">
                <a16:creationId xmlns:a16="http://schemas.microsoft.com/office/drawing/2014/main" id="{7A5D4CB7-A94D-AE4C-844C-E94B305517E0}"/>
              </a:ext>
            </a:extLst>
          </p:cNvPr>
          <p:cNvSpPr txBox="1"/>
          <p:nvPr/>
        </p:nvSpPr>
        <p:spPr>
          <a:xfrm>
            <a:off x="382121" y="1508519"/>
            <a:ext cx="5083459" cy="1477328"/>
          </a:xfrm>
          <a:prstGeom prst="rect">
            <a:avLst/>
          </a:prstGeom>
          <a:noFill/>
        </p:spPr>
        <p:txBody>
          <a:bodyPr wrap="square" rtlCol="0">
            <a:spAutoFit/>
          </a:bodyPr>
          <a:lstStyle/>
          <a:p>
            <a:pPr>
              <a:spcBef>
                <a:spcPct val="0"/>
              </a:spcBef>
            </a:pPr>
            <a:r>
              <a:rPr lang="en-US" b="1" dirty="0">
                <a:solidFill>
                  <a:srgbClr val="C00000"/>
                </a:solidFill>
                <a:latin typeface="Consolas" panose="020B0609020204030204" pitchFamily="49" charset="0"/>
                <a:cs typeface="Consolas" panose="020B0609020204030204" pitchFamily="49" charset="0"/>
              </a:rPr>
              <a:t>module</a:t>
            </a:r>
            <a:r>
              <a:rPr lang="en-US" dirty="0">
                <a:solidFill>
                  <a:srgbClr val="C00000"/>
                </a:solidFill>
                <a:latin typeface="Consolas" panose="020B0609020204030204" pitchFamily="49" charset="0"/>
                <a:cs typeface="Consolas" panose="020B0609020204030204" pitchFamily="49" charset="0"/>
              </a:rPr>
              <a:t> </a:t>
            </a:r>
            <a:r>
              <a:rPr lang="en-US" dirty="0">
                <a:latin typeface="Consolas" panose="020B0609020204030204" pitchFamily="49" charset="0"/>
                <a:cs typeface="Consolas" panose="020B0609020204030204" pitchFamily="49" charset="0"/>
              </a:rPr>
              <a:t>Dec24</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a</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b</a:t>
            </a:r>
            <a:r>
              <a:rPr lang="en-US" dirty="0">
                <a:solidFill>
                  <a:srgbClr val="0000FF"/>
                </a:solidFill>
                <a:latin typeface="Consolas" panose="020B0609020204030204" pitchFamily="49" charset="0"/>
                <a:cs typeface="Consolas" panose="020B0609020204030204" pitchFamily="49" charset="0"/>
              </a:rPr>
              <a:t>) ;</a:t>
            </a:r>
          </a:p>
          <a:p>
            <a:pPr>
              <a:spcBef>
                <a:spcPct val="0"/>
              </a:spcBef>
            </a:pPr>
            <a:r>
              <a:rPr lang="en-US" b="1" dirty="0">
                <a:solidFill>
                  <a:srgbClr val="C00000"/>
                </a:solidFill>
                <a:latin typeface="Consolas" panose="020B0609020204030204" pitchFamily="49" charset="0"/>
                <a:cs typeface="Consolas" panose="020B0609020204030204" pitchFamily="49" charset="0"/>
              </a:rPr>
              <a:t>  input</a:t>
            </a:r>
            <a:r>
              <a:rPr lang="en-US" dirty="0">
                <a:latin typeface="Consolas" panose="020B0609020204030204" pitchFamily="49" charset="0"/>
                <a:cs typeface="Consolas" panose="020B0609020204030204" pitchFamily="49" charset="0"/>
              </a:rPr>
              <a:t>  </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1</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0</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 </a:t>
            </a:r>
            <a:r>
              <a:rPr lang="en-US" dirty="0">
                <a:solidFill>
                  <a:srgbClr val="0000FF"/>
                </a:solidFill>
                <a:latin typeface="Consolas" panose="020B0609020204030204" pitchFamily="49" charset="0"/>
                <a:cs typeface="Consolas" panose="020B0609020204030204" pitchFamily="49" charset="0"/>
              </a:rPr>
              <a:t>;</a:t>
            </a:r>
          </a:p>
          <a:p>
            <a:pPr>
              <a:spcBef>
                <a:spcPct val="0"/>
              </a:spcBef>
            </a:pPr>
            <a:r>
              <a:rPr lang="en-US" dirty="0">
                <a:latin typeface="Consolas" panose="020B0609020204030204" pitchFamily="49" charset="0"/>
                <a:cs typeface="Consolas" panose="020B0609020204030204" pitchFamily="49" charset="0"/>
              </a:rPr>
              <a:t>  </a:t>
            </a:r>
            <a:r>
              <a:rPr lang="en-US" b="1" dirty="0">
                <a:solidFill>
                  <a:srgbClr val="C00000"/>
                </a:solidFill>
                <a:latin typeface="Consolas" panose="020B0609020204030204" pitchFamily="49" charset="0"/>
                <a:cs typeface="Consolas" panose="020B0609020204030204" pitchFamily="49" charset="0"/>
              </a:rPr>
              <a:t>output</a:t>
            </a:r>
            <a:r>
              <a:rPr lang="en-US" dirty="0">
                <a:solidFill>
                  <a:srgbClr val="C00000"/>
                </a:solidFill>
                <a:latin typeface="Consolas" panose="020B0609020204030204" pitchFamily="49" charset="0"/>
                <a:cs typeface="Consolas" panose="020B0609020204030204" pitchFamily="49" charset="0"/>
              </a:rPr>
              <a:t> </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3</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0</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b </a:t>
            </a:r>
            <a:r>
              <a:rPr lang="en-US" dirty="0">
                <a:solidFill>
                  <a:srgbClr val="0000FF"/>
                </a:solidFill>
                <a:latin typeface="Consolas" panose="020B0609020204030204" pitchFamily="49" charset="0"/>
                <a:cs typeface="Consolas" panose="020B0609020204030204" pitchFamily="49" charset="0"/>
              </a:rPr>
              <a:t>;</a:t>
            </a:r>
            <a:endParaRPr lang="en-US" dirty="0">
              <a:latin typeface="Consolas" panose="020B0609020204030204" pitchFamily="49" charset="0"/>
              <a:cs typeface="Consolas" panose="020B0609020204030204" pitchFamily="49" charset="0"/>
            </a:endParaRPr>
          </a:p>
          <a:p>
            <a:pPr>
              <a:spcBef>
                <a:spcPct val="0"/>
              </a:spcBef>
            </a:pPr>
            <a:r>
              <a:rPr lang="en-US" dirty="0">
                <a:latin typeface="Consolas" panose="020B0609020204030204" pitchFamily="49" charset="0"/>
                <a:cs typeface="Consolas" panose="020B0609020204030204" pitchFamily="49" charset="0"/>
              </a:rPr>
              <a:t>  </a:t>
            </a:r>
            <a:r>
              <a:rPr lang="en-US" b="1" dirty="0">
                <a:solidFill>
                  <a:srgbClr val="C00000"/>
                </a:solidFill>
                <a:latin typeface="Consolas" panose="020B0609020204030204" pitchFamily="49" charset="0"/>
                <a:cs typeface="Consolas" panose="020B0609020204030204" pitchFamily="49" charset="0"/>
              </a:rPr>
              <a:t>wire</a:t>
            </a:r>
            <a:r>
              <a:rPr lang="en-US" dirty="0">
                <a:solidFill>
                  <a:srgbClr val="C00000"/>
                </a:solidFill>
                <a:latin typeface="Consolas" panose="020B0609020204030204" pitchFamily="49" charset="0"/>
                <a:cs typeface="Consolas" panose="020B0609020204030204" pitchFamily="49" charset="0"/>
              </a:rPr>
              <a:t> </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3</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0</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b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7030A0"/>
                </a:solidFill>
                <a:latin typeface="Consolas" panose="020B0609020204030204" pitchFamily="49" charset="0"/>
                <a:cs typeface="Consolas" panose="020B0609020204030204" pitchFamily="49" charset="0"/>
              </a:rPr>
              <a:t>1 </a:t>
            </a:r>
            <a:r>
              <a:rPr lang="en-US" dirty="0">
                <a:solidFill>
                  <a:srgbClr val="0000FF"/>
                </a:solidFill>
                <a:latin typeface="Consolas" panose="020B0609020204030204" pitchFamily="49" charset="0"/>
                <a:cs typeface="Consolas" panose="020B0609020204030204" pitchFamily="49" charset="0"/>
              </a:rPr>
              <a:t>&lt;&lt; </a:t>
            </a:r>
            <a:r>
              <a:rPr lang="en-US" dirty="0">
                <a:latin typeface="Consolas" panose="020B0609020204030204" pitchFamily="49" charset="0"/>
                <a:cs typeface="Consolas" panose="020B0609020204030204" pitchFamily="49" charset="0"/>
              </a:rPr>
              <a:t>a </a:t>
            </a:r>
            <a:r>
              <a:rPr lang="en-US" dirty="0">
                <a:solidFill>
                  <a:srgbClr val="0000FF"/>
                </a:solidFill>
                <a:latin typeface="Consolas" panose="020B0609020204030204" pitchFamily="49" charset="0"/>
                <a:cs typeface="Consolas" panose="020B0609020204030204" pitchFamily="49" charset="0"/>
              </a:rPr>
              <a:t>;</a:t>
            </a:r>
          </a:p>
          <a:p>
            <a:pPr>
              <a:spcBef>
                <a:spcPct val="0"/>
              </a:spcBef>
            </a:pPr>
            <a:r>
              <a:rPr lang="en-US" b="1" dirty="0" err="1">
                <a:solidFill>
                  <a:srgbClr val="C00000"/>
                </a:solidFill>
                <a:latin typeface="Consolas" panose="020B0609020204030204" pitchFamily="49" charset="0"/>
                <a:cs typeface="Consolas" panose="020B0609020204030204" pitchFamily="49" charset="0"/>
              </a:rPr>
              <a:t>endmodule</a:t>
            </a:r>
            <a:endParaRPr lang="en-US" b="1" dirty="0">
              <a:solidFill>
                <a:srgbClr val="C00000"/>
              </a:solidFill>
              <a:latin typeface="Consolas" panose="020B0609020204030204" pitchFamily="49" charset="0"/>
              <a:cs typeface="Consolas" panose="020B0609020204030204" pitchFamily="49" charset="0"/>
            </a:endParaRPr>
          </a:p>
        </p:txBody>
      </p:sp>
      <p:sp>
        <p:nvSpPr>
          <p:cNvPr id="3" name="TextBox 2">
            <a:extLst>
              <a:ext uri="{FF2B5EF4-FFF2-40B4-BE49-F238E27FC236}">
                <a16:creationId xmlns:a16="http://schemas.microsoft.com/office/drawing/2014/main" id="{F0B07971-BBA3-D04E-AB32-0153FF0E9177}"/>
              </a:ext>
            </a:extLst>
          </p:cNvPr>
          <p:cNvSpPr txBox="1"/>
          <p:nvPr/>
        </p:nvSpPr>
        <p:spPr>
          <a:xfrm>
            <a:off x="119070" y="3313434"/>
            <a:ext cx="5376215" cy="369332"/>
          </a:xfrm>
          <a:prstGeom prst="rect">
            <a:avLst/>
          </a:prstGeom>
          <a:noFill/>
        </p:spPr>
        <p:txBody>
          <a:bodyPr wrap="none" rtlCol="0">
            <a:spAutoFit/>
          </a:bodyPr>
          <a:lstStyle/>
          <a:p>
            <a:r>
              <a:rPr lang="en-US" dirty="0">
                <a:ea typeface="ＭＳ Ｐゴシック" pitchFamily="34" charset="-128"/>
              </a:rPr>
              <a:t>Using “Synopsys” above decoder Verilog synthesizes to:</a:t>
            </a:r>
            <a:endParaRPr lang="en-US" dirty="0"/>
          </a:p>
        </p:txBody>
      </p:sp>
    </p:spTree>
    <p:extLst>
      <p:ext uri="{BB962C8B-B14F-4D97-AF65-F5344CB8AC3E}">
        <p14:creationId xmlns:p14="http://schemas.microsoft.com/office/powerpoint/2010/main" val="79140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xit" presetSubtype="10" fill="hold" grpId="1" nodeType="clickEffect">
                                  <p:stCondLst>
                                    <p:cond delay="0"/>
                                  </p:stCondLst>
                                  <p:childTnLst>
                                    <p:animEffect transition="out" filter="checkerboard(across)">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1055"/>
            <a:ext cx="8331200" cy="1979283"/>
          </a:xfrm>
        </p:spPr>
        <p:txBody>
          <a:bodyPr>
            <a:noAutofit/>
          </a:bodyPr>
          <a:lstStyle/>
          <a:p>
            <a:pPr algn="l"/>
            <a:r>
              <a:rPr lang="en-US" sz="3600" dirty="0"/>
              <a:t>Another silly analogy…</a:t>
            </a:r>
            <a:br>
              <a:rPr lang="en-US" sz="3600" dirty="0"/>
            </a:br>
            <a:r>
              <a:rPr lang="en-US" sz="3600" dirty="0"/>
              <a:t>When buying a car typically need to pick a color…  color doesn’t change once you pick up your car (not without a lot of work).</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3430917"/>
            <a:ext cx="4008675" cy="197928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3380117"/>
            <a:ext cx="4064000" cy="2006600"/>
          </a:xfrm>
          <a:prstGeom prst="rect">
            <a:avLst/>
          </a:prstGeom>
        </p:spPr>
      </p:pic>
      <p:sp>
        <p:nvSpPr>
          <p:cNvPr id="3" name="Slide Number Placeholder 2"/>
          <p:cNvSpPr>
            <a:spLocks noGrp="1"/>
          </p:cNvSpPr>
          <p:nvPr>
            <p:ph type="sldNum" sz="quarter" idx="12"/>
          </p:nvPr>
        </p:nvSpPr>
        <p:spPr/>
        <p:txBody>
          <a:bodyPr/>
          <a:lstStyle/>
          <a:p>
            <a:fld id="{91428E00-80DD-2147-9602-1B9AC9547B01}" type="slidenum">
              <a:rPr lang="en-US" smtClean="0"/>
              <a:t>84</a:t>
            </a:fld>
            <a:endParaRPr lang="en-US"/>
          </a:p>
        </p:txBody>
      </p:sp>
      <p:sp>
        <p:nvSpPr>
          <p:cNvPr id="4" name="Footer Placeholder 3">
            <a:extLst>
              <a:ext uri="{FF2B5EF4-FFF2-40B4-BE49-F238E27FC236}">
                <a16:creationId xmlns:a16="http://schemas.microsoft.com/office/drawing/2014/main" id="{30C2A496-49F9-A74D-B6E3-D2832BC089E9}"/>
              </a:ext>
            </a:extLst>
          </p:cNvPr>
          <p:cNvSpPr>
            <a:spLocks noGrp="1"/>
          </p:cNvSpPr>
          <p:nvPr>
            <p:ph type="ftr" sz="quarter" idx="11"/>
          </p:nvPr>
        </p:nvSpPr>
        <p:spPr/>
        <p:txBody>
          <a:bodyPr/>
          <a:lstStyle/>
          <a:p>
            <a:r>
              <a:rPr lang="en-US"/>
              <a:t>Slide Set #2</a:t>
            </a:r>
          </a:p>
        </p:txBody>
      </p:sp>
      <p:sp>
        <p:nvSpPr>
          <p:cNvPr id="7" name="Title 1">
            <a:extLst>
              <a:ext uri="{FF2B5EF4-FFF2-40B4-BE49-F238E27FC236}">
                <a16:creationId xmlns:a16="http://schemas.microsoft.com/office/drawing/2014/main" id="{AE34C395-E829-D545-92F7-44AECB652A23}"/>
              </a:ext>
            </a:extLst>
          </p:cNvPr>
          <p:cNvSpPr txBox="1">
            <a:spLocks/>
          </p:cNvSpPr>
          <p:nvPr/>
        </p:nvSpPr>
        <p:spPr>
          <a:xfrm>
            <a:off x="457200" y="-193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Module Parameters</a:t>
            </a:r>
          </a:p>
        </p:txBody>
      </p:sp>
    </p:spTree>
    <p:extLst>
      <p:ext uri="{BB962C8B-B14F-4D97-AF65-F5344CB8AC3E}">
        <p14:creationId xmlns:p14="http://schemas.microsoft.com/office/powerpoint/2010/main" val="5951346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6"/>
            <a:ext cx="8229600" cy="1143000"/>
          </a:xfrm>
        </p:spPr>
        <p:txBody>
          <a:bodyPr/>
          <a:lstStyle/>
          <a:p>
            <a:r>
              <a:rPr lang="en-US" dirty="0"/>
              <a:t>Module Parameters</a:t>
            </a:r>
          </a:p>
        </p:txBody>
      </p:sp>
      <p:sp>
        <p:nvSpPr>
          <p:cNvPr id="3" name="Content Placeholder 2"/>
          <p:cNvSpPr>
            <a:spLocks noGrp="1"/>
          </p:cNvSpPr>
          <p:nvPr>
            <p:ph idx="1"/>
          </p:nvPr>
        </p:nvSpPr>
        <p:spPr>
          <a:xfrm>
            <a:off x="37381" y="1119368"/>
            <a:ext cx="8954219" cy="2666999"/>
          </a:xfrm>
        </p:spPr>
        <p:txBody>
          <a:bodyPr>
            <a:normAutofit/>
          </a:bodyPr>
          <a:lstStyle/>
          <a:p>
            <a:r>
              <a:rPr lang="en-US" sz="2400" dirty="0"/>
              <a:t>Often want to </a:t>
            </a:r>
            <a:r>
              <a:rPr lang="en-US" sz="2400" b="1" dirty="0">
                <a:solidFill>
                  <a:srgbClr val="FF00FF"/>
                </a:solidFill>
              </a:rPr>
              <a:t>change</a:t>
            </a:r>
            <a:r>
              <a:rPr lang="en-US" sz="2400" dirty="0"/>
              <a:t> width of signals </a:t>
            </a:r>
            <a:r>
              <a:rPr lang="en-US" sz="2400" b="1" dirty="0">
                <a:solidFill>
                  <a:srgbClr val="FF00FF"/>
                </a:solidFill>
              </a:rPr>
              <a:t>when instantiating a module </a:t>
            </a:r>
            <a:r>
              <a:rPr lang="en-US" sz="2400" dirty="0"/>
              <a:t>in different parts of our design (or in different designs) and often the rest of the design should change in a predictable way.</a:t>
            </a:r>
          </a:p>
          <a:p>
            <a:r>
              <a:rPr lang="en-US" sz="2400" dirty="0"/>
              <a:t>Verilog parameter syntax allows us to specify properties of a module that stay </a:t>
            </a:r>
            <a:r>
              <a:rPr lang="en-US" sz="2400" b="1" dirty="0">
                <a:solidFill>
                  <a:srgbClr val="FF0000"/>
                </a:solidFill>
              </a:rPr>
              <a:t>fixed</a:t>
            </a:r>
            <a:r>
              <a:rPr lang="en-US" sz="2400" dirty="0">
                <a:solidFill>
                  <a:srgbClr val="FF0000"/>
                </a:solidFill>
              </a:rPr>
              <a:t> for any given module </a:t>
            </a:r>
            <a:r>
              <a:rPr lang="en-US" sz="2400" i="1" dirty="0">
                <a:solidFill>
                  <a:srgbClr val="FF0000"/>
                </a:solidFill>
              </a:rPr>
              <a:t>instance</a:t>
            </a:r>
            <a:r>
              <a:rPr lang="en-US" sz="2400" dirty="0"/>
              <a:t>:</a:t>
            </a:r>
          </a:p>
        </p:txBody>
      </p:sp>
      <p:sp>
        <p:nvSpPr>
          <p:cNvPr id="5" name="TextBox 4"/>
          <p:cNvSpPr txBox="1"/>
          <p:nvPr/>
        </p:nvSpPr>
        <p:spPr>
          <a:xfrm>
            <a:off x="98341" y="4011634"/>
            <a:ext cx="8893259" cy="847155"/>
          </a:xfrm>
          <a:prstGeom prst="rect">
            <a:avLst/>
          </a:prstGeom>
          <a:noFill/>
        </p:spPr>
        <p:txBody>
          <a:bodyPr wrap="square" rtlCol="0">
            <a:spAutoFit/>
          </a:bodyPr>
          <a:lstStyle/>
          <a:p>
            <a:pPr>
              <a:lnSpc>
                <a:spcPct val="90000"/>
              </a:lnSpc>
              <a:spcBef>
                <a:spcPct val="0"/>
              </a:spcBef>
            </a:pPr>
            <a:r>
              <a:rPr lang="en-US" b="1" dirty="0">
                <a:solidFill>
                  <a:srgbClr val="C00000"/>
                </a:solidFill>
                <a:latin typeface="Courier New" pitchFamily="49" charset="0"/>
              </a:rPr>
              <a:t>module</a:t>
            </a:r>
            <a:r>
              <a:rPr lang="en-US" dirty="0">
                <a:solidFill>
                  <a:srgbClr val="C00000"/>
                </a:solidFill>
                <a:latin typeface="Courier New" pitchFamily="49" charset="0"/>
              </a:rPr>
              <a:t> </a:t>
            </a:r>
            <a:r>
              <a:rPr lang="en-US" i="1" dirty="0">
                <a:latin typeface="Times" pitchFamily="2" charset="0"/>
              </a:rPr>
              <a:t>&lt;</a:t>
            </a:r>
            <a:r>
              <a:rPr lang="en-US" i="1" dirty="0" err="1">
                <a:latin typeface="Times" pitchFamily="2" charset="0"/>
              </a:rPr>
              <a:t>module_name</a:t>
            </a:r>
            <a:r>
              <a:rPr lang="en-US" i="1" dirty="0">
                <a:latin typeface="Times" pitchFamily="2" charset="0"/>
              </a:rPr>
              <a:t>&gt;</a:t>
            </a:r>
            <a:r>
              <a:rPr lang="en-US" dirty="0">
                <a:solidFill>
                  <a:srgbClr val="0000FF"/>
                </a:solidFill>
                <a:latin typeface="Courier New" pitchFamily="49" charset="0"/>
              </a:rPr>
              <a:t>( </a:t>
            </a:r>
            <a:r>
              <a:rPr lang="en-US" i="1" dirty="0">
                <a:latin typeface="Times" pitchFamily="2" charset="0"/>
              </a:rPr>
              <a:t>&lt;port list&gt;</a:t>
            </a:r>
            <a:r>
              <a:rPr lang="en-US" i="1" dirty="0">
                <a:latin typeface="Courier New" pitchFamily="49" charset="0"/>
              </a:rPr>
              <a:t> </a:t>
            </a:r>
            <a:r>
              <a:rPr lang="en-US" dirty="0">
                <a:solidFill>
                  <a:srgbClr val="0000FF"/>
                </a:solidFill>
                <a:latin typeface="Courier New" pitchFamily="49" charset="0"/>
              </a:rPr>
              <a:t>) ;</a:t>
            </a:r>
          </a:p>
          <a:p>
            <a:pPr>
              <a:lnSpc>
                <a:spcPct val="90000"/>
              </a:lnSpc>
              <a:spcBef>
                <a:spcPct val="0"/>
              </a:spcBef>
            </a:pPr>
            <a:r>
              <a:rPr lang="en-US" dirty="0">
                <a:latin typeface="Courier New" pitchFamily="49" charset="0"/>
              </a:rPr>
              <a:t>   </a:t>
            </a:r>
            <a:r>
              <a:rPr lang="en-US" i="1" dirty="0">
                <a:latin typeface="Times" pitchFamily="2" charset="0"/>
              </a:rPr>
              <a:t>{</a:t>
            </a:r>
            <a:r>
              <a:rPr lang="en-US" dirty="0">
                <a:latin typeface="Courier New" pitchFamily="49" charset="0"/>
              </a:rPr>
              <a:t> </a:t>
            </a:r>
            <a:r>
              <a:rPr lang="en-US" b="1" dirty="0">
                <a:solidFill>
                  <a:srgbClr val="C00000"/>
                </a:solidFill>
                <a:latin typeface="Courier New" pitchFamily="49" charset="0"/>
              </a:rPr>
              <a:t>parameter</a:t>
            </a:r>
            <a:r>
              <a:rPr lang="en-US" dirty="0">
                <a:solidFill>
                  <a:srgbClr val="C00000"/>
                </a:solidFill>
                <a:latin typeface="Courier New" pitchFamily="49" charset="0"/>
              </a:rPr>
              <a:t> </a:t>
            </a:r>
            <a:r>
              <a:rPr lang="en-US" i="1" dirty="0">
                <a:latin typeface="Times" pitchFamily="2" charset="0"/>
              </a:rPr>
              <a:t>&lt;parameter name&gt;</a:t>
            </a:r>
            <a:r>
              <a:rPr lang="en-US" i="1" dirty="0">
                <a:latin typeface="Courier New" pitchFamily="49" charset="0"/>
              </a:rPr>
              <a:t> </a:t>
            </a:r>
            <a:r>
              <a:rPr lang="en-US" i="1" dirty="0">
                <a:latin typeface="Times" pitchFamily="2" charset="0"/>
              </a:rPr>
              <a:t>[</a:t>
            </a:r>
            <a:r>
              <a:rPr lang="en-US" i="1" dirty="0">
                <a:latin typeface="Courier New" pitchFamily="49" charset="0"/>
              </a:rPr>
              <a:t> </a:t>
            </a:r>
            <a:r>
              <a:rPr lang="en-US" dirty="0">
                <a:solidFill>
                  <a:srgbClr val="0000FF"/>
                </a:solidFill>
                <a:latin typeface="Courier New" pitchFamily="49" charset="0"/>
              </a:rPr>
              <a:t>=</a:t>
            </a:r>
            <a:r>
              <a:rPr lang="en-US" dirty="0">
                <a:solidFill>
                  <a:srgbClr val="7030A0"/>
                </a:solidFill>
                <a:latin typeface="Courier New" pitchFamily="49" charset="0"/>
              </a:rPr>
              <a:t> </a:t>
            </a:r>
            <a:r>
              <a:rPr lang="en-US" i="1" dirty="0">
                <a:latin typeface="Times" pitchFamily="2" charset="0"/>
              </a:rPr>
              <a:t>&lt;default value&gt;</a:t>
            </a:r>
            <a:r>
              <a:rPr lang="en-US" i="1" dirty="0">
                <a:latin typeface="Courier New" pitchFamily="49" charset="0"/>
              </a:rPr>
              <a:t> </a:t>
            </a:r>
            <a:r>
              <a:rPr lang="en-US" i="1" dirty="0">
                <a:latin typeface="Times" pitchFamily="2" charset="0"/>
              </a:rPr>
              <a:t>]</a:t>
            </a:r>
            <a:r>
              <a:rPr lang="en-US" i="1" dirty="0">
                <a:latin typeface="Courier New" pitchFamily="49" charset="0"/>
              </a:rPr>
              <a:t> </a:t>
            </a:r>
            <a:r>
              <a:rPr lang="en-US" dirty="0">
                <a:solidFill>
                  <a:srgbClr val="0000FF"/>
                </a:solidFill>
                <a:latin typeface="Courier New" pitchFamily="49" charset="0"/>
              </a:rPr>
              <a:t>; </a:t>
            </a:r>
            <a:r>
              <a:rPr lang="en-US" i="1" dirty="0">
                <a:latin typeface="Times" pitchFamily="2" charset="0"/>
              </a:rPr>
              <a:t>} *</a:t>
            </a:r>
          </a:p>
          <a:p>
            <a:pPr>
              <a:lnSpc>
                <a:spcPct val="90000"/>
              </a:lnSpc>
              <a:spcBef>
                <a:spcPct val="0"/>
              </a:spcBef>
            </a:pPr>
            <a:endParaRPr lang="en-US" b="1" dirty="0">
              <a:solidFill>
                <a:srgbClr val="C00000"/>
              </a:solidFill>
              <a:latin typeface="Courier New" pitchFamily="49" charset="0"/>
            </a:endParaRPr>
          </a:p>
        </p:txBody>
      </p:sp>
      <p:sp>
        <p:nvSpPr>
          <p:cNvPr id="7" name="TextBox 6"/>
          <p:cNvSpPr txBox="1"/>
          <p:nvPr/>
        </p:nvSpPr>
        <p:spPr>
          <a:xfrm>
            <a:off x="56072" y="3352800"/>
            <a:ext cx="6218241" cy="461665"/>
          </a:xfrm>
          <a:prstGeom prst="rect">
            <a:avLst/>
          </a:prstGeom>
          <a:noFill/>
        </p:spPr>
        <p:txBody>
          <a:bodyPr wrap="none" rtlCol="0">
            <a:spAutoFit/>
          </a:bodyPr>
          <a:lstStyle/>
          <a:p>
            <a:r>
              <a:rPr lang="en-US" sz="2400" dirty="0">
                <a:solidFill>
                  <a:srgbClr val="0000FF"/>
                </a:solidFill>
              </a:rPr>
              <a:t>Syntax of module </a:t>
            </a:r>
            <a:r>
              <a:rPr lang="en-US" sz="2400" u="sng" dirty="0">
                <a:solidFill>
                  <a:srgbClr val="FF00FF"/>
                </a:solidFill>
              </a:rPr>
              <a:t>declaration</a:t>
            </a:r>
            <a:r>
              <a:rPr lang="en-US" sz="2400" dirty="0">
                <a:solidFill>
                  <a:srgbClr val="FF00FF"/>
                </a:solidFill>
              </a:rPr>
              <a:t> </a:t>
            </a:r>
            <a:r>
              <a:rPr lang="en-US" sz="2400" dirty="0">
                <a:solidFill>
                  <a:srgbClr val="0000FF"/>
                </a:solidFill>
              </a:rPr>
              <a:t>with parameter(s):</a:t>
            </a:r>
          </a:p>
        </p:txBody>
      </p:sp>
      <p:sp>
        <p:nvSpPr>
          <p:cNvPr id="8" name="TextBox 7"/>
          <p:cNvSpPr txBox="1"/>
          <p:nvPr/>
        </p:nvSpPr>
        <p:spPr>
          <a:xfrm>
            <a:off x="21566" y="5257800"/>
            <a:ext cx="8656665" cy="461665"/>
          </a:xfrm>
          <a:prstGeom prst="rect">
            <a:avLst/>
          </a:prstGeom>
          <a:noFill/>
        </p:spPr>
        <p:txBody>
          <a:bodyPr wrap="none" rtlCol="0">
            <a:spAutoFit/>
          </a:bodyPr>
          <a:lstStyle/>
          <a:p>
            <a:r>
              <a:rPr lang="en-US" sz="2400" dirty="0">
                <a:solidFill>
                  <a:srgbClr val="0000FF"/>
                </a:solidFill>
              </a:rPr>
              <a:t>Syntax of module </a:t>
            </a:r>
            <a:r>
              <a:rPr lang="en-US" sz="2400" u="sng" dirty="0">
                <a:solidFill>
                  <a:srgbClr val="FF00FF"/>
                </a:solidFill>
              </a:rPr>
              <a:t>instantiation</a:t>
            </a:r>
            <a:r>
              <a:rPr lang="en-US" sz="2400" dirty="0">
                <a:solidFill>
                  <a:srgbClr val="FF00FF"/>
                </a:solidFill>
              </a:rPr>
              <a:t> </a:t>
            </a:r>
            <a:r>
              <a:rPr lang="en-US" sz="2400" dirty="0">
                <a:solidFill>
                  <a:srgbClr val="0000FF"/>
                </a:solidFill>
              </a:rPr>
              <a:t>with default parameters </a:t>
            </a:r>
            <a:r>
              <a:rPr lang="en-US" sz="2400" dirty="0">
                <a:solidFill>
                  <a:srgbClr val="FF00FF"/>
                </a:solidFill>
              </a:rPr>
              <a:t>overridden</a:t>
            </a:r>
            <a:r>
              <a:rPr lang="en-US" sz="2400" dirty="0">
                <a:solidFill>
                  <a:srgbClr val="0000FF"/>
                </a:solidFill>
              </a:rPr>
              <a:t>: </a:t>
            </a:r>
          </a:p>
        </p:txBody>
      </p:sp>
      <p:sp>
        <p:nvSpPr>
          <p:cNvPr id="9" name="TextBox 8"/>
          <p:cNvSpPr txBox="1"/>
          <p:nvPr/>
        </p:nvSpPr>
        <p:spPr>
          <a:xfrm>
            <a:off x="98341" y="5848290"/>
            <a:ext cx="9144000" cy="400110"/>
          </a:xfrm>
          <a:prstGeom prst="rect">
            <a:avLst/>
          </a:prstGeom>
          <a:noFill/>
        </p:spPr>
        <p:txBody>
          <a:bodyPr wrap="square" rtlCol="0">
            <a:spAutoFit/>
          </a:bodyPr>
          <a:lstStyle/>
          <a:p>
            <a:pPr>
              <a:spcBef>
                <a:spcPct val="0"/>
              </a:spcBef>
            </a:pPr>
            <a:r>
              <a:rPr lang="en-US" sz="2000" i="1" dirty="0">
                <a:latin typeface="Times" pitchFamily="2" charset="0"/>
                <a:cs typeface="Consolas" panose="020B0609020204030204" pitchFamily="49" charset="0"/>
              </a:rPr>
              <a:t>&lt;module name&gt; </a:t>
            </a:r>
            <a:r>
              <a:rPr lang="en-US" sz="2000" dirty="0">
                <a:solidFill>
                  <a:srgbClr val="0000FF"/>
                </a:solidFill>
                <a:highlight>
                  <a:srgbClr val="FFFF00"/>
                </a:highlight>
                <a:latin typeface="Consolas" panose="020B0609020204030204" pitchFamily="49" charset="0"/>
                <a:cs typeface="Consolas" panose="020B0609020204030204" pitchFamily="49" charset="0"/>
              </a:rPr>
              <a:t>#(</a:t>
            </a:r>
            <a:r>
              <a:rPr lang="en-US" sz="2000" i="1" dirty="0">
                <a:highlight>
                  <a:srgbClr val="FFFF00"/>
                </a:highlight>
                <a:latin typeface="Times" pitchFamily="2" charset="0"/>
                <a:cs typeface="Consolas" panose="020B0609020204030204" pitchFamily="49" charset="0"/>
              </a:rPr>
              <a:t>&lt;parameter list&gt;</a:t>
            </a:r>
            <a:r>
              <a:rPr lang="en-US" sz="2000" dirty="0">
                <a:solidFill>
                  <a:srgbClr val="0000FF"/>
                </a:solidFill>
                <a:highlight>
                  <a:srgbClr val="FFFF00"/>
                </a:highlight>
                <a:latin typeface="Consolas" panose="020B0609020204030204" pitchFamily="49" charset="0"/>
                <a:cs typeface="Consolas" panose="020B0609020204030204" pitchFamily="49" charset="0"/>
              </a:rPr>
              <a:t>)</a:t>
            </a:r>
            <a:r>
              <a:rPr lang="en-US" sz="2000" dirty="0">
                <a:latin typeface="Consolas" panose="020B0609020204030204" pitchFamily="49" charset="0"/>
                <a:cs typeface="Consolas" panose="020B0609020204030204" pitchFamily="49" charset="0"/>
              </a:rPr>
              <a:t> </a:t>
            </a:r>
            <a:r>
              <a:rPr lang="en-US" sz="2000" i="1" dirty="0">
                <a:latin typeface="Times" pitchFamily="2" charset="0"/>
                <a:cs typeface="Consolas" panose="020B0609020204030204" pitchFamily="49" charset="0"/>
              </a:rPr>
              <a:t>&lt;instance name&gt;</a:t>
            </a:r>
            <a:r>
              <a:rPr lang="en-US" sz="2000" dirty="0">
                <a:solidFill>
                  <a:srgbClr val="0000FF"/>
                </a:solidFill>
                <a:latin typeface="Consolas" panose="020B0609020204030204" pitchFamily="49" charset="0"/>
                <a:cs typeface="Consolas" panose="020B0609020204030204" pitchFamily="49" charset="0"/>
              </a:rPr>
              <a:t>(</a:t>
            </a:r>
            <a:r>
              <a:rPr lang="en-US" sz="2000" i="1" dirty="0">
                <a:latin typeface="Times" pitchFamily="2" charset="0"/>
                <a:cs typeface="Consolas" panose="020B0609020204030204" pitchFamily="49" charset="0"/>
              </a:rPr>
              <a:t>&lt;port list&gt;</a:t>
            </a:r>
            <a:r>
              <a:rPr lang="en-US" sz="2000" dirty="0">
                <a:solidFill>
                  <a:srgbClr val="0000FF"/>
                </a:solidFill>
                <a:latin typeface="Consolas" panose="020B0609020204030204" pitchFamily="49" charset="0"/>
                <a:cs typeface="Consolas" panose="020B0609020204030204" pitchFamily="49" charset="0"/>
              </a:rPr>
              <a:t>) ;</a:t>
            </a:r>
            <a:endParaRPr lang="en-US" sz="2000" b="1" dirty="0">
              <a:solidFill>
                <a:srgbClr val="0000FF"/>
              </a:solidFill>
              <a:latin typeface="Consolas" panose="020B0609020204030204" pitchFamily="49" charset="0"/>
              <a:cs typeface="Consolas" panose="020B0609020204030204" pitchFamily="49" charset="0"/>
            </a:endParaRPr>
          </a:p>
        </p:txBody>
      </p:sp>
      <p:sp>
        <p:nvSpPr>
          <p:cNvPr id="6" name="Slide Number Placeholder 5"/>
          <p:cNvSpPr>
            <a:spLocks noGrp="1"/>
          </p:cNvSpPr>
          <p:nvPr>
            <p:ph type="sldNum" sz="quarter" idx="12"/>
          </p:nvPr>
        </p:nvSpPr>
        <p:spPr/>
        <p:txBody>
          <a:bodyPr/>
          <a:lstStyle/>
          <a:p>
            <a:fld id="{91428E00-80DD-2147-9602-1B9AC9547B01}" type="slidenum">
              <a:rPr lang="en-US" smtClean="0"/>
              <a:t>85</a:t>
            </a:fld>
            <a:endParaRPr lang="en-US"/>
          </a:p>
        </p:txBody>
      </p:sp>
      <p:sp>
        <p:nvSpPr>
          <p:cNvPr id="4" name="Footer Placeholder 3">
            <a:extLst>
              <a:ext uri="{FF2B5EF4-FFF2-40B4-BE49-F238E27FC236}">
                <a16:creationId xmlns:a16="http://schemas.microsoft.com/office/drawing/2014/main" id="{BA8AEAC9-5602-7948-834D-8027743B503A}"/>
              </a:ext>
            </a:extLst>
          </p:cNvPr>
          <p:cNvSpPr>
            <a:spLocks noGrp="1"/>
          </p:cNvSpPr>
          <p:nvPr>
            <p:ph type="ftr" sz="quarter" idx="11"/>
          </p:nvPr>
        </p:nvSpPr>
        <p:spPr/>
        <p:txBody>
          <a:bodyPr/>
          <a:lstStyle/>
          <a:p>
            <a:r>
              <a:rPr lang="en-US"/>
              <a:t>Slide Set #2</a:t>
            </a:r>
          </a:p>
        </p:txBody>
      </p:sp>
    </p:spTree>
    <p:extLst>
      <p:ext uri="{BB962C8B-B14F-4D97-AF65-F5344CB8AC3E}">
        <p14:creationId xmlns:p14="http://schemas.microsoft.com/office/powerpoint/2010/main" val="201794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4"/>
          <p:cNvSpPr>
            <a:spLocks noGrp="1" noChangeArrowheads="1"/>
          </p:cNvSpPr>
          <p:nvPr>
            <p:ph type="title"/>
          </p:nvPr>
        </p:nvSpPr>
        <p:spPr>
          <a:xfrm>
            <a:off x="0" y="0"/>
            <a:ext cx="9144000" cy="1143000"/>
          </a:xfrm>
        </p:spPr>
        <p:txBody>
          <a:bodyPr>
            <a:normAutofit fontScale="90000"/>
          </a:bodyPr>
          <a:lstStyle/>
          <a:p>
            <a:r>
              <a:rPr lang="en-US" dirty="0">
                <a:ea typeface="ＭＳ Ｐゴシック" pitchFamily="34" charset="-128"/>
              </a:rPr>
              <a:t>Verilog implementation of a </a:t>
            </a:r>
            <a:r>
              <a:rPr lang="en-US" b="1" dirty="0">
                <a:ea typeface="ＭＳ Ｐゴシック" pitchFamily="34" charset="-128"/>
              </a:rPr>
              <a:t>n:m</a:t>
            </a:r>
            <a:r>
              <a:rPr lang="en-US" dirty="0">
                <a:ea typeface="ＭＳ Ｐゴシック" pitchFamily="34" charset="-128"/>
              </a:rPr>
              <a:t> decoder</a:t>
            </a:r>
          </a:p>
        </p:txBody>
      </p:sp>
      <p:grpSp>
        <p:nvGrpSpPr>
          <p:cNvPr id="2" name="Group 5"/>
          <p:cNvGrpSpPr>
            <a:grpSpLocks/>
          </p:cNvGrpSpPr>
          <p:nvPr/>
        </p:nvGrpSpPr>
        <p:grpSpPr bwMode="auto">
          <a:xfrm>
            <a:off x="4572000" y="2703872"/>
            <a:ext cx="4125912" cy="2082800"/>
            <a:chOff x="2811" y="2331"/>
            <a:chExt cx="2599" cy="1312"/>
          </a:xfrm>
        </p:grpSpPr>
        <p:sp>
          <p:nvSpPr>
            <p:cNvPr id="23558" name="Freeform 6"/>
            <p:cNvSpPr>
              <a:spLocks/>
            </p:cNvSpPr>
            <p:nvPr/>
          </p:nvSpPr>
          <p:spPr bwMode="auto">
            <a:xfrm>
              <a:off x="3668" y="2331"/>
              <a:ext cx="862" cy="1291"/>
            </a:xfrm>
            <a:custGeom>
              <a:avLst/>
              <a:gdLst>
                <a:gd name="T0" fmla="*/ 862 w 862"/>
                <a:gd name="T1" fmla="*/ 1291 h 1291"/>
                <a:gd name="T2" fmla="*/ 862 w 862"/>
                <a:gd name="T3" fmla="*/ 0 h 1291"/>
                <a:gd name="T4" fmla="*/ 0 w 862"/>
                <a:gd name="T5" fmla="*/ 0 h 1291"/>
                <a:gd name="T6" fmla="*/ 0 w 862"/>
                <a:gd name="T7" fmla="*/ 1291 h 1291"/>
                <a:gd name="T8" fmla="*/ 862 w 862"/>
                <a:gd name="T9" fmla="*/ 1291 h 1291"/>
                <a:gd name="T10" fmla="*/ 862 w 862"/>
                <a:gd name="T11" fmla="*/ 1291 h 1291"/>
                <a:gd name="T12" fmla="*/ 0 60000 65536"/>
                <a:gd name="T13" fmla="*/ 0 60000 65536"/>
                <a:gd name="T14" fmla="*/ 0 60000 65536"/>
                <a:gd name="T15" fmla="*/ 0 60000 65536"/>
                <a:gd name="T16" fmla="*/ 0 60000 65536"/>
                <a:gd name="T17" fmla="*/ 0 60000 65536"/>
                <a:gd name="T18" fmla="*/ 0 w 862"/>
                <a:gd name="T19" fmla="*/ 0 h 1291"/>
                <a:gd name="T20" fmla="*/ 862 w 862"/>
                <a:gd name="T21" fmla="*/ 1291 h 1291"/>
              </a:gdLst>
              <a:ahLst/>
              <a:cxnLst>
                <a:cxn ang="T12">
                  <a:pos x="T0" y="T1"/>
                </a:cxn>
                <a:cxn ang="T13">
                  <a:pos x="T2" y="T3"/>
                </a:cxn>
                <a:cxn ang="T14">
                  <a:pos x="T4" y="T5"/>
                </a:cxn>
                <a:cxn ang="T15">
                  <a:pos x="T6" y="T7"/>
                </a:cxn>
                <a:cxn ang="T16">
                  <a:pos x="T8" y="T9"/>
                </a:cxn>
                <a:cxn ang="T17">
                  <a:pos x="T10" y="T11"/>
                </a:cxn>
              </a:cxnLst>
              <a:rect l="T18" t="T19" r="T20" b="T21"/>
              <a:pathLst>
                <a:path w="862" h="1291">
                  <a:moveTo>
                    <a:pt x="862" y="1291"/>
                  </a:moveTo>
                  <a:lnTo>
                    <a:pt x="862" y="0"/>
                  </a:lnTo>
                  <a:lnTo>
                    <a:pt x="0" y="0"/>
                  </a:lnTo>
                  <a:lnTo>
                    <a:pt x="0" y="1291"/>
                  </a:lnTo>
                  <a:lnTo>
                    <a:pt x="862" y="1291"/>
                  </a:lnTo>
                  <a:close/>
                </a:path>
              </a:pathLst>
            </a:custGeom>
            <a:noFill/>
            <a:ln w="460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59" name="Line 7"/>
            <p:cNvSpPr>
              <a:spLocks noChangeShapeType="1"/>
            </p:cNvSpPr>
            <p:nvPr/>
          </p:nvSpPr>
          <p:spPr bwMode="auto">
            <a:xfrm>
              <a:off x="2811" y="2983"/>
              <a:ext cx="862"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0" name="Line 8"/>
            <p:cNvSpPr>
              <a:spLocks noChangeShapeType="1"/>
            </p:cNvSpPr>
            <p:nvPr/>
          </p:nvSpPr>
          <p:spPr bwMode="auto">
            <a:xfrm flipV="1">
              <a:off x="3189" y="2929"/>
              <a:ext cx="107" cy="10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1" name="Rectangle 9"/>
            <p:cNvSpPr>
              <a:spLocks noChangeArrowheads="1"/>
            </p:cNvSpPr>
            <p:nvPr/>
          </p:nvSpPr>
          <p:spPr bwMode="auto">
            <a:xfrm>
              <a:off x="3322" y="3029"/>
              <a:ext cx="107"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400" b="0">
                  <a:solidFill>
                    <a:srgbClr val="000000"/>
                  </a:solidFill>
                </a:rPr>
                <a:t>n</a:t>
              </a:r>
              <a:endParaRPr lang="en-US"/>
            </a:p>
          </p:txBody>
        </p:sp>
        <p:sp>
          <p:nvSpPr>
            <p:cNvPr id="23562" name="Line 10"/>
            <p:cNvSpPr>
              <a:spLocks noChangeShapeType="1"/>
            </p:cNvSpPr>
            <p:nvPr/>
          </p:nvSpPr>
          <p:spPr bwMode="auto">
            <a:xfrm>
              <a:off x="4536" y="2983"/>
              <a:ext cx="862"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3" name="Line 11"/>
            <p:cNvSpPr>
              <a:spLocks noChangeShapeType="1"/>
            </p:cNvSpPr>
            <p:nvPr/>
          </p:nvSpPr>
          <p:spPr bwMode="auto">
            <a:xfrm flipV="1">
              <a:off x="4913" y="2929"/>
              <a:ext cx="107" cy="10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4" name="Rectangle 12"/>
            <p:cNvSpPr>
              <a:spLocks noChangeArrowheads="1"/>
            </p:cNvSpPr>
            <p:nvPr/>
          </p:nvSpPr>
          <p:spPr bwMode="auto">
            <a:xfrm>
              <a:off x="5046" y="3029"/>
              <a:ext cx="160"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400" b="0">
                  <a:solidFill>
                    <a:srgbClr val="000000"/>
                  </a:solidFill>
                </a:rPr>
                <a:t>m</a:t>
              </a:r>
              <a:endParaRPr lang="en-US"/>
            </a:p>
          </p:txBody>
        </p:sp>
        <p:sp>
          <p:nvSpPr>
            <p:cNvPr id="23565" name="Rectangle 13"/>
            <p:cNvSpPr>
              <a:spLocks noChangeArrowheads="1"/>
            </p:cNvSpPr>
            <p:nvPr/>
          </p:nvSpPr>
          <p:spPr bwMode="auto">
            <a:xfrm>
              <a:off x="3755" y="2868"/>
              <a:ext cx="107"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400" b="0">
                  <a:solidFill>
                    <a:srgbClr val="000000"/>
                  </a:solidFill>
                </a:rPr>
                <a:t>a</a:t>
              </a:r>
              <a:endParaRPr lang="en-US"/>
            </a:p>
          </p:txBody>
        </p:sp>
        <p:sp>
          <p:nvSpPr>
            <p:cNvPr id="23566" name="Rectangle 14"/>
            <p:cNvSpPr>
              <a:spLocks noChangeArrowheads="1"/>
            </p:cNvSpPr>
            <p:nvPr/>
          </p:nvSpPr>
          <p:spPr bwMode="auto">
            <a:xfrm>
              <a:off x="5317" y="3328"/>
              <a:ext cx="9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100" b="0">
                  <a:solidFill>
                    <a:srgbClr val="000000"/>
                  </a:solidFill>
                </a:rPr>
                <a:t>n</a:t>
              </a:r>
              <a:endParaRPr lang="en-US"/>
            </a:p>
          </p:txBody>
        </p:sp>
        <p:sp>
          <p:nvSpPr>
            <p:cNvPr id="23567" name="Rectangle 15"/>
            <p:cNvSpPr>
              <a:spLocks noChangeArrowheads="1"/>
            </p:cNvSpPr>
            <p:nvPr/>
          </p:nvSpPr>
          <p:spPr bwMode="auto">
            <a:xfrm>
              <a:off x="4889" y="3410"/>
              <a:ext cx="160"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400" b="0">
                  <a:solidFill>
                    <a:srgbClr val="000000"/>
                  </a:solidFill>
                </a:rPr>
                <a:t>m</a:t>
              </a:r>
              <a:endParaRPr lang="en-US"/>
            </a:p>
          </p:txBody>
        </p:sp>
        <p:sp>
          <p:nvSpPr>
            <p:cNvPr id="23568" name="Rectangle 16"/>
            <p:cNvSpPr>
              <a:spLocks noChangeArrowheads="1"/>
            </p:cNvSpPr>
            <p:nvPr/>
          </p:nvSpPr>
          <p:spPr bwMode="auto">
            <a:xfrm>
              <a:off x="5237" y="3413"/>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400" b="0">
                  <a:solidFill>
                    <a:srgbClr val="000000"/>
                  </a:solidFill>
                  <a:latin typeface="Times New Roman" pitchFamily="18" charset="0"/>
                </a:rPr>
                <a:t>2</a:t>
              </a:r>
              <a:endParaRPr lang="en-US"/>
            </a:p>
          </p:txBody>
        </p:sp>
        <p:sp>
          <p:nvSpPr>
            <p:cNvPr id="23569" name="Rectangle 17"/>
            <p:cNvSpPr>
              <a:spLocks noChangeArrowheads="1"/>
            </p:cNvSpPr>
            <p:nvPr/>
          </p:nvSpPr>
          <p:spPr bwMode="auto">
            <a:xfrm>
              <a:off x="5100" y="3430"/>
              <a:ext cx="8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0"/>
                <a:t>≤</a:t>
              </a:r>
            </a:p>
          </p:txBody>
        </p:sp>
        <p:sp>
          <p:nvSpPr>
            <p:cNvPr id="23570" name="Rectangle 18"/>
            <p:cNvSpPr>
              <a:spLocks noChangeArrowheads="1"/>
            </p:cNvSpPr>
            <p:nvPr/>
          </p:nvSpPr>
          <p:spPr bwMode="auto">
            <a:xfrm>
              <a:off x="4391" y="2869"/>
              <a:ext cx="107"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400" b="0">
                  <a:solidFill>
                    <a:srgbClr val="000000"/>
                  </a:solidFill>
                </a:rPr>
                <a:t>b</a:t>
              </a:r>
              <a:endParaRPr lang="en-US"/>
            </a:p>
          </p:txBody>
        </p:sp>
        <p:sp>
          <p:nvSpPr>
            <p:cNvPr id="23571" name="Rectangle 19"/>
            <p:cNvSpPr>
              <a:spLocks noChangeArrowheads="1"/>
            </p:cNvSpPr>
            <p:nvPr/>
          </p:nvSpPr>
          <p:spPr bwMode="auto">
            <a:xfrm rot="5400000">
              <a:off x="3624" y="2830"/>
              <a:ext cx="968"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200" b="0" dirty="0">
                  <a:solidFill>
                    <a:srgbClr val="000000"/>
                  </a:solidFill>
                </a:rPr>
                <a:t>Decoder</a:t>
              </a:r>
              <a:endParaRPr lang="en-US" sz="2800" dirty="0"/>
            </a:p>
          </p:txBody>
        </p:sp>
      </p:grpSp>
      <p:sp>
        <p:nvSpPr>
          <p:cNvPr id="21" name="TextBox 20"/>
          <p:cNvSpPr txBox="1"/>
          <p:nvPr/>
        </p:nvSpPr>
        <p:spPr>
          <a:xfrm>
            <a:off x="6629400" y="6488668"/>
            <a:ext cx="1600200" cy="369332"/>
          </a:xfrm>
          <a:prstGeom prst="rect">
            <a:avLst/>
          </a:prstGeom>
          <a:noFill/>
        </p:spPr>
        <p:txBody>
          <a:bodyPr wrap="square" rtlCol="0">
            <a:spAutoFit/>
          </a:bodyPr>
          <a:lstStyle/>
          <a:p>
            <a:r>
              <a:rPr lang="en-US" dirty="0">
                <a:solidFill>
                  <a:schemeClr val="tx1">
                    <a:lumMod val="50000"/>
                    <a:lumOff val="50000"/>
                  </a:schemeClr>
                </a:solidFill>
              </a:rPr>
              <a:t>Text: Dally §8.2</a:t>
            </a:r>
          </a:p>
        </p:txBody>
      </p:sp>
      <p:sp>
        <p:nvSpPr>
          <p:cNvPr id="22" name="TextBox 21"/>
          <p:cNvSpPr txBox="1"/>
          <p:nvPr/>
        </p:nvSpPr>
        <p:spPr>
          <a:xfrm>
            <a:off x="360078" y="1585635"/>
            <a:ext cx="5083459" cy="3139321"/>
          </a:xfrm>
          <a:prstGeom prst="rect">
            <a:avLst/>
          </a:prstGeom>
          <a:noFill/>
        </p:spPr>
        <p:txBody>
          <a:bodyPr wrap="square" rtlCol="0">
            <a:spAutoFit/>
          </a:bodyPr>
          <a:lstStyle/>
          <a:p>
            <a:pPr>
              <a:spcBef>
                <a:spcPct val="0"/>
              </a:spcBef>
            </a:pPr>
            <a:r>
              <a:rPr lang="en-US" i="1" dirty="0">
                <a:solidFill>
                  <a:srgbClr val="008000"/>
                </a:solidFill>
                <a:latin typeface="Consolas" panose="020B0609020204030204" pitchFamily="49" charset="0"/>
                <a:cs typeface="Consolas" panose="020B0609020204030204" pitchFamily="49" charset="0"/>
              </a:rPr>
              <a:t>// a - binary input   (n bits wide)</a:t>
            </a:r>
          </a:p>
          <a:p>
            <a:pPr>
              <a:spcBef>
                <a:spcPct val="0"/>
              </a:spcBef>
            </a:pPr>
            <a:r>
              <a:rPr lang="en-US" i="1" dirty="0">
                <a:solidFill>
                  <a:srgbClr val="008000"/>
                </a:solidFill>
                <a:latin typeface="Consolas" panose="020B0609020204030204" pitchFamily="49" charset="0"/>
                <a:cs typeface="Consolas" panose="020B0609020204030204" pitchFamily="49" charset="0"/>
              </a:rPr>
              <a:t>// b - one hot output (m bits wide)</a:t>
            </a:r>
          </a:p>
          <a:p>
            <a:pPr>
              <a:spcBef>
                <a:spcPct val="0"/>
              </a:spcBef>
            </a:pPr>
            <a:r>
              <a:rPr lang="en-US" b="1" dirty="0">
                <a:solidFill>
                  <a:srgbClr val="C00000"/>
                </a:solidFill>
                <a:latin typeface="Consolas" panose="020B0609020204030204" pitchFamily="49" charset="0"/>
                <a:cs typeface="Consolas" panose="020B0609020204030204" pitchFamily="49" charset="0"/>
              </a:rPr>
              <a:t>module</a:t>
            </a:r>
            <a:r>
              <a:rPr lang="en-US" dirty="0">
                <a:solidFill>
                  <a:srgbClr val="C00000"/>
                </a:solidFill>
                <a:latin typeface="Consolas" panose="020B0609020204030204" pitchFamily="49" charset="0"/>
                <a:cs typeface="Consolas" panose="020B0609020204030204" pitchFamily="49" charset="0"/>
              </a:rPr>
              <a:t> </a:t>
            </a:r>
            <a:r>
              <a:rPr lang="en-US" dirty="0">
                <a:latin typeface="Consolas" panose="020B0609020204030204" pitchFamily="49" charset="0"/>
                <a:cs typeface="Consolas" panose="020B0609020204030204" pitchFamily="49" charset="0"/>
              </a:rPr>
              <a:t>Dec</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a</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b</a:t>
            </a:r>
            <a:r>
              <a:rPr lang="en-US" dirty="0">
                <a:solidFill>
                  <a:srgbClr val="0000FF"/>
                </a:solidFill>
                <a:latin typeface="Consolas" panose="020B0609020204030204" pitchFamily="49" charset="0"/>
                <a:cs typeface="Consolas" panose="020B0609020204030204" pitchFamily="49" charset="0"/>
              </a:rPr>
              <a:t>) ;</a:t>
            </a:r>
          </a:p>
          <a:p>
            <a:pPr>
              <a:spcBef>
                <a:spcPct val="0"/>
              </a:spcBef>
            </a:pPr>
            <a:r>
              <a:rPr lang="en-US" dirty="0">
                <a:latin typeface="Consolas" panose="020B0609020204030204" pitchFamily="49" charset="0"/>
                <a:cs typeface="Consolas" panose="020B0609020204030204" pitchFamily="49" charset="0"/>
              </a:rPr>
              <a:t>  </a:t>
            </a:r>
            <a:r>
              <a:rPr lang="en-US" b="1" dirty="0">
                <a:solidFill>
                  <a:srgbClr val="C00000"/>
                </a:solidFill>
                <a:latin typeface="Consolas" panose="020B0609020204030204" pitchFamily="49" charset="0"/>
                <a:cs typeface="Consolas" panose="020B0609020204030204" pitchFamily="49" charset="0"/>
              </a:rPr>
              <a:t>parameter</a:t>
            </a:r>
            <a:r>
              <a:rPr lang="en-US" dirty="0">
                <a:solidFill>
                  <a:srgbClr val="C00000"/>
                </a:solidFill>
                <a:latin typeface="Consolas" panose="020B0609020204030204" pitchFamily="49" charset="0"/>
                <a:cs typeface="Consolas" panose="020B0609020204030204" pitchFamily="49" charset="0"/>
              </a:rPr>
              <a:t> </a:t>
            </a:r>
            <a:r>
              <a:rPr lang="en-US" dirty="0">
                <a:latin typeface="Consolas" panose="020B0609020204030204" pitchFamily="49" charset="0"/>
                <a:cs typeface="Consolas" panose="020B0609020204030204" pitchFamily="49" charset="0"/>
              </a:rPr>
              <a:t>n</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2</a:t>
            </a:r>
            <a:r>
              <a:rPr lang="en-US" dirty="0">
                <a:latin typeface="Consolas" panose="020B0609020204030204" pitchFamily="49" charset="0"/>
                <a:cs typeface="Consolas" panose="020B0609020204030204" pitchFamily="49" charset="0"/>
              </a:rPr>
              <a:t> </a:t>
            </a:r>
            <a:r>
              <a:rPr lang="en-US" dirty="0">
                <a:solidFill>
                  <a:srgbClr val="0000FF"/>
                </a:solidFill>
                <a:latin typeface="Consolas" panose="020B0609020204030204" pitchFamily="49" charset="0"/>
                <a:cs typeface="Consolas" panose="020B0609020204030204" pitchFamily="49" charset="0"/>
              </a:rPr>
              <a:t>;</a:t>
            </a:r>
          </a:p>
          <a:p>
            <a:pPr>
              <a:spcBef>
                <a:spcPct val="0"/>
              </a:spcBef>
            </a:pPr>
            <a:r>
              <a:rPr lang="en-US" dirty="0">
                <a:latin typeface="Consolas" panose="020B0609020204030204" pitchFamily="49" charset="0"/>
                <a:cs typeface="Consolas" panose="020B0609020204030204" pitchFamily="49" charset="0"/>
              </a:rPr>
              <a:t>  </a:t>
            </a:r>
            <a:r>
              <a:rPr lang="en-US" b="1" dirty="0">
                <a:solidFill>
                  <a:srgbClr val="C00000"/>
                </a:solidFill>
                <a:latin typeface="Consolas" panose="020B0609020204030204" pitchFamily="49" charset="0"/>
                <a:cs typeface="Consolas" panose="020B0609020204030204" pitchFamily="49" charset="0"/>
              </a:rPr>
              <a:t>parameter</a:t>
            </a:r>
            <a:r>
              <a:rPr lang="en-US" dirty="0">
                <a:solidFill>
                  <a:srgbClr val="C00000"/>
                </a:solidFill>
                <a:latin typeface="Consolas" panose="020B0609020204030204" pitchFamily="49" charset="0"/>
                <a:cs typeface="Consolas" panose="020B0609020204030204" pitchFamily="49" charset="0"/>
              </a:rPr>
              <a:t> </a:t>
            </a:r>
            <a:r>
              <a:rPr lang="en-US" dirty="0">
                <a:latin typeface="Consolas" panose="020B0609020204030204" pitchFamily="49" charset="0"/>
                <a:cs typeface="Consolas" panose="020B0609020204030204" pitchFamily="49" charset="0"/>
              </a:rPr>
              <a:t>m</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4</a:t>
            </a:r>
            <a:r>
              <a:rPr lang="en-US" dirty="0">
                <a:latin typeface="Consolas" panose="020B0609020204030204" pitchFamily="49" charset="0"/>
                <a:cs typeface="Consolas" panose="020B0609020204030204" pitchFamily="49" charset="0"/>
              </a:rPr>
              <a:t> </a:t>
            </a:r>
            <a:r>
              <a:rPr lang="en-US" dirty="0">
                <a:solidFill>
                  <a:srgbClr val="0000FF"/>
                </a:solidFill>
                <a:latin typeface="Consolas" panose="020B0609020204030204" pitchFamily="49" charset="0"/>
                <a:cs typeface="Consolas" panose="020B0609020204030204" pitchFamily="49" charset="0"/>
              </a:rPr>
              <a:t>;</a:t>
            </a:r>
          </a:p>
          <a:p>
            <a:pPr>
              <a:spcBef>
                <a:spcPct val="0"/>
              </a:spcBef>
            </a:pPr>
            <a:endParaRPr lang="en-US" dirty="0">
              <a:latin typeface="Consolas" panose="020B0609020204030204" pitchFamily="49" charset="0"/>
              <a:cs typeface="Consolas" panose="020B0609020204030204" pitchFamily="49" charset="0"/>
            </a:endParaRPr>
          </a:p>
          <a:p>
            <a:pPr>
              <a:spcBef>
                <a:spcPct val="0"/>
              </a:spcBef>
            </a:pPr>
            <a:r>
              <a:rPr lang="en-US" dirty="0">
                <a:latin typeface="Consolas" panose="020B0609020204030204" pitchFamily="49" charset="0"/>
                <a:cs typeface="Consolas" panose="020B0609020204030204" pitchFamily="49" charset="0"/>
              </a:rPr>
              <a:t>  </a:t>
            </a:r>
            <a:r>
              <a:rPr lang="en-US" b="1" dirty="0">
                <a:solidFill>
                  <a:srgbClr val="C00000"/>
                </a:solidFill>
                <a:latin typeface="Consolas" panose="020B0609020204030204" pitchFamily="49" charset="0"/>
                <a:cs typeface="Consolas" panose="020B0609020204030204" pitchFamily="49" charset="0"/>
              </a:rPr>
              <a:t>input</a:t>
            </a:r>
            <a:r>
              <a:rPr lang="en-US" dirty="0">
                <a:latin typeface="Consolas" panose="020B0609020204030204" pitchFamily="49" charset="0"/>
                <a:cs typeface="Consolas" panose="020B0609020204030204" pitchFamily="49" charset="0"/>
              </a:rPr>
              <a:t>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n</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1</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0</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 </a:t>
            </a:r>
            <a:r>
              <a:rPr lang="en-US" dirty="0">
                <a:solidFill>
                  <a:srgbClr val="0000FF"/>
                </a:solidFill>
                <a:latin typeface="Consolas" panose="020B0609020204030204" pitchFamily="49" charset="0"/>
                <a:cs typeface="Consolas" panose="020B0609020204030204" pitchFamily="49" charset="0"/>
              </a:rPr>
              <a:t>;</a:t>
            </a:r>
          </a:p>
          <a:p>
            <a:pPr>
              <a:spcBef>
                <a:spcPct val="0"/>
              </a:spcBef>
            </a:pPr>
            <a:r>
              <a:rPr lang="en-US" dirty="0">
                <a:latin typeface="Consolas" panose="020B0609020204030204" pitchFamily="49" charset="0"/>
                <a:cs typeface="Consolas" panose="020B0609020204030204" pitchFamily="49" charset="0"/>
              </a:rPr>
              <a:t>  </a:t>
            </a:r>
            <a:r>
              <a:rPr lang="en-US" b="1" dirty="0">
                <a:solidFill>
                  <a:srgbClr val="C00000"/>
                </a:solidFill>
                <a:latin typeface="Consolas" panose="020B0609020204030204" pitchFamily="49" charset="0"/>
                <a:cs typeface="Consolas" panose="020B0609020204030204" pitchFamily="49" charset="0"/>
              </a:rPr>
              <a:t>output</a:t>
            </a:r>
            <a:r>
              <a:rPr lang="en-US" dirty="0">
                <a:solidFill>
                  <a:srgbClr val="C00000"/>
                </a:solidFill>
                <a:latin typeface="Consolas" panose="020B0609020204030204" pitchFamily="49" charset="0"/>
                <a:cs typeface="Consolas" panose="020B0609020204030204" pitchFamily="49" charset="0"/>
              </a:rPr>
              <a:t>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m</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1</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0</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b </a:t>
            </a:r>
            <a:r>
              <a:rPr lang="en-US" dirty="0">
                <a:solidFill>
                  <a:srgbClr val="0000FF"/>
                </a:solidFill>
                <a:latin typeface="Consolas" panose="020B0609020204030204" pitchFamily="49" charset="0"/>
                <a:cs typeface="Consolas" panose="020B0609020204030204" pitchFamily="49" charset="0"/>
              </a:rPr>
              <a:t>;</a:t>
            </a:r>
          </a:p>
          <a:p>
            <a:pPr>
              <a:spcBef>
                <a:spcPct val="0"/>
              </a:spcBef>
            </a:pPr>
            <a:endParaRPr lang="en-US" dirty="0">
              <a:latin typeface="Consolas" panose="020B0609020204030204" pitchFamily="49" charset="0"/>
              <a:cs typeface="Consolas" panose="020B0609020204030204" pitchFamily="49" charset="0"/>
            </a:endParaRPr>
          </a:p>
          <a:p>
            <a:pPr>
              <a:spcBef>
                <a:spcPct val="0"/>
              </a:spcBef>
            </a:pPr>
            <a:r>
              <a:rPr lang="en-US" dirty="0">
                <a:latin typeface="Consolas" panose="020B0609020204030204" pitchFamily="49" charset="0"/>
                <a:cs typeface="Consolas" panose="020B0609020204030204" pitchFamily="49" charset="0"/>
              </a:rPr>
              <a:t>  </a:t>
            </a:r>
            <a:r>
              <a:rPr lang="en-US" b="1" dirty="0">
                <a:solidFill>
                  <a:srgbClr val="C00000"/>
                </a:solidFill>
                <a:latin typeface="Consolas" panose="020B0609020204030204" pitchFamily="49" charset="0"/>
                <a:cs typeface="Consolas" panose="020B0609020204030204" pitchFamily="49" charset="0"/>
              </a:rPr>
              <a:t>wire</a:t>
            </a:r>
            <a:r>
              <a:rPr lang="en-US" dirty="0">
                <a:solidFill>
                  <a:srgbClr val="C00000"/>
                </a:solidFill>
                <a:latin typeface="Consolas" panose="020B0609020204030204" pitchFamily="49" charset="0"/>
                <a:cs typeface="Consolas" panose="020B0609020204030204" pitchFamily="49" charset="0"/>
              </a:rPr>
              <a:t>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m</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1</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0</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b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7030A0"/>
                </a:solidFill>
                <a:latin typeface="Consolas" panose="020B0609020204030204" pitchFamily="49" charset="0"/>
                <a:cs typeface="Consolas" panose="020B0609020204030204" pitchFamily="49" charset="0"/>
              </a:rPr>
              <a:t>1 </a:t>
            </a:r>
            <a:r>
              <a:rPr lang="en-US" dirty="0">
                <a:solidFill>
                  <a:srgbClr val="0000FF"/>
                </a:solidFill>
                <a:latin typeface="Consolas" panose="020B0609020204030204" pitchFamily="49" charset="0"/>
                <a:cs typeface="Consolas" panose="020B0609020204030204" pitchFamily="49" charset="0"/>
              </a:rPr>
              <a:t>&lt;&lt; </a:t>
            </a:r>
            <a:r>
              <a:rPr lang="en-US" dirty="0">
                <a:latin typeface="Consolas" panose="020B0609020204030204" pitchFamily="49" charset="0"/>
                <a:cs typeface="Consolas" panose="020B0609020204030204" pitchFamily="49" charset="0"/>
              </a:rPr>
              <a:t>a </a:t>
            </a:r>
            <a:r>
              <a:rPr lang="en-US" dirty="0">
                <a:solidFill>
                  <a:srgbClr val="0000FF"/>
                </a:solidFill>
                <a:latin typeface="Consolas" panose="020B0609020204030204" pitchFamily="49" charset="0"/>
                <a:cs typeface="Consolas" panose="020B0609020204030204" pitchFamily="49" charset="0"/>
              </a:rPr>
              <a:t>;</a:t>
            </a:r>
          </a:p>
          <a:p>
            <a:pPr>
              <a:spcBef>
                <a:spcPct val="0"/>
              </a:spcBef>
            </a:pPr>
            <a:r>
              <a:rPr lang="en-US" b="1" dirty="0" err="1">
                <a:solidFill>
                  <a:srgbClr val="C00000"/>
                </a:solidFill>
                <a:latin typeface="Consolas" panose="020B0609020204030204" pitchFamily="49" charset="0"/>
                <a:cs typeface="Consolas" panose="020B0609020204030204" pitchFamily="49" charset="0"/>
              </a:rPr>
              <a:t>endmodule</a:t>
            </a:r>
            <a:endParaRPr lang="en-US" b="1" dirty="0">
              <a:solidFill>
                <a:srgbClr val="C00000"/>
              </a:solidFill>
              <a:latin typeface="Consolas" panose="020B0609020204030204" pitchFamily="49" charset="0"/>
              <a:cs typeface="Consolas" panose="020B0609020204030204" pitchFamily="49" charset="0"/>
            </a:endParaRPr>
          </a:p>
        </p:txBody>
      </p:sp>
      <p:sp>
        <p:nvSpPr>
          <p:cNvPr id="28" name="TextBox 27"/>
          <p:cNvSpPr txBox="1"/>
          <p:nvPr/>
        </p:nvSpPr>
        <p:spPr>
          <a:xfrm>
            <a:off x="533960" y="4970067"/>
            <a:ext cx="5993840" cy="584775"/>
          </a:xfrm>
          <a:prstGeom prst="rect">
            <a:avLst/>
          </a:prstGeom>
          <a:noFill/>
        </p:spPr>
        <p:txBody>
          <a:bodyPr wrap="square" rtlCol="0">
            <a:spAutoFit/>
          </a:bodyPr>
          <a:lstStyle/>
          <a:p>
            <a:r>
              <a:rPr lang="en-US" sz="3200" dirty="0">
                <a:solidFill>
                  <a:srgbClr val="FF0000"/>
                </a:solidFill>
              </a:rPr>
              <a:t>What if we want a 3-&gt;8 decoder?</a:t>
            </a:r>
          </a:p>
        </p:txBody>
      </p:sp>
      <p:grpSp>
        <p:nvGrpSpPr>
          <p:cNvPr id="29" name="Group 28"/>
          <p:cNvGrpSpPr/>
          <p:nvPr/>
        </p:nvGrpSpPr>
        <p:grpSpPr>
          <a:xfrm>
            <a:off x="473074" y="5517466"/>
            <a:ext cx="4557713" cy="1214921"/>
            <a:chOff x="76200" y="5121512"/>
            <a:chExt cx="5715000" cy="1214921"/>
          </a:xfrm>
        </p:grpSpPr>
        <p:sp>
          <p:nvSpPr>
            <p:cNvPr id="30" name="Rectangle 29"/>
            <p:cNvSpPr/>
            <p:nvPr/>
          </p:nvSpPr>
          <p:spPr>
            <a:xfrm>
              <a:off x="76200" y="5121513"/>
              <a:ext cx="5715000" cy="1214920"/>
            </a:xfrm>
            <a:prstGeom prst="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p:cNvGrpSpPr/>
            <p:nvPr/>
          </p:nvGrpSpPr>
          <p:grpSpPr>
            <a:xfrm>
              <a:off x="253181" y="5121512"/>
              <a:ext cx="5344440" cy="1006743"/>
              <a:chOff x="253181" y="5121512"/>
              <a:chExt cx="5344440" cy="1006743"/>
            </a:xfrm>
          </p:grpSpPr>
          <p:sp>
            <p:nvSpPr>
              <p:cNvPr id="32" name="Rectangle 31"/>
              <p:cNvSpPr/>
              <p:nvPr/>
            </p:nvSpPr>
            <p:spPr>
              <a:xfrm>
                <a:off x="528022" y="5758923"/>
                <a:ext cx="2844048" cy="369332"/>
              </a:xfrm>
              <a:prstGeom prst="rect">
                <a:avLst/>
              </a:prstGeom>
            </p:spPr>
            <p:txBody>
              <a:bodyPr wrap="none">
                <a:spAutoFit/>
              </a:bodyPr>
              <a:lstStyle/>
              <a:p>
                <a:r>
                  <a:rPr lang="en-US" dirty="0">
                    <a:latin typeface="Consolas" panose="020B0609020204030204" pitchFamily="49" charset="0"/>
                    <a:cs typeface="Consolas" panose="020B0609020204030204" pitchFamily="49" charset="0"/>
                  </a:rPr>
                  <a:t>Dec #(3,8) U1</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a</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b</a:t>
                </a:r>
                <a:r>
                  <a:rPr lang="en-US" dirty="0">
                    <a:solidFill>
                      <a:srgbClr val="0000FF"/>
                    </a:solidFill>
                    <a:latin typeface="Consolas" panose="020B0609020204030204" pitchFamily="49" charset="0"/>
                    <a:cs typeface="Consolas" panose="020B0609020204030204" pitchFamily="49" charset="0"/>
                  </a:rPr>
                  <a:t>) ;</a:t>
                </a:r>
              </a:p>
            </p:txBody>
          </p:sp>
          <p:sp>
            <p:nvSpPr>
              <p:cNvPr id="33" name="TextBox 32"/>
              <p:cNvSpPr txBox="1"/>
              <p:nvPr/>
            </p:nvSpPr>
            <p:spPr>
              <a:xfrm>
                <a:off x="253181" y="5121512"/>
                <a:ext cx="5344440" cy="461665"/>
              </a:xfrm>
              <a:prstGeom prst="rect">
                <a:avLst/>
              </a:prstGeom>
              <a:noFill/>
            </p:spPr>
            <p:txBody>
              <a:bodyPr wrap="none" rtlCol="0">
                <a:spAutoFit/>
              </a:bodyPr>
              <a:lstStyle/>
              <a:p>
                <a:r>
                  <a:rPr lang="en-US" sz="2400" dirty="0"/>
                  <a:t>Instantiate a 3-&gt;8 decoder using:</a:t>
                </a:r>
              </a:p>
            </p:txBody>
          </p:sp>
        </p:grpSp>
      </p:grpSp>
      <p:sp>
        <p:nvSpPr>
          <p:cNvPr id="3" name="Slide Number Placeholder 2"/>
          <p:cNvSpPr>
            <a:spLocks noGrp="1"/>
          </p:cNvSpPr>
          <p:nvPr>
            <p:ph type="sldNum" sz="quarter" idx="12"/>
          </p:nvPr>
        </p:nvSpPr>
        <p:spPr/>
        <p:txBody>
          <a:bodyPr/>
          <a:lstStyle/>
          <a:p>
            <a:fld id="{94A44075-CB16-5A4C-A36B-DC972FDB6AB8}" type="slidenum">
              <a:rPr lang="en-US" smtClean="0"/>
              <a:t>86</a:t>
            </a:fld>
            <a:endParaRPr lang="en-US"/>
          </a:p>
        </p:txBody>
      </p:sp>
      <p:sp>
        <p:nvSpPr>
          <p:cNvPr id="4" name="Footer Placeholder 3">
            <a:extLst>
              <a:ext uri="{FF2B5EF4-FFF2-40B4-BE49-F238E27FC236}">
                <a16:creationId xmlns:a16="http://schemas.microsoft.com/office/drawing/2014/main" id="{3E4BC2D7-C9FE-47A7-8E9E-06172CF05BF2}"/>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49544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ChangeArrowheads="1"/>
          </p:cNvSpPr>
          <p:nvPr/>
        </p:nvSpPr>
        <p:spPr bwMode="auto">
          <a:xfrm>
            <a:off x="0" y="9683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endParaRPr lang="en-US" sz="1800">
              <a:latin typeface="Courier New" pitchFamily="49" charset="0"/>
            </a:endParaRPr>
          </a:p>
        </p:txBody>
      </p:sp>
      <p:sp>
        <p:nvSpPr>
          <p:cNvPr id="25605" name="Rectangle 5"/>
          <p:cNvSpPr>
            <a:spLocks noGrp="1" noChangeArrowheads="1"/>
          </p:cNvSpPr>
          <p:nvPr>
            <p:ph type="title"/>
          </p:nvPr>
        </p:nvSpPr>
        <p:spPr>
          <a:xfrm>
            <a:off x="0" y="0"/>
            <a:ext cx="9144000" cy="1143000"/>
          </a:xfrm>
        </p:spPr>
        <p:txBody>
          <a:bodyPr>
            <a:noAutofit/>
          </a:bodyPr>
          <a:lstStyle/>
          <a:p>
            <a:r>
              <a:rPr lang="en-US" sz="3600" dirty="0">
                <a:ea typeface="ＭＳ Ｐゴシック" pitchFamily="34" charset="-128"/>
              </a:rPr>
              <a:t>Example: Implement an arbitrary logic function with a decoder -- e.g., prime number function</a:t>
            </a:r>
          </a:p>
        </p:txBody>
      </p:sp>
      <p:sp>
        <p:nvSpPr>
          <p:cNvPr id="65" name="TextBox 64"/>
          <p:cNvSpPr txBox="1"/>
          <p:nvPr/>
        </p:nvSpPr>
        <p:spPr>
          <a:xfrm>
            <a:off x="366071" y="4150142"/>
            <a:ext cx="7529625" cy="2533899"/>
          </a:xfrm>
          <a:prstGeom prst="rect">
            <a:avLst/>
          </a:prstGeom>
          <a:noFill/>
        </p:spPr>
        <p:txBody>
          <a:bodyPr wrap="none" rtlCol="0">
            <a:spAutoFit/>
          </a:bodyPr>
          <a:lstStyle/>
          <a:p>
            <a:pPr>
              <a:lnSpc>
                <a:spcPct val="80000"/>
              </a:lnSpc>
              <a:spcBef>
                <a:spcPct val="0"/>
              </a:spcBef>
            </a:pPr>
            <a:r>
              <a:rPr lang="en-US" b="1" dirty="0">
                <a:solidFill>
                  <a:srgbClr val="C00000"/>
                </a:solidFill>
                <a:latin typeface="Consolas" panose="020B0609020204030204" pitchFamily="49" charset="0"/>
                <a:cs typeface="Consolas" panose="020B0609020204030204" pitchFamily="49" charset="0"/>
              </a:rPr>
              <a:t>module</a:t>
            </a:r>
            <a:r>
              <a:rPr lang="en-US" dirty="0">
                <a:solidFill>
                  <a:srgbClr val="C00000"/>
                </a:solidFill>
                <a:latin typeface="Consolas" panose="020B0609020204030204" pitchFamily="49" charset="0"/>
                <a:cs typeface="Consolas" panose="020B0609020204030204" pitchFamily="49" charset="0"/>
              </a:rPr>
              <a:t> </a:t>
            </a:r>
            <a:r>
              <a:rPr lang="en-US" dirty="0">
                <a:latin typeface="Consolas" panose="020B0609020204030204" pitchFamily="49" charset="0"/>
                <a:cs typeface="Consolas" panose="020B0609020204030204" pitchFamily="49" charset="0"/>
              </a:rPr>
              <a:t>Primed</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in</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isprime</a:t>
            </a:r>
            <a:r>
              <a:rPr lang="en-US" dirty="0">
                <a:solidFill>
                  <a:srgbClr val="0000FF"/>
                </a:solidFill>
                <a:latin typeface="Consolas" panose="020B0609020204030204" pitchFamily="49" charset="0"/>
                <a:cs typeface="Consolas" panose="020B0609020204030204" pitchFamily="49" charset="0"/>
              </a:rPr>
              <a:t>) ;</a:t>
            </a:r>
          </a:p>
          <a:p>
            <a:pPr>
              <a:lnSpc>
                <a:spcPct val="80000"/>
              </a:lnSpc>
              <a:spcBef>
                <a:spcPct val="0"/>
              </a:spcBef>
            </a:pPr>
            <a:r>
              <a:rPr lang="en-US" dirty="0">
                <a:latin typeface="Consolas" panose="020B0609020204030204" pitchFamily="49" charset="0"/>
                <a:cs typeface="Consolas" panose="020B0609020204030204" pitchFamily="49" charset="0"/>
              </a:rPr>
              <a:t>  </a:t>
            </a:r>
            <a:r>
              <a:rPr lang="en-US" b="1" dirty="0">
                <a:solidFill>
                  <a:srgbClr val="C00000"/>
                </a:solidFill>
                <a:latin typeface="Consolas" panose="020B0609020204030204" pitchFamily="49" charset="0"/>
                <a:cs typeface="Consolas" panose="020B0609020204030204" pitchFamily="49" charset="0"/>
              </a:rPr>
              <a:t>input</a:t>
            </a:r>
            <a:r>
              <a:rPr lang="en-US" dirty="0">
                <a:solidFill>
                  <a:srgbClr val="C00000"/>
                </a:solidFill>
                <a:latin typeface="Consolas" panose="020B0609020204030204" pitchFamily="49" charset="0"/>
                <a:cs typeface="Consolas" panose="020B0609020204030204" pitchFamily="49" charset="0"/>
              </a:rPr>
              <a:t> </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2</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0</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in </a:t>
            </a:r>
            <a:r>
              <a:rPr lang="en-US" dirty="0">
                <a:solidFill>
                  <a:srgbClr val="0000FF"/>
                </a:solidFill>
                <a:latin typeface="Consolas" panose="020B0609020204030204" pitchFamily="49" charset="0"/>
                <a:cs typeface="Consolas" panose="020B0609020204030204" pitchFamily="49" charset="0"/>
              </a:rPr>
              <a:t>;</a:t>
            </a:r>
          </a:p>
          <a:p>
            <a:pPr>
              <a:lnSpc>
                <a:spcPct val="80000"/>
              </a:lnSpc>
              <a:spcBef>
                <a:spcPct val="0"/>
              </a:spcBef>
            </a:pPr>
            <a:r>
              <a:rPr lang="en-US" dirty="0">
                <a:latin typeface="Consolas" panose="020B0609020204030204" pitchFamily="49" charset="0"/>
                <a:cs typeface="Consolas" panose="020B0609020204030204" pitchFamily="49" charset="0"/>
              </a:rPr>
              <a:t>  </a:t>
            </a:r>
            <a:r>
              <a:rPr lang="en-US" b="1" dirty="0">
                <a:solidFill>
                  <a:srgbClr val="C00000"/>
                </a:solidFill>
                <a:latin typeface="Consolas" panose="020B0609020204030204" pitchFamily="49" charset="0"/>
                <a:cs typeface="Consolas" panose="020B0609020204030204" pitchFamily="49" charset="0"/>
              </a:rPr>
              <a:t>output</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isprime</a:t>
            </a:r>
            <a:r>
              <a:rPr lang="en-US" dirty="0">
                <a:latin typeface="Consolas" panose="020B0609020204030204" pitchFamily="49" charset="0"/>
                <a:cs typeface="Consolas" panose="020B0609020204030204" pitchFamily="49" charset="0"/>
              </a:rPr>
              <a:t> </a:t>
            </a:r>
            <a:r>
              <a:rPr lang="en-US" dirty="0">
                <a:solidFill>
                  <a:srgbClr val="0000FF"/>
                </a:solidFill>
                <a:latin typeface="Consolas" panose="020B0609020204030204" pitchFamily="49" charset="0"/>
                <a:cs typeface="Consolas" panose="020B0609020204030204" pitchFamily="49" charset="0"/>
              </a:rPr>
              <a:t>;</a:t>
            </a:r>
          </a:p>
          <a:p>
            <a:pPr>
              <a:lnSpc>
                <a:spcPct val="80000"/>
              </a:lnSpc>
              <a:spcBef>
                <a:spcPct val="0"/>
              </a:spcBef>
            </a:pPr>
            <a:r>
              <a:rPr lang="en-US" dirty="0">
                <a:latin typeface="Consolas" panose="020B0609020204030204" pitchFamily="49" charset="0"/>
                <a:cs typeface="Consolas" panose="020B0609020204030204" pitchFamily="49" charset="0"/>
              </a:rPr>
              <a:t>  </a:t>
            </a:r>
            <a:r>
              <a:rPr lang="en-US" b="1" dirty="0">
                <a:solidFill>
                  <a:srgbClr val="C00000"/>
                </a:solidFill>
                <a:latin typeface="Consolas" panose="020B0609020204030204" pitchFamily="49" charset="0"/>
                <a:cs typeface="Consolas" panose="020B0609020204030204" pitchFamily="49" charset="0"/>
              </a:rPr>
              <a:t>wire</a:t>
            </a:r>
            <a:r>
              <a:rPr lang="en-US" dirty="0">
                <a:latin typeface="Consolas" panose="020B0609020204030204" pitchFamily="49" charset="0"/>
                <a:cs typeface="Consolas" panose="020B0609020204030204" pitchFamily="49" charset="0"/>
              </a:rPr>
              <a:t>  </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7</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0</a:t>
            </a:r>
            <a:r>
              <a:rPr lang="en-US" dirty="0">
                <a:latin typeface="Consolas" panose="020B0609020204030204" pitchFamily="49" charset="0"/>
                <a:cs typeface="Consolas" panose="020B0609020204030204" pitchFamily="49" charset="0"/>
              </a:rPr>
              <a:t>] b </a:t>
            </a:r>
            <a:r>
              <a:rPr lang="en-US" dirty="0">
                <a:solidFill>
                  <a:srgbClr val="0000FF"/>
                </a:solidFill>
                <a:latin typeface="Consolas" panose="020B0609020204030204" pitchFamily="49" charset="0"/>
                <a:cs typeface="Consolas" panose="020B0609020204030204" pitchFamily="49" charset="0"/>
              </a:rPr>
              <a:t>;</a:t>
            </a:r>
          </a:p>
          <a:p>
            <a:pPr>
              <a:lnSpc>
                <a:spcPct val="80000"/>
              </a:lnSpc>
              <a:spcBef>
                <a:spcPct val="0"/>
              </a:spcBef>
            </a:pPr>
            <a:endParaRPr lang="en-US" dirty="0">
              <a:latin typeface="Consolas" panose="020B0609020204030204" pitchFamily="49" charset="0"/>
              <a:cs typeface="Consolas" panose="020B0609020204030204" pitchFamily="49" charset="0"/>
            </a:endParaRPr>
          </a:p>
          <a:p>
            <a:pPr>
              <a:lnSpc>
                <a:spcPct val="80000"/>
              </a:lnSpc>
              <a:spcBef>
                <a:spcPct val="0"/>
              </a:spcBef>
            </a:pPr>
            <a:r>
              <a:rPr lang="en-US" dirty="0">
                <a:latin typeface="Consolas" panose="020B0609020204030204" pitchFamily="49" charset="0"/>
                <a:cs typeface="Consolas" panose="020B0609020204030204" pitchFamily="49" charset="0"/>
              </a:rPr>
              <a:t>  </a:t>
            </a:r>
            <a:r>
              <a:rPr lang="en-US" i="1" dirty="0">
                <a:solidFill>
                  <a:srgbClr val="008000"/>
                </a:solidFill>
                <a:latin typeface="Consolas" panose="020B0609020204030204" pitchFamily="49" charset="0"/>
                <a:cs typeface="Consolas" panose="020B0609020204030204" pitchFamily="49" charset="0"/>
              </a:rPr>
              <a:t>// compute the output as the OR of the required </a:t>
            </a:r>
            <a:r>
              <a:rPr lang="en-US" i="1" dirty="0" err="1">
                <a:solidFill>
                  <a:srgbClr val="008000"/>
                </a:solidFill>
                <a:latin typeface="Consolas" panose="020B0609020204030204" pitchFamily="49" charset="0"/>
                <a:cs typeface="Consolas" panose="020B0609020204030204" pitchFamily="49" charset="0"/>
              </a:rPr>
              <a:t>minterms</a:t>
            </a:r>
            <a:endParaRPr lang="en-US" i="1" dirty="0">
              <a:solidFill>
                <a:srgbClr val="008000"/>
              </a:solidFill>
              <a:latin typeface="Consolas" panose="020B0609020204030204" pitchFamily="49" charset="0"/>
              <a:cs typeface="Consolas" panose="020B0609020204030204" pitchFamily="49" charset="0"/>
            </a:endParaRPr>
          </a:p>
          <a:p>
            <a:pPr>
              <a:lnSpc>
                <a:spcPct val="80000"/>
              </a:lnSpc>
              <a:spcBef>
                <a:spcPct val="0"/>
              </a:spcBef>
            </a:pPr>
            <a:r>
              <a:rPr lang="en-US" dirty="0">
                <a:latin typeface="Consolas" panose="020B0609020204030204" pitchFamily="49" charset="0"/>
                <a:cs typeface="Consolas" panose="020B0609020204030204" pitchFamily="49" charset="0"/>
              </a:rPr>
              <a:t>  </a:t>
            </a:r>
            <a:r>
              <a:rPr lang="en-US" b="1" dirty="0">
                <a:solidFill>
                  <a:srgbClr val="C00000"/>
                </a:solidFill>
                <a:latin typeface="Consolas" panose="020B0609020204030204" pitchFamily="49" charset="0"/>
                <a:cs typeface="Consolas" panose="020B0609020204030204" pitchFamily="49" charset="0"/>
              </a:rPr>
              <a:t>wire</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isprime</a:t>
            </a:r>
            <a:r>
              <a:rPr lang="en-US" dirty="0">
                <a:latin typeface="Consolas" panose="020B0609020204030204" pitchFamily="49" charset="0"/>
                <a:cs typeface="Consolas" panose="020B0609020204030204" pitchFamily="49" charset="0"/>
              </a:rPr>
              <a:t>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b</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1</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b</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2</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b</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3</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b</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5</a:t>
            </a:r>
            <a:r>
              <a:rPr lang="en-US" dirty="0">
                <a:solidFill>
                  <a:srgbClr val="0000FF"/>
                </a:solidFill>
                <a:latin typeface="Consolas" panose="020B0609020204030204" pitchFamily="49" charset="0"/>
                <a:cs typeface="Consolas" panose="020B0609020204030204" pitchFamily="49" charset="0"/>
              </a:rPr>
              <a:t>] |</a:t>
            </a:r>
            <a:r>
              <a:rPr lang="en-US" dirty="0">
                <a:latin typeface="Consolas" panose="020B0609020204030204" pitchFamily="49" charset="0"/>
                <a:cs typeface="Consolas" panose="020B0609020204030204" pitchFamily="49" charset="0"/>
              </a:rPr>
              <a:t> b</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7</a:t>
            </a:r>
            <a:r>
              <a:rPr lang="en-US" dirty="0">
                <a:solidFill>
                  <a:srgbClr val="0000FF"/>
                </a:solidFill>
                <a:latin typeface="Consolas" panose="020B0609020204030204" pitchFamily="49" charset="0"/>
                <a:cs typeface="Consolas" panose="020B0609020204030204" pitchFamily="49" charset="0"/>
              </a:rPr>
              <a:t>] ;</a:t>
            </a:r>
          </a:p>
          <a:p>
            <a:pPr>
              <a:lnSpc>
                <a:spcPct val="80000"/>
              </a:lnSpc>
              <a:spcBef>
                <a:spcPct val="0"/>
              </a:spcBef>
            </a:pPr>
            <a:endParaRPr lang="en-US" dirty="0">
              <a:latin typeface="Consolas" panose="020B0609020204030204" pitchFamily="49" charset="0"/>
              <a:cs typeface="Consolas" panose="020B0609020204030204" pitchFamily="49" charset="0"/>
            </a:endParaRPr>
          </a:p>
          <a:p>
            <a:pPr>
              <a:lnSpc>
                <a:spcPct val="80000"/>
              </a:lnSpc>
              <a:spcBef>
                <a:spcPct val="0"/>
              </a:spcBef>
            </a:pPr>
            <a:r>
              <a:rPr lang="en-US" dirty="0">
                <a:latin typeface="Consolas" panose="020B0609020204030204" pitchFamily="49" charset="0"/>
                <a:cs typeface="Consolas" panose="020B0609020204030204" pitchFamily="49" charset="0"/>
              </a:rPr>
              <a:t>  </a:t>
            </a:r>
            <a:r>
              <a:rPr lang="en-US" i="1" dirty="0">
                <a:solidFill>
                  <a:srgbClr val="008000"/>
                </a:solidFill>
                <a:latin typeface="Consolas" panose="020B0609020204030204" pitchFamily="49" charset="0"/>
                <a:cs typeface="Consolas" panose="020B0609020204030204" pitchFamily="49" charset="0"/>
              </a:rPr>
              <a:t>// instantiate a 3-&gt;8 decoder</a:t>
            </a:r>
          </a:p>
          <a:p>
            <a:pPr>
              <a:lnSpc>
                <a:spcPct val="80000"/>
              </a:lnSpc>
              <a:spcBef>
                <a:spcPct val="0"/>
              </a:spcBef>
            </a:pPr>
            <a:r>
              <a:rPr lang="en-US" dirty="0">
                <a:latin typeface="Consolas" panose="020B0609020204030204" pitchFamily="49" charset="0"/>
                <a:cs typeface="Consolas" panose="020B0609020204030204" pitchFamily="49" charset="0"/>
              </a:rPr>
              <a:t>  Dec #(3,8) d</a:t>
            </a:r>
            <a:r>
              <a:rPr lang="en-US" dirty="0">
                <a:solidFill>
                  <a:srgbClr val="0000FF"/>
                </a:solidFill>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in</a:t>
            </a:r>
            <a:r>
              <a:rPr lang="en-US" dirty="0" err="1">
                <a:solidFill>
                  <a:srgbClr val="0000FF"/>
                </a:solidFill>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b</a:t>
            </a:r>
            <a:r>
              <a:rPr lang="en-US" dirty="0">
                <a:solidFill>
                  <a:srgbClr val="0000FF"/>
                </a:solidFill>
                <a:latin typeface="Consolas" panose="020B0609020204030204" pitchFamily="49" charset="0"/>
                <a:cs typeface="Consolas" panose="020B0609020204030204" pitchFamily="49" charset="0"/>
              </a:rPr>
              <a:t>) ;</a:t>
            </a:r>
          </a:p>
          <a:p>
            <a:pPr>
              <a:lnSpc>
                <a:spcPct val="80000"/>
              </a:lnSpc>
              <a:spcBef>
                <a:spcPct val="0"/>
              </a:spcBef>
            </a:pPr>
            <a:r>
              <a:rPr lang="en-US" b="1" dirty="0" err="1">
                <a:solidFill>
                  <a:srgbClr val="C00000"/>
                </a:solidFill>
                <a:latin typeface="Consolas" panose="020B0609020204030204" pitchFamily="49" charset="0"/>
                <a:cs typeface="Consolas" panose="020B0609020204030204" pitchFamily="49" charset="0"/>
              </a:rPr>
              <a:t>endmodule</a:t>
            </a:r>
            <a:endParaRPr lang="en-US" b="1" dirty="0">
              <a:solidFill>
                <a:srgbClr val="C00000"/>
              </a:solidFill>
              <a:latin typeface="Consolas" panose="020B0609020204030204" pitchFamily="49" charset="0"/>
              <a:cs typeface="Consolas" panose="020B0609020204030204" pitchFamily="49" charset="0"/>
            </a:endParaRPr>
          </a:p>
        </p:txBody>
      </p:sp>
      <p:sp>
        <p:nvSpPr>
          <p:cNvPr id="66" name="TextBox 65"/>
          <p:cNvSpPr txBox="1"/>
          <p:nvPr/>
        </p:nvSpPr>
        <p:spPr>
          <a:xfrm>
            <a:off x="6553200" y="6488668"/>
            <a:ext cx="1600200" cy="369332"/>
          </a:xfrm>
          <a:prstGeom prst="rect">
            <a:avLst/>
          </a:prstGeom>
          <a:noFill/>
        </p:spPr>
        <p:txBody>
          <a:bodyPr wrap="square" rtlCol="0">
            <a:spAutoFit/>
          </a:bodyPr>
          <a:lstStyle/>
          <a:p>
            <a:r>
              <a:rPr lang="en-US" dirty="0">
                <a:solidFill>
                  <a:schemeClr val="tx1">
                    <a:lumMod val="50000"/>
                    <a:lumOff val="50000"/>
                  </a:schemeClr>
                </a:solidFill>
              </a:rPr>
              <a:t>Text: Dally §8.2</a:t>
            </a:r>
          </a:p>
        </p:txBody>
      </p:sp>
      <p:grpSp>
        <p:nvGrpSpPr>
          <p:cNvPr id="10" name="Group 68"/>
          <p:cNvGrpSpPr>
            <a:grpSpLocks/>
          </p:cNvGrpSpPr>
          <p:nvPr/>
        </p:nvGrpSpPr>
        <p:grpSpPr bwMode="auto">
          <a:xfrm>
            <a:off x="2466975" y="1438275"/>
            <a:ext cx="5718175" cy="2205038"/>
            <a:chOff x="1554" y="906"/>
            <a:chExt cx="3602" cy="1389"/>
          </a:xfrm>
        </p:grpSpPr>
        <p:sp>
          <p:nvSpPr>
            <p:cNvPr id="11" name="Rectangle 6"/>
            <p:cNvSpPr>
              <a:spLocks noChangeArrowheads="1"/>
            </p:cNvSpPr>
            <p:nvPr/>
          </p:nvSpPr>
          <p:spPr bwMode="auto">
            <a:xfrm>
              <a:off x="2281" y="915"/>
              <a:ext cx="289" cy="4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 name="Freeform 7"/>
            <p:cNvSpPr>
              <a:spLocks/>
            </p:cNvSpPr>
            <p:nvPr/>
          </p:nvSpPr>
          <p:spPr bwMode="auto">
            <a:xfrm>
              <a:off x="2272" y="906"/>
              <a:ext cx="288" cy="433"/>
            </a:xfrm>
            <a:custGeom>
              <a:avLst/>
              <a:gdLst>
                <a:gd name="T0" fmla="*/ 288 w 288"/>
                <a:gd name="T1" fmla="*/ 433 h 433"/>
                <a:gd name="T2" fmla="*/ 288 w 288"/>
                <a:gd name="T3" fmla="*/ 0 h 433"/>
                <a:gd name="T4" fmla="*/ 0 w 288"/>
                <a:gd name="T5" fmla="*/ 0 h 433"/>
                <a:gd name="T6" fmla="*/ 0 w 288"/>
                <a:gd name="T7" fmla="*/ 433 h 433"/>
                <a:gd name="T8" fmla="*/ 288 w 288"/>
                <a:gd name="T9" fmla="*/ 433 h 433"/>
                <a:gd name="T10" fmla="*/ 288 w 288"/>
                <a:gd name="T11" fmla="*/ 433 h 433"/>
                <a:gd name="T12" fmla="*/ 0 60000 65536"/>
                <a:gd name="T13" fmla="*/ 0 60000 65536"/>
                <a:gd name="T14" fmla="*/ 0 60000 65536"/>
                <a:gd name="T15" fmla="*/ 0 60000 65536"/>
                <a:gd name="T16" fmla="*/ 0 60000 65536"/>
                <a:gd name="T17" fmla="*/ 0 60000 65536"/>
                <a:gd name="T18" fmla="*/ 0 w 288"/>
                <a:gd name="T19" fmla="*/ 0 h 433"/>
                <a:gd name="T20" fmla="*/ 288 w 288"/>
                <a:gd name="T21" fmla="*/ 433 h 433"/>
              </a:gdLst>
              <a:ahLst/>
              <a:cxnLst>
                <a:cxn ang="T12">
                  <a:pos x="T0" y="T1"/>
                </a:cxn>
                <a:cxn ang="T13">
                  <a:pos x="T2" y="T3"/>
                </a:cxn>
                <a:cxn ang="T14">
                  <a:pos x="T4" y="T5"/>
                </a:cxn>
                <a:cxn ang="T15">
                  <a:pos x="T6" y="T7"/>
                </a:cxn>
                <a:cxn ang="T16">
                  <a:pos x="T8" y="T9"/>
                </a:cxn>
                <a:cxn ang="T17">
                  <a:pos x="T10" y="T11"/>
                </a:cxn>
              </a:cxnLst>
              <a:rect l="T18" t="T19" r="T20" b="T21"/>
              <a:pathLst>
                <a:path w="288" h="433">
                  <a:moveTo>
                    <a:pt x="288" y="433"/>
                  </a:moveTo>
                  <a:lnTo>
                    <a:pt x="288" y="0"/>
                  </a:lnTo>
                  <a:lnTo>
                    <a:pt x="0" y="0"/>
                  </a:lnTo>
                  <a:lnTo>
                    <a:pt x="0" y="433"/>
                  </a:lnTo>
                  <a:lnTo>
                    <a:pt x="288" y="433"/>
                  </a:lnTo>
                  <a:close/>
                </a:path>
              </a:pathLst>
            </a:custGeom>
            <a:noFill/>
            <a:ln w="301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Line 11"/>
            <p:cNvSpPr>
              <a:spLocks noChangeShapeType="1"/>
            </p:cNvSpPr>
            <p:nvPr/>
          </p:nvSpPr>
          <p:spPr bwMode="auto">
            <a:xfrm>
              <a:off x="1554" y="1127"/>
              <a:ext cx="721"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Rectangle 12"/>
            <p:cNvSpPr>
              <a:spLocks noChangeArrowheads="1"/>
            </p:cNvSpPr>
            <p:nvPr/>
          </p:nvSpPr>
          <p:spPr bwMode="auto">
            <a:xfrm>
              <a:off x="1624" y="977"/>
              <a:ext cx="2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i</a:t>
              </a:r>
              <a:endParaRPr lang="en-US"/>
            </a:p>
          </p:txBody>
        </p:sp>
        <p:sp>
          <p:nvSpPr>
            <p:cNvPr id="15" name="Rectangle 13"/>
            <p:cNvSpPr>
              <a:spLocks noChangeArrowheads="1"/>
            </p:cNvSpPr>
            <p:nvPr/>
          </p:nvSpPr>
          <p:spPr bwMode="auto">
            <a:xfrm>
              <a:off x="1652" y="977"/>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n</a:t>
              </a:r>
              <a:endParaRPr lang="en-US"/>
            </a:p>
          </p:txBody>
        </p:sp>
        <p:sp>
          <p:nvSpPr>
            <p:cNvPr id="16" name="Rectangle 14"/>
            <p:cNvSpPr>
              <a:spLocks noChangeArrowheads="1"/>
            </p:cNvSpPr>
            <p:nvPr/>
          </p:nvSpPr>
          <p:spPr bwMode="auto">
            <a:xfrm>
              <a:off x="1728" y="977"/>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dirty="0">
                  <a:solidFill>
                    <a:srgbClr val="000000"/>
                  </a:solidFill>
                </a:rPr>
                <a:t>[</a:t>
              </a:r>
              <a:endParaRPr lang="en-US" dirty="0"/>
            </a:p>
          </p:txBody>
        </p:sp>
        <p:sp>
          <p:nvSpPr>
            <p:cNvPr id="17" name="Rectangle 15"/>
            <p:cNvSpPr>
              <a:spLocks noChangeArrowheads="1"/>
            </p:cNvSpPr>
            <p:nvPr/>
          </p:nvSpPr>
          <p:spPr bwMode="auto">
            <a:xfrm>
              <a:off x="1758" y="977"/>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dirty="0">
                  <a:solidFill>
                    <a:srgbClr val="000000"/>
                  </a:solidFill>
                </a:rPr>
                <a:t>2</a:t>
              </a:r>
              <a:endParaRPr lang="en-US" dirty="0"/>
            </a:p>
          </p:txBody>
        </p:sp>
        <p:sp>
          <p:nvSpPr>
            <p:cNvPr id="18" name="Rectangle 16"/>
            <p:cNvSpPr>
              <a:spLocks noChangeArrowheads="1"/>
            </p:cNvSpPr>
            <p:nvPr/>
          </p:nvSpPr>
          <p:spPr bwMode="auto">
            <a:xfrm>
              <a:off x="1848" y="977"/>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dirty="0">
                  <a:solidFill>
                    <a:srgbClr val="000000"/>
                  </a:solidFill>
                </a:rPr>
                <a:t>:</a:t>
              </a:r>
              <a:endParaRPr lang="en-US" dirty="0"/>
            </a:p>
          </p:txBody>
        </p:sp>
        <p:sp>
          <p:nvSpPr>
            <p:cNvPr id="19" name="Rectangle 17"/>
            <p:cNvSpPr>
              <a:spLocks noChangeArrowheads="1"/>
            </p:cNvSpPr>
            <p:nvPr/>
          </p:nvSpPr>
          <p:spPr bwMode="auto">
            <a:xfrm>
              <a:off x="1889" y="981"/>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dirty="0">
                  <a:solidFill>
                    <a:srgbClr val="000000"/>
                  </a:solidFill>
                </a:rPr>
                <a:t>0</a:t>
              </a:r>
              <a:endParaRPr lang="en-US" dirty="0"/>
            </a:p>
          </p:txBody>
        </p:sp>
        <p:sp>
          <p:nvSpPr>
            <p:cNvPr id="20" name="Rectangle 18"/>
            <p:cNvSpPr>
              <a:spLocks noChangeArrowheads="1"/>
            </p:cNvSpPr>
            <p:nvPr/>
          </p:nvSpPr>
          <p:spPr bwMode="auto">
            <a:xfrm>
              <a:off x="1954" y="977"/>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a:t>
              </a:r>
              <a:endParaRPr lang="en-US"/>
            </a:p>
          </p:txBody>
        </p:sp>
        <p:sp>
          <p:nvSpPr>
            <p:cNvPr id="21" name="Line 19"/>
            <p:cNvSpPr>
              <a:spLocks noChangeShapeType="1"/>
            </p:cNvSpPr>
            <p:nvPr/>
          </p:nvSpPr>
          <p:spPr bwMode="auto">
            <a:xfrm flipV="1">
              <a:off x="2023" y="1091"/>
              <a:ext cx="72" cy="7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Rectangle 20"/>
            <p:cNvSpPr>
              <a:spLocks noChangeArrowheads="1"/>
            </p:cNvSpPr>
            <p:nvPr/>
          </p:nvSpPr>
          <p:spPr bwMode="auto">
            <a:xfrm>
              <a:off x="2093" y="1162"/>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3</a:t>
              </a:r>
              <a:endParaRPr lang="en-US"/>
            </a:p>
          </p:txBody>
        </p:sp>
        <p:sp>
          <p:nvSpPr>
            <p:cNvPr id="23" name="Line 21"/>
            <p:cNvSpPr>
              <a:spLocks noChangeShapeType="1"/>
            </p:cNvSpPr>
            <p:nvPr/>
          </p:nvSpPr>
          <p:spPr bwMode="auto">
            <a:xfrm>
              <a:off x="2564" y="1127"/>
              <a:ext cx="793"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Rectangle 22"/>
            <p:cNvSpPr>
              <a:spLocks noChangeArrowheads="1"/>
            </p:cNvSpPr>
            <p:nvPr/>
          </p:nvSpPr>
          <p:spPr bwMode="auto">
            <a:xfrm>
              <a:off x="3106" y="977"/>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b</a:t>
              </a:r>
              <a:endParaRPr lang="en-US"/>
            </a:p>
          </p:txBody>
        </p:sp>
        <p:sp>
          <p:nvSpPr>
            <p:cNvPr id="25" name="Rectangle 23"/>
            <p:cNvSpPr>
              <a:spLocks noChangeArrowheads="1"/>
            </p:cNvSpPr>
            <p:nvPr/>
          </p:nvSpPr>
          <p:spPr bwMode="auto">
            <a:xfrm>
              <a:off x="3196" y="977"/>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a:t>
              </a:r>
              <a:endParaRPr lang="en-US"/>
            </a:p>
          </p:txBody>
        </p:sp>
        <p:sp>
          <p:nvSpPr>
            <p:cNvPr id="26" name="Rectangle 24"/>
            <p:cNvSpPr>
              <a:spLocks noChangeArrowheads="1"/>
            </p:cNvSpPr>
            <p:nvPr/>
          </p:nvSpPr>
          <p:spPr bwMode="auto">
            <a:xfrm>
              <a:off x="3236" y="977"/>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dirty="0">
                  <a:solidFill>
                    <a:srgbClr val="000000"/>
                  </a:solidFill>
                </a:rPr>
                <a:t>7</a:t>
              </a:r>
              <a:endParaRPr lang="en-US" dirty="0"/>
            </a:p>
          </p:txBody>
        </p:sp>
        <p:sp>
          <p:nvSpPr>
            <p:cNvPr id="27" name="Rectangle 25"/>
            <p:cNvSpPr>
              <a:spLocks noChangeArrowheads="1"/>
            </p:cNvSpPr>
            <p:nvPr/>
          </p:nvSpPr>
          <p:spPr bwMode="auto">
            <a:xfrm>
              <a:off x="3302" y="977"/>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a:t>
              </a:r>
              <a:endParaRPr lang="en-US"/>
            </a:p>
          </p:txBody>
        </p:sp>
        <p:sp>
          <p:nvSpPr>
            <p:cNvPr id="28" name="Rectangle 26"/>
            <p:cNvSpPr>
              <a:spLocks noChangeArrowheads="1"/>
            </p:cNvSpPr>
            <p:nvPr/>
          </p:nvSpPr>
          <p:spPr bwMode="auto">
            <a:xfrm>
              <a:off x="3344" y="977"/>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dirty="0">
                  <a:solidFill>
                    <a:srgbClr val="000000"/>
                  </a:solidFill>
                </a:rPr>
                <a:t>0</a:t>
              </a:r>
              <a:endParaRPr lang="en-US" dirty="0"/>
            </a:p>
          </p:txBody>
        </p:sp>
        <p:sp>
          <p:nvSpPr>
            <p:cNvPr id="29" name="Rectangle 27"/>
            <p:cNvSpPr>
              <a:spLocks noChangeArrowheads="1"/>
            </p:cNvSpPr>
            <p:nvPr/>
          </p:nvSpPr>
          <p:spPr bwMode="auto">
            <a:xfrm>
              <a:off x="3408" y="977"/>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a:t>
              </a:r>
              <a:endParaRPr lang="en-US"/>
            </a:p>
          </p:txBody>
        </p:sp>
        <p:sp>
          <p:nvSpPr>
            <p:cNvPr id="30" name="Line 28"/>
            <p:cNvSpPr>
              <a:spLocks noChangeShapeType="1"/>
            </p:cNvSpPr>
            <p:nvPr/>
          </p:nvSpPr>
          <p:spPr bwMode="auto">
            <a:xfrm flipV="1">
              <a:off x="2744" y="1091"/>
              <a:ext cx="72" cy="7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Rectangle 29"/>
            <p:cNvSpPr>
              <a:spLocks noChangeArrowheads="1"/>
            </p:cNvSpPr>
            <p:nvPr/>
          </p:nvSpPr>
          <p:spPr bwMode="auto">
            <a:xfrm>
              <a:off x="2813" y="1162"/>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8</a:t>
              </a:r>
              <a:endParaRPr lang="en-US"/>
            </a:p>
          </p:txBody>
        </p:sp>
        <p:sp>
          <p:nvSpPr>
            <p:cNvPr id="32" name="Line 30"/>
            <p:cNvSpPr>
              <a:spLocks noChangeShapeType="1"/>
            </p:cNvSpPr>
            <p:nvPr/>
          </p:nvSpPr>
          <p:spPr bwMode="auto">
            <a:xfrm>
              <a:off x="3357" y="1127"/>
              <a:ext cx="1" cy="108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Freeform 31"/>
            <p:cNvSpPr>
              <a:spLocks/>
            </p:cNvSpPr>
            <p:nvPr/>
          </p:nvSpPr>
          <p:spPr bwMode="auto">
            <a:xfrm>
              <a:off x="3357" y="1199"/>
              <a:ext cx="742" cy="432"/>
            </a:xfrm>
            <a:custGeom>
              <a:avLst/>
              <a:gdLst>
                <a:gd name="T0" fmla="*/ 0 w 742"/>
                <a:gd name="T1" fmla="*/ 0 h 432"/>
                <a:gd name="T2" fmla="*/ 72 w 742"/>
                <a:gd name="T3" fmla="*/ 71 h 432"/>
                <a:gd name="T4" fmla="*/ 612 w 742"/>
                <a:gd name="T5" fmla="*/ 71 h 432"/>
                <a:gd name="T6" fmla="*/ 612 w 742"/>
                <a:gd name="T7" fmla="*/ 432 h 432"/>
                <a:gd name="T8" fmla="*/ 742 w 742"/>
                <a:gd name="T9" fmla="*/ 432 h 432"/>
                <a:gd name="T10" fmla="*/ 0 60000 65536"/>
                <a:gd name="T11" fmla="*/ 0 60000 65536"/>
                <a:gd name="T12" fmla="*/ 0 60000 65536"/>
                <a:gd name="T13" fmla="*/ 0 60000 65536"/>
                <a:gd name="T14" fmla="*/ 0 60000 65536"/>
                <a:gd name="T15" fmla="*/ 0 w 742"/>
                <a:gd name="T16" fmla="*/ 0 h 432"/>
                <a:gd name="T17" fmla="*/ 742 w 742"/>
                <a:gd name="T18" fmla="*/ 432 h 432"/>
              </a:gdLst>
              <a:ahLst/>
              <a:cxnLst>
                <a:cxn ang="T10">
                  <a:pos x="T0" y="T1"/>
                </a:cxn>
                <a:cxn ang="T11">
                  <a:pos x="T2" y="T3"/>
                </a:cxn>
                <a:cxn ang="T12">
                  <a:pos x="T4" y="T5"/>
                </a:cxn>
                <a:cxn ang="T13">
                  <a:pos x="T6" y="T7"/>
                </a:cxn>
                <a:cxn ang="T14">
                  <a:pos x="T8" y="T9"/>
                </a:cxn>
              </a:cxnLst>
              <a:rect l="T15" t="T16" r="T17" b="T18"/>
              <a:pathLst>
                <a:path w="742" h="432">
                  <a:moveTo>
                    <a:pt x="0" y="0"/>
                  </a:moveTo>
                  <a:lnTo>
                    <a:pt x="72" y="71"/>
                  </a:lnTo>
                  <a:lnTo>
                    <a:pt x="612" y="71"/>
                  </a:lnTo>
                  <a:lnTo>
                    <a:pt x="612" y="432"/>
                  </a:lnTo>
                  <a:lnTo>
                    <a:pt x="742" y="432"/>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 name="Rectangle 32"/>
            <p:cNvSpPr>
              <a:spLocks noChangeArrowheads="1"/>
            </p:cNvSpPr>
            <p:nvPr/>
          </p:nvSpPr>
          <p:spPr bwMode="auto">
            <a:xfrm>
              <a:off x="3517" y="1126"/>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b</a:t>
              </a:r>
              <a:endParaRPr lang="en-US"/>
            </a:p>
          </p:txBody>
        </p:sp>
        <p:sp>
          <p:nvSpPr>
            <p:cNvPr id="35" name="Rectangle 33"/>
            <p:cNvSpPr>
              <a:spLocks noChangeArrowheads="1"/>
            </p:cNvSpPr>
            <p:nvPr/>
          </p:nvSpPr>
          <p:spPr bwMode="auto">
            <a:xfrm>
              <a:off x="3607" y="1126"/>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a:t>
              </a:r>
              <a:endParaRPr lang="en-US"/>
            </a:p>
          </p:txBody>
        </p:sp>
        <p:sp>
          <p:nvSpPr>
            <p:cNvPr id="36" name="Rectangle 34"/>
            <p:cNvSpPr>
              <a:spLocks noChangeArrowheads="1"/>
            </p:cNvSpPr>
            <p:nvPr/>
          </p:nvSpPr>
          <p:spPr bwMode="auto">
            <a:xfrm>
              <a:off x="3643" y="1131"/>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dirty="0">
                  <a:solidFill>
                    <a:srgbClr val="000000"/>
                  </a:solidFill>
                </a:rPr>
                <a:t>7</a:t>
              </a:r>
              <a:endParaRPr lang="en-US" dirty="0"/>
            </a:p>
          </p:txBody>
        </p:sp>
        <p:sp>
          <p:nvSpPr>
            <p:cNvPr id="37" name="Rectangle 35"/>
            <p:cNvSpPr>
              <a:spLocks noChangeArrowheads="1"/>
            </p:cNvSpPr>
            <p:nvPr/>
          </p:nvSpPr>
          <p:spPr bwMode="auto">
            <a:xfrm>
              <a:off x="3713" y="1126"/>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a:t>
              </a:r>
              <a:endParaRPr lang="en-US"/>
            </a:p>
          </p:txBody>
        </p:sp>
        <p:sp>
          <p:nvSpPr>
            <p:cNvPr id="38" name="Freeform 36"/>
            <p:cNvSpPr>
              <a:spLocks/>
            </p:cNvSpPr>
            <p:nvPr/>
          </p:nvSpPr>
          <p:spPr bwMode="auto">
            <a:xfrm>
              <a:off x="3357" y="1451"/>
              <a:ext cx="782" cy="252"/>
            </a:xfrm>
            <a:custGeom>
              <a:avLst/>
              <a:gdLst>
                <a:gd name="T0" fmla="*/ 0 w 782"/>
                <a:gd name="T1" fmla="*/ 0 h 252"/>
                <a:gd name="T2" fmla="*/ 72 w 782"/>
                <a:gd name="T3" fmla="*/ 72 h 252"/>
                <a:gd name="T4" fmla="*/ 504 w 782"/>
                <a:gd name="T5" fmla="*/ 72 h 252"/>
                <a:gd name="T6" fmla="*/ 504 w 782"/>
                <a:gd name="T7" fmla="*/ 252 h 252"/>
                <a:gd name="T8" fmla="*/ 782 w 782"/>
                <a:gd name="T9" fmla="*/ 252 h 252"/>
                <a:gd name="T10" fmla="*/ 0 60000 65536"/>
                <a:gd name="T11" fmla="*/ 0 60000 65536"/>
                <a:gd name="T12" fmla="*/ 0 60000 65536"/>
                <a:gd name="T13" fmla="*/ 0 60000 65536"/>
                <a:gd name="T14" fmla="*/ 0 60000 65536"/>
                <a:gd name="T15" fmla="*/ 0 w 782"/>
                <a:gd name="T16" fmla="*/ 0 h 252"/>
                <a:gd name="T17" fmla="*/ 782 w 782"/>
                <a:gd name="T18" fmla="*/ 252 h 252"/>
              </a:gdLst>
              <a:ahLst/>
              <a:cxnLst>
                <a:cxn ang="T10">
                  <a:pos x="T0" y="T1"/>
                </a:cxn>
                <a:cxn ang="T11">
                  <a:pos x="T2" y="T3"/>
                </a:cxn>
                <a:cxn ang="T12">
                  <a:pos x="T4" y="T5"/>
                </a:cxn>
                <a:cxn ang="T13">
                  <a:pos x="T6" y="T7"/>
                </a:cxn>
                <a:cxn ang="T14">
                  <a:pos x="T8" y="T9"/>
                </a:cxn>
              </a:cxnLst>
              <a:rect l="T15" t="T16" r="T17" b="T18"/>
              <a:pathLst>
                <a:path w="782" h="252">
                  <a:moveTo>
                    <a:pt x="0" y="0"/>
                  </a:moveTo>
                  <a:lnTo>
                    <a:pt x="72" y="72"/>
                  </a:lnTo>
                  <a:lnTo>
                    <a:pt x="504" y="72"/>
                  </a:lnTo>
                  <a:lnTo>
                    <a:pt x="504" y="252"/>
                  </a:lnTo>
                  <a:lnTo>
                    <a:pt x="782" y="252"/>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 name="Rectangle 37"/>
            <p:cNvSpPr>
              <a:spLocks noChangeArrowheads="1"/>
            </p:cNvSpPr>
            <p:nvPr/>
          </p:nvSpPr>
          <p:spPr bwMode="auto">
            <a:xfrm>
              <a:off x="3517" y="1379"/>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b</a:t>
              </a:r>
              <a:endParaRPr lang="en-US"/>
            </a:p>
          </p:txBody>
        </p:sp>
        <p:sp>
          <p:nvSpPr>
            <p:cNvPr id="40" name="Rectangle 38"/>
            <p:cNvSpPr>
              <a:spLocks noChangeArrowheads="1"/>
            </p:cNvSpPr>
            <p:nvPr/>
          </p:nvSpPr>
          <p:spPr bwMode="auto">
            <a:xfrm>
              <a:off x="3607" y="1379"/>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a:t>
              </a:r>
              <a:endParaRPr lang="en-US"/>
            </a:p>
          </p:txBody>
        </p:sp>
        <p:sp>
          <p:nvSpPr>
            <p:cNvPr id="41" name="Rectangle 39"/>
            <p:cNvSpPr>
              <a:spLocks noChangeArrowheads="1"/>
            </p:cNvSpPr>
            <p:nvPr/>
          </p:nvSpPr>
          <p:spPr bwMode="auto">
            <a:xfrm>
              <a:off x="3643" y="1384"/>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5</a:t>
              </a:r>
              <a:endParaRPr lang="en-US"/>
            </a:p>
          </p:txBody>
        </p:sp>
        <p:sp>
          <p:nvSpPr>
            <p:cNvPr id="42" name="Rectangle 40"/>
            <p:cNvSpPr>
              <a:spLocks noChangeArrowheads="1"/>
            </p:cNvSpPr>
            <p:nvPr/>
          </p:nvSpPr>
          <p:spPr bwMode="auto">
            <a:xfrm>
              <a:off x="3713" y="1379"/>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a:t>
              </a:r>
              <a:endParaRPr lang="en-US"/>
            </a:p>
          </p:txBody>
        </p:sp>
        <p:sp>
          <p:nvSpPr>
            <p:cNvPr id="43" name="Freeform 41"/>
            <p:cNvSpPr>
              <a:spLocks/>
            </p:cNvSpPr>
            <p:nvPr/>
          </p:nvSpPr>
          <p:spPr bwMode="auto">
            <a:xfrm>
              <a:off x="3357" y="1703"/>
              <a:ext cx="793" cy="72"/>
            </a:xfrm>
            <a:custGeom>
              <a:avLst/>
              <a:gdLst>
                <a:gd name="T0" fmla="*/ 0 w 793"/>
                <a:gd name="T1" fmla="*/ 0 h 72"/>
                <a:gd name="T2" fmla="*/ 72 w 793"/>
                <a:gd name="T3" fmla="*/ 72 h 72"/>
                <a:gd name="T4" fmla="*/ 793 w 793"/>
                <a:gd name="T5" fmla="*/ 72 h 72"/>
                <a:gd name="T6" fmla="*/ 0 60000 65536"/>
                <a:gd name="T7" fmla="*/ 0 60000 65536"/>
                <a:gd name="T8" fmla="*/ 0 60000 65536"/>
                <a:gd name="T9" fmla="*/ 0 w 793"/>
                <a:gd name="T10" fmla="*/ 0 h 72"/>
                <a:gd name="T11" fmla="*/ 793 w 793"/>
                <a:gd name="T12" fmla="*/ 72 h 72"/>
              </a:gdLst>
              <a:ahLst/>
              <a:cxnLst>
                <a:cxn ang="T6">
                  <a:pos x="T0" y="T1"/>
                </a:cxn>
                <a:cxn ang="T7">
                  <a:pos x="T2" y="T3"/>
                </a:cxn>
                <a:cxn ang="T8">
                  <a:pos x="T4" y="T5"/>
                </a:cxn>
              </a:cxnLst>
              <a:rect l="T9" t="T10" r="T11" b="T12"/>
              <a:pathLst>
                <a:path w="793" h="72">
                  <a:moveTo>
                    <a:pt x="0" y="0"/>
                  </a:moveTo>
                  <a:lnTo>
                    <a:pt x="72" y="72"/>
                  </a:lnTo>
                  <a:lnTo>
                    <a:pt x="793" y="72"/>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Rectangle 42"/>
            <p:cNvSpPr>
              <a:spLocks noChangeArrowheads="1"/>
            </p:cNvSpPr>
            <p:nvPr/>
          </p:nvSpPr>
          <p:spPr bwMode="auto">
            <a:xfrm>
              <a:off x="3517" y="1631"/>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b</a:t>
              </a:r>
              <a:endParaRPr lang="en-US"/>
            </a:p>
          </p:txBody>
        </p:sp>
        <p:sp>
          <p:nvSpPr>
            <p:cNvPr id="45" name="Rectangle 43"/>
            <p:cNvSpPr>
              <a:spLocks noChangeArrowheads="1"/>
            </p:cNvSpPr>
            <p:nvPr/>
          </p:nvSpPr>
          <p:spPr bwMode="auto">
            <a:xfrm>
              <a:off x="3607" y="1631"/>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a:t>
              </a:r>
              <a:endParaRPr lang="en-US"/>
            </a:p>
          </p:txBody>
        </p:sp>
        <p:sp>
          <p:nvSpPr>
            <p:cNvPr id="46" name="Rectangle 44"/>
            <p:cNvSpPr>
              <a:spLocks noChangeArrowheads="1"/>
            </p:cNvSpPr>
            <p:nvPr/>
          </p:nvSpPr>
          <p:spPr bwMode="auto">
            <a:xfrm>
              <a:off x="3643" y="1636"/>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dirty="0">
                  <a:solidFill>
                    <a:srgbClr val="000000"/>
                  </a:solidFill>
                </a:rPr>
                <a:t>3</a:t>
              </a:r>
              <a:endParaRPr lang="en-US" dirty="0"/>
            </a:p>
          </p:txBody>
        </p:sp>
        <p:sp>
          <p:nvSpPr>
            <p:cNvPr id="47" name="Rectangle 45"/>
            <p:cNvSpPr>
              <a:spLocks noChangeArrowheads="1"/>
            </p:cNvSpPr>
            <p:nvPr/>
          </p:nvSpPr>
          <p:spPr bwMode="auto">
            <a:xfrm>
              <a:off x="3713" y="1631"/>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a:t>
              </a:r>
              <a:endParaRPr lang="en-US"/>
            </a:p>
          </p:txBody>
        </p:sp>
        <p:sp>
          <p:nvSpPr>
            <p:cNvPr id="48" name="Freeform 46"/>
            <p:cNvSpPr>
              <a:spLocks/>
            </p:cNvSpPr>
            <p:nvPr/>
          </p:nvSpPr>
          <p:spPr bwMode="auto">
            <a:xfrm>
              <a:off x="3357" y="1847"/>
              <a:ext cx="782" cy="181"/>
            </a:xfrm>
            <a:custGeom>
              <a:avLst/>
              <a:gdLst>
                <a:gd name="T0" fmla="*/ 0 w 782"/>
                <a:gd name="T1" fmla="*/ 108 h 181"/>
                <a:gd name="T2" fmla="*/ 72 w 782"/>
                <a:gd name="T3" fmla="*/ 181 h 181"/>
                <a:gd name="T4" fmla="*/ 504 w 782"/>
                <a:gd name="T5" fmla="*/ 181 h 181"/>
                <a:gd name="T6" fmla="*/ 504 w 782"/>
                <a:gd name="T7" fmla="*/ 0 h 181"/>
                <a:gd name="T8" fmla="*/ 782 w 782"/>
                <a:gd name="T9" fmla="*/ 0 h 181"/>
                <a:gd name="T10" fmla="*/ 0 60000 65536"/>
                <a:gd name="T11" fmla="*/ 0 60000 65536"/>
                <a:gd name="T12" fmla="*/ 0 60000 65536"/>
                <a:gd name="T13" fmla="*/ 0 60000 65536"/>
                <a:gd name="T14" fmla="*/ 0 60000 65536"/>
                <a:gd name="T15" fmla="*/ 0 w 782"/>
                <a:gd name="T16" fmla="*/ 0 h 181"/>
                <a:gd name="T17" fmla="*/ 782 w 782"/>
                <a:gd name="T18" fmla="*/ 181 h 181"/>
              </a:gdLst>
              <a:ahLst/>
              <a:cxnLst>
                <a:cxn ang="T10">
                  <a:pos x="T0" y="T1"/>
                </a:cxn>
                <a:cxn ang="T11">
                  <a:pos x="T2" y="T3"/>
                </a:cxn>
                <a:cxn ang="T12">
                  <a:pos x="T4" y="T5"/>
                </a:cxn>
                <a:cxn ang="T13">
                  <a:pos x="T6" y="T7"/>
                </a:cxn>
                <a:cxn ang="T14">
                  <a:pos x="T8" y="T9"/>
                </a:cxn>
              </a:cxnLst>
              <a:rect l="T15" t="T16" r="T17" b="T18"/>
              <a:pathLst>
                <a:path w="782" h="181">
                  <a:moveTo>
                    <a:pt x="0" y="108"/>
                  </a:moveTo>
                  <a:lnTo>
                    <a:pt x="72" y="181"/>
                  </a:lnTo>
                  <a:lnTo>
                    <a:pt x="504" y="181"/>
                  </a:lnTo>
                  <a:lnTo>
                    <a:pt x="504" y="0"/>
                  </a:lnTo>
                  <a:lnTo>
                    <a:pt x="782"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 name="Rectangle 47"/>
            <p:cNvSpPr>
              <a:spLocks noChangeArrowheads="1"/>
            </p:cNvSpPr>
            <p:nvPr/>
          </p:nvSpPr>
          <p:spPr bwMode="auto">
            <a:xfrm>
              <a:off x="3517" y="1883"/>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b</a:t>
              </a:r>
              <a:endParaRPr lang="en-US"/>
            </a:p>
          </p:txBody>
        </p:sp>
        <p:sp>
          <p:nvSpPr>
            <p:cNvPr id="50" name="Rectangle 48"/>
            <p:cNvSpPr>
              <a:spLocks noChangeArrowheads="1"/>
            </p:cNvSpPr>
            <p:nvPr/>
          </p:nvSpPr>
          <p:spPr bwMode="auto">
            <a:xfrm>
              <a:off x="3607" y="1883"/>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a:t>
              </a:r>
              <a:endParaRPr lang="en-US"/>
            </a:p>
          </p:txBody>
        </p:sp>
        <p:sp>
          <p:nvSpPr>
            <p:cNvPr id="51" name="Rectangle 49"/>
            <p:cNvSpPr>
              <a:spLocks noChangeArrowheads="1"/>
            </p:cNvSpPr>
            <p:nvPr/>
          </p:nvSpPr>
          <p:spPr bwMode="auto">
            <a:xfrm>
              <a:off x="3643" y="1888"/>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2</a:t>
              </a:r>
              <a:endParaRPr lang="en-US"/>
            </a:p>
          </p:txBody>
        </p:sp>
        <p:sp>
          <p:nvSpPr>
            <p:cNvPr id="52" name="Rectangle 50"/>
            <p:cNvSpPr>
              <a:spLocks noChangeArrowheads="1"/>
            </p:cNvSpPr>
            <p:nvPr/>
          </p:nvSpPr>
          <p:spPr bwMode="auto">
            <a:xfrm>
              <a:off x="3713" y="1883"/>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a:t>
              </a:r>
              <a:endParaRPr lang="en-US"/>
            </a:p>
          </p:txBody>
        </p:sp>
        <p:sp>
          <p:nvSpPr>
            <p:cNvPr id="53" name="Freeform 51"/>
            <p:cNvSpPr>
              <a:spLocks/>
            </p:cNvSpPr>
            <p:nvPr/>
          </p:nvSpPr>
          <p:spPr bwMode="auto">
            <a:xfrm>
              <a:off x="3357" y="1920"/>
              <a:ext cx="742" cy="360"/>
            </a:xfrm>
            <a:custGeom>
              <a:avLst/>
              <a:gdLst>
                <a:gd name="T0" fmla="*/ 0 w 742"/>
                <a:gd name="T1" fmla="*/ 287 h 360"/>
                <a:gd name="T2" fmla="*/ 72 w 742"/>
                <a:gd name="T3" fmla="*/ 360 h 360"/>
                <a:gd name="T4" fmla="*/ 607 w 742"/>
                <a:gd name="T5" fmla="*/ 360 h 360"/>
                <a:gd name="T6" fmla="*/ 603 w 742"/>
                <a:gd name="T7" fmla="*/ 0 h 360"/>
                <a:gd name="T8" fmla="*/ 742 w 742"/>
                <a:gd name="T9" fmla="*/ 0 h 360"/>
                <a:gd name="T10" fmla="*/ 0 60000 65536"/>
                <a:gd name="T11" fmla="*/ 0 60000 65536"/>
                <a:gd name="T12" fmla="*/ 0 60000 65536"/>
                <a:gd name="T13" fmla="*/ 0 60000 65536"/>
                <a:gd name="T14" fmla="*/ 0 60000 65536"/>
                <a:gd name="T15" fmla="*/ 0 w 742"/>
                <a:gd name="T16" fmla="*/ 0 h 360"/>
                <a:gd name="T17" fmla="*/ 742 w 742"/>
                <a:gd name="T18" fmla="*/ 360 h 360"/>
              </a:gdLst>
              <a:ahLst/>
              <a:cxnLst>
                <a:cxn ang="T10">
                  <a:pos x="T0" y="T1"/>
                </a:cxn>
                <a:cxn ang="T11">
                  <a:pos x="T2" y="T3"/>
                </a:cxn>
                <a:cxn ang="T12">
                  <a:pos x="T4" y="T5"/>
                </a:cxn>
                <a:cxn ang="T13">
                  <a:pos x="T6" y="T7"/>
                </a:cxn>
                <a:cxn ang="T14">
                  <a:pos x="T8" y="T9"/>
                </a:cxn>
              </a:cxnLst>
              <a:rect l="T15" t="T16" r="T17" b="T18"/>
              <a:pathLst>
                <a:path w="742" h="360">
                  <a:moveTo>
                    <a:pt x="0" y="287"/>
                  </a:moveTo>
                  <a:lnTo>
                    <a:pt x="72" y="360"/>
                  </a:lnTo>
                  <a:lnTo>
                    <a:pt x="607" y="360"/>
                  </a:lnTo>
                  <a:lnTo>
                    <a:pt x="603" y="0"/>
                  </a:lnTo>
                  <a:lnTo>
                    <a:pt x="742"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 name="Rectangle 52"/>
            <p:cNvSpPr>
              <a:spLocks noChangeArrowheads="1"/>
            </p:cNvSpPr>
            <p:nvPr/>
          </p:nvSpPr>
          <p:spPr bwMode="auto">
            <a:xfrm>
              <a:off x="3517" y="2136"/>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b</a:t>
              </a:r>
              <a:endParaRPr lang="en-US"/>
            </a:p>
          </p:txBody>
        </p:sp>
        <p:sp>
          <p:nvSpPr>
            <p:cNvPr id="55" name="Rectangle 53"/>
            <p:cNvSpPr>
              <a:spLocks noChangeArrowheads="1"/>
            </p:cNvSpPr>
            <p:nvPr/>
          </p:nvSpPr>
          <p:spPr bwMode="auto">
            <a:xfrm>
              <a:off x="3607" y="2136"/>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a:t>
              </a:r>
              <a:endParaRPr lang="en-US"/>
            </a:p>
          </p:txBody>
        </p:sp>
        <p:sp>
          <p:nvSpPr>
            <p:cNvPr id="56" name="Rectangle 54"/>
            <p:cNvSpPr>
              <a:spLocks noChangeArrowheads="1"/>
            </p:cNvSpPr>
            <p:nvPr/>
          </p:nvSpPr>
          <p:spPr bwMode="auto">
            <a:xfrm>
              <a:off x="3643" y="2141"/>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1</a:t>
              </a:r>
              <a:endParaRPr lang="en-US"/>
            </a:p>
          </p:txBody>
        </p:sp>
        <p:sp>
          <p:nvSpPr>
            <p:cNvPr id="57" name="Rectangle 55"/>
            <p:cNvSpPr>
              <a:spLocks noChangeArrowheads="1"/>
            </p:cNvSpPr>
            <p:nvPr/>
          </p:nvSpPr>
          <p:spPr bwMode="auto">
            <a:xfrm>
              <a:off x="3713" y="2136"/>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a:t>
              </a:r>
              <a:endParaRPr lang="en-US"/>
            </a:p>
          </p:txBody>
        </p:sp>
        <p:sp>
          <p:nvSpPr>
            <p:cNvPr id="58" name="Freeform 56"/>
            <p:cNvSpPr>
              <a:spLocks/>
            </p:cNvSpPr>
            <p:nvPr/>
          </p:nvSpPr>
          <p:spPr bwMode="auto">
            <a:xfrm>
              <a:off x="4104" y="1636"/>
              <a:ext cx="376" cy="289"/>
            </a:xfrm>
            <a:custGeom>
              <a:avLst/>
              <a:gdLst>
                <a:gd name="T0" fmla="*/ 371 w 376"/>
                <a:gd name="T1" fmla="*/ 151 h 289"/>
                <a:gd name="T2" fmla="*/ 362 w 376"/>
                <a:gd name="T3" fmla="*/ 165 h 289"/>
                <a:gd name="T4" fmla="*/ 351 w 376"/>
                <a:gd name="T5" fmla="*/ 176 h 289"/>
                <a:gd name="T6" fmla="*/ 339 w 376"/>
                <a:gd name="T7" fmla="*/ 188 h 289"/>
                <a:gd name="T8" fmla="*/ 326 w 376"/>
                <a:gd name="T9" fmla="*/ 200 h 289"/>
                <a:gd name="T10" fmla="*/ 312 w 376"/>
                <a:gd name="T11" fmla="*/ 211 h 289"/>
                <a:gd name="T12" fmla="*/ 297 w 376"/>
                <a:gd name="T13" fmla="*/ 222 h 289"/>
                <a:gd name="T14" fmla="*/ 281 w 376"/>
                <a:gd name="T15" fmla="*/ 231 h 289"/>
                <a:gd name="T16" fmla="*/ 256 w 376"/>
                <a:gd name="T17" fmla="*/ 245 h 289"/>
                <a:gd name="T18" fmla="*/ 218 w 376"/>
                <a:gd name="T19" fmla="*/ 261 h 289"/>
                <a:gd name="T20" fmla="*/ 178 w 376"/>
                <a:gd name="T21" fmla="*/ 275 h 289"/>
                <a:gd name="T22" fmla="*/ 136 w 376"/>
                <a:gd name="T23" fmla="*/ 285 h 289"/>
                <a:gd name="T24" fmla="*/ 0 w 376"/>
                <a:gd name="T25" fmla="*/ 289 h 289"/>
                <a:gd name="T26" fmla="*/ 13 w 376"/>
                <a:gd name="T27" fmla="*/ 272 h 289"/>
                <a:gd name="T28" fmla="*/ 23 w 376"/>
                <a:gd name="T29" fmla="*/ 254 h 289"/>
                <a:gd name="T30" fmla="*/ 32 w 376"/>
                <a:gd name="T31" fmla="*/ 236 h 289"/>
                <a:gd name="T32" fmla="*/ 39 w 376"/>
                <a:gd name="T33" fmla="*/ 218 h 289"/>
                <a:gd name="T34" fmla="*/ 46 w 376"/>
                <a:gd name="T35" fmla="*/ 200 h 289"/>
                <a:gd name="T36" fmla="*/ 49 w 376"/>
                <a:gd name="T37" fmla="*/ 182 h 289"/>
                <a:gd name="T38" fmla="*/ 52 w 376"/>
                <a:gd name="T39" fmla="*/ 163 h 289"/>
                <a:gd name="T40" fmla="*/ 53 w 376"/>
                <a:gd name="T41" fmla="*/ 145 h 289"/>
                <a:gd name="T42" fmla="*/ 52 w 376"/>
                <a:gd name="T43" fmla="*/ 127 h 289"/>
                <a:gd name="T44" fmla="*/ 49 w 376"/>
                <a:gd name="T45" fmla="*/ 107 h 289"/>
                <a:gd name="T46" fmla="*/ 46 w 376"/>
                <a:gd name="T47" fmla="*/ 89 h 289"/>
                <a:gd name="T48" fmla="*/ 39 w 376"/>
                <a:gd name="T49" fmla="*/ 71 h 289"/>
                <a:gd name="T50" fmla="*/ 32 w 376"/>
                <a:gd name="T51" fmla="*/ 53 h 289"/>
                <a:gd name="T52" fmla="*/ 23 w 376"/>
                <a:gd name="T53" fmla="*/ 36 h 289"/>
                <a:gd name="T54" fmla="*/ 13 w 376"/>
                <a:gd name="T55" fmla="*/ 18 h 289"/>
                <a:gd name="T56" fmla="*/ 0 w 376"/>
                <a:gd name="T57" fmla="*/ 0 h 289"/>
                <a:gd name="T58" fmla="*/ 136 w 376"/>
                <a:gd name="T59" fmla="*/ 5 h 289"/>
                <a:gd name="T60" fmla="*/ 178 w 376"/>
                <a:gd name="T61" fmla="*/ 15 h 289"/>
                <a:gd name="T62" fmla="*/ 218 w 376"/>
                <a:gd name="T63" fmla="*/ 28 h 289"/>
                <a:gd name="T64" fmla="*/ 256 w 376"/>
                <a:gd name="T65" fmla="*/ 44 h 289"/>
                <a:gd name="T66" fmla="*/ 281 w 376"/>
                <a:gd name="T67" fmla="*/ 57 h 289"/>
                <a:gd name="T68" fmla="*/ 297 w 376"/>
                <a:gd name="T69" fmla="*/ 67 h 289"/>
                <a:gd name="T70" fmla="*/ 312 w 376"/>
                <a:gd name="T71" fmla="*/ 78 h 289"/>
                <a:gd name="T72" fmla="*/ 326 w 376"/>
                <a:gd name="T73" fmla="*/ 89 h 289"/>
                <a:gd name="T74" fmla="*/ 339 w 376"/>
                <a:gd name="T75" fmla="*/ 100 h 289"/>
                <a:gd name="T76" fmla="*/ 351 w 376"/>
                <a:gd name="T77" fmla="*/ 113 h 289"/>
                <a:gd name="T78" fmla="*/ 362 w 376"/>
                <a:gd name="T79" fmla="*/ 125 h 289"/>
                <a:gd name="T80" fmla="*/ 371 w 376"/>
                <a:gd name="T81" fmla="*/ 138 h 28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6"/>
                <a:gd name="T124" fmla="*/ 0 h 289"/>
                <a:gd name="T125" fmla="*/ 376 w 376"/>
                <a:gd name="T126" fmla="*/ 289 h 28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6" h="289">
                  <a:moveTo>
                    <a:pt x="376" y="145"/>
                  </a:moveTo>
                  <a:lnTo>
                    <a:pt x="371" y="151"/>
                  </a:lnTo>
                  <a:lnTo>
                    <a:pt x="366" y="157"/>
                  </a:lnTo>
                  <a:lnTo>
                    <a:pt x="362" y="165"/>
                  </a:lnTo>
                  <a:lnTo>
                    <a:pt x="356" y="170"/>
                  </a:lnTo>
                  <a:lnTo>
                    <a:pt x="351" y="176"/>
                  </a:lnTo>
                  <a:lnTo>
                    <a:pt x="345" y="183"/>
                  </a:lnTo>
                  <a:lnTo>
                    <a:pt x="339" y="188"/>
                  </a:lnTo>
                  <a:lnTo>
                    <a:pt x="333" y="195"/>
                  </a:lnTo>
                  <a:lnTo>
                    <a:pt x="326" y="200"/>
                  </a:lnTo>
                  <a:lnTo>
                    <a:pt x="319" y="206"/>
                  </a:lnTo>
                  <a:lnTo>
                    <a:pt x="312" y="211"/>
                  </a:lnTo>
                  <a:lnTo>
                    <a:pt x="305" y="216"/>
                  </a:lnTo>
                  <a:lnTo>
                    <a:pt x="297" y="222"/>
                  </a:lnTo>
                  <a:lnTo>
                    <a:pt x="289" y="226"/>
                  </a:lnTo>
                  <a:lnTo>
                    <a:pt x="281" y="231"/>
                  </a:lnTo>
                  <a:lnTo>
                    <a:pt x="273" y="236"/>
                  </a:lnTo>
                  <a:lnTo>
                    <a:pt x="256" y="245"/>
                  </a:lnTo>
                  <a:lnTo>
                    <a:pt x="237" y="254"/>
                  </a:lnTo>
                  <a:lnTo>
                    <a:pt x="218" y="261"/>
                  </a:lnTo>
                  <a:lnTo>
                    <a:pt x="198" y="268"/>
                  </a:lnTo>
                  <a:lnTo>
                    <a:pt x="178" y="275"/>
                  </a:lnTo>
                  <a:lnTo>
                    <a:pt x="157" y="280"/>
                  </a:lnTo>
                  <a:lnTo>
                    <a:pt x="136" y="285"/>
                  </a:lnTo>
                  <a:lnTo>
                    <a:pt x="113" y="289"/>
                  </a:lnTo>
                  <a:lnTo>
                    <a:pt x="0" y="289"/>
                  </a:lnTo>
                  <a:lnTo>
                    <a:pt x="7" y="280"/>
                  </a:lnTo>
                  <a:lnTo>
                    <a:pt x="13" y="272"/>
                  </a:lnTo>
                  <a:lnTo>
                    <a:pt x="19" y="263"/>
                  </a:lnTo>
                  <a:lnTo>
                    <a:pt x="23" y="254"/>
                  </a:lnTo>
                  <a:lnTo>
                    <a:pt x="29" y="245"/>
                  </a:lnTo>
                  <a:lnTo>
                    <a:pt x="32" y="236"/>
                  </a:lnTo>
                  <a:lnTo>
                    <a:pt x="37" y="227"/>
                  </a:lnTo>
                  <a:lnTo>
                    <a:pt x="39" y="218"/>
                  </a:lnTo>
                  <a:lnTo>
                    <a:pt x="43" y="209"/>
                  </a:lnTo>
                  <a:lnTo>
                    <a:pt x="46" y="200"/>
                  </a:lnTo>
                  <a:lnTo>
                    <a:pt x="48" y="191"/>
                  </a:lnTo>
                  <a:lnTo>
                    <a:pt x="49" y="182"/>
                  </a:lnTo>
                  <a:lnTo>
                    <a:pt x="51" y="172"/>
                  </a:lnTo>
                  <a:lnTo>
                    <a:pt x="52" y="163"/>
                  </a:lnTo>
                  <a:lnTo>
                    <a:pt x="53" y="154"/>
                  </a:lnTo>
                  <a:lnTo>
                    <a:pt x="53" y="145"/>
                  </a:lnTo>
                  <a:lnTo>
                    <a:pt x="53" y="136"/>
                  </a:lnTo>
                  <a:lnTo>
                    <a:pt x="52" y="127"/>
                  </a:lnTo>
                  <a:lnTo>
                    <a:pt x="51" y="117"/>
                  </a:lnTo>
                  <a:lnTo>
                    <a:pt x="49" y="107"/>
                  </a:lnTo>
                  <a:lnTo>
                    <a:pt x="48" y="98"/>
                  </a:lnTo>
                  <a:lnTo>
                    <a:pt x="46" y="89"/>
                  </a:lnTo>
                  <a:lnTo>
                    <a:pt x="43" y="80"/>
                  </a:lnTo>
                  <a:lnTo>
                    <a:pt x="39" y="71"/>
                  </a:lnTo>
                  <a:lnTo>
                    <a:pt x="37" y="62"/>
                  </a:lnTo>
                  <a:lnTo>
                    <a:pt x="32" y="53"/>
                  </a:lnTo>
                  <a:lnTo>
                    <a:pt x="29" y="44"/>
                  </a:lnTo>
                  <a:lnTo>
                    <a:pt x="23" y="36"/>
                  </a:lnTo>
                  <a:lnTo>
                    <a:pt x="19" y="27"/>
                  </a:lnTo>
                  <a:lnTo>
                    <a:pt x="13" y="18"/>
                  </a:lnTo>
                  <a:lnTo>
                    <a:pt x="7" y="9"/>
                  </a:lnTo>
                  <a:lnTo>
                    <a:pt x="0" y="0"/>
                  </a:lnTo>
                  <a:lnTo>
                    <a:pt x="113" y="0"/>
                  </a:lnTo>
                  <a:lnTo>
                    <a:pt x="136" y="5"/>
                  </a:lnTo>
                  <a:lnTo>
                    <a:pt x="158" y="9"/>
                  </a:lnTo>
                  <a:lnTo>
                    <a:pt x="178" y="15"/>
                  </a:lnTo>
                  <a:lnTo>
                    <a:pt x="198" y="21"/>
                  </a:lnTo>
                  <a:lnTo>
                    <a:pt x="218" y="28"/>
                  </a:lnTo>
                  <a:lnTo>
                    <a:pt x="237" y="36"/>
                  </a:lnTo>
                  <a:lnTo>
                    <a:pt x="256" y="44"/>
                  </a:lnTo>
                  <a:lnTo>
                    <a:pt x="273" y="53"/>
                  </a:lnTo>
                  <a:lnTo>
                    <a:pt x="281" y="57"/>
                  </a:lnTo>
                  <a:lnTo>
                    <a:pt x="289" y="63"/>
                  </a:lnTo>
                  <a:lnTo>
                    <a:pt x="297" y="67"/>
                  </a:lnTo>
                  <a:lnTo>
                    <a:pt x="305" y="73"/>
                  </a:lnTo>
                  <a:lnTo>
                    <a:pt x="312" y="78"/>
                  </a:lnTo>
                  <a:lnTo>
                    <a:pt x="319" y="84"/>
                  </a:lnTo>
                  <a:lnTo>
                    <a:pt x="326" y="89"/>
                  </a:lnTo>
                  <a:lnTo>
                    <a:pt x="333" y="95"/>
                  </a:lnTo>
                  <a:lnTo>
                    <a:pt x="339" y="100"/>
                  </a:lnTo>
                  <a:lnTo>
                    <a:pt x="346" y="107"/>
                  </a:lnTo>
                  <a:lnTo>
                    <a:pt x="351" y="113"/>
                  </a:lnTo>
                  <a:lnTo>
                    <a:pt x="356" y="119"/>
                  </a:lnTo>
                  <a:lnTo>
                    <a:pt x="362" y="125"/>
                  </a:lnTo>
                  <a:lnTo>
                    <a:pt x="366" y="132"/>
                  </a:lnTo>
                  <a:lnTo>
                    <a:pt x="371" y="138"/>
                  </a:lnTo>
                  <a:lnTo>
                    <a:pt x="376" y="1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 name="Freeform 57"/>
            <p:cNvSpPr>
              <a:spLocks/>
            </p:cNvSpPr>
            <p:nvPr/>
          </p:nvSpPr>
          <p:spPr bwMode="auto">
            <a:xfrm>
              <a:off x="4095" y="1627"/>
              <a:ext cx="375" cy="289"/>
            </a:xfrm>
            <a:custGeom>
              <a:avLst/>
              <a:gdLst>
                <a:gd name="T0" fmla="*/ 371 w 375"/>
                <a:gd name="T1" fmla="*/ 151 h 289"/>
                <a:gd name="T2" fmla="*/ 362 w 375"/>
                <a:gd name="T3" fmla="*/ 165 h 289"/>
                <a:gd name="T4" fmla="*/ 351 w 375"/>
                <a:gd name="T5" fmla="*/ 176 h 289"/>
                <a:gd name="T6" fmla="*/ 339 w 375"/>
                <a:gd name="T7" fmla="*/ 188 h 289"/>
                <a:gd name="T8" fmla="*/ 325 w 375"/>
                <a:gd name="T9" fmla="*/ 200 h 289"/>
                <a:gd name="T10" fmla="*/ 312 w 375"/>
                <a:gd name="T11" fmla="*/ 211 h 289"/>
                <a:gd name="T12" fmla="*/ 296 w 375"/>
                <a:gd name="T13" fmla="*/ 222 h 289"/>
                <a:gd name="T14" fmla="*/ 281 w 375"/>
                <a:gd name="T15" fmla="*/ 231 h 289"/>
                <a:gd name="T16" fmla="*/ 256 w 375"/>
                <a:gd name="T17" fmla="*/ 245 h 289"/>
                <a:gd name="T18" fmla="*/ 218 w 375"/>
                <a:gd name="T19" fmla="*/ 261 h 289"/>
                <a:gd name="T20" fmla="*/ 178 w 375"/>
                <a:gd name="T21" fmla="*/ 274 h 289"/>
                <a:gd name="T22" fmla="*/ 136 w 375"/>
                <a:gd name="T23" fmla="*/ 284 h 289"/>
                <a:gd name="T24" fmla="*/ 113 w 375"/>
                <a:gd name="T25" fmla="*/ 289 h 289"/>
                <a:gd name="T26" fmla="*/ 7 w 375"/>
                <a:gd name="T27" fmla="*/ 280 h 289"/>
                <a:gd name="T28" fmla="*/ 19 w 375"/>
                <a:gd name="T29" fmla="*/ 263 h 289"/>
                <a:gd name="T30" fmla="*/ 29 w 375"/>
                <a:gd name="T31" fmla="*/ 245 h 289"/>
                <a:gd name="T32" fmla="*/ 37 w 375"/>
                <a:gd name="T33" fmla="*/ 227 h 289"/>
                <a:gd name="T34" fmla="*/ 43 w 375"/>
                <a:gd name="T35" fmla="*/ 209 h 289"/>
                <a:gd name="T36" fmla="*/ 48 w 375"/>
                <a:gd name="T37" fmla="*/ 191 h 289"/>
                <a:gd name="T38" fmla="*/ 51 w 375"/>
                <a:gd name="T39" fmla="*/ 172 h 289"/>
                <a:gd name="T40" fmla="*/ 53 w 375"/>
                <a:gd name="T41" fmla="*/ 154 h 289"/>
                <a:gd name="T42" fmla="*/ 53 w 375"/>
                <a:gd name="T43" fmla="*/ 136 h 289"/>
                <a:gd name="T44" fmla="*/ 51 w 375"/>
                <a:gd name="T45" fmla="*/ 117 h 289"/>
                <a:gd name="T46" fmla="*/ 48 w 375"/>
                <a:gd name="T47" fmla="*/ 98 h 289"/>
                <a:gd name="T48" fmla="*/ 43 w 375"/>
                <a:gd name="T49" fmla="*/ 80 h 289"/>
                <a:gd name="T50" fmla="*/ 37 w 375"/>
                <a:gd name="T51" fmla="*/ 62 h 289"/>
                <a:gd name="T52" fmla="*/ 29 w 375"/>
                <a:gd name="T53" fmla="*/ 44 h 289"/>
                <a:gd name="T54" fmla="*/ 19 w 375"/>
                <a:gd name="T55" fmla="*/ 27 h 289"/>
                <a:gd name="T56" fmla="*/ 7 w 375"/>
                <a:gd name="T57" fmla="*/ 9 h 289"/>
                <a:gd name="T58" fmla="*/ 0 w 375"/>
                <a:gd name="T59" fmla="*/ 0 h 289"/>
                <a:gd name="T60" fmla="*/ 113 w 375"/>
                <a:gd name="T61" fmla="*/ 0 h 289"/>
                <a:gd name="T62" fmla="*/ 157 w 375"/>
                <a:gd name="T63" fmla="*/ 9 h 289"/>
                <a:gd name="T64" fmla="*/ 198 w 375"/>
                <a:gd name="T65" fmla="*/ 21 h 289"/>
                <a:gd name="T66" fmla="*/ 237 w 375"/>
                <a:gd name="T67" fmla="*/ 36 h 289"/>
                <a:gd name="T68" fmla="*/ 273 w 375"/>
                <a:gd name="T69" fmla="*/ 53 h 289"/>
                <a:gd name="T70" fmla="*/ 289 w 375"/>
                <a:gd name="T71" fmla="*/ 63 h 289"/>
                <a:gd name="T72" fmla="*/ 305 w 375"/>
                <a:gd name="T73" fmla="*/ 73 h 289"/>
                <a:gd name="T74" fmla="*/ 319 w 375"/>
                <a:gd name="T75" fmla="*/ 84 h 289"/>
                <a:gd name="T76" fmla="*/ 333 w 375"/>
                <a:gd name="T77" fmla="*/ 95 h 289"/>
                <a:gd name="T78" fmla="*/ 345 w 375"/>
                <a:gd name="T79" fmla="*/ 106 h 289"/>
                <a:gd name="T80" fmla="*/ 356 w 375"/>
                <a:gd name="T81" fmla="*/ 119 h 289"/>
                <a:gd name="T82" fmla="*/ 366 w 375"/>
                <a:gd name="T83" fmla="*/ 132 h 289"/>
                <a:gd name="T84" fmla="*/ 375 w 375"/>
                <a:gd name="T85" fmla="*/ 145 h 28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75"/>
                <a:gd name="T130" fmla="*/ 0 h 289"/>
                <a:gd name="T131" fmla="*/ 375 w 375"/>
                <a:gd name="T132" fmla="*/ 289 h 28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75" h="289">
                  <a:moveTo>
                    <a:pt x="375" y="145"/>
                  </a:moveTo>
                  <a:lnTo>
                    <a:pt x="371" y="151"/>
                  </a:lnTo>
                  <a:lnTo>
                    <a:pt x="366" y="157"/>
                  </a:lnTo>
                  <a:lnTo>
                    <a:pt x="362" y="165"/>
                  </a:lnTo>
                  <a:lnTo>
                    <a:pt x="356" y="170"/>
                  </a:lnTo>
                  <a:lnTo>
                    <a:pt x="351" y="176"/>
                  </a:lnTo>
                  <a:lnTo>
                    <a:pt x="345" y="183"/>
                  </a:lnTo>
                  <a:lnTo>
                    <a:pt x="339" y="188"/>
                  </a:lnTo>
                  <a:lnTo>
                    <a:pt x="333" y="195"/>
                  </a:lnTo>
                  <a:lnTo>
                    <a:pt x="325" y="200"/>
                  </a:lnTo>
                  <a:lnTo>
                    <a:pt x="319" y="205"/>
                  </a:lnTo>
                  <a:lnTo>
                    <a:pt x="312" y="211"/>
                  </a:lnTo>
                  <a:lnTo>
                    <a:pt x="305" y="216"/>
                  </a:lnTo>
                  <a:lnTo>
                    <a:pt x="296" y="222"/>
                  </a:lnTo>
                  <a:lnTo>
                    <a:pt x="289" y="226"/>
                  </a:lnTo>
                  <a:lnTo>
                    <a:pt x="281" y="231"/>
                  </a:lnTo>
                  <a:lnTo>
                    <a:pt x="273" y="236"/>
                  </a:lnTo>
                  <a:lnTo>
                    <a:pt x="256" y="245"/>
                  </a:lnTo>
                  <a:lnTo>
                    <a:pt x="237" y="254"/>
                  </a:lnTo>
                  <a:lnTo>
                    <a:pt x="218" y="261"/>
                  </a:lnTo>
                  <a:lnTo>
                    <a:pt x="198" y="268"/>
                  </a:lnTo>
                  <a:lnTo>
                    <a:pt x="178" y="274"/>
                  </a:lnTo>
                  <a:lnTo>
                    <a:pt x="157" y="280"/>
                  </a:lnTo>
                  <a:lnTo>
                    <a:pt x="136" y="284"/>
                  </a:lnTo>
                  <a:lnTo>
                    <a:pt x="113" y="289"/>
                  </a:lnTo>
                  <a:lnTo>
                    <a:pt x="0" y="289"/>
                  </a:lnTo>
                  <a:lnTo>
                    <a:pt x="7" y="280"/>
                  </a:lnTo>
                  <a:lnTo>
                    <a:pt x="13" y="272"/>
                  </a:lnTo>
                  <a:lnTo>
                    <a:pt x="19" y="263"/>
                  </a:lnTo>
                  <a:lnTo>
                    <a:pt x="23" y="254"/>
                  </a:lnTo>
                  <a:lnTo>
                    <a:pt x="29" y="245"/>
                  </a:lnTo>
                  <a:lnTo>
                    <a:pt x="32" y="236"/>
                  </a:lnTo>
                  <a:lnTo>
                    <a:pt x="37" y="227"/>
                  </a:lnTo>
                  <a:lnTo>
                    <a:pt x="39" y="218"/>
                  </a:lnTo>
                  <a:lnTo>
                    <a:pt x="43" y="209"/>
                  </a:lnTo>
                  <a:lnTo>
                    <a:pt x="46" y="200"/>
                  </a:lnTo>
                  <a:lnTo>
                    <a:pt x="48" y="191"/>
                  </a:lnTo>
                  <a:lnTo>
                    <a:pt x="49" y="182"/>
                  </a:lnTo>
                  <a:lnTo>
                    <a:pt x="51" y="172"/>
                  </a:lnTo>
                  <a:lnTo>
                    <a:pt x="52" y="163"/>
                  </a:lnTo>
                  <a:lnTo>
                    <a:pt x="53" y="154"/>
                  </a:lnTo>
                  <a:lnTo>
                    <a:pt x="53" y="145"/>
                  </a:lnTo>
                  <a:lnTo>
                    <a:pt x="53" y="136"/>
                  </a:lnTo>
                  <a:lnTo>
                    <a:pt x="52" y="126"/>
                  </a:lnTo>
                  <a:lnTo>
                    <a:pt x="51" y="117"/>
                  </a:lnTo>
                  <a:lnTo>
                    <a:pt x="49" y="107"/>
                  </a:lnTo>
                  <a:lnTo>
                    <a:pt x="48" y="98"/>
                  </a:lnTo>
                  <a:lnTo>
                    <a:pt x="46" y="89"/>
                  </a:lnTo>
                  <a:lnTo>
                    <a:pt x="43" y="80"/>
                  </a:lnTo>
                  <a:lnTo>
                    <a:pt x="39" y="71"/>
                  </a:lnTo>
                  <a:lnTo>
                    <a:pt x="37" y="62"/>
                  </a:lnTo>
                  <a:lnTo>
                    <a:pt x="32" y="53"/>
                  </a:lnTo>
                  <a:lnTo>
                    <a:pt x="29" y="44"/>
                  </a:lnTo>
                  <a:lnTo>
                    <a:pt x="23" y="36"/>
                  </a:lnTo>
                  <a:lnTo>
                    <a:pt x="19" y="27"/>
                  </a:lnTo>
                  <a:lnTo>
                    <a:pt x="13" y="17"/>
                  </a:lnTo>
                  <a:lnTo>
                    <a:pt x="7" y="9"/>
                  </a:lnTo>
                  <a:lnTo>
                    <a:pt x="0" y="0"/>
                  </a:lnTo>
                  <a:lnTo>
                    <a:pt x="113" y="0"/>
                  </a:lnTo>
                  <a:lnTo>
                    <a:pt x="136" y="5"/>
                  </a:lnTo>
                  <a:lnTo>
                    <a:pt x="157" y="9"/>
                  </a:lnTo>
                  <a:lnTo>
                    <a:pt x="178" y="15"/>
                  </a:lnTo>
                  <a:lnTo>
                    <a:pt x="198" y="21"/>
                  </a:lnTo>
                  <a:lnTo>
                    <a:pt x="218" y="28"/>
                  </a:lnTo>
                  <a:lnTo>
                    <a:pt x="237" y="36"/>
                  </a:lnTo>
                  <a:lnTo>
                    <a:pt x="256" y="44"/>
                  </a:lnTo>
                  <a:lnTo>
                    <a:pt x="273" y="53"/>
                  </a:lnTo>
                  <a:lnTo>
                    <a:pt x="281" y="57"/>
                  </a:lnTo>
                  <a:lnTo>
                    <a:pt x="289" y="63"/>
                  </a:lnTo>
                  <a:lnTo>
                    <a:pt x="297" y="67"/>
                  </a:lnTo>
                  <a:lnTo>
                    <a:pt x="305" y="73"/>
                  </a:lnTo>
                  <a:lnTo>
                    <a:pt x="312" y="78"/>
                  </a:lnTo>
                  <a:lnTo>
                    <a:pt x="319" y="84"/>
                  </a:lnTo>
                  <a:lnTo>
                    <a:pt x="326" y="89"/>
                  </a:lnTo>
                  <a:lnTo>
                    <a:pt x="333" y="95"/>
                  </a:lnTo>
                  <a:lnTo>
                    <a:pt x="339" y="100"/>
                  </a:lnTo>
                  <a:lnTo>
                    <a:pt x="345" y="106"/>
                  </a:lnTo>
                  <a:lnTo>
                    <a:pt x="351" y="113"/>
                  </a:lnTo>
                  <a:lnTo>
                    <a:pt x="356" y="119"/>
                  </a:lnTo>
                  <a:lnTo>
                    <a:pt x="362" y="125"/>
                  </a:lnTo>
                  <a:lnTo>
                    <a:pt x="366" y="132"/>
                  </a:lnTo>
                  <a:lnTo>
                    <a:pt x="371" y="138"/>
                  </a:lnTo>
                  <a:lnTo>
                    <a:pt x="375" y="145"/>
                  </a:lnTo>
                  <a:close/>
                </a:path>
              </a:pathLst>
            </a:custGeom>
            <a:noFill/>
            <a:ln w="301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 name="Line 58"/>
            <p:cNvSpPr>
              <a:spLocks noChangeShapeType="1"/>
            </p:cNvSpPr>
            <p:nvPr/>
          </p:nvSpPr>
          <p:spPr bwMode="auto">
            <a:xfrm>
              <a:off x="4474" y="1775"/>
              <a:ext cx="613"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 name="Rectangle 59"/>
            <p:cNvSpPr>
              <a:spLocks noChangeArrowheads="1"/>
            </p:cNvSpPr>
            <p:nvPr/>
          </p:nvSpPr>
          <p:spPr bwMode="auto">
            <a:xfrm>
              <a:off x="4743" y="1626"/>
              <a:ext cx="2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i</a:t>
              </a:r>
              <a:endParaRPr lang="en-US"/>
            </a:p>
          </p:txBody>
        </p:sp>
        <p:sp>
          <p:nvSpPr>
            <p:cNvPr id="62" name="Rectangle 60"/>
            <p:cNvSpPr>
              <a:spLocks noChangeArrowheads="1"/>
            </p:cNvSpPr>
            <p:nvPr/>
          </p:nvSpPr>
          <p:spPr bwMode="auto">
            <a:xfrm>
              <a:off x="4791" y="1626"/>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s</a:t>
              </a:r>
              <a:endParaRPr lang="en-US"/>
            </a:p>
          </p:txBody>
        </p:sp>
        <p:sp>
          <p:nvSpPr>
            <p:cNvPr id="63" name="Rectangle 61"/>
            <p:cNvSpPr>
              <a:spLocks noChangeArrowheads="1"/>
            </p:cNvSpPr>
            <p:nvPr/>
          </p:nvSpPr>
          <p:spPr bwMode="auto">
            <a:xfrm>
              <a:off x="4836" y="1626"/>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p</a:t>
              </a:r>
              <a:endParaRPr lang="en-US"/>
            </a:p>
          </p:txBody>
        </p:sp>
        <p:sp>
          <p:nvSpPr>
            <p:cNvPr id="64" name="Rectangle 62"/>
            <p:cNvSpPr>
              <a:spLocks noChangeArrowheads="1"/>
            </p:cNvSpPr>
            <p:nvPr/>
          </p:nvSpPr>
          <p:spPr bwMode="auto">
            <a:xfrm>
              <a:off x="4920" y="1631"/>
              <a:ext cx="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dirty="0">
                  <a:solidFill>
                    <a:srgbClr val="000000"/>
                  </a:solidFill>
                </a:rPr>
                <a:t>r</a:t>
              </a:r>
              <a:endParaRPr lang="en-US" dirty="0"/>
            </a:p>
          </p:txBody>
        </p:sp>
        <p:sp>
          <p:nvSpPr>
            <p:cNvPr id="69" name="Rectangle 63"/>
            <p:cNvSpPr>
              <a:spLocks noChangeArrowheads="1"/>
            </p:cNvSpPr>
            <p:nvPr/>
          </p:nvSpPr>
          <p:spPr bwMode="auto">
            <a:xfrm>
              <a:off x="4976" y="1631"/>
              <a:ext cx="2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dirty="0" err="1">
                  <a:solidFill>
                    <a:srgbClr val="000000"/>
                  </a:solidFill>
                </a:rPr>
                <a:t>i</a:t>
              </a:r>
              <a:endParaRPr lang="en-US" dirty="0"/>
            </a:p>
          </p:txBody>
        </p:sp>
        <p:sp>
          <p:nvSpPr>
            <p:cNvPr id="70" name="Rectangle 64"/>
            <p:cNvSpPr>
              <a:spLocks noChangeArrowheads="1"/>
            </p:cNvSpPr>
            <p:nvPr/>
          </p:nvSpPr>
          <p:spPr bwMode="auto">
            <a:xfrm>
              <a:off x="4997" y="1626"/>
              <a:ext cx="10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m</a:t>
              </a:r>
              <a:endParaRPr lang="en-US"/>
            </a:p>
          </p:txBody>
        </p:sp>
        <p:sp>
          <p:nvSpPr>
            <p:cNvPr id="71" name="Rectangle 65"/>
            <p:cNvSpPr>
              <a:spLocks noChangeArrowheads="1"/>
            </p:cNvSpPr>
            <p:nvPr/>
          </p:nvSpPr>
          <p:spPr bwMode="auto">
            <a:xfrm>
              <a:off x="5085" y="1626"/>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e</a:t>
              </a:r>
              <a:endParaRPr lang="en-US"/>
            </a:p>
          </p:txBody>
        </p:sp>
        <p:sp>
          <p:nvSpPr>
            <p:cNvPr id="72" name="Rectangle 66"/>
            <p:cNvSpPr>
              <a:spLocks noChangeArrowheads="1"/>
            </p:cNvSpPr>
            <p:nvPr/>
          </p:nvSpPr>
          <p:spPr bwMode="auto">
            <a:xfrm rot="-5400000">
              <a:off x="2312" y="1005"/>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3:8</a:t>
              </a:r>
              <a:endParaRPr lang="en-US"/>
            </a:p>
          </p:txBody>
        </p:sp>
      </p:grpSp>
      <p:sp>
        <p:nvSpPr>
          <p:cNvPr id="3" name="Slide Number Placeholder 2"/>
          <p:cNvSpPr>
            <a:spLocks noGrp="1"/>
          </p:cNvSpPr>
          <p:nvPr>
            <p:ph type="sldNum" sz="quarter" idx="12"/>
          </p:nvPr>
        </p:nvSpPr>
        <p:spPr/>
        <p:txBody>
          <a:bodyPr/>
          <a:lstStyle/>
          <a:p>
            <a:fld id="{94A44075-CB16-5A4C-A36B-DC972FDB6AB8}" type="slidenum">
              <a:rPr lang="en-US" smtClean="0"/>
              <a:t>87</a:t>
            </a:fld>
            <a:endParaRPr lang="en-US"/>
          </a:p>
        </p:txBody>
      </p:sp>
      <p:sp>
        <p:nvSpPr>
          <p:cNvPr id="4" name="Footer Placeholder 3">
            <a:extLst>
              <a:ext uri="{FF2B5EF4-FFF2-40B4-BE49-F238E27FC236}">
                <a16:creationId xmlns:a16="http://schemas.microsoft.com/office/drawing/2014/main" id="{5213AFCF-D6D9-7346-BE09-B53C1F3EF667}"/>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13935967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3819497" y="1245223"/>
            <a:ext cx="8839200" cy="408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lnSpc>
                <a:spcPct val="90000"/>
              </a:lnSpc>
              <a:spcBef>
                <a:spcPct val="0"/>
              </a:spcBef>
            </a:pPr>
            <a:r>
              <a:rPr lang="en-US" b="1" dirty="0">
                <a:solidFill>
                  <a:srgbClr val="C00000"/>
                </a:solidFill>
                <a:latin typeface="Consolas" panose="020B0609020204030204" pitchFamily="49" charset="0"/>
                <a:cs typeface="Consolas" panose="020B0609020204030204" pitchFamily="49" charset="0"/>
              </a:rPr>
              <a:t>module</a:t>
            </a:r>
            <a:r>
              <a:rPr lang="en-US" dirty="0">
                <a:solidFill>
                  <a:srgbClr val="C00000"/>
                </a:solidFill>
                <a:latin typeface="Consolas" panose="020B0609020204030204" pitchFamily="49" charset="0"/>
                <a:cs typeface="Consolas" panose="020B0609020204030204" pitchFamily="49" charset="0"/>
              </a:rPr>
              <a:t> </a:t>
            </a:r>
            <a:r>
              <a:rPr lang="en-US" dirty="0">
                <a:latin typeface="Consolas" panose="020B0609020204030204" pitchFamily="49" charset="0"/>
                <a:cs typeface="Consolas" panose="020B0609020204030204" pitchFamily="49" charset="0"/>
              </a:rPr>
              <a:t>Mux3a</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a2</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a1</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a0</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s</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b</a:t>
            </a:r>
            <a:r>
              <a:rPr lang="en-US" dirty="0">
                <a:solidFill>
                  <a:srgbClr val="0000FF"/>
                </a:solidFill>
                <a:latin typeface="Consolas" panose="020B0609020204030204" pitchFamily="49" charset="0"/>
                <a:cs typeface="Consolas" panose="020B0609020204030204" pitchFamily="49" charset="0"/>
              </a:rPr>
              <a:t>) ;</a:t>
            </a:r>
          </a:p>
          <a:p>
            <a:pPr algn="l" eaLnBrk="1" hangingPunct="1">
              <a:lnSpc>
                <a:spcPct val="90000"/>
              </a:lnSpc>
              <a:spcBef>
                <a:spcPct val="0"/>
              </a:spcBef>
            </a:pPr>
            <a:r>
              <a:rPr lang="en-US" dirty="0">
                <a:latin typeface="Consolas" panose="020B0609020204030204" pitchFamily="49" charset="0"/>
                <a:cs typeface="Consolas" panose="020B0609020204030204" pitchFamily="49" charset="0"/>
              </a:rPr>
              <a:t>  </a:t>
            </a:r>
            <a:r>
              <a:rPr lang="en-US" b="1" dirty="0">
                <a:solidFill>
                  <a:srgbClr val="C00000"/>
                </a:solidFill>
                <a:highlight>
                  <a:srgbClr val="FFFF00"/>
                </a:highlight>
                <a:latin typeface="Consolas" panose="020B0609020204030204" pitchFamily="49" charset="0"/>
                <a:cs typeface="Consolas" panose="020B0609020204030204" pitchFamily="49" charset="0"/>
              </a:rPr>
              <a:t>parameter</a:t>
            </a:r>
            <a:r>
              <a:rPr lang="en-US" dirty="0">
                <a:solidFill>
                  <a:srgbClr val="C00000"/>
                </a:solidFill>
                <a:highlight>
                  <a:srgbClr val="FFFF00"/>
                </a:highlight>
                <a:latin typeface="Consolas" panose="020B0609020204030204" pitchFamily="49" charset="0"/>
                <a:cs typeface="Consolas" panose="020B0609020204030204" pitchFamily="49" charset="0"/>
              </a:rPr>
              <a:t> </a:t>
            </a:r>
            <a:r>
              <a:rPr lang="en-US" dirty="0">
                <a:highlight>
                  <a:srgbClr val="FFFF00"/>
                </a:highlight>
                <a:latin typeface="Consolas" panose="020B0609020204030204" pitchFamily="49" charset="0"/>
                <a:cs typeface="Consolas" panose="020B0609020204030204" pitchFamily="49" charset="0"/>
              </a:rPr>
              <a:t>k </a:t>
            </a:r>
            <a:r>
              <a:rPr lang="en-US" dirty="0">
                <a:solidFill>
                  <a:srgbClr val="0000FF"/>
                </a:solidFill>
                <a:highlight>
                  <a:srgbClr val="FFFF00"/>
                </a:highlight>
                <a:latin typeface="Consolas" panose="020B0609020204030204" pitchFamily="49" charset="0"/>
                <a:cs typeface="Consolas" panose="020B0609020204030204" pitchFamily="49" charset="0"/>
              </a:rPr>
              <a:t>=</a:t>
            </a:r>
            <a:r>
              <a:rPr lang="en-US" dirty="0">
                <a:highlight>
                  <a:srgbClr val="FFFF00"/>
                </a:highlight>
                <a:latin typeface="Consolas" panose="020B0609020204030204" pitchFamily="49" charset="0"/>
                <a:cs typeface="Consolas" panose="020B0609020204030204" pitchFamily="49" charset="0"/>
              </a:rPr>
              <a:t> 1 </a:t>
            </a:r>
            <a:r>
              <a:rPr lang="en-US" dirty="0">
                <a:solidFill>
                  <a:srgbClr val="0000FF"/>
                </a:solidFill>
                <a:highlight>
                  <a:srgbClr val="FFFF00"/>
                </a:highlight>
                <a:latin typeface="Consolas" panose="020B0609020204030204" pitchFamily="49" charset="0"/>
                <a:cs typeface="Consolas" panose="020B0609020204030204" pitchFamily="49" charset="0"/>
              </a:rPr>
              <a:t>;</a:t>
            </a:r>
          </a:p>
          <a:p>
            <a:pPr algn="l" eaLnBrk="1" hangingPunct="1">
              <a:lnSpc>
                <a:spcPct val="90000"/>
              </a:lnSpc>
              <a:spcBef>
                <a:spcPct val="0"/>
              </a:spcBef>
            </a:pPr>
            <a:r>
              <a:rPr lang="en-US" dirty="0">
                <a:latin typeface="Consolas" panose="020B0609020204030204" pitchFamily="49" charset="0"/>
                <a:cs typeface="Consolas" panose="020B0609020204030204" pitchFamily="49" charset="0"/>
              </a:rPr>
              <a:t>  </a:t>
            </a:r>
            <a:r>
              <a:rPr lang="en-US" b="1" dirty="0">
                <a:solidFill>
                  <a:srgbClr val="C00000"/>
                </a:solidFill>
                <a:latin typeface="Consolas" panose="020B0609020204030204" pitchFamily="49" charset="0"/>
                <a:cs typeface="Consolas" panose="020B0609020204030204" pitchFamily="49" charset="0"/>
              </a:rPr>
              <a:t>input</a:t>
            </a:r>
            <a:r>
              <a:rPr lang="en-US" dirty="0">
                <a:solidFill>
                  <a:srgbClr val="C00000"/>
                </a:solidFill>
                <a:latin typeface="Consolas" panose="020B0609020204030204" pitchFamily="49" charset="0"/>
                <a:cs typeface="Consolas" panose="020B0609020204030204" pitchFamily="49" charset="0"/>
              </a:rPr>
              <a:t> </a:t>
            </a:r>
            <a:r>
              <a:rPr lang="en-US" dirty="0">
                <a:solidFill>
                  <a:srgbClr val="0000FF"/>
                </a:solidFill>
                <a:latin typeface="Consolas" panose="020B0609020204030204" pitchFamily="49" charset="0"/>
                <a:cs typeface="Consolas" panose="020B0609020204030204" pitchFamily="49" charset="0"/>
              </a:rPr>
              <a:t>[</a:t>
            </a:r>
            <a:r>
              <a:rPr lang="en-US" dirty="0">
                <a:highlight>
                  <a:srgbClr val="FFFF00"/>
                </a:highlight>
                <a:latin typeface="Consolas" panose="020B0609020204030204" pitchFamily="49" charset="0"/>
                <a:cs typeface="Consolas" panose="020B0609020204030204" pitchFamily="49" charset="0"/>
              </a:rPr>
              <a:t>k</a:t>
            </a:r>
            <a:r>
              <a:rPr lang="en-US" dirty="0">
                <a:latin typeface="Consolas" panose="020B0609020204030204" pitchFamily="49" charset="0"/>
                <a:cs typeface="Consolas" panose="020B0609020204030204" pitchFamily="49" charset="0"/>
              </a:rPr>
              <a:t>-1</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0</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a0</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a1</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a2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i="1" dirty="0">
                <a:solidFill>
                  <a:srgbClr val="008000"/>
                </a:solidFill>
                <a:latin typeface="Consolas" panose="020B0609020204030204" pitchFamily="49" charset="0"/>
                <a:cs typeface="Consolas" panose="020B0609020204030204" pitchFamily="49" charset="0"/>
              </a:rPr>
              <a:t>// inputs</a:t>
            </a:r>
          </a:p>
          <a:p>
            <a:pPr algn="l" eaLnBrk="1" hangingPunct="1">
              <a:lnSpc>
                <a:spcPct val="90000"/>
              </a:lnSpc>
              <a:spcBef>
                <a:spcPct val="0"/>
              </a:spcBef>
            </a:pPr>
            <a:r>
              <a:rPr lang="en-US" dirty="0">
                <a:latin typeface="Consolas" panose="020B0609020204030204" pitchFamily="49" charset="0"/>
                <a:cs typeface="Consolas" panose="020B0609020204030204" pitchFamily="49" charset="0"/>
              </a:rPr>
              <a:t>  </a:t>
            </a:r>
            <a:r>
              <a:rPr lang="en-US" b="1" dirty="0">
                <a:solidFill>
                  <a:srgbClr val="C00000"/>
                </a:solidFill>
                <a:latin typeface="Consolas" panose="020B0609020204030204" pitchFamily="49" charset="0"/>
                <a:cs typeface="Consolas" panose="020B0609020204030204" pitchFamily="49" charset="0"/>
              </a:rPr>
              <a:t>input</a:t>
            </a:r>
            <a:r>
              <a:rPr lang="en-US" dirty="0">
                <a:solidFill>
                  <a:srgbClr val="C00000"/>
                </a:solidFill>
                <a:latin typeface="Consolas" panose="020B0609020204030204" pitchFamily="49" charset="0"/>
                <a:cs typeface="Consolas" panose="020B0609020204030204" pitchFamily="49" charset="0"/>
              </a:rPr>
              <a:t>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2</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0</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s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i="1" dirty="0">
                <a:solidFill>
                  <a:srgbClr val="008000"/>
                </a:solidFill>
                <a:latin typeface="Consolas" panose="020B0609020204030204" pitchFamily="49" charset="0"/>
                <a:cs typeface="Consolas" panose="020B0609020204030204" pitchFamily="49" charset="0"/>
              </a:rPr>
              <a:t>// one-hot select</a:t>
            </a:r>
          </a:p>
          <a:p>
            <a:pPr algn="l" eaLnBrk="1" hangingPunct="1">
              <a:lnSpc>
                <a:spcPct val="90000"/>
              </a:lnSpc>
              <a:spcBef>
                <a:spcPct val="0"/>
              </a:spcBef>
            </a:pPr>
            <a:r>
              <a:rPr lang="en-US" dirty="0">
                <a:latin typeface="Consolas" panose="020B0609020204030204" pitchFamily="49" charset="0"/>
                <a:cs typeface="Consolas" panose="020B0609020204030204" pitchFamily="49" charset="0"/>
              </a:rPr>
              <a:t>  </a:t>
            </a:r>
            <a:r>
              <a:rPr lang="en-US" b="1" dirty="0">
                <a:solidFill>
                  <a:srgbClr val="C00000"/>
                </a:solidFill>
                <a:latin typeface="Consolas" panose="020B0609020204030204" pitchFamily="49" charset="0"/>
                <a:cs typeface="Consolas" panose="020B0609020204030204" pitchFamily="49" charset="0"/>
              </a:rPr>
              <a:t>output</a:t>
            </a:r>
            <a:r>
              <a:rPr lang="en-US" dirty="0">
                <a:solidFill>
                  <a:srgbClr val="0000FF"/>
                </a:solidFill>
                <a:latin typeface="Consolas" panose="020B0609020204030204" pitchFamily="49" charset="0"/>
                <a:cs typeface="Consolas" panose="020B0609020204030204" pitchFamily="49" charset="0"/>
              </a:rPr>
              <a:t>[</a:t>
            </a:r>
            <a:r>
              <a:rPr lang="en-US" dirty="0">
                <a:highlight>
                  <a:srgbClr val="FFFF00"/>
                </a:highlight>
                <a:latin typeface="Consolas" panose="020B0609020204030204" pitchFamily="49" charset="0"/>
                <a:cs typeface="Consolas" panose="020B0609020204030204" pitchFamily="49" charset="0"/>
              </a:rPr>
              <a:t>k</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1</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0</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b </a:t>
            </a:r>
            <a:r>
              <a:rPr lang="en-US" dirty="0">
                <a:solidFill>
                  <a:srgbClr val="0000FF"/>
                </a:solidFill>
                <a:latin typeface="Consolas" panose="020B0609020204030204" pitchFamily="49" charset="0"/>
                <a:cs typeface="Consolas" panose="020B0609020204030204" pitchFamily="49" charset="0"/>
              </a:rPr>
              <a:t>;</a:t>
            </a:r>
          </a:p>
          <a:p>
            <a:pPr algn="l" eaLnBrk="1" hangingPunct="1">
              <a:lnSpc>
                <a:spcPct val="90000"/>
              </a:lnSpc>
              <a:spcBef>
                <a:spcPct val="0"/>
              </a:spcBef>
            </a:pPr>
            <a:r>
              <a:rPr lang="en-US" dirty="0">
                <a:latin typeface="Consolas" panose="020B0609020204030204" pitchFamily="49" charset="0"/>
                <a:cs typeface="Consolas" panose="020B0609020204030204" pitchFamily="49" charset="0"/>
              </a:rPr>
              <a:t>  </a:t>
            </a:r>
            <a:r>
              <a:rPr lang="en-US" b="1" dirty="0" err="1">
                <a:solidFill>
                  <a:srgbClr val="C00000"/>
                </a:solidFill>
                <a:latin typeface="Consolas" panose="020B0609020204030204" pitchFamily="49" charset="0"/>
                <a:cs typeface="Consolas" panose="020B0609020204030204" pitchFamily="49" charset="0"/>
              </a:rPr>
              <a:t>reg</a:t>
            </a:r>
            <a:r>
              <a:rPr lang="en-US" dirty="0">
                <a:solidFill>
                  <a:srgbClr val="C00000"/>
                </a:solidFill>
                <a:latin typeface="Consolas" panose="020B0609020204030204" pitchFamily="49" charset="0"/>
                <a:cs typeface="Consolas" panose="020B0609020204030204" pitchFamily="49" charset="0"/>
              </a:rPr>
              <a:t> </a:t>
            </a:r>
            <a:r>
              <a:rPr lang="en-US" dirty="0">
                <a:solidFill>
                  <a:srgbClr val="0000FF"/>
                </a:solidFill>
                <a:latin typeface="Consolas" panose="020B0609020204030204" pitchFamily="49" charset="0"/>
                <a:cs typeface="Consolas" panose="020B0609020204030204" pitchFamily="49" charset="0"/>
              </a:rPr>
              <a:t>[</a:t>
            </a:r>
            <a:r>
              <a:rPr lang="en-US" dirty="0">
                <a:highlight>
                  <a:srgbClr val="FFFF00"/>
                </a:highlight>
                <a:latin typeface="Consolas" panose="020B0609020204030204" pitchFamily="49" charset="0"/>
                <a:cs typeface="Consolas" panose="020B0609020204030204" pitchFamily="49" charset="0"/>
              </a:rPr>
              <a:t>k</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1</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0</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b </a:t>
            </a:r>
            <a:r>
              <a:rPr lang="en-US" dirty="0">
                <a:solidFill>
                  <a:srgbClr val="0000FF"/>
                </a:solidFill>
                <a:latin typeface="Consolas" panose="020B0609020204030204" pitchFamily="49" charset="0"/>
                <a:cs typeface="Consolas" panose="020B0609020204030204" pitchFamily="49" charset="0"/>
              </a:rPr>
              <a:t>;</a:t>
            </a:r>
          </a:p>
          <a:p>
            <a:pPr algn="l" eaLnBrk="1" hangingPunct="1">
              <a:lnSpc>
                <a:spcPct val="90000"/>
              </a:lnSpc>
              <a:spcBef>
                <a:spcPct val="0"/>
              </a:spcBef>
            </a:pPr>
            <a:endParaRPr lang="en-US" dirty="0">
              <a:latin typeface="Consolas" panose="020B0609020204030204" pitchFamily="49" charset="0"/>
              <a:cs typeface="Consolas" panose="020B0609020204030204" pitchFamily="49" charset="0"/>
            </a:endParaRPr>
          </a:p>
          <a:p>
            <a:pPr algn="l" eaLnBrk="1" hangingPunct="1">
              <a:lnSpc>
                <a:spcPct val="90000"/>
              </a:lnSpc>
              <a:spcBef>
                <a:spcPct val="0"/>
              </a:spcBef>
            </a:pPr>
            <a:r>
              <a:rPr lang="en-US" dirty="0">
                <a:latin typeface="Consolas" panose="020B0609020204030204" pitchFamily="49" charset="0"/>
                <a:cs typeface="Consolas" panose="020B0609020204030204" pitchFamily="49" charset="0"/>
              </a:rPr>
              <a:t>  </a:t>
            </a:r>
            <a:r>
              <a:rPr lang="en-US" b="1" dirty="0" err="1">
                <a:solidFill>
                  <a:srgbClr val="C00000"/>
                </a:solidFill>
                <a:latin typeface="Consolas" panose="020B0609020204030204" pitchFamily="49" charset="0"/>
                <a:cs typeface="Consolas" panose="020B0609020204030204" pitchFamily="49" charset="0"/>
              </a:rPr>
              <a:t>always_comb</a:t>
            </a:r>
            <a:r>
              <a:rPr lang="en-US" dirty="0">
                <a:latin typeface="Consolas" panose="020B0609020204030204" pitchFamily="49" charset="0"/>
                <a:cs typeface="Consolas" panose="020B0609020204030204" pitchFamily="49" charset="0"/>
              </a:rPr>
              <a:t> </a:t>
            </a:r>
            <a:r>
              <a:rPr lang="en-US" b="1" dirty="0">
                <a:solidFill>
                  <a:srgbClr val="C00000"/>
                </a:solidFill>
                <a:latin typeface="Consolas" panose="020B0609020204030204" pitchFamily="49" charset="0"/>
                <a:cs typeface="Consolas" panose="020B0609020204030204" pitchFamily="49" charset="0"/>
              </a:rPr>
              <a:t>begin</a:t>
            </a:r>
          </a:p>
          <a:p>
            <a:pPr algn="l" eaLnBrk="1" hangingPunct="1">
              <a:lnSpc>
                <a:spcPct val="90000"/>
              </a:lnSpc>
              <a:spcBef>
                <a:spcPct val="0"/>
              </a:spcBef>
            </a:pPr>
            <a:r>
              <a:rPr lang="en-US" dirty="0">
                <a:latin typeface="Consolas" panose="020B0609020204030204" pitchFamily="49" charset="0"/>
                <a:cs typeface="Consolas" panose="020B0609020204030204" pitchFamily="49" charset="0"/>
              </a:rPr>
              <a:t>    </a:t>
            </a:r>
            <a:r>
              <a:rPr lang="en-US" b="1" dirty="0">
                <a:solidFill>
                  <a:srgbClr val="C00000"/>
                </a:solidFill>
                <a:latin typeface="Consolas" panose="020B0609020204030204" pitchFamily="49" charset="0"/>
                <a:cs typeface="Consolas" panose="020B0609020204030204" pitchFamily="49" charset="0"/>
              </a:rPr>
              <a:t>case</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s</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p>
          <a:p>
            <a:pPr algn="l" eaLnBrk="1" hangingPunct="1">
              <a:lnSpc>
                <a:spcPct val="90000"/>
              </a:lnSpc>
              <a:spcBef>
                <a:spcPct val="0"/>
              </a:spcBef>
            </a:pPr>
            <a:r>
              <a:rPr lang="en-US" dirty="0">
                <a:latin typeface="Consolas" panose="020B0609020204030204" pitchFamily="49" charset="0"/>
                <a:cs typeface="Consolas" panose="020B0609020204030204" pitchFamily="49" charset="0"/>
              </a:rPr>
              <a:t>      </a:t>
            </a:r>
            <a:r>
              <a:rPr lang="en-US" dirty="0">
                <a:solidFill>
                  <a:srgbClr val="7030A0"/>
                </a:solidFill>
                <a:latin typeface="Consolas" panose="020B0609020204030204" pitchFamily="49" charset="0"/>
                <a:cs typeface="Consolas" panose="020B0609020204030204" pitchFamily="49" charset="0"/>
              </a:rPr>
              <a:t>3'b001</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b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a0 </a:t>
            </a:r>
            <a:r>
              <a:rPr lang="en-US" dirty="0">
                <a:solidFill>
                  <a:srgbClr val="0000FF"/>
                </a:solidFill>
                <a:latin typeface="Consolas" panose="020B0609020204030204" pitchFamily="49" charset="0"/>
                <a:cs typeface="Consolas" panose="020B0609020204030204" pitchFamily="49" charset="0"/>
              </a:rPr>
              <a:t>;</a:t>
            </a:r>
          </a:p>
          <a:p>
            <a:pPr algn="l" eaLnBrk="1" hangingPunct="1">
              <a:lnSpc>
                <a:spcPct val="90000"/>
              </a:lnSpc>
              <a:spcBef>
                <a:spcPct val="0"/>
              </a:spcBef>
            </a:pPr>
            <a:r>
              <a:rPr lang="en-US" dirty="0">
                <a:latin typeface="Consolas" panose="020B0609020204030204" pitchFamily="49" charset="0"/>
                <a:cs typeface="Consolas" panose="020B0609020204030204" pitchFamily="49" charset="0"/>
              </a:rPr>
              <a:t>      </a:t>
            </a:r>
            <a:r>
              <a:rPr lang="en-US" dirty="0">
                <a:solidFill>
                  <a:srgbClr val="7030A0"/>
                </a:solidFill>
                <a:latin typeface="Consolas" panose="020B0609020204030204" pitchFamily="49" charset="0"/>
                <a:cs typeface="Consolas" panose="020B0609020204030204" pitchFamily="49" charset="0"/>
              </a:rPr>
              <a:t>3'b010</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b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a1 </a:t>
            </a:r>
            <a:r>
              <a:rPr lang="en-US" dirty="0">
                <a:solidFill>
                  <a:srgbClr val="0000FF"/>
                </a:solidFill>
                <a:latin typeface="Consolas" panose="020B0609020204030204" pitchFamily="49" charset="0"/>
                <a:cs typeface="Consolas" panose="020B0609020204030204" pitchFamily="49" charset="0"/>
              </a:rPr>
              <a:t>;</a:t>
            </a:r>
          </a:p>
          <a:p>
            <a:pPr algn="l" eaLnBrk="1" hangingPunct="1">
              <a:lnSpc>
                <a:spcPct val="90000"/>
              </a:lnSpc>
              <a:spcBef>
                <a:spcPct val="0"/>
              </a:spcBef>
            </a:pPr>
            <a:r>
              <a:rPr lang="en-US" dirty="0">
                <a:latin typeface="Consolas" panose="020B0609020204030204" pitchFamily="49" charset="0"/>
                <a:cs typeface="Consolas" panose="020B0609020204030204" pitchFamily="49" charset="0"/>
              </a:rPr>
              <a:t>      </a:t>
            </a:r>
            <a:r>
              <a:rPr lang="en-US" dirty="0">
                <a:solidFill>
                  <a:srgbClr val="7030A0"/>
                </a:solidFill>
                <a:latin typeface="Consolas" panose="020B0609020204030204" pitchFamily="49" charset="0"/>
                <a:cs typeface="Consolas" panose="020B0609020204030204" pitchFamily="49" charset="0"/>
              </a:rPr>
              <a:t>3'b100</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b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a2 </a:t>
            </a:r>
            <a:r>
              <a:rPr lang="en-US" dirty="0">
                <a:solidFill>
                  <a:srgbClr val="0000FF"/>
                </a:solidFill>
                <a:latin typeface="Consolas" panose="020B0609020204030204" pitchFamily="49" charset="0"/>
                <a:cs typeface="Consolas" panose="020B0609020204030204" pitchFamily="49" charset="0"/>
              </a:rPr>
              <a:t>;</a:t>
            </a:r>
          </a:p>
          <a:p>
            <a:pPr algn="l" eaLnBrk="1" hangingPunct="1">
              <a:lnSpc>
                <a:spcPct val="90000"/>
              </a:lnSpc>
              <a:spcBef>
                <a:spcPct val="0"/>
              </a:spcBef>
            </a:pPr>
            <a:r>
              <a:rPr lang="en-US" dirty="0">
                <a:latin typeface="Consolas" panose="020B0609020204030204" pitchFamily="49" charset="0"/>
                <a:cs typeface="Consolas" panose="020B0609020204030204" pitchFamily="49" charset="0"/>
              </a:rPr>
              <a:t>      </a:t>
            </a:r>
            <a:r>
              <a:rPr lang="en-US" b="1" dirty="0">
                <a:solidFill>
                  <a:srgbClr val="C00000"/>
                </a:solidFill>
                <a:latin typeface="Consolas" panose="020B0609020204030204" pitchFamily="49" charset="0"/>
                <a:cs typeface="Consolas" panose="020B0609020204030204" pitchFamily="49" charset="0"/>
              </a:rPr>
              <a:t>default</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b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0000FF"/>
                </a:solidFill>
                <a:latin typeface="Consolas" panose="020B0609020204030204" pitchFamily="49" charset="0"/>
                <a:cs typeface="Consolas" panose="020B0609020204030204" pitchFamily="49" charset="0"/>
              </a:rPr>
              <a:t>{</a:t>
            </a:r>
            <a:r>
              <a:rPr lang="en-US" dirty="0">
                <a:highlight>
                  <a:srgbClr val="FFFF00"/>
                </a:highlight>
                <a:latin typeface="Consolas" panose="020B0609020204030204" pitchFamily="49" charset="0"/>
                <a:cs typeface="Consolas" panose="020B0609020204030204" pitchFamily="49" charset="0"/>
              </a:rPr>
              <a:t>k</a:t>
            </a:r>
            <a:r>
              <a:rPr lang="en-US" dirty="0">
                <a:solidFill>
                  <a:srgbClr val="0000FF"/>
                </a:solidFill>
                <a:latin typeface="Consolas" panose="020B0609020204030204" pitchFamily="49" charset="0"/>
                <a:cs typeface="Consolas" panose="020B0609020204030204" pitchFamily="49" charset="0"/>
              </a:rPr>
              <a:t>{</a:t>
            </a:r>
            <a:r>
              <a:rPr lang="en-US" dirty="0">
                <a:solidFill>
                  <a:srgbClr val="7030A0"/>
                </a:solidFill>
                <a:latin typeface="Consolas" panose="020B0609020204030204" pitchFamily="49" charset="0"/>
                <a:cs typeface="Consolas" panose="020B0609020204030204" pitchFamily="49" charset="0"/>
              </a:rPr>
              <a:t>1'bx</a:t>
            </a:r>
            <a:r>
              <a:rPr lang="en-US" dirty="0">
                <a:solidFill>
                  <a:srgbClr val="0000FF"/>
                </a:solidFill>
                <a:latin typeface="Consolas" panose="020B0609020204030204" pitchFamily="49" charset="0"/>
                <a:cs typeface="Consolas" panose="020B0609020204030204" pitchFamily="49" charset="0"/>
              </a:rPr>
              <a:t>}} ;</a:t>
            </a:r>
          </a:p>
          <a:p>
            <a:pPr algn="l" eaLnBrk="1" hangingPunct="1">
              <a:lnSpc>
                <a:spcPct val="90000"/>
              </a:lnSpc>
              <a:spcBef>
                <a:spcPct val="0"/>
              </a:spcBef>
            </a:pPr>
            <a:r>
              <a:rPr lang="en-US" dirty="0">
                <a:latin typeface="Consolas" panose="020B0609020204030204" pitchFamily="49" charset="0"/>
                <a:cs typeface="Consolas" panose="020B0609020204030204" pitchFamily="49" charset="0"/>
              </a:rPr>
              <a:t>    </a:t>
            </a:r>
            <a:r>
              <a:rPr lang="en-US" b="1" dirty="0" err="1">
                <a:solidFill>
                  <a:srgbClr val="C00000"/>
                </a:solidFill>
                <a:latin typeface="Consolas" panose="020B0609020204030204" pitchFamily="49" charset="0"/>
                <a:cs typeface="Consolas" panose="020B0609020204030204" pitchFamily="49" charset="0"/>
              </a:rPr>
              <a:t>endcase</a:t>
            </a:r>
            <a:endParaRPr lang="en-US" b="1" dirty="0">
              <a:solidFill>
                <a:srgbClr val="C00000"/>
              </a:solidFill>
              <a:latin typeface="Consolas" panose="020B0609020204030204" pitchFamily="49" charset="0"/>
              <a:cs typeface="Consolas" panose="020B0609020204030204" pitchFamily="49" charset="0"/>
            </a:endParaRPr>
          </a:p>
          <a:p>
            <a:pPr algn="l" eaLnBrk="1" hangingPunct="1">
              <a:lnSpc>
                <a:spcPct val="90000"/>
              </a:lnSpc>
              <a:spcBef>
                <a:spcPct val="0"/>
              </a:spcBef>
            </a:pPr>
            <a:r>
              <a:rPr lang="en-US" dirty="0">
                <a:latin typeface="Consolas" panose="020B0609020204030204" pitchFamily="49" charset="0"/>
                <a:cs typeface="Consolas" panose="020B0609020204030204" pitchFamily="49" charset="0"/>
              </a:rPr>
              <a:t>  </a:t>
            </a:r>
            <a:r>
              <a:rPr lang="en-US" b="1" dirty="0">
                <a:solidFill>
                  <a:srgbClr val="C00000"/>
                </a:solidFill>
                <a:latin typeface="Consolas" panose="020B0609020204030204" pitchFamily="49" charset="0"/>
                <a:cs typeface="Consolas" panose="020B0609020204030204" pitchFamily="49" charset="0"/>
              </a:rPr>
              <a:t>end</a:t>
            </a:r>
          </a:p>
          <a:p>
            <a:pPr algn="l" eaLnBrk="1" hangingPunct="1">
              <a:lnSpc>
                <a:spcPct val="90000"/>
              </a:lnSpc>
              <a:spcBef>
                <a:spcPct val="0"/>
              </a:spcBef>
            </a:pPr>
            <a:r>
              <a:rPr lang="en-US" b="1" dirty="0" err="1">
                <a:solidFill>
                  <a:srgbClr val="C00000"/>
                </a:solidFill>
                <a:latin typeface="Consolas" panose="020B0609020204030204" pitchFamily="49" charset="0"/>
                <a:cs typeface="Consolas" panose="020B0609020204030204" pitchFamily="49" charset="0"/>
              </a:rPr>
              <a:t>endmodule</a:t>
            </a:r>
            <a:endParaRPr lang="en-US" b="1" dirty="0">
              <a:solidFill>
                <a:srgbClr val="C00000"/>
              </a:solidFill>
              <a:latin typeface="Consolas" panose="020B0609020204030204" pitchFamily="49" charset="0"/>
              <a:cs typeface="Consolas" panose="020B0609020204030204" pitchFamily="49" charset="0"/>
            </a:endParaRPr>
          </a:p>
        </p:txBody>
      </p:sp>
      <p:sp>
        <p:nvSpPr>
          <p:cNvPr id="5" name="Slide Number Placeholder 4"/>
          <p:cNvSpPr>
            <a:spLocks noGrp="1"/>
          </p:cNvSpPr>
          <p:nvPr>
            <p:ph type="sldNum" sz="quarter" idx="12"/>
          </p:nvPr>
        </p:nvSpPr>
        <p:spPr/>
        <p:txBody>
          <a:bodyPr/>
          <a:lstStyle/>
          <a:p>
            <a:fld id="{94A44075-CB16-5A4C-A36B-DC972FDB6AB8}" type="slidenum">
              <a:rPr lang="en-US" smtClean="0"/>
              <a:t>88</a:t>
            </a:fld>
            <a:endParaRPr lang="en-US"/>
          </a:p>
        </p:txBody>
      </p:sp>
      <p:sp>
        <p:nvSpPr>
          <p:cNvPr id="2" name="Footer Placeholder 1">
            <a:extLst>
              <a:ext uri="{FF2B5EF4-FFF2-40B4-BE49-F238E27FC236}">
                <a16:creationId xmlns:a16="http://schemas.microsoft.com/office/drawing/2014/main" id="{58C348FE-7BD3-4EC2-A938-3CEDFD83A577}"/>
              </a:ext>
            </a:extLst>
          </p:cNvPr>
          <p:cNvSpPr>
            <a:spLocks noGrp="1"/>
          </p:cNvSpPr>
          <p:nvPr>
            <p:ph type="ftr" sz="quarter" idx="11"/>
          </p:nvPr>
        </p:nvSpPr>
        <p:spPr/>
        <p:txBody>
          <a:bodyPr/>
          <a:lstStyle/>
          <a:p>
            <a:r>
              <a:rPr lang="en-US"/>
              <a:t>Slide Set #6</a:t>
            </a:r>
          </a:p>
        </p:txBody>
      </p:sp>
      <p:grpSp>
        <p:nvGrpSpPr>
          <p:cNvPr id="8" name="Group 7">
            <a:extLst>
              <a:ext uri="{FF2B5EF4-FFF2-40B4-BE49-F238E27FC236}">
                <a16:creationId xmlns:a16="http://schemas.microsoft.com/office/drawing/2014/main" id="{72702BF2-DE90-6E4F-BCDD-4F11FB2A5795}"/>
              </a:ext>
            </a:extLst>
          </p:cNvPr>
          <p:cNvGrpSpPr/>
          <p:nvPr/>
        </p:nvGrpSpPr>
        <p:grpSpPr>
          <a:xfrm>
            <a:off x="609600" y="1245223"/>
            <a:ext cx="2747341" cy="2362200"/>
            <a:chOff x="6096000" y="2590800"/>
            <a:chExt cx="2747341" cy="2362200"/>
          </a:xfrm>
        </p:grpSpPr>
        <p:pic>
          <p:nvPicPr>
            <p:cNvPr id="7" name="Picture 6">
              <a:extLst>
                <a:ext uri="{FF2B5EF4-FFF2-40B4-BE49-F238E27FC236}">
                  <a16:creationId xmlns:a16="http://schemas.microsoft.com/office/drawing/2014/main" id="{DB496AD9-5826-9C40-B91E-3F9646CE71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590800"/>
              <a:ext cx="2747341" cy="2362200"/>
            </a:xfrm>
            <a:prstGeom prst="rect">
              <a:avLst/>
            </a:prstGeom>
          </p:spPr>
        </p:pic>
        <p:sp>
          <p:nvSpPr>
            <p:cNvPr id="6" name="TextBox 5">
              <a:extLst>
                <a:ext uri="{FF2B5EF4-FFF2-40B4-BE49-F238E27FC236}">
                  <a16:creationId xmlns:a16="http://schemas.microsoft.com/office/drawing/2014/main" id="{63F0552F-DE59-0A49-9CE5-0892AA7ACCFD}"/>
                </a:ext>
              </a:extLst>
            </p:cNvPr>
            <p:cNvSpPr txBox="1"/>
            <p:nvPr/>
          </p:nvSpPr>
          <p:spPr>
            <a:xfrm>
              <a:off x="8229600" y="3335916"/>
              <a:ext cx="196529" cy="323165"/>
            </a:xfrm>
            <a:prstGeom prst="rect">
              <a:avLst/>
            </a:prstGeom>
            <a:solidFill>
              <a:schemeClr val="bg1"/>
            </a:solidFill>
          </p:spPr>
          <p:txBody>
            <a:bodyPr wrap="none" lIns="0" tIns="0" rtlCol="0">
              <a:spAutoFit/>
            </a:bodyPr>
            <a:lstStyle/>
            <a:p>
              <a:r>
                <a:rPr lang="en-US" dirty="0"/>
                <a:t>k</a:t>
              </a:r>
            </a:p>
          </p:txBody>
        </p:sp>
        <p:sp>
          <p:nvSpPr>
            <p:cNvPr id="9" name="TextBox 8">
              <a:extLst>
                <a:ext uri="{FF2B5EF4-FFF2-40B4-BE49-F238E27FC236}">
                  <a16:creationId xmlns:a16="http://schemas.microsoft.com/office/drawing/2014/main" id="{F595495A-ACB7-614D-A00E-FBB0AD2B2A55}"/>
                </a:ext>
              </a:extLst>
            </p:cNvPr>
            <p:cNvSpPr txBox="1"/>
            <p:nvPr/>
          </p:nvSpPr>
          <p:spPr>
            <a:xfrm>
              <a:off x="6858000" y="4572000"/>
              <a:ext cx="260216" cy="323165"/>
            </a:xfrm>
            <a:prstGeom prst="rect">
              <a:avLst/>
            </a:prstGeom>
            <a:solidFill>
              <a:schemeClr val="bg1"/>
            </a:solidFill>
          </p:spPr>
          <p:txBody>
            <a:bodyPr wrap="square" lIns="0" tIns="0" rtlCol="0">
              <a:spAutoFit/>
            </a:bodyPr>
            <a:lstStyle/>
            <a:p>
              <a:r>
                <a:rPr lang="en-US" dirty="0"/>
                <a:t>k</a:t>
              </a:r>
            </a:p>
          </p:txBody>
        </p:sp>
        <p:sp>
          <p:nvSpPr>
            <p:cNvPr id="10" name="TextBox 9">
              <a:extLst>
                <a:ext uri="{FF2B5EF4-FFF2-40B4-BE49-F238E27FC236}">
                  <a16:creationId xmlns:a16="http://schemas.microsoft.com/office/drawing/2014/main" id="{E85FC82A-0DE6-8C46-937E-2CD8C24E74FB}"/>
                </a:ext>
              </a:extLst>
            </p:cNvPr>
            <p:cNvSpPr txBox="1"/>
            <p:nvPr/>
          </p:nvSpPr>
          <p:spPr>
            <a:xfrm>
              <a:off x="6845487" y="3752636"/>
              <a:ext cx="196529" cy="323165"/>
            </a:xfrm>
            <a:prstGeom prst="rect">
              <a:avLst/>
            </a:prstGeom>
            <a:solidFill>
              <a:schemeClr val="bg1"/>
            </a:solidFill>
          </p:spPr>
          <p:txBody>
            <a:bodyPr wrap="none" lIns="0" tIns="0" rtlCol="0">
              <a:spAutoFit/>
            </a:bodyPr>
            <a:lstStyle/>
            <a:p>
              <a:r>
                <a:rPr lang="en-US" dirty="0"/>
                <a:t>k</a:t>
              </a:r>
            </a:p>
          </p:txBody>
        </p:sp>
        <p:sp>
          <p:nvSpPr>
            <p:cNvPr id="11" name="TextBox 10">
              <a:extLst>
                <a:ext uri="{FF2B5EF4-FFF2-40B4-BE49-F238E27FC236}">
                  <a16:creationId xmlns:a16="http://schemas.microsoft.com/office/drawing/2014/main" id="{1FEC8B78-8D48-B341-9296-D9BEAED979AD}"/>
                </a:ext>
              </a:extLst>
            </p:cNvPr>
            <p:cNvSpPr txBox="1"/>
            <p:nvPr/>
          </p:nvSpPr>
          <p:spPr>
            <a:xfrm>
              <a:off x="6845487" y="3335916"/>
              <a:ext cx="196529" cy="276999"/>
            </a:xfrm>
            <a:prstGeom prst="rect">
              <a:avLst/>
            </a:prstGeom>
            <a:solidFill>
              <a:schemeClr val="bg1"/>
            </a:solidFill>
          </p:spPr>
          <p:txBody>
            <a:bodyPr wrap="none" lIns="0" tIns="0" bIns="0" rtlCol="0">
              <a:spAutoFit/>
            </a:bodyPr>
            <a:lstStyle/>
            <a:p>
              <a:r>
                <a:rPr lang="en-US" dirty="0"/>
                <a:t>k</a:t>
              </a:r>
            </a:p>
          </p:txBody>
        </p:sp>
        <p:sp>
          <p:nvSpPr>
            <p:cNvPr id="12" name="TextBox 11">
              <a:extLst>
                <a:ext uri="{FF2B5EF4-FFF2-40B4-BE49-F238E27FC236}">
                  <a16:creationId xmlns:a16="http://schemas.microsoft.com/office/drawing/2014/main" id="{F1E3B3D8-2D22-DC4B-946D-79CF883F7C9C}"/>
                </a:ext>
              </a:extLst>
            </p:cNvPr>
            <p:cNvSpPr txBox="1"/>
            <p:nvPr/>
          </p:nvSpPr>
          <p:spPr>
            <a:xfrm>
              <a:off x="6845487" y="2950151"/>
              <a:ext cx="196529" cy="276999"/>
            </a:xfrm>
            <a:prstGeom prst="rect">
              <a:avLst/>
            </a:prstGeom>
            <a:solidFill>
              <a:schemeClr val="bg1"/>
            </a:solidFill>
          </p:spPr>
          <p:txBody>
            <a:bodyPr wrap="none" lIns="0" tIns="0" bIns="0" rtlCol="0">
              <a:spAutoFit/>
            </a:bodyPr>
            <a:lstStyle/>
            <a:p>
              <a:r>
                <a:rPr lang="en-US" dirty="0"/>
                <a:t>k</a:t>
              </a:r>
            </a:p>
          </p:txBody>
        </p:sp>
      </p:grpSp>
      <p:sp>
        <p:nvSpPr>
          <p:cNvPr id="14" name="Title 1">
            <a:extLst>
              <a:ext uri="{FF2B5EF4-FFF2-40B4-BE49-F238E27FC236}">
                <a16:creationId xmlns:a16="http://schemas.microsoft.com/office/drawing/2014/main" id="{ADC2311C-07C0-FB46-9557-5A8A3523032D}"/>
              </a:ext>
            </a:extLst>
          </p:cNvPr>
          <p:cNvSpPr txBox="1">
            <a:spLocks/>
          </p:cNvSpPr>
          <p:nvPr/>
        </p:nvSpPr>
        <p:spPr>
          <a:xfrm>
            <a:off x="457200" y="-193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Parameterized Multiplexer (v1)</a:t>
            </a:r>
          </a:p>
        </p:txBody>
      </p:sp>
    </p:spTree>
    <p:extLst>
      <p:ext uri="{BB962C8B-B14F-4D97-AF65-F5344CB8AC3E}">
        <p14:creationId xmlns:p14="http://schemas.microsoft.com/office/powerpoint/2010/main" val="34044233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0" y="1014493"/>
            <a:ext cx="8839200" cy="4829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lnSpc>
                <a:spcPct val="90000"/>
              </a:lnSpc>
              <a:spcBef>
                <a:spcPct val="0"/>
              </a:spcBef>
            </a:pPr>
            <a:r>
              <a:rPr lang="en-US" i="1" dirty="0">
                <a:solidFill>
                  <a:srgbClr val="008000"/>
                </a:solidFill>
                <a:latin typeface="Consolas" panose="020B0609020204030204" pitchFamily="49" charset="0"/>
                <a:cs typeface="Consolas" panose="020B0609020204030204" pitchFamily="49" charset="0"/>
              </a:rPr>
              <a:t>// 4-input, k-bit mux with one-hot select </a:t>
            </a:r>
          </a:p>
          <a:p>
            <a:pPr algn="l" eaLnBrk="1" hangingPunct="1">
              <a:lnSpc>
                <a:spcPct val="90000"/>
              </a:lnSpc>
              <a:spcBef>
                <a:spcPct val="0"/>
              </a:spcBef>
            </a:pPr>
            <a:r>
              <a:rPr lang="en-US" b="1" dirty="0">
                <a:solidFill>
                  <a:srgbClr val="C00000"/>
                </a:solidFill>
                <a:latin typeface="Consolas" panose="020B0609020204030204" pitchFamily="49" charset="0"/>
                <a:cs typeface="Consolas" panose="020B0609020204030204" pitchFamily="49" charset="0"/>
              </a:rPr>
              <a:t>module</a:t>
            </a:r>
            <a:r>
              <a:rPr lang="en-US" dirty="0">
                <a:solidFill>
                  <a:srgbClr val="C00000"/>
                </a:solidFill>
                <a:latin typeface="Consolas" panose="020B0609020204030204" pitchFamily="49" charset="0"/>
                <a:cs typeface="Consolas" panose="020B0609020204030204" pitchFamily="49" charset="0"/>
              </a:rPr>
              <a:t> </a:t>
            </a:r>
            <a:r>
              <a:rPr lang="en-US" dirty="0">
                <a:latin typeface="Consolas" panose="020B0609020204030204" pitchFamily="49" charset="0"/>
                <a:cs typeface="Consolas" panose="020B0609020204030204" pitchFamily="49" charset="0"/>
              </a:rPr>
              <a:t>Mux4</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a3</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a2</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a1</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a0</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s</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b</a:t>
            </a:r>
            <a:r>
              <a:rPr lang="en-US" dirty="0">
                <a:solidFill>
                  <a:srgbClr val="0000FF"/>
                </a:solidFill>
                <a:latin typeface="Consolas" panose="020B0609020204030204" pitchFamily="49" charset="0"/>
                <a:cs typeface="Consolas" panose="020B0609020204030204" pitchFamily="49" charset="0"/>
              </a:rPr>
              <a:t>) ;</a:t>
            </a:r>
          </a:p>
          <a:p>
            <a:pPr algn="l" eaLnBrk="1" hangingPunct="1">
              <a:lnSpc>
                <a:spcPct val="90000"/>
              </a:lnSpc>
              <a:spcBef>
                <a:spcPct val="0"/>
              </a:spcBef>
            </a:pPr>
            <a:r>
              <a:rPr lang="en-US" dirty="0">
                <a:latin typeface="Consolas" panose="020B0609020204030204" pitchFamily="49" charset="0"/>
                <a:cs typeface="Consolas" panose="020B0609020204030204" pitchFamily="49" charset="0"/>
              </a:rPr>
              <a:t>  </a:t>
            </a:r>
            <a:r>
              <a:rPr lang="en-US" b="1" dirty="0">
                <a:solidFill>
                  <a:srgbClr val="C00000"/>
                </a:solidFill>
                <a:highlight>
                  <a:srgbClr val="FFFF00"/>
                </a:highlight>
                <a:latin typeface="Consolas" panose="020B0609020204030204" pitchFamily="49" charset="0"/>
                <a:cs typeface="Consolas" panose="020B0609020204030204" pitchFamily="49" charset="0"/>
              </a:rPr>
              <a:t>parameter</a:t>
            </a:r>
            <a:r>
              <a:rPr lang="en-US" dirty="0">
                <a:solidFill>
                  <a:srgbClr val="C00000"/>
                </a:solidFill>
                <a:highlight>
                  <a:srgbClr val="FFFF00"/>
                </a:highlight>
                <a:latin typeface="Consolas" panose="020B0609020204030204" pitchFamily="49" charset="0"/>
                <a:cs typeface="Consolas" panose="020B0609020204030204" pitchFamily="49" charset="0"/>
              </a:rPr>
              <a:t> </a:t>
            </a:r>
            <a:r>
              <a:rPr lang="en-US" dirty="0">
                <a:highlight>
                  <a:srgbClr val="FFFF00"/>
                </a:highlight>
                <a:latin typeface="Consolas" panose="020B0609020204030204" pitchFamily="49" charset="0"/>
                <a:cs typeface="Consolas" panose="020B0609020204030204" pitchFamily="49" charset="0"/>
              </a:rPr>
              <a:t>k </a:t>
            </a:r>
            <a:r>
              <a:rPr lang="en-US" dirty="0">
                <a:solidFill>
                  <a:srgbClr val="0000FF"/>
                </a:solidFill>
                <a:highlight>
                  <a:srgbClr val="FFFF00"/>
                </a:highlight>
                <a:latin typeface="Consolas" panose="020B0609020204030204" pitchFamily="49" charset="0"/>
                <a:cs typeface="Consolas" panose="020B0609020204030204" pitchFamily="49" charset="0"/>
              </a:rPr>
              <a:t>=</a:t>
            </a:r>
            <a:r>
              <a:rPr lang="en-US" dirty="0">
                <a:highlight>
                  <a:srgbClr val="FFFF00"/>
                </a:highlight>
                <a:latin typeface="Consolas" panose="020B0609020204030204" pitchFamily="49" charset="0"/>
                <a:cs typeface="Consolas" panose="020B0609020204030204" pitchFamily="49" charset="0"/>
              </a:rPr>
              <a:t> 1 </a:t>
            </a:r>
            <a:r>
              <a:rPr lang="en-US" dirty="0">
                <a:solidFill>
                  <a:srgbClr val="0000FF"/>
                </a:solidFill>
                <a:highlight>
                  <a:srgbClr val="FFFF00"/>
                </a:highlight>
                <a:latin typeface="Consolas" panose="020B0609020204030204" pitchFamily="49" charset="0"/>
                <a:cs typeface="Consolas" panose="020B0609020204030204" pitchFamily="49" charset="0"/>
              </a:rPr>
              <a:t>;</a:t>
            </a:r>
          </a:p>
          <a:p>
            <a:pPr algn="l" eaLnBrk="1" hangingPunct="1">
              <a:lnSpc>
                <a:spcPct val="90000"/>
              </a:lnSpc>
              <a:spcBef>
                <a:spcPct val="0"/>
              </a:spcBef>
            </a:pPr>
            <a:r>
              <a:rPr lang="en-US" dirty="0">
                <a:latin typeface="Consolas" panose="020B0609020204030204" pitchFamily="49" charset="0"/>
                <a:cs typeface="Consolas" panose="020B0609020204030204" pitchFamily="49" charset="0"/>
              </a:rPr>
              <a:t>  </a:t>
            </a:r>
            <a:r>
              <a:rPr lang="en-US" b="1" dirty="0">
                <a:solidFill>
                  <a:srgbClr val="C00000"/>
                </a:solidFill>
                <a:latin typeface="Consolas" panose="020B0609020204030204" pitchFamily="49" charset="0"/>
                <a:cs typeface="Consolas" panose="020B0609020204030204" pitchFamily="49" charset="0"/>
              </a:rPr>
              <a:t>input</a:t>
            </a:r>
            <a:r>
              <a:rPr lang="en-US" dirty="0">
                <a:solidFill>
                  <a:srgbClr val="C00000"/>
                </a:solidFill>
                <a:latin typeface="Consolas" panose="020B0609020204030204" pitchFamily="49" charset="0"/>
                <a:cs typeface="Consolas" panose="020B0609020204030204" pitchFamily="49" charset="0"/>
              </a:rPr>
              <a:t> </a:t>
            </a:r>
            <a:r>
              <a:rPr lang="en-US" dirty="0">
                <a:solidFill>
                  <a:srgbClr val="0000FF"/>
                </a:solidFill>
                <a:latin typeface="Consolas" panose="020B0609020204030204" pitchFamily="49" charset="0"/>
                <a:cs typeface="Consolas" panose="020B0609020204030204" pitchFamily="49" charset="0"/>
              </a:rPr>
              <a:t>[</a:t>
            </a:r>
            <a:r>
              <a:rPr lang="en-US" dirty="0">
                <a:highlight>
                  <a:srgbClr val="FFFF00"/>
                </a:highlight>
                <a:latin typeface="Consolas" panose="020B0609020204030204" pitchFamily="49" charset="0"/>
                <a:cs typeface="Consolas" panose="020B0609020204030204" pitchFamily="49" charset="0"/>
              </a:rPr>
              <a:t>k</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1</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0</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a0</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a1</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a2</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a3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i="1" dirty="0">
                <a:solidFill>
                  <a:srgbClr val="008000"/>
                </a:solidFill>
                <a:latin typeface="Consolas" panose="020B0609020204030204" pitchFamily="49" charset="0"/>
                <a:cs typeface="Consolas" panose="020B0609020204030204" pitchFamily="49" charset="0"/>
              </a:rPr>
              <a:t>// inputs</a:t>
            </a:r>
          </a:p>
          <a:p>
            <a:pPr algn="l" eaLnBrk="1" hangingPunct="1">
              <a:lnSpc>
                <a:spcPct val="90000"/>
              </a:lnSpc>
              <a:spcBef>
                <a:spcPct val="0"/>
              </a:spcBef>
            </a:pPr>
            <a:r>
              <a:rPr lang="en-US" dirty="0">
                <a:latin typeface="Consolas" panose="020B0609020204030204" pitchFamily="49" charset="0"/>
                <a:cs typeface="Consolas" panose="020B0609020204030204" pitchFamily="49" charset="0"/>
              </a:rPr>
              <a:t>  </a:t>
            </a:r>
            <a:r>
              <a:rPr lang="en-US" b="1" dirty="0">
                <a:solidFill>
                  <a:srgbClr val="C00000"/>
                </a:solidFill>
                <a:latin typeface="Consolas" panose="020B0609020204030204" pitchFamily="49" charset="0"/>
                <a:cs typeface="Consolas" panose="020B0609020204030204" pitchFamily="49" charset="0"/>
              </a:rPr>
              <a:t>input</a:t>
            </a:r>
            <a:r>
              <a:rPr lang="en-US" dirty="0">
                <a:solidFill>
                  <a:srgbClr val="C00000"/>
                </a:solidFill>
                <a:latin typeface="Consolas" panose="020B0609020204030204" pitchFamily="49" charset="0"/>
                <a:cs typeface="Consolas" panose="020B0609020204030204" pitchFamily="49" charset="0"/>
              </a:rPr>
              <a:t>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3</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0</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s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i="1" dirty="0">
                <a:solidFill>
                  <a:srgbClr val="008000"/>
                </a:solidFill>
                <a:latin typeface="Consolas" panose="020B0609020204030204" pitchFamily="49" charset="0"/>
                <a:cs typeface="Consolas" panose="020B0609020204030204" pitchFamily="49" charset="0"/>
              </a:rPr>
              <a:t>// one-hot select</a:t>
            </a:r>
          </a:p>
          <a:p>
            <a:pPr algn="l" eaLnBrk="1" hangingPunct="1">
              <a:lnSpc>
                <a:spcPct val="90000"/>
              </a:lnSpc>
              <a:spcBef>
                <a:spcPct val="0"/>
              </a:spcBef>
            </a:pPr>
            <a:r>
              <a:rPr lang="en-US" dirty="0">
                <a:latin typeface="Consolas" panose="020B0609020204030204" pitchFamily="49" charset="0"/>
                <a:cs typeface="Consolas" panose="020B0609020204030204" pitchFamily="49" charset="0"/>
              </a:rPr>
              <a:t>  </a:t>
            </a:r>
            <a:r>
              <a:rPr lang="en-US" b="1" dirty="0">
                <a:solidFill>
                  <a:srgbClr val="C00000"/>
                </a:solidFill>
                <a:latin typeface="Consolas" panose="020B0609020204030204" pitchFamily="49" charset="0"/>
                <a:cs typeface="Consolas" panose="020B0609020204030204" pitchFamily="49" charset="0"/>
              </a:rPr>
              <a:t>output</a:t>
            </a:r>
            <a:r>
              <a:rPr lang="en-US" dirty="0">
                <a:solidFill>
                  <a:srgbClr val="0000FF"/>
                </a:solidFill>
                <a:latin typeface="Consolas" panose="020B0609020204030204" pitchFamily="49" charset="0"/>
                <a:cs typeface="Consolas" panose="020B0609020204030204" pitchFamily="49" charset="0"/>
              </a:rPr>
              <a:t>[</a:t>
            </a:r>
            <a:r>
              <a:rPr lang="en-US" dirty="0">
                <a:highlight>
                  <a:srgbClr val="FFFF00"/>
                </a:highlight>
                <a:latin typeface="Consolas" panose="020B0609020204030204" pitchFamily="49" charset="0"/>
                <a:cs typeface="Consolas" panose="020B0609020204030204" pitchFamily="49" charset="0"/>
              </a:rPr>
              <a:t>k</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1</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0</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b </a:t>
            </a:r>
            <a:r>
              <a:rPr lang="en-US" dirty="0">
                <a:solidFill>
                  <a:srgbClr val="0000FF"/>
                </a:solidFill>
                <a:latin typeface="Consolas" panose="020B0609020204030204" pitchFamily="49" charset="0"/>
                <a:cs typeface="Consolas" panose="020B0609020204030204" pitchFamily="49" charset="0"/>
              </a:rPr>
              <a:t>;</a:t>
            </a:r>
          </a:p>
          <a:p>
            <a:pPr algn="l" eaLnBrk="1" hangingPunct="1">
              <a:lnSpc>
                <a:spcPct val="90000"/>
              </a:lnSpc>
              <a:spcBef>
                <a:spcPct val="0"/>
              </a:spcBef>
            </a:pPr>
            <a:r>
              <a:rPr lang="en-US" dirty="0">
                <a:latin typeface="Consolas" panose="020B0609020204030204" pitchFamily="49" charset="0"/>
                <a:cs typeface="Consolas" panose="020B0609020204030204" pitchFamily="49" charset="0"/>
              </a:rPr>
              <a:t>  </a:t>
            </a:r>
            <a:r>
              <a:rPr lang="en-US" b="1" dirty="0">
                <a:solidFill>
                  <a:srgbClr val="C00000"/>
                </a:solidFill>
                <a:latin typeface="Consolas" panose="020B0609020204030204" pitchFamily="49" charset="0"/>
                <a:cs typeface="Consolas" panose="020B0609020204030204" pitchFamily="49" charset="0"/>
              </a:rPr>
              <a:t>wire</a:t>
            </a:r>
            <a:r>
              <a:rPr lang="en-US" dirty="0">
                <a:solidFill>
                  <a:srgbClr val="C00000"/>
                </a:solidFill>
                <a:latin typeface="Consolas" panose="020B0609020204030204" pitchFamily="49" charset="0"/>
                <a:cs typeface="Consolas" panose="020B0609020204030204" pitchFamily="49" charset="0"/>
              </a:rPr>
              <a:t> </a:t>
            </a:r>
            <a:r>
              <a:rPr lang="en-US" dirty="0">
                <a:solidFill>
                  <a:srgbClr val="0000FF"/>
                </a:solidFill>
                <a:latin typeface="Consolas" panose="020B0609020204030204" pitchFamily="49" charset="0"/>
                <a:cs typeface="Consolas" panose="020B0609020204030204" pitchFamily="49" charset="0"/>
              </a:rPr>
              <a:t>[</a:t>
            </a:r>
            <a:r>
              <a:rPr lang="en-US" dirty="0">
                <a:highlight>
                  <a:srgbClr val="FFFF00"/>
                </a:highlight>
                <a:latin typeface="Consolas" panose="020B0609020204030204" pitchFamily="49" charset="0"/>
                <a:cs typeface="Consolas" panose="020B0609020204030204" pitchFamily="49" charset="0"/>
              </a:rPr>
              <a:t>k</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1</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0</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b </a:t>
            </a:r>
            <a:r>
              <a:rPr lang="en-US" dirty="0">
                <a:solidFill>
                  <a:srgbClr val="0000FF"/>
                </a:solidFill>
                <a:latin typeface="Consolas" panose="020B0609020204030204" pitchFamily="49" charset="0"/>
                <a:cs typeface="Consolas" panose="020B0609020204030204" pitchFamily="49" charset="0"/>
              </a:rPr>
              <a:t>= ({</a:t>
            </a:r>
            <a:r>
              <a:rPr lang="en-US" dirty="0">
                <a:highlight>
                  <a:srgbClr val="FFFF00"/>
                </a:highlight>
                <a:latin typeface="Consolas" panose="020B0609020204030204" pitchFamily="49" charset="0"/>
                <a:cs typeface="Consolas" panose="020B0609020204030204" pitchFamily="49" charset="0"/>
              </a:rPr>
              <a:t>k</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s</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0</a:t>
            </a:r>
            <a:r>
              <a:rPr lang="en-US" dirty="0">
                <a:solidFill>
                  <a:srgbClr val="0000FF"/>
                </a:solidFill>
                <a:latin typeface="Consolas" panose="020B0609020204030204" pitchFamily="49" charset="0"/>
                <a:cs typeface="Consolas" panose="020B0609020204030204" pitchFamily="49" charset="0"/>
              </a:rPr>
              <a:t>]}} &amp;</a:t>
            </a:r>
            <a:r>
              <a:rPr lang="en-US" dirty="0">
                <a:latin typeface="Consolas" panose="020B0609020204030204" pitchFamily="49" charset="0"/>
                <a:cs typeface="Consolas" panose="020B0609020204030204" pitchFamily="49" charset="0"/>
              </a:rPr>
              <a:t> a0</a:t>
            </a:r>
            <a:r>
              <a:rPr lang="en-US" dirty="0">
                <a:solidFill>
                  <a:srgbClr val="0000FF"/>
                </a:solidFill>
                <a:latin typeface="Consolas" panose="020B0609020204030204" pitchFamily="49" charset="0"/>
                <a:cs typeface="Consolas" panose="020B0609020204030204" pitchFamily="49" charset="0"/>
              </a:rPr>
              <a:t>) |</a:t>
            </a:r>
            <a:r>
              <a:rPr lang="en-US" dirty="0">
                <a:latin typeface="Consolas" panose="020B0609020204030204" pitchFamily="49" charset="0"/>
                <a:cs typeface="Consolas" panose="020B0609020204030204" pitchFamily="49" charset="0"/>
              </a:rPr>
              <a:t> </a:t>
            </a:r>
          </a:p>
          <a:p>
            <a:pPr algn="l" eaLnBrk="1" hangingPunct="1">
              <a:lnSpc>
                <a:spcPct val="90000"/>
              </a:lnSpc>
              <a:spcBef>
                <a:spcPct val="0"/>
              </a:spcBef>
            </a:pPr>
            <a:r>
              <a:rPr lang="en-US" dirty="0">
                <a:latin typeface="Consolas" panose="020B0609020204030204" pitchFamily="49" charset="0"/>
                <a:cs typeface="Consolas" panose="020B0609020204030204" pitchFamily="49" charset="0"/>
              </a:rPr>
              <a:t>                   </a:t>
            </a:r>
            <a:r>
              <a:rPr lang="en-US" dirty="0">
                <a:solidFill>
                  <a:srgbClr val="0000FF"/>
                </a:solidFill>
                <a:latin typeface="Consolas" panose="020B0609020204030204" pitchFamily="49" charset="0"/>
                <a:cs typeface="Consolas" panose="020B0609020204030204" pitchFamily="49" charset="0"/>
              </a:rPr>
              <a:t>({</a:t>
            </a:r>
            <a:r>
              <a:rPr lang="en-US" dirty="0">
                <a:highlight>
                  <a:srgbClr val="FFFF00"/>
                </a:highlight>
                <a:latin typeface="Consolas" panose="020B0609020204030204" pitchFamily="49" charset="0"/>
                <a:cs typeface="Consolas" panose="020B0609020204030204" pitchFamily="49" charset="0"/>
              </a:rPr>
              <a:t>k</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s</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1</a:t>
            </a:r>
            <a:r>
              <a:rPr lang="en-US" dirty="0">
                <a:solidFill>
                  <a:srgbClr val="0000FF"/>
                </a:solidFill>
                <a:latin typeface="Consolas" panose="020B0609020204030204" pitchFamily="49" charset="0"/>
                <a:cs typeface="Consolas" panose="020B0609020204030204" pitchFamily="49" charset="0"/>
              </a:rPr>
              <a:t>]}} &amp;</a:t>
            </a:r>
            <a:r>
              <a:rPr lang="en-US" dirty="0">
                <a:latin typeface="Consolas" panose="020B0609020204030204" pitchFamily="49" charset="0"/>
                <a:cs typeface="Consolas" panose="020B0609020204030204" pitchFamily="49" charset="0"/>
              </a:rPr>
              <a:t> a1</a:t>
            </a:r>
            <a:r>
              <a:rPr lang="en-US" dirty="0">
                <a:solidFill>
                  <a:srgbClr val="0000FF"/>
                </a:solidFill>
                <a:latin typeface="Consolas" panose="020B0609020204030204" pitchFamily="49" charset="0"/>
                <a:cs typeface="Consolas" panose="020B0609020204030204" pitchFamily="49" charset="0"/>
              </a:rPr>
              <a:t>) |</a:t>
            </a:r>
          </a:p>
          <a:p>
            <a:pPr algn="l" eaLnBrk="1" hangingPunct="1">
              <a:lnSpc>
                <a:spcPct val="90000"/>
              </a:lnSpc>
              <a:spcBef>
                <a:spcPct val="0"/>
              </a:spcBef>
            </a:pPr>
            <a:r>
              <a:rPr lang="en-US" dirty="0">
                <a:latin typeface="Consolas" panose="020B0609020204030204" pitchFamily="49" charset="0"/>
                <a:cs typeface="Consolas" panose="020B0609020204030204" pitchFamily="49" charset="0"/>
              </a:rPr>
              <a:t>                   </a:t>
            </a:r>
            <a:r>
              <a:rPr lang="en-US" dirty="0">
                <a:solidFill>
                  <a:srgbClr val="0000FF"/>
                </a:solidFill>
                <a:latin typeface="Consolas" panose="020B0609020204030204" pitchFamily="49" charset="0"/>
                <a:cs typeface="Consolas" panose="020B0609020204030204" pitchFamily="49" charset="0"/>
              </a:rPr>
              <a:t>({</a:t>
            </a:r>
            <a:r>
              <a:rPr lang="en-US" dirty="0">
                <a:highlight>
                  <a:srgbClr val="FFFF00"/>
                </a:highlight>
                <a:latin typeface="Consolas" panose="020B0609020204030204" pitchFamily="49" charset="0"/>
                <a:cs typeface="Consolas" panose="020B0609020204030204" pitchFamily="49" charset="0"/>
              </a:rPr>
              <a:t>k</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s</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2</a:t>
            </a:r>
            <a:r>
              <a:rPr lang="en-US" dirty="0">
                <a:solidFill>
                  <a:srgbClr val="0000FF"/>
                </a:solidFill>
                <a:latin typeface="Consolas" panose="020B0609020204030204" pitchFamily="49" charset="0"/>
                <a:cs typeface="Consolas" panose="020B0609020204030204" pitchFamily="49" charset="0"/>
              </a:rPr>
              <a:t>]}} &amp;</a:t>
            </a:r>
            <a:r>
              <a:rPr lang="en-US" dirty="0">
                <a:latin typeface="Consolas" panose="020B0609020204030204" pitchFamily="49" charset="0"/>
                <a:cs typeface="Consolas" panose="020B0609020204030204" pitchFamily="49" charset="0"/>
              </a:rPr>
              <a:t> a2</a:t>
            </a:r>
            <a:r>
              <a:rPr lang="en-US" dirty="0">
                <a:solidFill>
                  <a:srgbClr val="0000FF"/>
                </a:solidFill>
                <a:latin typeface="Consolas" panose="020B0609020204030204" pitchFamily="49" charset="0"/>
                <a:cs typeface="Consolas" panose="020B0609020204030204" pitchFamily="49" charset="0"/>
              </a:rPr>
              <a:t>) |</a:t>
            </a:r>
          </a:p>
          <a:p>
            <a:pPr algn="l" eaLnBrk="1" hangingPunct="1">
              <a:lnSpc>
                <a:spcPct val="90000"/>
              </a:lnSpc>
              <a:spcBef>
                <a:spcPct val="0"/>
              </a:spcBef>
            </a:pPr>
            <a:r>
              <a:rPr lang="en-US" dirty="0">
                <a:latin typeface="Consolas" panose="020B0609020204030204" pitchFamily="49" charset="0"/>
                <a:cs typeface="Consolas" panose="020B0609020204030204" pitchFamily="49" charset="0"/>
              </a:rPr>
              <a:t>                   </a:t>
            </a:r>
            <a:r>
              <a:rPr lang="en-US" dirty="0">
                <a:solidFill>
                  <a:srgbClr val="0000FF"/>
                </a:solidFill>
                <a:latin typeface="Consolas" panose="020B0609020204030204" pitchFamily="49" charset="0"/>
                <a:cs typeface="Consolas" panose="020B0609020204030204" pitchFamily="49" charset="0"/>
              </a:rPr>
              <a:t>({</a:t>
            </a:r>
            <a:r>
              <a:rPr lang="en-US" dirty="0">
                <a:highlight>
                  <a:srgbClr val="FFFF00"/>
                </a:highlight>
                <a:latin typeface="Consolas" panose="020B0609020204030204" pitchFamily="49" charset="0"/>
                <a:cs typeface="Consolas" panose="020B0609020204030204" pitchFamily="49" charset="0"/>
              </a:rPr>
              <a:t>k</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s</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3</a:t>
            </a:r>
            <a:r>
              <a:rPr lang="en-US" dirty="0">
                <a:solidFill>
                  <a:srgbClr val="0000FF"/>
                </a:solidFill>
                <a:latin typeface="Consolas" panose="020B0609020204030204" pitchFamily="49" charset="0"/>
                <a:cs typeface="Consolas" panose="020B0609020204030204" pitchFamily="49" charset="0"/>
              </a:rPr>
              <a:t>]}} &amp;</a:t>
            </a:r>
            <a:r>
              <a:rPr lang="en-US" dirty="0">
                <a:latin typeface="Consolas" panose="020B0609020204030204" pitchFamily="49" charset="0"/>
                <a:cs typeface="Consolas" panose="020B0609020204030204" pitchFamily="49" charset="0"/>
              </a:rPr>
              <a:t> a3</a:t>
            </a:r>
            <a:r>
              <a:rPr lang="en-US" dirty="0">
                <a:solidFill>
                  <a:srgbClr val="0000FF"/>
                </a:solidFill>
                <a:latin typeface="Consolas" panose="020B0609020204030204" pitchFamily="49" charset="0"/>
                <a:cs typeface="Consolas" panose="020B0609020204030204" pitchFamily="49" charset="0"/>
              </a:rPr>
              <a:t>) ;</a:t>
            </a:r>
          </a:p>
          <a:p>
            <a:pPr algn="l" eaLnBrk="1" hangingPunct="1">
              <a:lnSpc>
                <a:spcPct val="90000"/>
              </a:lnSpc>
              <a:spcBef>
                <a:spcPct val="0"/>
              </a:spcBef>
            </a:pPr>
            <a:r>
              <a:rPr lang="en-US" b="1" dirty="0" err="1">
                <a:solidFill>
                  <a:srgbClr val="C00000"/>
                </a:solidFill>
                <a:latin typeface="Consolas" panose="020B0609020204030204" pitchFamily="49" charset="0"/>
                <a:cs typeface="Consolas" panose="020B0609020204030204" pitchFamily="49" charset="0"/>
              </a:rPr>
              <a:t>endmodule</a:t>
            </a:r>
            <a:endParaRPr lang="en-US" b="1" dirty="0">
              <a:solidFill>
                <a:srgbClr val="C00000"/>
              </a:solidFill>
              <a:latin typeface="Consolas" panose="020B0609020204030204" pitchFamily="49" charset="0"/>
              <a:cs typeface="Consolas" panose="020B0609020204030204" pitchFamily="49" charset="0"/>
            </a:endParaRPr>
          </a:p>
          <a:p>
            <a:pPr algn="l" eaLnBrk="1" hangingPunct="1">
              <a:lnSpc>
                <a:spcPct val="90000"/>
              </a:lnSpc>
              <a:spcBef>
                <a:spcPct val="0"/>
              </a:spcBef>
            </a:pPr>
            <a:endParaRPr lang="en-US" dirty="0">
              <a:latin typeface="Consolas" panose="020B0609020204030204" pitchFamily="49" charset="0"/>
              <a:cs typeface="Consolas" panose="020B0609020204030204" pitchFamily="49" charset="0"/>
            </a:endParaRPr>
          </a:p>
          <a:p>
            <a:pPr algn="l" eaLnBrk="1" hangingPunct="1">
              <a:lnSpc>
                <a:spcPct val="90000"/>
              </a:lnSpc>
              <a:spcBef>
                <a:spcPct val="0"/>
              </a:spcBef>
            </a:pPr>
            <a:r>
              <a:rPr lang="en-US" dirty="0">
                <a:latin typeface="Consolas" panose="020B0609020204030204" pitchFamily="49" charset="0"/>
                <a:cs typeface="Consolas" panose="020B0609020204030204" pitchFamily="49" charset="0"/>
              </a:rPr>
              <a:t>Mux4 #(2) mx(</a:t>
            </a:r>
            <a:r>
              <a:rPr lang="en-US" dirty="0">
                <a:solidFill>
                  <a:srgbClr val="7030A0"/>
                </a:solidFill>
                <a:latin typeface="Consolas" panose="020B0609020204030204" pitchFamily="49" charset="0"/>
                <a:cs typeface="Consolas" panose="020B0609020204030204" pitchFamily="49" charset="0"/>
              </a:rPr>
              <a:t>2'd3</a:t>
            </a:r>
            <a:r>
              <a:rPr lang="en-US" dirty="0">
                <a:latin typeface="Consolas" panose="020B0609020204030204" pitchFamily="49" charset="0"/>
                <a:cs typeface="Consolas" panose="020B0609020204030204" pitchFamily="49" charset="0"/>
              </a:rPr>
              <a:t>, </a:t>
            </a:r>
            <a:r>
              <a:rPr lang="en-US" dirty="0">
                <a:solidFill>
                  <a:srgbClr val="7030A0"/>
                </a:solidFill>
                <a:latin typeface="Consolas" panose="020B0609020204030204" pitchFamily="49" charset="0"/>
                <a:cs typeface="Consolas" panose="020B0609020204030204" pitchFamily="49" charset="0"/>
              </a:rPr>
              <a:t>2'd2</a:t>
            </a:r>
            <a:r>
              <a:rPr lang="en-US" dirty="0">
                <a:latin typeface="Consolas" panose="020B0609020204030204" pitchFamily="49" charset="0"/>
                <a:cs typeface="Consolas" panose="020B0609020204030204" pitchFamily="49" charset="0"/>
              </a:rPr>
              <a:t>, </a:t>
            </a:r>
            <a:r>
              <a:rPr lang="en-US" dirty="0">
                <a:solidFill>
                  <a:srgbClr val="7030A0"/>
                </a:solidFill>
                <a:latin typeface="Consolas" panose="020B0609020204030204" pitchFamily="49" charset="0"/>
                <a:cs typeface="Consolas" panose="020B0609020204030204" pitchFamily="49" charset="0"/>
              </a:rPr>
              <a:t>2'd1</a:t>
            </a:r>
            <a:r>
              <a:rPr lang="en-US" dirty="0">
                <a:latin typeface="Consolas" panose="020B0609020204030204" pitchFamily="49" charset="0"/>
                <a:cs typeface="Consolas" panose="020B0609020204030204" pitchFamily="49" charset="0"/>
              </a:rPr>
              <a:t>, </a:t>
            </a:r>
            <a:r>
              <a:rPr lang="en-US" dirty="0">
                <a:solidFill>
                  <a:srgbClr val="7030A0"/>
                </a:solidFill>
                <a:latin typeface="Consolas" panose="020B0609020204030204" pitchFamily="49" charset="0"/>
                <a:cs typeface="Consolas" panose="020B0609020204030204" pitchFamily="49" charset="0"/>
              </a:rPr>
              <a:t>2'd0</a:t>
            </a:r>
            <a:r>
              <a:rPr lang="en-US" dirty="0">
                <a:latin typeface="Consolas" panose="020B0609020204030204" pitchFamily="49" charset="0"/>
                <a:cs typeface="Consolas" panose="020B0609020204030204" pitchFamily="49" charset="0"/>
              </a:rPr>
              <a:t>, f, h) ;</a:t>
            </a:r>
          </a:p>
          <a:p>
            <a:pPr algn="l" eaLnBrk="1" hangingPunct="1">
              <a:lnSpc>
                <a:spcPct val="90000"/>
              </a:lnSpc>
              <a:spcBef>
                <a:spcPct val="0"/>
              </a:spcBef>
            </a:pPr>
            <a:endParaRPr lang="en-US" dirty="0">
              <a:latin typeface="Consolas" panose="020B0609020204030204" pitchFamily="49" charset="0"/>
              <a:cs typeface="Consolas" panose="020B0609020204030204" pitchFamily="49" charset="0"/>
            </a:endParaRPr>
          </a:p>
          <a:p>
            <a:pPr algn="l" eaLnBrk="1" hangingPunct="1">
              <a:lnSpc>
                <a:spcPct val="90000"/>
              </a:lnSpc>
              <a:spcBef>
                <a:spcPct val="0"/>
              </a:spcBef>
            </a:pPr>
            <a:r>
              <a:rPr lang="en-US" dirty="0">
                <a:latin typeface="Consolas" panose="020B0609020204030204" pitchFamily="49" charset="0"/>
                <a:cs typeface="Consolas" panose="020B0609020204030204" pitchFamily="49" charset="0"/>
              </a:rPr>
              <a:t>  f    h</a:t>
            </a:r>
          </a:p>
          <a:p>
            <a:pPr algn="l" eaLnBrk="1" hangingPunct="1">
              <a:lnSpc>
                <a:spcPct val="90000"/>
              </a:lnSpc>
              <a:spcBef>
                <a:spcPct val="0"/>
              </a:spcBef>
            </a:pPr>
            <a:r>
              <a:rPr lang="en-US" dirty="0">
                <a:latin typeface="Consolas" panose="020B0609020204030204" pitchFamily="49" charset="0"/>
                <a:cs typeface="Consolas" panose="020B0609020204030204" pitchFamily="49" charset="0"/>
              </a:rPr>
              <a:t># 0001 00</a:t>
            </a:r>
          </a:p>
          <a:p>
            <a:pPr algn="l" eaLnBrk="1" hangingPunct="1">
              <a:lnSpc>
                <a:spcPct val="90000"/>
              </a:lnSpc>
              <a:spcBef>
                <a:spcPct val="0"/>
              </a:spcBef>
            </a:pPr>
            <a:r>
              <a:rPr lang="en-US" dirty="0">
                <a:latin typeface="Consolas" panose="020B0609020204030204" pitchFamily="49" charset="0"/>
                <a:cs typeface="Consolas" panose="020B0609020204030204" pitchFamily="49" charset="0"/>
              </a:rPr>
              <a:t># 0010 01</a:t>
            </a:r>
          </a:p>
          <a:p>
            <a:pPr algn="l" eaLnBrk="1" hangingPunct="1">
              <a:lnSpc>
                <a:spcPct val="90000"/>
              </a:lnSpc>
              <a:spcBef>
                <a:spcPct val="0"/>
              </a:spcBef>
            </a:pPr>
            <a:r>
              <a:rPr lang="en-US" dirty="0">
                <a:latin typeface="Consolas" panose="020B0609020204030204" pitchFamily="49" charset="0"/>
                <a:cs typeface="Consolas" panose="020B0609020204030204" pitchFamily="49" charset="0"/>
              </a:rPr>
              <a:t># 0100 10</a:t>
            </a:r>
          </a:p>
          <a:p>
            <a:pPr algn="l" eaLnBrk="1" hangingPunct="1">
              <a:lnSpc>
                <a:spcPct val="90000"/>
              </a:lnSpc>
              <a:spcBef>
                <a:spcPct val="0"/>
              </a:spcBef>
            </a:pPr>
            <a:r>
              <a:rPr lang="en-US" dirty="0">
                <a:latin typeface="Consolas" panose="020B0609020204030204" pitchFamily="49" charset="0"/>
                <a:cs typeface="Consolas" panose="020B0609020204030204" pitchFamily="49" charset="0"/>
              </a:rPr>
              <a:t># 1000 11</a:t>
            </a:r>
          </a:p>
        </p:txBody>
      </p:sp>
      <p:cxnSp>
        <p:nvCxnSpPr>
          <p:cNvPr id="4" name="Straight Connector 3"/>
          <p:cNvCxnSpPr/>
          <p:nvPr/>
        </p:nvCxnSpPr>
        <p:spPr>
          <a:xfrm>
            <a:off x="24829" y="3928966"/>
            <a:ext cx="39624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24828" y="3793618"/>
            <a:ext cx="8661971" cy="6178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24829" y="4410070"/>
            <a:ext cx="4496390" cy="17180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 name="Object 2"/>
          <p:cNvGraphicFramePr>
            <a:graphicFrameLocks noChangeAspect="1"/>
          </p:cNvGraphicFramePr>
          <p:nvPr/>
        </p:nvGraphicFramePr>
        <p:xfrm>
          <a:off x="2966424" y="4648200"/>
          <a:ext cx="2443776" cy="2091616"/>
        </p:xfrm>
        <a:graphic>
          <a:graphicData uri="http://schemas.openxmlformats.org/presentationml/2006/ole">
            <mc:AlternateContent xmlns:mc="http://schemas.openxmlformats.org/markup-compatibility/2006">
              <mc:Choice xmlns:v="urn:schemas-microsoft-com:vml" Requires="v">
                <p:oleObj name="Visio" r:id="rId3" imgW="1638300" imgH="1397000" progId="">
                  <p:embed/>
                </p:oleObj>
              </mc:Choice>
              <mc:Fallback>
                <p:oleObj name="Visio" r:id="rId3" imgW="1638300" imgH="1397000" progId="">
                  <p:embed/>
                  <p:pic>
                    <p:nvPicPr>
                      <p:cNvPr id="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6424" y="4648200"/>
                        <a:ext cx="2443776" cy="2091616"/>
                      </a:xfrm>
                      <a:prstGeom prst="rect">
                        <a:avLst/>
                      </a:prstGeom>
                      <a:noFill/>
                      <a:ln>
                        <a:noFill/>
                      </a:ln>
                      <a:effectLst/>
                    </p:spPr>
                  </p:pic>
                </p:oleObj>
              </mc:Fallback>
            </mc:AlternateContent>
          </a:graphicData>
        </a:graphic>
      </p:graphicFrame>
      <p:sp>
        <p:nvSpPr>
          <p:cNvPr id="3" name="TextBox 2"/>
          <p:cNvSpPr txBox="1"/>
          <p:nvPr/>
        </p:nvSpPr>
        <p:spPr>
          <a:xfrm>
            <a:off x="4419600" y="4812039"/>
            <a:ext cx="773745" cy="369332"/>
          </a:xfrm>
          <a:prstGeom prst="rect">
            <a:avLst/>
          </a:prstGeom>
          <a:solidFill>
            <a:schemeClr val="accent5">
              <a:lumMod val="40000"/>
              <a:lumOff val="60000"/>
            </a:schemeClr>
          </a:solidFill>
        </p:spPr>
        <p:txBody>
          <a:bodyPr wrap="square" rtlCol="0">
            <a:spAutoFit/>
          </a:bodyPr>
          <a:lstStyle/>
          <a:p>
            <a:r>
              <a:rPr lang="en-US" dirty="0">
                <a:latin typeface="Consolas" charset="0"/>
                <a:ea typeface="Consolas" charset="0"/>
                <a:cs typeface="Consolas" charset="0"/>
              </a:rPr>
              <a:t>k=1</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5205" y="4497408"/>
            <a:ext cx="3078795" cy="2354589"/>
          </a:xfrm>
          <a:prstGeom prst="rect">
            <a:avLst/>
          </a:prstGeom>
        </p:spPr>
      </p:pic>
      <p:sp>
        <p:nvSpPr>
          <p:cNvPr id="10" name="TextBox 9"/>
          <p:cNvSpPr txBox="1"/>
          <p:nvPr/>
        </p:nvSpPr>
        <p:spPr>
          <a:xfrm>
            <a:off x="8211982" y="4812039"/>
            <a:ext cx="773745" cy="369332"/>
          </a:xfrm>
          <a:prstGeom prst="rect">
            <a:avLst/>
          </a:prstGeom>
          <a:solidFill>
            <a:schemeClr val="accent5">
              <a:lumMod val="40000"/>
              <a:lumOff val="60000"/>
            </a:schemeClr>
          </a:solidFill>
        </p:spPr>
        <p:txBody>
          <a:bodyPr wrap="square" rtlCol="0">
            <a:spAutoFit/>
          </a:bodyPr>
          <a:lstStyle/>
          <a:p>
            <a:r>
              <a:rPr lang="en-US" dirty="0">
                <a:latin typeface="Consolas" charset="0"/>
                <a:ea typeface="Consolas" charset="0"/>
                <a:cs typeface="Consolas" charset="0"/>
              </a:rPr>
              <a:t>k=2</a:t>
            </a:r>
          </a:p>
        </p:txBody>
      </p:sp>
      <p:sp>
        <p:nvSpPr>
          <p:cNvPr id="8" name="Slide Number Placeholder 7"/>
          <p:cNvSpPr>
            <a:spLocks noGrp="1"/>
          </p:cNvSpPr>
          <p:nvPr>
            <p:ph type="sldNum" sz="quarter" idx="12"/>
          </p:nvPr>
        </p:nvSpPr>
        <p:spPr/>
        <p:txBody>
          <a:bodyPr/>
          <a:lstStyle/>
          <a:p>
            <a:fld id="{94A44075-CB16-5A4C-A36B-DC972FDB6AB8}" type="slidenum">
              <a:rPr lang="en-US" smtClean="0"/>
              <a:t>89</a:t>
            </a:fld>
            <a:endParaRPr lang="en-US"/>
          </a:p>
        </p:txBody>
      </p:sp>
      <p:sp>
        <p:nvSpPr>
          <p:cNvPr id="12" name="Footer Placeholder 11">
            <a:extLst>
              <a:ext uri="{FF2B5EF4-FFF2-40B4-BE49-F238E27FC236}">
                <a16:creationId xmlns:a16="http://schemas.microsoft.com/office/drawing/2014/main" id="{022B5183-D01F-47C3-A1ED-F7F69BE4388A}"/>
              </a:ext>
            </a:extLst>
          </p:cNvPr>
          <p:cNvSpPr>
            <a:spLocks noGrp="1"/>
          </p:cNvSpPr>
          <p:nvPr>
            <p:ph type="ftr" sz="quarter" idx="11"/>
          </p:nvPr>
        </p:nvSpPr>
        <p:spPr/>
        <p:txBody>
          <a:bodyPr/>
          <a:lstStyle/>
          <a:p>
            <a:r>
              <a:rPr lang="en-US"/>
              <a:t>Slide Set #6</a:t>
            </a:r>
          </a:p>
        </p:txBody>
      </p:sp>
      <p:sp>
        <p:nvSpPr>
          <p:cNvPr id="14" name="Title 1">
            <a:extLst>
              <a:ext uri="{FF2B5EF4-FFF2-40B4-BE49-F238E27FC236}">
                <a16:creationId xmlns:a16="http://schemas.microsoft.com/office/drawing/2014/main" id="{C4D7CDC5-4E9E-4549-A99D-0EF27B44BA79}"/>
              </a:ext>
            </a:extLst>
          </p:cNvPr>
          <p:cNvSpPr txBox="1">
            <a:spLocks/>
          </p:cNvSpPr>
          <p:nvPr/>
        </p:nvSpPr>
        <p:spPr>
          <a:xfrm>
            <a:off x="457200" y="-193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Parameterized Multiplexer (v2)</a:t>
            </a:r>
          </a:p>
        </p:txBody>
      </p:sp>
    </p:spTree>
    <p:extLst>
      <p:ext uri="{BB962C8B-B14F-4D97-AF65-F5344CB8AC3E}">
        <p14:creationId xmlns:p14="http://schemas.microsoft.com/office/powerpoint/2010/main" val="343976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3"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
                                        </p:tgtEl>
                                        <p:attrNameLst>
                                          <p:attrName>style.visibility</p:attrName>
                                        </p:attrNameLst>
                                      </p:cBhvr>
                                      <p:to>
                                        <p:strVal val="hidden"/>
                                      </p:to>
                                    </p:set>
                                  </p:childTnLst>
                                </p:cTn>
                              </p:par>
                              <p:par>
                                <p:cTn id="23" presetID="9" presetClass="exit" presetSubtype="0" fill="hold" grpId="0" nodeType="withEffect">
                                  <p:stCondLst>
                                    <p:cond delay="0"/>
                                  </p:stCondLst>
                                  <p:childTnLst>
                                    <p:animEffect transition="out" filter="dissolve">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3" grpId="0" animBg="1"/>
      <p:bldP spid="3" grpId="1" animBg="1"/>
      <p:bldP spid="10" grpId="0" animBg="1"/>
      <p:bldP spid="10" grpId="1" animBg="1"/>
      <p:bldP spid="10" grpId="2" animBg="1"/>
      <p:bldP spid="10" grpId="3"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56071-EE0A-76A1-88D3-BF814C058A00}"/>
              </a:ext>
            </a:extLst>
          </p:cNvPr>
          <p:cNvSpPr>
            <a:spLocks noGrp="1"/>
          </p:cNvSpPr>
          <p:nvPr>
            <p:ph type="title"/>
          </p:nvPr>
        </p:nvSpPr>
        <p:spPr/>
        <p:txBody>
          <a:bodyPr/>
          <a:lstStyle/>
          <a:p>
            <a:r>
              <a:rPr lang="en-US" dirty="0"/>
              <a:t>Verilog infelicities</a:t>
            </a:r>
          </a:p>
        </p:txBody>
      </p:sp>
      <p:sp>
        <p:nvSpPr>
          <p:cNvPr id="3" name="Content Placeholder 2">
            <a:extLst>
              <a:ext uri="{FF2B5EF4-FFF2-40B4-BE49-F238E27FC236}">
                <a16:creationId xmlns:a16="http://schemas.microsoft.com/office/drawing/2014/main" id="{D77AAC2D-7B45-4E2D-FED1-5B297244F7E2}"/>
              </a:ext>
            </a:extLst>
          </p:cNvPr>
          <p:cNvSpPr>
            <a:spLocks noGrp="1"/>
          </p:cNvSpPr>
          <p:nvPr>
            <p:ph idx="1"/>
          </p:nvPr>
        </p:nvSpPr>
        <p:spPr>
          <a:xfrm>
            <a:off x="628650" y="2226469"/>
            <a:ext cx="7886700" cy="3709511"/>
          </a:xfrm>
        </p:spPr>
        <p:txBody>
          <a:bodyPr>
            <a:normAutofit fontScale="70000" lnSpcReduction="20000"/>
          </a:bodyPr>
          <a:lstStyle/>
          <a:p>
            <a:r>
              <a:rPr lang="en-US" dirty="0"/>
              <a:t>designed for </a:t>
            </a:r>
            <a:r>
              <a:rPr lang="en-US" b="1" dirty="0"/>
              <a:t>simulation</a:t>
            </a:r>
            <a:r>
              <a:rPr lang="en-US" dirty="0"/>
              <a:t>,</a:t>
            </a:r>
            <a:br>
              <a:rPr lang="en-US" dirty="0"/>
            </a:br>
            <a:r>
              <a:rPr lang="en-US" dirty="0"/>
              <a:t>not hardware design (!)</a:t>
            </a:r>
          </a:p>
          <a:p>
            <a:pPr lvl="3"/>
            <a:endParaRPr lang="en-US" dirty="0"/>
          </a:p>
          <a:p>
            <a:r>
              <a:rPr lang="en-US" dirty="0"/>
              <a:t>only small </a:t>
            </a:r>
            <a:r>
              <a:rPr lang="en-US" b="1" dirty="0"/>
              <a:t>subset</a:t>
            </a:r>
            <a:br>
              <a:rPr lang="en-US" dirty="0"/>
            </a:br>
            <a:r>
              <a:rPr lang="en-US" dirty="0"/>
              <a:t>is “</a:t>
            </a:r>
            <a:r>
              <a:rPr lang="en-US" b="1" dirty="0"/>
              <a:t>synthesizable”</a:t>
            </a:r>
          </a:p>
          <a:p>
            <a:pPr lvl="3"/>
            <a:endParaRPr lang="en-US" dirty="0"/>
          </a:p>
          <a:p>
            <a:r>
              <a:rPr lang="en-US" dirty="0"/>
              <a:t>you need to learn</a:t>
            </a:r>
            <a:br>
              <a:rPr lang="en-US" dirty="0"/>
            </a:br>
            <a:r>
              <a:rPr lang="en-US" b="1" dirty="0"/>
              <a:t>hardware </a:t>
            </a:r>
            <a:r>
              <a:rPr lang="en-US" b="1" dirty="0">
                <a:sym typeface="Wingdings" pitchFamily="2" charset="2"/>
              </a:rPr>
              <a:t> RTL description</a:t>
            </a:r>
            <a:br>
              <a:rPr lang="en-US" dirty="0"/>
            </a:br>
            <a:r>
              <a:rPr lang="en-US" b="1" dirty="0"/>
              <a:t>patterns</a:t>
            </a:r>
            <a:r>
              <a:rPr lang="en-US" dirty="0"/>
              <a:t> and stick to them</a:t>
            </a:r>
          </a:p>
          <a:p>
            <a:pPr lvl="2"/>
            <a:endParaRPr lang="en-US" dirty="0"/>
          </a:p>
          <a:p>
            <a:r>
              <a:rPr lang="en-US" dirty="0"/>
              <a:t>but also (some of) the rest</a:t>
            </a:r>
            <a:br>
              <a:rPr lang="en-US" dirty="0"/>
            </a:br>
            <a:r>
              <a:rPr lang="en-US" dirty="0"/>
              <a:t>to write testbenches</a:t>
            </a:r>
          </a:p>
        </p:txBody>
      </p:sp>
      <p:sp>
        <p:nvSpPr>
          <p:cNvPr id="6" name="Oval 5">
            <a:extLst>
              <a:ext uri="{FF2B5EF4-FFF2-40B4-BE49-F238E27FC236}">
                <a16:creationId xmlns:a16="http://schemas.microsoft.com/office/drawing/2014/main" id="{D9AFB039-932A-CF95-00A6-36335184F1D9}"/>
              </a:ext>
            </a:extLst>
          </p:cNvPr>
          <p:cNvSpPr/>
          <p:nvPr/>
        </p:nvSpPr>
        <p:spPr>
          <a:xfrm>
            <a:off x="4491990" y="1207294"/>
            <a:ext cx="4526280" cy="4595813"/>
          </a:xfrm>
          <a:prstGeom prst="ellipse">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full Verilog</a:t>
            </a:r>
          </a:p>
          <a:p>
            <a:pPr algn="ctr"/>
            <a:r>
              <a:rPr lang="en-US" dirty="0"/>
              <a:t>(testbenches)</a:t>
            </a:r>
          </a:p>
        </p:txBody>
      </p:sp>
      <p:sp>
        <p:nvSpPr>
          <p:cNvPr id="7" name="Oval 6">
            <a:extLst>
              <a:ext uri="{FF2B5EF4-FFF2-40B4-BE49-F238E27FC236}">
                <a16:creationId xmlns:a16="http://schemas.microsoft.com/office/drawing/2014/main" id="{EB0305FC-78C4-55FA-B51A-263E83816F05}"/>
              </a:ext>
            </a:extLst>
          </p:cNvPr>
          <p:cNvSpPr/>
          <p:nvPr/>
        </p:nvSpPr>
        <p:spPr>
          <a:xfrm>
            <a:off x="6361155" y="4312844"/>
            <a:ext cx="2032340" cy="1207609"/>
          </a:xfrm>
          <a:prstGeom prst="ellipse">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synthesizable</a:t>
            </a:r>
          </a:p>
          <a:p>
            <a:pPr algn="ctr"/>
            <a:r>
              <a:rPr lang="en-US" dirty="0"/>
              <a:t>Verilog</a:t>
            </a:r>
          </a:p>
          <a:p>
            <a:pPr algn="ctr"/>
            <a:r>
              <a:rPr lang="en-US" dirty="0"/>
              <a:t>(hardware)</a:t>
            </a:r>
          </a:p>
        </p:txBody>
      </p:sp>
    </p:spTree>
    <p:extLst>
      <p:ext uri="{BB962C8B-B14F-4D97-AF65-F5344CB8AC3E}">
        <p14:creationId xmlns:p14="http://schemas.microsoft.com/office/powerpoint/2010/main" val="202656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304800" y="685800"/>
            <a:ext cx="9144000" cy="308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lnSpc>
                <a:spcPct val="90000"/>
              </a:lnSpc>
              <a:spcBef>
                <a:spcPct val="0"/>
              </a:spcBef>
            </a:pPr>
            <a:r>
              <a:rPr lang="en-US" sz="1800" i="1" dirty="0">
                <a:solidFill>
                  <a:srgbClr val="008000"/>
                </a:solidFill>
                <a:latin typeface="Courier New" pitchFamily="49" charset="0"/>
              </a:rPr>
              <a:t>// 4:1 multiplexer with binary select (arbitrary width)</a:t>
            </a:r>
          </a:p>
          <a:p>
            <a:pPr algn="l" eaLnBrk="1" hangingPunct="1">
              <a:lnSpc>
                <a:spcPct val="90000"/>
              </a:lnSpc>
              <a:spcBef>
                <a:spcPct val="0"/>
              </a:spcBef>
            </a:pPr>
            <a:r>
              <a:rPr lang="en-US" sz="1800" b="1" dirty="0">
                <a:solidFill>
                  <a:srgbClr val="C00000"/>
                </a:solidFill>
                <a:latin typeface="Courier New" pitchFamily="49" charset="0"/>
              </a:rPr>
              <a:t>module</a:t>
            </a:r>
            <a:r>
              <a:rPr lang="en-US" sz="1800" dirty="0">
                <a:solidFill>
                  <a:srgbClr val="C00000"/>
                </a:solidFill>
                <a:latin typeface="Courier New" pitchFamily="49" charset="0"/>
              </a:rPr>
              <a:t> </a:t>
            </a:r>
            <a:r>
              <a:rPr lang="en-US" sz="1800" dirty="0">
                <a:latin typeface="Courier New" pitchFamily="49" charset="0"/>
              </a:rPr>
              <a:t>Mux4b</a:t>
            </a:r>
            <a:r>
              <a:rPr lang="en-US" sz="1800" dirty="0">
                <a:solidFill>
                  <a:srgbClr val="0000FF"/>
                </a:solidFill>
                <a:latin typeface="Courier New" pitchFamily="49" charset="0"/>
              </a:rPr>
              <a:t>(</a:t>
            </a:r>
            <a:r>
              <a:rPr lang="en-US" sz="1800" dirty="0">
                <a:latin typeface="Courier New" pitchFamily="49" charset="0"/>
              </a:rPr>
              <a:t>a3</a:t>
            </a:r>
            <a:r>
              <a:rPr lang="en-US" sz="1800" dirty="0">
                <a:solidFill>
                  <a:srgbClr val="0000FF"/>
                </a:solidFill>
                <a:latin typeface="Courier New" pitchFamily="49" charset="0"/>
              </a:rPr>
              <a:t>,</a:t>
            </a:r>
            <a:r>
              <a:rPr lang="en-US" sz="1800" dirty="0">
                <a:latin typeface="Courier New" pitchFamily="49" charset="0"/>
              </a:rPr>
              <a:t>a2</a:t>
            </a:r>
            <a:r>
              <a:rPr lang="en-US" sz="1800" dirty="0">
                <a:solidFill>
                  <a:srgbClr val="0000FF"/>
                </a:solidFill>
                <a:latin typeface="Courier New" pitchFamily="49" charset="0"/>
              </a:rPr>
              <a:t>,</a:t>
            </a:r>
            <a:r>
              <a:rPr lang="en-US" sz="1800" dirty="0">
                <a:latin typeface="Courier New" pitchFamily="49" charset="0"/>
              </a:rPr>
              <a:t> a1</a:t>
            </a:r>
            <a:r>
              <a:rPr lang="en-US" sz="1800" dirty="0">
                <a:solidFill>
                  <a:srgbClr val="0000FF"/>
                </a:solidFill>
                <a:latin typeface="Courier New" pitchFamily="49" charset="0"/>
              </a:rPr>
              <a:t>,</a:t>
            </a:r>
            <a:r>
              <a:rPr lang="en-US" sz="1800" dirty="0">
                <a:latin typeface="Courier New" pitchFamily="49" charset="0"/>
              </a:rPr>
              <a:t> a0</a:t>
            </a:r>
            <a:r>
              <a:rPr lang="en-US" sz="1800" dirty="0">
                <a:solidFill>
                  <a:srgbClr val="0000FF"/>
                </a:solidFill>
                <a:latin typeface="Courier New" pitchFamily="49" charset="0"/>
              </a:rPr>
              <a:t>,</a:t>
            </a:r>
            <a:r>
              <a:rPr lang="en-US" sz="1800" dirty="0">
                <a:latin typeface="Courier New" pitchFamily="49" charset="0"/>
              </a:rPr>
              <a:t> </a:t>
            </a:r>
            <a:r>
              <a:rPr lang="en-US" sz="1800" dirty="0" err="1">
                <a:latin typeface="Courier New" pitchFamily="49" charset="0"/>
              </a:rPr>
              <a:t>sb</a:t>
            </a:r>
            <a:r>
              <a:rPr lang="en-US" sz="1800" dirty="0">
                <a:solidFill>
                  <a:srgbClr val="0000FF"/>
                </a:solidFill>
                <a:latin typeface="Courier New" pitchFamily="49" charset="0"/>
              </a:rPr>
              <a:t>,</a:t>
            </a:r>
            <a:r>
              <a:rPr lang="en-US" sz="1800" dirty="0">
                <a:latin typeface="Courier New" pitchFamily="49" charset="0"/>
              </a:rPr>
              <a:t> b</a:t>
            </a:r>
            <a:r>
              <a:rPr lang="en-US" sz="1800" dirty="0">
                <a:solidFill>
                  <a:srgbClr val="0000FF"/>
                </a:solidFill>
                <a:latin typeface="Courier New" pitchFamily="49" charset="0"/>
              </a:rPr>
              <a:t>) ;</a:t>
            </a:r>
          </a:p>
          <a:p>
            <a:pPr algn="l" eaLnBrk="1" hangingPunct="1">
              <a:lnSpc>
                <a:spcPct val="90000"/>
              </a:lnSpc>
              <a:spcBef>
                <a:spcPct val="0"/>
              </a:spcBef>
            </a:pPr>
            <a:r>
              <a:rPr lang="en-US" sz="1800" dirty="0">
                <a:latin typeface="Courier New" pitchFamily="49" charset="0"/>
              </a:rPr>
              <a:t>  </a:t>
            </a:r>
            <a:r>
              <a:rPr lang="en-US" sz="1800" b="1" dirty="0">
                <a:solidFill>
                  <a:srgbClr val="C00000"/>
                </a:solidFill>
                <a:latin typeface="Courier New" pitchFamily="49" charset="0"/>
              </a:rPr>
              <a:t>parameter</a:t>
            </a:r>
            <a:r>
              <a:rPr lang="en-US" sz="1800" dirty="0">
                <a:solidFill>
                  <a:srgbClr val="C00000"/>
                </a:solidFill>
                <a:latin typeface="Courier New" pitchFamily="49" charset="0"/>
              </a:rPr>
              <a:t> </a:t>
            </a:r>
            <a:r>
              <a:rPr lang="en-US" sz="1800" dirty="0">
                <a:latin typeface="Courier New" pitchFamily="49" charset="0"/>
              </a:rPr>
              <a:t>k </a:t>
            </a:r>
            <a:r>
              <a:rPr lang="en-US" sz="1800" dirty="0">
                <a:solidFill>
                  <a:srgbClr val="0000FF"/>
                </a:solidFill>
                <a:latin typeface="Courier New" pitchFamily="49" charset="0"/>
              </a:rPr>
              <a:t>=</a:t>
            </a:r>
            <a:r>
              <a:rPr lang="en-US" sz="1800" dirty="0">
                <a:latin typeface="Courier New" pitchFamily="49" charset="0"/>
              </a:rPr>
              <a:t> 1 </a:t>
            </a:r>
            <a:r>
              <a:rPr lang="en-US" sz="1800" dirty="0">
                <a:solidFill>
                  <a:srgbClr val="0000FF"/>
                </a:solidFill>
                <a:latin typeface="Courier New" pitchFamily="49" charset="0"/>
              </a:rPr>
              <a:t>;</a:t>
            </a:r>
          </a:p>
          <a:p>
            <a:pPr algn="l" eaLnBrk="1" hangingPunct="1">
              <a:lnSpc>
                <a:spcPct val="90000"/>
              </a:lnSpc>
              <a:spcBef>
                <a:spcPct val="0"/>
              </a:spcBef>
            </a:pPr>
            <a:r>
              <a:rPr lang="en-US" sz="1800" dirty="0">
                <a:latin typeface="Courier New" pitchFamily="49" charset="0"/>
              </a:rPr>
              <a:t>  </a:t>
            </a:r>
            <a:r>
              <a:rPr lang="en-US" sz="1800" b="1" dirty="0">
                <a:solidFill>
                  <a:srgbClr val="C00000"/>
                </a:solidFill>
                <a:latin typeface="Courier New" pitchFamily="49" charset="0"/>
              </a:rPr>
              <a:t>input</a:t>
            </a:r>
            <a:r>
              <a:rPr lang="en-US" sz="1800" dirty="0">
                <a:solidFill>
                  <a:srgbClr val="C00000"/>
                </a:solidFill>
                <a:latin typeface="Courier New" pitchFamily="49" charset="0"/>
              </a:rPr>
              <a:t> </a:t>
            </a:r>
            <a:r>
              <a:rPr lang="en-US" sz="1800" dirty="0">
                <a:solidFill>
                  <a:srgbClr val="0000FF"/>
                </a:solidFill>
                <a:latin typeface="Courier New" pitchFamily="49" charset="0"/>
              </a:rPr>
              <a:t>[</a:t>
            </a:r>
            <a:r>
              <a:rPr lang="en-US" sz="1800" dirty="0">
                <a:latin typeface="Courier New" pitchFamily="49" charset="0"/>
              </a:rPr>
              <a:t>k</a:t>
            </a:r>
            <a:r>
              <a:rPr lang="en-US" sz="1800" dirty="0">
                <a:solidFill>
                  <a:srgbClr val="0000FF"/>
                </a:solidFill>
                <a:latin typeface="Courier New" pitchFamily="49" charset="0"/>
              </a:rPr>
              <a:t>-</a:t>
            </a:r>
            <a:r>
              <a:rPr lang="en-US" sz="1800" dirty="0">
                <a:solidFill>
                  <a:srgbClr val="7030A0"/>
                </a:solidFill>
                <a:latin typeface="Courier New" pitchFamily="49" charset="0"/>
              </a:rPr>
              <a:t>1</a:t>
            </a:r>
            <a:r>
              <a:rPr lang="en-US" sz="1800" dirty="0">
                <a:solidFill>
                  <a:srgbClr val="0000FF"/>
                </a:solidFill>
                <a:latin typeface="Courier New" pitchFamily="49" charset="0"/>
              </a:rPr>
              <a:t>:</a:t>
            </a:r>
            <a:r>
              <a:rPr lang="en-US" sz="1800" dirty="0">
                <a:solidFill>
                  <a:srgbClr val="7030A0"/>
                </a:solidFill>
                <a:latin typeface="Courier New" pitchFamily="49" charset="0"/>
              </a:rPr>
              <a:t>0</a:t>
            </a:r>
            <a:r>
              <a:rPr lang="en-US" sz="1800" dirty="0">
                <a:solidFill>
                  <a:srgbClr val="0000FF"/>
                </a:solidFill>
                <a:latin typeface="Courier New" pitchFamily="49" charset="0"/>
              </a:rPr>
              <a:t>]</a:t>
            </a:r>
            <a:r>
              <a:rPr lang="en-US" sz="1800" dirty="0">
                <a:latin typeface="Courier New" pitchFamily="49" charset="0"/>
              </a:rPr>
              <a:t> a0</a:t>
            </a:r>
            <a:r>
              <a:rPr lang="en-US" sz="1800" dirty="0">
                <a:solidFill>
                  <a:srgbClr val="0000FF"/>
                </a:solidFill>
                <a:latin typeface="Courier New" pitchFamily="49" charset="0"/>
              </a:rPr>
              <a:t>,</a:t>
            </a:r>
            <a:r>
              <a:rPr lang="en-US" sz="1800" dirty="0">
                <a:latin typeface="Courier New" pitchFamily="49" charset="0"/>
              </a:rPr>
              <a:t> a1</a:t>
            </a:r>
            <a:r>
              <a:rPr lang="en-US" sz="1800" dirty="0">
                <a:solidFill>
                  <a:srgbClr val="0000FF"/>
                </a:solidFill>
                <a:latin typeface="Courier New" pitchFamily="49" charset="0"/>
              </a:rPr>
              <a:t>,</a:t>
            </a:r>
            <a:r>
              <a:rPr lang="en-US" sz="1800" dirty="0">
                <a:latin typeface="Courier New" pitchFamily="49" charset="0"/>
              </a:rPr>
              <a:t> a2</a:t>
            </a:r>
            <a:r>
              <a:rPr lang="en-US" sz="1800" dirty="0">
                <a:solidFill>
                  <a:srgbClr val="0000FF"/>
                </a:solidFill>
                <a:latin typeface="Courier New" pitchFamily="49" charset="0"/>
              </a:rPr>
              <a:t>,</a:t>
            </a:r>
            <a:r>
              <a:rPr lang="en-US" sz="1800" dirty="0">
                <a:latin typeface="Courier New" pitchFamily="49" charset="0"/>
              </a:rPr>
              <a:t> a3 </a:t>
            </a:r>
            <a:r>
              <a:rPr lang="en-US" sz="1800" dirty="0">
                <a:solidFill>
                  <a:srgbClr val="0000FF"/>
                </a:solidFill>
                <a:latin typeface="Courier New" pitchFamily="49" charset="0"/>
              </a:rPr>
              <a:t>;</a:t>
            </a:r>
            <a:r>
              <a:rPr lang="en-US" sz="1800" dirty="0">
                <a:latin typeface="Courier New" pitchFamily="49" charset="0"/>
              </a:rPr>
              <a:t>  </a:t>
            </a:r>
            <a:r>
              <a:rPr lang="en-US" sz="1800" i="1" dirty="0">
                <a:solidFill>
                  <a:srgbClr val="008000"/>
                </a:solidFill>
                <a:latin typeface="Courier New" pitchFamily="49" charset="0"/>
              </a:rPr>
              <a:t>// inputs</a:t>
            </a:r>
          </a:p>
          <a:p>
            <a:pPr algn="l" eaLnBrk="1" hangingPunct="1">
              <a:lnSpc>
                <a:spcPct val="90000"/>
              </a:lnSpc>
              <a:spcBef>
                <a:spcPct val="0"/>
              </a:spcBef>
            </a:pPr>
            <a:r>
              <a:rPr lang="en-US" sz="1800" dirty="0">
                <a:latin typeface="Courier New" pitchFamily="49" charset="0"/>
              </a:rPr>
              <a:t>  </a:t>
            </a:r>
            <a:r>
              <a:rPr lang="en-US" sz="1800" b="1" dirty="0">
                <a:solidFill>
                  <a:srgbClr val="C00000"/>
                </a:solidFill>
                <a:latin typeface="Courier New" pitchFamily="49" charset="0"/>
              </a:rPr>
              <a:t>input</a:t>
            </a:r>
            <a:r>
              <a:rPr lang="en-US" sz="1800" dirty="0">
                <a:solidFill>
                  <a:srgbClr val="C00000"/>
                </a:solidFill>
                <a:latin typeface="Courier New" pitchFamily="49" charset="0"/>
              </a:rPr>
              <a:t> </a:t>
            </a:r>
            <a:r>
              <a:rPr lang="en-US" sz="1800" dirty="0">
                <a:solidFill>
                  <a:srgbClr val="0000FF"/>
                </a:solidFill>
                <a:latin typeface="Courier New" pitchFamily="49" charset="0"/>
              </a:rPr>
              <a:t>[</a:t>
            </a:r>
            <a:r>
              <a:rPr lang="en-US" sz="1800" dirty="0">
                <a:solidFill>
                  <a:srgbClr val="7030A0"/>
                </a:solidFill>
                <a:latin typeface="Courier New" pitchFamily="49" charset="0"/>
              </a:rPr>
              <a:t>1</a:t>
            </a:r>
            <a:r>
              <a:rPr lang="en-US" sz="1800" dirty="0">
                <a:solidFill>
                  <a:srgbClr val="0000FF"/>
                </a:solidFill>
                <a:latin typeface="Courier New" pitchFamily="49" charset="0"/>
              </a:rPr>
              <a:t>:</a:t>
            </a:r>
            <a:r>
              <a:rPr lang="en-US" sz="1800" dirty="0">
                <a:solidFill>
                  <a:srgbClr val="7030A0"/>
                </a:solidFill>
                <a:latin typeface="Courier New" pitchFamily="49" charset="0"/>
              </a:rPr>
              <a:t>0</a:t>
            </a:r>
            <a:r>
              <a:rPr lang="en-US" sz="1800" dirty="0">
                <a:solidFill>
                  <a:srgbClr val="0000FF"/>
                </a:solidFill>
                <a:latin typeface="Courier New" pitchFamily="49" charset="0"/>
              </a:rPr>
              <a:t>]</a:t>
            </a:r>
            <a:r>
              <a:rPr lang="en-US" sz="1800" dirty="0">
                <a:latin typeface="Courier New" pitchFamily="49" charset="0"/>
              </a:rPr>
              <a:t>   sb </a:t>
            </a:r>
            <a:r>
              <a:rPr lang="en-US" sz="1800" dirty="0">
                <a:solidFill>
                  <a:srgbClr val="0000FF"/>
                </a:solidFill>
                <a:latin typeface="Courier New" pitchFamily="49" charset="0"/>
              </a:rPr>
              <a:t>;</a:t>
            </a:r>
            <a:r>
              <a:rPr lang="en-US" sz="1800" dirty="0">
                <a:latin typeface="Courier New" pitchFamily="49" charset="0"/>
              </a:rPr>
              <a:t>          </a:t>
            </a:r>
            <a:r>
              <a:rPr lang="en-US" sz="1800" i="1" dirty="0">
                <a:solidFill>
                  <a:srgbClr val="008000"/>
                </a:solidFill>
                <a:latin typeface="Courier New" pitchFamily="49" charset="0"/>
              </a:rPr>
              <a:t>// binary select</a:t>
            </a:r>
          </a:p>
          <a:p>
            <a:pPr algn="l" eaLnBrk="1" hangingPunct="1">
              <a:lnSpc>
                <a:spcPct val="90000"/>
              </a:lnSpc>
              <a:spcBef>
                <a:spcPct val="0"/>
              </a:spcBef>
            </a:pPr>
            <a:r>
              <a:rPr lang="en-US" sz="1800" dirty="0">
                <a:latin typeface="Courier New" pitchFamily="49" charset="0"/>
              </a:rPr>
              <a:t>  </a:t>
            </a:r>
            <a:r>
              <a:rPr lang="en-US" sz="1800" b="1" dirty="0">
                <a:solidFill>
                  <a:srgbClr val="C00000"/>
                </a:solidFill>
                <a:latin typeface="Courier New" pitchFamily="49" charset="0"/>
              </a:rPr>
              <a:t>output</a:t>
            </a:r>
            <a:r>
              <a:rPr lang="en-US" sz="1800" dirty="0">
                <a:solidFill>
                  <a:srgbClr val="0000FF"/>
                </a:solidFill>
                <a:latin typeface="Courier New" pitchFamily="49" charset="0"/>
              </a:rPr>
              <a:t>[</a:t>
            </a:r>
            <a:r>
              <a:rPr lang="en-US" sz="1800" dirty="0">
                <a:latin typeface="Courier New" pitchFamily="49" charset="0"/>
              </a:rPr>
              <a:t>k</a:t>
            </a:r>
            <a:r>
              <a:rPr lang="en-US" sz="1800" dirty="0">
                <a:solidFill>
                  <a:srgbClr val="0000FF"/>
                </a:solidFill>
                <a:latin typeface="Courier New" pitchFamily="49" charset="0"/>
              </a:rPr>
              <a:t>-</a:t>
            </a:r>
            <a:r>
              <a:rPr lang="en-US" sz="1800" dirty="0">
                <a:latin typeface="Courier New" pitchFamily="49" charset="0"/>
              </a:rPr>
              <a:t>1</a:t>
            </a:r>
            <a:r>
              <a:rPr lang="en-US" sz="1800" dirty="0">
                <a:solidFill>
                  <a:srgbClr val="0000FF"/>
                </a:solidFill>
                <a:latin typeface="Courier New" pitchFamily="49" charset="0"/>
              </a:rPr>
              <a:t>:</a:t>
            </a:r>
            <a:r>
              <a:rPr lang="en-US" sz="1800" dirty="0">
                <a:solidFill>
                  <a:srgbClr val="7030A0"/>
                </a:solidFill>
                <a:latin typeface="Courier New" pitchFamily="49" charset="0"/>
              </a:rPr>
              <a:t>0</a:t>
            </a:r>
            <a:r>
              <a:rPr lang="en-US" sz="1800" dirty="0">
                <a:solidFill>
                  <a:srgbClr val="0000FF"/>
                </a:solidFill>
                <a:latin typeface="Courier New" pitchFamily="49" charset="0"/>
              </a:rPr>
              <a:t>]</a:t>
            </a:r>
            <a:r>
              <a:rPr lang="en-US" sz="1800" dirty="0">
                <a:latin typeface="Courier New" pitchFamily="49" charset="0"/>
              </a:rPr>
              <a:t> b </a:t>
            </a:r>
            <a:r>
              <a:rPr lang="en-US" sz="1800" dirty="0">
                <a:solidFill>
                  <a:srgbClr val="0000FF"/>
                </a:solidFill>
                <a:latin typeface="Courier New" pitchFamily="49" charset="0"/>
              </a:rPr>
              <a:t>;</a:t>
            </a:r>
          </a:p>
          <a:p>
            <a:pPr algn="l" eaLnBrk="1" hangingPunct="1">
              <a:lnSpc>
                <a:spcPct val="90000"/>
              </a:lnSpc>
              <a:spcBef>
                <a:spcPct val="0"/>
              </a:spcBef>
            </a:pPr>
            <a:r>
              <a:rPr lang="en-US" sz="1800" dirty="0">
                <a:latin typeface="Courier New" pitchFamily="49" charset="0"/>
              </a:rPr>
              <a:t>  </a:t>
            </a:r>
            <a:r>
              <a:rPr lang="en-US" sz="1800" b="1" dirty="0">
                <a:solidFill>
                  <a:srgbClr val="C00000"/>
                </a:solidFill>
                <a:latin typeface="Courier New" pitchFamily="49" charset="0"/>
              </a:rPr>
              <a:t>wire</a:t>
            </a:r>
            <a:r>
              <a:rPr lang="en-US" sz="1800" dirty="0">
                <a:latin typeface="Courier New" pitchFamily="49" charset="0"/>
              </a:rPr>
              <a:t>  </a:t>
            </a:r>
            <a:r>
              <a:rPr lang="en-US" sz="1800" dirty="0">
                <a:solidFill>
                  <a:srgbClr val="0000FF"/>
                </a:solidFill>
                <a:latin typeface="Courier New" pitchFamily="49" charset="0"/>
              </a:rPr>
              <a:t>[</a:t>
            </a:r>
            <a:r>
              <a:rPr lang="en-US" dirty="0">
                <a:solidFill>
                  <a:srgbClr val="7030A0"/>
                </a:solidFill>
                <a:latin typeface="Courier New" pitchFamily="49" charset="0"/>
              </a:rPr>
              <a:t>k-1</a:t>
            </a:r>
            <a:r>
              <a:rPr lang="en-US" sz="1800" dirty="0">
                <a:solidFill>
                  <a:srgbClr val="0000FF"/>
                </a:solidFill>
                <a:latin typeface="Courier New" pitchFamily="49" charset="0"/>
              </a:rPr>
              <a:t>:</a:t>
            </a:r>
            <a:r>
              <a:rPr lang="en-US" sz="1800" dirty="0">
                <a:solidFill>
                  <a:srgbClr val="7030A0"/>
                </a:solidFill>
                <a:latin typeface="Courier New" pitchFamily="49" charset="0"/>
              </a:rPr>
              <a:t>0</a:t>
            </a:r>
            <a:r>
              <a:rPr lang="en-US" sz="1800" dirty="0">
                <a:solidFill>
                  <a:srgbClr val="0000FF"/>
                </a:solidFill>
                <a:latin typeface="Courier New" pitchFamily="49" charset="0"/>
              </a:rPr>
              <a:t>]</a:t>
            </a:r>
            <a:r>
              <a:rPr lang="en-US" sz="1800" dirty="0">
                <a:latin typeface="Courier New" pitchFamily="49" charset="0"/>
              </a:rPr>
              <a:t> t0, t1 </a:t>
            </a:r>
            <a:r>
              <a:rPr lang="en-US" sz="1800" dirty="0">
                <a:solidFill>
                  <a:srgbClr val="0000FF"/>
                </a:solidFill>
                <a:latin typeface="Courier New" pitchFamily="49" charset="0"/>
              </a:rPr>
              <a:t>;</a:t>
            </a:r>
          </a:p>
          <a:p>
            <a:pPr algn="l" eaLnBrk="1" hangingPunct="1">
              <a:lnSpc>
                <a:spcPct val="90000"/>
              </a:lnSpc>
              <a:spcBef>
                <a:spcPct val="0"/>
              </a:spcBef>
            </a:pPr>
            <a:r>
              <a:rPr lang="en-US" sz="1800" dirty="0">
                <a:latin typeface="Courier New" pitchFamily="49" charset="0"/>
              </a:rPr>
              <a:t>  </a:t>
            </a:r>
          </a:p>
          <a:p>
            <a:pPr algn="l" eaLnBrk="1" hangingPunct="1">
              <a:lnSpc>
                <a:spcPct val="90000"/>
              </a:lnSpc>
              <a:spcBef>
                <a:spcPct val="0"/>
              </a:spcBef>
            </a:pPr>
            <a:r>
              <a:rPr lang="en-US" sz="1800" dirty="0">
                <a:latin typeface="Courier New" pitchFamily="49" charset="0"/>
              </a:rPr>
              <a:t>  </a:t>
            </a:r>
            <a:r>
              <a:rPr lang="en-US" b="1" dirty="0">
                <a:solidFill>
                  <a:srgbClr val="C00000"/>
                </a:solidFill>
                <a:latin typeface="Courier New" pitchFamily="49" charset="0"/>
              </a:rPr>
              <a:t>assign </a:t>
            </a:r>
            <a:r>
              <a:rPr lang="en-US" dirty="0">
                <a:latin typeface="Courier New" pitchFamily="49" charset="0"/>
              </a:rPr>
              <a:t>t0 </a:t>
            </a:r>
            <a:r>
              <a:rPr lang="en-US" dirty="0">
                <a:solidFill>
                  <a:srgbClr val="0000FF"/>
                </a:solidFill>
                <a:latin typeface="Courier New" pitchFamily="49" charset="0"/>
              </a:rPr>
              <a:t>=</a:t>
            </a:r>
            <a:r>
              <a:rPr lang="en-US" dirty="0">
                <a:latin typeface="Courier New" pitchFamily="49" charset="0"/>
              </a:rPr>
              <a:t> </a:t>
            </a:r>
            <a:r>
              <a:rPr lang="en-US" dirty="0" err="1">
                <a:latin typeface="Courier New" pitchFamily="49" charset="0"/>
              </a:rPr>
              <a:t>sb</a:t>
            </a:r>
            <a:r>
              <a:rPr lang="en-US" dirty="0">
                <a:solidFill>
                  <a:srgbClr val="0000FF"/>
                </a:solidFill>
                <a:latin typeface="Courier New" pitchFamily="49" charset="0"/>
              </a:rPr>
              <a:t>[</a:t>
            </a:r>
            <a:r>
              <a:rPr lang="en-US" dirty="0">
                <a:latin typeface="Courier New" pitchFamily="49" charset="0"/>
              </a:rPr>
              <a:t>0</a:t>
            </a:r>
            <a:r>
              <a:rPr lang="en-US" dirty="0">
                <a:solidFill>
                  <a:srgbClr val="0000FF"/>
                </a:solidFill>
                <a:latin typeface="Courier New" pitchFamily="49" charset="0"/>
              </a:rPr>
              <a:t>] ?</a:t>
            </a:r>
            <a:r>
              <a:rPr lang="en-US" dirty="0">
                <a:latin typeface="Courier New" pitchFamily="49" charset="0"/>
              </a:rPr>
              <a:t> a1 </a:t>
            </a:r>
            <a:r>
              <a:rPr lang="en-US" dirty="0">
                <a:solidFill>
                  <a:srgbClr val="0000FF"/>
                </a:solidFill>
                <a:latin typeface="Courier New" pitchFamily="49" charset="0"/>
              </a:rPr>
              <a:t>:</a:t>
            </a:r>
            <a:r>
              <a:rPr lang="en-US" dirty="0">
                <a:latin typeface="Courier New" pitchFamily="49" charset="0"/>
              </a:rPr>
              <a:t> a0</a:t>
            </a:r>
            <a:r>
              <a:rPr lang="en-US" dirty="0">
                <a:solidFill>
                  <a:srgbClr val="0000FF"/>
                </a:solidFill>
                <a:latin typeface="Courier New" pitchFamily="49" charset="0"/>
              </a:rPr>
              <a:t>;</a:t>
            </a:r>
          </a:p>
          <a:p>
            <a:pPr algn="l" eaLnBrk="1" hangingPunct="1">
              <a:lnSpc>
                <a:spcPct val="90000"/>
              </a:lnSpc>
              <a:spcBef>
                <a:spcPct val="0"/>
              </a:spcBef>
            </a:pPr>
            <a:r>
              <a:rPr lang="en-US" sz="1800" dirty="0">
                <a:latin typeface="Courier New" pitchFamily="49" charset="0"/>
              </a:rPr>
              <a:t>  </a:t>
            </a:r>
            <a:r>
              <a:rPr lang="en-US" sz="1800" b="1" dirty="0">
                <a:solidFill>
                  <a:srgbClr val="C00000"/>
                </a:solidFill>
                <a:latin typeface="Courier New" pitchFamily="49" charset="0"/>
              </a:rPr>
              <a:t>assign</a:t>
            </a:r>
            <a:r>
              <a:rPr lang="en-US" sz="1800" dirty="0">
                <a:solidFill>
                  <a:srgbClr val="C00000"/>
                </a:solidFill>
                <a:latin typeface="Courier New" pitchFamily="49" charset="0"/>
              </a:rPr>
              <a:t> </a:t>
            </a:r>
            <a:r>
              <a:rPr lang="en-US" sz="1800" dirty="0">
                <a:latin typeface="Courier New" pitchFamily="49" charset="0"/>
              </a:rPr>
              <a:t>t1 </a:t>
            </a:r>
            <a:r>
              <a:rPr lang="en-US" sz="1800" dirty="0">
                <a:solidFill>
                  <a:srgbClr val="0000FF"/>
                </a:solidFill>
                <a:latin typeface="Courier New" pitchFamily="49" charset="0"/>
              </a:rPr>
              <a:t>=</a:t>
            </a:r>
            <a:r>
              <a:rPr lang="en-US" sz="1800" dirty="0">
                <a:latin typeface="Courier New" pitchFamily="49" charset="0"/>
              </a:rPr>
              <a:t> </a:t>
            </a:r>
            <a:r>
              <a:rPr lang="en-US" sz="1800" dirty="0" err="1">
                <a:latin typeface="Courier New" pitchFamily="49" charset="0"/>
              </a:rPr>
              <a:t>sb</a:t>
            </a:r>
            <a:r>
              <a:rPr lang="en-US" sz="1800" dirty="0">
                <a:solidFill>
                  <a:srgbClr val="0000FF"/>
                </a:solidFill>
                <a:latin typeface="Courier New" pitchFamily="49" charset="0"/>
              </a:rPr>
              <a:t>[</a:t>
            </a:r>
            <a:r>
              <a:rPr lang="en-US" sz="1800" dirty="0">
                <a:latin typeface="Courier New" pitchFamily="49" charset="0"/>
              </a:rPr>
              <a:t>0</a:t>
            </a:r>
            <a:r>
              <a:rPr lang="en-US" sz="1800" dirty="0">
                <a:solidFill>
                  <a:srgbClr val="0000FF"/>
                </a:solidFill>
                <a:latin typeface="Courier New" pitchFamily="49" charset="0"/>
              </a:rPr>
              <a:t>] ?</a:t>
            </a:r>
            <a:r>
              <a:rPr lang="en-US" sz="1800" dirty="0">
                <a:latin typeface="Courier New" pitchFamily="49" charset="0"/>
              </a:rPr>
              <a:t> </a:t>
            </a:r>
            <a:r>
              <a:rPr lang="en-US" dirty="0">
                <a:latin typeface="Courier New" pitchFamily="49" charset="0"/>
              </a:rPr>
              <a:t>a</a:t>
            </a:r>
            <a:r>
              <a:rPr lang="en-US" sz="1800" dirty="0">
                <a:latin typeface="Courier New" pitchFamily="49" charset="0"/>
              </a:rPr>
              <a:t>3 </a:t>
            </a:r>
            <a:r>
              <a:rPr lang="en-US" sz="1800" dirty="0">
                <a:solidFill>
                  <a:srgbClr val="0000FF"/>
                </a:solidFill>
                <a:latin typeface="Courier New" pitchFamily="49" charset="0"/>
              </a:rPr>
              <a:t>:</a:t>
            </a:r>
            <a:r>
              <a:rPr lang="en-US" sz="1800" dirty="0">
                <a:latin typeface="Courier New" pitchFamily="49" charset="0"/>
              </a:rPr>
              <a:t> a2</a:t>
            </a:r>
            <a:r>
              <a:rPr lang="en-US" sz="1800" dirty="0">
                <a:solidFill>
                  <a:srgbClr val="0000FF"/>
                </a:solidFill>
                <a:latin typeface="Courier New" pitchFamily="49" charset="0"/>
              </a:rPr>
              <a:t>;</a:t>
            </a:r>
          </a:p>
          <a:p>
            <a:pPr algn="l" eaLnBrk="1" hangingPunct="1">
              <a:lnSpc>
                <a:spcPct val="90000"/>
              </a:lnSpc>
              <a:spcBef>
                <a:spcPct val="0"/>
              </a:spcBef>
            </a:pPr>
            <a:r>
              <a:rPr lang="en-US" dirty="0">
                <a:latin typeface="Courier New" pitchFamily="49" charset="0"/>
              </a:rPr>
              <a:t>  </a:t>
            </a:r>
            <a:r>
              <a:rPr lang="en-US" b="1" dirty="0">
                <a:solidFill>
                  <a:srgbClr val="C00000"/>
                </a:solidFill>
                <a:latin typeface="Courier New" pitchFamily="49" charset="0"/>
              </a:rPr>
              <a:t>assign</a:t>
            </a:r>
            <a:r>
              <a:rPr lang="en-US" dirty="0">
                <a:solidFill>
                  <a:srgbClr val="C00000"/>
                </a:solidFill>
                <a:latin typeface="Courier New" pitchFamily="49" charset="0"/>
              </a:rPr>
              <a:t> </a:t>
            </a:r>
            <a:r>
              <a:rPr lang="en-US" dirty="0">
                <a:latin typeface="Courier New" pitchFamily="49" charset="0"/>
              </a:rPr>
              <a:t>b  </a:t>
            </a:r>
            <a:r>
              <a:rPr lang="en-US" dirty="0">
                <a:solidFill>
                  <a:srgbClr val="0000FF"/>
                </a:solidFill>
                <a:latin typeface="Courier New" pitchFamily="49" charset="0"/>
              </a:rPr>
              <a:t>=</a:t>
            </a:r>
            <a:r>
              <a:rPr lang="en-US" dirty="0">
                <a:latin typeface="Courier New" pitchFamily="49" charset="0"/>
              </a:rPr>
              <a:t> </a:t>
            </a:r>
            <a:r>
              <a:rPr lang="en-US" dirty="0" err="1">
                <a:latin typeface="Courier New" pitchFamily="49" charset="0"/>
              </a:rPr>
              <a:t>sb</a:t>
            </a:r>
            <a:r>
              <a:rPr lang="en-US" dirty="0">
                <a:solidFill>
                  <a:srgbClr val="0000FF"/>
                </a:solidFill>
                <a:latin typeface="Courier New" pitchFamily="49" charset="0"/>
              </a:rPr>
              <a:t>[</a:t>
            </a:r>
            <a:r>
              <a:rPr lang="en-US" dirty="0">
                <a:latin typeface="Courier New" pitchFamily="49" charset="0"/>
              </a:rPr>
              <a:t>1</a:t>
            </a:r>
            <a:r>
              <a:rPr lang="en-US" dirty="0">
                <a:solidFill>
                  <a:srgbClr val="0000FF"/>
                </a:solidFill>
                <a:latin typeface="Courier New" pitchFamily="49" charset="0"/>
              </a:rPr>
              <a:t>] ?</a:t>
            </a:r>
            <a:r>
              <a:rPr lang="en-US" dirty="0">
                <a:latin typeface="Courier New" pitchFamily="49" charset="0"/>
              </a:rPr>
              <a:t> t0 </a:t>
            </a:r>
            <a:r>
              <a:rPr lang="en-US" dirty="0">
                <a:solidFill>
                  <a:srgbClr val="0000FF"/>
                </a:solidFill>
                <a:latin typeface="Courier New" pitchFamily="49" charset="0"/>
              </a:rPr>
              <a:t>:</a:t>
            </a:r>
            <a:r>
              <a:rPr lang="en-US" dirty="0">
                <a:latin typeface="Courier New" pitchFamily="49" charset="0"/>
              </a:rPr>
              <a:t> t1</a:t>
            </a:r>
            <a:r>
              <a:rPr lang="en-US" dirty="0">
                <a:solidFill>
                  <a:srgbClr val="0000FF"/>
                </a:solidFill>
                <a:latin typeface="Courier New" pitchFamily="49" charset="0"/>
              </a:rPr>
              <a:t>;</a:t>
            </a:r>
            <a:endParaRPr lang="en-US" sz="1800" dirty="0">
              <a:solidFill>
                <a:srgbClr val="0000FF"/>
              </a:solidFill>
              <a:latin typeface="Courier New" pitchFamily="49" charset="0"/>
            </a:endParaRPr>
          </a:p>
          <a:p>
            <a:pPr algn="l" eaLnBrk="1" hangingPunct="1">
              <a:lnSpc>
                <a:spcPct val="90000"/>
              </a:lnSpc>
              <a:spcBef>
                <a:spcPct val="0"/>
              </a:spcBef>
            </a:pPr>
            <a:r>
              <a:rPr lang="en-US" sz="1800" b="1" dirty="0" err="1">
                <a:solidFill>
                  <a:srgbClr val="C00000"/>
                </a:solidFill>
                <a:latin typeface="Courier New" pitchFamily="49" charset="0"/>
              </a:rPr>
              <a:t>endmodule</a:t>
            </a:r>
            <a:endParaRPr lang="en-US" sz="1800" b="1" dirty="0">
              <a:solidFill>
                <a:srgbClr val="C00000"/>
              </a:solidFill>
              <a:latin typeface="Courier New" pitchFamily="49"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3539129"/>
            <a:ext cx="3609757" cy="2804521"/>
          </a:xfrm>
          <a:prstGeom prst="rect">
            <a:avLst/>
          </a:prstGeom>
        </p:spPr>
      </p:pic>
      <p:sp>
        <p:nvSpPr>
          <p:cNvPr id="7" name="TextBox 6"/>
          <p:cNvSpPr txBox="1"/>
          <p:nvPr/>
        </p:nvSpPr>
        <p:spPr>
          <a:xfrm>
            <a:off x="6643578" y="3837801"/>
            <a:ext cx="519222" cy="292388"/>
          </a:xfrm>
          <a:prstGeom prst="rect">
            <a:avLst/>
          </a:prstGeom>
          <a:noFill/>
        </p:spPr>
        <p:txBody>
          <a:bodyPr wrap="square" rtlCol="0">
            <a:spAutoFit/>
          </a:bodyPr>
          <a:lstStyle/>
          <a:p>
            <a:r>
              <a:rPr lang="en-US" sz="1300" b="1" dirty="0">
                <a:solidFill>
                  <a:srgbClr val="0000FF"/>
                </a:solidFill>
                <a:latin typeface="Calibri" charset="0"/>
                <a:ea typeface="Calibri" charset="0"/>
                <a:cs typeface="Calibri" charset="0"/>
              </a:rPr>
              <a:t>t0</a:t>
            </a:r>
          </a:p>
        </p:txBody>
      </p:sp>
      <p:sp>
        <p:nvSpPr>
          <p:cNvPr id="8" name="TextBox 7"/>
          <p:cNvSpPr txBox="1"/>
          <p:nvPr/>
        </p:nvSpPr>
        <p:spPr>
          <a:xfrm>
            <a:off x="6643578" y="5029200"/>
            <a:ext cx="557322" cy="292388"/>
          </a:xfrm>
          <a:prstGeom prst="rect">
            <a:avLst/>
          </a:prstGeom>
          <a:noFill/>
        </p:spPr>
        <p:txBody>
          <a:bodyPr wrap="square" rtlCol="0">
            <a:spAutoFit/>
          </a:bodyPr>
          <a:lstStyle/>
          <a:p>
            <a:r>
              <a:rPr lang="en-US" sz="1300" b="1" dirty="0">
                <a:solidFill>
                  <a:srgbClr val="0000FF"/>
                </a:solidFill>
                <a:latin typeface="Calibri" charset="0"/>
                <a:ea typeface="Calibri" charset="0"/>
                <a:cs typeface="Calibri" charset="0"/>
              </a:rPr>
              <a:t>t1</a:t>
            </a:r>
          </a:p>
        </p:txBody>
      </p:sp>
      <p:sp>
        <p:nvSpPr>
          <p:cNvPr id="9" name="TextBox 8"/>
          <p:cNvSpPr txBox="1"/>
          <p:nvPr/>
        </p:nvSpPr>
        <p:spPr>
          <a:xfrm>
            <a:off x="6629400" y="6488668"/>
            <a:ext cx="1600200" cy="369332"/>
          </a:xfrm>
          <a:prstGeom prst="rect">
            <a:avLst/>
          </a:prstGeom>
          <a:noFill/>
        </p:spPr>
        <p:txBody>
          <a:bodyPr wrap="square" rtlCol="0">
            <a:spAutoFit/>
          </a:bodyPr>
          <a:lstStyle/>
          <a:p>
            <a:r>
              <a:rPr lang="en-US" dirty="0">
                <a:solidFill>
                  <a:schemeClr val="tx1">
                    <a:lumMod val="50000"/>
                    <a:lumOff val="50000"/>
                  </a:schemeClr>
                </a:solidFill>
              </a:rPr>
              <a:t>Text: Dally </a:t>
            </a:r>
            <a:r>
              <a:rPr lang="en-US">
                <a:solidFill>
                  <a:schemeClr val="tx1">
                    <a:lumMod val="50000"/>
                    <a:lumOff val="50000"/>
                  </a:schemeClr>
                </a:solidFill>
              </a:rPr>
              <a:t>§8.3</a:t>
            </a:r>
            <a:endParaRPr lang="en-US" dirty="0">
              <a:solidFill>
                <a:schemeClr val="tx1">
                  <a:lumMod val="50000"/>
                  <a:lumOff val="50000"/>
                </a:schemeClr>
              </a:solidFill>
            </a:endParaRPr>
          </a:p>
        </p:txBody>
      </p:sp>
      <p:sp>
        <p:nvSpPr>
          <p:cNvPr id="10" name="Slide Number Placeholder 9"/>
          <p:cNvSpPr>
            <a:spLocks noGrp="1"/>
          </p:cNvSpPr>
          <p:nvPr>
            <p:ph type="sldNum" sz="quarter" idx="12"/>
          </p:nvPr>
        </p:nvSpPr>
        <p:spPr/>
        <p:txBody>
          <a:bodyPr/>
          <a:lstStyle/>
          <a:p>
            <a:fld id="{94A44075-CB16-5A4C-A36B-DC972FDB6AB8}" type="slidenum">
              <a:rPr lang="en-US" smtClean="0"/>
              <a:t>90</a:t>
            </a:fld>
            <a:endParaRPr lang="en-US"/>
          </a:p>
        </p:txBody>
      </p:sp>
      <p:sp>
        <p:nvSpPr>
          <p:cNvPr id="2" name="Footer Placeholder 1">
            <a:extLst>
              <a:ext uri="{FF2B5EF4-FFF2-40B4-BE49-F238E27FC236}">
                <a16:creationId xmlns:a16="http://schemas.microsoft.com/office/drawing/2014/main" id="{FE88258C-A3A1-4093-989C-D3B139F8A94C}"/>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212261682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012" y="2743200"/>
            <a:ext cx="8229600" cy="1143000"/>
          </a:xfrm>
        </p:spPr>
        <p:txBody>
          <a:bodyPr>
            <a:normAutofit fontScale="90000"/>
          </a:bodyPr>
          <a:lstStyle/>
          <a:p>
            <a:r>
              <a:rPr lang="en-US" dirty="0"/>
              <a:t>Always Block Synthesis Rules for Combinational Logic</a:t>
            </a:r>
          </a:p>
        </p:txBody>
      </p:sp>
      <p:sp>
        <p:nvSpPr>
          <p:cNvPr id="3" name="Slide Number Placeholder 2"/>
          <p:cNvSpPr>
            <a:spLocks noGrp="1"/>
          </p:cNvSpPr>
          <p:nvPr>
            <p:ph type="sldNum" sz="quarter" idx="12"/>
          </p:nvPr>
        </p:nvSpPr>
        <p:spPr/>
        <p:txBody>
          <a:bodyPr/>
          <a:lstStyle/>
          <a:p>
            <a:fld id="{91428E00-80DD-2147-9602-1B9AC9547B01}" type="slidenum">
              <a:rPr lang="en-US" smtClean="0"/>
              <a:t>91</a:t>
            </a:fld>
            <a:endParaRPr lang="en-US"/>
          </a:p>
        </p:txBody>
      </p:sp>
      <p:sp>
        <p:nvSpPr>
          <p:cNvPr id="5" name="Footer Placeholder 4">
            <a:extLst>
              <a:ext uri="{FF2B5EF4-FFF2-40B4-BE49-F238E27FC236}">
                <a16:creationId xmlns:a16="http://schemas.microsoft.com/office/drawing/2014/main" id="{CA6C2769-AC7D-3B4B-9512-1C185D21FB62}"/>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40553643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600" dirty="0"/>
              <a:t>Most important few slides in this course!</a:t>
            </a:r>
          </a:p>
        </p:txBody>
      </p:sp>
      <p:sp>
        <p:nvSpPr>
          <p:cNvPr id="3" name="Content Placeholder 2"/>
          <p:cNvSpPr>
            <a:spLocks noGrp="1"/>
          </p:cNvSpPr>
          <p:nvPr>
            <p:ph idx="1"/>
          </p:nvPr>
        </p:nvSpPr>
        <p:spPr>
          <a:xfrm>
            <a:off x="357187" y="1645323"/>
            <a:ext cx="6096000" cy="4525963"/>
          </a:xfrm>
        </p:spPr>
        <p:txBody>
          <a:bodyPr>
            <a:normAutofit/>
          </a:bodyPr>
          <a:lstStyle/>
          <a:p>
            <a:pPr marL="0" indent="0">
              <a:buNone/>
            </a:pPr>
            <a:r>
              <a:rPr lang="en-US" sz="2800" dirty="0"/>
              <a:t>If write all your Verilog in one big always block your code probably will not work!</a:t>
            </a:r>
          </a:p>
          <a:p>
            <a:pPr marL="0" indent="0">
              <a:buNone/>
            </a:pPr>
            <a:endParaRPr lang="en-US" sz="2800" dirty="0"/>
          </a:p>
          <a:p>
            <a:pPr marL="0" indent="0">
              <a:buNone/>
            </a:pPr>
            <a:r>
              <a:rPr lang="en-US" sz="2800" dirty="0"/>
              <a:t>		Why?</a:t>
            </a:r>
          </a:p>
          <a:p>
            <a:pPr marL="0" indent="0">
              <a:buNone/>
            </a:pPr>
            <a:endParaRPr lang="en-US" sz="2800" dirty="0"/>
          </a:p>
          <a:p>
            <a:pPr marL="0" indent="0">
              <a:buNone/>
            </a:pPr>
            <a:r>
              <a:rPr lang="en-US" sz="2800" dirty="0"/>
              <a:t>Next slides will tell you and explain what you need to do to ensure your Verilog works.</a:t>
            </a:r>
          </a:p>
        </p:txBody>
      </p:sp>
      <p:pic>
        <p:nvPicPr>
          <p:cNvPr id="5" name="Picture 7" descr="cliparta2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3225" y="1524000"/>
            <a:ext cx="19335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8498F53A-C161-3D49-96E1-2DF0E970DAF2}" type="slidenum">
              <a:rPr lang="en-US" smtClean="0"/>
              <a:t>92</a:t>
            </a:fld>
            <a:endParaRPr lang="en-US"/>
          </a:p>
        </p:txBody>
      </p:sp>
      <p:sp>
        <p:nvSpPr>
          <p:cNvPr id="7" name="Footer Placeholder 6">
            <a:extLst>
              <a:ext uri="{FF2B5EF4-FFF2-40B4-BE49-F238E27FC236}">
                <a16:creationId xmlns:a16="http://schemas.microsoft.com/office/drawing/2014/main" id="{F623CA98-7BCF-EF42-B5C7-85DFDDA2DF88}"/>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14962016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1066800" y="609600"/>
          <a:ext cx="7010400" cy="4965700"/>
        </p:xfrm>
        <a:graphic>
          <a:graphicData uri="http://schemas.openxmlformats.org/presentationml/2006/ole">
            <mc:AlternateContent xmlns:mc="http://schemas.openxmlformats.org/markup-compatibility/2006">
              <mc:Choice xmlns:v="urn:schemas-microsoft-com:vml" Requires="v">
                <p:oleObj name="Visio" r:id="rId2" imgW="4735068" imgH="3354324" progId="Visio.Drawing.6">
                  <p:embed/>
                </p:oleObj>
              </mc:Choice>
              <mc:Fallback>
                <p:oleObj name="Visio" r:id="rId2" imgW="4735068" imgH="3354324" progId="Visio.Drawing.6">
                  <p:embed/>
                  <p:pic>
                    <p:nvPicPr>
                      <p:cNvPr id="1026"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609600"/>
                        <a:ext cx="7010400" cy="496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Box 6"/>
          <p:cNvSpPr txBox="1">
            <a:spLocks noChangeArrowheads="1"/>
          </p:cNvSpPr>
          <p:nvPr/>
        </p:nvSpPr>
        <p:spPr bwMode="auto">
          <a:xfrm>
            <a:off x="1905000" y="609600"/>
            <a:ext cx="16764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CA" altLang="en-US" dirty="0"/>
              <a:t>Verilog </a:t>
            </a:r>
          </a:p>
        </p:txBody>
      </p:sp>
      <p:sp>
        <p:nvSpPr>
          <p:cNvPr id="1030" name="Rectangle 7"/>
          <p:cNvSpPr>
            <a:spLocks noChangeArrowheads="1"/>
          </p:cNvSpPr>
          <p:nvPr/>
        </p:nvSpPr>
        <p:spPr bwMode="auto">
          <a:xfrm>
            <a:off x="7086600" y="2362200"/>
            <a:ext cx="838200" cy="304800"/>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CA" altLang="en-US"/>
          </a:p>
        </p:txBody>
      </p:sp>
      <p:sp>
        <p:nvSpPr>
          <p:cNvPr id="3" name="TextBox 2"/>
          <p:cNvSpPr txBox="1"/>
          <p:nvPr/>
        </p:nvSpPr>
        <p:spPr>
          <a:xfrm>
            <a:off x="4972050" y="1396329"/>
            <a:ext cx="3105150" cy="1323439"/>
          </a:xfrm>
          <a:prstGeom prst="rect">
            <a:avLst/>
          </a:prstGeom>
          <a:solidFill>
            <a:schemeClr val="bg1"/>
          </a:solidFill>
        </p:spPr>
        <p:txBody>
          <a:bodyPr wrap="square" rtlCol="0">
            <a:spAutoFit/>
          </a:bodyPr>
          <a:lstStyle/>
          <a:p>
            <a:r>
              <a:rPr lang="en-US" sz="2000" dirty="0">
                <a:solidFill>
                  <a:srgbClr val="3C3C9E"/>
                </a:solidFill>
              </a:rPr>
              <a:t>The synthesis tool “compiles” the Verilog into gates.  Makes hardware out of Verilog.</a:t>
            </a:r>
          </a:p>
        </p:txBody>
      </p:sp>
      <p:sp>
        <p:nvSpPr>
          <p:cNvPr id="2" name="Slide Number Placeholder 1"/>
          <p:cNvSpPr>
            <a:spLocks noGrp="1"/>
          </p:cNvSpPr>
          <p:nvPr>
            <p:ph type="sldNum" sz="quarter" idx="12"/>
          </p:nvPr>
        </p:nvSpPr>
        <p:spPr/>
        <p:txBody>
          <a:bodyPr/>
          <a:lstStyle/>
          <a:p>
            <a:fld id="{8498F53A-C161-3D49-96E1-2DF0E970DAF2}" type="slidenum">
              <a:rPr lang="en-US" smtClean="0"/>
              <a:t>93</a:t>
            </a:fld>
            <a:endParaRPr lang="en-US"/>
          </a:p>
        </p:txBody>
      </p:sp>
      <p:pic>
        <p:nvPicPr>
          <p:cNvPr id="7" name="Picture 6">
            <a:extLst>
              <a:ext uri="{FF2B5EF4-FFF2-40B4-BE49-F238E27FC236}">
                <a16:creationId xmlns:a16="http://schemas.microsoft.com/office/drawing/2014/main" id="{B6C3DE44-2B41-B948-837D-C033A5A820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4293593"/>
            <a:ext cx="3563471" cy="2563413"/>
          </a:xfrm>
          <a:prstGeom prst="rect">
            <a:avLst/>
          </a:prstGeom>
        </p:spPr>
      </p:pic>
      <p:sp>
        <p:nvSpPr>
          <p:cNvPr id="5" name="Footer Placeholder 4">
            <a:extLst>
              <a:ext uri="{FF2B5EF4-FFF2-40B4-BE49-F238E27FC236}">
                <a16:creationId xmlns:a16="http://schemas.microsoft.com/office/drawing/2014/main" id="{2CCA9E69-C6E7-364A-9A4A-032CB3979B9F}"/>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14215930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1143000" y="685800"/>
          <a:ext cx="7010400" cy="4965700"/>
        </p:xfrm>
        <a:graphic>
          <a:graphicData uri="http://schemas.openxmlformats.org/presentationml/2006/ole">
            <mc:AlternateContent xmlns:mc="http://schemas.openxmlformats.org/markup-compatibility/2006">
              <mc:Choice xmlns:v="urn:schemas-microsoft-com:vml" Requires="v">
                <p:oleObj name="Visio" r:id="rId2" imgW="4874895" imgH="3387090" progId="Visio.Drawing.6">
                  <p:embed/>
                </p:oleObj>
              </mc:Choice>
              <mc:Fallback>
                <p:oleObj name="Visio" r:id="rId2" imgW="4874895" imgH="3387090" progId="Visio.Drawing.6">
                  <p:embed/>
                  <p:pic>
                    <p:nvPicPr>
                      <p:cNvPr id="3074"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685800"/>
                        <a:ext cx="7010400" cy="496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5" name="Oval 5"/>
          <p:cNvSpPr>
            <a:spLocks noChangeArrowheads="1"/>
          </p:cNvSpPr>
          <p:nvPr/>
        </p:nvSpPr>
        <p:spPr bwMode="auto">
          <a:xfrm>
            <a:off x="533400" y="1524000"/>
            <a:ext cx="4419600" cy="1295400"/>
          </a:xfrm>
          <a:prstGeom prst="ellipse">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076" name="Line 6"/>
          <p:cNvSpPr>
            <a:spLocks noChangeShapeType="1"/>
          </p:cNvSpPr>
          <p:nvPr/>
        </p:nvSpPr>
        <p:spPr bwMode="auto">
          <a:xfrm flipH="1">
            <a:off x="4800600" y="1828800"/>
            <a:ext cx="685800" cy="762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5351" name="Text Box 7"/>
          <p:cNvSpPr txBox="1">
            <a:spLocks noChangeArrowheads="1"/>
          </p:cNvSpPr>
          <p:nvPr/>
        </p:nvSpPr>
        <p:spPr bwMode="auto">
          <a:xfrm>
            <a:off x="4724400" y="3200400"/>
            <a:ext cx="396240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b="1">
                <a:solidFill>
                  <a:schemeClr val="accent2"/>
                </a:solidFill>
              </a:rPr>
              <a:t>The gates will not implement the behaviour you specified…</a:t>
            </a:r>
          </a:p>
          <a:p>
            <a:pPr>
              <a:spcBef>
                <a:spcPct val="50000"/>
              </a:spcBef>
            </a:pPr>
            <a:r>
              <a:rPr lang="en-US" altLang="en-US" b="1">
                <a:solidFill>
                  <a:schemeClr val="accent2"/>
                </a:solidFill>
              </a:rPr>
              <a:t>If you are lucky, you get an error message  (or warning)</a:t>
            </a:r>
          </a:p>
        </p:txBody>
      </p:sp>
      <p:sp>
        <p:nvSpPr>
          <p:cNvPr id="185352" name="Text Box 8"/>
          <p:cNvSpPr txBox="1">
            <a:spLocks noChangeArrowheads="1"/>
          </p:cNvSpPr>
          <p:nvPr/>
        </p:nvSpPr>
        <p:spPr bwMode="auto">
          <a:xfrm>
            <a:off x="4724400" y="4616450"/>
            <a:ext cx="3962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b="1" dirty="0">
                <a:solidFill>
                  <a:schemeClr val="accent2"/>
                </a:solidFill>
              </a:rPr>
              <a:t>Your circuit won’t implement the </a:t>
            </a:r>
            <a:r>
              <a:rPr lang="en-US" altLang="en-US" b="1" dirty="0" err="1">
                <a:solidFill>
                  <a:schemeClr val="accent2"/>
                </a:solidFill>
              </a:rPr>
              <a:t>behaviour</a:t>
            </a:r>
            <a:r>
              <a:rPr lang="en-US" altLang="en-US" b="1" dirty="0">
                <a:solidFill>
                  <a:schemeClr val="accent2"/>
                </a:solidFill>
              </a:rPr>
              <a:t> you specified</a:t>
            </a:r>
          </a:p>
        </p:txBody>
      </p:sp>
      <p:sp>
        <p:nvSpPr>
          <p:cNvPr id="3080" name="TextBox 8"/>
          <p:cNvSpPr txBox="1">
            <a:spLocks noChangeArrowheads="1"/>
          </p:cNvSpPr>
          <p:nvPr/>
        </p:nvSpPr>
        <p:spPr bwMode="auto">
          <a:xfrm>
            <a:off x="1905000" y="773113"/>
            <a:ext cx="16764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CA" altLang="en-US" dirty="0"/>
              <a:t>Verilog </a:t>
            </a:r>
          </a:p>
        </p:txBody>
      </p:sp>
      <p:sp>
        <p:nvSpPr>
          <p:cNvPr id="9" name="TextBox 8"/>
          <p:cNvSpPr txBox="1"/>
          <p:nvPr/>
        </p:nvSpPr>
        <p:spPr>
          <a:xfrm>
            <a:off x="5314950" y="1524536"/>
            <a:ext cx="3105150" cy="1323439"/>
          </a:xfrm>
          <a:prstGeom prst="rect">
            <a:avLst/>
          </a:prstGeom>
          <a:solidFill>
            <a:schemeClr val="bg1"/>
          </a:solidFill>
        </p:spPr>
        <p:txBody>
          <a:bodyPr wrap="square" rtlCol="0">
            <a:spAutoFit/>
          </a:bodyPr>
          <a:lstStyle/>
          <a:p>
            <a:r>
              <a:rPr lang="en-US" sz="2000" dirty="0">
                <a:solidFill>
                  <a:srgbClr val="3C3C9E"/>
                </a:solidFill>
              </a:rPr>
              <a:t>What do you think happens if the synthesis tool can not make hardware for your Verilog? </a:t>
            </a:r>
          </a:p>
        </p:txBody>
      </p:sp>
      <p:sp>
        <p:nvSpPr>
          <p:cNvPr id="2" name="Slide Number Placeholder 1"/>
          <p:cNvSpPr>
            <a:spLocks noGrp="1"/>
          </p:cNvSpPr>
          <p:nvPr>
            <p:ph type="sldNum" sz="quarter" idx="12"/>
          </p:nvPr>
        </p:nvSpPr>
        <p:spPr/>
        <p:txBody>
          <a:bodyPr/>
          <a:lstStyle/>
          <a:p>
            <a:fld id="{8498F53A-C161-3D49-96E1-2DF0E970DAF2}" type="slidenum">
              <a:rPr lang="en-US" smtClean="0"/>
              <a:t>94</a:t>
            </a:fld>
            <a:endParaRPr lang="en-US"/>
          </a:p>
        </p:txBody>
      </p:sp>
      <p:pic>
        <p:nvPicPr>
          <p:cNvPr id="10" name="Picture 9">
            <a:extLst>
              <a:ext uri="{FF2B5EF4-FFF2-40B4-BE49-F238E27FC236}">
                <a16:creationId xmlns:a16="http://schemas.microsoft.com/office/drawing/2014/main" id="{35F2160E-D4D3-8342-BC48-C1802E69D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4370787"/>
            <a:ext cx="3563471" cy="2563413"/>
          </a:xfrm>
          <a:prstGeom prst="rect">
            <a:avLst/>
          </a:prstGeom>
        </p:spPr>
      </p:pic>
      <p:sp>
        <p:nvSpPr>
          <p:cNvPr id="4" name="Footer Placeholder 3">
            <a:extLst>
              <a:ext uri="{FF2B5EF4-FFF2-40B4-BE49-F238E27FC236}">
                <a16:creationId xmlns:a16="http://schemas.microsoft.com/office/drawing/2014/main" id="{BB58C1AB-DF3C-A74A-850C-24BF7F6EFA35}"/>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2224618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53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53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1" grpId="0"/>
      <p:bldP spid="185352"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0"/>
            <a:ext cx="8229600" cy="1143000"/>
          </a:xfrm>
        </p:spPr>
        <p:txBody>
          <a:bodyPr>
            <a:normAutofit/>
          </a:bodyPr>
          <a:lstStyle/>
          <a:p>
            <a:pPr eaLnBrk="1" hangingPunct="1"/>
            <a:r>
              <a:rPr lang="en-US" altLang="en-US" sz="4000" dirty="0"/>
              <a:t>“Synthesizable” Verilog</a:t>
            </a:r>
          </a:p>
        </p:txBody>
      </p:sp>
      <p:sp>
        <p:nvSpPr>
          <p:cNvPr id="27651" name="Rectangle 3"/>
          <p:cNvSpPr>
            <a:spLocks noGrp="1" noChangeArrowheads="1"/>
          </p:cNvSpPr>
          <p:nvPr>
            <p:ph type="body" idx="1"/>
          </p:nvPr>
        </p:nvSpPr>
        <p:spPr>
          <a:xfrm>
            <a:off x="457200" y="1586956"/>
            <a:ext cx="8686800" cy="5135563"/>
          </a:xfrm>
        </p:spPr>
        <p:txBody>
          <a:bodyPr>
            <a:normAutofit fontScale="70000" lnSpcReduction="20000"/>
          </a:bodyPr>
          <a:lstStyle/>
          <a:p>
            <a:pPr marL="0" indent="0" eaLnBrk="1" hangingPunct="1">
              <a:buNone/>
            </a:pPr>
            <a:r>
              <a:rPr lang="en-US" altLang="en-US" dirty="0"/>
              <a:t>Not all Verilog code can be synthesized by current tools.</a:t>
            </a:r>
          </a:p>
          <a:p>
            <a:pPr marL="0" indent="0" eaLnBrk="1" hangingPunct="1">
              <a:buNone/>
            </a:pPr>
            <a:r>
              <a:rPr lang="en-US" altLang="en-US" dirty="0"/>
              <a:t>	- This isn’t limited to our tools (</a:t>
            </a:r>
            <a:r>
              <a:rPr lang="en-US" altLang="en-US" dirty="0" err="1"/>
              <a:t>Quartus</a:t>
            </a:r>
            <a:r>
              <a:rPr lang="en-US" altLang="en-US" dirty="0"/>
              <a:t>)</a:t>
            </a:r>
          </a:p>
          <a:p>
            <a:pPr marL="0" indent="0" eaLnBrk="1" hangingPunct="1">
              <a:buNone/>
            </a:pPr>
            <a:r>
              <a:rPr lang="en-US" altLang="en-US" dirty="0"/>
              <a:t>	</a:t>
            </a:r>
          </a:p>
          <a:p>
            <a:pPr marL="0" indent="0" eaLnBrk="1" hangingPunct="1">
              <a:buNone/>
            </a:pPr>
            <a:r>
              <a:rPr lang="en-US" altLang="en-US" dirty="0">
                <a:solidFill>
                  <a:schemeClr val="accent2"/>
                </a:solidFill>
              </a:rPr>
              <a:t>Synthesizable Verilog </a:t>
            </a:r>
            <a:r>
              <a:rPr lang="en-US" altLang="en-US" dirty="0"/>
              <a:t>is a subset of Verilog that can be synthesized </a:t>
            </a:r>
          </a:p>
          <a:p>
            <a:pPr marL="0" indent="0" eaLnBrk="1" hangingPunct="1">
              <a:buNone/>
            </a:pPr>
            <a:r>
              <a:rPr lang="en-US" altLang="en-US" dirty="0"/>
              <a:t>by current tools.</a:t>
            </a:r>
          </a:p>
          <a:p>
            <a:pPr marL="0" indent="0" eaLnBrk="1" hangingPunct="1">
              <a:buNone/>
            </a:pPr>
            <a:endParaRPr lang="en-US" altLang="en-US" dirty="0"/>
          </a:p>
          <a:p>
            <a:pPr marL="0" indent="0" eaLnBrk="1" hangingPunct="1">
              <a:buNone/>
            </a:pPr>
            <a:r>
              <a:rPr lang="en-US" altLang="en-US" dirty="0"/>
              <a:t>If you write Verilog that is not synthesizable:</a:t>
            </a:r>
          </a:p>
          <a:p>
            <a:pPr marL="0" indent="0" eaLnBrk="1" hangingPunct="1">
              <a:buNone/>
            </a:pPr>
            <a:r>
              <a:rPr lang="en-US" altLang="en-US" dirty="0"/>
              <a:t>	- Tools will not be able to create hardware</a:t>
            </a:r>
          </a:p>
          <a:p>
            <a:pPr marL="0" indent="0" eaLnBrk="1" hangingPunct="1">
              <a:buNone/>
            </a:pPr>
            <a:r>
              <a:rPr lang="en-US" altLang="en-US" dirty="0"/>
              <a:t>	- Sometimes it will try, but end up with something that is</a:t>
            </a:r>
          </a:p>
          <a:p>
            <a:pPr marL="0" indent="0" eaLnBrk="1" hangingPunct="1">
              <a:buNone/>
            </a:pPr>
            <a:r>
              <a:rPr lang="en-US" altLang="en-US" dirty="0"/>
              <a:t>	  “not quite right”</a:t>
            </a:r>
          </a:p>
          <a:p>
            <a:pPr marL="0" indent="0" eaLnBrk="1" hangingPunct="1">
              <a:buNone/>
            </a:pPr>
            <a:r>
              <a:rPr lang="en-US" altLang="en-US" dirty="0"/>
              <a:t>	- Sometimes you get an error message, sometimes you don’t!</a:t>
            </a:r>
          </a:p>
          <a:p>
            <a:pPr marL="0" indent="0" eaLnBrk="1" hangingPunct="1">
              <a:buNone/>
            </a:pPr>
            <a:endParaRPr lang="en-US" altLang="en-US" dirty="0"/>
          </a:p>
          <a:p>
            <a:pPr marL="0" indent="0" eaLnBrk="1" hangingPunct="1">
              <a:buNone/>
            </a:pPr>
            <a:r>
              <a:rPr lang="en-US" altLang="en-US" dirty="0">
                <a:solidFill>
                  <a:schemeClr val="accent2"/>
                </a:solidFill>
              </a:rPr>
              <a:t>Moral</a:t>
            </a:r>
            <a:r>
              <a:rPr lang="en-US" altLang="en-US" dirty="0"/>
              <a:t>: if you are going to synthesize, always write </a:t>
            </a:r>
            <a:r>
              <a:rPr lang="en-US" altLang="en-US" dirty="0">
                <a:solidFill>
                  <a:schemeClr val="accent2"/>
                </a:solidFill>
              </a:rPr>
              <a:t>Synthesizable</a:t>
            </a:r>
            <a:r>
              <a:rPr lang="en-US" altLang="en-US" dirty="0"/>
              <a:t> Verilog!</a:t>
            </a:r>
          </a:p>
        </p:txBody>
      </p:sp>
      <p:sp>
        <p:nvSpPr>
          <p:cNvPr id="2" name="Slide Number Placeholder 1"/>
          <p:cNvSpPr>
            <a:spLocks noGrp="1"/>
          </p:cNvSpPr>
          <p:nvPr>
            <p:ph type="sldNum" sz="quarter" idx="12"/>
          </p:nvPr>
        </p:nvSpPr>
        <p:spPr/>
        <p:txBody>
          <a:bodyPr/>
          <a:lstStyle/>
          <a:p>
            <a:fld id="{8498F53A-C161-3D49-96E1-2DF0E970DAF2}" type="slidenum">
              <a:rPr lang="en-US" smtClean="0"/>
              <a:t>95</a:t>
            </a:fld>
            <a:endParaRPr lang="en-US"/>
          </a:p>
        </p:txBody>
      </p:sp>
      <p:sp>
        <p:nvSpPr>
          <p:cNvPr id="4" name="Footer Placeholder 3">
            <a:extLst>
              <a:ext uri="{FF2B5EF4-FFF2-40B4-BE49-F238E27FC236}">
                <a16:creationId xmlns:a16="http://schemas.microsoft.com/office/drawing/2014/main" id="{57FBFE34-A661-B045-803F-78D096568962}"/>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31655303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0"/>
            <a:ext cx="9144000" cy="1143000"/>
          </a:xfrm>
        </p:spPr>
        <p:txBody>
          <a:bodyPr>
            <a:normAutofit/>
          </a:bodyPr>
          <a:lstStyle/>
          <a:p>
            <a:pPr eaLnBrk="1" hangingPunct="1"/>
            <a:r>
              <a:rPr lang="en-US" altLang="en-US" sz="4000" dirty="0"/>
              <a:t>But what sort of Verilog is Synthesizable?</a:t>
            </a:r>
          </a:p>
        </p:txBody>
      </p:sp>
      <p:sp>
        <p:nvSpPr>
          <p:cNvPr id="28675" name="Rectangle 3"/>
          <p:cNvSpPr>
            <a:spLocks noGrp="1" noChangeArrowheads="1"/>
          </p:cNvSpPr>
          <p:nvPr>
            <p:ph type="body" idx="1"/>
          </p:nvPr>
        </p:nvSpPr>
        <p:spPr>
          <a:xfrm>
            <a:off x="228600" y="1425762"/>
            <a:ext cx="8686800" cy="4953000"/>
          </a:xfrm>
        </p:spPr>
        <p:txBody>
          <a:bodyPr>
            <a:normAutofit fontScale="92500" lnSpcReduction="20000"/>
          </a:bodyPr>
          <a:lstStyle/>
          <a:p>
            <a:pPr marL="0" indent="0" eaLnBrk="1" hangingPunct="1">
              <a:buNone/>
            </a:pPr>
            <a:r>
              <a:rPr lang="en-US" altLang="en-US" sz="2400" dirty="0"/>
              <a:t>In general, it depends a bit on the tools.</a:t>
            </a:r>
          </a:p>
          <a:p>
            <a:pPr marL="0" indent="0" eaLnBrk="1" hangingPunct="1">
              <a:buNone/>
            </a:pPr>
            <a:r>
              <a:rPr lang="en-US" altLang="en-US" sz="2400" dirty="0"/>
              <a:t>	</a:t>
            </a:r>
          </a:p>
          <a:p>
            <a:pPr marL="0" indent="0">
              <a:buNone/>
            </a:pPr>
            <a:r>
              <a:rPr lang="en-US" altLang="en-US" sz="2400" dirty="0"/>
              <a:t>	</a:t>
            </a:r>
          </a:p>
          <a:p>
            <a:pPr marL="0" indent="0">
              <a:buNone/>
            </a:pPr>
            <a:endParaRPr lang="en-US" altLang="en-US" sz="2400" dirty="0"/>
          </a:p>
          <a:p>
            <a:pPr marL="0" indent="0">
              <a:buNone/>
            </a:pPr>
            <a:endParaRPr lang="en-US" altLang="en-US" sz="2400" dirty="0"/>
          </a:p>
          <a:p>
            <a:pPr marL="0" indent="0">
              <a:buNone/>
            </a:pPr>
            <a:endParaRPr lang="en-US" altLang="en-US" sz="2400" dirty="0"/>
          </a:p>
          <a:p>
            <a:pPr marL="0" indent="0" eaLnBrk="1" hangingPunct="1">
              <a:buNone/>
            </a:pPr>
            <a:endParaRPr lang="en-US" altLang="en-US" sz="2400" dirty="0"/>
          </a:p>
          <a:p>
            <a:pPr marL="0" indent="0">
              <a:buNone/>
            </a:pPr>
            <a:endParaRPr lang="en-US" altLang="en-US" sz="2400" dirty="0"/>
          </a:p>
          <a:p>
            <a:pPr marL="0" indent="0">
              <a:buNone/>
            </a:pPr>
            <a:r>
              <a:rPr lang="en-US" altLang="en-US" sz="2400" dirty="0"/>
              <a:t>To make sure your Verilog is synthesizable, </a:t>
            </a:r>
            <a:r>
              <a:rPr lang="en-US" altLang="en-US" sz="2400" u="sng" dirty="0"/>
              <a:t>every</a:t>
            </a:r>
            <a:r>
              <a:rPr lang="en-US" altLang="en-US" sz="2400" dirty="0"/>
              <a:t> always block must be </a:t>
            </a:r>
            <a:r>
              <a:rPr lang="en-US" altLang="en-US" sz="2400" u="sng" dirty="0"/>
              <a:t>one of four types.</a:t>
            </a:r>
            <a:r>
              <a:rPr lang="en-US" altLang="en-US" sz="2400" b="1" dirty="0"/>
              <a:t> </a:t>
            </a:r>
            <a:r>
              <a:rPr lang="en-US" altLang="en-US" sz="2400" dirty="0"/>
              <a:t>The first type is “purely combinational” (we’ll see other types later).</a:t>
            </a:r>
          </a:p>
          <a:p>
            <a:pPr marL="0" indent="0" eaLnBrk="1" hangingPunct="1">
              <a:buNone/>
            </a:pPr>
            <a:endParaRPr lang="en-US" altLang="en-US" sz="2400" dirty="0"/>
          </a:p>
          <a:p>
            <a:pPr marL="0" indent="0" eaLnBrk="1" hangingPunct="1">
              <a:buNone/>
            </a:pPr>
            <a:r>
              <a:rPr lang="en-US" altLang="en-US" sz="2400" dirty="0"/>
              <a:t>In the next three slides, I am going to explain rules to ensure your Verilog for combinational logic is synthesizable by </a:t>
            </a:r>
            <a:r>
              <a:rPr lang="en-US" altLang="en-US" sz="2400" b="1" dirty="0"/>
              <a:t>all</a:t>
            </a:r>
            <a:r>
              <a:rPr lang="en-US" altLang="en-US" sz="2400" dirty="0"/>
              <a:t> tools.</a:t>
            </a:r>
          </a:p>
          <a:p>
            <a:pPr marL="0" indent="0" eaLnBrk="1" hangingPunct="1">
              <a:buNone/>
            </a:pPr>
            <a:endParaRPr lang="en-US" altLang="en-US" sz="2400" dirty="0"/>
          </a:p>
          <a:p>
            <a:pPr marL="0" indent="0" eaLnBrk="1" hangingPunct="1">
              <a:buNone/>
            </a:pPr>
            <a:endParaRPr lang="en-US" altLang="en-US" sz="2400" dirty="0"/>
          </a:p>
          <a:p>
            <a:pPr marL="0" indent="0" eaLnBrk="1" hangingPunct="1">
              <a:buNone/>
            </a:pPr>
            <a:endParaRPr lang="en-US" altLang="en-US" sz="2400" dirty="0"/>
          </a:p>
        </p:txBody>
      </p:sp>
      <p:sp>
        <p:nvSpPr>
          <p:cNvPr id="2" name="TextBox 1"/>
          <p:cNvSpPr txBox="1"/>
          <p:nvPr/>
        </p:nvSpPr>
        <p:spPr>
          <a:xfrm>
            <a:off x="762000" y="1981200"/>
            <a:ext cx="7391400" cy="1938992"/>
          </a:xfrm>
          <a:prstGeom prst="rect">
            <a:avLst/>
          </a:prstGeom>
          <a:noFill/>
        </p:spPr>
        <p:txBody>
          <a:bodyPr wrap="square" rtlCol="0">
            <a:spAutoFit/>
          </a:bodyPr>
          <a:lstStyle/>
          <a:p>
            <a:r>
              <a:rPr lang="en-US" altLang="en-US" sz="2400" dirty="0"/>
              <a:t>RTL-level Synthesis Tools: can handle a fairly small subset. There is even an industry standard:  “</a:t>
            </a:r>
            <a:r>
              <a:rPr lang="en-US" sz="2400" dirty="0">
                <a:solidFill>
                  <a:srgbClr val="0000FF"/>
                </a:solidFill>
              </a:rPr>
              <a:t>1364.1-2002 - IEEE Standard for Verilog Register Transfer Level Synthesis</a:t>
            </a:r>
            <a:r>
              <a:rPr lang="en-US" sz="2400" dirty="0"/>
              <a:t>”</a:t>
            </a:r>
            <a:endParaRPr lang="en-US" altLang="en-US" sz="2400" dirty="0"/>
          </a:p>
          <a:p>
            <a:endParaRPr lang="en-US" altLang="en-US" sz="2400" dirty="0"/>
          </a:p>
          <a:p>
            <a:r>
              <a:rPr lang="en-US" altLang="en-US" sz="2400" dirty="0" err="1"/>
              <a:t>Behavioural</a:t>
            </a:r>
            <a:r>
              <a:rPr lang="en-US" altLang="en-US" sz="2400" dirty="0"/>
              <a:t> Synthesis Tools: larger subset</a:t>
            </a:r>
          </a:p>
        </p:txBody>
      </p:sp>
      <p:sp>
        <p:nvSpPr>
          <p:cNvPr id="3" name="Slide Number Placeholder 2"/>
          <p:cNvSpPr>
            <a:spLocks noGrp="1"/>
          </p:cNvSpPr>
          <p:nvPr>
            <p:ph type="sldNum" sz="quarter" idx="12"/>
          </p:nvPr>
        </p:nvSpPr>
        <p:spPr/>
        <p:txBody>
          <a:bodyPr/>
          <a:lstStyle/>
          <a:p>
            <a:fld id="{8498F53A-C161-3D49-96E1-2DF0E970DAF2}" type="slidenum">
              <a:rPr lang="en-US" smtClean="0"/>
              <a:t>96</a:t>
            </a:fld>
            <a:endParaRPr lang="en-US"/>
          </a:p>
        </p:txBody>
      </p:sp>
      <p:sp>
        <p:nvSpPr>
          <p:cNvPr id="5" name="Footer Placeholder 4">
            <a:extLst>
              <a:ext uri="{FF2B5EF4-FFF2-40B4-BE49-F238E27FC236}">
                <a16:creationId xmlns:a16="http://schemas.microsoft.com/office/drawing/2014/main" id="{B4B3A97C-DE0B-4D4B-87ED-9641959E0259}"/>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7642623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tLang="en-US"/>
              <a:t> </a:t>
            </a:r>
          </a:p>
        </p:txBody>
      </p:sp>
      <p:sp>
        <p:nvSpPr>
          <p:cNvPr id="29699" name="Rectangle 3"/>
          <p:cNvSpPr>
            <a:spLocks noGrp="1" noChangeArrowheads="1"/>
          </p:cNvSpPr>
          <p:nvPr>
            <p:ph type="body" idx="1"/>
          </p:nvPr>
        </p:nvSpPr>
        <p:spPr>
          <a:xfrm>
            <a:off x="228600" y="462376"/>
            <a:ext cx="8763000" cy="3728623"/>
          </a:xfrm>
        </p:spPr>
        <p:txBody>
          <a:bodyPr>
            <a:normAutofit/>
          </a:bodyPr>
          <a:lstStyle/>
          <a:p>
            <a:pPr marL="0" indent="0" eaLnBrk="1" hangingPunct="1">
              <a:lnSpc>
                <a:spcPct val="90000"/>
              </a:lnSpc>
              <a:buNone/>
            </a:pPr>
            <a:endParaRPr lang="en-US" altLang="en-US" sz="2800" dirty="0"/>
          </a:p>
          <a:p>
            <a:pPr marL="0" indent="0" eaLnBrk="1" hangingPunct="1">
              <a:lnSpc>
                <a:spcPct val="90000"/>
              </a:lnSpc>
              <a:buNone/>
            </a:pPr>
            <a:r>
              <a:rPr lang="en-US" altLang="en-US" sz="2800" b="1" dirty="0">
                <a:solidFill>
                  <a:srgbClr val="FF3300"/>
                </a:solidFill>
              </a:rPr>
              <a:t>Type 1:</a:t>
            </a:r>
            <a:r>
              <a:rPr lang="en-US" altLang="en-US" sz="2800" dirty="0"/>
              <a:t> Purely Combinational:  All outputs are a function only of the present inputs (outputs do not depend upon previous inputs).</a:t>
            </a:r>
          </a:p>
          <a:p>
            <a:pPr marL="0" indent="0" eaLnBrk="1" hangingPunct="1">
              <a:lnSpc>
                <a:spcPct val="90000"/>
              </a:lnSpc>
              <a:buNone/>
            </a:pPr>
            <a:r>
              <a:rPr lang="en-US" altLang="en-US" sz="1400" b="1" dirty="0"/>
              <a:t>		</a:t>
            </a:r>
          </a:p>
        </p:txBody>
      </p:sp>
      <p:sp>
        <p:nvSpPr>
          <p:cNvPr id="29700" name="Text Box 5"/>
          <p:cNvSpPr txBox="1">
            <a:spLocks noChangeArrowheads="1"/>
          </p:cNvSpPr>
          <p:nvPr/>
        </p:nvSpPr>
        <p:spPr bwMode="auto">
          <a:xfrm>
            <a:off x="5105400" y="4351751"/>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400">
                <a:latin typeface="Times New Roman" panose="02020603050405020304" pitchFamily="18" charset="0"/>
              </a:rPr>
              <a:t> </a:t>
            </a:r>
          </a:p>
        </p:txBody>
      </p:sp>
      <p:sp>
        <p:nvSpPr>
          <p:cNvPr id="2" name="TextBox 1"/>
          <p:cNvSpPr txBox="1"/>
          <p:nvPr/>
        </p:nvSpPr>
        <p:spPr>
          <a:xfrm>
            <a:off x="457200" y="2701715"/>
            <a:ext cx="3550972" cy="1569660"/>
          </a:xfrm>
          <a:prstGeom prst="rect">
            <a:avLst/>
          </a:prstGeom>
          <a:noFill/>
        </p:spPr>
        <p:txBody>
          <a:bodyPr wrap="none" rtlCol="0">
            <a:spAutoFit/>
          </a:bodyPr>
          <a:lstStyle/>
          <a:p>
            <a:r>
              <a:rPr lang="en-US" sz="1600" dirty="0">
                <a:latin typeface="Consolas" panose="020B0609020204030204" pitchFamily="49" charset="0"/>
                <a:cs typeface="Consolas" panose="020B0609020204030204" pitchFamily="49" charset="0"/>
              </a:rPr>
              <a:t> </a:t>
            </a:r>
            <a:r>
              <a:rPr lang="en-US" sz="1600" b="1" dirty="0">
                <a:solidFill>
                  <a:srgbClr val="C00000"/>
                </a:solidFill>
                <a:latin typeface="Consolas" panose="020B0609020204030204" pitchFamily="49" charset="0"/>
                <a:cs typeface="Consolas" panose="020B0609020204030204" pitchFamily="49" charset="0"/>
              </a:rPr>
              <a:t>always</a:t>
            </a:r>
            <a:r>
              <a:rPr lang="en-US" sz="1600" dirty="0">
                <a:solidFill>
                  <a:srgbClr val="C00000"/>
                </a:solidFill>
                <a:latin typeface="Consolas" panose="020B0609020204030204" pitchFamily="49" charset="0"/>
                <a:cs typeface="Consolas" panose="020B0609020204030204" pitchFamily="49" charset="0"/>
              </a:rPr>
              <a:t> </a:t>
            </a:r>
            <a:r>
              <a:rPr lang="en-US" sz="1600" dirty="0">
                <a:solidFill>
                  <a:srgbClr val="0000FF"/>
                </a:solidFill>
                <a:latin typeface="Consolas" panose="020B0609020204030204" pitchFamily="49" charset="0"/>
                <a:cs typeface="Consolas" panose="020B0609020204030204" pitchFamily="49" charset="0"/>
              </a:rPr>
              <a:t>@(</a:t>
            </a:r>
            <a:r>
              <a:rPr lang="en-US" sz="1600" dirty="0" err="1">
                <a:latin typeface="Consolas" panose="020B0609020204030204" pitchFamily="49" charset="0"/>
                <a:cs typeface="Consolas" panose="020B0609020204030204" pitchFamily="49" charset="0"/>
              </a:rPr>
              <a:t>sel</a:t>
            </a:r>
            <a:r>
              <a:rPr lang="en-US" sz="1600" dirty="0">
                <a:latin typeface="Consolas" panose="020B0609020204030204" pitchFamily="49" charset="0"/>
                <a:cs typeface="Consolas" panose="020B0609020204030204" pitchFamily="49" charset="0"/>
              </a:rPr>
              <a:t> </a:t>
            </a:r>
            <a:r>
              <a:rPr lang="en-US" sz="1600" b="1" dirty="0">
                <a:solidFill>
                  <a:srgbClr val="C00000"/>
                </a:solidFill>
                <a:latin typeface="Consolas" panose="020B0609020204030204" pitchFamily="49" charset="0"/>
                <a:cs typeface="Consolas" panose="020B0609020204030204" pitchFamily="49" charset="0"/>
              </a:rPr>
              <a:t>or</a:t>
            </a:r>
            <a:r>
              <a:rPr lang="en-US" sz="1600" dirty="0">
                <a:solidFill>
                  <a:srgbClr val="C00000"/>
                </a:solidFill>
                <a:latin typeface="Consolas" panose="020B0609020204030204" pitchFamily="49" charset="0"/>
                <a:cs typeface="Consolas" panose="020B0609020204030204" pitchFamily="49" charset="0"/>
              </a:rPr>
              <a:t> </a:t>
            </a:r>
            <a:r>
              <a:rPr lang="en-US" sz="1600" dirty="0">
                <a:latin typeface="Consolas" panose="020B0609020204030204" pitchFamily="49" charset="0"/>
                <a:cs typeface="Consolas" panose="020B0609020204030204" pitchFamily="49" charset="0"/>
              </a:rPr>
              <a:t>A </a:t>
            </a:r>
            <a:r>
              <a:rPr lang="en-US" sz="1600" b="1" dirty="0">
                <a:solidFill>
                  <a:srgbClr val="C00000"/>
                </a:solidFill>
                <a:latin typeface="Consolas" panose="020B0609020204030204" pitchFamily="49" charset="0"/>
                <a:cs typeface="Consolas" panose="020B0609020204030204" pitchFamily="49" charset="0"/>
              </a:rPr>
              <a:t>or</a:t>
            </a:r>
            <a:r>
              <a:rPr lang="en-US" sz="1600" dirty="0">
                <a:solidFill>
                  <a:srgbClr val="C00000"/>
                </a:solidFill>
                <a:latin typeface="Consolas" panose="020B0609020204030204" pitchFamily="49" charset="0"/>
                <a:cs typeface="Consolas" panose="020B0609020204030204" pitchFamily="49" charset="0"/>
              </a:rPr>
              <a:t> </a:t>
            </a:r>
            <a:r>
              <a:rPr lang="en-US" sz="1600" dirty="0">
                <a:latin typeface="Consolas" panose="020B0609020204030204" pitchFamily="49" charset="0"/>
                <a:cs typeface="Consolas" panose="020B0609020204030204" pitchFamily="49" charset="0"/>
              </a:rPr>
              <a:t>B</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 </a:t>
            </a:r>
            <a:r>
              <a:rPr lang="en-US" sz="1600" b="1" dirty="0">
                <a:solidFill>
                  <a:srgbClr val="C00000"/>
                </a:solidFill>
                <a:latin typeface="Consolas" panose="020B0609020204030204" pitchFamily="49" charset="0"/>
                <a:cs typeface="Consolas" panose="020B0609020204030204" pitchFamily="49" charset="0"/>
              </a:rPr>
              <a:t>begin</a:t>
            </a:r>
          </a:p>
          <a:p>
            <a:r>
              <a:rPr lang="en-US" sz="1600" dirty="0">
                <a:latin typeface="Consolas" panose="020B0609020204030204" pitchFamily="49" charset="0"/>
                <a:cs typeface="Consolas" panose="020B0609020204030204" pitchFamily="49" charset="0"/>
              </a:rPr>
              <a:t>    </a:t>
            </a:r>
            <a:r>
              <a:rPr lang="en-US" sz="1600" b="1" dirty="0">
                <a:solidFill>
                  <a:srgbClr val="C00000"/>
                </a:solidFill>
                <a:latin typeface="Consolas" panose="020B0609020204030204" pitchFamily="49" charset="0"/>
                <a:cs typeface="Consolas" panose="020B0609020204030204" pitchFamily="49" charset="0"/>
              </a:rPr>
              <a:t>if</a:t>
            </a:r>
            <a:r>
              <a:rPr lang="en-US" sz="1600" dirty="0">
                <a:solidFill>
                  <a:srgbClr val="C00000"/>
                </a:solidFill>
                <a:latin typeface="Consolas" panose="020B0609020204030204" pitchFamily="49" charset="0"/>
                <a:cs typeface="Consolas" panose="020B0609020204030204" pitchFamily="49" charset="0"/>
              </a:rPr>
              <a:t> </a:t>
            </a:r>
            <a:r>
              <a:rPr lang="en-US" sz="1600" dirty="0">
                <a:solidFill>
                  <a:srgbClr val="0000FF"/>
                </a:solidFill>
                <a:latin typeface="Consolas" panose="020B0609020204030204" pitchFamily="49" charset="0"/>
                <a:cs typeface="Consolas" panose="020B0609020204030204" pitchFamily="49" charset="0"/>
              </a:rPr>
              <a:t>(</a:t>
            </a:r>
            <a:r>
              <a:rPr lang="en-US" sz="1600" dirty="0" err="1">
                <a:latin typeface="Consolas" panose="020B0609020204030204" pitchFamily="49" charset="0"/>
                <a:cs typeface="Consolas" panose="020B0609020204030204" pitchFamily="49" charset="0"/>
              </a:rPr>
              <a:t>sel</a:t>
            </a:r>
            <a:r>
              <a:rPr lang="en-US" sz="1600" dirty="0">
                <a:latin typeface="Consolas" panose="020B0609020204030204" pitchFamily="49" charset="0"/>
                <a:cs typeface="Consolas" panose="020B0609020204030204" pitchFamily="49" charset="0"/>
              </a:rPr>
              <a:t> </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 </a:t>
            </a:r>
            <a:r>
              <a:rPr lang="en-US" sz="1600" dirty="0">
                <a:solidFill>
                  <a:srgbClr val="7030A0"/>
                </a:solidFill>
                <a:latin typeface="Consolas" panose="020B0609020204030204" pitchFamily="49" charset="0"/>
                <a:cs typeface="Consolas" panose="020B0609020204030204" pitchFamily="49" charset="0"/>
              </a:rPr>
              <a:t>1'b0</a:t>
            </a:r>
            <a:r>
              <a:rPr lang="en-US" sz="1600" dirty="0">
                <a:solidFill>
                  <a:srgbClr val="0000FF"/>
                </a:solidFill>
                <a:latin typeface="Consolas" panose="020B0609020204030204" pitchFamily="49" charset="0"/>
                <a:cs typeface="Consolas" panose="020B0609020204030204" pitchFamily="49" charset="0"/>
              </a:rPr>
              <a:t>)</a:t>
            </a:r>
          </a:p>
          <a:p>
            <a:r>
              <a:rPr lang="en-US" sz="1600" dirty="0">
                <a:latin typeface="Consolas" panose="020B0609020204030204" pitchFamily="49" charset="0"/>
                <a:cs typeface="Consolas" panose="020B0609020204030204" pitchFamily="49" charset="0"/>
              </a:rPr>
              <a:t>      Y </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 A</a:t>
            </a:r>
            <a:r>
              <a:rPr lang="en-US" sz="1600" dirty="0">
                <a:solidFill>
                  <a:srgbClr val="0000FF"/>
                </a:solidFill>
                <a:latin typeface="Consolas" panose="020B0609020204030204" pitchFamily="49" charset="0"/>
                <a:cs typeface="Consolas" panose="020B0609020204030204" pitchFamily="49" charset="0"/>
              </a:rPr>
              <a:t>;</a:t>
            </a:r>
          </a:p>
          <a:p>
            <a:r>
              <a:rPr lang="en-US" sz="1600" dirty="0">
                <a:latin typeface="Consolas" panose="020B0609020204030204" pitchFamily="49" charset="0"/>
                <a:cs typeface="Consolas" panose="020B0609020204030204" pitchFamily="49" charset="0"/>
              </a:rPr>
              <a:t>    </a:t>
            </a:r>
            <a:r>
              <a:rPr lang="en-US" sz="1600" b="1" dirty="0">
                <a:solidFill>
                  <a:srgbClr val="C00000"/>
                </a:solidFill>
                <a:latin typeface="Consolas" panose="020B0609020204030204" pitchFamily="49" charset="0"/>
                <a:cs typeface="Consolas" panose="020B0609020204030204" pitchFamily="49" charset="0"/>
              </a:rPr>
              <a:t>else</a:t>
            </a:r>
          </a:p>
          <a:p>
            <a:r>
              <a:rPr lang="en-US" sz="1600" dirty="0">
                <a:latin typeface="Consolas" panose="020B0609020204030204" pitchFamily="49" charset="0"/>
                <a:cs typeface="Consolas" panose="020B0609020204030204" pitchFamily="49" charset="0"/>
              </a:rPr>
              <a:t>      Y </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 B</a:t>
            </a:r>
            <a:r>
              <a:rPr lang="en-US" sz="1600" dirty="0">
                <a:solidFill>
                  <a:srgbClr val="0000FF"/>
                </a:solidFill>
                <a:latin typeface="Consolas" panose="020B0609020204030204" pitchFamily="49" charset="0"/>
                <a:cs typeface="Consolas" panose="020B0609020204030204" pitchFamily="49" charset="0"/>
              </a:rPr>
              <a:t>;</a:t>
            </a:r>
          </a:p>
          <a:p>
            <a:r>
              <a:rPr lang="en-US" sz="1600" dirty="0">
                <a:latin typeface="Consolas" panose="020B0609020204030204" pitchFamily="49" charset="0"/>
                <a:cs typeface="Consolas" panose="020B0609020204030204" pitchFamily="49" charset="0"/>
              </a:rPr>
              <a:t>  </a:t>
            </a:r>
            <a:r>
              <a:rPr lang="en-US" sz="1600" b="1" dirty="0">
                <a:solidFill>
                  <a:srgbClr val="C00000"/>
                </a:solidFill>
                <a:latin typeface="Consolas" panose="020B0609020204030204" pitchFamily="49" charset="0"/>
                <a:cs typeface="Consolas" panose="020B0609020204030204" pitchFamily="49" charset="0"/>
              </a:rPr>
              <a:t>end</a:t>
            </a:r>
          </a:p>
        </p:txBody>
      </p:sp>
      <p:sp>
        <p:nvSpPr>
          <p:cNvPr id="7" name="TextBox 6"/>
          <p:cNvSpPr txBox="1"/>
          <p:nvPr/>
        </p:nvSpPr>
        <p:spPr>
          <a:xfrm>
            <a:off x="533400" y="4580351"/>
            <a:ext cx="2428870" cy="1569660"/>
          </a:xfrm>
          <a:prstGeom prst="rect">
            <a:avLst/>
          </a:prstGeom>
          <a:noFill/>
        </p:spPr>
        <p:txBody>
          <a:bodyPr wrap="none" rtlCol="0">
            <a:spAutoFit/>
          </a:bodyPr>
          <a:lstStyle/>
          <a:p>
            <a:r>
              <a:rPr lang="en-US" sz="1600" dirty="0">
                <a:latin typeface="Consolas" panose="020B0609020204030204" pitchFamily="49" charset="0"/>
                <a:cs typeface="Consolas" panose="020B0609020204030204" pitchFamily="49" charset="0"/>
              </a:rPr>
              <a:t> </a:t>
            </a:r>
            <a:r>
              <a:rPr lang="en-US" sz="1600" b="1" dirty="0">
                <a:solidFill>
                  <a:srgbClr val="C00000"/>
                </a:solidFill>
                <a:latin typeface="Consolas" panose="020B0609020204030204" pitchFamily="49" charset="0"/>
                <a:cs typeface="Consolas" panose="020B0609020204030204" pitchFamily="49" charset="0"/>
              </a:rPr>
              <a:t>always</a:t>
            </a:r>
            <a:r>
              <a:rPr lang="en-US" sz="1600" dirty="0">
                <a:solidFill>
                  <a:srgbClr val="C00000"/>
                </a:solidFill>
                <a:latin typeface="Consolas" panose="020B0609020204030204" pitchFamily="49" charset="0"/>
                <a:cs typeface="Consolas" panose="020B0609020204030204" pitchFamily="49" charset="0"/>
              </a:rPr>
              <a:t> </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 </a:t>
            </a:r>
            <a:r>
              <a:rPr lang="en-US" sz="1600" b="1" dirty="0">
                <a:solidFill>
                  <a:srgbClr val="C00000"/>
                </a:solidFill>
                <a:latin typeface="Consolas" panose="020B0609020204030204" pitchFamily="49" charset="0"/>
                <a:cs typeface="Consolas" panose="020B0609020204030204" pitchFamily="49" charset="0"/>
              </a:rPr>
              <a:t>begin</a:t>
            </a:r>
          </a:p>
          <a:p>
            <a:r>
              <a:rPr lang="en-US" sz="1600" dirty="0">
                <a:latin typeface="Consolas" panose="020B0609020204030204" pitchFamily="49" charset="0"/>
                <a:cs typeface="Consolas" panose="020B0609020204030204" pitchFamily="49" charset="0"/>
              </a:rPr>
              <a:t>    </a:t>
            </a:r>
            <a:r>
              <a:rPr lang="en-US" sz="1600" b="1" dirty="0">
                <a:solidFill>
                  <a:srgbClr val="C00000"/>
                </a:solidFill>
                <a:latin typeface="Consolas" panose="020B0609020204030204" pitchFamily="49" charset="0"/>
                <a:cs typeface="Consolas" panose="020B0609020204030204" pitchFamily="49" charset="0"/>
              </a:rPr>
              <a:t>if</a:t>
            </a:r>
            <a:r>
              <a:rPr lang="en-US" sz="1600" dirty="0">
                <a:solidFill>
                  <a:srgbClr val="C00000"/>
                </a:solidFill>
                <a:latin typeface="Consolas" panose="020B0609020204030204" pitchFamily="49" charset="0"/>
                <a:cs typeface="Consolas" panose="020B0609020204030204" pitchFamily="49" charset="0"/>
              </a:rPr>
              <a:t> </a:t>
            </a:r>
            <a:r>
              <a:rPr lang="en-US" sz="1600" dirty="0">
                <a:solidFill>
                  <a:srgbClr val="0000FF"/>
                </a:solidFill>
                <a:latin typeface="Consolas" panose="020B0609020204030204" pitchFamily="49" charset="0"/>
                <a:cs typeface="Consolas" panose="020B0609020204030204" pitchFamily="49" charset="0"/>
              </a:rPr>
              <a:t>(</a:t>
            </a:r>
            <a:r>
              <a:rPr lang="en-US" sz="1600" dirty="0" err="1">
                <a:latin typeface="Consolas" panose="020B0609020204030204" pitchFamily="49" charset="0"/>
                <a:cs typeface="Consolas" panose="020B0609020204030204" pitchFamily="49" charset="0"/>
              </a:rPr>
              <a:t>sel</a:t>
            </a:r>
            <a:r>
              <a:rPr lang="en-US" sz="1600" dirty="0">
                <a:latin typeface="Consolas" panose="020B0609020204030204" pitchFamily="49" charset="0"/>
                <a:cs typeface="Consolas" panose="020B0609020204030204" pitchFamily="49" charset="0"/>
              </a:rPr>
              <a:t> </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 </a:t>
            </a:r>
            <a:r>
              <a:rPr lang="en-US" sz="1600" dirty="0">
                <a:solidFill>
                  <a:srgbClr val="7030A0"/>
                </a:solidFill>
                <a:latin typeface="Consolas" panose="020B0609020204030204" pitchFamily="49" charset="0"/>
                <a:cs typeface="Consolas" panose="020B0609020204030204" pitchFamily="49" charset="0"/>
              </a:rPr>
              <a:t>1'b0</a:t>
            </a:r>
            <a:r>
              <a:rPr lang="en-US" sz="1600" dirty="0">
                <a:solidFill>
                  <a:srgbClr val="0000FF"/>
                </a:solidFill>
                <a:latin typeface="Consolas" panose="020B0609020204030204" pitchFamily="49" charset="0"/>
                <a:cs typeface="Consolas" panose="020B0609020204030204" pitchFamily="49" charset="0"/>
              </a:rPr>
              <a:t>)</a:t>
            </a:r>
          </a:p>
          <a:p>
            <a:r>
              <a:rPr lang="en-US" sz="1600" dirty="0">
                <a:latin typeface="Consolas" panose="020B0609020204030204" pitchFamily="49" charset="0"/>
                <a:cs typeface="Consolas" panose="020B0609020204030204" pitchFamily="49" charset="0"/>
              </a:rPr>
              <a:t>      Y </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 A</a:t>
            </a:r>
            <a:r>
              <a:rPr lang="en-US" sz="1600" dirty="0">
                <a:solidFill>
                  <a:srgbClr val="0000FF"/>
                </a:solidFill>
                <a:latin typeface="Consolas" panose="020B0609020204030204" pitchFamily="49" charset="0"/>
                <a:cs typeface="Consolas" panose="020B0609020204030204" pitchFamily="49" charset="0"/>
              </a:rPr>
              <a:t>;</a:t>
            </a:r>
          </a:p>
          <a:p>
            <a:r>
              <a:rPr lang="en-US" sz="1600" dirty="0">
                <a:latin typeface="Consolas" panose="020B0609020204030204" pitchFamily="49" charset="0"/>
                <a:cs typeface="Consolas" panose="020B0609020204030204" pitchFamily="49" charset="0"/>
              </a:rPr>
              <a:t>    </a:t>
            </a:r>
            <a:r>
              <a:rPr lang="en-US" sz="1600" b="1" dirty="0">
                <a:solidFill>
                  <a:srgbClr val="C00000"/>
                </a:solidFill>
                <a:latin typeface="Consolas" panose="020B0609020204030204" pitchFamily="49" charset="0"/>
                <a:cs typeface="Consolas" panose="020B0609020204030204" pitchFamily="49" charset="0"/>
              </a:rPr>
              <a:t>else</a:t>
            </a:r>
          </a:p>
          <a:p>
            <a:r>
              <a:rPr lang="en-US" sz="1600" dirty="0">
                <a:latin typeface="Consolas" panose="020B0609020204030204" pitchFamily="49" charset="0"/>
                <a:cs typeface="Consolas" panose="020B0609020204030204" pitchFamily="49" charset="0"/>
              </a:rPr>
              <a:t>      Y </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 B</a:t>
            </a:r>
            <a:r>
              <a:rPr lang="en-US" sz="1600" dirty="0">
                <a:solidFill>
                  <a:srgbClr val="0000FF"/>
                </a:solidFill>
                <a:latin typeface="Consolas" panose="020B0609020204030204" pitchFamily="49" charset="0"/>
                <a:cs typeface="Consolas" panose="020B0609020204030204" pitchFamily="49" charset="0"/>
              </a:rPr>
              <a:t>;</a:t>
            </a:r>
          </a:p>
          <a:p>
            <a:r>
              <a:rPr lang="en-US" sz="1600" dirty="0">
                <a:latin typeface="Consolas" panose="020B0609020204030204" pitchFamily="49" charset="0"/>
                <a:cs typeface="Consolas" panose="020B0609020204030204" pitchFamily="49" charset="0"/>
              </a:rPr>
              <a:t>  </a:t>
            </a:r>
            <a:r>
              <a:rPr lang="en-US" sz="1600" b="1" dirty="0">
                <a:solidFill>
                  <a:srgbClr val="C00000"/>
                </a:solidFill>
                <a:latin typeface="Consolas" panose="020B0609020204030204" pitchFamily="49" charset="0"/>
                <a:cs typeface="Consolas" panose="020B0609020204030204" pitchFamily="49" charset="0"/>
              </a:rPr>
              <a:t>end</a:t>
            </a:r>
          </a:p>
        </p:txBody>
      </p:sp>
      <p:sp>
        <p:nvSpPr>
          <p:cNvPr id="3" name="Slide Number Placeholder 2"/>
          <p:cNvSpPr>
            <a:spLocks noGrp="1"/>
          </p:cNvSpPr>
          <p:nvPr>
            <p:ph type="sldNum" sz="quarter" idx="12"/>
          </p:nvPr>
        </p:nvSpPr>
        <p:spPr/>
        <p:txBody>
          <a:bodyPr/>
          <a:lstStyle/>
          <a:p>
            <a:fld id="{91428E00-80DD-2147-9602-1B9AC9547B01}" type="slidenum">
              <a:rPr lang="en-US" smtClean="0"/>
              <a:t>97</a:t>
            </a:fld>
            <a:endParaRPr lang="en-US"/>
          </a:p>
        </p:txBody>
      </p:sp>
      <p:sp>
        <p:nvSpPr>
          <p:cNvPr id="5" name="Footer Placeholder 4">
            <a:extLst>
              <a:ext uri="{FF2B5EF4-FFF2-40B4-BE49-F238E27FC236}">
                <a16:creationId xmlns:a16="http://schemas.microsoft.com/office/drawing/2014/main" id="{541E5AE5-FF97-B24C-A47B-EED2F78DAC13}"/>
              </a:ext>
            </a:extLst>
          </p:cNvPr>
          <p:cNvSpPr>
            <a:spLocks noGrp="1"/>
          </p:cNvSpPr>
          <p:nvPr>
            <p:ph type="ftr" sz="quarter" idx="11"/>
          </p:nvPr>
        </p:nvSpPr>
        <p:spPr/>
        <p:txBody>
          <a:bodyPr/>
          <a:lstStyle/>
          <a:p>
            <a:r>
              <a:rPr lang="en-US"/>
              <a:t>Slide Set #6</a:t>
            </a:r>
          </a:p>
        </p:txBody>
      </p:sp>
      <p:sp>
        <p:nvSpPr>
          <p:cNvPr id="4" name="TextBox 3">
            <a:extLst>
              <a:ext uri="{FF2B5EF4-FFF2-40B4-BE49-F238E27FC236}">
                <a16:creationId xmlns:a16="http://schemas.microsoft.com/office/drawing/2014/main" id="{8A799763-7BCF-24BF-C3F6-B857399835E5}"/>
              </a:ext>
            </a:extLst>
          </p:cNvPr>
          <p:cNvSpPr txBox="1"/>
          <p:nvPr/>
        </p:nvSpPr>
        <p:spPr>
          <a:xfrm>
            <a:off x="4805365" y="3522595"/>
            <a:ext cx="2428870" cy="1569660"/>
          </a:xfrm>
          <a:prstGeom prst="rect">
            <a:avLst/>
          </a:prstGeom>
          <a:noFill/>
        </p:spPr>
        <p:txBody>
          <a:bodyPr wrap="none" rtlCol="0">
            <a:spAutoFit/>
          </a:bodyPr>
          <a:lstStyle/>
          <a:p>
            <a:r>
              <a:rPr lang="en-US" sz="1600" dirty="0">
                <a:latin typeface="Consolas" panose="020B0609020204030204" pitchFamily="49" charset="0"/>
                <a:cs typeface="Consolas" panose="020B0609020204030204" pitchFamily="49" charset="0"/>
              </a:rPr>
              <a:t> </a:t>
            </a:r>
            <a:r>
              <a:rPr lang="en-US" sz="1600" b="1" dirty="0" err="1">
                <a:solidFill>
                  <a:srgbClr val="C00000"/>
                </a:solidFill>
                <a:latin typeface="Consolas" panose="020B0609020204030204" pitchFamily="49" charset="0"/>
                <a:cs typeface="Consolas" panose="020B0609020204030204" pitchFamily="49" charset="0"/>
              </a:rPr>
              <a:t>always_comb</a:t>
            </a:r>
            <a:r>
              <a:rPr lang="en-US" sz="1600" dirty="0">
                <a:latin typeface="Consolas" panose="020B0609020204030204" pitchFamily="49" charset="0"/>
                <a:cs typeface="Consolas" panose="020B0609020204030204" pitchFamily="49" charset="0"/>
              </a:rPr>
              <a:t> </a:t>
            </a:r>
            <a:r>
              <a:rPr lang="en-US" sz="1600" b="1" dirty="0">
                <a:solidFill>
                  <a:srgbClr val="C00000"/>
                </a:solidFill>
                <a:latin typeface="Consolas" panose="020B0609020204030204" pitchFamily="49" charset="0"/>
                <a:cs typeface="Consolas" panose="020B0609020204030204" pitchFamily="49" charset="0"/>
              </a:rPr>
              <a:t>begin</a:t>
            </a:r>
          </a:p>
          <a:p>
            <a:r>
              <a:rPr lang="en-US" sz="1600" dirty="0">
                <a:latin typeface="Consolas" panose="020B0609020204030204" pitchFamily="49" charset="0"/>
                <a:cs typeface="Consolas" panose="020B0609020204030204" pitchFamily="49" charset="0"/>
              </a:rPr>
              <a:t>    </a:t>
            </a:r>
            <a:r>
              <a:rPr lang="en-US" sz="1600" b="1" dirty="0">
                <a:solidFill>
                  <a:srgbClr val="C00000"/>
                </a:solidFill>
                <a:latin typeface="Consolas" panose="020B0609020204030204" pitchFamily="49" charset="0"/>
                <a:cs typeface="Consolas" panose="020B0609020204030204" pitchFamily="49" charset="0"/>
              </a:rPr>
              <a:t>if</a:t>
            </a:r>
            <a:r>
              <a:rPr lang="en-US" sz="1600" dirty="0">
                <a:solidFill>
                  <a:srgbClr val="C00000"/>
                </a:solidFill>
                <a:latin typeface="Consolas" panose="020B0609020204030204" pitchFamily="49" charset="0"/>
                <a:cs typeface="Consolas" panose="020B0609020204030204" pitchFamily="49" charset="0"/>
              </a:rPr>
              <a:t> </a:t>
            </a:r>
            <a:r>
              <a:rPr lang="en-US" sz="1600" dirty="0">
                <a:solidFill>
                  <a:srgbClr val="0000FF"/>
                </a:solidFill>
                <a:latin typeface="Consolas" panose="020B0609020204030204" pitchFamily="49" charset="0"/>
                <a:cs typeface="Consolas" panose="020B0609020204030204" pitchFamily="49" charset="0"/>
              </a:rPr>
              <a:t>(</a:t>
            </a:r>
            <a:r>
              <a:rPr lang="en-US" sz="1600" dirty="0" err="1">
                <a:latin typeface="Consolas" panose="020B0609020204030204" pitchFamily="49" charset="0"/>
                <a:cs typeface="Consolas" panose="020B0609020204030204" pitchFamily="49" charset="0"/>
              </a:rPr>
              <a:t>sel</a:t>
            </a:r>
            <a:r>
              <a:rPr lang="en-US" sz="1600" dirty="0">
                <a:latin typeface="Consolas" panose="020B0609020204030204" pitchFamily="49" charset="0"/>
                <a:cs typeface="Consolas" panose="020B0609020204030204" pitchFamily="49" charset="0"/>
              </a:rPr>
              <a:t> </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 </a:t>
            </a:r>
            <a:r>
              <a:rPr lang="en-US" sz="1600" dirty="0">
                <a:solidFill>
                  <a:srgbClr val="7030A0"/>
                </a:solidFill>
                <a:latin typeface="Consolas" panose="020B0609020204030204" pitchFamily="49" charset="0"/>
                <a:cs typeface="Consolas" panose="020B0609020204030204" pitchFamily="49" charset="0"/>
              </a:rPr>
              <a:t>1'b0</a:t>
            </a:r>
            <a:r>
              <a:rPr lang="en-US" sz="1600" dirty="0">
                <a:solidFill>
                  <a:srgbClr val="0000FF"/>
                </a:solidFill>
                <a:latin typeface="Consolas" panose="020B0609020204030204" pitchFamily="49" charset="0"/>
                <a:cs typeface="Consolas" panose="020B0609020204030204" pitchFamily="49" charset="0"/>
              </a:rPr>
              <a:t>)</a:t>
            </a:r>
          </a:p>
          <a:p>
            <a:r>
              <a:rPr lang="en-US" sz="1600" dirty="0">
                <a:latin typeface="Consolas" panose="020B0609020204030204" pitchFamily="49" charset="0"/>
                <a:cs typeface="Consolas" panose="020B0609020204030204" pitchFamily="49" charset="0"/>
              </a:rPr>
              <a:t>      Y </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 A</a:t>
            </a:r>
            <a:r>
              <a:rPr lang="en-US" sz="1600" dirty="0">
                <a:solidFill>
                  <a:srgbClr val="0000FF"/>
                </a:solidFill>
                <a:latin typeface="Consolas" panose="020B0609020204030204" pitchFamily="49" charset="0"/>
                <a:cs typeface="Consolas" panose="020B0609020204030204" pitchFamily="49" charset="0"/>
              </a:rPr>
              <a:t>;</a:t>
            </a:r>
          </a:p>
          <a:p>
            <a:r>
              <a:rPr lang="en-US" sz="1600" dirty="0">
                <a:latin typeface="Consolas" panose="020B0609020204030204" pitchFamily="49" charset="0"/>
                <a:cs typeface="Consolas" panose="020B0609020204030204" pitchFamily="49" charset="0"/>
              </a:rPr>
              <a:t>    </a:t>
            </a:r>
            <a:r>
              <a:rPr lang="en-US" sz="1600" b="1" dirty="0">
                <a:solidFill>
                  <a:srgbClr val="C00000"/>
                </a:solidFill>
                <a:latin typeface="Consolas" panose="020B0609020204030204" pitchFamily="49" charset="0"/>
                <a:cs typeface="Consolas" panose="020B0609020204030204" pitchFamily="49" charset="0"/>
              </a:rPr>
              <a:t>else</a:t>
            </a:r>
          </a:p>
          <a:p>
            <a:r>
              <a:rPr lang="en-US" sz="1600" dirty="0">
                <a:latin typeface="Consolas" panose="020B0609020204030204" pitchFamily="49" charset="0"/>
                <a:cs typeface="Consolas" panose="020B0609020204030204" pitchFamily="49" charset="0"/>
              </a:rPr>
              <a:t>      Y </a:t>
            </a:r>
            <a:r>
              <a:rPr lang="en-US" sz="1600" dirty="0">
                <a:solidFill>
                  <a:srgbClr val="0000FF"/>
                </a:solidFill>
                <a:latin typeface="Consolas" panose="020B0609020204030204" pitchFamily="49" charset="0"/>
                <a:cs typeface="Consolas" panose="020B0609020204030204" pitchFamily="49" charset="0"/>
              </a:rPr>
              <a:t>=</a:t>
            </a:r>
            <a:r>
              <a:rPr lang="en-US" sz="1600" dirty="0">
                <a:latin typeface="Consolas" panose="020B0609020204030204" pitchFamily="49" charset="0"/>
                <a:cs typeface="Consolas" panose="020B0609020204030204" pitchFamily="49" charset="0"/>
              </a:rPr>
              <a:t> B</a:t>
            </a:r>
            <a:r>
              <a:rPr lang="en-US" sz="1600" dirty="0">
                <a:solidFill>
                  <a:srgbClr val="0000FF"/>
                </a:solidFill>
                <a:latin typeface="Consolas" panose="020B0609020204030204" pitchFamily="49" charset="0"/>
                <a:cs typeface="Consolas" panose="020B0609020204030204" pitchFamily="49" charset="0"/>
              </a:rPr>
              <a:t>;</a:t>
            </a:r>
          </a:p>
          <a:p>
            <a:r>
              <a:rPr lang="en-US" sz="1600" dirty="0">
                <a:latin typeface="Consolas" panose="020B0609020204030204" pitchFamily="49" charset="0"/>
                <a:cs typeface="Consolas" panose="020B0609020204030204" pitchFamily="49" charset="0"/>
              </a:rPr>
              <a:t> </a:t>
            </a:r>
            <a:r>
              <a:rPr lang="en-US" sz="1600" b="1" dirty="0">
                <a:solidFill>
                  <a:srgbClr val="C00000"/>
                </a:solidFill>
                <a:latin typeface="Consolas" panose="020B0609020204030204" pitchFamily="49" charset="0"/>
                <a:cs typeface="Consolas" panose="020B0609020204030204" pitchFamily="49" charset="0"/>
              </a:rPr>
              <a:t>end</a:t>
            </a:r>
          </a:p>
        </p:txBody>
      </p:sp>
    </p:spTree>
    <p:extLst>
      <p:ext uri="{BB962C8B-B14F-4D97-AF65-F5344CB8AC3E}">
        <p14:creationId xmlns:p14="http://schemas.microsoft.com/office/powerpoint/2010/main" val="9399304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6"/>
          <p:cNvSpPr>
            <a:spLocks noChangeArrowheads="1"/>
          </p:cNvSpPr>
          <p:nvPr/>
        </p:nvSpPr>
        <p:spPr bwMode="auto">
          <a:xfrm>
            <a:off x="457200" y="4419600"/>
            <a:ext cx="8458200" cy="1936750"/>
          </a:xfrm>
          <a:prstGeom prst="rect">
            <a:avLst/>
          </a:prstGeom>
          <a:solidFill>
            <a:schemeClr val="accent5">
              <a:lumMod val="40000"/>
              <a:lumOff val="60000"/>
            </a:schemeClr>
          </a:solidFill>
          <a:ln w="9525">
            <a:solidFill>
              <a:schemeClr val="tx1"/>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0723" name="Rectangle 2"/>
          <p:cNvSpPr>
            <a:spLocks noGrp="1" noChangeArrowheads="1"/>
          </p:cNvSpPr>
          <p:nvPr>
            <p:ph type="title"/>
          </p:nvPr>
        </p:nvSpPr>
        <p:spPr/>
        <p:txBody>
          <a:bodyPr/>
          <a:lstStyle/>
          <a:p>
            <a:pPr eaLnBrk="1" hangingPunct="1"/>
            <a:r>
              <a:rPr lang="en-US" altLang="en-US"/>
              <a:t>  </a:t>
            </a:r>
          </a:p>
        </p:txBody>
      </p:sp>
      <p:sp>
        <p:nvSpPr>
          <p:cNvPr id="30724" name="Rectangle 3"/>
          <p:cNvSpPr>
            <a:spLocks noGrp="1" noChangeArrowheads="1"/>
          </p:cNvSpPr>
          <p:nvPr>
            <p:ph type="body" idx="1"/>
          </p:nvPr>
        </p:nvSpPr>
        <p:spPr>
          <a:xfrm>
            <a:off x="457200" y="1150938"/>
            <a:ext cx="8458200" cy="4975225"/>
          </a:xfrm>
        </p:spPr>
        <p:txBody>
          <a:bodyPr>
            <a:normAutofit fontScale="70000" lnSpcReduction="20000"/>
          </a:bodyPr>
          <a:lstStyle/>
          <a:p>
            <a:pPr marL="0" indent="0" eaLnBrk="1" hangingPunct="1">
              <a:buNone/>
            </a:pPr>
            <a:r>
              <a:rPr lang="en-US" altLang="en-US" dirty="0"/>
              <a:t>For purely combinational always blocks:</a:t>
            </a:r>
          </a:p>
          <a:p>
            <a:pPr marL="0" indent="0" eaLnBrk="1" hangingPunct="1">
              <a:buNone/>
            </a:pPr>
            <a:endParaRPr lang="en-US" altLang="en-US" dirty="0"/>
          </a:p>
          <a:p>
            <a:pPr marL="0" indent="0" eaLnBrk="1" hangingPunct="1">
              <a:buNone/>
            </a:pPr>
            <a:r>
              <a:rPr lang="en-US" altLang="en-US" dirty="0"/>
              <a:t> 	</a:t>
            </a:r>
            <a:r>
              <a:rPr lang="en-US" altLang="en-US" b="1" dirty="0"/>
              <a:t>Rule 1</a:t>
            </a:r>
            <a:r>
              <a:rPr lang="en-US" altLang="en-US" dirty="0"/>
              <a:t>:  Every input that can affect the output(s) must be</a:t>
            </a:r>
          </a:p>
          <a:p>
            <a:pPr marL="0" indent="0" eaLnBrk="1" hangingPunct="1">
              <a:buNone/>
            </a:pPr>
            <a:r>
              <a:rPr lang="en-US" altLang="en-US" dirty="0"/>
              <a:t>		        in the sensitivity list or use the wildcard @(*) or use</a:t>
            </a:r>
          </a:p>
          <a:p>
            <a:pPr marL="0" indent="0" eaLnBrk="1" hangingPunct="1">
              <a:buNone/>
            </a:pPr>
            <a:r>
              <a:rPr lang="en-US" altLang="en-US" dirty="0"/>
              <a:t>    			 </a:t>
            </a:r>
            <a:r>
              <a:rPr lang="en-US" altLang="en-US" dirty="0" err="1"/>
              <a:t>SystemVerilog</a:t>
            </a:r>
            <a:r>
              <a:rPr lang="en-US" altLang="en-US" dirty="0"/>
              <a:t> “</a:t>
            </a:r>
            <a:r>
              <a:rPr lang="en-US" altLang="en-US" dirty="0" err="1"/>
              <a:t>always_comb</a:t>
            </a:r>
            <a:r>
              <a:rPr lang="en-US" altLang="en-US" dirty="0"/>
              <a:t>” instead of “always” </a:t>
            </a:r>
          </a:p>
          <a:p>
            <a:pPr marL="0" indent="0" eaLnBrk="1" hangingPunct="1">
              <a:buNone/>
            </a:pPr>
            <a:endParaRPr lang="en-US" altLang="en-US" dirty="0"/>
          </a:p>
          <a:p>
            <a:pPr marL="0" indent="0" eaLnBrk="1" hangingPunct="1">
              <a:buNone/>
            </a:pPr>
            <a:r>
              <a:rPr lang="en-US" altLang="en-US" dirty="0"/>
              <a:t>	</a:t>
            </a:r>
            <a:r>
              <a:rPr lang="en-US" altLang="en-US" b="1" dirty="0"/>
              <a:t>Rule 2</a:t>
            </a:r>
            <a:r>
              <a:rPr lang="en-US" altLang="en-US" dirty="0"/>
              <a:t>:  Every output must be assigned a value for every </a:t>
            </a:r>
          </a:p>
          <a:p>
            <a:pPr marL="0" indent="0" eaLnBrk="1" hangingPunct="1">
              <a:buNone/>
            </a:pPr>
            <a:r>
              <a:rPr lang="en-US" altLang="en-US" dirty="0"/>
              <a:t>		        possible combination of the inputs</a:t>
            </a:r>
          </a:p>
          <a:p>
            <a:pPr marL="0" indent="0" eaLnBrk="1" hangingPunct="1">
              <a:buNone/>
            </a:pPr>
            <a:endParaRPr lang="en-US" altLang="en-US" dirty="0"/>
          </a:p>
          <a:p>
            <a:pPr marL="0" indent="0" eaLnBrk="1" hangingPunct="1">
              <a:buNone/>
            </a:pPr>
            <a:endParaRPr lang="en-US" altLang="en-US" dirty="0"/>
          </a:p>
          <a:p>
            <a:pPr marL="0" indent="0" eaLnBrk="1" hangingPunct="1">
              <a:buNone/>
            </a:pPr>
            <a:r>
              <a:rPr lang="en-US" altLang="en-US" dirty="0"/>
              <a:t>WARNING:  Everyone remembers Rule 1 but many forget Rule 2.</a:t>
            </a:r>
          </a:p>
          <a:p>
            <a:pPr marL="0" indent="0" eaLnBrk="1" hangingPunct="1">
              <a:buNone/>
            </a:pPr>
            <a:endParaRPr lang="en-US" altLang="en-US" dirty="0"/>
          </a:p>
          <a:p>
            <a:pPr marL="0" indent="0" eaLnBrk="1" hangingPunct="1">
              <a:buNone/>
            </a:pPr>
            <a:r>
              <a:rPr lang="en-US" altLang="en-US" dirty="0"/>
              <a:t>Forgetting Rule 2 will cost you HOURS or even DAYS of extra debugging due to “inferred latches” (see HDL Tools Tutorial).  If you use </a:t>
            </a:r>
            <a:r>
              <a:rPr lang="en-US" altLang="en-US" dirty="0" err="1"/>
              <a:t>always_comb</a:t>
            </a:r>
            <a:r>
              <a:rPr lang="en-US" altLang="en-US" dirty="0"/>
              <a:t>, you’ll get an error if you forget Rule 2.</a:t>
            </a:r>
          </a:p>
        </p:txBody>
      </p:sp>
      <p:sp>
        <p:nvSpPr>
          <p:cNvPr id="2" name="Slide Number Placeholder 1"/>
          <p:cNvSpPr>
            <a:spLocks noGrp="1"/>
          </p:cNvSpPr>
          <p:nvPr>
            <p:ph type="sldNum" sz="quarter" idx="12"/>
          </p:nvPr>
        </p:nvSpPr>
        <p:spPr/>
        <p:txBody>
          <a:bodyPr/>
          <a:lstStyle/>
          <a:p>
            <a:fld id="{91428E00-80DD-2147-9602-1B9AC9547B01}" type="slidenum">
              <a:rPr lang="en-US" smtClean="0"/>
              <a:t>98</a:t>
            </a:fld>
            <a:endParaRPr lang="en-US"/>
          </a:p>
        </p:txBody>
      </p:sp>
      <p:sp>
        <p:nvSpPr>
          <p:cNvPr id="4" name="Footer Placeholder 3">
            <a:extLst>
              <a:ext uri="{FF2B5EF4-FFF2-40B4-BE49-F238E27FC236}">
                <a16:creationId xmlns:a16="http://schemas.microsoft.com/office/drawing/2014/main" id="{0C47FBE8-4C41-2F46-85E1-EEDF0142130F}"/>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39734925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a:spLocks noChangeArrowheads="1"/>
          </p:cNvSpPr>
          <p:nvPr/>
        </p:nvSpPr>
        <p:spPr bwMode="auto">
          <a:xfrm>
            <a:off x="4676121" y="4600576"/>
            <a:ext cx="4026337" cy="1754326"/>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dirty="0">
                <a:solidFill>
                  <a:srgbClr val="0000FF"/>
                </a:solidFill>
              </a:rPr>
              <a:t>Warning (10240): Verilog HDL Always Construct warning at ss6.v(164): inferring latch(</a:t>
            </a:r>
            <a:r>
              <a:rPr lang="en-US" altLang="en-US" dirty="0" err="1">
                <a:solidFill>
                  <a:srgbClr val="0000FF"/>
                </a:solidFill>
              </a:rPr>
              <a:t>es</a:t>
            </a:r>
            <a:r>
              <a:rPr lang="en-US" altLang="en-US" dirty="0">
                <a:solidFill>
                  <a:srgbClr val="0000FF"/>
                </a:solidFill>
              </a:rPr>
              <a:t>) for variable "Y", which holds its previous value in one or more paths through the always construct</a:t>
            </a:r>
          </a:p>
        </p:txBody>
      </p:sp>
      <p:sp>
        <p:nvSpPr>
          <p:cNvPr id="31748" name="Rectangle 3"/>
          <p:cNvSpPr>
            <a:spLocks noGrp="1" noChangeArrowheads="1"/>
          </p:cNvSpPr>
          <p:nvPr>
            <p:ph type="body" idx="1"/>
          </p:nvPr>
        </p:nvSpPr>
        <p:spPr>
          <a:xfrm>
            <a:off x="609600" y="533400"/>
            <a:ext cx="7772400" cy="5638800"/>
          </a:xfrm>
        </p:spPr>
        <p:txBody>
          <a:bodyPr/>
          <a:lstStyle/>
          <a:p>
            <a:pPr eaLnBrk="1" hangingPunct="1"/>
            <a:endParaRPr lang="en-US" altLang="en-US" dirty="0"/>
          </a:p>
          <a:p>
            <a:pPr marL="0" indent="0" eaLnBrk="1" hangingPunct="1">
              <a:buNone/>
            </a:pPr>
            <a:r>
              <a:rPr lang="en-US" altLang="en-US" sz="2000" dirty="0"/>
              <a:t>This would </a:t>
            </a:r>
            <a:r>
              <a:rPr lang="en-US" altLang="en-US" sz="2000" i="1" dirty="0"/>
              <a:t>not</a:t>
            </a:r>
            <a:r>
              <a:rPr lang="en-US" altLang="en-US" sz="2000" dirty="0"/>
              <a:t> be synthesizable </a:t>
            </a:r>
          </a:p>
          <a:p>
            <a:pPr marL="0" indent="0" eaLnBrk="1" hangingPunct="1">
              <a:buNone/>
            </a:pPr>
            <a:r>
              <a:rPr lang="en-US" altLang="en-US" sz="2000" dirty="0"/>
              <a:t>(violates Rule 1):</a:t>
            </a:r>
          </a:p>
          <a:p>
            <a:pPr eaLnBrk="1" hangingPunct="1"/>
            <a:endParaRPr lang="en-US" altLang="en-US" dirty="0"/>
          </a:p>
          <a:p>
            <a:pPr marL="0" indent="0" eaLnBrk="1" hangingPunct="1">
              <a:buNone/>
            </a:pPr>
            <a:endParaRPr lang="en-US" altLang="en-US" dirty="0"/>
          </a:p>
        </p:txBody>
      </p:sp>
      <p:sp>
        <p:nvSpPr>
          <p:cNvPr id="31750" name="Line 5"/>
          <p:cNvSpPr>
            <a:spLocks noChangeShapeType="1"/>
          </p:cNvSpPr>
          <p:nvPr/>
        </p:nvSpPr>
        <p:spPr bwMode="auto">
          <a:xfrm flipH="1">
            <a:off x="4419600" y="701458"/>
            <a:ext cx="27140" cy="50897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51" name="Text Box 6"/>
          <p:cNvSpPr txBox="1">
            <a:spLocks noChangeArrowheads="1"/>
          </p:cNvSpPr>
          <p:nvPr/>
        </p:nvSpPr>
        <p:spPr bwMode="auto">
          <a:xfrm>
            <a:off x="4724400" y="1172369"/>
            <a:ext cx="3962400" cy="131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70000"/>
              </a:lnSpc>
              <a:spcBef>
                <a:spcPct val="50000"/>
              </a:spcBef>
            </a:pPr>
            <a:r>
              <a:rPr lang="en-US" altLang="en-US" dirty="0">
                <a:latin typeface="Comic Sans MS" panose="030F0702030302020204" pitchFamily="66" charset="0"/>
              </a:rPr>
              <a:t>This would </a:t>
            </a:r>
            <a:r>
              <a:rPr lang="en-US" altLang="en-US" i="1" dirty="0">
                <a:latin typeface="Comic Sans MS" panose="030F0702030302020204" pitchFamily="66" charset="0"/>
              </a:rPr>
              <a:t>not</a:t>
            </a:r>
            <a:r>
              <a:rPr lang="en-US" altLang="en-US" dirty="0">
                <a:latin typeface="Comic Sans MS" panose="030F0702030302020204" pitchFamily="66" charset="0"/>
              </a:rPr>
              <a:t> be synthesizable </a:t>
            </a:r>
          </a:p>
          <a:p>
            <a:pPr>
              <a:lnSpc>
                <a:spcPct val="70000"/>
              </a:lnSpc>
              <a:spcBef>
                <a:spcPct val="50000"/>
              </a:spcBef>
            </a:pPr>
            <a:r>
              <a:rPr lang="en-US" altLang="en-US" dirty="0">
                <a:latin typeface="Comic Sans MS" panose="030F0702030302020204" pitchFamily="66" charset="0"/>
              </a:rPr>
              <a:t>(violates Rule 2):</a:t>
            </a:r>
          </a:p>
          <a:p>
            <a:pPr>
              <a:spcBef>
                <a:spcPct val="50000"/>
              </a:spcBef>
            </a:pPr>
            <a:endParaRPr lang="en-US" altLang="en-US" dirty="0">
              <a:latin typeface="Comic Sans MS" panose="030F0702030302020204" pitchFamily="66" charset="0"/>
            </a:endParaRPr>
          </a:p>
          <a:p>
            <a:r>
              <a:rPr lang="en-US" altLang="en-US" b="1" dirty="0"/>
              <a:t>		</a:t>
            </a:r>
            <a:endParaRPr lang="en-US" altLang="en-US" dirty="0"/>
          </a:p>
        </p:txBody>
      </p:sp>
      <p:sp>
        <p:nvSpPr>
          <p:cNvPr id="2" name="TextBox 1"/>
          <p:cNvSpPr txBox="1"/>
          <p:nvPr/>
        </p:nvSpPr>
        <p:spPr>
          <a:xfrm>
            <a:off x="608556" y="2245303"/>
            <a:ext cx="3097323" cy="1754326"/>
          </a:xfrm>
          <a:prstGeom prst="rect">
            <a:avLst/>
          </a:prstGeom>
          <a:noFill/>
        </p:spPr>
        <p:txBody>
          <a:bodyPr wrap="none" rtlCol="0">
            <a:spAutoFit/>
          </a:bodyPr>
          <a:lstStyle/>
          <a:p>
            <a:r>
              <a:rPr lang="en-US" dirty="0">
                <a:latin typeface="Consolas" panose="020B0609020204030204" pitchFamily="49" charset="0"/>
                <a:cs typeface="Consolas" panose="020B0609020204030204" pitchFamily="49" charset="0"/>
              </a:rPr>
              <a:t> </a:t>
            </a:r>
            <a:r>
              <a:rPr lang="en-US" b="1" dirty="0">
                <a:solidFill>
                  <a:srgbClr val="C00000"/>
                </a:solidFill>
                <a:latin typeface="Consolas" panose="020B0609020204030204" pitchFamily="49" charset="0"/>
                <a:cs typeface="Consolas" panose="020B0609020204030204" pitchFamily="49" charset="0"/>
              </a:rPr>
              <a:t>always</a:t>
            </a:r>
            <a:r>
              <a:rPr lang="en-US" dirty="0">
                <a:solidFill>
                  <a:srgbClr val="C00000"/>
                </a:solidFill>
                <a:latin typeface="Consolas" panose="020B0609020204030204" pitchFamily="49" charset="0"/>
                <a:cs typeface="Consolas" panose="020B0609020204030204" pitchFamily="49" charset="0"/>
              </a:rPr>
              <a:t>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A </a:t>
            </a:r>
            <a:r>
              <a:rPr lang="en-US" b="1" dirty="0">
                <a:solidFill>
                  <a:srgbClr val="C00000"/>
                </a:solidFill>
                <a:latin typeface="Consolas" panose="020B0609020204030204" pitchFamily="49" charset="0"/>
                <a:cs typeface="Consolas" panose="020B0609020204030204" pitchFamily="49" charset="0"/>
              </a:rPr>
              <a:t>or</a:t>
            </a:r>
            <a:r>
              <a:rPr lang="en-US" dirty="0">
                <a:solidFill>
                  <a:srgbClr val="C00000"/>
                </a:solidFill>
                <a:latin typeface="Consolas" panose="020B0609020204030204" pitchFamily="49" charset="0"/>
                <a:cs typeface="Consolas" panose="020B0609020204030204" pitchFamily="49" charset="0"/>
              </a:rPr>
              <a:t> </a:t>
            </a:r>
            <a:r>
              <a:rPr lang="en-US" dirty="0">
                <a:latin typeface="Consolas" panose="020B0609020204030204" pitchFamily="49" charset="0"/>
                <a:cs typeface="Consolas" panose="020B0609020204030204" pitchFamily="49" charset="0"/>
              </a:rPr>
              <a:t>B</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b="1" dirty="0">
                <a:solidFill>
                  <a:srgbClr val="C00000"/>
                </a:solidFill>
                <a:latin typeface="Consolas" panose="020B0609020204030204" pitchFamily="49" charset="0"/>
                <a:cs typeface="Consolas" panose="020B0609020204030204" pitchFamily="49" charset="0"/>
              </a:rPr>
              <a:t>begin</a:t>
            </a:r>
          </a:p>
          <a:p>
            <a:r>
              <a:rPr lang="en-US" dirty="0">
                <a:latin typeface="Consolas" panose="020B0609020204030204" pitchFamily="49" charset="0"/>
                <a:cs typeface="Consolas" panose="020B0609020204030204" pitchFamily="49" charset="0"/>
              </a:rPr>
              <a:t>    </a:t>
            </a:r>
            <a:r>
              <a:rPr lang="en-US" b="1" dirty="0">
                <a:solidFill>
                  <a:srgbClr val="C00000"/>
                </a:solidFill>
                <a:latin typeface="Consolas" panose="020B0609020204030204" pitchFamily="49" charset="0"/>
                <a:cs typeface="Consolas" panose="020B0609020204030204" pitchFamily="49" charset="0"/>
              </a:rPr>
              <a:t>if</a:t>
            </a:r>
            <a:r>
              <a:rPr lang="en-US" dirty="0">
                <a:solidFill>
                  <a:srgbClr val="C00000"/>
                </a:solidFill>
                <a:latin typeface="Consolas" panose="020B0609020204030204" pitchFamily="49" charset="0"/>
                <a:cs typeface="Consolas" panose="020B0609020204030204" pitchFamily="49" charset="0"/>
              </a:rPr>
              <a:t>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SEL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7030A0"/>
                </a:solidFill>
                <a:latin typeface="Consolas" panose="020B0609020204030204" pitchFamily="49" charset="0"/>
                <a:cs typeface="Consolas" panose="020B0609020204030204" pitchFamily="49" charset="0"/>
              </a:rPr>
              <a:t>1'b0</a:t>
            </a:r>
            <a:r>
              <a:rPr lang="en-US" dirty="0">
                <a:solidFill>
                  <a:srgbClr val="0000FF"/>
                </a:solidFill>
                <a:latin typeface="Consolas" panose="020B0609020204030204" pitchFamily="49" charset="0"/>
                <a:cs typeface="Consolas" panose="020B0609020204030204" pitchFamily="49" charset="0"/>
              </a:rPr>
              <a:t>) </a:t>
            </a:r>
          </a:p>
          <a:p>
            <a:r>
              <a:rPr lang="en-US" dirty="0">
                <a:latin typeface="Consolas" panose="020B0609020204030204" pitchFamily="49" charset="0"/>
                <a:cs typeface="Consolas" panose="020B0609020204030204" pitchFamily="49" charset="0"/>
              </a:rPr>
              <a:t>      Y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a:t>
            </a:r>
            <a:r>
              <a:rPr lang="en-US" dirty="0">
                <a:solidFill>
                  <a:srgbClr val="0000FF"/>
                </a:solidFill>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    </a:t>
            </a:r>
            <a:r>
              <a:rPr lang="en-US" b="1" dirty="0">
                <a:solidFill>
                  <a:srgbClr val="C00000"/>
                </a:solidFill>
                <a:latin typeface="Consolas" panose="020B0609020204030204" pitchFamily="49" charset="0"/>
                <a:cs typeface="Consolas" panose="020B0609020204030204" pitchFamily="49" charset="0"/>
              </a:rPr>
              <a:t>else</a:t>
            </a:r>
          </a:p>
          <a:p>
            <a:r>
              <a:rPr lang="en-US" dirty="0">
                <a:latin typeface="Consolas" panose="020B0609020204030204" pitchFamily="49" charset="0"/>
                <a:cs typeface="Consolas" panose="020B0609020204030204" pitchFamily="49" charset="0"/>
              </a:rPr>
              <a:t>      Y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B</a:t>
            </a:r>
            <a:r>
              <a:rPr lang="en-US" dirty="0">
                <a:solidFill>
                  <a:srgbClr val="0000FF"/>
                </a:solidFill>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  </a:t>
            </a:r>
            <a:r>
              <a:rPr lang="en-US" b="1" dirty="0">
                <a:solidFill>
                  <a:srgbClr val="C00000"/>
                </a:solidFill>
                <a:latin typeface="Consolas" panose="020B0609020204030204" pitchFamily="49" charset="0"/>
                <a:cs typeface="Consolas" panose="020B0609020204030204" pitchFamily="49" charset="0"/>
              </a:rPr>
              <a:t>end</a:t>
            </a:r>
          </a:p>
        </p:txBody>
      </p:sp>
      <p:sp>
        <p:nvSpPr>
          <p:cNvPr id="16" name="Rectangle 15"/>
          <p:cNvSpPr>
            <a:spLocks noChangeArrowheads="1"/>
          </p:cNvSpPr>
          <p:nvPr/>
        </p:nvSpPr>
        <p:spPr bwMode="auto">
          <a:xfrm>
            <a:off x="302712" y="4602024"/>
            <a:ext cx="3659688" cy="1754326"/>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dirty="0">
                <a:solidFill>
                  <a:srgbClr val="0000FF"/>
                </a:solidFill>
              </a:rPr>
              <a:t>Warning (10235): Verilog HDL Always Construct warning at ss6.v(152): variable "SEL" is read inside the Always Construct but isn't in the Always Construct's Event Control</a:t>
            </a:r>
          </a:p>
        </p:txBody>
      </p:sp>
      <p:sp>
        <p:nvSpPr>
          <p:cNvPr id="17" name="TextBox 16"/>
          <p:cNvSpPr txBox="1"/>
          <p:nvPr/>
        </p:nvSpPr>
        <p:spPr>
          <a:xfrm>
            <a:off x="4903940" y="2245303"/>
            <a:ext cx="2844048" cy="923330"/>
          </a:xfrm>
          <a:prstGeom prst="rect">
            <a:avLst/>
          </a:prstGeom>
          <a:noFill/>
        </p:spPr>
        <p:txBody>
          <a:bodyPr wrap="none" rtlCol="0">
            <a:spAutoFit/>
          </a:bodyPr>
          <a:lstStyle/>
          <a:p>
            <a:r>
              <a:rPr lang="en-US" b="1" dirty="0">
                <a:solidFill>
                  <a:srgbClr val="C00000"/>
                </a:solidFill>
                <a:latin typeface="Consolas" panose="020B0609020204030204" pitchFamily="49" charset="0"/>
                <a:cs typeface="Consolas" panose="020B0609020204030204" pitchFamily="49" charset="0"/>
              </a:rPr>
              <a:t>always</a:t>
            </a:r>
            <a:r>
              <a:rPr lang="en-US" dirty="0">
                <a:solidFill>
                  <a:srgbClr val="C00000"/>
                </a:solidFill>
                <a:latin typeface="Consolas" panose="020B0609020204030204" pitchFamily="49" charset="0"/>
                <a:cs typeface="Consolas" panose="020B0609020204030204" pitchFamily="49" charset="0"/>
              </a:rPr>
              <a:t>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SEL </a:t>
            </a:r>
            <a:r>
              <a:rPr lang="en-US" b="1" dirty="0">
                <a:solidFill>
                  <a:srgbClr val="C00000"/>
                </a:solidFill>
                <a:latin typeface="Consolas" panose="020B0609020204030204" pitchFamily="49" charset="0"/>
                <a:cs typeface="Consolas" panose="020B0609020204030204" pitchFamily="49" charset="0"/>
              </a:rPr>
              <a:t>or</a:t>
            </a:r>
            <a:r>
              <a:rPr lang="en-US" dirty="0">
                <a:solidFill>
                  <a:srgbClr val="C00000"/>
                </a:solidFill>
                <a:latin typeface="Consolas" panose="020B0609020204030204" pitchFamily="49" charset="0"/>
                <a:cs typeface="Consolas" panose="020B0609020204030204" pitchFamily="49" charset="0"/>
              </a:rPr>
              <a:t> </a:t>
            </a:r>
            <a:r>
              <a:rPr lang="en-US" dirty="0">
                <a:latin typeface="Consolas" panose="020B0609020204030204" pitchFamily="49" charset="0"/>
                <a:cs typeface="Consolas" panose="020B0609020204030204" pitchFamily="49" charset="0"/>
              </a:rPr>
              <a:t>A</a:t>
            </a:r>
            <a:r>
              <a:rPr lang="en-US" dirty="0">
                <a:solidFill>
                  <a:srgbClr val="0000FF"/>
                </a:solidFill>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    </a:t>
            </a:r>
            <a:r>
              <a:rPr lang="en-US" b="1" dirty="0">
                <a:solidFill>
                  <a:srgbClr val="C00000"/>
                </a:solidFill>
                <a:latin typeface="Consolas" panose="020B0609020204030204" pitchFamily="49" charset="0"/>
                <a:cs typeface="Consolas" panose="020B0609020204030204" pitchFamily="49" charset="0"/>
              </a:rPr>
              <a:t>if</a:t>
            </a:r>
            <a:r>
              <a:rPr lang="en-US" dirty="0">
                <a:latin typeface="Consolas" panose="020B0609020204030204" pitchFamily="49" charset="0"/>
                <a:cs typeface="Consolas" panose="020B0609020204030204" pitchFamily="49" charset="0"/>
              </a:rPr>
              <a:t>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SEL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7030A0"/>
                </a:solidFill>
                <a:latin typeface="Consolas" panose="020B0609020204030204" pitchFamily="49" charset="0"/>
                <a:cs typeface="Consolas" panose="020B0609020204030204" pitchFamily="49" charset="0"/>
              </a:rPr>
              <a:t>1'b0</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p>
          <a:p>
            <a:r>
              <a:rPr lang="en-US" dirty="0">
                <a:latin typeface="Consolas" panose="020B0609020204030204" pitchFamily="49" charset="0"/>
                <a:cs typeface="Consolas" panose="020B0609020204030204" pitchFamily="49" charset="0"/>
              </a:rPr>
              <a:t>      Y </a:t>
            </a:r>
            <a:r>
              <a:rPr lang="en-US" dirty="0">
                <a:solidFill>
                  <a:srgbClr val="0000FF"/>
                </a:solidFill>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a:t>
            </a:r>
            <a:r>
              <a:rPr lang="en-US" dirty="0">
                <a:solidFill>
                  <a:srgbClr val="0000FF"/>
                </a:solidFill>
                <a:latin typeface="Consolas" panose="020B0609020204030204" pitchFamily="49" charset="0"/>
                <a:cs typeface="Consolas" panose="020B0609020204030204" pitchFamily="49" charset="0"/>
              </a:rPr>
              <a:t>;</a:t>
            </a:r>
          </a:p>
        </p:txBody>
      </p:sp>
      <p:sp>
        <p:nvSpPr>
          <p:cNvPr id="31747" name="Rectangle 2"/>
          <p:cNvSpPr>
            <a:spLocks noGrp="1" noChangeArrowheads="1"/>
          </p:cNvSpPr>
          <p:nvPr>
            <p:ph type="title"/>
          </p:nvPr>
        </p:nvSpPr>
        <p:spPr/>
        <p:txBody>
          <a:bodyPr/>
          <a:lstStyle/>
          <a:p>
            <a:pPr eaLnBrk="1" hangingPunct="1"/>
            <a:r>
              <a:rPr lang="en-US" altLang="en-US"/>
              <a:t>  </a:t>
            </a:r>
          </a:p>
        </p:txBody>
      </p:sp>
      <p:sp>
        <p:nvSpPr>
          <p:cNvPr id="7" name="Slide Number Placeholder 6"/>
          <p:cNvSpPr>
            <a:spLocks noGrp="1"/>
          </p:cNvSpPr>
          <p:nvPr>
            <p:ph type="sldNum" sz="quarter" idx="12"/>
          </p:nvPr>
        </p:nvSpPr>
        <p:spPr/>
        <p:txBody>
          <a:bodyPr/>
          <a:lstStyle/>
          <a:p>
            <a:fld id="{91428E00-80DD-2147-9602-1B9AC9547B01}" type="slidenum">
              <a:rPr lang="en-US" smtClean="0"/>
              <a:t>99</a:t>
            </a:fld>
            <a:endParaRPr lang="en-US"/>
          </a:p>
        </p:txBody>
      </p:sp>
      <p:sp>
        <p:nvSpPr>
          <p:cNvPr id="9" name="Footer Placeholder 8">
            <a:extLst>
              <a:ext uri="{FF2B5EF4-FFF2-40B4-BE49-F238E27FC236}">
                <a16:creationId xmlns:a16="http://schemas.microsoft.com/office/drawing/2014/main" id="{B8684095-0CD9-9748-9C47-730FDBB22B38}"/>
              </a:ext>
            </a:extLst>
          </p:cNvPr>
          <p:cNvSpPr>
            <a:spLocks noGrp="1"/>
          </p:cNvSpPr>
          <p:nvPr>
            <p:ph type="ftr" sz="quarter" idx="11"/>
          </p:nvPr>
        </p:nvSpPr>
        <p:spPr/>
        <p:txBody>
          <a:bodyPr/>
          <a:lstStyle/>
          <a:p>
            <a:r>
              <a:rPr lang="en-US"/>
              <a:t>Slide Set #6</a:t>
            </a:r>
          </a:p>
        </p:txBody>
      </p:sp>
    </p:spTree>
    <p:extLst>
      <p:ext uri="{BB962C8B-B14F-4D97-AF65-F5344CB8AC3E}">
        <p14:creationId xmlns:p14="http://schemas.microsoft.com/office/powerpoint/2010/main" val="58912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125821</TotalTime>
  <Words>12491</Words>
  <Application>Microsoft Macintosh PowerPoint</Application>
  <PresentationFormat>On-screen Show (4:3)</PresentationFormat>
  <Paragraphs>2022</Paragraphs>
  <Slides>134</Slides>
  <Notes>46</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134</vt:i4>
      </vt:variant>
    </vt:vector>
  </HeadingPairs>
  <TitlesOfParts>
    <vt:vector size="145" baseType="lpstr">
      <vt:lpstr>Arial</vt:lpstr>
      <vt:lpstr>Bitstream Vera Sans Mono</vt:lpstr>
      <vt:lpstr>Calibri</vt:lpstr>
      <vt:lpstr>Comic Sans MS</vt:lpstr>
      <vt:lpstr>Consolas</vt:lpstr>
      <vt:lpstr>Courier New</vt:lpstr>
      <vt:lpstr>Times</vt:lpstr>
      <vt:lpstr>Times New Roman</vt:lpstr>
      <vt:lpstr>Office Theme</vt:lpstr>
      <vt:lpstr>Worksheet</vt:lpstr>
      <vt:lpstr>Visio</vt:lpstr>
      <vt:lpstr>CPEN 211: Introduction to Microcomputers  Slide Set 6: Verilog for Combinational Logic</vt:lpstr>
      <vt:lpstr>PowerPoint Presentation</vt:lpstr>
      <vt:lpstr>Learning Objectives</vt:lpstr>
      <vt:lpstr>Scaling logic design</vt:lpstr>
      <vt:lpstr>Hardware design languages to the rescue</vt:lpstr>
      <vt:lpstr>Why Use Verilog?</vt:lpstr>
      <vt:lpstr>What is Verilog?</vt:lpstr>
      <vt:lpstr>Tools and design flow</vt:lpstr>
      <vt:lpstr>Verilog infelicities</vt:lpstr>
      <vt:lpstr> </vt:lpstr>
      <vt:lpstr>Verilog Modules</vt:lpstr>
      <vt:lpstr>Running example…</vt:lpstr>
      <vt:lpstr>Structure</vt:lpstr>
      <vt:lpstr>Structure</vt:lpstr>
      <vt:lpstr>Modules + instance hierarchy = structure</vt:lpstr>
      <vt:lpstr>Okay, but when does “stuff happen”?</vt:lpstr>
      <vt:lpstr>Primer on Verilog Syntax</vt:lpstr>
      <vt:lpstr>File types</vt:lpstr>
      <vt:lpstr>Boolean Expressions in Verilog</vt:lpstr>
      <vt:lpstr>Continuous assignment</vt:lpstr>
      <vt:lpstr>PowerPoint Presentation</vt:lpstr>
      <vt:lpstr>PowerPoint Presentation</vt:lpstr>
      <vt:lpstr>Majority Circuit in Verilog</vt:lpstr>
      <vt:lpstr>Majority Circuit in Verilog</vt:lpstr>
      <vt:lpstr>Majority Circuit in Verilog</vt:lpstr>
      <vt:lpstr> </vt:lpstr>
      <vt:lpstr>Verilog Literal Numbers</vt:lpstr>
      <vt:lpstr>Describing Buses in Verilog</vt:lpstr>
      <vt:lpstr>Describing Buses in Verilog</vt:lpstr>
      <vt:lpstr>Cool things™, continued…</vt:lpstr>
      <vt:lpstr>Examples of Copying Busses</vt:lpstr>
      <vt:lpstr>Examples of Copying Busses</vt:lpstr>
      <vt:lpstr>Cool things™, continued…</vt:lpstr>
      <vt:lpstr>Cool things™, continued…</vt:lpstr>
      <vt:lpstr>Boolean Expressions Revisited</vt:lpstr>
      <vt:lpstr>Busses and Booleans</vt:lpstr>
      <vt:lpstr>Cool things™, continued…</vt:lpstr>
      <vt:lpstr>Thermostat Revisited </vt:lpstr>
      <vt:lpstr>Design Step</vt:lpstr>
      <vt:lpstr>Example, Verilog for Thermostat</vt:lpstr>
      <vt:lpstr>Example: Majority Gate</vt:lpstr>
      <vt:lpstr>Verilog “define”</vt:lpstr>
      <vt:lpstr>Verilog Conditional Operator</vt:lpstr>
      <vt:lpstr>Verilog Description of a Multiplexer</vt:lpstr>
      <vt:lpstr>Example: Majority Gate</vt:lpstr>
      <vt:lpstr>The Always Block</vt:lpstr>
      <vt:lpstr>PowerPoint Presentation</vt:lpstr>
      <vt:lpstr> </vt:lpstr>
      <vt:lpstr> </vt:lpstr>
      <vt:lpstr>A Great (But Silly) Harry Potter Analogy</vt:lpstr>
      <vt:lpstr>What goes inside an Always Block?</vt:lpstr>
      <vt:lpstr>If Statement</vt:lpstr>
      <vt:lpstr>Case Statement</vt:lpstr>
      <vt:lpstr>Example: Days in Month Function</vt:lpstr>
      <vt:lpstr>Example, Days in Month Function</vt:lpstr>
      <vt:lpstr>Example: Days in Month Function</vt:lpstr>
      <vt:lpstr>Some Common Syntax Errors</vt:lpstr>
      <vt:lpstr>Writing a truth table in Verilog</vt:lpstr>
      <vt:lpstr>4-bit Prime Number Function in Verilog Code – Using case</vt:lpstr>
      <vt:lpstr>Q: When do you need begin / end?</vt:lpstr>
      <vt:lpstr>Q: When do you need begin / end?</vt:lpstr>
      <vt:lpstr>always_comb</vt:lpstr>
      <vt:lpstr>Multiple updates</vt:lpstr>
      <vt:lpstr>Beware the Ambiguous ELSE!</vt:lpstr>
      <vt:lpstr>Use begin/end to get intended behavior</vt:lpstr>
      <vt:lpstr>Combinational Logic Building Blocks  in Verilog </vt:lpstr>
      <vt:lpstr>Verilog implementation of a 2:4 decoder</vt:lpstr>
      <vt:lpstr>Encoder</vt:lpstr>
      <vt:lpstr>PowerPoint Presentation</vt:lpstr>
      <vt:lpstr>PowerPoint Presentation</vt:lpstr>
      <vt:lpstr>PowerPoint Presentation</vt:lpstr>
      <vt:lpstr>Verilog Syntax Module Instantiation </vt:lpstr>
      <vt:lpstr>Module Instantiation</vt:lpstr>
      <vt:lpstr>Consider a REALLY simple example</vt:lpstr>
      <vt:lpstr>Instantiation Syntax</vt:lpstr>
      <vt:lpstr>PowerPoint Presentation</vt:lpstr>
      <vt:lpstr>PowerPoint Presentation</vt:lpstr>
      <vt:lpstr>Module outputs must be connected to “wire” where instantiated</vt:lpstr>
      <vt:lpstr>Very Common Instantiation Bug</vt:lpstr>
      <vt:lpstr>Module Instantiation “LEGO Analogy”</vt:lpstr>
      <vt:lpstr>Implicit vs. Named Port Association</vt:lpstr>
      <vt:lpstr>Named Port Association: Syntax</vt:lpstr>
      <vt:lpstr>Example of Named Association</vt:lpstr>
      <vt:lpstr>Another silly analogy… When buying a car typically need to pick a color…  color doesn’t change once you pick up your car (not without a lot of work).</vt:lpstr>
      <vt:lpstr>Module Parameters</vt:lpstr>
      <vt:lpstr>Verilog implementation of a n:m decoder</vt:lpstr>
      <vt:lpstr>Example: Implement an arbitrary logic function with a decoder -- e.g., prime number function</vt:lpstr>
      <vt:lpstr>PowerPoint Presentation</vt:lpstr>
      <vt:lpstr>PowerPoint Presentation</vt:lpstr>
      <vt:lpstr>PowerPoint Presentation</vt:lpstr>
      <vt:lpstr>Always Block Synthesis Rules for Combinational Logic</vt:lpstr>
      <vt:lpstr>Most important few slides in this course!</vt:lpstr>
      <vt:lpstr>PowerPoint Presentation</vt:lpstr>
      <vt:lpstr>PowerPoint Presentation</vt:lpstr>
      <vt:lpstr>“Synthesizable” Verilog</vt:lpstr>
      <vt:lpstr>But what sort of Verilog is Synthesizable?</vt:lpstr>
      <vt:lpstr> </vt:lpstr>
      <vt:lpstr>  </vt:lpstr>
      <vt:lpstr>  </vt:lpstr>
      <vt:lpstr>Check Synthesis results using  “RTL Viewer” in Quartus</vt:lpstr>
      <vt:lpstr>PowerPoint Presentation</vt:lpstr>
      <vt:lpstr>Synthesis Rules – Summary (for now)</vt:lpstr>
      <vt:lpstr>Preview: Flip-flops and registers?</vt:lpstr>
      <vt:lpstr>A flip-flop: the simulator view</vt:lpstr>
      <vt:lpstr>Synthesis rules for inferring flip-flops</vt:lpstr>
      <vt:lpstr>A flip-flop: the synthesis tool view</vt:lpstr>
      <vt:lpstr>PowerPoint Presentation</vt:lpstr>
      <vt:lpstr>Testing and Testbenches</vt:lpstr>
      <vt:lpstr>PowerPoint Presentation</vt:lpstr>
      <vt:lpstr>Testbench Scripts in Verilog</vt:lpstr>
      <vt:lpstr>ModelSim vs Quartus</vt:lpstr>
      <vt:lpstr>Terminology</vt:lpstr>
      <vt:lpstr> </vt:lpstr>
      <vt:lpstr>Test benches use a very different style of Verilog</vt:lpstr>
      <vt:lpstr>PowerPoint Presentation</vt:lpstr>
      <vt:lpstr>PowerPoint Presentation</vt:lpstr>
      <vt:lpstr>Testbench Output (ModelSim)</vt:lpstr>
      <vt:lpstr>How to write test scripts?</vt:lpstr>
      <vt:lpstr>PowerPoint Presentation</vt:lpstr>
      <vt:lpstr>What to test?</vt:lpstr>
      <vt:lpstr>Strategies for Designing Tests</vt:lpstr>
      <vt:lpstr>Debugging</vt:lpstr>
      <vt:lpstr>Simulation (Design) Errors</vt:lpstr>
      <vt:lpstr>Possibility (a) Input Looks Correct</vt:lpstr>
      <vt:lpstr>Example</vt:lpstr>
      <vt:lpstr>Possibility (b) Input Looks Wrong</vt:lpstr>
      <vt:lpstr>PowerPoint Presentation</vt:lpstr>
      <vt:lpstr>Example</vt:lpstr>
      <vt:lpstr>Add Internal Signals to ModelSim Waveform Viewer</vt:lpstr>
      <vt:lpstr>9 Rules of Debugging (D. Agans) https://goo.gl/MgvFRc </vt:lpstr>
      <vt:lpstr>The “Top Level” Module</vt:lpstr>
      <vt:lpstr>Top Level Module vs. Pin Assignments</vt:lpstr>
      <vt:lpstr>Relevant CPEN 211 Style Guidelines</vt:lpstr>
      <vt:lpstr>Summary</vt:lpstr>
    </vt:vector>
  </TitlesOfParts>
  <Company>University of British Columbia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EECE 259: Introduction to Microcomputers  Slide Set 1:</dc:title>
  <dc:creator>Tor M. Aamodt</dc:creator>
  <cp:lastModifiedBy>Tor Aamodt</cp:lastModifiedBy>
  <cp:revision>836</cp:revision>
  <cp:lastPrinted>2015-09-16T04:16:05Z</cp:lastPrinted>
  <dcterms:created xsi:type="dcterms:W3CDTF">2014-08-16T19:21:12Z</dcterms:created>
  <dcterms:modified xsi:type="dcterms:W3CDTF">2023-09-28T21:01:36Z</dcterms:modified>
</cp:coreProperties>
</file>