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6"/>
  </p:notesMasterIdLst>
  <p:sldIdLst>
    <p:sldId id="258" r:id="rId2"/>
    <p:sldId id="415" r:id="rId3"/>
    <p:sldId id="460" r:id="rId4"/>
    <p:sldId id="508" r:id="rId5"/>
    <p:sldId id="432" r:id="rId6"/>
    <p:sldId id="431" r:id="rId7"/>
    <p:sldId id="342" r:id="rId8"/>
    <p:sldId id="343" r:id="rId9"/>
    <p:sldId id="346" r:id="rId10"/>
    <p:sldId id="462" r:id="rId11"/>
    <p:sldId id="528" r:id="rId12"/>
    <p:sldId id="529" r:id="rId13"/>
    <p:sldId id="530" r:id="rId14"/>
    <p:sldId id="510" r:id="rId15"/>
    <p:sldId id="531" r:id="rId16"/>
    <p:sldId id="532" r:id="rId17"/>
    <p:sldId id="533" r:id="rId18"/>
    <p:sldId id="439" r:id="rId19"/>
    <p:sldId id="440" r:id="rId20"/>
    <p:sldId id="509" r:id="rId21"/>
    <p:sldId id="348" r:id="rId22"/>
    <p:sldId id="260" r:id="rId23"/>
    <p:sldId id="347" r:id="rId24"/>
    <p:sldId id="350" r:id="rId25"/>
    <p:sldId id="352" r:id="rId26"/>
    <p:sldId id="353" r:id="rId27"/>
    <p:sldId id="518" r:id="rId28"/>
    <p:sldId id="368" r:id="rId29"/>
    <p:sldId id="354" r:id="rId30"/>
    <p:sldId id="442" r:id="rId31"/>
    <p:sldId id="446" r:id="rId32"/>
    <p:sldId id="458" r:id="rId33"/>
    <p:sldId id="520" r:id="rId34"/>
    <p:sldId id="519" r:id="rId35"/>
    <p:sldId id="526" r:id="rId36"/>
    <p:sldId id="443" r:id="rId37"/>
    <p:sldId id="521" r:id="rId38"/>
    <p:sldId id="522" r:id="rId39"/>
    <p:sldId id="444" r:id="rId40"/>
    <p:sldId id="523" r:id="rId41"/>
    <p:sldId id="525" r:id="rId42"/>
    <p:sldId id="524" r:id="rId43"/>
    <p:sldId id="457" r:id="rId44"/>
    <p:sldId id="445" r:id="rId45"/>
    <p:sldId id="456" r:id="rId46"/>
    <p:sldId id="416" r:id="rId47"/>
    <p:sldId id="370" r:id="rId48"/>
    <p:sldId id="412" r:id="rId49"/>
    <p:sldId id="434" r:id="rId50"/>
    <p:sldId id="413" r:id="rId51"/>
    <p:sldId id="418" r:id="rId52"/>
    <p:sldId id="380" r:id="rId53"/>
    <p:sldId id="382" r:id="rId54"/>
    <p:sldId id="537" r:id="rId55"/>
    <p:sldId id="459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24" r:id="rId65"/>
    <p:sldId id="425" r:id="rId66"/>
    <p:sldId id="426" r:id="rId67"/>
    <p:sldId id="427" r:id="rId68"/>
    <p:sldId id="428" r:id="rId69"/>
    <p:sldId id="535" r:id="rId70"/>
    <p:sldId id="534" r:id="rId71"/>
    <p:sldId id="536" r:id="rId72"/>
    <p:sldId id="429" r:id="rId73"/>
    <p:sldId id="436" r:id="rId74"/>
    <p:sldId id="37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00"/>
    <a:srgbClr val="FF40FF"/>
    <a:srgbClr val="3C3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85137" autoAdjust="0"/>
  </p:normalViewPr>
  <p:slideViewPr>
    <p:cSldViewPr snapToObjects="1">
      <p:cViewPr varScale="1">
        <p:scale>
          <a:sx n="107" d="100"/>
          <a:sy n="107" d="100"/>
        </p:scale>
        <p:origin x="1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0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3D24-8326-C040-B625-797DC9696D32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8F39-EDB3-A846-9258-F4DE45E1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4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1/27/2005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52D4FC2-7270-4281-B68C-137080616A27}" type="slidenum">
              <a:rPr lang="en-US" sz="1000" b="0">
                <a:latin typeface="Times New Roman" pitchFamily="18" charset="0"/>
              </a:rPr>
              <a:pPr/>
              <a:t>47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is to use a one-hot code for each state.</a:t>
            </a:r>
            <a:r>
              <a:rPr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 of this encoding is it simplifies the logic enough that you can likely avoid using a KMAP. </a:t>
            </a:r>
            <a:endParaRPr lang="ja-JP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our example, since there are four states a one-hot code requires a 4-bit register.   We assign </a:t>
            </a:r>
            <a:r>
              <a:rPr lang="en-US" altLang="ja-JP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gns</a:t>
            </a:r>
            <a:r>
              <a:rPr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one-hot code 1000 and so on for the other three states.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384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8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4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4C6-A51D-FF42-8592-0A8873048951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38F9-6FB8-6147-A5CF-251F6DF3596E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E597-8F2D-5748-93FB-1C97A65709B9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EA7-3BF0-B342-9CD3-6AFA8C1D89A3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2B3-F05B-FF4C-9714-055AB8C162D4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E54A-DB88-9845-805A-C46634951EF0}" type="datetime1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A634-5AA3-6C4D-8B7D-BE3A16E3D41D}" type="datetime1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8BA-5A9B-664B-9B73-0F664C68C2B3}" type="datetime1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F79-FC31-1241-8BC0-A1FA9CD99371}" type="datetime1">
              <a:rPr lang="en-US" smtClean="0"/>
              <a:t>10/4/24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13BC-7B00-D14D-A133-C9D33BBF488A}" type="datetime1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15B5-F809-E745-BEDB-C135B1771353}" type="datetime1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9B3A-5D14-0D46-8723-2D2876304590}" type="datetime1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Set #7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Visio_Drawing111111111111.vsdx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1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38.tiff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hyperlink" Target="http://www.informit.com/articles/article.aspx?p=392278&amp;seqNum=6" TargetMode="External"/><Relationship Id="rId4" Type="http://schemas.openxmlformats.org/officeDocument/2006/relationships/image" Target="../media/image39.tiff"/><Relationship Id="rId9" Type="http://schemas.openxmlformats.org/officeDocument/2006/relationships/image" Target="../media/image43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689" y="-76199"/>
            <a:ext cx="12152489" cy="6946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9038"/>
            <a:ext cx="7772400" cy="3581400"/>
          </a:xfrm>
          <a:solidFill>
            <a:schemeClr val="tx2">
              <a:lumMod val="75000"/>
              <a:alpha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</a:t>
            </a:r>
            <a:r>
              <a:rPr lang="en-US" sz="3600">
                <a:solidFill>
                  <a:srgbClr val="FFFF00"/>
                </a:solidFill>
              </a:rPr>
              <a:t>Set 7: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Verilog for Finite State Machines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Non-blocking assignments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More Synthesis Rules 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6534"/>
            <a:ext cx="64008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Prof.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249501"/>
            <a:ext cx="6579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[background: Facebook social network visualization; software finite state machines are extensively in networking protocols]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7715-F8A6-ED4B-928C-F399CD28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DDB28DE-B30F-254B-AFA7-BD97DAFD71E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7772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alt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out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altLang="en-US" sz="14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84F22-5FBA-3E4C-A931-D37BCD73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35866"/>
            <a:ext cx="8229708" cy="2722134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ADD44A1-5C92-6E43-A736-06095957B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8092"/>
              </p:ext>
            </p:extLst>
          </p:nvPr>
        </p:nvGraphicFramePr>
        <p:xfrm>
          <a:off x="5002042" y="457200"/>
          <a:ext cx="370876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51480" imgH="2551320" progId="Visio.Drawing.5">
                  <p:embed/>
                </p:oleObj>
              </mc:Choice>
              <mc:Fallback>
                <p:oleObj name="VISIO" r:id="rId3" imgW="3651480" imgH="2551320" progId="Visio.Drawing.5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042" y="457200"/>
                        <a:ext cx="3708766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C3C8B8-788A-D64E-AD27-0F9FA0370D5E}"/>
              </a:ext>
            </a:extLst>
          </p:cNvPr>
          <p:cNvCxnSpPr>
            <a:cxnSpLocks/>
          </p:cNvCxnSpPr>
          <p:nvPr/>
        </p:nvCxnSpPr>
        <p:spPr>
          <a:xfrm>
            <a:off x="5944504" y="729734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A086F7-2DF2-E740-90F8-B5ED9E1D910F}"/>
              </a:ext>
            </a:extLst>
          </p:cNvPr>
          <p:cNvSpPr txBox="1"/>
          <p:nvPr/>
        </p:nvSpPr>
        <p:spPr>
          <a:xfrm>
            <a:off x="5334000" y="545068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54572F-8A05-8241-9F71-4E2D095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20620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1CE9-9605-824B-B670-F548D65D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/>
              <a:t>ModelSim</a:t>
            </a:r>
            <a:r>
              <a:rPr lang="en-US" dirty="0"/>
              <a:t>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12112-B39E-2E49-8231-A21D570C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4D738-E1D5-C149-80F5-4ED00C9B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622"/>
            <a:ext cx="9144000" cy="1074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FFE5A2-17C6-F543-803A-09986057C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" y="3264738"/>
            <a:ext cx="5656257" cy="1299378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3A3045E4-372B-D745-9165-61503A0C32F7}"/>
              </a:ext>
            </a:extLst>
          </p:cNvPr>
          <p:cNvSpPr txBox="1">
            <a:spLocks noChangeArrowheads="1"/>
          </p:cNvSpPr>
          <p:nvPr/>
        </p:nvSpPr>
        <p:spPr>
          <a:xfrm>
            <a:off x="2491584" y="4929276"/>
            <a:ext cx="7772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endParaRPr lang="en-US" alt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68F-63CD-DF4C-9ECF-FB6CCBBC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43000"/>
          </a:xfrm>
        </p:spPr>
        <p:txBody>
          <a:bodyPr/>
          <a:lstStyle/>
          <a:p>
            <a:r>
              <a:rPr lang="en-US" dirty="0"/>
              <a:t>Reset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E661-1894-3D4C-BD4B-12761223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r>
              <a:rPr lang="en-US" sz="2800" dirty="0"/>
              <a:t>When power turns on (at time 0), flip-flops end up with either a 0 or a 1 but we cannot reliably predict which one for any given flip-flop. </a:t>
            </a:r>
          </a:p>
          <a:p>
            <a:r>
              <a:rPr lang="en-US" sz="2800" dirty="0"/>
              <a:t>Any given flip-flop may tend to power on to 0 or 1. Value may depend upon many factors (e.g., process variation, temperature, wear out, EMI, </a:t>
            </a:r>
            <a:r>
              <a:rPr lang="en-US" sz="2800" dirty="0" err="1"/>
              <a:t>etc</a:t>
            </a:r>
            <a:r>
              <a:rPr lang="en-US" sz="2800" dirty="0"/>
              <a:t>…)  </a:t>
            </a:r>
          </a:p>
          <a:p>
            <a:r>
              <a:rPr lang="en-US" sz="2800" dirty="0" err="1"/>
              <a:t>ModelSim</a:t>
            </a:r>
            <a:r>
              <a:rPr lang="en-US" sz="2800" dirty="0"/>
              <a:t> represents the uncertainty with “Unknown” value “x” (i.e., a red line).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50DC5-C05E-4241-9A4C-B2A9C90B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320E-C65C-A941-891D-6C63B07E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54302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68F-63CD-DF4C-9ECF-FB6CCBBC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43000"/>
          </a:xfrm>
        </p:spPr>
        <p:txBody>
          <a:bodyPr/>
          <a:lstStyle/>
          <a:p>
            <a:r>
              <a:rPr lang="en-US" dirty="0"/>
              <a:t>Reset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E661-1894-3D4C-BD4B-12761223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r>
              <a:rPr lang="en-US" sz="2800" dirty="0"/>
              <a:t>Circuit with a </a:t>
            </a:r>
            <a:r>
              <a:rPr lang="en-US" sz="2800" dirty="0">
                <a:solidFill>
                  <a:srgbClr val="0000FF"/>
                </a:solidFill>
              </a:rPr>
              <a:t>synchronous reset </a:t>
            </a:r>
            <a:r>
              <a:rPr lang="en-US" sz="2800" dirty="0"/>
              <a:t>will have unknown state and outputs before the first rising edge when reset is asserted.  </a:t>
            </a:r>
          </a:p>
          <a:p>
            <a:r>
              <a:rPr lang="en-US" sz="2800" dirty="0"/>
              <a:t>Recall Rule 1 of debugging is “Understand the system”.  This red line is expected and not a “bug”!</a:t>
            </a:r>
          </a:p>
          <a:p>
            <a:r>
              <a:rPr lang="en-US" sz="2800" dirty="0"/>
              <a:t>In your electronic gadgets there is a power on reset circuit that applies a reset (so you don’t have to). 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50DC5-C05E-4241-9A4C-B2A9C90B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CF818-737B-F74D-BF38-EE867642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05095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54BBE-DE48-9A4B-8D90-D09FFE80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EF5EDA9C-8C01-A64E-AFE7-772BF994B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10347"/>
              </p:ext>
            </p:extLst>
          </p:nvPr>
        </p:nvGraphicFramePr>
        <p:xfrm>
          <a:off x="82550" y="4022725"/>
          <a:ext cx="372745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1480" imgH="2551320" progId="Visio.Drawing.5">
                  <p:embed/>
                </p:oleObj>
              </mc:Choice>
              <mc:Fallback>
                <p:oleObj name="VISIO" r:id="rId2" imgW="3651480" imgH="2551320" progId="Visio.Drawing.5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F5EDA9C-8C01-A64E-AFE7-772BF994B5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022725"/>
                        <a:ext cx="3727450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0FA9CE-52FA-2B4C-91A0-D99889AB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914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50D29-8530-7C43-B7A0-4CCD680B4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90" y="0"/>
            <a:ext cx="6056910" cy="4800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45626-E7DE-834E-B37E-F3D8FEBB47FA}"/>
              </a:ext>
            </a:extLst>
          </p:cNvPr>
          <p:cNvCxnSpPr>
            <a:cxnSpLocks/>
          </p:cNvCxnSpPr>
          <p:nvPr/>
        </p:nvCxnSpPr>
        <p:spPr>
          <a:xfrm>
            <a:off x="1067704" y="4299466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5B8056-D523-5541-9393-14F35AD10590}"/>
              </a:ext>
            </a:extLst>
          </p:cNvPr>
          <p:cNvSpPr txBox="1"/>
          <p:nvPr/>
        </p:nvSpPr>
        <p:spPr>
          <a:xfrm>
            <a:off x="457200" y="4114800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E44BCB-9979-2B44-A7BC-6E9E8CFE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8480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58F1-A354-6940-BDD1-D1E4AD01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0"/>
            <a:ext cx="8229600" cy="1143000"/>
          </a:xfrm>
        </p:spPr>
        <p:txBody>
          <a:bodyPr/>
          <a:lstStyle/>
          <a:p>
            <a:r>
              <a:rPr lang="en-US" dirty="0"/>
              <a:t>Technology Map 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13EBE-6DDE-FA48-B6D7-5FBE3734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F7776-6658-CD41-9771-0C3A784E8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000"/>
            <a:ext cx="9144000" cy="4371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DAD6B-716A-E04E-83DA-11D72E06386B}"/>
              </a:ext>
            </a:extLst>
          </p:cNvPr>
          <p:cNvSpPr txBox="1"/>
          <p:nvPr/>
        </p:nvSpPr>
        <p:spPr>
          <a:xfrm>
            <a:off x="1934837" y="1066285"/>
            <a:ext cx="476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Tools &gt; Netlist Viewers &gt; Technology Map 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446E3-F92E-9843-A926-C5354855A7AF}"/>
              </a:ext>
            </a:extLst>
          </p:cNvPr>
          <p:cNvSpPr txBox="1"/>
          <p:nvPr/>
        </p:nvSpPr>
        <p:spPr>
          <a:xfrm>
            <a:off x="152400" y="6056647"/>
            <a:ext cx="806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Quartus used 6-flip-flops in the implementation of our FSM.   One flip-flop per state </a:t>
            </a:r>
          </a:p>
          <a:p>
            <a:r>
              <a:rPr lang="en-US" dirty="0"/>
              <a:t>(Quartus used a one-hot coded representation) and one for each output bit.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9A5CED-8767-BD42-9CE5-83B2712A0EE0}"/>
              </a:ext>
            </a:extLst>
          </p:cNvPr>
          <p:cNvCxnSpPr>
            <a:cxnSpLocks/>
          </p:cNvCxnSpPr>
          <p:nvPr/>
        </p:nvCxnSpPr>
        <p:spPr>
          <a:xfrm>
            <a:off x="3581400" y="3005539"/>
            <a:ext cx="152400" cy="652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BDD203-C7F0-9B43-BA95-928D27DA553E}"/>
              </a:ext>
            </a:extLst>
          </p:cNvPr>
          <p:cNvSpPr txBox="1"/>
          <p:nvPr/>
        </p:nvSpPr>
        <p:spPr>
          <a:xfrm>
            <a:off x="2743200" y="2636207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Flip-flop to represent state “S0”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5E7ACC0-AB83-684F-9989-BD05E2D0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10231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92BB-3E9F-F545-AE9D-97CD1D15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033"/>
            <a:ext cx="8229600" cy="1143000"/>
          </a:xfrm>
        </p:spPr>
        <p:txBody>
          <a:bodyPr/>
          <a:lstStyle/>
          <a:p>
            <a:r>
              <a:rPr lang="en-US" dirty="0"/>
              <a:t>Gate-Level Simulation in </a:t>
            </a:r>
            <a:r>
              <a:rPr lang="en-US" dirty="0" err="1"/>
              <a:t>ModelSim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E639-4BE6-C446-AFC0-42AAB6C1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66523-AC19-8445-95A9-F141C1A8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27259"/>
            <a:ext cx="8813800" cy="299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746A6-0C44-B940-A65F-4216F01B34BF}"/>
              </a:ext>
            </a:extLst>
          </p:cNvPr>
          <p:cNvSpPr txBox="1"/>
          <p:nvPr/>
        </p:nvSpPr>
        <p:spPr>
          <a:xfrm>
            <a:off x="376236" y="4563070"/>
            <a:ext cx="830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Quartus inverted reset state encoding.  E.g., “0” for present_state.00  means we are in </a:t>
            </a:r>
          </a:p>
          <a:p>
            <a:r>
              <a:rPr lang="en-US" dirty="0"/>
              <a:t>state 00 but other states follow usual one hot encoding we saw in flipped lecture.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5CBF0-BA72-4548-99F0-E39ACFA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5839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92BB-3E9F-F545-AE9D-97CD1D15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033"/>
            <a:ext cx="8229600" cy="1143000"/>
          </a:xfrm>
        </p:spPr>
        <p:txBody>
          <a:bodyPr/>
          <a:lstStyle/>
          <a:p>
            <a:r>
              <a:rPr lang="en-US" dirty="0"/>
              <a:t>Gate-Level Simulation: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E639-4BE6-C446-AFC0-42AAB6C1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96E1E-6987-8F41-BDE7-D9035C7272C3}"/>
              </a:ext>
            </a:extLst>
          </p:cNvPr>
          <p:cNvSpPr txBox="1"/>
          <p:nvPr/>
        </p:nvSpPr>
        <p:spPr>
          <a:xfrm>
            <a:off x="457200" y="5373999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vsim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-t 1ps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cyclonev_ver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altera_ver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altera_mf_ver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-L 220model_ver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sgate_ver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altera_lnsim_ver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FSM_tb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46A6-0C44-B940-A65F-4216F01B34BF}"/>
              </a:ext>
            </a:extLst>
          </p:cNvPr>
          <p:cNvSpPr txBox="1"/>
          <p:nvPr/>
        </p:nvSpPr>
        <p:spPr>
          <a:xfrm>
            <a:off x="390524" y="837670"/>
            <a:ext cx="8694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Adjust settings in Quartus.  Do this </a:t>
            </a:r>
            <a:r>
              <a:rPr lang="en-US" sz="2000" i="1" dirty="0"/>
              <a:t>before</a:t>
            </a:r>
            <a:r>
              <a:rPr lang="en-US" sz="2000" dirty="0"/>
              <a:t> compiling. </a:t>
            </a:r>
            <a:endParaRPr lang="en-US" sz="1000" dirty="0"/>
          </a:p>
          <a:p>
            <a:r>
              <a:rPr lang="en-US" sz="2000" dirty="0"/>
              <a:t>Assignments &gt; Settings &gt; EDA Tools Settings &gt; Simulation</a:t>
            </a:r>
          </a:p>
          <a:p>
            <a:r>
              <a:rPr lang="en-US" sz="2000" dirty="0"/>
              <a:t>Set “Tool name” to “Model-Sim Altera” and “Format for output netlist” to Verilog.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D3809-3023-FF4E-8C71-AFD252A5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0084"/>
            <a:ext cx="3479800" cy="1810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5140EB-1D94-464E-9F7F-8EC9DFB8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73" y="2457524"/>
            <a:ext cx="3791977" cy="1733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BCBEA0-D255-E942-8CD1-AD5BA03B84F0}"/>
              </a:ext>
            </a:extLst>
          </p:cNvPr>
          <p:cNvSpPr txBox="1"/>
          <p:nvPr/>
        </p:nvSpPr>
        <p:spPr>
          <a:xfrm>
            <a:off x="295287" y="4658565"/>
            <a:ext cx="820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ModelSim</a:t>
            </a:r>
            <a:r>
              <a:rPr lang="en-US" dirty="0"/>
              <a:t> use transcript window to start simulation specifying libraries that model </a:t>
            </a:r>
          </a:p>
          <a:p>
            <a:r>
              <a:rPr lang="en-US" dirty="0"/>
              <a:t>FPGA internal blocks: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663B6-BFD6-E542-BC20-9150EF045766}"/>
              </a:ext>
            </a:extLst>
          </p:cNvPr>
          <p:cNvSpPr txBox="1"/>
          <p:nvPr/>
        </p:nvSpPr>
        <p:spPr>
          <a:xfrm>
            <a:off x="323862" y="6317535"/>
            <a:ext cx="642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Replace “</a:t>
            </a:r>
            <a:r>
              <a:rPr lang="en-US" i="1" dirty="0" err="1"/>
              <a:t>FSM_tb</a:t>
            </a:r>
            <a:r>
              <a:rPr lang="en-US" i="1" dirty="0"/>
              <a:t>” with the module name of your testbench.</a:t>
            </a:r>
          </a:p>
        </p:txBody>
      </p:sp>
    </p:spTree>
    <p:extLst>
      <p:ext uri="{BB962C8B-B14F-4D97-AF65-F5344CB8AC3E}">
        <p14:creationId xmlns:p14="http://schemas.microsoft.com/office/powerpoint/2010/main" val="209613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States with Same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/>
              <a:t>In general, multiple states may have the SAME Output value </a:t>
            </a:r>
          </a:p>
          <a:p>
            <a:r>
              <a:rPr lang="en-US" dirty="0"/>
              <a:t>What if S1 outputs “00” (instead of “01”)?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6448"/>
              </p:ext>
            </p:extLst>
          </p:nvPr>
        </p:nvGraphicFramePr>
        <p:xfrm>
          <a:off x="2365375" y="3240314"/>
          <a:ext cx="441325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1480" imgH="2551320" progId="Visio.Drawing.5">
                  <p:embed/>
                </p:oleObj>
              </mc:Choice>
              <mc:Fallback>
                <p:oleObj name="VISIO" r:id="rId2" imgW="3651480" imgH="25513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3240314"/>
                        <a:ext cx="441325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9775" y="4828401"/>
            <a:ext cx="33342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[00]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FF750E-43DC-6948-B8B3-FE6C1728E275}"/>
              </a:ext>
            </a:extLst>
          </p:cNvPr>
          <p:cNvCxnSpPr>
            <a:cxnSpLocks/>
          </p:cNvCxnSpPr>
          <p:nvPr/>
        </p:nvCxnSpPr>
        <p:spPr>
          <a:xfrm>
            <a:off x="3581400" y="3537466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8B4C4A-7E4B-DC44-AC55-0CA3C93C5043}"/>
              </a:ext>
            </a:extLst>
          </p:cNvPr>
          <p:cNvSpPr txBox="1"/>
          <p:nvPr/>
        </p:nvSpPr>
        <p:spPr>
          <a:xfrm>
            <a:off x="2970896" y="3352800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B22D1E-2077-654D-8C10-994A332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0137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FSM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alt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out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altLang="en-US" sz="14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03553"/>
              </p:ext>
            </p:extLst>
          </p:nvPr>
        </p:nvGraphicFramePr>
        <p:xfrm>
          <a:off x="4419600" y="2174875"/>
          <a:ext cx="441325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51480" imgH="2551320" progId="Visio.Drawing.5">
                  <p:embed/>
                </p:oleObj>
              </mc:Choice>
              <mc:Fallback>
                <p:oleObj name="VISIO" r:id="rId3" imgW="3651480" imgH="25513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74875"/>
                        <a:ext cx="441325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4000" y="3762962"/>
            <a:ext cx="33342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[00]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762962"/>
            <a:ext cx="2895600" cy="151879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1" y="3762962"/>
            <a:ext cx="2819400" cy="151879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3401" y="5507227"/>
            <a:ext cx="46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Verilog is WRONG.  It does not implement the state machine with four states in the figure.   It implements a state machine with three states.   The two state machines are NOT the same. 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19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8C789D-114D-2B4B-B829-BB37E592D176}"/>
              </a:ext>
            </a:extLst>
          </p:cNvPr>
          <p:cNvCxnSpPr>
            <a:cxnSpLocks/>
          </p:cNvCxnSpPr>
          <p:nvPr/>
        </p:nvCxnSpPr>
        <p:spPr>
          <a:xfrm>
            <a:off x="5639704" y="2470666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A57F52-ACC6-0D4D-9E5C-E96F4B557DFD}"/>
              </a:ext>
            </a:extLst>
          </p:cNvPr>
          <p:cNvSpPr txBox="1"/>
          <p:nvPr/>
        </p:nvSpPr>
        <p:spPr>
          <a:xfrm>
            <a:off x="5029200" y="2286000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12292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After completing this slide set you should be able to:</a:t>
            </a:r>
          </a:p>
          <a:p>
            <a:r>
              <a:rPr lang="en-US" sz="2800" dirty="0"/>
              <a:t>Write finite state machine descriptions in Verilog using edge sensitive always blocks.</a:t>
            </a:r>
          </a:p>
          <a:p>
            <a:r>
              <a:rPr lang="en-US" sz="2800" dirty="0"/>
              <a:t>Avoid common mistakes in the timing of updates to signals.</a:t>
            </a:r>
          </a:p>
          <a:p>
            <a:r>
              <a:rPr lang="en-US" sz="2800" dirty="0"/>
              <a:t>Write finite state machine descriptions using a less error prone style (following the style guidelines)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AE58-C21B-0E4E-A6CA-6FDFB6F2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44521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54BBE-DE48-9A4B-8D90-D09FFE80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4BD45-F622-034F-AE08-F6F4759B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2" y="247650"/>
            <a:ext cx="7543800" cy="3190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89DFB-CF7B-AE45-962C-0315A2BA5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05667"/>
            <a:ext cx="5029200" cy="48542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A5FDC-F173-AC49-B244-0268D0BF55E8}"/>
              </a:ext>
            </a:extLst>
          </p:cNvPr>
          <p:cNvGrpSpPr/>
          <p:nvPr/>
        </p:nvGrpSpPr>
        <p:grpSpPr>
          <a:xfrm>
            <a:off x="82550" y="3886200"/>
            <a:ext cx="3727450" cy="2835275"/>
            <a:chOff x="82550" y="3638550"/>
            <a:chExt cx="4413250" cy="3082925"/>
          </a:xfrm>
        </p:grpSpPr>
        <p:graphicFrame>
          <p:nvGraphicFramePr>
            <p:cNvPr id="10" name="Object 2">
              <a:extLst>
                <a:ext uri="{FF2B5EF4-FFF2-40B4-BE49-F238E27FC236}">
                  <a16:creationId xmlns:a16="http://schemas.microsoft.com/office/drawing/2014/main" id="{EF5EDA9C-8C01-A64E-AFE7-772BF994B5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705435"/>
                </p:ext>
              </p:extLst>
            </p:nvPr>
          </p:nvGraphicFramePr>
          <p:xfrm>
            <a:off x="82550" y="3638550"/>
            <a:ext cx="4413250" cy="308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3651480" imgH="2551320" progId="Visio.Drawing.5">
                    <p:embed/>
                  </p:oleObj>
                </mc:Choice>
                <mc:Fallback>
                  <p:oleObj name="VISIO" r:id="rId4" imgW="3651480" imgH="2551320" progId="Visio.Drawing.5">
                    <p:embed/>
                    <p:pic>
                      <p:nvPicPr>
                        <p:cNvPr id="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" y="3638550"/>
                          <a:ext cx="4413250" cy="308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EE0846-7E70-1A4C-B560-BC9A418BC86D}"/>
                </a:ext>
              </a:extLst>
            </p:cNvPr>
            <p:cNvSpPr txBox="1"/>
            <p:nvPr/>
          </p:nvSpPr>
          <p:spPr>
            <a:xfrm>
              <a:off x="3936950" y="5226637"/>
              <a:ext cx="33342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[00]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D4EE1-73FF-E549-BD1D-902CC03D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8751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dirty="0"/>
              <a:t>A more realistic example: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endParaRPr lang="en-US" altLang="en-US" sz="9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1650" y="1574800"/>
          <a:ext cx="4224338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574800"/>
                        <a:ext cx="4224338" cy="412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096000"/>
            <a:ext cx="776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 output for State “Sa” is same as output for State “</a:t>
            </a:r>
            <a:r>
              <a:rPr lang="en-US" sz="2400" dirty="0" err="1"/>
              <a:t>Sd</a:t>
            </a:r>
            <a:r>
              <a:rPr lang="en-US" sz="2400" dirty="0"/>
              <a:t>”.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290E21-2A18-7845-8FC9-CB251E01D679}"/>
              </a:ext>
            </a:extLst>
          </p:cNvPr>
          <p:cNvCxnSpPr>
            <a:cxnSpLocks/>
          </p:cNvCxnSpPr>
          <p:nvPr/>
        </p:nvCxnSpPr>
        <p:spPr>
          <a:xfrm flipV="1">
            <a:off x="501650" y="2779256"/>
            <a:ext cx="410479" cy="41880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FAE890-9DA4-F043-AC8F-4F822A0D08F3}"/>
              </a:ext>
            </a:extLst>
          </p:cNvPr>
          <p:cNvSpPr txBox="1"/>
          <p:nvPr/>
        </p:nvSpPr>
        <p:spPr>
          <a:xfrm>
            <a:off x="180071" y="3212068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F7BF2-593B-A140-BC59-81ABE99D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56867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37"/>
            <a:ext cx="91440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Let’s Complete the waveform for this state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7348" y="6492875"/>
            <a:ext cx="2133600" cy="365125"/>
          </a:xfrm>
        </p:spPr>
        <p:txBody>
          <a:bodyPr/>
          <a:lstStyle/>
          <a:p>
            <a:fld id="{91428E00-80DD-2147-9602-1B9AC9547B0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1000" y="643721"/>
          <a:ext cx="2702674" cy="263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3721"/>
                        <a:ext cx="2702674" cy="2639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96" y="3581400"/>
            <a:ext cx="9008391" cy="3120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5716D4-B070-0F47-B536-30C1C78F5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244677"/>
            <a:ext cx="4746507" cy="1589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8CD5B-07BB-F943-AE52-F4C66D9566E5}"/>
              </a:ext>
            </a:extLst>
          </p:cNvPr>
          <p:cNvSpPr txBox="1"/>
          <p:nvPr/>
        </p:nvSpPr>
        <p:spPr>
          <a:xfrm>
            <a:off x="-57776" y="5024814"/>
            <a:ext cx="1193981" cy="233910"/>
          </a:xfrm>
          <a:prstGeom prst="rect">
            <a:avLst/>
          </a:prstGeom>
          <a:solidFill>
            <a:schemeClr val="bg1"/>
          </a:solidFill>
        </p:spPr>
        <p:txBody>
          <a:bodyPr wrap="none" tIns="9144" bIns="9144" rtlCol="0">
            <a:spAutoFit/>
          </a:bodyPr>
          <a:lstStyle/>
          <a:p>
            <a:r>
              <a:rPr lang="en-US" sz="1400" dirty="0" err="1"/>
              <a:t>present_state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B47D8B-A23E-2C47-9384-E2BD179019D1}"/>
              </a:ext>
            </a:extLst>
          </p:cNvPr>
          <p:cNvCxnSpPr>
            <a:cxnSpLocks/>
          </p:cNvCxnSpPr>
          <p:nvPr/>
        </p:nvCxnSpPr>
        <p:spPr>
          <a:xfrm flipV="1">
            <a:off x="381000" y="1436556"/>
            <a:ext cx="278994" cy="30518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6A7137-2D9F-CB42-B435-1A44049AEBAD}"/>
              </a:ext>
            </a:extLst>
          </p:cNvPr>
          <p:cNvSpPr txBox="1"/>
          <p:nvPr/>
        </p:nvSpPr>
        <p:spPr>
          <a:xfrm>
            <a:off x="76200" y="1749623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ACC8F-40D8-B147-BAB7-F07602E6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98128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706703-9804-1647-8FF6-CCD0746EAAF9}"/>
              </a:ext>
            </a:extLst>
          </p:cNvPr>
          <p:cNvSpPr/>
          <p:nvPr/>
        </p:nvSpPr>
        <p:spPr>
          <a:xfrm>
            <a:off x="1143000" y="4648200"/>
            <a:ext cx="2133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SW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Sa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Sb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 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FSM2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[`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else begin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… continued on next slide...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152400"/>
            <a:ext cx="3103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WARNING: You may encounter</a:t>
            </a:r>
          </a:p>
          <a:p>
            <a:r>
              <a:rPr lang="en-US" dirty="0">
                <a:solidFill>
                  <a:srgbClr val="FF00FF"/>
                </a:solidFill>
              </a:rPr>
              <a:t>syntax errors if you cut &amp; paste</a:t>
            </a:r>
          </a:p>
          <a:p>
            <a:r>
              <a:rPr lang="en-US" dirty="0">
                <a:solidFill>
                  <a:srgbClr val="FF00FF"/>
                </a:solidFill>
              </a:rPr>
              <a:t>this code for Lab 3.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03658"/>
              </p:ext>
            </p:extLst>
          </p:nvPr>
        </p:nvGraphicFramePr>
        <p:xfrm>
          <a:off x="5715000" y="2947193"/>
          <a:ext cx="2715994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47193"/>
                        <a:ext cx="2715994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1ACAF5-195F-5E43-A114-2AD5C1B85A33}"/>
              </a:ext>
            </a:extLst>
          </p:cNvPr>
          <p:cNvCxnSpPr>
            <a:cxnSpLocks/>
          </p:cNvCxnSpPr>
          <p:nvPr/>
        </p:nvCxnSpPr>
        <p:spPr>
          <a:xfrm flipV="1">
            <a:off x="5514288" y="3639840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B969D4-401B-0248-9BB2-AC4FE57D4F7D}"/>
              </a:ext>
            </a:extLst>
          </p:cNvPr>
          <p:cNvSpPr txBox="1"/>
          <p:nvPr/>
        </p:nvSpPr>
        <p:spPr>
          <a:xfrm>
            <a:off x="5245057" y="3792240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269E0-CEBE-764F-B5B4-6DC26B06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5025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D354E7-B8CD-8D46-8D5B-1A5E7C2471DA}"/>
              </a:ext>
            </a:extLst>
          </p:cNvPr>
          <p:cNvSpPr/>
          <p:nvPr/>
        </p:nvSpPr>
        <p:spPr>
          <a:xfrm>
            <a:off x="1284469" y="4262503"/>
            <a:ext cx="21336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43000" y="4191000"/>
            <a:ext cx="6893424" cy="2771126"/>
            <a:chOff x="1143000" y="4191000"/>
            <a:chExt cx="6893424" cy="2771126"/>
          </a:xfrm>
        </p:grpSpPr>
        <p:sp>
          <p:nvSpPr>
            <p:cNvPr id="9" name="Rounded Rectangle 8"/>
            <p:cNvSpPr/>
            <p:nvPr/>
          </p:nvSpPr>
          <p:spPr>
            <a:xfrm>
              <a:off x="1143000" y="4191000"/>
              <a:ext cx="2590800" cy="1905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8200" y="4876800"/>
              <a:ext cx="2895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4376803"/>
              <a:ext cx="376922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This case statement replaces:</a:t>
              </a:r>
            </a:p>
            <a:p>
              <a:endParaRPr lang="en-US" altLang="en-US" dirty="0"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out </a:t>
              </a:r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present_state</a:t>
              </a:r>
              <a:r>
                <a:rPr lang="en-US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endParaRPr lang="en-US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from prior example.   </a:t>
              </a:r>
              <a:r>
                <a:rPr lang="en-US" altLang="en-US" dirty="0">
                  <a:solidFill>
                    <a:srgbClr val="FF00FF"/>
                  </a:solidFill>
                  <a:latin typeface="Calibri" charset="0"/>
                  <a:ea typeface="Calibri" charset="0"/>
                  <a:cs typeface="Calibri" charset="0"/>
                </a:rPr>
                <a:t>This extra case is required because we need to know the new “</a:t>
              </a:r>
              <a:r>
                <a:rPr lang="en-US" altLang="en-US" dirty="0" err="1">
                  <a:solidFill>
                    <a:srgbClr val="FF00FF"/>
                  </a:solidFill>
                  <a:latin typeface="Calibri" charset="0"/>
                  <a:ea typeface="Calibri" charset="0"/>
                  <a:cs typeface="Calibri" charset="0"/>
                </a:rPr>
                <a:t>present_state</a:t>
              </a:r>
              <a:r>
                <a:rPr lang="en-US" altLang="en-US" dirty="0">
                  <a:solidFill>
                    <a:srgbClr val="FF00FF"/>
                  </a:solidFill>
                  <a:latin typeface="Calibri" charset="0"/>
                  <a:ea typeface="Calibri" charset="0"/>
                  <a:cs typeface="Calibri" charset="0"/>
                </a:rPr>
                <a:t>” we will be in after the rising edge of clk.</a:t>
              </a:r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  </a:t>
              </a:r>
            </a:p>
            <a:p>
              <a:endParaRPr lang="en-US" alt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657600" y="4572000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55" y="3810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25676"/>
              </p:ext>
            </p:extLst>
          </p:nvPr>
        </p:nvGraphicFramePr>
        <p:xfrm>
          <a:off x="6952558" y="225338"/>
          <a:ext cx="1821728" cy="177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558" y="225338"/>
                        <a:ext cx="1821728" cy="177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8EA57DE-3CEF-7243-A4AC-92A654FF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81" y="2504618"/>
            <a:ext cx="4039783" cy="135322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947D86-6309-B343-8938-9C206F41E7C6}"/>
              </a:ext>
            </a:extLst>
          </p:cNvPr>
          <p:cNvCxnSpPr>
            <a:cxnSpLocks/>
          </p:cNvCxnSpPr>
          <p:nvPr/>
        </p:nvCxnSpPr>
        <p:spPr>
          <a:xfrm flipV="1">
            <a:off x="6666957" y="718989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D40708-4EDF-3545-9D50-4961AD2EB768}"/>
              </a:ext>
            </a:extLst>
          </p:cNvPr>
          <p:cNvSpPr txBox="1"/>
          <p:nvPr/>
        </p:nvSpPr>
        <p:spPr>
          <a:xfrm>
            <a:off x="6397726" y="871389"/>
            <a:ext cx="554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11627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308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endParaRPr lang="en-US" sz="7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… check for reset …</a:t>
            </a:r>
          </a:p>
          <a:p>
            <a:pPr marL="0" indent="0">
              <a:buNone/>
            </a:pPr>
            <a:endParaRPr lang="en-US" sz="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case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else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sz="14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end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           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end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else begin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end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end</a:t>
            </a:r>
            <a:endParaRPr lang="en-US" sz="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… cases for `Sc and `Sd …</a:t>
            </a:r>
            <a:endParaRPr lang="en-US" sz="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 out = 1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640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combine case statements?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49630"/>
              </p:ext>
            </p:extLst>
          </p:nvPr>
        </p:nvGraphicFramePr>
        <p:xfrm>
          <a:off x="5056406" y="3011714"/>
          <a:ext cx="2715994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406" y="3011714"/>
                        <a:ext cx="2715994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25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C51B97-BDB1-704A-99CE-336AF85863B7}"/>
              </a:ext>
            </a:extLst>
          </p:cNvPr>
          <p:cNvCxnSpPr>
            <a:cxnSpLocks/>
          </p:cNvCxnSpPr>
          <p:nvPr/>
        </p:nvCxnSpPr>
        <p:spPr>
          <a:xfrm>
            <a:off x="1600200" y="3352800"/>
            <a:ext cx="1219200" cy="228600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74504E-5754-D841-9450-241BC46D74DB}"/>
              </a:ext>
            </a:extLst>
          </p:cNvPr>
          <p:cNvCxnSpPr>
            <a:cxnSpLocks/>
          </p:cNvCxnSpPr>
          <p:nvPr/>
        </p:nvCxnSpPr>
        <p:spPr>
          <a:xfrm flipH="1">
            <a:off x="1600200" y="3352800"/>
            <a:ext cx="1219200" cy="228600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2F410-EB7C-8E46-ABBD-17EF6C8980DA}"/>
              </a:ext>
            </a:extLst>
          </p:cNvPr>
          <p:cNvCxnSpPr>
            <a:cxnSpLocks/>
          </p:cNvCxnSpPr>
          <p:nvPr/>
        </p:nvCxnSpPr>
        <p:spPr>
          <a:xfrm flipV="1">
            <a:off x="4865043" y="3727108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DC5526-4019-1B41-A98B-D778AC5780BC}"/>
              </a:ext>
            </a:extLst>
          </p:cNvPr>
          <p:cNvSpPr txBox="1"/>
          <p:nvPr/>
        </p:nvSpPr>
        <p:spPr>
          <a:xfrm>
            <a:off x="4595812" y="3879508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8CE39-E080-714E-A497-5F177FA3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8191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" y="5488436"/>
            <a:ext cx="9144000" cy="12217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1205742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04427"/>
              </p:ext>
            </p:extLst>
          </p:nvPr>
        </p:nvGraphicFramePr>
        <p:xfrm>
          <a:off x="2087" y="40278"/>
          <a:ext cx="2989799" cy="292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114720" imgH="3041280" progId="Visio.Drawing.5">
                  <p:embed/>
                </p:oleObj>
              </mc:Choice>
              <mc:Fallback>
                <p:oleObj name="VISIO" r:id="rId5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" y="40278"/>
                        <a:ext cx="2989799" cy="292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119735"/>
            <a:ext cx="2863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case statements: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301" y="5029200"/>
            <a:ext cx="2746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 case statement: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05200" y="2100173"/>
            <a:ext cx="3048000" cy="1321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`define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Sa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`define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Sb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`define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`define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21813" y="6400800"/>
            <a:ext cx="735987" cy="3307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341179" y="6400800"/>
            <a:ext cx="2802821" cy="34171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137983" y="6096000"/>
            <a:ext cx="685800" cy="6254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934274" y="6061028"/>
            <a:ext cx="761926" cy="6254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495800" y="4107758"/>
            <a:ext cx="762000" cy="632043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24599" y="4114800"/>
            <a:ext cx="2782389" cy="625001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37983" y="4128090"/>
            <a:ext cx="685800" cy="625001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968923" y="4128090"/>
            <a:ext cx="685800" cy="634191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89799" y="4045086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2680" y="4045086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8763" y="4045086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6669" y="4038600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6031468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84681" y="6031468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0764" y="6031468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8670" y="6024982"/>
            <a:ext cx="51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26</a:t>
            </a:fld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23CF6B-2D52-5342-AC49-0C5B2D5C2568}"/>
              </a:ext>
            </a:extLst>
          </p:cNvPr>
          <p:cNvCxnSpPr>
            <a:cxnSpLocks/>
          </p:cNvCxnSpPr>
          <p:nvPr/>
        </p:nvCxnSpPr>
        <p:spPr>
          <a:xfrm flipV="1">
            <a:off x="281227" y="990600"/>
            <a:ext cx="175973" cy="247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81E1FE5-627D-3242-BCA0-FD6869827083}"/>
              </a:ext>
            </a:extLst>
          </p:cNvPr>
          <p:cNvSpPr txBox="1"/>
          <p:nvPr/>
        </p:nvSpPr>
        <p:spPr>
          <a:xfrm>
            <a:off x="11996" y="1237825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471E0-F9E0-964F-9B13-56B7301D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42280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  <p:bldP spid="19" grpId="1" animBg="1"/>
      <p:bldP spid="20" grpId="0" animBg="1"/>
      <p:bldP spid="20" grpId="1" animBg="1"/>
      <p:bldP spid="29" grpId="0" animBg="1"/>
      <p:bldP spid="30" grpId="0" animBg="1"/>
      <p:bldP spid="23" grpId="0" animBg="1"/>
      <p:bldP spid="23" grpId="1" animBg="1"/>
      <p:bldP spid="24" grpId="0" animBg="1"/>
      <p:bldP spid="24" grpId="1" animBg="1"/>
      <p:bldP spid="28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two separate case statements when coding an FSM using the style in the above example: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first to select the new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second to select the output in that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015B8-EA66-A345-BD49-2BEEF563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48491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531"/>
            <a:ext cx="9144000" cy="18353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Does one cycle delay really matter?  Yes!</a:t>
            </a:r>
          </a:p>
          <a:p>
            <a:pPr marL="0" indent="0">
              <a:buNone/>
            </a:pPr>
            <a:r>
              <a:rPr lang="en-US" dirty="0"/>
              <a:t>Complex designs (e.g., Lab 6 and 7) have many state machines that interact together.</a:t>
            </a:r>
          </a:p>
          <a:p>
            <a:pPr marL="0" indent="0">
              <a:buNone/>
            </a:pPr>
            <a:r>
              <a:rPr lang="en-US" i="1" dirty="0"/>
              <a:t>Example (each rectangle is a separate state machine):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91613"/>
              </p:ext>
            </p:extLst>
          </p:nvPr>
        </p:nvGraphicFramePr>
        <p:xfrm>
          <a:off x="2314303" y="1828800"/>
          <a:ext cx="5334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57456" imgH="2571806" progId="Visio.Drawing.15">
                  <p:embed/>
                </p:oleObj>
              </mc:Choice>
              <mc:Fallback>
                <p:oleObj name="Visio" r:id="rId2" imgW="2857456" imgH="257180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4303" y="1828800"/>
                        <a:ext cx="53340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088" y="2895600"/>
            <a:ext cx="1971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Each block is an FSM that operates in parallel (at same time).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14302" y="2514600"/>
            <a:ext cx="1724298" cy="16002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14302" y="4114800"/>
            <a:ext cx="1571898" cy="1143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4303" y="4022725"/>
            <a:ext cx="3296194" cy="920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25189" y="4099334"/>
            <a:ext cx="1446711" cy="196509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497821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Signals go in both direction.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800600" y="4978212"/>
            <a:ext cx="623206" cy="2065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81500" y="5184775"/>
            <a:ext cx="1042306" cy="30162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FSM Using 1 Always Block with 2 Case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Need to use two case statements because output should correspond to the state after clock edge: first case changes the state, second case updates output to match that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a single always block to design an FSM requires you to think carefully about when things happen.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Later in this slide we we will see how to code the same state machine following the style guidelines in the textbook Appendix.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should you use?  You need to be able to read code in </a:t>
            </a:r>
            <a:r>
              <a:rPr lang="en-US" i="1" dirty="0"/>
              <a:t>either</a:t>
            </a:r>
            <a:r>
              <a:rPr lang="en-US" dirty="0"/>
              <a:t> style as you may see either in industry.  If you have a choice, I recommend writing your own code using the style later in this slide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F9727-B85C-A141-8366-5E25BEF7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41202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616571"/>
            <a:ext cx="3352800" cy="111722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  <a:cs typeface="Arial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534400" cy="5867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>
                <a:latin typeface="Arial" charset="0"/>
                <a:ea typeface="ＭＳ Ｐゴシック" charset="-128"/>
                <a:cs typeface="Arial" charset="0"/>
              </a:rPr>
              <a:t>Recall (from Slide Set 6):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900" b="1" dirty="0">
              <a:latin typeface="Arial" charset="0"/>
              <a:ea typeface="ＭＳ Ｐゴシック" charset="-12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900" b="1" dirty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sz="1800" b="1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-128"/>
                <a:cs typeface="Consolas" panose="020B0609020204030204" pitchFamily="49" charset="0"/>
              </a:rPr>
              <a:t>always</a:t>
            </a:r>
            <a:r>
              <a:rPr lang="en-US" altLang="en-US" sz="1800" b="1" dirty="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nsolas" panose="020B0609020204030204" pitchFamily="49" charset="0"/>
                <a:ea typeface="ＭＳ Ｐゴシック" charset="-128"/>
                <a:cs typeface="Consolas" panose="020B0609020204030204" pitchFamily="49" charset="0"/>
              </a:rPr>
              <a:t>@(</a:t>
            </a:r>
            <a:r>
              <a:rPr lang="en-US" altLang="en-US" sz="1800" dirty="0">
                <a:latin typeface="Times" pitchFamily="2" charset="0"/>
                <a:ea typeface="ＭＳ Ｐゴシック" charset="-128"/>
                <a:cs typeface="Consolas" panose="020B0609020204030204" pitchFamily="49" charset="0"/>
              </a:rPr>
              <a:t>&lt;</a:t>
            </a:r>
            <a:r>
              <a:rPr lang="en-US" altLang="en-US" sz="1800" i="1" dirty="0" err="1">
                <a:latin typeface="Times" pitchFamily="2" charset="0"/>
                <a:ea typeface="ＭＳ Ｐゴシック" charset="-128"/>
                <a:cs typeface="Arial" charset="0"/>
              </a:rPr>
              <a:t>sensitivity_list</a:t>
            </a:r>
            <a:r>
              <a:rPr lang="en-US" altLang="en-US" sz="1800" i="1" dirty="0">
                <a:latin typeface="Times" pitchFamily="2" charset="0"/>
                <a:ea typeface="ＭＳ Ｐゴシック" charset="-128"/>
                <a:cs typeface="Arial" charset="0"/>
              </a:rPr>
              <a:t>&gt;</a:t>
            </a:r>
            <a:r>
              <a:rPr lang="en-US" altLang="en-US" sz="1800" b="1" dirty="0">
                <a:solidFill>
                  <a:srgbClr val="0000FF"/>
                </a:solidFill>
                <a:latin typeface="Consolas" panose="020B0609020204030204" pitchFamily="49" charset="0"/>
                <a:ea typeface="ＭＳ Ｐゴシック" charset="-128"/>
                <a:cs typeface="Consolas" panose="020B0609020204030204" pitchFamily="49" charset="0"/>
              </a:rPr>
              <a:t>)</a:t>
            </a:r>
            <a:r>
              <a:rPr lang="en-US" altLang="en-US" sz="1800" b="1" dirty="0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-128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latin typeface="Arial" charset="0"/>
                <a:ea typeface="ＭＳ Ｐゴシック" charset="-128"/>
                <a:cs typeface="Arial" charset="0"/>
              </a:rPr>
              <a:t>		</a:t>
            </a:r>
            <a:r>
              <a:rPr lang="en-US" altLang="en-US" sz="1800" dirty="0">
                <a:latin typeface="Times" pitchFamily="2" charset="0"/>
                <a:ea typeface="ＭＳ Ｐゴシック" charset="-128"/>
                <a:cs typeface="Arial" charset="0"/>
              </a:rPr>
              <a:t>&lt;</a:t>
            </a:r>
            <a:r>
              <a:rPr lang="en-US" altLang="en-US" sz="1800" i="1" dirty="0">
                <a:latin typeface="Times" pitchFamily="2" charset="0"/>
                <a:ea typeface="ＭＳ Ｐゴシック" charset="-128"/>
                <a:cs typeface="Arial" charset="0"/>
              </a:rPr>
              <a:t>sequence of statements in which </a:t>
            </a:r>
            <a:r>
              <a:rPr lang="en-US" altLang="en-US" sz="1800" i="1" u="sng" dirty="0">
                <a:latin typeface="Times" pitchFamily="2" charset="0"/>
                <a:ea typeface="ＭＳ Ｐゴシック" charset="-128"/>
                <a:cs typeface="Arial" charset="0"/>
              </a:rPr>
              <a:t>order matters</a:t>
            </a:r>
            <a:r>
              <a:rPr lang="en-US" altLang="en-US" sz="1800" i="1" dirty="0">
                <a:latin typeface="Times" pitchFamily="2" charset="0"/>
                <a:ea typeface="ＭＳ Ｐゴシック" charset="-128"/>
                <a:cs typeface="Arial" charset="0"/>
              </a:rPr>
              <a:t>&gt;</a:t>
            </a:r>
            <a:endParaRPr lang="en-US" altLang="en-US" sz="1800" dirty="0">
              <a:latin typeface="Times" pitchFamily="2" charset="0"/>
              <a:ea typeface="ＭＳ Ｐゴシック" charset="-128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sz="1800" b="1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-128"/>
                <a:cs typeface="Consolas" panose="020B0609020204030204" pitchFamily="49" charset="0"/>
              </a:rPr>
              <a:t>end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b="1" dirty="0">
              <a:latin typeface="Arial" charset="0"/>
              <a:ea typeface="ＭＳ Ｐゴシック" charset="-12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594" y="2616571"/>
            <a:ext cx="3355406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always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  out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691" y="3962400"/>
            <a:ext cx="539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In class we will complete the waveform for “out” below: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52799" y="1738497"/>
            <a:ext cx="4648201" cy="689057"/>
          </a:xfrm>
          <a:prstGeom prst="wedgeRoundRectCallout">
            <a:avLst>
              <a:gd name="adj1" fmla="val -56480"/>
              <a:gd name="adj2" fmla="val 12380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“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posedge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&lt;expr&gt;” is true only at times when there is a change from 0 to 1 on &lt;expr&gt;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" y="4331731"/>
            <a:ext cx="5864329" cy="23897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6A179-1D41-4B4F-836B-4D8A9B02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305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429" y="1621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 err="1"/>
              <a:t>Testbenches</a:t>
            </a:r>
            <a:r>
              <a:rPr lang="en-US" dirty="0"/>
              <a:t> for State Machines (1)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30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Testing is VERY important for state machines!</a:t>
            </a:r>
          </a:p>
          <a:p>
            <a:r>
              <a:rPr lang="en-US" dirty="0"/>
              <a:t>You will save lots of time in Lab 6 and 7 if you learn how to write really good test benches for state machines.  </a:t>
            </a:r>
          </a:p>
          <a:p>
            <a:r>
              <a:rPr lang="en-US" dirty="0"/>
              <a:t>Testing is very important for lab proficiency test.  </a:t>
            </a:r>
          </a:p>
          <a:p>
            <a:r>
              <a:rPr lang="en-US" dirty="0"/>
              <a:t>Even a single error (one character) is enough to fail proficiency test…. BUT you can find most errors with a good </a:t>
            </a:r>
            <a:r>
              <a:rPr lang="en-US" dirty="0" err="1"/>
              <a:t>testbench</a:t>
            </a:r>
            <a:r>
              <a:rPr lang="en-US" dirty="0"/>
              <a:t> and avoid all others by following style guidelines (next FSM example).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03897-D4A8-F14D-A304-538A99D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48647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429" y="1621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 err="1"/>
              <a:t>Testbenches</a:t>
            </a:r>
            <a:r>
              <a:rPr lang="en-US" dirty="0"/>
              <a:t> for State Machines (2)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31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two initial blocks: one for clock and another for other DUT inputs.</a:t>
            </a:r>
          </a:p>
          <a:p>
            <a:r>
              <a:rPr lang="en-US" dirty="0"/>
              <a:t>Use a “self checking” test bench, which tests for expected present state (not in gate level simulation) and output after each input (and a rising edge of </a:t>
            </a:r>
            <a:r>
              <a:rPr lang="en-US" dirty="0" err="1"/>
              <a:t>clk</a:t>
            </a:r>
            <a:r>
              <a:rPr lang="en-US" dirty="0"/>
              <a:t>).   </a:t>
            </a:r>
          </a:p>
          <a:p>
            <a:r>
              <a:rPr lang="en-US" dirty="0"/>
              <a:t>Test each transition between states that should be in state machine.  Test for transitions that should NOT be in the state machine.  Test outputs.</a:t>
            </a:r>
          </a:p>
          <a:p>
            <a:r>
              <a:rPr lang="en-US" dirty="0"/>
              <a:t>Print out messages using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$display </a:t>
            </a:r>
            <a:r>
              <a:rPr lang="en-US" dirty="0"/>
              <a:t>and use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task</a:t>
            </a:r>
            <a:r>
              <a:rPr lang="en-US" dirty="0"/>
              <a:t>” to avoid repetitive code in you </a:t>
            </a:r>
            <a:r>
              <a:rPr lang="en-US" dirty="0" err="1"/>
              <a:t>testbench</a:t>
            </a:r>
            <a:r>
              <a:rPr lang="en-US" dirty="0"/>
              <a:t>.</a:t>
            </a:r>
          </a:p>
          <a:p>
            <a:r>
              <a:rPr lang="en-US" dirty="0"/>
              <a:t>Record presence of errors using signal (“err”) so can report whether all checks pass at end.</a:t>
            </a:r>
          </a:p>
          <a:p>
            <a:r>
              <a:rPr lang="en-US" dirty="0"/>
              <a:t>Look at results in waveform.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A8315D-A618-5B47-BA9F-13A9F5CA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830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Signal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Verilog allows “hierarchical names” </a:t>
            </a:r>
          </a:p>
          <a:p>
            <a:r>
              <a:rPr lang="en-US" dirty="0"/>
              <a:t>Helps you easily check internal signals of DUT. </a:t>
            </a:r>
          </a:p>
          <a:p>
            <a:r>
              <a:rPr lang="en-US" dirty="0">
                <a:solidFill>
                  <a:srgbClr val="FF0000"/>
                </a:solidFill>
              </a:rPr>
              <a:t>NOT synthesizable.  Use only in testbenches. Does NOT work with gate level simulation.</a:t>
            </a:r>
          </a:p>
          <a:p>
            <a:r>
              <a:rPr lang="en-US" dirty="0"/>
              <a:t>Syntax (full path):</a:t>
            </a:r>
          </a:p>
          <a:p>
            <a:pPr marL="0" indent="0">
              <a:buNone/>
            </a:pPr>
            <a:r>
              <a:rPr lang="en-US" dirty="0"/>
              <a:t>	   </a:t>
            </a:r>
            <a:r>
              <a:rPr lang="en-US" i="1" dirty="0"/>
              <a:t>&lt;</a:t>
            </a:r>
            <a:r>
              <a:rPr lang="en-US" i="1" dirty="0" err="1"/>
              <a:t>top_level_module</a:t>
            </a:r>
            <a:r>
              <a:rPr lang="en-US" i="1" dirty="0"/>
              <a:t>&gt;</a:t>
            </a:r>
            <a:r>
              <a:rPr lang="en-US" dirty="0"/>
              <a:t> { . </a:t>
            </a:r>
            <a:r>
              <a:rPr lang="en-US" i="1" dirty="0"/>
              <a:t>&lt;</a:t>
            </a:r>
            <a:r>
              <a:rPr lang="en-US" i="1" dirty="0" err="1"/>
              <a:t>indentifier</a:t>
            </a:r>
            <a:r>
              <a:rPr lang="en-US" i="1" dirty="0"/>
              <a:t>&gt;</a:t>
            </a:r>
            <a:r>
              <a:rPr lang="en-US" dirty="0"/>
              <a:t> } +</a:t>
            </a:r>
          </a:p>
          <a:p>
            <a:pPr marL="0" indent="0">
              <a:buNone/>
            </a:pPr>
            <a:r>
              <a:rPr lang="en-US" dirty="0"/>
              <a:t>	   Example: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tb.DUT.present_state</a:t>
            </a:r>
            <a:endParaRPr lang="en-US" dirty="0"/>
          </a:p>
          <a:p>
            <a:r>
              <a:rPr lang="en-US" dirty="0"/>
              <a:t>Syntax (relative path): </a:t>
            </a:r>
          </a:p>
          <a:p>
            <a:pPr marL="0" indent="0">
              <a:buNone/>
            </a:pPr>
            <a:r>
              <a:rPr lang="en-US" dirty="0"/>
              <a:t>	   </a:t>
            </a:r>
            <a:r>
              <a:rPr lang="en-US" i="1" dirty="0"/>
              <a:t>&lt;instance label&gt;</a:t>
            </a:r>
            <a:r>
              <a:rPr lang="en-US" dirty="0"/>
              <a:t> { . </a:t>
            </a:r>
            <a:r>
              <a:rPr lang="en-US" i="1" dirty="0"/>
              <a:t>&lt;</a:t>
            </a:r>
            <a:r>
              <a:rPr lang="en-US" i="1" dirty="0" err="1"/>
              <a:t>indentifier</a:t>
            </a:r>
            <a:r>
              <a:rPr lang="en-US" i="1" dirty="0"/>
              <a:t>&gt;</a:t>
            </a:r>
            <a:r>
              <a:rPr lang="en-US" dirty="0"/>
              <a:t> }  +   </a:t>
            </a:r>
          </a:p>
          <a:p>
            <a:pPr marL="0" indent="0">
              <a:buNone/>
            </a:pPr>
            <a:r>
              <a:rPr lang="en-US" dirty="0"/>
              <a:t>        Example: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DUT.present_state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3298-5CC9-304E-9870-1877457B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4305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587F-5690-7F48-BDCF-C8978F74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Testbench: Input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8F90-D0E3-0E4C-8807-CBE85E8E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368" y="3429000"/>
            <a:ext cx="5084744" cy="292919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Goal:  Inputs should test every transition, including self loops, in the state machine.   </a:t>
            </a:r>
          </a:p>
          <a:p>
            <a:r>
              <a:rPr lang="en-US" dirty="0"/>
              <a:t>If number of edges is too many given your time constraints (e.g., during LPT-1) then test as many as you can. </a:t>
            </a:r>
          </a:p>
          <a:p>
            <a:r>
              <a:rPr lang="en-US" b="1" i="1" dirty="0"/>
              <a:t>IMPORTANT: </a:t>
            </a:r>
            <a:r>
              <a:rPr lang="en-US" i="1" dirty="0"/>
              <a:t> Inputs (including reset) should </a:t>
            </a:r>
            <a:r>
              <a:rPr lang="en-US" b="1" i="1" dirty="0"/>
              <a:t>not</a:t>
            </a:r>
            <a:r>
              <a:rPr lang="en-US" i="1" dirty="0"/>
              <a:t> change when there is a rising edge on clk.  (Besides being very confusing to interpret, you may get mismatches between RTL and gate level simulations if you do not ensure this.)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0E967-4761-F74C-AEB8-55AF1F55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7A091A9-F6C3-0D49-A76F-955006168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11886"/>
              </p:ext>
            </p:extLst>
          </p:nvPr>
        </p:nvGraphicFramePr>
        <p:xfrm>
          <a:off x="609600" y="3429000"/>
          <a:ext cx="2715994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4397373-C717-7340-BE27-BE7CFF3A6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715994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5FDCB90-4831-8745-8017-1BD18E64D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0" y="1444838"/>
            <a:ext cx="6769100" cy="16891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B3C28-D6B2-FA4D-8C52-E5698C15A7B8}"/>
              </a:ext>
            </a:extLst>
          </p:cNvPr>
          <p:cNvCxnSpPr>
            <a:cxnSpLocks/>
          </p:cNvCxnSpPr>
          <p:nvPr/>
        </p:nvCxnSpPr>
        <p:spPr>
          <a:xfrm flipV="1">
            <a:off x="408888" y="4114800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31A68F-3B5A-1141-A662-AD5C4030BBE4}"/>
              </a:ext>
            </a:extLst>
          </p:cNvPr>
          <p:cNvSpPr txBox="1"/>
          <p:nvPr/>
        </p:nvSpPr>
        <p:spPr>
          <a:xfrm>
            <a:off x="139657" y="4267200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4211-3DC3-E749-A883-89D95392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43491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40864"/>
            <a:ext cx="8778149" cy="6650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Testbench</a:t>
            </a:r>
            <a:r>
              <a:rPr lang="en-US" dirty="0"/>
              <a:t> for FSM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2667000" y="1066800"/>
            <a:ext cx="1080331" cy="288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7331" y="1156784"/>
            <a:ext cx="53388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signals need to be  declared as “</a:t>
            </a:r>
            <a:r>
              <a:rPr lang="en-US" dirty="0" err="1"/>
              <a:t>reg</a:t>
            </a:r>
            <a:r>
              <a:rPr lang="en-US" dirty="0"/>
              <a:t>” because</a:t>
            </a:r>
          </a:p>
          <a:p>
            <a:r>
              <a:rPr lang="en-US" dirty="0"/>
              <a:t>they will be assigned inside one of the initial blocks.  </a:t>
            </a:r>
          </a:p>
          <a:p>
            <a:endParaRPr lang="en-US" dirty="0"/>
          </a:p>
          <a:p>
            <a:r>
              <a:rPr lang="en-US" dirty="0"/>
              <a:t>We use “err” to  record if an error occurred.  Will initial</a:t>
            </a:r>
          </a:p>
          <a:p>
            <a:r>
              <a:rPr lang="en-US" dirty="0"/>
              <a:t>be zero, then set to one when an error occurs. Note</a:t>
            </a:r>
          </a:p>
          <a:p>
            <a:r>
              <a:rPr lang="en-US" dirty="0"/>
              <a:t>that “err’ is not an input or output of </a:t>
            </a:r>
            <a:r>
              <a:rPr lang="en-US" dirty="0" err="1"/>
              <a:t>dut</a:t>
            </a:r>
            <a:r>
              <a:rPr lang="en-US" dirty="0"/>
              <a:t>.   You can </a:t>
            </a:r>
          </a:p>
          <a:p>
            <a:r>
              <a:rPr lang="en-US" dirty="0"/>
              <a:t>add “err” to waveform viewer to make it easy to find </a:t>
            </a:r>
          </a:p>
          <a:p>
            <a:r>
              <a:rPr lang="en-US" b="1" dirty="0"/>
              <a:t>when</a:t>
            </a:r>
            <a:r>
              <a:rPr lang="en-US" dirty="0"/>
              <a:t> an error occurs.   Can then focus on values of</a:t>
            </a:r>
          </a:p>
          <a:p>
            <a:r>
              <a:rPr lang="en-US" dirty="0"/>
              <a:t>signals at that time.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CEAB45-9AD1-ED45-864C-304D4A0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89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40864"/>
            <a:ext cx="8778149" cy="6650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Testbench</a:t>
            </a:r>
            <a:r>
              <a:rPr lang="en-US" dirty="0"/>
              <a:t> for FSM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971538" y="2145393"/>
            <a:ext cx="457200" cy="16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209800"/>
            <a:ext cx="3544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initial block generates the clock input (</a:t>
            </a:r>
            <a:r>
              <a:rPr lang="en-US" dirty="0" err="1"/>
              <a:t>clk</a:t>
            </a:r>
            <a:r>
              <a:rPr lang="en-US" dirty="0"/>
              <a:t>) to the FSM. NOTE: The first rising edge of </a:t>
            </a:r>
            <a:r>
              <a:rPr lang="en-US" dirty="0" err="1"/>
              <a:t>clk</a:t>
            </a:r>
            <a:r>
              <a:rPr lang="en-US" dirty="0"/>
              <a:t> is at time=5, the second rising edge is at time=15.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1322808" y="1376591"/>
            <a:ext cx="2637558" cy="211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1713" y="1432696"/>
            <a:ext cx="48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we use a wire for outputs of module instantiations.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39DCF-4727-BF44-90E9-ED69FD7F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4495256"/>
            <a:ext cx="6769100" cy="1689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42941-8CCA-D84C-AD4C-1808A39D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1956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AF6C3C-DD06-C44C-BDCB-43B2D753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5245100"/>
            <a:ext cx="6769100" cy="1689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40864"/>
            <a:ext cx="8778149" cy="5736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until after rising edge of clock at time 5, before rising edge at time 15  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Testbench</a:t>
            </a:r>
            <a:r>
              <a:rPr lang="en-US" dirty="0"/>
              <a:t> for FSM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BFB2E-F23D-D442-955C-06C1F339AD3E}"/>
              </a:ext>
            </a:extLst>
          </p:cNvPr>
          <p:cNvSpPr/>
          <p:nvPr/>
        </p:nvSpPr>
        <p:spPr>
          <a:xfrm>
            <a:off x="228599" y="740864"/>
            <a:ext cx="2642825" cy="30691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5FC603-94EE-5B49-9EC1-F9754258FC78}"/>
              </a:ext>
            </a:extLst>
          </p:cNvPr>
          <p:cNvCxnSpPr>
            <a:cxnSpLocks/>
          </p:cNvCxnSpPr>
          <p:nvPr/>
        </p:nvCxnSpPr>
        <p:spPr>
          <a:xfrm flipH="1">
            <a:off x="1621271" y="3842549"/>
            <a:ext cx="2567694" cy="878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F9B7AE-D391-634A-B6A5-877B8BD0E619}"/>
              </a:ext>
            </a:extLst>
          </p:cNvPr>
          <p:cNvSpPr txBox="1"/>
          <p:nvPr/>
        </p:nvSpPr>
        <p:spPr>
          <a:xfrm>
            <a:off x="4280312" y="3687382"/>
            <a:ext cx="48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“err” to zero.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BB7A4B-6839-704E-B120-15ADE7BE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2472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40864"/>
            <a:ext cx="8778149" cy="6650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until after rising edge of clock at time 5, before rising edge at time 15 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whether in expected state (you should also look at waveforms)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state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Testbench</a:t>
            </a:r>
            <a:r>
              <a:rPr lang="en-US" dirty="0"/>
              <a:t> for FSM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BFB2E-F23D-D442-955C-06C1F339AD3E}"/>
              </a:ext>
            </a:extLst>
          </p:cNvPr>
          <p:cNvSpPr/>
          <p:nvPr/>
        </p:nvSpPr>
        <p:spPr>
          <a:xfrm>
            <a:off x="228599" y="740864"/>
            <a:ext cx="8392886" cy="436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9F3FE5-90E3-D549-8347-8775AE7D118E}"/>
              </a:ext>
            </a:extLst>
          </p:cNvPr>
          <p:cNvGrpSpPr>
            <a:grpSpLocks noChangeAspect="1"/>
          </p:cNvGrpSpPr>
          <p:nvPr/>
        </p:nvGrpSpPr>
        <p:grpSpPr>
          <a:xfrm>
            <a:off x="4617673" y="821758"/>
            <a:ext cx="2230154" cy="1856899"/>
            <a:chOff x="5393209" y="656975"/>
            <a:chExt cx="3185934" cy="2652713"/>
          </a:xfrm>
        </p:grpSpPr>
        <p:graphicFrame>
          <p:nvGraphicFramePr>
            <p:cNvPr id="20" name="Object 2">
              <a:extLst>
                <a:ext uri="{FF2B5EF4-FFF2-40B4-BE49-F238E27FC236}">
                  <a16:creationId xmlns:a16="http://schemas.microsoft.com/office/drawing/2014/main" id="{E5629FBD-909E-914E-9D8E-6CB60A55EC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287686"/>
                </p:ext>
              </p:extLst>
            </p:nvPr>
          </p:nvGraphicFramePr>
          <p:xfrm>
            <a:off x="5863149" y="656975"/>
            <a:ext cx="2715994" cy="265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3114720" imgH="3041280" progId="Visio.Drawing.5">
                    <p:embed/>
                  </p:oleObj>
                </mc:Choice>
                <mc:Fallback>
                  <p:oleObj name="VISIO" r:id="rId3" imgW="3114720" imgH="3041280" progId="Visio.Drawing.5">
                    <p:embed/>
                    <p:pic>
                      <p:nvPicPr>
                        <p:cNvPr id="20" name="Object 2">
                          <a:extLst>
                            <a:ext uri="{FF2B5EF4-FFF2-40B4-BE49-F238E27FC236}">
                              <a16:creationId xmlns:a16="http://schemas.microsoft.com/office/drawing/2014/main" id="{E5629FBD-909E-914E-9D8E-6CB60A55EC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3149" y="656975"/>
                          <a:ext cx="2715994" cy="265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86AAEB-74AA-3A45-822E-88BE84CC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2440" y="1342775"/>
              <a:ext cx="429312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CF938A-68D2-2D46-BE2B-263F032E183D}"/>
                </a:ext>
              </a:extLst>
            </p:cNvPr>
            <p:cNvSpPr txBox="1"/>
            <p:nvPr/>
          </p:nvSpPr>
          <p:spPr>
            <a:xfrm>
              <a:off x="5393209" y="1495175"/>
              <a:ext cx="715397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reset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4D48F8F-19BF-964E-976A-70E56420D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337" y="3048000"/>
            <a:ext cx="6769100" cy="1689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632FAC-A636-534A-9FD4-F9AB6DD1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6143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40864"/>
            <a:ext cx="8778149" cy="6650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until after rising edge of clock at time 5, before rising edge at time 15 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whether in expected state (you should also look at waveforms)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state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… continued on next slide...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392886" cy="11430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Testbench</a:t>
            </a:r>
            <a:r>
              <a:rPr lang="en-US" dirty="0"/>
              <a:t> for FSM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38</a:t>
            </a:fld>
            <a:endParaRPr lang="en-US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98AFC01D-E158-444C-8F95-88AFA690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592682"/>
            <a:ext cx="3171497" cy="2750718"/>
          </a:xfrm>
          <a:prstGeom prst="wedgeRoundRectCallout">
            <a:avLst>
              <a:gd name="adj1" fmla="val -102070"/>
              <a:gd name="adj2" fmla="val 8642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!==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b  </a:t>
            </a:r>
            <a:r>
              <a:rPr lang="en-US" sz="1600" i="1" dirty="0"/>
              <a:t>treats </a:t>
            </a:r>
            <a:r>
              <a:rPr lang="en-US" sz="1600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i="1" dirty="0"/>
              <a:t> and </a:t>
            </a:r>
            <a:r>
              <a:rPr lang="en-US" sz="1600" i="1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600" i="1" dirty="0"/>
              <a:t> as having four possible values: </a:t>
            </a:r>
          </a:p>
          <a:p>
            <a:pPr>
              <a:spcBef>
                <a:spcPct val="0"/>
              </a:spcBef>
            </a:pPr>
            <a:r>
              <a:rPr lang="en-US" sz="1600" i="1" dirty="0"/>
              <a:t>0, 1, x and z.  </a:t>
            </a:r>
          </a:p>
          <a:p>
            <a:pPr>
              <a:spcBef>
                <a:spcPct val="0"/>
              </a:spcBef>
            </a:pP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1600" i="1" dirty="0"/>
              <a:t>What’s wrong with “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600" i="1" dirty="0"/>
              <a:t>”?   If a or b is x (unknown) or z (high impedance) then result of  “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600" i="1" dirty="0"/>
              <a:t>” is x (unknown).  Unknown x is treated as false by “if” (so we don’t catch the error).</a:t>
            </a:r>
          </a:p>
          <a:p>
            <a:pPr>
              <a:spcBef>
                <a:spcPct val="0"/>
              </a:spcBef>
            </a:pP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96CB4C-BF7A-5A45-BAB5-DA63E9D159AE}"/>
              </a:ext>
            </a:extLst>
          </p:cNvPr>
          <p:cNvCxnSpPr>
            <a:cxnSpLocks/>
          </p:cNvCxnSpPr>
          <p:nvPr/>
        </p:nvCxnSpPr>
        <p:spPr>
          <a:xfrm flipH="1" flipV="1">
            <a:off x="2004306" y="6172200"/>
            <a:ext cx="1719445" cy="18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14CFE6-7578-6846-B7FF-6A48D7215C45}"/>
              </a:ext>
            </a:extLst>
          </p:cNvPr>
          <p:cNvSpPr txBox="1"/>
          <p:nvPr/>
        </p:nvSpPr>
        <p:spPr>
          <a:xfrm>
            <a:off x="3723751" y="6213956"/>
            <a:ext cx="48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Set “err” to one to record that error occurred.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41DBF9-E00B-394F-961C-D35B81CF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836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05800" cy="62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also check whether output is correct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39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B176A3-0249-AA4B-9E3E-48EE891FFB88}"/>
              </a:ext>
            </a:extLst>
          </p:cNvPr>
          <p:cNvGrpSpPr>
            <a:grpSpLocks noChangeAspect="1"/>
          </p:cNvGrpSpPr>
          <p:nvPr/>
        </p:nvGrpSpPr>
        <p:grpSpPr>
          <a:xfrm>
            <a:off x="2819400" y="2133600"/>
            <a:ext cx="3122214" cy="2599659"/>
            <a:chOff x="5393209" y="656975"/>
            <a:chExt cx="3185932" cy="2652713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C64CB1FB-C8D6-D844-81D2-049D1E0491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1597094"/>
                </p:ext>
              </p:extLst>
            </p:nvPr>
          </p:nvGraphicFramePr>
          <p:xfrm>
            <a:off x="5863147" y="656975"/>
            <a:ext cx="2715994" cy="265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3114720" imgH="3041280" progId="Visio.Drawing.5">
                    <p:embed/>
                  </p:oleObj>
                </mc:Choice>
                <mc:Fallback>
                  <p:oleObj name="VISIO" r:id="rId3" imgW="3114720" imgH="3041280" progId="Visio.Drawing.5">
                    <p:embed/>
                    <p:pic>
                      <p:nvPicPr>
                        <p:cNvPr id="20" name="Object 2">
                          <a:extLst>
                            <a:ext uri="{FF2B5EF4-FFF2-40B4-BE49-F238E27FC236}">
                              <a16:creationId xmlns:a16="http://schemas.microsoft.com/office/drawing/2014/main" id="{E5629FBD-909E-914E-9D8E-6CB60A55EC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3147" y="656975"/>
                          <a:ext cx="2715994" cy="265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50E6E9B-98BB-4843-BC65-BA529D574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2440" y="1342775"/>
              <a:ext cx="429312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69E19D-4153-6644-B362-937AA5AFDD65}"/>
                </a:ext>
              </a:extLst>
            </p:cNvPr>
            <p:cNvSpPr txBox="1"/>
            <p:nvPr/>
          </p:nvSpPr>
          <p:spPr>
            <a:xfrm>
              <a:off x="5393209" y="1495175"/>
              <a:ext cx="619675" cy="345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reset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E193FB5-D411-6C41-BA73-2C5ED0109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2" y="5029200"/>
            <a:ext cx="6769100" cy="1689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147E3-B30C-BC40-98E4-98F9A0BF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8348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09600" y="2286000"/>
            <a:ext cx="7924800" cy="213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>
                <a:cs typeface="Arial" charset="0"/>
              </a:rPr>
              <a:t>Warning:  </a:t>
            </a:r>
            <a:r>
              <a:rPr lang="en-US" altLang="en-US" dirty="0">
                <a:cs typeface="Arial" charset="0"/>
              </a:rPr>
              <a:t>When you are writing Verilog you are describing hardware behavior.  The “description” in an always block will have little resemblance to the actual hardware implementation.  </a:t>
            </a:r>
            <a:r>
              <a:rPr lang="en-US" altLang="en-US" b="1" i="1" dirty="0">
                <a:cs typeface="Arial" charset="0"/>
              </a:rPr>
              <a:t>However, provided you follow the synthesis rules your hardware will implement the same behavior.</a:t>
            </a:r>
          </a:p>
          <a:p>
            <a:endParaRPr lang="en-US" altLang="en-US" b="1" i="1" dirty="0">
              <a:cs typeface="Arial" charset="0"/>
            </a:endParaRPr>
          </a:p>
          <a:p>
            <a:r>
              <a:rPr lang="en-US" altLang="en-US" i="1" dirty="0">
                <a:cs typeface="Arial" charset="0"/>
              </a:rPr>
              <a:t>In Slide Set #6 we learned the synthesis rule for combinational logic; in this slide set we add a rule for describing synchronous sequential logic.</a:t>
            </a:r>
            <a:endParaRPr lang="en-US" alt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latin typeface="Arial" charset="0"/>
                <a:ea typeface="ＭＳ Ｐゴシック" charset="-128"/>
                <a:cs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8E00-80DD-2147-9602-1B9AC9547B01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52570-FAB0-6642-91CC-FA38CE61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21414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05800" cy="62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also check whether output is correct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remember to de-assert reset (otherwise get stuck in Sa)</a:t>
            </a:r>
            <a:endParaRPr lang="en-US" sz="125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250" b="1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F48DF-8E11-6E4B-9FE1-C97F8836F92C}"/>
              </a:ext>
            </a:extLst>
          </p:cNvPr>
          <p:cNvSpPr/>
          <p:nvPr/>
        </p:nvSpPr>
        <p:spPr>
          <a:xfrm>
            <a:off x="228599" y="191589"/>
            <a:ext cx="8392886" cy="15610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739BF-DC9F-E247-B918-2A2C2761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416301"/>
            <a:ext cx="6769100" cy="1689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6C02E-E8F4-304A-9B0F-C45F74C4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412132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05800" cy="62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also check whether output is correct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remember to de-assert reset (otherwise get stuck in Sa)</a:t>
            </a:r>
            <a:endParaRPr lang="en-US" sz="125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"checking Sa-&gt;Sa"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when in Sa should stay in state Sa if input is 0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for rising edge of clock before checking states and output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state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1250" b="1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50" b="1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4397373-C717-7340-BE27-BE7CFF3A6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49117"/>
              </p:ext>
            </p:extLst>
          </p:nvPr>
        </p:nvGraphicFramePr>
        <p:xfrm>
          <a:off x="6781800" y="3214687"/>
          <a:ext cx="2180304" cy="212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14720" imgH="3041280" progId="Visio.Drawing.5">
                  <p:embed/>
                </p:oleObj>
              </mc:Choice>
              <mc:Fallback>
                <p:oleObj name="VISIO" r:id="rId3" imgW="3114720" imgH="3041280" progId="Visio.Drawing.5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4397373-C717-7340-BE27-BE7CFF3A6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214687"/>
                        <a:ext cx="2180304" cy="2128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6F48DF-8E11-6E4B-9FE1-C97F8836F92C}"/>
              </a:ext>
            </a:extLst>
          </p:cNvPr>
          <p:cNvSpPr/>
          <p:nvPr/>
        </p:nvSpPr>
        <p:spPr>
          <a:xfrm>
            <a:off x="228599" y="191589"/>
            <a:ext cx="8392886" cy="20182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037086-8138-464B-832F-CE6A928AC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9563"/>
            <a:ext cx="6769100" cy="1689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C4EF6-1331-6A48-BD80-25C23F7B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633096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05800" cy="62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also check whether output is correct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remember to de-assert reset (otherwise get stuck in Sa)</a:t>
            </a:r>
            <a:endParaRPr lang="en-US" sz="125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"checking Sa-&gt;Sa"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when in Sa should stay in state Sa if input is 0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wait for rising edge of clock before checking states and output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state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1250" b="1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50" b="1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other inputs + state and output checks ...</a:t>
            </a:r>
          </a:p>
          <a:p>
            <a:pPr marL="0" indent="0">
              <a:buNone/>
            </a:pPr>
            <a:endParaRPr lang="en-US" sz="1250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~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"PASSED"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$stop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14F4B-837C-C842-BF90-DEEC2FEC8314}"/>
              </a:ext>
            </a:extLst>
          </p:cNvPr>
          <p:cNvSpPr/>
          <p:nvPr/>
        </p:nvSpPr>
        <p:spPr>
          <a:xfrm>
            <a:off x="228599" y="191589"/>
            <a:ext cx="8392886" cy="50662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907A52C1-BC36-654E-864B-142BA0A8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451" y="5513742"/>
            <a:ext cx="2804949" cy="787544"/>
          </a:xfrm>
          <a:prstGeom prst="wedgeRoundRectCallout">
            <a:avLst>
              <a:gd name="adj1" fmla="val -102070"/>
              <a:gd name="adj2" fmla="val 2862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>
                <a:cs typeface="Consolas" panose="020B0609020204030204" pitchFamily="49" charset="0"/>
              </a:rPr>
              <a:t>Print a message at end so you know all the tests completed.</a:t>
            </a:r>
            <a:endParaRPr lang="en-US" sz="1600" i="1" dirty="0"/>
          </a:p>
          <a:p>
            <a:pPr>
              <a:spcBef>
                <a:spcPct val="0"/>
              </a:spcBef>
            </a:pP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311B8F-E676-7349-AA31-67522B1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9569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“task” (</a:t>
            </a:r>
            <a:r>
              <a:rPr lang="en-US" dirty="0" err="1"/>
              <a:t>testbench</a:t>
            </a:r>
            <a:r>
              <a:rPr lang="en-US" dirty="0"/>
              <a:t>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Verilog has syntax construct called a “task”.  Similar to a function but can include time delay.  Can be helpful for repetitive checking code.  Declared </a:t>
            </a:r>
            <a:r>
              <a:rPr lang="en-US" i="1" dirty="0"/>
              <a:t>inside</a:t>
            </a:r>
            <a:r>
              <a:rPr lang="en-US" dirty="0"/>
              <a:t> module where used.  </a:t>
            </a:r>
            <a:r>
              <a:rPr lang="en-US" dirty="0">
                <a:solidFill>
                  <a:srgbClr val="FF0000"/>
                </a:solidFill>
              </a:rPr>
              <a:t>Use ONLY in your </a:t>
            </a:r>
            <a:r>
              <a:rPr lang="en-US" dirty="0" err="1">
                <a:solidFill>
                  <a:srgbClr val="FF0000"/>
                </a:solidFill>
              </a:rPr>
              <a:t>testbench</a:t>
            </a:r>
            <a:r>
              <a:rPr lang="en-US" dirty="0">
                <a:solidFill>
                  <a:srgbClr val="FF0000"/>
                </a:solidFill>
              </a:rPr>
              <a:t> code.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task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i="1" dirty="0">
                <a:latin typeface="Times" pitchFamily="2" charset="0"/>
                <a:ea typeface="Consolas" charset="0"/>
                <a:cs typeface="Consolas" charset="0"/>
              </a:rPr>
              <a:t>&lt;</a:t>
            </a:r>
            <a:r>
              <a:rPr lang="en-US" i="1" dirty="0" err="1">
                <a:latin typeface="Times" pitchFamily="2" charset="0"/>
                <a:ea typeface="Consolas" charset="0"/>
                <a:cs typeface="Consolas" charset="0"/>
              </a:rPr>
              <a:t>identifer</a:t>
            </a:r>
            <a:r>
              <a:rPr lang="en-US" i="1" dirty="0">
                <a:latin typeface="Times" pitchFamily="2" charset="0"/>
                <a:ea typeface="Consolas" charset="0"/>
                <a:cs typeface="Consolas" charset="0"/>
              </a:rPr>
              <a:t>&gt;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Times" pitchFamily="2" charset="0"/>
                <a:ea typeface="Consolas" charset="0"/>
                <a:cs typeface="Consolas" charset="0"/>
              </a:rPr>
              <a:t>{ &lt;input or output declaration&gt; }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457200" lvl="1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Times" pitchFamily="2" charset="0"/>
                <a:ea typeface="Consolas" charset="0"/>
                <a:cs typeface="Consolas" charset="0"/>
              </a:rPr>
              <a:t>{ &lt;Verilog statement&gt; }+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endtask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448F8-8321-8B4D-A3A5-E26F9F2A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279895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86" y="740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Self-checking </a:t>
            </a:r>
            <a:r>
              <a:rPr lang="en-US" dirty="0" err="1"/>
              <a:t>Testbench</a:t>
            </a:r>
            <a:r>
              <a:rPr lang="en-US" dirty="0"/>
              <a:t> using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7620000" cy="665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FSM2_tb2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in, 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FSM2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dut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declare a task for checking state and outputs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task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my_checker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`SW-1:0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expected_state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`SW-1:0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expected_output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;       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sz="125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FSM2_tb2.dut.present_state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state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FSM2_tb2.dut.present_state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!==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expected_output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"ERROR ** output is %b, expected %b"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expected_output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endtask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… continued on next slide...</a:t>
            </a:r>
          </a:p>
          <a:p>
            <a:pPr marL="0" indent="0">
              <a:buNone/>
            </a:pP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E047D-3C47-CD49-8E0B-23BD49BC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78322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249736"/>
            <a:ext cx="8778149" cy="66505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sz="1250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my_checker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remember to de-assert reset 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i="1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125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"checking Sa-&gt;Sa"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my_checker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"checking Sa-&gt;Sb"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my_checker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i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"checking Sb-&gt;Sb"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#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my_checker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25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5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i="1" dirty="0">
                <a:latin typeface="Consolas" panose="020B0609020204030204" pitchFamily="49" charset="0"/>
                <a:cs typeface="Consolas" panose="020B0609020204030204" pitchFamily="49" charset="0"/>
              </a:rPr>
              <a:t>    //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… checks for other state transitions ...</a:t>
            </a:r>
            <a:endParaRPr lang="en-US" sz="12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~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4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"PASSED"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$display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"FAILED"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$stop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1286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79463"/>
              </p:ext>
            </p:extLst>
          </p:nvPr>
        </p:nvGraphicFramePr>
        <p:xfrm>
          <a:off x="5638800" y="373062"/>
          <a:ext cx="2715994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14720" imgH="3041280" progId="Visio.Drawing.5">
                  <p:embed/>
                </p:oleObj>
              </mc:Choice>
              <mc:Fallback>
                <p:oleObj name="VISIO" r:id="rId3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062"/>
                        <a:ext cx="2715994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86975" y="4317614"/>
            <a:ext cx="1867819" cy="147732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# checking Sa-&gt;Sa</a:t>
            </a:r>
          </a:p>
          <a:p>
            <a:r>
              <a:rPr lang="en-US" dirty="0"/>
              <a:t># checking Sa-&gt;Sb</a:t>
            </a:r>
          </a:p>
          <a:p>
            <a:r>
              <a:rPr lang="en-US" dirty="0"/>
              <a:t># checking Sb-&gt;Sb</a:t>
            </a:r>
          </a:p>
          <a:p>
            <a:r>
              <a:rPr lang="en-US" dirty="0"/>
              <a:t># PASSED</a:t>
            </a:r>
          </a:p>
          <a:p>
            <a:r>
              <a:rPr lang="en-US" dirty="0"/>
              <a:t># ** Note: $stop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50F132-0604-1940-9BDA-FDB87C649A05}"/>
              </a:ext>
            </a:extLst>
          </p:cNvPr>
          <p:cNvCxnSpPr>
            <a:cxnSpLocks/>
          </p:cNvCxnSpPr>
          <p:nvPr/>
        </p:nvCxnSpPr>
        <p:spPr>
          <a:xfrm flipV="1">
            <a:off x="5424144" y="1066800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025E6C-4DB2-3A46-9F57-80E9C2474392}"/>
              </a:ext>
            </a:extLst>
          </p:cNvPr>
          <p:cNvSpPr txBox="1"/>
          <p:nvPr/>
        </p:nvSpPr>
        <p:spPr>
          <a:xfrm>
            <a:off x="5154913" y="1219200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425BF-BEE3-1B45-BA53-0984E09D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874643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429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Less Error Prone Coding Style for FSMs</a:t>
            </a:r>
            <a:br>
              <a:rPr lang="en-US" sz="4000" dirty="0"/>
            </a:br>
            <a:br>
              <a:rPr lang="en-US" sz="4000" dirty="0"/>
            </a:br>
            <a:r>
              <a:rPr lang="en-US" sz="3600" i="1" dirty="0">
                <a:solidFill>
                  <a:srgbClr val="0000FF"/>
                </a:solidFill>
              </a:rPr>
              <a:t>Use the following style for your state machines in Lab 6 and 7.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A19DA-32A8-6748-8B80-2D096DF6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955808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70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§14.4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Finite State Machine: Implementation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1905000"/>
            <a:ext cx="526741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271442"/>
            <a:ext cx="662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Question: How do we get “state” to the reset state?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24600" y="2971800"/>
            <a:ext cx="228600" cy="22098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C13EB-991D-5C43-BE67-23DAC6C0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6903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State Machine with </a:t>
            </a:r>
            <a:br>
              <a:rPr lang="en-US" dirty="0"/>
            </a:br>
            <a:r>
              <a:rPr lang="en-US" dirty="0"/>
              <a:t>“Synchronous” Reset: 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924077" cy="2667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43600" y="2514600"/>
            <a:ext cx="1295400" cy="12954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648" y="5423842"/>
            <a:ext cx="737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Question: How do we describe n-bit D-flip-flop in Verilog?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8AFFF-49C0-ED42-9FAC-EA8AAD2D630D}"/>
              </a:ext>
            </a:extLst>
          </p:cNvPr>
          <p:cNvSpPr txBox="1"/>
          <p:nvPr/>
        </p:nvSpPr>
        <p:spPr>
          <a:xfrm>
            <a:off x="3200400" y="2590800"/>
            <a:ext cx="468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`Sa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63C47-73A2-D24A-902E-969CD30C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4003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Verilog for n-bit D Flip Flop (“Register”)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996" y="1431344"/>
            <a:ext cx="6664004" cy="361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//---------------------------------------------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 define flip-flop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//---------------------------------------------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vDFF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in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</a:rPr>
              <a:t> out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 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parameter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n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</a:rPr>
              <a:t> 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i="1" dirty="0">
                <a:solidFill>
                  <a:srgbClr val="008000"/>
                </a:solidFill>
                <a:latin typeface="Courier New" pitchFamily="49" charset="0"/>
              </a:rPr>
              <a:t>// width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clk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out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reg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-</a:t>
            </a:r>
            <a:r>
              <a:rPr lang="en-US" dirty="0"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 out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  out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endmodule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</a:p>
          <a:p>
            <a:endParaRPr lang="en-US" dirty="0"/>
          </a:p>
        </p:txBody>
      </p: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5504635" y="3029063"/>
            <a:ext cx="3557588" cy="1711325"/>
            <a:chOff x="3055" y="2266"/>
            <a:chExt cx="2241" cy="1078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3055" y="2266"/>
              <a:ext cx="1974" cy="1078"/>
              <a:chOff x="2808" y="2236"/>
              <a:chExt cx="1974" cy="1078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443" y="2236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485" y="255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D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3977" y="255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Q</a:t>
                </a: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768" y="2898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 b="0" dirty="0"/>
                  <a:t>^</a:t>
                </a: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2808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4147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 flipH="1">
                <a:off x="3065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H="1">
                <a:off x="4414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3087" y="2367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 dirty="0"/>
                  <a:t>n</a:t>
                </a: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4475" y="2371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 dirty="0"/>
                  <a:t>n</a:t>
                </a: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3838" y="3064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 flipH="1">
                <a:off x="3142" y="3304"/>
                <a:ext cx="6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580" y="3142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clk</a:t>
              </a: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3105" y="2447"/>
              <a:ext cx="1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/>
                <a:t>in</a:t>
              </a: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4987" y="2457"/>
              <a:ext cx="3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/>
                <a:t>out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0C247-0B20-604A-A513-A2B40B9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012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53000" y="3505200"/>
            <a:ext cx="3557588" cy="1711325"/>
            <a:chOff x="3055" y="2266"/>
            <a:chExt cx="2241" cy="107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055" y="2266"/>
              <a:ext cx="1974" cy="1078"/>
              <a:chOff x="2808" y="2236"/>
              <a:chExt cx="1974" cy="1078"/>
            </a:xfrm>
          </p:grpSpPr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3443" y="2236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3485" y="255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D</a:t>
                </a:r>
              </a:p>
            </p:txBody>
          </p: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3977" y="255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Q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3768" y="2898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 b="0" dirty="0"/>
                  <a:t>^</a:t>
                </a: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2808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4147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8" name="Text Box 21"/>
              <p:cNvSpPr txBox="1">
                <a:spLocks noChangeArrowheads="1"/>
              </p:cNvSpPr>
              <p:nvPr/>
            </p:nvSpPr>
            <p:spPr bwMode="auto">
              <a:xfrm>
                <a:off x="3132" y="2367"/>
                <a:ext cx="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b="0" dirty="0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3838" y="3064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3142" y="3304"/>
                <a:ext cx="6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580" y="3142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clk</a:t>
              </a: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105" y="2447"/>
              <a:ext cx="1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/>
                <a:t>in</a:t>
              </a: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4987" y="2457"/>
              <a:ext cx="3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/>
                <a:t>out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4594" y="2616571"/>
            <a:ext cx="3768980" cy="11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Courier New" pitchFamily="49" charset="0"/>
              </a:rPr>
              <a:t>    out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 Flip-flop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B769A-86FE-BC49-96E0-1334AEA6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685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429000"/>
            <a:ext cx="8458200" cy="16241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6"/>
            <a:ext cx="8229600" cy="1143000"/>
          </a:xfrm>
        </p:spPr>
        <p:txBody>
          <a:bodyPr/>
          <a:lstStyle/>
          <a:p>
            <a:r>
              <a:rPr lang="en-US" dirty="0"/>
              <a:t>Verilog for Mux and DFF: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29026"/>
            <a:ext cx="8229600" cy="297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STATE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reset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317937" cy="2455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88D6D-4024-1946-940A-D8714DEE7A80}"/>
              </a:ext>
            </a:extLst>
          </p:cNvPr>
          <p:cNvSpPr txBox="1"/>
          <p:nvPr/>
        </p:nvSpPr>
        <p:spPr>
          <a:xfrm>
            <a:off x="7503366" y="1312424"/>
            <a:ext cx="16248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present_state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0B874-3A50-D841-AAD8-58AF3555CDFD}"/>
              </a:ext>
            </a:extLst>
          </p:cNvPr>
          <p:cNvSpPr txBox="1"/>
          <p:nvPr/>
        </p:nvSpPr>
        <p:spPr>
          <a:xfrm>
            <a:off x="685800" y="1156285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          `Sa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0653D8-FDAD-AA47-ABD4-39A5396F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6330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FSM2Good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SW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Sa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Sb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logic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next state and output logic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{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1’bx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}}, 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1'bx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4800"/>
            <a:ext cx="4747939" cy="182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3696B-CA69-E844-BE11-2AEFA0532DF9}"/>
              </a:ext>
            </a:extLst>
          </p:cNvPr>
          <p:cNvSpPr txBox="1"/>
          <p:nvPr/>
        </p:nvSpPr>
        <p:spPr>
          <a:xfrm>
            <a:off x="7698768" y="317500"/>
            <a:ext cx="910827" cy="172355"/>
          </a:xfrm>
          <a:prstGeom prst="rect">
            <a:avLst/>
          </a:prstGeom>
          <a:noFill/>
        </p:spPr>
        <p:txBody>
          <a:bodyPr wrap="none" tIns="9144" bIns="9144" rtlCol="0">
            <a:spAutoFit/>
          </a:bodyPr>
          <a:lstStyle/>
          <a:p>
            <a:r>
              <a:rPr lang="en-US" sz="1000" dirty="0" err="1"/>
              <a:t>present_state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CCCD2-3E24-8A41-8436-9B00910E3720}"/>
              </a:ext>
            </a:extLst>
          </p:cNvPr>
          <p:cNvSpPr/>
          <p:nvPr/>
        </p:nvSpPr>
        <p:spPr>
          <a:xfrm>
            <a:off x="8304795" y="57059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6252D-9F8A-CE45-A97E-F5C1A2AB8F41}"/>
              </a:ext>
            </a:extLst>
          </p:cNvPr>
          <p:cNvSpPr txBox="1"/>
          <p:nvPr/>
        </p:nvSpPr>
        <p:spPr>
          <a:xfrm>
            <a:off x="5486400" y="530424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`Sa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5F0A5-DA12-0B44-B933-25C643CD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88C40-033A-984B-B0E5-CCE90726366A}"/>
              </a:ext>
            </a:extLst>
          </p:cNvPr>
          <p:cNvSpPr/>
          <p:nvPr/>
        </p:nvSpPr>
        <p:spPr>
          <a:xfrm>
            <a:off x="457200" y="4267200"/>
            <a:ext cx="58674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47115B9-01EE-3546-B830-77E406CE2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02376"/>
              </p:ext>
            </p:extLst>
          </p:nvPr>
        </p:nvGraphicFramePr>
        <p:xfrm>
          <a:off x="6506496" y="2615191"/>
          <a:ext cx="2180304" cy="212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14720" imgH="3041280" progId="Visio.Drawing.5">
                  <p:embed/>
                </p:oleObj>
              </mc:Choice>
              <mc:Fallback>
                <p:oleObj name="VISIO" r:id="rId3" imgW="3114720" imgH="3041280" progId="Visio.Drawing.5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496" y="2615191"/>
                        <a:ext cx="2180304" cy="2128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74FCF9-8F13-534D-ABE0-F177493C09FC}"/>
              </a:ext>
            </a:extLst>
          </p:cNvPr>
          <p:cNvCxnSpPr>
            <a:cxnSpLocks/>
          </p:cNvCxnSpPr>
          <p:nvPr/>
        </p:nvCxnSpPr>
        <p:spPr>
          <a:xfrm flipV="1">
            <a:off x="6291840" y="3154780"/>
            <a:ext cx="429312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9AD6EE-5072-324B-A8F9-06C09E134530}"/>
              </a:ext>
            </a:extLst>
          </p:cNvPr>
          <p:cNvSpPr txBox="1"/>
          <p:nvPr/>
        </p:nvSpPr>
        <p:spPr>
          <a:xfrm>
            <a:off x="6022609" y="3307180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3311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12841"/>
              </p:ext>
            </p:extLst>
          </p:nvPr>
        </p:nvGraphicFramePr>
        <p:xfrm>
          <a:off x="0" y="49977"/>
          <a:ext cx="2989799" cy="292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4720" imgH="3041280" progId="Visio.Drawing.5">
                  <p:embed/>
                </p:oleObj>
              </mc:Choice>
              <mc:Fallback>
                <p:oleObj name="VISIO" r:id="rId2" imgW="3114720" imgH="30412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977"/>
                        <a:ext cx="2989799" cy="292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830" y="3213632"/>
            <a:ext cx="5416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case statements in one always block: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2100173"/>
            <a:ext cx="3048000" cy="132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`define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Sa </a:t>
            </a:r>
            <a:r>
              <a:rPr lang="en-US" sz="140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</a:p>
          <a:p>
            <a:pPr marL="0" indent="0">
              <a:buFont typeface="Arial"/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`define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Sb </a:t>
            </a:r>
            <a:r>
              <a:rPr lang="en-US" sz="140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</a:p>
          <a:p>
            <a:pPr marL="0" indent="0">
              <a:buFont typeface="Arial"/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`define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Sc </a:t>
            </a:r>
            <a:r>
              <a:rPr lang="en-US" sz="140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</a:p>
          <a:p>
            <a:pPr marL="0" indent="0">
              <a:buFont typeface="Arial"/>
              <a:buNone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`define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Sd </a:t>
            </a:r>
            <a:r>
              <a:rPr lang="en-US" sz="140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 </a:t>
            </a:r>
            <a:endParaRPr lang="en-US" sz="1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118" y="5024735"/>
            <a:ext cx="41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FSM code using style guidelines: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258"/>
            <a:ext cx="9144000" cy="1205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469"/>
            <a:ext cx="9144000" cy="13975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68571-6A70-524A-A08F-113D3E46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9526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9656"/>
            <a:ext cx="7010400" cy="23285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230" y="235674"/>
            <a:ext cx="542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case statements in one always block: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118" y="3618751"/>
            <a:ext cx="426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FSM code using style guidelines: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842C0-F055-2145-93B4-71D262C4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2" y="751026"/>
            <a:ext cx="7861300" cy="26289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8CB6B-D5F4-A94A-B096-D8B60E4B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8357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7391-03AC-E0CA-7272-97A4C570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States in </a:t>
            </a:r>
            <a:r>
              <a:rPr lang="en-US" dirty="0" err="1"/>
              <a:t>ModelSim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027F1-C80E-1FD1-17CD-305B2FDE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default states show up in </a:t>
            </a:r>
            <a:r>
              <a:rPr lang="en-US" sz="2400" dirty="0" err="1"/>
              <a:t>ModelSim</a:t>
            </a:r>
            <a:r>
              <a:rPr lang="en-US" sz="2400" dirty="0"/>
              <a:t> waveform in their binary encoding.</a:t>
            </a:r>
          </a:p>
          <a:p>
            <a:r>
              <a:rPr lang="en-US" sz="2400" dirty="0"/>
              <a:t>You can define a custom ‘radix’ to plot states helps with debugging using the “radix define” command in the </a:t>
            </a:r>
            <a:r>
              <a:rPr lang="en-US" sz="2400" dirty="0" err="1"/>
              <a:t>ModelSim</a:t>
            </a:r>
            <a:r>
              <a:rPr lang="en-US" sz="2400" dirty="0"/>
              <a:t> Transcript window: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VSIM 7&gt; radix define States { 2'b00 "Sa", 2'b01 "Sb", 2'b10 "Sc", 2'b11 "Sd", -default hex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33C80-5C7D-8B66-078F-C1352B3D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1DAF2-C132-4896-7834-3F0E830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F11B5-4347-4D1D-7728-573B90BF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4329349"/>
            <a:ext cx="76454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34903-44B2-E3AB-BF0E-C2559564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45012"/>
            <a:ext cx="5372100" cy="199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DC663-ECBF-B662-1B3D-F116EAC0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329349"/>
            <a:ext cx="7645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Non-Blocking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1702B-D877-1D40-98B7-6246A7FC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69361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0"/>
            <a:ext cx="8080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normal assignment “=” takes effect “immediately”.    </a:t>
            </a:r>
          </a:p>
          <a:p>
            <a:endParaRPr lang="en-US" sz="2400" dirty="0"/>
          </a:p>
          <a:p>
            <a:r>
              <a:rPr lang="en-US" sz="2400" dirty="0"/>
              <a:t>The “=” assignment is also called a </a:t>
            </a:r>
            <a:r>
              <a:rPr lang="en-US" sz="2400" i="1" dirty="0">
                <a:solidFill>
                  <a:srgbClr val="0000FF"/>
                </a:solidFill>
              </a:rPr>
              <a:t>blocking assignment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Verilog also has a </a:t>
            </a:r>
            <a:r>
              <a:rPr lang="en-US" sz="2400" i="1" dirty="0">
                <a:solidFill>
                  <a:srgbClr val="FF00FF"/>
                </a:solidFill>
              </a:rPr>
              <a:t>non-blocking assignment</a:t>
            </a:r>
            <a:r>
              <a:rPr lang="en-US" sz="2400" i="1" dirty="0"/>
              <a:t>:</a:t>
            </a:r>
            <a:r>
              <a:rPr lang="en-US" sz="2400" i="1" dirty="0">
                <a:solidFill>
                  <a:srgbClr val="FF00FF"/>
                </a:solidFill>
              </a:rPr>
              <a:t> </a:t>
            </a:r>
            <a:r>
              <a:rPr lang="en-US" sz="2400" dirty="0"/>
              <a:t>“&lt;=”.  </a:t>
            </a:r>
          </a:p>
          <a:p>
            <a:endParaRPr lang="en-US" sz="2400" dirty="0"/>
          </a:p>
          <a:p>
            <a:r>
              <a:rPr lang="en-US" sz="2400" dirty="0"/>
              <a:t>The difference?  Non-blocking assignments do not take effect until the </a:t>
            </a:r>
            <a:r>
              <a:rPr lang="en-US" sz="2400" i="1" dirty="0">
                <a:solidFill>
                  <a:srgbClr val="0000FF"/>
                </a:solidFill>
              </a:rPr>
              <a:t>end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of an always block.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80E34-C728-594D-A25D-0A334DA3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32AE8-B74A-A242-9C2A-9E6DC3AB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altLang="en-US" sz="3200">
                <a:latin typeface="Arial" charset="0"/>
                <a:ea typeface="ＭＳ Ｐゴシック" charset="-128"/>
                <a:cs typeface="Arial" charset="0"/>
              </a:rPr>
              <a:t>Verilog’s Non-Blocking Assignment “&lt;=”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335778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always</a:t>
            </a:r>
            <a:r>
              <a:rPr lang="en-US" altLang="en-US" sz="240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x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or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z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x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w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x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109685" y="3769302"/>
            <a:ext cx="5363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Signals z and w get updated </a:t>
            </a:r>
            <a:r>
              <a:rPr lang="en-US" altLang="en-US" sz="2000" b="1" dirty="0">
                <a:solidFill>
                  <a:srgbClr val="0000FF"/>
                </a:solidFill>
              </a:rPr>
              <a:t>at the same time</a:t>
            </a:r>
            <a:r>
              <a:rPr lang="en-US" altLang="en-US" sz="2000" dirty="0">
                <a:solidFill>
                  <a:srgbClr val="0000FF"/>
                </a:solidFill>
              </a:rPr>
              <a:t>, at the </a:t>
            </a:r>
            <a:r>
              <a:rPr lang="en-US" altLang="en-US" sz="2000" b="1" dirty="0">
                <a:solidFill>
                  <a:srgbClr val="0000FF"/>
                </a:solidFill>
              </a:rPr>
              <a:t>end</a:t>
            </a:r>
            <a:r>
              <a:rPr lang="en-US" altLang="en-US" sz="2000" dirty="0">
                <a:solidFill>
                  <a:srgbClr val="0000FF"/>
                </a:solidFill>
              </a:rPr>
              <a:t> of the always block.  This is because they were assigned using “&lt;=”.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295400" y="3202894"/>
            <a:ext cx="1524000" cy="574028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64DF0-4F58-B747-A088-4548550D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17A9D-931D-6A4C-AFEA-041544BD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  <a:cs typeface="Arial" charset="0"/>
              </a:rPr>
              <a:t>Non-blocking assignment (&lt;=)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99861"/>
            <a:ext cx="8229600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always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x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or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z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x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w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z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0" y="3657600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This is strange:  The assignment to w uses the </a:t>
            </a:r>
            <a:r>
              <a:rPr lang="en-US" altLang="en-US" sz="2000" dirty="0">
                <a:solidFill>
                  <a:srgbClr val="FF0000"/>
                </a:solidFill>
              </a:rPr>
              <a:t>old value of z</a:t>
            </a:r>
            <a:r>
              <a:rPr lang="en-US" altLang="en-US" sz="2000" dirty="0">
                <a:solidFill>
                  <a:srgbClr val="0000FF"/>
                </a:solidFill>
              </a:rPr>
              <a:t>, not the new value!  That is because z is not updated until the end of the always block.</a:t>
            </a:r>
            <a:endParaRPr lang="en-US" altLang="en-US" sz="2000" i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7400" y="3495261"/>
            <a:ext cx="609600" cy="381000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52600" y="3114261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296A1-AEE4-274B-853F-43687C18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ACF27-F3B5-4C40-B3B0-5458ACE4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charset="0"/>
                <a:ea typeface="ＭＳ Ｐゴシック" charset="-128"/>
                <a:cs typeface="Arial" charset="0"/>
              </a:rPr>
              <a:t>If z was a blocking-assignment…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33067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always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x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or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z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x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&amp;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w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z 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y</a:t>
            </a:r>
            <a:r>
              <a:rPr lang="en-US" alt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end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6400" y="3352800"/>
            <a:ext cx="6781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In this case, w would use the “new” value of z.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FF"/>
                </a:solidFill>
              </a:rPr>
              <a:t>This is because the assignment to z used a blocking assignment “=”.  The next statement is “blocked” until the update to z takes effect.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78593"/>
            <a:ext cx="4572000" cy="10936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5400" y="1981200"/>
            <a:ext cx="381000" cy="381000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E215A-E552-5F42-AD7E-526A40A4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3E291-6F1A-EB46-8575-F27F2C7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Next, let’s write a Verilog module describing the following FSM’s behavior: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12421"/>
              </p:ext>
            </p:extLst>
          </p:nvPr>
        </p:nvGraphicFramePr>
        <p:xfrm>
          <a:off x="2667000" y="2709409"/>
          <a:ext cx="441325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1480" imgH="2551320" progId="Visio.Drawing.5">
                  <p:embed/>
                </p:oleObj>
              </mc:Choice>
              <mc:Fallback>
                <p:oleObj name="VISIO" r:id="rId2" imgW="3651480" imgH="25513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09409"/>
                        <a:ext cx="441325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C6506-C10B-DC4F-9B8A-B7E90D0DF0A1}"/>
              </a:ext>
            </a:extLst>
          </p:cNvPr>
          <p:cNvSpPr txBox="1"/>
          <p:nvPr/>
        </p:nvSpPr>
        <p:spPr>
          <a:xfrm>
            <a:off x="762000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IMPORTANT:  </a:t>
            </a:r>
            <a:r>
              <a:rPr lang="en-US" dirty="0">
                <a:solidFill>
                  <a:srgbClr val="FF0000"/>
                </a:solidFill>
              </a:rPr>
              <a:t>This example is much simpler than most real FSMs because the output is different in each state.  Do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use this example for your labs.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9872C-B1A1-A24E-9646-93C154924FD5}"/>
              </a:ext>
            </a:extLst>
          </p:cNvPr>
          <p:cNvCxnSpPr>
            <a:cxnSpLocks/>
          </p:cNvCxnSpPr>
          <p:nvPr/>
        </p:nvCxnSpPr>
        <p:spPr>
          <a:xfrm>
            <a:off x="3886200" y="2991468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158236-5A8B-D646-A7C0-E82AC6AD13D6}"/>
              </a:ext>
            </a:extLst>
          </p:cNvPr>
          <p:cNvSpPr txBox="1"/>
          <p:nvPr/>
        </p:nvSpPr>
        <p:spPr>
          <a:xfrm>
            <a:off x="3275696" y="2806802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7B0F93-DC12-B34C-AD56-39D4712E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022605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90" y="1771471"/>
            <a:ext cx="47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7714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187" y="3200400"/>
            <a:ext cx="20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chemeClr val="accent1">
                    <a:lumMod val="75000"/>
                  </a:schemeClr>
                </a:solidFill>
              </a:rPr>
              <a:t>Synthesizes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972" y="3200400"/>
            <a:ext cx="20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chemeClr val="accent1">
                    <a:lumMod val="75000"/>
                  </a:schemeClr>
                </a:solidFill>
              </a:rPr>
              <a:t>Synthesizes to: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91000" y="457200"/>
            <a:ext cx="0" cy="548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662064"/>
            <a:ext cx="3156177" cy="2383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05048"/>
            <a:ext cx="4300503" cy="2081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090" y="381000"/>
            <a:ext cx="354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“Blocking” assignment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05372"/>
            <a:ext cx="427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“Non-Blocking” assignment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233883-A7E3-794F-BF9E-025EA7E1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85D6F-7CF3-2647-941A-C99B32C5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6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81200" y="4022788"/>
            <a:ext cx="5334000" cy="260661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81200" y="2182423"/>
            <a:ext cx="5334000" cy="165054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6294"/>
            <a:ext cx="7516078" cy="74167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Which circuit does the following Verilog describe?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92476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q1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d1;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q2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q1;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40" y="2206040"/>
            <a:ext cx="3945760" cy="1626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482" y="2434727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4482" y="4162589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41186"/>
            <a:ext cx="3124200" cy="25882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1D079-C202-4241-ABCC-728135F4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9BFF2-06FB-D545-AB3F-2841078A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2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0"/>
            <a:ext cx="3048000" cy="1256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following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guidelines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OK</a:t>
            </a:r>
          </a:p>
          <a:p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_trad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dff1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_trad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d1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q1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_trad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dff2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ES_trad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q1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s-ES_tradnl" sz="1600" dirty="0">
                <a:latin typeface="Consolas" panose="020B0609020204030204" pitchFamily="49" charset="0"/>
                <a:cs typeface="Consolas" panose="020B0609020204030204" pitchFamily="49" charset="0"/>
              </a:rPr>
              <a:t> q2</a:t>
            </a:r>
            <a:r>
              <a:rPr lang="es-ES_tradnl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0" y="10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Simulation errors w/ blocking assignments and “</a:t>
            </a:r>
            <a:r>
              <a:rPr 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</a:t>
            </a:r>
            <a:r>
              <a:rPr lang="en-US" sz="24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posedge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24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400" dirty="0"/>
              <a:t>”: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447800"/>
            <a:ext cx="861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2819400"/>
            <a:ext cx="861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048000" cy="1256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96" y="4419600"/>
            <a:ext cx="2324100" cy="19253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58000" y="2851159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Quartus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synthesizes: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000" y="4191000"/>
            <a:ext cx="21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ModelSim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simulates: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273225"/>
            <a:ext cx="890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More on this:  </a:t>
            </a:r>
            <a:r>
              <a:rPr lang="en-US" sz="1600" dirty="0">
                <a:hlinkClick r:id="rId5"/>
              </a:rPr>
              <a:t>http://www.informit.com/articles/article.aspx?p=392278&amp;seqNum=6</a:t>
            </a:r>
            <a:endParaRPr lang="en-US" sz="1600" dirty="0"/>
          </a:p>
          <a:p>
            <a:r>
              <a:rPr lang="en-US" sz="1600" dirty="0"/>
              <a:t>NOTE: Strictly speaking, we should probably use &lt;= inside </a:t>
            </a:r>
            <a:r>
              <a:rPr lang="en-US" sz="1600" dirty="0" err="1"/>
              <a:t>vDFF</a:t>
            </a:r>
            <a:r>
              <a:rPr lang="en-US" sz="1600" dirty="0"/>
              <a:t> but </a:t>
            </a:r>
            <a:r>
              <a:rPr lang="en-US" sz="1600" dirty="0" err="1"/>
              <a:t>ModelSim</a:t>
            </a:r>
            <a:r>
              <a:rPr lang="en-US" sz="1600" dirty="0"/>
              <a:t> does “right thing” with ”=”.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1478155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non-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blocking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OK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q1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d1;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q2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q1;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28194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blocking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BAD: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simulation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differs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_tradnl" sz="16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synthesis</a:t>
            </a:r>
            <a:r>
              <a:rPr lang="es-ES_tradnl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sz="1600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q1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d1;</a:t>
            </a:r>
            <a:endParaRPr lang="en-US" sz="1600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q2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q1;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23944"/>
            <a:ext cx="5562600" cy="10097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5230368"/>
            <a:ext cx="5550408" cy="4682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4" y="5791200"/>
            <a:ext cx="5531368" cy="48728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029197" y="5857350"/>
            <a:ext cx="1009403" cy="39105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549111" cy="10057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B53E4-2E93-CA4C-AF51-464654F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EAB14-854C-1A48-ABE6-3658E8C4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6" grpId="0"/>
      <p:bldP spid="39" grpId="0"/>
      <p:bldP spid="41" grpId="0"/>
      <p:bldP spid="42" grpId="0"/>
      <p:bldP spid="43" grpId="0"/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Moral?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2026789"/>
            <a:ext cx="84582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If you follow style guidelines and use </a:t>
            </a:r>
            <a:r>
              <a:rPr lang="en-US" sz="2800" dirty="0" err="1"/>
              <a:t>vDFF</a:t>
            </a:r>
            <a:r>
              <a:rPr lang="en-US" sz="2800" dirty="0"/>
              <a:t> for registers you can use normal assignments “everywhere”.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you do </a:t>
            </a:r>
            <a:r>
              <a:rPr lang="en-US" sz="2800" i="1" dirty="0"/>
              <a:t>not</a:t>
            </a:r>
            <a:r>
              <a:rPr lang="en-US" sz="2800" dirty="0"/>
              <a:t> use </a:t>
            </a:r>
            <a:r>
              <a:rPr lang="en-US" sz="2800" dirty="0" err="1"/>
              <a:t>vDFF</a:t>
            </a:r>
            <a:r>
              <a:rPr lang="en-US" sz="2800" dirty="0"/>
              <a:t> for </a:t>
            </a:r>
            <a:r>
              <a:rPr lang="en-US" sz="2800" i="1" dirty="0"/>
              <a:t>all</a:t>
            </a:r>
            <a:r>
              <a:rPr lang="en-US" sz="2800" dirty="0"/>
              <a:t> your state then make sure to use non-blocking assignment “&lt;=” for the </a:t>
            </a:r>
            <a:r>
              <a:rPr lang="en-US" sz="2800" i="1" dirty="0"/>
              <a:t>outputs</a:t>
            </a:r>
            <a:r>
              <a:rPr lang="en-US" sz="2800" dirty="0"/>
              <a:t> of your “</a:t>
            </a:r>
            <a:r>
              <a:rPr lang="en-US" sz="2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always_ff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</a:t>
            </a:r>
            <a:r>
              <a:rPr lang="en-US" sz="28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posedge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800" dirty="0"/>
              <a:t>” blocks!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2BC7A-E6EB-1147-B55E-3F533B01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44F92-2E9B-5244-AFA2-8B48023D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16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0939"/>
            <a:ext cx="8458200" cy="2963861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For purely combinational processes (</a:t>
            </a:r>
            <a:r>
              <a:rPr lang="en-US" altLang="en-US" dirty="0">
                <a:solidFill>
                  <a:srgbClr val="FF0000"/>
                </a:solidFill>
              </a:rPr>
              <a:t>Type 1</a:t>
            </a:r>
            <a:r>
              <a:rPr lang="en-US" altLang="en-US" dirty="0"/>
              <a:t>):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 	</a:t>
            </a:r>
            <a:r>
              <a:rPr lang="en-US" altLang="en-US" b="1" dirty="0"/>
              <a:t>Rule 1</a:t>
            </a:r>
            <a:r>
              <a:rPr lang="en-US" altLang="en-US" dirty="0"/>
              <a:t>:  Every input (that can affect the output(s)) must be</a:t>
            </a:r>
          </a:p>
          <a:p>
            <a:pPr marL="0" indent="0" eaLnBrk="1" hangingPunct="1">
              <a:buNone/>
            </a:pPr>
            <a:r>
              <a:rPr lang="en-US" altLang="en-US" dirty="0"/>
              <a:t>		        in the sensitivity list or use the wildcard @(*)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Rule 2</a:t>
            </a:r>
            <a:r>
              <a:rPr lang="en-US" altLang="en-US" dirty="0"/>
              <a:t>:  Every output must be assigned a value for every </a:t>
            </a:r>
          </a:p>
          <a:p>
            <a:pPr marL="0" indent="0" eaLnBrk="1" hangingPunct="1">
              <a:buNone/>
            </a:pPr>
            <a:r>
              <a:rPr lang="en-US" altLang="en-US" dirty="0"/>
              <a:t>		        possible combination of the inputs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11663" y="5572026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48026"/>
            <a:ext cx="39216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always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@(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begin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if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==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1'b0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/>
              <a:t>      Y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/>
              <a:t> A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else</a:t>
            </a:r>
          </a:p>
          <a:p>
            <a:r>
              <a:rPr lang="en-US" sz="2400" dirty="0"/>
              <a:t>      Y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/>
              <a:t> B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C00000"/>
                </a:solidFill>
              </a:rPr>
              <a:t>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2922" y="4039675"/>
            <a:ext cx="2581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always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@(*)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begin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if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==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1'b0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/>
              <a:t>      Y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/>
              <a:t> A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C00000"/>
                </a:solidFill>
              </a:rPr>
              <a:t>else</a:t>
            </a:r>
          </a:p>
          <a:p>
            <a:r>
              <a:rPr lang="en-US" sz="2400" dirty="0"/>
              <a:t>      Y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en-US" sz="2400" dirty="0"/>
              <a:t> B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C00000"/>
                </a:solidFill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040" y="515293"/>
            <a:ext cx="415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 saw this rule in Slide Set 6….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6489B-2452-0C4D-BA74-0380C51B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244006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82000" cy="2133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3300"/>
                </a:solidFill>
              </a:rPr>
              <a:t>Type 2:</a:t>
            </a:r>
            <a:r>
              <a:rPr lang="en-US" altLang="en-US" dirty="0"/>
              <a:t>  Purely Synchronous:  Each output changes </a:t>
            </a:r>
            <a:r>
              <a:rPr lang="en-US" altLang="en-US" i="1" dirty="0"/>
              <a:t>only</a:t>
            </a:r>
            <a:r>
              <a:rPr lang="en-US" altLang="en-US" dirty="0"/>
              <a:t> on the rising </a:t>
            </a:r>
            <a:r>
              <a:rPr lang="en-US" altLang="en-US" i="1" dirty="0"/>
              <a:t>or</a:t>
            </a:r>
            <a:r>
              <a:rPr lang="en-US" altLang="en-US" dirty="0"/>
              <a:t> falling edge of a single clock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105400" y="5486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992218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Z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30" y="4343399"/>
            <a:ext cx="4601269" cy="19802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6EFE-0B25-094E-A172-3EC8B888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467719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6238"/>
            <a:ext cx="7772400" cy="4201808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For a purely synchronous always block (Type 2):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1</a:t>
            </a:r>
            <a:r>
              <a:rPr lang="en-US" altLang="en-US" dirty="0"/>
              <a:t>:  Only the clock should be in the sensitivity list and should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be put after one of the keywords “</a:t>
            </a:r>
            <a:r>
              <a:rPr lang="en-US" altLang="en-US" dirty="0" err="1"/>
              <a:t>posedge</a:t>
            </a:r>
            <a:r>
              <a:rPr lang="en-US" altLang="en-US" dirty="0"/>
              <a:t>” or “</a:t>
            </a:r>
            <a:r>
              <a:rPr lang="en-US" altLang="en-US" dirty="0" err="1"/>
              <a:t>negedge</a:t>
            </a:r>
            <a:r>
              <a:rPr lang="en-US" altLang="en-US" dirty="0"/>
              <a:t>”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2</a:t>
            </a:r>
            <a:r>
              <a:rPr lang="en-US" altLang="en-US" dirty="0"/>
              <a:t>:  Only signals that change on the same edge of the same</a:t>
            </a:r>
          </a:p>
          <a:p>
            <a:pPr marL="0" indent="0" eaLnBrk="1" hangingPunct="1">
              <a:buNone/>
            </a:pPr>
            <a:r>
              <a:rPr lang="en-US" altLang="en-US" dirty="0"/>
              <a:t>	    clock should be assigned to in the same always block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3:</a:t>
            </a:r>
            <a:r>
              <a:rPr lang="en-US" altLang="en-US" dirty="0"/>
              <a:t>  Clock should not be not read/written inside of the always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block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Rule 4:  </a:t>
            </a:r>
            <a:r>
              <a:rPr lang="en-US" altLang="en-US" dirty="0"/>
              <a:t>The </a:t>
            </a:r>
            <a:r>
              <a:rPr lang="en-US" dirty="0"/>
              <a:t>always block can only describe what happens in one clock cycle.</a:t>
            </a:r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5:  </a:t>
            </a:r>
            <a:r>
              <a:rPr lang="en-US" altLang="en-US" dirty="0"/>
              <a:t>Only one purely synchronous always block per module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or you must use </a:t>
            </a:r>
            <a:r>
              <a:rPr lang="en-US" altLang="en-US" i="1" dirty="0"/>
              <a:t>non-blocking assignment “&lt;=” </a:t>
            </a:r>
            <a:r>
              <a:rPr lang="en-US" altLang="en-US" dirty="0"/>
              <a:t>for always block outputs.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94829" y="5760846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A58F6D-6C81-C745-BEEF-305284D6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66584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82000" cy="2133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3300"/>
                </a:solidFill>
              </a:rPr>
              <a:t>Type 3:</a:t>
            </a:r>
            <a:r>
              <a:rPr lang="en-US" altLang="en-US" dirty="0"/>
              <a:t>  Purely level sensitive.  Output changes </a:t>
            </a:r>
            <a:r>
              <a:rPr lang="en-US" altLang="en-US" i="1" dirty="0"/>
              <a:t>only</a:t>
            </a:r>
            <a:r>
              <a:rPr lang="en-US" altLang="en-US" dirty="0"/>
              <a:t> when clock is high.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105400" y="5486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205335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always_latch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CLK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Z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40031" y="4606604"/>
            <a:ext cx="4026337" cy="175432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Warning (10240): Verilog HDL Always Construct warning at ss6.v(295): inferring latch(</a:t>
            </a:r>
            <a:r>
              <a:rPr lang="en-US" dirty="0" err="1">
                <a:solidFill>
                  <a:srgbClr val="0000FF"/>
                </a:solidFill>
              </a:rPr>
              <a:t>es</a:t>
            </a:r>
            <a:r>
              <a:rPr lang="en-US" dirty="0">
                <a:solidFill>
                  <a:srgbClr val="0000FF"/>
                </a:solidFill>
              </a:rPr>
              <a:t>) for variable "Z", which holds its previous value in one or more paths through the always construct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97" y="2119246"/>
            <a:ext cx="4621960" cy="17434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05200" y="4953000"/>
            <a:ext cx="1034831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257" y="4015770"/>
            <a:ext cx="3304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You will see the inferred latch warning for this code, but that is OK because here we *wanted* a latch.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D179-F600-9D4D-9450-342F3E98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4689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For a purely level sensitive always block (Type 3):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1</a:t>
            </a:r>
            <a:r>
              <a:rPr lang="en-US" altLang="en-US" dirty="0"/>
              <a:t>:  Use </a:t>
            </a:r>
            <a:r>
              <a:rPr lang="en-US" altLang="en-US" dirty="0" err="1"/>
              <a:t>always_latch</a:t>
            </a:r>
            <a:r>
              <a:rPr lang="en-US" altLang="en-US" dirty="0"/>
              <a:t> (can also use “always @(*)”)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Rule 2:</a:t>
            </a:r>
            <a:r>
              <a:rPr lang="en-US" altLang="en-US" dirty="0"/>
              <a:t>  Clock should be in only one “if condition”.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3</a:t>
            </a:r>
            <a:r>
              <a:rPr lang="en-US" altLang="en-US" dirty="0"/>
              <a:t>:  Only signals that change on the same level of the same</a:t>
            </a:r>
          </a:p>
          <a:p>
            <a:pPr marL="0" indent="0" eaLnBrk="1" hangingPunct="1">
              <a:buNone/>
            </a:pPr>
            <a:r>
              <a:rPr lang="en-US" altLang="en-US" dirty="0"/>
              <a:t>	        clock should be assigned to in the same always block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Rule 4:</a:t>
            </a:r>
            <a:r>
              <a:rPr lang="en-US" altLang="en-US" dirty="0"/>
              <a:t>  Clock should not be not read/written inside of the always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block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105400" y="5486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A067B-4E77-E746-99D2-5D182DB7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2350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D648-6A2B-0C44-A4FF-09507D25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Reset, revisited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752BB-5956-AA41-9D65-AE24AFAF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3DCF-57C3-A940-9C75-176E7800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D8F97-F9C8-F840-9F1B-3836E7D9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67818"/>
            <a:ext cx="5334000" cy="2316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2F1E9-1319-3E4E-AB88-097B05052BAC}"/>
              </a:ext>
            </a:extLst>
          </p:cNvPr>
          <p:cNvSpPr txBox="1"/>
          <p:nvPr/>
        </p:nvSpPr>
        <p:spPr>
          <a:xfrm>
            <a:off x="481914" y="2779114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Z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06D6-D230-9D44-8B30-F7B3A42255D3}"/>
              </a:ext>
            </a:extLst>
          </p:cNvPr>
          <p:cNvSpPr txBox="1"/>
          <p:nvPr/>
        </p:nvSpPr>
        <p:spPr>
          <a:xfrm>
            <a:off x="571500" y="135310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Recall a synchronous reset can be specified using an if inside a synchronous (Type 2) always block (this is what we did for our FSM example in the first style).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E8AD-CFA6-7048-A70E-C0601B9A07A1}"/>
              </a:ext>
            </a:extLst>
          </p:cNvPr>
          <p:cNvSpPr txBox="1"/>
          <p:nvPr/>
        </p:nvSpPr>
        <p:spPr>
          <a:xfrm>
            <a:off x="457200" y="496721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Lab 2, the reset behaved differently:  The Q outputs of the DFFs were reset to zero immediately when MR was set to 1.  How do we specify such behavior in Verilog in a way that CAD tools can recognize it and synthesize it?</a:t>
            </a:r>
          </a:p>
        </p:txBody>
      </p:sp>
    </p:spTree>
    <p:extLst>
      <p:ext uri="{BB962C8B-B14F-4D97-AF65-F5344CB8AC3E}">
        <p14:creationId xmlns:p14="http://schemas.microsoft.com/office/powerpoint/2010/main" val="6395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FSM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default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alt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out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altLang="en-US" sz="14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08253"/>
              </p:ext>
            </p:extLst>
          </p:nvPr>
        </p:nvGraphicFramePr>
        <p:xfrm>
          <a:off x="4495800" y="1870075"/>
          <a:ext cx="441325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51480" imgH="2551320" progId="Visio.Drawing.5">
                  <p:embed/>
                </p:oleObj>
              </mc:Choice>
              <mc:Fallback>
                <p:oleObj name="VISIO" r:id="rId3" imgW="3651480" imgH="25513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70075"/>
                        <a:ext cx="441325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WARNINGS:  1. Since the output in each state is different we can write simplified code.  2. This code does not follow the style guidelines (we will see a “better” way to code a finite state machine later in the slide set). 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808189" y="5277045"/>
            <a:ext cx="1490278" cy="12839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98467" y="5257800"/>
            <a:ext cx="2714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Always include a </a:t>
            </a:r>
          </a:p>
          <a:p>
            <a:r>
              <a:rPr lang="en-US" dirty="0">
                <a:solidFill>
                  <a:srgbClr val="0000FF"/>
                </a:solidFill>
              </a:rPr>
              <a:t>default statement in </a:t>
            </a:r>
          </a:p>
          <a:p>
            <a:r>
              <a:rPr lang="en-US" dirty="0">
                <a:solidFill>
                  <a:srgbClr val="0000FF"/>
                </a:solidFill>
              </a:rPr>
              <a:t>your case statements.</a:t>
            </a:r>
          </a:p>
          <a:p>
            <a:r>
              <a:rPr lang="en-US" dirty="0">
                <a:solidFill>
                  <a:srgbClr val="0000FF"/>
                </a:solidFill>
              </a:rPr>
              <a:t>Use “don’t care” to </a:t>
            </a:r>
          </a:p>
          <a:p>
            <a:r>
              <a:rPr lang="en-US" dirty="0">
                <a:solidFill>
                  <a:srgbClr val="0000FF"/>
                </a:solidFill>
              </a:rPr>
              <a:t>make it easier to find bugs.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CE53BE-C03C-704F-A901-A76E0557DB07}"/>
              </a:ext>
            </a:extLst>
          </p:cNvPr>
          <p:cNvCxnSpPr>
            <a:cxnSpLocks/>
          </p:cNvCxnSpPr>
          <p:nvPr/>
        </p:nvCxnSpPr>
        <p:spPr>
          <a:xfrm>
            <a:off x="5726967" y="2180708"/>
            <a:ext cx="609600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6C9876-9F25-D741-8B52-34E9B89A4ABD}"/>
              </a:ext>
            </a:extLst>
          </p:cNvPr>
          <p:cNvSpPr txBox="1"/>
          <p:nvPr/>
        </p:nvSpPr>
        <p:spPr>
          <a:xfrm>
            <a:off x="5116463" y="1996042"/>
            <a:ext cx="6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7CDFA-420E-834A-A1A3-90BCB1F6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7032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/>
      <p:bldP spid="10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DDA96D-65ED-5B40-A82C-74920FA93F0D}"/>
              </a:ext>
            </a:extLst>
          </p:cNvPr>
          <p:cNvSpPr/>
          <p:nvPr/>
        </p:nvSpPr>
        <p:spPr>
          <a:xfrm>
            <a:off x="3352800" y="2025652"/>
            <a:ext cx="1752600" cy="3365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82000" cy="2133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FF3300"/>
                </a:solidFill>
              </a:rPr>
              <a:t>Type 4:</a:t>
            </a:r>
            <a:r>
              <a:rPr lang="en-US" altLang="en-US" dirty="0"/>
              <a:t>  Synchronous with asynchronous reset.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105400" y="5486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17078"/>
            <a:ext cx="5250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Z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D179-F600-9D4D-9450-342F3E98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048D2-45C6-5043-B3E3-78E00282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168492"/>
            <a:ext cx="4870244" cy="20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9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105400" y="5486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A067B-4E77-E746-99D2-5D182DB7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71A4A22-8628-AF42-A885-C5615FF1F05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8530"/>
            <a:ext cx="7772400" cy="4201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dirty="0"/>
              <a:t>For a synchronous with asynchronous reset always block (Type 4):</a:t>
            </a:r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b="1" dirty="0"/>
              <a:t>Rule 1</a:t>
            </a:r>
            <a:r>
              <a:rPr lang="en-US" altLang="en-US" dirty="0"/>
              <a:t>:   Only the clock and reset should be in the sensitivity list and both should</a:t>
            </a:r>
          </a:p>
          <a:p>
            <a:pPr marL="0" indent="0">
              <a:buFont typeface="Arial"/>
              <a:buNone/>
            </a:pPr>
            <a:r>
              <a:rPr lang="en-US" altLang="en-US" dirty="0"/>
              <a:t>               be put after one of the keywords “</a:t>
            </a:r>
            <a:r>
              <a:rPr lang="en-US" altLang="en-US" dirty="0" err="1"/>
              <a:t>posedge</a:t>
            </a:r>
            <a:r>
              <a:rPr lang="en-US" altLang="en-US" dirty="0"/>
              <a:t>” or “</a:t>
            </a:r>
            <a:r>
              <a:rPr lang="en-US" altLang="en-US" dirty="0" err="1"/>
              <a:t>negedge</a:t>
            </a:r>
            <a:r>
              <a:rPr lang="en-US" altLang="en-US" dirty="0"/>
              <a:t>”</a:t>
            </a:r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Rule 2</a:t>
            </a:r>
            <a:r>
              <a:rPr lang="en-US" altLang="en-US" dirty="0"/>
              <a:t>:  All code must be “nested” within a single if statement that first checks if reset is asserted; </a:t>
            </a:r>
          </a:p>
          <a:p>
            <a:pPr marL="0" indent="0">
              <a:buNone/>
            </a:pPr>
            <a:r>
              <a:rPr lang="en-US" altLang="en-US" dirty="0"/>
              <a:t>              if reset is asserted, must set outputs to a constant value.</a:t>
            </a:r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b="1" dirty="0"/>
              <a:t>Rule 3</a:t>
            </a:r>
            <a:r>
              <a:rPr lang="en-US" altLang="en-US" dirty="0"/>
              <a:t>:  Only signals that change on the same edge of the same</a:t>
            </a:r>
          </a:p>
          <a:p>
            <a:pPr marL="0" indent="0">
              <a:buFont typeface="Arial"/>
              <a:buNone/>
            </a:pPr>
            <a:r>
              <a:rPr lang="en-US" altLang="en-US" dirty="0"/>
              <a:t>	   clock should be assigned to in the same always block</a:t>
            </a:r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b="1" dirty="0"/>
              <a:t>Rule 4:</a:t>
            </a:r>
            <a:r>
              <a:rPr lang="en-US" altLang="en-US" dirty="0"/>
              <a:t>  Clock and reset should not be not read/written inside of the always</a:t>
            </a:r>
          </a:p>
          <a:p>
            <a:pPr marL="0" indent="0">
              <a:buFont typeface="Arial"/>
              <a:buNone/>
            </a:pPr>
            <a:r>
              <a:rPr lang="en-US" altLang="en-US" dirty="0"/>
              <a:t>               block</a:t>
            </a:r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b="1" dirty="0"/>
              <a:t>Rule 5:  </a:t>
            </a:r>
            <a:r>
              <a:rPr lang="en-US" altLang="en-US" dirty="0"/>
              <a:t>The </a:t>
            </a:r>
            <a:r>
              <a:rPr lang="en-US" dirty="0"/>
              <a:t>always block can only describe what happens in one clock cycle.</a:t>
            </a:r>
            <a:endParaRPr lang="en-US" altLang="en-US" b="1" dirty="0"/>
          </a:p>
          <a:p>
            <a:pPr marL="0" indent="0">
              <a:buFont typeface="Arial"/>
              <a:buNone/>
            </a:pPr>
            <a:endParaRPr lang="en-US" altLang="en-US" dirty="0"/>
          </a:p>
          <a:p>
            <a:pPr marL="0" indent="0">
              <a:buFont typeface="Arial"/>
              <a:buNone/>
            </a:pPr>
            <a:r>
              <a:rPr lang="en-US" altLang="en-US" b="1" dirty="0"/>
              <a:t>Rule 6:  </a:t>
            </a:r>
            <a:r>
              <a:rPr lang="en-US" altLang="en-US" dirty="0"/>
              <a:t>Only one purely synchronous always block per module </a:t>
            </a:r>
          </a:p>
          <a:p>
            <a:pPr marL="0" indent="0">
              <a:buFont typeface="Arial"/>
              <a:buNone/>
            </a:pPr>
            <a:r>
              <a:rPr lang="en-US" altLang="en-US" dirty="0"/>
              <a:t>              or you must use </a:t>
            </a:r>
            <a:r>
              <a:rPr lang="en-US" altLang="en-US" i="1" dirty="0"/>
              <a:t>non-blocking assignment “&lt;=” </a:t>
            </a:r>
            <a:r>
              <a:rPr lang="en-US" altLang="en-US" dirty="0"/>
              <a:t>for always block outputs. </a:t>
            </a:r>
          </a:p>
          <a:p>
            <a:pPr marL="0" indent="0">
              <a:buFont typeface="Arial"/>
              <a:buNone/>
            </a:pPr>
            <a:r>
              <a:rPr lang="en-US" alt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58126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Final Rule (the most important rule of all):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If you want to synthesize your circuit, </a:t>
            </a:r>
            <a:r>
              <a:rPr lang="en-US" altLang="en-US" i="1" dirty="0"/>
              <a:t>every</a:t>
            </a:r>
            <a:r>
              <a:rPr lang="en-US" altLang="en-US" dirty="0"/>
              <a:t> always block must fall </a:t>
            </a:r>
            <a:r>
              <a:rPr lang="en-US" altLang="en-US" i="1" dirty="0"/>
              <a:t>exactly</a:t>
            </a:r>
            <a:r>
              <a:rPr lang="en-US" altLang="en-US" dirty="0"/>
              <a:t> into one of these categories.  Every always block.  Every single one.  No exceptions.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If one of your always blocks doesn’t, you need to break it up into blocks, where each block does fit into one of these categories.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NOTE: I am being a little bit conservative here… some synthesizers may handle a few patterns not described here.  But don’t count on it.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977D-C301-EA43-A8FD-84F3B76B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196571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FSM2Good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SW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Sa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Sb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`define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`SW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2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logic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next_state_reset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reset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25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next state and output logic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always_comb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25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`Sa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`Sb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{ (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sz="12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next_state</a:t>
            </a:r>
            <a:r>
              <a:rPr lang="en-US" sz="125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25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</a:t>
            </a:r>
            <a:r>
              <a:rPr lang="en-US" sz="125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3'b000</a:t>
            </a:r>
            <a:r>
              <a:rPr lang="en-US" sz="12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5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5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25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5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562600" y="4419600"/>
            <a:ext cx="685800" cy="2057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082597"/>
            <a:ext cx="204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1: Purely</a:t>
            </a:r>
          </a:p>
          <a:p>
            <a:r>
              <a:rPr lang="en-US" dirty="0"/>
              <a:t>Combinational logic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77293-BF92-DC4E-BFBD-4E00E211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4800"/>
            <a:ext cx="4747939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DD52D-59A5-D340-B007-5882B01C26DE}"/>
              </a:ext>
            </a:extLst>
          </p:cNvPr>
          <p:cNvSpPr txBox="1"/>
          <p:nvPr/>
        </p:nvSpPr>
        <p:spPr>
          <a:xfrm>
            <a:off x="7698768" y="317500"/>
            <a:ext cx="910827" cy="172355"/>
          </a:xfrm>
          <a:prstGeom prst="rect">
            <a:avLst/>
          </a:prstGeom>
          <a:noFill/>
        </p:spPr>
        <p:txBody>
          <a:bodyPr wrap="none" tIns="9144" bIns="9144" rtlCol="0">
            <a:spAutoFit/>
          </a:bodyPr>
          <a:lstStyle/>
          <a:p>
            <a:r>
              <a:rPr lang="en-US" sz="1000" dirty="0" err="1"/>
              <a:t>present_state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8D99D-2CE6-C345-A5B6-A783E4FAE55D}"/>
              </a:ext>
            </a:extLst>
          </p:cNvPr>
          <p:cNvSpPr/>
          <p:nvPr/>
        </p:nvSpPr>
        <p:spPr>
          <a:xfrm>
            <a:off x="8304795" y="570595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36606-EEBE-B746-B833-57631EC448F0}"/>
              </a:ext>
            </a:extLst>
          </p:cNvPr>
          <p:cNvSpPr txBox="1"/>
          <p:nvPr/>
        </p:nvSpPr>
        <p:spPr>
          <a:xfrm>
            <a:off x="5486400" y="530424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`Sa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044-ED91-EB48-96D0-A952670D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691037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ways to code up a finite state machine in Verilog.  </a:t>
            </a:r>
          </a:p>
          <a:p>
            <a:r>
              <a:rPr lang="en-US" dirty="0"/>
              <a:t>Second (following style guideline) is preferable as it avoids a very common pitfall causing output to be delayed by one cycle.</a:t>
            </a:r>
          </a:p>
          <a:p>
            <a:r>
              <a:rPr lang="en-US" dirty="0"/>
              <a:t>“Self checking” </a:t>
            </a:r>
            <a:r>
              <a:rPr lang="en-US" dirty="0" err="1"/>
              <a:t>testbenches</a:t>
            </a:r>
            <a:r>
              <a:rPr lang="en-US" dirty="0"/>
              <a:t> for FSMs.</a:t>
            </a:r>
          </a:p>
          <a:p>
            <a:r>
              <a:rPr lang="en-US" dirty="0"/>
              <a:t>Two new rules that are important to know whenever writing synthesizable Verilog with always blocks.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4551-C7DA-1C43-B64B-CEFA359E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62745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05" y="457200"/>
            <a:ext cx="8229600" cy="5899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Let’s walk through this code in more detail: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always_ff</a:t>
            </a:r>
            <a:r>
              <a:rPr lang="en-US" alt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This defines the start of an always block that contains a sequence of code where order matters.</a:t>
            </a:r>
          </a:p>
          <a:p>
            <a:r>
              <a:rPr lang="en-US" sz="2000" dirty="0"/>
              <a:t>Statements that are evaluated whenever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2000" dirty="0"/>
              <a:t> changes from 0 to 1 (the “positive” edge).</a:t>
            </a:r>
          </a:p>
          <a:p>
            <a:r>
              <a:rPr lang="en-US" sz="2000" dirty="0"/>
              <a:t>There is no “delay” between statements! </a:t>
            </a:r>
          </a:p>
          <a:p>
            <a:r>
              <a:rPr lang="en-US" sz="2000" dirty="0"/>
              <a:t>Once end of always block is reached, wait until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2000" dirty="0"/>
              <a:t> goes from 0 to 1 again.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reset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We reset present state if reset is true.   Note this reset occurs at a rising edge of clock “</a:t>
            </a:r>
            <a:r>
              <a:rPr lang="en-US" sz="2000" dirty="0" err="1"/>
              <a:t>clk</a:t>
            </a:r>
            <a:r>
              <a:rPr lang="en-US" sz="2000" dirty="0"/>
              <a:t>”. This is called a “synchronous reset”.  The MR input to the DFF in Lab #2 is  an “asynchronous reset” as it does not wait for a clock edge.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BE22F-2423-0B49-A76D-1B969FA4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Set #7</a:t>
            </a:r>
          </a:p>
        </p:txBody>
      </p:sp>
    </p:spTree>
    <p:extLst>
      <p:ext uri="{BB962C8B-B14F-4D97-AF65-F5344CB8AC3E}">
        <p14:creationId xmlns:p14="http://schemas.microsoft.com/office/powerpoint/2010/main" val="302081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05" y="152400"/>
            <a:ext cx="8229600" cy="670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else</a:t>
            </a:r>
            <a:r>
              <a:rPr lang="en-US" alt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If reset is not true we will do the else part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2'b01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2'b11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2'b00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default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2'bxx</a:t>
            </a: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use a case statement to update the state to the next state.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out </a:t>
            </a:r>
            <a:r>
              <a:rPr lang="en-US" alt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present_state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this very simple example, we assign out to be equal to the updated value of </a:t>
            </a:r>
            <a:r>
              <a:rPr lang="en-US" sz="2000" dirty="0" err="1"/>
              <a:t>present_state</a:t>
            </a:r>
            <a:r>
              <a:rPr lang="en-US" sz="2000" dirty="0"/>
              <a:t>  </a:t>
            </a:r>
            <a:r>
              <a:rPr lang="en-US" sz="2000" b="1" i="1" dirty="0">
                <a:solidFill>
                  <a:srgbClr val="FF0000"/>
                </a:solidFill>
              </a:rPr>
              <a:t>WARNING! </a:t>
            </a:r>
            <a:r>
              <a:rPr lang="en-US" sz="2000" i="1" dirty="0">
                <a:solidFill>
                  <a:srgbClr val="FF0000"/>
                </a:solidFill>
              </a:rPr>
              <a:t>Using output for state encoding (as in this example) only works if every state has a different output.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70513</TotalTime>
  <Words>7279</Words>
  <Application>Microsoft Macintosh PowerPoint</Application>
  <PresentationFormat>On-screen Show (4:3)</PresentationFormat>
  <Paragraphs>1067</Paragraphs>
  <Slides>74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Consolas</vt:lpstr>
      <vt:lpstr>Courier New</vt:lpstr>
      <vt:lpstr>Times</vt:lpstr>
      <vt:lpstr>Times New Roman</vt:lpstr>
      <vt:lpstr>Office Theme</vt:lpstr>
      <vt:lpstr>VISIO</vt:lpstr>
      <vt:lpstr>Visio</vt:lpstr>
      <vt:lpstr>CPEN 211: Introduction to Microcomputers  Slide Set 7:  Verilog for Finite State Machines Non-blocking assignments More Synthesis Rules  </vt:lpstr>
      <vt:lpstr>Learning Objectives</vt:lpstr>
      <vt:lpstr> </vt:lpstr>
      <vt:lpstr> </vt:lpstr>
      <vt:lpstr>D Flip-flop</vt:lpstr>
      <vt:lpstr>Finite State Machines</vt:lpstr>
      <vt:lpstr> </vt:lpstr>
      <vt:lpstr>PowerPoint Presentation</vt:lpstr>
      <vt:lpstr>PowerPoint Presentation</vt:lpstr>
      <vt:lpstr>PowerPoint Presentation</vt:lpstr>
      <vt:lpstr>ModelSim Simulation</vt:lpstr>
      <vt:lpstr>Reset Notes</vt:lpstr>
      <vt:lpstr>Reset Notes</vt:lpstr>
      <vt:lpstr>PowerPoint Presentation</vt:lpstr>
      <vt:lpstr>Technology Map Viewer</vt:lpstr>
      <vt:lpstr>Gate-Level Simulation in ModelSim</vt:lpstr>
      <vt:lpstr>Gate-Level Simulation: How?</vt:lpstr>
      <vt:lpstr>Different States with Same Output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Can we combine case statements?</vt:lpstr>
      <vt:lpstr>PowerPoint Presentation</vt:lpstr>
      <vt:lpstr>Moral?</vt:lpstr>
      <vt:lpstr>PowerPoint Presentation</vt:lpstr>
      <vt:lpstr>Summary: FSM Using 1 Always Block with 2 Case Statements</vt:lpstr>
      <vt:lpstr>Testbenches for State Machines (1)</vt:lpstr>
      <vt:lpstr>Testbenches for State Machines (2)</vt:lpstr>
      <vt:lpstr>Hierarchical Signal Names</vt:lpstr>
      <vt:lpstr>Testbench: Input waveform</vt:lpstr>
      <vt:lpstr>Example Testbench for FSM</vt:lpstr>
      <vt:lpstr>Example Testbench for FSM</vt:lpstr>
      <vt:lpstr>Example Testbench for FSM</vt:lpstr>
      <vt:lpstr>Example Testbench for FSM</vt:lpstr>
      <vt:lpstr>Example Testbench for FSM</vt:lpstr>
      <vt:lpstr>PowerPoint Presentation</vt:lpstr>
      <vt:lpstr>PowerPoint Presentation</vt:lpstr>
      <vt:lpstr>PowerPoint Presentation</vt:lpstr>
      <vt:lpstr>PowerPoint Presentation</vt:lpstr>
      <vt:lpstr>Using “task” (testbench only)</vt:lpstr>
      <vt:lpstr>Self-checking Testbench using task</vt:lpstr>
      <vt:lpstr>PowerPoint Presentation</vt:lpstr>
      <vt:lpstr>Less Error Prone Coding Style for FSMs  Use the following style for your state machines in Lab 6 and 7. </vt:lpstr>
      <vt:lpstr>Finite State Machine: Implementation</vt:lpstr>
      <vt:lpstr>Finite State Machine with  “Synchronous” Reset: Implementation</vt:lpstr>
      <vt:lpstr>Verilog for n-bit D Flip Flop (“Register”)</vt:lpstr>
      <vt:lpstr>Verilog for Mux and DFF:</vt:lpstr>
      <vt:lpstr>PowerPoint Presentation</vt:lpstr>
      <vt:lpstr>PowerPoint Presentation</vt:lpstr>
      <vt:lpstr>PowerPoint Presentation</vt:lpstr>
      <vt:lpstr>Displaying States in ModelSim</vt:lpstr>
      <vt:lpstr>Non-Blocking Assignments</vt:lpstr>
      <vt:lpstr>PowerPoint Presentation</vt:lpstr>
      <vt:lpstr>Verilog’s Non-Blocking Assignment “&lt;=”</vt:lpstr>
      <vt:lpstr>Non-blocking assignment (&lt;=)</vt:lpstr>
      <vt:lpstr>If z was a blocking-assignment…</vt:lpstr>
      <vt:lpstr>PowerPoint Presentation</vt:lpstr>
      <vt:lpstr>Which circuit does the following Verilog describe?</vt:lpstr>
      <vt:lpstr>PowerPoint Presentation</vt:lpstr>
      <vt:lpstr>Moral?</vt:lpstr>
      <vt:lpstr>  </vt:lpstr>
      <vt:lpstr>PowerPoint Presentation</vt:lpstr>
      <vt:lpstr>  </vt:lpstr>
      <vt:lpstr>PowerPoint Presentation</vt:lpstr>
      <vt:lpstr>  </vt:lpstr>
      <vt:lpstr>Reset, revisited</vt:lpstr>
      <vt:lpstr>PowerPoint Presentation</vt:lpstr>
      <vt:lpstr>  </vt:lpstr>
      <vt:lpstr>Final Rule (the most important rule of all):</vt:lpstr>
      <vt:lpstr>PowerPoint Presentation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4:  Combinational logic in VHDL Combinational Logic Building Blocks</dc:title>
  <dc:creator>Tor M. Aamodt</dc:creator>
  <cp:lastModifiedBy>Tor Aamodt</cp:lastModifiedBy>
  <cp:revision>749</cp:revision>
  <dcterms:created xsi:type="dcterms:W3CDTF">2014-08-25T09:22:09Z</dcterms:created>
  <dcterms:modified xsi:type="dcterms:W3CDTF">2024-10-04T16:04:32Z</dcterms:modified>
</cp:coreProperties>
</file>