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439" r:id="rId4"/>
    <p:sldId id="440" r:id="rId5"/>
    <p:sldId id="441" r:id="rId6"/>
    <p:sldId id="539" r:id="rId7"/>
    <p:sldId id="540" r:id="rId8"/>
    <p:sldId id="620" r:id="rId9"/>
    <p:sldId id="612" r:id="rId10"/>
    <p:sldId id="614" r:id="rId11"/>
    <p:sldId id="615" r:id="rId12"/>
    <p:sldId id="619" r:id="rId13"/>
    <p:sldId id="613" r:id="rId14"/>
    <p:sldId id="603" r:id="rId15"/>
    <p:sldId id="541" r:id="rId16"/>
    <p:sldId id="542" r:id="rId17"/>
    <p:sldId id="552" r:id="rId18"/>
    <p:sldId id="553" r:id="rId19"/>
    <p:sldId id="596" r:id="rId20"/>
    <p:sldId id="598" r:id="rId21"/>
    <p:sldId id="543" r:id="rId22"/>
    <p:sldId id="303" r:id="rId23"/>
    <p:sldId id="304" r:id="rId24"/>
    <p:sldId id="305" r:id="rId25"/>
    <p:sldId id="337" r:id="rId26"/>
    <p:sldId id="353" r:id="rId27"/>
    <p:sldId id="307" r:id="rId28"/>
    <p:sldId id="497" r:id="rId29"/>
    <p:sldId id="335" r:id="rId30"/>
    <p:sldId id="308" r:id="rId31"/>
    <p:sldId id="309" r:id="rId32"/>
    <p:sldId id="310" r:id="rId33"/>
    <p:sldId id="52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432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44" autoAdjust="0"/>
    <p:restoredTop sz="90000" autoAdjust="0"/>
  </p:normalViewPr>
  <p:slideViewPr>
    <p:cSldViewPr snapToObjects="1">
      <p:cViewPr varScale="1">
        <p:scale>
          <a:sx n="110" d="100"/>
          <a:sy n="110" d="100"/>
        </p:scale>
        <p:origin x="512" y="184"/>
      </p:cViewPr>
      <p:guideLst>
        <p:guide orient="horz" pos="2160"/>
        <p:guide pos="2880"/>
      </p:guideLst>
    </p:cSldViewPr>
  </p:slideViewPr>
  <p:notesTextViewPr>
    <p:cViewPr>
      <p:scale>
        <a:sx n="133" d="100"/>
        <a:sy n="133" d="100"/>
      </p:scale>
      <p:origin x="0" y="0"/>
    </p:cViewPr>
  </p:notesTextViewPr>
  <p:sorterViewPr>
    <p:cViewPr varScale="1">
      <p:scale>
        <a:sx n="1" d="1"/>
        <a:sy n="1" d="1"/>
      </p:scale>
      <p:origin x="0" y="-36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1F86-92B1-0146-A037-3EF32C6ABA7F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7ED7-0F81-1340-AEF3-041B2888D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example to introduce alternative and commonly used bit-slice notation:</a:t>
            </a:r>
          </a:p>
          <a:p>
            <a:r>
              <a:rPr lang="en-US" dirty="0"/>
              <a:t>assign c = {~r[2] &amp; c[2], ~r[1] &amp; c[1], ~r[0] &amp; c[0], 1’b1 };</a:t>
            </a:r>
          </a:p>
          <a:p>
            <a:r>
              <a:rPr lang="en-US" dirty="0"/>
              <a:t>assign c = {~r[2:0] &amp; c[2:0], 1’b1 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1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2ABA54-7427-440C-98B0-31C397559B99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054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329FC7-D317-437A-B762-7EB2B5F70BC3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61848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882115-E486-4B4B-A515-5E273959FAA8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2261563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18D5EF-2690-4323-B46F-726018C30A74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072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BC590C-1965-4F27-ADCC-2474206A3B86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2814491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ED19F2-26F5-4D7C-885C-D368D2173A27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153095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ED19F2-26F5-4D7C-885C-D368D2173A27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279562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0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ED19F2-26F5-4D7C-885C-D368D2173A27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1285842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B25610-B856-4A8E-A46B-3521DDF71264}" type="slidenum">
              <a:rPr lang="en-US" sz="1000" b="0" smtClean="0">
                <a:latin typeface="Times New Roman" pitchFamily="18" charset="0"/>
              </a:rPr>
              <a:pPr/>
              <a:t>30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8228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9686AF-86E4-4B87-B4A4-23D0DC63612A}" type="slidenum">
              <a:rPr lang="en-US" sz="1000" b="0" smtClean="0">
                <a:latin typeface="Times New Roman" pitchFamily="18" charset="0"/>
              </a:rPr>
              <a:pPr/>
              <a:t>31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640463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3F1525-C9EC-4333-9FC7-E95145D158C6}" type="slidenum">
              <a:rPr lang="en-US" sz="1000" b="0" smtClean="0">
                <a:latin typeface="Times New Roman" pitchFamily="18" charset="0"/>
              </a:rPr>
              <a:pPr/>
              <a:t>32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423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A11D110-C0ED-4304-82AD-66495C39F0ED}" type="slidenum">
              <a:rPr lang="en-US" sz="1000" b="0" smtClean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1963-1024=939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939-512=427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427-256=171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171-128=43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43-32=11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11-8=3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3-2=1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1-1=0</a:t>
            </a:r>
          </a:p>
        </p:txBody>
      </p:sp>
    </p:spTree>
    <p:extLst>
      <p:ext uri="{BB962C8B-B14F-4D97-AF65-F5344CB8AC3E}">
        <p14:creationId xmlns:p14="http://schemas.microsoft.com/office/powerpoint/2010/main" val="26696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CD0B96-C65A-4670-AC97-6FC648164689}" type="slidenum">
              <a:rPr lang="en-US" sz="1000" b="0" smtClean="0">
                <a:latin typeface="Times New Roman" pitchFamily="18" charset="0"/>
              </a:rPr>
              <a:pPr/>
              <a:t>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94656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CD0B96-C65A-4670-AC97-6FC648164689}" type="slidenum">
              <a:rPr lang="en-US" sz="1000" b="0" smtClean="0">
                <a:latin typeface="Times New Roman" pitchFamily="18" charset="0"/>
              </a:rPr>
              <a:pPr/>
              <a:t>7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365314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First step, finding this equation from “Finds first 1 bit in input r”.   Could write out a few examples and see the equation holds.</a:t>
            </a:r>
          </a:p>
          <a:p>
            <a:pPr marL="228600" indent="-228600">
              <a:buAutoNum type="arabicPeriod"/>
            </a:pPr>
            <a:r>
              <a:rPr lang="en-US" dirty="0"/>
              <a:t>Could write out truth table for each output bit, that would work.  Would take a long time.</a:t>
            </a:r>
          </a:p>
          <a:p>
            <a:pPr marL="228600" indent="-228600">
              <a:buAutoNum type="arabicPeriod"/>
            </a:pPr>
            <a:r>
              <a:rPr lang="en-US" dirty="0"/>
              <a:t>Instead, will recognize there is a pattern to the logic (e.g., equation).  Try to build iterative circuit.   </a:t>
            </a:r>
          </a:p>
          <a:p>
            <a:pPr marL="228600" indent="-228600">
              <a:buAutoNum type="arabicPeriod"/>
            </a:pPr>
            <a:r>
              <a:rPr lang="en-US" dirty="0"/>
              <a:t>Notice condition divides into two part separated by AND.   </a:t>
            </a:r>
          </a:p>
          <a:p>
            <a:pPr marL="228600" indent="-228600">
              <a:buAutoNum type="arabicPeriod"/>
            </a:pPr>
            <a:r>
              <a:rPr lang="en-US" dirty="0"/>
              <a:t>Second part suggests need a new signal, call it ”t” and t[</a:t>
            </a:r>
            <a:r>
              <a:rPr lang="en-US" dirty="0" err="1"/>
              <a:t>i</a:t>
            </a:r>
            <a:r>
              <a:rPr lang="en-US" dirty="0"/>
              <a:t>] means for j&lt;</a:t>
            </a:r>
            <a:r>
              <a:rPr lang="en-US" dirty="0" err="1"/>
              <a:t>i</a:t>
            </a:r>
            <a:r>
              <a:rPr lang="en-US" dirty="0"/>
              <a:t>, r[j]==0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61C98F-C4FB-4EDF-B3F2-BFF0018682BA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05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38F8D4-6FA3-4877-8AE8-9783168785A4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577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B71B-DF13-A942-9EC0-8BE703E5FF1D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0FB9-ADF3-D640-964A-15FD7C298863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2D52-5439-6345-9325-9FACB61BA748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2CA-955F-FC4A-951B-C8313C68BDC6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1428E00-80DD-2147-9602-1B9AC9547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AC66-9C98-4448-86A2-80791A9952BA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FDBC-456D-2E49-8859-176B89EB58ED}" type="datetime1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A4C1-0AA1-5946-A927-7C7197C57D42}" type="datetime1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D17F-032A-5044-8C7D-BE974B9299A6}" type="datetime1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BCDA-F0F2-BB4A-9F70-37A8AE3BDCA0}" type="datetime1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02DC-950B-D942-A22C-33457555D3DB}" type="datetime1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61BB-6158-B44E-B504-749583EC4271}" type="datetime1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DBCD-7801-4845-BC93-AB9805E65534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Set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67" y="402347"/>
            <a:ext cx="9732267" cy="6303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666" y="1143000"/>
            <a:ext cx="7772400" cy="3581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Introduction to Microcomputers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Set 8: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Iterative Combinational Logic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810" y="5180224"/>
            <a:ext cx="7941590" cy="838200"/>
          </a:xfrm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Prof. Tor Aamodt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33" y="6383179"/>
            <a:ext cx="843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[ Background image:  Logic gate diagram for a portion of the PDP 11 data path; The PDP 11 was a famous “minicomputer” from the 1970s. 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Copyright © DEC.  Source:  http://</a:t>
            </a:r>
            <a:r>
              <a:rPr lang="en-US" sz="1000" dirty="0" err="1">
                <a:solidFill>
                  <a:srgbClr val="FFFF00"/>
                </a:solidFill>
              </a:rPr>
              <a:t>www.psych.usyd.edu.au</a:t>
            </a:r>
            <a:r>
              <a:rPr lang="en-US" sz="1000" dirty="0">
                <a:solidFill>
                  <a:srgbClr val="FFFF00"/>
                </a:solidFill>
              </a:rPr>
              <a:t>/pdp-11/Images/11_20_dp.gif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700E-6446-314C-A053-55819B0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Circuit Design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E0B1-284B-B748-92BA-D0DEEFE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an iterative circuit the number of output bits depends upon number of input bits.  E.g., for the arbiter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both </a:t>
            </a:r>
            <a:r>
              <a:rPr lang="en-US" i="1" dirty="0"/>
              <a:t>n</a:t>
            </a:r>
            <a:r>
              <a:rPr lang="en-US" dirty="0"/>
              <a:t> bits.</a:t>
            </a:r>
          </a:p>
          <a:p>
            <a:r>
              <a:rPr lang="en-US" dirty="0"/>
              <a:t>In an iterative circuit the output in position “</a:t>
            </a:r>
            <a:r>
              <a:rPr lang="en-US" dirty="0" err="1"/>
              <a:t>i</a:t>
            </a:r>
            <a:r>
              <a:rPr lang="en-US" dirty="0"/>
              <a:t>” is a function of the input(s) at position “</a:t>
            </a:r>
            <a:r>
              <a:rPr lang="en-US" dirty="0" err="1"/>
              <a:t>i</a:t>
            </a:r>
            <a:r>
              <a:rPr lang="en-US" dirty="0"/>
              <a:t>” along with the inputs at all earlier positions.</a:t>
            </a:r>
          </a:p>
          <a:p>
            <a:r>
              <a:rPr lang="en-US" dirty="0"/>
              <a:t>What makes the circuit “iterative” is that we can find a way to summarize the inputs from earlier bit positions using a small number of bits (e.g., a single bit).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FFAB-4634-D342-B623-56F630B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B8B-0D33-2449-8E5F-4D16C131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375578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700E-6446-314C-A053-55819B0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Circuit Design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E0B1-284B-B748-92BA-D0DEEFE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summary is often call a </a:t>
            </a:r>
            <a:r>
              <a:rPr lang="en-US" b="1" dirty="0"/>
              <a:t>carry</a:t>
            </a:r>
            <a:r>
              <a:rPr lang="en-US" dirty="0"/>
              <a:t> signal.   </a:t>
            </a:r>
          </a:p>
          <a:p>
            <a:r>
              <a:rPr lang="en-US" dirty="0"/>
              <a:t>Each bit position has a </a:t>
            </a:r>
            <a:r>
              <a:rPr lang="en-US" b="1" dirty="0"/>
              <a:t>carry-in</a:t>
            </a:r>
            <a:r>
              <a:rPr lang="en-US" dirty="0"/>
              <a:t> (c</a:t>
            </a:r>
            <a:r>
              <a:rPr lang="en-US" baseline="-25000" dirty="0"/>
              <a:t>i-1</a:t>
            </a:r>
            <a:r>
              <a:rPr lang="en-US" dirty="0"/>
              <a:t>) and a </a:t>
            </a:r>
            <a:r>
              <a:rPr lang="en-US" b="1" dirty="0"/>
              <a:t>carry-out </a:t>
            </a:r>
            <a:r>
              <a:rPr lang="en-US" dirty="0"/>
              <a:t>(c</a:t>
            </a:r>
            <a:r>
              <a:rPr lang="en-US" baseline="-25000" dirty="0"/>
              <a:t>i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FFAB-4634-D342-B623-56F630B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E9283E-32EE-2245-B82A-6A2B32BB76C4}"/>
              </a:ext>
            </a:extLst>
          </p:cNvPr>
          <p:cNvGrpSpPr>
            <a:grpSpLocks/>
          </p:cNvGrpSpPr>
          <p:nvPr/>
        </p:nvGrpSpPr>
        <p:grpSpPr>
          <a:xfrm>
            <a:off x="2971800" y="3679208"/>
            <a:ext cx="2873764" cy="1668044"/>
            <a:chOff x="1783829" y="3157822"/>
            <a:chExt cx="5747528" cy="33360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918FF9-CCF4-A74E-877B-DDC73C568DFC}"/>
                </a:ext>
              </a:extLst>
            </p:cNvPr>
            <p:cNvSpPr/>
            <p:nvPr/>
          </p:nvSpPr>
          <p:spPr>
            <a:xfrm>
              <a:off x="3712805" y="4255229"/>
              <a:ext cx="1219200" cy="1219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C9C0D15-44ED-124D-9E07-F5810F623884}"/>
                </a:ext>
              </a:extLst>
            </p:cNvPr>
            <p:cNvCxnSpPr/>
            <p:nvPr/>
          </p:nvCxnSpPr>
          <p:spPr>
            <a:xfrm>
              <a:off x="21126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C8C7A8F-45A2-1645-94C0-24F502039228}"/>
                </a:ext>
              </a:extLst>
            </p:cNvPr>
            <p:cNvCxnSpPr/>
            <p:nvPr/>
          </p:nvCxnSpPr>
          <p:spPr>
            <a:xfrm>
              <a:off x="49320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E8E171-3E07-5D48-80E3-303622ECB541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32646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743E1E-8BE3-7D47-B4E1-0A55179F8DB6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54744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28BC50-54DD-6C4A-8E3B-28694E9B086E}"/>
                </a:ext>
              </a:extLst>
            </p:cNvPr>
            <p:cNvSpPr txBox="1"/>
            <p:nvPr/>
          </p:nvSpPr>
          <p:spPr>
            <a:xfrm>
              <a:off x="1783829" y="5045824"/>
              <a:ext cx="81176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c</a:t>
              </a:r>
              <a:r>
                <a:rPr lang="en-US" sz="3000" baseline="-25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ACBC82-FA69-DD4C-991E-853FDD824F21}"/>
                </a:ext>
              </a:extLst>
            </p:cNvPr>
            <p:cNvSpPr txBox="1"/>
            <p:nvPr/>
          </p:nvSpPr>
          <p:spPr>
            <a:xfrm>
              <a:off x="6203429" y="5045824"/>
              <a:ext cx="132792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c</a:t>
              </a:r>
              <a:r>
                <a:rPr lang="en-US" sz="3000" baseline="-25000" dirty="0"/>
                <a:t>i+1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B12754-7A56-0048-802C-605940EFFD1F}"/>
                </a:ext>
              </a:extLst>
            </p:cNvPr>
            <p:cNvSpPr txBox="1"/>
            <p:nvPr/>
          </p:nvSpPr>
          <p:spPr>
            <a:xfrm>
              <a:off x="4474805" y="3157822"/>
              <a:ext cx="4106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x</a:t>
              </a:r>
              <a:r>
                <a:rPr lang="en-US" sz="3000" baseline="-25000" dirty="0"/>
                <a:t>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2FF425-FA69-3E43-AB0A-2F7BF11596AF}"/>
                </a:ext>
              </a:extLst>
            </p:cNvPr>
            <p:cNvSpPr txBox="1"/>
            <p:nvPr/>
          </p:nvSpPr>
          <p:spPr>
            <a:xfrm>
              <a:off x="4570254" y="5939912"/>
              <a:ext cx="41870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/>
                <a:t>y</a:t>
              </a:r>
              <a:r>
                <a:rPr lang="en-US" sz="3000" baseline="-25000" dirty="0" err="1"/>
                <a:t>i</a:t>
              </a:r>
              <a:endParaRPr lang="en-US" sz="3000" baseline="-25000" dirty="0"/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E96DEE2-264D-7649-9E07-8590D31E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6960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700E-6446-314C-A053-55819B0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Circuit Design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E0B1-284B-B748-92BA-D0DEEFE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build the circuit by making many identical copies of the same circuit and connecting the carry-out of one stage to the carry-in of the next circuit.   First bit position connect carry-in to a fixed value.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FFAB-4634-D342-B623-56F630B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2F5443-4562-4648-BE9D-93CD2C86CAB2}"/>
              </a:ext>
            </a:extLst>
          </p:cNvPr>
          <p:cNvGrpSpPr>
            <a:grpSpLocks/>
          </p:cNvGrpSpPr>
          <p:nvPr/>
        </p:nvGrpSpPr>
        <p:grpSpPr>
          <a:xfrm>
            <a:off x="914400" y="4587328"/>
            <a:ext cx="2374188" cy="1945043"/>
            <a:chOff x="1783829" y="3157822"/>
            <a:chExt cx="4748376" cy="38900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1A7A6D-ED9C-DA43-AA2E-EDD57DDF1DC7}"/>
                </a:ext>
              </a:extLst>
            </p:cNvPr>
            <p:cNvSpPr/>
            <p:nvPr/>
          </p:nvSpPr>
          <p:spPr>
            <a:xfrm>
              <a:off x="3712805" y="4255229"/>
              <a:ext cx="1219200" cy="1219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BB00D22-F3F4-0A49-BF2D-3D83E89C1792}"/>
                </a:ext>
              </a:extLst>
            </p:cNvPr>
            <p:cNvCxnSpPr/>
            <p:nvPr/>
          </p:nvCxnSpPr>
          <p:spPr>
            <a:xfrm>
              <a:off x="21126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AE1EDB-E43A-0B45-B7AA-75FFA28A9300}"/>
                </a:ext>
              </a:extLst>
            </p:cNvPr>
            <p:cNvCxnSpPr/>
            <p:nvPr/>
          </p:nvCxnSpPr>
          <p:spPr>
            <a:xfrm>
              <a:off x="49320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C1FD5A-F701-844E-8596-FE2FD04F65E3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32646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E84BE6-F32D-9B4E-95DC-70C046F93BEA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54744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7B576-7FEE-A645-8B1A-F4DFF31859DB}"/>
                </a:ext>
              </a:extLst>
            </p:cNvPr>
            <p:cNvSpPr txBox="1"/>
            <p:nvPr/>
          </p:nvSpPr>
          <p:spPr>
            <a:xfrm>
              <a:off x="1783829" y="5045824"/>
              <a:ext cx="9528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c</a:t>
              </a:r>
              <a:r>
                <a:rPr lang="en-US" sz="3000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9DA1F-9DE2-DA48-BB03-0235B7BB4FE9}"/>
                </a:ext>
              </a:extLst>
            </p:cNvPr>
            <p:cNvSpPr txBox="1"/>
            <p:nvPr/>
          </p:nvSpPr>
          <p:spPr>
            <a:xfrm>
              <a:off x="5441429" y="5108366"/>
              <a:ext cx="9528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c</a:t>
              </a:r>
              <a:r>
                <a:rPr lang="en-US" sz="3000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1254F3-5C81-3940-ABF1-F80747542A24}"/>
                </a:ext>
              </a:extLst>
            </p:cNvPr>
            <p:cNvSpPr txBox="1"/>
            <p:nvPr/>
          </p:nvSpPr>
          <p:spPr>
            <a:xfrm>
              <a:off x="4474805" y="3157822"/>
              <a:ext cx="9624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x</a:t>
              </a:r>
              <a:r>
                <a:rPr lang="en-US" sz="3000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A909AB-117B-694B-858E-9FEEE8F240F7}"/>
                </a:ext>
              </a:extLst>
            </p:cNvPr>
            <p:cNvSpPr txBox="1"/>
            <p:nvPr/>
          </p:nvSpPr>
          <p:spPr>
            <a:xfrm>
              <a:off x="4570255" y="5939912"/>
              <a:ext cx="9784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y</a:t>
              </a:r>
              <a:r>
                <a:rPr lang="en-US" sz="3000" baseline="-25000" dirty="0"/>
                <a:t>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CE33BF-5EEF-9A4C-A5A0-1F83378408DB}"/>
              </a:ext>
            </a:extLst>
          </p:cNvPr>
          <p:cNvGrpSpPr>
            <a:grpSpLocks/>
          </p:cNvGrpSpPr>
          <p:nvPr/>
        </p:nvGrpSpPr>
        <p:grpSpPr>
          <a:xfrm>
            <a:off x="3276600" y="4587328"/>
            <a:ext cx="1721724" cy="1945043"/>
            <a:chOff x="3712805" y="3157822"/>
            <a:chExt cx="3443448" cy="38900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B0C08D-0078-AD42-B8D9-90285F757273}"/>
                </a:ext>
              </a:extLst>
            </p:cNvPr>
            <p:cNvSpPr/>
            <p:nvPr/>
          </p:nvSpPr>
          <p:spPr>
            <a:xfrm>
              <a:off x="3712805" y="4255229"/>
              <a:ext cx="1219200" cy="1219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C1939EA-6712-4C48-840C-CD1AB34D0A7A}"/>
                </a:ext>
              </a:extLst>
            </p:cNvPr>
            <p:cNvCxnSpPr/>
            <p:nvPr/>
          </p:nvCxnSpPr>
          <p:spPr>
            <a:xfrm>
              <a:off x="49320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24AB4E-C88C-0047-875D-73E9F4824031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32646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876C50-D9A6-1845-B037-7B29E058DB52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54744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11CF26-7046-B147-A5BD-1C443A2DD1AE}"/>
                </a:ext>
              </a:extLst>
            </p:cNvPr>
            <p:cNvSpPr txBox="1"/>
            <p:nvPr/>
          </p:nvSpPr>
          <p:spPr>
            <a:xfrm>
              <a:off x="6203429" y="5045824"/>
              <a:ext cx="9528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c</a:t>
              </a:r>
              <a:r>
                <a:rPr lang="en-US" sz="3000" baseline="-250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9BCFC7-86E4-184E-B494-262D1BF0B119}"/>
                </a:ext>
              </a:extLst>
            </p:cNvPr>
            <p:cNvSpPr txBox="1"/>
            <p:nvPr/>
          </p:nvSpPr>
          <p:spPr>
            <a:xfrm>
              <a:off x="4474805" y="3157822"/>
              <a:ext cx="9624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x</a:t>
              </a:r>
              <a:r>
                <a:rPr lang="en-US" sz="3000" baseline="-25000" dirty="0"/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B81E3-C48E-454C-ACF3-40CDC54423A0}"/>
                </a:ext>
              </a:extLst>
            </p:cNvPr>
            <p:cNvSpPr txBox="1"/>
            <p:nvPr/>
          </p:nvSpPr>
          <p:spPr>
            <a:xfrm>
              <a:off x="4570255" y="5939912"/>
              <a:ext cx="9784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y</a:t>
              </a:r>
              <a:r>
                <a:rPr lang="en-US" sz="3000" baseline="-25000" dirty="0"/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46FBFB-67D4-3A48-9468-5C9B94F07516}"/>
              </a:ext>
            </a:extLst>
          </p:cNvPr>
          <p:cNvGrpSpPr>
            <a:grpSpLocks/>
          </p:cNvGrpSpPr>
          <p:nvPr/>
        </p:nvGrpSpPr>
        <p:grpSpPr>
          <a:xfrm>
            <a:off x="5410200" y="4572000"/>
            <a:ext cx="2691022" cy="1945043"/>
            <a:chOff x="1783829" y="3157822"/>
            <a:chExt cx="5382044" cy="38900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A6BD69-67F8-BD42-9E06-2F1337574C06}"/>
                </a:ext>
              </a:extLst>
            </p:cNvPr>
            <p:cNvSpPr/>
            <p:nvPr/>
          </p:nvSpPr>
          <p:spPr>
            <a:xfrm>
              <a:off x="3712805" y="4255229"/>
              <a:ext cx="1219200" cy="1219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3621B0B-3E56-4446-A273-A1D3BE992DD9}"/>
                </a:ext>
              </a:extLst>
            </p:cNvPr>
            <p:cNvCxnSpPr/>
            <p:nvPr/>
          </p:nvCxnSpPr>
          <p:spPr>
            <a:xfrm>
              <a:off x="21126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9C7807-7896-3742-9D90-CE2DA4D69363}"/>
                </a:ext>
              </a:extLst>
            </p:cNvPr>
            <p:cNvCxnSpPr/>
            <p:nvPr/>
          </p:nvCxnSpPr>
          <p:spPr>
            <a:xfrm>
              <a:off x="4932005" y="4864829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F1F0303-EA98-134A-B7B9-CCDF81891CB9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32646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28B4C6-BC03-B246-BDB9-2094852F244F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05" y="5474429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8422D9-11F6-D04D-8D92-B6D7B51BB323}"/>
                </a:ext>
              </a:extLst>
            </p:cNvPr>
            <p:cNvSpPr txBox="1"/>
            <p:nvPr/>
          </p:nvSpPr>
          <p:spPr>
            <a:xfrm>
              <a:off x="1783829" y="5045824"/>
              <a:ext cx="13792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c</a:t>
              </a:r>
              <a:r>
                <a:rPr lang="en-US" sz="3000" baseline="-25000" dirty="0"/>
                <a:t>n-1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B42173-136B-4741-92DD-BC784B9D7A70}"/>
                </a:ext>
              </a:extLst>
            </p:cNvPr>
            <p:cNvSpPr txBox="1"/>
            <p:nvPr/>
          </p:nvSpPr>
          <p:spPr>
            <a:xfrm>
              <a:off x="6203429" y="5045824"/>
              <a:ext cx="9624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/>
                <a:t>c</a:t>
              </a:r>
              <a:r>
                <a:rPr lang="en-US" sz="3000" baseline="-25000" dirty="0" err="1"/>
                <a:t>n</a:t>
              </a:r>
              <a:endParaRPr lang="en-US" sz="30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721F50-6884-2146-8D59-FFA82C6FA183}"/>
                </a:ext>
              </a:extLst>
            </p:cNvPr>
            <p:cNvSpPr txBox="1"/>
            <p:nvPr/>
          </p:nvSpPr>
          <p:spPr>
            <a:xfrm>
              <a:off x="4474805" y="3157822"/>
              <a:ext cx="13888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x</a:t>
              </a:r>
              <a:r>
                <a:rPr lang="en-US" sz="3000" baseline="-25000" dirty="0"/>
                <a:t>n-1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99CCD7-C9B0-5B4B-BED1-02736A6D2FB5}"/>
                </a:ext>
              </a:extLst>
            </p:cNvPr>
            <p:cNvSpPr txBox="1"/>
            <p:nvPr/>
          </p:nvSpPr>
          <p:spPr>
            <a:xfrm>
              <a:off x="4570255" y="5939912"/>
              <a:ext cx="14048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y</a:t>
              </a:r>
              <a:r>
                <a:rPr lang="en-US" sz="3000" baseline="-25000" dirty="0"/>
                <a:t>n-1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81B9FB-D3BC-1E49-B5F2-CD854378D1EC}"/>
              </a:ext>
            </a:extLst>
          </p:cNvPr>
          <p:cNvSpPr txBox="1"/>
          <p:nvPr/>
        </p:nvSpPr>
        <p:spPr>
          <a:xfrm>
            <a:off x="4878276" y="505637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C882FD1-19E7-0E49-A1E0-A012D81E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2762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700E-6446-314C-A053-55819B0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Circuit Design  -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E0B1-284B-B748-92BA-D0DEEFE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Encode carry by identifying information in earlier bit positions </a:t>
            </a:r>
            <a:r>
              <a:rPr lang="en-US" i="1" dirty="0"/>
              <a:t>relevant </a:t>
            </a:r>
            <a:r>
              <a:rPr lang="en-US" dirty="0"/>
              <a:t>to current bit position.  </a:t>
            </a:r>
            <a:r>
              <a:rPr lang="en-US" dirty="0">
                <a:solidFill>
                  <a:srgbClr val="FF0000"/>
                </a:solidFill>
              </a:rPr>
              <a:t>No recipe.  </a:t>
            </a:r>
            <a:r>
              <a:rPr lang="en-US" dirty="0">
                <a:solidFill>
                  <a:srgbClr val="0432FF"/>
                </a:solidFill>
              </a:rPr>
              <a:t>Requires creativity.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truth table for </a:t>
            </a:r>
            <a:r>
              <a:rPr lang="en-US" b="1" dirty="0"/>
              <a:t>output</a:t>
            </a:r>
            <a:r>
              <a:rPr lang="en-US" dirty="0"/>
              <a:t> and </a:t>
            </a:r>
            <a:r>
              <a:rPr lang="en-US" b="1" dirty="0"/>
              <a:t>carry-out</a:t>
            </a:r>
            <a:r>
              <a:rPr lang="en-US" dirty="0"/>
              <a:t> at position </a:t>
            </a:r>
            <a:r>
              <a:rPr lang="en-US" b="1" i="1" dirty="0" err="1"/>
              <a:t>i</a:t>
            </a:r>
            <a:r>
              <a:rPr lang="en-US" dirty="0"/>
              <a:t>.  The inputs in this truth table are the circuit’s input at bit position </a:t>
            </a:r>
            <a:r>
              <a:rPr lang="en-US" b="1" i="1" dirty="0" err="1"/>
              <a:t>i</a:t>
            </a:r>
            <a:r>
              <a:rPr lang="en-US" dirty="0"/>
              <a:t> and the carry-out generated from bit position </a:t>
            </a:r>
            <a:r>
              <a:rPr lang="en-US" b="1" i="1" dirty="0"/>
              <a:t>i-1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out the logic function for bit position </a:t>
            </a:r>
            <a:r>
              <a:rPr lang="en-US" b="1" i="1" dirty="0" err="1"/>
              <a:t>i</a:t>
            </a:r>
            <a:r>
              <a:rPr lang="en-US" dirty="0"/>
              <a:t> (perhaps using a KMAP to optimize it).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</a:t>
            </a:r>
            <a:r>
              <a:rPr lang="en-US" b="1" dirty="0"/>
              <a:t>n</a:t>
            </a:r>
            <a:r>
              <a:rPr lang="en-US" dirty="0"/>
              <a:t> copies of this circuit connecting carry-out of position </a:t>
            </a:r>
            <a:r>
              <a:rPr lang="en-US" b="1" i="1" dirty="0"/>
              <a:t>i-1</a:t>
            </a:r>
            <a:r>
              <a:rPr lang="en-US" dirty="0"/>
              <a:t> to carry-in of position </a:t>
            </a:r>
            <a:r>
              <a:rPr lang="en-US" b="1" i="1" dirty="0" err="1"/>
              <a:t>i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FFAB-4634-D342-B623-56F630B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0EFC4-7DB8-6D4B-91CC-727114D2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258343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6F6AC-98C8-6947-B8C8-CAE3104C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876E417-A261-5844-81A1-08DBA5DF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For arbiter: g[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]=1 </a:t>
            </a:r>
            <a:r>
              <a:rPr lang="en-US" b="0" dirty="0" err="1">
                <a:solidFill>
                  <a:srgbClr val="0000FF"/>
                </a:solidFill>
              </a:rPr>
              <a:t>iff</a:t>
            </a:r>
            <a:r>
              <a:rPr lang="en-US" b="0" dirty="0">
                <a:solidFill>
                  <a:srgbClr val="0000FF"/>
                </a:solidFill>
              </a:rPr>
              <a:t> r[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]==1 and, for j&lt;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, r[j]==0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3BE228-3C10-8940-8A5B-67E6CD8C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88110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Logic Diagram Of One Bit Of An Arbiter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C7A215-FA26-A646-8A07-7F7AB81CF822}"/>
              </a:ext>
            </a:extLst>
          </p:cNvPr>
          <p:cNvGrpSpPr/>
          <p:nvPr/>
        </p:nvGrpSpPr>
        <p:grpSpPr>
          <a:xfrm>
            <a:off x="2551430" y="895069"/>
            <a:ext cx="3663950" cy="5681941"/>
            <a:chOff x="3048000" y="947458"/>
            <a:chExt cx="3663950" cy="5681941"/>
          </a:xfrm>
        </p:grpSpPr>
        <p:pic>
          <p:nvPicPr>
            <p:cNvPr id="6" name="Picture 5" descr="ss3-no-one-yet.e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947458"/>
              <a:ext cx="3663950" cy="568194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1148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526280" y="3505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302BA2-FE47-CC4E-A448-D24F1827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174118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s3-bitslice-arb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53634"/>
            <a:ext cx="2311400" cy="4338320"/>
          </a:xfrm>
          <a:prstGeom prst="rect">
            <a:avLst/>
          </a:prstGeom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2266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a typeface="ＭＳ Ｐゴシック" pitchFamily="34" charset="-128"/>
              </a:rPr>
              <a:t>Implementation of a 4-Bit Arbiter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537775" y="1220234"/>
            <a:ext cx="153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 dirty="0"/>
              <a:t>Using Bit-Cell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28634" y="1982234"/>
            <a:ext cx="329766" cy="3341132"/>
            <a:chOff x="1118034" y="2057400"/>
            <a:chExt cx="329766" cy="3341132"/>
          </a:xfrm>
        </p:grpSpPr>
        <p:sp>
          <p:nvSpPr>
            <p:cNvPr id="10" name="TextBox 9"/>
            <p:cNvSpPr txBox="1"/>
            <p:nvPr/>
          </p:nvSpPr>
          <p:spPr>
            <a:xfrm>
              <a:off x="1146140" y="50292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8034" y="4038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6140" y="30480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6140" y="20574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44200" y="14488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8000" y="27442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1140" y="37787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8000" y="4801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8000" y="58801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2000" y="20701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2000" y="30490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2000" y="41158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3570" y="51709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16</a:t>
            </a:fld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51110" y="6348823"/>
            <a:ext cx="421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g[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]=1 </a:t>
            </a:r>
            <a:r>
              <a:rPr lang="en-US" b="0" dirty="0" err="1">
                <a:solidFill>
                  <a:srgbClr val="0000FF"/>
                </a:solidFill>
              </a:rPr>
              <a:t>iff</a:t>
            </a:r>
            <a:r>
              <a:rPr lang="en-US" b="0" dirty="0">
                <a:solidFill>
                  <a:srgbClr val="0000FF"/>
                </a:solidFill>
              </a:rPr>
              <a:t> r[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]==1 and, for j&lt;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, r[j]==0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37DE67-A82D-154F-9743-36F622D1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6397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Implementing Arbiter Using Verilog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993" y="2586904"/>
            <a:ext cx="704720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arbiter stage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ArbStage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r,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g,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 ~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g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s3-no-one-yet-c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11" y="2586904"/>
            <a:ext cx="2709289" cy="3009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620256" y="2695980"/>
            <a:ext cx="3962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cin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564054" y="5129644"/>
            <a:ext cx="5086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cout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181344" y="3343969"/>
            <a:ext cx="2648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  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467344" y="3483864"/>
            <a:ext cx="2648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  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650F7-26D0-C94C-8044-E1DC98E0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302068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Implementing Arbiter Using Verilog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113" y="1905000"/>
            <a:ext cx="599448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arbiter – version #1: hierarchical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Arb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4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1’b1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ArbStage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stage1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ArbStage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stage2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ArbStage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stage3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ArbStage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stage4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4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]);</a:t>
            </a:r>
            <a:endParaRPr lang="en-US" b="1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 descr="ss3-bitslice-arb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725454"/>
            <a:ext cx="2311400" cy="4338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13552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047DD-CBCA-9B44-8972-30F53772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45455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Implementing Arbiter – Version #2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113" y="990600"/>
            <a:ext cx="5994487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arbiter – version #2: gate level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Arb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assign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1'b1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assign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assign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&amp;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assign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&amp;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&amp;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 descr="ss3-bitslice-arb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1208451"/>
            <a:ext cx="2311400" cy="4338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83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F4E29-59E2-4E29-8084-490BC8A43EE4}"/>
              </a:ext>
            </a:extLst>
          </p:cNvPr>
          <p:cNvSpPr/>
          <p:nvPr/>
        </p:nvSpPr>
        <p:spPr>
          <a:xfrm>
            <a:off x="330113" y="2379216"/>
            <a:ext cx="4241887" cy="2032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DB34A-2965-42DF-9331-AF27139CE203}"/>
              </a:ext>
            </a:extLst>
          </p:cNvPr>
          <p:cNvSpPr txBox="1"/>
          <p:nvPr/>
        </p:nvSpPr>
        <p:spPr>
          <a:xfrm>
            <a:off x="7620000" y="1303016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88FE3-D258-46DF-A608-592E3B389632}"/>
              </a:ext>
            </a:extLst>
          </p:cNvPr>
          <p:cNvSpPr txBox="1"/>
          <p:nvPr/>
        </p:nvSpPr>
        <p:spPr>
          <a:xfrm>
            <a:off x="7607932" y="229990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E2F6B-02D9-4FF3-AAC5-B24E17A8187A}"/>
              </a:ext>
            </a:extLst>
          </p:cNvPr>
          <p:cNvSpPr txBox="1"/>
          <p:nvPr/>
        </p:nvSpPr>
        <p:spPr>
          <a:xfrm>
            <a:off x="7620000" y="331186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F24B0-9C66-429B-800C-0B8242C87217}"/>
              </a:ext>
            </a:extLst>
          </p:cNvPr>
          <p:cNvSpPr txBox="1"/>
          <p:nvPr/>
        </p:nvSpPr>
        <p:spPr>
          <a:xfrm>
            <a:off x="7620000" y="432382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86DE2C1-A61B-E548-907E-EEC4E900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1221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By the end of this slide set you should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Design an iterative combinational logic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Describe iterative combinational logic in Verilog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B8EA9-252E-AD4C-950A-63C78BE8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Implementing Arbiter – Version #3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113" y="1905000"/>
            <a:ext cx="6451687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arbiter – version #3: bit-slice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Arb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//assign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c[0] = 1'b1;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//assign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c[1] =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r[0] &amp;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c[0];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//assign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c[2] =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r[1] &amp;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c[1];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//assign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c[3] =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~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r[2] &amp;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c[2];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assign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 {(~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]),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1'b1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};</a:t>
            </a:r>
            <a:endParaRPr lang="en-US" b="1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&amp;</a:t>
            </a:r>
            <a:r>
              <a:rPr lang="en-US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 descr="ss3-bitslice-arb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1725454"/>
            <a:ext cx="2311400" cy="4338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13552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20</a:t>
            </a:fld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9378" y="5836382"/>
            <a:ext cx="631430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b="0" dirty="0"/>
              <a:t>“iterative” combinational logic circuit using bit-slice style:</a:t>
            </a:r>
          </a:p>
          <a:p>
            <a:pPr>
              <a:spcBef>
                <a:spcPct val="0"/>
              </a:spcBef>
            </a:pPr>
            <a:r>
              <a:rPr lang="en-US" b="0" i="1" dirty="0"/>
              <a:t>We use {a, b} for concatenation </a:t>
            </a:r>
          </a:p>
          <a:p>
            <a:pPr>
              <a:spcBef>
                <a:spcPct val="0"/>
              </a:spcBef>
            </a:pPr>
            <a:r>
              <a:rPr lang="en-US" b="0" i="1" dirty="0"/>
              <a:t>We use r[2:0] and c[2:0] for index ranges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064925" y="5476532"/>
            <a:ext cx="596900" cy="5773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60806" y="5475613"/>
            <a:ext cx="622695" cy="588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D7DF6-EA76-5749-9A34-AA8FC6D7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17793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45563" cy="1143000"/>
          </a:xfrm>
        </p:spPr>
        <p:txBody>
          <a:bodyPr>
            <a:noAutofit/>
          </a:bodyPr>
          <a:lstStyle/>
          <a:p>
            <a:r>
              <a:rPr lang="en-US" sz="4800" dirty="0">
                <a:ea typeface="ＭＳ Ｐゴシック" pitchFamily="34" charset="-128"/>
              </a:rPr>
              <a:t>Example: Implementing Arbitrary Width Arbiter Using Verilog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793" y="1752600"/>
            <a:ext cx="7047207" cy="284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urier New" pitchFamily="49" charset="0"/>
              </a:rPr>
              <a:t>// arbiter (arbitrary width)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Arb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parameter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4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g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c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g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assign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c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 {(~</a:t>
            </a:r>
            <a:r>
              <a:rPr lang="en-US" dirty="0">
                <a:latin typeface="Courier New" pitchFamily="49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 c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]),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1'b1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}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assign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g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 c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pic>
        <p:nvPicPr>
          <p:cNvPr id="10" name="Picture 9" descr="ss3-no-one-yet-c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05" y="3471516"/>
            <a:ext cx="2597150" cy="28848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2757" y="3668366"/>
            <a:ext cx="5942806" cy="355449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572000" y="1289817"/>
            <a:ext cx="3733800" cy="2090373"/>
          </a:xfrm>
          <a:prstGeom prst="wedgeRoundRectCallout">
            <a:avLst>
              <a:gd name="adj1" fmla="val -34200"/>
              <a:gd name="adj2" fmla="val 6595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i="1" dirty="0"/>
              <a:t>Highlighted line is equivalent to: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  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  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&amp;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&amp;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159E5E-56C2-3A48-99D1-B44CFFD3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37634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799" y="893762"/>
            <a:ext cx="80803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0" dirty="0"/>
              <a:t>Priority Encoder: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b="0" dirty="0" err="1"/>
              <a:t>n</a:t>
            </a:r>
            <a:r>
              <a:rPr lang="en-US" sz="2400" b="0" dirty="0"/>
              <a:t>-bit input signal </a:t>
            </a:r>
            <a:r>
              <a:rPr lang="en-US" sz="2400" b="0" dirty="0">
                <a:solidFill>
                  <a:srgbClr val="0000FF"/>
                </a:solidFill>
              </a:rPr>
              <a:t>a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b="0" dirty="0" err="1"/>
              <a:t>m</a:t>
            </a:r>
            <a:r>
              <a:rPr lang="en-US" sz="2400" b="0" dirty="0"/>
              <a:t>-bit output signal </a:t>
            </a:r>
            <a:r>
              <a:rPr lang="en-US" sz="2400" b="0" dirty="0" err="1">
                <a:solidFill>
                  <a:srgbClr val="0000FF"/>
                </a:solidFill>
              </a:rPr>
              <a:t>b</a:t>
            </a:r>
            <a:endParaRPr lang="en-US" sz="2400" b="0" dirty="0">
              <a:solidFill>
                <a:srgbClr val="0000FF"/>
              </a:solidFill>
            </a:endParaRPr>
          </a:p>
          <a:p>
            <a:pPr marL="1085850" lvl="2" indent="-22860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b="0" dirty="0" err="1"/>
              <a:t>b</a:t>
            </a:r>
            <a:r>
              <a:rPr lang="en-US" sz="2400" b="0" dirty="0"/>
              <a:t> indicates, in binary, the position of the first 1 bit in </a:t>
            </a:r>
            <a:r>
              <a:rPr lang="en-US" sz="2400" b="0" dirty="0">
                <a:solidFill>
                  <a:srgbClr val="0000FF"/>
                </a:solidFill>
              </a:rPr>
              <a:t>a </a:t>
            </a:r>
            <a:r>
              <a:rPr lang="en-US" sz="2400" b="0" dirty="0"/>
              <a:t>(starting from least significant bit)</a:t>
            </a:r>
          </a:p>
          <a:p>
            <a:pPr marL="742950" lvl="1" indent="-285750" algn="l">
              <a:spcBef>
                <a:spcPct val="20000"/>
              </a:spcBef>
              <a:buSzPct val="100000"/>
            </a:pPr>
            <a:endParaRPr lang="en-US" sz="2400" b="0" dirty="0"/>
          </a:p>
        </p:txBody>
      </p:sp>
      <p:sp>
        <p:nvSpPr>
          <p:cNvPr id="43026" name="Rectangle 16"/>
          <p:cNvSpPr>
            <a:spLocks noGrp="1" noChangeArrowheads="1"/>
          </p:cNvSpPr>
          <p:nvPr>
            <p:ph type="title"/>
          </p:nvPr>
        </p:nvSpPr>
        <p:spPr>
          <a:xfrm>
            <a:off x="536575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Priority Encoder</a:t>
            </a:r>
          </a:p>
        </p:txBody>
      </p:sp>
      <p:sp>
        <p:nvSpPr>
          <p:cNvPr id="43027" name="Rectangle 116"/>
          <p:cNvSpPr>
            <a:spLocks noChangeArrowheads="1"/>
          </p:cNvSpPr>
          <p:nvPr/>
        </p:nvSpPr>
        <p:spPr bwMode="auto">
          <a:xfrm>
            <a:off x="2306638" y="4960937"/>
            <a:ext cx="858837" cy="1287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117"/>
          <p:cNvSpPr>
            <a:spLocks/>
          </p:cNvSpPr>
          <p:nvPr/>
        </p:nvSpPr>
        <p:spPr bwMode="auto">
          <a:xfrm>
            <a:off x="2292350" y="4946650"/>
            <a:ext cx="860425" cy="1287462"/>
          </a:xfrm>
          <a:custGeom>
            <a:avLst/>
            <a:gdLst>
              <a:gd name="T0" fmla="*/ 2147483647 w 542"/>
              <a:gd name="T1" fmla="*/ 2147483647 h 811"/>
              <a:gd name="T2" fmla="*/ 2147483647 w 542"/>
              <a:gd name="T3" fmla="*/ 0 h 811"/>
              <a:gd name="T4" fmla="*/ 0 w 542"/>
              <a:gd name="T5" fmla="*/ 0 h 811"/>
              <a:gd name="T6" fmla="*/ 0 w 542"/>
              <a:gd name="T7" fmla="*/ 2147483647 h 811"/>
              <a:gd name="T8" fmla="*/ 2147483647 w 542"/>
              <a:gd name="T9" fmla="*/ 2147483647 h 811"/>
              <a:gd name="T10" fmla="*/ 2147483647 w 542"/>
              <a:gd name="T11" fmla="*/ 2147483647 h 8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2"/>
              <a:gd name="T19" fmla="*/ 0 h 811"/>
              <a:gd name="T20" fmla="*/ 542 w 542"/>
              <a:gd name="T21" fmla="*/ 811 h 8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2" h="811">
                <a:moveTo>
                  <a:pt x="542" y="811"/>
                </a:moveTo>
                <a:lnTo>
                  <a:pt x="542" y="0"/>
                </a:lnTo>
                <a:lnTo>
                  <a:pt x="0" y="0"/>
                </a:lnTo>
                <a:lnTo>
                  <a:pt x="0" y="811"/>
                </a:lnTo>
                <a:lnTo>
                  <a:pt x="542" y="811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135"/>
          <p:cNvSpPr>
            <a:spLocks noChangeShapeType="1"/>
          </p:cNvSpPr>
          <p:nvPr/>
        </p:nvSpPr>
        <p:spPr bwMode="auto">
          <a:xfrm>
            <a:off x="3157538" y="5595937"/>
            <a:ext cx="860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136"/>
          <p:cNvSpPr>
            <a:spLocks noChangeShapeType="1"/>
          </p:cNvSpPr>
          <p:nvPr/>
        </p:nvSpPr>
        <p:spPr bwMode="auto">
          <a:xfrm flipV="1">
            <a:off x="3533775" y="5541962"/>
            <a:ext cx="107950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Rectangle 137"/>
          <p:cNvSpPr>
            <a:spLocks noChangeArrowheads="1"/>
          </p:cNvSpPr>
          <p:nvPr/>
        </p:nvSpPr>
        <p:spPr bwMode="auto">
          <a:xfrm>
            <a:off x="3660775" y="5641975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032" name="Line 138"/>
          <p:cNvSpPr>
            <a:spLocks noChangeShapeType="1"/>
          </p:cNvSpPr>
          <p:nvPr/>
        </p:nvSpPr>
        <p:spPr bwMode="auto">
          <a:xfrm>
            <a:off x="1438275" y="5595937"/>
            <a:ext cx="860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139"/>
          <p:cNvSpPr>
            <a:spLocks noChangeShapeType="1"/>
          </p:cNvSpPr>
          <p:nvPr/>
        </p:nvSpPr>
        <p:spPr bwMode="auto">
          <a:xfrm flipV="1">
            <a:off x="1814513" y="5541962"/>
            <a:ext cx="107950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Rectangle 140"/>
          <p:cNvSpPr>
            <a:spLocks noChangeArrowheads="1"/>
          </p:cNvSpPr>
          <p:nvPr/>
        </p:nvSpPr>
        <p:spPr bwMode="auto">
          <a:xfrm>
            <a:off x="1939925" y="5641975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43041" name="Text Box 106"/>
          <p:cNvSpPr txBox="1">
            <a:spLocks noChangeArrowheads="1"/>
          </p:cNvSpPr>
          <p:nvPr/>
        </p:nvSpPr>
        <p:spPr bwMode="auto">
          <a:xfrm>
            <a:off x="3505200" y="4983162"/>
            <a:ext cx="1316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0"/>
              <a:t>m =    log</a:t>
            </a:r>
            <a:r>
              <a:rPr lang="en-US" sz="1800" b="0" baseline="-25000"/>
              <a:t>2</a:t>
            </a:r>
            <a:r>
              <a:rPr lang="en-US" sz="1800" b="0"/>
              <a:t>n</a:t>
            </a:r>
          </a:p>
        </p:txBody>
      </p:sp>
      <p:sp>
        <p:nvSpPr>
          <p:cNvPr id="43042" name="Text Box 107"/>
          <p:cNvSpPr txBox="1">
            <a:spLocks noChangeArrowheads="1"/>
          </p:cNvSpPr>
          <p:nvPr/>
        </p:nvSpPr>
        <p:spPr bwMode="auto">
          <a:xfrm>
            <a:off x="-457200" y="2862262"/>
            <a:ext cx="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endParaRPr lang="en-US"/>
          </a:p>
        </p:txBody>
      </p:sp>
      <p:sp>
        <p:nvSpPr>
          <p:cNvPr id="43043" name="Line 112"/>
          <p:cNvSpPr>
            <a:spLocks noChangeShapeType="1"/>
          </p:cNvSpPr>
          <p:nvPr/>
        </p:nvSpPr>
        <p:spPr bwMode="auto">
          <a:xfrm>
            <a:off x="4060825" y="4886325"/>
            <a:ext cx="0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4" name="Line 113"/>
          <p:cNvSpPr>
            <a:spLocks noChangeShapeType="1"/>
          </p:cNvSpPr>
          <p:nvPr/>
        </p:nvSpPr>
        <p:spPr bwMode="auto">
          <a:xfrm>
            <a:off x="4778375" y="4900612"/>
            <a:ext cx="0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5" name="Line 114"/>
          <p:cNvSpPr>
            <a:spLocks noChangeShapeType="1"/>
          </p:cNvSpPr>
          <p:nvPr/>
        </p:nvSpPr>
        <p:spPr bwMode="auto">
          <a:xfrm>
            <a:off x="4570413" y="4911725"/>
            <a:ext cx="207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6" name="Line 115"/>
          <p:cNvSpPr>
            <a:spLocks noChangeShapeType="1"/>
          </p:cNvSpPr>
          <p:nvPr/>
        </p:nvSpPr>
        <p:spPr bwMode="auto">
          <a:xfrm>
            <a:off x="4060825" y="4897437"/>
            <a:ext cx="207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7" name="Text Box 143"/>
          <p:cNvSpPr txBox="1">
            <a:spLocks noChangeArrowheads="1"/>
          </p:cNvSpPr>
          <p:nvPr/>
        </p:nvSpPr>
        <p:spPr bwMode="auto">
          <a:xfrm>
            <a:off x="2317750" y="5459412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 dirty="0"/>
              <a:t>a</a:t>
            </a:r>
          </a:p>
        </p:txBody>
      </p:sp>
      <p:sp>
        <p:nvSpPr>
          <p:cNvPr id="43048" name="Text Box 144"/>
          <p:cNvSpPr txBox="1">
            <a:spLocks noChangeArrowheads="1"/>
          </p:cNvSpPr>
          <p:nvPr/>
        </p:nvSpPr>
        <p:spPr bwMode="auto">
          <a:xfrm>
            <a:off x="2965450" y="5459412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 dirty="0"/>
              <a:t>b</a:t>
            </a:r>
          </a:p>
        </p:txBody>
      </p:sp>
      <p:sp>
        <p:nvSpPr>
          <p:cNvPr id="43049" name="Text Box 145"/>
          <p:cNvSpPr txBox="1">
            <a:spLocks noChangeArrowheads="1"/>
          </p:cNvSpPr>
          <p:nvPr/>
        </p:nvSpPr>
        <p:spPr bwMode="auto">
          <a:xfrm rot="5400000">
            <a:off x="2329657" y="5393531"/>
            <a:ext cx="7572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0"/>
              <a:t>Priority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0"/>
              <a:t>Encoder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281" y="33528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30674" y="33644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6375" y="3090862"/>
            <a:ext cx="4598633" cy="1600200"/>
            <a:chOff x="206375" y="3090862"/>
            <a:chExt cx="4598633" cy="1600200"/>
          </a:xfrm>
        </p:grpSpPr>
        <p:sp>
          <p:nvSpPr>
            <p:cNvPr id="43011" name="Rectangle 2"/>
            <p:cNvSpPr>
              <a:spLocks noChangeArrowheads="1"/>
            </p:cNvSpPr>
            <p:nvPr/>
          </p:nvSpPr>
          <p:spPr bwMode="auto">
            <a:xfrm>
              <a:off x="939800" y="3090862"/>
              <a:ext cx="31242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3013" name="Rectangle 59"/>
            <p:cNvSpPr>
              <a:spLocks noChangeArrowheads="1"/>
            </p:cNvSpPr>
            <p:nvPr/>
          </p:nvSpPr>
          <p:spPr bwMode="auto">
            <a:xfrm>
              <a:off x="1127125" y="3209925"/>
              <a:ext cx="912813" cy="136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Freeform 60"/>
            <p:cNvSpPr>
              <a:spLocks/>
            </p:cNvSpPr>
            <p:nvPr/>
          </p:nvSpPr>
          <p:spPr bwMode="auto">
            <a:xfrm>
              <a:off x="1112838" y="3195637"/>
              <a:ext cx="912812" cy="1365250"/>
            </a:xfrm>
            <a:custGeom>
              <a:avLst/>
              <a:gdLst>
                <a:gd name="T0" fmla="*/ 2147483647 w 575"/>
                <a:gd name="T1" fmla="*/ 2147483647 h 860"/>
                <a:gd name="T2" fmla="*/ 2147483647 w 575"/>
                <a:gd name="T3" fmla="*/ 0 h 860"/>
                <a:gd name="T4" fmla="*/ 0 w 575"/>
                <a:gd name="T5" fmla="*/ 0 h 860"/>
                <a:gd name="T6" fmla="*/ 0 w 575"/>
                <a:gd name="T7" fmla="*/ 2147483647 h 860"/>
                <a:gd name="T8" fmla="*/ 2147483647 w 575"/>
                <a:gd name="T9" fmla="*/ 2147483647 h 860"/>
                <a:gd name="T10" fmla="*/ 2147483647 w 575"/>
                <a:gd name="T11" fmla="*/ 2147483647 h 8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5"/>
                <a:gd name="T19" fmla="*/ 0 h 860"/>
                <a:gd name="T20" fmla="*/ 575 w 575"/>
                <a:gd name="T21" fmla="*/ 860 h 8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5" h="860">
                  <a:moveTo>
                    <a:pt x="575" y="860"/>
                  </a:moveTo>
                  <a:lnTo>
                    <a:pt x="575" y="0"/>
                  </a:lnTo>
                  <a:lnTo>
                    <a:pt x="0" y="0"/>
                  </a:lnTo>
                  <a:lnTo>
                    <a:pt x="0" y="860"/>
                  </a:lnTo>
                  <a:lnTo>
                    <a:pt x="575" y="860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Line 68"/>
            <p:cNvSpPr>
              <a:spLocks noChangeShapeType="1"/>
            </p:cNvSpPr>
            <p:nvPr/>
          </p:nvSpPr>
          <p:spPr bwMode="auto">
            <a:xfrm>
              <a:off x="206375" y="3884612"/>
              <a:ext cx="912813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Line 69"/>
            <p:cNvSpPr>
              <a:spLocks noChangeShapeType="1"/>
            </p:cNvSpPr>
            <p:nvPr/>
          </p:nvSpPr>
          <p:spPr bwMode="auto">
            <a:xfrm flipV="1">
              <a:off x="606425" y="3827462"/>
              <a:ext cx="112713" cy="112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Rectangle 70"/>
            <p:cNvSpPr>
              <a:spLocks noChangeArrowheads="1"/>
            </p:cNvSpPr>
            <p:nvPr/>
          </p:nvSpPr>
          <p:spPr bwMode="auto">
            <a:xfrm>
              <a:off x="715963" y="3932237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43018" name="Line 71"/>
            <p:cNvSpPr>
              <a:spLocks noChangeShapeType="1"/>
            </p:cNvSpPr>
            <p:nvPr/>
          </p:nvSpPr>
          <p:spPr bwMode="auto">
            <a:xfrm>
              <a:off x="2030413" y="3884612"/>
              <a:ext cx="912812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72"/>
            <p:cNvSpPr>
              <a:spLocks noChangeShapeType="1"/>
            </p:cNvSpPr>
            <p:nvPr/>
          </p:nvSpPr>
          <p:spPr bwMode="auto">
            <a:xfrm flipV="1">
              <a:off x="2430463" y="3827462"/>
              <a:ext cx="112712" cy="112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Rectangle 73"/>
            <p:cNvSpPr>
              <a:spLocks noChangeArrowheads="1"/>
            </p:cNvSpPr>
            <p:nvPr/>
          </p:nvSpPr>
          <p:spPr bwMode="auto">
            <a:xfrm>
              <a:off x="2540000" y="3932237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43021" name="Rectangle 76"/>
            <p:cNvSpPr>
              <a:spLocks noChangeArrowheads="1"/>
            </p:cNvSpPr>
            <p:nvPr/>
          </p:nvSpPr>
          <p:spPr bwMode="auto">
            <a:xfrm>
              <a:off x="2951163" y="3211512"/>
              <a:ext cx="912812" cy="1363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77"/>
            <p:cNvSpPr>
              <a:spLocks/>
            </p:cNvSpPr>
            <p:nvPr/>
          </p:nvSpPr>
          <p:spPr bwMode="auto">
            <a:xfrm>
              <a:off x="2936875" y="3197225"/>
              <a:ext cx="912813" cy="1363662"/>
            </a:xfrm>
            <a:custGeom>
              <a:avLst/>
              <a:gdLst>
                <a:gd name="T0" fmla="*/ 2147483647 w 575"/>
                <a:gd name="T1" fmla="*/ 2147483647 h 859"/>
                <a:gd name="T2" fmla="*/ 2147483647 w 575"/>
                <a:gd name="T3" fmla="*/ 0 h 859"/>
                <a:gd name="T4" fmla="*/ 0 w 575"/>
                <a:gd name="T5" fmla="*/ 0 h 859"/>
                <a:gd name="T6" fmla="*/ 0 w 575"/>
                <a:gd name="T7" fmla="*/ 2147483647 h 859"/>
                <a:gd name="T8" fmla="*/ 2147483647 w 575"/>
                <a:gd name="T9" fmla="*/ 2147483647 h 859"/>
                <a:gd name="T10" fmla="*/ 2147483647 w 575"/>
                <a:gd name="T11" fmla="*/ 2147483647 h 8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5"/>
                <a:gd name="T19" fmla="*/ 0 h 859"/>
                <a:gd name="T20" fmla="*/ 575 w 575"/>
                <a:gd name="T21" fmla="*/ 859 h 8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5" h="859">
                  <a:moveTo>
                    <a:pt x="575" y="859"/>
                  </a:moveTo>
                  <a:lnTo>
                    <a:pt x="575" y="0"/>
                  </a:lnTo>
                  <a:lnTo>
                    <a:pt x="0" y="0"/>
                  </a:lnTo>
                  <a:lnTo>
                    <a:pt x="0" y="859"/>
                  </a:lnTo>
                  <a:lnTo>
                    <a:pt x="575" y="859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85"/>
            <p:cNvSpPr>
              <a:spLocks noChangeShapeType="1"/>
            </p:cNvSpPr>
            <p:nvPr/>
          </p:nvSpPr>
          <p:spPr bwMode="auto">
            <a:xfrm>
              <a:off x="3856038" y="3884612"/>
              <a:ext cx="9112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86"/>
            <p:cNvSpPr>
              <a:spLocks noChangeShapeType="1"/>
            </p:cNvSpPr>
            <p:nvPr/>
          </p:nvSpPr>
          <p:spPr bwMode="auto">
            <a:xfrm flipV="1">
              <a:off x="4254500" y="3827462"/>
              <a:ext cx="115888" cy="112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Rectangle 87"/>
            <p:cNvSpPr>
              <a:spLocks noChangeArrowheads="1"/>
            </p:cNvSpPr>
            <p:nvPr/>
          </p:nvSpPr>
          <p:spPr bwMode="auto">
            <a:xfrm>
              <a:off x="4384675" y="3932237"/>
              <a:ext cx="1698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3035" name="Text Box 100"/>
            <p:cNvSpPr txBox="1">
              <a:spLocks noChangeArrowheads="1"/>
            </p:cNvSpPr>
            <p:nvPr/>
          </p:nvSpPr>
          <p:spPr bwMode="auto">
            <a:xfrm>
              <a:off x="1200150" y="3762375"/>
              <a:ext cx="762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b="0" dirty="0"/>
                <a:t>r</a:t>
              </a:r>
            </a:p>
          </p:txBody>
        </p:sp>
        <p:sp>
          <p:nvSpPr>
            <p:cNvPr id="43036" name="Text Box 101"/>
            <p:cNvSpPr txBox="1">
              <a:spLocks noChangeArrowheads="1"/>
            </p:cNvSpPr>
            <p:nvPr/>
          </p:nvSpPr>
          <p:spPr bwMode="auto">
            <a:xfrm>
              <a:off x="1825625" y="3762375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b="0"/>
                <a:t>g</a:t>
              </a:r>
            </a:p>
          </p:txBody>
        </p:sp>
        <p:sp>
          <p:nvSpPr>
            <p:cNvPr id="43037" name="Text Box 102"/>
            <p:cNvSpPr txBox="1">
              <a:spLocks noChangeArrowheads="1"/>
            </p:cNvSpPr>
            <p:nvPr/>
          </p:nvSpPr>
          <p:spPr bwMode="auto">
            <a:xfrm rot="5400000">
              <a:off x="1189832" y="3742531"/>
              <a:ext cx="7477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0"/>
                <a:t>Arbiter</a:t>
              </a:r>
            </a:p>
          </p:txBody>
        </p:sp>
        <p:sp>
          <p:nvSpPr>
            <p:cNvPr id="43038" name="Text Box 103"/>
            <p:cNvSpPr txBox="1">
              <a:spLocks noChangeArrowheads="1"/>
            </p:cNvSpPr>
            <p:nvPr/>
          </p:nvSpPr>
          <p:spPr bwMode="auto">
            <a:xfrm>
              <a:off x="2971800" y="375126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b="0" dirty="0"/>
                <a:t>ae</a:t>
              </a:r>
            </a:p>
          </p:txBody>
        </p:sp>
        <p:sp>
          <p:nvSpPr>
            <p:cNvPr id="43039" name="Text Box 104"/>
            <p:cNvSpPr txBox="1">
              <a:spLocks noChangeArrowheads="1"/>
            </p:cNvSpPr>
            <p:nvPr/>
          </p:nvSpPr>
          <p:spPr bwMode="auto">
            <a:xfrm>
              <a:off x="3676650" y="3751262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b="0"/>
                <a:t>b</a:t>
              </a:r>
            </a:p>
          </p:txBody>
        </p:sp>
        <p:sp>
          <p:nvSpPr>
            <p:cNvPr id="43040" name="Text Box 105"/>
            <p:cNvSpPr txBox="1">
              <a:spLocks noChangeArrowheads="1"/>
            </p:cNvSpPr>
            <p:nvPr/>
          </p:nvSpPr>
          <p:spPr bwMode="auto">
            <a:xfrm rot="5400000">
              <a:off x="2955924" y="3700462"/>
              <a:ext cx="946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0" dirty="0"/>
                <a:t>Encoder</a:t>
              </a:r>
            </a:p>
          </p:txBody>
        </p:sp>
        <p:sp>
          <p:nvSpPr>
            <p:cNvPr id="49" name="Text Box 143"/>
            <p:cNvSpPr txBox="1">
              <a:spLocks noChangeArrowheads="1"/>
            </p:cNvSpPr>
            <p:nvPr/>
          </p:nvSpPr>
          <p:spPr bwMode="auto">
            <a:xfrm>
              <a:off x="240010" y="3881367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b="0" dirty="0"/>
                <a:t>a</a:t>
              </a:r>
            </a:p>
          </p:txBody>
        </p:sp>
        <p:sp>
          <p:nvSpPr>
            <p:cNvPr id="50" name="Text Box 144"/>
            <p:cNvSpPr txBox="1">
              <a:spLocks noChangeArrowheads="1"/>
            </p:cNvSpPr>
            <p:nvPr/>
          </p:nvSpPr>
          <p:spPr bwMode="auto">
            <a:xfrm>
              <a:off x="4678008" y="3917949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b="0" dirty="0"/>
                <a:t>b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22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73969" y="33528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0010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8F5EA-B250-4717-BC29-9DA677DB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10451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Verilog for Priority Encoder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993" y="1981200"/>
            <a:ext cx="8418807" cy="209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urier New" pitchFamily="49" charset="0"/>
              </a:rPr>
              <a:t>// priority encoder (arbitrary width)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PriorityEncoder83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7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r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b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7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g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Arb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#(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8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</a:rPr>
              <a:t> a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Enc83    e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g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96999-244F-4F8E-AEFC-A90FE69F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378871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pitchFamily="34" charset="-128"/>
              </a:rPr>
              <a:t>Functions built from decoders and other blocks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54138"/>
            <a:ext cx="7048500" cy="4132262"/>
          </a:xfrm>
        </p:spPr>
        <p:txBody>
          <a:bodyPr>
            <a:noAutofit/>
          </a:bodyPr>
          <a:lstStyle/>
          <a:p>
            <a:r>
              <a:rPr lang="en-US" sz="2400" dirty="0">
                <a:ea typeface="ＭＳ Ｐゴシック" pitchFamily="34" charset="-128"/>
              </a:rPr>
              <a:t>Example – find maximum of 256 small 4-bit numbers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Decode each number 4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16 bits (256 times)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OR these together w/16 256-bit </a:t>
            </a:r>
            <a:r>
              <a:rPr lang="en-US" sz="2000" dirty="0" err="1">
                <a:ea typeface="ＭＳ Ｐゴシック" pitchFamily="34" charset="-128"/>
                <a:sym typeface="Wingdings" pitchFamily="2" charset="2"/>
              </a:rPr>
              <a:t>ORs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 marL="1085850" lvl="2"/>
            <a:r>
              <a:rPr lang="en-US" sz="1800" dirty="0">
                <a:ea typeface="ＭＳ Ｐゴシック" pitchFamily="34" charset="-128"/>
                <a:sym typeface="Wingdings" pitchFamily="2" charset="2"/>
              </a:rPr>
              <a:t>(each a 4-level tree of 4-input </a:t>
            </a:r>
            <a:r>
              <a:rPr lang="en-US" sz="1800" dirty="0" err="1">
                <a:ea typeface="ＭＳ Ｐゴシック" pitchFamily="34" charset="-128"/>
                <a:sym typeface="Wingdings" pitchFamily="2" charset="2"/>
              </a:rPr>
              <a:t>ORs</a:t>
            </a:r>
            <a:r>
              <a:rPr lang="en-US" sz="1800" dirty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Use an Arbiter to get highest of 16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Encode the 16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4</a:t>
            </a:r>
          </a:p>
          <a:p>
            <a:pPr lvl="1"/>
            <a:endParaRPr lang="en-US" sz="2000" dirty="0">
              <a:ea typeface="ＭＳ Ｐゴシック" pitchFamily="34" charset="-128"/>
              <a:sym typeface="Wingdings" pitchFamily="2" charset="2"/>
            </a:endParaRPr>
          </a:p>
          <a:p>
            <a:r>
              <a:rPr lang="en-US" sz="2400" dirty="0">
                <a:ea typeface="ＭＳ Ｐゴシック" pitchFamily="34" charset="-128"/>
              </a:rPr>
              <a:t>Need to see if this is more efficient than a tournament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Can this determine which input has the </a:t>
            </a:r>
            <a:r>
              <a:rPr lang="ja-JP" altLang="en-US" sz="2400" dirty="0">
                <a:ea typeface="ＭＳ Ｐゴシック" pitchFamily="34" charset="-128"/>
              </a:rPr>
              <a:t>‘</a:t>
            </a:r>
            <a:r>
              <a:rPr lang="en-US" altLang="ja-JP" sz="2400" dirty="0">
                <a:ea typeface="ＭＳ Ｐゴシック" pitchFamily="34" charset="-128"/>
              </a:rPr>
              <a:t>winning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 number?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 rot="5400000">
            <a:off x="4949032" y="2823368"/>
            <a:ext cx="1371600" cy="60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 rot="5400000">
            <a:off x="5893594" y="2823369"/>
            <a:ext cx="1371600" cy="60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 rot="5400000">
            <a:off x="6809582" y="2823368"/>
            <a:ext cx="1371600" cy="60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Arbiter</a:t>
            </a: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 rot="5400000">
            <a:off x="7716044" y="2823369"/>
            <a:ext cx="1371600" cy="60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Encode</a:t>
            </a:r>
          </a:p>
        </p:txBody>
      </p:sp>
      <p:cxnSp>
        <p:nvCxnSpPr>
          <p:cNvPr id="45065" name="AutoShape 8"/>
          <p:cNvCxnSpPr>
            <a:cxnSpLocks noChangeShapeType="1"/>
            <a:stCxn id="45061" idx="0"/>
            <a:endCxn id="45062" idx="2"/>
          </p:cNvCxnSpPr>
          <p:nvPr/>
        </p:nvCxnSpPr>
        <p:spPr bwMode="auto">
          <a:xfrm>
            <a:off x="5949950" y="3124200"/>
            <a:ext cx="3143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AutoShape 9"/>
          <p:cNvCxnSpPr>
            <a:cxnSpLocks noChangeShapeType="1"/>
            <a:stCxn id="45063" idx="0"/>
            <a:endCxn id="45064" idx="2"/>
          </p:cNvCxnSpPr>
          <p:nvPr/>
        </p:nvCxnSpPr>
        <p:spPr bwMode="auto">
          <a:xfrm>
            <a:off x="7810500" y="3124200"/>
            <a:ext cx="2762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AutoShape 10"/>
          <p:cNvCxnSpPr>
            <a:cxnSpLocks noChangeShapeType="1"/>
            <a:stCxn id="45062" idx="0"/>
            <a:endCxn id="45063" idx="2"/>
          </p:cNvCxnSpPr>
          <p:nvPr/>
        </p:nvCxnSpPr>
        <p:spPr bwMode="auto">
          <a:xfrm>
            <a:off x="6894513" y="3124200"/>
            <a:ext cx="285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0960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§8.2 + 8.5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28862-8A04-4651-A22B-B34D014D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1143571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Comparing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Comparing two 1-bit signals for equality: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429000"/>
          <a:ext cx="2362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ss3-xnor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95700"/>
            <a:ext cx="3964236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5181600"/>
            <a:ext cx="1742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XNOR gate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FE41C-680B-4096-99F9-005F9EBB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23755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Equality Comparator</a:t>
            </a:r>
          </a:p>
        </p:txBody>
      </p:sp>
      <p:pic>
        <p:nvPicPr>
          <p:cNvPr id="21" name="Picture 20" descr="ss3-equa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828800"/>
            <a:ext cx="2604331" cy="1752600"/>
          </a:xfrm>
          <a:prstGeom prst="rect">
            <a:avLst/>
          </a:prstGeom>
        </p:spPr>
      </p:pic>
      <p:pic>
        <p:nvPicPr>
          <p:cNvPr id="22" name="Picture 21" descr="ss3-equal-circui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96700"/>
            <a:ext cx="4425950" cy="32247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2596" y="2430754"/>
            <a:ext cx="8418807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008000"/>
                </a:solidFill>
                <a:latin typeface="Courier New" pitchFamily="49" charset="0"/>
              </a:rPr>
              <a:t>// equality comparator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EqComp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sz="1400" dirty="0">
                <a:latin typeface="Courier New" pitchFamily="49" charset="0"/>
              </a:rPr>
              <a:t>a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</a:rPr>
              <a:t> b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eq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parameter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k=8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sz="1400" dirty="0"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a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400" dirty="0" err="1">
                <a:latin typeface="Courier New" pitchFamily="49" charset="0"/>
              </a:rPr>
              <a:t>b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eq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eq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assign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eq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sz="1400" dirty="0">
                <a:latin typeface="Courier New" pitchFamily="49" charset="0"/>
              </a:rPr>
              <a:t>a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==</a:t>
            </a:r>
            <a:r>
              <a:rPr lang="en-US" sz="1400" dirty="0">
                <a:latin typeface="Courier New" pitchFamily="49" charset="0"/>
              </a:rPr>
              <a:t>b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</a:rPr>
              <a:t>endmodule</a:t>
            </a:r>
            <a:endParaRPr lang="en-US" sz="13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600" y="2221468"/>
            <a:ext cx="53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a=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28600" y="1013618"/>
            <a:ext cx="8229600" cy="8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two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-bit signals for equality: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68CE1-DF00-4D73-BC9A-90D418C5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33401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Magnitude Comparator</a:t>
            </a:r>
          </a:p>
        </p:txBody>
      </p:sp>
      <p:pic>
        <p:nvPicPr>
          <p:cNvPr id="19" name="Picture 18" descr="ss3-magcomp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2667000" cy="17947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0" y="1764268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&gt;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3690724"/>
            <a:ext cx="8229600" cy="2405276"/>
          </a:xfrm>
        </p:spPr>
        <p:txBody>
          <a:bodyPr/>
          <a:lstStyle/>
          <a:p>
            <a:pPr>
              <a:buNone/>
            </a:pPr>
            <a:r>
              <a:rPr lang="en-US" dirty="0"/>
              <a:t>A &gt; B  </a:t>
            </a:r>
            <a:r>
              <a:rPr lang="en-US" dirty="0" err="1"/>
              <a:t>iff</a:t>
            </a:r>
            <a:r>
              <a:rPr lang="en-US" dirty="0"/>
              <a:t>  A[</a:t>
            </a:r>
            <a:r>
              <a:rPr lang="en-US" dirty="0" err="1"/>
              <a:t>i</a:t>
            </a:r>
            <a:r>
              <a:rPr lang="en-US" dirty="0"/>
              <a:t>] &gt; B[</a:t>
            </a:r>
            <a:r>
              <a:rPr lang="en-US" dirty="0" err="1"/>
              <a:t>i</a:t>
            </a:r>
            <a:r>
              <a:rPr lang="en-US" dirty="0"/>
              <a:t>] and A[k] = B[k] for k &gt;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4648200"/>
            <a:ext cx="291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 = 0 1 1 0 0 1 1 0 1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5000" y="4985266"/>
            <a:ext cx="290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 = 0 1 0 1 0 1 0 1 0 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5481935"/>
            <a:ext cx="106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AgtB</a:t>
            </a:r>
            <a:r>
              <a:rPr lang="en-US" sz="2400" dirty="0"/>
              <a:t>  =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6400" y="5484812"/>
            <a:ext cx="313952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59942" y="5486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31342" y="5486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02742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74142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5542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34871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88342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95600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0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38400" y="54819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59943" y="4724400"/>
            <a:ext cx="340658" cy="722531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4724400"/>
            <a:ext cx="569259" cy="722531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38600" y="4724400"/>
            <a:ext cx="797858" cy="722531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50341" y="4724400"/>
            <a:ext cx="986117" cy="722531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21741" y="4724400"/>
            <a:ext cx="1178859" cy="722531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C25BE-F756-4A0E-AB40-A2239E27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27059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  <p:bldP spid="25" grpId="0"/>
      <p:bldP spid="2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5400"/>
            <a:ext cx="4685007" cy="652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A &gt; B  </a:t>
            </a:r>
            <a:r>
              <a:rPr lang="en-US" sz="2000" dirty="0" err="1"/>
              <a:t>iff</a:t>
            </a:r>
            <a:r>
              <a:rPr lang="en-US" sz="2000" dirty="0"/>
              <a:t>  A[</a:t>
            </a:r>
            <a:r>
              <a:rPr lang="en-US" sz="2000" dirty="0" err="1"/>
              <a:t>i</a:t>
            </a:r>
            <a:r>
              <a:rPr lang="en-US" sz="2000" dirty="0"/>
              <a:t>] &gt; B[</a:t>
            </a:r>
            <a:r>
              <a:rPr lang="en-US" sz="2000" dirty="0" err="1"/>
              <a:t>i</a:t>
            </a:r>
            <a:r>
              <a:rPr lang="en-US" sz="2000" dirty="0"/>
              <a:t>] and A[k] = B[k] for k &gt; </a:t>
            </a:r>
            <a:r>
              <a:rPr lang="en-US" sz="2000" dirty="0" err="1"/>
              <a:t>i</a:t>
            </a:r>
            <a:r>
              <a:rPr lang="en-US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A34E-297F-43D8-A67F-C04B5684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342073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4626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Magnitude Comparator</a:t>
            </a:r>
          </a:p>
        </p:txBody>
      </p:sp>
      <p:pic>
        <p:nvPicPr>
          <p:cNvPr id="19" name="Picture 18" descr="ss3-magcomp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024626"/>
            <a:ext cx="2667000" cy="17947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6384" y="4253480"/>
            <a:ext cx="8418807" cy="203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008000"/>
                </a:solidFill>
                <a:latin typeface="Courier New" pitchFamily="49" charset="0"/>
              </a:rPr>
              <a:t>// magnitude comparator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MagComp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sz="1400" dirty="0">
                <a:latin typeface="Courier New" pitchFamily="49" charset="0"/>
              </a:rPr>
              <a:t>a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</a:rPr>
              <a:t> b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gt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parameter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8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k-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</a:rPr>
              <a:t> a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</a:rPr>
              <a:t> b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gt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eqi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400" dirty="0">
                <a:latin typeface="Courier New" pitchFamily="49" charset="0"/>
              </a:rPr>
              <a:t> a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~^</a:t>
            </a:r>
            <a:r>
              <a:rPr lang="en-US" sz="1400" dirty="0">
                <a:latin typeface="Courier New" pitchFamily="49" charset="0"/>
              </a:rPr>
              <a:t> b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k-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gti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&amp;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~</a:t>
            </a:r>
            <a:r>
              <a:rPr lang="en-US" sz="1400" dirty="0">
                <a:latin typeface="Courier New" pitchFamily="49" charset="0"/>
              </a:rPr>
              <a:t>b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gtb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{((</a:t>
            </a:r>
            <a:r>
              <a:rPr lang="en-US" sz="1400" dirty="0" err="1">
                <a:latin typeface="Courier New" pitchFamily="49" charset="0"/>
              </a:rPr>
              <a:t>eqi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&amp;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gtb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]) | </a:t>
            </a:r>
            <a:r>
              <a:rPr lang="en-US" sz="1400" dirty="0" err="1">
                <a:latin typeface="Courier New" pitchFamily="49" charset="0"/>
              </a:rPr>
              <a:t>gti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]), </a:t>
            </a:r>
            <a:r>
              <a:rPr lang="en-US" sz="14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ja-JP" altLang="en-US" sz="1400" dirty="0">
                <a:solidFill>
                  <a:srgbClr val="7030A0"/>
                </a:solidFill>
                <a:latin typeface="Courier New" pitchFamily="49" charset="0"/>
              </a:rPr>
              <a:t>’</a:t>
            </a:r>
            <a:r>
              <a:rPr lang="en-US" altLang="ja-JP" sz="1400" dirty="0">
                <a:solidFill>
                  <a:srgbClr val="7030A0"/>
                </a:solidFill>
                <a:latin typeface="Courier New" pitchFamily="49" charset="0"/>
              </a:rPr>
              <a:t>b0</a:t>
            </a:r>
            <a:r>
              <a:rPr lang="en-US" altLang="ja-JP" sz="1400" dirty="0">
                <a:solidFill>
                  <a:srgbClr val="0000FF"/>
                </a:solidFill>
                <a:latin typeface="Courier New" pitchFamily="49" charset="0"/>
              </a:rPr>
              <a:t>}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gt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gtb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]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pic>
        <p:nvPicPr>
          <p:cNvPr id="7" name="Picture 6" descr="ss3-magcomp-up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133600"/>
            <a:ext cx="2971800" cy="320116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58993" y="1154586"/>
            <a:ext cx="4685007" cy="652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A &gt; B  </a:t>
            </a:r>
            <a:r>
              <a:rPr lang="en-US" sz="2000" dirty="0" err="1"/>
              <a:t>iff</a:t>
            </a:r>
            <a:r>
              <a:rPr lang="en-US" sz="2000" dirty="0"/>
              <a:t>  </a:t>
            </a:r>
            <a:r>
              <a:rPr lang="en-US" sz="2000" dirty="0" err="1"/>
              <a:t>A[i</a:t>
            </a:r>
            <a:r>
              <a:rPr lang="en-US" sz="2000" dirty="0"/>
              <a:t>] &gt; </a:t>
            </a:r>
            <a:r>
              <a:rPr lang="en-US" sz="2000" dirty="0" err="1"/>
              <a:t>B[i</a:t>
            </a:r>
            <a:r>
              <a:rPr lang="en-US" sz="2000" dirty="0"/>
              <a:t>] and </a:t>
            </a:r>
            <a:r>
              <a:rPr lang="en-US" sz="2000" dirty="0" err="1"/>
              <a:t>A[j</a:t>
            </a:r>
            <a:r>
              <a:rPr lang="en-US" sz="2000" dirty="0"/>
              <a:t>] = </a:t>
            </a:r>
            <a:r>
              <a:rPr lang="en-US" sz="2000" dirty="0" err="1"/>
              <a:t>B[j</a:t>
            </a:r>
            <a:r>
              <a:rPr lang="en-US" sz="2000" dirty="0"/>
              <a:t>] for </a:t>
            </a:r>
            <a:r>
              <a:rPr lang="en-US" sz="2000" dirty="0" err="1"/>
              <a:t>j</a:t>
            </a:r>
            <a:r>
              <a:rPr lang="en-US" sz="2000" dirty="0"/>
              <a:t> &gt; </a:t>
            </a:r>
            <a:r>
              <a:rPr lang="en-US" sz="2000" dirty="0" err="1"/>
              <a:t>i</a:t>
            </a:r>
            <a:r>
              <a:rPr lang="en-US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752599" y="2332774"/>
            <a:ext cx="5105400" cy="1508209"/>
          </a:xfrm>
          <a:prstGeom prst="wedgeRoundRectCallout">
            <a:avLst>
              <a:gd name="adj1" fmla="val -38770"/>
              <a:gd name="adj2" fmla="val 16690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Equivalent to writing: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assign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 = 1'b0;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assign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 =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eqi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[0])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assign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[2] =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eqi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[1])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gti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" y="5615281"/>
            <a:ext cx="7696201" cy="201168"/>
          </a:xfrm>
          <a:prstGeom prst="rect">
            <a:avLst/>
          </a:prstGeom>
          <a:solidFill>
            <a:srgbClr val="0000FF">
              <a:alpha val="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3C0E0-C320-4E06-8FB5-0F84D4E3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17200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Hexadecimal, ‘hex’, or base-16, number system is very convenient when working with computers.</a:t>
            </a:r>
          </a:p>
          <a:p>
            <a:r>
              <a:rPr lang="en-US" dirty="0"/>
              <a:t>Mainly, it is shorter and faster to write than binary.</a:t>
            </a:r>
          </a:p>
          <a:p>
            <a:r>
              <a:rPr lang="en-US" dirty="0"/>
              <a:t>It is far easier to convert between binary and ‘hex’ than between binary and decimal.</a:t>
            </a:r>
          </a:p>
          <a:p>
            <a:r>
              <a:rPr lang="en-US" dirty="0"/>
              <a:t>Four bits can represent 2</a:t>
            </a:r>
            <a:r>
              <a:rPr lang="en-US" baseline="30000" dirty="0"/>
              <a:t>4</a:t>
            </a:r>
            <a:r>
              <a:rPr lang="en-US" dirty="0"/>
              <a:t> = 16 different things.</a:t>
            </a:r>
          </a:p>
          <a:p>
            <a:r>
              <a:rPr lang="en-US" dirty="0"/>
              <a:t>We take four bits, give them the 16 labels 0, 1, 2, 3, 4, 5, 6, 7, 8, 9, A, B, C, D, E, 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7DFF-78B7-4E31-90EA-8431792C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26821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Another Implementation Of Magnitude Comparator</a:t>
            </a:r>
          </a:p>
        </p:txBody>
      </p:sp>
      <p:pic>
        <p:nvPicPr>
          <p:cNvPr id="5" name="Picture 4" descr="ss3-magcomp-dow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1703516"/>
            <a:ext cx="4254500" cy="4392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92D86-3A60-45A1-9FEB-C0083DB1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22469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593" y="1981200"/>
            <a:ext cx="8418807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8000"/>
                </a:solidFill>
                <a:latin typeface="Courier New" pitchFamily="49" charset="0"/>
              </a:rPr>
              <a:t>// Behavioral Magnitude comparator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</a:rPr>
              <a:t>module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MagComp_b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sz="1600" dirty="0">
                <a:latin typeface="Courier New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600" dirty="0">
                <a:latin typeface="Courier New" pitchFamily="49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gt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</a:rPr>
              <a:t>parameter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600" dirty="0">
                <a:solidFill>
                  <a:srgbClr val="7030A0"/>
                </a:solidFill>
                <a:latin typeface="Courier New" pitchFamily="49" charset="0"/>
              </a:rPr>
              <a:t>8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sz="1600" dirty="0">
                <a:latin typeface="Courier New" pitchFamily="49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Courier New" pitchFamily="49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600" dirty="0">
                <a:solidFill>
                  <a:srgbClr val="7030A0"/>
                </a:solidFill>
                <a:latin typeface="Courier New" pitchFamily="49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sz="1600" dirty="0">
                <a:latin typeface="Courier New" pitchFamily="49" charset="0"/>
              </a:rPr>
              <a:t> a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sz="1600" dirty="0">
                <a:latin typeface="Courier New" pitchFamily="49" charset="0"/>
              </a:rPr>
              <a:t> b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</a:rPr>
              <a:t>output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</a:rPr>
              <a:t>wire</a:t>
            </a: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gt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sz="1600" dirty="0">
                <a:latin typeface="Courier New" pitchFamily="49" charset="0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</a:rPr>
              <a:t>endmodule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8E79C-4AF2-4D6D-93A2-4CF65691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275949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Putting things together – Maximum unit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284538" y="3300413"/>
            <a:ext cx="1447800" cy="20240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3284538" y="5324475"/>
            <a:ext cx="1447800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30"/>
          <p:cNvSpPr>
            <a:spLocks noChangeArrowheads="1"/>
          </p:cNvSpPr>
          <p:nvPr/>
        </p:nvSpPr>
        <p:spPr bwMode="auto">
          <a:xfrm>
            <a:off x="3408363" y="3432175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50183" name="Line 33"/>
          <p:cNvSpPr>
            <a:spLocks noChangeShapeType="1"/>
          </p:cNvSpPr>
          <p:nvPr/>
        </p:nvSpPr>
        <p:spPr bwMode="auto">
          <a:xfrm>
            <a:off x="4732338" y="4313238"/>
            <a:ext cx="1157287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34"/>
          <p:cNvSpPr>
            <a:spLocks noChangeShapeType="1"/>
          </p:cNvSpPr>
          <p:nvPr/>
        </p:nvSpPr>
        <p:spPr bwMode="auto">
          <a:xfrm>
            <a:off x="2414588" y="3590925"/>
            <a:ext cx="869950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35"/>
          <p:cNvSpPr>
            <a:spLocks noChangeShapeType="1"/>
          </p:cNvSpPr>
          <p:nvPr/>
        </p:nvSpPr>
        <p:spPr bwMode="auto">
          <a:xfrm flipV="1">
            <a:off x="1328738" y="2071688"/>
            <a:ext cx="146050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Rectangle 36"/>
          <p:cNvSpPr>
            <a:spLocks noChangeArrowheads="1"/>
          </p:cNvSpPr>
          <p:nvPr/>
        </p:nvSpPr>
        <p:spPr bwMode="auto">
          <a:xfrm>
            <a:off x="1482725" y="21558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187" name="Rectangle 37"/>
          <p:cNvSpPr>
            <a:spLocks noChangeArrowheads="1"/>
          </p:cNvSpPr>
          <p:nvPr/>
        </p:nvSpPr>
        <p:spPr bwMode="auto">
          <a:xfrm>
            <a:off x="3422650" y="487838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50188" name="Line 38"/>
          <p:cNvSpPr>
            <a:spLocks noChangeShapeType="1"/>
          </p:cNvSpPr>
          <p:nvPr/>
        </p:nvSpPr>
        <p:spPr bwMode="auto">
          <a:xfrm>
            <a:off x="966788" y="5035550"/>
            <a:ext cx="2317750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Rectangle 39"/>
          <p:cNvSpPr>
            <a:spLocks noChangeArrowheads="1"/>
          </p:cNvSpPr>
          <p:nvPr/>
        </p:nvSpPr>
        <p:spPr bwMode="auto">
          <a:xfrm>
            <a:off x="1120775" y="47339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50190" name="Line 40"/>
          <p:cNvSpPr>
            <a:spLocks noChangeShapeType="1"/>
          </p:cNvSpPr>
          <p:nvPr/>
        </p:nvSpPr>
        <p:spPr bwMode="auto">
          <a:xfrm flipV="1">
            <a:off x="1328738" y="4964113"/>
            <a:ext cx="146050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Rectangle 41"/>
          <p:cNvSpPr>
            <a:spLocks noChangeArrowheads="1"/>
          </p:cNvSpPr>
          <p:nvPr/>
        </p:nvSpPr>
        <p:spPr bwMode="auto">
          <a:xfrm>
            <a:off x="1482725" y="507047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192" name="Freeform 42"/>
          <p:cNvSpPr>
            <a:spLocks/>
          </p:cNvSpPr>
          <p:nvPr/>
        </p:nvSpPr>
        <p:spPr bwMode="auto">
          <a:xfrm>
            <a:off x="5600700" y="2000250"/>
            <a:ext cx="579438" cy="1155700"/>
          </a:xfrm>
          <a:custGeom>
            <a:avLst/>
            <a:gdLst>
              <a:gd name="T0" fmla="*/ 0 w 365"/>
              <a:gd name="T1" fmla="*/ 2147483647 h 728"/>
              <a:gd name="T2" fmla="*/ 0 w 365"/>
              <a:gd name="T3" fmla="*/ 0 h 728"/>
              <a:gd name="T4" fmla="*/ 2147483647 w 365"/>
              <a:gd name="T5" fmla="*/ 2147483647 h 728"/>
              <a:gd name="T6" fmla="*/ 2147483647 w 365"/>
              <a:gd name="T7" fmla="*/ 2147483647 h 728"/>
              <a:gd name="T8" fmla="*/ 0 w 365"/>
              <a:gd name="T9" fmla="*/ 2147483647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"/>
              <a:gd name="T16" fmla="*/ 0 h 728"/>
              <a:gd name="T17" fmla="*/ 365 w 365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" h="728">
                <a:moveTo>
                  <a:pt x="0" y="728"/>
                </a:moveTo>
                <a:lnTo>
                  <a:pt x="0" y="0"/>
                </a:lnTo>
                <a:lnTo>
                  <a:pt x="365" y="182"/>
                </a:lnTo>
                <a:lnTo>
                  <a:pt x="365" y="546"/>
                </a:lnTo>
                <a:lnTo>
                  <a:pt x="0" y="7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Freeform 43"/>
          <p:cNvSpPr>
            <a:spLocks/>
          </p:cNvSpPr>
          <p:nvPr/>
        </p:nvSpPr>
        <p:spPr bwMode="auto">
          <a:xfrm>
            <a:off x="5600700" y="1976438"/>
            <a:ext cx="23813" cy="1179512"/>
          </a:xfrm>
          <a:custGeom>
            <a:avLst/>
            <a:gdLst>
              <a:gd name="T0" fmla="*/ 2147483647 w 15"/>
              <a:gd name="T1" fmla="*/ 2147483647 h 743"/>
              <a:gd name="T2" fmla="*/ 0 w 15"/>
              <a:gd name="T3" fmla="*/ 2147483647 h 743"/>
              <a:gd name="T4" fmla="*/ 0 w 15"/>
              <a:gd name="T5" fmla="*/ 0 h 743"/>
              <a:gd name="T6" fmla="*/ 2147483647 w 15"/>
              <a:gd name="T7" fmla="*/ 0 h 743"/>
              <a:gd name="T8" fmla="*/ 0 w 15"/>
              <a:gd name="T9" fmla="*/ 2147483647 h 743"/>
              <a:gd name="T10" fmla="*/ 2147483647 w 15"/>
              <a:gd name="T11" fmla="*/ 2147483647 h 743"/>
              <a:gd name="T12" fmla="*/ 2147483647 w 15"/>
              <a:gd name="T13" fmla="*/ 2147483647 h 7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743"/>
              <a:gd name="T23" fmla="*/ 15 w 15"/>
              <a:gd name="T24" fmla="*/ 743 h 7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743">
                <a:moveTo>
                  <a:pt x="15" y="743"/>
                </a:moveTo>
                <a:lnTo>
                  <a:pt x="0" y="743"/>
                </a:lnTo>
                <a:lnTo>
                  <a:pt x="0" y="0"/>
                </a:lnTo>
                <a:lnTo>
                  <a:pt x="15" y="0"/>
                </a:lnTo>
                <a:lnTo>
                  <a:pt x="0" y="15"/>
                </a:lnTo>
                <a:lnTo>
                  <a:pt x="15" y="15"/>
                </a:lnTo>
                <a:lnTo>
                  <a:pt x="15" y="7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Freeform 44"/>
          <p:cNvSpPr>
            <a:spLocks/>
          </p:cNvSpPr>
          <p:nvPr/>
        </p:nvSpPr>
        <p:spPr bwMode="auto">
          <a:xfrm>
            <a:off x="5600700" y="1976438"/>
            <a:ext cx="603250" cy="336550"/>
          </a:xfrm>
          <a:custGeom>
            <a:avLst/>
            <a:gdLst>
              <a:gd name="T0" fmla="*/ 0 w 380"/>
              <a:gd name="T1" fmla="*/ 2147483647 h 212"/>
              <a:gd name="T2" fmla="*/ 2147483647 w 380"/>
              <a:gd name="T3" fmla="*/ 0 h 212"/>
              <a:gd name="T4" fmla="*/ 2147483647 w 380"/>
              <a:gd name="T5" fmla="*/ 2147483647 h 212"/>
              <a:gd name="T6" fmla="*/ 2147483647 w 380"/>
              <a:gd name="T7" fmla="*/ 2147483647 h 212"/>
              <a:gd name="T8" fmla="*/ 2147483647 w 380"/>
              <a:gd name="T9" fmla="*/ 2147483647 h 212"/>
              <a:gd name="T10" fmla="*/ 2147483647 w 380"/>
              <a:gd name="T11" fmla="*/ 2147483647 h 212"/>
              <a:gd name="T12" fmla="*/ 0 w 380"/>
              <a:gd name="T13" fmla="*/ 2147483647 h 2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0"/>
              <a:gd name="T22" fmla="*/ 0 h 212"/>
              <a:gd name="T23" fmla="*/ 380 w 380"/>
              <a:gd name="T24" fmla="*/ 212 h 2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0" h="212">
                <a:moveTo>
                  <a:pt x="0" y="30"/>
                </a:moveTo>
                <a:lnTo>
                  <a:pt x="15" y="0"/>
                </a:lnTo>
                <a:lnTo>
                  <a:pt x="380" y="182"/>
                </a:lnTo>
                <a:lnTo>
                  <a:pt x="380" y="197"/>
                </a:lnTo>
                <a:lnTo>
                  <a:pt x="365" y="197"/>
                </a:lnTo>
                <a:lnTo>
                  <a:pt x="365" y="212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Freeform 45"/>
          <p:cNvSpPr>
            <a:spLocks/>
          </p:cNvSpPr>
          <p:nvPr/>
        </p:nvSpPr>
        <p:spPr bwMode="auto">
          <a:xfrm>
            <a:off x="6180138" y="2289175"/>
            <a:ext cx="23812" cy="601663"/>
          </a:xfrm>
          <a:custGeom>
            <a:avLst/>
            <a:gdLst>
              <a:gd name="T0" fmla="*/ 0 w 15"/>
              <a:gd name="T1" fmla="*/ 0 h 379"/>
              <a:gd name="T2" fmla="*/ 2147483647 w 15"/>
              <a:gd name="T3" fmla="*/ 0 h 379"/>
              <a:gd name="T4" fmla="*/ 2147483647 w 15"/>
              <a:gd name="T5" fmla="*/ 2147483647 h 379"/>
              <a:gd name="T6" fmla="*/ 0 w 15"/>
              <a:gd name="T7" fmla="*/ 2147483647 h 379"/>
              <a:gd name="T8" fmla="*/ 0 w 15"/>
              <a:gd name="T9" fmla="*/ 0 h 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379"/>
              <a:gd name="T17" fmla="*/ 15 w 15"/>
              <a:gd name="T18" fmla="*/ 379 h 3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379">
                <a:moveTo>
                  <a:pt x="0" y="0"/>
                </a:moveTo>
                <a:lnTo>
                  <a:pt x="15" y="0"/>
                </a:lnTo>
                <a:lnTo>
                  <a:pt x="15" y="379"/>
                </a:lnTo>
                <a:lnTo>
                  <a:pt x="0" y="3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Freeform 46"/>
          <p:cNvSpPr>
            <a:spLocks/>
          </p:cNvSpPr>
          <p:nvPr/>
        </p:nvSpPr>
        <p:spPr bwMode="auto">
          <a:xfrm>
            <a:off x="5600700" y="2843213"/>
            <a:ext cx="603250" cy="336550"/>
          </a:xfrm>
          <a:custGeom>
            <a:avLst/>
            <a:gdLst>
              <a:gd name="T0" fmla="*/ 2147483647 w 380"/>
              <a:gd name="T1" fmla="*/ 0 h 212"/>
              <a:gd name="T2" fmla="*/ 2147483647 w 380"/>
              <a:gd name="T3" fmla="*/ 2147483647 h 212"/>
              <a:gd name="T4" fmla="*/ 2147483647 w 380"/>
              <a:gd name="T5" fmla="*/ 2147483647 h 212"/>
              <a:gd name="T6" fmla="*/ 0 w 380"/>
              <a:gd name="T7" fmla="*/ 2147483647 h 212"/>
              <a:gd name="T8" fmla="*/ 2147483647 w 380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212"/>
              <a:gd name="T17" fmla="*/ 380 w 380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212">
                <a:moveTo>
                  <a:pt x="365" y="0"/>
                </a:moveTo>
                <a:lnTo>
                  <a:pt x="380" y="30"/>
                </a:lnTo>
                <a:lnTo>
                  <a:pt x="15" y="212"/>
                </a:lnTo>
                <a:lnTo>
                  <a:pt x="0" y="182"/>
                </a:lnTo>
                <a:lnTo>
                  <a:pt x="3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50"/>
          <p:cNvSpPr>
            <a:spLocks noChangeShapeType="1"/>
          </p:cNvSpPr>
          <p:nvPr/>
        </p:nvSpPr>
        <p:spPr bwMode="auto">
          <a:xfrm>
            <a:off x="966788" y="2144713"/>
            <a:ext cx="4633912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Rectangle 51"/>
          <p:cNvSpPr>
            <a:spLocks noChangeArrowheads="1"/>
          </p:cNvSpPr>
          <p:nvPr/>
        </p:nvSpPr>
        <p:spPr bwMode="auto">
          <a:xfrm>
            <a:off x="1120775" y="1841500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50199" name="Line 52"/>
          <p:cNvSpPr>
            <a:spLocks noChangeShapeType="1"/>
          </p:cNvSpPr>
          <p:nvPr/>
        </p:nvSpPr>
        <p:spPr bwMode="auto">
          <a:xfrm flipV="1">
            <a:off x="4949825" y="2071688"/>
            <a:ext cx="144463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Rectangle 53"/>
          <p:cNvSpPr>
            <a:spLocks noChangeArrowheads="1"/>
          </p:cNvSpPr>
          <p:nvPr/>
        </p:nvSpPr>
        <p:spPr bwMode="auto">
          <a:xfrm>
            <a:off x="5149850" y="213201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201" name="Line 54"/>
          <p:cNvSpPr>
            <a:spLocks noChangeShapeType="1"/>
          </p:cNvSpPr>
          <p:nvPr/>
        </p:nvSpPr>
        <p:spPr bwMode="auto">
          <a:xfrm>
            <a:off x="6180138" y="2578100"/>
            <a:ext cx="173672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Rectangle 55"/>
          <p:cNvSpPr>
            <a:spLocks noChangeArrowheads="1"/>
          </p:cNvSpPr>
          <p:nvPr/>
        </p:nvSpPr>
        <p:spPr bwMode="auto">
          <a:xfrm>
            <a:off x="7578725" y="2276475"/>
            <a:ext cx="222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50203" name="Rectangle 56"/>
          <p:cNvSpPr>
            <a:spLocks noChangeArrowheads="1"/>
          </p:cNvSpPr>
          <p:nvPr/>
        </p:nvSpPr>
        <p:spPr bwMode="auto">
          <a:xfrm>
            <a:off x="7804150" y="227647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50204" name="Rectangle 57"/>
          <p:cNvSpPr>
            <a:spLocks noChangeArrowheads="1"/>
          </p:cNvSpPr>
          <p:nvPr/>
        </p:nvSpPr>
        <p:spPr bwMode="auto">
          <a:xfrm>
            <a:off x="7980363" y="2276475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sp>
        <p:nvSpPr>
          <p:cNvPr id="50205" name="Line 58"/>
          <p:cNvSpPr>
            <a:spLocks noChangeShapeType="1"/>
          </p:cNvSpPr>
          <p:nvPr/>
        </p:nvSpPr>
        <p:spPr bwMode="auto">
          <a:xfrm>
            <a:off x="2705100" y="3011488"/>
            <a:ext cx="289560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59"/>
          <p:cNvSpPr>
            <a:spLocks noChangeShapeType="1"/>
          </p:cNvSpPr>
          <p:nvPr/>
        </p:nvSpPr>
        <p:spPr bwMode="auto">
          <a:xfrm flipV="1">
            <a:off x="4949825" y="2940050"/>
            <a:ext cx="144463" cy="14446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Rectangle 60"/>
          <p:cNvSpPr>
            <a:spLocks noChangeArrowheads="1"/>
          </p:cNvSpPr>
          <p:nvPr/>
        </p:nvSpPr>
        <p:spPr bwMode="auto">
          <a:xfrm>
            <a:off x="5149850" y="299878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208" name="Line 61"/>
          <p:cNvSpPr>
            <a:spLocks noChangeShapeType="1"/>
          </p:cNvSpPr>
          <p:nvPr/>
        </p:nvSpPr>
        <p:spPr bwMode="auto">
          <a:xfrm flipV="1">
            <a:off x="6662738" y="2506663"/>
            <a:ext cx="144462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Rectangle 62"/>
          <p:cNvSpPr>
            <a:spLocks noChangeArrowheads="1"/>
          </p:cNvSpPr>
          <p:nvPr/>
        </p:nvSpPr>
        <p:spPr bwMode="auto">
          <a:xfrm>
            <a:off x="6838950" y="26368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210" name="Line 63"/>
          <p:cNvSpPr>
            <a:spLocks noChangeShapeType="1"/>
          </p:cNvSpPr>
          <p:nvPr/>
        </p:nvSpPr>
        <p:spPr bwMode="auto">
          <a:xfrm flipV="1">
            <a:off x="5889625" y="3011488"/>
            <a:ext cx="1588" cy="13017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Freeform 64"/>
          <p:cNvSpPr>
            <a:spLocks/>
          </p:cNvSpPr>
          <p:nvPr/>
        </p:nvSpPr>
        <p:spPr bwMode="auto">
          <a:xfrm>
            <a:off x="2922588" y="2289175"/>
            <a:ext cx="71437" cy="71438"/>
          </a:xfrm>
          <a:custGeom>
            <a:avLst/>
            <a:gdLst>
              <a:gd name="T0" fmla="*/ 2147483647 w 45"/>
              <a:gd name="T1" fmla="*/ 2147483647 h 45"/>
              <a:gd name="T2" fmla="*/ 2147483647 w 45"/>
              <a:gd name="T3" fmla="*/ 0 h 45"/>
              <a:gd name="T4" fmla="*/ 0 w 45"/>
              <a:gd name="T5" fmla="*/ 2147483647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45" y="30"/>
                </a:moveTo>
                <a:lnTo>
                  <a:pt x="30" y="0"/>
                </a:lnTo>
                <a:lnTo>
                  <a:pt x="0" y="30"/>
                </a:lnTo>
                <a:lnTo>
                  <a:pt x="30" y="45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Freeform 65"/>
          <p:cNvSpPr>
            <a:spLocks/>
          </p:cNvSpPr>
          <p:nvPr/>
        </p:nvSpPr>
        <p:spPr bwMode="auto">
          <a:xfrm>
            <a:off x="2922588" y="2433638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30"/>
                </a:moveTo>
                <a:lnTo>
                  <a:pt x="30" y="0"/>
                </a:lnTo>
                <a:lnTo>
                  <a:pt x="0" y="30"/>
                </a:lnTo>
                <a:lnTo>
                  <a:pt x="30" y="46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Freeform 66"/>
          <p:cNvSpPr>
            <a:spLocks/>
          </p:cNvSpPr>
          <p:nvPr/>
        </p:nvSpPr>
        <p:spPr bwMode="auto">
          <a:xfrm>
            <a:off x="2922588" y="2289175"/>
            <a:ext cx="71437" cy="71438"/>
          </a:xfrm>
          <a:custGeom>
            <a:avLst/>
            <a:gdLst>
              <a:gd name="T0" fmla="*/ 2147483647 w 45"/>
              <a:gd name="T1" fmla="*/ 2147483647 h 45"/>
              <a:gd name="T2" fmla="*/ 2147483647 w 45"/>
              <a:gd name="T3" fmla="*/ 0 h 45"/>
              <a:gd name="T4" fmla="*/ 0 w 45"/>
              <a:gd name="T5" fmla="*/ 2147483647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45" y="15"/>
                </a:moveTo>
                <a:lnTo>
                  <a:pt x="15" y="0"/>
                </a:lnTo>
                <a:lnTo>
                  <a:pt x="0" y="15"/>
                </a:lnTo>
                <a:lnTo>
                  <a:pt x="15" y="45"/>
                </a:lnTo>
                <a:lnTo>
                  <a:pt x="45" y="15"/>
                </a:lnTo>
                <a:close/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Freeform 67"/>
          <p:cNvSpPr>
            <a:spLocks/>
          </p:cNvSpPr>
          <p:nvPr/>
        </p:nvSpPr>
        <p:spPr bwMode="auto">
          <a:xfrm>
            <a:off x="2922588" y="2433638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15"/>
                </a:moveTo>
                <a:lnTo>
                  <a:pt x="15" y="0"/>
                </a:lnTo>
                <a:lnTo>
                  <a:pt x="0" y="15"/>
                </a:lnTo>
                <a:lnTo>
                  <a:pt x="15" y="46"/>
                </a:lnTo>
                <a:lnTo>
                  <a:pt x="45" y="15"/>
                </a:lnTo>
                <a:close/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Freeform 68"/>
          <p:cNvSpPr>
            <a:spLocks/>
          </p:cNvSpPr>
          <p:nvPr/>
        </p:nvSpPr>
        <p:spPr bwMode="auto">
          <a:xfrm>
            <a:off x="2922588" y="2578100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30"/>
                </a:moveTo>
                <a:lnTo>
                  <a:pt x="30" y="0"/>
                </a:lnTo>
                <a:lnTo>
                  <a:pt x="0" y="30"/>
                </a:lnTo>
                <a:lnTo>
                  <a:pt x="30" y="46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Freeform 69"/>
          <p:cNvSpPr>
            <a:spLocks/>
          </p:cNvSpPr>
          <p:nvPr/>
        </p:nvSpPr>
        <p:spPr bwMode="auto">
          <a:xfrm>
            <a:off x="2922588" y="2578100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15"/>
                </a:moveTo>
                <a:lnTo>
                  <a:pt x="15" y="0"/>
                </a:lnTo>
                <a:lnTo>
                  <a:pt x="0" y="15"/>
                </a:lnTo>
                <a:lnTo>
                  <a:pt x="15" y="46"/>
                </a:lnTo>
                <a:lnTo>
                  <a:pt x="45" y="15"/>
                </a:lnTo>
                <a:close/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Line 70"/>
          <p:cNvSpPr>
            <a:spLocks noChangeShapeType="1"/>
          </p:cNvSpPr>
          <p:nvPr/>
        </p:nvSpPr>
        <p:spPr bwMode="auto">
          <a:xfrm>
            <a:off x="2705100" y="3011488"/>
            <a:ext cx="1588" cy="20240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Line 71"/>
          <p:cNvSpPr>
            <a:spLocks noChangeShapeType="1"/>
          </p:cNvSpPr>
          <p:nvPr/>
        </p:nvSpPr>
        <p:spPr bwMode="auto">
          <a:xfrm flipV="1">
            <a:off x="2414588" y="2144713"/>
            <a:ext cx="1587" cy="144621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Line 72"/>
          <p:cNvSpPr>
            <a:spLocks noChangeShapeType="1"/>
          </p:cNvSpPr>
          <p:nvPr/>
        </p:nvSpPr>
        <p:spPr bwMode="auto">
          <a:xfrm>
            <a:off x="5021263" y="4313238"/>
            <a:ext cx="579437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Rectangle 73"/>
          <p:cNvSpPr>
            <a:spLocks noChangeArrowheads="1"/>
          </p:cNvSpPr>
          <p:nvPr/>
        </p:nvSpPr>
        <p:spPr bwMode="auto">
          <a:xfrm>
            <a:off x="5084763" y="4010025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 &gt; b</a:t>
            </a:r>
            <a:endParaRPr lang="en-US"/>
          </a:p>
        </p:txBody>
      </p:sp>
      <p:sp>
        <p:nvSpPr>
          <p:cNvPr id="50221" name="Rectangle 77"/>
          <p:cNvSpPr>
            <a:spLocks noChangeArrowheads="1"/>
          </p:cNvSpPr>
          <p:nvPr/>
        </p:nvSpPr>
        <p:spPr bwMode="auto">
          <a:xfrm>
            <a:off x="5802313" y="2159000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50222" name="Rectangle 78"/>
          <p:cNvSpPr>
            <a:spLocks noChangeArrowheads="1"/>
          </p:cNvSpPr>
          <p:nvPr/>
        </p:nvSpPr>
        <p:spPr bwMode="auto">
          <a:xfrm>
            <a:off x="5802313" y="271621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50223" name="Rectangle 79"/>
          <p:cNvSpPr>
            <a:spLocks noChangeArrowheads="1"/>
          </p:cNvSpPr>
          <p:nvPr/>
        </p:nvSpPr>
        <p:spPr bwMode="auto">
          <a:xfrm>
            <a:off x="4435475" y="4152900"/>
            <a:ext cx="222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gt</a:t>
            </a:r>
            <a:endParaRPr lang="en-US"/>
          </a:p>
        </p:txBody>
      </p:sp>
      <p:sp>
        <p:nvSpPr>
          <p:cNvPr id="50224" name="Text Box 80"/>
          <p:cNvSpPr txBox="1">
            <a:spLocks noChangeArrowheads="1"/>
          </p:cNvSpPr>
          <p:nvPr/>
        </p:nvSpPr>
        <p:spPr bwMode="auto">
          <a:xfrm rot="5400000">
            <a:off x="3332956" y="4025107"/>
            <a:ext cx="1341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b="0"/>
              <a:t>Magnitude</a:t>
            </a:r>
          </a:p>
          <a:p>
            <a:pPr algn="ctr">
              <a:spcBef>
                <a:spcPct val="0"/>
              </a:spcBef>
            </a:pPr>
            <a:r>
              <a:rPr lang="en-US" b="0"/>
              <a:t>Comparator</a:t>
            </a:r>
          </a:p>
        </p:txBody>
      </p:sp>
      <p:sp>
        <p:nvSpPr>
          <p:cNvPr id="50225" name="Text Box 81"/>
          <p:cNvSpPr txBox="1">
            <a:spLocks noChangeArrowheads="1"/>
          </p:cNvSpPr>
          <p:nvPr/>
        </p:nvSpPr>
        <p:spPr bwMode="auto">
          <a:xfrm rot="5400000">
            <a:off x="5849144" y="2424906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Mux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§9.3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84604-23FF-4781-AC45-C6704A26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3644251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/>
          </a:bodyPr>
          <a:lstStyle/>
          <a:p>
            <a:r>
              <a:rPr lang="en-US" dirty="0"/>
              <a:t>Learned about iterative combinational logic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55149-2309-254C-A1B6-23505309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164799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/>
          <a:p>
            <a:r>
              <a:rPr lang="en-US" dirty="0"/>
              <a:t>Hexadecimal numbers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03287" y="1066802"/>
          <a:ext cx="3534228" cy="52142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Hexadecimal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D272E-C0AF-4A1B-8D1B-305A110A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37573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pitchFamily="34" charset="-128"/>
              </a:rPr>
              <a:t>From Decimal To Binary To Hexadecimal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 1963</a:t>
            </a:r>
            <a:r>
              <a:rPr lang="en-US" sz="2400" baseline="-25000" dirty="0">
                <a:ea typeface="ＭＳ Ｐゴシック" pitchFamily="34" charset="-128"/>
              </a:rPr>
              <a:t>10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1963</a:t>
            </a:r>
            <a:r>
              <a:rPr lang="en-US" sz="2400" baseline="-25000" dirty="0">
                <a:ea typeface="ＭＳ Ｐゴシック" pitchFamily="34" charset="-128"/>
              </a:rPr>
              <a:t>10</a:t>
            </a:r>
            <a:r>
              <a:rPr lang="en-US" sz="2400" dirty="0">
                <a:ea typeface="ＭＳ Ｐゴシック" pitchFamily="34" charset="-128"/>
              </a:rPr>
              <a:t> = 0111  1010  1011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</a:p>
          <a:p>
            <a:pPr lvl="1">
              <a:buFontTx/>
              <a:buNone/>
            </a:pPr>
            <a:endParaRPr lang="en-US" sz="2100" dirty="0"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2636" y="3946998"/>
            <a:ext cx="563911" cy="666066"/>
            <a:chOff x="2852636" y="3946998"/>
            <a:chExt cx="563911" cy="666066"/>
          </a:xfrm>
        </p:grpSpPr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>
              <a:off x="2852636" y="3946998"/>
              <a:ext cx="40005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350"/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2948470" y="4289899"/>
              <a:ext cx="4680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100" b="0" dirty="0" err="1"/>
                <a:t>A</a:t>
              </a:r>
              <a:r>
                <a:rPr lang="en-US" sz="2100" b="0" baseline="-25000" dirty="0" err="1"/>
                <a:t>hex</a:t>
              </a:r>
              <a:endParaRPr lang="en-US" sz="2100" b="0" dirty="0"/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>
              <a:off x="3024086" y="3946998"/>
              <a:ext cx="0" cy="3429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99234" y="3946998"/>
            <a:ext cx="554387" cy="666066"/>
            <a:chOff x="3599234" y="3946998"/>
            <a:chExt cx="554387" cy="666066"/>
          </a:xfrm>
        </p:grpSpPr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3599234" y="3946998"/>
              <a:ext cx="40005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350"/>
            </a:p>
          </p:txBody>
        </p:sp>
        <p:sp>
          <p:nvSpPr>
            <p:cNvPr id="18442" name="Text Box 9"/>
            <p:cNvSpPr txBox="1">
              <a:spLocks noChangeArrowheads="1"/>
            </p:cNvSpPr>
            <p:nvPr/>
          </p:nvSpPr>
          <p:spPr bwMode="auto">
            <a:xfrm>
              <a:off x="3685544" y="4289899"/>
              <a:ext cx="4680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100" b="0" dirty="0" err="1"/>
                <a:t>B</a:t>
              </a:r>
              <a:r>
                <a:rPr lang="en-US" sz="2100" b="0" baseline="-25000" dirty="0" err="1"/>
                <a:t>hex</a:t>
              </a:r>
              <a:endParaRPr lang="en-US" sz="2100" b="0" baseline="-25000" dirty="0"/>
            </a:p>
          </p:txBody>
        </p:sp>
        <p:sp>
          <p:nvSpPr>
            <p:cNvPr id="18445" name="Line 12"/>
            <p:cNvSpPr>
              <a:spLocks noChangeShapeType="1"/>
            </p:cNvSpPr>
            <p:nvPr/>
          </p:nvSpPr>
          <p:spPr bwMode="auto">
            <a:xfrm>
              <a:off x="3770684" y="3946998"/>
              <a:ext cx="0" cy="3429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30357" y="3946998"/>
            <a:ext cx="457200" cy="666066"/>
            <a:chOff x="2130357" y="3946998"/>
            <a:chExt cx="457200" cy="666066"/>
          </a:xfrm>
        </p:grpSpPr>
        <p:sp>
          <p:nvSpPr>
            <p:cNvPr id="18437" name="Line 4"/>
            <p:cNvSpPr>
              <a:spLocks noChangeShapeType="1"/>
            </p:cNvSpPr>
            <p:nvPr/>
          </p:nvSpPr>
          <p:spPr bwMode="auto">
            <a:xfrm>
              <a:off x="2130357" y="3946998"/>
              <a:ext cx="457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350"/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2283341" y="4289899"/>
              <a:ext cx="14908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100" b="0" dirty="0"/>
                <a:t>7</a:t>
              </a:r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2358957" y="3946998"/>
              <a:ext cx="0" cy="3429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E75B-AC2A-441F-BA37-13E00418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#6</a:t>
            </a:r>
          </a:p>
        </p:txBody>
      </p:sp>
    </p:spTree>
    <p:extLst>
      <p:ext uri="{BB962C8B-B14F-4D97-AF65-F5344CB8AC3E}">
        <p14:creationId xmlns:p14="http://schemas.microsoft.com/office/powerpoint/2010/main" val="19826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Arbiter</a:t>
            </a:r>
          </a:p>
        </p:txBody>
      </p:sp>
      <p:sp>
        <p:nvSpPr>
          <p:cNvPr id="38925" name="Rectangle 5"/>
          <p:cNvSpPr>
            <a:spLocks noChangeArrowheads="1"/>
          </p:cNvSpPr>
          <p:nvPr/>
        </p:nvSpPr>
        <p:spPr bwMode="auto">
          <a:xfrm>
            <a:off x="623889" y="1143000"/>
            <a:ext cx="806291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200" b="0" dirty="0"/>
              <a:t>Arbiter handles requests from multiple devices to use a single resource.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0333" y="2310824"/>
            <a:ext cx="7877277" cy="4013776"/>
            <a:chOff x="550333" y="2286000"/>
            <a:chExt cx="7877277" cy="4013776"/>
          </a:xfrm>
        </p:grpSpPr>
        <p:pic>
          <p:nvPicPr>
            <p:cNvPr id="17" name="Picture 16" descr="ss3-traffic-4way.e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2286000"/>
              <a:ext cx="3429000" cy="3429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50333" y="5715000"/>
              <a:ext cx="787727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E.g.: Single resource is road inside intersection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38E10C-E205-4547-9D5D-D2B6CE56C8D5}"/>
              </a:ext>
            </a:extLst>
          </p:cNvPr>
          <p:cNvGrpSpPr/>
          <p:nvPr/>
        </p:nvGrpSpPr>
        <p:grpSpPr>
          <a:xfrm>
            <a:off x="2216945" y="2253674"/>
            <a:ext cx="4876800" cy="3486150"/>
            <a:chOff x="1905000" y="2260203"/>
            <a:chExt cx="4876800" cy="34861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BBF8FD-4FAA-CB46-940B-01ACC0E1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2260203"/>
              <a:ext cx="4648200" cy="34861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D91434-8382-CB4A-8AE2-AA02EAB8C978}"/>
                </a:ext>
              </a:extLst>
            </p:cNvPr>
            <p:cNvSpPr/>
            <p:nvPr/>
          </p:nvSpPr>
          <p:spPr>
            <a:xfrm>
              <a:off x="2717800" y="5509864"/>
              <a:ext cx="4064000" cy="223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[https://</a:t>
              </a:r>
              <a:r>
                <a:rPr lang="en-US" sz="800" dirty="0" err="1">
                  <a:solidFill>
                    <a:schemeClr val="bg1">
                      <a:lumMod val="85000"/>
                    </a:schemeClr>
                  </a:solidFill>
                </a:rPr>
                <a:t>en.wikipedia.org</a:t>
              </a: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/wiki/All-</a:t>
              </a:r>
              <a:r>
                <a:rPr lang="en-US" sz="800" dirty="0" err="1">
                  <a:solidFill>
                    <a:schemeClr val="bg1">
                      <a:lumMod val="85000"/>
                    </a:schemeClr>
                  </a:solidFill>
                </a:rPr>
                <a:t>way_stop</a:t>
              </a: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#/media/File:4waystop.jpg]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8E40C-89C7-AD49-B2F3-030203C9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24403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Arbiter</a:t>
            </a:r>
          </a:p>
        </p:txBody>
      </p:sp>
      <p:sp>
        <p:nvSpPr>
          <p:cNvPr id="38924" name="Text Box 4"/>
          <p:cNvSpPr txBox="1">
            <a:spLocks noChangeArrowheads="1"/>
          </p:cNvSpPr>
          <p:nvPr/>
        </p:nvSpPr>
        <p:spPr bwMode="auto">
          <a:xfrm>
            <a:off x="152400" y="4519613"/>
            <a:ext cx="6781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Finds first </a:t>
            </a:r>
            <a:r>
              <a:rPr lang="ja-JP" altLang="en-US" b="0" dirty="0">
                <a:solidFill>
                  <a:srgbClr val="0000FF"/>
                </a:solidFill>
              </a:rPr>
              <a:t>“</a:t>
            </a:r>
            <a:r>
              <a:rPr lang="en-US" altLang="ja-JP" b="0" dirty="0">
                <a:solidFill>
                  <a:srgbClr val="0000FF"/>
                </a:solidFill>
              </a:rPr>
              <a:t>1</a:t>
            </a:r>
            <a:r>
              <a:rPr lang="ja-JP" altLang="en-US" b="0" dirty="0">
                <a:solidFill>
                  <a:srgbClr val="0000FF"/>
                </a:solidFill>
              </a:rPr>
              <a:t>”</a:t>
            </a:r>
            <a:r>
              <a:rPr lang="en-US" altLang="ja-JP" b="0" dirty="0">
                <a:solidFill>
                  <a:srgbClr val="0000FF"/>
                </a:solidFill>
              </a:rPr>
              <a:t> bit in input r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g[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]=1 </a:t>
            </a:r>
            <a:r>
              <a:rPr lang="en-US" b="0" dirty="0" err="1">
                <a:solidFill>
                  <a:srgbClr val="0000FF"/>
                </a:solidFill>
              </a:rPr>
              <a:t>iff</a:t>
            </a:r>
            <a:r>
              <a:rPr lang="en-US" b="0" dirty="0">
                <a:solidFill>
                  <a:srgbClr val="0000FF"/>
                </a:solidFill>
              </a:rPr>
              <a:t> r[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]==1 and, for j&lt;</a:t>
            </a:r>
            <a:r>
              <a:rPr lang="en-US" b="0" dirty="0" err="1">
                <a:solidFill>
                  <a:srgbClr val="0000FF"/>
                </a:solidFill>
              </a:rPr>
              <a:t>i</a:t>
            </a:r>
            <a:r>
              <a:rPr lang="en-US" b="0" dirty="0">
                <a:solidFill>
                  <a:srgbClr val="0000FF"/>
                </a:solidFill>
              </a:rPr>
              <a:t>, r[j]==0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>
                <a:solidFill>
                  <a:srgbClr val="0000FF"/>
                </a:solidFill>
              </a:rPr>
              <a:t>Another way of saying this: picks lowest input set to 1 as the single winner and grants this winner’s request.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>
                <a:solidFill>
                  <a:srgbClr val="0000FF"/>
                </a:solidFill>
              </a:rPr>
              <a:t>NOTE: output is one-hot code (or all zero if no requests).</a:t>
            </a:r>
          </a:p>
        </p:txBody>
      </p:sp>
      <p:sp>
        <p:nvSpPr>
          <p:cNvPr id="38925" name="Rectangle 5"/>
          <p:cNvSpPr>
            <a:spLocks noChangeArrowheads="1"/>
          </p:cNvSpPr>
          <p:nvPr/>
        </p:nvSpPr>
        <p:spPr bwMode="auto">
          <a:xfrm>
            <a:off x="457200" y="1219200"/>
            <a:ext cx="82296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b="0" dirty="0"/>
              <a:t>Arbiter handles requests from multiple devices to use a single resource.  </a:t>
            </a:r>
            <a:r>
              <a:rPr lang="en-US" sz="2800" dirty="0"/>
              <a:t>Responds to requests (</a:t>
            </a:r>
            <a:r>
              <a:rPr lang="en-US" sz="2800" dirty="0" err="1"/>
              <a:t>r</a:t>
            </a:r>
            <a:r>
              <a:rPr lang="en-US" sz="2800" dirty="0"/>
              <a:t>) with grants (</a:t>
            </a:r>
            <a:r>
              <a:rPr lang="en-US" sz="2800" dirty="0" err="1"/>
              <a:t>g</a:t>
            </a:r>
            <a:r>
              <a:rPr lang="en-US" sz="2800" dirty="0"/>
              <a:t>).</a:t>
            </a:r>
            <a:endParaRPr lang="en-US" sz="28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477838" y="2326462"/>
            <a:ext cx="4106862" cy="2071687"/>
            <a:chOff x="533400" y="2376488"/>
            <a:chExt cx="4106862" cy="2071687"/>
          </a:xfrm>
        </p:grpSpPr>
        <p:sp>
          <p:nvSpPr>
            <p:cNvPr id="38916" name="Rectangle 6"/>
            <p:cNvSpPr>
              <a:spLocks noChangeArrowheads="1"/>
            </p:cNvSpPr>
            <p:nvPr/>
          </p:nvSpPr>
          <p:spPr bwMode="auto">
            <a:xfrm>
              <a:off x="1916112" y="2398713"/>
              <a:ext cx="1368425" cy="2049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Freeform 7"/>
            <p:cNvSpPr>
              <a:spLocks/>
            </p:cNvSpPr>
            <p:nvPr/>
          </p:nvSpPr>
          <p:spPr bwMode="auto">
            <a:xfrm>
              <a:off x="1893887" y="2376488"/>
              <a:ext cx="1368425" cy="2049462"/>
            </a:xfrm>
            <a:custGeom>
              <a:avLst/>
              <a:gdLst>
                <a:gd name="T0" fmla="*/ 2147483647 w 862"/>
                <a:gd name="T1" fmla="*/ 2147483647 h 1291"/>
                <a:gd name="T2" fmla="*/ 2147483647 w 862"/>
                <a:gd name="T3" fmla="*/ 0 h 1291"/>
                <a:gd name="T4" fmla="*/ 0 w 862"/>
                <a:gd name="T5" fmla="*/ 0 h 1291"/>
                <a:gd name="T6" fmla="*/ 0 w 862"/>
                <a:gd name="T7" fmla="*/ 2147483647 h 1291"/>
                <a:gd name="T8" fmla="*/ 2147483647 w 862"/>
                <a:gd name="T9" fmla="*/ 2147483647 h 1291"/>
                <a:gd name="T10" fmla="*/ 2147483647 w 862"/>
                <a:gd name="T11" fmla="*/ 2147483647 h 1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2"/>
                <a:gd name="T19" fmla="*/ 0 h 1291"/>
                <a:gd name="T20" fmla="*/ 862 w 862"/>
                <a:gd name="T21" fmla="*/ 1291 h 1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2" h="1291">
                  <a:moveTo>
                    <a:pt x="862" y="1291"/>
                  </a:moveTo>
                  <a:lnTo>
                    <a:pt x="862" y="0"/>
                  </a:lnTo>
                  <a:lnTo>
                    <a:pt x="0" y="0"/>
                  </a:lnTo>
                  <a:lnTo>
                    <a:pt x="0" y="1291"/>
                  </a:lnTo>
                  <a:lnTo>
                    <a:pt x="862" y="1291"/>
                  </a:lnTo>
                  <a:close/>
                </a:path>
              </a:pathLst>
            </a:cu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Line 15"/>
            <p:cNvSpPr>
              <a:spLocks noChangeShapeType="1"/>
            </p:cNvSpPr>
            <p:nvPr/>
          </p:nvSpPr>
          <p:spPr bwMode="auto">
            <a:xfrm>
              <a:off x="533400" y="3411538"/>
              <a:ext cx="136842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16"/>
            <p:cNvSpPr>
              <a:spLocks noChangeShapeType="1"/>
            </p:cNvSpPr>
            <p:nvPr/>
          </p:nvSpPr>
          <p:spPr bwMode="auto">
            <a:xfrm flipV="1">
              <a:off x="1133475" y="3325813"/>
              <a:ext cx="169862" cy="1698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Rectangle 17"/>
            <p:cNvSpPr>
              <a:spLocks noChangeArrowheads="1"/>
            </p:cNvSpPr>
            <p:nvPr/>
          </p:nvSpPr>
          <p:spPr bwMode="auto">
            <a:xfrm>
              <a:off x="1325562" y="3484563"/>
              <a:ext cx="1698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8921" name="Line 18"/>
            <p:cNvSpPr>
              <a:spLocks noChangeShapeType="1"/>
            </p:cNvSpPr>
            <p:nvPr/>
          </p:nvSpPr>
          <p:spPr bwMode="auto">
            <a:xfrm>
              <a:off x="3271837" y="3411538"/>
              <a:ext cx="136842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Line 19"/>
            <p:cNvSpPr>
              <a:spLocks noChangeShapeType="1"/>
            </p:cNvSpPr>
            <p:nvPr/>
          </p:nvSpPr>
          <p:spPr bwMode="auto">
            <a:xfrm flipV="1">
              <a:off x="3870325" y="3325813"/>
              <a:ext cx="169862" cy="1698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Rectangle 20"/>
            <p:cNvSpPr>
              <a:spLocks noChangeArrowheads="1"/>
            </p:cNvSpPr>
            <p:nvPr/>
          </p:nvSpPr>
          <p:spPr bwMode="auto">
            <a:xfrm>
              <a:off x="4062412" y="3484563"/>
              <a:ext cx="1698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8926" name="Text Box 24"/>
            <p:cNvSpPr txBox="1">
              <a:spLocks noChangeArrowheads="1"/>
            </p:cNvSpPr>
            <p:nvPr/>
          </p:nvSpPr>
          <p:spPr bwMode="auto">
            <a:xfrm rot="5400000">
              <a:off x="1955006" y="3167856"/>
              <a:ext cx="1196975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3200" b="0" dirty="0"/>
                <a:t>Arbiter</a:t>
              </a:r>
            </a:p>
          </p:txBody>
        </p:sp>
        <p:sp>
          <p:nvSpPr>
            <p:cNvPr id="38927" name="Rectangle 25"/>
            <p:cNvSpPr>
              <a:spLocks noChangeArrowheads="1"/>
            </p:cNvSpPr>
            <p:nvPr/>
          </p:nvSpPr>
          <p:spPr bwMode="auto">
            <a:xfrm>
              <a:off x="2095500" y="3201988"/>
              <a:ext cx="101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38928" name="Rectangle 26"/>
            <p:cNvSpPr>
              <a:spLocks noChangeArrowheads="1"/>
            </p:cNvSpPr>
            <p:nvPr/>
          </p:nvSpPr>
          <p:spPr bwMode="auto">
            <a:xfrm>
              <a:off x="2981325" y="3201988"/>
              <a:ext cx="1698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g</a:t>
              </a:r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056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8805-9B42-C244-8763-F2EB30F9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How to build an Arbiter?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8078-822F-0640-95E9-A42718A2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9F669-8F2C-0942-B9F0-A94776D5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387782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700E-6446-314C-A053-55819B0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Circuit Design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E0B1-284B-B748-92BA-D0DEEFE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 combinational logic circuit can be implemented as  sum-of-products.   So, could design an arbiter that way.</a:t>
            </a:r>
          </a:p>
          <a:p>
            <a:r>
              <a:rPr lang="en-US" dirty="0"/>
              <a:t>However, some combinational logic circuits, called “iterative circuits” have outputs that follow a pattern.  </a:t>
            </a:r>
          </a:p>
          <a:p>
            <a:r>
              <a:rPr lang="en-US" dirty="0"/>
              <a:t>Arbiter is such an example.</a:t>
            </a:r>
          </a:p>
          <a:p>
            <a:r>
              <a:rPr lang="en-US" dirty="0"/>
              <a:t>We can use our knowledge of the specific pattern to help design the circuit.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FFAB-4634-D342-B623-56F630B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5685C-BA8D-AA4C-8B31-7B17FAED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#2</a:t>
            </a:r>
          </a:p>
        </p:txBody>
      </p:sp>
    </p:spTree>
    <p:extLst>
      <p:ext uri="{BB962C8B-B14F-4D97-AF65-F5344CB8AC3E}">
        <p14:creationId xmlns:p14="http://schemas.microsoft.com/office/powerpoint/2010/main" val="274399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135692</TotalTime>
  <Words>2609</Words>
  <Application>Microsoft Macintosh PowerPoint</Application>
  <PresentationFormat>On-screen Show (4:3)</PresentationFormat>
  <Paragraphs>527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Times New Roman</vt:lpstr>
      <vt:lpstr>Office Theme</vt:lpstr>
      <vt:lpstr>CPEN 211: Introduction to Microcomputers  Slide Set 8:  Iterative Combinational Logic</vt:lpstr>
      <vt:lpstr>Learning Objectives</vt:lpstr>
      <vt:lpstr>Hexadecimal numbers</vt:lpstr>
      <vt:lpstr>Hexadecimal numbers</vt:lpstr>
      <vt:lpstr>From Decimal To Binary To Hexadecimal</vt:lpstr>
      <vt:lpstr>Example: Arbiter</vt:lpstr>
      <vt:lpstr>Arbiter</vt:lpstr>
      <vt:lpstr>How to build an Arbiter?</vt:lpstr>
      <vt:lpstr>Iterative Circuit Design (1/4)</vt:lpstr>
      <vt:lpstr>Iterative Circuit Design (2/4)</vt:lpstr>
      <vt:lpstr>Iterative Circuit Design (3/4)</vt:lpstr>
      <vt:lpstr>Iterative Circuit Design (4/4)</vt:lpstr>
      <vt:lpstr>Iterative Circuit Design  - Steps</vt:lpstr>
      <vt:lpstr>PowerPoint Presentation</vt:lpstr>
      <vt:lpstr>Logic Diagram Of One Bit Of An Arbiter</vt:lpstr>
      <vt:lpstr>Implementation of a 4-Bit Arbiter</vt:lpstr>
      <vt:lpstr>Implementing Arbiter Using Verilog</vt:lpstr>
      <vt:lpstr>Implementing Arbiter Using Verilog</vt:lpstr>
      <vt:lpstr>Implementing Arbiter – Version #2</vt:lpstr>
      <vt:lpstr>Implementing Arbiter – Version #3</vt:lpstr>
      <vt:lpstr>Example: Implementing Arbitrary Width Arbiter Using Verilog</vt:lpstr>
      <vt:lpstr>Priority Encoder</vt:lpstr>
      <vt:lpstr>Verilog for Priority Encoder</vt:lpstr>
      <vt:lpstr>Functions built from decoders and other blocks</vt:lpstr>
      <vt:lpstr>Comparing Values</vt:lpstr>
      <vt:lpstr>Equality Comparator</vt:lpstr>
      <vt:lpstr>Magnitude Comparator</vt:lpstr>
      <vt:lpstr>PowerPoint Presentation</vt:lpstr>
      <vt:lpstr>Magnitude Comparator</vt:lpstr>
      <vt:lpstr>Another Implementation Of Magnitude Comparator</vt:lpstr>
      <vt:lpstr>PowerPoint Presentation</vt:lpstr>
      <vt:lpstr>Putting things together – Maximum unit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2:  Logic Gates Combinational Logic Design</dc:title>
  <dc:creator>Tor M. Aamodt</dc:creator>
  <cp:lastModifiedBy>Tor Aamodt</cp:lastModifiedBy>
  <cp:revision>951</cp:revision>
  <cp:lastPrinted>2016-09-24T23:15:39Z</cp:lastPrinted>
  <dcterms:created xsi:type="dcterms:W3CDTF">2014-08-17T09:08:37Z</dcterms:created>
  <dcterms:modified xsi:type="dcterms:W3CDTF">2021-10-21T16:11:34Z</dcterms:modified>
</cp:coreProperties>
</file>