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570" r:id="rId4"/>
    <p:sldId id="442" r:id="rId5"/>
    <p:sldId id="443" r:id="rId6"/>
    <p:sldId id="444" r:id="rId7"/>
    <p:sldId id="445" r:id="rId8"/>
    <p:sldId id="447" r:id="rId9"/>
    <p:sldId id="448" r:id="rId10"/>
    <p:sldId id="569" r:id="rId11"/>
    <p:sldId id="446" r:id="rId12"/>
    <p:sldId id="452" r:id="rId13"/>
    <p:sldId id="451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82" r:id="rId23"/>
    <p:sldId id="461" r:id="rId24"/>
    <p:sldId id="462" r:id="rId25"/>
    <p:sldId id="463" r:id="rId26"/>
    <p:sldId id="464" r:id="rId27"/>
    <p:sldId id="465" r:id="rId28"/>
    <p:sldId id="466" r:id="rId29"/>
    <p:sldId id="52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432FF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2" autoAdjust="0"/>
    <p:restoredTop sz="90000" autoAdjust="0"/>
  </p:normalViewPr>
  <p:slideViewPr>
    <p:cSldViewPr snapToObjects="1">
      <p:cViewPr varScale="1">
        <p:scale>
          <a:sx n="110" d="100"/>
          <a:sy n="110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33" d="100"/>
        <a:sy n="133" d="100"/>
      </p:scale>
      <p:origin x="0" y="0"/>
    </p:cViewPr>
  </p:notesTextViewPr>
  <p:sorterViewPr>
    <p:cViewPr varScale="1">
      <p:scale>
        <a:sx n="1" d="1"/>
        <a:sy n="1" d="1"/>
      </p:scale>
      <p:origin x="0" y="-36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1F86-92B1-0146-A037-3EF32C6ABA7F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27ED7-0F81-1340-AEF3-041B2888D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ED7-0F81-1340-AEF3-041B2888D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263166-C825-461D-8F88-DE54A07DBC57}" type="slidenum">
              <a:rPr lang="en-US" sz="1000" b="0" smtClean="0">
                <a:latin typeface="Times New Roman" pitchFamily="18" charset="0"/>
              </a:rPr>
              <a:pPr/>
              <a:t>11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349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349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43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9E0C8E7-1955-4976-8CB3-D967F63751CA}" type="slidenum">
              <a:rPr lang="en-US" sz="1000" b="0" smtClean="0">
                <a:latin typeface="Times New Roman" pitchFamily="18" charset="0"/>
              </a:rPr>
              <a:pPr/>
              <a:t>12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245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105D3A-7AEF-449A-907A-2FDD04CD4FFA}" type="slidenum">
              <a:rPr lang="en-US" sz="1000" b="0" smtClean="0">
                <a:latin typeface="Times New Roman" pitchFamily="18" charset="0"/>
              </a:rPr>
              <a:pPr/>
              <a:t>13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31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1A6B04-4991-4645-8363-713C847FE47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3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A3D18B-55C5-44BD-9EC2-2C7D3E3501ED}" type="slidenum">
              <a:rPr lang="en-US" sz="1000" b="0" smtClean="0">
                <a:latin typeface="Times New Roman" pitchFamily="18" charset="0"/>
              </a:rPr>
              <a:pPr/>
              <a:t>15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398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D18850C-8826-4FC9-B703-006C2A1A652E}" type="slidenum">
              <a:rPr lang="en-US" sz="1000" b="0" smtClean="0">
                <a:latin typeface="Times New Roman" pitchFamily="18" charset="0"/>
              </a:rPr>
              <a:pPr/>
              <a:t>16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772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666F8F-C101-47E0-AC53-01305083ADE4}" type="slidenum">
              <a:rPr lang="en-US" sz="1000" b="0" smtClean="0">
                <a:latin typeface="Times New Roman" pitchFamily="18" charset="0"/>
              </a:rPr>
              <a:pPr/>
              <a:t>19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254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AEA792-FCD0-41E1-85D0-1A37BE0642BF}" type="slidenum">
              <a:rPr lang="en-US" sz="1000" b="0" smtClean="0">
                <a:latin typeface="Times New Roman" pitchFamily="18" charset="0"/>
              </a:rPr>
              <a:pPr/>
              <a:t>20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092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1647FC-7961-4D2B-8F5B-57B3FA2A432D}" type="slidenum">
              <a:rPr lang="en-US" sz="1000" b="0" smtClean="0">
                <a:latin typeface="Times New Roman" pitchFamily="18" charset="0"/>
              </a:rPr>
              <a:pPr/>
              <a:t>21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71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88ABDC4-4452-4AB0-8F97-ABE5E3122615}" type="slidenum">
              <a:rPr lang="en-US" sz="1000" b="0" smtClean="0">
                <a:latin typeface="Times New Roman" pitchFamily="18" charset="0"/>
              </a:rPr>
              <a:pPr/>
              <a:t>23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59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ED7-0F81-1340-AEF3-041B2888D9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50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96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88ABDC4-4452-4AB0-8F97-ABE5E3122615}" type="slidenum">
              <a:rPr lang="en-US" sz="1000" b="0" smtClean="0">
                <a:latin typeface="Times New Roman" pitchFamily="18" charset="0"/>
              </a:rPr>
              <a:pPr/>
              <a:t>27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327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71479B4-528B-4073-B81F-3A440BF4867C}" type="slidenum">
              <a:rPr lang="en-US" sz="1000" b="0" smtClean="0">
                <a:latin typeface="Times New Roman" pitchFamily="18" charset="0"/>
              </a:rPr>
              <a:pPr/>
              <a:t>28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92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ED51285-822C-46FF-BC62-E05593000504}" type="slidenum">
              <a:rPr lang="en-US" sz="1000" b="0" smtClean="0">
                <a:latin typeface="Times New Roman" pitchFamily="18" charset="0"/>
              </a:rPr>
              <a:pPr/>
              <a:t>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91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F30CA25-E712-4A2C-92D1-FDE6507666FE}" type="slidenum">
              <a:rPr lang="en-US" sz="1000" b="0" smtClean="0">
                <a:latin typeface="Times New Roman" pitchFamily="18" charset="0"/>
              </a:rPr>
              <a:pPr/>
              <a:t>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91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EC21FEA-850A-4206-82A4-AEE7C2F14D52}" type="slidenum">
              <a:rPr lang="en-US" sz="1000" b="0" smtClean="0">
                <a:latin typeface="Times New Roman" pitchFamily="18" charset="0"/>
              </a:rPr>
              <a:pPr/>
              <a:t>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20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263166-C825-461D-8F88-DE54A07DBC57}" type="slidenum">
              <a:rPr lang="en-US" sz="1000" b="0" smtClean="0">
                <a:latin typeface="Times New Roman" pitchFamily="18" charset="0"/>
              </a:rPr>
              <a:pPr/>
              <a:t>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349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349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984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BA8215-0396-4481-83EF-F0F03DECE7C1}" type="slidenum">
              <a:rPr lang="en-US" sz="1000" b="0" smtClean="0">
                <a:latin typeface="Times New Roman" pitchFamily="18" charset="0"/>
              </a:rPr>
              <a:pPr/>
              <a:t>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48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79CEECA-E67E-481B-82FA-F340C82251F4}" type="slidenum">
              <a:rPr lang="en-US" sz="1000" b="0" smtClean="0">
                <a:latin typeface="Times New Roman" pitchFamily="18" charset="0"/>
              </a:rPr>
              <a:pPr/>
              <a:t>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597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263166-C825-461D-8F88-DE54A07DBC57}" type="slidenum">
              <a:rPr lang="en-US" sz="1000" b="0" smtClean="0">
                <a:latin typeface="Times New Roman" pitchFamily="18" charset="0"/>
              </a:rPr>
              <a:pPr/>
              <a:t>10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349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349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87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92D3-165E-7548-90E2-8FCCC768FF4B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96B-08E0-AA43-9D7F-F0AD44C6A0CE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FD2-EAD6-4B47-BD6E-3500CCBB9FA4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"/>
            <a:ext cx="8991600" cy="893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96940"/>
            <a:ext cx="8763000" cy="2598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648077"/>
            <a:ext cx="8763000" cy="2600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131104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4438-4D69-9A4F-B6DA-9BA9058A8FA9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1428E00-80DD-2147-9602-1B9AC9547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4A4-243C-D442-B778-9ED9C1A5E281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E85D-F0B0-F84D-AB9B-03ACE631DC17}" type="datetime1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13EF-977F-704E-A047-9868DE74AACD}" type="datetime1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71F3-3338-544C-8FF0-DD9CB400C0A1}" type="datetime1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843C-3310-D941-B4B0-D2DF9BEE29F5}" type="datetime1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F18-88E0-3543-B863-08FCE42C0132}" type="datetime1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53F2-A753-B84F-AE59-74AD6327DED1}" type="datetime1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76C0-1694-D145-B899-C8ACABB84099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Set #10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8E00-80DD-2147-9602-1B9AC9547B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67" y="402347"/>
            <a:ext cx="9732267" cy="6303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666" y="1143000"/>
            <a:ext cx="7772400" cy="35814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CPEN 211: Introduction to Microcomputers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Slide Set 10: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Adder Circuits, Two’s Complement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810" y="5180224"/>
            <a:ext cx="7941590" cy="838200"/>
          </a:xfrm>
          <a:noFill/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Prof. Tor Aamodt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933" y="6383179"/>
            <a:ext cx="843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[ Background image:  Logic gate diagram for a portion of the PDP 11 data path; The PDP 11 was a famous “minicomputer” from the 1970s. 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Copyright © DEC.  Source:  http://</a:t>
            </a:r>
            <a:r>
              <a:rPr lang="en-US" sz="1000" dirty="0" err="1">
                <a:solidFill>
                  <a:srgbClr val="FFFF00"/>
                </a:solidFill>
              </a:rPr>
              <a:t>www.psych.usyd.edu.au</a:t>
            </a:r>
            <a:r>
              <a:rPr lang="en-US" sz="1000" dirty="0">
                <a:solidFill>
                  <a:srgbClr val="FFFF00"/>
                </a:solidFill>
              </a:rPr>
              <a:t>/pdp-11/Images/11_20_dp.gif 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0" y="4167600"/>
            <a:ext cx="1076393" cy="1591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0" y="4167600"/>
            <a:ext cx="2905309" cy="1591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0" y="4167600"/>
            <a:ext cx="4715173" cy="1705962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>
                <a:ea typeface="ＭＳ Ｐゴシック" pitchFamily="34" charset="-128"/>
              </a:rPr>
              <a:t>Full Adder via Factoring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83126" y="1374807"/>
            <a:ext cx="8763000" cy="2598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ＭＳ Ｐゴシック" pitchFamily="34" charset="-128"/>
              </a:rPr>
              <a:t>Can build (smaller) full-adder out of half adders…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0" y="4153186"/>
            <a:ext cx="6563140" cy="1705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0" y="4167600"/>
            <a:ext cx="6563140" cy="1705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10</a:t>
            </a:fld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17F16AEC-1410-F843-84E6-49C1B691D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14" y="2067910"/>
            <a:ext cx="1447800" cy="13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i="1" dirty="0">
                <a:latin typeface="Courier New" pitchFamily="49" charset="0"/>
              </a:rPr>
              <a:t>half adder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i="1" dirty="0">
                <a:latin typeface="Courier New" pitchFamily="49" charset="0"/>
              </a:rPr>
              <a:t>  </a:t>
            </a:r>
            <a:r>
              <a:rPr lang="en-US" sz="1500" i="1" u="sng" dirty="0">
                <a:latin typeface="Courier New" pitchFamily="49" charset="0"/>
              </a:rPr>
              <a:t>ab</a:t>
            </a:r>
            <a:r>
              <a:rPr lang="en-US" sz="1500" i="1" dirty="0">
                <a:latin typeface="Courier New" pitchFamily="49" charset="0"/>
              </a:rPr>
              <a:t> </a:t>
            </a:r>
            <a:r>
              <a:rPr lang="en-US" sz="1500" i="1" u="sng" dirty="0" err="1">
                <a:latin typeface="Courier New" pitchFamily="49" charset="0"/>
              </a:rPr>
              <a:t>cs</a:t>
            </a:r>
            <a:endParaRPr lang="en-US" sz="1500" i="1" u="sng" dirty="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Courier New" pitchFamily="49" charset="0"/>
              </a:rPr>
              <a:t># 00 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Courier New" pitchFamily="49" charset="0"/>
              </a:rPr>
              <a:t># 01 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Courier New" pitchFamily="49" charset="0"/>
              </a:rPr>
              <a:t># 10 01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Courier New" pitchFamily="49" charset="0"/>
              </a:rPr>
              <a:t># 11 10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DDE205-307F-4460-8CBE-8AF14D8E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25286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65" name="Object 3"/>
          <p:cNvGraphicFramePr>
            <a:graphicFrameLocks noChangeAspect="1"/>
          </p:cNvGraphicFramePr>
          <p:nvPr/>
        </p:nvGraphicFramePr>
        <p:xfrm>
          <a:off x="262647" y="897694"/>
          <a:ext cx="4854178" cy="1244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9" name="Visio" r:id="rId4" imgW="3236012" imgH="830946" progId="Visio.Drawing.6">
                  <p:embed/>
                </p:oleObj>
              </mc:Choice>
              <mc:Fallback>
                <p:oleObj name="Visio" r:id="rId4" imgW="3236012" imgH="830946" progId="Visio.Drawing.6">
                  <p:embed/>
                  <p:pic>
                    <p:nvPicPr>
                      <p:cNvPr id="6553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47" y="897694"/>
                        <a:ext cx="4854178" cy="1244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0272" y="3200400"/>
            <a:ext cx="8001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full adder - from half adders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FullAdder1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input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carry and sum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g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p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sz="1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generate and propagate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cp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HalfAdder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ha1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g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p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HalfAdder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ha2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p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cp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  <a:p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>assign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cout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/>
              <a:t> g 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dirty="0"/>
              <a:t> </a:t>
            </a:r>
            <a:r>
              <a:rPr lang="en-US" dirty="0" err="1"/>
              <a:t>cp</a:t>
            </a:r>
            <a:r>
              <a:rPr lang="en-US" dirty="0">
                <a:solidFill>
                  <a:srgbClr val="0000FF"/>
                </a:solidFill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endmodule</a:t>
            </a:r>
            <a:endParaRPr lang="en-US" sz="1800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77000" y="533400"/>
            <a:ext cx="1676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# 000 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# 001 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# 010 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# 011 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# 100 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# 101 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# 110 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# 111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9EC5A-A007-4D60-BC48-E5EC7BEE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163794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Adder in Verilog - behavioral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2362200"/>
            <a:ext cx="75438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multi-bit adder - behavioral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Adder1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parameter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8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input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8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b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input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8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s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8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s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assign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s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 =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a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b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endmodule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962400" y="3385003"/>
            <a:ext cx="2743200" cy="1003981"/>
          </a:xfrm>
          <a:prstGeom prst="wedgeRoundRectCallout">
            <a:avLst>
              <a:gd name="adj1" fmla="val -46792"/>
              <a:gd name="adj2" fmla="val 9094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Verilog automatically zero extends “</a:t>
            </a:r>
            <a:r>
              <a:rPr lang="en-US" dirty="0" err="1"/>
              <a:t>cin</a:t>
            </a:r>
            <a:r>
              <a:rPr lang="en-US" dirty="0"/>
              <a:t>” to be n bits for this addition.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FF1F6A-862D-4220-8CDD-FD677318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3842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Multi-bit Adder</a:t>
            </a: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3543301" y="1885951"/>
          <a:ext cx="1955006" cy="3564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3" name="Visio" r:id="rId4" imgW="1409760" imgH="2571120" progId="Visio.Drawing.6">
                  <p:embed/>
                </p:oleObj>
              </mc:Choice>
              <mc:Fallback>
                <p:oleObj name="Visio" r:id="rId4" imgW="1409760" imgH="2571120" progId="Visio.Drawing.6">
                  <p:embed/>
                  <p:pic>
                    <p:nvPicPr>
                      <p:cNvPr id="266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1" y="1885951"/>
                        <a:ext cx="1955006" cy="3564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13</a:t>
            </a:fld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A67C35E-17D8-3E48-97CB-EDC2B8C87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1 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2989CE3-30F9-494B-9FA0-25659993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17" y="1924050"/>
            <a:ext cx="12477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1143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l" eaLnBrk="1" hangingPunct="1"/>
            <a:r>
              <a:rPr lang="en-US" sz="1350" b="0" dirty="0"/>
              <a:t>     6	    110</a:t>
            </a:r>
            <a:br>
              <a:rPr lang="en-US" sz="1350" b="0" dirty="0"/>
            </a:br>
            <a:r>
              <a:rPr lang="en-US" sz="1350" b="0" dirty="0"/>
              <a:t>+   3    011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35F63C8C-2862-7B48-868D-126EBDE1E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442" y="2438399"/>
            <a:ext cx="742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004F8E4-3FBF-3F4A-8BF0-EFFD7C7F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895" y="1695450"/>
            <a:ext cx="8001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0</a:t>
            </a:r>
            <a:r>
              <a:rPr lang="en-US" sz="1350" b="0">
                <a:solidFill>
                  <a:schemeClr val="bg1"/>
                </a:solidFill>
              </a:rPr>
              <a:t>_</a:t>
            </a:r>
            <a:r>
              <a:rPr lang="en-US" sz="135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6B1C5FC1-608A-584B-B2BE-C975E4F0D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895" y="1695450"/>
            <a:ext cx="8001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10</a:t>
            </a:r>
            <a:r>
              <a:rPr lang="en-US" sz="1350" b="0">
                <a:solidFill>
                  <a:schemeClr val="bg1"/>
                </a:solidFill>
              </a:rPr>
              <a:t>_</a:t>
            </a:r>
            <a:r>
              <a:rPr lang="en-US" sz="135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37A70017-FA56-8F4F-B094-6E1D943C4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01  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8163D79-B652-B04C-B3FC-83EDA1F5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001  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51EF4F66-1301-C94B-85EE-C99F5310E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895" y="1695450"/>
            <a:ext cx="8001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110</a:t>
            </a:r>
            <a:r>
              <a:rPr lang="en-US" sz="1350" b="0">
                <a:solidFill>
                  <a:schemeClr val="bg1"/>
                </a:solidFill>
              </a:rPr>
              <a:t>_</a:t>
            </a:r>
            <a:r>
              <a:rPr lang="en-US" sz="135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46A61C59-FCE1-4948-B735-7B1214183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 dirty="0">
                <a:solidFill>
                  <a:srgbClr val="0000FF"/>
                </a:solidFill>
              </a:rPr>
              <a:t>	1001  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0DEFCF04-227A-F042-8F0F-98D8B1CE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45" y="223940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 dirty="0">
                <a:solidFill>
                  <a:srgbClr val="0000FF"/>
                </a:solidFill>
              </a:rPr>
              <a:t>  9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97EED6-3040-40A5-AF89-170F4DA2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322497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3EAD8D6-28C5-E143-A541-30939992A944}"/>
              </a:ext>
            </a:extLst>
          </p:cNvPr>
          <p:cNvGrpSpPr/>
          <p:nvPr/>
        </p:nvGrpSpPr>
        <p:grpSpPr>
          <a:xfrm>
            <a:off x="304800" y="665163"/>
            <a:ext cx="9112023" cy="5526087"/>
            <a:chOff x="304800" y="665163"/>
            <a:chExt cx="9112023" cy="5526087"/>
          </a:xfrm>
        </p:grpSpPr>
        <p:pic>
          <p:nvPicPr>
            <p:cNvPr id="1024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665163"/>
              <a:ext cx="8450263" cy="552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715000" y="3169919"/>
              <a:ext cx="762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2959100"/>
              <a:ext cx="762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 rot="2823694">
              <a:off x="5132634" y="2795433"/>
              <a:ext cx="624195" cy="554381"/>
            </a:xfrm>
            <a:prstGeom prst="arc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19800" y="30480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10735" y="367851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217229" y="4343400"/>
              <a:ext cx="1240971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852" y="2133600"/>
              <a:ext cx="1240971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52561" y="1306354"/>
              <a:ext cx="1240971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0264" y="1254171"/>
              <a:ext cx="772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9109" y="4278868"/>
              <a:ext cx="772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c[i+1]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31882" y="1766173"/>
              <a:ext cx="521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8025" y="2133401"/>
              <a:ext cx="521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97641" y="1974361"/>
              <a:ext cx="521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s[</a:t>
              </a:r>
              <a:r>
                <a:rPr lang="en-US" dirty="0" err="1"/>
                <a:t>i</a:t>
              </a:r>
              <a:r>
                <a:rPr lang="en-US" dirty="0"/>
                <a:t>]</a:t>
              </a:r>
            </a:p>
          </p:txBody>
        </p:sp>
      </p:grp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740229" y="4515076"/>
            <a:ext cx="6477000" cy="1706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9456" y="1535113"/>
            <a:ext cx="4479812" cy="2826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2" y="2992702"/>
            <a:ext cx="4793817" cy="28362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ED2E6-AB61-1D44-925C-A312A8DF880A}"/>
              </a:ext>
            </a:extLst>
          </p:cNvPr>
          <p:cNvSpPr txBox="1"/>
          <p:nvPr/>
        </p:nvSpPr>
        <p:spPr>
          <a:xfrm>
            <a:off x="463341" y="5905755"/>
            <a:ext cx="7268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p[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]: Propagate carry in position 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 if a[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] or b[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] is 1</a:t>
            </a:r>
          </a:p>
          <a:p>
            <a:r>
              <a:rPr lang="en-US" sz="2400" dirty="0">
                <a:solidFill>
                  <a:srgbClr val="0000FF"/>
                </a:solidFill>
              </a:rPr>
              <a:t>g[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]: Generate carry in position 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 if both a[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] and b[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] are 1</a:t>
            </a:r>
          </a:p>
        </p:txBody>
      </p:sp>
      <p:graphicFrame>
        <p:nvGraphicFramePr>
          <p:cNvPr id="23" name="Object 3">
            <a:extLst>
              <a:ext uri="{FF2B5EF4-FFF2-40B4-BE49-F238E27FC236}">
                <a16:creationId xmlns:a16="http://schemas.microsoft.com/office/drawing/2014/main" id="{258C1357-B965-6646-B3EF-CDC3975F0C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985" y="1306354"/>
          <a:ext cx="3859804" cy="98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7" name="Visio" r:id="rId6" imgW="3236012" imgH="830946" progId="Visio.Drawing.6">
                  <p:embed/>
                </p:oleObj>
              </mc:Choice>
              <mc:Fallback>
                <p:oleObj name="Visio" r:id="rId6" imgW="3236012" imgH="830946" progId="Visio.Drawing.6">
                  <p:embed/>
                  <p:pic>
                    <p:nvPicPr>
                      <p:cNvPr id="23" name="Object 3">
                        <a:extLst>
                          <a:ext uri="{FF2B5EF4-FFF2-40B4-BE49-F238E27FC236}">
                            <a16:creationId xmlns:a16="http://schemas.microsoft.com/office/drawing/2014/main" id="{258C1357-B965-6646-B3EF-CDC3975F0C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85" y="1306354"/>
                        <a:ext cx="3859804" cy="989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A853705-3F16-B34D-969C-DB335C8E05D3}"/>
              </a:ext>
            </a:extLst>
          </p:cNvPr>
          <p:cNvSpPr/>
          <p:nvPr/>
        </p:nvSpPr>
        <p:spPr>
          <a:xfrm>
            <a:off x="304800" y="457200"/>
            <a:ext cx="8153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0AA4E34-4068-44DA-8783-FA42E02B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72972"/>
            <a:ext cx="2895600" cy="365125"/>
          </a:xfrm>
        </p:spPr>
        <p:txBody>
          <a:bodyPr/>
          <a:lstStyle/>
          <a:p>
            <a:r>
              <a:rPr lang="en-US"/>
              <a:t>Slide Set #10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ＭＳ Ｐゴシック" pitchFamily="34" charset="-128"/>
              </a:rPr>
              <a:t>Ripple-carry adder – bit-slice notation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905000"/>
            <a:ext cx="75438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multi-bit adder – with vectors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Adder2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parameter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8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input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b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input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s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p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a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^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b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g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a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b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c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g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]),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s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p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^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     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endmodule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472" y="1981200"/>
            <a:ext cx="3454162" cy="2043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3C96B8-B062-4D0A-8AE2-402C46D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256693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Negative Integers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42686" y="1826985"/>
            <a:ext cx="8411027" cy="407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/>
          <a:p>
            <a:pPr marL="257175" indent="-257175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/>
              <a:t>Thus far we have only addressed positive integers. What about negative numbers?</a:t>
            </a:r>
          </a:p>
          <a:p>
            <a:pPr marL="257175" indent="-257175">
              <a:spcBef>
                <a:spcPct val="20000"/>
              </a:spcBef>
              <a:buSzPct val="100000"/>
              <a:buFontTx/>
              <a:buChar char="•"/>
            </a:pPr>
            <a:endParaRPr lang="en-US" dirty="0"/>
          </a:p>
          <a:p>
            <a:pPr marL="257175" indent="-257175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/>
              <a:t>3 ways to represent negative integers in binary:</a:t>
            </a:r>
          </a:p>
          <a:p>
            <a:pPr marL="557213" lvl="1" indent="-214313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/>
              <a:t>Sign Magnitude</a:t>
            </a:r>
          </a:p>
          <a:p>
            <a:pPr marL="557213" lvl="1" indent="-214313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/>
              <a:t>One’s complement</a:t>
            </a:r>
          </a:p>
          <a:p>
            <a:pPr marL="557213" lvl="1" indent="-214313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/>
              <a:t>Two’s complement</a:t>
            </a:r>
          </a:p>
          <a:p>
            <a:pPr marL="557213" lvl="1" indent="-214313">
              <a:spcBef>
                <a:spcPct val="20000"/>
              </a:spcBef>
              <a:buSzPct val="100000"/>
              <a:buFontTx/>
              <a:buChar char="–"/>
            </a:pPr>
            <a:endParaRPr lang="en-US" dirty="0"/>
          </a:p>
          <a:p>
            <a:pPr marL="257175" indent="-257175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/>
              <a:t>Example: Consider 	             +23 		     –23</a:t>
            </a:r>
          </a:p>
          <a:p>
            <a:pPr marL="557213" lvl="1" indent="-214313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/>
              <a:t>Sign Magnitude	     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 10111		1 10111</a:t>
            </a:r>
          </a:p>
          <a:p>
            <a:pPr marL="557213" lvl="1" indent="-214313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/>
              <a:t>One’s complement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 10111		1 01000</a:t>
            </a:r>
          </a:p>
          <a:p>
            <a:pPr marL="557213" lvl="1" indent="-214313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/>
              <a:t>Two’s complement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 10111		1 01001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F6678A-353F-4BC3-8972-1B929B39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294242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Positive to Negative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convert a positive number in 2’s complement to a negative number: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 invert bits and then add 1</a:t>
            </a:r>
          </a:p>
          <a:p>
            <a:endParaRPr lang="en-US" i="1" dirty="0"/>
          </a:p>
          <a:p>
            <a:r>
              <a:rPr lang="en-US" dirty="0"/>
              <a:t>E.g., convert 0011 to negative number:</a:t>
            </a:r>
          </a:p>
          <a:p>
            <a:pPr marL="0" indent="0">
              <a:buNone/>
            </a:pPr>
            <a:r>
              <a:rPr lang="en-US" dirty="0"/>
              <a:t>	step 1:  1100  (flip all bits)</a:t>
            </a:r>
          </a:p>
          <a:p>
            <a:pPr marL="0" indent="0">
              <a:buNone/>
            </a:pPr>
            <a:r>
              <a:rPr lang="en-US" dirty="0"/>
              <a:t>	step 2:  1100+0001 (add one)</a:t>
            </a:r>
          </a:p>
          <a:p>
            <a:pPr marL="0" indent="0">
              <a:buNone/>
            </a:pPr>
            <a:r>
              <a:rPr lang="en-US" dirty="0"/>
              <a:t>	              1101  (-3 in 2’s complement)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89897-4D45-4709-A00A-1B7C34CC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136754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02" y="274638"/>
            <a:ext cx="8229600" cy="1143000"/>
          </a:xfrm>
        </p:spPr>
        <p:txBody>
          <a:bodyPr/>
          <a:lstStyle/>
          <a:p>
            <a:r>
              <a:rPr lang="en-US" dirty="0"/>
              <a:t>Converting Negative to Positive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same operation to convert back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E.g., convert 1101 (-3) to positive number:</a:t>
            </a:r>
          </a:p>
          <a:p>
            <a:pPr marL="0" indent="0">
              <a:buNone/>
            </a:pPr>
            <a:r>
              <a:rPr lang="en-US" dirty="0"/>
              <a:t>	step 1:  0010  (flip all bits)</a:t>
            </a:r>
          </a:p>
          <a:p>
            <a:pPr marL="0" indent="0">
              <a:buNone/>
            </a:pPr>
            <a:r>
              <a:rPr lang="en-US" dirty="0"/>
              <a:t>	step 2:  0010+0001 (add one)</a:t>
            </a:r>
          </a:p>
          <a:p>
            <a:pPr marL="0" indent="0">
              <a:buNone/>
            </a:pPr>
            <a:r>
              <a:rPr lang="en-US" dirty="0"/>
              <a:t>	              0011  (3 in 2’s complement)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1B6F-3AEF-4DE8-998F-4A238870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2771130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Why do we use 2’s complement?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09600" y="1496754"/>
            <a:ext cx="8200571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 dirty="0">
                <a:sym typeface="Symbol" pitchFamily="18" charset="2"/>
              </a:rPr>
              <a:t>2’s complement makes subtraction easy</a:t>
            </a:r>
          </a:p>
          <a:p>
            <a:pPr algn="l" eaLnBrk="1" hangingPunct="1"/>
            <a:endParaRPr lang="en-US" b="0" dirty="0">
              <a:sym typeface="Symbol" pitchFamily="18" charset="2"/>
            </a:endParaRPr>
          </a:p>
          <a:p>
            <a:pPr algn="l" eaLnBrk="1" hangingPunct="1"/>
            <a:r>
              <a:rPr lang="en-US" b="0" dirty="0">
                <a:sym typeface="Symbol" pitchFamily="18" charset="2"/>
              </a:rPr>
              <a:t>Represent negative number, –x as 2</a:t>
            </a:r>
            <a:r>
              <a:rPr lang="en-US" b="0" baseline="30000" dirty="0">
                <a:sym typeface="Symbol" pitchFamily="18" charset="2"/>
              </a:rPr>
              <a:t>n</a:t>
            </a:r>
            <a:r>
              <a:rPr lang="en-US" b="0" dirty="0">
                <a:sym typeface="Symbol" pitchFamily="18" charset="2"/>
              </a:rPr>
              <a:t> – x  </a:t>
            </a:r>
          </a:p>
          <a:p>
            <a:pPr algn="l" eaLnBrk="1" hangingPunct="1"/>
            <a:endParaRPr lang="en-US" b="0" dirty="0">
              <a:sym typeface="Symbol" pitchFamily="18" charset="2"/>
            </a:endParaRPr>
          </a:p>
          <a:p>
            <a:pPr algn="l" eaLnBrk="1" hangingPunct="1"/>
            <a:r>
              <a:rPr lang="en-US" b="0" dirty="0">
                <a:sym typeface="Symbol" pitchFamily="18" charset="2"/>
              </a:rPr>
              <a:t>All arithmetic is done modulo 2</a:t>
            </a:r>
            <a:r>
              <a:rPr lang="en-US" b="0" baseline="30000" dirty="0">
                <a:sym typeface="Symbol" pitchFamily="18" charset="2"/>
              </a:rPr>
              <a:t>n </a:t>
            </a:r>
            <a:r>
              <a:rPr lang="en-US" b="0" dirty="0">
                <a:sym typeface="Symbol" pitchFamily="18" charset="2"/>
              </a:rPr>
              <a:t>so no adjustments are necessary</a:t>
            </a:r>
          </a:p>
          <a:p>
            <a:pPr algn="l" eaLnBrk="1" hangingPunct="1"/>
            <a:r>
              <a:rPr lang="en-US" b="0" dirty="0">
                <a:sym typeface="Symbol" pitchFamily="18" charset="2"/>
              </a:rPr>
              <a:t>	x + (– y) = (x + (2</a:t>
            </a:r>
            <a:r>
              <a:rPr lang="en-US" b="0" baseline="30000" dirty="0">
                <a:sym typeface="Symbol" pitchFamily="18" charset="2"/>
              </a:rPr>
              <a:t>n</a:t>
            </a:r>
            <a:r>
              <a:rPr lang="en-US" b="0" dirty="0">
                <a:sym typeface="Symbol" pitchFamily="18" charset="2"/>
              </a:rPr>
              <a:t> – y)) mod 2</a:t>
            </a:r>
            <a:r>
              <a:rPr lang="en-US" b="0" baseline="30000" dirty="0">
                <a:sym typeface="Symbol" pitchFamily="18" charset="2"/>
              </a:rPr>
              <a:t>n</a:t>
            </a:r>
            <a:endParaRPr lang="en-US" b="0" dirty="0">
              <a:sym typeface="Symbol" pitchFamily="18" charset="2"/>
            </a:endParaRPr>
          </a:p>
          <a:p>
            <a:pPr algn="l" eaLnBrk="1" hangingPunct="1"/>
            <a:r>
              <a:rPr lang="en-US" b="0" dirty="0">
                <a:sym typeface="Symbol" pitchFamily="18" charset="2"/>
              </a:rPr>
              <a:t>	consider 4-bit numbers</a:t>
            </a:r>
          </a:p>
          <a:p>
            <a:r>
              <a:rPr lang="en-US" b="0" dirty="0">
                <a:sym typeface="Symbol" pitchFamily="18" charset="2"/>
              </a:rPr>
              <a:t>		4 – 3	= 4 + (– 3)</a:t>
            </a:r>
          </a:p>
          <a:p>
            <a:r>
              <a:rPr lang="en-US" b="0" dirty="0">
                <a:sym typeface="Symbol" pitchFamily="18" charset="2"/>
              </a:rPr>
              <a:t>		       	= (4 + (16 – 3)) mod 16 </a:t>
            </a:r>
            <a:r>
              <a:rPr lang="en-US" b="0" dirty="0">
                <a:solidFill>
                  <a:srgbClr val="008000"/>
                </a:solidFill>
                <a:sym typeface="Symbol" pitchFamily="18" charset="2"/>
              </a:rPr>
              <a:t>// 4+(16-3) = 17; 17 mod 16  = 1</a:t>
            </a:r>
            <a:br>
              <a:rPr lang="en-US" b="0" dirty="0">
                <a:solidFill>
                  <a:srgbClr val="008000"/>
                </a:solidFill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				= 4 + (15 – 3 + 1)</a:t>
            </a:r>
          </a:p>
          <a:p>
            <a:r>
              <a:rPr lang="en-US" b="0" dirty="0">
                <a:sym typeface="Symbol" pitchFamily="18" charset="2"/>
              </a:rPr>
              <a:t> 				= 4 + (15 – 3) + 1</a:t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				= 0100 + (1111 – 0011) + 0001</a:t>
            </a:r>
          </a:p>
          <a:p>
            <a:endParaRPr lang="en-US" b="0" dirty="0">
              <a:sym typeface="Symbol" pitchFamily="18" charset="2"/>
            </a:endParaRPr>
          </a:p>
          <a:p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				= 0100 + (1100) + 0001</a:t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				= 0001</a:t>
            </a:r>
          </a:p>
          <a:p>
            <a:pPr algn="l" eaLnBrk="1" hangingPunct="1"/>
            <a:r>
              <a:rPr lang="en-US" b="0" dirty="0">
                <a:sym typeface="Symbol" pitchFamily="18" charset="2"/>
              </a:rPr>
              <a:t>	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19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F82542-7ECE-4316-914F-0DE3194B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4825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By the end of this slide set you should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Explain how addition is performed using combinational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Represent negative numbers in 2’s complement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Build an efficient adder/subtractor unit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B8EA9-252E-AD4C-950A-63C78BE8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2’s Complement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657350" y="971550"/>
            <a:ext cx="5829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ctr"/>
          <a:lstStyle/>
          <a:p>
            <a:pPr algn="ctr">
              <a:spcBef>
                <a:spcPct val="0"/>
              </a:spcBef>
            </a:pPr>
            <a:endParaRPr lang="en-US" sz="2100">
              <a:solidFill>
                <a:srgbClr val="000099"/>
              </a:solidFill>
            </a:endParaRP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92073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F02A6-396D-344A-A5CC-149357D2846B}"/>
              </a:ext>
            </a:extLst>
          </p:cNvPr>
          <p:cNvSpPr txBox="1"/>
          <p:nvPr/>
        </p:nvSpPr>
        <p:spPr>
          <a:xfrm>
            <a:off x="5481204" y="1695510"/>
            <a:ext cx="29550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= 0001</a:t>
            </a:r>
          </a:p>
          <a:p>
            <a:r>
              <a:rPr lang="en-US" dirty="0"/>
              <a:t>-1 = 1110 + 1 = 1111</a:t>
            </a:r>
          </a:p>
          <a:p>
            <a:endParaRPr lang="en-US" dirty="0"/>
          </a:p>
          <a:p>
            <a:r>
              <a:rPr lang="en-US" dirty="0"/>
              <a:t>7 = 0111</a:t>
            </a:r>
          </a:p>
          <a:p>
            <a:r>
              <a:rPr lang="en-US" dirty="0"/>
              <a:t>-7 = 1000+1 = 1001</a:t>
            </a:r>
          </a:p>
          <a:p>
            <a:endParaRPr lang="en-US" dirty="0"/>
          </a:p>
          <a:p>
            <a:r>
              <a:rPr lang="en-US" dirty="0"/>
              <a:t>Interesting case: -8</a:t>
            </a:r>
          </a:p>
          <a:p>
            <a:r>
              <a:rPr lang="en-US" dirty="0"/>
              <a:t>5-bits:</a:t>
            </a:r>
          </a:p>
          <a:p>
            <a:r>
              <a:rPr lang="en-US" dirty="0"/>
              <a:t>8 = 01000</a:t>
            </a:r>
          </a:p>
          <a:p>
            <a:r>
              <a:rPr lang="en-US" dirty="0"/>
              <a:t>-8 = 10111 + 1 = 11000</a:t>
            </a:r>
          </a:p>
          <a:p>
            <a:endParaRPr lang="en-US" dirty="0"/>
          </a:p>
          <a:p>
            <a:r>
              <a:rPr lang="en-US" dirty="0"/>
              <a:t>Note: Lower 4-bit same!</a:t>
            </a:r>
          </a:p>
          <a:p>
            <a:endParaRPr lang="en-US" dirty="0"/>
          </a:p>
          <a:p>
            <a:r>
              <a:rPr lang="en-US" dirty="0"/>
              <a:t>Want MSB to indicate</a:t>
            </a:r>
          </a:p>
          <a:p>
            <a:r>
              <a:rPr lang="en-US" dirty="0"/>
              <a:t>negative number, so in 4-bits:</a:t>
            </a:r>
          </a:p>
          <a:p>
            <a:r>
              <a:rPr lang="en-US" dirty="0"/>
              <a:t>1000 is -8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C25B3-41EE-4DFC-AC66-B6CBDF2F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4162429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685800" y="2286000"/>
          <a:ext cx="3778032" cy="1528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1" name="Equation" r:id="rId4" imgW="1066800" imgH="431800" progId="Equation.3">
                  <p:embed/>
                </p:oleObj>
              </mc:Choice>
              <mc:Fallback>
                <p:oleObj name="Equation" r:id="rId4" imgW="1066800" imgH="431800" progId="Equation.3">
                  <p:embed/>
                  <p:pic>
                    <p:nvPicPr>
                      <p:cNvPr id="327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3778032" cy="1528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CE5067E-326F-184F-9E38-83548408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E0BB0A3-F751-5040-929E-1B4DA7B1499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ＭＳ Ｐゴシック" pitchFamily="34" charset="-128"/>
              </a:rPr>
              <a:t>Value Function (2’s Complement)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2585C-8333-254F-A93A-274C2E12D8F0}"/>
              </a:ext>
            </a:extLst>
          </p:cNvPr>
          <p:cNvSpPr txBox="1"/>
          <p:nvPr/>
        </p:nvSpPr>
        <p:spPr>
          <a:xfrm>
            <a:off x="533400" y="154982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Assume b</a:t>
            </a:r>
            <a:r>
              <a:rPr lang="en-US" sz="2400" baseline="-25000" dirty="0"/>
              <a:t>i</a:t>
            </a:r>
            <a:r>
              <a:rPr lang="en-US" sz="2400" dirty="0"/>
              <a:t> is value of </a:t>
            </a:r>
            <a:r>
              <a:rPr lang="en-US" sz="2400" dirty="0" err="1"/>
              <a:t>i</a:t>
            </a:r>
            <a:r>
              <a:rPr lang="en-US" sz="2400" baseline="30000" dirty="0" err="1"/>
              <a:t>th</a:t>
            </a:r>
            <a:r>
              <a:rPr lang="en-US" sz="2400" dirty="0"/>
              <a:t> bit in 2’s complement representation of a number, then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C3B5C-2110-D640-A9FD-56D522D476C9}"/>
              </a:ext>
            </a:extLst>
          </p:cNvPr>
          <p:cNvSpPr txBox="1"/>
          <p:nvPr/>
        </p:nvSpPr>
        <p:spPr>
          <a:xfrm>
            <a:off x="462366" y="5638800"/>
            <a:ext cx="5437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Example, n=4:</a:t>
            </a:r>
          </a:p>
          <a:p>
            <a:r>
              <a:rPr lang="en-US" sz="2000" dirty="0"/>
              <a:t>-8</a:t>
            </a:r>
            <a:r>
              <a:rPr lang="en-US" sz="2000" baseline="-25000" dirty="0"/>
              <a:t>10</a:t>
            </a:r>
            <a:r>
              <a:rPr lang="en-US" sz="2000" dirty="0"/>
              <a:t> = 1000</a:t>
            </a:r>
            <a:r>
              <a:rPr lang="en-US" sz="2000" baseline="-25000" dirty="0"/>
              <a:t>2</a:t>
            </a:r>
            <a:r>
              <a:rPr lang="en-US" sz="2000" dirty="0"/>
              <a:t> = (-2</a:t>
            </a:r>
            <a:r>
              <a:rPr lang="en-US" sz="2000" baseline="30000" dirty="0"/>
              <a:t>3 </a:t>
            </a:r>
            <a:r>
              <a:rPr lang="en-US" sz="2000" dirty="0"/>
              <a:t>• 1) + (0 • 2</a:t>
            </a:r>
            <a:r>
              <a:rPr lang="en-US" sz="2000" baseline="30000" dirty="0"/>
              <a:t>0</a:t>
            </a:r>
            <a:r>
              <a:rPr lang="en-US" sz="2000" dirty="0"/>
              <a:t>) + (0 • 2</a:t>
            </a:r>
            <a:r>
              <a:rPr lang="en-US" sz="2000" baseline="30000" dirty="0"/>
              <a:t>1</a:t>
            </a:r>
            <a:r>
              <a:rPr lang="en-US" sz="2000" dirty="0"/>
              <a:t>) + (0 • 2</a:t>
            </a:r>
            <a:r>
              <a:rPr lang="en-US" sz="2000" baseline="30000" dirty="0"/>
              <a:t>0</a:t>
            </a:r>
            <a:r>
              <a:rPr lang="en-US" sz="2000" dirty="0"/>
              <a:t>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35177-B4C7-493C-B0FE-516E4C41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560453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onsolas" charset="0"/>
                <a:cs typeface="Consolas" charset="0"/>
              </a:rPr>
              <a:t>Impact of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&lt;signed&gt;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 in 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dirty="0">
                <a:latin typeface="Calibri" charset="0"/>
                <a:ea typeface="Calibri" charset="0"/>
                <a:cs typeface="Calibri" charset="0"/>
              </a:rPr>
              <a:t>Verilog Bit Literals…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26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[7:0] a</a:t>
            </a:r>
            <a:r>
              <a:rPr lang="en-US" sz="2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assign</a:t>
            </a:r>
            <a:r>
              <a:rPr lang="en-US" sz="26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a </a:t>
            </a:r>
            <a:r>
              <a:rPr lang="en-US" sz="2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i="1" dirty="0">
                <a:solidFill>
                  <a:srgbClr val="FF00FF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2600" i="1" dirty="0" err="1">
                <a:solidFill>
                  <a:srgbClr val="FF00FF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sz="2600" i="1" dirty="0">
                <a:solidFill>
                  <a:srgbClr val="FF00FF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endParaRPr lang="en-US" sz="2800" dirty="0"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FF00FF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2800" i="1" dirty="0" err="1">
                <a:solidFill>
                  <a:srgbClr val="FF00FF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sz="2800" i="1" dirty="0">
                <a:solidFill>
                  <a:srgbClr val="FF00FF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2’b10  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// </a:t>
            </a:r>
            <a:r>
              <a:rPr lang="en-US" sz="2800" i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a ==  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8’b0000_0010 </a:t>
            </a:r>
            <a:r>
              <a:rPr lang="en-US" sz="2800" i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(zero extended)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2’b01  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// </a:t>
            </a:r>
            <a:r>
              <a:rPr lang="en-US" sz="2800" i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a ==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 8’b0000_0001</a:t>
            </a:r>
            <a:endParaRPr lang="en-US" sz="2800" dirty="0"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7030A0"/>
              </a:solidFill>
              <a:latin typeface="Consolas" panose="020B0609020204030204" pitchFamily="49" charset="0"/>
              <a:ea typeface="ＭＳ Ｐゴシック" pitchFamily="34" charset="-128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2’sb10 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// </a:t>
            </a:r>
            <a:r>
              <a:rPr lang="en-US" sz="2800" i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a ==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 8’b1111_1110 </a:t>
            </a:r>
            <a:r>
              <a:rPr lang="en-US" sz="2800" i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(sign extended)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2’sb01 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// </a:t>
            </a:r>
            <a:r>
              <a:rPr lang="en-US" sz="2800" i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a ==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 8’b0000_0001</a:t>
            </a:r>
            <a:endParaRPr lang="en-US" sz="2800" i="1" dirty="0">
              <a:solidFill>
                <a:srgbClr val="008000"/>
              </a:solidFill>
              <a:ea typeface="Consolas" charset="0"/>
              <a:cs typeface="Consola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C579A-4950-8D4B-9148-582053E712B9}"/>
              </a:ext>
            </a:extLst>
          </p:cNvPr>
          <p:cNvSpPr txBox="1"/>
          <p:nvPr/>
        </p:nvSpPr>
        <p:spPr>
          <a:xfrm>
            <a:off x="306043" y="5807730"/>
            <a:ext cx="8455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Note:  “Does not work” with “x” – use {n{x}} to get n x’s.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EB50A-9817-4839-A423-5EC41955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1678587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133599" y="2667000"/>
          <a:ext cx="5473467" cy="1787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5" name="Visio" r:id="rId4" imgW="2094271" imgH="684901" progId="Visio.Drawing.6">
                  <p:embed/>
                </p:oleObj>
              </mc:Choice>
              <mc:Fallback>
                <p:oleObj name="Visio" r:id="rId4" imgW="2094271" imgH="684901" progId="Visio.Drawing.6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599" y="2667000"/>
                        <a:ext cx="5473467" cy="1787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8F16A65-4504-6F4B-B7FF-A26044216CF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ＭＳ Ｐゴシック" pitchFamily="34" charset="-128"/>
              </a:rPr>
              <a:t>2’s Complement Adder/Subtractor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F107A6-3A8E-43E4-83FE-B6A52152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1965569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5702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Overflow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5702" y="838200"/>
            <a:ext cx="8229600" cy="55181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If using 4-bits, 4 + 4 = 8 which cannot fit into 4-bit (recall, 1000 means -8 if using 4-bit 2’s complement)</a:t>
            </a:r>
          </a:p>
          <a:p>
            <a:r>
              <a:rPr lang="en-US" sz="2800" dirty="0"/>
              <a:t>If using 4-bits, -6 + (-3) = -9 which doesn’t fit in 4-bits (lower 4-bits of 10111</a:t>
            </a:r>
            <a:r>
              <a:rPr lang="en-US" sz="2800" baseline="-25000" dirty="0"/>
              <a:t>2</a:t>
            </a:r>
            <a:r>
              <a:rPr lang="en-US" sz="2800" dirty="0"/>
              <a:t> is 0111</a:t>
            </a:r>
            <a:r>
              <a:rPr lang="en-US" sz="2800" baseline="-25000" dirty="0"/>
              <a:t>2</a:t>
            </a:r>
            <a:r>
              <a:rPr lang="en-US" sz="2800" dirty="0"/>
              <a:t> which is 7</a:t>
            </a:r>
            <a:r>
              <a:rPr lang="en-US" sz="2800" baseline="-25000" dirty="0"/>
              <a:t>10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Observation:  Inputs </a:t>
            </a:r>
            <a:r>
              <a:rPr lang="en-US" sz="2800" i="1" dirty="0"/>
              <a:t>same</a:t>
            </a:r>
            <a:r>
              <a:rPr lang="en-US" sz="2800" dirty="0"/>
              <a:t> sign, result </a:t>
            </a:r>
            <a:r>
              <a:rPr lang="en-US" sz="2800" i="1" dirty="0"/>
              <a:t>different</a:t>
            </a:r>
            <a:r>
              <a:rPr lang="en-US" sz="2800" dirty="0"/>
              <a:t> sign.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BD11C52-BF2E-3049-819B-3006E2A4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9EC18-CD7D-41F4-AA59-35E9C997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2853971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3762"/>
            <a:ext cx="5332912" cy="3124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5702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Detecting Overflow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42E0CE-AFB5-AB40-B341-DFBCB3138944}"/>
              </a:ext>
            </a:extLst>
          </p:cNvPr>
          <p:cNvCxnSpPr/>
          <p:nvPr/>
        </p:nvCxnSpPr>
        <p:spPr>
          <a:xfrm flipH="1">
            <a:off x="4419600" y="1325562"/>
            <a:ext cx="9906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2D7F2E9-61B2-6940-A233-3F4C559FA5FF}"/>
              </a:ext>
            </a:extLst>
          </p:cNvPr>
          <p:cNvSpPr txBox="1"/>
          <p:nvPr/>
        </p:nvSpPr>
        <p:spPr>
          <a:xfrm>
            <a:off x="5485108" y="1066800"/>
            <a:ext cx="304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here if sign of A and B differ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F9E25-3D64-8C42-8B2A-6828EB0B639E}"/>
              </a:ext>
            </a:extLst>
          </p:cNvPr>
          <p:cNvSpPr txBox="1"/>
          <p:nvPr/>
        </p:nvSpPr>
        <p:spPr>
          <a:xfrm>
            <a:off x="5485108" y="1664363"/>
            <a:ext cx="336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here if sign of A and result differ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044621-05C3-CA44-A0A0-4FEFF53C3FCA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989808" y="1849029"/>
            <a:ext cx="495300" cy="932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41C607-F67C-A644-9D24-1FF10D43B115}"/>
              </a:ext>
            </a:extLst>
          </p:cNvPr>
          <p:cNvSpPr txBox="1"/>
          <p:nvPr/>
        </p:nvSpPr>
        <p:spPr>
          <a:xfrm>
            <a:off x="814953" y="5640773"/>
            <a:ext cx="7626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works fine, but it turns out there is a more clever implementation that uses fewer gates...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653F7-977C-4C9E-909D-6176C442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37339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30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Alternative implementation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397000"/>
          <a:ext cx="86868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0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as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bs</a:t>
                      </a:r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ss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cos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ovf</a:t>
                      </a:r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comment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Both inputs positive, no overflow, </a:t>
                      </a:r>
                      <a:r>
                        <a:rPr lang="en-US" baseline="0" dirty="0"/>
                        <a:t>carry in = carry out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Both inputs positive,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overflow, </a:t>
                      </a:r>
                      <a:r>
                        <a:rPr lang="en-US" baseline="0" dirty="0"/>
                        <a:t>carry in != carry out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Inputs</a:t>
                      </a:r>
                      <a:r>
                        <a:rPr lang="en-US" baseline="0" dirty="0"/>
                        <a:t> signs different, no overflow, carry in = carry out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Inputs signs different, no overflow, </a:t>
                      </a:r>
                      <a:r>
                        <a:rPr lang="en-US" baseline="0" dirty="0"/>
                        <a:t>carry in = carry out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Both inputs negative, </a:t>
                      </a:r>
                      <a:r>
                        <a:rPr lang="en-US" b="1" dirty="0"/>
                        <a:t>overflow, </a:t>
                      </a:r>
                      <a:r>
                        <a:rPr lang="en-US" baseline="0" dirty="0"/>
                        <a:t>carry in != carry out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Both</a:t>
                      </a:r>
                      <a:r>
                        <a:rPr lang="en-US" baseline="0" dirty="0"/>
                        <a:t> inputs negative, no overflow, carry in = carry out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BD8C71-9290-D049-BA52-93BA16050C64}"/>
              </a:ext>
            </a:extLst>
          </p:cNvPr>
          <p:cNvGrpSpPr/>
          <p:nvPr/>
        </p:nvGrpSpPr>
        <p:grpSpPr>
          <a:xfrm>
            <a:off x="533402" y="4343400"/>
            <a:ext cx="2744787" cy="2378075"/>
            <a:chOff x="2778589" y="3046785"/>
            <a:chExt cx="2744787" cy="2378075"/>
          </a:xfrm>
        </p:grpSpPr>
        <p:graphicFrame>
          <p:nvGraphicFramePr>
            <p:cNvPr id="8" name="Object 2">
              <a:extLst>
                <a:ext uri="{FF2B5EF4-FFF2-40B4-BE49-F238E27FC236}">
                  <a16:creationId xmlns:a16="http://schemas.microsoft.com/office/drawing/2014/main" id="{65247F4C-61BF-1941-8DBC-260E56670E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78589" y="3046785"/>
            <a:ext cx="2744787" cy="2378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269" name="Worksheet" r:id="rId4" imgW="1714976" imgH="1486376" progId="Excel.Sheet.8">
                    <p:embed/>
                  </p:oleObj>
                </mc:Choice>
                <mc:Fallback>
                  <p:oleObj name="Worksheet" r:id="rId4" imgW="1714976" imgH="1486376" progId="Excel.Sheet.8">
                    <p:embed/>
                    <p:pic>
                      <p:nvPicPr>
                        <p:cNvPr id="8" name="Object 2">
                          <a:extLst>
                            <a:ext uri="{FF2B5EF4-FFF2-40B4-BE49-F238E27FC236}">
                              <a16:creationId xmlns:a16="http://schemas.microsoft.com/office/drawing/2014/main" id="{65247F4C-61BF-1941-8DBC-260E56670E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589" y="3046785"/>
                          <a:ext cx="2744787" cy="2378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291C4D-7224-9348-ABDA-395D94D9B2ED}"/>
                </a:ext>
              </a:extLst>
            </p:cNvPr>
            <p:cNvCxnSpPr/>
            <p:nvPr/>
          </p:nvCxnSpPr>
          <p:spPr>
            <a:xfrm>
              <a:off x="2778589" y="3315009"/>
              <a:ext cx="2744787" cy="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840FF5-FC36-1541-BDAE-7323C1F9D52E}"/>
                </a:ext>
              </a:extLst>
            </p:cNvPr>
            <p:cNvCxnSpPr/>
            <p:nvPr/>
          </p:nvCxnSpPr>
          <p:spPr>
            <a:xfrm>
              <a:off x="3921589" y="3061009"/>
              <a:ext cx="0" cy="2363851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08CDC7-3460-E640-BDD7-69EA4EF6A1D1}"/>
              </a:ext>
            </a:extLst>
          </p:cNvPr>
          <p:cNvSpPr txBox="1"/>
          <p:nvPr/>
        </p:nvSpPr>
        <p:spPr>
          <a:xfrm>
            <a:off x="381000" y="923319"/>
            <a:ext cx="7688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Let’s consider inputs and outputs of full-adder used to compute sign bit: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D024F7-F8E5-6B4D-8F10-2DD7C44DDB1D}"/>
              </a:ext>
            </a:extLst>
          </p:cNvPr>
          <p:cNvSpPr/>
          <p:nvPr/>
        </p:nvSpPr>
        <p:spPr>
          <a:xfrm>
            <a:off x="2971800" y="1236965"/>
            <a:ext cx="6172200" cy="9060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570ACE-65F4-E245-B8D4-3879D2B8F903}"/>
              </a:ext>
            </a:extLst>
          </p:cNvPr>
          <p:cNvSpPr/>
          <p:nvPr/>
        </p:nvSpPr>
        <p:spPr>
          <a:xfrm>
            <a:off x="2971800" y="2119114"/>
            <a:ext cx="6172200" cy="395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BA86F8-49C0-B04E-BCFB-A83D16635F0B}"/>
              </a:ext>
            </a:extLst>
          </p:cNvPr>
          <p:cNvSpPr/>
          <p:nvPr/>
        </p:nvSpPr>
        <p:spPr>
          <a:xfrm>
            <a:off x="2971800" y="2500114"/>
            <a:ext cx="6172200" cy="395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9C4571-6760-9242-AE12-AE972441E331}"/>
              </a:ext>
            </a:extLst>
          </p:cNvPr>
          <p:cNvSpPr/>
          <p:nvPr/>
        </p:nvSpPr>
        <p:spPr>
          <a:xfrm>
            <a:off x="2971800" y="2881114"/>
            <a:ext cx="6172200" cy="395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2AF59-92A1-1547-A6B2-81805053B80A}"/>
              </a:ext>
            </a:extLst>
          </p:cNvPr>
          <p:cNvSpPr/>
          <p:nvPr/>
        </p:nvSpPr>
        <p:spPr>
          <a:xfrm>
            <a:off x="2971800" y="3200400"/>
            <a:ext cx="6172200" cy="395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8E85B7-5C0C-5246-8378-548A3E20CD73}"/>
              </a:ext>
            </a:extLst>
          </p:cNvPr>
          <p:cNvSpPr/>
          <p:nvPr/>
        </p:nvSpPr>
        <p:spPr>
          <a:xfrm>
            <a:off x="2971800" y="3566913"/>
            <a:ext cx="6172200" cy="499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167901-CFDB-5D47-BAC1-9BA5FA0C6470}"/>
              </a:ext>
            </a:extLst>
          </p:cNvPr>
          <p:cNvSpPr txBox="1"/>
          <p:nvPr/>
        </p:nvSpPr>
        <p:spPr>
          <a:xfrm>
            <a:off x="3868505" y="4923613"/>
            <a:ext cx="4056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 we know there is an overflow if: </a:t>
            </a:r>
            <a:r>
              <a:rPr lang="en-US" sz="2000" i="1" dirty="0">
                <a:solidFill>
                  <a:srgbClr val="0000FF"/>
                </a:solidFill>
              </a:rPr>
              <a:t>carry in != carry out  </a:t>
            </a:r>
            <a:r>
              <a:rPr lang="en-US" sz="2000" dirty="0">
                <a:solidFill>
                  <a:srgbClr val="0000FF"/>
                </a:solidFill>
              </a:rPr>
              <a:t>for the sign bit!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A1D93C5-8C0C-46D1-A0EB-097F90F6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39449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524000" y="1752600"/>
          <a:ext cx="563251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3" name="Visio" r:id="rId4" imgW="2781360" imgH="1656720" progId="Visio.Drawing.6">
                  <p:embed/>
                </p:oleObj>
              </mc:Choice>
              <mc:Fallback>
                <p:oleObj name="Visio" r:id="rId4" imgW="2781360" imgH="1656720" progId="Visio.Drawing.6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563251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F5B85E-646A-4945-B9E7-CCFF357A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3327235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260018"/>
            <a:ext cx="88392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add </a:t>
            </a:r>
            <a:r>
              <a:rPr lang="en-US" sz="16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a+b</a:t>
            </a:r>
            <a:r>
              <a:rPr lang="en-US" sz="16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or subtract a-b, check for overflow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sz="16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AddSub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6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6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sub</a:t>
            </a:r>
            <a:r>
              <a:rPr lang="en-US" sz="16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sz="16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ovf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parameter</a:t>
            </a:r>
            <a:r>
              <a:rPr lang="en-US" sz="16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n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8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input</a:t>
            </a:r>
            <a:r>
              <a:rPr lang="en-US" sz="16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a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b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input</a:t>
            </a:r>
            <a:r>
              <a:rPr lang="en-US" sz="16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sub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   </a:t>
            </a:r>
            <a:r>
              <a:rPr lang="en-US" sz="16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subtract if sub=1, otherwise add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sz="16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s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sz="16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ovf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  </a:t>
            </a:r>
            <a:r>
              <a:rPr lang="en-US" sz="16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1 if overflow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6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c1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c2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 </a:t>
            </a:r>
            <a:r>
              <a:rPr lang="en-US" sz="16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carry out of last two bits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ovf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c1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^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c2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overflow if signs don't match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add non sign bits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Adder1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#(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n-1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ai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]^{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sub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}}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,sub,c1,s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 // add sign bits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Adder1 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#(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as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]^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sub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c1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c2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endmodule</a:t>
            </a:r>
            <a:endParaRPr lang="en-US" sz="1600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6C14CF-B81F-724B-9E82-30C4DBA65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4038600"/>
            <a:ext cx="4343400" cy="590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multi-bit adder – with vectors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Adder2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52DAF23A-8587-D04F-8C25-D34E0D52F3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3585" y="3743548"/>
          <a:ext cx="4202615" cy="250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7" name="Visio" r:id="rId4" imgW="2781360" imgH="1656720" progId="Visio.Drawing.6">
                  <p:embed/>
                </p:oleObj>
              </mc:Choice>
              <mc:Fallback>
                <p:oleObj name="Visio" r:id="rId4" imgW="2781360" imgH="1656720" progId="Visio.Drawing.6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52DAF23A-8587-D04F-8C25-D34E0D52F3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585" y="3743548"/>
                        <a:ext cx="4202615" cy="2501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DADF43-5150-4E6A-85BE-78D22171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2696417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350"/>
          </a:xfrm>
        </p:spPr>
        <p:txBody>
          <a:bodyPr>
            <a:normAutofit/>
          </a:bodyPr>
          <a:lstStyle/>
          <a:p>
            <a:r>
              <a:rPr lang="en-US" dirty="0"/>
              <a:t>Learned about addition and 2’s complement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29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55149-2309-254C-A1B6-23505309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164799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963F7-82EB-F241-9E61-333BFC70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799A-FC0B-5044-A0D3-34CF104B8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design an iterative combinational logic circuit to perform addition…</a:t>
            </a:r>
          </a:p>
          <a:p>
            <a:r>
              <a:rPr lang="en-US" dirty="0"/>
              <a:t>Inputs: </a:t>
            </a:r>
          </a:p>
          <a:p>
            <a:pPr marL="457200" lvl="1" indent="0">
              <a:buNone/>
            </a:pPr>
            <a:r>
              <a:rPr lang="en-US" dirty="0"/>
              <a:t>A = (a</a:t>
            </a:r>
            <a:r>
              <a:rPr lang="en-US" baseline="-25000" dirty="0"/>
              <a:t>n-1</a:t>
            </a:r>
            <a:r>
              <a:rPr lang="en-US" dirty="0"/>
              <a:t>,a</a:t>
            </a:r>
            <a:r>
              <a:rPr lang="en-US" baseline="-25000" dirty="0"/>
              <a:t>n-2</a:t>
            </a:r>
            <a:r>
              <a:rPr lang="en-US" dirty="0"/>
              <a:t>,…,a</a:t>
            </a:r>
            <a:r>
              <a:rPr lang="en-US" baseline="-25000" dirty="0"/>
              <a:t>1</a:t>
            </a:r>
            <a:r>
              <a:rPr lang="en-US" dirty="0"/>
              <a:t>,a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B = (b</a:t>
            </a:r>
            <a:r>
              <a:rPr lang="en-US" baseline="-25000" dirty="0"/>
              <a:t>n-1</a:t>
            </a:r>
            <a:r>
              <a:rPr lang="en-US" dirty="0"/>
              <a:t>,b</a:t>
            </a:r>
            <a:r>
              <a:rPr lang="en-US" baseline="-25000" dirty="0"/>
              <a:t>n-2</a:t>
            </a:r>
            <a:r>
              <a:rPr lang="en-US" dirty="0"/>
              <a:t>,…,b</a:t>
            </a:r>
            <a:r>
              <a:rPr lang="en-US" baseline="-25000" dirty="0"/>
              <a:t>1</a:t>
            </a:r>
            <a:r>
              <a:rPr lang="en-US" dirty="0"/>
              <a:t>,b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r>
              <a:rPr lang="en-US" dirty="0"/>
              <a:t>Output: </a:t>
            </a:r>
          </a:p>
          <a:p>
            <a:pPr marL="457200" lvl="1" indent="0">
              <a:buNone/>
            </a:pPr>
            <a:r>
              <a:rPr lang="en-US" dirty="0"/>
              <a:t>Sum = (s</a:t>
            </a:r>
            <a:r>
              <a:rPr lang="en-US" baseline="-25000" dirty="0"/>
              <a:t>n-1</a:t>
            </a:r>
            <a:r>
              <a:rPr lang="en-US" dirty="0"/>
              <a:t>,s</a:t>
            </a:r>
            <a:r>
              <a:rPr lang="en-US" baseline="-25000" dirty="0"/>
              <a:t>n-2</a:t>
            </a:r>
            <a:r>
              <a:rPr lang="en-US" dirty="0"/>
              <a:t>,…,s</a:t>
            </a:r>
            <a:r>
              <a:rPr lang="en-US" baseline="-25000" dirty="0"/>
              <a:t>1</a:t>
            </a:r>
            <a:r>
              <a:rPr lang="en-US" dirty="0"/>
              <a:t>,s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r>
              <a:rPr lang="en-US" dirty="0"/>
              <a:t>Carry?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7BF96-AF33-CD42-BCEE-46B795E6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49112-66AE-574B-898F-408CD867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2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57300" y="1085851"/>
            <a:ext cx="66294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500" b="0" dirty="0"/>
              <a:t>Binary addition</a:t>
            </a:r>
          </a:p>
          <a:p>
            <a:pPr algn="l" eaLnBrk="1" hangingPunct="1"/>
            <a:r>
              <a:rPr lang="en-US" sz="1350" b="0" dirty="0">
                <a:sym typeface="Symbol" pitchFamily="18" charset="2"/>
              </a:rPr>
              <a:t>1-bit 0+0 = 0, 1+0 = 1, 1+1 = 10</a:t>
            </a:r>
          </a:p>
        </p:txBody>
      </p:sp>
      <p:sp>
        <p:nvSpPr>
          <p:cNvPr id="651267" name="Text Box 3"/>
          <p:cNvSpPr txBox="1">
            <a:spLocks noChangeArrowheads="1"/>
          </p:cNvSpPr>
          <p:nvPr/>
        </p:nvSpPr>
        <p:spPr bwMode="auto">
          <a:xfrm>
            <a:off x="1589258" y="2628901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1 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09675" y="2114551"/>
            <a:ext cx="12477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1143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l" eaLnBrk="1" hangingPunct="1"/>
            <a:r>
              <a:rPr lang="en-US" sz="1350" b="0" dirty="0"/>
              <a:t>     6	    110</a:t>
            </a:r>
            <a:br>
              <a:rPr lang="en-US" sz="1350" b="0" dirty="0"/>
            </a:br>
            <a:r>
              <a:rPr lang="en-US" sz="1350" b="0" dirty="0"/>
              <a:t>+   3    011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485900" y="2628900"/>
            <a:ext cx="742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57501" y="2114551"/>
            <a:ext cx="15990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114300"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l" eaLnBrk="1" hangingPunct="1"/>
            <a:r>
              <a:rPr lang="en-US" sz="1350" b="0"/>
              <a:t>	     5    101</a:t>
            </a:r>
            <a:br>
              <a:rPr lang="en-US" sz="1350" b="0"/>
            </a:br>
            <a:r>
              <a:rPr lang="en-US" sz="1350" b="0"/>
              <a:t>	   +7    111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200400" y="2628900"/>
            <a:ext cx="742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51272" name="Text Box 8"/>
          <p:cNvSpPr txBox="1">
            <a:spLocks noChangeArrowheads="1"/>
          </p:cNvSpPr>
          <p:nvPr/>
        </p:nvSpPr>
        <p:spPr bwMode="auto">
          <a:xfrm>
            <a:off x="1509353" y="1885951"/>
            <a:ext cx="8001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0</a:t>
            </a:r>
            <a:r>
              <a:rPr lang="en-US" sz="1350" b="0">
                <a:solidFill>
                  <a:schemeClr val="bg1"/>
                </a:solidFill>
              </a:rPr>
              <a:t>_</a:t>
            </a:r>
            <a:r>
              <a:rPr lang="en-US" sz="135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73" name="Text Box 9"/>
          <p:cNvSpPr txBox="1">
            <a:spLocks noChangeArrowheads="1"/>
          </p:cNvSpPr>
          <p:nvPr/>
        </p:nvSpPr>
        <p:spPr bwMode="auto">
          <a:xfrm>
            <a:off x="1509353" y="1885951"/>
            <a:ext cx="8001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10</a:t>
            </a:r>
            <a:r>
              <a:rPr lang="en-US" sz="1350" b="0">
                <a:solidFill>
                  <a:schemeClr val="bg1"/>
                </a:solidFill>
              </a:rPr>
              <a:t>_</a:t>
            </a:r>
            <a:r>
              <a:rPr lang="en-US" sz="135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74" name="Text Box 10"/>
          <p:cNvSpPr txBox="1">
            <a:spLocks noChangeArrowheads="1"/>
          </p:cNvSpPr>
          <p:nvPr/>
        </p:nvSpPr>
        <p:spPr bwMode="auto">
          <a:xfrm>
            <a:off x="1589258" y="2628901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01  </a:t>
            </a:r>
          </a:p>
        </p:txBody>
      </p:sp>
      <p:sp>
        <p:nvSpPr>
          <p:cNvPr id="651275" name="Text Box 11"/>
          <p:cNvSpPr txBox="1">
            <a:spLocks noChangeArrowheads="1"/>
          </p:cNvSpPr>
          <p:nvPr/>
        </p:nvSpPr>
        <p:spPr bwMode="auto">
          <a:xfrm>
            <a:off x="1589258" y="2628901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001  </a:t>
            </a:r>
          </a:p>
        </p:txBody>
      </p:sp>
      <p:sp>
        <p:nvSpPr>
          <p:cNvPr id="651276" name="Text Box 12"/>
          <p:cNvSpPr txBox="1">
            <a:spLocks noChangeArrowheads="1"/>
          </p:cNvSpPr>
          <p:nvPr/>
        </p:nvSpPr>
        <p:spPr bwMode="auto">
          <a:xfrm>
            <a:off x="1509353" y="1885951"/>
            <a:ext cx="8001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110</a:t>
            </a:r>
            <a:r>
              <a:rPr lang="en-US" sz="1350" b="0">
                <a:solidFill>
                  <a:schemeClr val="bg1"/>
                </a:solidFill>
              </a:rPr>
              <a:t>_</a:t>
            </a:r>
            <a:r>
              <a:rPr lang="en-US" sz="135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77" name="Text Box 13"/>
          <p:cNvSpPr txBox="1">
            <a:spLocks noChangeArrowheads="1"/>
          </p:cNvSpPr>
          <p:nvPr/>
        </p:nvSpPr>
        <p:spPr bwMode="auto">
          <a:xfrm>
            <a:off x="1589258" y="2628901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 dirty="0">
                <a:solidFill>
                  <a:srgbClr val="0000FF"/>
                </a:solidFill>
              </a:rPr>
              <a:t>	1001  </a:t>
            </a:r>
          </a:p>
        </p:txBody>
      </p:sp>
      <p:sp>
        <p:nvSpPr>
          <p:cNvPr id="651278" name="Text Box 14"/>
          <p:cNvSpPr txBox="1">
            <a:spLocks noChangeArrowheads="1"/>
          </p:cNvSpPr>
          <p:nvPr/>
        </p:nvSpPr>
        <p:spPr bwMode="auto">
          <a:xfrm>
            <a:off x="1566503" y="242990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 dirty="0">
                <a:solidFill>
                  <a:srgbClr val="0000FF"/>
                </a:solidFill>
              </a:rPr>
              <a:t>  9  </a:t>
            </a:r>
          </a:p>
        </p:txBody>
      </p:sp>
      <p:sp>
        <p:nvSpPr>
          <p:cNvPr id="651279" name="Text Box 15"/>
          <p:cNvSpPr txBox="1">
            <a:spLocks noChangeArrowheads="1"/>
          </p:cNvSpPr>
          <p:nvPr/>
        </p:nvSpPr>
        <p:spPr bwMode="auto">
          <a:xfrm>
            <a:off x="3217425" y="2628901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0  </a:t>
            </a:r>
          </a:p>
        </p:txBody>
      </p:sp>
      <p:sp>
        <p:nvSpPr>
          <p:cNvPr id="651280" name="Text Box 16"/>
          <p:cNvSpPr txBox="1">
            <a:spLocks noChangeArrowheads="1"/>
          </p:cNvSpPr>
          <p:nvPr/>
        </p:nvSpPr>
        <p:spPr bwMode="auto">
          <a:xfrm>
            <a:off x="3212561" y="1885951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1</a:t>
            </a:r>
            <a:r>
              <a:rPr lang="en-US" sz="1350" b="0">
                <a:solidFill>
                  <a:schemeClr val="bg1"/>
                </a:solidFill>
              </a:rPr>
              <a:t>_</a:t>
            </a:r>
            <a:r>
              <a:rPr lang="en-US" sz="135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81" name="Text Box 17"/>
          <p:cNvSpPr txBox="1">
            <a:spLocks noChangeArrowheads="1"/>
          </p:cNvSpPr>
          <p:nvPr/>
        </p:nvSpPr>
        <p:spPr bwMode="auto">
          <a:xfrm>
            <a:off x="3217425" y="2628901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00  </a:t>
            </a:r>
          </a:p>
        </p:txBody>
      </p:sp>
      <p:sp>
        <p:nvSpPr>
          <p:cNvPr id="651282" name="Text Box 18"/>
          <p:cNvSpPr txBox="1">
            <a:spLocks noChangeArrowheads="1"/>
          </p:cNvSpPr>
          <p:nvPr/>
        </p:nvSpPr>
        <p:spPr bwMode="auto">
          <a:xfrm>
            <a:off x="3212561" y="1885951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11</a:t>
            </a:r>
            <a:r>
              <a:rPr lang="en-US" sz="1350" b="0">
                <a:solidFill>
                  <a:schemeClr val="bg1"/>
                </a:solidFill>
              </a:rPr>
              <a:t>_</a:t>
            </a:r>
            <a:r>
              <a:rPr lang="en-US" sz="135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83" name="Text Box 19"/>
          <p:cNvSpPr txBox="1">
            <a:spLocks noChangeArrowheads="1"/>
          </p:cNvSpPr>
          <p:nvPr/>
        </p:nvSpPr>
        <p:spPr bwMode="auto">
          <a:xfrm>
            <a:off x="3217425" y="2628901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100  </a:t>
            </a:r>
          </a:p>
        </p:txBody>
      </p:sp>
      <p:sp>
        <p:nvSpPr>
          <p:cNvPr id="651284" name="Text Box 20"/>
          <p:cNvSpPr txBox="1">
            <a:spLocks noChangeArrowheads="1"/>
          </p:cNvSpPr>
          <p:nvPr/>
        </p:nvSpPr>
        <p:spPr bwMode="auto">
          <a:xfrm>
            <a:off x="3212561" y="1885951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	111</a:t>
            </a:r>
            <a:r>
              <a:rPr lang="en-US" sz="1350" b="0">
                <a:solidFill>
                  <a:schemeClr val="bg1"/>
                </a:solidFill>
              </a:rPr>
              <a:t>_</a:t>
            </a:r>
            <a:r>
              <a:rPr lang="en-US" sz="135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85" name="Text Box 21"/>
          <p:cNvSpPr txBox="1">
            <a:spLocks noChangeArrowheads="1"/>
          </p:cNvSpPr>
          <p:nvPr/>
        </p:nvSpPr>
        <p:spPr bwMode="auto">
          <a:xfrm>
            <a:off x="3217425" y="2628901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 dirty="0">
                <a:solidFill>
                  <a:srgbClr val="0000FF"/>
                </a:solidFill>
              </a:rPr>
              <a:t>	1100  </a:t>
            </a:r>
          </a:p>
        </p:txBody>
      </p:sp>
      <p:sp>
        <p:nvSpPr>
          <p:cNvPr id="651286" name="Text Box 22"/>
          <p:cNvSpPr txBox="1">
            <a:spLocks noChangeArrowheads="1"/>
          </p:cNvSpPr>
          <p:nvPr/>
        </p:nvSpPr>
        <p:spPr bwMode="auto">
          <a:xfrm>
            <a:off x="3116034" y="2628900"/>
            <a:ext cx="400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350" b="0">
                <a:solidFill>
                  <a:srgbClr val="0000FF"/>
                </a:solidFill>
              </a:rPr>
              <a:t>12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§10.2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970213" y="3810000"/>
          <a:ext cx="2744787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9" name="Worksheet" r:id="rId4" imgW="1714976" imgH="1486376" progId="Excel.Sheet.8">
                  <p:embed/>
                </p:oleObj>
              </mc:Choice>
              <mc:Fallback>
                <p:oleObj name="Worksheet" r:id="rId4" imgW="1714976" imgH="1486376" progId="Excel.Sheet.8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810000"/>
                        <a:ext cx="2744787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2970213" y="4078224"/>
            <a:ext cx="274478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3213" y="3824224"/>
            <a:ext cx="0" cy="236385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32208" y="3124200"/>
            <a:ext cx="89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carry-in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6800" y="3114366"/>
            <a:ext cx="104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carry-out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2780697" y="3493532"/>
            <a:ext cx="335337" cy="325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31" idx="2"/>
          </p:cNvCxnSpPr>
          <p:nvPr/>
        </p:nvCxnSpPr>
        <p:spPr>
          <a:xfrm flipH="1">
            <a:off x="5029200" y="3483698"/>
            <a:ext cx="369025" cy="335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FA530E-35FA-4CF8-9E8A-AF008415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5739A2-C7D8-4A3E-B435-F83482777076}"/>
              </a:ext>
            </a:extLst>
          </p:cNvPr>
          <p:cNvSpPr/>
          <p:nvPr/>
        </p:nvSpPr>
        <p:spPr>
          <a:xfrm>
            <a:off x="4138706" y="3124200"/>
            <a:ext cx="2338291" cy="306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644222-07CC-4794-8787-D38749E08BE4}"/>
              </a:ext>
            </a:extLst>
          </p:cNvPr>
          <p:cNvCxnSpPr/>
          <p:nvPr/>
        </p:nvCxnSpPr>
        <p:spPr>
          <a:xfrm>
            <a:off x="2970213" y="4078224"/>
            <a:ext cx="304958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7" grpId="0" build="p" autoUpdateAnimBg="0"/>
      <p:bldP spid="651272" grpId="0" build="p" autoUpdateAnimBg="0"/>
      <p:bldP spid="651273" grpId="0" build="p" autoUpdateAnimBg="0"/>
      <p:bldP spid="651274" grpId="0" build="p" autoUpdateAnimBg="0"/>
      <p:bldP spid="651275" grpId="0" build="p" autoUpdateAnimBg="0"/>
      <p:bldP spid="651276" grpId="0" build="p" autoUpdateAnimBg="0"/>
      <p:bldP spid="651277" grpId="0" build="p" autoUpdateAnimBg="0"/>
      <p:bldP spid="651278" grpId="0" build="p" autoUpdateAnimBg="0"/>
      <p:bldP spid="651279" grpId="0" build="p" autoUpdateAnimBg="0"/>
      <p:bldP spid="651280" grpId="0" build="p" autoUpdateAnimBg="0"/>
      <p:bldP spid="651281" grpId="0" build="p" autoUpdateAnimBg="0"/>
      <p:bldP spid="651282" grpId="0" build="p" autoUpdateAnimBg="0"/>
      <p:bldP spid="651283" grpId="0" build="p" autoUpdateAnimBg="0"/>
      <p:bldP spid="651284" grpId="0" build="p" autoUpdateAnimBg="0"/>
      <p:bldP spid="651285" grpId="0" build="p" autoUpdateAnimBg="0"/>
      <p:bldP spid="651286" grpId="0" build="p" autoUpdateAnimBg="0"/>
      <p:bldP spid="4" grpId="0"/>
      <p:bldP spid="31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One bit of an adder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a typeface="ＭＳ Ｐゴシック" pitchFamily="34" charset="-128"/>
              </a:rPr>
              <a:t>Counts the number of “1” bits on its input</a:t>
            </a:r>
          </a:p>
          <a:p>
            <a:r>
              <a:rPr lang="en-US" sz="2800" dirty="0">
                <a:ea typeface="ＭＳ Ｐゴシック" pitchFamily="34" charset="-128"/>
              </a:rPr>
              <a:t>Outputs the result in binary</a:t>
            </a:r>
          </a:p>
          <a:p>
            <a:r>
              <a:rPr lang="en-US" sz="2800" dirty="0">
                <a:ea typeface="ＭＳ Ｐゴシック" pitchFamily="34" charset="-128"/>
              </a:rPr>
              <a:t>For a </a:t>
            </a:r>
            <a:r>
              <a:rPr lang="en-US" sz="2800" i="1" dirty="0">
                <a:ea typeface="ＭＳ Ｐゴシック" pitchFamily="34" charset="-128"/>
              </a:rPr>
              <a:t>half-adder</a:t>
            </a:r>
            <a:r>
              <a:rPr lang="en-US" sz="2800" dirty="0">
                <a:ea typeface="ＭＳ Ｐゴシック" pitchFamily="34" charset="-128"/>
              </a:rPr>
              <a:t>, 2 inputs, output can be 0, 1, or 2</a:t>
            </a:r>
          </a:p>
          <a:p>
            <a:r>
              <a:rPr lang="en-US" sz="2800" dirty="0">
                <a:ea typeface="ＭＳ Ｐゴシック" pitchFamily="34" charset="-128"/>
              </a:rPr>
              <a:t>For a </a:t>
            </a:r>
            <a:r>
              <a:rPr lang="en-US" sz="2800" i="1" dirty="0">
                <a:ea typeface="ＭＳ Ｐゴシック" pitchFamily="34" charset="-128"/>
              </a:rPr>
              <a:t>full-adder</a:t>
            </a:r>
            <a:r>
              <a:rPr lang="en-US" sz="2800" dirty="0">
                <a:ea typeface="ＭＳ Ｐゴシック" pitchFamily="34" charset="-128"/>
              </a:rPr>
              <a:t>, 3 inputs, output can be 0, 1, 2, or 3</a:t>
            </a:r>
          </a:p>
        </p:txBody>
      </p:sp>
      <p:graphicFrame>
        <p:nvGraphicFramePr>
          <p:cNvPr id="65229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895600" y="3565525"/>
          <a:ext cx="2744787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3" name="Worksheet" r:id="rId4" imgW="1714976" imgH="1486376" progId="Excel.Sheet.8">
                  <p:embed/>
                </p:oleObj>
              </mc:Choice>
              <mc:Fallback>
                <p:oleObj name="Worksheet" r:id="rId4" imgW="1714976" imgH="1486376" progId="Excel.Sheet.8">
                  <p:embed/>
                  <p:pic>
                    <p:nvPicPr>
                      <p:cNvPr id="6522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65525"/>
                        <a:ext cx="2744787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95600" y="3833749"/>
            <a:ext cx="274478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3579749"/>
            <a:ext cx="0" cy="236385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83D0F3-E3A1-4990-9043-6E92C56FED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14338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343400" y="4445840"/>
            <a:ext cx="5105400" cy="184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half adder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HalfAdder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input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a,b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carry and sum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a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^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b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a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b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endmodule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ea typeface="ＭＳ Ｐゴシック" pitchFamily="34" charset="-128"/>
              </a:rPr>
              <a:t>Half Adder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1543051" y="2019300"/>
          <a:ext cx="2112169" cy="85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9" name="Visio" r:id="rId4" imgW="1408651" imgH="573389" progId="Visio.Drawing.6">
                  <p:embed/>
                </p:oleObj>
              </mc:Choice>
              <mc:Fallback>
                <p:oleObj name="Visio" r:id="rId4" imgW="1408651" imgH="573389" progId="Visio.Drawing.6">
                  <p:embed/>
                  <p:pic>
                    <p:nvPicPr>
                      <p:cNvPr id="2150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1" y="2019300"/>
                        <a:ext cx="2112169" cy="858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3"/>
          <p:cNvGraphicFramePr>
            <a:graphicFrameLocks noChangeAspect="1"/>
          </p:cNvGraphicFramePr>
          <p:nvPr/>
        </p:nvGraphicFramePr>
        <p:xfrm>
          <a:off x="1543050" y="3714750"/>
          <a:ext cx="2114550" cy="1282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0" name="Visio" r:id="rId6" imgW="1180590" imgH="716556" progId="Visio.Drawing.6">
                  <p:embed/>
                </p:oleObj>
              </mc:Choice>
              <mc:Fallback>
                <p:oleObj name="Visio" r:id="rId6" imgW="1180590" imgH="716556" progId="Visio.Drawing.6">
                  <p:embed/>
                  <p:pic>
                    <p:nvPicPr>
                      <p:cNvPr id="2150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714750"/>
                        <a:ext cx="2114550" cy="1282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6" name="Rectangle 6"/>
          <p:cNvSpPr>
            <a:spLocks noChangeArrowheads="1"/>
          </p:cNvSpPr>
          <p:nvPr/>
        </p:nvSpPr>
        <p:spPr bwMode="auto">
          <a:xfrm>
            <a:off x="5371132" y="1769746"/>
            <a:ext cx="11430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i="1" dirty="0">
                <a:latin typeface="Courier New" pitchFamily="49" charset="0"/>
              </a:rPr>
              <a:t>  </a:t>
            </a:r>
            <a:r>
              <a:rPr lang="en-US" sz="1500" i="1" u="sng" dirty="0">
                <a:latin typeface="Courier New" pitchFamily="49" charset="0"/>
              </a:rPr>
              <a:t>ab</a:t>
            </a:r>
            <a:r>
              <a:rPr lang="en-US" sz="1500" i="1" dirty="0">
                <a:latin typeface="Courier New" pitchFamily="49" charset="0"/>
              </a:rPr>
              <a:t> </a:t>
            </a:r>
            <a:r>
              <a:rPr lang="en-US" sz="1500" i="1" u="sng" dirty="0" err="1">
                <a:latin typeface="Courier New" pitchFamily="49" charset="0"/>
              </a:rPr>
              <a:t>cs</a:t>
            </a:r>
            <a:endParaRPr lang="en-US" sz="1500" i="1" u="sng" dirty="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Courier New" pitchFamily="49" charset="0"/>
              </a:rPr>
              <a:t># 00 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Courier New" pitchFamily="49" charset="0"/>
              </a:rPr>
              <a:t># 01 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Courier New" pitchFamily="49" charset="0"/>
              </a:rPr>
              <a:t># 10 01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Courier New" pitchFamily="49" charset="0"/>
              </a:rPr>
              <a:t># 11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64B2E3-6770-4036-9C6E-AAEF65A4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12741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45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>
                <a:ea typeface="ＭＳ Ｐゴシック" pitchFamily="34" charset="-128"/>
              </a:rPr>
              <a:t>Full Adder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83126" y="1374807"/>
            <a:ext cx="8763000" cy="2598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ＭＳ Ｐゴシック" pitchFamily="34" charset="-128"/>
              </a:rPr>
              <a:t>Counts the number of “1” bits on its input</a:t>
            </a:r>
          </a:p>
          <a:p>
            <a:r>
              <a:rPr lang="en-US" dirty="0">
                <a:ea typeface="ＭＳ Ｐゴシック" pitchFamily="34" charset="-128"/>
              </a:rPr>
              <a:t>For a </a:t>
            </a:r>
            <a:r>
              <a:rPr lang="en-US" i="1" dirty="0">
                <a:ea typeface="ＭＳ Ｐゴシック" pitchFamily="34" charset="-128"/>
              </a:rPr>
              <a:t>full-adder</a:t>
            </a:r>
            <a:r>
              <a:rPr lang="en-US" dirty="0">
                <a:ea typeface="ＭＳ Ｐゴシック" pitchFamily="34" charset="-128"/>
              </a:rPr>
              <a:t>, 3 inputs, output can be 0, 1, 2, or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264260" y="5391174"/>
            <a:ext cx="1344465" cy="1261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922" y="5446187"/>
            <a:ext cx="2474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 adder symbol: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6A2A0C-E31C-0E43-B4F2-9CC409DA9FB7}"/>
              </a:ext>
            </a:extLst>
          </p:cNvPr>
          <p:cNvGrpSpPr/>
          <p:nvPr/>
        </p:nvGrpSpPr>
        <p:grpSpPr>
          <a:xfrm>
            <a:off x="2778589" y="2667000"/>
            <a:ext cx="2744787" cy="2378075"/>
            <a:chOff x="2778589" y="3046785"/>
            <a:chExt cx="2744787" cy="2378075"/>
          </a:xfrm>
        </p:grpSpPr>
        <p:graphicFrame>
          <p:nvGraphicFramePr>
            <p:cNvPr id="19" name="Object 2">
              <a:extLst>
                <a:ext uri="{FF2B5EF4-FFF2-40B4-BE49-F238E27FC236}">
                  <a16:creationId xmlns:a16="http://schemas.microsoft.com/office/drawing/2014/main" id="{E42C8D05-EE3D-F94A-95B7-59EEC321B8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78589" y="3046785"/>
            <a:ext cx="2744787" cy="2378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01" name="Worksheet" r:id="rId5" imgW="1714976" imgH="1486376" progId="Excel.Sheet.8">
                    <p:embed/>
                  </p:oleObj>
                </mc:Choice>
                <mc:Fallback>
                  <p:oleObj name="Worksheet" r:id="rId5" imgW="1714976" imgH="1486376" progId="Excel.Sheet.8">
                    <p:embed/>
                    <p:pic>
                      <p:nvPicPr>
                        <p:cNvPr id="19" name="Object 2">
                          <a:extLst>
                            <a:ext uri="{FF2B5EF4-FFF2-40B4-BE49-F238E27FC236}">
                              <a16:creationId xmlns:a16="http://schemas.microsoft.com/office/drawing/2014/main" id="{E42C8D05-EE3D-F94A-95B7-59EEC321B8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589" y="3046785"/>
                          <a:ext cx="2744787" cy="2378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17DAEE-E5E7-E547-A65B-9B185385B053}"/>
                </a:ext>
              </a:extLst>
            </p:cNvPr>
            <p:cNvCxnSpPr/>
            <p:nvPr/>
          </p:nvCxnSpPr>
          <p:spPr>
            <a:xfrm>
              <a:off x="2778589" y="3315009"/>
              <a:ext cx="2744787" cy="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542B73-7F42-9B48-AEFE-053A43CE7E4F}"/>
                </a:ext>
              </a:extLst>
            </p:cNvPr>
            <p:cNvCxnSpPr/>
            <p:nvPr/>
          </p:nvCxnSpPr>
          <p:spPr>
            <a:xfrm>
              <a:off x="3921589" y="3061009"/>
              <a:ext cx="0" cy="2363851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9FAA03-9F4C-4088-84EC-5152A97A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6679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Full adder from a truth table</a:t>
            </a:r>
          </a:p>
        </p:txBody>
      </p:sp>
      <p:graphicFrame>
        <p:nvGraphicFramePr>
          <p:cNvPr id="64717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60525" y="2376488"/>
          <a:ext cx="2630488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7" name="Worksheet" r:id="rId4" imgW="1714976" imgH="1486376" progId="Excel.Sheet.8">
                  <p:embed/>
                </p:oleObj>
              </mc:Choice>
              <mc:Fallback>
                <p:oleObj name="Worksheet" r:id="rId4" imgW="1714976" imgH="1486376" progId="Excel.Sheet.8">
                  <p:embed/>
                  <p:pic>
                    <p:nvPicPr>
                      <p:cNvPr id="6471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2376488"/>
                        <a:ext cx="2630488" cy="227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5282804" y="2947989"/>
          <a:ext cx="2028825" cy="137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8" name="Visio" r:id="rId6" imgW="1351816" imgH="916558" progId="Visio.Drawing.6">
                  <p:embed/>
                </p:oleObj>
              </mc:Choice>
              <mc:Fallback>
                <p:oleObj name="Visio" r:id="rId6" imgW="1351816" imgH="916558" progId="Visio.Drawing.6">
                  <p:embed/>
                  <p:pic>
                    <p:nvPicPr>
                      <p:cNvPr id="235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2804" y="2947989"/>
                        <a:ext cx="2028825" cy="1373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20230E-6259-452F-AE8F-09912496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11727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Full adder from truth table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828800"/>
            <a:ext cx="8305800" cy="184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full adder - logical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module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FullAdder2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input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output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carry and sum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s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a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^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b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^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)|(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)|(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b 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sz="1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;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majority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endmodule</a:t>
            </a:r>
            <a:endParaRPr lang="en-US" sz="1800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Dally §10.2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441060-2C54-477A-A1E5-75F87D8D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#10</a:t>
            </a:r>
          </a:p>
        </p:txBody>
      </p:sp>
    </p:spTree>
    <p:extLst>
      <p:ext uri="{BB962C8B-B14F-4D97-AF65-F5344CB8AC3E}">
        <p14:creationId xmlns:p14="http://schemas.microsoft.com/office/powerpoint/2010/main" val="354612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135799</TotalTime>
  <Words>2225</Words>
  <Application>Microsoft Macintosh PowerPoint</Application>
  <PresentationFormat>On-screen Show (4:3)</PresentationFormat>
  <Paragraphs>431</Paragraphs>
  <Slides>29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Consolas</vt:lpstr>
      <vt:lpstr>Courier New</vt:lpstr>
      <vt:lpstr>Times New Roman</vt:lpstr>
      <vt:lpstr>Office Theme</vt:lpstr>
      <vt:lpstr>Worksheet</vt:lpstr>
      <vt:lpstr>Visio</vt:lpstr>
      <vt:lpstr>Equation</vt:lpstr>
      <vt:lpstr>CPEN 211: Introduction to Microcomputers  Slide Set 10:  Adder Circuits, Two’s Complement</vt:lpstr>
      <vt:lpstr>Learning Objectives</vt:lpstr>
      <vt:lpstr>Addition</vt:lpstr>
      <vt:lpstr>PowerPoint Presentation</vt:lpstr>
      <vt:lpstr>One bit of an adder</vt:lpstr>
      <vt:lpstr>Half Adder</vt:lpstr>
      <vt:lpstr>PowerPoint Presentation</vt:lpstr>
      <vt:lpstr>Full adder from a truth table</vt:lpstr>
      <vt:lpstr>Full adder from truth table</vt:lpstr>
      <vt:lpstr>PowerPoint Presentation</vt:lpstr>
      <vt:lpstr>PowerPoint Presentation</vt:lpstr>
      <vt:lpstr>Adder in Verilog - behavioral</vt:lpstr>
      <vt:lpstr>Multi-bit Adder</vt:lpstr>
      <vt:lpstr>PowerPoint Presentation</vt:lpstr>
      <vt:lpstr>Ripple-carry adder – bit-slice notation</vt:lpstr>
      <vt:lpstr>Negative Integers</vt:lpstr>
      <vt:lpstr>Converting Positive to Negative</vt:lpstr>
      <vt:lpstr>Converting Negative to Positive</vt:lpstr>
      <vt:lpstr>Why do we use 2’s complement?</vt:lpstr>
      <vt:lpstr>2’s Complement</vt:lpstr>
      <vt:lpstr>PowerPoint Presentation</vt:lpstr>
      <vt:lpstr>Impact of &lt;signed&gt; (s) in  Verilog Bit Literals…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259: Introduction to Microcomputers  Slide Set 2:  Logic Gates Combinational Logic Design</dc:title>
  <dc:creator>Tor M. Aamodt</dc:creator>
  <cp:lastModifiedBy>Tor Aamodt</cp:lastModifiedBy>
  <cp:revision>956</cp:revision>
  <cp:lastPrinted>2016-09-24T23:15:39Z</cp:lastPrinted>
  <dcterms:created xsi:type="dcterms:W3CDTF">2014-08-17T09:08:37Z</dcterms:created>
  <dcterms:modified xsi:type="dcterms:W3CDTF">2021-11-01T17:56:35Z</dcterms:modified>
</cp:coreProperties>
</file>