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iff" ContentType="image/tiff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47"/>
  </p:notesMasterIdLst>
  <p:sldIdLst>
    <p:sldId id="258" r:id="rId2"/>
    <p:sldId id="481" r:id="rId3"/>
    <p:sldId id="510" r:id="rId4"/>
    <p:sldId id="513" r:id="rId5"/>
    <p:sldId id="509" r:id="rId6"/>
    <p:sldId id="516" r:id="rId7"/>
    <p:sldId id="512" r:id="rId8"/>
    <p:sldId id="511" r:id="rId9"/>
    <p:sldId id="542" r:id="rId10"/>
    <p:sldId id="486" r:id="rId11"/>
    <p:sldId id="328" r:id="rId12"/>
    <p:sldId id="329" r:id="rId13"/>
    <p:sldId id="539" r:id="rId14"/>
    <p:sldId id="538" r:id="rId15"/>
    <p:sldId id="518" r:id="rId16"/>
    <p:sldId id="521" r:id="rId17"/>
    <p:sldId id="330" r:id="rId18"/>
    <p:sldId id="333" r:id="rId19"/>
    <p:sldId id="334" r:id="rId20"/>
    <p:sldId id="535" r:id="rId21"/>
    <p:sldId id="331" r:id="rId22"/>
    <p:sldId id="446" r:id="rId23"/>
    <p:sldId id="445" r:id="rId24"/>
    <p:sldId id="337" r:id="rId25"/>
    <p:sldId id="338" r:id="rId26"/>
    <p:sldId id="339" r:id="rId27"/>
    <p:sldId id="340" r:id="rId28"/>
    <p:sldId id="341" r:id="rId29"/>
    <p:sldId id="522" r:id="rId30"/>
    <p:sldId id="400" r:id="rId31"/>
    <p:sldId id="523" r:id="rId32"/>
    <p:sldId id="343" r:id="rId33"/>
    <p:sldId id="344" r:id="rId34"/>
    <p:sldId id="524" r:id="rId35"/>
    <p:sldId id="525" r:id="rId36"/>
    <p:sldId id="526" r:id="rId37"/>
    <p:sldId id="360" r:id="rId38"/>
    <p:sldId id="365" r:id="rId39"/>
    <p:sldId id="527" r:id="rId40"/>
    <p:sldId id="528" r:id="rId41"/>
    <p:sldId id="529" r:id="rId42"/>
    <p:sldId id="530" r:id="rId43"/>
    <p:sldId id="531" r:id="rId44"/>
    <p:sldId id="532" r:id="rId45"/>
    <p:sldId id="444" r:id="rId46"/>
  </p:sldIdLst>
  <p:sldSz cx="9144000" cy="6858000" type="screen4x3"/>
  <p:notesSz cx="6985000" cy="92837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760057"/>
    <a:srgbClr val="FF00FF"/>
    <a:srgbClr val="FFD1F6"/>
    <a:srgbClr val="008000"/>
    <a:srgbClr val="00CCFF"/>
    <a:srgbClr val="00FFFF"/>
    <a:srgbClr val="CC009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2633" autoAdjust="0"/>
    <p:restoredTop sz="94366" autoAdjust="0"/>
  </p:normalViewPr>
  <p:slideViewPr>
    <p:cSldViewPr snapToObjects="1">
      <p:cViewPr varScale="1">
        <p:scale>
          <a:sx n="116" d="100"/>
          <a:sy n="116" d="100"/>
        </p:scale>
        <p:origin x="1024" y="19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1174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notesMaster" Target="notesMasters/notesMaster1.xml"/><Relationship Id="rId50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26833" cy="464185"/>
          </a:xfrm>
          <a:prstGeom prst="rect">
            <a:avLst/>
          </a:prstGeom>
        </p:spPr>
        <p:txBody>
          <a:bodyPr vert="horz" lIns="92958" tIns="46479" rIns="92958" bIns="4647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56550" y="0"/>
            <a:ext cx="3026833" cy="464185"/>
          </a:xfrm>
          <a:prstGeom prst="rect">
            <a:avLst/>
          </a:prstGeom>
        </p:spPr>
        <p:txBody>
          <a:bodyPr vert="horz" lIns="92958" tIns="46479" rIns="92958" bIns="46479" rtlCol="0"/>
          <a:lstStyle>
            <a:lvl1pPr algn="r">
              <a:defRPr sz="1200"/>
            </a:lvl1pPr>
          </a:lstStyle>
          <a:p>
            <a:fld id="{22A63D24-8326-C040-B625-797DC9696D32}" type="datetimeFigureOut">
              <a:rPr lang="en-US" smtClean="0"/>
              <a:t>10/19/23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71575" y="696913"/>
            <a:ext cx="4641850" cy="34813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958" tIns="46479" rIns="92958" bIns="4647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8500" y="4409758"/>
            <a:ext cx="5588000" cy="4177665"/>
          </a:xfrm>
          <a:prstGeom prst="rect">
            <a:avLst/>
          </a:prstGeom>
        </p:spPr>
        <p:txBody>
          <a:bodyPr vert="horz" lIns="92958" tIns="46479" rIns="92958" bIns="46479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17904"/>
            <a:ext cx="3026833" cy="464185"/>
          </a:xfrm>
          <a:prstGeom prst="rect">
            <a:avLst/>
          </a:prstGeom>
        </p:spPr>
        <p:txBody>
          <a:bodyPr vert="horz" lIns="92958" tIns="46479" rIns="92958" bIns="4647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56550" y="8817904"/>
            <a:ext cx="3026833" cy="464185"/>
          </a:xfrm>
          <a:prstGeom prst="rect">
            <a:avLst/>
          </a:prstGeom>
        </p:spPr>
        <p:txBody>
          <a:bodyPr vert="horz" lIns="92958" tIns="46479" rIns="92958" bIns="46479" rtlCol="0" anchor="b"/>
          <a:lstStyle>
            <a:lvl1pPr algn="r">
              <a:defRPr sz="1200"/>
            </a:lvl1pPr>
          </a:lstStyle>
          <a:p>
            <a:fld id="{39F88F39-EDB3-A846-9258-F4DE45E1AE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99980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1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DCC211-E0E6-FC4D-90D1-B1982944D2ED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741363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193"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1pPr>
            <a:lvl2pPr marL="755283" indent="-290493" defTabSz="931193"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2pPr>
            <a:lvl3pPr marL="1161974" indent="-232395" defTabSz="931193"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3pPr>
            <a:lvl4pPr marL="1626763" indent="-232395" defTabSz="931193"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4pPr>
            <a:lvl5pPr marL="2091553" indent="-232395" defTabSz="931193"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5pPr>
            <a:lvl6pPr marL="2556342" indent="-232395" algn="r" defTabSz="931193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6pPr>
            <a:lvl7pPr marL="3021132" indent="-232395" algn="r" defTabSz="931193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7pPr>
            <a:lvl8pPr marL="3485921" indent="-232395" algn="r" defTabSz="931193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8pPr>
            <a:lvl9pPr marL="3950711" indent="-232395" algn="r" defTabSz="931193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9pPr>
          </a:lstStyle>
          <a:p>
            <a:r>
              <a:rPr lang="en-US" sz="1000" b="0">
                <a:latin typeface="Times New Roman" pitchFamily="18" charset="0"/>
              </a:rPr>
              <a:t>2/1/2005</a:t>
            </a:r>
          </a:p>
        </p:txBody>
      </p:sp>
      <p:sp>
        <p:nvSpPr>
          <p:cNvPr id="41987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193"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1pPr>
            <a:lvl2pPr marL="755283" indent="-290493" defTabSz="931193"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2pPr>
            <a:lvl3pPr marL="1161974" indent="-232395" defTabSz="931193"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3pPr>
            <a:lvl4pPr marL="1626763" indent="-232395" defTabSz="931193"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4pPr>
            <a:lvl5pPr marL="2091553" indent="-232395" defTabSz="931193"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5pPr>
            <a:lvl6pPr marL="2556342" indent="-232395" algn="r" defTabSz="931193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6pPr>
            <a:lvl7pPr marL="3021132" indent="-232395" algn="r" defTabSz="931193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7pPr>
            <a:lvl8pPr marL="3485921" indent="-232395" algn="r" defTabSz="931193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8pPr>
            <a:lvl9pPr marL="3950711" indent="-232395" algn="r" defTabSz="931193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9pPr>
          </a:lstStyle>
          <a:p>
            <a:fld id="{E05086DA-4E00-4315-ACD5-87BB6749DA0D}" type="slidenum">
              <a:rPr lang="en-US" sz="1000" b="0">
                <a:latin typeface="Times New Roman" pitchFamily="18" charset="0"/>
              </a:rPr>
              <a:pPr/>
              <a:t>14</a:t>
            </a:fld>
            <a:endParaRPr lang="en-US" sz="1000" b="0">
              <a:latin typeface="Times New Roman" pitchFamily="18" charset="0"/>
            </a:endParaRPr>
          </a:p>
        </p:txBody>
      </p:sp>
      <p:sp>
        <p:nvSpPr>
          <p:cNvPr id="4198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62755653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193"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1pPr>
            <a:lvl2pPr marL="755283" indent="-290493" defTabSz="931193"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2pPr>
            <a:lvl3pPr marL="1161974" indent="-232395" defTabSz="931193"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3pPr>
            <a:lvl4pPr marL="1626763" indent="-232395" defTabSz="931193"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4pPr>
            <a:lvl5pPr marL="2091553" indent="-232395" defTabSz="931193"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5pPr>
            <a:lvl6pPr marL="2556342" indent="-232395" algn="r" defTabSz="931193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6pPr>
            <a:lvl7pPr marL="3021132" indent="-232395" algn="r" defTabSz="931193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7pPr>
            <a:lvl8pPr marL="3485921" indent="-232395" algn="r" defTabSz="931193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8pPr>
            <a:lvl9pPr marL="3950711" indent="-232395" algn="r" defTabSz="931193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9pPr>
          </a:lstStyle>
          <a:p>
            <a:r>
              <a:rPr lang="en-US" sz="1000" b="0">
                <a:latin typeface="Times New Roman" pitchFamily="18" charset="0"/>
              </a:rPr>
              <a:t>2/1/2005</a:t>
            </a:r>
          </a:p>
        </p:txBody>
      </p:sp>
      <p:sp>
        <p:nvSpPr>
          <p:cNvPr id="41987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193"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1pPr>
            <a:lvl2pPr marL="755283" indent="-290493" defTabSz="931193"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2pPr>
            <a:lvl3pPr marL="1161974" indent="-232395" defTabSz="931193"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3pPr>
            <a:lvl4pPr marL="1626763" indent="-232395" defTabSz="931193"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4pPr>
            <a:lvl5pPr marL="2091553" indent="-232395" defTabSz="931193"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5pPr>
            <a:lvl6pPr marL="2556342" indent="-232395" algn="r" defTabSz="931193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6pPr>
            <a:lvl7pPr marL="3021132" indent="-232395" algn="r" defTabSz="931193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7pPr>
            <a:lvl8pPr marL="3485921" indent="-232395" algn="r" defTabSz="931193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8pPr>
            <a:lvl9pPr marL="3950711" indent="-232395" algn="r" defTabSz="931193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9pPr>
          </a:lstStyle>
          <a:p>
            <a:fld id="{E05086DA-4E00-4315-ACD5-87BB6749DA0D}" type="slidenum">
              <a:rPr lang="en-US" sz="1000" b="0">
                <a:latin typeface="Times New Roman" pitchFamily="18" charset="0"/>
              </a:rPr>
              <a:pPr/>
              <a:t>17</a:t>
            </a:fld>
            <a:endParaRPr lang="en-US" sz="1000" b="0">
              <a:latin typeface="Times New Roman" pitchFamily="18" charset="0"/>
            </a:endParaRPr>
          </a:p>
        </p:txBody>
      </p:sp>
      <p:sp>
        <p:nvSpPr>
          <p:cNvPr id="4198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65620293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193"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1pPr>
            <a:lvl2pPr marL="755283" indent="-290493" defTabSz="931193"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2pPr>
            <a:lvl3pPr marL="1161974" indent="-232395" defTabSz="931193"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3pPr>
            <a:lvl4pPr marL="1626763" indent="-232395" defTabSz="931193"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4pPr>
            <a:lvl5pPr marL="2091553" indent="-232395" defTabSz="931193"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5pPr>
            <a:lvl6pPr marL="2556342" indent="-232395" algn="r" defTabSz="931193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6pPr>
            <a:lvl7pPr marL="3021132" indent="-232395" algn="r" defTabSz="931193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7pPr>
            <a:lvl8pPr marL="3485921" indent="-232395" algn="r" defTabSz="931193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8pPr>
            <a:lvl9pPr marL="3950711" indent="-232395" algn="r" defTabSz="931193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9pPr>
          </a:lstStyle>
          <a:p>
            <a:r>
              <a:rPr lang="en-US" sz="1000" b="0">
                <a:latin typeface="Times New Roman" pitchFamily="18" charset="0"/>
              </a:rPr>
              <a:t>2/1/2005</a:t>
            </a:r>
          </a:p>
        </p:txBody>
      </p:sp>
      <p:sp>
        <p:nvSpPr>
          <p:cNvPr id="45059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193"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1pPr>
            <a:lvl2pPr marL="755283" indent="-290493" defTabSz="931193"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2pPr>
            <a:lvl3pPr marL="1161974" indent="-232395" defTabSz="931193"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3pPr>
            <a:lvl4pPr marL="1626763" indent="-232395" defTabSz="931193"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4pPr>
            <a:lvl5pPr marL="2091553" indent="-232395" defTabSz="931193"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5pPr>
            <a:lvl6pPr marL="2556342" indent="-232395" algn="r" defTabSz="931193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6pPr>
            <a:lvl7pPr marL="3021132" indent="-232395" algn="r" defTabSz="931193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7pPr>
            <a:lvl8pPr marL="3485921" indent="-232395" algn="r" defTabSz="931193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8pPr>
            <a:lvl9pPr marL="3950711" indent="-232395" algn="r" defTabSz="931193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9pPr>
          </a:lstStyle>
          <a:p>
            <a:fld id="{1A277379-EDB9-4ED5-8287-B89A1739F313}" type="slidenum">
              <a:rPr lang="en-US" sz="1000" b="0">
                <a:latin typeface="Times New Roman" pitchFamily="18" charset="0"/>
              </a:rPr>
              <a:pPr/>
              <a:t>18</a:t>
            </a:fld>
            <a:endParaRPr lang="en-US" sz="1000" b="0">
              <a:latin typeface="Times New Roman" pitchFamily="18" charset="0"/>
            </a:endParaRPr>
          </a:p>
        </p:txBody>
      </p:sp>
      <p:sp>
        <p:nvSpPr>
          <p:cNvPr id="4506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6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24238688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193"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1pPr>
            <a:lvl2pPr marL="755283" indent="-290493" defTabSz="931193"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2pPr>
            <a:lvl3pPr marL="1161974" indent="-232395" defTabSz="931193"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3pPr>
            <a:lvl4pPr marL="1626763" indent="-232395" defTabSz="931193"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4pPr>
            <a:lvl5pPr marL="2091553" indent="-232395" defTabSz="931193"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5pPr>
            <a:lvl6pPr marL="2556342" indent="-232395" algn="r" defTabSz="931193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6pPr>
            <a:lvl7pPr marL="3021132" indent="-232395" algn="r" defTabSz="931193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7pPr>
            <a:lvl8pPr marL="3485921" indent="-232395" algn="r" defTabSz="931193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8pPr>
            <a:lvl9pPr marL="3950711" indent="-232395" algn="r" defTabSz="931193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9pPr>
          </a:lstStyle>
          <a:p>
            <a:r>
              <a:rPr lang="en-US" sz="1000" b="0">
                <a:latin typeface="Times New Roman" pitchFamily="18" charset="0"/>
              </a:rPr>
              <a:t>2/1/2005</a:t>
            </a:r>
          </a:p>
        </p:txBody>
      </p:sp>
      <p:sp>
        <p:nvSpPr>
          <p:cNvPr id="46083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193"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1pPr>
            <a:lvl2pPr marL="755283" indent="-290493" defTabSz="931193"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2pPr>
            <a:lvl3pPr marL="1161974" indent="-232395" defTabSz="931193"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3pPr>
            <a:lvl4pPr marL="1626763" indent="-232395" defTabSz="931193"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4pPr>
            <a:lvl5pPr marL="2091553" indent="-232395" defTabSz="931193"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5pPr>
            <a:lvl6pPr marL="2556342" indent="-232395" algn="r" defTabSz="931193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6pPr>
            <a:lvl7pPr marL="3021132" indent="-232395" algn="r" defTabSz="931193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7pPr>
            <a:lvl8pPr marL="3485921" indent="-232395" algn="r" defTabSz="931193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8pPr>
            <a:lvl9pPr marL="3950711" indent="-232395" algn="r" defTabSz="931193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9pPr>
          </a:lstStyle>
          <a:p>
            <a:fld id="{EF56BBE6-DE6F-4386-BBE6-0C3058171B83}" type="slidenum">
              <a:rPr lang="en-US" sz="1000" b="0">
                <a:latin typeface="Times New Roman" pitchFamily="18" charset="0"/>
              </a:rPr>
              <a:pPr/>
              <a:t>19</a:t>
            </a:fld>
            <a:endParaRPr lang="en-US" sz="1000" b="0">
              <a:latin typeface="Times New Roman" pitchFamily="18" charset="0"/>
            </a:endParaRPr>
          </a:p>
        </p:txBody>
      </p:sp>
      <p:sp>
        <p:nvSpPr>
          <p:cNvPr id="4608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58479478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193"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1pPr>
            <a:lvl2pPr marL="755283" indent="-290493" defTabSz="931193"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2pPr>
            <a:lvl3pPr marL="1161974" indent="-232395" defTabSz="931193"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3pPr>
            <a:lvl4pPr marL="1626763" indent="-232395" defTabSz="931193"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4pPr>
            <a:lvl5pPr marL="2091553" indent="-232395" defTabSz="931193"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5pPr>
            <a:lvl6pPr marL="2556342" indent="-232395" algn="r" defTabSz="931193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6pPr>
            <a:lvl7pPr marL="3021132" indent="-232395" algn="r" defTabSz="931193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7pPr>
            <a:lvl8pPr marL="3485921" indent="-232395" algn="r" defTabSz="931193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8pPr>
            <a:lvl9pPr marL="3950711" indent="-232395" algn="r" defTabSz="931193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9pPr>
          </a:lstStyle>
          <a:p>
            <a:r>
              <a:rPr lang="en-US" sz="1000" b="0">
                <a:latin typeface="Times New Roman" pitchFamily="18" charset="0"/>
              </a:rPr>
              <a:t>2/1/2005</a:t>
            </a:r>
          </a:p>
        </p:txBody>
      </p:sp>
      <p:sp>
        <p:nvSpPr>
          <p:cNvPr id="43011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193"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1pPr>
            <a:lvl2pPr marL="755283" indent="-290493" defTabSz="931193"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2pPr>
            <a:lvl3pPr marL="1161974" indent="-232395" defTabSz="931193"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3pPr>
            <a:lvl4pPr marL="1626763" indent="-232395" defTabSz="931193"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4pPr>
            <a:lvl5pPr marL="2091553" indent="-232395" defTabSz="931193"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5pPr>
            <a:lvl6pPr marL="2556342" indent="-232395" algn="r" defTabSz="931193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6pPr>
            <a:lvl7pPr marL="3021132" indent="-232395" algn="r" defTabSz="931193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7pPr>
            <a:lvl8pPr marL="3485921" indent="-232395" algn="r" defTabSz="931193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8pPr>
            <a:lvl9pPr marL="3950711" indent="-232395" algn="r" defTabSz="931193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9pPr>
          </a:lstStyle>
          <a:p>
            <a:fld id="{EE0CC8CF-7743-4E55-BFD6-A93F59DAC301}" type="slidenum">
              <a:rPr lang="en-US" sz="1000" b="0">
                <a:latin typeface="Times New Roman" pitchFamily="18" charset="0"/>
              </a:rPr>
              <a:pPr/>
              <a:t>21</a:t>
            </a:fld>
            <a:endParaRPr lang="en-US" sz="1000" b="0">
              <a:latin typeface="Times New Roman" pitchFamily="18" charset="0"/>
            </a:endParaRPr>
          </a:p>
        </p:txBody>
      </p:sp>
      <p:sp>
        <p:nvSpPr>
          <p:cNvPr id="4301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22164967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193"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1pPr>
            <a:lvl2pPr marL="755283" indent="-290493" defTabSz="931193"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2pPr>
            <a:lvl3pPr marL="1161974" indent="-232395" defTabSz="931193"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3pPr>
            <a:lvl4pPr marL="1626763" indent="-232395" defTabSz="931193"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4pPr>
            <a:lvl5pPr marL="2091553" indent="-232395" defTabSz="931193"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5pPr>
            <a:lvl6pPr marL="2556342" indent="-232395" algn="r" defTabSz="931193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6pPr>
            <a:lvl7pPr marL="3021132" indent="-232395" algn="r" defTabSz="931193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7pPr>
            <a:lvl8pPr marL="3485921" indent="-232395" algn="r" defTabSz="931193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8pPr>
            <a:lvl9pPr marL="3950711" indent="-232395" algn="r" defTabSz="931193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9pPr>
          </a:lstStyle>
          <a:p>
            <a:r>
              <a:rPr lang="en-US" sz="1000" b="0">
                <a:latin typeface="Times New Roman" pitchFamily="18" charset="0"/>
              </a:rPr>
              <a:t>2/1/2005</a:t>
            </a:r>
          </a:p>
        </p:txBody>
      </p:sp>
      <p:sp>
        <p:nvSpPr>
          <p:cNvPr id="47107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193"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1pPr>
            <a:lvl2pPr marL="755283" indent="-290493" defTabSz="931193"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2pPr>
            <a:lvl3pPr marL="1161974" indent="-232395" defTabSz="931193"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3pPr>
            <a:lvl4pPr marL="1626763" indent="-232395" defTabSz="931193"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4pPr>
            <a:lvl5pPr marL="2091553" indent="-232395" defTabSz="931193"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5pPr>
            <a:lvl6pPr marL="2556342" indent="-232395" algn="r" defTabSz="931193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6pPr>
            <a:lvl7pPr marL="3021132" indent="-232395" algn="r" defTabSz="931193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7pPr>
            <a:lvl8pPr marL="3485921" indent="-232395" algn="r" defTabSz="931193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8pPr>
            <a:lvl9pPr marL="3950711" indent="-232395" algn="r" defTabSz="931193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9pPr>
          </a:lstStyle>
          <a:p>
            <a:fld id="{B8A457F3-CEC3-40B9-94E8-26F1D033146C}" type="slidenum">
              <a:rPr lang="en-US" sz="1000" b="0">
                <a:latin typeface="Times New Roman" pitchFamily="18" charset="0"/>
              </a:rPr>
              <a:pPr/>
              <a:t>22</a:t>
            </a:fld>
            <a:endParaRPr lang="en-US" sz="1000" b="0">
              <a:latin typeface="Times New Roman" pitchFamily="18" charset="0"/>
            </a:endParaRPr>
          </a:p>
        </p:txBody>
      </p:sp>
      <p:sp>
        <p:nvSpPr>
          <p:cNvPr id="4710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53471174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193"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1pPr>
            <a:lvl2pPr marL="755283" indent="-290493" defTabSz="931193"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2pPr>
            <a:lvl3pPr marL="1161974" indent="-232395" defTabSz="931193"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3pPr>
            <a:lvl4pPr marL="1626763" indent="-232395" defTabSz="931193"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4pPr>
            <a:lvl5pPr marL="2091553" indent="-232395" defTabSz="931193"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5pPr>
            <a:lvl6pPr marL="2556342" indent="-232395" algn="r" defTabSz="931193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6pPr>
            <a:lvl7pPr marL="3021132" indent="-232395" algn="r" defTabSz="931193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7pPr>
            <a:lvl8pPr marL="3485921" indent="-232395" algn="r" defTabSz="931193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8pPr>
            <a:lvl9pPr marL="3950711" indent="-232395" algn="r" defTabSz="931193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9pPr>
          </a:lstStyle>
          <a:p>
            <a:r>
              <a:rPr lang="en-US" sz="1000" b="0">
                <a:latin typeface="Times New Roman" pitchFamily="18" charset="0"/>
              </a:rPr>
              <a:t>2/1/2005</a:t>
            </a:r>
          </a:p>
        </p:txBody>
      </p:sp>
      <p:sp>
        <p:nvSpPr>
          <p:cNvPr id="44035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193"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1pPr>
            <a:lvl2pPr marL="755283" indent="-290493" defTabSz="931193"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2pPr>
            <a:lvl3pPr marL="1161974" indent="-232395" defTabSz="931193"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3pPr>
            <a:lvl4pPr marL="1626763" indent="-232395" defTabSz="931193"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4pPr>
            <a:lvl5pPr marL="2091553" indent="-232395" defTabSz="931193"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5pPr>
            <a:lvl6pPr marL="2556342" indent="-232395" algn="r" defTabSz="931193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6pPr>
            <a:lvl7pPr marL="3021132" indent="-232395" algn="r" defTabSz="931193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7pPr>
            <a:lvl8pPr marL="3485921" indent="-232395" algn="r" defTabSz="931193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8pPr>
            <a:lvl9pPr marL="3950711" indent="-232395" algn="r" defTabSz="931193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9pPr>
          </a:lstStyle>
          <a:p>
            <a:fld id="{B3797AD9-3A1E-48FE-B40F-14FC669F2CB6}" type="slidenum">
              <a:rPr lang="en-US" sz="1000" b="0">
                <a:latin typeface="Times New Roman" pitchFamily="18" charset="0"/>
              </a:rPr>
              <a:pPr/>
              <a:t>23</a:t>
            </a:fld>
            <a:endParaRPr lang="en-US" sz="1000" b="0">
              <a:latin typeface="Times New Roman" pitchFamily="18" charset="0"/>
            </a:endParaRPr>
          </a:p>
        </p:txBody>
      </p:sp>
      <p:sp>
        <p:nvSpPr>
          <p:cNvPr id="4403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09635861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193"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1pPr>
            <a:lvl2pPr marL="755283" indent="-290493" defTabSz="931193"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2pPr>
            <a:lvl3pPr marL="1161974" indent="-232395" defTabSz="931193"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3pPr>
            <a:lvl4pPr marL="1626763" indent="-232395" defTabSz="931193"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4pPr>
            <a:lvl5pPr marL="2091553" indent="-232395" defTabSz="931193"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5pPr>
            <a:lvl6pPr marL="2556342" indent="-232395" algn="r" defTabSz="931193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6pPr>
            <a:lvl7pPr marL="3021132" indent="-232395" algn="r" defTabSz="931193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7pPr>
            <a:lvl8pPr marL="3485921" indent="-232395" algn="r" defTabSz="931193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8pPr>
            <a:lvl9pPr marL="3950711" indent="-232395" algn="r" defTabSz="931193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9pPr>
          </a:lstStyle>
          <a:p>
            <a:r>
              <a:rPr lang="en-US" sz="1000" b="0">
                <a:latin typeface="Times New Roman" pitchFamily="18" charset="0"/>
              </a:rPr>
              <a:t>2/1/2005</a:t>
            </a:r>
          </a:p>
        </p:txBody>
      </p:sp>
      <p:sp>
        <p:nvSpPr>
          <p:cNvPr id="49155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193"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1pPr>
            <a:lvl2pPr marL="755283" indent="-290493" defTabSz="931193"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2pPr>
            <a:lvl3pPr marL="1161974" indent="-232395" defTabSz="931193"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3pPr>
            <a:lvl4pPr marL="1626763" indent="-232395" defTabSz="931193"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4pPr>
            <a:lvl5pPr marL="2091553" indent="-232395" defTabSz="931193"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5pPr>
            <a:lvl6pPr marL="2556342" indent="-232395" algn="r" defTabSz="931193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6pPr>
            <a:lvl7pPr marL="3021132" indent="-232395" algn="r" defTabSz="931193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7pPr>
            <a:lvl8pPr marL="3485921" indent="-232395" algn="r" defTabSz="931193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8pPr>
            <a:lvl9pPr marL="3950711" indent="-232395" algn="r" defTabSz="931193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9pPr>
          </a:lstStyle>
          <a:p>
            <a:fld id="{9F515AB1-092C-499F-9F5E-A10977C4ACCF}" type="slidenum">
              <a:rPr lang="en-US" sz="1000" b="0">
                <a:latin typeface="Times New Roman" pitchFamily="18" charset="0"/>
              </a:rPr>
              <a:pPr/>
              <a:t>24</a:t>
            </a:fld>
            <a:endParaRPr lang="en-US" sz="1000" b="0">
              <a:latin typeface="Times New Roman" pitchFamily="18" charset="0"/>
            </a:endParaRPr>
          </a:p>
        </p:txBody>
      </p:sp>
      <p:sp>
        <p:nvSpPr>
          <p:cNvPr id="4915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40210794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193"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1pPr>
            <a:lvl2pPr marL="755283" indent="-290493" defTabSz="931193"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2pPr>
            <a:lvl3pPr marL="1161974" indent="-232395" defTabSz="931193"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3pPr>
            <a:lvl4pPr marL="1626763" indent="-232395" defTabSz="931193"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4pPr>
            <a:lvl5pPr marL="2091553" indent="-232395" defTabSz="931193"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5pPr>
            <a:lvl6pPr marL="2556342" indent="-232395" algn="r" defTabSz="931193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6pPr>
            <a:lvl7pPr marL="3021132" indent="-232395" algn="r" defTabSz="931193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7pPr>
            <a:lvl8pPr marL="3485921" indent="-232395" algn="r" defTabSz="931193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8pPr>
            <a:lvl9pPr marL="3950711" indent="-232395" algn="r" defTabSz="931193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9pPr>
          </a:lstStyle>
          <a:p>
            <a:r>
              <a:rPr lang="en-US" sz="1000" b="0">
                <a:latin typeface="Times New Roman" pitchFamily="18" charset="0"/>
              </a:rPr>
              <a:t>2/1/2005</a:t>
            </a:r>
          </a:p>
        </p:txBody>
      </p:sp>
      <p:sp>
        <p:nvSpPr>
          <p:cNvPr id="50179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193"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1pPr>
            <a:lvl2pPr marL="755283" indent="-290493" defTabSz="931193"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2pPr>
            <a:lvl3pPr marL="1161974" indent="-232395" defTabSz="931193"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3pPr>
            <a:lvl4pPr marL="1626763" indent="-232395" defTabSz="931193"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4pPr>
            <a:lvl5pPr marL="2091553" indent="-232395" defTabSz="931193"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5pPr>
            <a:lvl6pPr marL="2556342" indent="-232395" algn="r" defTabSz="931193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6pPr>
            <a:lvl7pPr marL="3021132" indent="-232395" algn="r" defTabSz="931193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7pPr>
            <a:lvl8pPr marL="3485921" indent="-232395" algn="r" defTabSz="931193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8pPr>
            <a:lvl9pPr marL="3950711" indent="-232395" algn="r" defTabSz="931193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9pPr>
          </a:lstStyle>
          <a:p>
            <a:fld id="{D4AF3DDB-CDCF-4E14-B27A-C8D714B06B08}" type="slidenum">
              <a:rPr lang="en-US" sz="1000" b="0">
                <a:latin typeface="Times New Roman" pitchFamily="18" charset="0"/>
              </a:rPr>
              <a:pPr/>
              <a:t>25</a:t>
            </a:fld>
            <a:endParaRPr lang="en-US" sz="1000" b="0">
              <a:latin typeface="Times New Roman" pitchFamily="18" charset="0"/>
            </a:endParaRPr>
          </a:p>
        </p:txBody>
      </p:sp>
      <p:sp>
        <p:nvSpPr>
          <p:cNvPr id="5018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18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24433321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193"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1pPr>
            <a:lvl2pPr marL="755283" indent="-290493" defTabSz="931193"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2pPr>
            <a:lvl3pPr marL="1161974" indent="-232395" defTabSz="931193"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3pPr>
            <a:lvl4pPr marL="1626763" indent="-232395" defTabSz="931193"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4pPr>
            <a:lvl5pPr marL="2091553" indent="-232395" defTabSz="931193"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5pPr>
            <a:lvl6pPr marL="2556342" indent="-232395" algn="r" defTabSz="931193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6pPr>
            <a:lvl7pPr marL="3021132" indent="-232395" algn="r" defTabSz="931193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7pPr>
            <a:lvl8pPr marL="3485921" indent="-232395" algn="r" defTabSz="931193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8pPr>
            <a:lvl9pPr marL="3950711" indent="-232395" algn="r" defTabSz="931193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9pPr>
          </a:lstStyle>
          <a:p>
            <a:r>
              <a:rPr lang="en-US" sz="1000" b="0">
                <a:latin typeface="Times New Roman" pitchFamily="18" charset="0"/>
              </a:rPr>
              <a:t>2/1/2005</a:t>
            </a:r>
          </a:p>
        </p:txBody>
      </p:sp>
      <p:sp>
        <p:nvSpPr>
          <p:cNvPr id="51203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193"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1pPr>
            <a:lvl2pPr marL="755283" indent="-290493" defTabSz="931193"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2pPr>
            <a:lvl3pPr marL="1161974" indent="-232395" defTabSz="931193"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3pPr>
            <a:lvl4pPr marL="1626763" indent="-232395" defTabSz="931193"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4pPr>
            <a:lvl5pPr marL="2091553" indent="-232395" defTabSz="931193"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5pPr>
            <a:lvl6pPr marL="2556342" indent="-232395" algn="r" defTabSz="931193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6pPr>
            <a:lvl7pPr marL="3021132" indent="-232395" algn="r" defTabSz="931193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7pPr>
            <a:lvl8pPr marL="3485921" indent="-232395" algn="r" defTabSz="931193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8pPr>
            <a:lvl9pPr marL="3950711" indent="-232395" algn="r" defTabSz="931193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9pPr>
          </a:lstStyle>
          <a:p>
            <a:fld id="{42124EA1-48D3-49BC-B9CD-2B9EF16C1CFA}" type="slidenum">
              <a:rPr lang="en-US" sz="1000" b="0">
                <a:latin typeface="Times New Roman" pitchFamily="18" charset="0"/>
              </a:rPr>
              <a:pPr/>
              <a:t>26</a:t>
            </a:fld>
            <a:endParaRPr lang="en-US" sz="1000" b="0">
              <a:latin typeface="Times New Roman" pitchFamily="18" charset="0"/>
            </a:endParaRPr>
          </a:p>
        </p:txBody>
      </p:sp>
      <p:sp>
        <p:nvSpPr>
          <p:cNvPr id="5120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0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04050840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00233"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30171" indent="-280835" defTabSz="900233"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23340" indent="-224668" defTabSz="900233"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572677" indent="-224668" defTabSz="900233"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22013" indent="-224668" defTabSz="900233"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471349" indent="-224668" algn="r" defTabSz="900233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20685" indent="-224668" algn="r" defTabSz="900233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370021" indent="-224668" algn="r" defTabSz="900233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19357" indent="-224668" algn="r" defTabSz="900233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r>
              <a:rPr lang="en-US" sz="1000" b="0" dirty="0">
                <a:latin typeface="Times New Roman" pitchFamily="18" charset="0"/>
              </a:rPr>
              <a:t>9/30/2005</a:t>
            </a:r>
          </a:p>
        </p:txBody>
      </p:sp>
      <p:sp>
        <p:nvSpPr>
          <p:cNvPr id="62467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00233"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30171" indent="-280835" defTabSz="900233"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23340" indent="-224668" defTabSz="900233"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572677" indent="-224668" defTabSz="900233"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22013" indent="-224668" defTabSz="900233"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471349" indent="-224668" algn="r" defTabSz="900233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20685" indent="-224668" algn="r" defTabSz="900233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370021" indent="-224668" algn="r" defTabSz="900233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19357" indent="-224668" algn="r" defTabSz="900233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fld id="{CCAF2FF9-942B-48A7-82BB-87C43ED1312D}" type="slidenum">
              <a:rPr lang="en-US" sz="1000" b="0" smtClean="0">
                <a:latin typeface="Times New Roman" pitchFamily="18" charset="0"/>
              </a:rPr>
              <a:pPr/>
              <a:t>3</a:t>
            </a:fld>
            <a:endParaRPr lang="en-US" sz="1000" b="0" dirty="0">
              <a:latin typeface="Times New Roman" pitchFamily="18" charset="0"/>
            </a:endParaRPr>
          </a:p>
        </p:txBody>
      </p:sp>
      <p:sp>
        <p:nvSpPr>
          <p:cNvPr id="6246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246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dirty="0">
                <a:latin typeface="Times New Roman" pitchFamily="18" charset="0"/>
                <a:ea typeface="ＭＳ Ｐゴシック" pitchFamily="34" charset="-128"/>
              </a:rPr>
              <a:t>1.5</a:t>
            </a:r>
          </a:p>
        </p:txBody>
      </p:sp>
    </p:spTree>
    <p:extLst>
      <p:ext uri="{BB962C8B-B14F-4D97-AF65-F5344CB8AC3E}">
        <p14:creationId xmlns:p14="http://schemas.microsoft.com/office/powerpoint/2010/main" val="176025423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193"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1pPr>
            <a:lvl2pPr marL="755283" indent="-290493" defTabSz="931193"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2pPr>
            <a:lvl3pPr marL="1161974" indent="-232395" defTabSz="931193"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3pPr>
            <a:lvl4pPr marL="1626763" indent="-232395" defTabSz="931193"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4pPr>
            <a:lvl5pPr marL="2091553" indent="-232395" defTabSz="931193"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5pPr>
            <a:lvl6pPr marL="2556342" indent="-232395" algn="r" defTabSz="931193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6pPr>
            <a:lvl7pPr marL="3021132" indent="-232395" algn="r" defTabSz="931193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7pPr>
            <a:lvl8pPr marL="3485921" indent="-232395" algn="r" defTabSz="931193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8pPr>
            <a:lvl9pPr marL="3950711" indent="-232395" algn="r" defTabSz="931193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9pPr>
          </a:lstStyle>
          <a:p>
            <a:r>
              <a:rPr lang="en-US" sz="1000" b="0">
                <a:latin typeface="Times New Roman" pitchFamily="18" charset="0"/>
              </a:rPr>
              <a:t>2/1/2005</a:t>
            </a:r>
          </a:p>
        </p:txBody>
      </p:sp>
      <p:sp>
        <p:nvSpPr>
          <p:cNvPr id="52227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193"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1pPr>
            <a:lvl2pPr marL="755283" indent="-290493" defTabSz="931193"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2pPr>
            <a:lvl3pPr marL="1161974" indent="-232395" defTabSz="931193"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3pPr>
            <a:lvl4pPr marL="1626763" indent="-232395" defTabSz="931193"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4pPr>
            <a:lvl5pPr marL="2091553" indent="-232395" defTabSz="931193"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5pPr>
            <a:lvl6pPr marL="2556342" indent="-232395" algn="r" defTabSz="931193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6pPr>
            <a:lvl7pPr marL="3021132" indent="-232395" algn="r" defTabSz="931193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7pPr>
            <a:lvl8pPr marL="3485921" indent="-232395" algn="r" defTabSz="931193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8pPr>
            <a:lvl9pPr marL="3950711" indent="-232395" algn="r" defTabSz="931193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9pPr>
          </a:lstStyle>
          <a:p>
            <a:fld id="{D5C4FF86-BA2D-4A2A-B3D4-92358AC9DAD8}" type="slidenum">
              <a:rPr lang="en-US" sz="1000" b="0">
                <a:latin typeface="Times New Roman" pitchFamily="18" charset="0"/>
              </a:rPr>
              <a:pPr/>
              <a:t>27</a:t>
            </a:fld>
            <a:endParaRPr lang="en-US" sz="1000" b="0">
              <a:latin typeface="Times New Roman" pitchFamily="18" charset="0"/>
            </a:endParaRPr>
          </a:p>
        </p:txBody>
      </p:sp>
      <p:sp>
        <p:nvSpPr>
          <p:cNvPr id="5222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05510731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193"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1pPr>
            <a:lvl2pPr marL="755283" indent="-290493" defTabSz="931193"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2pPr>
            <a:lvl3pPr marL="1161974" indent="-232395" defTabSz="931193"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3pPr>
            <a:lvl4pPr marL="1626763" indent="-232395" defTabSz="931193"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4pPr>
            <a:lvl5pPr marL="2091553" indent="-232395" defTabSz="931193"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5pPr>
            <a:lvl6pPr marL="2556342" indent="-232395" algn="r" defTabSz="931193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6pPr>
            <a:lvl7pPr marL="3021132" indent="-232395" algn="r" defTabSz="931193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7pPr>
            <a:lvl8pPr marL="3485921" indent="-232395" algn="r" defTabSz="931193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8pPr>
            <a:lvl9pPr marL="3950711" indent="-232395" algn="r" defTabSz="931193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9pPr>
          </a:lstStyle>
          <a:p>
            <a:r>
              <a:rPr lang="en-US" sz="1000" b="0">
                <a:latin typeface="Times New Roman" pitchFamily="18" charset="0"/>
              </a:rPr>
              <a:t>2/1/2005</a:t>
            </a:r>
          </a:p>
        </p:txBody>
      </p:sp>
      <p:sp>
        <p:nvSpPr>
          <p:cNvPr id="53251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193"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1pPr>
            <a:lvl2pPr marL="755283" indent="-290493" defTabSz="931193"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2pPr>
            <a:lvl3pPr marL="1161974" indent="-232395" defTabSz="931193"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3pPr>
            <a:lvl4pPr marL="1626763" indent="-232395" defTabSz="931193"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4pPr>
            <a:lvl5pPr marL="2091553" indent="-232395" defTabSz="931193"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5pPr>
            <a:lvl6pPr marL="2556342" indent="-232395" algn="r" defTabSz="931193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6pPr>
            <a:lvl7pPr marL="3021132" indent="-232395" algn="r" defTabSz="931193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7pPr>
            <a:lvl8pPr marL="3485921" indent="-232395" algn="r" defTabSz="931193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8pPr>
            <a:lvl9pPr marL="3950711" indent="-232395" algn="r" defTabSz="931193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9pPr>
          </a:lstStyle>
          <a:p>
            <a:fld id="{E2CF1BEA-F7D7-4690-AEFA-25E57B079D4E}" type="slidenum">
              <a:rPr lang="en-US" sz="1000" b="0">
                <a:latin typeface="Times New Roman" pitchFamily="18" charset="0"/>
              </a:rPr>
              <a:pPr/>
              <a:t>28</a:t>
            </a:fld>
            <a:endParaRPr lang="en-US" sz="1000" b="0">
              <a:latin typeface="Times New Roman" pitchFamily="18" charset="0"/>
            </a:endParaRPr>
          </a:p>
        </p:txBody>
      </p:sp>
      <p:sp>
        <p:nvSpPr>
          <p:cNvPr id="5325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5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67123026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193"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1pPr>
            <a:lvl2pPr marL="755283" indent="-290493" defTabSz="931193"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2pPr>
            <a:lvl3pPr marL="1161974" indent="-232395" defTabSz="931193"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3pPr>
            <a:lvl4pPr marL="1626763" indent="-232395" defTabSz="931193"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4pPr>
            <a:lvl5pPr marL="2091553" indent="-232395" defTabSz="931193"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5pPr>
            <a:lvl6pPr marL="2556342" indent="-232395" algn="r" defTabSz="931193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6pPr>
            <a:lvl7pPr marL="3021132" indent="-232395" algn="r" defTabSz="931193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7pPr>
            <a:lvl8pPr marL="3485921" indent="-232395" algn="r" defTabSz="931193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8pPr>
            <a:lvl9pPr marL="3950711" indent="-232395" algn="r" defTabSz="931193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9pPr>
          </a:lstStyle>
          <a:p>
            <a:r>
              <a:rPr lang="en-US" sz="1000" b="0">
                <a:latin typeface="Times New Roman" pitchFamily="18" charset="0"/>
              </a:rPr>
              <a:t>2/1/2005</a:t>
            </a:r>
          </a:p>
        </p:txBody>
      </p:sp>
      <p:sp>
        <p:nvSpPr>
          <p:cNvPr id="55299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193"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1pPr>
            <a:lvl2pPr marL="755283" indent="-290493" defTabSz="931193"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2pPr>
            <a:lvl3pPr marL="1161974" indent="-232395" defTabSz="931193"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3pPr>
            <a:lvl4pPr marL="1626763" indent="-232395" defTabSz="931193"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4pPr>
            <a:lvl5pPr marL="2091553" indent="-232395" defTabSz="931193"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5pPr>
            <a:lvl6pPr marL="2556342" indent="-232395" algn="r" defTabSz="931193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6pPr>
            <a:lvl7pPr marL="3021132" indent="-232395" algn="r" defTabSz="931193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7pPr>
            <a:lvl8pPr marL="3485921" indent="-232395" algn="r" defTabSz="931193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8pPr>
            <a:lvl9pPr marL="3950711" indent="-232395" algn="r" defTabSz="931193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9pPr>
          </a:lstStyle>
          <a:p>
            <a:fld id="{1AE117E5-6714-4EB4-9099-9C0642ECCB72}" type="slidenum">
              <a:rPr lang="en-US" sz="1000" b="0">
                <a:latin typeface="Times New Roman" pitchFamily="18" charset="0"/>
              </a:rPr>
              <a:pPr/>
              <a:t>32</a:t>
            </a:fld>
            <a:endParaRPr lang="en-US" sz="1000" b="0">
              <a:latin typeface="Times New Roman" pitchFamily="18" charset="0"/>
            </a:endParaRPr>
          </a:p>
        </p:txBody>
      </p:sp>
      <p:sp>
        <p:nvSpPr>
          <p:cNvPr id="5530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30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10920745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193"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1pPr>
            <a:lvl2pPr marL="755283" indent="-290493" defTabSz="931193"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2pPr>
            <a:lvl3pPr marL="1161974" indent="-232395" defTabSz="931193"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3pPr>
            <a:lvl4pPr marL="1626763" indent="-232395" defTabSz="931193"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4pPr>
            <a:lvl5pPr marL="2091553" indent="-232395" defTabSz="931193"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5pPr>
            <a:lvl6pPr marL="2556342" indent="-232395" algn="r" defTabSz="931193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6pPr>
            <a:lvl7pPr marL="3021132" indent="-232395" algn="r" defTabSz="931193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7pPr>
            <a:lvl8pPr marL="3485921" indent="-232395" algn="r" defTabSz="931193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8pPr>
            <a:lvl9pPr marL="3950711" indent="-232395" algn="r" defTabSz="931193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9pPr>
          </a:lstStyle>
          <a:p>
            <a:r>
              <a:rPr lang="en-US" sz="1000" b="0">
                <a:latin typeface="Times New Roman" pitchFamily="18" charset="0"/>
              </a:rPr>
              <a:t>2/1/2005</a:t>
            </a:r>
          </a:p>
        </p:txBody>
      </p:sp>
      <p:sp>
        <p:nvSpPr>
          <p:cNvPr id="56323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193"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1pPr>
            <a:lvl2pPr marL="755283" indent="-290493" defTabSz="931193"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2pPr>
            <a:lvl3pPr marL="1161974" indent="-232395" defTabSz="931193"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3pPr>
            <a:lvl4pPr marL="1626763" indent="-232395" defTabSz="931193"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4pPr>
            <a:lvl5pPr marL="2091553" indent="-232395" defTabSz="931193"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5pPr>
            <a:lvl6pPr marL="2556342" indent="-232395" algn="r" defTabSz="931193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6pPr>
            <a:lvl7pPr marL="3021132" indent="-232395" algn="r" defTabSz="931193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7pPr>
            <a:lvl8pPr marL="3485921" indent="-232395" algn="r" defTabSz="931193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8pPr>
            <a:lvl9pPr marL="3950711" indent="-232395" algn="r" defTabSz="931193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9pPr>
          </a:lstStyle>
          <a:p>
            <a:fld id="{BF7F6AC5-38F2-4316-9DB5-BA03F730BA83}" type="slidenum">
              <a:rPr lang="en-US" sz="1000" b="0">
                <a:latin typeface="Times New Roman" pitchFamily="18" charset="0"/>
              </a:rPr>
              <a:pPr/>
              <a:t>33</a:t>
            </a:fld>
            <a:endParaRPr lang="en-US" sz="1000" b="0">
              <a:latin typeface="Times New Roman" pitchFamily="18" charset="0"/>
            </a:endParaRPr>
          </a:p>
        </p:txBody>
      </p:sp>
      <p:sp>
        <p:nvSpPr>
          <p:cNvPr id="5632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632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158556908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This figure shows an abstracted view of main memory in a computer.  The main memory is on the right and is connected to the processor on the left…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… using a bus…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F88F39-EDB3-A846-9258-F4DE45E1AEDF}" type="slidenum">
              <a:rPr lang="en-US" smtClean="0"/>
              <a:pPr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9869874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02157"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31731" indent="-281435" defTabSz="902157"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25741" indent="-225148" defTabSz="902157"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576037" indent="-225148" defTabSz="902157"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26333" indent="-225148" defTabSz="902157"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476630" indent="-225148" algn="r" defTabSz="902157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26926" indent="-225148" algn="r" defTabSz="902157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377222" indent="-225148" algn="r" defTabSz="902157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27518" indent="-225148" algn="r" defTabSz="902157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r>
              <a:rPr lang="en-US" sz="1000" b="0" dirty="0">
                <a:latin typeface="Times New Roman" pitchFamily="18" charset="0"/>
              </a:rPr>
              <a:t>10/3/2005</a:t>
            </a:r>
          </a:p>
        </p:txBody>
      </p:sp>
      <p:sp>
        <p:nvSpPr>
          <p:cNvPr id="95235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02157"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31731" indent="-281435" defTabSz="902157"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25741" indent="-225148" defTabSz="902157"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576037" indent="-225148" defTabSz="902157"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26333" indent="-225148" defTabSz="902157"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476630" indent="-225148" algn="r" defTabSz="902157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26926" indent="-225148" algn="r" defTabSz="902157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377222" indent="-225148" algn="r" defTabSz="902157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27518" indent="-225148" algn="r" defTabSz="902157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fld id="{411116BD-862A-455F-BCEF-F9C203C3F55D}" type="slidenum">
              <a:rPr lang="en-US" sz="1000" b="0" smtClean="0">
                <a:latin typeface="Times New Roman" pitchFamily="18" charset="0"/>
              </a:rPr>
              <a:pPr/>
              <a:t>36</a:t>
            </a:fld>
            <a:endParaRPr lang="en-US" sz="1000" b="0" dirty="0">
              <a:latin typeface="Times New Roman" pitchFamily="18" charset="0"/>
            </a:endParaRPr>
          </a:p>
        </p:txBody>
      </p:sp>
      <p:sp>
        <p:nvSpPr>
          <p:cNvPr id="9523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523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dirty="0">
                <a:latin typeface="Times New Roman" pitchFamily="18" charset="0"/>
                <a:ea typeface="ＭＳ Ｐゴシック" pitchFamily="34" charset="-128"/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9962173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0.5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DCC211-E0E6-FC4D-90D1-B1982944D2ED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605223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0.5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DCC211-E0E6-FC4D-90D1-B1982944D2ED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470306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0.5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DCC211-E0E6-FC4D-90D1-B1982944D2ED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178580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5988"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defTabSz="915988"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defTabSz="915988"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defTabSz="915988"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defTabSz="915988"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algn="r" defTabSz="915988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algn="r" defTabSz="915988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algn="r" defTabSz="915988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algn="r" defTabSz="915988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r>
              <a:rPr lang="en-US" sz="1000" b="0">
                <a:latin typeface="Times New Roman" pitchFamily="18" charset="0"/>
              </a:rPr>
              <a:t>9/30/2005</a:t>
            </a:r>
          </a:p>
        </p:txBody>
      </p:sp>
      <p:sp>
        <p:nvSpPr>
          <p:cNvPr id="90115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5988"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defTabSz="915988"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defTabSz="915988"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defTabSz="915988"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defTabSz="915988"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algn="r" defTabSz="915988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algn="r" defTabSz="915988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algn="r" defTabSz="915988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algn="r" defTabSz="915988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fld id="{9A4CC5AA-62AB-434A-9E47-C5906B66AAEC}" type="slidenum">
              <a:rPr lang="en-US" sz="1000" b="0" smtClean="0">
                <a:latin typeface="Times New Roman" pitchFamily="18" charset="0"/>
              </a:rPr>
              <a:pPr/>
              <a:t>8</a:t>
            </a:fld>
            <a:endParaRPr lang="en-US" sz="1000" b="0">
              <a:latin typeface="Times New Roman" pitchFamily="18" charset="0"/>
            </a:endParaRPr>
          </a:p>
        </p:txBody>
      </p:sp>
      <p:sp>
        <p:nvSpPr>
          <p:cNvPr id="9011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011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0089655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193"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1pPr>
            <a:lvl2pPr marL="755283" indent="-290493" defTabSz="931193"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2pPr>
            <a:lvl3pPr marL="1161974" indent="-232395" defTabSz="931193"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3pPr>
            <a:lvl4pPr marL="1626763" indent="-232395" defTabSz="931193"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4pPr>
            <a:lvl5pPr marL="2091553" indent="-232395" defTabSz="931193"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5pPr>
            <a:lvl6pPr marL="2556342" indent="-232395" algn="r" defTabSz="931193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6pPr>
            <a:lvl7pPr marL="3021132" indent="-232395" algn="r" defTabSz="931193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7pPr>
            <a:lvl8pPr marL="3485921" indent="-232395" algn="r" defTabSz="931193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8pPr>
            <a:lvl9pPr marL="3950711" indent="-232395" algn="r" defTabSz="931193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9pPr>
          </a:lstStyle>
          <a:p>
            <a:r>
              <a:rPr lang="en-US" sz="1000" b="0">
                <a:latin typeface="Times New Roman" pitchFamily="18" charset="0"/>
              </a:rPr>
              <a:t>2/1/2005</a:t>
            </a:r>
          </a:p>
        </p:txBody>
      </p:sp>
      <p:sp>
        <p:nvSpPr>
          <p:cNvPr id="39939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193"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1pPr>
            <a:lvl2pPr marL="755283" indent="-290493" defTabSz="931193"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2pPr>
            <a:lvl3pPr marL="1161974" indent="-232395" defTabSz="931193"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3pPr>
            <a:lvl4pPr marL="1626763" indent="-232395" defTabSz="931193"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4pPr>
            <a:lvl5pPr marL="2091553" indent="-232395" defTabSz="931193"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5pPr>
            <a:lvl6pPr marL="2556342" indent="-232395" algn="r" defTabSz="931193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6pPr>
            <a:lvl7pPr marL="3021132" indent="-232395" algn="r" defTabSz="931193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7pPr>
            <a:lvl8pPr marL="3485921" indent="-232395" algn="r" defTabSz="931193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8pPr>
            <a:lvl9pPr marL="3950711" indent="-232395" algn="r" defTabSz="931193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9pPr>
          </a:lstStyle>
          <a:p>
            <a:fld id="{57A7EE14-2B25-4B51-B641-3EEE6590CF50}" type="slidenum">
              <a:rPr lang="en-US" sz="1000" b="0">
                <a:latin typeface="Times New Roman" pitchFamily="18" charset="0"/>
              </a:rPr>
              <a:pPr/>
              <a:t>11</a:t>
            </a:fld>
            <a:endParaRPr lang="en-US" sz="1000" b="0">
              <a:latin typeface="Times New Roman" pitchFamily="18" charset="0"/>
            </a:endParaRPr>
          </a:p>
        </p:txBody>
      </p:sp>
      <p:sp>
        <p:nvSpPr>
          <p:cNvPr id="3994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94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00361304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193"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1pPr>
            <a:lvl2pPr marL="755283" indent="-290493" defTabSz="931193"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2pPr>
            <a:lvl3pPr marL="1161974" indent="-232395" defTabSz="931193"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3pPr>
            <a:lvl4pPr marL="1626763" indent="-232395" defTabSz="931193"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4pPr>
            <a:lvl5pPr marL="2091553" indent="-232395" defTabSz="931193"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5pPr>
            <a:lvl6pPr marL="2556342" indent="-232395" algn="r" defTabSz="931193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6pPr>
            <a:lvl7pPr marL="3021132" indent="-232395" algn="r" defTabSz="931193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7pPr>
            <a:lvl8pPr marL="3485921" indent="-232395" algn="r" defTabSz="931193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8pPr>
            <a:lvl9pPr marL="3950711" indent="-232395" algn="r" defTabSz="931193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9pPr>
          </a:lstStyle>
          <a:p>
            <a:r>
              <a:rPr lang="en-US" sz="1000" b="0">
                <a:latin typeface="Times New Roman" pitchFamily="18" charset="0"/>
              </a:rPr>
              <a:t>2/1/2005</a:t>
            </a:r>
          </a:p>
        </p:txBody>
      </p:sp>
      <p:sp>
        <p:nvSpPr>
          <p:cNvPr id="40963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193"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1pPr>
            <a:lvl2pPr marL="755283" indent="-290493" defTabSz="931193"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2pPr>
            <a:lvl3pPr marL="1161974" indent="-232395" defTabSz="931193"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3pPr>
            <a:lvl4pPr marL="1626763" indent="-232395" defTabSz="931193"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4pPr>
            <a:lvl5pPr marL="2091553" indent="-232395" defTabSz="931193"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5pPr>
            <a:lvl6pPr marL="2556342" indent="-232395" algn="r" defTabSz="931193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6pPr>
            <a:lvl7pPr marL="3021132" indent="-232395" algn="r" defTabSz="931193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7pPr>
            <a:lvl8pPr marL="3485921" indent="-232395" algn="r" defTabSz="931193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8pPr>
            <a:lvl9pPr marL="3950711" indent="-232395" algn="r" defTabSz="931193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9pPr>
          </a:lstStyle>
          <a:p>
            <a:fld id="{7792A38A-11EA-42DD-9FCE-362E13F88594}" type="slidenum">
              <a:rPr lang="en-US" sz="1000" b="0">
                <a:latin typeface="Times New Roman" pitchFamily="18" charset="0"/>
              </a:rPr>
              <a:pPr/>
              <a:t>12</a:t>
            </a:fld>
            <a:endParaRPr lang="en-US" sz="1000" b="0">
              <a:latin typeface="Times New Roman" pitchFamily="18" charset="0"/>
            </a:endParaRPr>
          </a:p>
        </p:txBody>
      </p:sp>
      <p:sp>
        <p:nvSpPr>
          <p:cNvPr id="4096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30489269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193"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1pPr>
            <a:lvl2pPr marL="755283" indent="-290493" defTabSz="931193"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2pPr>
            <a:lvl3pPr marL="1161974" indent="-232395" defTabSz="931193"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3pPr>
            <a:lvl4pPr marL="1626763" indent="-232395" defTabSz="931193"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4pPr>
            <a:lvl5pPr marL="2091553" indent="-232395" defTabSz="931193"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5pPr>
            <a:lvl6pPr marL="2556342" indent="-232395" algn="r" defTabSz="931193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6pPr>
            <a:lvl7pPr marL="3021132" indent="-232395" algn="r" defTabSz="931193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7pPr>
            <a:lvl8pPr marL="3485921" indent="-232395" algn="r" defTabSz="931193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8pPr>
            <a:lvl9pPr marL="3950711" indent="-232395" algn="r" defTabSz="931193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9pPr>
          </a:lstStyle>
          <a:p>
            <a:r>
              <a:rPr lang="en-US" sz="1000" b="0">
                <a:latin typeface="Times New Roman" pitchFamily="18" charset="0"/>
              </a:rPr>
              <a:t>2/1/2005</a:t>
            </a:r>
          </a:p>
        </p:txBody>
      </p:sp>
      <p:sp>
        <p:nvSpPr>
          <p:cNvPr id="40963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193"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1pPr>
            <a:lvl2pPr marL="755283" indent="-290493" defTabSz="931193"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2pPr>
            <a:lvl3pPr marL="1161974" indent="-232395" defTabSz="931193"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3pPr>
            <a:lvl4pPr marL="1626763" indent="-232395" defTabSz="931193"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4pPr>
            <a:lvl5pPr marL="2091553" indent="-232395" defTabSz="931193"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5pPr>
            <a:lvl6pPr marL="2556342" indent="-232395" algn="r" defTabSz="931193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6pPr>
            <a:lvl7pPr marL="3021132" indent="-232395" algn="r" defTabSz="931193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7pPr>
            <a:lvl8pPr marL="3485921" indent="-232395" algn="r" defTabSz="931193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8pPr>
            <a:lvl9pPr marL="3950711" indent="-232395" algn="r" defTabSz="931193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9pPr>
          </a:lstStyle>
          <a:p>
            <a:fld id="{7792A38A-11EA-42DD-9FCE-362E13F88594}" type="slidenum">
              <a:rPr lang="en-US" sz="1000" b="0">
                <a:latin typeface="Times New Roman" pitchFamily="18" charset="0"/>
              </a:rPr>
              <a:pPr/>
              <a:t>13</a:t>
            </a:fld>
            <a:endParaRPr lang="en-US" sz="1000" b="0">
              <a:latin typeface="Times New Roman" pitchFamily="18" charset="0"/>
            </a:endParaRPr>
          </a:p>
        </p:txBody>
      </p:sp>
      <p:sp>
        <p:nvSpPr>
          <p:cNvPr id="4096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7581070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971C72-204C-44CF-97C2-E89512CF5D1F}" type="datetime1">
              <a:rPr lang="en-US" smtClean="0"/>
              <a:t>10/19/23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(c) 2005-2012 W. J. Dally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98F53A-C161-3D49-96E1-2DF0E970DAF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7E1A55-D897-4FF9-9FCE-C8F1F834905C}" type="datetime1">
              <a:rPr lang="en-US" smtClean="0"/>
              <a:t>10/19/23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(c) 2005-2012 W. J. Dally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98F53A-C161-3D49-96E1-2DF0E970DAF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0FE9EF-7A23-41F7-B8F9-48E349DD851D}" type="datetime1">
              <a:rPr lang="en-US" smtClean="0"/>
              <a:t>10/19/23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(c) 2005-2012 W. J. Dally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98F53A-C161-3D49-96E1-2DF0E970DAF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4155C9-AF5F-443F-85AD-0D6B96CA79C7}" type="datetime1">
              <a:rPr lang="en-US" smtClean="0"/>
              <a:t>10/19/23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(c) 2005-2012 W. J. Dally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98F53A-C161-3D49-96E1-2DF0E970DAF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6DD7C6-D331-4548-84BD-DAF8553C4603}" type="datetime1">
              <a:rPr lang="en-US" smtClean="0"/>
              <a:t>10/19/23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(c) 2005-2012 W. J. Dally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98F53A-C161-3D49-96E1-2DF0E970DAF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B5B14-9776-403E-9019-E8B47E1A6037}" type="datetime1">
              <a:rPr lang="en-US" smtClean="0"/>
              <a:t>10/19/23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(c) 2005-2012 W. J. Dally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98F53A-C161-3D49-96E1-2DF0E970DAF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4BC2B2-8F87-40D4-8C95-5B63FD981DC4}" type="datetime1">
              <a:rPr lang="en-US" smtClean="0"/>
              <a:t>10/19/23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(c) 2005-2012 W. J. Dally  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98F53A-C161-3D49-96E1-2DF0E970DAF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49B290-32AD-4381-AA85-90C75D6CFEB7}" type="datetime1">
              <a:rPr lang="en-US" smtClean="0"/>
              <a:t>10/19/23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(c) 2005-2012 W. J. Dally 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98F53A-C161-3D49-96E1-2DF0E970DAF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BF9E80-D722-4AB2-A270-1B7FFE48B8DB}" type="datetime1">
              <a:rPr lang="en-US" smtClean="0"/>
              <a:t>10/19/23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(c) 2005-2012 W. J. Dally 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98F53A-C161-3D49-96E1-2DF0E970DAF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0B58A1-0723-4300-AC23-1161216A7971}" type="datetime1">
              <a:rPr lang="en-US" smtClean="0"/>
              <a:t>10/19/23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(c) 2005-2012 W. J. Dally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98F53A-C161-3D49-96E1-2DF0E970DAF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C92BB6-C753-40DA-AD53-7245DA674FB9}" type="datetime1">
              <a:rPr lang="en-US" smtClean="0"/>
              <a:t>10/19/23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(c) 2005-2012 W. J. Dally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98F53A-C161-3D49-96E1-2DF0E970DAF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AE0DCB-5CBA-453C-BCFA-DD4C4DBC5A60}" type="datetime1">
              <a:rPr lang="en-US" smtClean="0"/>
              <a:t>10/19/23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(c) 2005-2012 W. J. Dally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98F53A-C161-3D49-96E1-2DF0E970DAF2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7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8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9.emf"/><Relationship Id="rId4" Type="http://schemas.openxmlformats.org/officeDocument/2006/relationships/image" Target="../media/image8.e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.bin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emf"/><Relationship Id="rId4" Type="http://schemas.openxmlformats.org/officeDocument/2006/relationships/image" Target="../media/image10.e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oleObject" Target="../embeddings/oleObject11.bin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oleObject" Target="../embeddings/oleObject12.bin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3.bin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emf"/><Relationship Id="rId4" Type="http://schemas.openxmlformats.org/officeDocument/2006/relationships/image" Target="../media/image10.emf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4.bin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1.e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oleObject" Target="../embeddings/oleObject15.bin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2.em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6.bin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3.em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7.bin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1.em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8.bin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1.emf"/><Relationship Id="rId5" Type="http://schemas.openxmlformats.org/officeDocument/2006/relationships/oleObject" Target="../embeddings/oleObject17.bin"/><Relationship Id="rId4" Type="http://schemas.openxmlformats.org/officeDocument/2006/relationships/image" Target="../media/image14.emf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9.bin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5.emf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0.bin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6.emf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1.bin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emf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tif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emf"/><Relationship Id="rId3" Type="http://schemas.openxmlformats.org/officeDocument/2006/relationships/oleObject" Target="../embeddings/oleObject1.bin"/><Relationship Id="rId7" Type="http://schemas.openxmlformats.org/officeDocument/2006/relationships/oleObject" Target="../embeddings/oleObject3.bin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w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2.emf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tiff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2.bin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9.emf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3.bin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emf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emf"/><Relationship Id="rId3" Type="http://schemas.openxmlformats.org/officeDocument/2006/relationships/image" Target="../media/image26.emf"/><Relationship Id="rId7" Type="http://schemas.openxmlformats.org/officeDocument/2006/relationships/image" Target="../media/image30.emf"/><Relationship Id="rId2" Type="http://schemas.openxmlformats.org/officeDocument/2006/relationships/image" Target="../media/image25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emf"/><Relationship Id="rId5" Type="http://schemas.openxmlformats.org/officeDocument/2006/relationships/image" Target="../media/image28.emf"/><Relationship Id="rId4" Type="http://schemas.openxmlformats.org/officeDocument/2006/relationships/image" Target="../media/image27.emf"/><Relationship Id="rId9" Type="http://schemas.openxmlformats.org/officeDocument/2006/relationships/image" Target="../media/image32.emf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emf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emf"/><Relationship Id="rId2" Type="http://schemas.openxmlformats.org/officeDocument/2006/relationships/oleObject" Target="../embeddings/oleObject24.bin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emf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.wmf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990600" y="-1905000"/>
            <a:ext cx="7010400" cy="105156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0" y="-152401"/>
            <a:ext cx="9144000" cy="7010400"/>
          </a:xfrm>
          <a:prstGeom prst="rect">
            <a:avLst/>
          </a:prstGeom>
          <a:solidFill>
            <a:srgbClr val="0000FF">
              <a:alpha val="35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914400"/>
            <a:ext cx="7772400" cy="3733800"/>
          </a:xfrm>
          <a:noFill/>
          <a:effectLst/>
        </p:spPr>
        <p:txBody>
          <a:bodyPr>
            <a:noAutofit/>
          </a:bodyPr>
          <a:lstStyle/>
          <a:p>
            <a:pPr algn="l"/>
            <a:r>
              <a:rPr lang="en-US" sz="3200" dirty="0">
                <a:solidFill>
                  <a:srgbClr val="FFFF00"/>
                </a:solidFill>
              </a:rPr>
              <a:t>CPEN 211: Introduction to Microcomputers</a:t>
            </a:r>
            <a:br>
              <a:rPr lang="en-US" sz="2800" dirty="0">
                <a:solidFill>
                  <a:srgbClr val="FFFF00"/>
                </a:solidFill>
              </a:rPr>
            </a:br>
            <a:br>
              <a:rPr lang="en-US" sz="2800" dirty="0">
                <a:solidFill>
                  <a:srgbClr val="FFFF00"/>
                </a:solidFill>
              </a:rPr>
            </a:br>
            <a:r>
              <a:rPr lang="en-US" sz="3600" dirty="0">
                <a:solidFill>
                  <a:srgbClr val="FFFF00"/>
                </a:solidFill>
              </a:rPr>
              <a:t>Slide </a:t>
            </a:r>
            <a:r>
              <a:rPr lang="en-US" sz="3600">
                <a:solidFill>
                  <a:srgbClr val="FFFF00"/>
                </a:solidFill>
              </a:rPr>
              <a:t>Set 11: </a:t>
            </a:r>
            <a:br>
              <a:rPr lang="en-US" sz="3600" dirty="0">
                <a:solidFill>
                  <a:srgbClr val="FFFF00"/>
                </a:solidFill>
              </a:rPr>
            </a:br>
            <a:r>
              <a:rPr lang="en-US" sz="3600" dirty="0" err="1">
                <a:solidFill>
                  <a:srgbClr val="FFFF00"/>
                </a:solidFill>
              </a:rPr>
              <a:t>Casex</a:t>
            </a:r>
            <a:r>
              <a:rPr lang="en-US" sz="3600" dirty="0">
                <a:solidFill>
                  <a:srgbClr val="FFFF00"/>
                </a:solidFill>
              </a:rPr>
              <a:t>; </a:t>
            </a:r>
            <a:br>
              <a:rPr lang="en-US" sz="3600" dirty="0">
                <a:solidFill>
                  <a:srgbClr val="FFFF00"/>
                </a:solidFill>
              </a:rPr>
            </a:br>
            <a:r>
              <a:rPr lang="en-US" sz="3600" dirty="0">
                <a:solidFill>
                  <a:srgbClr val="FFFF00"/>
                </a:solidFill>
                <a:ea typeface="ＭＳ Ｐゴシック" pitchFamily="34" charset="-128"/>
              </a:rPr>
              <a:t>Read-Write Memory;</a:t>
            </a:r>
            <a:br>
              <a:rPr lang="en-US" sz="3600" dirty="0">
                <a:solidFill>
                  <a:srgbClr val="FFFF00"/>
                </a:solidFill>
              </a:rPr>
            </a:br>
            <a:r>
              <a:rPr lang="en-US" sz="3600" dirty="0">
                <a:solidFill>
                  <a:srgbClr val="FFFF00"/>
                </a:solidFill>
                <a:ea typeface="ＭＳ Ｐゴシック" pitchFamily="34" charset="-128"/>
              </a:rPr>
              <a:t>Datapath State Machines</a:t>
            </a:r>
            <a:endParaRPr lang="en-US" sz="3200" dirty="0">
              <a:solidFill>
                <a:srgbClr val="FFFF0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276600" y="5257800"/>
            <a:ext cx="3352800" cy="609600"/>
          </a:xfrm>
          <a:noFill/>
        </p:spPr>
        <p:txBody>
          <a:bodyPr/>
          <a:lstStyle/>
          <a:p>
            <a:r>
              <a:rPr lang="en-US" dirty="0">
                <a:solidFill>
                  <a:srgbClr val="FFFF00"/>
                </a:solidFill>
              </a:rPr>
              <a:t>Prof. Tor Aamodt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35841" y="6096000"/>
            <a:ext cx="654595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rgbClr val="FFFF00"/>
                </a:solidFill>
              </a:rPr>
              <a:t>[Background: Intel 45nm SRAM </a:t>
            </a:r>
            <a:r>
              <a:rPr lang="en-US" sz="1400">
                <a:solidFill>
                  <a:srgbClr val="FFFF00"/>
                </a:solidFill>
              </a:rPr>
              <a:t>test chip; </a:t>
            </a:r>
          </a:p>
          <a:p>
            <a:r>
              <a:rPr lang="en-US" sz="1400" dirty="0">
                <a:solidFill>
                  <a:srgbClr val="FFFF00"/>
                </a:solidFill>
              </a:rPr>
              <a:t>Source:  http://</a:t>
            </a:r>
            <a:r>
              <a:rPr lang="en-US" sz="1400" dirty="0" err="1">
                <a:solidFill>
                  <a:srgbClr val="FFFF00"/>
                </a:solidFill>
              </a:rPr>
              <a:t>www.intel.com</a:t>
            </a:r>
            <a:r>
              <a:rPr lang="en-US" sz="1400" dirty="0">
                <a:solidFill>
                  <a:srgbClr val="FFFF00"/>
                </a:solidFill>
              </a:rPr>
              <a:t>/pressroom/archive/releases/2006/20060125comp.htm]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0"/>
            <a:ext cx="8229600" cy="1143000"/>
          </a:xfrm>
        </p:spPr>
        <p:txBody>
          <a:bodyPr/>
          <a:lstStyle/>
          <a:p>
            <a:r>
              <a:rPr lang="en-US" err="1"/>
              <a:t>Datapath</a:t>
            </a:r>
            <a:r>
              <a:rPr lang="en-US"/>
              <a:t> State Machines</a:t>
            </a:r>
          </a:p>
        </p:txBody>
      </p:sp>
    </p:spTree>
    <p:extLst>
      <p:ext uri="{BB962C8B-B14F-4D97-AF65-F5344CB8AC3E}">
        <p14:creationId xmlns:p14="http://schemas.microsoft.com/office/powerpoint/2010/main" val="281043123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12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22175413"/>
              </p:ext>
            </p:extLst>
          </p:nvPr>
        </p:nvGraphicFramePr>
        <p:xfrm>
          <a:off x="457200" y="2057400"/>
          <a:ext cx="8401050" cy="2955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Visio" r:id="rId3" imgW="3360779" imgH="1187325" progId="Visio.Drawing.11">
                  <p:embed/>
                </p:oleObj>
              </mc:Choice>
              <mc:Fallback>
                <p:oleObj name="Visio" r:id="rId3" imgW="3360779" imgH="1187325" progId="Visio.Drawing.1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" y="2057400"/>
                        <a:ext cx="8401050" cy="29559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124" name="Rectangle 5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>
                <a:ea typeface="ＭＳ Ｐゴシック" pitchFamily="34" charset="-128"/>
              </a:rPr>
              <a:t>An FSM is a state register and two functions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391400" y="6488668"/>
            <a:ext cx="17445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solidFill>
                  <a:schemeClr val="tx1">
                    <a:lumMod val="50000"/>
                    <a:lumOff val="50000"/>
                  </a:schemeClr>
                </a:solidFill>
              </a:rPr>
              <a:t>Text: Dally §16.1</a:t>
            </a:r>
          </a:p>
        </p:txBody>
      </p:sp>
    </p:spTree>
    <p:extLst>
      <p:ext uri="{BB962C8B-B14F-4D97-AF65-F5344CB8AC3E}">
        <p14:creationId xmlns:p14="http://schemas.microsoft.com/office/powerpoint/2010/main" val="44987013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ea typeface="ＭＳ Ｐゴシック" pitchFamily="34" charset="-128"/>
              </a:rPr>
              <a:t>A Simple Counter</a:t>
            </a:r>
          </a:p>
        </p:txBody>
      </p:sp>
      <p:sp>
        <p:nvSpPr>
          <p:cNvPr id="6148" name="Rectangle 2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0" y="1452563"/>
            <a:ext cx="8991600" cy="533400"/>
          </a:xfrm>
        </p:spPr>
        <p:txBody>
          <a:bodyPr/>
          <a:lstStyle/>
          <a:p>
            <a:r>
              <a:rPr lang="en-US" sz="1800">
                <a:ea typeface="ＭＳ Ｐゴシック" pitchFamily="34" charset="-128"/>
              </a:rPr>
              <a:t>Suppose you want to build an FSM with the following state diagram</a:t>
            </a:r>
          </a:p>
        </p:txBody>
      </p:sp>
      <p:graphicFrame>
        <p:nvGraphicFramePr>
          <p:cNvPr id="6149" name="Object 2"/>
          <p:cNvGraphicFramePr>
            <a:graphicFrameLocks noGrp="1" noChangeAspect="1"/>
          </p:cNvGraphicFramePr>
          <p:nvPr>
            <p:ph sz="half" idx="4294967295"/>
          </p:nvPr>
        </p:nvGraphicFramePr>
        <p:xfrm>
          <a:off x="279400" y="1985963"/>
          <a:ext cx="8712200" cy="15446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Visio" r:id="rId3" imgW="2908300" imgH="520700" progId="Visio.Drawing.6">
                  <p:embed/>
                </p:oleObj>
              </mc:Choice>
              <mc:Fallback>
                <p:oleObj name="Visio" r:id="rId3" imgW="2908300" imgH="520700" progId="Visio.Drawing.6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9400" y="1985963"/>
                        <a:ext cx="8712200" cy="15446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7391400" y="6488668"/>
            <a:ext cx="17445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solidFill>
                  <a:schemeClr val="tx1">
                    <a:lumMod val="50000"/>
                    <a:lumOff val="50000"/>
                  </a:schemeClr>
                </a:solidFill>
              </a:rPr>
              <a:t>Text: Dally §16.1</a:t>
            </a:r>
          </a:p>
        </p:txBody>
      </p:sp>
    </p:spTree>
    <p:extLst>
      <p:ext uri="{BB962C8B-B14F-4D97-AF65-F5344CB8AC3E}">
        <p14:creationId xmlns:p14="http://schemas.microsoft.com/office/powerpoint/2010/main" val="822126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ea typeface="ＭＳ Ｐゴシック" pitchFamily="34" charset="-128"/>
              </a:rPr>
              <a:t>A Simple Counter</a:t>
            </a:r>
          </a:p>
        </p:txBody>
      </p:sp>
      <p:sp>
        <p:nvSpPr>
          <p:cNvPr id="6148" name="Rectangle 2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0" y="1452563"/>
            <a:ext cx="8991600" cy="533400"/>
          </a:xfrm>
        </p:spPr>
        <p:txBody>
          <a:bodyPr>
            <a:normAutofit/>
          </a:bodyPr>
          <a:lstStyle/>
          <a:p>
            <a:r>
              <a:rPr lang="en-US" sz="1800" dirty="0">
                <a:ea typeface="ＭＳ Ｐゴシック" pitchFamily="34" charset="-128"/>
              </a:rPr>
              <a:t>Could write out all rows of state transition table and from this table, write Verilog</a:t>
            </a:r>
          </a:p>
        </p:txBody>
      </p:sp>
      <p:graphicFrame>
        <p:nvGraphicFramePr>
          <p:cNvPr id="6149" name="Object 2"/>
          <p:cNvGraphicFramePr>
            <a:graphicFrameLocks noGrp="1" noChangeAspect="1"/>
          </p:cNvGraphicFramePr>
          <p:nvPr>
            <p:ph sz="half" idx="4294967295"/>
          </p:nvPr>
        </p:nvGraphicFramePr>
        <p:xfrm>
          <a:off x="279400" y="1985963"/>
          <a:ext cx="8712200" cy="15446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Visio" r:id="rId3" imgW="2908300" imgH="520700" progId="Visio.Drawing.6">
                  <p:embed/>
                </p:oleObj>
              </mc:Choice>
              <mc:Fallback>
                <p:oleObj name="Visio" r:id="rId3" imgW="2908300" imgH="520700" progId="Visio.Drawing.6">
                  <p:embed/>
                  <p:pic>
                    <p:nvPicPr>
                      <p:cNvPr id="6149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9400" y="1985963"/>
                        <a:ext cx="8712200" cy="15446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7391400" y="6488668"/>
            <a:ext cx="17445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solidFill>
                  <a:schemeClr val="tx1">
                    <a:lumMod val="50000"/>
                    <a:lumOff val="50000"/>
                  </a:schemeClr>
                </a:solidFill>
              </a:rPr>
              <a:t>Text: Dally §16.1</a:t>
            </a:r>
          </a:p>
        </p:txBody>
      </p:sp>
      <p:graphicFrame>
        <p:nvGraphicFramePr>
          <p:cNvPr id="6" name="Group 5">
            <a:extLst>
              <a:ext uri="{FF2B5EF4-FFF2-40B4-BE49-F238E27FC236}">
                <a16:creationId xmlns:a16="http://schemas.microsoft.com/office/drawing/2014/main" id="{BBA4366C-1CB7-5147-BE76-000B438E19CE}"/>
              </a:ext>
            </a:extLst>
          </p:cNvPr>
          <p:cNvGraphicFramePr>
            <a:graphicFrameLocks noGrp="1"/>
          </p:cNvGraphicFramePr>
          <p:nvPr/>
        </p:nvGraphicFramePr>
        <p:xfrm>
          <a:off x="838200" y="3913945"/>
          <a:ext cx="2230851" cy="2573679"/>
        </p:xfrm>
        <a:graphic>
          <a:graphicData uri="http://schemas.openxmlformats.org/drawingml/2006/table">
            <a:tbl>
              <a:tblPr/>
              <a:tblGrid>
                <a:gridCol w="74361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4361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4361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38864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State</a:t>
                      </a:r>
                    </a:p>
                  </a:txBody>
                  <a:tcPr marL="0" marR="0" marT="0" marB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Next State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38864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ＭＳ Ｐゴシック" pitchFamily="34" charset="-128"/>
                      </a:endParaRPr>
                    </a:p>
                  </a:txBody>
                  <a:tcPr marL="0" marR="0" marT="0" marB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~rst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rst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40141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0</a:t>
                      </a:r>
                    </a:p>
                  </a:txBody>
                  <a:tcPr marL="0" marR="0" marT="0" marB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1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0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38864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1</a:t>
                      </a:r>
                    </a:p>
                  </a:txBody>
                  <a:tcPr marL="0" marR="0" marT="0" marB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2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0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38864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2</a:t>
                      </a:r>
                    </a:p>
                  </a:txBody>
                  <a:tcPr marL="0" marR="0" marT="0" marB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3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0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907427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.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.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.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endParaRPr kumimoji="0" lang="en-US" sz="16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ＭＳ Ｐゴシック" pitchFamily="34" charset="-128"/>
                      </a:endParaRPr>
                    </a:p>
                  </a:txBody>
                  <a:tcPr marL="0" marR="0" marT="0" marB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ＭＳ Ｐゴシック" pitchFamily="34" charset="-128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ＭＳ Ｐゴシック" pitchFamily="34" charset="-128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38864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30</a:t>
                      </a:r>
                    </a:p>
                  </a:txBody>
                  <a:tcPr marL="0" marR="0" marT="0" marB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31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0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21262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31</a:t>
                      </a:r>
                    </a:p>
                  </a:txBody>
                  <a:tcPr marL="0" marR="0" marT="0" marB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0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0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pic>
        <p:nvPicPr>
          <p:cNvPr id="7" name="Picture 6">
            <a:extLst>
              <a:ext uri="{FF2B5EF4-FFF2-40B4-BE49-F238E27FC236}">
                <a16:creationId xmlns:a16="http://schemas.microsoft.com/office/drawing/2014/main" id="{0A707FBE-8EDF-2641-BF4B-8E7C403F8FB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24400" y="4341705"/>
            <a:ext cx="3727527" cy="17181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18861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4"/>
          <p:cNvSpPr>
            <a:spLocks noChangeArrowheads="1"/>
          </p:cNvSpPr>
          <p:nvPr/>
        </p:nvSpPr>
        <p:spPr bwMode="auto">
          <a:xfrm>
            <a:off x="3886200" y="2133600"/>
            <a:ext cx="5715000" cy="46166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l" eaLnBrk="1" hangingPunct="1">
              <a:spcBef>
                <a:spcPct val="0"/>
              </a:spcBef>
            </a:pPr>
            <a:r>
              <a:rPr lang="en-US" sz="1400" b="1" dirty="0">
                <a:solidFill>
                  <a:srgbClr val="C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module</a:t>
            </a:r>
            <a:r>
              <a:rPr lang="en-US" sz="1400" dirty="0">
                <a:solidFill>
                  <a:srgbClr val="C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1400" dirty="0">
                <a:latin typeface="Consolas" panose="020B0609020204030204" pitchFamily="49" charset="0"/>
                <a:cs typeface="Consolas" panose="020B0609020204030204" pitchFamily="49" charset="0"/>
              </a:rPr>
              <a:t>Counter1</a:t>
            </a:r>
            <a:r>
              <a:rPr lang="en-US" sz="1400" dirty="0">
                <a:solidFill>
                  <a:srgbClr val="0000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(</a:t>
            </a:r>
            <a:r>
              <a:rPr lang="en-US" sz="1400" dirty="0" err="1">
                <a:latin typeface="Consolas" panose="020B0609020204030204" pitchFamily="49" charset="0"/>
                <a:cs typeface="Consolas" panose="020B0609020204030204" pitchFamily="49" charset="0"/>
              </a:rPr>
              <a:t>clk</a:t>
            </a:r>
            <a:r>
              <a:rPr lang="en-US" sz="1400" dirty="0" err="1">
                <a:solidFill>
                  <a:srgbClr val="0000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,</a:t>
            </a:r>
            <a:r>
              <a:rPr lang="en-US" sz="1400" dirty="0" err="1">
                <a:latin typeface="Consolas" panose="020B0609020204030204" pitchFamily="49" charset="0"/>
                <a:cs typeface="Consolas" panose="020B0609020204030204" pitchFamily="49" charset="0"/>
              </a:rPr>
              <a:t>rst</a:t>
            </a:r>
            <a:r>
              <a:rPr lang="en-US" sz="1400" dirty="0" err="1">
                <a:solidFill>
                  <a:srgbClr val="0000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,</a:t>
            </a:r>
            <a:r>
              <a:rPr lang="en-US" sz="1400" dirty="0" err="1">
                <a:latin typeface="Consolas" panose="020B0609020204030204" pitchFamily="49" charset="0"/>
                <a:cs typeface="Consolas" panose="020B0609020204030204" pitchFamily="49" charset="0"/>
              </a:rPr>
              <a:t>out</a:t>
            </a:r>
            <a:r>
              <a:rPr lang="en-US" sz="1400" dirty="0">
                <a:solidFill>
                  <a:srgbClr val="0000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) ;</a:t>
            </a:r>
          </a:p>
          <a:p>
            <a:pPr algn="l" eaLnBrk="1" hangingPunct="1">
              <a:spcBef>
                <a:spcPct val="0"/>
              </a:spcBef>
            </a:pPr>
            <a:r>
              <a:rPr lang="en-US" sz="1400" dirty="0">
                <a:latin typeface="Consolas" panose="020B0609020204030204" pitchFamily="49" charset="0"/>
                <a:cs typeface="Consolas" panose="020B0609020204030204" pitchFamily="49" charset="0"/>
              </a:rPr>
              <a:t>  </a:t>
            </a:r>
            <a:r>
              <a:rPr lang="en-US" sz="1400" b="1" dirty="0">
                <a:solidFill>
                  <a:srgbClr val="C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input</a:t>
            </a:r>
            <a:r>
              <a:rPr lang="en-US" sz="1400" dirty="0">
                <a:solidFill>
                  <a:srgbClr val="C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1400" dirty="0" err="1">
                <a:latin typeface="Consolas" panose="020B0609020204030204" pitchFamily="49" charset="0"/>
                <a:cs typeface="Consolas" panose="020B0609020204030204" pitchFamily="49" charset="0"/>
              </a:rPr>
              <a:t>rst</a:t>
            </a:r>
            <a:r>
              <a:rPr lang="en-US" sz="1400" dirty="0">
                <a:solidFill>
                  <a:srgbClr val="0000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,</a:t>
            </a:r>
            <a:r>
              <a:rPr lang="en-US" sz="1400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1400" dirty="0" err="1">
                <a:latin typeface="Consolas" panose="020B0609020204030204" pitchFamily="49" charset="0"/>
                <a:cs typeface="Consolas" panose="020B0609020204030204" pitchFamily="49" charset="0"/>
              </a:rPr>
              <a:t>clk</a:t>
            </a:r>
            <a:r>
              <a:rPr lang="en-US" sz="1400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1400" dirty="0">
                <a:solidFill>
                  <a:srgbClr val="0000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;</a:t>
            </a:r>
            <a:r>
              <a:rPr lang="en-US" sz="1400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1400" i="1" dirty="0">
                <a:solidFill>
                  <a:srgbClr val="008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// reset and clock</a:t>
            </a:r>
          </a:p>
          <a:p>
            <a:pPr algn="l" eaLnBrk="1" hangingPunct="1">
              <a:spcBef>
                <a:spcPct val="0"/>
              </a:spcBef>
            </a:pPr>
            <a:r>
              <a:rPr lang="en-US" sz="1400" dirty="0">
                <a:latin typeface="Consolas" panose="020B0609020204030204" pitchFamily="49" charset="0"/>
                <a:cs typeface="Consolas" panose="020B0609020204030204" pitchFamily="49" charset="0"/>
              </a:rPr>
              <a:t>  </a:t>
            </a:r>
            <a:r>
              <a:rPr lang="en-US" sz="1400" b="1" dirty="0">
                <a:solidFill>
                  <a:srgbClr val="C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output</a:t>
            </a:r>
            <a:r>
              <a:rPr lang="en-US" sz="1400" dirty="0">
                <a:solidFill>
                  <a:srgbClr val="C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1400" dirty="0">
                <a:solidFill>
                  <a:srgbClr val="0000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[</a:t>
            </a:r>
            <a:r>
              <a:rPr lang="en-US" sz="1400" dirty="0">
                <a:solidFill>
                  <a:srgbClr val="7030A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4</a:t>
            </a:r>
            <a:r>
              <a:rPr lang="en-US" sz="1400" dirty="0">
                <a:solidFill>
                  <a:srgbClr val="0000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:</a:t>
            </a:r>
            <a:r>
              <a:rPr lang="en-US" sz="1400" dirty="0">
                <a:solidFill>
                  <a:srgbClr val="7030A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0</a:t>
            </a:r>
            <a:r>
              <a:rPr lang="en-US" sz="1400" dirty="0">
                <a:solidFill>
                  <a:srgbClr val="0000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]</a:t>
            </a:r>
            <a:r>
              <a:rPr lang="en-US" sz="1400" dirty="0">
                <a:latin typeface="Consolas" panose="020B0609020204030204" pitchFamily="49" charset="0"/>
                <a:cs typeface="Consolas" panose="020B0609020204030204" pitchFamily="49" charset="0"/>
              </a:rPr>
              <a:t> out </a:t>
            </a:r>
            <a:r>
              <a:rPr lang="en-US" sz="1400" dirty="0">
                <a:solidFill>
                  <a:srgbClr val="0000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;</a:t>
            </a:r>
          </a:p>
          <a:p>
            <a:pPr algn="l" eaLnBrk="1" hangingPunct="1">
              <a:spcBef>
                <a:spcPct val="0"/>
              </a:spcBef>
            </a:pPr>
            <a:r>
              <a:rPr lang="en-US" sz="1400" dirty="0">
                <a:latin typeface="Consolas" panose="020B0609020204030204" pitchFamily="49" charset="0"/>
                <a:cs typeface="Consolas" panose="020B0609020204030204" pitchFamily="49" charset="0"/>
              </a:rPr>
              <a:t>  </a:t>
            </a:r>
            <a:r>
              <a:rPr lang="en-US" sz="1400" b="1" dirty="0" err="1">
                <a:solidFill>
                  <a:srgbClr val="C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reg</a:t>
            </a:r>
            <a:r>
              <a:rPr lang="en-US" sz="1400" dirty="0">
                <a:latin typeface="Consolas" panose="020B0609020204030204" pitchFamily="49" charset="0"/>
                <a:cs typeface="Consolas" panose="020B0609020204030204" pitchFamily="49" charset="0"/>
              </a:rPr>
              <a:t>    </a:t>
            </a:r>
            <a:r>
              <a:rPr lang="en-US" sz="1400" dirty="0">
                <a:solidFill>
                  <a:srgbClr val="0000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[</a:t>
            </a:r>
            <a:r>
              <a:rPr lang="en-US" sz="1400" dirty="0">
                <a:solidFill>
                  <a:srgbClr val="7030A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4</a:t>
            </a:r>
            <a:r>
              <a:rPr lang="en-US" sz="1400" dirty="0">
                <a:solidFill>
                  <a:srgbClr val="0000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:</a:t>
            </a:r>
            <a:r>
              <a:rPr lang="en-US" sz="1400" dirty="0">
                <a:solidFill>
                  <a:srgbClr val="7030A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0</a:t>
            </a:r>
            <a:r>
              <a:rPr lang="en-US" sz="1400" dirty="0">
                <a:solidFill>
                  <a:srgbClr val="0000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]</a:t>
            </a:r>
            <a:r>
              <a:rPr lang="en-US" sz="1400" dirty="0">
                <a:latin typeface="Consolas" panose="020B0609020204030204" pitchFamily="49" charset="0"/>
                <a:cs typeface="Consolas" panose="020B0609020204030204" pitchFamily="49" charset="0"/>
              </a:rPr>
              <a:t> next </a:t>
            </a:r>
            <a:r>
              <a:rPr lang="en-US" sz="1400" dirty="0">
                <a:solidFill>
                  <a:srgbClr val="0000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;</a:t>
            </a:r>
          </a:p>
          <a:p>
            <a:pPr algn="l" eaLnBrk="1" hangingPunct="1">
              <a:spcBef>
                <a:spcPct val="0"/>
              </a:spcBef>
            </a:pPr>
            <a:endParaRPr lang="en-US" sz="1400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algn="l" eaLnBrk="1" hangingPunct="1">
              <a:spcBef>
                <a:spcPct val="0"/>
              </a:spcBef>
            </a:pPr>
            <a:r>
              <a:rPr lang="en-US" sz="1400" dirty="0">
                <a:latin typeface="Consolas" panose="020B0609020204030204" pitchFamily="49" charset="0"/>
                <a:cs typeface="Consolas" panose="020B0609020204030204" pitchFamily="49" charset="0"/>
              </a:rPr>
              <a:t>  </a:t>
            </a:r>
            <a:r>
              <a:rPr lang="en-US" sz="1400" dirty="0" err="1">
                <a:latin typeface="Consolas" panose="020B0609020204030204" pitchFamily="49" charset="0"/>
                <a:cs typeface="Consolas" panose="020B0609020204030204" pitchFamily="49" charset="0"/>
              </a:rPr>
              <a:t>vDFF</a:t>
            </a:r>
            <a:r>
              <a:rPr lang="en-US" sz="1400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1400" dirty="0">
                <a:solidFill>
                  <a:srgbClr val="0000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#(</a:t>
            </a:r>
            <a:r>
              <a:rPr lang="en-US" sz="1400" dirty="0">
                <a:solidFill>
                  <a:srgbClr val="7030A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5</a:t>
            </a:r>
            <a:r>
              <a:rPr lang="en-US" sz="1400" dirty="0">
                <a:solidFill>
                  <a:srgbClr val="0000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)</a:t>
            </a:r>
            <a:r>
              <a:rPr lang="en-US" sz="1400" dirty="0">
                <a:latin typeface="Consolas" panose="020B0609020204030204" pitchFamily="49" charset="0"/>
                <a:cs typeface="Consolas" panose="020B0609020204030204" pitchFamily="49" charset="0"/>
              </a:rPr>
              <a:t> count</a:t>
            </a:r>
            <a:r>
              <a:rPr lang="en-US" sz="1400" dirty="0">
                <a:solidFill>
                  <a:srgbClr val="0000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(</a:t>
            </a:r>
            <a:r>
              <a:rPr lang="en-US" sz="1400" dirty="0" err="1">
                <a:latin typeface="Consolas" panose="020B0609020204030204" pitchFamily="49" charset="0"/>
                <a:cs typeface="Consolas" panose="020B0609020204030204" pitchFamily="49" charset="0"/>
              </a:rPr>
              <a:t>clk</a:t>
            </a:r>
            <a:r>
              <a:rPr lang="en-US" sz="1400" dirty="0">
                <a:solidFill>
                  <a:srgbClr val="0000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,</a:t>
            </a:r>
            <a:r>
              <a:rPr lang="en-US" sz="1400" dirty="0">
                <a:latin typeface="Consolas" panose="020B0609020204030204" pitchFamily="49" charset="0"/>
                <a:cs typeface="Consolas" panose="020B0609020204030204" pitchFamily="49" charset="0"/>
              </a:rPr>
              <a:t> next</a:t>
            </a:r>
            <a:r>
              <a:rPr lang="en-US" sz="1400" dirty="0">
                <a:solidFill>
                  <a:srgbClr val="0000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,</a:t>
            </a:r>
            <a:r>
              <a:rPr lang="en-US" sz="1400" dirty="0">
                <a:latin typeface="Consolas" panose="020B0609020204030204" pitchFamily="49" charset="0"/>
                <a:cs typeface="Consolas" panose="020B0609020204030204" pitchFamily="49" charset="0"/>
              </a:rPr>
              <a:t> out</a:t>
            </a:r>
            <a:r>
              <a:rPr lang="en-US" sz="1400" dirty="0">
                <a:solidFill>
                  <a:srgbClr val="0000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) ;</a:t>
            </a:r>
          </a:p>
          <a:p>
            <a:pPr algn="l" eaLnBrk="1" hangingPunct="1">
              <a:spcBef>
                <a:spcPct val="0"/>
              </a:spcBef>
            </a:pPr>
            <a:endParaRPr lang="en-US" sz="1400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algn="l" eaLnBrk="1" hangingPunct="1">
              <a:spcBef>
                <a:spcPct val="0"/>
              </a:spcBef>
            </a:pPr>
            <a:r>
              <a:rPr lang="en-US" sz="1400" dirty="0">
                <a:latin typeface="Consolas" panose="020B0609020204030204" pitchFamily="49" charset="0"/>
                <a:cs typeface="Consolas" panose="020B0609020204030204" pitchFamily="49" charset="0"/>
              </a:rPr>
              <a:t>  </a:t>
            </a:r>
            <a:r>
              <a:rPr lang="en-US" sz="1400" b="1" dirty="0">
                <a:solidFill>
                  <a:srgbClr val="C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always</a:t>
            </a:r>
            <a:r>
              <a:rPr lang="en-US" sz="1400" dirty="0">
                <a:solidFill>
                  <a:srgbClr val="C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1400" dirty="0">
                <a:solidFill>
                  <a:srgbClr val="0000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@(*)</a:t>
            </a:r>
            <a:endParaRPr lang="en-US" sz="1400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algn="l" eaLnBrk="1" hangingPunct="1">
              <a:spcBef>
                <a:spcPct val="0"/>
              </a:spcBef>
            </a:pPr>
            <a:r>
              <a:rPr lang="en-US" sz="1400" dirty="0">
                <a:latin typeface="Consolas" panose="020B0609020204030204" pitchFamily="49" charset="0"/>
                <a:cs typeface="Consolas" panose="020B0609020204030204" pitchFamily="49" charset="0"/>
              </a:rPr>
              <a:t>    </a:t>
            </a:r>
            <a:r>
              <a:rPr lang="en-US" sz="1400" b="1" dirty="0" err="1">
                <a:solidFill>
                  <a:srgbClr val="C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casex</a:t>
            </a:r>
            <a:r>
              <a:rPr lang="en-US" sz="1400" dirty="0">
                <a:solidFill>
                  <a:srgbClr val="0000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({</a:t>
            </a:r>
            <a:r>
              <a:rPr lang="en-US" sz="1400" dirty="0" err="1">
                <a:latin typeface="Consolas" panose="020B0609020204030204" pitchFamily="49" charset="0"/>
                <a:cs typeface="Consolas" panose="020B0609020204030204" pitchFamily="49" charset="0"/>
              </a:rPr>
              <a:t>rst,out</a:t>
            </a:r>
            <a:r>
              <a:rPr lang="en-US" sz="1400" dirty="0">
                <a:solidFill>
                  <a:srgbClr val="0000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})</a:t>
            </a:r>
          </a:p>
          <a:p>
            <a:pPr algn="l" eaLnBrk="1" hangingPunct="1">
              <a:spcBef>
                <a:spcPct val="0"/>
              </a:spcBef>
            </a:pPr>
            <a:r>
              <a:rPr lang="en-US" sz="1400" dirty="0">
                <a:latin typeface="Consolas" panose="020B0609020204030204" pitchFamily="49" charset="0"/>
                <a:cs typeface="Consolas" panose="020B0609020204030204" pitchFamily="49" charset="0"/>
              </a:rPr>
              <a:t>      {</a:t>
            </a:r>
            <a:r>
              <a:rPr lang="en-US" sz="1400" dirty="0">
                <a:solidFill>
                  <a:srgbClr val="7030A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1'b1, 5’bxxxxx}</a:t>
            </a:r>
            <a:r>
              <a:rPr lang="en-US" sz="1400" dirty="0">
                <a:solidFill>
                  <a:srgbClr val="0000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:</a:t>
            </a:r>
            <a:r>
              <a:rPr lang="en-US" sz="1400" dirty="0">
                <a:latin typeface="Consolas" panose="020B0609020204030204" pitchFamily="49" charset="0"/>
                <a:cs typeface="Consolas" panose="020B0609020204030204" pitchFamily="49" charset="0"/>
              </a:rPr>
              <a:t> next </a:t>
            </a:r>
            <a:r>
              <a:rPr lang="en-US" sz="1400" dirty="0">
                <a:solidFill>
                  <a:srgbClr val="0000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=</a:t>
            </a:r>
            <a:r>
              <a:rPr lang="en-US" sz="1400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1400" dirty="0">
                <a:solidFill>
                  <a:srgbClr val="7030A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0</a:t>
            </a:r>
            <a:r>
              <a:rPr lang="en-US" sz="1400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1400" dirty="0">
                <a:solidFill>
                  <a:srgbClr val="0000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;</a:t>
            </a:r>
          </a:p>
          <a:p>
            <a:pPr>
              <a:spcBef>
                <a:spcPct val="0"/>
              </a:spcBef>
            </a:pPr>
            <a:r>
              <a:rPr lang="en-US" sz="1400" dirty="0">
                <a:latin typeface="Consolas" panose="020B0609020204030204" pitchFamily="49" charset="0"/>
                <a:cs typeface="Consolas" panose="020B0609020204030204" pitchFamily="49" charset="0"/>
              </a:rPr>
              <a:t>      </a:t>
            </a:r>
            <a:r>
              <a:rPr lang="en-US" sz="1400" dirty="0">
                <a:solidFill>
                  <a:srgbClr val="7030A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6'd0</a:t>
            </a:r>
            <a:r>
              <a:rPr lang="en-US" sz="1400" dirty="0">
                <a:solidFill>
                  <a:srgbClr val="0000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:</a:t>
            </a:r>
            <a:r>
              <a:rPr lang="en-US" sz="1400" dirty="0">
                <a:latin typeface="Consolas" panose="020B0609020204030204" pitchFamily="49" charset="0"/>
                <a:cs typeface="Consolas" panose="020B0609020204030204" pitchFamily="49" charset="0"/>
              </a:rPr>
              <a:t> next </a:t>
            </a:r>
            <a:r>
              <a:rPr lang="en-US" sz="1400" dirty="0">
                <a:solidFill>
                  <a:srgbClr val="0000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=</a:t>
            </a:r>
            <a:r>
              <a:rPr lang="en-US" sz="1400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1400" dirty="0">
                <a:solidFill>
                  <a:srgbClr val="7030A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1</a:t>
            </a:r>
            <a:r>
              <a:rPr lang="en-US" sz="1400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1400" dirty="0">
                <a:solidFill>
                  <a:srgbClr val="0000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; </a:t>
            </a:r>
            <a:r>
              <a:rPr lang="en-US" sz="1400" dirty="0">
                <a:solidFill>
                  <a:srgbClr val="008000"/>
                </a:solidFill>
                <a:latin typeface="Consolas" charset="0"/>
                <a:ea typeface="Consolas" charset="0"/>
                <a:cs typeface="Consolas" charset="0"/>
              </a:rPr>
              <a:t>// 6’d0 == {1’b0, 5’b00000}</a:t>
            </a:r>
            <a:endParaRPr lang="en-US" sz="1400" dirty="0">
              <a:solidFill>
                <a:srgbClr val="0000FF"/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algn="l" eaLnBrk="1" hangingPunct="1">
              <a:spcBef>
                <a:spcPct val="0"/>
              </a:spcBef>
            </a:pPr>
            <a:r>
              <a:rPr lang="en-US" sz="1400" dirty="0">
                <a:latin typeface="Consolas" panose="020B0609020204030204" pitchFamily="49" charset="0"/>
                <a:cs typeface="Consolas" panose="020B0609020204030204" pitchFamily="49" charset="0"/>
              </a:rPr>
              <a:t>      </a:t>
            </a:r>
            <a:r>
              <a:rPr lang="en-US" sz="1400" dirty="0">
                <a:solidFill>
                  <a:srgbClr val="7030A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6'd1</a:t>
            </a:r>
            <a:r>
              <a:rPr lang="en-US" sz="1400" dirty="0">
                <a:latin typeface="Consolas" panose="020B0609020204030204" pitchFamily="49" charset="0"/>
                <a:cs typeface="Consolas" panose="020B0609020204030204" pitchFamily="49" charset="0"/>
              </a:rPr>
              <a:t>: next </a:t>
            </a:r>
            <a:r>
              <a:rPr lang="en-US" sz="1400" dirty="0">
                <a:solidFill>
                  <a:srgbClr val="0000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=</a:t>
            </a:r>
            <a:r>
              <a:rPr lang="en-US" sz="1400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1400" dirty="0">
                <a:solidFill>
                  <a:srgbClr val="7030A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2</a:t>
            </a:r>
            <a:r>
              <a:rPr lang="en-US" sz="1400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1400" dirty="0">
                <a:solidFill>
                  <a:srgbClr val="0000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;</a:t>
            </a:r>
          </a:p>
          <a:p>
            <a:pPr algn="l" eaLnBrk="1" hangingPunct="1">
              <a:spcBef>
                <a:spcPct val="0"/>
              </a:spcBef>
            </a:pPr>
            <a:r>
              <a:rPr lang="en-US" sz="1400" dirty="0">
                <a:latin typeface="Consolas" panose="020B0609020204030204" pitchFamily="49" charset="0"/>
                <a:cs typeface="Consolas" panose="020B0609020204030204" pitchFamily="49" charset="0"/>
              </a:rPr>
              <a:t>      </a:t>
            </a:r>
            <a:r>
              <a:rPr lang="en-US" sz="1400" dirty="0">
                <a:solidFill>
                  <a:srgbClr val="7030A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6'd2</a:t>
            </a:r>
            <a:r>
              <a:rPr lang="en-US" sz="1400" dirty="0">
                <a:latin typeface="Consolas" panose="020B0609020204030204" pitchFamily="49" charset="0"/>
                <a:cs typeface="Consolas" panose="020B0609020204030204" pitchFamily="49" charset="0"/>
              </a:rPr>
              <a:t>: next </a:t>
            </a:r>
            <a:r>
              <a:rPr lang="en-US" sz="1400" dirty="0">
                <a:solidFill>
                  <a:srgbClr val="0000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=</a:t>
            </a:r>
            <a:r>
              <a:rPr lang="en-US" sz="1400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1400" dirty="0">
                <a:solidFill>
                  <a:srgbClr val="7030A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3</a:t>
            </a:r>
            <a:r>
              <a:rPr lang="en-US" sz="1400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1400" dirty="0">
                <a:solidFill>
                  <a:srgbClr val="0000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;</a:t>
            </a:r>
          </a:p>
          <a:p>
            <a:pPr algn="l" eaLnBrk="1" hangingPunct="1">
              <a:spcBef>
                <a:spcPct val="0"/>
              </a:spcBef>
            </a:pPr>
            <a:r>
              <a:rPr lang="en-US" sz="1400" dirty="0">
                <a:latin typeface="Consolas" panose="020B0609020204030204" pitchFamily="49" charset="0"/>
                <a:cs typeface="Consolas" panose="020B0609020204030204" pitchFamily="49" charset="0"/>
              </a:rPr>
              <a:t>      </a:t>
            </a:r>
            <a:r>
              <a:rPr lang="en-US" sz="1400" dirty="0">
                <a:solidFill>
                  <a:srgbClr val="7030A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6'd3</a:t>
            </a:r>
            <a:r>
              <a:rPr lang="en-US" sz="1400" dirty="0">
                <a:latin typeface="Consolas" panose="020B0609020204030204" pitchFamily="49" charset="0"/>
                <a:cs typeface="Consolas" panose="020B0609020204030204" pitchFamily="49" charset="0"/>
              </a:rPr>
              <a:t>: next </a:t>
            </a:r>
            <a:r>
              <a:rPr lang="en-US" sz="1400" dirty="0">
                <a:solidFill>
                  <a:srgbClr val="0000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=</a:t>
            </a:r>
            <a:r>
              <a:rPr lang="en-US" sz="1400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1400" dirty="0">
                <a:solidFill>
                  <a:srgbClr val="7030A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4</a:t>
            </a:r>
            <a:r>
              <a:rPr lang="en-US" sz="1400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1400" dirty="0">
                <a:solidFill>
                  <a:srgbClr val="0000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;</a:t>
            </a:r>
          </a:p>
          <a:p>
            <a:pPr algn="l" eaLnBrk="1" hangingPunct="1">
              <a:spcBef>
                <a:spcPct val="0"/>
              </a:spcBef>
            </a:pPr>
            <a:r>
              <a:rPr lang="en-US" sz="1400" dirty="0">
                <a:latin typeface="Consolas" panose="020B0609020204030204" pitchFamily="49" charset="0"/>
                <a:cs typeface="Consolas" panose="020B0609020204030204" pitchFamily="49" charset="0"/>
              </a:rPr>
              <a:t>      </a:t>
            </a:r>
            <a:r>
              <a:rPr lang="en-US" sz="1400" dirty="0">
                <a:solidFill>
                  <a:srgbClr val="7030A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6'd4</a:t>
            </a:r>
            <a:r>
              <a:rPr lang="en-US" sz="1400" dirty="0">
                <a:latin typeface="Consolas" panose="020B0609020204030204" pitchFamily="49" charset="0"/>
                <a:cs typeface="Consolas" panose="020B0609020204030204" pitchFamily="49" charset="0"/>
              </a:rPr>
              <a:t>: next </a:t>
            </a:r>
            <a:r>
              <a:rPr lang="en-US" sz="1400" dirty="0">
                <a:solidFill>
                  <a:srgbClr val="0000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=</a:t>
            </a:r>
            <a:r>
              <a:rPr lang="en-US" sz="1400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1400" dirty="0">
                <a:solidFill>
                  <a:srgbClr val="7030A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5</a:t>
            </a:r>
            <a:r>
              <a:rPr lang="en-US" sz="1400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1400" dirty="0">
                <a:solidFill>
                  <a:srgbClr val="0000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;</a:t>
            </a:r>
          </a:p>
          <a:p>
            <a:pPr algn="l" eaLnBrk="1" hangingPunct="1">
              <a:spcBef>
                <a:spcPct val="0"/>
              </a:spcBef>
            </a:pPr>
            <a:r>
              <a:rPr lang="en-US" sz="1400" dirty="0">
                <a:latin typeface="Consolas" panose="020B0609020204030204" pitchFamily="49" charset="0"/>
                <a:cs typeface="Consolas" panose="020B0609020204030204" pitchFamily="49" charset="0"/>
              </a:rPr>
              <a:t>…</a:t>
            </a:r>
          </a:p>
          <a:p>
            <a:pPr algn="l" eaLnBrk="1" hangingPunct="1">
              <a:spcBef>
                <a:spcPct val="0"/>
              </a:spcBef>
            </a:pPr>
            <a:r>
              <a:rPr lang="en-US" sz="1400" dirty="0">
                <a:latin typeface="Consolas" panose="020B0609020204030204" pitchFamily="49" charset="0"/>
                <a:cs typeface="Consolas" panose="020B0609020204030204" pitchFamily="49" charset="0"/>
              </a:rPr>
              <a:t>      </a:t>
            </a:r>
            <a:r>
              <a:rPr lang="en-US" sz="1400" dirty="0">
                <a:solidFill>
                  <a:srgbClr val="7030A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6'd30</a:t>
            </a:r>
            <a:r>
              <a:rPr lang="en-US" sz="1400" dirty="0">
                <a:latin typeface="Consolas" panose="020B0609020204030204" pitchFamily="49" charset="0"/>
                <a:cs typeface="Consolas" panose="020B0609020204030204" pitchFamily="49" charset="0"/>
              </a:rPr>
              <a:t>: next </a:t>
            </a:r>
            <a:r>
              <a:rPr lang="en-US" sz="1400" dirty="0">
                <a:solidFill>
                  <a:srgbClr val="0000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=</a:t>
            </a:r>
            <a:r>
              <a:rPr lang="en-US" sz="1400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1400" dirty="0">
                <a:solidFill>
                  <a:srgbClr val="7030A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31</a:t>
            </a:r>
            <a:r>
              <a:rPr lang="en-US" sz="1400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1400" dirty="0">
                <a:solidFill>
                  <a:srgbClr val="0000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;</a:t>
            </a:r>
          </a:p>
          <a:p>
            <a:pPr algn="l" eaLnBrk="1" hangingPunct="1">
              <a:spcBef>
                <a:spcPct val="0"/>
              </a:spcBef>
            </a:pPr>
            <a:r>
              <a:rPr lang="en-US" sz="1400" dirty="0">
                <a:latin typeface="Consolas" panose="020B0609020204030204" pitchFamily="49" charset="0"/>
                <a:cs typeface="Consolas" panose="020B0609020204030204" pitchFamily="49" charset="0"/>
              </a:rPr>
              <a:t>      </a:t>
            </a:r>
            <a:r>
              <a:rPr lang="en-US" sz="1400" dirty="0">
                <a:solidFill>
                  <a:srgbClr val="7030A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6'd31</a:t>
            </a:r>
            <a:r>
              <a:rPr lang="en-US" sz="1400" dirty="0">
                <a:latin typeface="Consolas" panose="020B0609020204030204" pitchFamily="49" charset="0"/>
                <a:cs typeface="Consolas" panose="020B0609020204030204" pitchFamily="49" charset="0"/>
              </a:rPr>
              <a:t>: next </a:t>
            </a:r>
            <a:r>
              <a:rPr lang="en-US" sz="1400" dirty="0">
                <a:solidFill>
                  <a:srgbClr val="0000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=</a:t>
            </a:r>
            <a:r>
              <a:rPr lang="en-US" sz="1400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1400" dirty="0">
                <a:solidFill>
                  <a:srgbClr val="7030A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0</a:t>
            </a:r>
            <a:r>
              <a:rPr lang="en-US" sz="1400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1400" dirty="0">
                <a:solidFill>
                  <a:srgbClr val="0000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;</a:t>
            </a:r>
          </a:p>
          <a:p>
            <a:pPr>
              <a:spcBef>
                <a:spcPct val="0"/>
              </a:spcBef>
            </a:pPr>
            <a:r>
              <a:rPr lang="en-US" sz="1400" dirty="0">
                <a:latin typeface="Consolas" panose="020B0609020204030204" pitchFamily="49" charset="0"/>
                <a:cs typeface="Consolas" panose="020B0609020204030204" pitchFamily="49" charset="0"/>
              </a:rPr>
              <a:t>      </a:t>
            </a:r>
            <a:r>
              <a:rPr lang="en-US" sz="1400" b="1" dirty="0">
                <a:solidFill>
                  <a:srgbClr val="C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default</a:t>
            </a:r>
            <a:r>
              <a:rPr lang="en-US" sz="1400" dirty="0">
                <a:solidFill>
                  <a:srgbClr val="0000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:</a:t>
            </a:r>
            <a:r>
              <a:rPr lang="en-US" sz="1400" dirty="0">
                <a:latin typeface="Consolas" panose="020B0609020204030204" pitchFamily="49" charset="0"/>
                <a:cs typeface="Consolas" panose="020B0609020204030204" pitchFamily="49" charset="0"/>
              </a:rPr>
              <a:t> next </a:t>
            </a:r>
            <a:r>
              <a:rPr lang="en-US" sz="1400" dirty="0">
                <a:solidFill>
                  <a:srgbClr val="0000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= </a:t>
            </a:r>
            <a:r>
              <a:rPr lang="en-US" sz="1400" dirty="0">
                <a:solidFill>
                  <a:srgbClr val="760057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5'bxxxxx </a:t>
            </a:r>
            <a:r>
              <a:rPr lang="en-US" sz="1400" dirty="0">
                <a:solidFill>
                  <a:srgbClr val="0000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;</a:t>
            </a:r>
          </a:p>
          <a:p>
            <a:pPr algn="l" eaLnBrk="1" hangingPunct="1">
              <a:spcBef>
                <a:spcPct val="0"/>
              </a:spcBef>
            </a:pPr>
            <a:r>
              <a:rPr lang="en-US" sz="1400" dirty="0">
                <a:latin typeface="Consolas" panose="020B0609020204030204" pitchFamily="49" charset="0"/>
                <a:cs typeface="Consolas" panose="020B0609020204030204" pitchFamily="49" charset="0"/>
              </a:rPr>
              <a:t>    </a:t>
            </a:r>
            <a:r>
              <a:rPr lang="en-US" sz="1400" b="1" dirty="0" err="1">
                <a:solidFill>
                  <a:srgbClr val="C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endcase</a:t>
            </a:r>
            <a:endParaRPr lang="en-US" sz="1400" b="1" dirty="0">
              <a:solidFill>
                <a:srgbClr val="C00000"/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algn="l" eaLnBrk="1" hangingPunct="1">
              <a:spcBef>
                <a:spcPct val="0"/>
              </a:spcBef>
            </a:pPr>
            <a:r>
              <a:rPr lang="en-US" sz="1400" b="1" dirty="0" err="1">
                <a:solidFill>
                  <a:srgbClr val="C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endmodule</a:t>
            </a:r>
            <a:endParaRPr lang="en-US" sz="1400" b="1" dirty="0">
              <a:solidFill>
                <a:srgbClr val="C00000"/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graphicFrame>
        <p:nvGraphicFramePr>
          <p:cNvPr id="7170" name="Object 2"/>
          <p:cNvGraphicFramePr>
            <a:graphicFrameLocks noGrp="1" noChangeAspect="1"/>
          </p:cNvGraphicFramePr>
          <p:nvPr>
            <p:ph sz="half" idx="4294967295"/>
          </p:nvPr>
        </p:nvGraphicFramePr>
        <p:xfrm>
          <a:off x="457200" y="0"/>
          <a:ext cx="7869238" cy="15446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Visio" r:id="rId3" imgW="3073400" imgH="609600" progId="Visio.Drawing.6">
                  <p:embed/>
                </p:oleObj>
              </mc:Choice>
              <mc:Fallback>
                <p:oleObj name="Visio" r:id="rId3" imgW="3073400" imgH="609600" progId="Visio.Drawing.6">
                  <p:embed/>
                  <p:pic>
                    <p:nvPicPr>
                      <p:cNvPr id="717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" y="0"/>
                        <a:ext cx="7869238" cy="15446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38309" name="Group 5"/>
          <p:cNvGraphicFramePr>
            <a:graphicFrameLocks noGrp="1"/>
          </p:cNvGraphicFramePr>
          <p:nvPr/>
        </p:nvGraphicFramePr>
        <p:xfrm>
          <a:off x="512348" y="1905000"/>
          <a:ext cx="2230851" cy="2573679"/>
        </p:xfrm>
        <a:graphic>
          <a:graphicData uri="http://schemas.openxmlformats.org/drawingml/2006/table">
            <a:tbl>
              <a:tblPr/>
              <a:tblGrid>
                <a:gridCol w="74361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4361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4361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38864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State</a:t>
                      </a:r>
                    </a:p>
                  </a:txBody>
                  <a:tcPr marL="0" marR="0" marT="0" marB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Next State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38864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ＭＳ Ｐゴシック" pitchFamily="34" charset="-128"/>
                      </a:endParaRPr>
                    </a:p>
                  </a:txBody>
                  <a:tcPr marL="0" marR="0" marT="0" marB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~rst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rst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40141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0</a:t>
                      </a:r>
                    </a:p>
                  </a:txBody>
                  <a:tcPr marL="0" marR="0" marT="0" marB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1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0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38864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1</a:t>
                      </a:r>
                    </a:p>
                  </a:txBody>
                  <a:tcPr marL="0" marR="0" marT="0" marB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2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0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38864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2</a:t>
                      </a:r>
                    </a:p>
                  </a:txBody>
                  <a:tcPr marL="0" marR="0" marT="0" marB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3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0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907427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.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.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.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endParaRPr kumimoji="0" lang="en-US" sz="16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ＭＳ Ｐゴシック" pitchFamily="34" charset="-128"/>
                      </a:endParaRPr>
                    </a:p>
                  </a:txBody>
                  <a:tcPr marL="0" marR="0" marT="0" marB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ＭＳ Ｐゴシック" pitchFamily="34" charset="-128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ＭＳ Ｐゴシック" pitchFamily="34" charset="-128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38864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30</a:t>
                      </a:r>
                    </a:p>
                  </a:txBody>
                  <a:tcPr marL="0" marR="0" marT="0" marB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31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0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21262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31</a:t>
                      </a:r>
                    </a:p>
                  </a:txBody>
                  <a:tcPr marL="0" marR="0" marT="0" marB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0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0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7391400" y="6488668"/>
            <a:ext cx="17445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solidFill>
                  <a:schemeClr val="tx1">
                    <a:lumMod val="50000"/>
                    <a:lumOff val="50000"/>
                  </a:schemeClr>
                </a:solidFill>
              </a:rPr>
              <a:t>Text: Dally §16.1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DF74FBF-BAC3-B144-99B7-063201160F3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8673" y="5032808"/>
            <a:ext cx="3727527" cy="17181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3446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ounded Rectangle 23"/>
          <p:cNvSpPr/>
          <p:nvPr/>
        </p:nvSpPr>
        <p:spPr>
          <a:xfrm>
            <a:off x="6172200" y="2931806"/>
            <a:ext cx="1242986" cy="344794"/>
          </a:xfrm>
          <a:prstGeom prst="roundRect">
            <a:avLst/>
          </a:prstGeom>
          <a:gradFill>
            <a:gsLst>
              <a:gs pos="0">
                <a:srgbClr val="FF00FF"/>
              </a:gs>
              <a:gs pos="100000">
                <a:srgbClr val="FFD1F6"/>
              </a:gs>
            </a:gsLst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4648201" y="3322095"/>
            <a:ext cx="3810000" cy="360150"/>
          </a:xfrm>
          <a:prstGeom prst="rect">
            <a:avLst/>
          </a:prstGeom>
          <a:gradFill>
            <a:gsLst>
              <a:gs pos="0">
                <a:schemeClr val="accent2">
                  <a:lumMod val="75000"/>
                </a:schemeClr>
              </a:gs>
              <a:gs pos="100000">
                <a:schemeClr val="accent2">
                  <a:lumMod val="20000"/>
                  <a:lumOff val="80000"/>
                </a:schemeClr>
              </a:gs>
            </a:gsLst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ounded Rectangle 35"/>
          <p:cNvSpPr/>
          <p:nvPr/>
        </p:nvSpPr>
        <p:spPr>
          <a:xfrm>
            <a:off x="977462" y="1193828"/>
            <a:ext cx="765914" cy="472520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ounded Rectangle 33"/>
          <p:cNvSpPr/>
          <p:nvPr/>
        </p:nvSpPr>
        <p:spPr>
          <a:xfrm>
            <a:off x="533399" y="2178989"/>
            <a:ext cx="757387" cy="374771"/>
          </a:xfrm>
          <a:prstGeom prst="roundRect">
            <a:avLst/>
          </a:prstGeom>
          <a:gradFill>
            <a:gsLst>
              <a:gs pos="0">
                <a:schemeClr val="accent3">
                  <a:lumMod val="75000"/>
                </a:schemeClr>
              </a:gs>
              <a:gs pos="100000">
                <a:schemeClr val="accent3">
                  <a:lumMod val="20000"/>
                  <a:lumOff val="80000"/>
                </a:schemeClr>
              </a:gs>
            </a:gsLst>
          </a:gradFill>
          <a:ln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ounded Rectangle 27"/>
          <p:cNvSpPr/>
          <p:nvPr/>
        </p:nvSpPr>
        <p:spPr>
          <a:xfrm>
            <a:off x="977462" y="4431050"/>
            <a:ext cx="2070538" cy="386802"/>
          </a:xfrm>
          <a:prstGeom prst="roundRect">
            <a:avLst/>
          </a:prstGeom>
          <a:gradFill>
            <a:gsLst>
              <a:gs pos="0">
                <a:srgbClr val="FF00FF"/>
              </a:gs>
              <a:gs pos="100000">
                <a:srgbClr val="FFD1F6"/>
              </a:gs>
            </a:gsLst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1533841" y="2184428"/>
            <a:ext cx="1361760" cy="369332"/>
          </a:xfrm>
          <a:prstGeom prst="rect">
            <a:avLst/>
          </a:prstGeom>
          <a:gradFill>
            <a:gsLst>
              <a:gs pos="0">
                <a:schemeClr val="accent2">
                  <a:lumMod val="75000"/>
                </a:schemeClr>
              </a:gs>
              <a:gs pos="100000">
                <a:schemeClr val="accent2">
                  <a:lumMod val="20000"/>
                  <a:lumOff val="80000"/>
                </a:schemeClr>
              </a:gs>
            </a:gsLst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193828"/>
            <a:ext cx="9144000" cy="68580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1800" b="1" dirty="0">
                <a:solidFill>
                  <a:srgbClr val="C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always</a:t>
            </a:r>
            <a:r>
              <a:rPr lang="en-US" sz="1800" dirty="0">
                <a:solidFill>
                  <a:srgbClr val="C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1800" dirty="0">
                <a:solidFill>
                  <a:srgbClr val="0000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@(*)</a:t>
            </a:r>
          </a:p>
          <a:p>
            <a:pPr marL="0" indent="0">
              <a:buNone/>
            </a:pPr>
            <a:endParaRPr lang="en-US" sz="1800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0" indent="0">
              <a:buNone/>
            </a:pPr>
            <a:endParaRPr lang="en-US" sz="1800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0" indent="0">
              <a:buNone/>
            </a:pP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    </a:t>
            </a:r>
            <a:r>
              <a:rPr lang="en-US" sz="1800" b="1" dirty="0" err="1">
                <a:solidFill>
                  <a:srgbClr val="C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casex</a:t>
            </a:r>
            <a:r>
              <a:rPr lang="en-US" sz="1800" dirty="0">
                <a:solidFill>
                  <a:srgbClr val="C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1800" dirty="0">
                <a:solidFill>
                  <a:srgbClr val="0000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(</a:t>
            </a: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1800" dirty="0">
                <a:solidFill>
                  <a:srgbClr val="0000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{</a:t>
            </a:r>
            <a:r>
              <a:rPr lang="en-US" sz="1800" dirty="0" err="1">
                <a:latin typeface="Consolas" panose="020B0609020204030204" pitchFamily="49" charset="0"/>
                <a:cs typeface="Consolas" panose="020B0609020204030204" pitchFamily="49" charset="0"/>
              </a:rPr>
              <a:t>rst</a:t>
            </a:r>
            <a:r>
              <a:rPr lang="en-US" sz="1800" dirty="0">
                <a:solidFill>
                  <a:srgbClr val="0000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,</a:t>
            </a: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 out</a:t>
            </a:r>
            <a:r>
              <a:rPr lang="en-US" sz="1800" dirty="0">
                <a:solidFill>
                  <a:srgbClr val="0000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}</a:t>
            </a: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1800" dirty="0">
                <a:solidFill>
                  <a:srgbClr val="0000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)</a:t>
            </a:r>
          </a:p>
          <a:p>
            <a:pPr marL="0" indent="0">
              <a:buNone/>
            </a:pP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      </a:t>
            </a:r>
          </a:p>
          <a:p>
            <a:pPr marL="0" indent="0">
              <a:buNone/>
            </a:pP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		</a:t>
            </a:r>
          </a:p>
          <a:p>
            <a:pPr marL="0" indent="0">
              <a:buNone/>
            </a:pPr>
            <a:endParaRPr lang="en-US" sz="1800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0" indent="0">
              <a:buNone/>
            </a:pPr>
            <a:endParaRPr lang="en-US" sz="1800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0" indent="0">
              <a:buNone/>
            </a:pP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	   </a:t>
            </a:r>
          </a:p>
          <a:p>
            <a:pPr marL="0" indent="0">
              <a:buNone/>
            </a:pPr>
            <a:endParaRPr lang="en-US" sz="1800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0" indent="0">
              <a:spcBef>
                <a:spcPct val="0"/>
              </a:spcBef>
              <a:buNone/>
            </a:pP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		</a:t>
            </a:r>
            <a:r>
              <a:rPr lang="en-US" sz="1800" dirty="0">
                <a:solidFill>
                  <a:srgbClr val="0000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{</a:t>
            </a:r>
            <a:r>
              <a:rPr lang="en-US" sz="1800" dirty="0">
                <a:solidFill>
                  <a:srgbClr val="7030A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1'b1</a:t>
            </a:r>
            <a:r>
              <a:rPr lang="en-US" sz="1800" dirty="0">
                <a:solidFill>
                  <a:srgbClr val="0000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,</a:t>
            </a:r>
            <a:r>
              <a:rPr lang="en-US" sz="1800" dirty="0">
                <a:solidFill>
                  <a:srgbClr val="7030A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5’bxxxxx</a:t>
            </a:r>
            <a:r>
              <a:rPr lang="en-US" sz="1800" dirty="0">
                <a:solidFill>
                  <a:srgbClr val="0000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} :</a:t>
            </a: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 next </a:t>
            </a:r>
            <a:r>
              <a:rPr lang="en-US" sz="1800" dirty="0">
                <a:solidFill>
                  <a:srgbClr val="0000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=</a:t>
            </a: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1800" dirty="0">
                <a:solidFill>
                  <a:srgbClr val="7030A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0</a:t>
            </a: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1800" dirty="0">
                <a:solidFill>
                  <a:srgbClr val="0000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;</a:t>
            </a:r>
          </a:p>
        </p:txBody>
      </p:sp>
      <p:cxnSp>
        <p:nvCxnSpPr>
          <p:cNvPr id="8" name="Straight Arrow Connector 7"/>
          <p:cNvCxnSpPr/>
          <p:nvPr/>
        </p:nvCxnSpPr>
        <p:spPr>
          <a:xfrm flipH="1" flipV="1">
            <a:off x="924240" y="2639644"/>
            <a:ext cx="1529254" cy="490306"/>
          </a:xfrm>
          <a:prstGeom prst="straightConnector1">
            <a:avLst/>
          </a:prstGeom>
          <a:ln>
            <a:solidFill>
              <a:schemeClr val="accent3">
                <a:lumMod val="50000"/>
              </a:schemeClr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>
            <a:stCxn id="13" idx="1"/>
          </p:cNvCxnSpPr>
          <p:nvPr/>
        </p:nvCxnSpPr>
        <p:spPr>
          <a:xfrm flipH="1">
            <a:off x="1743376" y="307033"/>
            <a:ext cx="1467534" cy="945627"/>
          </a:xfrm>
          <a:prstGeom prst="straightConnector1">
            <a:avLst/>
          </a:prstGeom>
          <a:ln>
            <a:noFill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3210910" y="76200"/>
            <a:ext cx="404559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>
                <a:solidFill>
                  <a:srgbClr val="0000FF"/>
                </a:solidFill>
              </a:rPr>
              <a:t>Rule #1 for combinational logic</a:t>
            </a:r>
          </a:p>
        </p:txBody>
      </p:sp>
      <p:cxnSp>
        <p:nvCxnSpPr>
          <p:cNvPr id="14" name="Straight Arrow Connector 13"/>
          <p:cNvCxnSpPr>
            <a:stCxn id="17" idx="1"/>
          </p:cNvCxnSpPr>
          <p:nvPr/>
        </p:nvCxnSpPr>
        <p:spPr>
          <a:xfrm flipH="1">
            <a:off x="2546868" y="1247396"/>
            <a:ext cx="1289158" cy="939410"/>
          </a:xfrm>
          <a:prstGeom prst="straightConnector1">
            <a:avLst/>
          </a:prstGeom>
          <a:ln>
            <a:solidFill>
              <a:schemeClr val="accent2">
                <a:lumMod val="50000"/>
              </a:schemeClr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3836026" y="831897"/>
            <a:ext cx="371088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chemeClr val="accent2">
                    <a:lumMod val="50000"/>
                  </a:schemeClr>
                </a:solidFill>
              </a:rPr>
              <a:t>Concatenate 1 reset bit with</a:t>
            </a:r>
          </a:p>
          <a:p>
            <a:r>
              <a:rPr lang="en-US" sz="2400" dirty="0">
                <a:solidFill>
                  <a:schemeClr val="accent2">
                    <a:lumMod val="50000"/>
                  </a:schemeClr>
                </a:solidFill>
              </a:rPr>
              <a:t>5 bits used for out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2453494" y="2881730"/>
            <a:ext cx="618483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chemeClr val="accent3">
                    <a:lumMod val="50000"/>
                  </a:schemeClr>
                </a:solidFill>
              </a:rPr>
              <a:t>We use </a:t>
            </a:r>
            <a:r>
              <a:rPr lang="en-US" sz="2400" dirty="0" err="1">
                <a:solidFill>
                  <a:schemeClr val="accent3">
                    <a:lumMod val="50000"/>
                  </a:schemeClr>
                </a:solidFill>
              </a:rPr>
              <a:t>casex</a:t>
            </a:r>
            <a:r>
              <a:rPr lang="en-US" sz="2400" dirty="0">
                <a:solidFill>
                  <a:schemeClr val="accent3">
                    <a:lumMod val="50000"/>
                  </a:schemeClr>
                </a:solidFill>
              </a:rPr>
              <a:t> to allow “x” for case label to </a:t>
            </a:r>
          </a:p>
          <a:p>
            <a:r>
              <a:rPr lang="en-US" sz="2400" dirty="0">
                <a:solidFill>
                  <a:schemeClr val="accent3">
                    <a:lumMod val="50000"/>
                  </a:schemeClr>
                </a:solidFill>
              </a:rPr>
              <a:t>match 0 and 1 in case expression </a:t>
            </a:r>
            <a:r>
              <a:rPr lang="en-US" sz="2400" dirty="0">
                <a:solidFill>
                  <a:srgbClr val="0000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{</a:t>
            </a:r>
            <a:r>
              <a:rPr lang="en-US" sz="2400" dirty="0" err="1">
                <a:latin typeface="Consolas" panose="020B0609020204030204" pitchFamily="49" charset="0"/>
                <a:cs typeface="Consolas" panose="020B0609020204030204" pitchFamily="49" charset="0"/>
              </a:rPr>
              <a:t>rst</a:t>
            </a:r>
            <a:r>
              <a:rPr lang="en-US" sz="2400" dirty="0">
                <a:solidFill>
                  <a:srgbClr val="0000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,</a:t>
            </a:r>
            <a:r>
              <a:rPr lang="en-US" sz="2400" dirty="0">
                <a:latin typeface="Consolas" panose="020B0609020204030204" pitchFamily="49" charset="0"/>
                <a:cs typeface="Consolas" panose="020B0609020204030204" pitchFamily="49" charset="0"/>
              </a:rPr>
              <a:t> out</a:t>
            </a:r>
            <a:r>
              <a:rPr lang="en-US" sz="2400" dirty="0">
                <a:solidFill>
                  <a:srgbClr val="0000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}</a:t>
            </a:r>
            <a:r>
              <a:rPr lang="en-US" sz="2400" dirty="0">
                <a:solidFill>
                  <a:schemeClr val="accent2">
                    <a:lumMod val="75000"/>
                  </a:schemeClr>
                </a:solidFill>
              </a:rPr>
              <a:t>  </a:t>
            </a:r>
          </a:p>
        </p:txBody>
      </p:sp>
      <p:cxnSp>
        <p:nvCxnSpPr>
          <p:cNvPr id="29" name="Straight Arrow Connector 28"/>
          <p:cNvCxnSpPr/>
          <p:nvPr/>
        </p:nvCxnSpPr>
        <p:spPr>
          <a:xfrm flipH="1">
            <a:off x="2546868" y="3712727"/>
            <a:ext cx="882132" cy="697302"/>
          </a:xfrm>
          <a:prstGeom prst="straightConnector1">
            <a:avLst/>
          </a:prstGeom>
          <a:ln>
            <a:solidFill>
              <a:srgbClr val="FF00FF"/>
            </a:solidFill>
            <a:tailEnd type="triangl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0" name="TextBox 39"/>
          <p:cNvSpPr txBox="1"/>
          <p:nvPr/>
        </p:nvSpPr>
        <p:spPr>
          <a:xfrm>
            <a:off x="7399420" y="6481943"/>
            <a:ext cx="17445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Text: Dally §16.</a:t>
            </a:r>
          </a:p>
        </p:txBody>
      </p:sp>
      <p:graphicFrame>
        <p:nvGraphicFramePr>
          <p:cNvPr id="18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15291099"/>
              </p:ext>
            </p:extLst>
          </p:nvPr>
        </p:nvGraphicFramePr>
        <p:xfrm>
          <a:off x="505810" y="5685162"/>
          <a:ext cx="5410200" cy="95920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Visio" r:id="rId2" imgW="2908300" imgH="520700" progId="Visio.Drawing.6">
                  <p:embed/>
                </p:oleObj>
              </mc:Choice>
              <mc:Fallback>
                <p:oleObj name="Visio" r:id="rId2" imgW="2908300" imgH="520700" progId="Visio.Drawing.6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5810" y="5685162"/>
                        <a:ext cx="5410200" cy="95920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" name="Rounded Rectangle 18"/>
          <p:cNvSpPr/>
          <p:nvPr/>
        </p:nvSpPr>
        <p:spPr>
          <a:xfrm>
            <a:off x="5033210" y="3982006"/>
            <a:ext cx="3272590" cy="1047193"/>
          </a:xfrm>
          <a:prstGeom prst="roundRect">
            <a:avLst/>
          </a:prstGeom>
          <a:gradFill flip="none" rotWithShape="1">
            <a:gsLst>
              <a:gs pos="0">
                <a:schemeClr val="accent5">
                  <a:lumMod val="5000"/>
                  <a:lumOff val="95000"/>
                </a:schemeClr>
              </a:gs>
              <a:gs pos="74000">
                <a:schemeClr val="accent5">
                  <a:lumMod val="45000"/>
                  <a:lumOff val="55000"/>
                </a:schemeClr>
              </a:gs>
              <a:gs pos="83000">
                <a:schemeClr val="accent5">
                  <a:lumMod val="45000"/>
                  <a:lumOff val="55000"/>
                </a:schemeClr>
              </a:gs>
              <a:gs pos="100000">
                <a:schemeClr val="accent5">
                  <a:lumMod val="30000"/>
                  <a:lumOff val="70000"/>
                </a:schemeClr>
              </a:gs>
            </a:gsLst>
            <a:lin ang="5400000" scaled="1"/>
            <a:tileRect/>
          </a:gradFill>
          <a:ln>
            <a:solidFill>
              <a:schemeClr val="accent1">
                <a:shade val="95000"/>
                <a:satMod val="10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1" dirty="0">
                <a:solidFill>
                  <a:srgbClr val="C00000"/>
                </a:solidFill>
                <a:latin typeface="Consolas" charset="0"/>
                <a:ea typeface="Consolas" charset="0"/>
                <a:cs typeface="Consolas" charset="0"/>
              </a:rPr>
              <a:t>always </a:t>
            </a:r>
            <a:r>
              <a:rPr lang="en-US" dirty="0">
                <a:solidFill>
                  <a:srgbClr val="0000FF"/>
                </a:solidFill>
                <a:latin typeface="Consolas" charset="0"/>
                <a:ea typeface="Consolas" charset="0"/>
                <a:cs typeface="Consolas" charset="0"/>
              </a:rPr>
              <a:t>@(*)</a:t>
            </a:r>
            <a:r>
              <a:rPr lang="en-US" b="1" dirty="0">
                <a:solidFill>
                  <a:srgbClr val="C00000"/>
                </a:solidFill>
                <a:latin typeface="Consolas" charset="0"/>
                <a:ea typeface="Consolas" charset="0"/>
                <a:cs typeface="Consolas" charset="0"/>
              </a:rPr>
              <a:t>  </a:t>
            </a:r>
          </a:p>
          <a:p>
            <a:r>
              <a:rPr lang="en-US" b="1" dirty="0">
                <a:solidFill>
                  <a:srgbClr val="C00000"/>
                </a:solidFill>
                <a:latin typeface="Consolas" charset="0"/>
                <a:ea typeface="Consolas" charset="0"/>
                <a:cs typeface="Consolas" charset="0"/>
              </a:rPr>
              <a:t>  if</a:t>
            </a:r>
            <a:r>
              <a:rPr lang="en-US" dirty="0">
                <a:solidFill>
                  <a:srgbClr val="C00000"/>
                </a:solidFill>
                <a:latin typeface="Consolas" charset="0"/>
                <a:ea typeface="Consolas" charset="0"/>
                <a:cs typeface="Consolas" charset="0"/>
              </a:rPr>
              <a:t> </a:t>
            </a:r>
            <a:r>
              <a:rPr lang="en-US" dirty="0">
                <a:solidFill>
                  <a:srgbClr val="0000FF"/>
                </a:solidFill>
                <a:latin typeface="Consolas" charset="0"/>
                <a:ea typeface="Consolas" charset="0"/>
                <a:cs typeface="Consolas" charset="0"/>
              </a:rPr>
              <a:t>(</a:t>
            </a:r>
            <a:r>
              <a:rPr lang="en-US" dirty="0" err="1">
                <a:solidFill>
                  <a:schemeClr val="tx1"/>
                </a:solidFill>
                <a:latin typeface="Consolas" charset="0"/>
                <a:ea typeface="Consolas" charset="0"/>
                <a:cs typeface="Consolas" charset="0"/>
              </a:rPr>
              <a:t>rst</a:t>
            </a:r>
            <a:r>
              <a:rPr lang="en-US" dirty="0">
                <a:latin typeface="Consolas" charset="0"/>
                <a:ea typeface="Consolas" charset="0"/>
                <a:cs typeface="Consolas" charset="0"/>
              </a:rPr>
              <a:t> </a:t>
            </a:r>
            <a:r>
              <a:rPr lang="en-US" dirty="0">
                <a:solidFill>
                  <a:srgbClr val="0000FF"/>
                </a:solidFill>
                <a:latin typeface="Consolas" charset="0"/>
                <a:ea typeface="Consolas" charset="0"/>
                <a:cs typeface="Consolas" charset="0"/>
              </a:rPr>
              <a:t>==</a:t>
            </a:r>
            <a:r>
              <a:rPr lang="en-US" dirty="0">
                <a:latin typeface="Consolas" charset="0"/>
                <a:ea typeface="Consolas" charset="0"/>
                <a:cs typeface="Consolas" charset="0"/>
              </a:rPr>
              <a:t> </a:t>
            </a:r>
            <a:r>
              <a:rPr lang="en-US" dirty="0">
                <a:solidFill>
                  <a:schemeClr val="tx1"/>
                </a:solidFill>
                <a:latin typeface="Consolas" charset="0"/>
                <a:ea typeface="Consolas" charset="0"/>
                <a:cs typeface="Consolas" charset="0"/>
              </a:rPr>
              <a:t>1’b1</a:t>
            </a:r>
            <a:r>
              <a:rPr lang="en-US" dirty="0">
                <a:solidFill>
                  <a:srgbClr val="0000FF"/>
                </a:solidFill>
                <a:latin typeface="Consolas" charset="0"/>
                <a:ea typeface="Consolas" charset="0"/>
                <a:cs typeface="Consolas" charset="0"/>
              </a:rPr>
              <a:t>)</a:t>
            </a:r>
            <a:endParaRPr lang="en-US" b="1" dirty="0">
              <a:solidFill>
                <a:srgbClr val="C00000"/>
              </a:solidFill>
              <a:latin typeface="Consolas" charset="0"/>
              <a:ea typeface="Consolas" charset="0"/>
              <a:cs typeface="Consolas" charset="0"/>
            </a:endParaRPr>
          </a:p>
          <a:p>
            <a:r>
              <a:rPr lang="en-US" dirty="0">
                <a:latin typeface="Consolas" charset="0"/>
                <a:ea typeface="Consolas" charset="0"/>
                <a:cs typeface="Consolas" charset="0"/>
              </a:rPr>
              <a:t>    </a:t>
            </a:r>
            <a:r>
              <a:rPr lang="en-US" dirty="0">
                <a:solidFill>
                  <a:schemeClr val="tx1"/>
                </a:solidFill>
                <a:latin typeface="Consolas" charset="0"/>
                <a:ea typeface="Consolas" charset="0"/>
                <a:cs typeface="Consolas" charset="0"/>
              </a:rPr>
              <a:t>next</a:t>
            </a:r>
            <a:r>
              <a:rPr lang="en-US" dirty="0">
                <a:latin typeface="Consolas" charset="0"/>
                <a:ea typeface="Consolas" charset="0"/>
                <a:cs typeface="Consolas" charset="0"/>
              </a:rPr>
              <a:t> </a:t>
            </a:r>
            <a:r>
              <a:rPr lang="en-US" dirty="0">
                <a:solidFill>
                  <a:srgbClr val="0000FF"/>
                </a:solidFill>
                <a:latin typeface="Consolas" charset="0"/>
                <a:ea typeface="Consolas" charset="0"/>
                <a:cs typeface="Consolas" charset="0"/>
              </a:rPr>
              <a:t>=</a:t>
            </a:r>
            <a:r>
              <a:rPr lang="en-US" dirty="0">
                <a:latin typeface="Consolas" charset="0"/>
                <a:ea typeface="Consolas" charset="0"/>
                <a:cs typeface="Consolas" charset="0"/>
              </a:rPr>
              <a:t> </a:t>
            </a:r>
            <a:r>
              <a:rPr lang="en-US" dirty="0">
                <a:solidFill>
                  <a:srgbClr val="760057"/>
                </a:solidFill>
                <a:latin typeface="Consolas" charset="0"/>
                <a:ea typeface="Consolas" charset="0"/>
                <a:cs typeface="Consolas" charset="0"/>
              </a:rPr>
              <a:t>0</a:t>
            </a:r>
            <a:r>
              <a:rPr lang="en-US" dirty="0">
                <a:solidFill>
                  <a:srgbClr val="0000FF"/>
                </a:solidFill>
                <a:latin typeface="Consolas" charset="0"/>
                <a:ea typeface="Consolas" charset="0"/>
                <a:cs typeface="Consolas" charset="0"/>
              </a:rPr>
              <a:t>;</a:t>
            </a:r>
          </a:p>
        </p:txBody>
      </p:sp>
      <p:cxnSp>
        <p:nvCxnSpPr>
          <p:cNvPr id="22" name="Straight Arrow Connector 21"/>
          <p:cNvCxnSpPr/>
          <p:nvPr/>
        </p:nvCxnSpPr>
        <p:spPr>
          <a:xfrm flipH="1">
            <a:off x="8153287" y="1438341"/>
            <a:ext cx="147371" cy="1016444"/>
          </a:xfrm>
          <a:prstGeom prst="straightConnector1">
            <a:avLst/>
          </a:prstGeom>
          <a:ln>
            <a:noFill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>
            <a:stCxn id="13" idx="1"/>
          </p:cNvCxnSpPr>
          <p:nvPr/>
        </p:nvCxnSpPr>
        <p:spPr>
          <a:xfrm flipH="1">
            <a:off x="1743376" y="307033"/>
            <a:ext cx="1467534" cy="929853"/>
          </a:xfrm>
          <a:prstGeom prst="straightConnector1">
            <a:avLst/>
          </a:prstGeom>
          <a:ln>
            <a:solidFill>
              <a:srgbClr val="0000FF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033048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1" animBg="1"/>
      <p:bldP spid="21" grpId="0" animBg="1"/>
      <p:bldP spid="21" grpId="2" animBg="1"/>
      <p:bldP spid="36" grpId="0" animBg="1"/>
      <p:bldP spid="34" grpId="0" animBg="1"/>
      <p:bldP spid="28" grpId="0" animBg="1"/>
      <p:bldP spid="20" grpId="0" animBg="1"/>
      <p:bldP spid="13" grpId="0"/>
      <p:bldP spid="17" grpId="0"/>
      <p:bldP spid="23" grpId="0"/>
      <p:bldP spid="19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23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193828"/>
            <a:ext cx="9144000" cy="68580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1800" b="1" dirty="0">
                <a:solidFill>
                  <a:srgbClr val="C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always</a:t>
            </a:r>
            <a:r>
              <a:rPr lang="en-US" sz="1800" dirty="0">
                <a:solidFill>
                  <a:srgbClr val="C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1800" dirty="0">
                <a:solidFill>
                  <a:srgbClr val="0000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@(*)</a:t>
            </a:r>
          </a:p>
          <a:p>
            <a:pPr marL="0" indent="0">
              <a:buNone/>
            </a:pPr>
            <a:endParaRPr lang="en-US" sz="1800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0" indent="0">
              <a:buNone/>
            </a:pPr>
            <a:endParaRPr lang="en-US" sz="1800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0" indent="0">
              <a:buNone/>
            </a:pP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    </a:t>
            </a:r>
            <a:r>
              <a:rPr lang="en-US" sz="1800" b="1" dirty="0" err="1">
                <a:solidFill>
                  <a:srgbClr val="C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casex</a:t>
            </a:r>
            <a:r>
              <a:rPr lang="en-US" sz="1800" dirty="0">
                <a:solidFill>
                  <a:srgbClr val="C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1800" dirty="0">
                <a:solidFill>
                  <a:srgbClr val="0000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(</a:t>
            </a: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1800" dirty="0">
                <a:solidFill>
                  <a:srgbClr val="0000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{</a:t>
            </a:r>
            <a:r>
              <a:rPr lang="en-US" sz="1800" dirty="0" err="1">
                <a:latin typeface="Consolas" panose="020B0609020204030204" pitchFamily="49" charset="0"/>
                <a:cs typeface="Consolas" panose="020B0609020204030204" pitchFamily="49" charset="0"/>
              </a:rPr>
              <a:t>rst</a:t>
            </a:r>
            <a:r>
              <a:rPr lang="en-US" sz="1800" dirty="0">
                <a:solidFill>
                  <a:srgbClr val="0000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,</a:t>
            </a: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 out</a:t>
            </a:r>
            <a:r>
              <a:rPr lang="en-US" sz="1800" dirty="0">
                <a:solidFill>
                  <a:srgbClr val="0000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}</a:t>
            </a: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1800" dirty="0">
                <a:solidFill>
                  <a:srgbClr val="0000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)</a:t>
            </a:r>
          </a:p>
          <a:p>
            <a:pPr marL="0" indent="0">
              <a:buNone/>
            </a:pP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      </a:t>
            </a:r>
          </a:p>
          <a:p>
            <a:pPr marL="0" indent="0">
              <a:buNone/>
            </a:pP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		</a:t>
            </a:r>
          </a:p>
          <a:p>
            <a:pPr marL="0" indent="0">
              <a:buNone/>
            </a:pPr>
            <a:endParaRPr lang="en-US" sz="1800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0" indent="0">
              <a:buNone/>
            </a:pPr>
            <a:endParaRPr lang="en-US" sz="1800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0" indent="0">
              <a:buNone/>
            </a:pP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	   </a:t>
            </a:r>
          </a:p>
          <a:p>
            <a:pPr marL="0" indent="0">
              <a:buNone/>
            </a:pPr>
            <a:endParaRPr lang="en-US" sz="1800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0" indent="0">
              <a:spcBef>
                <a:spcPct val="0"/>
              </a:spcBef>
              <a:buNone/>
            </a:pP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		</a:t>
            </a:r>
            <a:r>
              <a:rPr lang="en-US" sz="1800" dirty="0">
                <a:solidFill>
                  <a:srgbClr val="0000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{</a:t>
            </a:r>
            <a:r>
              <a:rPr lang="en-US" sz="1800" dirty="0">
                <a:solidFill>
                  <a:srgbClr val="7030A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1'b1</a:t>
            </a:r>
            <a:r>
              <a:rPr lang="en-US" sz="1800" dirty="0">
                <a:solidFill>
                  <a:srgbClr val="0000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,</a:t>
            </a:r>
            <a:r>
              <a:rPr lang="en-US" sz="1800" dirty="0">
                <a:solidFill>
                  <a:srgbClr val="7030A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5’bxxxxx</a:t>
            </a:r>
            <a:r>
              <a:rPr lang="en-US" sz="1800" dirty="0">
                <a:solidFill>
                  <a:srgbClr val="0000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} :</a:t>
            </a: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 next </a:t>
            </a:r>
            <a:r>
              <a:rPr lang="en-US" sz="1800" dirty="0">
                <a:solidFill>
                  <a:srgbClr val="0000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=</a:t>
            </a: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1800" dirty="0">
                <a:solidFill>
                  <a:srgbClr val="7030A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0</a:t>
            </a: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1800" dirty="0">
                <a:solidFill>
                  <a:srgbClr val="0000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;</a:t>
            </a:r>
          </a:p>
          <a:p>
            <a:pPr marL="0" indent="0">
              <a:spcBef>
                <a:spcPct val="0"/>
              </a:spcBef>
              <a:buNone/>
            </a:pP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		</a:t>
            </a:r>
            <a:r>
              <a:rPr lang="en-US" sz="1800" dirty="0">
                <a:solidFill>
                  <a:srgbClr val="7030A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6'd0</a:t>
            </a:r>
            <a:r>
              <a:rPr lang="en-US" sz="1800" dirty="0">
                <a:solidFill>
                  <a:srgbClr val="0000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:</a:t>
            </a: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 next </a:t>
            </a:r>
            <a:r>
              <a:rPr lang="en-US" sz="1800" dirty="0">
                <a:solidFill>
                  <a:srgbClr val="0000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=</a:t>
            </a: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1800" dirty="0">
                <a:solidFill>
                  <a:srgbClr val="7030A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1</a:t>
            </a: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1800" dirty="0">
                <a:solidFill>
                  <a:srgbClr val="0000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;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7399420" y="6481943"/>
            <a:ext cx="17445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Text: Dally §16.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124200" y="4709160"/>
            <a:ext cx="36038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8000"/>
                </a:solidFill>
                <a:latin typeface="Consolas" charset="0"/>
                <a:ea typeface="Consolas" charset="0"/>
                <a:cs typeface="Consolas" charset="0"/>
              </a:rPr>
              <a:t>// 6’d0 == {1’b0, 5’b00000}</a:t>
            </a:r>
          </a:p>
        </p:txBody>
      </p:sp>
      <p:sp>
        <p:nvSpPr>
          <p:cNvPr id="22" name="Rounded Rectangle 21"/>
          <p:cNvSpPr/>
          <p:nvPr/>
        </p:nvSpPr>
        <p:spPr>
          <a:xfrm>
            <a:off x="3352800" y="2473470"/>
            <a:ext cx="5571846" cy="1823419"/>
          </a:xfrm>
          <a:prstGeom prst="roundRect">
            <a:avLst/>
          </a:prstGeom>
          <a:gradFill flip="none" rotWithShape="1">
            <a:gsLst>
              <a:gs pos="0">
                <a:schemeClr val="accent5">
                  <a:lumMod val="5000"/>
                  <a:lumOff val="95000"/>
                </a:schemeClr>
              </a:gs>
              <a:gs pos="74000">
                <a:schemeClr val="accent5">
                  <a:lumMod val="45000"/>
                  <a:lumOff val="55000"/>
                </a:schemeClr>
              </a:gs>
              <a:gs pos="83000">
                <a:schemeClr val="accent5">
                  <a:lumMod val="45000"/>
                  <a:lumOff val="55000"/>
                </a:schemeClr>
              </a:gs>
              <a:gs pos="100000">
                <a:schemeClr val="accent5">
                  <a:lumMod val="30000"/>
                  <a:lumOff val="70000"/>
                </a:schemeClr>
              </a:gs>
            </a:gsLst>
            <a:lin ang="5400000" scaled="1"/>
            <a:tileRect/>
          </a:gradFill>
          <a:ln>
            <a:solidFill>
              <a:schemeClr val="accent1">
                <a:shade val="95000"/>
                <a:satMod val="10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1" dirty="0">
                <a:solidFill>
                  <a:srgbClr val="C00000"/>
                </a:solidFill>
                <a:latin typeface="Consolas" charset="0"/>
                <a:ea typeface="Consolas" charset="0"/>
                <a:cs typeface="Consolas" charset="0"/>
              </a:rPr>
              <a:t>  if</a:t>
            </a:r>
            <a:r>
              <a:rPr lang="en-US" dirty="0">
                <a:solidFill>
                  <a:srgbClr val="C00000"/>
                </a:solidFill>
                <a:latin typeface="Consolas" charset="0"/>
                <a:ea typeface="Consolas" charset="0"/>
                <a:cs typeface="Consolas" charset="0"/>
              </a:rPr>
              <a:t> </a:t>
            </a:r>
            <a:r>
              <a:rPr lang="en-US" dirty="0">
                <a:solidFill>
                  <a:srgbClr val="0000FF"/>
                </a:solidFill>
                <a:latin typeface="Consolas" charset="0"/>
                <a:ea typeface="Consolas" charset="0"/>
                <a:cs typeface="Consolas" charset="0"/>
              </a:rPr>
              <a:t>(</a:t>
            </a:r>
            <a:r>
              <a:rPr lang="en-US" dirty="0" err="1">
                <a:solidFill>
                  <a:schemeClr val="tx1"/>
                </a:solidFill>
                <a:latin typeface="Consolas" charset="0"/>
                <a:ea typeface="Consolas" charset="0"/>
                <a:cs typeface="Consolas" charset="0"/>
              </a:rPr>
              <a:t>rst</a:t>
            </a:r>
            <a:r>
              <a:rPr lang="en-US" dirty="0">
                <a:latin typeface="Consolas" charset="0"/>
                <a:ea typeface="Consolas" charset="0"/>
                <a:cs typeface="Consolas" charset="0"/>
              </a:rPr>
              <a:t> </a:t>
            </a:r>
            <a:r>
              <a:rPr lang="en-US" dirty="0">
                <a:solidFill>
                  <a:srgbClr val="0000FF"/>
                </a:solidFill>
                <a:latin typeface="Consolas" charset="0"/>
                <a:ea typeface="Consolas" charset="0"/>
                <a:cs typeface="Consolas" charset="0"/>
              </a:rPr>
              <a:t>==</a:t>
            </a:r>
            <a:r>
              <a:rPr lang="en-US" dirty="0">
                <a:latin typeface="Consolas" charset="0"/>
                <a:ea typeface="Consolas" charset="0"/>
                <a:cs typeface="Consolas" charset="0"/>
              </a:rPr>
              <a:t> </a:t>
            </a:r>
            <a:r>
              <a:rPr lang="en-US" dirty="0">
                <a:solidFill>
                  <a:schemeClr val="tx1"/>
                </a:solidFill>
                <a:latin typeface="Consolas" charset="0"/>
                <a:ea typeface="Consolas" charset="0"/>
                <a:cs typeface="Consolas" charset="0"/>
              </a:rPr>
              <a:t>1’b1</a:t>
            </a:r>
            <a:r>
              <a:rPr lang="en-US" dirty="0">
                <a:solidFill>
                  <a:srgbClr val="0000FF"/>
                </a:solidFill>
                <a:latin typeface="Consolas" charset="0"/>
                <a:ea typeface="Consolas" charset="0"/>
                <a:cs typeface="Consolas" charset="0"/>
              </a:rPr>
              <a:t>)</a:t>
            </a:r>
            <a:endParaRPr lang="en-US" b="1" dirty="0">
              <a:solidFill>
                <a:srgbClr val="C00000"/>
              </a:solidFill>
              <a:latin typeface="Consolas" charset="0"/>
              <a:ea typeface="Consolas" charset="0"/>
              <a:cs typeface="Consolas" charset="0"/>
            </a:endParaRPr>
          </a:p>
          <a:p>
            <a:r>
              <a:rPr lang="en-US" dirty="0">
                <a:latin typeface="Consolas" charset="0"/>
                <a:ea typeface="Consolas" charset="0"/>
                <a:cs typeface="Consolas" charset="0"/>
              </a:rPr>
              <a:t>    </a:t>
            </a:r>
            <a:r>
              <a:rPr lang="en-US" dirty="0">
                <a:solidFill>
                  <a:schemeClr val="tx1"/>
                </a:solidFill>
                <a:latin typeface="Consolas" charset="0"/>
                <a:ea typeface="Consolas" charset="0"/>
                <a:cs typeface="Consolas" charset="0"/>
              </a:rPr>
              <a:t>next</a:t>
            </a:r>
            <a:r>
              <a:rPr lang="en-US" dirty="0">
                <a:latin typeface="Consolas" charset="0"/>
                <a:ea typeface="Consolas" charset="0"/>
                <a:cs typeface="Consolas" charset="0"/>
              </a:rPr>
              <a:t> </a:t>
            </a:r>
            <a:r>
              <a:rPr lang="en-US" dirty="0">
                <a:solidFill>
                  <a:srgbClr val="0000FF"/>
                </a:solidFill>
                <a:latin typeface="Consolas" charset="0"/>
                <a:ea typeface="Consolas" charset="0"/>
                <a:cs typeface="Consolas" charset="0"/>
              </a:rPr>
              <a:t>=</a:t>
            </a:r>
            <a:r>
              <a:rPr lang="en-US" dirty="0">
                <a:latin typeface="Consolas" charset="0"/>
                <a:ea typeface="Consolas" charset="0"/>
                <a:cs typeface="Consolas" charset="0"/>
              </a:rPr>
              <a:t> </a:t>
            </a:r>
            <a:r>
              <a:rPr lang="en-US" dirty="0">
                <a:solidFill>
                  <a:srgbClr val="760057"/>
                </a:solidFill>
                <a:latin typeface="Consolas" charset="0"/>
                <a:ea typeface="Consolas" charset="0"/>
                <a:cs typeface="Consolas" charset="0"/>
              </a:rPr>
              <a:t>0</a:t>
            </a:r>
            <a:r>
              <a:rPr lang="en-US" dirty="0">
                <a:solidFill>
                  <a:srgbClr val="0000FF"/>
                </a:solidFill>
                <a:latin typeface="Consolas" charset="0"/>
                <a:ea typeface="Consolas" charset="0"/>
                <a:cs typeface="Consolas" charset="0"/>
              </a:rPr>
              <a:t>;</a:t>
            </a:r>
          </a:p>
          <a:p>
            <a:r>
              <a:rPr lang="en-US" dirty="0">
                <a:solidFill>
                  <a:srgbClr val="0000FF"/>
                </a:solidFill>
                <a:latin typeface="Consolas" charset="0"/>
                <a:ea typeface="Consolas" charset="0"/>
                <a:cs typeface="Consolas" charset="0"/>
              </a:rPr>
              <a:t>  </a:t>
            </a:r>
            <a:r>
              <a:rPr lang="en-US" b="1" dirty="0">
                <a:solidFill>
                  <a:srgbClr val="C00000"/>
                </a:solidFill>
                <a:latin typeface="Consolas" charset="0"/>
                <a:ea typeface="Consolas" charset="0"/>
                <a:cs typeface="Consolas" charset="0"/>
              </a:rPr>
              <a:t>else</a:t>
            </a:r>
            <a:r>
              <a:rPr lang="en-US" dirty="0">
                <a:solidFill>
                  <a:srgbClr val="C00000"/>
                </a:solidFill>
                <a:latin typeface="Consolas" charset="0"/>
                <a:ea typeface="Consolas" charset="0"/>
                <a:cs typeface="Consolas" charset="0"/>
              </a:rPr>
              <a:t> </a:t>
            </a:r>
            <a:r>
              <a:rPr lang="en-US" b="1" dirty="0">
                <a:solidFill>
                  <a:srgbClr val="C00000"/>
                </a:solidFill>
                <a:latin typeface="Consolas" charset="0"/>
                <a:ea typeface="Consolas" charset="0"/>
                <a:cs typeface="Consolas" charset="0"/>
              </a:rPr>
              <a:t>if</a:t>
            </a:r>
            <a:r>
              <a:rPr lang="en-US" dirty="0">
                <a:solidFill>
                  <a:srgbClr val="C00000"/>
                </a:solidFill>
                <a:latin typeface="Consolas" charset="0"/>
                <a:ea typeface="Consolas" charset="0"/>
                <a:cs typeface="Consolas" charset="0"/>
              </a:rPr>
              <a:t> </a:t>
            </a:r>
            <a:r>
              <a:rPr lang="en-US" dirty="0">
                <a:solidFill>
                  <a:srgbClr val="0000FF"/>
                </a:solidFill>
                <a:latin typeface="Consolas" charset="0"/>
                <a:ea typeface="Consolas" charset="0"/>
                <a:cs typeface="Consolas" charset="0"/>
              </a:rPr>
              <a:t>((</a:t>
            </a:r>
            <a:r>
              <a:rPr lang="en-US" dirty="0" err="1">
                <a:solidFill>
                  <a:schemeClr val="tx1"/>
                </a:solidFill>
                <a:latin typeface="Consolas" charset="0"/>
                <a:ea typeface="Consolas" charset="0"/>
                <a:cs typeface="Consolas" charset="0"/>
              </a:rPr>
              <a:t>rst</a:t>
            </a:r>
            <a:r>
              <a:rPr lang="en-US" dirty="0">
                <a:latin typeface="Consolas" charset="0"/>
                <a:ea typeface="Consolas" charset="0"/>
                <a:cs typeface="Consolas" charset="0"/>
              </a:rPr>
              <a:t> </a:t>
            </a:r>
            <a:r>
              <a:rPr lang="en-US" dirty="0">
                <a:solidFill>
                  <a:srgbClr val="0000FF"/>
                </a:solidFill>
                <a:latin typeface="Consolas" charset="0"/>
                <a:ea typeface="Consolas" charset="0"/>
                <a:cs typeface="Consolas" charset="0"/>
              </a:rPr>
              <a:t>==</a:t>
            </a:r>
            <a:r>
              <a:rPr lang="en-US" dirty="0">
                <a:latin typeface="Consolas" charset="0"/>
                <a:ea typeface="Consolas" charset="0"/>
                <a:cs typeface="Consolas" charset="0"/>
              </a:rPr>
              <a:t> </a:t>
            </a:r>
            <a:r>
              <a:rPr lang="en-US" dirty="0">
                <a:solidFill>
                  <a:schemeClr val="tx1"/>
                </a:solidFill>
                <a:latin typeface="Consolas" charset="0"/>
                <a:ea typeface="Consolas" charset="0"/>
                <a:cs typeface="Consolas" charset="0"/>
              </a:rPr>
              <a:t>0</a:t>
            </a:r>
            <a:r>
              <a:rPr lang="en-US" dirty="0">
                <a:solidFill>
                  <a:srgbClr val="0000FF"/>
                </a:solidFill>
                <a:latin typeface="Consolas" charset="0"/>
                <a:ea typeface="Consolas" charset="0"/>
                <a:cs typeface="Consolas" charset="0"/>
              </a:rPr>
              <a:t>) &amp; (</a:t>
            </a:r>
            <a:r>
              <a:rPr lang="en-US" dirty="0">
                <a:solidFill>
                  <a:schemeClr val="tx1"/>
                </a:solidFill>
                <a:latin typeface="Consolas" charset="0"/>
                <a:ea typeface="Consolas" charset="0"/>
                <a:cs typeface="Consolas" charset="0"/>
              </a:rPr>
              <a:t>out</a:t>
            </a:r>
            <a:r>
              <a:rPr lang="en-US" dirty="0">
                <a:solidFill>
                  <a:srgbClr val="0000FF"/>
                </a:solidFill>
                <a:latin typeface="Consolas" charset="0"/>
                <a:ea typeface="Consolas" charset="0"/>
                <a:cs typeface="Consolas" charset="0"/>
              </a:rPr>
              <a:t>==</a:t>
            </a:r>
            <a:r>
              <a:rPr lang="en-US" dirty="0">
                <a:solidFill>
                  <a:srgbClr val="760057"/>
                </a:solidFill>
                <a:latin typeface="Consolas" charset="0"/>
                <a:ea typeface="Consolas" charset="0"/>
                <a:cs typeface="Consolas" charset="0"/>
              </a:rPr>
              <a:t>5’b00000</a:t>
            </a:r>
            <a:r>
              <a:rPr lang="en-US" dirty="0">
                <a:solidFill>
                  <a:srgbClr val="0000FF"/>
                </a:solidFill>
                <a:latin typeface="Consolas" charset="0"/>
                <a:ea typeface="Consolas" charset="0"/>
                <a:cs typeface="Consolas" charset="0"/>
              </a:rPr>
              <a:t>)</a:t>
            </a:r>
            <a:r>
              <a:rPr lang="en-US" dirty="0">
                <a:solidFill>
                  <a:schemeClr val="tx1"/>
                </a:solidFill>
                <a:latin typeface="Consolas" charset="0"/>
                <a:ea typeface="Consolas" charset="0"/>
                <a:cs typeface="Consolas" charset="0"/>
              </a:rPr>
              <a:t> </a:t>
            </a:r>
            <a:r>
              <a:rPr lang="en-US" dirty="0">
                <a:solidFill>
                  <a:srgbClr val="0000FF"/>
                </a:solidFill>
                <a:latin typeface="Consolas" charset="0"/>
                <a:ea typeface="Consolas" charset="0"/>
                <a:cs typeface="Consolas" charset="0"/>
              </a:rPr>
              <a:t>)</a:t>
            </a:r>
            <a:endParaRPr lang="en-US" b="1" dirty="0">
              <a:solidFill>
                <a:srgbClr val="C00000"/>
              </a:solidFill>
              <a:latin typeface="Consolas" charset="0"/>
              <a:ea typeface="Consolas" charset="0"/>
              <a:cs typeface="Consolas" charset="0"/>
            </a:endParaRPr>
          </a:p>
          <a:p>
            <a:r>
              <a:rPr lang="en-US" dirty="0">
                <a:latin typeface="Consolas" charset="0"/>
                <a:ea typeface="Consolas" charset="0"/>
                <a:cs typeface="Consolas" charset="0"/>
              </a:rPr>
              <a:t>    </a:t>
            </a:r>
            <a:r>
              <a:rPr lang="en-US" dirty="0">
                <a:solidFill>
                  <a:schemeClr val="tx1"/>
                </a:solidFill>
                <a:latin typeface="Consolas" charset="0"/>
                <a:ea typeface="Consolas" charset="0"/>
                <a:cs typeface="Consolas" charset="0"/>
              </a:rPr>
              <a:t>next</a:t>
            </a:r>
            <a:r>
              <a:rPr lang="en-US" dirty="0">
                <a:latin typeface="Consolas" charset="0"/>
                <a:ea typeface="Consolas" charset="0"/>
                <a:cs typeface="Consolas" charset="0"/>
              </a:rPr>
              <a:t> </a:t>
            </a:r>
            <a:r>
              <a:rPr lang="en-US" dirty="0">
                <a:solidFill>
                  <a:srgbClr val="0000FF"/>
                </a:solidFill>
                <a:latin typeface="Consolas" charset="0"/>
                <a:ea typeface="Consolas" charset="0"/>
                <a:cs typeface="Consolas" charset="0"/>
              </a:rPr>
              <a:t>=</a:t>
            </a:r>
            <a:r>
              <a:rPr lang="en-US" dirty="0">
                <a:latin typeface="Consolas" charset="0"/>
                <a:ea typeface="Consolas" charset="0"/>
                <a:cs typeface="Consolas" charset="0"/>
              </a:rPr>
              <a:t> </a:t>
            </a:r>
            <a:r>
              <a:rPr lang="en-US" dirty="0">
                <a:solidFill>
                  <a:srgbClr val="760057"/>
                </a:solidFill>
                <a:latin typeface="Consolas" charset="0"/>
                <a:ea typeface="Consolas" charset="0"/>
                <a:cs typeface="Consolas" charset="0"/>
              </a:rPr>
              <a:t>1</a:t>
            </a:r>
            <a:r>
              <a:rPr lang="en-US" dirty="0">
                <a:solidFill>
                  <a:srgbClr val="0000FF"/>
                </a:solidFill>
                <a:latin typeface="Consolas" charset="0"/>
                <a:ea typeface="Consolas" charset="0"/>
                <a:cs typeface="Consolas" charset="0"/>
              </a:rPr>
              <a:t>;</a:t>
            </a:r>
          </a:p>
        </p:txBody>
      </p:sp>
      <p:cxnSp>
        <p:nvCxnSpPr>
          <p:cNvPr id="10" name="Curved Connector 9"/>
          <p:cNvCxnSpPr/>
          <p:nvPr/>
        </p:nvCxnSpPr>
        <p:spPr>
          <a:xfrm rot="10800000" flipV="1">
            <a:off x="762000" y="3279870"/>
            <a:ext cx="2286000" cy="1325089"/>
          </a:xfrm>
          <a:prstGeom prst="curvedConnector3">
            <a:avLst>
              <a:gd name="adj1" fmla="val 114681"/>
            </a:avLst>
          </a:prstGeom>
          <a:ln w="31750">
            <a:solidFill>
              <a:srgbClr val="0000FF"/>
            </a:solidFill>
            <a:headEnd type="triangle"/>
            <a:tailEnd type="triangle" w="lg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254771" y="2971800"/>
            <a:ext cx="149419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>
                <a:solidFill>
                  <a:srgbClr val="0000FF"/>
                </a:solidFill>
              </a:rPr>
              <a:t>Equivalent</a:t>
            </a:r>
          </a:p>
        </p:txBody>
      </p:sp>
      <p:graphicFrame>
        <p:nvGraphicFramePr>
          <p:cNvPr id="30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1299752"/>
              </p:ext>
            </p:extLst>
          </p:nvPr>
        </p:nvGraphicFramePr>
        <p:xfrm>
          <a:off x="505810" y="5685162"/>
          <a:ext cx="5410200" cy="95920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Visio" r:id="rId2" imgW="2908300" imgH="520700" progId="Visio.Drawing.6">
                  <p:embed/>
                </p:oleObj>
              </mc:Choice>
              <mc:Fallback>
                <p:oleObj name="Visio" r:id="rId2" imgW="2908300" imgH="520700" progId="Visio.Drawing.6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5810" y="5685162"/>
                        <a:ext cx="5410200" cy="95920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4" name="Rounded Rectangle 23"/>
          <p:cNvSpPr/>
          <p:nvPr/>
        </p:nvSpPr>
        <p:spPr>
          <a:xfrm>
            <a:off x="1219200" y="5685162"/>
            <a:ext cx="838200" cy="563238"/>
          </a:xfrm>
          <a:prstGeom prst="roundRect">
            <a:avLst/>
          </a:prstGeom>
          <a:gradFill flip="none" rotWithShape="1">
            <a:gsLst>
              <a:gs pos="0">
                <a:schemeClr val="accent5">
                  <a:lumMod val="5000"/>
                  <a:lumOff val="95000"/>
                  <a:alpha val="13000"/>
                </a:schemeClr>
              </a:gs>
              <a:gs pos="74000">
                <a:schemeClr val="accent5">
                  <a:lumMod val="45000"/>
                  <a:lumOff val="55000"/>
                  <a:alpha val="20000"/>
                </a:schemeClr>
              </a:gs>
              <a:gs pos="83000">
                <a:schemeClr val="accent5">
                  <a:lumMod val="45000"/>
                  <a:lumOff val="55000"/>
                  <a:alpha val="20000"/>
                </a:schemeClr>
              </a:gs>
              <a:gs pos="100000">
                <a:schemeClr val="accent5">
                  <a:lumMod val="30000"/>
                  <a:lumOff val="70000"/>
                  <a:alpha val="20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07810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2" grpId="0" animBg="1"/>
      <p:bldP spid="22" grpId="1" animBg="1"/>
      <p:bldP spid="1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4"/>
          <p:cNvSpPr>
            <a:spLocks noChangeArrowheads="1"/>
          </p:cNvSpPr>
          <p:nvPr/>
        </p:nvSpPr>
        <p:spPr bwMode="auto">
          <a:xfrm>
            <a:off x="3886200" y="2133600"/>
            <a:ext cx="5715000" cy="46166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l" eaLnBrk="1" hangingPunct="1">
              <a:spcBef>
                <a:spcPct val="0"/>
              </a:spcBef>
            </a:pPr>
            <a:r>
              <a:rPr lang="en-US" sz="1400" b="1" dirty="0">
                <a:solidFill>
                  <a:srgbClr val="C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module</a:t>
            </a:r>
            <a:r>
              <a:rPr lang="en-US" sz="1400" dirty="0">
                <a:solidFill>
                  <a:srgbClr val="C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1400" dirty="0">
                <a:latin typeface="Consolas" panose="020B0609020204030204" pitchFamily="49" charset="0"/>
                <a:cs typeface="Consolas" panose="020B0609020204030204" pitchFamily="49" charset="0"/>
              </a:rPr>
              <a:t>Counter1</a:t>
            </a:r>
            <a:r>
              <a:rPr lang="en-US" sz="1400" dirty="0">
                <a:solidFill>
                  <a:srgbClr val="0000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(</a:t>
            </a:r>
            <a:r>
              <a:rPr lang="en-US" sz="1400" dirty="0" err="1">
                <a:latin typeface="Consolas" panose="020B0609020204030204" pitchFamily="49" charset="0"/>
                <a:cs typeface="Consolas" panose="020B0609020204030204" pitchFamily="49" charset="0"/>
              </a:rPr>
              <a:t>clk</a:t>
            </a:r>
            <a:r>
              <a:rPr lang="en-US" sz="1400" dirty="0" err="1">
                <a:solidFill>
                  <a:srgbClr val="0000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,</a:t>
            </a:r>
            <a:r>
              <a:rPr lang="en-US" sz="1400" dirty="0" err="1">
                <a:latin typeface="Consolas" panose="020B0609020204030204" pitchFamily="49" charset="0"/>
                <a:cs typeface="Consolas" panose="020B0609020204030204" pitchFamily="49" charset="0"/>
              </a:rPr>
              <a:t>rst</a:t>
            </a:r>
            <a:r>
              <a:rPr lang="en-US" sz="1400" dirty="0" err="1">
                <a:solidFill>
                  <a:srgbClr val="0000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,</a:t>
            </a:r>
            <a:r>
              <a:rPr lang="en-US" sz="1400" dirty="0" err="1">
                <a:latin typeface="Consolas" panose="020B0609020204030204" pitchFamily="49" charset="0"/>
                <a:cs typeface="Consolas" panose="020B0609020204030204" pitchFamily="49" charset="0"/>
              </a:rPr>
              <a:t>out</a:t>
            </a:r>
            <a:r>
              <a:rPr lang="en-US" sz="1400" dirty="0">
                <a:solidFill>
                  <a:srgbClr val="0000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) ;</a:t>
            </a:r>
          </a:p>
          <a:p>
            <a:pPr algn="l" eaLnBrk="1" hangingPunct="1">
              <a:spcBef>
                <a:spcPct val="0"/>
              </a:spcBef>
            </a:pPr>
            <a:r>
              <a:rPr lang="en-US" sz="1400" dirty="0">
                <a:latin typeface="Consolas" panose="020B0609020204030204" pitchFamily="49" charset="0"/>
                <a:cs typeface="Consolas" panose="020B0609020204030204" pitchFamily="49" charset="0"/>
              </a:rPr>
              <a:t>  </a:t>
            </a:r>
            <a:r>
              <a:rPr lang="en-US" sz="1400" b="1" dirty="0">
                <a:solidFill>
                  <a:srgbClr val="C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input</a:t>
            </a:r>
            <a:r>
              <a:rPr lang="en-US" sz="1400" dirty="0">
                <a:solidFill>
                  <a:srgbClr val="C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1400" dirty="0" err="1">
                <a:latin typeface="Consolas" panose="020B0609020204030204" pitchFamily="49" charset="0"/>
                <a:cs typeface="Consolas" panose="020B0609020204030204" pitchFamily="49" charset="0"/>
              </a:rPr>
              <a:t>rst</a:t>
            </a:r>
            <a:r>
              <a:rPr lang="en-US" sz="1400" dirty="0">
                <a:solidFill>
                  <a:srgbClr val="0000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,</a:t>
            </a:r>
            <a:r>
              <a:rPr lang="en-US" sz="1400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1400" dirty="0" err="1">
                <a:latin typeface="Consolas" panose="020B0609020204030204" pitchFamily="49" charset="0"/>
                <a:cs typeface="Consolas" panose="020B0609020204030204" pitchFamily="49" charset="0"/>
              </a:rPr>
              <a:t>clk</a:t>
            </a:r>
            <a:r>
              <a:rPr lang="en-US" sz="1400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1400" dirty="0">
                <a:solidFill>
                  <a:srgbClr val="0000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;</a:t>
            </a:r>
            <a:r>
              <a:rPr lang="en-US" sz="1400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1400" i="1" dirty="0">
                <a:solidFill>
                  <a:srgbClr val="008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// reset and clock</a:t>
            </a:r>
          </a:p>
          <a:p>
            <a:pPr algn="l" eaLnBrk="1" hangingPunct="1">
              <a:spcBef>
                <a:spcPct val="0"/>
              </a:spcBef>
            </a:pPr>
            <a:r>
              <a:rPr lang="en-US" sz="1400" dirty="0">
                <a:latin typeface="Consolas" panose="020B0609020204030204" pitchFamily="49" charset="0"/>
                <a:cs typeface="Consolas" panose="020B0609020204030204" pitchFamily="49" charset="0"/>
              </a:rPr>
              <a:t>  </a:t>
            </a:r>
            <a:r>
              <a:rPr lang="en-US" sz="1400" b="1" dirty="0">
                <a:solidFill>
                  <a:srgbClr val="C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output</a:t>
            </a:r>
            <a:r>
              <a:rPr lang="en-US" sz="1400" dirty="0">
                <a:solidFill>
                  <a:srgbClr val="C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1400" dirty="0">
                <a:solidFill>
                  <a:srgbClr val="0000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[</a:t>
            </a:r>
            <a:r>
              <a:rPr lang="en-US" sz="1400" dirty="0">
                <a:solidFill>
                  <a:srgbClr val="7030A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4</a:t>
            </a:r>
            <a:r>
              <a:rPr lang="en-US" sz="1400" dirty="0">
                <a:solidFill>
                  <a:srgbClr val="0000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:</a:t>
            </a:r>
            <a:r>
              <a:rPr lang="en-US" sz="1400" dirty="0">
                <a:solidFill>
                  <a:srgbClr val="7030A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0</a:t>
            </a:r>
            <a:r>
              <a:rPr lang="en-US" sz="1400" dirty="0">
                <a:solidFill>
                  <a:srgbClr val="0000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]</a:t>
            </a:r>
            <a:r>
              <a:rPr lang="en-US" sz="1400" dirty="0">
                <a:latin typeface="Consolas" panose="020B0609020204030204" pitchFamily="49" charset="0"/>
                <a:cs typeface="Consolas" panose="020B0609020204030204" pitchFamily="49" charset="0"/>
              </a:rPr>
              <a:t> out </a:t>
            </a:r>
            <a:r>
              <a:rPr lang="en-US" sz="1400" dirty="0">
                <a:solidFill>
                  <a:srgbClr val="0000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;</a:t>
            </a:r>
          </a:p>
          <a:p>
            <a:pPr algn="l" eaLnBrk="1" hangingPunct="1">
              <a:spcBef>
                <a:spcPct val="0"/>
              </a:spcBef>
            </a:pPr>
            <a:r>
              <a:rPr lang="en-US" sz="1400" dirty="0">
                <a:latin typeface="Consolas" panose="020B0609020204030204" pitchFamily="49" charset="0"/>
                <a:cs typeface="Consolas" panose="020B0609020204030204" pitchFamily="49" charset="0"/>
              </a:rPr>
              <a:t>  </a:t>
            </a:r>
            <a:r>
              <a:rPr lang="en-US" sz="1400" b="1" dirty="0" err="1">
                <a:solidFill>
                  <a:srgbClr val="C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reg</a:t>
            </a:r>
            <a:r>
              <a:rPr lang="en-US" sz="1400" dirty="0">
                <a:latin typeface="Consolas" panose="020B0609020204030204" pitchFamily="49" charset="0"/>
                <a:cs typeface="Consolas" panose="020B0609020204030204" pitchFamily="49" charset="0"/>
              </a:rPr>
              <a:t>    </a:t>
            </a:r>
            <a:r>
              <a:rPr lang="en-US" sz="1400" dirty="0">
                <a:solidFill>
                  <a:srgbClr val="0000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[</a:t>
            </a:r>
            <a:r>
              <a:rPr lang="en-US" sz="1400" dirty="0">
                <a:solidFill>
                  <a:srgbClr val="7030A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4</a:t>
            </a:r>
            <a:r>
              <a:rPr lang="en-US" sz="1400" dirty="0">
                <a:solidFill>
                  <a:srgbClr val="0000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:</a:t>
            </a:r>
            <a:r>
              <a:rPr lang="en-US" sz="1400" dirty="0">
                <a:solidFill>
                  <a:srgbClr val="7030A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0</a:t>
            </a:r>
            <a:r>
              <a:rPr lang="en-US" sz="1400" dirty="0">
                <a:solidFill>
                  <a:srgbClr val="0000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]</a:t>
            </a:r>
            <a:r>
              <a:rPr lang="en-US" sz="1400" dirty="0">
                <a:latin typeface="Consolas" panose="020B0609020204030204" pitchFamily="49" charset="0"/>
                <a:cs typeface="Consolas" panose="020B0609020204030204" pitchFamily="49" charset="0"/>
              </a:rPr>
              <a:t> next </a:t>
            </a:r>
            <a:r>
              <a:rPr lang="en-US" sz="1400" dirty="0">
                <a:solidFill>
                  <a:srgbClr val="0000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;</a:t>
            </a:r>
          </a:p>
          <a:p>
            <a:pPr algn="l" eaLnBrk="1" hangingPunct="1">
              <a:spcBef>
                <a:spcPct val="0"/>
              </a:spcBef>
            </a:pPr>
            <a:endParaRPr lang="en-US" sz="1400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algn="l" eaLnBrk="1" hangingPunct="1">
              <a:spcBef>
                <a:spcPct val="0"/>
              </a:spcBef>
            </a:pPr>
            <a:r>
              <a:rPr lang="en-US" sz="1400" dirty="0">
                <a:latin typeface="Consolas" panose="020B0609020204030204" pitchFamily="49" charset="0"/>
                <a:cs typeface="Consolas" panose="020B0609020204030204" pitchFamily="49" charset="0"/>
              </a:rPr>
              <a:t>  </a:t>
            </a:r>
            <a:r>
              <a:rPr lang="en-US" sz="1400" dirty="0" err="1">
                <a:latin typeface="Consolas" panose="020B0609020204030204" pitchFamily="49" charset="0"/>
                <a:cs typeface="Consolas" panose="020B0609020204030204" pitchFamily="49" charset="0"/>
              </a:rPr>
              <a:t>vDFF</a:t>
            </a:r>
            <a:r>
              <a:rPr lang="en-US" sz="1400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1400" dirty="0">
                <a:solidFill>
                  <a:srgbClr val="0000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#(</a:t>
            </a:r>
            <a:r>
              <a:rPr lang="en-US" sz="1400" dirty="0">
                <a:solidFill>
                  <a:srgbClr val="7030A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5</a:t>
            </a:r>
            <a:r>
              <a:rPr lang="en-US" sz="1400" dirty="0">
                <a:solidFill>
                  <a:srgbClr val="0000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)</a:t>
            </a:r>
            <a:r>
              <a:rPr lang="en-US" sz="1400" dirty="0">
                <a:latin typeface="Consolas" panose="020B0609020204030204" pitchFamily="49" charset="0"/>
                <a:cs typeface="Consolas" panose="020B0609020204030204" pitchFamily="49" charset="0"/>
              </a:rPr>
              <a:t> count</a:t>
            </a:r>
            <a:r>
              <a:rPr lang="en-US" sz="1400" dirty="0">
                <a:solidFill>
                  <a:srgbClr val="0000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(</a:t>
            </a:r>
            <a:r>
              <a:rPr lang="en-US" sz="1400" dirty="0" err="1">
                <a:latin typeface="Consolas" panose="020B0609020204030204" pitchFamily="49" charset="0"/>
                <a:cs typeface="Consolas" panose="020B0609020204030204" pitchFamily="49" charset="0"/>
              </a:rPr>
              <a:t>clk</a:t>
            </a:r>
            <a:r>
              <a:rPr lang="en-US" sz="1400" dirty="0">
                <a:solidFill>
                  <a:srgbClr val="0000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,</a:t>
            </a:r>
            <a:r>
              <a:rPr lang="en-US" sz="1400" dirty="0">
                <a:latin typeface="Consolas" panose="020B0609020204030204" pitchFamily="49" charset="0"/>
                <a:cs typeface="Consolas" panose="020B0609020204030204" pitchFamily="49" charset="0"/>
              </a:rPr>
              <a:t> next</a:t>
            </a:r>
            <a:r>
              <a:rPr lang="en-US" sz="1400" dirty="0">
                <a:solidFill>
                  <a:srgbClr val="0000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,</a:t>
            </a:r>
            <a:r>
              <a:rPr lang="en-US" sz="1400" dirty="0">
                <a:latin typeface="Consolas" panose="020B0609020204030204" pitchFamily="49" charset="0"/>
                <a:cs typeface="Consolas" panose="020B0609020204030204" pitchFamily="49" charset="0"/>
              </a:rPr>
              <a:t> out</a:t>
            </a:r>
            <a:r>
              <a:rPr lang="en-US" sz="1400" dirty="0">
                <a:solidFill>
                  <a:srgbClr val="0000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) ;</a:t>
            </a:r>
          </a:p>
          <a:p>
            <a:pPr algn="l" eaLnBrk="1" hangingPunct="1">
              <a:spcBef>
                <a:spcPct val="0"/>
              </a:spcBef>
            </a:pPr>
            <a:endParaRPr lang="en-US" sz="1400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algn="l" eaLnBrk="1" hangingPunct="1">
              <a:spcBef>
                <a:spcPct val="0"/>
              </a:spcBef>
            </a:pPr>
            <a:r>
              <a:rPr lang="en-US" sz="1400" dirty="0">
                <a:latin typeface="Consolas" panose="020B0609020204030204" pitchFamily="49" charset="0"/>
                <a:cs typeface="Consolas" panose="020B0609020204030204" pitchFamily="49" charset="0"/>
              </a:rPr>
              <a:t>  </a:t>
            </a:r>
            <a:r>
              <a:rPr lang="en-US" sz="1400" b="1" dirty="0">
                <a:solidFill>
                  <a:srgbClr val="C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always</a:t>
            </a:r>
            <a:r>
              <a:rPr lang="en-US" sz="1400" dirty="0">
                <a:solidFill>
                  <a:srgbClr val="C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1400" dirty="0">
                <a:solidFill>
                  <a:srgbClr val="0000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@(*)</a:t>
            </a:r>
            <a:endParaRPr lang="en-US" sz="1400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algn="l" eaLnBrk="1" hangingPunct="1">
              <a:spcBef>
                <a:spcPct val="0"/>
              </a:spcBef>
            </a:pPr>
            <a:r>
              <a:rPr lang="en-US" sz="1400" dirty="0">
                <a:latin typeface="Consolas" panose="020B0609020204030204" pitchFamily="49" charset="0"/>
                <a:cs typeface="Consolas" panose="020B0609020204030204" pitchFamily="49" charset="0"/>
              </a:rPr>
              <a:t>    </a:t>
            </a:r>
            <a:r>
              <a:rPr lang="en-US" sz="1400" b="1" dirty="0" err="1">
                <a:solidFill>
                  <a:srgbClr val="C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casex</a:t>
            </a:r>
            <a:r>
              <a:rPr lang="en-US" sz="1400" dirty="0">
                <a:solidFill>
                  <a:srgbClr val="0000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({</a:t>
            </a:r>
            <a:r>
              <a:rPr lang="en-US" sz="1400" dirty="0" err="1">
                <a:latin typeface="Consolas" panose="020B0609020204030204" pitchFamily="49" charset="0"/>
                <a:cs typeface="Consolas" panose="020B0609020204030204" pitchFamily="49" charset="0"/>
              </a:rPr>
              <a:t>rst,out</a:t>
            </a:r>
            <a:r>
              <a:rPr lang="en-US" sz="1400" dirty="0">
                <a:solidFill>
                  <a:srgbClr val="0000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})</a:t>
            </a:r>
          </a:p>
          <a:p>
            <a:pPr algn="l" eaLnBrk="1" hangingPunct="1">
              <a:spcBef>
                <a:spcPct val="0"/>
              </a:spcBef>
            </a:pPr>
            <a:r>
              <a:rPr lang="en-US" sz="1400" dirty="0">
                <a:latin typeface="Consolas" panose="020B0609020204030204" pitchFamily="49" charset="0"/>
                <a:cs typeface="Consolas" panose="020B0609020204030204" pitchFamily="49" charset="0"/>
              </a:rPr>
              <a:t>      {</a:t>
            </a:r>
            <a:r>
              <a:rPr lang="en-US" sz="1400" dirty="0">
                <a:solidFill>
                  <a:srgbClr val="7030A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1'b1, 5’bxxxxx}</a:t>
            </a:r>
            <a:r>
              <a:rPr lang="en-US" sz="1400" dirty="0">
                <a:solidFill>
                  <a:srgbClr val="0000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:</a:t>
            </a:r>
            <a:r>
              <a:rPr lang="en-US" sz="1400" dirty="0">
                <a:latin typeface="Consolas" panose="020B0609020204030204" pitchFamily="49" charset="0"/>
                <a:cs typeface="Consolas" panose="020B0609020204030204" pitchFamily="49" charset="0"/>
              </a:rPr>
              <a:t> next </a:t>
            </a:r>
            <a:r>
              <a:rPr lang="en-US" sz="1400" dirty="0">
                <a:solidFill>
                  <a:srgbClr val="0000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=</a:t>
            </a:r>
            <a:r>
              <a:rPr lang="en-US" sz="1400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1400" dirty="0">
                <a:solidFill>
                  <a:srgbClr val="7030A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0</a:t>
            </a:r>
            <a:r>
              <a:rPr lang="en-US" sz="1400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1400" dirty="0">
                <a:solidFill>
                  <a:srgbClr val="0000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;</a:t>
            </a:r>
          </a:p>
          <a:p>
            <a:pPr>
              <a:spcBef>
                <a:spcPct val="0"/>
              </a:spcBef>
            </a:pPr>
            <a:r>
              <a:rPr lang="en-US" sz="1400" dirty="0">
                <a:latin typeface="Consolas" panose="020B0609020204030204" pitchFamily="49" charset="0"/>
                <a:cs typeface="Consolas" panose="020B0609020204030204" pitchFamily="49" charset="0"/>
              </a:rPr>
              <a:t>      </a:t>
            </a:r>
            <a:r>
              <a:rPr lang="en-US" sz="1400" dirty="0">
                <a:solidFill>
                  <a:srgbClr val="7030A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6'd0</a:t>
            </a:r>
            <a:r>
              <a:rPr lang="en-US" sz="1400" dirty="0">
                <a:solidFill>
                  <a:srgbClr val="0000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:</a:t>
            </a:r>
            <a:r>
              <a:rPr lang="en-US" sz="1400" dirty="0">
                <a:latin typeface="Consolas" panose="020B0609020204030204" pitchFamily="49" charset="0"/>
                <a:cs typeface="Consolas" panose="020B0609020204030204" pitchFamily="49" charset="0"/>
              </a:rPr>
              <a:t> next </a:t>
            </a:r>
            <a:r>
              <a:rPr lang="en-US" sz="1400" dirty="0">
                <a:solidFill>
                  <a:srgbClr val="0000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=</a:t>
            </a:r>
            <a:r>
              <a:rPr lang="en-US" sz="1400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1400" dirty="0">
                <a:solidFill>
                  <a:srgbClr val="7030A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1</a:t>
            </a:r>
            <a:r>
              <a:rPr lang="en-US" sz="1400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1400" dirty="0">
                <a:solidFill>
                  <a:srgbClr val="0000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; </a:t>
            </a:r>
            <a:r>
              <a:rPr lang="en-US" sz="1400" dirty="0">
                <a:solidFill>
                  <a:srgbClr val="008000"/>
                </a:solidFill>
                <a:latin typeface="Consolas" charset="0"/>
                <a:ea typeface="Consolas" charset="0"/>
                <a:cs typeface="Consolas" charset="0"/>
              </a:rPr>
              <a:t>// 6’d0 == {1’b0, 5’b00000}</a:t>
            </a:r>
            <a:endParaRPr lang="en-US" sz="1400" dirty="0">
              <a:solidFill>
                <a:srgbClr val="0000FF"/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algn="l" eaLnBrk="1" hangingPunct="1">
              <a:spcBef>
                <a:spcPct val="0"/>
              </a:spcBef>
            </a:pPr>
            <a:r>
              <a:rPr lang="en-US" sz="1400" dirty="0">
                <a:latin typeface="Consolas" panose="020B0609020204030204" pitchFamily="49" charset="0"/>
                <a:cs typeface="Consolas" panose="020B0609020204030204" pitchFamily="49" charset="0"/>
              </a:rPr>
              <a:t>      </a:t>
            </a:r>
            <a:r>
              <a:rPr lang="en-US" sz="1400" dirty="0">
                <a:solidFill>
                  <a:srgbClr val="7030A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6'd1</a:t>
            </a:r>
            <a:r>
              <a:rPr lang="en-US" sz="1400" dirty="0">
                <a:latin typeface="Consolas" panose="020B0609020204030204" pitchFamily="49" charset="0"/>
                <a:cs typeface="Consolas" panose="020B0609020204030204" pitchFamily="49" charset="0"/>
              </a:rPr>
              <a:t>: next </a:t>
            </a:r>
            <a:r>
              <a:rPr lang="en-US" sz="1400" dirty="0">
                <a:solidFill>
                  <a:srgbClr val="0000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=</a:t>
            </a:r>
            <a:r>
              <a:rPr lang="en-US" sz="1400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1400" dirty="0">
                <a:solidFill>
                  <a:srgbClr val="7030A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2</a:t>
            </a:r>
            <a:r>
              <a:rPr lang="en-US" sz="1400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1400" dirty="0">
                <a:solidFill>
                  <a:srgbClr val="0000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;</a:t>
            </a:r>
          </a:p>
          <a:p>
            <a:pPr algn="l" eaLnBrk="1" hangingPunct="1">
              <a:spcBef>
                <a:spcPct val="0"/>
              </a:spcBef>
            </a:pPr>
            <a:r>
              <a:rPr lang="en-US" sz="1400" dirty="0">
                <a:latin typeface="Consolas" panose="020B0609020204030204" pitchFamily="49" charset="0"/>
                <a:cs typeface="Consolas" panose="020B0609020204030204" pitchFamily="49" charset="0"/>
              </a:rPr>
              <a:t>      </a:t>
            </a:r>
            <a:r>
              <a:rPr lang="en-US" sz="1400" dirty="0">
                <a:solidFill>
                  <a:srgbClr val="7030A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6'd2</a:t>
            </a:r>
            <a:r>
              <a:rPr lang="en-US" sz="1400" dirty="0">
                <a:latin typeface="Consolas" panose="020B0609020204030204" pitchFamily="49" charset="0"/>
                <a:cs typeface="Consolas" panose="020B0609020204030204" pitchFamily="49" charset="0"/>
              </a:rPr>
              <a:t>: next </a:t>
            </a:r>
            <a:r>
              <a:rPr lang="en-US" sz="1400" dirty="0">
                <a:solidFill>
                  <a:srgbClr val="0000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=</a:t>
            </a:r>
            <a:r>
              <a:rPr lang="en-US" sz="1400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1400" dirty="0">
                <a:solidFill>
                  <a:srgbClr val="7030A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3</a:t>
            </a:r>
            <a:r>
              <a:rPr lang="en-US" sz="1400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1400" dirty="0">
                <a:solidFill>
                  <a:srgbClr val="0000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;</a:t>
            </a:r>
          </a:p>
          <a:p>
            <a:pPr algn="l" eaLnBrk="1" hangingPunct="1">
              <a:spcBef>
                <a:spcPct val="0"/>
              </a:spcBef>
            </a:pPr>
            <a:r>
              <a:rPr lang="en-US" sz="1400" dirty="0">
                <a:latin typeface="Consolas" panose="020B0609020204030204" pitchFamily="49" charset="0"/>
                <a:cs typeface="Consolas" panose="020B0609020204030204" pitchFamily="49" charset="0"/>
              </a:rPr>
              <a:t>      </a:t>
            </a:r>
            <a:r>
              <a:rPr lang="en-US" sz="1400" dirty="0">
                <a:solidFill>
                  <a:srgbClr val="7030A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6'd3</a:t>
            </a:r>
            <a:r>
              <a:rPr lang="en-US" sz="1400" dirty="0">
                <a:latin typeface="Consolas" panose="020B0609020204030204" pitchFamily="49" charset="0"/>
                <a:cs typeface="Consolas" panose="020B0609020204030204" pitchFamily="49" charset="0"/>
              </a:rPr>
              <a:t>: next </a:t>
            </a:r>
            <a:r>
              <a:rPr lang="en-US" sz="1400" dirty="0">
                <a:solidFill>
                  <a:srgbClr val="0000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=</a:t>
            </a:r>
            <a:r>
              <a:rPr lang="en-US" sz="1400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1400" dirty="0">
                <a:solidFill>
                  <a:srgbClr val="7030A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4</a:t>
            </a:r>
            <a:r>
              <a:rPr lang="en-US" sz="1400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1400" dirty="0">
                <a:solidFill>
                  <a:srgbClr val="0000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;</a:t>
            </a:r>
          </a:p>
          <a:p>
            <a:pPr algn="l" eaLnBrk="1" hangingPunct="1">
              <a:spcBef>
                <a:spcPct val="0"/>
              </a:spcBef>
            </a:pPr>
            <a:r>
              <a:rPr lang="en-US" sz="1400" dirty="0">
                <a:latin typeface="Consolas" panose="020B0609020204030204" pitchFamily="49" charset="0"/>
                <a:cs typeface="Consolas" panose="020B0609020204030204" pitchFamily="49" charset="0"/>
              </a:rPr>
              <a:t>      </a:t>
            </a:r>
            <a:r>
              <a:rPr lang="en-US" sz="1400" dirty="0">
                <a:solidFill>
                  <a:srgbClr val="7030A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6'd4</a:t>
            </a:r>
            <a:r>
              <a:rPr lang="en-US" sz="1400" dirty="0">
                <a:latin typeface="Consolas" panose="020B0609020204030204" pitchFamily="49" charset="0"/>
                <a:cs typeface="Consolas" panose="020B0609020204030204" pitchFamily="49" charset="0"/>
              </a:rPr>
              <a:t>: next </a:t>
            </a:r>
            <a:r>
              <a:rPr lang="en-US" sz="1400" dirty="0">
                <a:solidFill>
                  <a:srgbClr val="0000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=</a:t>
            </a:r>
            <a:r>
              <a:rPr lang="en-US" sz="1400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1400" dirty="0">
                <a:solidFill>
                  <a:srgbClr val="7030A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5</a:t>
            </a:r>
            <a:r>
              <a:rPr lang="en-US" sz="1400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1400" dirty="0">
                <a:solidFill>
                  <a:srgbClr val="0000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;</a:t>
            </a:r>
          </a:p>
          <a:p>
            <a:pPr algn="l" eaLnBrk="1" hangingPunct="1">
              <a:spcBef>
                <a:spcPct val="0"/>
              </a:spcBef>
            </a:pPr>
            <a:r>
              <a:rPr lang="en-US" sz="1400" dirty="0">
                <a:latin typeface="Consolas" panose="020B0609020204030204" pitchFamily="49" charset="0"/>
                <a:cs typeface="Consolas" panose="020B0609020204030204" pitchFamily="49" charset="0"/>
              </a:rPr>
              <a:t>…</a:t>
            </a:r>
          </a:p>
          <a:p>
            <a:pPr algn="l" eaLnBrk="1" hangingPunct="1">
              <a:spcBef>
                <a:spcPct val="0"/>
              </a:spcBef>
            </a:pPr>
            <a:r>
              <a:rPr lang="en-US" sz="1400" dirty="0">
                <a:latin typeface="Consolas" panose="020B0609020204030204" pitchFamily="49" charset="0"/>
                <a:cs typeface="Consolas" panose="020B0609020204030204" pitchFamily="49" charset="0"/>
              </a:rPr>
              <a:t>      </a:t>
            </a:r>
            <a:r>
              <a:rPr lang="en-US" sz="1400" dirty="0">
                <a:solidFill>
                  <a:srgbClr val="7030A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6'd30</a:t>
            </a:r>
            <a:r>
              <a:rPr lang="en-US" sz="1400" dirty="0">
                <a:latin typeface="Consolas" panose="020B0609020204030204" pitchFamily="49" charset="0"/>
                <a:cs typeface="Consolas" panose="020B0609020204030204" pitchFamily="49" charset="0"/>
              </a:rPr>
              <a:t>: next </a:t>
            </a:r>
            <a:r>
              <a:rPr lang="en-US" sz="1400" dirty="0">
                <a:solidFill>
                  <a:srgbClr val="0000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=</a:t>
            </a:r>
            <a:r>
              <a:rPr lang="en-US" sz="1400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1400" dirty="0">
                <a:solidFill>
                  <a:srgbClr val="7030A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31</a:t>
            </a:r>
            <a:r>
              <a:rPr lang="en-US" sz="1400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1400" dirty="0">
                <a:solidFill>
                  <a:srgbClr val="0000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;</a:t>
            </a:r>
          </a:p>
          <a:p>
            <a:pPr algn="l" eaLnBrk="1" hangingPunct="1">
              <a:spcBef>
                <a:spcPct val="0"/>
              </a:spcBef>
            </a:pPr>
            <a:r>
              <a:rPr lang="en-US" sz="1400" dirty="0">
                <a:latin typeface="Consolas" panose="020B0609020204030204" pitchFamily="49" charset="0"/>
                <a:cs typeface="Consolas" panose="020B0609020204030204" pitchFamily="49" charset="0"/>
              </a:rPr>
              <a:t>      </a:t>
            </a:r>
            <a:r>
              <a:rPr lang="en-US" sz="1400" dirty="0">
                <a:solidFill>
                  <a:srgbClr val="7030A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6'd31</a:t>
            </a:r>
            <a:r>
              <a:rPr lang="en-US" sz="1400" dirty="0">
                <a:latin typeface="Consolas" panose="020B0609020204030204" pitchFamily="49" charset="0"/>
                <a:cs typeface="Consolas" panose="020B0609020204030204" pitchFamily="49" charset="0"/>
              </a:rPr>
              <a:t>: next </a:t>
            </a:r>
            <a:r>
              <a:rPr lang="en-US" sz="1400" dirty="0">
                <a:solidFill>
                  <a:srgbClr val="0000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=</a:t>
            </a:r>
            <a:r>
              <a:rPr lang="en-US" sz="1400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1400" dirty="0">
                <a:solidFill>
                  <a:srgbClr val="7030A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0</a:t>
            </a:r>
            <a:r>
              <a:rPr lang="en-US" sz="1400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1400" dirty="0">
                <a:solidFill>
                  <a:srgbClr val="0000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;</a:t>
            </a:r>
          </a:p>
          <a:p>
            <a:pPr>
              <a:spcBef>
                <a:spcPct val="0"/>
              </a:spcBef>
            </a:pPr>
            <a:r>
              <a:rPr lang="en-US" sz="1400" dirty="0">
                <a:latin typeface="Consolas" panose="020B0609020204030204" pitchFamily="49" charset="0"/>
                <a:cs typeface="Consolas" panose="020B0609020204030204" pitchFamily="49" charset="0"/>
              </a:rPr>
              <a:t>      </a:t>
            </a:r>
            <a:r>
              <a:rPr lang="en-US" sz="1400" b="1" dirty="0">
                <a:solidFill>
                  <a:srgbClr val="C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default</a:t>
            </a:r>
            <a:r>
              <a:rPr lang="en-US" sz="1400" dirty="0">
                <a:solidFill>
                  <a:srgbClr val="0000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:</a:t>
            </a:r>
            <a:r>
              <a:rPr lang="en-US" sz="1400" dirty="0">
                <a:latin typeface="Consolas" panose="020B0609020204030204" pitchFamily="49" charset="0"/>
                <a:cs typeface="Consolas" panose="020B0609020204030204" pitchFamily="49" charset="0"/>
              </a:rPr>
              <a:t> next </a:t>
            </a:r>
            <a:r>
              <a:rPr lang="en-US" sz="1400" dirty="0">
                <a:solidFill>
                  <a:srgbClr val="0000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= </a:t>
            </a:r>
            <a:r>
              <a:rPr lang="en-US" sz="1400" dirty="0">
                <a:solidFill>
                  <a:srgbClr val="760057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5'bxxxxx </a:t>
            </a:r>
            <a:r>
              <a:rPr lang="en-US" sz="1400" dirty="0">
                <a:solidFill>
                  <a:srgbClr val="0000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;</a:t>
            </a:r>
          </a:p>
          <a:p>
            <a:pPr algn="l" eaLnBrk="1" hangingPunct="1">
              <a:spcBef>
                <a:spcPct val="0"/>
              </a:spcBef>
            </a:pPr>
            <a:r>
              <a:rPr lang="en-US" sz="1400" dirty="0">
                <a:latin typeface="Consolas" panose="020B0609020204030204" pitchFamily="49" charset="0"/>
                <a:cs typeface="Consolas" panose="020B0609020204030204" pitchFamily="49" charset="0"/>
              </a:rPr>
              <a:t>    </a:t>
            </a:r>
            <a:r>
              <a:rPr lang="en-US" sz="1400" b="1" dirty="0" err="1">
                <a:solidFill>
                  <a:srgbClr val="C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endcase</a:t>
            </a:r>
            <a:endParaRPr lang="en-US" sz="1400" b="1" dirty="0">
              <a:solidFill>
                <a:srgbClr val="C00000"/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algn="l" eaLnBrk="1" hangingPunct="1">
              <a:spcBef>
                <a:spcPct val="0"/>
              </a:spcBef>
            </a:pPr>
            <a:r>
              <a:rPr lang="en-US" sz="1400" b="1" dirty="0" err="1">
                <a:solidFill>
                  <a:srgbClr val="C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endmodule</a:t>
            </a:r>
            <a:endParaRPr lang="en-US" sz="1400" b="1" dirty="0">
              <a:solidFill>
                <a:srgbClr val="C00000"/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graphicFrame>
        <p:nvGraphicFramePr>
          <p:cNvPr id="7170" name="Object 2"/>
          <p:cNvGraphicFramePr>
            <a:graphicFrameLocks noGrp="1" noChangeAspect="1"/>
          </p:cNvGraphicFramePr>
          <p:nvPr>
            <p:ph sz="half" idx="4294967295"/>
            <p:extLst>
              <p:ext uri="{D42A27DB-BD31-4B8C-83A1-F6EECF244321}">
                <p14:modId xmlns:p14="http://schemas.microsoft.com/office/powerpoint/2010/main" val="645005512"/>
              </p:ext>
            </p:extLst>
          </p:nvPr>
        </p:nvGraphicFramePr>
        <p:xfrm>
          <a:off x="457200" y="0"/>
          <a:ext cx="7869238" cy="15446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Visio" r:id="rId3" imgW="3073400" imgH="609600" progId="Visio.Drawing.6">
                  <p:embed/>
                </p:oleObj>
              </mc:Choice>
              <mc:Fallback>
                <p:oleObj name="Visio" r:id="rId3" imgW="3073400" imgH="609600" progId="Visio.Drawing.6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" y="0"/>
                        <a:ext cx="7869238" cy="15446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38309" name="Group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82272635"/>
              </p:ext>
            </p:extLst>
          </p:nvPr>
        </p:nvGraphicFramePr>
        <p:xfrm>
          <a:off x="512348" y="1905000"/>
          <a:ext cx="2230851" cy="2573679"/>
        </p:xfrm>
        <a:graphic>
          <a:graphicData uri="http://schemas.openxmlformats.org/drawingml/2006/table">
            <a:tbl>
              <a:tblPr/>
              <a:tblGrid>
                <a:gridCol w="74361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4361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4361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38864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State</a:t>
                      </a:r>
                    </a:p>
                  </a:txBody>
                  <a:tcPr marL="0" marR="0" marT="0" marB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Next State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38864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ＭＳ Ｐゴシック" pitchFamily="34" charset="-128"/>
                      </a:endParaRPr>
                    </a:p>
                  </a:txBody>
                  <a:tcPr marL="0" marR="0" marT="0" marB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~rst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rst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40141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0</a:t>
                      </a:r>
                    </a:p>
                  </a:txBody>
                  <a:tcPr marL="0" marR="0" marT="0" marB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1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0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38864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1</a:t>
                      </a:r>
                    </a:p>
                  </a:txBody>
                  <a:tcPr marL="0" marR="0" marT="0" marB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2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0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38864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2</a:t>
                      </a:r>
                    </a:p>
                  </a:txBody>
                  <a:tcPr marL="0" marR="0" marT="0" marB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3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0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907427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.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.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.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endParaRPr kumimoji="0" lang="en-US" sz="16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ＭＳ Ｐゴシック" pitchFamily="34" charset="-128"/>
                      </a:endParaRPr>
                    </a:p>
                  </a:txBody>
                  <a:tcPr marL="0" marR="0" marT="0" marB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ＭＳ Ｐゴシック" pitchFamily="34" charset="-128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ＭＳ Ｐゴシック" pitchFamily="34" charset="-128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38864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30</a:t>
                      </a:r>
                    </a:p>
                  </a:txBody>
                  <a:tcPr marL="0" marR="0" marT="0" marB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31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0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21262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31</a:t>
                      </a:r>
                    </a:p>
                  </a:txBody>
                  <a:tcPr marL="0" marR="0" marT="0" marB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0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0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7391400" y="6488668"/>
            <a:ext cx="17445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solidFill>
                  <a:schemeClr val="tx1">
                    <a:lumMod val="50000"/>
                    <a:lumOff val="50000"/>
                  </a:schemeClr>
                </a:solidFill>
              </a:rPr>
              <a:t>Text: Dally §16.1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DF74FBF-BAC3-B144-99B7-063201160F3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8673" y="5032808"/>
            <a:ext cx="3727527" cy="17181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69312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ea typeface="ＭＳ Ｐゴシック" pitchFamily="34" charset="-128"/>
              </a:rPr>
              <a:t>Make Table Symbolic</a:t>
            </a:r>
          </a:p>
        </p:txBody>
      </p:sp>
      <p:graphicFrame>
        <p:nvGraphicFramePr>
          <p:cNvPr id="777261" name="Group 45"/>
          <p:cNvGraphicFramePr>
            <a:graphicFrameLocks noGrp="1"/>
          </p:cNvGraphicFramePr>
          <p:nvPr/>
        </p:nvGraphicFramePr>
        <p:xfrm>
          <a:off x="457200" y="1974850"/>
          <a:ext cx="2819400" cy="3226660"/>
        </p:xfrm>
        <a:graphic>
          <a:graphicData uri="http://schemas.openxmlformats.org/drawingml/2006/table">
            <a:tbl>
              <a:tblPr/>
              <a:tblGrid>
                <a:gridCol w="939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39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398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96804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State</a:t>
                      </a:r>
                    </a:p>
                  </a:txBody>
                  <a:tcPr marL="0" marR="0" marT="0" marB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Next State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96804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ＭＳ Ｐゴシック" pitchFamily="34" charset="-128"/>
                      </a:endParaRPr>
                    </a:p>
                  </a:txBody>
                  <a:tcPr marL="0" marR="0" marT="0" marB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~rst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rst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98391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0</a:t>
                      </a:r>
                    </a:p>
                  </a:txBody>
                  <a:tcPr marL="0" marR="0" marT="0" marB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1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0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96804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1</a:t>
                      </a:r>
                    </a:p>
                  </a:txBody>
                  <a:tcPr marL="0" marR="0" marT="0" marB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2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0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96804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2</a:t>
                      </a:r>
                    </a:p>
                  </a:txBody>
                  <a:tcPr marL="0" marR="0" marT="0" marB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3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0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127536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.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.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.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ＭＳ Ｐゴシック" pitchFamily="34" charset="-128"/>
                      </a:endParaRPr>
                    </a:p>
                  </a:txBody>
                  <a:tcPr marL="0" marR="0" marT="0" marB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ＭＳ Ｐゴシック" pitchFamily="34" charset="-128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ＭＳ Ｐゴシック" pitchFamily="34" charset="-128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96804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30</a:t>
                      </a:r>
                    </a:p>
                  </a:txBody>
                  <a:tcPr marL="0" marR="0" marT="0" marB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31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0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96804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31</a:t>
                      </a:r>
                    </a:p>
                  </a:txBody>
                  <a:tcPr marL="0" marR="0" marT="0" marB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0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0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graphicFrame>
        <p:nvGraphicFramePr>
          <p:cNvPr id="777339" name="Group 123"/>
          <p:cNvGraphicFramePr>
            <a:graphicFrameLocks noGrp="1"/>
          </p:cNvGraphicFramePr>
          <p:nvPr/>
        </p:nvGraphicFramePr>
        <p:xfrm>
          <a:off x="4400550" y="1974850"/>
          <a:ext cx="2819400" cy="892176"/>
        </p:xfrm>
        <a:graphic>
          <a:graphicData uri="http://schemas.openxmlformats.org/drawingml/2006/table">
            <a:tbl>
              <a:tblPr/>
              <a:tblGrid>
                <a:gridCol w="939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39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398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96863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State</a:t>
                      </a:r>
                    </a:p>
                  </a:txBody>
                  <a:tcPr marL="0" marR="0" marT="0" marB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Next State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96863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marT="0" marB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~rst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rst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9845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</a:t>
                      </a:r>
                    </a:p>
                  </a:txBody>
                  <a:tcPr marL="0" marR="0" marT="0" marB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a+1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7391400" y="6488668"/>
            <a:ext cx="17445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solidFill>
                  <a:schemeClr val="tx1">
                    <a:lumMod val="50000"/>
                    <a:lumOff val="50000"/>
                  </a:schemeClr>
                </a:solidFill>
              </a:rPr>
              <a:t>Text: Dally §16.1</a:t>
            </a:r>
          </a:p>
        </p:txBody>
      </p:sp>
    </p:spTree>
    <p:extLst>
      <p:ext uri="{BB962C8B-B14F-4D97-AF65-F5344CB8AC3E}">
        <p14:creationId xmlns:p14="http://schemas.microsoft.com/office/powerpoint/2010/main" val="38811050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7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>
                <a:ea typeface="ＭＳ Ｐゴシック" pitchFamily="34" charset="-128"/>
              </a:rPr>
              <a:t>Alternate description (symbolic table)</a:t>
            </a:r>
          </a:p>
        </p:txBody>
      </p:sp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4572000" y="1027113"/>
            <a:ext cx="4572000" cy="3323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l" eaLnBrk="1" hangingPunct="1">
              <a:spcBef>
                <a:spcPct val="0"/>
              </a:spcBef>
            </a:pPr>
            <a:r>
              <a:rPr lang="en-US" sz="1400" b="1" dirty="0">
                <a:solidFill>
                  <a:srgbClr val="C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module</a:t>
            </a:r>
            <a:r>
              <a:rPr lang="en-US" sz="1400" dirty="0">
                <a:solidFill>
                  <a:srgbClr val="C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1400" dirty="0">
                <a:latin typeface="Consolas" panose="020B0609020204030204" pitchFamily="49" charset="0"/>
                <a:cs typeface="Consolas" panose="020B0609020204030204" pitchFamily="49" charset="0"/>
              </a:rPr>
              <a:t>Counter1</a:t>
            </a:r>
            <a:r>
              <a:rPr lang="en-US" sz="1400" dirty="0">
                <a:solidFill>
                  <a:srgbClr val="0000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(</a:t>
            </a:r>
            <a:r>
              <a:rPr lang="en-US" sz="1400" dirty="0" err="1">
                <a:latin typeface="Consolas" panose="020B0609020204030204" pitchFamily="49" charset="0"/>
                <a:cs typeface="Consolas" panose="020B0609020204030204" pitchFamily="49" charset="0"/>
              </a:rPr>
              <a:t>clk</a:t>
            </a:r>
            <a:r>
              <a:rPr lang="en-US" sz="1400" dirty="0" err="1">
                <a:solidFill>
                  <a:srgbClr val="0000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,</a:t>
            </a:r>
            <a:r>
              <a:rPr lang="en-US" sz="1400" dirty="0" err="1">
                <a:latin typeface="Consolas" panose="020B0609020204030204" pitchFamily="49" charset="0"/>
                <a:cs typeface="Consolas" panose="020B0609020204030204" pitchFamily="49" charset="0"/>
              </a:rPr>
              <a:t>rst</a:t>
            </a:r>
            <a:r>
              <a:rPr lang="en-US" sz="1400" dirty="0" err="1">
                <a:solidFill>
                  <a:srgbClr val="0000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,</a:t>
            </a:r>
            <a:r>
              <a:rPr lang="en-US" sz="1400" dirty="0" err="1">
                <a:latin typeface="Consolas" panose="020B0609020204030204" pitchFamily="49" charset="0"/>
                <a:cs typeface="Consolas" panose="020B0609020204030204" pitchFamily="49" charset="0"/>
              </a:rPr>
              <a:t>out</a:t>
            </a:r>
            <a:r>
              <a:rPr lang="en-US" sz="1400" dirty="0">
                <a:solidFill>
                  <a:srgbClr val="0000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) ;</a:t>
            </a:r>
          </a:p>
          <a:p>
            <a:pPr algn="l" eaLnBrk="1" hangingPunct="1">
              <a:spcBef>
                <a:spcPct val="0"/>
              </a:spcBef>
            </a:pPr>
            <a:r>
              <a:rPr lang="en-US" sz="1400" dirty="0">
                <a:latin typeface="Consolas" panose="020B0609020204030204" pitchFamily="49" charset="0"/>
                <a:cs typeface="Consolas" panose="020B0609020204030204" pitchFamily="49" charset="0"/>
              </a:rPr>
              <a:t>  </a:t>
            </a:r>
            <a:r>
              <a:rPr lang="en-US" sz="1400" b="1" dirty="0">
                <a:solidFill>
                  <a:srgbClr val="C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input</a:t>
            </a:r>
            <a:r>
              <a:rPr lang="en-US" sz="1400" dirty="0">
                <a:solidFill>
                  <a:srgbClr val="C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1400" dirty="0" err="1">
                <a:latin typeface="Consolas" panose="020B0609020204030204" pitchFamily="49" charset="0"/>
                <a:cs typeface="Consolas" panose="020B0609020204030204" pitchFamily="49" charset="0"/>
              </a:rPr>
              <a:t>rst</a:t>
            </a:r>
            <a:r>
              <a:rPr lang="en-US" sz="1400" dirty="0">
                <a:solidFill>
                  <a:srgbClr val="0000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,</a:t>
            </a:r>
            <a:r>
              <a:rPr lang="en-US" sz="1400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1400" dirty="0" err="1">
                <a:latin typeface="Consolas" panose="020B0609020204030204" pitchFamily="49" charset="0"/>
                <a:cs typeface="Consolas" panose="020B0609020204030204" pitchFamily="49" charset="0"/>
              </a:rPr>
              <a:t>clk</a:t>
            </a:r>
            <a:r>
              <a:rPr lang="en-US" sz="1400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1400" dirty="0">
                <a:solidFill>
                  <a:srgbClr val="0000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;</a:t>
            </a:r>
            <a:r>
              <a:rPr lang="en-US" sz="1400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1400" i="1" dirty="0">
                <a:solidFill>
                  <a:srgbClr val="008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// reset and clock</a:t>
            </a:r>
          </a:p>
          <a:p>
            <a:pPr algn="l" eaLnBrk="1" hangingPunct="1">
              <a:spcBef>
                <a:spcPct val="0"/>
              </a:spcBef>
            </a:pPr>
            <a:r>
              <a:rPr lang="en-US" sz="1400" dirty="0">
                <a:latin typeface="Consolas" panose="020B0609020204030204" pitchFamily="49" charset="0"/>
                <a:cs typeface="Consolas" panose="020B0609020204030204" pitchFamily="49" charset="0"/>
              </a:rPr>
              <a:t>  </a:t>
            </a:r>
            <a:r>
              <a:rPr lang="en-US" sz="1400" b="1" dirty="0">
                <a:solidFill>
                  <a:srgbClr val="C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output</a:t>
            </a:r>
            <a:r>
              <a:rPr lang="en-US" sz="1400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1400" dirty="0">
                <a:solidFill>
                  <a:srgbClr val="0000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[</a:t>
            </a:r>
            <a:r>
              <a:rPr lang="en-US" sz="1400" dirty="0">
                <a:latin typeface="Consolas" panose="020B0609020204030204" pitchFamily="49" charset="0"/>
                <a:cs typeface="Consolas" panose="020B0609020204030204" pitchFamily="49" charset="0"/>
              </a:rPr>
              <a:t>4</a:t>
            </a:r>
            <a:r>
              <a:rPr lang="en-US" sz="1400" dirty="0">
                <a:solidFill>
                  <a:srgbClr val="0000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:</a:t>
            </a:r>
            <a:r>
              <a:rPr lang="en-US" sz="1400" dirty="0">
                <a:latin typeface="Consolas" panose="020B0609020204030204" pitchFamily="49" charset="0"/>
                <a:cs typeface="Consolas" panose="020B0609020204030204" pitchFamily="49" charset="0"/>
              </a:rPr>
              <a:t>0</a:t>
            </a:r>
            <a:r>
              <a:rPr lang="en-US" sz="1400" dirty="0">
                <a:solidFill>
                  <a:srgbClr val="0000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]</a:t>
            </a:r>
            <a:r>
              <a:rPr lang="en-US" sz="1400" dirty="0">
                <a:latin typeface="Consolas" panose="020B0609020204030204" pitchFamily="49" charset="0"/>
                <a:cs typeface="Consolas" panose="020B0609020204030204" pitchFamily="49" charset="0"/>
              </a:rPr>
              <a:t> out</a:t>
            </a:r>
            <a:r>
              <a:rPr lang="en-US" sz="1400" dirty="0">
                <a:solidFill>
                  <a:srgbClr val="0000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;</a:t>
            </a:r>
          </a:p>
          <a:p>
            <a:pPr algn="l" eaLnBrk="1" hangingPunct="1">
              <a:spcBef>
                <a:spcPct val="0"/>
              </a:spcBef>
            </a:pPr>
            <a:r>
              <a:rPr lang="en-US" sz="1400" dirty="0">
                <a:latin typeface="Consolas" panose="020B0609020204030204" pitchFamily="49" charset="0"/>
                <a:cs typeface="Consolas" panose="020B0609020204030204" pitchFamily="49" charset="0"/>
              </a:rPr>
              <a:t>  </a:t>
            </a:r>
            <a:r>
              <a:rPr lang="en-US" sz="1400" b="1" dirty="0" err="1">
                <a:solidFill>
                  <a:srgbClr val="C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reg</a:t>
            </a:r>
            <a:r>
              <a:rPr lang="en-US" sz="1400" dirty="0">
                <a:latin typeface="Consolas" panose="020B0609020204030204" pitchFamily="49" charset="0"/>
                <a:cs typeface="Consolas" panose="020B0609020204030204" pitchFamily="49" charset="0"/>
              </a:rPr>
              <a:t>    </a:t>
            </a:r>
            <a:r>
              <a:rPr lang="en-US" sz="1400" dirty="0">
                <a:solidFill>
                  <a:srgbClr val="0000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[</a:t>
            </a:r>
            <a:r>
              <a:rPr lang="en-US" sz="1400" dirty="0">
                <a:latin typeface="Consolas" panose="020B0609020204030204" pitchFamily="49" charset="0"/>
                <a:cs typeface="Consolas" panose="020B0609020204030204" pitchFamily="49" charset="0"/>
              </a:rPr>
              <a:t>4</a:t>
            </a:r>
            <a:r>
              <a:rPr lang="en-US" sz="1400" dirty="0">
                <a:solidFill>
                  <a:srgbClr val="0000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:</a:t>
            </a:r>
            <a:r>
              <a:rPr lang="en-US" sz="1400" dirty="0">
                <a:latin typeface="Consolas" panose="020B0609020204030204" pitchFamily="49" charset="0"/>
                <a:cs typeface="Consolas" panose="020B0609020204030204" pitchFamily="49" charset="0"/>
              </a:rPr>
              <a:t>0</a:t>
            </a:r>
            <a:r>
              <a:rPr lang="en-US" sz="1400" dirty="0">
                <a:solidFill>
                  <a:srgbClr val="0000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]</a:t>
            </a:r>
            <a:r>
              <a:rPr lang="en-US" sz="1400" dirty="0">
                <a:latin typeface="Consolas" panose="020B0609020204030204" pitchFamily="49" charset="0"/>
                <a:cs typeface="Consolas" panose="020B0609020204030204" pitchFamily="49" charset="0"/>
              </a:rPr>
              <a:t> next </a:t>
            </a:r>
            <a:r>
              <a:rPr lang="en-US" sz="1400" dirty="0">
                <a:solidFill>
                  <a:srgbClr val="0000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;</a:t>
            </a:r>
          </a:p>
          <a:p>
            <a:pPr algn="l" eaLnBrk="1" hangingPunct="1">
              <a:spcBef>
                <a:spcPct val="0"/>
              </a:spcBef>
            </a:pPr>
            <a:endParaRPr lang="en-US" sz="1400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algn="l" eaLnBrk="1" hangingPunct="1">
              <a:spcBef>
                <a:spcPct val="0"/>
              </a:spcBef>
            </a:pPr>
            <a:r>
              <a:rPr lang="en-US" sz="1400" dirty="0">
                <a:latin typeface="Consolas" panose="020B0609020204030204" pitchFamily="49" charset="0"/>
                <a:cs typeface="Consolas" panose="020B0609020204030204" pitchFamily="49" charset="0"/>
              </a:rPr>
              <a:t>  </a:t>
            </a:r>
            <a:r>
              <a:rPr lang="en-US" sz="1400" dirty="0" err="1">
                <a:latin typeface="Consolas" panose="020B0609020204030204" pitchFamily="49" charset="0"/>
                <a:cs typeface="Consolas" panose="020B0609020204030204" pitchFamily="49" charset="0"/>
              </a:rPr>
              <a:t>vDFF</a:t>
            </a:r>
            <a:r>
              <a:rPr lang="en-US" sz="1400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1400" dirty="0">
                <a:solidFill>
                  <a:srgbClr val="0000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#(</a:t>
            </a:r>
            <a:r>
              <a:rPr lang="en-US" sz="1400" dirty="0">
                <a:latin typeface="Consolas" panose="020B0609020204030204" pitchFamily="49" charset="0"/>
                <a:cs typeface="Consolas" panose="020B0609020204030204" pitchFamily="49" charset="0"/>
              </a:rPr>
              <a:t>5</a:t>
            </a:r>
            <a:r>
              <a:rPr lang="en-US" sz="1400" dirty="0">
                <a:solidFill>
                  <a:srgbClr val="0000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)</a:t>
            </a:r>
            <a:r>
              <a:rPr lang="en-US" sz="1400" dirty="0">
                <a:latin typeface="Consolas" panose="020B0609020204030204" pitchFamily="49" charset="0"/>
                <a:cs typeface="Consolas" panose="020B0609020204030204" pitchFamily="49" charset="0"/>
              </a:rPr>
              <a:t> count</a:t>
            </a:r>
            <a:r>
              <a:rPr lang="en-US" sz="1400" dirty="0">
                <a:solidFill>
                  <a:srgbClr val="0000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(</a:t>
            </a:r>
            <a:r>
              <a:rPr lang="en-US" sz="1400" dirty="0" err="1">
                <a:latin typeface="Consolas" panose="020B0609020204030204" pitchFamily="49" charset="0"/>
                <a:cs typeface="Consolas" panose="020B0609020204030204" pitchFamily="49" charset="0"/>
              </a:rPr>
              <a:t>clk</a:t>
            </a:r>
            <a:r>
              <a:rPr lang="en-US" sz="1400" dirty="0">
                <a:solidFill>
                  <a:srgbClr val="0000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,</a:t>
            </a:r>
            <a:r>
              <a:rPr lang="en-US" sz="1400" dirty="0">
                <a:latin typeface="Consolas" panose="020B0609020204030204" pitchFamily="49" charset="0"/>
                <a:cs typeface="Consolas" panose="020B0609020204030204" pitchFamily="49" charset="0"/>
              </a:rPr>
              <a:t> next</a:t>
            </a:r>
            <a:r>
              <a:rPr lang="en-US" sz="1400" dirty="0">
                <a:solidFill>
                  <a:srgbClr val="0000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,</a:t>
            </a:r>
            <a:r>
              <a:rPr lang="en-US" sz="1400" dirty="0">
                <a:latin typeface="Consolas" panose="020B0609020204030204" pitchFamily="49" charset="0"/>
                <a:cs typeface="Consolas" panose="020B0609020204030204" pitchFamily="49" charset="0"/>
              </a:rPr>
              <a:t> out</a:t>
            </a:r>
            <a:r>
              <a:rPr lang="en-US" sz="1400" dirty="0">
                <a:solidFill>
                  <a:srgbClr val="0000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) ;</a:t>
            </a:r>
          </a:p>
          <a:p>
            <a:pPr algn="l" eaLnBrk="1" hangingPunct="1">
              <a:spcBef>
                <a:spcPct val="0"/>
              </a:spcBef>
            </a:pPr>
            <a:endParaRPr lang="en-US" sz="1400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algn="l" eaLnBrk="1" hangingPunct="1">
              <a:spcBef>
                <a:spcPct val="0"/>
              </a:spcBef>
            </a:pPr>
            <a:r>
              <a:rPr lang="en-US" sz="1400" dirty="0">
                <a:latin typeface="Consolas" panose="020B0609020204030204" pitchFamily="49" charset="0"/>
                <a:cs typeface="Consolas" panose="020B0609020204030204" pitchFamily="49" charset="0"/>
              </a:rPr>
              <a:t>  </a:t>
            </a:r>
            <a:r>
              <a:rPr lang="en-US" sz="1400" b="1" dirty="0">
                <a:solidFill>
                  <a:srgbClr val="C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always</a:t>
            </a:r>
            <a:r>
              <a:rPr lang="en-US" sz="1400" dirty="0">
                <a:solidFill>
                  <a:srgbClr val="C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1400" dirty="0">
                <a:solidFill>
                  <a:srgbClr val="0000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@(*)</a:t>
            </a:r>
            <a:r>
              <a:rPr lang="en-US" sz="1400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1400" b="1" dirty="0">
                <a:solidFill>
                  <a:srgbClr val="C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begin</a:t>
            </a:r>
          </a:p>
          <a:p>
            <a:pPr algn="l" eaLnBrk="1" hangingPunct="1">
              <a:spcBef>
                <a:spcPct val="0"/>
              </a:spcBef>
            </a:pPr>
            <a:r>
              <a:rPr lang="en-US" sz="1400" dirty="0">
                <a:latin typeface="Consolas" panose="020B0609020204030204" pitchFamily="49" charset="0"/>
                <a:cs typeface="Consolas" panose="020B0609020204030204" pitchFamily="49" charset="0"/>
              </a:rPr>
              <a:t>    </a:t>
            </a:r>
            <a:r>
              <a:rPr lang="en-US" sz="1400" b="1" dirty="0">
                <a:solidFill>
                  <a:srgbClr val="C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case</a:t>
            </a:r>
            <a:r>
              <a:rPr lang="en-US" sz="1400" dirty="0">
                <a:solidFill>
                  <a:srgbClr val="0000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(</a:t>
            </a:r>
            <a:r>
              <a:rPr lang="en-US" sz="1400" dirty="0" err="1">
                <a:latin typeface="Consolas" panose="020B0609020204030204" pitchFamily="49" charset="0"/>
                <a:cs typeface="Consolas" panose="020B0609020204030204" pitchFamily="49" charset="0"/>
              </a:rPr>
              <a:t>rst</a:t>
            </a:r>
            <a:r>
              <a:rPr lang="en-US" sz="1400" dirty="0">
                <a:solidFill>
                  <a:srgbClr val="0000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)</a:t>
            </a:r>
          </a:p>
          <a:p>
            <a:pPr algn="l" eaLnBrk="1" hangingPunct="1">
              <a:spcBef>
                <a:spcPct val="0"/>
              </a:spcBef>
            </a:pPr>
            <a:r>
              <a:rPr lang="en-US" sz="1400" dirty="0">
                <a:latin typeface="Consolas" panose="020B0609020204030204" pitchFamily="49" charset="0"/>
                <a:cs typeface="Consolas" panose="020B0609020204030204" pitchFamily="49" charset="0"/>
              </a:rPr>
              <a:t>      </a:t>
            </a:r>
            <a:r>
              <a:rPr lang="en-US" sz="1400" dirty="0">
                <a:solidFill>
                  <a:srgbClr val="760057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1'b1</a:t>
            </a:r>
            <a:r>
              <a:rPr lang="en-US" sz="1400" dirty="0">
                <a:latin typeface="Consolas" panose="020B0609020204030204" pitchFamily="49" charset="0"/>
                <a:cs typeface="Consolas" panose="020B0609020204030204" pitchFamily="49" charset="0"/>
              </a:rPr>
              <a:t>: next </a:t>
            </a:r>
            <a:r>
              <a:rPr lang="en-US" sz="1400" dirty="0">
                <a:solidFill>
                  <a:srgbClr val="0000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=</a:t>
            </a:r>
            <a:r>
              <a:rPr lang="en-US" sz="1400" dirty="0">
                <a:latin typeface="Consolas" panose="020B0609020204030204" pitchFamily="49" charset="0"/>
                <a:cs typeface="Consolas" panose="020B0609020204030204" pitchFamily="49" charset="0"/>
              </a:rPr>
              <a:t> 0 </a:t>
            </a:r>
            <a:r>
              <a:rPr lang="en-US" sz="1400" dirty="0">
                <a:solidFill>
                  <a:srgbClr val="0000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;</a:t>
            </a:r>
          </a:p>
          <a:p>
            <a:pPr algn="l" eaLnBrk="1" hangingPunct="1">
              <a:spcBef>
                <a:spcPct val="0"/>
              </a:spcBef>
            </a:pPr>
            <a:r>
              <a:rPr lang="en-US" sz="1400" dirty="0">
                <a:latin typeface="Consolas" panose="020B0609020204030204" pitchFamily="49" charset="0"/>
                <a:cs typeface="Consolas" panose="020B0609020204030204" pitchFamily="49" charset="0"/>
              </a:rPr>
              <a:t>      </a:t>
            </a:r>
            <a:r>
              <a:rPr lang="en-US" sz="1400" dirty="0">
                <a:solidFill>
                  <a:srgbClr val="760057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1'b0</a:t>
            </a:r>
            <a:r>
              <a:rPr lang="en-US" sz="1400" dirty="0">
                <a:latin typeface="Consolas" panose="020B0609020204030204" pitchFamily="49" charset="0"/>
                <a:cs typeface="Consolas" panose="020B0609020204030204" pitchFamily="49" charset="0"/>
              </a:rPr>
              <a:t>: next </a:t>
            </a:r>
            <a:r>
              <a:rPr lang="en-US" sz="1400" dirty="0">
                <a:solidFill>
                  <a:srgbClr val="0000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=</a:t>
            </a:r>
            <a:r>
              <a:rPr lang="en-US" sz="1400" dirty="0">
                <a:latin typeface="Consolas" panose="020B0609020204030204" pitchFamily="49" charset="0"/>
                <a:cs typeface="Consolas" panose="020B0609020204030204" pitchFamily="49" charset="0"/>
              </a:rPr>
              <a:t> out </a:t>
            </a:r>
            <a:r>
              <a:rPr lang="en-US" sz="1400" dirty="0">
                <a:solidFill>
                  <a:srgbClr val="0000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+ </a:t>
            </a:r>
            <a:r>
              <a:rPr lang="en-US" sz="1400" dirty="0">
                <a:latin typeface="Consolas" panose="020B0609020204030204" pitchFamily="49" charset="0"/>
                <a:cs typeface="Consolas" panose="020B0609020204030204" pitchFamily="49" charset="0"/>
              </a:rPr>
              <a:t>1 </a:t>
            </a:r>
            <a:r>
              <a:rPr lang="en-US" sz="1400" dirty="0">
                <a:solidFill>
                  <a:srgbClr val="0000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;</a:t>
            </a:r>
          </a:p>
          <a:p>
            <a:pPr>
              <a:spcBef>
                <a:spcPct val="0"/>
              </a:spcBef>
            </a:pPr>
            <a:r>
              <a:rPr lang="en-US" sz="1400" dirty="0">
                <a:solidFill>
                  <a:srgbClr val="0000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    </a:t>
            </a:r>
            <a:r>
              <a:rPr lang="en-US" sz="1400" b="1" dirty="0">
                <a:solidFill>
                  <a:srgbClr val="C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default</a:t>
            </a:r>
            <a:r>
              <a:rPr lang="en-US" sz="1400" dirty="0">
                <a:solidFill>
                  <a:srgbClr val="0000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:</a:t>
            </a:r>
            <a:r>
              <a:rPr lang="en-US" sz="1400" dirty="0">
                <a:latin typeface="Consolas" panose="020B0609020204030204" pitchFamily="49" charset="0"/>
                <a:cs typeface="Consolas" panose="020B0609020204030204" pitchFamily="49" charset="0"/>
              </a:rPr>
              <a:t> next </a:t>
            </a:r>
            <a:r>
              <a:rPr lang="en-US" sz="1400" dirty="0">
                <a:solidFill>
                  <a:srgbClr val="0000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= </a:t>
            </a:r>
            <a:r>
              <a:rPr lang="en-US" sz="1400" dirty="0">
                <a:solidFill>
                  <a:srgbClr val="760057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5'bxxxxx</a:t>
            </a:r>
            <a:r>
              <a:rPr lang="en-US" sz="1400" dirty="0">
                <a:solidFill>
                  <a:srgbClr val="0000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;</a:t>
            </a:r>
          </a:p>
          <a:p>
            <a:pPr algn="l" eaLnBrk="1" hangingPunct="1">
              <a:spcBef>
                <a:spcPct val="0"/>
              </a:spcBef>
            </a:pPr>
            <a:r>
              <a:rPr lang="en-US" sz="1400" dirty="0">
                <a:latin typeface="Consolas" panose="020B0609020204030204" pitchFamily="49" charset="0"/>
                <a:cs typeface="Consolas" panose="020B0609020204030204" pitchFamily="49" charset="0"/>
              </a:rPr>
              <a:t>    </a:t>
            </a:r>
            <a:r>
              <a:rPr lang="en-US" sz="1400" b="1" dirty="0" err="1">
                <a:solidFill>
                  <a:srgbClr val="C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endcase</a:t>
            </a:r>
            <a:endParaRPr lang="en-US" sz="1400" b="1" dirty="0">
              <a:solidFill>
                <a:srgbClr val="C00000"/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algn="l" eaLnBrk="1" hangingPunct="1">
              <a:spcBef>
                <a:spcPct val="0"/>
              </a:spcBef>
            </a:pPr>
            <a:r>
              <a:rPr lang="en-US" sz="1400" dirty="0">
                <a:latin typeface="Consolas" panose="020B0609020204030204" pitchFamily="49" charset="0"/>
                <a:cs typeface="Consolas" panose="020B0609020204030204" pitchFamily="49" charset="0"/>
              </a:rPr>
              <a:t>  </a:t>
            </a:r>
            <a:r>
              <a:rPr lang="en-US" sz="1400" b="1" dirty="0">
                <a:solidFill>
                  <a:srgbClr val="C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end</a:t>
            </a:r>
          </a:p>
          <a:p>
            <a:pPr algn="l" eaLnBrk="1" hangingPunct="1">
              <a:spcBef>
                <a:spcPct val="0"/>
              </a:spcBef>
            </a:pPr>
            <a:r>
              <a:rPr lang="en-US" sz="1400" b="1" dirty="0" err="1">
                <a:solidFill>
                  <a:srgbClr val="C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endmodule</a:t>
            </a:r>
            <a:endParaRPr lang="en-US" sz="1400" b="1" dirty="0">
              <a:solidFill>
                <a:srgbClr val="C00000"/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sp>
        <p:nvSpPr>
          <p:cNvPr id="6" name="Rectangle 6"/>
          <p:cNvSpPr>
            <a:spLocks noChangeArrowheads="1"/>
          </p:cNvSpPr>
          <p:nvPr/>
        </p:nvSpPr>
        <p:spPr bwMode="auto">
          <a:xfrm>
            <a:off x="152400" y="1027113"/>
            <a:ext cx="4114800" cy="52629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l" eaLnBrk="1" hangingPunct="1">
              <a:spcBef>
                <a:spcPct val="0"/>
              </a:spcBef>
            </a:pPr>
            <a:r>
              <a:rPr lang="en-US" sz="1400" b="1" dirty="0">
                <a:solidFill>
                  <a:srgbClr val="C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module</a:t>
            </a:r>
            <a:r>
              <a:rPr lang="en-US" sz="1400" dirty="0">
                <a:solidFill>
                  <a:srgbClr val="C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1400" dirty="0">
                <a:latin typeface="Consolas" panose="020B0609020204030204" pitchFamily="49" charset="0"/>
                <a:cs typeface="Consolas" panose="020B0609020204030204" pitchFamily="49" charset="0"/>
              </a:rPr>
              <a:t>Counter1</a:t>
            </a:r>
            <a:r>
              <a:rPr lang="en-US" sz="1400" dirty="0">
                <a:solidFill>
                  <a:srgbClr val="0000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(</a:t>
            </a:r>
            <a:r>
              <a:rPr lang="en-US" sz="1400" dirty="0" err="1">
                <a:latin typeface="Consolas" panose="020B0609020204030204" pitchFamily="49" charset="0"/>
                <a:cs typeface="Consolas" panose="020B0609020204030204" pitchFamily="49" charset="0"/>
              </a:rPr>
              <a:t>clk</a:t>
            </a:r>
            <a:r>
              <a:rPr lang="en-US" sz="1400" dirty="0" err="1">
                <a:solidFill>
                  <a:srgbClr val="0000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,</a:t>
            </a:r>
            <a:r>
              <a:rPr lang="en-US" sz="1400" dirty="0" err="1">
                <a:latin typeface="Consolas" panose="020B0609020204030204" pitchFamily="49" charset="0"/>
                <a:cs typeface="Consolas" panose="020B0609020204030204" pitchFamily="49" charset="0"/>
              </a:rPr>
              <a:t>rst</a:t>
            </a:r>
            <a:r>
              <a:rPr lang="en-US" sz="1400" dirty="0" err="1">
                <a:solidFill>
                  <a:srgbClr val="0000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,</a:t>
            </a:r>
            <a:r>
              <a:rPr lang="en-US" sz="1400" dirty="0" err="1">
                <a:latin typeface="Consolas" panose="020B0609020204030204" pitchFamily="49" charset="0"/>
                <a:cs typeface="Consolas" panose="020B0609020204030204" pitchFamily="49" charset="0"/>
              </a:rPr>
              <a:t>out</a:t>
            </a:r>
            <a:r>
              <a:rPr lang="en-US" sz="1400" dirty="0">
                <a:solidFill>
                  <a:srgbClr val="0000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) ;</a:t>
            </a:r>
          </a:p>
          <a:p>
            <a:pPr algn="l" eaLnBrk="1" hangingPunct="1">
              <a:spcBef>
                <a:spcPct val="0"/>
              </a:spcBef>
            </a:pPr>
            <a:r>
              <a:rPr lang="en-US" sz="1400" dirty="0">
                <a:latin typeface="Consolas" panose="020B0609020204030204" pitchFamily="49" charset="0"/>
                <a:cs typeface="Consolas" panose="020B0609020204030204" pitchFamily="49" charset="0"/>
              </a:rPr>
              <a:t>  </a:t>
            </a:r>
            <a:r>
              <a:rPr lang="en-US" sz="1400" b="1" dirty="0">
                <a:solidFill>
                  <a:srgbClr val="C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input</a:t>
            </a:r>
            <a:r>
              <a:rPr lang="en-US" sz="1400" dirty="0">
                <a:solidFill>
                  <a:srgbClr val="C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1400" dirty="0" err="1">
                <a:latin typeface="Consolas" panose="020B0609020204030204" pitchFamily="49" charset="0"/>
                <a:cs typeface="Consolas" panose="020B0609020204030204" pitchFamily="49" charset="0"/>
              </a:rPr>
              <a:t>rst</a:t>
            </a:r>
            <a:r>
              <a:rPr lang="en-US" sz="1400" dirty="0">
                <a:solidFill>
                  <a:srgbClr val="0000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,</a:t>
            </a:r>
            <a:r>
              <a:rPr lang="en-US" sz="1400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1400" dirty="0" err="1">
                <a:latin typeface="Consolas" panose="020B0609020204030204" pitchFamily="49" charset="0"/>
                <a:cs typeface="Consolas" panose="020B0609020204030204" pitchFamily="49" charset="0"/>
              </a:rPr>
              <a:t>clk</a:t>
            </a:r>
            <a:r>
              <a:rPr lang="en-US" sz="1400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1400" dirty="0">
                <a:solidFill>
                  <a:srgbClr val="0000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;</a:t>
            </a:r>
            <a:r>
              <a:rPr lang="en-US" sz="1400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1400" i="1" dirty="0">
                <a:solidFill>
                  <a:srgbClr val="008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// reset and clock</a:t>
            </a:r>
          </a:p>
          <a:p>
            <a:pPr algn="l" eaLnBrk="1" hangingPunct="1">
              <a:spcBef>
                <a:spcPct val="0"/>
              </a:spcBef>
            </a:pPr>
            <a:r>
              <a:rPr lang="en-US" sz="1400" dirty="0">
                <a:latin typeface="Consolas" panose="020B0609020204030204" pitchFamily="49" charset="0"/>
                <a:cs typeface="Consolas" panose="020B0609020204030204" pitchFamily="49" charset="0"/>
              </a:rPr>
              <a:t>  </a:t>
            </a:r>
            <a:r>
              <a:rPr lang="en-US" sz="1400" b="1" dirty="0">
                <a:solidFill>
                  <a:srgbClr val="C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output</a:t>
            </a:r>
            <a:r>
              <a:rPr lang="en-US" sz="1400" dirty="0">
                <a:solidFill>
                  <a:srgbClr val="C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1400" dirty="0">
                <a:solidFill>
                  <a:srgbClr val="0000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[</a:t>
            </a:r>
            <a:r>
              <a:rPr lang="en-US" sz="1400" dirty="0">
                <a:latin typeface="Consolas" panose="020B0609020204030204" pitchFamily="49" charset="0"/>
                <a:cs typeface="Consolas" panose="020B0609020204030204" pitchFamily="49" charset="0"/>
              </a:rPr>
              <a:t>4</a:t>
            </a:r>
            <a:r>
              <a:rPr lang="en-US" sz="1400" dirty="0">
                <a:solidFill>
                  <a:srgbClr val="0000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:</a:t>
            </a:r>
            <a:r>
              <a:rPr lang="en-US" sz="1400" dirty="0">
                <a:latin typeface="Consolas" panose="020B0609020204030204" pitchFamily="49" charset="0"/>
                <a:cs typeface="Consolas" panose="020B0609020204030204" pitchFamily="49" charset="0"/>
              </a:rPr>
              <a:t>0</a:t>
            </a:r>
            <a:r>
              <a:rPr lang="en-US" sz="1400" dirty="0">
                <a:solidFill>
                  <a:srgbClr val="0000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]</a:t>
            </a:r>
            <a:r>
              <a:rPr lang="en-US" sz="1400" dirty="0">
                <a:latin typeface="Consolas" panose="020B0609020204030204" pitchFamily="49" charset="0"/>
                <a:cs typeface="Consolas" panose="020B0609020204030204" pitchFamily="49" charset="0"/>
              </a:rPr>
              <a:t> out </a:t>
            </a:r>
            <a:r>
              <a:rPr lang="en-US" sz="1400" dirty="0">
                <a:solidFill>
                  <a:srgbClr val="0000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;</a:t>
            </a:r>
          </a:p>
          <a:p>
            <a:pPr algn="l" eaLnBrk="1" hangingPunct="1">
              <a:spcBef>
                <a:spcPct val="0"/>
              </a:spcBef>
            </a:pPr>
            <a:r>
              <a:rPr lang="en-US" sz="1400" dirty="0">
                <a:latin typeface="Consolas" panose="020B0609020204030204" pitchFamily="49" charset="0"/>
                <a:cs typeface="Consolas" panose="020B0609020204030204" pitchFamily="49" charset="0"/>
              </a:rPr>
              <a:t>  </a:t>
            </a:r>
            <a:r>
              <a:rPr lang="en-US" sz="1400" b="1" dirty="0" err="1">
                <a:solidFill>
                  <a:srgbClr val="C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reg</a:t>
            </a:r>
            <a:r>
              <a:rPr lang="en-US" sz="1400" dirty="0">
                <a:latin typeface="Consolas" panose="020B0609020204030204" pitchFamily="49" charset="0"/>
                <a:cs typeface="Consolas" panose="020B0609020204030204" pitchFamily="49" charset="0"/>
              </a:rPr>
              <a:t>    </a:t>
            </a:r>
            <a:r>
              <a:rPr lang="en-US" sz="1400" dirty="0">
                <a:solidFill>
                  <a:srgbClr val="0000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[</a:t>
            </a:r>
            <a:r>
              <a:rPr lang="en-US" sz="1400" dirty="0">
                <a:latin typeface="Consolas" panose="020B0609020204030204" pitchFamily="49" charset="0"/>
                <a:cs typeface="Consolas" panose="020B0609020204030204" pitchFamily="49" charset="0"/>
              </a:rPr>
              <a:t>4</a:t>
            </a:r>
            <a:r>
              <a:rPr lang="en-US" sz="1400" dirty="0">
                <a:solidFill>
                  <a:srgbClr val="0000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:</a:t>
            </a:r>
            <a:r>
              <a:rPr lang="en-US" sz="1400" dirty="0">
                <a:latin typeface="Consolas" panose="020B0609020204030204" pitchFamily="49" charset="0"/>
                <a:cs typeface="Consolas" panose="020B0609020204030204" pitchFamily="49" charset="0"/>
              </a:rPr>
              <a:t>0</a:t>
            </a:r>
            <a:r>
              <a:rPr lang="en-US" sz="1400" dirty="0">
                <a:solidFill>
                  <a:srgbClr val="0000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]</a:t>
            </a:r>
            <a:r>
              <a:rPr lang="en-US" sz="1400" dirty="0">
                <a:latin typeface="Consolas" panose="020B0609020204030204" pitchFamily="49" charset="0"/>
                <a:cs typeface="Consolas" panose="020B0609020204030204" pitchFamily="49" charset="0"/>
              </a:rPr>
              <a:t> next </a:t>
            </a:r>
            <a:r>
              <a:rPr lang="en-US" sz="1400" dirty="0">
                <a:solidFill>
                  <a:srgbClr val="0000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;</a:t>
            </a:r>
          </a:p>
          <a:p>
            <a:pPr algn="l" eaLnBrk="1" hangingPunct="1">
              <a:spcBef>
                <a:spcPct val="0"/>
              </a:spcBef>
            </a:pPr>
            <a:endParaRPr lang="en-US" sz="1400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algn="l" eaLnBrk="1" hangingPunct="1">
              <a:spcBef>
                <a:spcPct val="0"/>
              </a:spcBef>
            </a:pPr>
            <a:r>
              <a:rPr lang="en-US" sz="1400" dirty="0">
                <a:latin typeface="Consolas" panose="020B0609020204030204" pitchFamily="49" charset="0"/>
                <a:cs typeface="Consolas" panose="020B0609020204030204" pitchFamily="49" charset="0"/>
              </a:rPr>
              <a:t>  </a:t>
            </a:r>
            <a:r>
              <a:rPr lang="en-US" sz="1400" dirty="0" err="1">
                <a:latin typeface="Consolas" panose="020B0609020204030204" pitchFamily="49" charset="0"/>
                <a:cs typeface="Consolas" panose="020B0609020204030204" pitchFamily="49" charset="0"/>
              </a:rPr>
              <a:t>vDFF</a:t>
            </a:r>
            <a:r>
              <a:rPr lang="en-US" sz="1400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1400" dirty="0">
                <a:solidFill>
                  <a:srgbClr val="0000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#(</a:t>
            </a:r>
            <a:r>
              <a:rPr lang="en-US" sz="1400" dirty="0">
                <a:latin typeface="Consolas" panose="020B0609020204030204" pitchFamily="49" charset="0"/>
                <a:cs typeface="Consolas" panose="020B0609020204030204" pitchFamily="49" charset="0"/>
              </a:rPr>
              <a:t>5</a:t>
            </a:r>
            <a:r>
              <a:rPr lang="en-US" sz="1400" dirty="0">
                <a:solidFill>
                  <a:srgbClr val="0000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)</a:t>
            </a:r>
            <a:r>
              <a:rPr lang="en-US" sz="1400" dirty="0">
                <a:latin typeface="Consolas" panose="020B0609020204030204" pitchFamily="49" charset="0"/>
                <a:cs typeface="Consolas" panose="020B0609020204030204" pitchFamily="49" charset="0"/>
              </a:rPr>
              <a:t> count</a:t>
            </a:r>
            <a:r>
              <a:rPr lang="en-US" sz="1400" dirty="0">
                <a:solidFill>
                  <a:srgbClr val="0000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(</a:t>
            </a:r>
            <a:r>
              <a:rPr lang="en-US" sz="1400" dirty="0" err="1">
                <a:latin typeface="Consolas" panose="020B0609020204030204" pitchFamily="49" charset="0"/>
                <a:cs typeface="Consolas" panose="020B0609020204030204" pitchFamily="49" charset="0"/>
              </a:rPr>
              <a:t>clk</a:t>
            </a:r>
            <a:r>
              <a:rPr lang="en-US" sz="1400" dirty="0">
                <a:solidFill>
                  <a:srgbClr val="0000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,</a:t>
            </a:r>
            <a:r>
              <a:rPr lang="en-US" sz="1400" dirty="0">
                <a:latin typeface="Consolas" panose="020B0609020204030204" pitchFamily="49" charset="0"/>
                <a:cs typeface="Consolas" panose="020B0609020204030204" pitchFamily="49" charset="0"/>
              </a:rPr>
              <a:t> next</a:t>
            </a:r>
            <a:r>
              <a:rPr lang="en-US" sz="1400" dirty="0">
                <a:solidFill>
                  <a:srgbClr val="0000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,</a:t>
            </a:r>
            <a:r>
              <a:rPr lang="en-US" sz="1400" dirty="0">
                <a:latin typeface="Consolas" panose="020B0609020204030204" pitchFamily="49" charset="0"/>
                <a:cs typeface="Consolas" panose="020B0609020204030204" pitchFamily="49" charset="0"/>
              </a:rPr>
              <a:t> out</a:t>
            </a:r>
            <a:r>
              <a:rPr lang="en-US" sz="1400" dirty="0">
                <a:solidFill>
                  <a:srgbClr val="0000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) ;</a:t>
            </a:r>
          </a:p>
          <a:p>
            <a:pPr algn="l" eaLnBrk="1" hangingPunct="1">
              <a:spcBef>
                <a:spcPct val="0"/>
              </a:spcBef>
            </a:pPr>
            <a:endParaRPr lang="en-US" sz="1400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algn="l" eaLnBrk="1" hangingPunct="1">
              <a:spcBef>
                <a:spcPct val="0"/>
              </a:spcBef>
            </a:pPr>
            <a:r>
              <a:rPr lang="en-US" sz="1400" dirty="0">
                <a:latin typeface="Consolas" panose="020B0609020204030204" pitchFamily="49" charset="0"/>
                <a:cs typeface="Consolas" panose="020B0609020204030204" pitchFamily="49" charset="0"/>
              </a:rPr>
              <a:t>  </a:t>
            </a:r>
            <a:r>
              <a:rPr lang="en-US" sz="1400" b="1" dirty="0">
                <a:solidFill>
                  <a:srgbClr val="C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always </a:t>
            </a:r>
            <a:r>
              <a:rPr lang="en-US" sz="1400" dirty="0">
                <a:solidFill>
                  <a:srgbClr val="0000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@(*) </a:t>
            </a:r>
            <a:r>
              <a:rPr lang="en-US" sz="1400" b="1" dirty="0">
                <a:solidFill>
                  <a:srgbClr val="C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begin</a:t>
            </a:r>
          </a:p>
          <a:p>
            <a:pPr algn="l" eaLnBrk="1" hangingPunct="1">
              <a:spcBef>
                <a:spcPct val="0"/>
              </a:spcBef>
            </a:pPr>
            <a:r>
              <a:rPr lang="en-US" sz="1400" dirty="0">
                <a:latin typeface="Consolas" panose="020B0609020204030204" pitchFamily="49" charset="0"/>
                <a:cs typeface="Consolas" panose="020B0609020204030204" pitchFamily="49" charset="0"/>
              </a:rPr>
              <a:t>    </a:t>
            </a:r>
            <a:r>
              <a:rPr lang="en-US" sz="1400" b="1" dirty="0" err="1">
                <a:solidFill>
                  <a:srgbClr val="C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casex</a:t>
            </a:r>
            <a:r>
              <a:rPr lang="en-US" sz="1400" b="1" dirty="0">
                <a:solidFill>
                  <a:srgbClr val="C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1400" dirty="0">
                <a:solidFill>
                  <a:srgbClr val="0000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({</a:t>
            </a:r>
            <a:r>
              <a:rPr lang="en-US" sz="1400" dirty="0" err="1">
                <a:latin typeface="Consolas" panose="020B0609020204030204" pitchFamily="49" charset="0"/>
                <a:cs typeface="Consolas" panose="020B0609020204030204" pitchFamily="49" charset="0"/>
              </a:rPr>
              <a:t>rst</a:t>
            </a:r>
            <a:r>
              <a:rPr lang="en-US" sz="1400" dirty="0" err="1">
                <a:solidFill>
                  <a:srgbClr val="0000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,</a:t>
            </a:r>
            <a:r>
              <a:rPr lang="en-US" sz="1400" dirty="0" err="1">
                <a:latin typeface="Consolas" panose="020B0609020204030204" pitchFamily="49" charset="0"/>
                <a:cs typeface="Consolas" panose="020B0609020204030204" pitchFamily="49" charset="0"/>
              </a:rPr>
              <a:t>out</a:t>
            </a:r>
            <a:r>
              <a:rPr lang="en-US" sz="1400" dirty="0">
                <a:solidFill>
                  <a:srgbClr val="0000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})</a:t>
            </a:r>
          </a:p>
          <a:p>
            <a:pPr algn="l" eaLnBrk="1" hangingPunct="1">
              <a:spcBef>
                <a:spcPct val="0"/>
              </a:spcBef>
            </a:pPr>
            <a:r>
              <a:rPr lang="en-US" sz="1400" dirty="0">
                <a:latin typeface="Consolas" panose="020B0609020204030204" pitchFamily="49" charset="0"/>
                <a:cs typeface="Consolas" panose="020B0609020204030204" pitchFamily="49" charset="0"/>
              </a:rPr>
              <a:t>      </a:t>
            </a:r>
            <a:r>
              <a:rPr lang="en-US" sz="1400" dirty="0">
                <a:solidFill>
                  <a:srgbClr val="760057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6'b1xxxxx</a:t>
            </a:r>
            <a:r>
              <a:rPr lang="en-US" sz="1400" dirty="0">
                <a:solidFill>
                  <a:srgbClr val="0000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:</a:t>
            </a:r>
            <a:r>
              <a:rPr lang="en-US" sz="1400" dirty="0">
                <a:latin typeface="Consolas" panose="020B0609020204030204" pitchFamily="49" charset="0"/>
                <a:cs typeface="Consolas" panose="020B0609020204030204" pitchFamily="49" charset="0"/>
              </a:rPr>
              <a:t> next </a:t>
            </a:r>
            <a:r>
              <a:rPr lang="en-US" sz="1400" dirty="0">
                <a:solidFill>
                  <a:srgbClr val="0000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=</a:t>
            </a:r>
            <a:r>
              <a:rPr lang="en-US" sz="1400" dirty="0">
                <a:latin typeface="Consolas" panose="020B0609020204030204" pitchFamily="49" charset="0"/>
                <a:cs typeface="Consolas" panose="020B0609020204030204" pitchFamily="49" charset="0"/>
              </a:rPr>
              <a:t> 0 </a:t>
            </a:r>
            <a:r>
              <a:rPr lang="en-US" sz="1400" dirty="0">
                <a:solidFill>
                  <a:srgbClr val="0000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;</a:t>
            </a:r>
          </a:p>
          <a:p>
            <a:pPr algn="l" eaLnBrk="1" hangingPunct="1">
              <a:spcBef>
                <a:spcPct val="0"/>
              </a:spcBef>
            </a:pPr>
            <a:r>
              <a:rPr lang="en-US" sz="1400" dirty="0">
                <a:latin typeface="Consolas" panose="020B0609020204030204" pitchFamily="49" charset="0"/>
                <a:cs typeface="Consolas" panose="020B0609020204030204" pitchFamily="49" charset="0"/>
              </a:rPr>
              <a:t>      </a:t>
            </a:r>
            <a:r>
              <a:rPr lang="en-US" sz="1400" dirty="0">
                <a:solidFill>
                  <a:srgbClr val="760057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6'd0</a:t>
            </a:r>
            <a:r>
              <a:rPr lang="en-US" sz="1400" dirty="0">
                <a:solidFill>
                  <a:srgbClr val="0000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:</a:t>
            </a:r>
            <a:r>
              <a:rPr lang="en-US" sz="1400" dirty="0">
                <a:latin typeface="Consolas" panose="020B0609020204030204" pitchFamily="49" charset="0"/>
                <a:cs typeface="Consolas" panose="020B0609020204030204" pitchFamily="49" charset="0"/>
              </a:rPr>
              <a:t> next </a:t>
            </a:r>
            <a:r>
              <a:rPr lang="en-US" sz="1400" dirty="0">
                <a:solidFill>
                  <a:srgbClr val="0000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=</a:t>
            </a:r>
            <a:r>
              <a:rPr lang="en-US" sz="1400" dirty="0">
                <a:latin typeface="Consolas" panose="020B0609020204030204" pitchFamily="49" charset="0"/>
                <a:cs typeface="Consolas" panose="020B0609020204030204" pitchFamily="49" charset="0"/>
              </a:rPr>
              <a:t> 1 </a:t>
            </a:r>
            <a:r>
              <a:rPr lang="en-US" sz="1400" dirty="0">
                <a:solidFill>
                  <a:srgbClr val="0000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;</a:t>
            </a:r>
          </a:p>
          <a:p>
            <a:pPr algn="l" eaLnBrk="1" hangingPunct="1">
              <a:spcBef>
                <a:spcPct val="0"/>
              </a:spcBef>
            </a:pPr>
            <a:r>
              <a:rPr lang="en-US" sz="1400" dirty="0">
                <a:latin typeface="Consolas" panose="020B0609020204030204" pitchFamily="49" charset="0"/>
                <a:cs typeface="Consolas" panose="020B0609020204030204" pitchFamily="49" charset="0"/>
              </a:rPr>
              <a:t>      </a:t>
            </a:r>
            <a:r>
              <a:rPr lang="en-US" sz="1400" dirty="0">
                <a:solidFill>
                  <a:srgbClr val="760057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6'd1</a:t>
            </a:r>
            <a:r>
              <a:rPr lang="en-US" sz="1400" dirty="0">
                <a:solidFill>
                  <a:srgbClr val="0000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:</a:t>
            </a:r>
            <a:r>
              <a:rPr lang="en-US" sz="1400" dirty="0">
                <a:latin typeface="Consolas" panose="020B0609020204030204" pitchFamily="49" charset="0"/>
                <a:cs typeface="Consolas" panose="020B0609020204030204" pitchFamily="49" charset="0"/>
              </a:rPr>
              <a:t> next </a:t>
            </a:r>
            <a:r>
              <a:rPr lang="en-US" sz="1400" dirty="0">
                <a:solidFill>
                  <a:srgbClr val="0000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=</a:t>
            </a:r>
            <a:r>
              <a:rPr lang="en-US" sz="1400" dirty="0">
                <a:latin typeface="Consolas" panose="020B0609020204030204" pitchFamily="49" charset="0"/>
                <a:cs typeface="Consolas" panose="020B0609020204030204" pitchFamily="49" charset="0"/>
              </a:rPr>
              <a:t> 2 </a:t>
            </a:r>
            <a:r>
              <a:rPr lang="en-US" sz="1400" dirty="0">
                <a:solidFill>
                  <a:srgbClr val="0000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;</a:t>
            </a:r>
          </a:p>
          <a:p>
            <a:pPr algn="l" eaLnBrk="1" hangingPunct="1">
              <a:spcBef>
                <a:spcPct val="0"/>
              </a:spcBef>
            </a:pPr>
            <a:r>
              <a:rPr lang="en-US" sz="1400" dirty="0">
                <a:latin typeface="Consolas" panose="020B0609020204030204" pitchFamily="49" charset="0"/>
                <a:cs typeface="Consolas" panose="020B0609020204030204" pitchFamily="49" charset="0"/>
              </a:rPr>
              <a:t>      </a:t>
            </a:r>
            <a:r>
              <a:rPr lang="en-US" sz="1400" dirty="0">
                <a:solidFill>
                  <a:srgbClr val="760057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6'd2</a:t>
            </a:r>
            <a:r>
              <a:rPr lang="en-US" sz="1400" dirty="0">
                <a:solidFill>
                  <a:srgbClr val="0000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:</a:t>
            </a:r>
            <a:r>
              <a:rPr lang="en-US" sz="1400" dirty="0">
                <a:latin typeface="Consolas" panose="020B0609020204030204" pitchFamily="49" charset="0"/>
                <a:cs typeface="Consolas" panose="020B0609020204030204" pitchFamily="49" charset="0"/>
              </a:rPr>
              <a:t> next </a:t>
            </a:r>
            <a:r>
              <a:rPr lang="en-US" sz="1400" dirty="0">
                <a:solidFill>
                  <a:srgbClr val="0000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=</a:t>
            </a:r>
            <a:r>
              <a:rPr lang="en-US" sz="1400" dirty="0">
                <a:latin typeface="Consolas" panose="020B0609020204030204" pitchFamily="49" charset="0"/>
                <a:cs typeface="Consolas" panose="020B0609020204030204" pitchFamily="49" charset="0"/>
              </a:rPr>
              <a:t> 3 </a:t>
            </a:r>
            <a:r>
              <a:rPr lang="en-US" sz="1400" dirty="0">
                <a:solidFill>
                  <a:srgbClr val="0000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;</a:t>
            </a:r>
          </a:p>
          <a:p>
            <a:pPr algn="l" eaLnBrk="1" hangingPunct="1">
              <a:spcBef>
                <a:spcPct val="0"/>
              </a:spcBef>
            </a:pPr>
            <a:r>
              <a:rPr lang="en-US" sz="1400" dirty="0">
                <a:latin typeface="Consolas" panose="020B0609020204030204" pitchFamily="49" charset="0"/>
                <a:cs typeface="Consolas" panose="020B0609020204030204" pitchFamily="49" charset="0"/>
              </a:rPr>
              <a:t>      </a:t>
            </a:r>
            <a:r>
              <a:rPr lang="en-US" sz="1400" dirty="0">
                <a:solidFill>
                  <a:srgbClr val="760057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6'd3</a:t>
            </a:r>
            <a:r>
              <a:rPr lang="en-US" sz="1400" dirty="0">
                <a:solidFill>
                  <a:srgbClr val="0000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:</a:t>
            </a:r>
            <a:r>
              <a:rPr lang="en-US" sz="1400" dirty="0">
                <a:latin typeface="Consolas" panose="020B0609020204030204" pitchFamily="49" charset="0"/>
                <a:cs typeface="Consolas" panose="020B0609020204030204" pitchFamily="49" charset="0"/>
              </a:rPr>
              <a:t> next </a:t>
            </a:r>
            <a:r>
              <a:rPr lang="en-US" sz="1400" dirty="0">
                <a:solidFill>
                  <a:srgbClr val="0000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=</a:t>
            </a:r>
            <a:r>
              <a:rPr lang="en-US" sz="1400" dirty="0">
                <a:latin typeface="Consolas" panose="020B0609020204030204" pitchFamily="49" charset="0"/>
                <a:cs typeface="Consolas" panose="020B0609020204030204" pitchFamily="49" charset="0"/>
              </a:rPr>
              <a:t> 4 </a:t>
            </a:r>
            <a:r>
              <a:rPr lang="en-US" sz="1400" dirty="0">
                <a:solidFill>
                  <a:srgbClr val="0000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;</a:t>
            </a:r>
          </a:p>
          <a:p>
            <a:pPr algn="l" eaLnBrk="1" hangingPunct="1">
              <a:spcBef>
                <a:spcPct val="0"/>
              </a:spcBef>
            </a:pPr>
            <a:r>
              <a:rPr lang="en-US" sz="1400" dirty="0">
                <a:latin typeface="Consolas" panose="020B0609020204030204" pitchFamily="49" charset="0"/>
                <a:cs typeface="Consolas" panose="020B0609020204030204" pitchFamily="49" charset="0"/>
              </a:rPr>
              <a:t>      </a:t>
            </a:r>
            <a:r>
              <a:rPr lang="en-US" sz="1400" dirty="0">
                <a:solidFill>
                  <a:srgbClr val="760057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6'd4</a:t>
            </a:r>
            <a:r>
              <a:rPr lang="en-US" sz="1400" dirty="0">
                <a:solidFill>
                  <a:srgbClr val="0000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:</a:t>
            </a:r>
            <a:r>
              <a:rPr lang="en-US" sz="1400" dirty="0">
                <a:latin typeface="Consolas" panose="020B0609020204030204" pitchFamily="49" charset="0"/>
                <a:cs typeface="Consolas" panose="020B0609020204030204" pitchFamily="49" charset="0"/>
              </a:rPr>
              <a:t> next </a:t>
            </a:r>
            <a:r>
              <a:rPr lang="en-US" sz="1400" dirty="0">
                <a:solidFill>
                  <a:srgbClr val="0000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=</a:t>
            </a:r>
            <a:r>
              <a:rPr lang="en-US" sz="1400" dirty="0">
                <a:latin typeface="Consolas" panose="020B0609020204030204" pitchFamily="49" charset="0"/>
                <a:cs typeface="Consolas" panose="020B0609020204030204" pitchFamily="49" charset="0"/>
              </a:rPr>
              <a:t> 5 </a:t>
            </a:r>
            <a:r>
              <a:rPr lang="en-US" sz="1400" dirty="0">
                <a:solidFill>
                  <a:srgbClr val="0000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;</a:t>
            </a:r>
          </a:p>
          <a:p>
            <a:pPr algn="l" eaLnBrk="1" hangingPunct="1">
              <a:spcBef>
                <a:spcPct val="0"/>
              </a:spcBef>
            </a:pPr>
            <a:r>
              <a:rPr lang="en-US" sz="1400" dirty="0">
                <a:latin typeface="Consolas" panose="020B0609020204030204" pitchFamily="49" charset="0"/>
                <a:cs typeface="Consolas" panose="020B0609020204030204" pitchFamily="49" charset="0"/>
              </a:rPr>
              <a:t>      </a:t>
            </a:r>
            <a:r>
              <a:rPr lang="en-US" sz="1400" dirty="0">
                <a:solidFill>
                  <a:srgbClr val="760057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6'd5</a:t>
            </a:r>
            <a:r>
              <a:rPr lang="en-US" sz="1400" dirty="0">
                <a:solidFill>
                  <a:srgbClr val="0000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:</a:t>
            </a:r>
            <a:r>
              <a:rPr lang="en-US" sz="1400" dirty="0">
                <a:latin typeface="Consolas" panose="020B0609020204030204" pitchFamily="49" charset="0"/>
                <a:cs typeface="Consolas" panose="020B0609020204030204" pitchFamily="49" charset="0"/>
              </a:rPr>
              <a:t> next </a:t>
            </a:r>
            <a:r>
              <a:rPr lang="en-US" sz="1400" dirty="0">
                <a:solidFill>
                  <a:srgbClr val="0000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=</a:t>
            </a:r>
            <a:r>
              <a:rPr lang="en-US" sz="1400" dirty="0">
                <a:latin typeface="Consolas" panose="020B0609020204030204" pitchFamily="49" charset="0"/>
                <a:cs typeface="Consolas" panose="020B0609020204030204" pitchFamily="49" charset="0"/>
              </a:rPr>
              <a:t> 6 </a:t>
            </a:r>
            <a:r>
              <a:rPr lang="en-US" sz="1400" dirty="0">
                <a:solidFill>
                  <a:srgbClr val="0000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;</a:t>
            </a:r>
          </a:p>
          <a:p>
            <a:pPr algn="l" eaLnBrk="1" hangingPunct="1">
              <a:spcBef>
                <a:spcPct val="0"/>
              </a:spcBef>
            </a:pPr>
            <a:r>
              <a:rPr lang="en-US" sz="1400" dirty="0">
                <a:latin typeface="Consolas" panose="020B0609020204030204" pitchFamily="49" charset="0"/>
                <a:cs typeface="Consolas" panose="020B0609020204030204" pitchFamily="49" charset="0"/>
              </a:rPr>
              <a:t>      </a:t>
            </a:r>
            <a:r>
              <a:rPr lang="en-US" sz="1400" dirty="0">
                <a:solidFill>
                  <a:srgbClr val="760057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6'd6</a:t>
            </a:r>
            <a:r>
              <a:rPr lang="en-US" sz="1400" dirty="0">
                <a:solidFill>
                  <a:srgbClr val="0000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:</a:t>
            </a:r>
            <a:r>
              <a:rPr lang="en-US" sz="1400" dirty="0">
                <a:latin typeface="Consolas" panose="020B0609020204030204" pitchFamily="49" charset="0"/>
                <a:cs typeface="Consolas" panose="020B0609020204030204" pitchFamily="49" charset="0"/>
              </a:rPr>
              <a:t> next </a:t>
            </a:r>
            <a:r>
              <a:rPr lang="en-US" sz="1400" dirty="0">
                <a:solidFill>
                  <a:srgbClr val="0000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=</a:t>
            </a:r>
            <a:r>
              <a:rPr lang="en-US" sz="1400" dirty="0">
                <a:latin typeface="Consolas" panose="020B0609020204030204" pitchFamily="49" charset="0"/>
                <a:cs typeface="Consolas" panose="020B0609020204030204" pitchFamily="49" charset="0"/>
              </a:rPr>
              <a:t> 7 </a:t>
            </a:r>
            <a:r>
              <a:rPr lang="en-US" sz="1400" dirty="0">
                <a:solidFill>
                  <a:srgbClr val="0000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;</a:t>
            </a:r>
          </a:p>
          <a:p>
            <a:pPr algn="l" eaLnBrk="1" hangingPunct="1">
              <a:spcBef>
                <a:spcPct val="0"/>
              </a:spcBef>
            </a:pPr>
            <a:r>
              <a:rPr lang="en-US" sz="1400" dirty="0">
                <a:latin typeface="Consolas" panose="020B0609020204030204" pitchFamily="49" charset="0"/>
                <a:cs typeface="Consolas" panose="020B0609020204030204" pitchFamily="49" charset="0"/>
              </a:rPr>
              <a:t>      …</a:t>
            </a:r>
          </a:p>
          <a:p>
            <a:pPr algn="l" eaLnBrk="1" hangingPunct="1">
              <a:spcBef>
                <a:spcPct val="0"/>
              </a:spcBef>
            </a:pPr>
            <a:r>
              <a:rPr lang="en-US" sz="1400" dirty="0">
                <a:latin typeface="Consolas" panose="020B0609020204030204" pitchFamily="49" charset="0"/>
                <a:cs typeface="Consolas" panose="020B0609020204030204" pitchFamily="49" charset="0"/>
              </a:rPr>
              <a:t>      </a:t>
            </a:r>
            <a:r>
              <a:rPr lang="en-US" sz="1400" dirty="0">
                <a:solidFill>
                  <a:srgbClr val="760057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6'd30</a:t>
            </a:r>
            <a:r>
              <a:rPr lang="en-US" sz="1400" dirty="0">
                <a:solidFill>
                  <a:srgbClr val="0000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:</a:t>
            </a:r>
            <a:r>
              <a:rPr lang="en-US" sz="1400" dirty="0">
                <a:latin typeface="Consolas" panose="020B0609020204030204" pitchFamily="49" charset="0"/>
                <a:cs typeface="Consolas" panose="020B0609020204030204" pitchFamily="49" charset="0"/>
              </a:rPr>
              <a:t> next </a:t>
            </a:r>
            <a:r>
              <a:rPr lang="en-US" sz="1400" dirty="0">
                <a:solidFill>
                  <a:srgbClr val="0000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=</a:t>
            </a:r>
            <a:r>
              <a:rPr lang="en-US" sz="1400" dirty="0">
                <a:latin typeface="Consolas" panose="020B0609020204030204" pitchFamily="49" charset="0"/>
                <a:cs typeface="Consolas" panose="020B0609020204030204" pitchFamily="49" charset="0"/>
              </a:rPr>
              <a:t> 31 </a:t>
            </a:r>
            <a:r>
              <a:rPr lang="en-US" sz="1400" dirty="0">
                <a:solidFill>
                  <a:srgbClr val="0000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;</a:t>
            </a:r>
          </a:p>
          <a:p>
            <a:pPr algn="l" eaLnBrk="1" hangingPunct="1">
              <a:spcBef>
                <a:spcPct val="0"/>
              </a:spcBef>
            </a:pPr>
            <a:r>
              <a:rPr lang="en-US" sz="1400" dirty="0">
                <a:latin typeface="Consolas" panose="020B0609020204030204" pitchFamily="49" charset="0"/>
                <a:cs typeface="Consolas" panose="020B0609020204030204" pitchFamily="49" charset="0"/>
              </a:rPr>
              <a:t>      </a:t>
            </a:r>
            <a:r>
              <a:rPr lang="en-US" sz="1400" dirty="0">
                <a:solidFill>
                  <a:srgbClr val="760057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6'd31</a:t>
            </a:r>
            <a:r>
              <a:rPr lang="en-US" sz="1400" dirty="0">
                <a:solidFill>
                  <a:srgbClr val="0000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:</a:t>
            </a:r>
            <a:r>
              <a:rPr lang="en-US" sz="1400" dirty="0">
                <a:latin typeface="Consolas" panose="020B0609020204030204" pitchFamily="49" charset="0"/>
                <a:cs typeface="Consolas" panose="020B0609020204030204" pitchFamily="49" charset="0"/>
              </a:rPr>
              <a:t> next </a:t>
            </a:r>
            <a:r>
              <a:rPr lang="en-US" sz="1400" dirty="0">
                <a:solidFill>
                  <a:srgbClr val="0000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=</a:t>
            </a:r>
            <a:r>
              <a:rPr lang="en-US" sz="1400" dirty="0">
                <a:latin typeface="Consolas" panose="020B0609020204030204" pitchFamily="49" charset="0"/>
                <a:cs typeface="Consolas" panose="020B0609020204030204" pitchFamily="49" charset="0"/>
              </a:rPr>
              <a:t> 0 </a:t>
            </a:r>
            <a:r>
              <a:rPr lang="en-US" sz="1400" dirty="0">
                <a:solidFill>
                  <a:srgbClr val="0000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;</a:t>
            </a:r>
          </a:p>
          <a:p>
            <a:pPr algn="l" eaLnBrk="1" hangingPunct="1">
              <a:spcBef>
                <a:spcPct val="0"/>
              </a:spcBef>
            </a:pPr>
            <a:r>
              <a:rPr lang="en-US" sz="1400" dirty="0">
                <a:latin typeface="Consolas" panose="020B0609020204030204" pitchFamily="49" charset="0"/>
                <a:cs typeface="Consolas" panose="020B0609020204030204" pitchFamily="49" charset="0"/>
              </a:rPr>
              <a:t>      </a:t>
            </a:r>
            <a:r>
              <a:rPr lang="en-US" sz="1400" b="1" dirty="0">
                <a:solidFill>
                  <a:srgbClr val="C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default</a:t>
            </a:r>
            <a:r>
              <a:rPr lang="en-US" sz="1400" dirty="0">
                <a:solidFill>
                  <a:srgbClr val="0000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:</a:t>
            </a:r>
            <a:r>
              <a:rPr lang="en-US" sz="1400" dirty="0">
                <a:latin typeface="Consolas" panose="020B0609020204030204" pitchFamily="49" charset="0"/>
                <a:cs typeface="Consolas" panose="020B0609020204030204" pitchFamily="49" charset="0"/>
              </a:rPr>
              <a:t> next </a:t>
            </a:r>
            <a:r>
              <a:rPr lang="en-US" sz="1400" dirty="0">
                <a:solidFill>
                  <a:srgbClr val="0000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=</a:t>
            </a:r>
            <a:r>
              <a:rPr lang="en-US" sz="1400" dirty="0">
                <a:latin typeface="Consolas" panose="020B0609020204030204" pitchFamily="49" charset="0"/>
                <a:cs typeface="Consolas" panose="020B0609020204030204" pitchFamily="49" charset="0"/>
              </a:rPr>
              <a:t> 0 </a:t>
            </a:r>
            <a:r>
              <a:rPr lang="en-US" sz="1400" dirty="0">
                <a:solidFill>
                  <a:srgbClr val="0000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;</a:t>
            </a:r>
          </a:p>
          <a:p>
            <a:pPr algn="l" eaLnBrk="1" hangingPunct="1">
              <a:spcBef>
                <a:spcPct val="0"/>
              </a:spcBef>
            </a:pPr>
            <a:r>
              <a:rPr lang="en-US" sz="1400" dirty="0">
                <a:latin typeface="Consolas" panose="020B0609020204030204" pitchFamily="49" charset="0"/>
                <a:cs typeface="Consolas" panose="020B0609020204030204" pitchFamily="49" charset="0"/>
              </a:rPr>
              <a:t>    </a:t>
            </a:r>
            <a:r>
              <a:rPr lang="en-US" sz="1400" b="1" dirty="0" err="1">
                <a:solidFill>
                  <a:srgbClr val="C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endcase</a:t>
            </a:r>
            <a:endParaRPr lang="en-US" sz="1400" b="1" dirty="0">
              <a:solidFill>
                <a:srgbClr val="C00000"/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algn="l" eaLnBrk="1" hangingPunct="1">
              <a:spcBef>
                <a:spcPct val="0"/>
              </a:spcBef>
            </a:pPr>
            <a:r>
              <a:rPr lang="en-US" sz="1400" b="1" dirty="0">
                <a:solidFill>
                  <a:srgbClr val="C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end</a:t>
            </a:r>
            <a:endParaRPr lang="en-US" sz="1400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algn="l" eaLnBrk="1" hangingPunct="1">
              <a:spcBef>
                <a:spcPct val="0"/>
              </a:spcBef>
            </a:pPr>
            <a:r>
              <a:rPr lang="en-US" sz="1400" b="1" dirty="0" err="1">
                <a:solidFill>
                  <a:srgbClr val="C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endmodule</a:t>
            </a:r>
            <a:endParaRPr lang="en-US" sz="1400" b="1" dirty="0">
              <a:solidFill>
                <a:srgbClr val="C00000"/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391400" y="6488668"/>
            <a:ext cx="17445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solidFill>
                  <a:schemeClr val="tx1">
                    <a:lumMod val="50000"/>
                    <a:lumOff val="50000"/>
                  </a:schemeClr>
                </a:solidFill>
              </a:rPr>
              <a:t>Text: Dally §16.1</a:t>
            </a:r>
          </a:p>
        </p:txBody>
      </p:sp>
      <p:graphicFrame>
        <p:nvGraphicFramePr>
          <p:cNvPr id="8" name="Object 2">
            <a:extLst>
              <a:ext uri="{FF2B5EF4-FFF2-40B4-BE49-F238E27FC236}">
                <a16:creationId xmlns:a16="http://schemas.microsoft.com/office/drawing/2014/main" id="{50FB1F74-2E96-7A48-80A0-AF923D171C4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79625849"/>
              </p:ext>
            </p:extLst>
          </p:nvPr>
        </p:nvGraphicFramePr>
        <p:xfrm>
          <a:off x="4038600" y="4493012"/>
          <a:ext cx="4000500" cy="1638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Visio" r:id="rId3" imgW="2667000" imgH="1092200" progId="Visio.Drawing.6">
                  <p:embed/>
                </p:oleObj>
              </mc:Choice>
              <mc:Fallback>
                <p:oleObj name="Visio" r:id="rId3" imgW="2667000" imgH="1092200" progId="Visio.Drawing.6">
                  <p:embed/>
                  <p:pic>
                    <p:nvPicPr>
                      <p:cNvPr id="7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38600" y="4493012"/>
                        <a:ext cx="4000500" cy="1638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extBox 1">
            <a:extLst>
              <a:ext uri="{FF2B5EF4-FFF2-40B4-BE49-F238E27FC236}">
                <a16:creationId xmlns:a16="http://schemas.microsoft.com/office/drawing/2014/main" id="{9E776464-B8E1-784C-AA1B-1A715AC7A30E}"/>
              </a:ext>
            </a:extLst>
          </p:cNvPr>
          <p:cNvSpPr txBox="1"/>
          <p:nvPr/>
        </p:nvSpPr>
        <p:spPr>
          <a:xfrm>
            <a:off x="7010400" y="4978467"/>
            <a:ext cx="457200" cy="203133"/>
          </a:xfrm>
          <a:prstGeom prst="rect">
            <a:avLst/>
          </a:prstGeom>
          <a:solidFill>
            <a:schemeClr val="bg1"/>
          </a:solidFill>
        </p:spPr>
        <p:txBody>
          <a:bodyPr wrap="square" lIns="9144" tIns="9144" bIns="9144" rtlCol="0">
            <a:spAutoFit/>
          </a:bodyPr>
          <a:lstStyle/>
          <a:p>
            <a:r>
              <a:rPr lang="en-US" sz="1200" dirty="0"/>
              <a:t> out</a:t>
            </a:r>
          </a:p>
        </p:txBody>
      </p:sp>
    </p:spTree>
    <p:extLst>
      <p:ext uri="{BB962C8B-B14F-4D97-AF65-F5344CB8AC3E}">
        <p14:creationId xmlns:p14="http://schemas.microsoft.com/office/powerpoint/2010/main" val="33125385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/>
              <a:t>Learning Objectives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9530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2800" dirty="0"/>
              <a:t>By the end of this slide set you should be able to: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dirty="0">
                <a:ea typeface="ＭＳ Ｐゴシック" pitchFamily="34" charset="-128"/>
              </a:rPr>
              <a:t>Use Verilog </a:t>
            </a:r>
            <a:r>
              <a:rPr lang="en-US" sz="2800" dirty="0" err="1">
                <a:ea typeface="ＭＳ Ｐゴシック" pitchFamily="34" charset="-128"/>
              </a:rPr>
              <a:t>casex</a:t>
            </a:r>
            <a:endParaRPr lang="en-US" sz="2800" dirty="0">
              <a:ea typeface="ＭＳ Ｐゴシック" pitchFamily="34" charset="-128"/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sz="2800" dirty="0">
                <a:ea typeface="ＭＳ Ｐゴシック" pitchFamily="34" charset="-128"/>
              </a:rPr>
              <a:t>Design a </a:t>
            </a:r>
            <a:r>
              <a:rPr lang="en-US" sz="2800" dirty="0" err="1">
                <a:ea typeface="ＭＳ Ｐゴシック" pitchFamily="34" charset="-128"/>
              </a:rPr>
              <a:t>datapath</a:t>
            </a:r>
            <a:r>
              <a:rPr lang="en-US" sz="2800" dirty="0">
                <a:ea typeface="ＭＳ Ｐゴシック" pitchFamily="34" charset="-128"/>
              </a:rPr>
              <a:t> circuit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dirty="0">
                <a:ea typeface="ＭＳ Ｐゴシック" pitchFamily="34" charset="-128"/>
              </a:rPr>
              <a:t>Implement a </a:t>
            </a:r>
            <a:r>
              <a:rPr lang="en-US" sz="2800" dirty="0" err="1">
                <a:ea typeface="ＭＳ Ｐゴシック" pitchFamily="34" charset="-128"/>
              </a:rPr>
              <a:t>datapath</a:t>
            </a:r>
            <a:r>
              <a:rPr lang="en-US" sz="2800" dirty="0">
                <a:ea typeface="ＭＳ Ｐゴシック" pitchFamily="34" charset="-128"/>
              </a:rPr>
              <a:t> circuit using Verilog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dirty="0">
                <a:ea typeface="ＭＳ Ｐゴシック" pitchFamily="34" charset="-128"/>
              </a:rPr>
              <a:t>Implement </a:t>
            </a:r>
            <a:r>
              <a:rPr lang="en-US" sz="2800" i="1" dirty="0">
                <a:ea typeface="ＭＳ Ｐゴシック" pitchFamily="34" charset="-128"/>
              </a:rPr>
              <a:t>any</a:t>
            </a:r>
            <a:r>
              <a:rPr lang="en-US" sz="2800" dirty="0">
                <a:ea typeface="ＭＳ Ｐゴシック" pitchFamily="34" charset="-128"/>
              </a:rPr>
              <a:t> digital system by designing a FSM and corresponding </a:t>
            </a:r>
            <a:r>
              <a:rPr lang="en-US" sz="2800" dirty="0" err="1">
                <a:ea typeface="ＭＳ Ｐゴシック" pitchFamily="34" charset="-128"/>
              </a:rPr>
              <a:t>datapath</a:t>
            </a:r>
            <a:r>
              <a:rPr lang="en-US" sz="2800" dirty="0">
                <a:ea typeface="ＭＳ Ｐゴシック" pitchFamily="34" charset="-128"/>
              </a:rPr>
              <a:t> and writing Verilog.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dirty="0">
                <a:ea typeface="ＭＳ Ｐゴシック" pitchFamily="34" charset="-128"/>
              </a:rPr>
              <a:t>Explain operation of a read-write memories and describe them in Verilog that synthesizes to use the embedded memory block on your DE1-SoC.</a:t>
            </a:r>
          </a:p>
          <a:p>
            <a:pPr marL="514350" indent="-514350">
              <a:buFont typeface="+mj-lt"/>
              <a:buAutoNum type="arabicPeriod"/>
            </a:pP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424856771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5">
            <a:extLst>
              <a:ext uri="{FF2B5EF4-FFF2-40B4-BE49-F238E27FC236}">
                <a16:creationId xmlns:a16="http://schemas.microsoft.com/office/drawing/2014/main" id="{5E551EC5-3F0F-F043-89D7-A467D2030B7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8119" y="224596"/>
            <a:ext cx="4572000" cy="3323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l" eaLnBrk="1" hangingPunct="1">
              <a:spcBef>
                <a:spcPct val="0"/>
              </a:spcBef>
            </a:pPr>
            <a:r>
              <a:rPr lang="en-US" sz="1400" b="1" dirty="0">
                <a:solidFill>
                  <a:srgbClr val="C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module</a:t>
            </a:r>
            <a:r>
              <a:rPr lang="en-US" sz="1400" dirty="0">
                <a:solidFill>
                  <a:srgbClr val="C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1400" dirty="0">
                <a:latin typeface="Consolas" panose="020B0609020204030204" pitchFamily="49" charset="0"/>
                <a:cs typeface="Consolas" panose="020B0609020204030204" pitchFamily="49" charset="0"/>
              </a:rPr>
              <a:t>Counter1</a:t>
            </a:r>
            <a:r>
              <a:rPr lang="en-US" sz="1400" dirty="0">
                <a:solidFill>
                  <a:srgbClr val="0000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(</a:t>
            </a:r>
            <a:r>
              <a:rPr lang="en-US" sz="1400" dirty="0" err="1">
                <a:latin typeface="Consolas" panose="020B0609020204030204" pitchFamily="49" charset="0"/>
                <a:cs typeface="Consolas" panose="020B0609020204030204" pitchFamily="49" charset="0"/>
              </a:rPr>
              <a:t>clk</a:t>
            </a:r>
            <a:r>
              <a:rPr lang="en-US" sz="1400" dirty="0" err="1">
                <a:solidFill>
                  <a:srgbClr val="0000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,</a:t>
            </a:r>
            <a:r>
              <a:rPr lang="en-US" sz="1400" dirty="0" err="1">
                <a:latin typeface="Consolas" panose="020B0609020204030204" pitchFamily="49" charset="0"/>
                <a:cs typeface="Consolas" panose="020B0609020204030204" pitchFamily="49" charset="0"/>
              </a:rPr>
              <a:t>rst</a:t>
            </a:r>
            <a:r>
              <a:rPr lang="en-US" sz="1400" dirty="0" err="1">
                <a:solidFill>
                  <a:srgbClr val="0000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,</a:t>
            </a:r>
            <a:r>
              <a:rPr lang="en-US" sz="1400" dirty="0" err="1">
                <a:latin typeface="Consolas" panose="020B0609020204030204" pitchFamily="49" charset="0"/>
                <a:cs typeface="Consolas" panose="020B0609020204030204" pitchFamily="49" charset="0"/>
              </a:rPr>
              <a:t>out</a:t>
            </a:r>
            <a:r>
              <a:rPr lang="en-US" sz="1400" dirty="0">
                <a:solidFill>
                  <a:srgbClr val="0000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) ;</a:t>
            </a:r>
          </a:p>
          <a:p>
            <a:pPr algn="l" eaLnBrk="1" hangingPunct="1">
              <a:spcBef>
                <a:spcPct val="0"/>
              </a:spcBef>
            </a:pPr>
            <a:r>
              <a:rPr lang="en-US" sz="1400" dirty="0">
                <a:latin typeface="Consolas" panose="020B0609020204030204" pitchFamily="49" charset="0"/>
                <a:cs typeface="Consolas" panose="020B0609020204030204" pitchFamily="49" charset="0"/>
              </a:rPr>
              <a:t>  </a:t>
            </a:r>
            <a:r>
              <a:rPr lang="en-US" sz="1400" b="1" dirty="0">
                <a:solidFill>
                  <a:srgbClr val="C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input</a:t>
            </a:r>
            <a:r>
              <a:rPr lang="en-US" sz="1400" dirty="0">
                <a:solidFill>
                  <a:srgbClr val="C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1400" dirty="0" err="1">
                <a:latin typeface="Consolas" panose="020B0609020204030204" pitchFamily="49" charset="0"/>
                <a:cs typeface="Consolas" panose="020B0609020204030204" pitchFamily="49" charset="0"/>
              </a:rPr>
              <a:t>rst</a:t>
            </a:r>
            <a:r>
              <a:rPr lang="en-US" sz="1400" dirty="0">
                <a:solidFill>
                  <a:srgbClr val="0000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,</a:t>
            </a:r>
            <a:r>
              <a:rPr lang="en-US" sz="1400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1400" dirty="0" err="1">
                <a:latin typeface="Consolas" panose="020B0609020204030204" pitchFamily="49" charset="0"/>
                <a:cs typeface="Consolas" panose="020B0609020204030204" pitchFamily="49" charset="0"/>
              </a:rPr>
              <a:t>clk</a:t>
            </a:r>
            <a:r>
              <a:rPr lang="en-US" sz="1400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1400" dirty="0">
                <a:solidFill>
                  <a:srgbClr val="0000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;</a:t>
            </a:r>
            <a:r>
              <a:rPr lang="en-US" sz="1400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1400" i="1" dirty="0">
                <a:solidFill>
                  <a:srgbClr val="008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// reset and clock</a:t>
            </a:r>
          </a:p>
          <a:p>
            <a:pPr algn="l" eaLnBrk="1" hangingPunct="1">
              <a:spcBef>
                <a:spcPct val="0"/>
              </a:spcBef>
            </a:pPr>
            <a:r>
              <a:rPr lang="en-US" sz="1400" dirty="0">
                <a:latin typeface="Consolas" panose="020B0609020204030204" pitchFamily="49" charset="0"/>
                <a:cs typeface="Consolas" panose="020B0609020204030204" pitchFamily="49" charset="0"/>
              </a:rPr>
              <a:t>  </a:t>
            </a:r>
            <a:r>
              <a:rPr lang="en-US" sz="1400" b="1" dirty="0">
                <a:solidFill>
                  <a:srgbClr val="C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output</a:t>
            </a:r>
            <a:r>
              <a:rPr lang="en-US" sz="1400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1400" dirty="0">
                <a:solidFill>
                  <a:srgbClr val="0000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[</a:t>
            </a:r>
            <a:r>
              <a:rPr lang="en-US" sz="1400" dirty="0">
                <a:latin typeface="Consolas" panose="020B0609020204030204" pitchFamily="49" charset="0"/>
                <a:cs typeface="Consolas" panose="020B0609020204030204" pitchFamily="49" charset="0"/>
              </a:rPr>
              <a:t>4</a:t>
            </a:r>
            <a:r>
              <a:rPr lang="en-US" sz="1400" dirty="0">
                <a:solidFill>
                  <a:srgbClr val="0000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:</a:t>
            </a:r>
            <a:r>
              <a:rPr lang="en-US" sz="1400" dirty="0">
                <a:latin typeface="Consolas" panose="020B0609020204030204" pitchFamily="49" charset="0"/>
                <a:cs typeface="Consolas" panose="020B0609020204030204" pitchFamily="49" charset="0"/>
              </a:rPr>
              <a:t>0</a:t>
            </a:r>
            <a:r>
              <a:rPr lang="en-US" sz="1400" dirty="0">
                <a:solidFill>
                  <a:srgbClr val="0000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]</a:t>
            </a:r>
            <a:r>
              <a:rPr lang="en-US" sz="1400" dirty="0">
                <a:latin typeface="Consolas" panose="020B0609020204030204" pitchFamily="49" charset="0"/>
                <a:cs typeface="Consolas" panose="020B0609020204030204" pitchFamily="49" charset="0"/>
              </a:rPr>
              <a:t> out</a:t>
            </a:r>
            <a:r>
              <a:rPr lang="en-US" sz="1400" dirty="0">
                <a:solidFill>
                  <a:srgbClr val="0000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;</a:t>
            </a:r>
          </a:p>
          <a:p>
            <a:pPr algn="l" eaLnBrk="1" hangingPunct="1">
              <a:spcBef>
                <a:spcPct val="0"/>
              </a:spcBef>
            </a:pPr>
            <a:r>
              <a:rPr lang="en-US" sz="1400" dirty="0">
                <a:latin typeface="Consolas" panose="020B0609020204030204" pitchFamily="49" charset="0"/>
                <a:cs typeface="Consolas" panose="020B0609020204030204" pitchFamily="49" charset="0"/>
              </a:rPr>
              <a:t>  </a:t>
            </a:r>
            <a:r>
              <a:rPr lang="en-US" sz="1400" b="1" dirty="0" err="1">
                <a:solidFill>
                  <a:srgbClr val="C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reg</a:t>
            </a:r>
            <a:r>
              <a:rPr lang="en-US" sz="1400" dirty="0">
                <a:latin typeface="Consolas" panose="020B0609020204030204" pitchFamily="49" charset="0"/>
                <a:cs typeface="Consolas" panose="020B0609020204030204" pitchFamily="49" charset="0"/>
              </a:rPr>
              <a:t>    </a:t>
            </a:r>
            <a:r>
              <a:rPr lang="en-US" sz="1400" dirty="0">
                <a:solidFill>
                  <a:srgbClr val="0000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[</a:t>
            </a:r>
            <a:r>
              <a:rPr lang="en-US" sz="1400" dirty="0">
                <a:latin typeface="Consolas" panose="020B0609020204030204" pitchFamily="49" charset="0"/>
                <a:cs typeface="Consolas" panose="020B0609020204030204" pitchFamily="49" charset="0"/>
              </a:rPr>
              <a:t>4</a:t>
            </a:r>
            <a:r>
              <a:rPr lang="en-US" sz="1400" dirty="0">
                <a:solidFill>
                  <a:srgbClr val="0000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:</a:t>
            </a:r>
            <a:r>
              <a:rPr lang="en-US" sz="1400" dirty="0">
                <a:latin typeface="Consolas" panose="020B0609020204030204" pitchFamily="49" charset="0"/>
                <a:cs typeface="Consolas" panose="020B0609020204030204" pitchFamily="49" charset="0"/>
              </a:rPr>
              <a:t>0</a:t>
            </a:r>
            <a:r>
              <a:rPr lang="en-US" sz="1400" dirty="0">
                <a:solidFill>
                  <a:srgbClr val="0000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]</a:t>
            </a:r>
            <a:r>
              <a:rPr lang="en-US" sz="1400" dirty="0">
                <a:latin typeface="Consolas" panose="020B0609020204030204" pitchFamily="49" charset="0"/>
                <a:cs typeface="Consolas" panose="020B0609020204030204" pitchFamily="49" charset="0"/>
              </a:rPr>
              <a:t> next </a:t>
            </a:r>
            <a:r>
              <a:rPr lang="en-US" sz="1400" dirty="0">
                <a:solidFill>
                  <a:srgbClr val="0000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;</a:t>
            </a:r>
          </a:p>
          <a:p>
            <a:pPr algn="l" eaLnBrk="1" hangingPunct="1">
              <a:spcBef>
                <a:spcPct val="0"/>
              </a:spcBef>
            </a:pPr>
            <a:endParaRPr lang="en-US" sz="1400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algn="l" eaLnBrk="1" hangingPunct="1">
              <a:spcBef>
                <a:spcPct val="0"/>
              </a:spcBef>
            </a:pPr>
            <a:r>
              <a:rPr lang="en-US" sz="1400" dirty="0">
                <a:latin typeface="Consolas" panose="020B0609020204030204" pitchFamily="49" charset="0"/>
                <a:cs typeface="Consolas" panose="020B0609020204030204" pitchFamily="49" charset="0"/>
              </a:rPr>
              <a:t>  </a:t>
            </a:r>
            <a:r>
              <a:rPr lang="en-US" sz="1400" dirty="0" err="1">
                <a:latin typeface="Consolas" panose="020B0609020204030204" pitchFamily="49" charset="0"/>
                <a:cs typeface="Consolas" panose="020B0609020204030204" pitchFamily="49" charset="0"/>
              </a:rPr>
              <a:t>vDFF</a:t>
            </a:r>
            <a:r>
              <a:rPr lang="en-US" sz="1400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1400" dirty="0">
                <a:solidFill>
                  <a:srgbClr val="0000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#(</a:t>
            </a:r>
            <a:r>
              <a:rPr lang="en-US" sz="1400" dirty="0">
                <a:latin typeface="Consolas" panose="020B0609020204030204" pitchFamily="49" charset="0"/>
                <a:cs typeface="Consolas" panose="020B0609020204030204" pitchFamily="49" charset="0"/>
              </a:rPr>
              <a:t>5</a:t>
            </a:r>
            <a:r>
              <a:rPr lang="en-US" sz="1400" dirty="0">
                <a:solidFill>
                  <a:srgbClr val="0000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)</a:t>
            </a:r>
            <a:r>
              <a:rPr lang="en-US" sz="1400" dirty="0">
                <a:latin typeface="Consolas" panose="020B0609020204030204" pitchFamily="49" charset="0"/>
                <a:cs typeface="Consolas" panose="020B0609020204030204" pitchFamily="49" charset="0"/>
              </a:rPr>
              <a:t> count</a:t>
            </a:r>
            <a:r>
              <a:rPr lang="en-US" sz="1400" dirty="0">
                <a:solidFill>
                  <a:srgbClr val="0000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(</a:t>
            </a:r>
            <a:r>
              <a:rPr lang="en-US" sz="1400" dirty="0" err="1">
                <a:latin typeface="Consolas" panose="020B0609020204030204" pitchFamily="49" charset="0"/>
                <a:cs typeface="Consolas" panose="020B0609020204030204" pitchFamily="49" charset="0"/>
              </a:rPr>
              <a:t>clk</a:t>
            </a:r>
            <a:r>
              <a:rPr lang="en-US" sz="1400" dirty="0">
                <a:solidFill>
                  <a:srgbClr val="0000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,</a:t>
            </a:r>
            <a:r>
              <a:rPr lang="en-US" sz="1400" dirty="0">
                <a:latin typeface="Consolas" panose="020B0609020204030204" pitchFamily="49" charset="0"/>
                <a:cs typeface="Consolas" panose="020B0609020204030204" pitchFamily="49" charset="0"/>
              </a:rPr>
              <a:t> next</a:t>
            </a:r>
            <a:r>
              <a:rPr lang="en-US" sz="1400" dirty="0">
                <a:solidFill>
                  <a:srgbClr val="0000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,</a:t>
            </a:r>
            <a:r>
              <a:rPr lang="en-US" sz="1400" dirty="0">
                <a:latin typeface="Consolas" panose="020B0609020204030204" pitchFamily="49" charset="0"/>
                <a:cs typeface="Consolas" panose="020B0609020204030204" pitchFamily="49" charset="0"/>
              </a:rPr>
              <a:t> out</a:t>
            </a:r>
            <a:r>
              <a:rPr lang="en-US" sz="1400" dirty="0">
                <a:solidFill>
                  <a:srgbClr val="0000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) ;</a:t>
            </a:r>
          </a:p>
          <a:p>
            <a:pPr algn="l" eaLnBrk="1" hangingPunct="1">
              <a:spcBef>
                <a:spcPct val="0"/>
              </a:spcBef>
            </a:pPr>
            <a:endParaRPr lang="en-US" sz="1400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algn="l" eaLnBrk="1" hangingPunct="1">
              <a:spcBef>
                <a:spcPct val="0"/>
              </a:spcBef>
            </a:pPr>
            <a:r>
              <a:rPr lang="en-US" sz="1400" dirty="0">
                <a:latin typeface="Consolas" panose="020B0609020204030204" pitchFamily="49" charset="0"/>
                <a:cs typeface="Consolas" panose="020B0609020204030204" pitchFamily="49" charset="0"/>
              </a:rPr>
              <a:t>  </a:t>
            </a:r>
            <a:r>
              <a:rPr lang="en-US" sz="1400" b="1" dirty="0">
                <a:solidFill>
                  <a:srgbClr val="C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always</a:t>
            </a:r>
            <a:r>
              <a:rPr lang="en-US" sz="1400" dirty="0">
                <a:solidFill>
                  <a:srgbClr val="C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1400" dirty="0">
                <a:solidFill>
                  <a:srgbClr val="0000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@(*)</a:t>
            </a:r>
            <a:r>
              <a:rPr lang="en-US" sz="1400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1400" b="1" dirty="0">
                <a:solidFill>
                  <a:srgbClr val="C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begin</a:t>
            </a:r>
          </a:p>
          <a:p>
            <a:pPr algn="l" eaLnBrk="1" hangingPunct="1">
              <a:spcBef>
                <a:spcPct val="0"/>
              </a:spcBef>
            </a:pPr>
            <a:r>
              <a:rPr lang="en-US" sz="1400" dirty="0">
                <a:latin typeface="Consolas" panose="020B0609020204030204" pitchFamily="49" charset="0"/>
                <a:cs typeface="Consolas" panose="020B0609020204030204" pitchFamily="49" charset="0"/>
              </a:rPr>
              <a:t>    </a:t>
            </a:r>
            <a:r>
              <a:rPr lang="en-US" sz="1400" b="1" dirty="0">
                <a:solidFill>
                  <a:srgbClr val="C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case</a:t>
            </a:r>
            <a:r>
              <a:rPr lang="en-US" sz="1400" dirty="0">
                <a:solidFill>
                  <a:srgbClr val="0000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(</a:t>
            </a:r>
            <a:r>
              <a:rPr lang="en-US" sz="1400" dirty="0" err="1">
                <a:latin typeface="Consolas" panose="020B0609020204030204" pitchFamily="49" charset="0"/>
                <a:cs typeface="Consolas" panose="020B0609020204030204" pitchFamily="49" charset="0"/>
              </a:rPr>
              <a:t>rst</a:t>
            </a:r>
            <a:r>
              <a:rPr lang="en-US" sz="1400" dirty="0">
                <a:solidFill>
                  <a:srgbClr val="0000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)</a:t>
            </a:r>
          </a:p>
          <a:p>
            <a:pPr algn="l" eaLnBrk="1" hangingPunct="1">
              <a:spcBef>
                <a:spcPct val="0"/>
              </a:spcBef>
            </a:pPr>
            <a:r>
              <a:rPr lang="en-US" sz="1400" dirty="0">
                <a:latin typeface="Consolas" panose="020B0609020204030204" pitchFamily="49" charset="0"/>
                <a:cs typeface="Consolas" panose="020B0609020204030204" pitchFamily="49" charset="0"/>
              </a:rPr>
              <a:t>      </a:t>
            </a:r>
            <a:r>
              <a:rPr lang="en-US" sz="1400" dirty="0">
                <a:solidFill>
                  <a:srgbClr val="760057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1'b1</a:t>
            </a:r>
            <a:r>
              <a:rPr lang="en-US" sz="1400" dirty="0">
                <a:latin typeface="Consolas" panose="020B0609020204030204" pitchFamily="49" charset="0"/>
                <a:cs typeface="Consolas" panose="020B0609020204030204" pitchFamily="49" charset="0"/>
              </a:rPr>
              <a:t>: next </a:t>
            </a:r>
            <a:r>
              <a:rPr lang="en-US" sz="1400" dirty="0">
                <a:solidFill>
                  <a:srgbClr val="0000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=</a:t>
            </a:r>
            <a:r>
              <a:rPr lang="en-US" sz="1400" dirty="0">
                <a:latin typeface="Consolas" panose="020B0609020204030204" pitchFamily="49" charset="0"/>
                <a:cs typeface="Consolas" panose="020B0609020204030204" pitchFamily="49" charset="0"/>
              </a:rPr>
              <a:t> 0 </a:t>
            </a:r>
            <a:r>
              <a:rPr lang="en-US" sz="1400" dirty="0">
                <a:solidFill>
                  <a:srgbClr val="0000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;</a:t>
            </a:r>
          </a:p>
          <a:p>
            <a:pPr algn="l" eaLnBrk="1" hangingPunct="1">
              <a:spcBef>
                <a:spcPct val="0"/>
              </a:spcBef>
            </a:pPr>
            <a:r>
              <a:rPr lang="en-US" sz="1400" dirty="0">
                <a:latin typeface="Consolas" panose="020B0609020204030204" pitchFamily="49" charset="0"/>
                <a:cs typeface="Consolas" panose="020B0609020204030204" pitchFamily="49" charset="0"/>
              </a:rPr>
              <a:t>      </a:t>
            </a:r>
            <a:r>
              <a:rPr lang="en-US" sz="1400" dirty="0">
                <a:solidFill>
                  <a:srgbClr val="760057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1'b0</a:t>
            </a:r>
            <a:r>
              <a:rPr lang="en-US" sz="1400" dirty="0">
                <a:latin typeface="Consolas" panose="020B0609020204030204" pitchFamily="49" charset="0"/>
                <a:cs typeface="Consolas" panose="020B0609020204030204" pitchFamily="49" charset="0"/>
              </a:rPr>
              <a:t>: next </a:t>
            </a:r>
            <a:r>
              <a:rPr lang="en-US" sz="1400" dirty="0">
                <a:solidFill>
                  <a:srgbClr val="0000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=</a:t>
            </a:r>
            <a:r>
              <a:rPr lang="en-US" sz="1400" dirty="0">
                <a:latin typeface="Consolas" panose="020B0609020204030204" pitchFamily="49" charset="0"/>
                <a:cs typeface="Consolas" panose="020B0609020204030204" pitchFamily="49" charset="0"/>
              </a:rPr>
              <a:t> out </a:t>
            </a:r>
            <a:r>
              <a:rPr lang="en-US" sz="1400" dirty="0">
                <a:solidFill>
                  <a:srgbClr val="0000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+ </a:t>
            </a:r>
            <a:r>
              <a:rPr lang="en-US" sz="1400" dirty="0">
                <a:latin typeface="Consolas" panose="020B0609020204030204" pitchFamily="49" charset="0"/>
                <a:cs typeface="Consolas" panose="020B0609020204030204" pitchFamily="49" charset="0"/>
              </a:rPr>
              <a:t>1 </a:t>
            </a:r>
            <a:r>
              <a:rPr lang="en-US" sz="1400" dirty="0">
                <a:solidFill>
                  <a:srgbClr val="0000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;</a:t>
            </a:r>
          </a:p>
          <a:p>
            <a:pPr>
              <a:spcBef>
                <a:spcPct val="0"/>
              </a:spcBef>
            </a:pPr>
            <a:r>
              <a:rPr lang="en-US" sz="1400" dirty="0">
                <a:solidFill>
                  <a:srgbClr val="0000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    </a:t>
            </a:r>
            <a:r>
              <a:rPr lang="en-US" sz="1400" b="1" dirty="0">
                <a:solidFill>
                  <a:srgbClr val="C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default</a:t>
            </a:r>
            <a:r>
              <a:rPr lang="en-US" sz="1400" dirty="0">
                <a:solidFill>
                  <a:srgbClr val="0000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:</a:t>
            </a:r>
            <a:r>
              <a:rPr lang="en-US" sz="1400" dirty="0">
                <a:latin typeface="Consolas" panose="020B0609020204030204" pitchFamily="49" charset="0"/>
                <a:cs typeface="Consolas" panose="020B0609020204030204" pitchFamily="49" charset="0"/>
              </a:rPr>
              <a:t> next </a:t>
            </a:r>
            <a:r>
              <a:rPr lang="en-US" sz="1400" dirty="0">
                <a:solidFill>
                  <a:srgbClr val="0000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= </a:t>
            </a:r>
            <a:r>
              <a:rPr lang="en-US" sz="1400" dirty="0">
                <a:solidFill>
                  <a:srgbClr val="760057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5'bxxxxx</a:t>
            </a:r>
            <a:r>
              <a:rPr lang="en-US" sz="1400" dirty="0">
                <a:solidFill>
                  <a:srgbClr val="0000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;</a:t>
            </a:r>
          </a:p>
          <a:p>
            <a:pPr algn="l" eaLnBrk="1" hangingPunct="1">
              <a:spcBef>
                <a:spcPct val="0"/>
              </a:spcBef>
            </a:pPr>
            <a:r>
              <a:rPr lang="en-US" sz="1400" dirty="0">
                <a:latin typeface="Consolas" panose="020B0609020204030204" pitchFamily="49" charset="0"/>
                <a:cs typeface="Consolas" panose="020B0609020204030204" pitchFamily="49" charset="0"/>
              </a:rPr>
              <a:t>    </a:t>
            </a:r>
            <a:r>
              <a:rPr lang="en-US" sz="1400" b="1" dirty="0" err="1">
                <a:solidFill>
                  <a:srgbClr val="C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endcase</a:t>
            </a:r>
            <a:endParaRPr lang="en-US" sz="1400" b="1" dirty="0">
              <a:solidFill>
                <a:srgbClr val="C00000"/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algn="l" eaLnBrk="1" hangingPunct="1">
              <a:spcBef>
                <a:spcPct val="0"/>
              </a:spcBef>
            </a:pPr>
            <a:r>
              <a:rPr lang="en-US" sz="1400" dirty="0">
                <a:latin typeface="Consolas" panose="020B0609020204030204" pitchFamily="49" charset="0"/>
                <a:cs typeface="Consolas" panose="020B0609020204030204" pitchFamily="49" charset="0"/>
              </a:rPr>
              <a:t>  </a:t>
            </a:r>
            <a:r>
              <a:rPr lang="en-US" sz="1400" b="1" dirty="0">
                <a:solidFill>
                  <a:srgbClr val="C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end</a:t>
            </a:r>
          </a:p>
          <a:p>
            <a:pPr algn="l" eaLnBrk="1" hangingPunct="1">
              <a:spcBef>
                <a:spcPct val="0"/>
              </a:spcBef>
            </a:pPr>
            <a:r>
              <a:rPr lang="en-US" sz="1400" b="1" dirty="0" err="1">
                <a:solidFill>
                  <a:srgbClr val="C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endmodule</a:t>
            </a:r>
            <a:endParaRPr lang="en-US" sz="1400" b="1" dirty="0">
              <a:solidFill>
                <a:srgbClr val="C00000"/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graphicFrame>
        <p:nvGraphicFramePr>
          <p:cNvPr id="6" name="Object 2">
            <a:extLst>
              <a:ext uri="{FF2B5EF4-FFF2-40B4-BE49-F238E27FC236}">
                <a16:creationId xmlns:a16="http://schemas.microsoft.com/office/drawing/2014/main" id="{0197D3E0-22B7-5D43-927C-9DB8247F9DB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47696143"/>
              </p:ext>
            </p:extLst>
          </p:nvPr>
        </p:nvGraphicFramePr>
        <p:xfrm>
          <a:off x="4686300" y="1067440"/>
          <a:ext cx="4000500" cy="1638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Visio" r:id="rId2" imgW="2667000" imgH="1092200" progId="Visio.Drawing.6">
                  <p:embed/>
                </p:oleObj>
              </mc:Choice>
              <mc:Fallback>
                <p:oleObj name="Visio" r:id="rId2" imgW="2667000" imgH="1092200" progId="Visio.Drawing.6">
                  <p:embed/>
                  <p:pic>
                    <p:nvPicPr>
                      <p:cNvPr id="8" name="Object 2">
                        <a:extLst>
                          <a:ext uri="{FF2B5EF4-FFF2-40B4-BE49-F238E27FC236}">
                            <a16:creationId xmlns:a16="http://schemas.microsoft.com/office/drawing/2014/main" id="{50FB1F74-2E96-7A48-80A0-AF923D171C4D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86300" y="1067440"/>
                        <a:ext cx="4000500" cy="1638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8" name="Picture 7">
            <a:extLst>
              <a:ext uri="{FF2B5EF4-FFF2-40B4-BE49-F238E27FC236}">
                <a16:creationId xmlns:a16="http://schemas.microsoft.com/office/drawing/2014/main" id="{A1F8EF40-AE9E-6D42-88C8-D469F929961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8119" y="3855397"/>
            <a:ext cx="8414269" cy="3002603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82A9E5C2-84D7-5643-ACF0-5DEE54FB501F}"/>
              </a:ext>
            </a:extLst>
          </p:cNvPr>
          <p:cNvSpPr txBox="1"/>
          <p:nvPr/>
        </p:nvSpPr>
        <p:spPr>
          <a:xfrm>
            <a:off x="2362200" y="3332658"/>
            <a:ext cx="38006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0000FF"/>
                </a:solidFill>
              </a:rPr>
              <a:t>We will fill in this waveform in class….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6426729-43E7-40BF-B74F-C4B14E3D8063}"/>
              </a:ext>
            </a:extLst>
          </p:cNvPr>
          <p:cNvSpPr txBox="1"/>
          <p:nvPr/>
        </p:nvSpPr>
        <p:spPr>
          <a:xfrm>
            <a:off x="180702" y="5791200"/>
            <a:ext cx="733698" cy="3693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r"/>
            <a:r>
              <a:rPr lang="en-CA" dirty="0"/>
              <a:t>out</a:t>
            </a:r>
          </a:p>
        </p:txBody>
      </p:sp>
    </p:spTree>
    <p:extLst>
      <p:ext uri="{BB962C8B-B14F-4D97-AF65-F5344CB8AC3E}">
        <p14:creationId xmlns:p14="http://schemas.microsoft.com/office/powerpoint/2010/main" val="24281884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Rectangle 5"/>
          <p:cNvSpPr>
            <a:spLocks noGrp="1" noChangeArrowheads="1"/>
          </p:cNvSpPr>
          <p:nvPr>
            <p:ph type="title"/>
          </p:nvPr>
        </p:nvSpPr>
        <p:spPr>
          <a:xfrm>
            <a:off x="450941" y="0"/>
            <a:ext cx="8229600" cy="1143000"/>
          </a:xfrm>
        </p:spPr>
        <p:txBody>
          <a:bodyPr/>
          <a:lstStyle/>
          <a:p>
            <a:r>
              <a:rPr lang="en-US" dirty="0">
                <a:ea typeface="ＭＳ Ｐゴシック" pitchFamily="34" charset="-128"/>
              </a:rPr>
              <a:t>Datapath Implementation</a:t>
            </a:r>
          </a:p>
        </p:txBody>
      </p:sp>
      <p:graphicFrame>
        <p:nvGraphicFramePr>
          <p:cNvPr id="8196" name="Object 2"/>
          <p:cNvGraphicFramePr>
            <a:graphicFrameLocks noGrp="1" noChangeAspect="1"/>
          </p:cNvGraphicFramePr>
          <p:nvPr>
            <p:ph sz="half" idx="4294967295"/>
          </p:nvPr>
        </p:nvGraphicFramePr>
        <p:xfrm>
          <a:off x="431800" y="1219200"/>
          <a:ext cx="8712200" cy="15446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Visio" r:id="rId3" imgW="2908300" imgH="520700" progId="Visio.Drawing.6">
                  <p:embed/>
                </p:oleObj>
              </mc:Choice>
              <mc:Fallback>
                <p:oleObj name="Visio" r:id="rId3" imgW="2908300" imgH="520700" progId="Visio.Drawing.6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1800" y="1219200"/>
                        <a:ext cx="8712200" cy="15446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39414" name="Group 86"/>
          <p:cNvGraphicFramePr>
            <a:graphicFrameLocks noGrp="1"/>
          </p:cNvGraphicFramePr>
          <p:nvPr/>
        </p:nvGraphicFramePr>
        <p:xfrm>
          <a:off x="457200" y="2984500"/>
          <a:ext cx="2819400" cy="3226724"/>
        </p:xfrm>
        <a:graphic>
          <a:graphicData uri="http://schemas.openxmlformats.org/drawingml/2006/table">
            <a:tbl>
              <a:tblPr/>
              <a:tblGrid>
                <a:gridCol w="939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39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398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96804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State</a:t>
                      </a:r>
                    </a:p>
                  </a:txBody>
                  <a:tcPr marL="0" marR="0" marT="0" marB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Next State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96804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ＭＳ Ｐゴシック" pitchFamily="34" charset="-128"/>
                      </a:endParaRPr>
                    </a:p>
                  </a:txBody>
                  <a:tcPr marL="0" marR="0" marT="0" marB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~rst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rst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98391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0</a:t>
                      </a:r>
                    </a:p>
                  </a:txBody>
                  <a:tcPr marL="0" marR="0" marT="0" marB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1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0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96804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1</a:t>
                      </a:r>
                    </a:p>
                  </a:txBody>
                  <a:tcPr marL="0" marR="0" marT="0" marB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2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0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96804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2</a:t>
                      </a:r>
                    </a:p>
                  </a:txBody>
                  <a:tcPr marL="0" marR="0" marT="0" marB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3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0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127536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.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.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.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ＭＳ Ｐゴシック" pitchFamily="34" charset="-128"/>
                      </a:endParaRPr>
                    </a:p>
                  </a:txBody>
                  <a:tcPr marL="0" marR="0" marT="0" marB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ＭＳ Ｐゴシック" pitchFamily="34" charset="-128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ＭＳ Ｐゴシック" pitchFamily="34" charset="-128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96804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30</a:t>
                      </a:r>
                    </a:p>
                  </a:txBody>
                  <a:tcPr marL="0" marR="0" marT="0" marB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31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0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96804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31</a:t>
                      </a:r>
                    </a:p>
                  </a:txBody>
                  <a:tcPr marL="0" marR="0" marT="0" marB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0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0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8" name="Rectangle 4"/>
          <p:cNvSpPr>
            <a:spLocks noChangeArrowheads="1"/>
          </p:cNvSpPr>
          <p:nvPr/>
        </p:nvSpPr>
        <p:spPr bwMode="auto">
          <a:xfrm>
            <a:off x="3895725" y="2984500"/>
            <a:ext cx="4819650" cy="305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 algn="l">
              <a:spcBef>
                <a:spcPct val="20000"/>
              </a:spcBef>
              <a:buSzPct val="100000"/>
              <a:buFontTx/>
              <a:buChar char="•"/>
            </a:pPr>
            <a:r>
              <a:rPr lang="en-US" sz="1800" b="0" dirty="0">
                <a:latin typeface="Arial" charset="0"/>
              </a:rPr>
              <a:t>You can describe the next-state function with a table</a:t>
            </a:r>
          </a:p>
          <a:p>
            <a:pPr marL="342900" indent="-342900" algn="l">
              <a:spcBef>
                <a:spcPct val="20000"/>
              </a:spcBef>
              <a:buSzPct val="100000"/>
              <a:buFontTx/>
              <a:buChar char="•"/>
            </a:pPr>
            <a:r>
              <a:rPr lang="en-US" sz="1800" b="0" dirty="0">
                <a:latin typeface="Arial" charset="0"/>
              </a:rPr>
              <a:t>However, it can more compactly be described by an expression:</a:t>
            </a:r>
          </a:p>
          <a:p>
            <a:pPr marL="342900" indent="-342900" algn="l">
              <a:spcBef>
                <a:spcPct val="20000"/>
              </a:spcBef>
              <a:buSzPct val="100000"/>
            </a:pPr>
            <a:r>
              <a:rPr lang="en-US" sz="1800" b="0" dirty="0"/>
              <a:t>		</a:t>
            </a:r>
            <a:r>
              <a:rPr lang="en-US" sz="1800" dirty="0"/>
              <a:t>next = </a:t>
            </a:r>
            <a:r>
              <a:rPr lang="en-US" sz="1800" dirty="0" err="1"/>
              <a:t>rst</a:t>
            </a:r>
            <a:r>
              <a:rPr lang="en-US" sz="1800" dirty="0"/>
              <a:t> ? 0 : count + 1 ;</a:t>
            </a:r>
          </a:p>
          <a:p>
            <a:pPr marL="342900" indent="-342900" algn="l">
              <a:spcBef>
                <a:spcPct val="20000"/>
              </a:spcBef>
              <a:buSzPct val="100000"/>
              <a:buFontTx/>
              <a:buChar char="•"/>
            </a:pPr>
            <a:endParaRPr lang="en-US" sz="1800" b="0" dirty="0"/>
          </a:p>
          <a:p>
            <a:pPr marL="342900" indent="-342900" algn="l">
              <a:spcBef>
                <a:spcPct val="20000"/>
              </a:spcBef>
              <a:buSzPct val="100000"/>
              <a:buFontTx/>
              <a:buChar char="•"/>
            </a:pPr>
            <a:r>
              <a:rPr lang="en-US" sz="1800" b="0" dirty="0">
                <a:latin typeface="Arial" charset="0"/>
              </a:rPr>
              <a:t>This </a:t>
            </a:r>
            <a:r>
              <a:rPr lang="ja-JP" altLang="en-US" sz="1800" b="0">
                <a:latin typeface="Arial" charset="0"/>
              </a:rPr>
              <a:t>“</a:t>
            </a:r>
            <a:r>
              <a:rPr lang="en-US" altLang="ja-JP" sz="1800" b="0" dirty="0">
                <a:latin typeface="Arial" charset="0"/>
              </a:rPr>
              <a:t>counter</a:t>
            </a:r>
            <a:r>
              <a:rPr lang="ja-JP" altLang="en-US" sz="1800" b="0">
                <a:latin typeface="Arial" charset="0"/>
              </a:rPr>
              <a:t>”</a:t>
            </a:r>
            <a:r>
              <a:rPr lang="en-US" altLang="ja-JP" sz="1800" b="0" dirty="0">
                <a:latin typeface="Arial" charset="0"/>
              </a:rPr>
              <a:t> is an example of a sequential </a:t>
            </a:r>
            <a:r>
              <a:rPr lang="ja-JP" altLang="en-US" sz="1800" b="0">
                <a:latin typeface="Arial" charset="0"/>
              </a:rPr>
              <a:t>“</a:t>
            </a:r>
            <a:r>
              <a:rPr lang="en-US" altLang="ja-JP" sz="1800" b="0" dirty="0" err="1">
                <a:latin typeface="Arial" charset="0"/>
              </a:rPr>
              <a:t>datapath</a:t>
            </a:r>
            <a:r>
              <a:rPr lang="ja-JP" altLang="en-US" sz="1800" b="0">
                <a:latin typeface="Arial" charset="0"/>
              </a:rPr>
              <a:t>”</a:t>
            </a:r>
            <a:r>
              <a:rPr lang="en-US" altLang="ja-JP" sz="1800" b="0" dirty="0">
                <a:latin typeface="Arial" charset="0"/>
              </a:rPr>
              <a:t> – a sequential circuit where the next state function is generated by an expression rather than a table.</a:t>
            </a:r>
            <a:endParaRPr lang="en-US" sz="1800" b="0" dirty="0">
              <a:latin typeface="Arial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391400" y="6488668"/>
            <a:ext cx="17445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solidFill>
                  <a:schemeClr val="tx1">
                    <a:lumMod val="50000"/>
                    <a:lumOff val="50000"/>
                  </a:schemeClr>
                </a:solidFill>
              </a:rPr>
              <a:t>Text: Dally §16.1</a:t>
            </a:r>
          </a:p>
        </p:txBody>
      </p:sp>
    </p:spTree>
    <p:extLst>
      <p:ext uri="{BB962C8B-B14F-4D97-AF65-F5344CB8AC3E}">
        <p14:creationId xmlns:p14="http://schemas.microsoft.com/office/powerpoint/2010/main" val="120001032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3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ea typeface="ＭＳ Ｐゴシック" pitchFamily="34" charset="-128"/>
              </a:rPr>
              <a:t>Schematic</a:t>
            </a:r>
          </a:p>
        </p:txBody>
      </p:sp>
      <p:sp>
        <p:nvSpPr>
          <p:cNvPr id="6" name="Text Box 2"/>
          <p:cNvSpPr txBox="1">
            <a:spLocks noChangeArrowheads="1"/>
          </p:cNvSpPr>
          <p:nvPr/>
        </p:nvSpPr>
        <p:spPr bwMode="auto">
          <a:xfrm>
            <a:off x="152400" y="1158875"/>
            <a:ext cx="88392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tabLst>
                <a:tab pos="455613" algn="l"/>
                <a:tab pos="917575" algn="l"/>
                <a:tab pos="1373188" algn="l"/>
              </a:tabLst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1pPr>
            <a:lvl2pPr marL="742950" indent="-285750">
              <a:tabLst>
                <a:tab pos="455613" algn="l"/>
                <a:tab pos="917575" algn="l"/>
                <a:tab pos="1373188" algn="l"/>
              </a:tabLst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2pPr>
            <a:lvl3pPr marL="1143000" indent="-228600">
              <a:tabLst>
                <a:tab pos="455613" algn="l"/>
                <a:tab pos="917575" algn="l"/>
                <a:tab pos="1373188" algn="l"/>
              </a:tabLst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3pPr>
            <a:lvl4pPr marL="1600200" indent="-228600">
              <a:tabLst>
                <a:tab pos="455613" algn="l"/>
                <a:tab pos="917575" algn="l"/>
                <a:tab pos="1373188" algn="l"/>
              </a:tabLst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4pPr>
            <a:lvl5pPr marL="2057400" indent="-228600">
              <a:tabLst>
                <a:tab pos="455613" algn="l"/>
                <a:tab pos="917575" algn="l"/>
                <a:tab pos="1373188" algn="l"/>
              </a:tabLst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5pPr>
            <a:lvl6pPr marL="2514600" indent="-228600" algn="r" eaLnBrk="0" fontAlgn="base" hangingPunct="0">
              <a:spcBef>
                <a:spcPct val="50000"/>
              </a:spcBef>
              <a:spcAft>
                <a:spcPct val="0"/>
              </a:spcAft>
              <a:tabLst>
                <a:tab pos="455613" algn="l"/>
                <a:tab pos="917575" algn="l"/>
                <a:tab pos="1373188" algn="l"/>
              </a:tabLst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6pPr>
            <a:lvl7pPr marL="2971800" indent="-228600" algn="r" eaLnBrk="0" fontAlgn="base" hangingPunct="0">
              <a:spcBef>
                <a:spcPct val="50000"/>
              </a:spcBef>
              <a:spcAft>
                <a:spcPct val="0"/>
              </a:spcAft>
              <a:tabLst>
                <a:tab pos="455613" algn="l"/>
                <a:tab pos="917575" algn="l"/>
                <a:tab pos="1373188" algn="l"/>
              </a:tabLst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7pPr>
            <a:lvl8pPr marL="3429000" indent="-228600" algn="r" eaLnBrk="0" fontAlgn="base" hangingPunct="0">
              <a:spcBef>
                <a:spcPct val="50000"/>
              </a:spcBef>
              <a:spcAft>
                <a:spcPct val="0"/>
              </a:spcAft>
              <a:tabLst>
                <a:tab pos="455613" algn="l"/>
                <a:tab pos="917575" algn="l"/>
                <a:tab pos="1373188" algn="l"/>
              </a:tabLst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8pPr>
            <a:lvl9pPr marL="3886200" indent="-228600" algn="r" eaLnBrk="0" fontAlgn="base" hangingPunct="0">
              <a:spcBef>
                <a:spcPct val="50000"/>
              </a:spcBef>
              <a:spcAft>
                <a:spcPct val="0"/>
              </a:spcAft>
              <a:tabLst>
                <a:tab pos="455613" algn="l"/>
                <a:tab pos="917575" algn="l"/>
                <a:tab pos="1373188" algn="l"/>
              </a:tabLst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9pPr>
          </a:lstStyle>
          <a:p>
            <a:pPr algn="l" eaLnBrk="1" hangingPunct="1"/>
            <a:r>
              <a:rPr lang="en-US" b="0" dirty="0">
                <a:latin typeface="Arial" charset="0"/>
              </a:rPr>
              <a:t>A simple counter</a:t>
            </a:r>
          </a:p>
          <a:p>
            <a:pPr algn="l" eaLnBrk="1" hangingPunct="1"/>
            <a:r>
              <a:rPr lang="en-US" b="0" dirty="0">
                <a:latin typeface="Arial" charset="0"/>
              </a:rPr>
              <a:t>	next = </a:t>
            </a:r>
            <a:r>
              <a:rPr lang="en-US" b="0" dirty="0" err="1">
                <a:latin typeface="Arial" charset="0"/>
              </a:rPr>
              <a:t>rst</a:t>
            </a:r>
            <a:r>
              <a:rPr lang="en-US" b="0" dirty="0">
                <a:latin typeface="Arial" charset="0"/>
              </a:rPr>
              <a:t> ? 0 : count + 1</a:t>
            </a:r>
          </a:p>
        </p:txBody>
      </p:sp>
      <p:graphicFrame>
        <p:nvGraphicFramePr>
          <p:cNvPr id="7" name="Object 2"/>
          <p:cNvGraphicFramePr>
            <a:graphicFrameLocks noChangeAspect="1"/>
          </p:cNvGraphicFramePr>
          <p:nvPr/>
        </p:nvGraphicFramePr>
        <p:xfrm>
          <a:off x="838200" y="2676525"/>
          <a:ext cx="8007350" cy="3282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Visio" r:id="rId3" imgW="2667000" imgH="1092200" progId="Visio.Drawing.6">
                  <p:embed/>
                </p:oleObj>
              </mc:Choice>
              <mc:Fallback>
                <p:oleObj name="Visio" r:id="rId3" imgW="2667000" imgH="1092200" progId="Visio.Drawing.6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8200" y="2676525"/>
                        <a:ext cx="8007350" cy="32829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7391400" y="6488668"/>
            <a:ext cx="17445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solidFill>
                  <a:schemeClr val="tx1">
                    <a:lumMod val="50000"/>
                    <a:lumOff val="50000"/>
                  </a:schemeClr>
                </a:solidFill>
              </a:rPr>
              <a:t>Text: Dally §16.1</a:t>
            </a:r>
          </a:p>
        </p:txBody>
      </p:sp>
    </p:spTree>
    <p:extLst>
      <p:ext uri="{BB962C8B-B14F-4D97-AF65-F5344CB8AC3E}">
        <p14:creationId xmlns:p14="http://schemas.microsoft.com/office/powerpoint/2010/main" val="141125577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>
                <a:ea typeface="ＭＳ Ｐゴシック" pitchFamily="34" charset="-128"/>
              </a:rPr>
              <a:t>Verilog description</a:t>
            </a:r>
          </a:p>
        </p:txBody>
      </p:sp>
      <p:graphicFrame>
        <p:nvGraphicFramePr>
          <p:cNvPr id="9220" name="Object 2"/>
          <p:cNvGraphicFramePr>
            <a:graphicFrameLocks noGrp="1" noChangeAspect="1"/>
          </p:cNvGraphicFramePr>
          <p:nvPr>
            <p:ph sz="half" idx="4294967295"/>
          </p:nvPr>
        </p:nvGraphicFramePr>
        <p:xfrm>
          <a:off x="0" y="1076325"/>
          <a:ext cx="7869238" cy="15446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Visio" r:id="rId3" imgW="3073400" imgH="609600" progId="Visio.Drawing.6">
                  <p:embed/>
                </p:oleObj>
              </mc:Choice>
              <mc:Fallback>
                <p:oleObj name="Visio" r:id="rId3" imgW="3073400" imgH="609600" progId="Visio.Drawing.6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1076325"/>
                        <a:ext cx="7869238" cy="15446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457200" y="2876550"/>
            <a:ext cx="8305800" cy="2563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l" eaLnBrk="1" hangingPunct="1">
              <a:spcBef>
                <a:spcPct val="0"/>
              </a:spcBef>
            </a:pPr>
            <a:r>
              <a:rPr lang="en-US" sz="1800" b="1" dirty="0">
                <a:solidFill>
                  <a:srgbClr val="C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module</a:t>
            </a:r>
            <a:r>
              <a:rPr lang="en-US" sz="1800" dirty="0">
                <a:solidFill>
                  <a:srgbClr val="C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Counter</a:t>
            </a:r>
            <a:r>
              <a:rPr lang="en-US" sz="1800" dirty="0">
                <a:solidFill>
                  <a:srgbClr val="0000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(</a:t>
            </a:r>
            <a:r>
              <a:rPr lang="en-US" sz="1800" dirty="0" err="1">
                <a:latin typeface="Consolas" panose="020B0609020204030204" pitchFamily="49" charset="0"/>
                <a:cs typeface="Consolas" panose="020B0609020204030204" pitchFamily="49" charset="0"/>
              </a:rPr>
              <a:t>clk</a:t>
            </a:r>
            <a:r>
              <a:rPr lang="en-US" sz="1800" dirty="0">
                <a:solidFill>
                  <a:srgbClr val="0000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,</a:t>
            </a: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1800" dirty="0" err="1">
                <a:latin typeface="Consolas" panose="020B0609020204030204" pitchFamily="49" charset="0"/>
                <a:cs typeface="Consolas" panose="020B0609020204030204" pitchFamily="49" charset="0"/>
              </a:rPr>
              <a:t>rst</a:t>
            </a:r>
            <a:r>
              <a:rPr lang="en-US" sz="1800" dirty="0">
                <a:solidFill>
                  <a:srgbClr val="0000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,</a:t>
            </a: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 count</a:t>
            </a:r>
            <a:r>
              <a:rPr lang="en-US" sz="1800" dirty="0">
                <a:solidFill>
                  <a:srgbClr val="0000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) ;</a:t>
            </a:r>
          </a:p>
          <a:p>
            <a:pPr algn="l" eaLnBrk="1" hangingPunct="1">
              <a:spcBef>
                <a:spcPct val="0"/>
              </a:spcBef>
            </a:pP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  </a:t>
            </a:r>
            <a:r>
              <a:rPr lang="en-US" sz="1800" b="1" dirty="0">
                <a:solidFill>
                  <a:srgbClr val="C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parameter</a:t>
            </a: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 n</a:t>
            </a:r>
            <a:r>
              <a:rPr lang="en-US" sz="1800" dirty="0">
                <a:solidFill>
                  <a:srgbClr val="0000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=</a:t>
            </a: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5 </a:t>
            </a:r>
            <a:r>
              <a:rPr lang="en-US" sz="1800" dirty="0">
                <a:solidFill>
                  <a:srgbClr val="0000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;</a:t>
            </a:r>
          </a:p>
          <a:p>
            <a:pPr algn="l" eaLnBrk="1" hangingPunct="1">
              <a:spcBef>
                <a:spcPct val="0"/>
              </a:spcBef>
            </a:pP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  </a:t>
            </a:r>
            <a:r>
              <a:rPr lang="en-US" sz="1800" b="1" dirty="0">
                <a:solidFill>
                  <a:srgbClr val="C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input</a:t>
            </a:r>
            <a:r>
              <a:rPr lang="en-US" sz="1800" dirty="0">
                <a:solidFill>
                  <a:srgbClr val="C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1800" dirty="0" err="1">
                <a:latin typeface="Consolas" panose="020B0609020204030204" pitchFamily="49" charset="0"/>
                <a:cs typeface="Consolas" panose="020B0609020204030204" pitchFamily="49" charset="0"/>
              </a:rPr>
              <a:t>rst</a:t>
            </a:r>
            <a:r>
              <a:rPr lang="en-US" sz="1800" dirty="0">
                <a:solidFill>
                  <a:srgbClr val="0000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,</a:t>
            </a: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1800" dirty="0" err="1">
                <a:latin typeface="Consolas" panose="020B0609020204030204" pitchFamily="49" charset="0"/>
                <a:cs typeface="Consolas" panose="020B0609020204030204" pitchFamily="49" charset="0"/>
              </a:rPr>
              <a:t>clk</a:t>
            </a: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1800" dirty="0">
                <a:solidFill>
                  <a:srgbClr val="0000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;</a:t>
            </a: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1800" i="1" dirty="0">
                <a:solidFill>
                  <a:srgbClr val="008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// reset and clock</a:t>
            </a:r>
          </a:p>
          <a:p>
            <a:pPr algn="l" eaLnBrk="1" hangingPunct="1">
              <a:spcBef>
                <a:spcPct val="0"/>
              </a:spcBef>
            </a:pP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  </a:t>
            </a:r>
            <a:r>
              <a:rPr lang="en-US" sz="1800" b="1" dirty="0">
                <a:solidFill>
                  <a:srgbClr val="C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output</a:t>
            </a:r>
            <a:r>
              <a:rPr lang="en-US" sz="1800" dirty="0">
                <a:solidFill>
                  <a:srgbClr val="C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1800" dirty="0">
                <a:solidFill>
                  <a:srgbClr val="0000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[</a:t>
            </a: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n-1</a:t>
            </a:r>
            <a:r>
              <a:rPr lang="en-US" sz="1800" dirty="0">
                <a:solidFill>
                  <a:srgbClr val="0000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:</a:t>
            </a: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0</a:t>
            </a:r>
            <a:r>
              <a:rPr lang="en-US" sz="1800" dirty="0">
                <a:solidFill>
                  <a:srgbClr val="0000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]</a:t>
            </a: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 count </a:t>
            </a:r>
            <a:r>
              <a:rPr lang="en-US" sz="1800" dirty="0">
                <a:solidFill>
                  <a:srgbClr val="0000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;</a:t>
            </a:r>
          </a:p>
          <a:p>
            <a:pPr algn="l" eaLnBrk="1" hangingPunct="1">
              <a:spcBef>
                <a:spcPct val="0"/>
              </a:spcBef>
            </a:pPr>
            <a:endParaRPr lang="en-US" sz="1800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algn="l" eaLnBrk="1" hangingPunct="1">
              <a:spcBef>
                <a:spcPct val="0"/>
              </a:spcBef>
            </a:pP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  </a:t>
            </a:r>
            <a:r>
              <a:rPr lang="en-US" sz="1800" b="1" dirty="0">
                <a:solidFill>
                  <a:srgbClr val="C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wire</a:t>
            </a: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   </a:t>
            </a:r>
            <a:r>
              <a:rPr lang="en-US" sz="1800" dirty="0">
                <a:solidFill>
                  <a:srgbClr val="0000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[</a:t>
            </a: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n-1</a:t>
            </a:r>
            <a:r>
              <a:rPr lang="en-US" sz="1800" dirty="0">
                <a:solidFill>
                  <a:srgbClr val="0000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:</a:t>
            </a: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0</a:t>
            </a:r>
            <a:r>
              <a:rPr lang="en-US" sz="1800" dirty="0">
                <a:solidFill>
                  <a:srgbClr val="0000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]</a:t>
            </a: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 next </a:t>
            </a:r>
            <a:r>
              <a:rPr lang="en-US" sz="1800" dirty="0">
                <a:solidFill>
                  <a:srgbClr val="0000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=</a:t>
            </a: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1800" dirty="0" err="1">
                <a:latin typeface="Consolas" panose="020B0609020204030204" pitchFamily="49" charset="0"/>
                <a:cs typeface="Consolas" panose="020B0609020204030204" pitchFamily="49" charset="0"/>
              </a:rPr>
              <a:t>rst</a:t>
            </a: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1800" dirty="0">
                <a:solidFill>
                  <a:srgbClr val="0000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?</a:t>
            </a: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 0 </a:t>
            </a:r>
            <a:r>
              <a:rPr lang="en-US" sz="1800" dirty="0">
                <a:solidFill>
                  <a:srgbClr val="0000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:</a:t>
            </a: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 count </a:t>
            </a:r>
            <a:r>
              <a:rPr lang="en-US" sz="1800" dirty="0">
                <a:solidFill>
                  <a:srgbClr val="0000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+</a:t>
            </a: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 1 </a:t>
            </a:r>
            <a:r>
              <a:rPr lang="en-US" sz="1800" dirty="0">
                <a:solidFill>
                  <a:srgbClr val="0000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;</a:t>
            </a:r>
          </a:p>
          <a:p>
            <a:pPr algn="l" eaLnBrk="1" hangingPunct="1">
              <a:spcBef>
                <a:spcPct val="0"/>
              </a:spcBef>
            </a:pPr>
            <a:endParaRPr lang="en-US" sz="1800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algn="l" eaLnBrk="1" hangingPunct="1">
              <a:spcBef>
                <a:spcPct val="0"/>
              </a:spcBef>
            </a:pP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  </a:t>
            </a:r>
            <a:r>
              <a:rPr lang="en-US" sz="1800" dirty="0" err="1">
                <a:latin typeface="Consolas" panose="020B0609020204030204" pitchFamily="49" charset="0"/>
                <a:cs typeface="Consolas" panose="020B0609020204030204" pitchFamily="49" charset="0"/>
              </a:rPr>
              <a:t>vDFF</a:t>
            </a: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1800" dirty="0">
                <a:solidFill>
                  <a:srgbClr val="0000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#(</a:t>
            </a: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n</a:t>
            </a:r>
            <a:r>
              <a:rPr lang="en-US" sz="1800" dirty="0">
                <a:solidFill>
                  <a:srgbClr val="0000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)</a:t>
            </a: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CNT</a:t>
            </a:r>
            <a:r>
              <a:rPr lang="en-US" sz="1800" dirty="0">
                <a:solidFill>
                  <a:srgbClr val="0000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(</a:t>
            </a:r>
            <a:r>
              <a:rPr lang="en-US" sz="1800" dirty="0" err="1">
                <a:latin typeface="Consolas" panose="020B0609020204030204" pitchFamily="49" charset="0"/>
                <a:cs typeface="Consolas" panose="020B0609020204030204" pitchFamily="49" charset="0"/>
              </a:rPr>
              <a:t>clk</a:t>
            </a:r>
            <a:r>
              <a:rPr lang="en-US" sz="1800" dirty="0">
                <a:solidFill>
                  <a:srgbClr val="0000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,</a:t>
            </a: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 next</a:t>
            </a:r>
            <a:r>
              <a:rPr lang="en-US" sz="1800" dirty="0">
                <a:solidFill>
                  <a:srgbClr val="0000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,</a:t>
            </a: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 count</a:t>
            </a:r>
            <a:r>
              <a:rPr lang="en-US" sz="1800" dirty="0">
                <a:solidFill>
                  <a:srgbClr val="0000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) ;</a:t>
            </a:r>
          </a:p>
          <a:p>
            <a:pPr algn="l" eaLnBrk="1" hangingPunct="1">
              <a:spcBef>
                <a:spcPct val="0"/>
              </a:spcBef>
            </a:pPr>
            <a:r>
              <a:rPr lang="en-US" sz="1800" b="1" dirty="0" err="1">
                <a:solidFill>
                  <a:srgbClr val="C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endmodule</a:t>
            </a:r>
            <a:endParaRPr lang="en-US" sz="1800" b="1" dirty="0">
              <a:solidFill>
                <a:srgbClr val="C00000"/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391400" y="6488668"/>
            <a:ext cx="17445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solidFill>
                  <a:schemeClr val="tx1">
                    <a:lumMod val="50000"/>
                    <a:lumOff val="50000"/>
                  </a:schemeClr>
                </a:solidFill>
              </a:rPr>
              <a:t>Text: Dally §16.1</a:t>
            </a:r>
          </a:p>
        </p:txBody>
      </p:sp>
      <p:graphicFrame>
        <p:nvGraphicFramePr>
          <p:cNvPr id="7" name="Object 2">
            <a:extLst>
              <a:ext uri="{FF2B5EF4-FFF2-40B4-BE49-F238E27FC236}">
                <a16:creationId xmlns:a16="http://schemas.microsoft.com/office/drawing/2014/main" id="{AC3DEAA0-334B-3D4D-BFA3-A6B55B99A5D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03083399"/>
              </p:ext>
            </p:extLst>
          </p:nvPr>
        </p:nvGraphicFramePr>
        <p:xfrm>
          <a:off x="6039706" y="3023534"/>
          <a:ext cx="2737686" cy="112243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Visio" r:id="rId5" imgW="2667000" imgH="1092200" progId="Visio.Drawing.6">
                  <p:embed/>
                </p:oleObj>
              </mc:Choice>
              <mc:Fallback>
                <p:oleObj name="Visio" r:id="rId5" imgW="2667000" imgH="1092200" progId="Visio.Drawing.6">
                  <p:embed/>
                  <p:pic>
                    <p:nvPicPr>
                      <p:cNvPr id="7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39706" y="3023534"/>
                        <a:ext cx="2737686" cy="112243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45432866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0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ea typeface="ＭＳ Ｐゴシック" pitchFamily="34" charset="-128"/>
              </a:rPr>
              <a:t>An Up/Down/Load (UDL) Counter</a:t>
            </a:r>
          </a:p>
        </p:txBody>
      </p:sp>
      <p:graphicFrame>
        <p:nvGraphicFramePr>
          <p:cNvPr id="14341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47216685"/>
              </p:ext>
            </p:extLst>
          </p:nvPr>
        </p:nvGraphicFramePr>
        <p:xfrm>
          <a:off x="5943600" y="3733800"/>
          <a:ext cx="2881313" cy="2555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Visio" r:id="rId3" imgW="965200" imgH="850900" progId="Visio.Drawing.6">
                  <p:embed/>
                </p:oleObj>
              </mc:Choice>
              <mc:Fallback>
                <p:oleObj name="Visio" r:id="rId3" imgW="965200" imgH="850900" progId="Visio.Drawing.6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43600" y="3733800"/>
                        <a:ext cx="2881313" cy="2555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595313" y="1678917"/>
            <a:ext cx="8229600" cy="4190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tabLst>
                <a:tab pos="455613" algn="l"/>
                <a:tab pos="917575" algn="l"/>
                <a:tab pos="1373188" algn="l"/>
              </a:tabLst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1pPr>
            <a:lvl2pPr>
              <a:tabLst>
                <a:tab pos="455613" algn="l"/>
                <a:tab pos="917575" algn="l"/>
                <a:tab pos="1373188" algn="l"/>
              </a:tabLst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2pPr>
            <a:lvl3pPr marL="1143000" indent="-228600">
              <a:tabLst>
                <a:tab pos="455613" algn="l"/>
                <a:tab pos="917575" algn="l"/>
                <a:tab pos="1373188" algn="l"/>
              </a:tabLst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3pPr>
            <a:lvl4pPr marL="1600200" indent="-228600">
              <a:tabLst>
                <a:tab pos="455613" algn="l"/>
                <a:tab pos="917575" algn="l"/>
                <a:tab pos="1373188" algn="l"/>
              </a:tabLst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4pPr>
            <a:lvl5pPr marL="2057400" indent="-228600">
              <a:tabLst>
                <a:tab pos="455613" algn="l"/>
                <a:tab pos="917575" algn="l"/>
                <a:tab pos="1373188" algn="l"/>
              </a:tabLst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5pPr>
            <a:lvl6pPr marL="2514600" indent="-228600" algn="r" eaLnBrk="0" fontAlgn="base" hangingPunct="0">
              <a:spcBef>
                <a:spcPct val="50000"/>
              </a:spcBef>
              <a:spcAft>
                <a:spcPct val="0"/>
              </a:spcAft>
              <a:tabLst>
                <a:tab pos="455613" algn="l"/>
                <a:tab pos="917575" algn="l"/>
                <a:tab pos="1373188" algn="l"/>
              </a:tabLst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6pPr>
            <a:lvl7pPr marL="2971800" indent="-228600" algn="r" eaLnBrk="0" fontAlgn="base" hangingPunct="0">
              <a:spcBef>
                <a:spcPct val="50000"/>
              </a:spcBef>
              <a:spcAft>
                <a:spcPct val="0"/>
              </a:spcAft>
              <a:tabLst>
                <a:tab pos="455613" algn="l"/>
                <a:tab pos="917575" algn="l"/>
                <a:tab pos="1373188" algn="l"/>
              </a:tabLst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7pPr>
            <a:lvl8pPr marL="3429000" indent="-228600" algn="r" eaLnBrk="0" fontAlgn="base" hangingPunct="0">
              <a:spcBef>
                <a:spcPct val="50000"/>
              </a:spcBef>
              <a:spcAft>
                <a:spcPct val="0"/>
              </a:spcAft>
              <a:tabLst>
                <a:tab pos="455613" algn="l"/>
                <a:tab pos="917575" algn="l"/>
                <a:tab pos="1373188" algn="l"/>
              </a:tabLst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8pPr>
            <a:lvl9pPr marL="3886200" indent="-228600" algn="r" eaLnBrk="0" fontAlgn="base" hangingPunct="0">
              <a:spcBef>
                <a:spcPct val="50000"/>
              </a:spcBef>
              <a:spcAft>
                <a:spcPct val="0"/>
              </a:spcAft>
              <a:tabLst>
                <a:tab pos="455613" algn="l"/>
                <a:tab pos="917575" algn="l"/>
                <a:tab pos="1373188" algn="l"/>
              </a:tabLst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9pPr>
          </a:lstStyle>
          <a:p>
            <a:pPr algn="l" eaLnBrk="1" hangingPunct="1"/>
            <a:r>
              <a:rPr lang="en-US" b="0" dirty="0">
                <a:latin typeface="Arial" charset="0"/>
              </a:rPr>
              <a:t>A Deluxe Counter that can:</a:t>
            </a:r>
          </a:p>
          <a:p>
            <a:pPr lvl="1" algn="l" eaLnBrk="1" hangingPunct="1">
              <a:buFontTx/>
              <a:buChar char="•"/>
            </a:pPr>
            <a:r>
              <a:rPr lang="en-US" b="0" dirty="0">
                <a:latin typeface="Arial" charset="0"/>
              </a:rPr>
              <a:t>   count up (increment)</a:t>
            </a:r>
          </a:p>
          <a:p>
            <a:pPr lvl="1" algn="l" eaLnBrk="1" hangingPunct="1">
              <a:buFontTx/>
              <a:buChar char="•"/>
            </a:pPr>
            <a:r>
              <a:rPr lang="en-US" b="0" dirty="0">
                <a:latin typeface="Arial" charset="0"/>
              </a:rPr>
              <a:t>   count down (decrement)</a:t>
            </a:r>
          </a:p>
          <a:p>
            <a:pPr lvl="1" algn="l" eaLnBrk="1" hangingPunct="1">
              <a:buFontTx/>
              <a:buChar char="•"/>
            </a:pPr>
            <a:r>
              <a:rPr lang="en-US" b="0" dirty="0">
                <a:latin typeface="Arial" charset="0"/>
              </a:rPr>
              <a:t>   be loaded with a value</a:t>
            </a:r>
          </a:p>
          <a:p>
            <a:pPr algn="l" eaLnBrk="1" hangingPunct="1"/>
            <a:r>
              <a:rPr lang="en-US" b="0" dirty="0">
                <a:latin typeface="Arial" charset="0"/>
              </a:rPr>
              <a:t>Assume: up, down, and load are one-hot.  </a:t>
            </a:r>
          </a:p>
          <a:p>
            <a:pPr algn="l" eaLnBrk="1" hangingPunct="1"/>
            <a:r>
              <a:rPr lang="en-US" b="0" dirty="0" err="1">
                <a:latin typeface="Arial" charset="0"/>
              </a:rPr>
              <a:t>rst</a:t>
            </a:r>
            <a:r>
              <a:rPr lang="en-US" b="0" dirty="0">
                <a:latin typeface="Arial" charset="0"/>
              </a:rPr>
              <a:t> overrides any other input.</a:t>
            </a:r>
          </a:p>
          <a:p>
            <a:pPr algn="l" eaLnBrk="1" hangingPunct="1">
              <a:lnSpc>
                <a:spcPct val="150000"/>
              </a:lnSpc>
            </a:pPr>
            <a:r>
              <a:rPr lang="en-US" b="0" dirty="0">
                <a:latin typeface="Arial" charset="0"/>
              </a:rPr>
              <a:t>	</a:t>
            </a:r>
            <a:r>
              <a:rPr lang="en-US" b="0" dirty="0">
                <a:solidFill>
                  <a:srgbClr val="0000FF"/>
                </a:solidFill>
                <a:latin typeface="Arial" charset="0"/>
              </a:rPr>
              <a:t>if (</a:t>
            </a:r>
            <a:r>
              <a:rPr lang="en-US" b="0" dirty="0" err="1">
                <a:solidFill>
                  <a:srgbClr val="0000FF"/>
                </a:solidFill>
                <a:latin typeface="Arial" charset="0"/>
              </a:rPr>
              <a:t>rst</a:t>
            </a:r>
            <a:r>
              <a:rPr lang="en-US" b="0" dirty="0">
                <a:solidFill>
                  <a:srgbClr val="0000FF"/>
                </a:solidFill>
                <a:latin typeface="Arial" charset="0"/>
              </a:rPr>
              <a:t>) </a:t>
            </a:r>
            <a:r>
              <a:rPr lang="en-US" b="0" dirty="0" err="1">
                <a:solidFill>
                  <a:srgbClr val="0000FF"/>
                </a:solidFill>
                <a:latin typeface="Arial" charset="0"/>
              </a:rPr>
              <a:t>next_state</a:t>
            </a:r>
            <a:r>
              <a:rPr lang="en-US" b="0" dirty="0">
                <a:solidFill>
                  <a:srgbClr val="0000FF"/>
                </a:solidFill>
                <a:latin typeface="Arial" charset="0"/>
              </a:rPr>
              <a:t> = 0</a:t>
            </a:r>
            <a:br>
              <a:rPr lang="en-US" b="0" dirty="0">
                <a:solidFill>
                  <a:srgbClr val="0000FF"/>
                </a:solidFill>
                <a:latin typeface="Arial" charset="0"/>
              </a:rPr>
            </a:br>
            <a:r>
              <a:rPr lang="en-US" b="0" dirty="0">
                <a:solidFill>
                  <a:srgbClr val="0000FF"/>
                </a:solidFill>
                <a:latin typeface="Arial" charset="0"/>
              </a:rPr>
              <a:t>	else if (up) </a:t>
            </a:r>
            <a:r>
              <a:rPr lang="en-US" b="0" dirty="0" err="1">
                <a:solidFill>
                  <a:srgbClr val="0000FF"/>
                </a:solidFill>
                <a:latin typeface="Arial" charset="0"/>
              </a:rPr>
              <a:t>next_state</a:t>
            </a:r>
            <a:r>
              <a:rPr lang="en-US" b="0" dirty="0">
                <a:solidFill>
                  <a:srgbClr val="0000FF"/>
                </a:solidFill>
                <a:latin typeface="Arial" charset="0"/>
              </a:rPr>
              <a:t> = state+1</a:t>
            </a:r>
            <a:br>
              <a:rPr lang="en-US" b="0" dirty="0">
                <a:solidFill>
                  <a:srgbClr val="0000FF"/>
                </a:solidFill>
                <a:latin typeface="Arial" charset="0"/>
              </a:rPr>
            </a:br>
            <a:r>
              <a:rPr lang="en-US" b="0" dirty="0">
                <a:solidFill>
                  <a:srgbClr val="0000FF"/>
                </a:solidFill>
                <a:latin typeface="Arial" charset="0"/>
              </a:rPr>
              <a:t>	else if (down) </a:t>
            </a:r>
            <a:r>
              <a:rPr lang="en-US" b="0" dirty="0" err="1">
                <a:solidFill>
                  <a:srgbClr val="0000FF"/>
                </a:solidFill>
                <a:latin typeface="Arial" charset="0"/>
              </a:rPr>
              <a:t>next_state</a:t>
            </a:r>
            <a:r>
              <a:rPr lang="en-US" b="0" dirty="0">
                <a:solidFill>
                  <a:srgbClr val="0000FF"/>
                </a:solidFill>
                <a:latin typeface="Arial" charset="0"/>
              </a:rPr>
              <a:t> = state-1</a:t>
            </a:r>
            <a:br>
              <a:rPr lang="en-US" b="0" dirty="0">
                <a:solidFill>
                  <a:srgbClr val="0000FF"/>
                </a:solidFill>
                <a:latin typeface="Arial" charset="0"/>
              </a:rPr>
            </a:br>
            <a:r>
              <a:rPr lang="en-US" b="0" dirty="0">
                <a:solidFill>
                  <a:srgbClr val="0000FF"/>
                </a:solidFill>
                <a:latin typeface="Arial" charset="0"/>
              </a:rPr>
              <a:t>	else if (load) </a:t>
            </a:r>
            <a:r>
              <a:rPr lang="en-US" b="0" dirty="0" err="1">
                <a:solidFill>
                  <a:srgbClr val="0000FF"/>
                </a:solidFill>
                <a:latin typeface="Arial" charset="0"/>
              </a:rPr>
              <a:t>next_state</a:t>
            </a:r>
            <a:r>
              <a:rPr lang="en-US" b="0" dirty="0">
                <a:solidFill>
                  <a:srgbClr val="0000FF"/>
                </a:solidFill>
                <a:latin typeface="Arial" charset="0"/>
              </a:rPr>
              <a:t> = in</a:t>
            </a:r>
            <a:br>
              <a:rPr lang="en-US" b="0" dirty="0">
                <a:solidFill>
                  <a:srgbClr val="0000FF"/>
                </a:solidFill>
                <a:latin typeface="Arial" charset="0"/>
              </a:rPr>
            </a:br>
            <a:r>
              <a:rPr lang="en-US" b="0" dirty="0">
                <a:solidFill>
                  <a:srgbClr val="0000FF"/>
                </a:solidFill>
                <a:latin typeface="Arial" charset="0"/>
              </a:rPr>
              <a:t>	else </a:t>
            </a:r>
            <a:r>
              <a:rPr lang="en-US" b="0" dirty="0" err="1">
                <a:solidFill>
                  <a:srgbClr val="0000FF"/>
                </a:solidFill>
                <a:latin typeface="Arial" charset="0"/>
              </a:rPr>
              <a:t>next_state</a:t>
            </a:r>
            <a:r>
              <a:rPr lang="en-US" b="0" dirty="0">
                <a:solidFill>
                  <a:srgbClr val="0000FF"/>
                </a:solidFill>
                <a:latin typeface="Arial" charset="0"/>
              </a:rPr>
              <a:t> = state</a:t>
            </a:r>
            <a:r>
              <a:rPr lang="en-US" b="0" dirty="0">
                <a:latin typeface="Arial" charset="0"/>
              </a:rPr>
              <a:t>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391400" y="6488668"/>
            <a:ext cx="17445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solidFill>
                  <a:schemeClr val="tx1">
                    <a:lumMod val="50000"/>
                    <a:lumOff val="50000"/>
                  </a:schemeClr>
                </a:solidFill>
              </a:rPr>
              <a:t>Text: Dally §16.2</a:t>
            </a:r>
          </a:p>
        </p:txBody>
      </p:sp>
    </p:spTree>
    <p:extLst>
      <p:ext uri="{BB962C8B-B14F-4D97-AF65-F5344CB8AC3E}">
        <p14:creationId xmlns:p14="http://schemas.microsoft.com/office/powerpoint/2010/main" val="29351629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ea typeface="ＭＳ Ｐゴシック" pitchFamily="34" charset="-128"/>
              </a:rPr>
              <a:t>Table Version</a:t>
            </a:r>
          </a:p>
        </p:txBody>
      </p:sp>
      <p:graphicFrame>
        <p:nvGraphicFramePr>
          <p:cNvPr id="782499" name="Group 16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92238129"/>
              </p:ext>
            </p:extLst>
          </p:nvPr>
        </p:nvGraphicFramePr>
        <p:xfrm>
          <a:off x="2133600" y="2311092"/>
          <a:ext cx="4699000" cy="3226660"/>
        </p:xfrm>
        <a:graphic>
          <a:graphicData uri="http://schemas.openxmlformats.org/drawingml/2006/table">
            <a:tbl>
              <a:tblPr/>
              <a:tblGrid>
                <a:gridCol w="939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39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398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398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398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296804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State</a:t>
                      </a:r>
                    </a:p>
                  </a:txBody>
                  <a:tcPr marL="0" marR="0" marT="0" marB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4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Next State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96804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ＭＳ Ｐゴシック" pitchFamily="34" charset="-128"/>
                      </a:endParaRPr>
                    </a:p>
                  </a:txBody>
                  <a:tcPr marL="0" marR="0" marT="0" marB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rst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up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down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load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98391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0</a:t>
                      </a:r>
                    </a:p>
                  </a:txBody>
                  <a:tcPr marL="0" marR="0" marT="0" marB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0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1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31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input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96804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1</a:t>
                      </a:r>
                    </a:p>
                  </a:txBody>
                  <a:tcPr marL="0" marR="0" marT="0" marB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0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2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0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input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96804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2</a:t>
                      </a:r>
                    </a:p>
                  </a:txBody>
                  <a:tcPr marL="0" marR="0" marT="0" marB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0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3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1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input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127536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.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.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.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ＭＳ Ｐゴシック" pitchFamily="34" charset="-128"/>
                      </a:endParaRPr>
                    </a:p>
                  </a:txBody>
                  <a:tcPr marL="0" marR="0" marT="0" marB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ＭＳ Ｐゴシック" pitchFamily="34" charset="-128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ＭＳ Ｐゴシック" pitchFamily="34" charset="-128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ＭＳ Ｐゴシック" pitchFamily="34" charset="-128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ＭＳ Ｐゴシック" pitchFamily="34" charset="-128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96804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30</a:t>
                      </a:r>
                    </a:p>
                  </a:txBody>
                  <a:tcPr marL="0" marR="0" marT="0" marB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0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31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29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input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96804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31</a:t>
                      </a:r>
                    </a:p>
                  </a:txBody>
                  <a:tcPr marL="0" marR="0" marT="0" marB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0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0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30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input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7391400" y="6488668"/>
            <a:ext cx="17445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solidFill>
                  <a:schemeClr val="tx1">
                    <a:lumMod val="50000"/>
                    <a:lumOff val="50000"/>
                  </a:schemeClr>
                </a:solidFill>
              </a:rPr>
              <a:t>Text: Dally §16.2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63903F4-A13F-344C-946C-E91266770263}"/>
              </a:ext>
            </a:extLst>
          </p:cNvPr>
          <p:cNvSpPr txBox="1"/>
          <p:nvPr/>
        </p:nvSpPr>
        <p:spPr>
          <a:xfrm>
            <a:off x="843817" y="1627902"/>
            <a:ext cx="657006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We could write out a giant truth table for the next state logic:</a:t>
            </a:r>
          </a:p>
        </p:txBody>
      </p:sp>
    </p:spTree>
    <p:extLst>
      <p:ext uri="{BB962C8B-B14F-4D97-AF65-F5344CB8AC3E}">
        <p14:creationId xmlns:p14="http://schemas.microsoft.com/office/powerpoint/2010/main" val="114427277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ea typeface="ＭＳ Ｐゴシック" pitchFamily="34" charset="-128"/>
              </a:rPr>
              <a:t>Symbolic Table Version</a:t>
            </a:r>
          </a:p>
        </p:txBody>
      </p:sp>
      <p:graphicFrame>
        <p:nvGraphicFramePr>
          <p:cNvPr id="785466" name="Group 5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58553303"/>
              </p:ext>
            </p:extLst>
          </p:nvPr>
        </p:nvGraphicFramePr>
        <p:xfrm>
          <a:off x="1206500" y="2209800"/>
          <a:ext cx="5568950" cy="892176"/>
        </p:xfrm>
        <a:graphic>
          <a:graphicData uri="http://schemas.openxmlformats.org/drawingml/2006/table">
            <a:tbl>
              <a:tblPr/>
              <a:tblGrid>
                <a:gridCol w="92868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271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2868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2868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271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928687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296863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State</a:t>
                      </a:r>
                    </a:p>
                  </a:txBody>
                  <a:tcPr marL="0" marR="0" marT="0" marB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4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Next State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endParaRPr kumimoji="0" lang="en-US" sz="1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ＭＳ Ｐゴシック" pitchFamily="34" charset="-128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96863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ＭＳ Ｐゴシック" pitchFamily="34" charset="-128"/>
                      </a:endParaRPr>
                    </a:p>
                  </a:txBody>
                  <a:tcPr marL="0" marR="0" marT="0" marB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rst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up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down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load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else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9845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q</a:t>
                      </a:r>
                    </a:p>
                  </a:txBody>
                  <a:tcPr marL="0" marR="0" marT="0" marB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0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q+1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q-1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input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q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785743" name="Group 33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50272227"/>
              </p:ext>
            </p:extLst>
          </p:nvPr>
        </p:nvGraphicFramePr>
        <p:xfrm>
          <a:off x="1206500" y="3880557"/>
          <a:ext cx="6578600" cy="1787526"/>
        </p:xfrm>
        <a:graphic>
          <a:graphicData uri="http://schemas.openxmlformats.org/drawingml/2006/table">
            <a:tbl>
              <a:tblPr/>
              <a:tblGrid>
                <a:gridCol w="939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39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017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779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398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9398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9398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296863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State</a:t>
                      </a:r>
                    </a:p>
                  </a:txBody>
                  <a:tcPr marL="0" marR="0" marT="0" marB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Input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Rst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Up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Down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Load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Next</a:t>
                      </a:r>
                    </a:p>
                  </a:txBody>
                  <a:tcPr marL="0" marR="0" marT="0" marB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96863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q</a:t>
                      </a:r>
                    </a:p>
                  </a:txBody>
                  <a:tcPr marL="0" marR="0" marT="0" marB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x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x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x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x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marT="0" marB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9845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q</a:t>
                      </a:r>
                    </a:p>
                  </a:txBody>
                  <a:tcPr marL="0" marR="0" marT="0" marB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x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q+1</a:t>
                      </a:r>
                    </a:p>
                  </a:txBody>
                  <a:tcPr marL="0" marR="0" marT="0" marB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9845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q</a:t>
                      </a:r>
                    </a:p>
                  </a:txBody>
                  <a:tcPr marL="0" marR="0" marT="0" marB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x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q-1</a:t>
                      </a:r>
                    </a:p>
                  </a:txBody>
                  <a:tcPr marL="0" marR="0" marT="0" marB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9845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x</a:t>
                      </a:r>
                    </a:p>
                  </a:txBody>
                  <a:tcPr marL="0" marR="0" marT="0" marB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y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y</a:t>
                      </a:r>
                    </a:p>
                  </a:txBody>
                  <a:tcPr marL="0" marR="0" marT="0" marB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9845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q</a:t>
                      </a:r>
                    </a:p>
                  </a:txBody>
                  <a:tcPr marL="0" marR="0" marT="0" marB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x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q</a:t>
                      </a:r>
                    </a:p>
                  </a:txBody>
                  <a:tcPr marL="0" marR="0" marT="0" marB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7391400" y="6488668"/>
            <a:ext cx="17445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solidFill>
                  <a:schemeClr val="tx1">
                    <a:lumMod val="50000"/>
                    <a:lumOff val="50000"/>
                  </a:schemeClr>
                </a:solidFill>
              </a:rPr>
              <a:t>Text: Dally §16.2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A46DAA6-FF01-B344-BD24-E4AE9B22F3D9}"/>
              </a:ext>
            </a:extLst>
          </p:cNvPr>
          <p:cNvSpPr txBox="1"/>
          <p:nvPr/>
        </p:nvSpPr>
        <p:spPr>
          <a:xfrm>
            <a:off x="685800" y="1535083"/>
            <a:ext cx="593194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Can more succinctly write out in a symbolic truth table: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FF1A41B-9DCB-C746-85DB-6D2E3BB5F37E}"/>
              </a:ext>
            </a:extLst>
          </p:cNvPr>
          <p:cNvSpPr txBox="1"/>
          <p:nvPr/>
        </p:nvSpPr>
        <p:spPr>
          <a:xfrm>
            <a:off x="685800" y="3428387"/>
            <a:ext cx="702628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Let’s make the assumption about one hot (</a:t>
            </a:r>
            <a:r>
              <a:rPr lang="en-US" sz="2000" dirty="0" err="1"/>
              <a:t>up,down,load</a:t>
            </a:r>
            <a:r>
              <a:rPr lang="en-US" sz="2000" dirty="0"/>
              <a:t>) explicit:</a:t>
            </a:r>
          </a:p>
        </p:txBody>
      </p:sp>
    </p:spTree>
    <p:extLst>
      <p:ext uri="{BB962C8B-B14F-4D97-AF65-F5344CB8AC3E}">
        <p14:creationId xmlns:p14="http://schemas.microsoft.com/office/powerpoint/2010/main" val="19686374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57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7411" name="Object 2"/>
          <p:cNvGraphicFramePr>
            <a:graphicFrameLocks noChangeAspect="1"/>
          </p:cNvGraphicFramePr>
          <p:nvPr/>
        </p:nvGraphicFramePr>
        <p:xfrm>
          <a:off x="381000" y="1057275"/>
          <a:ext cx="8420100" cy="4886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Visio" r:id="rId3" imgW="3124200" imgH="1816100" progId="Visio.Drawing.6">
                  <p:embed/>
                </p:oleObj>
              </mc:Choice>
              <mc:Fallback>
                <p:oleObj name="Visio" r:id="rId3" imgW="3124200" imgH="1816100" progId="Visio.Drawing.6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1000" y="1057275"/>
                        <a:ext cx="8420100" cy="48863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412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5235"/>
            <a:ext cx="8229600" cy="1143000"/>
          </a:xfrm>
        </p:spPr>
        <p:txBody>
          <a:bodyPr/>
          <a:lstStyle/>
          <a:p>
            <a:r>
              <a:rPr lang="en-US">
                <a:ea typeface="ＭＳ Ｐゴシック" pitchFamily="34" charset="-128"/>
              </a:rPr>
              <a:t>Schematic of UDL Counter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7391400" y="6488668"/>
            <a:ext cx="17445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solidFill>
                  <a:schemeClr val="tx1">
                    <a:lumMod val="50000"/>
                    <a:lumOff val="50000"/>
                  </a:schemeClr>
                </a:solidFill>
              </a:rPr>
              <a:t>Text: Dally §16.2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D5C0AB6-1DD5-BB4A-9A4A-AC020A71B91E}"/>
              </a:ext>
            </a:extLst>
          </p:cNvPr>
          <p:cNvSpPr txBox="1"/>
          <p:nvPr/>
        </p:nvSpPr>
        <p:spPr>
          <a:xfrm>
            <a:off x="5814077" y="4415641"/>
            <a:ext cx="3154646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00FF"/>
                </a:solidFill>
              </a:rPr>
              <a:t>Here we combined +1 and -1 </a:t>
            </a:r>
          </a:p>
          <a:p>
            <a:r>
              <a:rPr lang="en-US" dirty="0">
                <a:solidFill>
                  <a:srgbClr val="0000FF"/>
                </a:solidFill>
              </a:rPr>
              <a:t>because CAD tools like Quartus </a:t>
            </a:r>
          </a:p>
          <a:p>
            <a:r>
              <a:rPr lang="en-US" dirty="0">
                <a:solidFill>
                  <a:srgbClr val="0000FF"/>
                </a:solidFill>
              </a:rPr>
              <a:t>are unlikely to make this </a:t>
            </a:r>
          </a:p>
          <a:p>
            <a:r>
              <a:rPr lang="en-US" dirty="0">
                <a:solidFill>
                  <a:srgbClr val="0000FF"/>
                </a:solidFill>
              </a:rPr>
              <a:t>optimization on their own.</a:t>
            </a:r>
          </a:p>
        </p:txBody>
      </p: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797D0905-4724-424D-9244-AD9591A01041}"/>
              </a:ext>
            </a:extLst>
          </p:cNvPr>
          <p:cNvCxnSpPr>
            <a:cxnSpLocks/>
          </p:cNvCxnSpPr>
          <p:nvPr/>
        </p:nvCxnSpPr>
        <p:spPr>
          <a:xfrm flipH="1" flipV="1">
            <a:off x="2743200" y="3124200"/>
            <a:ext cx="3070877" cy="1291441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985813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2895600" y="4419600"/>
            <a:ext cx="1676400" cy="609600"/>
          </a:xfrm>
          <a:prstGeom prst="roundRect">
            <a:avLst/>
          </a:prstGeom>
          <a:gradFill flip="none" rotWithShape="1">
            <a:gsLst>
              <a:gs pos="0">
                <a:schemeClr val="accent5">
                  <a:lumMod val="5000"/>
                  <a:lumOff val="95000"/>
                </a:schemeClr>
              </a:gs>
              <a:gs pos="74000">
                <a:schemeClr val="accent5">
                  <a:lumMod val="45000"/>
                  <a:lumOff val="55000"/>
                </a:schemeClr>
              </a:gs>
              <a:gs pos="83000">
                <a:schemeClr val="accent5">
                  <a:lumMod val="45000"/>
                  <a:lumOff val="55000"/>
                </a:schemeClr>
              </a:gs>
              <a:gs pos="100000">
                <a:schemeClr val="accent5">
                  <a:lumMod val="30000"/>
                  <a:lumOff val="70000"/>
                </a:schemeClr>
              </a:gs>
            </a:gsLst>
            <a:lin ang="5400000" scaled="1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457200" y="76200"/>
            <a:ext cx="8229600" cy="1143000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Verilog Description</a:t>
            </a:r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152400" y="838200"/>
            <a:ext cx="8763000" cy="5859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l" eaLnBrk="1" hangingPunct="1">
              <a:spcBef>
                <a:spcPct val="0"/>
              </a:spcBef>
            </a:pPr>
            <a:r>
              <a:rPr lang="en-US" sz="1800" b="1" dirty="0">
                <a:solidFill>
                  <a:srgbClr val="C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module</a:t>
            </a:r>
            <a:r>
              <a:rPr lang="en-US" sz="1800" dirty="0">
                <a:solidFill>
                  <a:srgbClr val="C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UDL_Count1</a:t>
            </a:r>
            <a:r>
              <a:rPr lang="en-US" sz="1800" dirty="0">
                <a:solidFill>
                  <a:srgbClr val="0000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(</a:t>
            </a:r>
            <a:r>
              <a:rPr lang="en-US" sz="1800" dirty="0" err="1">
                <a:latin typeface="Consolas" panose="020B0609020204030204" pitchFamily="49" charset="0"/>
                <a:cs typeface="Consolas" panose="020B0609020204030204" pitchFamily="49" charset="0"/>
              </a:rPr>
              <a:t>clk</a:t>
            </a:r>
            <a:r>
              <a:rPr lang="en-US" sz="1800" dirty="0">
                <a:solidFill>
                  <a:srgbClr val="0000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,</a:t>
            </a: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1800" dirty="0" err="1">
                <a:latin typeface="Consolas" panose="020B0609020204030204" pitchFamily="49" charset="0"/>
                <a:cs typeface="Consolas" panose="020B0609020204030204" pitchFamily="49" charset="0"/>
              </a:rPr>
              <a:t>rst</a:t>
            </a:r>
            <a:r>
              <a:rPr lang="en-US" sz="1800" dirty="0">
                <a:solidFill>
                  <a:srgbClr val="0000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,</a:t>
            </a: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 up</a:t>
            </a:r>
            <a:r>
              <a:rPr lang="en-US" sz="1800" dirty="0">
                <a:solidFill>
                  <a:srgbClr val="0000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,</a:t>
            </a: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 down</a:t>
            </a:r>
            <a:r>
              <a:rPr lang="en-US" sz="1800" dirty="0">
                <a:solidFill>
                  <a:srgbClr val="0000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,</a:t>
            </a: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 load</a:t>
            </a:r>
            <a:r>
              <a:rPr lang="en-US" sz="1800" dirty="0">
                <a:solidFill>
                  <a:srgbClr val="0000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,</a:t>
            </a: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 in</a:t>
            </a:r>
            <a:r>
              <a:rPr lang="en-US" sz="1800" dirty="0">
                <a:solidFill>
                  <a:srgbClr val="0000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,</a:t>
            </a: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 out</a:t>
            </a:r>
            <a:r>
              <a:rPr lang="en-US" sz="1800" dirty="0">
                <a:solidFill>
                  <a:srgbClr val="0000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) ;</a:t>
            </a:r>
          </a:p>
          <a:p>
            <a:pPr algn="l" eaLnBrk="1" hangingPunct="1">
              <a:spcBef>
                <a:spcPct val="0"/>
              </a:spcBef>
            </a:pP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  </a:t>
            </a:r>
            <a:r>
              <a:rPr lang="en-US" sz="1800" b="1" dirty="0">
                <a:solidFill>
                  <a:srgbClr val="C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parameter</a:t>
            </a:r>
            <a:r>
              <a:rPr lang="en-US" sz="1800" dirty="0">
                <a:solidFill>
                  <a:srgbClr val="C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n </a:t>
            </a:r>
            <a:r>
              <a:rPr lang="en-US" sz="1800" dirty="0">
                <a:solidFill>
                  <a:srgbClr val="0000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=</a:t>
            </a: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 4 </a:t>
            </a:r>
            <a:r>
              <a:rPr lang="en-US" sz="1800" dirty="0">
                <a:solidFill>
                  <a:srgbClr val="0000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;</a:t>
            </a:r>
          </a:p>
          <a:p>
            <a:pPr algn="l" eaLnBrk="1" hangingPunct="1">
              <a:spcBef>
                <a:spcPct val="0"/>
              </a:spcBef>
            </a:pP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  </a:t>
            </a:r>
            <a:r>
              <a:rPr lang="en-US" sz="1800" b="1" dirty="0">
                <a:solidFill>
                  <a:srgbClr val="C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input</a:t>
            </a:r>
            <a:r>
              <a:rPr lang="en-US" sz="1800" dirty="0">
                <a:solidFill>
                  <a:srgbClr val="C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1800" dirty="0" err="1">
                <a:latin typeface="Consolas" panose="020B0609020204030204" pitchFamily="49" charset="0"/>
                <a:cs typeface="Consolas" panose="020B0609020204030204" pitchFamily="49" charset="0"/>
              </a:rPr>
              <a:t>clk</a:t>
            </a:r>
            <a:r>
              <a:rPr lang="en-US" sz="1800" dirty="0">
                <a:solidFill>
                  <a:srgbClr val="0000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,</a:t>
            </a: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1800" dirty="0" err="1">
                <a:latin typeface="Consolas" panose="020B0609020204030204" pitchFamily="49" charset="0"/>
                <a:cs typeface="Consolas" panose="020B0609020204030204" pitchFamily="49" charset="0"/>
              </a:rPr>
              <a:t>rst</a:t>
            </a:r>
            <a:r>
              <a:rPr lang="en-US" sz="1800" dirty="0">
                <a:solidFill>
                  <a:srgbClr val="0000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,</a:t>
            </a: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 up</a:t>
            </a:r>
            <a:r>
              <a:rPr lang="en-US" sz="1800" dirty="0">
                <a:solidFill>
                  <a:srgbClr val="0000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,</a:t>
            </a: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 down</a:t>
            </a:r>
            <a:r>
              <a:rPr lang="en-US" sz="1800" dirty="0">
                <a:solidFill>
                  <a:srgbClr val="0000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,</a:t>
            </a: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 load </a:t>
            </a:r>
            <a:r>
              <a:rPr lang="en-US" sz="1800" dirty="0">
                <a:solidFill>
                  <a:srgbClr val="0000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;</a:t>
            </a:r>
          </a:p>
          <a:p>
            <a:pPr algn="l" eaLnBrk="1" hangingPunct="1">
              <a:spcBef>
                <a:spcPct val="0"/>
              </a:spcBef>
            </a:pP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  </a:t>
            </a:r>
            <a:r>
              <a:rPr lang="en-US" sz="1800" b="1" dirty="0">
                <a:solidFill>
                  <a:srgbClr val="C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input</a:t>
            </a:r>
            <a:r>
              <a:rPr lang="en-US" sz="1800" dirty="0">
                <a:solidFill>
                  <a:srgbClr val="C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1800" dirty="0">
                <a:solidFill>
                  <a:srgbClr val="0000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[</a:t>
            </a: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n</a:t>
            </a:r>
            <a:r>
              <a:rPr lang="en-US" sz="1800" dirty="0">
                <a:solidFill>
                  <a:srgbClr val="0000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-</a:t>
            </a: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1</a:t>
            </a:r>
            <a:r>
              <a:rPr lang="en-US" sz="1800" dirty="0">
                <a:solidFill>
                  <a:srgbClr val="0000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:</a:t>
            </a: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0</a:t>
            </a:r>
            <a:r>
              <a:rPr lang="en-US" sz="1800" dirty="0">
                <a:solidFill>
                  <a:srgbClr val="0000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]</a:t>
            </a: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 in </a:t>
            </a:r>
            <a:r>
              <a:rPr lang="en-US" sz="1800" dirty="0">
                <a:solidFill>
                  <a:srgbClr val="0000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;</a:t>
            </a:r>
          </a:p>
          <a:p>
            <a:pPr algn="l" eaLnBrk="1" hangingPunct="1">
              <a:spcBef>
                <a:spcPct val="0"/>
              </a:spcBef>
            </a:pP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  </a:t>
            </a:r>
            <a:r>
              <a:rPr lang="en-US" sz="1800" b="1" dirty="0">
                <a:solidFill>
                  <a:srgbClr val="C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output</a:t>
            </a:r>
            <a:r>
              <a:rPr lang="en-US" sz="1800" dirty="0">
                <a:solidFill>
                  <a:srgbClr val="C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1800" dirty="0">
                <a:solidFill>
                  <a:srgbClr val="0000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[</a:t>
            </a: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n-1</a:t>
            </a:r>
            <a:r>
              <a:rPr lang="en-US" sz="1800" dirty="0">
                <a:solidFill>
                  <a:srgbClr val="0000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:</a:t>
            </a: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0</a:t>
            </a:r>
            <a:r>
              <a:rPr lang="en-US" sz="1800" dirty="0">
                <a:solidFill>
                  <a:srgbClr val="0000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]</a:t>
            </a: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 out </a:t>
            </a:r>
            <a:r>
              <a:rPr lang="en-US" sz="1800" dirty="0">
                <a:solidFill>
                  <a:srgbClr val="0000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;</a:t>
            </a:r>
          </a:p>
          <a:p>
            <a:pPr algn="l" eaLnBrk="1" hangingPunct="1">
              <a:spcBef>
                <a:spcPct val="0"/>
              </a:spcBef>
            </a:pP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  </a:t>
            </a:r>
            <a:r>
              <a:rPr lang="en-US" sz="1800" b="1" dirty="0">
                <a:solidFill>
                  <a:srgbClr val="C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wire</a:t>
            </a:r>
            <a:r>
              <a:rPr lang="en-US" sz="1800" dirty="0">
                <a:solidFill>
                  <a:srgbClr val="C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1800" dirty="0">
                <a:solidFill>
                  <a:srgbClr val="0000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[</a:t>
            </a: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n-1</a:t>
            </a:r>
            <a:r>
              <a:rPr lang="en-US" sz="1800" dirty="0">
                <a:solidFill>
                  <a:srgbClr val="0000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:</a:t>
            </a: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0</a:t>
            </a:r>
            <a:r>
              <a:rPr lang="en-US" sz="1800" dirty="0">
                <a:solidFill>
                  <a:srgbClr val="0000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]</a:t>
            </a: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 out </a:t>
            </a:r>
            <a:r>
              <a:rPr lang="en-US" sz="1800" dirty="0">
                <a:solidFill>
                  <a:srgbClr val="0000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;</a:t>
            </a:r>
          </a:p>
          <a:p>
            <a:pPr algn="l" eaLnBrk="1" hangingPunct="1">
              <a:spcBef>
                <a:spcPct val="0"/>
              </a:spcBef>
            </a:pP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  </a:t>
            </a:r>
            <a:r>
              <a:rPr lang="en-US" sz="1800" b="1" dirty="0" err="1">
                <a:solidFill>
                  <a:srgbClr val="C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reg</a:t>
            </a: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  </a:t>
            </a:r>
            <a:r>
              <a:rPr lang="en-US" sz="1800" dirty="0">
                <a:solidFill>
                  <a:srgbClr val="0000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[</a:t>
            </a: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n-1</a:t>
            </a:r>
            <a:r>
              <a:rPr lang="en-US" sz="1800" dirty="0">
                <a:solidFill>
                  <a:srgbClr val="0000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:</a:t>
            </a: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0</a:t>
            </a:r>
            <a:r>
              <a:rPr lang="en-US" sz="1800" dirty="0">
                <a:solidFill>
                  <a:srgbClr val="0000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]</a:t>
            </a: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 next </a:t>
            </a:r>
            <a:r>
              <a:rPr lang="en-US" sz="1800" dirty="0">
                <a:solidFill>
                  <a:srgbClr val="0000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;</a:t>
            </a:r>
          </a:p>
          <a:p>
            <a:pPr algn="l" eaLnBrk="1" hangingPunct="1">
              <a:spcBef>
                <a:spcPct val="0"/>
              </a:spcBef>
            </a:pPr>
            <a:endParaRPr lang="en-US" sz="1800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algn="l" eaLnBrk="1" hangingPunct="1">
              <a:spcBef>
                <a:spcPct val="0"/>
              </a:spcBef>
            </a:pP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  </a:t>
            </a:r>
            <a:r>
              <a:rPr lang="en-US" sz="1800" dirty="0" err="1">
                <a:latin typeface="Consolas" panose="020B0609020204030204" pitchFamily="49" charset="0"/>
                <a:cs typeface="Consolas" panose="020B0609020204030204" pitchFamily="49" charset="0"/>
              </a:rPr>
              <a:t>vDFF</a:t>
            </a: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1800" dirty="0">
                <a:solidFill>
                  <a:srgbClr val="0000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#(</a:t>
            </a: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n</a:t>
            </a:r>
            <a:r>
              <a:rPr lang="en-US" sz="1800" dirty="0">
                <a:solidFill>
                  <a:srgbClr val="0000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)</a:t>
            </a: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 count</a:t>
            </a:r>
            <a:r>
              <a:rPr lang="en-US" sz="1800" dirty="0">
                <a:solidFill>
                  <a:srgbClr val="0000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(</a:t>
            </a:r>
            <a:r>
              <a:rPr lang="en-US" sz="1800" dirty="0" err="1">
                <a:latin typeface="Consolas" panose="020B0609020204030204" pitchFamily="49" charset="0"/>
                <a:cs typeface="Consolas" panose="020B0609020204030204" pitchFamily="49" charset="0"/>
              </a:rPr>
              <a:t>clk</a:t>
            </a:r>
            <a:r>
              <a:rPr lang="en-US" sz="1800" dirty="0">
                <a:solidFill>
                  <a:srgbClr val="0000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,</a:t>
            </a: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 next</a:t>
            </a:r>
            <a:r>
              <a:rPr lang="en-US" sz="1800" dirty="0">
                <a:solidFill>
                  <a:srgbClr val="0000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,</a:t>
            </a: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 out</a:t>
            </a:r>
            <a:r>
              <a:rPr lang="en-US" sz="1800" dirty="0">
                <a:solidFill>
                  <a:srgbClr val="0000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) ;</a:t>
            </a:r>
          </a:p>
          <a:p>
            <a:pPr algn="l" eaLnBrk="1" hangingPunct="1">
              <a:spcBef>
                <a:spcPct val="0"/>
              </a:spcBef>
            </a:pPr>
            <a:endParaRPr lang="en-US" sz="1800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algn="l" eaLnBrk="1" hangingPunct="1">
              <a:spcBef>
                <a:spcPct val="0"/>
              </a:spcBef>
            </a:pP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  </a:t>
            </a:r>
            <a:r>
              <a:rPr lang="en-US" sz="1800" b="1" dirty="0">
                <a:solidFill>
                  <a:srgbClr val="C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always</a:t>
            </a:r>
            <a:r>
              <a:rPr lang="en-US" sz="1800" dirty="0">
                <a:solidFill>
                  <a:srgbClr val="C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1800" dirty="0">
                <a:solidFill>
                  <a:srgbClr val="0000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@(*)</a:t>
            </a: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1800" b="1" dirty="0">
                <a:solidFill>
                  <a:srgbClr val="C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begin</a:t>
            </a:r>
          </a:p>
          <a:p>
            <a:pPr algn="l" eaLnBrk="1" hangingPunct="1">
              <a:spcBef>
                <a:spcPct val="0"/>
              </a:spcBef>
            </a:pP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    </a:t>
            </a:r>
            <a:r>
              <a:rPr lang="en-US" sz="1800" b="1" dirty="0" err="1">
                <a:solidFill>
                  <a:srgbClr val="C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casex</a:t>
            </a:r>
            <a:r>
              <a:rPr lang="en-US" sz="1800" dirty="0">
                <a:solidFill>
                  <a:srgbClr val="0000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({</a:t>
            </a:r>
            <a:r>
              <a:rPr lang="en-US" sz="1800" dirty="0" err="1">
                <a:latin typeface="Consolas" panose="020B0609020204030204" pitchFamily="49" charset="0"/>
                <a:cs typeface="Consolas" panose="020B0609020204030204" pitchFamily="49" charset="0"/>
              </a:rPr>
              <a:t>rst</a:t>
            </a:r>
            <a:r>
              <a:rPr lang="en-US" sz="1800" dirty="0">
                <a:solidFill>
                  <a:srgbClr val="0000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,</a:t>
            </a: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 up</a:t>
            </a:r>
            <a:r>
              <a:rPr lang="en-US" sz="1800" dirty="0">
                <a:solidFill>
                  <a:srgbClr val="0000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,</a:t>
            </a: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 down</a:t>
            </a:r>
            <a:r>
              <a:rPr lang="en-US" sz="1800" dirty="0">
                <a:solidFill>
                  <a:srgbClr val="0000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,</a:t>
            </a: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 load</a:t>
            </a:r>
            <a:r>
              <a:rPr lang="en-US" sz="1800" dirty="0">
                <a:solidFill>
                  <a:srgbClr val="0000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})</a:t>
            </a:r>
          </a:p>
          <a:p>
            <a:pPr algn="l" eaLnBrk="1" hangingPunct="1">
              <a:spcBef>
                <a:spcPct val="0"/>
              </a:spcBef>
            </a:pP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      </a:t>
            </a:r>
            <a:r>
              <a:rPr lang="en-US" sz="1800" dirty="0">
                <a:solidFill>
                  <a:srgbClr val="760057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4'b1xxx</a:t>
            </a:r>
            <a:r>
              <a:rPr lang="en-US" sz="1800" dirty="0">
                <a:solidFill>
                  <a:srgbClr val="0000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:</a:t>
            </a: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 next </a:t>
            </a:r>
            <a:r>
              <a:rPr lang="en-US" sz="1800" dirty="0">
                <a:solidFill>
                  <a:srgbClr val="0000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=</a:t>
            </a: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1800" dirty="0">
                <a:solidFill>
                  <a:srgbClr val="0000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{</a:t>
            </a: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n</a:t>
            </a:r>
            <a:r>
              <a:rPr lang="en-US" sz="1800" dirty="0">
                <a:solidFill>
                  <a:srgbClr val="0000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{</a:t>
            </a:r>
            <a:r>
              <a:rPr lang="en-US" sz="1800" dirty="0">
                <a:solidFill>
                  <a:srgbClr val="760057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1'b0</a:t>
            </a:r>
            <a:r>
              <a:rPr lang="en-US" sz="1800" dirty="0">
                <a:solidFill>
                  <a:srgbClr val="0000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}} ;</a:t>
            </a:r>
          </a:p>
          <a:p>
            <a:pPr algn="l" eaLnBrk="1" hangingPunct="1">
              <a:spcBef>
                <a:spcPct val="0"/>
              </a:spcBef>
            </a:pP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      </a:t>
            </a:r>
            <a:r>
              <a:rPr lang="en-US" sz="1800" dirty="0">
                <a:solidFill>
                  <a:srgbClr val="760057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4'b0100</a:t>
            </a:r>
            <a:r>
              <a:rPr lang="en-US" sz="1800" dirty="0">
                <a:solidFill>
                  <a:srgbClr val="0000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:</a:t>
            </a: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 next </a:t>
            </a:r>
            <a:r>
              <a:rPr lang="en-US" sz="1800" dirty="0">
                <a:solidFill>
                  <a:srgbClr val="0000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=</a:t>
            </a: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 out </a:t>
            </a:r>
            <a:r>
              <a:rPr lang="en-US" sz="1800" dirty="0">
                <a:solidFill>
                  <a:srgbClr val="0000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+</a:t>
            </a: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 1'b1 </a:t>
            </a:r>
            <a:r>
              <a:rPr lang="en-US" sz="1800" dirty="0">
                <a:solidFill>
                  <a:srgbClr val="0000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;</a:t>
            </a:r>
          </a:p>
          <a:p>
            <a:pPr algn="l" eaLnBrk="1" hangingPunct="1">
              <a:spcBef>
                <a:spcPct val="0"/>
              </a:spcBef>
            </a:pP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      </a:t>
            </a:r>
            <a:r>
              <a:rPr lang="en-US" sz="1800" dirty="0">
                <a:solidFill>
                  <a:srgbClr val="760057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4'b0010</a:t>
            </a:r>
            <a:r>
              <a:rPr lang="en-US" sz="1800" dirty="0">
                <a:solidFill>
                  <a:srgbClr val="0000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:</a:t>
            </a: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 next </a:t>
            </a:r>
            <a:r>
              <a:rPr lang="en-US" sz="1800" dirty="0">
                <a:solidFill>
                  <a:srgbClr val="0000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=</a:t>
            </a: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 out </a:t>
            </a:r>
            <a:r>
              <a:rPr lang="en-US" sz="1800" dirty="0">
                <a:solidFill>
                  <a:srgbClr val="0000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-</a:t>
            </a: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 1'b1 </a:t>
            </a:r>
            <a:r>
              <a:rPr lang="en-US" sz="1800" dirty="0">
                <a:solidFill>
                  <a:srgbClr val="0000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;</a:t>
            </a:r>
          </a:p>
          <a:p>
            <a:pPr algn="l" eaLnBrk="1" hangingPunct="1">
              <a:spcBef>
                <a:spcPct val="0"/>
              </a:spcBef>
            </a:pP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      </a:t>
            </a:r>
            <a:r>
              <a:rPr lang="en-US" sz="1800" dirty="0">
                <a:solidFill>
                  <a:srgbClr val="760057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4'b0001</a:t>
            </a:r>
            <a:r>
              <a:rPr lang="en-US" sz="1800" dirty="0">
                <a:solidFill>
                  <a:srgbClr val="0000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:</a:t>
            </a: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 next </a:t>
            </a:r>
            <a:r>
              <a:rPr lang="en-US" sz="1800" dirty="0">
                <a:solidFill>
                  <a:srgbClr val="0000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=</a:t>
            </a: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 in </a:t>
            </a:r>
            <a:r>
              <a:rPr lang="en-US" sz="1800" dirty="0">
                <a:solidFill>
                  <a:srgbClr val="0000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;</a:t>
            </a:r>
          </a:p>
          <a:p>
            <a:pPr algn="l" eaLnBrk="1" hangingPunct="1">
              <a:spcBef>
                <a:spcPct val="0"/>
              </a:spcBef>
            </a:pP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      </a:t>
            </a:r>
            <a:r>
              <a:rPr lang="en-US" sz="1800" dirty="0">
                <a:solidFill>
                  <a:srgbClr val="760057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4</a:t>
            </a:r>
            <a:r>
              <a:rPr lang="ja-JP" altLang="en-US" sz="1800" dirty="0">
                <a:solidFill>
                  <a:srgbClr val="760057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’</a:t>
            </a:r>
            <a:r>
              <a:rPr lang="en-US" altLang="ja-JP" sz="1800" dirty="0">
                <a:solidFill>
                  <a:srgbClr val="760057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b0000</a:t>
            </a:r>
            <a:r>
              <a:rPr lang="en-US" altLang="ja-JP" sz="1800" dirty="0">
                <a:solidFill>
                  <a:srgbClr val="0000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:</a:t>
            </a:r>
            <a:r>
              <a:rPr lang="en-US" altLang="ja-JP" sz="1800" dirty="0">
                <a:latin typeface="Consolas" panose="020B0609020204030204" pitchFamily="49" charset="0"/>
                <a:cs typeface="Consolas" panose="020B0609020204030204" pitchFamily="49" charset="0"/>
              </a:rPr>
              <a:t> next </a:t>
            </a:r>
            <a:r>
              <a:rPr lang="en-US" altLang="ja-JP" sz="1800" dirty="0">
                <a:solidFill>
                  <a:srgbClr val="0000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=</a:t>
            </a:r>
            <a:r>
              <a:rPr lang="en-US" altLang="ja-JP" sz="1800" dirty="0">
                <a:latin typeface="Consolas" panose="020B0609020204030204" pitchFamily="49" charset="0"/>
                <a:cs typeface="Consolas" panose="020B0609020204030204" pitchFamily="49" charset="0"/>
              </a:rPr>
              <a:t> out </a:t>
            </a:r>
            <a:r>
              <a:rPr lang="en-US" altLang="ja-JP" sz="1800" dirty="0">
                <a:solidFill>
                  <a:srgbClr val="0000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;</a:t>
            </a:r>
          </a:p>
          <a:p>
            <a:pPr algn="l" eaLnBrk="1" hangingPunct="1">
              <a:spcBef>
                <a:spcPct val="0"/>
              </a:spcBef>
            </a:pP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	  </a:t>
            </a:r>
            <a:r>
              <a:rPr lang="en-US" sz="1800" b="1" dirty="0">
                <a:solidFill>
                  <a:srgbClr val="C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default</a:t>
            </a:r>
            <a:r>
              <a:rPr lang="en-US" sz="1800" dirty="0">
                <a:solidFill>
                  <a:srgbClr val="0000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:</a:t>
            </a: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 next </a:t>
            </a:r>
            <a:r>
              <a:rPr lang="en-US" sz="1800" dirty="0">
                <a:solidFill>
                  <a:srgbClr val="0000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=</a:t>
            </a: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1800" dirty="0">
                <a:solidFill>
                  <a:srgbClr val="0000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{</a:t>
            </a: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n</a:t>
            </a:r>
            <a:r>
              <a:rPr lang="en-US" sz="1800" dirty="0">
                <a:solidFill>
                  <a:srgbClr val="0000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{</a:t>
            </a:r>
            <a:r>
              <a:rPr lang="en-US" sz="1800" dirty="0">
                <a:solidFill>
                  <a:srgbClr val="760057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1</a:t>
            </a:r>
            <a:r>
              <a:rPr lang="ja-JP" altLang="en-US" sz="1800" dirty="0">
                <a:solidFill>
                  <a:srgbClr val="760057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’</a:t>
            </a:r>
            <a:r>
              <a:rPr lang="en-US" altLang="ja-JP" sz="1800" dirty="0" err="1">
                <a:solidFill>
                  <a:srgbClr val="760057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bx</a:t>
            </a:r>
            <a:r>
              <a:rPr lang="en-US" altLang="ja-JP" sz="1800" dirty="0">
                <a:solidFill>
                  <a:srgbClr val="0000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}} ;</a:t>
            </a:r>
          </a:p>
          <a:p>
            <a:pPr algn="l" eaLnBrk="1" hangingPunct="1">
              <a:spcBef>
                <a:spcPct val="0"/>
              </a:spcBef>
            </a:pP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    </a:t>
            </a:r>
            <a:r>
              <a:rPr lang="en-US" sz="1800" b="1" dirty="0" err="1">
                <a:solidFill>
                  <a:srgbClr val="C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endcase</a:t>
            </a:r>
            <a:endParaRPr lang="en-US" sz="1800" b="1" dirty="0">
              <a:solidFill>
                <a:srgbClr val="C00000"/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algn="l" eaLnBrk="1" hangingPunct="1">
              <a:spcBef>
                <a:spcPct val="0"/>
              </a:spcBef>
            </a:pP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  </a:t>
            </a:r>
            <a:r>
              <a:rPr lang="en-US" sz="1800" b="1" dirty="0">
                <a:solidFill>
                  <a:srgbClr val="C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end</a:t>
            </a:r>
          </a:p>
          <a:p>
            <a:pPr algn="l" eaLnBrk="1" hangingPunct="1">
              <a:spcBef>
                <a:spcPct val="0"/>
              </a:spcBef>
            </a:pPr>
            <a:r>
              <a:rPr lang="en-US" sz="1800" b="1" dirty="0" err="1">
                <a:solidFill>
                  <a:srgbClr val="C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endmodule</a:t>
            </a:r>
            <a:endParaRPr lang="en-US" sz="1800" b="1" dirty="0">
              <a:solidFill>
                <a:srgbClr val="C00000"/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391400" y="6488668"/>
            <a:ext cx="17445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solidFill>
                  <a:schemeClr val="tx1">
                    <a:lumMod val="50000"/>
                    <a:lumOff val="50000"/>
                  </a:schemeClr>
                </a:solidFill>
              </a:rPr>
              <a:t>Text: Dally §16.2</a:t>
            </a:r>
          </a:p>
        </p:txBody>
      </p:sp>
      <p:graphicFrame>
        <p:nvGraphicFramePr>
          <p:cNvPr id="7" name="Object 2">
            <a:extLst>
              <a:ext uri="{FF2B5EF4-FFF2-40B4-BE49-F238E27FC236}">
                <a16:creationId xmlns:a16="http://schemas.microsoft.com/office/drawing/2014/main" id="{5FBB27C4-D5D2-1042-BE1A-C0F4E3B20D2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39181657"/>
              </p:ext>
            </p:extLst>
          </p:nvPr>
        </p:nvGraphicFramePr>
        <p:xfrm>
          <a:off x="4953000" y="1948721"/>
          <a:ext cx="4061460" cy="236093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Visio" r:id="rId3" imgW="3124200" imgH="1816100" progId="Visio.Drawing.6">
                  <p:embed/>
                </p:oleObj>
              </mc:Choice>
              <mc:Fallback>
                <p:oleObj name="Visio" r:id="rId3" imgW="3124200" imgH="1816100" progId="Visio.Drawing.6">
                  <p:embed/>
                  <p:pic>
                    <p:nvPicPr>
                      <p:cNvPr id="17411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53000" y="1948721"/>
                        <a:ext cx="4061460" cy="236093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7845513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28700"/>
            <a:ext cx="9144000" cy="4789961"/>
          </a:xfrm>
          <a:prstGeom prst="rect">
            <a:avLst/>
          </a:prstGeom>
        </p:spPr>
      </p:pic>
      <p:sp>
        <p:nvSpPr>
          <p:cNvPr id="3" name="Rounded Rectangle 2"/>
          <p:cNvSpPr/>
          <p:nvPr/>
        </p:nvSpPr>
        <p:spPr>
          <a:xfrm>
            <a:off x="1295400" y="3989860"/>
            <a:ext cx="2057400" cy="2182339"/>
          </a:xfrm>
          <a:prstGeom prst="roundRect">
            <a:avLst/>
          </a:prstGeom>
          <a:gradFill flip="none" rotWithShape="1">
            <a:gsLst>
              <a:gs pos="0">
                <a:schemeClr val="accent5">
                  <a:lumMod val="5000"/>
                  <a:lumOff val="95000"/>
                  <a:alpha val="20000"/>
                </a:schemeClr>
              </a:gs>
              <a:gs pos="74000">
                <a:schemeClr val="accent5">
                  <a:lumMod val="45000"/>
                  <a:lumOff val="55000"/>
                  <a:alpha val="20000"/>
                </a:schemeClr>
              </a:gs>
              <a:gs pos="83000">
                <a:schemeClr val="accent5">
                  <a:lumMod val="45000"/>
                  <a:lumOff val="55000"/>
                  <a:alpha val="20000"/>
                </a:schemeClr>
              </a:gs>
              <a:gs pos="100000">
                <a:schemeClr val="accent5">
                  <a:lumMod val="30000"/>
                  <a:lumOff val="70000"/>
                  <a:alpha val="20000"/>
                </a:schemeClr>
              </a:gs>
            </a:gsLst>
            <a:lin ang="5400000" scaled="1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457200" y="0"/>
            <a:ext cx="8229600" cy="1143000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Check Using Quartus RTL Viewer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19220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5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pPr>
              <a:lnSpc>
                <a:spcPct val="110000"/>
              </a:lnSpc>
            </a:pPr>
            <a:r>
              <a:rPr lang="en-US" dirty="0"/>
              <a:t>Recall: Prime Number Function</a:t>
            </a:r>
            <a:endParaRPr lang="en-US" dirty="0">
              <a:ea typeface="ＭＳ Ｐゴシック" pitchFamily="34" charset="-128"/>
            </a:endParaRPr>
          </a:p>
        </p:txBody>
      </p:sp>
      <p:sp>
        <p:nvSpPr>
          <p:cNvPr id="18436" name="Text Box 3"/>
          <p:cNvSpPr txBox="1">
            <a:spLocks noChangeArrowheads="1"/>
          </p:cNvSpPr>
          <p:nvPr/>
        </p:nvSpPr>
        <p:spPr bwMode="auto">
          <a:xfrm>
            <a:off x="381000" y="1219200"/>
            <a:ext cx="56546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l" eaLnBrk="1" hangingPunct="1">
              <a:spcBef>
                <a:spcPct val="0"/>
              </a:spcBef>
            </a:pPr>
            <a:r>
              <a:rPr lang="en-US" sz="2400" b="0" dirty="0" err="1">
                <a:latin typeface="Tahoma" pitchFamily="34" charset="0"/>
              </a:rPr>
              <a:t>F(d,c,b,a</a:t>
            </a:r>
            <a:r>
              <a:rPr lang="en-US" sz="2400" b="0" dirty="0">
                <a:latin typeface="Tahoma" pitchFamily="34" charset="0"/>
              </a:rPr>
              <a:t>) is true if input </a:t>
            </a:r>
            <a:r>
              <a:rPr lang="en-US" sz="2400" b="0" dirty="0" err="1">
                <a:latin typeface="Tahoma" pitchFamily="34" charset="0"/>
              </a:rPr>
              <a:t>d,c,b,a</a:t>
            </a:r>
            <a:r>
              <a:rPr lang="en-US" sz="2400" b="0" dirty="0">
                <a:latin typeface="Tahoma" pitchFamily="34" charset="0"/>
              </a:rPr>
              <a:t> is prime</a:t>
            </a:r>
          </a:p>
        </p:txBody>
      </p:sp>
      <p:graphicFrame>
        <p:nvGraphicFramePr>
          <p:cNvPr id="18437" name="Object 2"/>
          <p:cNvGraphicFramePr>
            <a:graphicFrameLocks noChangeAspect="1"/>
          </p:cNvGraphicFramePr>
          <p:nvPr/>
        </p:nvGraphicFramePr>
        <p:xfrm>
          <a:off x="304800" y="1997072"/>
          <a:ext cx="1352550" cy="4572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3" imgW="520700" imgH="2095500" progId="Excel.Sheet.8">
                  <p:embed/>
                </p:oleObj>
              </mc:Choice>
              <mc:Fallback>
                <p:oleObj name="Worksheet" r:id="rId3" imgW="520700" imgH="2095500" progId="Excel.Shee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800" y="1997072"/>
                        <a:ext cx="1352550" cy="4572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3"/>
          <p:cNvGraphicFramePr>
            <a:graphicFrameLocks noChangeAspect="1"/>
          </p:cNvGraphicFramePr>
          <p:nvPr/>
        </p:nvGraphicFramePr>
        <p:xfrm>
          <a:off x="5638800" y="2788442"/>
          <a:ext cx="3509962" cy="2806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Visio" r:id="rId5" imgW="1751821" imgH="1401456" progId="">
                  <p:embed/>
                </p:oleObj>
              </mc:Choice>
              <mc:Fallback>
                <p:oleObj name="Visio" r:id="rId5" imgW="1751821" imgH="1401456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38800" y="2788442"/>
                        <a:ext cx="3509962" cy="2806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2" name="Group 80"/>
          <p:cNvGrpSpPr>
            <a:grpSpLocks/>
          </p:cNvGrpSpPr>
          <p:nvPr/>
        </p:nvGrpSpPr>
        <p:grpSpPr bwMode="auto">
          <a:xfrm>
            <a:off x="1828800" y="2840036"/>
            <a:ext cx="2741613" cy="2782887"/>
            <a:chOff x="157" y="359"/>
            <a:chExt cx="1727" cy="1753"/>
          </a:xfrm>
        </p:grpSpPr>
        <p:sp>
          <p:nvSpPr>
            <p:cNvPr id="13" name="Rectangle 6"/>
            <p:cNvSpPr>
              <a:spLocks noChangeArrowheads="1"/>
            </p:cNvSpPr>
            <p:nvPr/>
          </p:nvSpPr>
          <p:spPr bwMode="auto">
            <a:xfrm>
              <a:off x="1062" y="717"/>
              <a:ext cx="288" cy="277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 anchor="ctr">
              <a:spAutoFit/>
            </a:bodyPr>
            <a:lstStyle/>
            <a:p>
              <a:endParaRPr lang="en-US"/>
            </a:p>
          </p:txBody>
        </p:sp>
        <p:sp>
          <p:nvSpPr>
            <p:cNvPr id="14" name="Rectangle 7"/>
            <p:cNvSpPr>
              <a:spLocks noChangeArrowheads="1"/>
            </p:cNvSpPr>
            <p:nvPr/>
          </p:nvSpPr>
          <p:spPr bwMode="auto">
            <a:xfrm>
              <a:off x="772" y="717"/>
              <a:ext cx="288" cy="277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 anchor="ctr">
              <a:spAutoFit/>
            </a:bodyPr>
            <a:lstStyle/>
            <a:p>
              <a:endParaRPr lang="en-US"/>
            </a:p>
          </p:txBody>
        </p:sp>
        <p:sp>
          <p:nvSpPr>
            <p:cNvPr id="15" name="Rectangle 8"/>
            <p:cNvSpPr>
              <a:spLocks noChangeArrowheads="1"/>
            </p:cNvSpPr>
            <p:nvPr/>
          </p:nvSpPr>
          <p:spPr bwMode="auto">
            <a:xfrm>
              <a:off x="482" y="717"/>
              <a:ext cx="292" cy="277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 anchor="ctr">
              <a:spAutoFit/>
            </a:bodyPr>
            <a:lstStyle/>
            <a:p>
              <a:endParaRPr lang="en-US"/>
            </a:p>
          </p:txBody>
        </p:sp>
        <p:sp>
          <p:nvSpPr>
            <p:cNvPr id="16" name="Rectangle 9"/>
            <p:cNvSpPr>
              <a:spLocks noChangeArrowheads="1"/>
            </p:cNvSpPr>
            <p:nvPr/>
          </p:nvSpPr>
          <p:spPr bwMode="auto">
            <a:xfrm>
              <a:off x="1350" y="717"/>
              <a:ext cx="290" cy="277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 anchor="ctr">
              <a:spAutoFit/>
            </a:bodyPr>
            <a:lstStyle/>
            <a:p>
              <a:endParaRPr lang="en-US"/>
            </a:p>
          </p:txBody>
        </p:sp>
        <p:sp>
          <p:nvSpPr>
            <p:cNvPr id="17" name="Rectangle 10"/>
            <p:cNvSpPr>
              <a:spLocks noChangeArrowheads="1"/>
            </p:cNvSpPr>
            <p:nvPr/>
          </p:nvSpPr>
          <p:spPr bwMode="auto">
            <a:xfrm>
              <a:off x="772" y="992"/>
              <a:ext cx="288" cy="282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 anchor="ctr">
              <a:spAutoFit/>
            </a:bodyPr>
            <a:lstStyle/>
            <a:p>
              <a:endParaRPr lang="en-US"/>
            </a:p>
          </p:txBody>
        </p:sp>
        <p:sp>
          <p:nvSpPr>
            <p:cNvPr id="18" name="Rectangle 11"/>
            <p:cNvSpPr>
              <a:spLocks noChangeArrowheads="1"/>
            </p:cNvSpPr>
            <p:nvPr/>
          </p:nvSpPr>
          <p:spPr bwMode="auto">
            <a:xfrm>
              <a:off x="482" y="993"/>
              <a:ext cx="292" cy="281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 anchor="ctr">
              <a:spAutoFit/>
            </a:bodyPr>
            <a:lstStyle/>
            <a:p>
              <a:endParaRPr lang="en-US"/>
            </a:p>
          </p:txBody>
        </p:sp>
        <p:sp>
          <p:nvSpPr>
            <p:cNvPr id="19" name="Rectangle 12"/>
            <p:cNvSpPr>
              <a:spLocks noChangeArrowheads="1"/>
            </p:cNvSpPr>
            <p:nvPr/>
          </p:nvSpPr>
          <p:spPr bwMode="auto">
            <a:xfrm>
              <a:off x="1062" y="992"/>
              <a:ext cx="288" cy="282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 anchor="ctr">
              <a:spAutoFit/>
            </a:bodyPr>
            <a:lstStyle/>
            <a:p>
              <a:endParaRPr lang="en-US"/>
            </a:p>
          </p:txBody>
        </p:sp>
        <p:sp>
          <p:nvSpPr>
            <p:cNvPr id="20" name="Rectangle 13"/>
            <p:cNvSpPr>
              <a:spLocks noChangeArrowheads="1"/>
            </p:cNvSpPr>
            <p:nvPr/>
          </p:nvSpPr>
          <p:spPr bwMode="auto">
            <a:xfrm>
              <a:off x="1350" y="992"/>
              <a:ext cx="290" cy="281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 anchor="ctr">
              <a:spAutoFit/>
            </a:bodyPr>
            <a:lstStyle/>
            <a:p>
              <a:endParaRPr lang="en-US"/>
            </a:p>
          </p:txBody>
        </p:sp>
        <p:sp>
          <p:nvSpPr>
            <p:cNvPr id="21" name="Rectangle 14"/>
            <p:cNvSpPr>
              <a:spLocks noChangeArrowheads="1"/>
            </p:cNvSpPr>
            <p:nvPr/>
          </p:nvSpPr>
          <p:spPr bwMode="auto">
            <a:xfrm>
              <a:off x="772" y="1273"/>
              <a:ext cx="288" cy="281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 anchor="ctr">
              <a:spAutoFit/>
            </a:bodyPr>
            <a:lstStyle/>
            <a:p>
              <a:endParaRPr lang="en-US"/>
            </a:p>
          </p:txBody>
        </p:sp>
        <p:sp>
          <p:nvSpPr>
            <p:cNvPr id="22" name="Rectangle 15"/>
            <p:cNvSpPr>
              <a:spLocks noChangeArrowheads="1"/>
            </p:cNvSpPr>
            <p:nvPr/>
          </p:nvSpPr>
          <p:spPr bwMode="auto">
            <a:xfrm>
              <a:off x="482" y="1274"/>
              <a:ext cx="292" cy="280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 anchor="ctr">
              <a:spAutoFit/>
            </a:bodyPr>
            <a:lstStyle/>
            <a:p>
              <a:endParaRPr lang="en-US"/>
            </a:p>
          </p:txBody>
        </p:sp>
        <p:sp>
          <p:nvSpPr>
            <p:cNvPr id="23" name="Rectangle 16"/>
            <p:cNvSpPr>
              <a:spLocks noChangeArrowheads="1"/>
            </p:cNvSpPr>
            <p:nvPr/>
          </p:nvSpPr>
          <p:spPr bwMode="auto">
            <a:xfrm>
              <a:off x="1062" y="1273"/>
              <a:ext cx="288" cy="281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 anchor="ctr">
              <a:spAutoFit/>
            </a:bodyPr>
            <a:lstStyle/>
            <a:p>
              <a:endParaRPr lang="en-US"/>
            </a:p>
          </p:txBody>
        </p:sp>
        <p:sp>
          <p:nvSpPr>
            <p:cNvPr id="24" name="Rectangle 17"/>
            <p:cNvSpPr>
              <a:spLocks noChangeArrowheads="1"/>
            </p:cNvSpPr>
            <p:nvPr/>
          </p:nvSpPr>
          <p:spPr bwMode="auto">
            <a:xfrm>
              <a:off x="1350" y="1273"/>
              <a:ext cx="290" cy="281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 anchor="ctr">
              <a:spAutoFit/>
            </a:bodyPr>
            <a:lstStyle/>
            <a:p>
              <a:endParaRPr lang="en-US"/>
            </a:p>
          </p:txBody>
        </p:sp>
        <p:sp>
          <p:nvSpPr>
            <p:cNvPr id="25" name="Rectangle 18"/>
            <p:cNvSpPr>
              <a:spLocks noChangeArrowheads="1"/>
            </p:cNvSpPr>
            <p:nvPr/>
          </p:nvSpPr>
          <p:spPr bwMode="auto">
            <a:xfrm>
              <a:off x="772" y="1548"/>
              <a:ext cx="288" cy="286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 anchor="ctr">
              <a:spAutoFit/>
            </a:bodyPr>
            <a:lstStyle/>
            <a:p>
              <a:endParaRPr lang="en-US"/>
            </a:p>
          </p:txBody>
        </p:sp>
        <p:sp>
          <p:nvSpPr>
            <p:cNvPr id="26" name="Rectangle 19"/>
            <p:cNvSpPr>
              <a:spLocks noChangeArrowheads="1"/>
            </p:cNvSpPr>
            <p:nvPr/>
          </p:nvSpPr>
          <p:spPr bwMode="auto">
            <a:xfrm>
              <a:off x="482" y="1548"/>
              <a:ext cx="292" cy="286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 anchor="ctr">
              <a:spAutoFit/>
            </a:bodyPr>
            <a:lstStyle/>
            <a:p>
              <a:endParaRPr lang="en-US"/>
            </a:p>
          </p:txBody>
        </p:sp>
        <p:sp>
          <p:nvSpPr>
            <p:cNvPr id="27" name="Rectangle 20"/>
            <p:cNvSpPr>
              <a:spLocks noChangeArrowheads="1"/>
            </p:cNvSpPr>
            <p:nvPr/>
          </p:nvSpPr>
          <p:spPr bwMode="auto">
            <a:xfrm>
              <a:off x="1062" y="1548"/>
              <a:ext cx="288" cy="286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 anchor="ctr">
              <a:spAutoFit/>
            </a:bodyPr>
            <a:lstStyle/>
            <a:p>
              <a:endParaRPr lang="en-US"/>
            </a:p>
          </p:txBody>
        </p:sp>
        <p:sp>
          <p:nvSpPr>
            <p:cNvPr id="28" name="Rectangle 21"/>
            <p:cNvSpPr>
              <a:spLocks noChangeArrowheads="1"/>
            </p:cNvSpPr>
            <p:nvPr/>
          </p:nvSpPr>
          <p:spPr bwMode="auto">
            <a:xfrm>
              <a:off x="1350" y="1548"/>
              <a:ext cx="290" cy="286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 anchor="ctr">
              <a:spAutoFit/>
            </a:bodyPr>
            <a:lstStyle/>
            <a:p>
              <a:endParaRPr lang="en-US"/>
            </a:p>
          </p:txBody>
        </p:sp>
        <p:grpSp>
          <p:nvGrpSpPr>
            <p:cNvPr id="29" name="Group 22"/>
            <p:cNvGrpSpPr>
              <a:grpSpLocks/>
            </p:cNvGrpSpPr>
            <p:nvPr/>
          </p:nvGrpSpPr>
          <p:grpSpPr bwMode="auto">
            <a:xfrm rot="16200000" flipH="1">
              <a:off x="-137" y="1210"/>
              <a:ext cx="1015" cy="156"/>
              <a:chOff x="4259" y="1917"/>
              <a:chExt cx="1015" cy="156"/>
            </a:xfrm>
          </p:grpSpPr>
          <p:sp>
            <p:nvSpPr>
              <p:cNvPr id="79" name="Text Box 23"/>
              <p:cNvSpPr txBox="1">
                <a:spLocks noChangeArrowheads="1"/>
              </p:cNvSpPr>
              <p:nvPr/>
            </p:nvSpPr>
            <p:spPr bwMode="auto">
              <a:xfrm>
                <a:off x="4259" y="1919"/>
                <a:ext cx="142" cy="15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defRPr sz="2000" b="1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1pPr>
                <a:lvl2pPr marL="742950" indent="-285750">
                  <a:defRPr sz="2000" b="1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2pPr>
                <a:lvl3pPr marL="1143000" indent="-228600">
                  <a:defRPr sz="2000" b="1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3pPr>
                <a:lvl4pPr marL="1600200" indent="-228600">
                  <a:defRPr sz="2000" b="1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4pPr>
                <a:lvl5pPr marL="2057400" indent="-228600">
                  <a:defRPr sz="2000" b="1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5pPr>
                <a:lvl6pPr marL="2514600" indent="-228600" algn="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6pPr>
                <a:lvl7pPr marL="2971800" indent="-228600" algn="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7pPr>
                <a:lvl8pPr marL="3429000" indent="-228600" algn="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8pPr>
                <a:lvl9pPr marL="3886200" indent="-228600" algn="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9pPr>
              </a:lstStyle>
              <a:p>
                <a:r>
                  <a:rPr lang="en-US" sz="1600" b="0"/>
                  <a:t>00</a:t>
                </a:r>
              </a:p>
            </p:txBody>
          </p:sp>
          <p:sp>
            <p:nvSpPr>
              <p:cNvPr id="80" name="Text Box 24"/>
              <p:cNvSpPr txBox="1">
                <a:spLocks noChangeArrowheads="1"/>
              </p:cNvSpPr>
              <p:nvPr/>
            </p:nvSpPr>
            <p:spPr bwMode="auto">
              <a:xfrm>
                <a:off x="4547" y="1919"/>
                <a:ext cx="142" cy="15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defRPr sz="2000" b="1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1pPr>
                <a:lvl2pPr marL="742950" indent="-285750">
                  <a:defRPr sz="2000" b="1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2pPr>
                <a:lvl3pPr marL="1143000" indent="-228600">
                  <a:defRPr sz="2000" b="1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3pPr>
                <a:lvl4pPr marL="1600200" indent="-228600">
                  <a:defRPr sz="2000" b="1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4pPr>
                <a:lvl5pPr marL="2057400" indent="-228600">
                  <a:defRPr sz="2000" b="1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5pPr>
                <a:lvl6pPr marL="2514600" indent="-228600" algn="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6pPr>
                <a:lvl7pPr marL="2971800" indent="-228600" algn="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7pPr>
                <a:lvl8pPr marL="3429000" indent="-228600" algn="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8pPr>
                <a:lvl9pPr marL="3886200" indent="-228600" algn="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9pPr>
              </a:lstStyle>
              <a:p>
                <a:pPr algn="ctr"/>
                <a:r>
                  <a:rPr lang="en-US" sz="1600" b="0"/>
                  <a:t>01</a:t>
                </a:r>
              </a:p>
            </p:txBody>
          </p:sp>
          <p:sp>
            <p:nvSpPr>
              <p:cNvPr id="81" name="Text Box 25"/>
              <p:cNvSpPr txBox="1">
                <a:spLocks noChangeArrowheads="1"/>
              </p:cNvSpPr>
              <p:nvPr/>
            </p:nvSpPr>
            <p:spPr bwMode="auto">
              <a:xfrm>
                <a:off x="4852" y="1918"/>
                <a:ext cx="142" cy="15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defRPr sz="2000" b="1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1pPr>
                <a:lvl2pPr marL="742950" indent="-285750">
                  <a:defRPr sz="2000" b="1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2pPr>
                <a:lvl3pPr marL="1143000" indent="-228600">
                  <a:defRPr sz="2000" b="1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3pPr>
                <a:lvl4pPr marL="1600200" indent="-228600">
                  <a:defRPr sz="2000" b="1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4pPr>
                <a:lvl5pPr marL="2057400" indent="-228600">
                  <a:defRPr sz="2000" b="1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5pPr>
                <a:lvl6pPr marL="2514600" indent="-228600" algn="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6pPr>
                <a:lvl7pPr marL="2971800" indent="-228600" algn="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7pPr>
                <a:lvl8pPr marL="3429000" indent="-228600" algn="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8pPr>
                <a:lvl9pPr marL="3886200" indent="-228600" algn="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9pPr>
              </a:lstStyle>
              <a:p>
                <a:pPr algn="ctr"/>
                <a:r>
                  <a:rPr lang="en-US" sz="1600" b="0"/>
                  <a:t>11</a:t>
                </a:r>
              </a:p>
            </p:txBody>
          </p:sp>
          <p:sp>
            <p:nvSpPr>
              <p:cNvPr id="82" name="Text Box 26"/>
              <p:cNvSpPr txBox="1">
                <a:spLocks noChangeArrowheads="1"/>
              </p:cNvSpPr>
              <p:nvPr/>
            </p:nvSpPr>
            <p:spPr bwMode="auto">
              <a:xfrm>
                <a:off x="5132" y="1917"/>
                <a:ext cx="142" cy="15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defRPr sz="2000" b="1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1pPr>
                <a:lvl2pPr marL="742950" indent="-285750">
                  <a:defRPr sz="2000" b="1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2pPr>
                <a:lvl3pPr marL="1143000" indent="-228600">
                  <a:defRPr sz="2000" b="1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3pPr>
                <a:lvl4pPr marL="1600200" indent="-228600">
                  <a:defRPr sz="2000" b="1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4pPr>
                <a:lvl5pPr marL="2057400" indent="-228600">
                  <a:defRPr sz="2000" b="1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5pPr>
                <a:lvl6pPr marL="2514600" indent="-228600" algn="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6pPr>
                <a:lvl7pPr marL="2971800" indent="-228600" algn="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7pPr>
                <a:lvl8pPr marL="3429000" indent="-228600" algn="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8pPr>
                <a:lvl9pPr marL="3886200" indent="-228600" algn="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9pPr>
              </a:lstStyle>
              <a:p>
                <a:pPr algn="ctr"/>
                <a:r>
                  <a:rPr lang="en-US" sz="1600" b="0"/>
                  <a:t>10</a:t>
                </a:r>
              </a:p>
            </p:txBody>
          </p:sp>
        </p:grpSp>
        <p:sp>
          <p:nvSpPr>
            <p:cNvPr id="30" name="Line 27"/>
            <p:cNvSpPr>
              <a:spLocks noChangeShapeType="1"/>
            </p:cNvSpPr>
            <p:nvPr/>
          </p:nvSpPr>
          <p:spPr bwMode="auto">
            <a:xfrm>
              <a:off x="1054" y="1910"/>
              <a:ext cx="586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 anchor="ctr">
              <a:spAutoFit/>
            </a:bodyPr>
            <a:lstStyle/>
            <a:p>
              <a:endParaRPr lang="en-US"/>
            </a:p>
          </p:txBody>
        </p:sp>
        <p:sp>
          <p:nvSpPr>
            <p:cNvPr id="31" name="Line 28"/>
            <p:cNvSpPr>
              <a:spLocks noChangeShapeType="1"/>
            </p:cNvSpPr>
            <p:nvPr/>
          </p:nvSpPr>
          <p:spPr bwMode="auto">
            <a:xfrm>
              <a:off x="774" y="522"/>
              <a:ext cx="576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 anchor="ctr">
              <a:spAutoFit/>
            </a:bodyPr>
            <a:lstStyle/>
            <a:p>
              <a:endParaRPr lang="en-US"/>
            </a:p>
          </p:txBody>
        </p:sp>
        <p:sp>
          <p:nvSpPr>
            <p:cNvPr id="32" name="Line 29"/>
            <p:cNvSpPr>
              <a:spLocks noChangeShapeType="1"/>
            </p:cNvSpPr>
            <p:nvPr/>
          </p:nvSpPr>
          <p:spPr bwMode="auto">
            <a:xfrm rot="-5400000">
              <a:off x="1424" y="1554"/>
              <a:ext cx="572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 anchor="ctr">
              <a:spAutoFit/>
            </a:bodyPr>
            <a:lstStyle/>
            <a:p>
              <a:endParaRPr lang="en-US"/>
            </a:p>
          </p:txBody>
        </p:sp>
        <p:sp>
          <p:nvSpPr>
            <p:cNvPr id="33" name="Line 30"/>
            <p:cNvSpPr>
              <a:spLocks noChangeShapeType="1"/>
            </p:cNvSpPr>
            <p:nvPr/>
          </p:nvSpPr>
          <p:spPr bwMode="auto">
            <a:xfrm rot="-5400000">
              <a:off x="-14" y="1272"/>
              <a:ext cx="572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 anchor="ctr">
              <a:spAutoFit/>
            </a:bodyPr>
            <a:lstStyle/>
            <a:p>
              <a:endParaRPr lang="en-US"/>
            </a:p>
          </p:txBody>
        </p:sp>
        <p:sp>
          <p:nvSpPr>
            <p:cNvPr id="34" name="Text Box 31"/>
            <p:cNvSpPr txBox="1">
              <a:spLocks noChangeArrowheads="1"/>
            </p:cNvSpPr>
            <p:nvPr/>
          </p:nvSpPr>
          <p:spPr bwMode="auto">
            <a:xfrm>
              <a:off x="1029" y="359"/>
              <a:ext cx="71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000" b="1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algn="r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algn="r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algn="r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algn="r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r>
                <a:rPr lang="en-US" sz="1600" b="0"/>
                <a:t>a</a:t>
              </a:r>
            </a:p>
          </p:txBody>
        </p:sp>
        <p:sp>
          <p:nvSpPr>
            <p:cNvPr id="35" name="Text Box 32"/>
            <p:cNvSpPr txBox="1">
              <a:spLocks noChangeArrowheads="1"/>
            </p:cNvSpPr>
            <p:nvPr/>
          </p:nvSpPr>
          <p:spPr bwMode="auto">
            <a:xfrm>
              <a:off x="1314" y="1958"/>
              <a:ext cx="71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000" b="1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algn="r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algn="r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algn="r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algn="r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r>
                <a:rPr lang="en-US" sz="1600" b="0"/>
                <a:t>b</a:t>
              </a:r>
            </a:p>
          </p:txBody>
        </p:sp>
        <p:sp>
          <p:nvSpPr>
            <p:cNvPr id="36" name="Text Box 33"/>
            <p:cNvSpPr txBox="1">
              <a:spLocks noChangeArrowheads="1"/>
            </p:cNvSpPr>
            <p:nvPr/>
          </p:nvSpPr>
          <p:spPr bwMode="auto">
            <a:xfrm rot="-5400000">
              <a:off x="1771" y="1455"/>
              <a:ext cx="71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000" b="1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algn="r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algn="r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algn="r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algn="r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r>
                <a:rPr lang="en-US" sz="1600" b="0"/>
                <a:t>d</a:t>
              </a:r>
            </a:p>
          </p:txBody>
        </p:sp>
        <p:sp>
          <p:nvSpPr>
            <p:cNvPr id="37" name="Text Box 34"/>
            <p:cNvSpPr txBox="1">
              <a:spLocks noChangeArrowheads="1"/>
            </p:cNvSpPr>
            <p:nvPr/>
          </p:nvSpPr>
          <p:spPr bwMode="auto">
            <a:xfrm>
              <a:off x="588" y="769"/>
              <a:ext cx="89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000" b="1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algn="r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algn="r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algn="r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algn="r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algn="ctr"/>
              <a:r>
                <a:rPr lang="en-US" b="0"/>
                <a:t>0</a:t>
              </a:r>
            </a:p>
          </p:txBody>
        </p:sp>
        <p:sp>
          <p:nvSpPr>
            <p:cNvPr id="38" name="Text Box 35"/>
            <p:cNvSpPr txBox="1">
              <a:spLocks noChangeArrowheads="1"/>
            </p:cNvSpPr>
            <p:nvPr/>
          </p:nvSpPr>
          <p:spPr bwMode="auto">
            <a:xfrm>
              <a:off x="589" y="1057"/>
              <a:ext cx="89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000" b="1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algn="r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algn="r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algn="r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algn="r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algn="ctr"/>
              <a:r>
                <a:rPr lang="en-US" b="0"/>
                <a:t>0</a:t>
              </a:r>
            </a:p>
          </p:txBody>
        </p:sp>
        <p:sp>
          <p:nvSpPr>
            <p:cNvPr id="39" name="Text Box 36"/>
            <p:cNvSpPr txBox="1">
              <a:spLocks noChangeArrowheads="1"/>
            </p:cNvSpPr>
            <p:nvPr/>
          </p:nvSpPr>
          <p:spPr bwMode="auto">
            <a:xfrm>
              <a:off x="593" y="1321"/>
              <a:ext cx="89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000" b="1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algn="r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algn="r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algn="r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algn="r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algn="ctr"/>
              <a:r>
                <a:rPr lang="en-US" b="0"/>
                <a:t>0</a:t>
              </a:r>
            </a:p>
          </p:txBody>
        </p:sp>
        <p:sp>
          <p:nvSpPr>
            <p:cNvPr id="40" name="Text Box 37"/>
            <p:cNvSpPr txBox="1">
              <a:spLocks noChangeArrowheads="1"/>
            </p:cNvSpPr>
            <p:nvPr/>
          </p:nvSpPr>
          <p:spPr bwMode="auto">
            <a:xfrm>
              <a:off x="1459" y="1057"/>
              <a:ext cx="89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000" b="1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algn="r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algn="r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algn="r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algn="r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algn="ctr"/>
              <a:r>
                <a:rPr lang="en-US" b="0"/>
                <a:t>0</a:t>
              </a:r>
            </a:p>
          </p:txBody>
        </p:sp>
        <p:sp>
          <p:nvSpPr>
            <p:cNvPr id="41" name="Text Box 38"/>
            <p:cNvSpPr txBox="1">
              <a:spLocks noChangeArrowheads="1"/>
            </p:cNvSpPr>
            <p:nvPr/>
          </p:nvSpPr>
          <p:spPr bwMode="auto">
            <a:xfrm>
              <a:off x="596" y="1601"/>
              <a:ext cx="89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000" b="1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algn="r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algn="r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algn="r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algn="r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algn="ctr"/>
              <a:r>
                <a:rPr lang="en-US" b="0"/>
                <a:t>0</a:t>
              </a:r>
            </a:p>
          </p:txBody>
        </p:sp>
        <p:sp>
          <p:nvSpPr>
            <p:cNvPr id="42" name="Text Box 39"/>
            <p:cNvSpPr txBox="1">
              <a:spLocks noChangeArrowheads="1"/>
            </p:cNvSpPr>
            <p:nvPr/>
          </p:nvSpPr>
          <p:spPr bwMode="auto">
            <a:xfrm>
              <a:off x="869" y="1601"/>
              <a:ext cx="89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000" b="1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algn="r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algn="r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algn="r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algn="r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algn="ctr"/>
              <a:r>
                <a:rPr lang="en-US" b="0"/>
                <a:t>0</a:t>
              </a:r>
            </a:p>
          </p:txBody>
        </p:sp>
        <p:sp>
          <p:nvSpPr>
            <p:cNvPr id="43" name="Text Box 40"/>
            <p:cNvSpPr txBox="1">
              <a:spLocks noChangeArrowheads="1"/>
            </p:cNvSpPr>
            <p:nvPr/>
          </p:nvSpPr>
          <p:spPr bwMode="auto">
            <a:xfrm>
              <a:off x="866" y="769"/>
              <a:ext cx="89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000" b="1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algn="r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algn="r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algn="r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algn="r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algn="ctr"/>
              <a:r>
                <a:rPr lang="en-US" b="0">
                  <a:solidFill>
                    <a:schemeClr val="hlink"/>
                  </a:solidFill>
                </a:rPr>
                <a:t>1</a:t>
              </a:r>
            </a:p>
          </p:txBody>
        </p:sp>
        <p:sp>
          <p:nvSpPr>
            <p:cNvPr id="44" name="Text Box 41"/>
            <p:cNvSpPr txBox="1">
              <a:spLocks noChangeArrowheads="1"/>
            </p:cNvSpPr>
            <p:nvPr/>
          </p:nvSpPr>
          <p:spPr bwMode="auto">
            <a:xfrm>
              <a:off x="866" y="1057"/>
              <a:ext cx="89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000" b="1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algn="r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algn="r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algn="r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algn="r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algn="ctr"/>
              <a:r>
                <a:rPr lang="en-US" b="0">
                  <a:solidFill>
                    <a:schemeClr val="hlink"/>
                  </a:solidFill>
                </a:rPr>
                <a:t>1</a:t>
              </a:r>
            </a:p>
          </p:txBody>
        </p:sp>
        <p:sp>
          <p:nvSpPr>
            <p:cNvPr id="45" name="Text Box 42"/>
            <p:cNvSpPr txBox="1">
              <a:spLocks noChangeArrowheads="1"/>
            </p:cNvSpPr>
            <p:nvPr/>
          </p:nvSpPr>
          <p:spPr bwMode="auto">
            <a:xfrm>
              <a:off x="1168" y="1057"/>
              <a:ext cx="89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000" b="1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algn="r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algn="r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algn="r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algn="r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algn="ctr"/>
              <a:r>
                <a:rPr lang="en-US" b="0">
                  <a:solidFill>
                    <a:schemeClr val="hlink"/>
                  </a:solidFill>
                </a:rPr>
                <a:t>1</a:t>
              </a:r>
            </a:p>
          </p:txBody>
        </p:sp>
        <p:sp>
          <p:nvSpPr>
            <p:cNvPr id="46" name="Text Box 43"/>
            <p:cNvSpPr txBox="1">
              <a:spLocks noChangeArrowheads="1"/>
            </p:cNvSpPr>
            <p:nvPr/>
          </p:nvSpPr>
          <p:spPr bwMode="auto">
            <a:xfrm>
              <a:off x="1169" y="769"/>
              <a:ext cx="89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000" b="1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algn="r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algn="r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algn="r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algn="r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algn="ctr"/>
              <a:r>
                <a:rPr lang="en-US" b="0">
                  <a:solidFill>
                    <a:schemeClr val="hlink"/>
                  </a:solidFill>
                </a:rPr>
                <a:t>1</a:t>
              </a:r>
            </a:p>
          </p:txBody>
        </p:sp>
        <p:sp>
          <p:nvSpPr>
            <p:cNvPr id="47" name="Text Box 44"/>
            <p:cNvSpPr txBox="1">
              <a:spLocks noChangeArrowheads="1"/>
            </p:cNvSpPr>
            <p:nvPr/>
          </p:nvSpPr>
          <p:spPr bwMode="auto">
            <a:xfrm>
              <a:off x="1453" y="768"/>
              <a:ext cx="89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000" b="1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algn="r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algn="r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algn="r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algn="r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algn="ctr"/>
              <a:r>
                <a:rPr lang="en-US" b="0" dirty="0">
                  <a:solidFill>
                    <a:schemeClr val="hlink"/>
                  </a:solidFill>
                </a:rPr>
                <a:t>1</a:t>
              </a:r>
            </a:p>
          </p:txBody>
        </p:sp>
        <p:sp>
          <p:nvSpPr>
            <p:cNvPr id="48" name="Text Box 45"/>
            <p:cNvSpPr txBox="1">
              <a:spLocks noChangeArrowheads="1"/>
            </p:cNvSpPr>
            <p:nvPr/>
          </p:nvSpPr>
          <p:spPr bwMode="auto">
            <a:xfrm>
              <a:off x="866" y="1321"/>
              <a:ext cx="89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000" b="1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algn="r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algn="r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algn="r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algn="r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algn="ctr"/>
              <a:r>
                <a:rPr lang="en-US" b="0">
                  <a:solidFill>
                    <a:schemeClr val="hlink"/>
                  </a:solidFill>
                </a:rPr>
                <a:t>1</a:t>
              </a:r>
            </a:p>
          </p:txBody>
        </p:sp>
        <p:sp>
          <p:nvSpPr>
            <p:cNvPr id="49" name="Text Box 46"/>
            <p:cNvSpPr txBox="1">
              <a:spLocks noChangeArrowheads="1"/>
            </p:cNvSpPr>
            <p:nvPr/>
          </p:nvSpPr>
          <p:spPr bwMode="auto">
            <a:xfrm>
              <a:off x="1170" y="1321"/>
              <a:ext cx="89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000" b="1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algn="r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algn="r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algn="r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algn="r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algn="ctr"/>
              <a:r>
                <a:rPr lang="en-US" b="0"/>
                <a:t>0</a:t>
              </a:r>
            </a:p>
          </p:txBody>
        </p:sp>
        <p:sp>
          <p:nvSpPr>
            <p:cNvPr id="50" name="Text Box 47"/>
            <p:cNvSpPr txBox="1">
              <a:spLocks noChangeArrowheads="1"/>
            </p:cNvSpPr>
            <p:nvPr/>
          </p:nvSpPr>
          <p:spPr bwMode="auto">
            <a:xfrm>
              <a:off x="1452" y="1321"/>
              <a:ext cx="89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000" b="1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algn="r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algn="r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algn="r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algn="r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algn="ctr"/>
              <a:r>
                <a:rPr lang="en-US" b="0"/>
                <a:t>0</a:t>
              </a:r>
            </a:p>
          </p:txBody>
        </p:sp>
        <p:sp>
          <p:nvSpPr>
            <p:cNvPr id="51" name="Text Box 48"/>
            <p:cNvSpPr txBox="1">
              <a:spLocks noChangeArrowheads="1"/>
            </p:cNvSpPr>
            <p:nvPr/>
          </p:nvSpPr>
          <p:spPr bwMode="auto">
            <a:xfrm>
              <a:off x="1171" y="1601"/>
              <a:ext cx="89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000" b="1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algn="r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algn="r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algn="r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algn="r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algn="ctr"/>
              <a:r>
                <a:rPr lang="en-US" b="0">
                  <a:solidFill>
                    <a:schemeClr val="hlink"/>
                  </a:solidFill>
                </a:rPr>
                <a:t>1</a:t>
              </a:r>
            </a:p>
          </p:txBody>
        </p:sp>
        <p:sp>
          <p:nvSpPr>
            <p:cNvPr id="52" name="Text Box 49"/>
            <p:cNvSpPr txBox="1">
              <a:spLocks noChangeArrowheads="1"/>
            </p:cNvSpPr>
            <p:nvPr/>
          </p:nvSpPr>
          <p:spPr bwMode="auto">
            <a:xfrm>
              <a:off x="1453" y="1599"/>
              <a:ext cx="89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000" b="1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algn="r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algn="r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algn="r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algn="r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algn="ctr"/>
              <a:r>
                <a:rPr lang="en-US" b="0"/>
                <a:t>0</a:t>
              </a:r>
            </a:p>
          </p:txBody>
        </p:sp>
        <p:sp>
          <p:nvSpPr>
            <p:cNvPr id="53" name="Line 50"/>
            <p:cNvSpPr>
              <a:spLocks noChangeShapeType="1"/>
            </p:cNvSpPr>
            <p:nvPr/>
          </p:nvSpPr>
          <p:spPr bwMode="auto">
            <a:xfrm>
              <a:off x="255" y="513"/>
              <a:ext cx="227" cy="204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 anchor="ctr">
              <a:spAutoFit/>
            </a:bodyPr>
            <a:lstStyle/>
            <a:p>
              <a:endParaRPr lang="en-US"/>
            </a:p>
          </p:txBody>
        </p:sp>
        <p:sp>
          <p:nvSpPr>
            <p:cNvPr id="54" name="Text Box 51"/>
            <p:cNvSpPr txBox="1">
              <a:spLocks noChangeArrowheads="1"/>
            </p:cNvSpPr>
            <p:nvPr/>
          </p:nvSpPr>
          <p:spPr bwMode="auto">
            <a:xfrm>
              <a:off x="323" y="389"/>
              <a:ext cx="142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000" b="1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algn="r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algn="r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algn="r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algn="r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r>
                <a:rPr lang="en-US" sz="1600" b="0"/>
                <a:t>ba</a:t>
              </a:r>
            </a:p>
          </p:txBody>
        </p:sp>
        <p:sp>
          <p:nvSpPr>
            <p:cNvPr id="55" name="Text Box 52"/>
            <p:cNvSpPr txBox="1">
              <a:spLocks noChangeArrowheads="1"/>
            </p:cNvSpPr>
            <p:nvPr/>
          </p:nvSpPr>
          <p:spPr bwMode="auto">
            <a:xfrm>
              <a:off x="157" y="543"/>
              <a:ext cx="135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000" b="1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algn="r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algn="r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algn="r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algn="r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r>
                <a:rPr lang="en-US" sz="1600" b="0"/>
                <a:t>dc</a:t>
              </a:r>
            </a:p>
          </p:txBody>
        </p:sp>
        <p:sp>
          <p:nvSpPr>
            <p:cNvPr id="76" name="AutoShape 54"/>
            <p:cNvSpPr>
              <a:spLocks noChangeArrowheads="1"/>
            </p:cNvSpPr>
            <p:nvPr/>
          </p:nvSpPr>
          <p:spPr bwMode="auto">
            <a:xfrm>
              <a:off x="1100" y="750"/>
              <a:ext cx="462" cy="206"/>
            </a:xfrm>
            <a:prstGeom prst="roundRect">
              <a:avLst>
                <a:gd name="adj" fmla="val 16667"/>
              </a:avLst>
            </a:prstGeom>
            <a:noFill/>
            <a:ln w="38100">
              <a:solidFill>
                <a:schemeClr val="hlink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 anchor="ctr">
              <a:spAutoFit/>
            </a:bodyPr>
            <a:lstStyle/>
            <a:p>
              <a:endParaRPr lang="en-US"/>
            </a:p>
          </p:txBody>
        </p:sp>
        <p:sp>
          <p:nvSpPr>
            <p:cNvPr id="58" name="AutoShape 59"/>
            <p:cNvSpPr>
              <a:spLocks noChangeArrowheads="1"/>
            </p:cNvSpPr>
            <p:nvPr/>
          </p:nvSpPr>
          <p:spPr bwMode="auto">
            <a:xfrm>
              <a:off x="815" y="1020"/>
              <a:ext cx="202" cy="500"/>
            </a:xfrm>
            <a:prstGeom prst="roundRect">
              <a:avLst>
                <a:gd name="adj" fmla="val 16667"/>
              </a:avLst>
            </a:prstGeom>
            <a:noFill/>
            <a:ln w="38100">
              <a:solidFill>
                <a:schemeClr val="hlink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 anchor="ctr">
              <a:spAutoFit/>
            </a:bodyPr>
            <a:lstStyle/>
            <a:p>
              <a:endParaRPr lang="en-US"/>
            </a:p>
          </p:txBody>
        </p:sp>
        <p:sp>
          <p:nvSpPr>
            <p:cNvPr id="73" name="AutoShape 62"/>
            <p:cNvSpPr>
              <a:spLocks noChangeArrowheads="1"/>
            </p:cNvSpPr>
            <p:nvPr/>
          </p:nvSpPr>
          <p:spPr bwMode="auto">
            <a:xfrm>
              <a:off x="731" y="673"/>
              <a:ext cx="654" cy="640"/>
            </a:xfrm>
            <a:prstGeom prst="roundRect">
              <a:avLst>
                <a:gd name="adj" fmla="val 16667"/>
              </a:avLst>
            </a:prstGeom>
            <a:noFill/>
            <a:ln w="38100">
              <a:solidFill>
                <a:schemeClr val="hlink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 anchor="ctr">
              <a:spAutoFit/>
            </a:bodyPr>
            <a:lstStyle/>
            <a:p>
              <a:endParaRPr lang="en-US"/>
            </a:p>
          </p:txBody>
        </p:sp>
        <p:grpSp>
          <p:nvGrpSpPr>
            <p:cNvPr id="61" name="Group 65"/>
            <p:cNvGrpSpPr>
              <a:grpSpLocks/>
            </p:cNvGrpSpPr>
            <p:nvPr/>
          </p:nvGrpSpPr>
          <p:grpSpPr bwMode="auto">
            <a:xfrm>
              <a:off x="547" y="552"/>
              <a:ext cx="1015" cy="156"/>
              <a:chOff x="4259" y="1917"/>
              <a:chExt cx="1015" cy="156"/>
            </a:xfrm>
          </p:grpSpPr>
          <p:sp>
            <p:nvSpPr>
              <p:cNvPr id="69" name="Text Box 66"/>
              <p:cNvSpPr txBox="1">
                <a:spLocks noChangeArrowheads="1"/>
              </p:cNvSpPr>
              <p:nvPr/>
            </p:nvSpPr>
            <p:spPr bwMode="auto">
              <a:xfrm>
                <a:off x="4259" y="1919"/>
                <a:ext cx="142" cy="15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defRPr sz="2000" b="1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1pPr>
                <a:lvl2pPr marL="742950" indent="-285750">
                  <a:defRPr sz="2000" b="1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2pPr>
                <a:lvl3pPr marL="1143000" indent="-228600">
                  <a:defRPr sz="2000" b="1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3pPr>
                <a:lvl4pPr marL="1600200" indent="-228600">
                  <a:defRPr sz="2000" b="1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4pPr>
                <a:lvl5pPr marL="2057400" indent="-228600">
                  <a:defRPr sz="2000" b="1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5pPr>
                <a:lvl6pPr marL="2514600" indent="-228600" algn="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6pPr>
                <a:lvl7pPr marL="2971800" indent="-228600" algn="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7pPr>
                <a:lvl8pPr marL="3429000" indent="-228600" algn="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8pPr>
                <a:lvl9pPr marL="3886200" indent="-228600" algn="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9pPr>
              </a:lstStyle>
              <a:p>
                <a:r>
                  <a:rPr lang="en-US" sz="1600" b="0"/>
                  <a:t>00</a:t>
                </a:r>
              </a:p>
            </p:txBody>
          </p:sp>
          <p:sp>
            <p:nvSpPr>
              <p:cNvPr id="70" name="Text Box 67"/>
              <p:cNvSpPr txBox="1">
                <a:spLocks noChangeArrowheads="1"/>
              </p:cNvSpPr>
              <p:nvPr/>
            </p:nvSpPr>
            <p:spPr bwMode="auto">
              <a:xfrm>
                <a:off x="4547" y="1919"/>
                <a:ext cx="142" cy="15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defRPr sz="2000" b="1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1pPr>
                <a:lvl2pPr marL="742950" indent="-285750">
                  <a:defRPr sz="2000" b="1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2pPr>
                <a:lvl3pPr marL="1143000" indent="-228600">
                  <a:defRPr sz="2000" b="1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3pPr>
                <a:lvl4pPr marL="1600200" indent="-228600">
                  <a:defRPr sz="2000" b="1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4pPr>
                <a:lvl5pPr marL="2057400" indent="-228600">
                  <a:defRPr sz="2000" b="1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5pPr>
                <a:lvl6pPr marL="2514600" indent="-228600" algn="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6pPr>
                <a:lvl7pPr marL="2971800" indent="-228600" algn="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7pPr>
                <a:lvl8pPr marL="3429000" indent="-228600" algn="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8pPr>
                <a:lvl9pPr marL="3886200" indent="-228600" algn="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9pPr>
              </a:lstStyle>
              <a:p>
                <a:pPr algn="ctr"/>
                <a:r>
                  <a:rPr lang="en-US" sz="1600" b="0"/>
                  <a:t>01</a:t>
                </a:r>
              </a:p>
            </p:txBody>
          </p:sp>
          <p:sp>
            <p:nvSpPr>
              <p:cNvPr id="71" name="Text Box 68"/>
              <p:cNvSpPr txBox="1">
                <a:spLocks noChangeArrowheads="1"/>
              </p:cNvSpPr>
              <p:nvPr/>
            </p:nvSpPr>
            <p:spPr bwMode="auto">
              <a:xfrm>
                <a:off x="4852" y="1918"/>
                <a:ext cx="142" cy="15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defRPr sz="2000" b="1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1pPr>
                <a:lvl2pPr marL="742950" indent="-285750">
                  <a:defRPr sz="2000" b="1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2pPr>
                <a:lvl3pPr marL="1143000" indent="-228600">
                  <a:defRPr sz="2000" b="1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3pPr>
                <a:lvl4pPr marL="1600200" indent="-228600">
                  <a:defRPr sz="2000" b="1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4pPr>
                <a:lvl5pPr marL="2057400" indent="-228600">
                  <a:defRPr sz="2000" b="1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5pPr>
                <a:lvl6pPr marL="2514600" indent="-228600" algn="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6pPr>
                <a:lvl7pPr marL="2971800" indent="-228600" algn="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7pPr>
                <a:lvl8pPr marL="3429000" indent="-228600" algn="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8pPr>
                <a:lvl9pPr marL="3886200" indent="-228600" algn="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9pPr>
              </a:lstStyle>
              <a:p>
                <a:pPr algn="ctr"/>
                <a:r>
                  <a:rPr lang="en-US" sz="1600" b="0"/>
                  <a:t>11</a:t>
                </a:r>
              </a:p>
            </p:txBody>
          </p:sp>
          <p:sp>
            <p:nvSpPr>
              <p:cNvPr id="72" name="Text Box 69"/>
              <p:cNvSpPr txBox="1">
                <a:spLocks noChangeArrowheads="1"/>
              </p:cNvSpPr>
              <p:nvPr/>
            </p:nvSpPr>
            <p:spPr bwMode="auto">
              <a:xfrm>
                <a:off x="5132" y="1917"/>
                <a:ext cx="142" cy="15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defRPr sz="2000" b="1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1pPr>
                <a:lvl2pPr marL="742950" indent="-285750">
                  <a:defRPr sz="2000" b="1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2pPr>
                <a:lvl3pPr marL="1143000" indent="-228600">
                  <a:defRPr sz="2000" b="1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3pPr>
                <a:lvl4pPr marL="1600200" indent="-228600">
                  <a:defRPr sz="2000" b="1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4pPr>
                <a:lvl5pPr marL="2057400" indent="-228600">
                  <a:defRPr sz="2000" b="1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5pPr>
                <a:lvl6pPr marL="2514600" indent="-228600" algn="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6pPr>
                <a:lvl7pPr marL="2971800" indent="-228600" algn="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7pPr>
                <a:lvl8pPr marL="3429000" indent="-228600" algn="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8pPr>
                <a:lvl9pPr marL="3886200" indent="-228600" algn="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9pPr>
              </a:lstStyle>
              <a:p>
                <a:pPr algn="ctr"/>
                <a:r>
                  <a:rPr lang="en-US" sz="1600" b="0"/>
                  <a:t>10</a:t>
                </a:r>
              </a:p>
            </p:txBody>
          </p:sp>
        </p:grpSp>
        <p:sp>
          <p:nvSpPr>
            <p:cNvPr id="62" name="AutoShape 71"/>
            <p:cNvSpPr>
              <a:spLocks noChangeArrowheads="1"/>
            </p:cNvSpPr>
            <p:nvPr/>
          </p:nvSpPr>
          <p:spPr bwMode="auto">
            <a:xfrm flipV="1">
              <a:off x="1103" y="559"/>
              <a:ext cx="202" cy="420"/>
            </a:xfrm>
            <a:prstGeom prst="roundRect">
              <a:avLst>
                <a:gd name="adj" fmla="val 16667"/>
              </a:avLst>
            </a:prstGeom>
            <a:noFill/>
            <a:ln w="38100">
              <a:solidFill>
                <a:schemeClr val="hlink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 anchor="ctr">
              <a:spAutoFit/>
            </a:bodyPr>
            <a:lstStyle/>
            <a:p>
              <a:endParaRPr lang="en-US"/>
            </a:p>
          </p:txBody>
        </p:sp>
        <p:sp>
          <p:nvSpPr>
            <p:cNvPr id="65" name="AutoShape 74"/>
            <p:cNvSpPr>
              <a:spLocks noChangeArrowheads="1"/>
            </p:cNvSpPr>
            <p:nvPr/>
          </p:nvSpPr>
          <p:spPr bwMode="auto">
            <a:xfrm>
              <a:off x="1112" y="1589"/>
              <a:ext cx="202" cy="374"/>
            </a:xfrm>
            <a:prstGeom prst="roundRect">
              <a:avLst>
                <a:gd name="adj" fmla="val 16667"/>
              </a:avLst>
            </a:prstGeom>
            <a:noFill/>
            <a:ln w="38100">
              <a:solidFill>
                <a:schemeClr val="hlink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 anchor="ctr">
              <a:spAutoFit/>
            </a:bodyPr>
            <a:lstStyle/>
            <a:p>
              <a:endParaRPr lang="en-US"/>
            </a:p>
          </p:txBody>
        </p:sp>
        <p:sp>
          <p:nvSpPr>
            <p:cNvPr id="67" name="Rectangle 76"/>
            <p:cNvSpPr>
              <a:spLocks noChangeArrowheads="1"/>
            </p:cNvSpPr>
            <p:nvPr/>
          </p:nvSpPr>
          <p:spPr bwMode="auto">
            <a:xfrm flipV="1">
              <a:off x="1005" y="535"/>
              <a:ext cx="380" cy="4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>
              <a:spAutoFit/>
            </a:bodyPr>
            <a:lstStyle/>
            <a:p>
              <a:endParaRPr lang="en-US"/>
            </a:p>
          </p:txBody>
        </p:sp>
        <p:sp>
          <p:nvSpPr>
            <p:cNvPr id="68" name="Rectangle 77"/>
            <p:cNvSpPr>
              <a:spLocks noChangeArrowheads="1"/>
            </p:cNvSpPr>
            <p:nvPr/>
          </p:nvSpPr>
          <p:spPr bwMode="auto">
            <a:xfrm>
              <a:off x="1017" y="1926"/>
              <a:ext cx="403" cy="6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>
              <a:spAutoFit/>
            </a:bodyPr>
            <a:lstStyle/>
            <a:p>
              <a:endParaRPr lang="en-US"/>
            </a:p>
          </p:txBody>
        </p:sp>
      </p:grpSp>
      <p:graphicFrame>
        <p:nvGraphicFramePr>
          <p:cNvPr id="19462" name="Object 6"/>
          <p:cNvGraphicFramePr>
            <a:graphicFrameLocks noChangeAspect="1"/>
          </p:cNvGraphicFramePr>
          <p:nvPr/>
        </p:nvGraphicFramePr>
        <p:xfrm>
          <a:off x="4724400" y="3489323"/>
          <a:ext cx="695325" cy="1660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7" imgW="266700" imgH="622300" progId="Excel.Sheet.8">
                  <p:embed/>
                </p:oleObj>
              </mc:Choice>
              <mc:Fallback>
                <p:oleObj name="Worksheet" r:id="rId7" imgW="266700" imgH="622300" progId="Excel.Shee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24400" y="3489323"/>
                        <a:ext cx="695325" cy="16605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4" name="TextBox 83"/>
          <p:cNvSpPr txBox="1"/>
          <p:nvPr/>
        </p:nvSpPr>
        <p:spPr>
          <a:xfrm>
            <a:off x="6477000" y="6488668"/>
            <a:ext cx="1752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Text: Dally §6.5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A44075-CB16-5A4C-A36B-DC972FDB6AB8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14381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5"/>
          <p:cNvSpPr/>
          <p:nvPr/>
        </p:nvSpPr>
        <p:spPr>
          <a:xfrm>
            <a:off x="1828800" y="4572000"/>
            <a:ext cx="1828800" cy="609600"/>
          </a:xfrm>
          <a:prstGeom prst="roundRect">
            <a:avLst/>
          </a:prstGeom>
          <a:gradFill flip="none" rotWithShape="1">
            <a:gsLst>
              <a:gs pos="0">
                <a:schemeClr val="accent5">
                  <a:lumMod val="5000"/>
                  <a:lumOff val="95000"/>
                </a:schemeClr>
              </a:gs>
              <a:gs pos="74000">
                <a:schemeClr val="accent5">
                  <a:lumMod val="45000"/>
                  <a:lumOff val="55000"/>
                </a:schemeClr>
              </a:gs>
              <a:gs pos="83000">
                <a:schemeClr val="accent5">
                  <a:lumMod val="45000"/>
                  <a:lumOff val="55000"/>
                </a:schemeClr>
              </a:gs>
              <a:gs pos="100000">
                <a:schemeClr val="accent5">
                  <a:lumMod val="30000"/>
                  <a:lumOff val="70000"/>
                </a:schemeClr>
              </a:gs>
            </a:gsLst>
            <a:lin ang="5400000" scaled="1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428241"/>
            <a:ext cx="8763000" cy="59093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l" eaLnBrk="1" hangingPunct="1">
              <a:spcBef>
                <a:spcPct val="0"/>
              </a:spcBef>
            </a:pPr>
            <a:r>
              <a:rPr lang="en-US" sz="1800" b="1" dirty="0">
                <a:solidFill>
                  <a:srgbClr val="C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module</a:t>
            </a:r>
            <a:r>
              <a:rPr lang="en-US" sz="1800" dirty="0">
                <a:solidFill>
                  <a:srgbClr val="C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UDL_Count1</a:t>
            </a:r>
            <a:r>
              <a:rPr lang="en-US" sz="1800" dirty="0">
                <a:solidFill>
                  <a:srgbClr val="0000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(</a:t>
            </a:r>
            <a:r>
              <a:rPr lang="en-US" sz="1800" dirty="0" err="1">
                <a:latin typeface="Consolas" panose="020B0609020204030204" pitchFamily="49" charset="0"/>
                <a:cs typeface="Consolas" panose="020B0609020204030204" pitchFamily="49" charset="0"/>
              </a:rPr>
              <a:t>clk</a:t>
            </a:r>
            <a:r>
              <a:rPr lang="en-US" sz="1800" dirty="0">
                <a:solidFill>
                  <a:srgbClr val="0000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,</a:t>
            </a: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1800" dirty="0" err="1">
                <a:latin typeface="Consolas" panose="020B0609020204030204" pitchFamily="49" charset="0"/>
                <a:cs typeface="Consolas" panose="020B0609020204030204" pitchFamily="49" charset="0"/>
              </a:rPr>
              <a:t>rst</a:t>
            </a:r>
            <a:r>
              <a:rPr lang="en-US" sz="1800" dirty="0">
                <a:solidFill>
                  <a:srgbClr val="0000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,</a:t>
            </a: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 up</a:t>
            </a:r>
            <a:r>
              <a:rPr lang="en-US" sz="1800" dirty="0">
                <a:solidFill>
                  <a:srgbClr val="0000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,</a:t>
            </a: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 down</a:t>
            </a:r>
            <a:r>
              <a:rPr lang="en-US" sz="1800" dirty="0">
                <a:solidFill>
                  <a:srgbClr val="0000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,</a:t>
            </a: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 load</a:t>
            </a:r>
            <a:r>
              <a:rPr lang="en-US" sz="1800" dirty="0">
                <a:solidFill>
                  <a:srgbClr val="0000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,</a:t>
            </a: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 in</a:t>
            </a:r>
            <a:r>
              <a:rPr lang="en-US" sz="1800" dirty="0">
                <a:solidFill>
                  <a:srgbClr val="0000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,</a:t>
            </a: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 out</a:t>
            </a:r>
            <a:r>
              <a:rPr lang="en-US" sz="1800" dirty="0">
                <a:solidFill>
                  <a:srgbClr val="0000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) ;</a:t>
            </a:r>
          </a:p>
          <a:p>
            <a:pPr algn="l" eaLnBrk="1" hangingPunct="1">
              <a:spcBef>
                <a:spcPct val="0"/>
              </a:spcBef>
            </a:pP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  </a:t>
            </a:r>
            <a:r>
              <a:rPr lang="en-US" sz="1800" b="1" dirty="0">
                <a:solidFill>
                  <a:srgbClr val="C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parameter</a:t>
            </a:r>
            <a:r>
              <a:rPr lang="en-US" sz="1800" dirty="0">
                <a:solidFill>
                  <a:srgbClr val="C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n </a:t>
            </a:r>
            <a:r>
              <a:rPr lang="en-US" sz="1800" dirty="0">
                <a:solidFill>
                  <a:srgbClr val="0000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=</a:t>
            </a: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 4 </a:t>
            </a:r>
            <a:r>
              <a:rPr lang="en-US" sz="1800" dirty="0">
                <a:solidFill>
                  <a:srgbClr val="0000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;</a:t>
            </a:r>
          </a:p>
          <a:p>
            <a:pPr algn="l" eaLnBrk="1" hangingPunct="1">
              <a:spcBef>
                <a:spcPct val="0"/>
              </a:spcBef>
            </a:pP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  </a:t>
            </a:r>
            <a:r>
              <a:rPr lang="en-US" sz="1800" b="1" dirty="0">
                <a:solidFill>
                  <a:srgbClr val="C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input</a:t>
            </a:r>
            <a:r>
              <a:rPr lang="en-US" sz="1800" dirty="0">
                <a:solidFill>
                  <a:srgbClr val="C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1800" dirty="0" err="1">
                <a:latin typeface="Consolas" panose="020B0609020204030204" pitchFamily="49" charset="0"/>
                <a:cs typeface="Consolas" panose="020B0609020204030204" pitchFamily="49" charset="0"/>
              </a:rPr>
              <a:t>clk</a:t>
            </a:r>
            <a:r>
              <a:rPr lang="en-US" sz="1800" dirty="0">
                <a:solidFill>
                  <a:srgbClr val="0000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,</a:t>
            </a: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1800" dirty="0" err="1">
                <a:latin typeface="Consolas" panose="020B0609020204030204" pitchFamily="49" charset="0"/>
                <a:cs typeface="Consolas" panose="020B0609020204030204" pitchFamily="49" charset="0"/>
              </a:rPr>
              <a:t>rst</a:t>
            </a:r>
            <a:r>
              <a:rPr lang="en-US" sz="1800" dirty="0">
                <a:solidFill>
                  <a:srgbClr val="0000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,</a:t>
            </a: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 up</a:t>
            </a:r>
            <a:r>
              <a:rPr lang="en-US" sz="1800" dirty="0">
                <a:solidFill>
                  <a:srgbClr val="0000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,</a:t>
            </a: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 down</a:t>
            </a:r>
            <a:r>
              <a:rPr lang="en-US" sz="1800" dirty="0">
                <a:solidFill>
                  <a:srgbClr val="0000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,</a:t>
            </a: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 load </a:t>
            </a:r>
            <a:r>
              <a:rPr lang="en-US" sz="1800" dirty="0">
                <a:solidFill>
                  <a:srgbClr val="0000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;</a:t>
            </a:r>
          </a:p>
          <a:p>
            <a:pPr algn="l" eaLnBrk="1" hangingPunct="1">
              <a:spcBef>
                <a:spcPct val="0"/>
              </a:spcBef>
            </a:pP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  </a:t>
            </a:r>
            <a:r>
              <a:rPr lang="en-US" sz="1800" b="1" dirty="0">
                <a:solidFill>
                  <a:srgbClr val="C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input</a:t>
            </a:r>
            <a:r>
              <a:rPr lang="en-US" sz="1800" dirty="0">
                <a:solidFill>
                  <a:srgbClr val="C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1800" dirty="0">
                <a:solidFill>
                  <a:srgbClr val="0000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[</a:t>
            </a: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n</a:t>
            </a:r>
            <a:r>
              <a:rPr lang="en-US" sz="1800" dirty="0">
                <a:solidFill>
                  <a:srgbClr val="0000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-</a:t>
            </a: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1</a:t>
            </a:r>
            <a:r>
              <a:rPr lang="en-US" sz="1800" dirty="0">
                <a:solidFill>
                  <a:srgbClr val="0000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:</a:t>
            </a: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0</a:t>
            </a:r>
            <a:r>
              <a:rPr lang="en-US" sz="1800" dirty="0">
                <a:solidFill>
                  <a:srgbClr val="0000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]</a:t>
            </a: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 in </a:t>
            </a:r>
            <a:r>
              <a:rPr lang="en-US" sz="1800" dirty="0">
                <a:solidFill>
                  <a:srgbClr val="0000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;</a:t>
            </a:r>
          </a:p>
          <a:p>
            <a:pPr algn="l" eaLnBrk="1" hangingPunct="1">
              <a:spcBef>
                <a:spcPct val="0"/>
              </a:spcBef>
            </a:pP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  </a:t>
            </a:r>
            <a:r>
              <a:rPr lang="en-US" sz="1800" b="1" dirty="0">
                <a:solidFill>
                  <a:srgbClr val="C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output</a:t>
            </a:r>
            <a:r>
              <a:rPr lang="en-US" sz="1800" dirty="0">
                <a:solidFill>
                  <a:srgbClr val="C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1800" dirty="0">
                <a:solidFill>
                  <a:srgbClr val="0000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[</a:t>
            </a: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n</a:t>
            </a:r>
            <a:r>
              <a:rPr lang="en-US" sz="1800" dirty="0">
                <a:solidFill>
                  <a:srgbClr val="0000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-</a:t>
            </a: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1</a:t>
            </a:r>
            <a:r>
              <a:rPr lang="en-US" sz="1800" dirty="0">
                <a:solidFill>
                  <a:srgbClr val="0000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:</a:t>
            </a: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0</a:t>
            </a:r>
            <a:r>
              <a:rPr lang="en-US" sz="1800" dirty="0">
                <a:solidFill>
                  <a:srgbClr val="0000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]</a:t>
            </a: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 out </a:t>
            </a:r>
            <a:r>
              <a:rPr lang="en-US" sz="1800" dirty="0">
                <a:solidFill>
                  <a:srgbClr val="0000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;</a:t>
            </a:r>
          </a:p>
          <a:p>
            <a:pPr algn="l" eaLnBrk="1" hangingPunct="1">
              <a:spcBef>
                <a:spcPct val="0"/>
              </a:spcBef>
            </a:pP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  </a:t>
            </a:r>
            <a:r>
              <a:rPr lang="en-US" sz="1800" b="1" dirty="0">
                <a:solidFill>
                  <a:srgbClr val="C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wire</a:t>
            </a:r>
            <a:r>
              <a:rPr lang="en-US" sz="1800" dirty="0">
                <a:solidFill>
                  <a:srgbClr val="C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1800" dirty="0">
                <a:solidFill>
                  <a:srgbClr val="0000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[</a:t>
            </a: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n</a:t>
            </a:r>
            <a:r>
              <a:rPr lang="en-US" sz="1800" dirty="0">
                <a:solidFill>
                  <a:srgbClr val="0000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-</a:t>
            </a: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1</a:t>
            </a:r>
            <a:r>
              <a:rPr lang="en-US" sz="1800" dirty="0">
                <a:solidFill>
                  <a:srgbClr val="0000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:</a:t>
            </a: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0</a:t>
            </a:r>
            <a:r>
              <a:rPr lang="en-US" sz="1800" dirty="0">
                <a:solidFill>
                  <a:srgbClr val="0000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]</a:t>
            </a: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 out, outpm1 </a:t>
            </a:r>
            <a:r>
              <a:rPr lang="en-US" sz="1800" dirty="0">
                <a:solidFill>
                  <a:srgbClr val="0000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;</a:t>
            </a:r>
          </a:p>
          <a:p>
            <a:pPr algn="l" eaLnBrk="1" hangingPunct="1">
              <a:spcBef>
                <a:spcPct val="0"/>
              </a:spcBef>
            </a:pP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  </a:t>
            </a:r>
            <a:r>
              <a:rPr lang="en-US" sz="1800" b="1" dirty="0" err="1">
                <a:solidFill>
                  <a:srgbClr val="C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reg</a:t>
            </a: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  </a:t>
            </a:r>
            <a:r>
              <a:rPr lang="en-US" sz="1800" dirty="0">
                <a:solidFill>
                  <a:srgbClr val="0000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[</a:t>
            </a: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n</a:t>
            </a:r>
            <a:r>
              <a:rPr lang="en-US" sz="1800" dirty="0">
                <a:solidFill>
                  <a:srgbClr val="0000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-</a:t>
            </a: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1</a:t>
            </a:r>
            <a:r>
              <a:rPr lang="en-US" sz="1800" dirty="0">
                <a:solidFill>
                  <a:srgbClr val="0000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:</a:t>
            </a: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0</a:t>
            </a:r>
            <a:r>
              <a:rPr lang="en-US" sz="1800" dirty="0">
                <a:solidFill>
                  <a:srgbClr val="0000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]</a:t>
            </a: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 next </a:t>
            </a:r>
            <a:r>
              <a:rPr lang="en-US" sz="1800" dirty="0">
                <a:solidFill>
                  <a:srgbClr val="0000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;</a:t>
            </a:r>
          </a:p>
          <a:p>
            <a:pPr algn="l" eaLnBrk="1" hangingPunct="1">
              <a:spcBef>
                <a:spcPct val="0"/>
              </a:spcBef>
            </a:pPr>
            <a:endParaRPr lang="en-US" sz="1800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algn="l" eaLnBrk="1" hangingPunct="1">
              <a:spcBef>
                <a:spcPct val="0"/>
              </a:spcBef>
            </a:pP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  </a:t>
            </a:r>
            <a:r>
              <a:rPr lang="en-US" sz="1800" dirty="0" err="1">
                <a:latin typeface="Consolas" panose="020B0609020204030204" pitchFamily="49" charset="0"/>
                <a:cs typeface="Consolas" panose="020B0609020204030204" pitchFamily="49" charset="0"/>
              </a:rPr>
              <a:t>vDFF</a:t>
            </a: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1800" dirty="0">
                <a:solidFill>
                  <a:srgbClr val="0000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#(</a:t>
            </a: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n</a:t>
            </a:r>
            <a:r>
              <a:rPr lang="en-US" sz="1800" dirty="0">
                <a:solidFill>
                  <a:srgbClr val="0000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)</a:t>
            </a: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 count</a:t>
            </a:r>
            <a:r>
              <a:rPr lang="en-US" sz="1800" dirty="0">
                <a:solidFill>
                  <a:srgbClr val="0000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(</a:t>
            </a:r>
            <a:r>
              <a:rPr lang="en-US" sz="1800" dirty="0" err="1">
                <a:latin typeface="Consolas" panose="020B0609020204030204" pitchFamily="49" charset="0"/>
                <a:cs typeface="Consolas" panose="020B0609020204030204" pitchFamily="49" charset="0"/>
              </a:rPr>
              <a:t>clk</a:t>
            </a:r>
            <a:r>
              <a:rPr lang="en-US" sz="1800" dirty="0">
                <a:solidFill>
                  <a:srgbClr val="0000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,</a:t>
            </a: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 next</a:t>
            </a:r>
            <a:r>
              <a:rPr lang="en-US" sz="1800" dirty="0">
                <a:solidFill>
                  <a:srgbClr val="0000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,</a:t>
            </a: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 out</a:t>
            </a:r>
            <a:r>
              <a:rPr lang="en-US" sz="1800" dirty="0">
                <a:solidFill>
                  <a:srgbClr val="0000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) ;</a:t>
            </a:r>
          </a:p>
          <a:p>
            <a:pPr algn="l" eaLnBrk="1" hangingPunct="1">
              <a:spcBef>
                <a:spcPct val="0"/>
              </a:spcBef>
            </a:pPr>
            <a:endParaRPr lang="en-US" sz="1800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algn="l" eaLnBrk="1" hangingPunct="1">
              <a:spcBef>
                <a:spcPct val="0"/>
              </a:spcBef>
            </a:pPr>
            <a:r>
              <a:rPr lang="en-US" sz="1800" b="0" dirty="0">
                <a:latin typeface="Consolas" panose="020B0609020204030204" pitchFamily="49" charset="0"/>
                <a:cs typeface="Consolas" panose="020B0609020204030204" pitchFamily="49" charset="0"/>
              </a:rPr>
              <a:t>  </a:t>
            </a:r>
            <a:r>
              <a:rPr lang="en-US" sz="1800" b="1" dirty="0">
                <a:solidFill>
                  <a:srgbClr val="C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assign</a:t>
            </a:r>
            <a:r>
              <a:rPr lang="en-US" sz="1800" dirty="0">
                <a:solidFill>
                  <a:srgbClr val="C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outpm1 </a:t>
            </a:r>
            <a:r>
              <a:rPr lang="en-US" sz="1800" dirty="0">
                <a:solidFill>
                  <a:srgbClr val="0000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=</a:t>
            </a: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 out </a:t>
            </a:r>
            <a:r>
              <a:rPr lang="en-US" sz="1800" dirty="0">
                <a:solidFill>
                  <a:srgbClr val="0000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+</a:t>
            </a: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1800" dirty="0">
                <a:solidFill>
                  <a:srgbClr val="0000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{{</a:t>
            </a: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n-1</a:t>
            </a:r>
            <a:r>
              <a:rPr lang="en-US" sz="1800" dirty="0">
                <a:solidFill>
                  <a:srgbClr val="0000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{</a:t>
            </a: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down</a:t>
            </a:r>
            <a:r>
              <a:rPr lang="en-US" sz="1800" dirty="0">
                <a:solidFill>
                  <a:srgbClr val="0000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}},</a:t>
            </a: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1'b1</a:t>
            </a:r>
            <a:r>
              <a:rPr lang="en-US" sz="1800" dirty="0">
                <a:solidFill>
                  <a:srgbClr val="0000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} ;</a:t>
            </a: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1800" i="1" dirty="0">
                <a:solidFill>
                  <a:srgbClr val="008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// down ? -1 : 1</a:t>
            </a:r>
          </a:p>
          <a:p>
            <a:pPr algn="l" eaLnBrk="1" hangingPunct="1">
              <a:spcBef>
                <a:spcPct val="0"/>
              </a:spcBef>
            </a:pPr>
            <a:endParaRPr lang="en-US" sz="1800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algn="l" eaLnBrk="1" hangingPunct="1">
              <a:spcBef>
                <a:spcPct val="0"/>
              </a:spcBef>
            </a:pP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  </a:t>
            </a:r>
            <a:r>
              <a:rPr lang="en-US" sz="1800" b="1" dirty="0">
                <a:solidFill>
                  <a:srgbClr val="C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always</a:t>
            </a:r>
            <a:r>
              <a:rPr lang="en-US" sz="1800" dirty="0">
                <a:solidFill>
                  <a:srgbClr val="C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1800" dirty="0">
                <a:solidFill>
                  <a:srgbClr val="0000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@*</a:t>
            </a:r>
            <a:endParaRPr lang="en-US" sz="1800" b="1" dirty="0">
              <a:solidFill>
                <a:srgbClr val="0000FF"/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algn="l" eaLnBrk="1" hangingPunct="1">
              <a:spcBef>
                <a:spcPct val="0"/>
              </a:spcBef>
            </a:pP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    </a:t>
            </a:r>
            <a:r>
              <a:rPr lang="en-US" sz="1800" b="1" dirty="0" err="1">
                <a:solidFill>
                  <a:srgbClr val="C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casex</a:t>
            </a:r>
            <a:r>
              <a:rPr lang="en-US" sz="1800" dirty="0">
                <a:solidFill>
                  <a:srgbClr val="C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1800" dirty="0">
                <a:solidFill>
                  <a:srgbClr val="0000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({</a:t>
            </a:r>
            <a:r>
              <a:rPr lang="en-US" sz="1800" dirty="0" err="1">
                <a:latin typeface="Consolas" panose="020B0609020204030204" pitchFamily="49" charset="0"/>
                <a:cs typeface="Consolas" panose="020B0609020204030204" pitchFamily="49" charset="0"/>
              </a:rPr>
              <a:t>rst</a:t>
            </a:r>
            <a:r>
              <a:rPr lang="en-US" sz="1800" dirty="0">
                <a:solidFill>
                  <a:srgbClr val="0000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,</a:t>
            </a: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 up</a:t>
            </a:r>
            <a:r>
              <a:rPr lang="en-US" sz="1800" dirty="0">
                <a:solidFill>
                  <a:srgbClr val="0000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,</a:t>
            </a: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 down</a:t>
            </a:r>
            <a:r>
              <a:rPr lang="en-US" sz="1800" dirty="0">
                <a:solidFill>
                  <a:srgbClr val="0000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,</a:t>
            </a: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 load</a:t>
            </a:r>
            <a:r>
              <a:rPr lang="en-US" sz="1800" dirty="0">
                <a:solidFill>
                  <a:srgbClr val="0000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})</a:t>
            </a:r>
          </a:p>
          <a:p>
            <a:pPr algn="l" eaLnBrk="1" hangingPunct="1">
              <a:spcBef>
                <a:spcPct val="0"/>
              </a:spcBef>
            </a:pP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      </a:t>
            </a:r>
            <a:r>
              <a:rPr lang="en-US" sz="1800" dirty="0">
                <a:solidFill>
                  <a:srgbClr val="760057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4'b1xxx</a:t>
            </a:r>
            <a:r>
              <a:rPr lang="en-US" sz="1800" dirty="0">
                <a:solidFill>
                  <a:srgbClr val="0000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:</a:t>
            </a: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 next </a:t>
            </a:r>
            <a:r>
              <a:rPr lang="en-US" sz="1800" dirty="0">
                <a:solidFill>
                  <a:srgbClr val="0000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=</a:t>
            </a: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1800" dirty="0">
                <a:solidFill>
                  <a:srgbClr val="0000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{</a:t>
            </a: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n</a:t>
            </a:r>
            <a:r>
              <a:rPr lang="en-US" sz="1800" dirty="0">
                <a:solidFill>
                  <a:srgbClr val="0000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{</a:t>
            </a:r>
            <a:r>
              <a:rPr lang="en-US" sz="1800" dirty="0">
                <a:solidFill>
                  <a:srgbClr val="760057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1'b0</a:t>
            </a:r>
            <a:r>
              <a:rPr lang="en-US" sz="1800" dirty="0">
                <a:solidFill>
                  <a:srgbClr val="0000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}} ;</a:t>
            </a:r>
          </a:p>
          <a:p>
            <a:pPr algn="l" eaLnBrk="1" hangingPunct="1">
              <a:spcBef>
                <a:spcPct val="0"/>
              </a:spcBef>
            </a:pP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      </a:t>
            </a:r>
            <a:r>
              <a:rPr lang="en-US" sz="1800" dirty="0">
                <a:solidFill>
                  <a:srgbClr val="760057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4'b01xx</a:t>
            </a:r>
            <a:r>
              <a:rPr lang="en-US" sz="1800" dirty="0">
                <a:solidFill>
                  <a:srgbClr val="0000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:</a:t>
            </a: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 next </a:t>
            </a:r>
            <a:r>
              <a:rPr lang="en-US" sz="1800" dirty="0">
                <a:solidFill>
                  <a:srgbClr val="0000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=</a:t>
            </a: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 outpm1 </a:t>
            </a:r>
            <a:r>
              <a:rPr lang="en-US" sz="1800" dirty="0">
                <a:solidFill>
                  <a:srgbClr val="0000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;</a:t>
            </a:r>
          </a:p>
          <a:p>
            <a:pPr algn="l" eaLnBrk="1" hangingPunct="1">
              <a:spcBef>
                <a:spcPct val="0"/>
              </a:spcBef>
            </a:pP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      </a:t>
            </a:r>
            <a:r>
              <a:rPr lang="en-US" sz="1800" dirty="0">
                <a:solidFill>
                  <a:srgbClr val="760057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4'b001x</a:t>
            </a:r>
            <a:r>
              <a:rPr lang="en-US" sz="1800" dirty="0">
                <a:solidFill>
                  <a:srgbClr val="0000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:</a:t>
            </a: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 next </a:t>
            </a:r>
            <a:r>
              <a:rPr lang="en-US" sz="1800" dirty="0">
                <a:solidFill>
                  <a:srgbClr val="0000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=</a:t>
            </a: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 outpm1 </a:t>
            </a:r>
            <a:r>
              <a:rPr lang="en-US" sz="1800" dirty="0">
                <a:solidFill>
                  <a:srgbClr val="0000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;</a:t>
            </a:r>
          </a:p>
          <a:p>
            <a:pPr algn="l" eaLnBrk="1" hangingPunct="1">
              <a:spcBef>
                <a:spcPct val="0"/>
              </a:spcBef>
            </a:pP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      </a:t>
            </a:r>
            <a:r>
              <a:rPr lang="en-US" sz="1800" dirty="0">
                <a:solidFill>
                  <a:srgbClr val="760057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4'b0001</a:t>
            </a:r>
            <a:r>
              <a:rPr lang="en-US" sz="1800" dirty="0">
                <a:solidFill>
                  <a:srgbClr val="0000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:</a:t>
            </a: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 next </a:t>
            </a:r>
            <a:r>
              <a:rPr lang="en-US" sz="1800" dirty="0">
                <a:solidFill>
                  <a:srgbClr val="0000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=</a:t>
            </a: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 in </a:t>
            </a:r>
            <a:r>
              <a:rPr lang="en-US" sz="1800" dirty="0">
                <a:solidFill>
                  <a:srgbClr val="0000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;</a:t>
            </a:r>
          </a:p>
          <a:p>
            <a:pPr algn="l" eaLnBrk="1" hangingPunct="1">
              <a:spcBef>
                <a:spcPct val="0"/>
              </a:spcBef>
            </a:pP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      </a:t>
            </a:r>
            <a:r>
              <a:rPr lang="en-US" sz="1800" b="1" dirty="0">
                <a:solidFill>
                  <a:srgbClr val="C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default</a:t>
            </a:r>
            <a:r>
              <a:rPr lang="en-US" sz="1800" dirty="0">
                <a:solidFill>
                  <a:srgbClr val="0000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:</a:t>
            </a: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 next </a:t>
            </a:r>
            <a:r>
              <a:rPr lang="en-US" sz="1800" dirty="0">
                <a:solidFill>
                  <a:srgbClr val="0000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=</a:t>
            </a: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 out </a:t>
            </a:r>
            <a:r>
              <a:rPr lang="en-US" sz="1800" dirty="0">
                <a:solidFill>
                  <a:srgbClr val="0000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;</a:t>
            </a:r>
          </a:p>
          <a:p>
            <a:pPr algn="l" eaLnBrk="1" hangingPunct="1">
              <a:spcBef>
                <a:spcPct val="0"/>
              </a:spcBef>
            </a:pP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    </a:t>
            </a:r>
            <a:r>
              <a:rPr lang="en-US" sz="1800" b="1" dirty="0" err="1">
                <a:solidFill>
                  <a:srgbClr val="C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endcase</a:t>
            </a:r>
            <a:endParaRPr lang="en-US" sz="1800" b="1" dirty="0">
              <a:solidFill>
                <a:srgbClr val="C00000"/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algn="l" eaLnBrk="1" hangingPunct="1">
              <a:spcBef>
                <a:spcPct val="0"/>
              </a:spcBef>
            </a:pPr>
            <a:r>
              <a:rPr lang="en-US" sz="1800" b="1" dirty="0" err="1">
                <a:solidFill>
                  <a:srgbClr val="C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endmodule</a:t>
            </a:r>
            <a:endParaRPr lang="en-US" sz="1800" b="1" dirty="0">
              <a:solidFill>
                <a:srgbClr val="C00000"/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391400" y="6488668"/>
            <a:ext cx="17445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solidFill>
                  <a:schemeClr val="tx1">
                    <a:lumMod val="50000"/>
                    <a:lumOff val="50000"/>
                  </a:schemeClr>
                </a:solidFill>
              </a:rPr>
              <a:t>Text: Dally §16.2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3048000" y="3124201"/>
            <a:ext cx="2362200" cy="457200"/>
          </a:xfrm>
          <a:prstGeom prst="roundRect">
            <a:avLst/>
          </a:prstGeom>
          <a:gradFill flip="none" rotWithShape="1">
            <a:gsLst>
              <a:gs pos="0">
                <a:schemeClr val="accent5">
                  <a:lumMod val="5000"/>
                  <a:lumOff val="95000"/>
                  <a:alpha val="20000"/>
                </a:schemeClr>
              </a:gs>
              <a:gs pos="74000">
                <a:schemeClr val="accent5">
                  <a:lumMod val="45000"/>
                  <a:lumOff val="55000"/>
                  <a:alpha val="20000"/>
                </a:schemeClr>
              </a:gs>
              <a:gs pos="83000">
                <a:schemeClr val="accent5">
                  <a:lumMod val="45000"/>
                  <a:lumOff val="55000"/>
                  <a:alpha val="20000"/>
                </a:schemeClr>
              </a:gs>
              <a:gs pos="100000">
                <a:schemeClr val="accent5">
                  <a:lumMod val="30000"/>
                  <a:lumOff val="70000"/>
                  <a:alpha val="20000"/>
                </a:schemeClr>
              </a:gs>
            </a:gsLst>
            <a:lin ang="5400000" scaled="1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AutoShape 7"/>
          <p:cNvSpPr>
            <a:spLocks noChangeArrowheads="1"/>
          </p:cNvSpPr>
          <p:nvPr/>
        </p:nvSpPr>
        <p:spPr bwMode="auto">
          <a:xfrm>
            <a:off x="2819400" y="99821"/>
            <a:ext cx="6172200" cy="1728980"/>
          </a:xfrm>
          <a:prstGeom prst="wedgeRoundRectCallout">
            <a:avLst>
              <a:gd name="adj1" fmla="val -30956"/>
              <a:gd name="adj2" fmla="val 121865"/>
              <a:gd name="adj3" fmla="val 16667"/>
            </a:avLst>
          </a:prstGeom>
          <a:solidFill>
            <a:srgbClr val="FFFF99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en-US" dirty="0">
                <a:latin typeface="Calibri" charset="0"/>
                <a:ea typeface="Calibri" charset="0"/>
                <a:cs typeface="Calibri" charset="0"/>
              </a:rPr>
              <a:t>For example, if n=8 and down=1 </a:t>
            </a:r>
          </a:p>
          <a:p>
            <a:r>
              <a:rPr lang="en-US" dirty="0">
                <a:solidFill>
                  <a:srgbClr val="0000FF"/>
                </a:solidFill>
                <a:latin typeface="Consolas" charset="0"/>
                <a:ea typeface="Consolas" charset="0"/>
                <a:cs typeface="Consolas" charset="0"/>
              </a:rPr>
              <a:t>{{</a:t>
            </a:r>
            <a:r>
              <a:rPr lang="en-US" dirty="0">
                <a:latin typeface="Consolas" charset="0"/>
                <a:ea typeface="Consolas" charset="0"/>
                <a:cs typeface="Consolas" charset="0"/>
              </a:rPr>
              <a:t>n-1</a:t>
            </a:r>
            <a:r>
              <a:rPr lang="en-US" dirty="0">
                <a:solidFill>
                  <a:srgbClr val="0000FF"/>
                </a:solidFill>
                <a:latin typeface="Consolas" charset="0"/>
                <a:ea typeface="Consolas" charset="0"/>
                <a:cs typeface="Consolas" charset="0"/>
              </a:rPr>
              <a:t>{</a:t>
            </a:r>
            <a:r>
              <a:rPr lang="en-US" dirty="0">
                <a:latin typeface="Consolas" charset="0"/>
                <a:ea typeface="Consolas" charset="0"/>
                <a:cs typeface="Consolas" charset="0"/>
              </a:rPr>
              <a:t>down</a:t>
            </a:r>
            <a:r>
              <a:rPr lang="en-US" dirty="0">
                <a:solidFill>
                  <a:srgbClr val="0000FF"/>
                </a:solidFill>
                <a:latin typeface="Consolas" charset="0"/>
                <a:ea typeface="Consolas" charset="0"/>
                <a:cs typeface="Consolas" charset="0"/>
              </a:rPr>
              <a:t>}},</a:t>
            </a:r>
            <a:r>
              <a:rPr lang="en-US" dirty="0">
                <a:solidFill>
                  <a:srgbClr val="760057"/>
                </a:solidFill>
                <a:latin typeface="Consolas" charset="0"/>
                <a:ea typeface="Consolas" charset="0"/>
                <a:cs typeface="Consolas" charset="0"/>
              </a:rPr>
              <a:t>1’b1</a:t>
            </a:r>
            <a:r>
              <a:rPr lang="en-US" dirty="0">
                <a:solidFill>
                  <a:srgbClr val="0000FF"/>
                </a:solidFill>
                <a:latin typeface="Consolas" charset="0"/>
                <a:ea typeface="Consolas" charset="0"/>
                <a:cs typeface="Consolas" charset="0"/>
              </a:rPr>
              <a:t>}</a:t>
            </a:r>
            <a:r>
              <a:rPr lang="en-US" dirty="0">
                <a:latin typeface="Consolas" charset="0"/>
                <a:ea typeface="Consolas" charset="0"/>
                <a:cs typeface="Consolas" charset="0"/>
              </a:rPr>
              <a:t> </a:t>
            </a:r>
            <a:r>
              <a:rPr lang="en-US" dirty="0">
                <a:latin typeface="Calibri" charset="0"/>
                <a:ea typeface="Calibri" charset="0"/>
                <a:cs typeface="Calibri" charset="0"/>
              </a:rPr>
              <a:t>equals</a:t>
            </a:r>
            <a:r>
              <a:rPr lang="en-US" dirty="0">
                <a:solidFill>
                  <a:srgbClr val="760057"/>
                </a:solidFill>
                <a:latin typeface="Consolas" charset="0"/>
                <a:ea typeface="Consolas" charset="0"/>
                <a:cs typeface="Consolas" charset="0"/>
              </a:rPr>
              <a:t> 8’b11111111 </a:t>
            </a:r>
            <a:r>
              <a:rPr lang="en-US" dirty="0">
                <a:latin typeface="Calibri" charset="0"/>
                <a:ea typeface="Calibri" charset="0"/>
                <a:cs typeface="Calibri" charset="0"/>
              </a:rPr>
              <a:t>(i.e., -1)</a:t>
            </a:r>
          </a:p>
          <a:p>
            <a:endParaRPr lang="en-US" i="1" dirty="0">
              <a:latin typeface="Calibri" charset="0"/>
              <a:ea typeface="Calibri" charset="0"/>
              <a:cs typeface="Calibri" charset="0"/>
            </a:endParaRPr>
          </a:p>
          <a:p>
            <a:r>
              <a:rPr lang="en-US" dirty="0">
                <a:latin typeface="Calibri" charset="0"/>
                <a:ea typeface="Calibri" charset="0"/>
                <a:cs typeface="Calibri" charset="0"/>
              </a:rPr>
              <a:t>If down = 0 then</a:t>
            </a:r>
          </a:p>
          <a:p>
            <a:r>
              <a:rPr lang="en-US" dirty="0">
                <a:solidFill>
                  <a:srgbClr val="0000FF"/>
                </a:solidFill>
                <a:latin typeface="Consolas" charset="0"/>
                <a:ea typeface="Consolas" charset="0"/>
                <a:cs typeface="Consolas" charset="0"/>
              </a:rPr>
              <a:t>{{</a:t>
            </a:r>
            <a:r>
              <a:rPr lang="en-US" dirty="0">
                <a:latin typeface="Consolas" charset="0"/>
                <a:ea typeface="Consolas" charset="0"/>
                <a:cs typeface="Consolas" charset="0"/>
              </a:rPr>
              <a:t>n-1</a:t>
            </a:r>
            <a:r>
              <a:rPr lang="en-US" dirty="0">
                <a:solidFill>
                  <a:srgbClr val="0000FF"/>
                </a:solidFill>
                <a:latin typeface="Consolas" charset="0"/>
                <a:ea typeface="Consolas" charset="0"/>
                <a:cs typeface="Consolas" charset="0"/>
              </a:rPr>
              <a:t>{</a:t>
            </a:r>
            <a:r>
              <a:rPr lang="en-US" dirty="0">
                <a:latin typeface="Consolas" charset="0"/>
                <a:ea typeface="Consolas" charset="0"/>
                <a:cs typeface="Consolas" charset="0"/>
              </a:rPr>
              <a:t>down</a:t>
            </a:r>
            <a:r>
              <a:rPr lang="en-US" dirty="0">
                <a:solidFill>
                  <a:srgbClr val="0000FF"/>
                </a:solidFill>
                <a:latin typeface="Consolas" charset="0"/>
                <a:ea typeface="Consolas" charset="0"/>
                <a:cs typeface="Consolas" charset="0"/>
              </a:rPr>
              <a:t>}},</a:t>
            </a:r>
            <a:r>
              <a:rPr lang="en-US" dirty="0">
                <a:solidFill>
                  <a:srgbClr val="760057"/>
                </a:solidFill>
                <a:latin typeface="Consolas" charset="0"/>
                <a:ea typeface="Consolas" charset="0"/>
                <a:cs typeface="Consolas" charset="0"/>
              </a:rPr>
              <a:t>1’b1</a:t>
            </a:r>
            <a:r>
              <a:rPr lang="en-US" dirty="0">
                <a:solidFill>
                  <a:srgbClr val="0000FF"/>
                </a:solidFill>
                <a:latin typeface="Consolas" charset="0"/>
                <a:ea typeface="Consolas" charset="0"/>
                <a:cs typeface="Consolas" charset="0"/>
              </a:rPr>
              <a:t>}</a:t>
            </a:r>
            <a:r>
              <a:rPr lang="en-US" dirty="0">
                <a:latin typeface="Consolas" charset="0"/>
                <a:ea typeface="Consolas" charset="0"/>
                <a:cs typeface="Consolas" charset="0"/>
              </a:rPr>
              <a:t> </a:t>
            </a:r>
            <a:r>
              <a:rPr lang="en-US" dirty="0">
                <a:latin typeface="Calibri" charset="0"/>
                <a:ea typeface="Calibri" charset="0"/>
                <a:cs typeface="Calibri" charset="0"/>
              </a:rPr>
              <a:t>equals</a:t>
            </a:r>
            <a:r>
              <a:rPr lang="en-US" dirty="0">
                <a:solidFill>
                  <a:srgbClr val="760057"/>
                </a:solidFill>
                <a:latin typeface="Consolas" charset="0"/>
                <a:ea typeface="Consolas" charset="0"/>
                <a:cs typeface="Consolas" charset="0"/>
              </a:rPr>
              <a:t> 8’b00000001 </a:t>
            </a:r>
            <a:r>
              <a:rPr lang="en-US" dirty="0">
                <a:latin typeface="Calibri" charset="0"/>
                <a:ea typeface="Calibri" charset="0"/>
                <a:cs typeface="Calibri" charset="0"/>
              </a:rPr>
              <a:t>(i.e., 1)</a:t>
            </a:r>
          </a:p>
          <a:p>
            <a:endParaRPr lang="en-US" dirty="0">
              <a:solidFill>
                <a:srgbClr val="C00000"/>
              </a:solidFill>
              <a:latin typeface="Calibri" charset="0"/>
              <a:ea typeface="Calibri" charset="0"/>
              <a:cs typeface="Calibri" charset="0"/>
            </a:endParaRPr>
          </a:p>
          <a:p>
            <a:endParaRPr lang="en-US" dirty="0">
              <a:solidFill>
                <a:srgbClr val="C00000"/>
              </a:solidFill>
              <a:latin typeface="Calibri" charset="0"/>
              <a:ea typeface="Calibri" charset="0"/>
              <a:cs typeface="Calibri" charset="0"/>
            </a:endParaRPr>
          </a:p>
          <a:p>
            <a:endParaRPr lang="en-US" dirty="0">
              <a:solidFill>
                <a:srgbClr val="C00000"/>
              </a:solidFill>
              <a:latin typeface="Calibri" charset="0"/>
              <a:ea typeface="Calibri" charset="0"/>
              <a:cs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85437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5" grpId="0" animBg="1"/>
      <p:bldP spid="5" grpId="1" animBg="1"/>
      <p:bldP spid="7" grpId="0" animBg="1"/>
      <p:bldP spid="7" grpId="2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41400"/>
            <a:ext cx="9144000" cy="4773053"/>
          </a:xfrm>
          <a:prstGeom prst="rect">
            <a:avLst/>
          </a:prstGeom>
        </p:spPr>
      </p:pic>
      <p:sp>
        <p:nvSpPr>
          <p:cNvPr id="3" name="Rounded Rectangle 2"/>
          <p:cNvSpPr/>
          <p:nvPr/>
        </p:nvSpPr>
        <p:spPr>
          <a:xfrm>
            <a:off x="1066800" y="4876800"/>
            <a:ext cx="1981200" cy="937653"/>
          </a:xfrm>
          <a:prstGeom prst="roundRect">
            <a:avLst/>
          </a:prstGeom>
          <a:gradFill flip="none" rotWithShape="1">
            <a:gsLst>
              <a:gs pos="0">
                <a:schemeClr val="accent5">
                  <a:lumMod val="5000"/>
                  <a:lumOff val="95000"/>
                  <a:alpha val="20000"/>
                </a:schemeClr>
              </a:gs>
              <a:gs pos="74000">
                <a:schemeClr val="accent5">
                  <a:lumMod val="45000"/>
                  <a:lumOff val="55000"/>
                  <a:alpha val="20000"/>
                </a:schemeClr>
              </a:gs>
              <a:gs pos="83000">
                <a:schemeClr val="accent5">
                  <a:lumMod val="45000"/>
                  <a:lumOff val="55000"/>
                  <a:alpha val="20000"/>
                </a:schemeClr>
              </a:gs>
              <a:gs pos="100000">
                <a:schemeClr val="accent5">
                  <a:lumMod val="30000"/>
                  <a:lumOff val="70000"/>
                  <a:alpha val="20000"/>
                </a:schemeClr>
              </a:gs>
            </a:gsLst>
            <a:lin ang="5400000" scaled="1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457200" y="0"/>
            <a:ext cx="8229600" cy="1143000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Check Using Quartus RTL Viewer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70320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Text Box 2"/>
          <p:cNvSpPr txBox="1">
            <a:spLocks noChangeArrowheads="1"/>
          </p:cNvSpPr>
          <p:nvPr/>
        </p:nvSpPr>
        <p:spPr bwMode="auto">
          <a:xfrm>
            <a:off x="152400" y="1085850"/>
            <a:ext cx="8839200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tabLst>
                <a:tab pos="455613" algn="l"/>
                <a:tab pos="917575" algn="l"/>
                <a:tab pos="1373188" algn="l"/>
              </a:tabLst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1pPr>
            <a:lvl2pPr marL="742950" indent="-285750">
              <a:tabLst>
                <a:tab pos="455613" algn="l"/>
                <a:tab pos="917575" algn="l"/>
                <a:tab pos="1373188" algn="l"/>
              </a:tabLst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2pPr>
            <a:lvl3pPr marL="1143000" indent="-228600">
              <a:tabLst>
                <a:tab pos="455613" algn="l"/>
                <a:tab pos="917575" algn="l"/>
                <a:tab pos="1373188" algn="l"/>
              </a:tabLst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3pPr>
            <a:lvl4pPr marL="1600200" indent="-228600">
              <a:tabLst>
                <a:tab pos="455613" algn="l"/>
                <a:tab pos="917575" algn="l"/>
                <a:tab pos="1373188" algn="l"/>
              </a:tabLst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4pPr>
            <a:lvl5pPr marL="2057400" indent="-228600">
              <a:tabLst>
                <a:tab pos="455613" algn="l"/>
                <a:tab pos="917575" algn="l"/>
                <a:tab pos="1373188" algn="l"/>
              </a:tabLst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5pPr>
            <a:lvl6pPr marL="2514600" indent="-228600" algn="r" eaLnBrk="0" fontAlgn="base" hangingPunct="0">
              <a:spcBef>
                <a:spcPct val="50000"/>
              </a:spcBef>
              <a:spcAft>
                <a:spcPct val="0"/>
              </a:spcAft>
              <a:tabLst>
                <a:tab pos="455613" algn="l"/>
                <a:tab pos="917575" algn="l"/>
                <a:tab pos="1373188" algn="l"/>
              </a:tabLst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6pPr>
            <a:lvl7pPr marL="2971800" indent="-228600" algn="r" eaLnBrk="0" fontAlgn="base" hangingPunct="0">
              <a:spcBef>
                <a:spcPct val="50000"/>
              </a:spcBef>
              <a:spcAft>
                <a:spcPct val="0"/>
              </a:spcAft>
              <a:tabLst>
                <a:tab pos="455613" algn="l"/>
                <a:tab pos="917575" algn="l"/>
                <a:tab pos="1373188" algn="l"/>
              </a:tabLst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7pPr>
            <a:lvl8pPr marL="3429000" indent="-228600" algn="r" eaLnBrk="0" fontAlgn="base" hangingPunct="0">
              <a:spcBef>
                <a:spcPct val="50000"/>
              </a:spcBef>
              <a:spcAft>
                <a:spcPct val="0"/>
              </a:spcAft>
              <a:tabLst>
                <a:tab pos="455613" algn="l"/>
                <a:tab pos="917575" algn="l"/>
                <a:tab pos="1373188" algn="l"/>
              </a:tabLst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8pPr>
            <a:lvl9pPr marL="3886200" indent="-228600" algn="r" eaLnBrk="0" fontAlgn="base" hangingPunct="0">
              <a:spcBef>
                <a:spcPct val="50000"/>
              </a:spcBef>
              <a:spcAft>
                <a:spcPct val="0"/>
              </a:spcAft>
              <a:tabLst>
                <a:tab pos="455613" algn="l"/>
                <a:tab pos="917575" algn="l"/>
                <a:tab pos="1373188" algn="l"/>
              </a:tabLst>
              <a:defRPr sz="20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9pPr>
          </a:lstStyle>
          <a:p>
            <a:pPr algn="l" eaLnBrk="1" hangingPunct="1"/>
            <a:r>
              <a:rPr lang="en-US" b="0" dirty="0">
                <a:latin typeface="Arial" charset="0"/>
              </a:rPr>
              <a:t>	load – loads count from “in”</a:t>
            </a:r>
            <a:br>
              <a:rPr lang="en-US" b="0" dirty="0">
                <a:latin typeface="Arial" charset="0"/>
              </a:rPr>
            </a:br>
            <a:r>
              <a:rPr lang="en-US" b="0" dirty="0">
                <a:latin typeface="Arial" charset="0"/>
              </a:rPr>
              <a:t>	done – asserted (set to 1) when count == 0</a:t>
            </a:r>
            <a:br>
              <a:rPr lang="en-US" b="0" dirty="0">
                <a:latin typeface="Arial" charset="0"/>
              </a:rPr>
            </a:br>
            <a:r>
              <a:rPr lang="en-US" b="0" dirty="0">
                <a:latin typeface="Arial" charset="0"/>
              </a:rPr>
              <a:t>	count should decrement by 1 each cycle unless load or done is true</a:t>
            </a:r>
          </a:p>
        </p:txBody>
      </p:sp>
      <p:graphicFrame>
        <p:nvGraphicFramePr>
          <p:cNvPr id="20484" name="Object 2"/>
          <p:cNvGraphicFramePr>
            <a:graphicFrameLocks noChangeAspect="1"/>
          </p:cNvGraphicFramePr>
          <p:nvPr/>
        </p:nvGraphicFramePr>
        <p:xfrm>
          <a:off x="1335088" y="2362200"/>
          <a:ext cx="6472237" cy="30464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Visio" r:id="rId3" imgW="3238500" imgH="1524000" progId="Visio.Drawing.6">
                  <p:embed/>
                </p:oleObj>
              </mc:Choice>
              <mc:Fallback>
                <p:oleObj name="Visio" r:id="rId3" imgW="3238500" imgH="1524000" progId="Visio.Drawing.6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35088" y="2362200"/>
                        <a:ext cx="6472237" cy="30464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485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ea typeface="ＭＳ Ｐゴシック" pitchFamily="34" charset="-128"/>
              </a:rPr>
              <a:t>Timer module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391400" y="6488668"/>
            <a:ext cx="17445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solidFill>
                  <a:schemeClr val="tx1">
                    <a:lumMod val="50000"/>
                    <a:lumOff val="50000"/>
                  </a:schemeClr>
                </a:solidFill>
              </a:rPr>
              <a:t>Text: Dally §16.2</a:t>
            </a:r>
          </a:p>
        </p:txBody>
      </p:sp>
    </p:spTree>
    <p:extLst>
      <p:ext uri="{BB962C8B-B14F-4D97-AF65-F5344CB8AC3E}">
        <p14:creationId xmlns:p14="http://schemas.microsoft.com/office/powerpoint/2010/main" val="236149327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190500" y="762000"/>
            <a:ext cx="8763000" cy="550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l" eaLnBrk="1" hangingPunct="1">
              <a:lnSpc>
                <a:spcPct val="90000"/>
              </a:lnSpc>
              <a:spcBef>
                <a:spcPct val="0"/>
              </a:spcBef>
            </a:pPr>
            <a:r>
              <a:rPr lang="en-US" sz="1800" b="1" dirty="0">
                <a:solidFill>
                  <a:srgbClr val="C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module</a:t>
            </a:r>
            <a:r>
              <a:rPr lang="en-US" sz="1800" dirty="0">
                <a:solidFill>
                  <a:srgbClr val="C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Timer(</a:t>
            </a:r>
            <a:r>
              <a:rPr lang="en-US" sz="1800" dirty="0" err="1">
                <a:latin typeface="Consolas" panose="020B0609020204030204" pitchFamily="49" charset="0"/>
                <a:cs typeface="Consolas" panose="020B0609020204030204" pitchFamily="49" charset="0"/>
              </a:rPr>
              <a:t>clk</a:t>
            </a: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, </a:t>
            </a:r>
            <a:r>
              <a:rPr lang="en-US" sz="1800" dirty="0" err="1">
                <a:latin typeface="Consolas" panose="020B0609020204030204" pitchFamily="49" charset="0"/>
                <a:cs typeface="Consolas" panose="020B0609020204030204" pitchFamily="49" charset="0"/>
              </a:rPr>
              <a:t>rst</a:t>
            </a: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, load, in, done) ;</a:t>
            </a:r>
          </a:p>
          <a:p>
            <a:pPr algn="l" eaLnBrk="1" hangingPunct="1">
              <a:lnSpc>
                <a:spcPct val="90000"/>
              </a:lnSpc>
              <a:spcBef>
                <a:spcPct val="0"/>
              </a:spcBef>
            </a:pP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  </a:t>
            </a:r>
            <a:r>
              <a:rPr lang="en-US" sz="1800" b="1" dirty="0">
                <a:solidFill>
                  <a:srgbClr val="C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parameter</a:t>
            </a:r>
            <a:r>
              <a:rPr lang="en-US" sz="1800" dirty="0">
                <a:solidFill>
                  <a:srgbClr val="C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n=4 ;</a:t>
            </a:r>
          </a:p>
          <a:p>
            <a:pPr algn="l" eaLnBrk="1" hangingPunct="1">
              <a:lnSpc>
                <a:spcPct val="90000"/>
              </a:lnSpc>
              <a:spcBef>
                <a:spcPct val="0"/>
              </a:spcBef>
            </a:pP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  </a:t>
            </a:r>
            <a:r>
              <a:rPr lang="en-US" sz="1800" b="1" dirty="0">
                <a:solidFill>
                  <a:srgbClr val="C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input</a:t>
            </a:r>
            <a:r>
              <a:rPr lang="en-US" sz="1800" dirty="0">
                <a:solidFill>
                  <a:srgbClr val="C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1800" dirty="0" err="1">
                <a:latin typeface="Consolas" panose="020B0609020204030204" pitchFamily="49" charset="0"/>
                <a:cs typeface="Consolas" panose="020B0609020204030204" pitchFamily="49" charset="0"/>
              </a:rPr>
              <a:t>clk</a:t>
            </a: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, </a:t>
            </a:r>
            <a:r>
              <a:rPr lang="en-US" sz="1800" dirty="0" err="1">
                <a:latin typeface="Consolas" panose="020B0609020204030204" pitchFamily="49" charset="0"/>
                <a:cs typeface="Consolas" panose="020B0609020204030204" pitchFamily="49" charset="0"/>
              </a:rPr>
              <a:t>rst</a:t>
            </a: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, load ;</a:t>
            </a:r>
          </a:p>
          <a:p>
            <a:pPr algn="l" eaLnBrk="1" hangingPunct="1">
              <a:lnSpc>
                <a:spcPct val="90000"/>
              </a:lnSpc>
              <a:spcBef>
                <a:spcPct val="0"/>
              </a:spcBef>
            </a:pP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  </a:t>
            </a:r>
            <a:r>
              <a:rPr lang="en-US" sz="1800" b="1" dirty="0">
                <a:solidFill>
                  <a:srgbClr val="C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input</a:t>
            </a:r>
            <a:r>
              <a:rPr lang="en-US" sz="1800" dirty="0">
                <a:solidFill>
                  <a:srgbClr val="C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[n-1:0] in ;</a:t>
            </a:r>
          </a:p>
          <a:p>
            <a:pPr algn="l" eaLnBrk="1" hangingPunct="1">
              <a:lnSpc>
                <a:spcPct val="90000"/>
              </a:lnSpc>
              <a:spcBef>
                <a:spcPct val="0"/>
              </a:spcBef>
            </a:pP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  </a:t>
            </a:r>
            <a:r>
              <a:rPr lang="en-US" sz="1800" b="1" dirty="0">
                <a:solidFill>
                  <a:srgbClr val="C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output</a:t>
            </a:r>
            <a:r>
              <a:rPr lang="en-US" sz="1800" dirty="0">
                <a:solidFill>
                  <a:srgbClr val="C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done ;</a:t>
            </a:r>
          </a:p>
          <a:p>
            <a:pPr algn="l" eaLnBrk="1" hangingPunct="1">
              <a:lnSpc>
                <a:spcPct val="90000"/>
              </a:lnSpc>
              <a:spcBef>
                <a:spcPct val="0"/>
              </a:spcBef>
            </a:pP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  </a:t>
            </a:r>
            <a:r>
              <a:rPr lang="en-US" sz="1800" b="1" dirty="0">
                <a:solidFill>
                  <a:srgbClr val="C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wire</a:t>
            </a:r>
            <a:r>
              <a:rPr lang="en-US" sz="1800" dirty="0">
                <a:solidFill>
                  <a:srgbClr val="C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[n-1:0] count, </a:t>
            </a:r>
            <a:r>
              <a:rPr lang="en-US" sz="1800" dirty="0" err="1">
                <a:latin typeface="Consolas" panose="020B0609020204030204" pitchFamily="49" charset="0"/>
                <a:cs typeface="Consolas" panose="020B0609020204030204" pitchFamily="49" charset="0"/>
              </a:rPr>
              <a:t>next_count</a:t>
            </a: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 ;</a:t>
            </a:r>
          </a:p>
          <a:p>
            <a:pPr algn="l" eaLnBrk="1" hangingPunct="1">
              <a:lnSpc>
                <a:spcPct val="90000"/>
              </a:lnSpc>
              <a:spcBef>
                <a:spcPct val="0"/>
              </a:spcBef>
            </a:pP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  </a:t>
            </a:r>
            <a:r>
              <a:rPr lang="en-US" sz="1800" b="1" dirty="0">
                <a:solidFill>
                  <a:srgbClr val="C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wire</a:t>
            </a:r>
            <a:r>
              <a:rPr lang="en-US" sz="1800" dirty="0">
                <a:solidFill>
                  <a:srgbClr val="C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done ;</a:t>
            </a:r>
          </a:p>
          <a:p>
            <a:pPr algn="l" eaLnBrk="1" hangingPunct="1">
              <a:lnSpc>
                <a:spcPct val="90000"/>
              </a:lnSpc>
              <a:spcBef>
                <a:spcPct val="0"/>
              </a:spcBef>
            </a:pPr>
            <a:endParaRPr lang="en-US" sz="1800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algn="l" eaLnBrk="1" hangingPunct="1">
              <a:lnSpc>
                <a:spcPct val="90000"/>
              </a:lnSpc>
              <a:spcBef>
                <a:spcPct val="0"/>
              </a:spcBef>
            </a:pP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  </a:t>
            </a:r>
            <a:r>
              <a:rPr lang="en-US" sz="1800" dirty="0" err="1">
                <a:latin typeface="Consolas" panose="020B0609020204030204" pitchFamily="49" charset="0"/>
                <a:cs typeface="Consolas" panose="020B0609020204030204" pitchFamily="49" charset="0"/>
              </a:rPr>
              <a:t>vDFF</a:t>
            </a: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1800" dirty="0">
                <a:solidFill>
                  <a:srgbClr val="0000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#(</a:t>
            </a: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n</a:t>
            </a:r>
            <a:r>
              <a:rPr lang="en-US" sz="1800" dirty="0">
                <a:solidFill>
                  <a:srgbClr val="0000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)</a:t>
            </a: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1800" dirty="0" err="1">
                <a:latin typeface="Consolas" panose="020B0609020204030204" pitchFamily="49" charset="0"/>
                <a:cs typeface="Consolas" panose="020B0609020204030204" pitchFamily="49" charset="0"/>
              </a:rPr>
              <a:t>cnt</a:t>
            </a:r>
            <a:r>
              <a:rPr lang="en-US" sz="1800" dirty="0">
                <a:solidFill>
                  <a:srgbClr val="0000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(</a:t>
            </a:r>
            <a:r>
              <a:rPr lang="en-US" sz="1800" dirty="0" err="1">
                <a:latin typeface="Consolas" panose="020B0609020204030204" pitchFamily="49" charset="0"/>
                <a:cs typeface="Consolas" panose="020B0609020204030204" pitchFamily="49" charset="0"/>
              </a:rPr>
              <a:t>clk</a:t>
            </a:r>
            <a:r>
              <a:rPr lang="en-US" sz="1800" dirty="0">
                <a:solidFill>
                  <a:srgbClr val="0000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,</a:t>
            </a: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1800" dirty="0" err="1">
                <a:latin typeface="Consolas" panose="020B0609020204030204" pitchFamily="49" charset="0"/>
                <a:cs typeface="Consolas" panose="020B0609020204030204" pitchFamily="49" charset="0"/>
              </a:rPr>
              <a:t>next_count</a:t>
            </a:r>
            <a:r>
              <a:rPr lang="en-US" sz="1800" dirty="0">
                <a:solidFill>
                  <a:srgbClr val="0000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,</a:t>
            </a: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 count</a:t>
            </a:r>
            <a:r>
              <a:rPr lang="en-US" sz="1800" dirty="0">
                <a:solidFill>
                  <a:srgbClr val="0000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) ;</a:t>
            </a:r>
          </a:p>
          <a:p>
            <a:pPr algn="l" eaLnBrk="1" hangingPunct="1">
              <a:lnSpc>
                <a:spcPct val="90000"/>
              </a:lnSpc>
              <a:spcBef>
                <a:spcPct val="0"/>
              </a:spcBef>
            </a:pPr>
            <a:endParaRPr lang="en-US" sz="1800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algn="l" eaLnBrk="1" hangingPunct="1">
              <a:lnSpc>
                <a:spcPct val="90000"/>
              </a:lnSpc>
              <a:spcBef>
                <a:spcPct val="0"/>
              </a:spcBef>
            </a:pP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  </a:t>
            </a:r>
            <a:r>
              <a:rPr lang="en-US" sz="1800" b="1" dirty="0">
                <a:solidFill>
                  <a:srgbClr val="C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always</a:t>
            </a:r>
            <a:r>
              <a:rPr lang="en-US" sz="1800" dirty="0">
                <a:solidFill>
                  <a:srgbClr val="C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1800" dirty="0">
                <a:solidFill>
                  <a:srgbClr val="0000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@(*)</a:t>
            </a: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1800" b="1" dirty="0">
                <a:solidFill>
                  <a:srgbClr val="C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begin</a:t>
            </a:r>
          </a:p>
          <a:p>
            <a:pPr algn="l" eaLnBrk="1" hangingPunct="1">
              <a:spcBef>
                <a:spcPct val="0"/>
              </a:spcBef>
            </a:pP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    </a:t>
            </a:r>
            <a:r>
              <a:rPr lang="en-US" sz="1800" b="1" dirty="0" err="1">
                <a:solidFill>
                  <a:srgbClr val="C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casex</a:t>
            </a:r>
            <a:r>
              <a:rPr lang="en-US" sz="1800" dirty="0">
                <a:solidFill>
                  <a:srgbClr val="C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1800" dirty="0">
                <a:solidFill>
                  <a:srgbClr val="0000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({</a:t>
            </a:r>
            <a:r>
              <a:rPr lang="en-US" sz="1800" dirty="0" err="1">
                <a:latin typeface="Consolas" panose="020B0609020204030204" pitchFamily="49" charset="0"/>
                <a:cs typeface="Consolas" panose="020B0609020204030204" pitchFamily="49" charset="0"/>
              </a:rPr>
              <a:t>rst</a:t>
            </a:r>
            <a:r>
              <a:rPr lang="en-US" sz="1800" dirty="0">
                <a:solidFill>
                  <a:srgbClr val="0000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,</a:t>
            </a: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 load</a:t>
            </a:r>
            <a:r>
              <a:rPr lang="en-US" sz="1800" dirty="0">
                <a:solidFill>
                  <a:srgbClr val="0000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,</a:t>
            </a: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 done</a:t>
            </a:r>
            <a:r>
              <a:rPr lang="en-US" sz="1800" dirty="0">
                <a:solidFill>
                  <a:srgbClr val="0000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})</a:t>
            </a:r>
          </a:p>
          <a:p>
            <a:pPr algn="l" eaLnBrk="1" hangingPunct="1">
              <a:spcBef>
                <a:spcPct val="0"/>
              </a:spcBef>
            </a:pP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      </a:t>
            </a:r>
            <a:r>
              <a:rPr lang="en-US" sz="1800" dirty="0">
                <a:solidFill>
                  <a:srgbClr val="760057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3'b1xx</a:t>
            </a:r>
            <a:r>
              <a:rPr lang="en-US" sz="1800" dirty="0">
                <a:solidFill>
                  <a:srgbClr val="0000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:</a:t>
            </a: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1800" dirty="0" err="1">
                <a:latin typeface="Consolas" panose="020B0609020204030204" pitchFamily="49" charset="0"/>
                <a:cs typeface="Consolas" panose="020B0609020204030204" pitchFamily="49" charset="0"/>
              </a:rPr>
              <a:t>next_count</a:t>
            </a: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1800" dirty="0">
                <a:solidFill>
                  <a:srgbClr val="0000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=</a:t>
            </a: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 0 </a:t>
            </a:r>
            <a:r>
              <a:rPr lang="en-US" sz="1800" dirty="0">
                <a:solidFill>
                  <a:srgbClr val="0000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;</a:t>
            </a: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  </a:t>
            </a:r>
            <a:r>
              <a:rPr lang="en-US" sz="1800" i="1" dirty="0">
                <a:solidFill>
                  <a:srgbClr val="008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// reset</a:t>
            </a:r>
          </a:p>
          <a:p>
            <a:pPr algn="l" eaLnBrk="1" hangingPunct="1">
              <a:spcBef>
                <a:spcPct val="0"/>
              </a:spcBef>
            </a:pP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      </a:t>
            </a:r>
            <a:r>
              <a:rPr lang="en-US" sz="1800" dirty="0">
                <a:solidFill>
                  <a:srgbClr val="760057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3'b001</a:t>
            </a:r>
            <a:r>
              <a:rPr lang="en-US" sz="1800" dirty="0">
                <a:solidFill>
                  <a:srgbClr val="0000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:</a:t>
            </a: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1800" dirty="0" err="1">
                <a:latin typeface="Consolas" panose="020B0609020204030204" pitchFamily="49" charset="0"/>
                <a:cs typeface="Consolas" panose="020B0609020204030204" pitchFamily="49" charset="0"/>
              </a:rPr>
              <a:t>next_count</a:t>
            </a: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1800" dirty="0">
                <a:solidFill>
                  <a:srgbClr val="0000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=</a:t>
            </a: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 0 </a:t>
            </a:r>
            <a:r>
              <a:rPr lang="en-US" sz="1800" dirty="0">
                <a:solidFill>
                  <a:srgbClr val="0000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;</a:t>
            </a: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  </a:t>
            </a:r>
            <a:r>
              <a:rPr lang="en-US" sz="1800" i="1" dirty="0">
                <a:solidFill>
                  <a:srgbClr val="008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// done</a:t>
            </a:r>
          </a:p>
          <a:p>
            <a:pPr algn="l" eaLnBrk="1" hangingPunct="1">
              <a:spcBef>
                <a:spcPct val="0"/>
              </a:spcBef>
            </a:pP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      </a:t>
            </a:r>
            <a:r>
              <a:rPr lang="en-US" sz="1800" dirty="0">
                <a:solidFill>
                  <a:srgbClr val="760057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3'b01x</a:t>
            </a:r>
            <a:r>
              <a:rPr lang="en-US" sz="1800" dirty="0">
                <a:solidFill>
                  <a:srgbClr val="0000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:</a:t>
            </a: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1800" dirty="0" err="1">
                <a:latin typeface="Consolas" panose="020B0609020204030204" pitchFamily="49" charset="0"/>
                <a:cs typeface="Consolas" panose="020B0609020204030204" pitchFamily="49" charset="0"/>
              </a:rPr>
              <a:t>next_count</a:t>
            </a: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1800" dirty="0">
                <a:solidFill>
                  <a:srgbClr val="0000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=</a:t>
            </a: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 in </a:t>
            </a:r>
            <a:r>
              <a:rPr lang="en-US" sz="1800" dirty="0">
                <a:solidFill>
                  <a:srgbClr val="0000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;</a:t>
            </a: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1800" i="1" dirty="0">
                <a:solidFill>
                  <a:srgbClr val="008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// load</a:t>
            </a:r>
          </a:p>
          <a:p>
            <a:pPr algn="l" eaLnBrk="1" hangingPunct="1">
              <a:spcBef>
                <a:spcPct val="0"/>
              </a:spcBef>
            </a:pP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      </a:t>
            </a:r>
            <a:r>
              <a:rPr lang="en-US" sz="1800" b="1" dirty="0">
                <a:solidFill>
                  <a:srgbClr val="C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default</a:t>
            </a:r>
            <a:r>
              <a:rPr lang="en-US" sz="1800" dirty="0">
                <a:solidFill>
                  <a:srgbClr val="0000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:</a:t>
            </a: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1800" dirty="0" err="1">
                <a:latin typeface="Consolas" panose="020B0609020204030204" pitchFamily="49" charset="0"/>
                <a:cs typeface="Consolas" panose="020B0609020204030204" pitchFamily="49" charset="0"/>
              </a:rPr>
              <a:t>next_count</a:t>
            </a: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1800" dirty="0">
                <a:solidFill>
                  <a:srgbClr val="0000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=</a:t>
            </a: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 count</a:t>
            </a:r>
            <a:r>
              <a:rPr lang="en-US" sz="1800" dirty="0">
                <a:solidFill>
                  <a:srgbClr val="0000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-</a:t>
            </a:r>
            <a:r>
              <a:rPr lang="en-US" sz="1800" dirty="0">
                <a:solidFill>
                  <a:srgbClr val="760057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1</a:t>
            </a:r>
            <a:r>
              <a:rPr lang="ja-JP" altLang="en-US" sz="1800" dirty="0">
                <a:solidFill>
                  <a:srgbClr val="760057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’</a:t>
            </a:r>
            <a:r>
              <a:rPr lang="en-US" altLang="ja-JP" sz="1800" dirty="0">
                <a:solidFill>
                  <a:srgbClr val="760057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b1</a:t>
            </a:r>
            <a:r>
              <a:rPr lang="en-US" altLang="ja-JP" sz="1800" dirty="0">
                <a:solidFill>
                  <a:srgbClr val="0000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;</a:t>
            </a:r>
            <a:r>
              <a:rPr lang="en-US" altLang="ja-JP" sz="1800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altLang="ja-JP" sz="1800" i="1" dirty="0">
                <a:solidFill>
                  <a:srgbClr val="008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// count down</a:t>
            </a:r>
          </a:p>
          <a:p>
            <a:pPr algn="l" eaLnBrk="1" hangingPunct="1">
              <a:spcBef>
                <a:spcPct val="0"/>
              </a:spcBef>
            </a:pP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    </a:t>
            </a:r>
            <a:r>
              <a:rPr lang="en-US" sz="1800" b="1" dirty="0" err="1">
                <a:solidFill>
                  <a:srgbClr val="C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endcase</a:t>
            </a:r>
            <a:endParaRPr lang="en-US" sz="1800" b="1" dirty="0">
              <a:solidFill>
                <a:srgbClr val="C00000"/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algn="l" eaLnBrk="1" hangingPunct="1">
              <a:spcBef>
                <a:spcPct val="0"/>
              </a:spcBef>
            </a:pP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  </a:t>
            </a:r>
            <a:r>
              <a:rPr lang="en-US" sz="1800" b="1" dirty="0">
                <a:solidFill>
                  <a:srgbClr val="C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end</a:t>
            </a:r>
          </a:p>
          <a:p>
            <a:pPr algn="l" eaLnBrk="1" hangingPunct="1">
              <a:spcBef>
                <a:spcPct val="0"/>
              </a:spcBef>
            </a:pPr>
            <a:endParaRPr lang="en-US" sz="1800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algn="l" eaLnBrk="1" hangingPunct="1">
              <a:lnSpc>
                <a:spcPct val="90000"/>
              </a:lnSpc>
              <a:spcBef>
                <a:spcPct val="0"/>
              </a:spcBef>
            </a:pP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  </a:t>
            </a:r>
            <a:r>
              <a:rPr lang="en-US" sz="1800" b="1" dirty="0">
                <a:solidFill>
                  <a:srgbClr val="C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assign</a:t>
            </a:r>
            <a:r>
              <a:rPr lang="en-US" sz="1800" dirty="0">
                <a:solidFill>
                  <a:srgbClr val="C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done </a:t>
            </a:r>
            <a:r>
              <a:rPr lang="en-US" sz="1800" dirty="0">
                <a:solidFill>
                  <a:srgbClr val="0000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= (</a:t>
            </a: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count </a:t>
            </a:r>
            <a:r>
              <a:rPr lang="en-US" sz="1800" dirty="0">
                <a:solidFill>
                  <a:srgbClr val="0000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==</a:t>
            </a: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 0</a:t>
            </a:r>
            <a:r>
              <a:rPr lang="en-US" sz="1800" dirty="0">
                <a:solidFill>
                  <a:srgbClr val="0000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) ;</a:t>
            </a:r>
          </a:p>
          <a:p>
            <a:pPr algn="l" eaLnBrk="1" hangingPunct="1">
              <a:lnSpc>
                <a:spcPct val="90000"/>
              </a:lnSpc>
              <a:spcBef>
                <a:spcPct val="0"/>
              </a:spcBef>
            </a:pPr>
            <a:r>
              <a:rPr lang="en-US" sz="1800" b="1" dirty="0" err="1">
                <a:solidFill>
                  <a:srgbClr val="C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endmodule</a:t>
            </a:r>
            <a:endParaRPr lang="en-US" sz="1800" b="1" dirty="0">
              <a:solidFill>
                <a:srgbClr val="C00000"/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391400" y="6488668"/>
            <a:ext cx="17445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solidFill>
                  <a:schemeClr val="tx1">
                    <a:lumMod val="50000"/>
                    <a:lumOff val="50000"/>
                  </a:schemeClr>
                </a:solidFill>
              </a:rPr>
              <a:t>Text: Dally §16.2</a:t>
            </a:r>
          </a:p>
        </p:txBody>
      </p:sp>
      <p:graphicFrame>
        <p:nvGraphicFramePr>
          <p:cNvPr id="4" name="Object 2">
            <a:extLst>
              <a:ext uri="{FF2B5EF4-FFF2-40B4-BE49-F238E27FC236}">
                <a16:creationId xmlns:a16="http://schemas.microsoft.com/office/drawing/2014/main" id="{084E5AD9-08C6-5147-A37E-C40F37C1ABC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12890188"/>
              </p:ext>
            </p:extLst>
          </p:nvPr>
        </p:nvGraphicFramePr>
        <p:xfrm>
          <a:off x="5257800" y="1371600"/>
          <a:ext cx="3505200" cy="164950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Visio" r:id="rId3" imgW="3238500" imgH="1524000" progId="Visio.Drawing.6">
                  <p:embed/>
                </p:oleObj>
              </mc:Choice>
              <mc:Fallback>
                <p:oleObj name="Visio" r:id="rId3" imgW="3238500" imgH="1524000" progId="Visio.Drawing.6">
                  <p:embed/>
                  <p:pic>
                    <p:nvPicPr>
                      <p:cNvPr id="20484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57800" y="1371600"/>
                        <a:ext cx="3505200" cy="164950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35350532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Read-Write Memory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6400" y="1371600"/>
            <a:ext cx="5791200" cy="4126538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A44075-CB16-5A4C-A36B-DC972FDB6AB8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76314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Read-Write Memory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Also called “Random Access Memory” (RAM)</a:t>
            </a:r>
          </a:p>
          <a:p>
            <a:r>
              <a:rPr lang="en-US" sz="2800" dirty="0"/>
              <a:t>Recall:</a:t>
            </a:r>
          </a:p>
          <a:p>
            <a:pPr lvl="1"/>
            <a:r>
              <a:rPr lang="en-US" sz="2400" dirty="0"/>
              <a:t>Memory composed of large number of locations that can be uniquely identified and can store a value</a:t>
            </a:r>
          </a:p>
          <a:p>
            <a:pPr lvl="1"/>
            <a:r>
              <a:rPr lang="en-US" sz="2400" dirty="0"/>
              <a:t>Location is uniquely identified by its “address”</a:t>
            </a:r>
          </a:p>
          <a:p>
            <a:pPr lvl="1"/>
            <a:r>
              <a:rPr lang="en-US" sz="2400" dirty="0"/>
              <a:t>Total number of locations is called “address space”</a:t>
            </a:r>
          </a:p>
          <a:p>
            <a:pPr lvl="1"/>
            <a:r>
              <a:rPr lang="en-US" sz="2400" dirty="0"/>
              <a:t>Number of bits in each location is “addressability” </a:t>
            </a:r>
          </a:p>
          <a:p>
            <a:r>
              <a:rPr lang="en-US" sz="2600" dirty="0"/>
              <a:t>RAM supports two operations</a:t>
            </a:r>
          </a:p>
          <a:p>
            <a:pPr lvl="1"/>
            <a:r>
              <a:rPr lang="en-US" sz="2200" dirty="0"/>
              <a:t>Read a value from a location</a:t>
            </a:r>
          </a:p>
          <a:p>
            <a:pPr lvl="1"/>
            <a:r>
              <a:rPr lang="en-US" sz="2200" dirty="0"/>
              <a:t>Write a value to a location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98F53A-C161-3D49-96E1-2DF0E970DAF2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31336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4" name="Rectangle 4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ea typeface="ＭＳ Ｐゴシック" pitchFamily="34" charset="-128"/>
              </a:rPr>
              <a:t>Read-Write Memory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781800" y="6488668"/>
            <a:ext cx="160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Text: Dally §8.8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219199" y="4532312"/>
            <a:ext cx="67056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0000FF"/>
                </a:solidFill>
              </a:rPr>
              <a:t>Above RAM contains 2</a:t>
            </a:r>
            <a:r>
              <a:rPr lang="en-US" sz="2800" baseline="30000" dirty="0">
                <a:solidFill>
                  <a:srgbClr val="0000FF"/>
                </a:solidFill>
              </a:rPr>
              <a:t>n</a:t>
            </a:r>
            <a:r>
              <a:rPr lang="en-US" sz="2800" dirty="0">
                <a:solidFill>
                  <a:srgbClr val="0000FF"/>
                </a:solidFill>
              </a:rPr>
              <a:t> memory locations each storing m-bits of data.   Can both read and write.  Write by putting data on “</a:t>
            </a:r>
            <a:r>
              <a:rPr lang="en-US" sz="2800" dirty="0" err="1">
                <a:solidFill>
                  <a:srgbClr val="0000FF"/>
                </a:solidFill>
              </a:rPr>
              <a:t>data_in</a:t>
            </a:r>
            <a:r>
              <a:rPr lang="en-US" sz="2800" dirty="0">
                <a:solidFill>
                  <a:srgbClr val="0000FF"/>
                </a:solidFill>
              </a:rPr>
              <a:t>” </a:t>
            </a:r>
            <a:r>
              <a:rPr lang="en-US" sz="2800">
                <a:solidFill>
                  <a:srgbClr val="0000FF"/>
                </a:solidFill>
              </a:rPr>
              <a:t>and setting </a:t>
            </a:r>
            <a:r>
              <a:rPr lang="en-US" sz="2800" dirty="0">
                <a:solidFill>
                  <a:srgbClr val="0000FF"/>
                </a:solidFill>
              </a:rPr>
              <a:t>“write”.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A44075-CB16-5A4C-A36B-DC972FDB6AB8}" type="slidenum">
              <a:rPr lang="en-US" smtClean="0"/>
              <a:t>36</a:t>
            </a:fld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H="1" flipV="1">
            <a:off x="1551940" y="1693261"/>
            <a:ext cx="6040120" cy="24773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0666155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r>
              <a:rPr lang="en-US" dirty="0"/>
              <a:t>Recall: D Latch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876800"/>
            <a:ext cx="8229600" cy="1716034"/>
          </a:xfrm>
        </p:spPr>
        <p:txBody>
          <a:bodyPr>
            <a:normAutofit fontScale="92500" lnSpcReduction="20000"/>
          </a:bodyPr>
          <a:lstStyle/>
          <a:p>
            <a:pPr marL="0" indent="0">
              <a:lnSpc>
                <a:spcPct val="90000"/>
              </a:lnSpc>
              <a:buNone/>
            </a:pPr>
            <a:r>
              <a:rPr lang="en-US" dirty="0">
                <a:ea typeface="ＭＳ Ｐゴシック" pitchFamily="34" charset="-128"/>
              </a:rPr>
              <a:t>If </a:t>
            </a:r>
            <a:r>
              <a:rPr lang="en-US" b="1" dirty="0" err="1">
                <a:ea typeface="ＭＳ Ｐゴシック" pitchFamily="34" charset="-128"/>
              </a:rPr>
              <a:t>clk</a:t>
            </a:r>
            <a:r>
              <a:rPr lang="en-US" dirty="0">
                <a:ea typeface="ＭＳ Ｐゴシック" pitchFamily="34" charset="-128"/>
              </a:rPr>
              <a:t> is high, </a:t>
            </a:r>
            <a:r>
              <a:rPr lang="en-US" b="1" dirty="0">
                <a:ea typeface="ＭＳ Ｐゴシック" pitchFamily="34" charset="-128"/>
              </a:rPr>
              <a:t>Q</a:t>
            </a:r>
            <a:r>
              <a:rPr lang="en-US" dirty="0">
                <a:ea typeface="ＭＳ Ｐゴシック" pitchFamily="34" charset="-128"/>
              </a:rPr>
              <a:t> becomes equal to </a:t>
            </a:r>
            <a:r>
              <a:rPr lang="en-US" b="1" dirty="0">
                <a:ea typeface="ＭＳ Ｐゴシック" pitchFamily="34" charset="-128"/>
              </a:rPr>
              <a:t>D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en-US" dirty="0">
                <a:ea typeface="ＭＳ Ｐゴシック" pitchFamily="34" charset="-128"/>
              </a:rPr>
              <a:t>If </a:t>
            </a:r>
            <a:r>
              <a:rPr lang="en-US" b="1" dirty="0" err="1">
                <a:ea typeface="ＭＳ Ｐゴシック" pitchFamily="34" charset="-128"/>
              </a:rPr>
              <a:t>clk</a:t>
            </a:r>
            <a:r>
              <a:rPr lang="en-US" dirty="0">
                <a:ea typeface="ＭＳ Ｐゴシック" pitchFamily="34" charset="-128"/>
              </a:rPr>
              <a:t> is low, </a:t>
            </a:r>
            <a:r>
              <a:rPr lang="en-US" b="1" dirty="0">
                <a:ea typeface="ＭＳ Ｐゴシック" pitchFamily="34" charset="-128"/>
              </a:rPr>
              <a:t>Q</a:t>
            </a:r>
            <a:r>
              <a:rPr lang="en-US" dirty="0">
                <a:ea typeface="ＭＳ Ｐゴシック" pitchFamily="34" charset="-128"/>
              </a:rPr>
              <a:t> maintains its value (regardless of </a:t>
            </a:r>
            <a:r>
              <a:rPr lang="en-US" b="1" dirty="0">
                <a:ea typeface="ＭＳ Ｐゴシック" pitchFamily="34" charset="-128"/>
              </a:rPr>
              <a:t>D</a:t>
            </a:r>
            <a:r>
              <a:rPr lang="en-US" dirty="0">
                <a:ea typeface="ＭＳ Ｐゴシック" pitchFamily="34" charset="-128"/>
              </a:rPr>
              <a:t>)</a:t>
            </a:r>
          </a:p>
          <a:p>
            <a:pPr marL="0" indent="0">
              <a:lnSpc>
                <a:spcPct val="90000"/>
              </a:lnSpc>
              <a:buNone/>
            </a:pPr>
            <a:endParaRPr lang="en-US" dirty="0">
              <a:ea typeface="ＭＳ Ｐゴシック" pitchFamily="34" charset="-128"/>
            </a:endParaRPr>
          </a:p>
          <a:p>
            <a:pPr marL="0" indent="0">
              <a:lnSpc>
                <a:spcPct val="90000"/>
              </a:lnSpc>
              <a:buNone/>
            </a:pPr>
            <a:r>
              <a:rPr lang="en-US" dirty="0">
                <a:ea typeface="ＭＳ Ｐゴシック" pitchFamily="34" charset="-128"/>
              </a:rPr>
              <a:t>This is also </a:t>
            </a:r>
            <a:r>
              <a:rPr lang="en-US" u="sng" dirty="0">
                <a:ea typeface="ＭＳ Ｐゴシック" pitchFamily="34" charset="-128"/>
              </a:rPr>
              <a:t>level-sensitive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999" y="1298467"/>
            <a:ext cx="7594601" cy="3273533"/>
          </a:xfrm>
          <a:prstGeom prst="rect">
            <a:avLst/>
          </a:prstGeom>
        </p:spPr>
      </p:pic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98F53A-C161-3D49-96E1-2DF0E970DAF2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95312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>
            <a:normAutofit fontScale="90000"/>
          </a:bodyPr>
          <a:lstStyle/>
          <a:p>
            <a:r>
              <a:rPr lang="en-US" sz="3600" dirty="0">
                <a:ea typeface="ＭＳ Ｐゴシック" pitchFamily="34" charset="-128"/>
              </a:rPr>
              <a:t>Recall: Timing Diagram for a Level-Sensitive D-Latch</a:t>
            </a:r>
            <a:endParaRPr lang="en-US" sz="3600" dirty="0"/>
          </a:p>
        </p:txBody>
      </p:sp>
      <p:pic>
        <p:nvPicPr>
          <p:cNvPr id="42" name="Picture 4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52600"/>
            <a:ext cx="9144000" cy="2320008"/>
          </a:xfrm>
          <a:prstGeom prst="rect">
            <a:avLst/>
          </a:prstGeom>
        </p:spPr>
      </p:pic>
      <p:sp>
        <p:nvSpPr>
          <p:cNvPr id="44" name="Slide Number Placeholder 4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98F53A-C161-3D49-96E1-2DF0E970DAF2}" type="slidenum">
              <a:rPr lang="en-US" smtClean="0"/>
              <a:t>38</a:t>
            </a:fld>
            <a:endParaRPr lang="en-US"/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156421C9-26EE-EF4D-AF3F-F70DE68241FD}"/>
              </a:ext>
            </a:extLst>
          </p:cNvPr>
          <p:cNvSpPr txBox="1"/>
          <p:nvPr/>
        </p:nvSpPr>
        <p:spPr>
          <a:xfrm>
            <a:off x="914400" y="4497542"/>
            <a:ext cx="65061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Output Q </a:t>
            </a:r>
            <a:r>
              <a:rPr lang="en-US" b="1" dirty="0">
                <a:solidFill>
                  <a:srgbClr val="0000FF"/>
                </a:solidFill>
              </a:rPr>
              <a:t>follows</a:t>
            </a:r>
            <a:r>
              <a:rPr lang="en-US" dirty="0"/>
              <a:t> input D when CLK=1 but holds value when CLK=0.</a:t>
            </a:r>
          </a:p>
        </p:txBody>
      </p:sp>
    </p:spTree>
    <p:extLst>
      <p:ext uri="{BB962C8B-B14F-4D97-AF65-F5344CB8AC3E}">
        <p14:creationId xmlns:p14="http://schemas.microsoft.com/office/powerpoint/2010/main" val="3692645806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67"/>
            <a:ext cx="8229600" cy="1143000"/>
          </a:xfrm>
        </p:spPr>
        <p:txBody>
          <a:bodyPr/>
          <a:lstStyle/>
          <a:p>
            <a:r>
              <a:rPr lang="en-US"/>
              <a:t>2</a:t>
            </a:r>
            <a:r>
              <a:rPr lang="en-US" baseline="30000"/>
              <a:t>2</a:t>
            </a:r>
            <a:r>
              <a:rPr lang="en-US"/>
              <a:t>-by-3-bit Read-Write Memory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98F53A-C161-3D49-96E1-2DF0E970DAF2}" type="slidenum">
              <a:rPr lang="en-US" smtClean="0"/>
              <a:t>39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14400"/>
            <a:ext cx="8229600" cy="573347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7772400" y="6564868"/>
            <a:ext cx="1828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solidFill>
                  <a:schemeClr val="tx1">
                    <a:lumMod val="50000"/>
                    <a:lumOff val="50000"/>
                  </a:schemeClr>
                </a:solidFill>
              </a:rPr>
              <a:t>Ref: </a:t>
            </a:r>
            <a:r>
              <a:rPr lang="en-US" err="1">
                <a:solidFill>
                  <a:schemeClr val="tx1">
                    <a:lumMod val="50000"/>
                    <a:lumOff val="50000"/>
                  </a:schemeClr>
                </a:solidFill>
              </a:rPr>
              <a:t>Patt</a:t>
            </a:r>
            <a:r>
              <a:rPr lang="en-US">
                <a:solidFill>
                  <a:schemeClr val="tx1">
                    <a:lumMod val="50000"/>
                    <a:lumOff val="50000"/>
                  </a:schemeClr>
                </a:solidFill>
              </a:rPr>
              <a:t> §3.5</a:t>
            </a:r>
          </a:p>
        </p:txBody>
      </p:sp>
    </p:spTree>
    <p:extLst>
      <p:ext uri="{BB962C8B-B14F-4D97-AF65-F5344CB8AC3E}">
        <p14:creationId xmlns:p14="http://schemas.microsoft.com/office/powerpoint/2010/main" val="19754681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Rounded Rectangle 75"/>
          <p:cNvSpPr/>
          <p:nvPr/>
        </p:nvSpPr>
        <p:spPr>
          <a:xfrm>
            <a:off x="1860116" y="3429000"/>
            <a:ext cx="273484" cy="252670"/>
          </a:xfrm>
          <a:prstGeom prst="roundRect">
            <a:avLst/>
          </a:prstGeom>
          <a:gradFill flip="none" rotWithShape="1">
            <a:gsLst>
              <a:gs pos="0">
                <a:schemeClr val="accent5">
                  <a:lumMod val="5000"/>
                  <a:lumOff val="95000"/>
                </a:schemeClr>
              </a:gs>
              <a:gs pos="74000">
                <a:schemeClr val="accent5">
                  <a:lumMod val="45000"/>
                  <a:lumOff val="55000"/>
                </a:schemeClr>
              </a:gs>
              <a:gs pos="83000">
                <a:schemeClr val="accent5">
                  <a:lumMod val="45000"/>
                  <a:lumOff val="55000"/>
                </a:schemeClr>
              </a:gs>
              <a:gs pos="100000">
                <a:schemeClr val="accent5">
                  <a:lumMod val="30000"/>
                  <a:lumOff val="70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" name="Rounded Rectangle 80"/>
          <p:cNvSpPr/>
          <p:nvPr/>
        </p:nvSpPr>
        <p:spPr>
          <a:xfrm>
            <a:off x="1371600" y="3681670"/>
            <a:ext cx="887612" cy="232314"/>
          </a:xfrm>
          <a:prstGeom prst="roundRect">
            <a:avLst/>
          </a:prstGeom>
          <a:gradFill flip="none" rotWithShape="1">
            <a:gsLst>
              <a:gs pos="0">
                <a:schemeClr val="accent5">
                  <a:lumMod val="5000"/>
                  <a:lumOff val="95000"/>
                </a:schemeClr>
              </a:gs>
              <a:gs pos="74000">
                <a:schemeClr val="accent5">
                  <a:lumMod val="45000"/>
                  <a:lumOff val="55000"/>
                </a:schemeClr>
              </a:gs>
              <a:gs pos="83000">
                <a:schemeClr val="accent5">
                  <a:lumMod val="45000"/>
                  <a:lumOff val="55000"/>
                </a:schemeClr>
              </a:gs>
              <a:gs pos="100000">
                <a:schemeClr val="accent5">
                  <a:lumMod val="30000"/>
                  <a:lumOff val="70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9" name="Rounded Rectangle 78"/>
          <p:cNvSpPr/>
          <p:nvPr/>
        </p:nvSpPr>
        <p:spPr>
          <a:xfrm>
            <a:off x="1143000" y="3408619"/>
            <a:ext cx="1152363" cy="273051"/>
          </a:xfrm>
          <a:prstGeom prst="roundRect">
            <a:avLst/>
          </a:prstGeom>
          <a:gradFill flip="none" rotWithShape="1">
            <a:gsLst>
              <a:gs pos="0">
                <a:schemeClr val="accent5">
                  <a:lumMod val="5000"/>
                  <a:lumOff val="95000"/>
                </a:schemeClr>
              </a:gs>
              <a:gs pos="74000">
                <a:schemeClr val="accent5">
                  <a:lumMod val="45000"/>
                  <a:lumOff val="55000"/>
                </a:schemeClr>
              </a:gs>
              <a:gs pos="83000">
                <a:schemeClr val="accent5">
                  <a:lumMod val="45000"/>
                  <a:lumOff val="55000"/>
                </a:schemeClr>
              </a:gs>
              <a:gs pos="100000">
                <a:schemeClr val="accent5">
                  <a:lumMod val="30000"/>
                  <a:lumOff val="70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685800" y="1921790"/>
            <a:ext cx="6221575" cy="354186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0"/>
              </a:lnSpc>
              <a:spcBef>
                <a:spcPct val="80000"/>
              </a:spcBef>
            </a:pPr>
            <a:endParaRPr lang="en-US" sz="1600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>
              <a:spcBef>
                <a:spcPct val="0"/>
              </a:spcBef>
            </a:pPr>
            <a:r>
              <a:rPr lang="en-US" sz="1600" b="1" dirty="0">
                <a:solidFill>
                  <a:srgbClr val="C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module</a:t>
            </a:r>
            <a:r>
              <a:rPr lang="en-US" sz="1600" dirty="0">
                <a:solidFill>
                  <a:srgbClr val="C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1600" dirty="0">
                <a:latin typeface="Consolas" panose="020B0609020204030204" pitchFamily="49" charset="0"/>
                <a:cs typeface="Consolas" panose="020B0609020204030204" pitchFamily="49" charset="0"/>
              </a:rPr>
              <a:t>prime1</a:t>
            </a:r>
            <a:r>
              <a:rPr lang="en-US" sz="1600" dirty="0">
                <a:solidFill>
                  <a:srgbClr val="0000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(</a:t>
            </a:r>
            <a:r>
              <a:rPr lang="en-US" sz="1600" dirty="0">
                <a:latin typeface="Consolas" panose="020B0609020204030204" pitchFamily="49" charset="0"/>
                <a:cs typeface="Consolas" panose="020B0609020204030204" pitchFamily="49" charset="0"/>
              </a:rPr>
              <a:t>in</a:t>
            </a:r>
            <a:r>
              <a:rPr lang="en-US" sz="1600" dirty="0">
                <a:solidFill>
                  <a:srgbClr val="0000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,</a:t>
            </a:r>
            <a:r>
              <a:rPr lang="en-US" sz="1600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1600" dirty="0" err="1">
                <a:latin typeface="Consolas" panose="020B0609020204030204" pitchFamily="49" charset="0"/>
                <a:cs typeface="Consolas" panose="020B0609020204030204" pitchFamily="49" charset="0"/>
              </a:rPr>
              <a:t>isprime</a:t>
            </a:r>
            <a:r>
              <a:rPr lang="en-US" sz="1600" dirty="0">
                <a:solidFill>
                  <a:srgbClr val="0000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)</a:t>
            </a:r>
            <a:r>
              <a:rPr lang="en-US" sz="1600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1600" dirty="0">
                <a:solidFill>
                  <a:srgbClr val="0000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;</a:t>
            </a:r>
          </a:p>
          <a:p>
            <a:pPr>
              <a:spcBef>
                <a:spcPct val="0"/>
              </a:spcBef>
            </a:pPr>
            <a:r>
              <a:rPr lang="en-US" sz="1600" dirty="0">
                <a:latin typeface="Consolas" panose="020B0609020204030204" pitchFamily="49" charset="0"/>
                <a:cs typeface="Consolas" panose="020B0609020204030204" pitchFamily="49" charset="0"/>
              </a:rPr>
              <a:t>  </a:t>
            </a:r>
            <a:r>
              <a:rPr lang="en-US" sz="1600" b="1" dirty="0">
                <a:solidFill>
                  <a:srgbClr val="C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input</a:t>
            </a:r>
            <a:r>
              <a:rPr lang="en-US" sz="1600" dirty="0">
                <a:solidFill>
                  <a:srgbClr val="C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1600" dirty="0">
                <a:solidFill>
                  <a:srgbClr val="0000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[</a:t>
            </a:r>
            <a:r>
              <a:rPr lang="en-US" sz="1600" dirty="0">
                <a:solidFill>
                  <a:srgbClr val="7030A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3</a:t>
            </a:r>
            <a:r>
              <a:rPr lang="en-US" sz="1600" dirty="0">
                <a:solidFill>
                  <a:srgbClr val="0000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:</a:t>
            </a:r>
            <a:r>
              <a:rPr lang="en-US" sz="1600" dirty="0">
                <a:solidFill>
                  <a:srgbClr val="7030A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0</a:t>
            </a:r>
            <a:r>
              <a:rPr lang="en-US" sz="1600" dirty="0">
                <a:solidFill>
                  <a:srgbClr val="0000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]</a:t>
            </a:r>
            <a:r>
              <a:rPr lang="en-US" sz="1600" dirty="0">
                <a:latin typeface="Consolas" panose="020B0609020204030204" pitchFamily="49" charset="0"/>
                <a:cs typeface="Consolas" panose="020B0609020204030204" pitchFamily="49" charset="0"/>
              </a:rPr>
              <a:t> in </a:t>
            </a:r>
            <a:r>
              <a:rPr lang="en-US" sz="1600" dirty="0">
                <a:solidFill>
                  <a:srgbClr val="0000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;</a:t>
            </a:r>
            <a:r>
              <a:rPr lang="en-US" sz="1600" dirty="0">
                <a:latin typeface="Consolas" panose="020B0609020204030204" pitchFamily="49" charset="0"/>
                <a:cs typeface="Consolas" panose="020B0609020204030204" pitchFamily="49" charset="0"/>
              </a:rPr>
              <a:t>			</a:t>
            </a:r>
            <a:r>
              <a:rPr lang="en-US" sz="1600" i="1" dirty="0">
                <a:solidFill>
                  <a:srgbClr val="008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// 4-bit input</a:t>
            </a:r>
          </a:p>
          <a:p>
            <a:pPr>
              <a:spcBef>
                <a:spcPct val="0"/>
              </a:spcBef>
            </a:pPr>
            <a:r>
              <a:rPr lang="en-US" sz="1600" dirty="0">
                <a:latin typeface="Consolas" panose="020B0609020204030204" pitchFamily="49" charset="0"/>
                <a:cs typeface="Consolas" panose="020B0609020204030204" pitchFamily="49" charset="0"/>
              </a:rPr>
              <a:t>  </a:t>
            </a:r>
            <a:r>
              <a:rPr lang="en-US" sz="1600" b="1" dirty="0">
                <a:solidFill>
                  <a:srgbClr val="C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output</a:t>
            </a:r>
            <a:r>
              <a:rPr lang="en-US" sz="1600" dirty="0">
                <a:latin typeface="Consolas" panose="020B0609020204030204" pitchFamily="49" charset="0"/>
                <a:cs typeface="Consolas" panose="020B0609020204030204" pitchFamily="49" charset="0"/>
              </a:rPr>
              <a:t>      </a:t>
            </a:r>
            <a:r>
              <a:rPr lang="en-US" sz="1600" dirty="0" err="1">
                <a:latin typeface="Consolas" panose="020B0609020204030204" pitchFamily="49" charset="0"/>
                <a:cs typeface="Consolas" panose="020B0609020204030204" pitchFamily="49" charset="0"/>
              </a:rPr>
              <a:t>isprime</a:t>
            </a:r>
            <a:r>
              <a:rPr lang="en-US" sz="1600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1600" dirty="0">
                <a:solidFill>
                  <a:srgbClr val="0000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;</a:t>
            </a:r>
            <a:r>
              <a:rPr lang="en-US" sz="1600" dirty="0">
                <a:latin typeface="Consolas" panose="020B0609020204030204" pitchFamily="49" charset="0"/>
                <a:cs typeface="Consolas" panose="020B0609020204030204" pitchFamily="49" charset="0"/>
              </a:rPr>
              <a:t>		</a:t>
            </a:r>
            <a:r>
              <a:rPr lang="en-US" sz="1600" i="1" dirty="0">
                <a:solidFill>
                  <a:srgbClr val="008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// true if input is prime</a:t>
            </a:r>
          </a:p>
          <a:p>
            <a:pPr>
              <a:spcBef>
                <a:spcPct val="0"/>
              </a:spcBef>
            </a:pPr>
            <a:r>
              <a:rPr lang="en-US" sz="1600" dirty="0">
                <a:latin typeface="Consolas" panose="020B0609020204030204" pitchFamily="49" charset="0"/>
                <a:cs typeface="Consolas" panose="020B0609020204030204" pitchFamily="49" charset="0"/>
              </a:rPr>
              <a:t>  </a:t>
            </a:r>
            <a:r>
              <a:rPr lang="en-US" sz="1600" b="1" dirty="0" err="1">
                <a:solidFill>
                  <a:srgbClr val="C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reg</a:t>
            </a:r>
            <a:r>
              <a:rPr lang="en-US" sz="1600" dirty="0">
                <a:latin typeface="Consolas" panose="020B0609020204030204" pitchFamily="49" charset="0"/>
                <a:cs typeface="Consolas" panose="020B0609020204030204" pitchFamily="49" charset="0"/>
              </a:rPr>
              <a:t>         </a:t>
            </a:r>
            <a:r>
              <a:rPr lang="en-US" sz="1600" dirty="0" err="1">
                <a:latin typeface="Consolas" panose="020B0609020204030204" pitchFamily="49" charset="0"/>
                <a:cs typeface="Consolas" panose="020B0609020204030204" pitchFamily="49" charset="0"/>
              </a:rPr>
              <a:t>isprime</a:t>
            </a:r>
            <a:r>
              <a:rPr lang="en-US" sz="1600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1600" dirty="0">
                <a:solidFill>
                  <a:srgbClr val="0000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;</a:t>
            </a:r>
          </a:p>
          <a:p>
            <a:pPr>
              <a:spcBef>
                <a:spcPct val="0"/>
              </a:spcBef>
            </a:pPr>
            <a:endParaRPr lang="en-US" sz="1600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>
              <a:spcBef>
                <a:spcPct val="0"/>
              </a:spcBef>
            </a:pPr>
            <a:r>
              <a:rPr lang="en-US" sz="1600" dirty="0">
                <a:latin typeface="Consolas" panose="020B0609020204030204" pitchFamily="49" charset="0"/>
                <a:cs typeface="Consolas" panose="020B0609020204030204" pitchFamily="49" charset="0"/>
              </a:rPr>
              <a:t>  </a:t>
            </a:r>
            <a:r>
              <a:rPr lang="en-US" sz="1600" b="1" dirty="0">
                <a:solidFill>
                  <a:srgbClr val="C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always</a:t>
            </a:r>
            <a:r>
              <a:rPr lang="en-US" sz="1600" dirty="0">
                <a:solidFill>
                  <a:srgbClr val="C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1600" dirty="0">
                <a:solidFill>
                  <a:srgbClr val="0000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@(*)</a:t>
            </a:r>
            <a:endParaRPr lang="en-US" sz="1600" b="1" dirty="0">
              <a:solidFill>
                <a:srgbClr val="C00000"/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>
              <a:spcBef>
                <a:spcPct val="0"/>
              </a:spcBef>
            </a:pPr>
            <a:r>
              <a:rPr lang="en-US" sz="1600" dirty="0">
                <a:latin typeface="Consolas" panose="020B0609020204030204" pitchFamily="49" charset="0"/>
                <a:cs typeface="Consolas" panose="020B0609020204030204" pitchFamily="49" charset="0"/>
              </a:rPr>
              <a:t>    </a:t>
            </a:r>
            <a:r>
              <a:rPr lang="en-US" sz="1600" b="1" dirty="0" err="1">
                <a:solidFill>
                  <a:srgbClr val="C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casex</a:t>
            </a:r>
            <a:r>
              <a:rPr lang="en-US" sz="1600" dirty="0">
                <a:solidFill>
                  <a:srgbClr val="0000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(</a:t>
            </a:r>
            <a:r>
              <a:rPr lang="en-US" sz="1600" dirty="0">
                <a:latin typeface="Consolas" panose="020B0609020204030204" pitchFamily="49" charset="0"/>
                <a:cs typeface="Consolas" panose="020B0609020204030204" pitchFamily="49" charset="0"/>
              </a:rPr>
              <a:t>in</a:t>
            </a:r>
            <a:r>
              <a:rPr lang="en-US" sz="1600" dirty="0">
                <a:solidFill>
                  <a:srgbClr val="0000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)</a:t>
            </a:r>
          </a:p>
          <a:p>
            <a:pPr>
              <a:spcBef>
                <a:spcPct val="0"/>
              </a:spcBef>
            </a:pPr>
            <a:r>
              <a:rPr lang="en-US" sz="1600" dirty="0">
                <a:latin typeface="Consolas" panose="020B0609020204030204" pitchFamily="49" charset="0"/>
                <a:cs typeface="Consolas" panose="020B0609020204030204" pitchFamily="49" charset="0"/>
              </a:rPr>
              <a:t>      </a:t>
            </a:r>
            <a:r>
              <a:rPr lang="en-US" sz="1600" dirty="0">
                <a:solidFill>
                  <a:srgbClr val="7030A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4'b0xx1</a:t>
            </a:r>
            <a:r>
              <a:rPr lang="en-US" sz="1600" dirty="0">
                <a:solidFill>
                  <a:srgbClr val="0000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:</a:t>
            </a:r>
            <a:r>
              <a:rPr lang="en-US" sz="1600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1600" dirty="0" err="1">
                <a:latin typeface="Consolas" panose="020B0609020204030204" pitchFamily="49" charset="0"/>
                <a:cs typeface="Consolas" panose="020B0609020204030204" pitchFamily="49" charset="0"/>
              </a:rPr>
              <a:t>isprime</a:t>
            </a:r>
            <a:r>
              <a:rPr lang="en-US" sz="1600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1600" dirty="0">
                <a:solidFill>
                  <a:srgbClr val="0000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=</a:t>
            </a:r>
            <a:r>
              <a:rPr lang="en-US" sz="1600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1600" dirty="0">
                <a:solidFill>
                  <a:srgbClr val="7030A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1</a:t>
            </a:r>
            <a:r>
              <a:rPr lang="en-US" sz="1600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1600" dirty="0">
                <a:solidFill>
                  <a:srgbClr val="0000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;</a:t>
            </a:r>
          </a:p>
          <a:p>
            <a:pPr>
              <a:spcBef>
                <a:spcPct val="0"/>
              </a:spcBef>
            </a:pPr>
            <a:r>
              <a:rPr lang="en-US" sz="1600" dirty="0">
                <a:latin typeface="Consolas" panose="020B0609020204030204" pitchFamily="49" charset="0"/>
                <a:cs typeface="Consolas" panose="020B0609020204030204" pitchFamily="49" charset="0"/>
              </a:rPr>
              <a:t>      </a:t>
            </a:r>
            <a:r>
              <a:rPr lang="en-US" sz="1600" dirty="0">
                <a:solidFill>
                  <a:srgbClr val="7030A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4'b001x</a:t>
            </a:r>
            <a:r>
              <a:rPr lang="en-US" sz="1600" dirty="0">
                <a:solidFill>
                  <a:srgbClr val="0000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:</a:t>
            </a:r>
            <a:r>
              <a:rPr lang="en-US" sz="1600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1600" dirty="0" err="1">
                <a:latin typeface="Consolas" panose="020B0609020204030204" pitchFamily="49" charset="0"/>
                <a:cs typeface="Consolas" panose="020B0609020204030204" pitchFamily="49" charset="0"/>
              </a:rPr>
              <a:t>isprime</a:t>
            </a:r>
            <a:r>
              <a:rPr lang="en-US" sz="1600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1600" dirty="0">
                <a:solidFill>
                  <a:srgbClr val="0000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=</a:t>
            </a:r>
            <a:r>
              <a:rPr lang="en-US" sz="1600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1600" dirty="0">
                <a:solidFill>
                  <a:srgbClr val="7030A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1</a:t>
            </a:r>
            <a:r>
              <a:rPr lang="en-US" sz="1600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1600" dirty="0">
                <a:solidFill>
                  <a:srgbClr val="0000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;</a:t>
            </a:r>
          </a:p>
          <a:p>
            <a:pPr>
              <a:spcBef>
                <a:spcPct val="0"/>
              </a:spcBef>
            </a:pPr>
            <a:r>
              <a:rPr lang="en-US" sz="1600" dirty="0">
                <a:solidFill>
                  <a:srgbClr val="7030A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    4'bx101</a:t>
            </a:r>
            <a:r>
              <a:rPr lang="en-US" sz="1600" dirty="0">
                <a:solidFill>
                  <a:srgbClr val="0000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:</a:t>
            </a:r>
            <a:r>
              <a:rPr lang="en-US" sz="1600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1600" dirty="0" err="1">
                <a:latin typeface="Consolas" panose="020B0609020204030204" pitchFamily="49" charset="0"/>
                <a:cs typeface="Consolas" panose="020B0609020204030204" pitchFamily="49" charset="0"/>
              </a:rPr>
              <a:t>isprime</a:t>
            </a:r>
            <a:r>
              <a:rPr lang="en-US" sz="1600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1600" dirty="0">
                <a:solidFill>
                  <a:srgbClr val="0000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=</a:t>
            </a:r>
            <a:r>
              <a:rPr lang="en-US" sz="1600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1600" dirty="0">
                <a:solidFill>
                  <a:srgbClr val="7030A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1</a:t>
            </a:r>
            <a:r>
              <a:rPr lang="en-US" sz="1600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1600" dirty="0">
                <a:solidFill>
                  <a:srgbClr val="0000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;</a:t>
            </a:r>
          </a:p>
          <a:p>
            <a:pPr>
              <a:spcBef>
                <a:spcPct val="0"/>
              </a:spcBef>
            </a:pPr>
            <a:r>
              <a:rPr lang="en-US" sz="1600" dirty="0">
                <a:latin typeface="Consolas" panose="020B0609020204030204" pitchFamily="49" charset="0"/>
                <a:cs typeface="Consolas" panose="020B0609020204030204" pitchFamily="49" charset="0"/>
              </a:rPr>
              <a:t>      </a:t>
            </a:r>
            <a:r>
              <a:rPr lang="en-US" sz="1600" dirty="0">
                <a:solidFill>
                  <a:srgbClr val="7030A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4'bx011</a:t>
            </a:r>
            <a:r>
              <a:rPr lang="en-US" sz="1600" dirty="0">
                <a:solidFill>
                  <a:srgbClr val="0000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:</a:t>
            </a:r>
            <a:r>
              <a:rPr lang="en-US" sz="1600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1600" dirty="0" err="1">
                <a:latin typeface="Consolas" panose="020B0609020204030204" pitchFamily="49" charset="0"/>
                <a:cs typeface="Consolas" panose="020B0609020204030204" pitchFamily="49" charset="0"/>
              </a:rPr>
              <a:t>isprime</a:t>
            </a:r>
            <a:r>
              <a:rPr lang="en-US" sz="1600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1600" dirty="0">
                <a:solidFill>
                  <a:srgbClr val="0000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=</a:t>
            </a:r>
            <a:r>
              <a:rPr lang="en-US" sz="1600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1600" dirty="0">
                <a:solidFill>
                  <a:srgbClr val="7030A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1</a:t>
            </a:r>
            <a:r>
              <a:rPr lang="en-US" sz="1600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1600" dirty="0">
                <a:solidFill>
                  <a:srgbClr val="0000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;</a:t>
            </a:r>
          </a:p>
          <a:p>
            <a:pPr>
              <a:spcBef>
                <a:spcPct val="0"/>
              </a:spcBef>
            </a:pPr>
            <a:r>
              <a:rPr lang="en-US" sz="1600" dirty="0">
                <a:latin typeface="Consolas" panose="020B0609020204030204" pitchFamily="49" charset="0"/>
                <a:cs typeface="Consolas" panose="020B0609020204030204" pitchFamily="49" charset="0"/>
              </a:rPr>
              <a:t>      </a:t>
            </a:r>
            <a:r>
              <a:rPr lang="en-US" sz="1600" b="1" dirty="0">
                <a:solidFill>
                  <a:srgbClr val="C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default</a:t>
            </a:r>
            <a:r>
              <a:rPr lang="en-US" sz="1600" dirty="0">
                <a:solidFill>
                  <a:srgbClr val="0000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:</a:t>
            </a:r>
            <a:r>
              <a:rPr lang="en-US" sz="1600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1600" dirty="0" err="1">
                <a:latin typeface="Consolas" panose="020B0609020204030204" pitchFamily="49" charset="0"/>
                <a:cs typeface="Consolas" panose="020B0609020204030204" pitchFamily="49" charset="0"/>
              </a:rPr>
              <a:t>isprime</a:t>
            </a:r>
            <a:r>
              <a:rPr lang="en-US" sz="1600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1600" dirty="0">
                <a:solidFill>
                  <a:srgbClr val="0000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=</a:t>
            </a:r>
            <a:r>
              <a:rPr lang="en-US" sz="1600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1600" dirty="0">
                <a:solidFill>
                  <a:srgbClr val="7030A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0</a:t>
            </a:r>
            <a:r>
              <a:rPr lang="en-US" sz="1600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1600" dirty="0">
                <a:solidFill>
                  <a:srgbClr val="0000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;</a:t>
            </a:r>
          </a:p>
          <a:p>
            <a:pPr>
              <a:spcBef>
                <a:spcPct val="0"/>
              </a:spcBef>
            </a:pPr>
            <a:r>
              <a:rPr lang="en-US" sz="1600" dirty="0">
                <a:latin typeface="Consolas" panose="020B0609020204030204" pitchFamily="49" charset="0"/>
                <a:cs typeface="Consolas" panose="020B0609020204030204" pitchFamily="49" charset="0"/>
              </a:rPr>
              <a:t>    </a:t>
            </a:r>
            <a:r>
              <a:rPr lang="en-US" sz="1600" b="1" dirty="0" err="1">
                <a:solidFill>
                  <a:srgbClr val="C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endcase</a:t>
            </a:r>
            <a:endParaRPr lang="en-US" sz="1600" b="1" dirty="0">
              <a:solidFill>
                <a:srgbClr val="C00000"/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>
              <a:spcBef>
                <a:spcPct val="0"/>
              </a:spcBef>
            </a:pPr>
            <a:r>
              <a:rPr lang="en-US" sz="1600" b="1" dirty="0" err="1">
                <a:solidFill>
                  <a:srgbClr val="C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endmodule</a:t>
            </a:r>
            <a:endParaRPr lang="en-US" sz="1600" b="1" dirty="0">
              <a:solidFill>
                <a:srgbClr val="C00000"/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>
                <a:ea typeface="ＭＳ Ｐゴシック" pitchFamily="34" charset="-128"/>
              </a:rPr>
              <a:t>Verilog “</a:t>
            </a:r>
            <a:r>
              <a:rPr lang="en-US" dirty="0" err="1">
                <a:ea typeface="ＭＳ Ｐゴシック" pitchFamily="34" charset="-128"/>
              </a:rPr>
              <a:t>casex</a:t>
            </a:r>
            <a:r>
              <a:rPr lang="en-US" dirty="0">
                <a:ea typeface="ＭＳ Ｐゴシック" pitchFamily="34" charset="-128"/>
              </a:rPr>
              <a:t>” Statement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6324600" y="6488668"/>
            <a:ext cx="1905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Text: Dally §7.1.3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A44075-CB16-5A4C-A36B-DC972FDB6AB8}" type="slidenum">
              <a:rPr lang="en-US" smtClean="0"/>
              <a:t>4</a:t>
            </a:fld>
            <a:endParaRPr lang="en-US"/>
          </a:p>
        </p:txBody>
      </p:sp>
      <p:sp>
        <p:nvSpPr>
          <p:cNvPr id="80" name="AutoShape 7"/>
          <p:cNvSpPr>
            <a:spLocks noChangeArrowheads="1"/>
          </p:cNvSpPr>
          <p:nvPr/>
        </p:nvSpPr>
        <p:spPr bwMode="auto">
          <a:xfrm>
            <a:off x="4527153" y="2786114"/>
            <a:ext cx="3594894" cy="1295739"/>
          </a:xfrm>
          <a:prstGeom prst="wedgeRoundRectCallout">
            <a:avLst>
              <a:gd name="adj1" fmla="val -110233"/>
              <a:gd name="adj2" fmla="val 4051"/>
              <a:gd name="adj3" fmla="val 16667"/>
            </a:avLst>
          </a:prstGeom>
          <a:solidFill>
            <a:srgbClr val="FFFF99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en-US" dirty="0" err="1">
                <a:solidFill>
                  <a:srgbClr val="C00000"/>
                </a:solidFill>
                <a:latin typeface="Consolas" charset="0"/>
                <a:ea typeface="Consolas" charset="0"/>
                <a:cs typeface="Consolas" charset="0"/>
              </a:rPr>
              <a:t>casex</a:t>
            </a:r>
            <a:r>
              <a:rPr lang="en-US" dirty="0">
                <a:solidFill>
                  <a:srgbClr val="C00000"/>
                </a:solidFill>
              </a:rPr>
              <a:t> </a:t>
            </a:r>
            <a:r>
              <a:rPr lang="en-US" dirty="0"/>
              <a:t>matches either a 0 or 1 in </a:t>
            </a:r>
            <a:r>
              <a:rPr lang="en-US" i="1" dirty="0"/>
              <a:t>case expression </a:t>
            </a:r>
            <a:r>
              <a:rPr lang="en-US" dirty="0"/>
              <a:t>to x in corresponding bit position of </a:t>
            </a:r>
            <a:r>
              <a:rPr lang="en-US" i="1" dirty="0"/>
              <a:t>item expression</a:t>
            </a:r>
            <a:r>
              <a:rPr lang="en-US" dirty="0"/>
              <a:t>.</a:t>
            </a:r>
            <a:endParaRPr lang="en-US" i="1" dirty="0"/>
          </a:p>
        </p:txBody>
      </p:sp>
      <p:sp>
        <p:nvSpPr>
          <p:cNvPr id="82" name="AutoShape 7"/>
          <p:cNvSpPr>
            <a:spLocks noChangeArrowheads="1"/>
          </p:cNvSpPr>
          <p:nvPr/>
        </p:nvSpPr>
        <p:spPr bwMode="auto">
          <a:xfrm>
            <a:off x="3886201" y="4418820"/>
            <a:ext cx="5257800" cy="1858630"/>
          </a:xfrm>
          <a:prstGeom prst="wedgeRoundRectCallout">
            <a:avLst>
              <a:gd name="adj1" fmla="val -83106"/>
              <a:gd name="adj2" fmla="val -76832"/>
              <a:gd name="adj3" fmla="val 16667"/>
            </a:avLst>
          </a:prstGeom>
          <a:solidFill>
            <a:srgbClr val="FFFF99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en-US" dirty="0">
                <a:latin typeface="Calibri" charset="0"/>
                <a:ea typeface="Calibri" charset="0"/>
                <a:cs typeface="Calibri" charset="0"/>
              </a:rPr>
              <a:t>E.g., when used in </a:t>
            </a:r>
            <a:r>
              <a:rPr lang="en-US" dirty="0" err="1">
                <a:latin typeface="Consolas" charset="0"/>
                <a:ea typeface="Consolas" charset="0"/>
                <a:cs typeface="Consolas" charset="0"/>
              </a:rPr>
              <a:t>casex</a:t>
            </a:r>
            <a:r>
              <a:rPr lang="en-US" dirty="0"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en-US" i="1" dirty="0">
                <a:latin typeface="Calibri" charset="0"/>
                <a:ea typeface="Calibri" charset="0"/>
                <a:cs typeface="Calibri" charset="0"/>
              </a:rPr>
              <a:t>item expression</a:t>
            </a:r>
            <a:r>
              <a:rPr lang="en-US" i="1" dirty="0">
                <a:latin typeface="Consolas" charset="0"/>
                <a:ea typeface="Consolas" charset="0"/>
                <a:cs typeface="Consolas" charset="0"/>
              </a:rPr>
              <a:t> </a:t>
            </a:r>
            <a:r>
              <a:rPr lang="en-US" dirty="0">
                <a:latin typeface="Consolas" charset="0"/>
                <a:ea typeface="Consolas" charset="0"/>
                <a:cs typeface="Consolas" charset="0"/>
              </a:rPr>
              <a:t>4’b0xx1 </a:t>
            </a:r>
            <a:r>
              <a:rPr lang="en-US" dirty="0">
                <a:latin typeface="Calibri" charset="0"/>
                <a:ea typeface="Calibri" charset="0"/>
                <a:cs typeface="Calibri" charset="0"/>
              </a:rPr>
              <a:t>matches when </a:t>
            </a:r>
            <a:r>
              <a:rPr lang="en-US" i="1" dirty="0">
                <a:latin typeface="Calibri" charset="0"/>
                <a:ea typeface="Calibri" charset="0"/>
                <a:cs typeface="Calibri" charset="0"/>
              </a:rPr>
              <a:t>case expression</a:t>
            </a:r>
            <a:r>
              <a:rPr lang="en-US" dirty="0">
                <a:latin typeface="Calibri" charset="0"/>
                <a:ea typeface="Calibri" charset="0"/>
                <a:cs typeface="Calibri" charset="0"/>
              </a:rPr>
              <a:t> (in) equals</a:t>
            </a:r>
            <a:endParaRPr lang="en-US" dirty="0">
              <a:latin typeface="Consolas" charset="0"/>
              <a:ea typeface="Consolas" charset="0"/>
              <a:cs typeface="Consolas" charset="0"/>
            </a:endParaRPr>
          </a:p>
          <a:p>
            <a:r>
              <a:rPr lang="en-US" dirty="0">
                <a:latin typeface="Consolas" charset="0"/>
                <a:ea typeface="Consolas" charset="0"/>
                <a:cs typeface="Consolas" charset="0"/>
              </a:rPr>
              <a:t>  4’b0001  or …</a:t>
            </a:r>
          </a:p>
          <a:p>
            <a:r>
              <a:rPr lang="en-US" dirty="0">
                <a:latin typeface="Consolas" charset="0"/>
                <a:ea typeface="Consolas" charset="0"/>
                <a:cs typeface="Consolas" charset="0"/>
              </a:rPr>
              <a:t>  4’b0011  or …</a:t>
            </a:r>
          </a:p>
          <a:p>
            <a:r>
              <a:rPr lang="en-US" dirty="0">
                <a:latin typeface="Consolas" charset="0"/>
                <a:ea typeface="Consolas" charset="0"/>
                <a:cs typeface="Consolas" charset="0"/>
              </a:rPr>
              <a:t>  4’b0101  or …</a:t>
            </a:r>
          </a:p>
          <a:p>
            <a:r>
              <a:rPr lang="en-US" dirty="0">
                <a:latin typeface="Consolas" charset="0"/>
                <a:ea typeface="Consolas" charset="0"/>
                <a:cs typeface="Consolas" charset="0"/>
              </a:rPr>
              <a:t>  4’b0111</a:t>
            </a:r>
          </a:p>
          <a:p>
            <a:endParaRPr lang="en-US" dirty="0">
              <a:latin typeface="Consolas" charset="0"/>
              <a:ea typeface="Consolas" charset="0"/>
              <a:cs typeface="Consolas" charset="0"/>
            </a:endParaRPr>
          </a:p>
          <a:p>
            <a:endParaRPr lang="en-US" i="1" dirty="0">
              <a:solidFill>
                <a:srgbClr val="C00000"/>
              </a:solidFill>
              <a:latin typeface="Consolas" charset="0"/>
              <a:ea typeface="Consolas" charset="0"/>
              <a:cs typeface="Consolas" charset="0"/>
            </a:endParaRPr>
          </a:p>
          <a:p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1341016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6" grpId="0" animBg="1"/>
      <p:bldP spid="81" grpId="0" animBg="1"/>
      <p:bldP spid="79" grpId="0" animBg="1"/>
      <p:bldP spid="79" grpId="1" animBg="1"/>
      <p:bldP spid="80" grpId="0" animBg="1"/>
      <p:bldP spid="80" grpId="1" animBg="1"/>
      <p:bldP spid="80" grpId="2" animBg="1"/>
      <p:bldP spid="82" grpId="2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1143000"/>
            <a:ext cx="8110983" cy="534550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41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/>
              <a:t>2</a:t>
            </a:r>
            <a:r>
              <a:rPr lang="en-US" baseline="30000"/>
              <a:t>2</a:t>
            </a:r>
            <a:r>
              <a:rPr lang="en-US"/>
              <a:t>-by-3-bit Memory: Read Operation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416675"/>
            <a:ext cx="2133600" cy="365125"/>
          </a:xfrm>
        </p:spPr>
        <p:txBody>
          <a:bodyPr/>
          <a:lstStyle/>
          <a:p>
            <a:fld id="{8498F53A-C161-3D49-96E1-2DF0E970DAF2}" type="slidenum">
              <a:rPr lang="en-US" smtClean="0"/>
              <a:t>40</a:t>
            </a:fld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1143000" y="1219200"/>
            <a:ext cx="381000" cy="609600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3886200" y="1981200"/>
            <a:ext cx="4267200" cy="685800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1158705" y="1920938"/>
            <a:ext cx="304800" cy="304800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1143000"/>
            <a:ext cx="8110983" cy="5345502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1143000"/>
            <a:ext cx="8110983" cy="5345502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1143000"/>
            <a:ext cx="8110983" cy="5345502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1143000"/>
            <a:ext cx="8110983" cy="5345502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1143000"/>
            <a:ext cx="8110983" cy="5345502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1143000"/>
            <a:ext cx="8110983" cy="5345502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1143000"/>
            <a:ext cx="8110983" cy="534550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6200" y="5858470"/>
            <a:ext cx="406085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>
                <a:solidFill>
                  <a:srgbClr val="0000FF"/>
                </a:solidFill>
              </a:rPr>
              <a:t>Read Address = 3  (11 in binary)</a:t>
            </a:r>
          </a:p>
          <a:p>
            <a:r>
              <a:rPr lang="en-US">
                <a:solidFill>
                  <a:srgbClr val="0000FF"/>
                </a:solidFill>
              </a:rPr>
              <a:t>Write Enable  = 0 (not writing)</a:t>
            </a:r>
          </a:p>
          <a:p>
            <a:r>
              <a:rPr lang="en-US">
                <a:solidFill>
                  <a:srgbClr val="0000FF"/>
                </a:solidFill>
              </a:rPr>
              <a:t>Contents at location with address 3 = 101</a:t>
            </a:r>
          </a:p>
        </p:txBody>
      </p:sp>
    </p:spTree>
    <p:extLst>
      <p:ext uri="{BB962C8B-B14F-4D97-AF65-F5344CB8AC3E}">
        <p14:creationId xmlns:p14="http://schemas.microsoft.com/office/powerpoint/2010/main" val="29482661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6" grpId="0" build="p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2</a:t>
            </a:r>
            <a:r>
              <a:rPr lang="en-US" baseline="30000"/>
              <a:t>2</a:t>
            </a:r>
            <a:r>
              <a:rPr lang="en-US"/>
              <a:t>-by-3-bit Memory: Write Operation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98F53A-C161-3D49-96E1-2DF0E970DAF2}" type="slidenum">
              <a:rPr lang="en-US" smtClean="0"/>
              <a:t>41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1143000"/>
            <a:ext cx="8110983" cy="534550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6200" y="5858470"/>
            <a:ext cx="454220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>
                <a:solidFill>
                  <a:srgbClr val="0000FF"/>
                </a:solidFill>
              </a:rPr>
              <a:t>Write Address = 2  (10 in binary)</a:t>
            </a:r>
          </a:p>
          <a:p>
            <a:r>
              <a:rPr lang="en-US">
                <a:solidFill>
                  <a:srgbClr val="0000FF"/>
                </a:solidFill>
              </a:rPr>
              <a:t>Write Enable  = 1 (write)</a:t>
            </a:r>
          </a:p>
          <a:p>
            <a:r>
              <a:rPr lang="en-US">
                <a:solidFill>
                  <a:srgbClr val="0000FF"/>
                </a:solidFill>
              </a:rPr>
              <a:t>New contents at location with address 2 = 011</a:t>
            </a:r>
          </a:p>
        </p:txBody>
      </p:sp>
    </p:spTree>
    <p:extLst>
      <p:ext uri="{BB962C8B-B14F-4D97-AF65-F5344CB8AC3E}">
        <p14:creationId xmlns:p14="http://schemas.microsoft.com/office/powerpoint/2010/main" val="40234798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Read-Write Memory in Verilog</a:t>
            </a:r>
            <a:br>
              <a:rPr lang="en-US" dirty="0"/>
            </a:br>
            <a:r>
              <a:rPr lang="en-US" sz="2700" i="1" dirty="0">
                <a:solidFill>
                  <a:srgbClr val="FF0000"/>
                </a:solidFill>
              </a:rPr>
              <a:t>(DO </a:t>
            </a:r>
            <a:r>
              <a:rPr lang="en-US" sz="2700" b="1" i="1" u="sng" dirty="0">
                <a:solidFill>
                  <a:srgbClr val="FF0000"/>
                </a:solidFill>
              </a:rPr>
              <a:t>NOT</a:t>
            </a:r>
            <a:r>
              <a:rPr lang="en-US" sz="2700" i="1" dirty="0">
                <a:solidFill>
                  <a:srgbClr val="FF0000"/>
                </a:solidFill>
              </a:rPr>
              <a:t> USE FOR Lab 5 to 7 – see code two slides later)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676400" y="1600200"/>
            <a:ext cx="5503430" cy="452431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>
                <a:solidFill>
                  <a:srgbClr val="008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// RAM of parameterized size and width</a:t>
            </a:r>
          </a:p>
          <a:p>
            <a:r>
              <a:rPr lang="en-US" b="1" dirty="0">
                <a:solidFill>
                  <a:srgbClr val="C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module</a:t>
            </a:r>
            <a:r>
              <a:rPr lang="en-US" dirty="0">
                <a:solidFill>
                  <a:srgbClr val="C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dirty="0" err="1">
                <a:latin typeface="Consolas" panose="020B0609020204030204" pitchFamily="49" charset="0"/>
                <a:cs typeface="Consolas" panose="020B0609020204030204" pitchFamily="49" charset="0"/>
              </a:rPr>
              <a:t>ram_reg</a:t>
            </a:r>
            <a:r>
              <a:rPr lang="en-US" dirty="0">
                <a:solidFill>
                  <a:srgbClr val="0000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(</a:t>
            </a:r>
            <a:r>
              <a:rPr lang="en-US" dirty="0" err="1">
                <a:latin typeface="Consolas" panose="020B0609020204030204" pitchFamily="49" charset="0"/>
                <a:cs typeface="Consolas" panose="020B0609020204030204" pitchFamily="49" charset="0"/>
              </a:rPr>
              <a:t>ra</a:t>
            </a:r>
            <a:r>
              <a:rPr lang="en-US" dirty="0">
                <a:solidFill>
                  <a:srgbClr val="0000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,</a:t>
            </a: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dirty="0" err="1">
                <a:latin typeface="Consolas" panose="020B0609020204030204" pitchFamily="49" charset="0"/>
                <a:cs typeface="Consolas" panose="020B0609020204030204" pitchFamily="49" charset="0"/>
              </a:rPr>
              <a:t>wa</a:t>
            </a:r>
            <a:r>
              <a:rPr lang="en-US" dirty="0">
                <a:solidFill>
                  <a:srgbClr val="0000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,</a:t>
            </a: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 write</a:t>
            </a:r>
            <a:r>
              <a:rPr lang="en-US" dirty="0">
                <a:solidFill>
                  <a:srgbClr val="0000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,</a:t>
            </a: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 din</a:t>
            </a:r>
            <a:r>
              <a:rPr lang="en-US" dirty="0">
                <a:solidFill>
                  <a:srgbClr val="0000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,</a:t>
            </a: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dirty="0" err="1">
                <a:latin typeface="Consolas" panose="020B0609020204030204" pitchFamily="49" charset="0"/>
                <a:cs typeface="Consolas" panose="020B0609020204030204" pitchFamily="49" charset="0"/>
              </a:rPr>
              <a:t>dout</a:t>
            </a:r>
            <a:r>
              <a:rPr lang="en-US" dirty="0">
                <a:solidFill>
                  <a:srgbClr val="0000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) ;</a:t>
            </a:r>
          </a:p>
          <a:p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  </a:t>
            </a:r>
            <a:r>
              <a:rPr lang="en-US" b="1" dirty="0">
                <a:solidFill>
                  <a:srgbClr val="C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parameter</a:t>
            </a:r>
            <a:r>
              <a:rPr lang="en-US" dirty="0">
                <a:solidFill>
                  <a:srgbClr val="C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b </a:t>
            </a:r>
            <a:r>
              <a:rPr lang="en-US" dirty="0">
                <a:solidFill>
                  <a:srgbClr val="0000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=</a:t>
            </a: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dirty="0">
                <a:solidFill>
                  <a:srgbClr val="7030A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32</a:t>
            </a:r>
            <a:r>
              <a:rPr lang="en-US" dirty="0">
                <a:solidFill>
                  <a:srgbClr val="0000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;</a:t>
            </a:r>
          </a:p>
          <a:p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  </a:t>
            </a:r>
            <a:r>
              <a:rPr lang="en-US" b="1" dirty="0">
                <a:solidFill>
                  <a:srgbClr val="C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parameter</a:t>
            </a:r>
            <a:r>
              <a:rPr lang="en-US" dirty="0">
                <a:solidFill>
                  <a:srgbClr val="C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w </a:t>
            </a:r>
            <a:r>
              <a:rPr lang="en-US" dirty="0">
                <a:solidFill>
                  <a:srgbClr val="0000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=</a:t>
            </a: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dirty="0">
                <a:solidFill>
                  <a:srgbClr val="7030A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4</a:t>
            </a:r>
            <a:r>
              <a:rPr lang="en-US" dirty="0">
                <a:solidFill>
                  <a:srgbClr val="0000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;</a:t>
            </a:r>
          </a:p>
          <a:p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  </a:t>
            </a:r>
            <a:r>
              <a:rPr lang="en-US" b="1" dirty="0">
                <a:solidFill>
                  <a:srgbClr val="C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input</a:t>
            </a:r>
            <a:r>
              <a:rPr lang="en-US" dirty="0">
                <a:solidFill>
                  <a:srgbClr val="C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dirty="0">
                <a:solidFill>
                  <a:srgbClr val="0000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[</a:t>
            </a: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w</a:t>
            </a:r>
            <a:r>
              <a:rPr lang="en-US" dirty="0">
                <a:solidFill>
                  <a:srgbClr val="0000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-</a:t>
            </a:r>
            <a:r>
              <a:rPr lang="en-US" dirty="0">
                <a:solidFill>
                  <a:srgbClr val="7030A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1</a:t>
            </a:r>
            <a:r>
              <a:rPr lang="en-US" dirty="0">
                <a:solidFill>
                  <a:srgbClr val="0000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:</a:t>
            </a:r>
            <a:r>
              <a:rPr lang="en-US" dirty="0">
                <a:solidFill>
                  <a:srgbClr val="7030A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0</a:t>
            </a:r>
            <a:r>
              <a:rPr lang="en-US" dirty="0">
                <a:solidFill>
                  <a:srgbClr val="0000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]</a:t>
            </a: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dirty="0" err="1">
                <a:latin typeface="Consolas" panose="020B0609020204030204" pitchFamily="49" charset="0"/>
                <a:cs typeface="Consolas" panose="020B0609020204030204" pitchFamily="49" charset="0"/>
              </a:rPr>
              <a:t>ra</a:t>
            </a: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, </a:t>
            </a:r>
            <a:r>
              <a:rPr lang="en-US" dirty="0" err="1">
                <a:latin typeface="Consolas" panose="020B0609020204030204" pitchFamily="49" charset="0"/>
                <a:cs typeface="Consolas" panose="020B0609020204030204" pitchFamily="49" charset="0"/>
              </a:rPr>
              <a:t>wa</a:t>
            </a: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;</a:t>
            </a:r>
          </a:p>
          <a:p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  </a:t>
            </a:r>
            <a:r>
              <a:rPr lang="en-US" b="1" dirty="0">
                <a:solidFill>
                  <a:srgbClr val="C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input</a:t>
            </a:r>
            <a:r>
              <a:rPr lang="en-US" dirty="0">
                <a:solidFill>
                  <a:srgbClr val="C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write;</a:t>
            </a:r>
          </a:p>
          <a:p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  </a:t>
            </a:r>
            <a:r>
              <a:rPr lang="en-US" b="1" dirty="0">
                <a:solidFill>
                  <a:srgbClr val="C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input</a:t>
            </a:r>
            <a:r>
              <a:rPr lang="en-US" dirty="0">
                <a:solidFill>
                  <a:srgbClr val="C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dirty="0">
                <a:solidFill>
                  <a:srgbClr val="0000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[</a:t>
            </a: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b</a:t>
            </a:r>
            <a:r>
              <a:rPr lang="en-US" dirty="0">
                <a:solidFill>
                  <a:srgbClr val="0000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-</a:t>
            </a:r>
            <a:r>
              <a:rPr lang="en-US" dirty="0">
                <a:solidFill>
                  <a:srgbClr val="7030A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1</a:t>
            </a: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:</a:t>
            </a:r>
            <a:r>
              <a:rPr lang="en-US" dirty="0">
                <a:solidFill>
                  <a:srgbClr val="7030A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0</a:t>
            </a: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] din</a:t>
            </a:r>
            <a:r>
              <a:rPr lang="en-US" dirty="0">
                <a:solidFill>
                  <a:srgbClr val="0000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;</a:t>
            </a:r>
          </a:p>
          <a:p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  </a:t>
            </a:r>
            <a:r>
              <a:rPr lang="en-US" b="1" dirty="0">
                <a:solidFill>
                  <a:srgbClr val="C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output</a:t>
            </a:r>
            <a:r>
              <a:rPr lang="en-US" dirty="0">
                <a:solidFill>
                  <a:srgbClr val="C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dirty="0">
                <a:solidFill>
                  <a:srgbClr val="0000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[</a:t>
            </a: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b</a:t>
            </a:r>
            <a:r>
              <a:rPr lang="en-US" dirty="0">
                <a:solidFill>
                  <a:srgbClr val="0000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-</a:t>
            </a: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1</a:t>
            </a:r>
            <a:r>
              <a:rPr lang="en-US" dirty="0">
                <a:solidFill>
                  <a:srgbClr val="0000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:</a:t>
            </a: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0</a:t>
            </a:r>
            <a:r>
              <a:rPr lang="en-US" dirty="0">
                <a:solidFill>
                  <a:srgbClr val="0000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]</a:t>
            </a: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dirty="0" err="1">
                <a:latin typeface="Consolas" panose="020B0609020204030204" pitchFamily="49" charset="0"/>
                <a:cs typeface="Consolas" panose="020B0609020204030204" pitchFamily="49" charset="0"/>
              </a:rPr>
              <a:t>dout</a:t>
            </a:r>
            <a:r>
              <a:rPr lang="en-US" dirty="0">
                <a:solidFill>
                  <a:srgbClr val="0000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;</a:t>
            </a:r>
          </a:p>
          <a:p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  </a:t>
            </a:r>
            <a:r>
              <a:rPr lang="pl-PL" b="1" dirty="0" err="1">
                <a:solidFill>
                  <a:srgbClr val="C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reg</a:t>
            </a:r>
            <a:r>
              <a:rPr lang="pl-PL" dirty="0">
                <a:solidFill>
                  <a:srgbClr val="C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pl-PL" dirty="0">
                <a:solidFill>
                  <a:srgbClr val="0000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[</a:t>
            </a:r>
            <a:r>
              <a:rPr lang="pl-PL" dirty="0">
                <a:latin typeface="Consolas" panose="020B0609020204030204" pitchFamily="49" charset="0"/>
                <a:cs typeface="Consolas" panose="020B0609020204030204" pitchFamily="49" charset="0"/>
              </a:rPr>
              <a:t>b</a:t>
            </a:r>
            <a:r>
              <a:rPr lang="pl-PL" dirty="0">
                <a:solidFill>
                  <a:srgbClr val="0000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-</a:t>
            </a:r>
            <a:r>
              <a:rPr lang="pl-PL" dirty="0">
                <a:latin typeface="Consolas" panose="020B0609020204030204" pitchFamily="49" charset="0"/>
                <a:cs typeface="Consolas" panose="020B0609020204030204" pitchFamily="49" charset="0"/>
              </a:rPr>
              <a:t>1</a:t>
            </a:r>
            <a:r>
              <a:rPr lang="pl-PL" dirty="0">
                <a:solidFill>
                  <a:srgbClr val="0000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:</a:t>
            </a:r>
            <a:r>
              <a:rPr lang="pl-PL" dirty="0">
                <a:latin typeface="Consolas" panose="020B0609020204030204" pitchFamily="49" charset="0"/>
                <a:cs typeface="Consolas" panose="020B0609020204030204" pitchFamily="49" charset="0"/>
              </a:rPr>
              <a:t>0</a:t>
            </a:r>
            <a:r>
              <a:rPr lang="pl-PL" dirty="0">
                <a:solidFill>
                  <a:srgbClr val="0000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]</a:t>
            </a:r>
            <a:r>
              <a:rPr lang="pl-PL" dirty="0">
                <a:latin typeface="Consolas" panose="020B0609020204030204" pitchFamily="49" charset="0"/>
                <a:cs typeface="Consolas" panose="020B0609020204030204" pitchFamily="49" charset="0"/>
              </a:rPr>
              <a:t> ram </a:t>
            </a:r>
            <a:r>
              <a:rPr lang="pl-PL" dirty="0">
                <a:solidFill>
                  <a:srgbClr val="0000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[</a:t>
            </a:r>
            <a:r>
              <a:rPr lang="pl-PL" dirty="0">
                <a:latin typeface="Consolas" panose="020B0609020204030204" pitchFamily="49" charset="0"/>
                <a:cs typeface="Consolas" panose="020B0609020204030204" pitchFamily="49" charset="0"/>
              </a:rPr>
              <a:t>2</a:t>
            </a:r>
            <a:r>
              <a:rPr lang="pl-PL" dirty="0">
                <a:solidFill>
                  <a:srgbClr val="0000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**</a:t>
            </a:r>
            <a:r>
              <a:rPr lang="pl-PL" dirty="0">
                <a:latin typeface="Consolas" panose="020B0609020204030204" pitchFamily="49" charset="0"/>
                <a:cs typeface="Consolas" panose="020B0609020204030204" pitchFamily="49" charset="0"/>
              </a:rPr>
              <a:t>w</a:t>
            </a:r>
            <a:r>
              <a:rPr lang="pl-PL" dirty="0">
                <a:solidFill>
                  <a:srgbClr val="0000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-</a:t>
            </a:r>
            <a:r>
              <a:rPr lang="pl-PL" dirty="0">
                <a:latin typeface="Consolas" panose="020B0609020204030204" pitchFamily="49" charset="0"/>
                <a:cs typeface="Consolas" panose="020B0609020204030204" pitchFamily="49" charset="0"/>
              </a:rPr>
              <a:t>1</a:t>
            </a:r>
            <a:r>
              <a:rPr lang="pl-PL" dirty="0">
                <a:solidFill>
                  <a:srgbClr val="0000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:</a:t>
            </a:r>
            <a:r>
              <a:rPr lang="pl-PL" dirty="0">
                <a:latin typeface="Consolas" panose="020B0609020204030204" pitchFamily="49" charset="0"/>
                <a:cs typeface="Consolas" panose="020B0609020204030204" pitchFamily="49" charset="0"/>
              </a:rPr>
              <a:t>0</a:t>
            </a:r>
            <a:r>
              <a:rPr lang="pl-PL" dirty="0">
                <a:solidFill>
                  <a:srgbClr val="0000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];</a:t>
            </a:r>
          </a:p>
          <a:p>
            <a:endParaRPr lang="pl-PL" dirty="0">
              <a:solidFill>
                <a:srgbClr val="0000FF"/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  </a:t>
            </a:r>
            <a:r>
              <a:rPr lang="en-US" b="1" dirty="0">
                <a:solidFill>
                  <a:srgbClr val="C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assign</a:t>
            </a:r>
            <a:r>
              <a:rPr lang="en-US" dirty="0">
                <a:solidFill>
                  <a:srgbClr val="C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dirty="0" err="1">
                <a:latin typeface="Consolas" panose="020B0609020204030204" pitchFamily="49" charset="0"/>
                <a:cs typeface="Consolas" panose="020B0609020204030204" pitchFamily="49" charset="0"/>
              </a:rPr>
              <a:t>dout</a:t>
            </a: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dirty="0">
                <a:solidFill>
                  <a:srgbClr val="0000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=</a:t>
            </a: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 ram</a:t>
            </a:r>
            <a:r>
              <a:rPr lang="en-US" dirty="0">
                <a:solidFill>
                  <a:srgbClr val="0000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[</a:t>
            </a:r>
            <a:r>
              <a:rPr lang="en-US" dirty="0" err="1">
                <a:latin typeface="Consolas" panose="020B0609020204030204" pitchFamily="49" charset="0"/>
                <a:cs typeface="Consolas" panose="020B0609020204030204" pitchFamily="49" charset="0"/>
              </a:rPr>
              <a:t>ra</a:t>
            </a:r>
            <a:r>
              <a:rPr lang="en-US" dirty="0">
                <a:solidFill>
                  <a:srgbClr val="0000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];</a:t>
            </a:r>
          </a:p>
          <a:p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  </a:t>
            </a:r>
            <a:r>
              <a:rPr lang="en-US" b="1" dirty="0">
                <a:solidFill>
                  <a:srgbClr val="C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always</a:t>
            </a:r>
            <a:r>
              <a:rPr lang="en-US" dirty="0">
                <a:solidFill>
                  <a:srgbClr val="C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dirty="0">
                <a:solidFill>
                  <a:srgbClr val="0000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@(*)</a:t>
            </a: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b="1" dirty="0">
                <a:solidFill>
                  <a:srgbClr val="C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begin</a:t>
            </a:r>
          </a:p>
          <a:p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    </a:t>
            </a:r>
            <a:r>
              <a:rPr lang="en-US" b="1" dirty="0">
                <a:solidFill>
                  <a:srgbClr val="C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if</a:t>
            </a:r>
            <a:r>
              <a:rPr lang="en-US" dirty="0">
                <a:solidFill>
                  <a:srgbClr val="0000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(</a:t>
            </a: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write </a:t>
            </a:r>
            <a:r>
              <a:rPr lang="en-US" dirty="0">
                <a:solidFill>
                  <a:srgbClr val="0000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==</a:t>
            </a: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dirty="0">
                <a:solidFill>
                  <a:srgbClr val="7030A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1</a:t>
            </a:r>
            <a:r>
              <a:rPr lang="en-US" dirty="0">
                <a:solidFill>
                  <a:srgbClr val="0000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)</a:t>
            </a:r>
          </a:p>
          <a:p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      ram</a:t>
            </a:r>
            <a:r>
              <a:rPr lang="en-US" dirty="0">
                <a:solidFill>
                  <a:srgbClr val="0000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[</a:t>
            </a:r>
            <a:r>
              <a:rPr lang="en-US" dirty="0" err="1">
                <a:latin typeface="Consolas" panose="020B0609020204030204" pitchFamily="49" charset="0"/>
                <a:cs typeface="Consolas" panose="020B0609020204030204" pitchFamily="49" charset="0"/>
              </a:rPr>
              <a:t>wa</a:t>
            </a:r>
            <a:r>
              <a:rPr lang="en-US" dirty="0">
                <a:solidFill>
                  <a:srgbClr val="0000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]</a:t>
            </a: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dirty="0">
                <a:solidFill>
                  <a:srgbClr val="0000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=</a:t>
            </a: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 din</a:t>
            </a:r>
            <a:r>
              <a:rPr lang="en-US" dirty="0">
                <a:solidFill>
                  <a:srgbClr val="0000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;</a:t>
            </a:r>
          </a:p>
          <a:p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  </a:t>
            </a:r>
            <a:r>
              <a:rPr lang="en-US" b="1" dirty="0">
                <a:solidFill>
                  <a:srgbClr val="C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end</a:t>
            </a:r>
          </a:p>
          <a:p>
            <a:r>
              <a:rPr lang="en-US" b="1" dirty="0" err="1">
                <a:solidFill>
                  <a:srgbClr val="C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endmodule</a:t>
            </a:r>
            <a:r>
              <a:rPr lang="en-US" dirty="0">
                <a:solidFill>
                  <a:srgbClr val="C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i="1" dirty="0">
                <a:solidFill>
                  <a:srgbClr val="008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// </a:t>
            </a:r>
            <a:r>
              <a:rPr lang="en-US" i="1" dirty="0" err="1">
                <a:solidFill>
                  <a:srgbClr val="008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ram_reg</a:t>
            </a:r>
            <a:endParaRPr lang="en-US" i="1" dirty="0">
              <a:solidFill>
                <a:srgbClr val="008000"/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400800" y="6488668"/>
            <a:ext cx="2057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solidFill>
                  <a:schemeClr val="tx1">
                    <a:lumMod val="50000"/>
                    <a:lumOff val="50000"/>
                  </a:schemeClr>
                </a:solidFill>
              </a:rPr>
              <a:t>Text: Dally §8.9</a:t>
            </a:r>
          </a:p>
        </p:txBody>
      </p:sp>
    </p:spTree>
    <p:extLst>
      <p:ext uri="{BB962C8B-B14F-4D97-AF65-F5344CB8AC3E}">
        <p14:creationId xmlns:p14="http://schemas.microsoft.com/office/powerpoint/2010/main" val="3469728670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Text Box 2"/>
          <p:cNvSpPr txBox="1">
            <a:spLocks noChangeArrowheads="1"/>
          </p:cNvSpPr>
          <p:nvPr/>
        </p:nvSpPr>
        <p:spPr bwMode="auto">
          <a:xfrm>
            <a:off x="742950" y="1517650"/>
            <a:ext cx="7651750" cy="942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400" b="0">
                <a:latin typeface="Comic Sans MS" panose="030F0702030302020204" pitchFamily="66" charset="0"/>
              </a:rPr>
              <a:t>FPGA vendors embed fixed blocks to improve speed and density:</a:t>
            </a:r>
            <a:endParaRPr lang="en-US" altLang="en-US" sz="2400" b="0"/>
          </a:p>
        </p:txBody>
      </p:sp>
      <p:sp>
        <p:nvSpPr>
          <p:cNvPr id="20484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>
                <a:ea typeface="ＭＳ Ｐゴシック" panose="020B0600070205080204" pitchFamily="34" charset="-128"/>
              </a:rPr>
              <a:t>Inside the FPGA on your DE1-SoC</a:t>
            </a:r>
          </a:p>
        </p:txBody>
      </p:sp>
      <p:graphicFrame>
        <p:nvGraphicFramePr>
          <p:cNvPr id="20482" name="Object 2"/>
          <p:cNvGraphicFramePr>
            <a:graphicFrameLocks noChangeAspect="1"/>
          </p:cNvGraphicFramePr>
          <p:nvPr/>
        </p:nvGraphicFramePr>
        <p:xfrm>
          <a:off x="1036638" y="2878138"/>
          <a:ext cx="3622675" cy="26273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VISIO" r:id="rId2" imgW="2494080" imgH="1808280" progId="Visio.Drawing.5">
                  <p:embed/>
                </p:oleObj>
              </mc:Choice>
              <mc:Fallback>
                <p:oleObj name="VISIO" r:id="rId2" imgW="2494080" imgH="1808280" progId="Visio.Drawing.5">
                  <p:embed/>
                  <p:pic>
                    <p:nvPicPr>
                      <p:cNvPr id="20482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36638" y="2878138"/>
                        <a:ext cx="3622675" cy="26273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" name="Group 6"/>
          <p:cNvGrpSpPr>
            <a:grpSpLocks/>
          </p:cNvGrpSpPr>
          <p:nvPr/>
        </p:nvGrpSpPr>
        <p:grpSpPr bwMode="auto">
          <a:xfrm>
            <a:off x="2638425" y="2352675"/>
            <a:ext cx="5695950" cy="2781300"/>
            <a:chOff x="1662" y="1482"/>
            <a:chExt cx="3588" cy="1752"/>
          </a:xfrm>
        </p:grpSpPr>
        <p:sp>
          <p:nvSpPr>
            <p:cNvPr id="20488" name="Rectangle 7"/>
            <p:cNvSpPr>
              <a:spLocks noChangeArrowheads="1"/>
            </p:cNvSpPr>
            <p:nvPr/>
          </p:nvSpPr>
          <p:spPr bwMode="auto">
            <a:xfrm>
              <a:off x="1662" y="2037"/>
              <a:ext cx="108" cy="576"/>
            </a:xfrm>
            <a:prstGeom prst="rect">
              <a:avLst/>
            </a:prstGeom>
            <a:solidFill>
              <a:srgbClr val="FF9900"/>
            </a:solidFill>
            <a:ln w="9525">
              <a:solidFill>
                <a:schemeClr val="bg2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0489" name="Rectangle 8"/>
            <p:cNvSpPr>
              <a:spLocks noChangeArrowheads="1"/>
            </p:cNvSpPr>
            <p:nvPr/>
          </p:nvSpPr>
          <p:spPr bwMode="auto">
            <a:xfrm>
              <a:off x="1662" y="2658"/>
              <a:ext cx="108" cy="576"/>
            </a:xfrm>
            <a:prstGeom prst="rect">
              <a:avLst/>
            </a:prstGeom>
            <a:solidFill>
              <a:srgbClr val="FF9900"/>
            </a:solidFill>
            <a:ln w="9525">
              <a:solidFill>
                <a:schemeClr val="bg2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0490" name="Text Box 9"/>
            <p:cNvSpPr txBox="1">
              <a:spLocks noChangeArrowheads="1"/>
            </p:cNvSpPr>
            <p:nvPr/>
          </p:nvSpPr>
          <p:spPr bwMode="auto">
            <a:xfrm>
              <a:off x="3240" y="1482"/>
              <a:ext cx="2010" cy="5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sz="2400" b="0" dirty="0">
                  <a:solidFill>
                    <a:schemeClr val="tx2"/>
                  </a:solidFill>
                  <a:cs typeface="Arial" panose="020B0604020202020204" pitchFamily="34" charset="0"/>
                </a:rPr>
                <a:t>Embedded Memories (blocks of 2K-18K)</a:t>
              </a:r>
            </a:p>
          </p:txBody>
        </p:sp>
        <p:sp>
          <p:nvSpPr>
            <p:cNvPr id="20491" name="Line 10"/>
            <p:cNvSpPr>
              <a:spLocks noChangeShapeType="1"/>
            </p:cNvSpPr>
            <p:nvPr/>
          </p:nvSpPr>
          <p:spPr bwMode="auto">
            <a:xfrm flipH="1">
              <a:off x="1734" y="1782"/>
              <a:ext cx="1470" cy="540"/>
            </a:xfrm>
            <a:prstGeom prst="line">
              <a:avLst/>
            </a:prstGeom>
            <a:noFill/>
            <a:ln w="38100">
              <a:solidFill>
                <a:schemeClr val="tx2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492" name="Line 11"/>
            <p:cNvSpPr>
              <a:spLocks noChangeShapeType="1"/>
            </p:cNvSpPr>
            <p:nvPr/>
          </p:nvSpPr>
          <p:spPr bwMode="auto">
            <a:xfrm flipH="1">
              <a:off x="1740" y="1842"/>
              <a:ext cx="1476" cy="990"/>
            </a:xfrm>
            <a:prstGeom prst="line">
              <a:avLst/>
            </a:prstGeom>
            <a:noFill/>
            <a:ln w="38100">
              <a:solidFill>
                <a:schemeClr val="tx2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D115C0-B3A4-4840-8D3E-B938EFCB74EF}" type="slidenum">
              <a:rPr lang="en-CA" altLang="en-US" smtClean="0"/>
              <a:pPr/>
              <a:t>43</a:t>
            </a:fld>
            <a:endParaRPr lang="en-CA" alt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698266" y="6171684"/>
            <a:ext cx="54739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/>
              <a:t>NOTE: We </a:t>
            </a:r>
            <a:r>
              <a:rPr lang="en-US" i="1" dirty="0"/>
              <a:t>will learn about how FPGAs </a:t>
            </a:r>
            <a:r>
              <a:rPr lang="en-US" i="1"/>
              <a:t>work in Slide Set 9</a:t>
            </a:r>
          </a:p>
        </p:txBody>
      </p:sp>
    </p:spTree>
    <p:extLst>
      <p:ext uri="{BB962C8B-B14F-4D97-AF65-F5344CB8AC3E}">
        <p14:creationId xmlns:p14="http://schemas.microsoft.com/office/powerpoint/2010/main" val="42664641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8393" y="101423"/>
            <a:ext cx="8831264" cy="677108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i="1" dirty="0">
                <a:solidFill>
                  <a:srgbClr val="008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// To ensure </a:t>
            </a:r>
            <a:r>
              <a:rPr lang="en-US" sz="1400" i="1" dirty="0" err="1">
                <a:solidFill>
                  <a:srgbClr val="008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Quartus</a:t>
            </a:r>
            <a:r>
              <a:rPr lang="en-US" sz="1400" i="1" dirty="0">
                <a:solidFill>
                  <a:srgbClr val="008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uses the embedded MLAB memory blocks inside the Cyclone</a:t>
            </a:r>
          </a:p>
          <a:p>
            <a:r>
              <a:rPr lang="en-US" sz="1400" i="1" dirty="0">
                <a:solidFill>
                  <a:srgbClr val="008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// V on your DE1-SoC we follow the coding style from in Altera's </a:t>
            </a:r>
            <a:r>
              <a:rPr lang="en-US" sz="1400" i="1" dirty="0" err="1">
                <a:solidFill>
                  <a:srgbClr val="008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Quartus</a:t>
            </a:r>
            <a:r>
              <a:rPr lang="en-US" sz="1400" i="1" dirty="0">
                <a:solidFill>
                  <a:srgbClr val="008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II</a:t>
            </a:r>
          </a:p>
          <a:p>
            <a:r>
              <a:rPr lang="en-US" sz="1400" i="1" dirty="0">
                <a:solidFill>
                  <a:srgbClr val="008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// Handbook (QII5V1 2015.05.04) in Chapter 12, “Recommended HDL Coding Style”</a:t>
            </a:r>
          </a:p>
          <a:p>
            <a:r>
              <a:rPr lang="en-US" sz="1400" i="1" dirty="0">
                <a:solidFill>
                  <a:srgbClr val="008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//</a:t>
            </a:r>
          </a:p>
          <a:p>
            <a:r>
              <a:rPr lang="en-US" sz="1400" i="1" dirty="0">
                <a:solidFill>
                  <a:srgbClr val="008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// 1. "Example 12-11: Verilog Single Clock Simple Dual-Port Synchronous RAM </a:t>
            </a:r>
          </a:p>
          <a:p>
            <a:r>
              <a:rPr lang="en-US" sz="1400" i="1" dirty="0">
                <a:solidFill>
                  <a:srgbClr val="008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//     with Old Data Read-During-Write Behavior" </a:t>
            </a:r>
          </a:p>
          <a:p>
            <a:r>
              <a:rPr lang="en-US" sz="1400" i="1" dirty="0">
                <a:solidFill>
                  <a:srgbClr val="008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// 2. "Example 12-29: Verilog HDL RAM Initialized with the </a:t>
            </a:r>
            <a:r>
              <a:rPr lang="en-US" sz="1400" i="1" dirty="0" err="1">
                <a:solidFill>
                  <a:srgbClr val="008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readmemb</a:t>
            </a:r>
            <a:r>
              <a:rPr lang="en-US" sz="1400" i="1" dirty="0">
                <a:solidFill>
                  <a:srgbClr val="008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Command"</a:t>
            </a:r>
          </a:p>
          <a:p>
            <a:endParaRPr lang="en-US" sz="1400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r>
              <a:rPr lang="en-US" sz="1400" b="1" dirty="0">
                <a:solidFill>
                  <a:srgbClr val="C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module</a:t>
            </a:r>
            <a:r>
              <a:rPr lang="en-US" sz="1400" dirty="0">
                <a:solidFill>
                  <a:srgbClr val="C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1400" dirty="0">
                <a:latin typeface="Consolas" panose="020B0609020204030204" pitchFamily="49" charset="0"/>
                <a:cs typeface="Consolas" panose="020B0609020204030204" pitchFamily="49" charset="0"/>
              </a:rPr>
              <a:t>RAM</a:t>
            </a:r>
            <a:r>
              <a:rPr lang="en-US" sz="1400" dirty="0">
                <a:solidFill>
                  <a:srgbClr val="0000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(</a:t>
            </a:r>
            <a:r>
              <a:rPr lang="en-US" sz="1400" dirty="0" err="1">
                <a:latin typeface="Consolas" panose="020B0609020204030204" pitchFamily="49" charset="0"/>
                <a:cs typeface="Consolas" panose="020B0609020204030204" pitchFamily="49" charset="0"/>
              </a:rPr>
              <a:t>clk</a:t>
            </a:r>
            <a:r>
              <a:rPr lang="en-US" sz="1400" dirty="0" err="1">
                <a:solidFill>
                  <a:srgbClr val="0000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,</a:t>
            </a:r>
            <a:r>
              <a:rPr lang="en-US" sz="1400" dirty="0" err="1">
                <a:latin typeface="Consolas" panose="020B0609020204030204" pitchFamily="49" charset="0"/>
                <a:cs typeface="Consolas" panose="020B0609020204030204" pitchFamily="49" charset="0"/>
              </a:rPr>
              <a:t>read_address</a:t>
            </a:r>
            <a:r>
              <a:rPr lang="en-US" sz="1400" dirty="0" err="1">
                <a:solidFill>
                  <a:srgbClr val="0000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,</a:t>
            </a:r>
            <a:r>
              <a:rPr lang="en-US" sz="1400" dirty="0" err="1">
                <a:latin typeface="Consolas" panose="020B0609020204030204" pitchFamily="49" charset="0"/>
                <a:cs typeface="Consolas" panose="020B0609020204030204" pitchFamily="49" charset="0"/>
              </a:rPr>
              <a:t>write_address</a:t>
            </a:r>
            <a:r>
              <a:rPr lang="en-US" sz="1400" dirty="0" err="1">
                <a:solidFill>
                  <a:srgbClr val="0000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,</a:t>
            </a:r>
            <a:r>
              <a:rPr lang="en-US" sz="1400" dirty="0" err="1">
                <a:latin typeface="Consolas" panose="020B0609020204030204" pitchFamily="49" charset="0"/>
                <a:cs typeface="Consolas" panose="020B0609020204030204" pitchFamily="49" charset="0"/>
              </a:rPr>
              <a:t>write</a:t>
            </a:r>
            <a:r>
              <a:rPr lang="en-US" sz="1400" dirty="0" err="1">
                <a:solidFill>
                  <a:srgbClr val="0000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,</a:t>
            </a:r>
            <a:r>
              <a:rPr lang="en-US" sz="1400" dirty="0" err="1">
                <a:latin typeface="Consolas" panose="020B0609020204030204" pitchFamily="49" charset="0"/>
                <a:cs typeface="Consolas" panose="020B0609020204030204" pitchFamily="49" charset="0"/>
              </a:rPr>
              <a:t>din</a:t>
            </a:r>
            <a:r>
              <a:rPr lang="en-US" sz="1400" dirty="0" err="1">
                <a:solidFill>
                  <a:srgbClr val="0000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,</a:t>
            </a:r>
            <a:r>
              <a:rPr lang="en-US" sz="1400" dirty="0" err="1">
                <a:latin typeface="Consolas" panose="020B0609020204030204" pitchFamily="49" charset="0"/>
                <a:cs typeface="Consolas" panose="020B0609020204030204" pitchFamily="49" charset="0"/>
              </a:rPr>
              <a:t>dout</a:t>
            </a:r>
            <a:r>
              <a:rPr lang="en-US" sz="1400" dirty="0">
                <a:solidFill>
                  <a:srgbClr val="0000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);</a:t>
            </a:r>
          </a:p>
          <a:p>
            <a:r>
              <a:rPr lang="en-US" sz="1400" dirty="0">
                <a:latin typeface="Consolas" panose="020B0609020204030204" pitchFamily="49" charset="0"/>
                <a:cs typeface="Consolas" panose="020B0609020204030204" pitchFamily="49" charset="0"/>
              </a:rPr>
              <a:t>  </a:t>
            </a:r>
            <a:r>
              <a:rPr lang="en-US" sz="1400" b="1" dirty="0">
                <a:solidFill>
                  <a:srgbClr val="C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parameter</a:t>
            </a:r>
            <a:r>
              <a:rPr lang="en-US" sz="1400" dirty="0">
                <a:solidFill>
                  <a:srgbClr val="C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1400" dirty="0" err="1">
                <a:latin typeface="Consolas" panose="020B0609020204030204" pitchFamily="49" charset="0"/>
                <a:cs typeface="Consolas" panose="020B0609020204030204" pitchFamily="49" charset="0"/>
              </a:rPr>
              <a:t>data_width</a:t>
            </a:r>
            <a:r>
              <a:rPr lang="en-US" sz="1400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1400" dirty="0">
                <a:solidFill>
                  <a:srgbClr val="0000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=</a:t>
            </a:r>
            <a:r>
              <a:rPr lang="en-US" sz="1400" dirty="0">
                <a:latin typeface="Consolas" panose="020B0609020204030204" pitchFamily="49" charset="0"/>
                <a:cs typeface="Consolas" panose="020B0609020204030204" pitchFamily="49" charset="0"/>
              </a:rPr>
              <a:t> 32</a:t>
            </a:r>
            <a:r>
              <a:rPr lang="en-US" sz="1400" dirty="0">
                <a:solidFill>
                  <a:srgbClr val="0000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;</a:t>
            </a:r>
            <a:r>
              <a:rPr lang="en-US" sz="1400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</a:p>
          <a:p>
            <a:r>
              <a:rPr lang="en-US" sz="1400" dirty="0">
                <a:latin typeface="Consolas" panose="020B0609020204030204" pitchFamily="49" charset="0"/>
                <a:cs typeface="Consolas" panose="020B0609020204030204" pitchFamily="49" charset="0"/>
              </a:rPr>
              <a:t>  </a:t>
            </a:r>
            <a:r>
              <a:rPr lang="en-US" sz="1400" b="1" dirty="0">
                <a:solidFill>
                  <a:srgbClr val="C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parameter</a:t>
            </a:r>
            <a:r>
              <a:rPr lang="en-US" sz="1400" dirty="0">
                <a:solidFill>
                  <a:srgbClr val="C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1400" dirty="0" err="1">
                <a:latin typeface="Consolas" panose="020B0609020204030204" pitchFamily="49" charset="0"/>
                <a:cs typeface="Consolas" panose="020B0609020204030204" pitchFamily="49" charset="0"/>
              </a:rPr>
              <a:t>addr_width</a:t>
            </a:r>
            <a:r>
              <a:rPr lang="en-US" sz="1400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1400" dirty="0">
                <a:solidFill>
                  <a:srgbClr val="0000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=</a:t>
            </a:r>
            <a:r>
              <a:rPr lang="en-US" sz="1400" dirty="0">
                <a:latin typeface="Consolas" panose="020B0609020204030204" pitchFamily="49" charset="0"/>
                <a:cs typeface="Consolas" panose="020B0609020204030204" pitchFamily="49" charset="0"/>
              </a:rPr>
              <a:t> 4;</a:t>
            </a:r>
          </a:p>
          <a:p>
            <a:r>
              <a:rPr lang="en-US" sz="1400" dirty="0">
                <a:latin typeface="Consolas" panose="020B0609020204030204" pitchFamily="49" charset="0"/>
                <a:cs typeface="Consolas" panose="020B0609020204030204" pitchFamily="49" charset="0"/>
              </a:rPr>
              <a:t>  </a:t>
            </a:r>
            <a:r>
              <a:rPr lang="en-US" sz="1400" b="1" dirty="0">
                <a:solidFill>
                  <a:srgbClr val="C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parameter</a:t>
            </a:r>
            <a:r>
              <a:rPr lang="en-US" sz="1400" dirty="0">
                <a:solidFill>
                  <a:srgbClr val="C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1400" dirty="0">
                <a:latin typeface="Consolas" panose="020B0609020204030204" pitchFamily="49" charset="0"/>
                <a:cs typeface="Consolas" panose="020B0609020204030204" pitchFamily="49" charset="0"/>
              </a:rPr>
              <a:t>filename </a:t>
            </a:r>
            <a:r>
              <a:rPr lang="en-US" sz="1400" dirty="0">
                <a:solidFill>
                  <a:srgbClr val="0000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=</a:t>
            </a:r>
            <a:r>
              <a:rPr lang="en-US" sz="1400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1400" dirty="0">
                <a:solidFill>
                  <a:srgbClr val="FF00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"</a:t>
            </a:r>
            <a:r>
              <a:rPr lang="en-US" sz="1400" dirty="0" err="1">
                <a:solidFill>
                  <a:srgbClr val="FF00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data.txt</a:t>
            </a:r>
            <a:r>
              <a:rPr lang="en-US" sz="1400" dirty="0">
                <a:solidFill>
                  <a:srgbClr val="FF00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"</a:t>
            </a:r>
            <a:r>
              <a:rPr lang="en-US" sz="1400" dirty="0">
                <a:solidFill>
                  <a:srgbClr val="0000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;</a:t>
            </a:r>
          </a:p>
          <a:p>
            <a:endParaRPr lang="en-US" sz="1400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r>
              <a:rPr lang="en-US" sz="1400" dirty="0">
                <a:latin typeface="Consolas" panose="020B0609020204030204" pitchFamily="49" charset="0"/>
                <a:cs typeface="Consolas" panose="020B0609020204030204" pitchFamily="49" charset="0"/>
              </a:rPr>
              <a:t>  </a:t>
            </a:r>
            <a:r>
              <a:rPr lang="en-US" sz="1400" b="1" dirty="0">
                <a:solidFill>
                  <a:srgbClr val="C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input</a:t>
            </a:r>
            <a:r>
              <a:rPr lang="en-US" sz="1400" dirty="0">
                <a:solidFill>
                  <a:srgbClr val="C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1400" dirty="0" err="1">
                <a:latin typeface="Consolas" panose="020B0609020204030204" pitchFamily="49" charset="0"/>
                <a:cs typeface="Consolas" panose="020B0609020204030204" pitchFamily="49" charset="0"/>
              </a:rPr>
              <a:t>clk</a:t>
            </a:r>
            <a:r>
              <a:rPr lang="en-US" sz="1400" dirty="0">
                <a:solidFill>
                  <a:srgbClr val="0000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;</a:t>
            </a:r>
          </a:p>
          <a:p>
            <a:r>
              <a:rPr lang="en-US" sz="1400" dirty="0">
                <a:latin typeface="Consolas" panose="020B0609020204030204" pitchFamily="49" charset="0"/>
                <a:cs typeface="Consolas" panose="020B0609020204030204" pitchFamily="49" charset="0"/>
              </a:rPr>
              <a:t>  </a:t>
            </a:r>
            <a:r>
              <a:rPr lang="en-US" sz="1400" b="1" dirty="0">
                <a:solidFill>
                  <a:srgbClr val="C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input</a:t>
            </a:r>
            <a:r>
              <a:rPr lang="en-US" sz="1400" dirty="0">
                <a:solidFill>
                  <a:srgbClr val="C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1400" dirty="0">
                <a:solidFill>
                  <a:srgbClr val="0000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[</a:t>
            </a:r>
            <a:r>
              <a:rPr lang="en-US" sz="1400" dirty="0">
                <a:latin typeface="Consolas" panose="020B0609020204030204" pitchFamily="49" charset="0"/>
                <a:cs typeface="Consolas" panose="020B0609020204030204" pitchFamily="49" charset="0"/>
              </a:rPr>
              <a:t>addr_width</a:t>
            </a:r>
            <a:r>
              <a:rPr lang="en-US" sz="1400" dirty="0">
                <a:solidFill>
                  <a:srgbClr val="0000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-</a:t>
            </a:r>
            <a:r>
              <a:rPr lang="en-US" sz="1400" dirty="0">
                <a:solidFill>
                  <a:srgbClr val="7030A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1</a:t>
            </a:r>
            <a:r>
              <a:rPr lang="en-US" sz="1400" dirty="0">
                <a:solidFill>
                  <a:srgbClr val="0000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:</a:t>
            </a:r>
            <a:r>
              <a:rPr lang="en-US" sz="1400" dirty="0">
                <a:solidFill>
                  <a:srgbClr val="7030A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0</a:t>
            </a:r>
            <a:r>
              <a:rPr lang="en-US" sz="1400" dirty="0">
                <a:solidFill>
                  <a:srgbClr val="0000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]</a:t>
            </a:r>
            <a:r>
              <a:rPr lang="en-US" sz="1400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1400" dirty="0" err="1">
                <a:latin typeface="Consolas" panose="020B0609020204030204" pitchFamily="49" charset="0"/>
                <a:cs typeface="Consolas" panose="020B0609020204030204" pitchFamily="49" charset="0"/>
              </a:rPr>
              <a:t>read_address</a:t>
            </a:r>
            <a:r>
              <a:rPr lang="en-US" sz="1400" dirty="0">
                <a:solidFill>
                  <a:srgbClr val="0000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,</a:t>
            </a:r>
            <a:r>
              <a:rPr lang="en-US" sz="1400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1400" dirty="0" err="1">
                <a:latin typeface="Consolas" panose="020B0609020204030204" pitchFamily="49" charset="0"/>
                <a:cs typeface="Consolas" panose="020B0609020204030204" pitchFamily="49" charset="0"/>
              </a:rPr>
              <a:t>write_address</a:t>
            </a:r>
            <a:r>
              <a:rPr lang="en-US" sz="1400" dirty="0">
                <a:solidFill>
                  <a:srgbClr val="0000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;</a:t>
            </a:r>
          </a:p>
          <a:p>
            <a:r>
              <a:rPr lang="en-US" sz="1400" dirty="0">
                <a:latin typeface="Consolas" panose="020B0609020204030204" pitchFamily="49" charset="0"/>
                <a:cs typeface="Consolas" panose="020B0609020204030204" pitchFamily="49" charset="0"/>
              </a:rPr>
              <a:t>  </a:t>
            </a:r>
            <a:r>
              <a:rPr lang="en-US" sz="1400" b="1" dirty="0">
                <a:solidFill>
                  <a:srgbClr val="C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input</a:t>
            </a:r>
            <a:r>
              <a:rPr lang="en-US" sz="1400" dirty="0">
                <a:solidFill>
                  <a:srgbClr val="C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1400" dirty="0">
                <a:latin typeface="Consolas" panose="020B0609020204030204" pitchFamily="49" charset="0"/>
                <a:cs typeface="Consolas" panose="020B0609020204030204" pitchFamily="49" charset="0"/>
              </a:rPr>
              <a:t>write</a:t>
            </a:r>
            <a:r>
              <a:rPr lang="en-US" sz="1400" dirty="0">
                <a:solidFill>
                  <a:srgbClr val="0000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;</a:t>
            </a:r>
          </a:p>
          <a:p>
            <a:r>
              <a:rPr lang="en-US" sz="1400" dirty="0">
                <a:latin typeface="Consolas" panose="020B0609020204030204" pitchFamily="49" charset="0"/>
                <a:cs typeface="Consolas" panose="020B0609020204030204" pitchFamily="49" charset="0"/>
              </a:rPr>
              <a:t>  </a:t>
            </a:r>
            <a:r>
              <a:rPr lang="en-US" sz="1400" b="1" dirty="0">
                <a:solidFill>
                  <a:srgbClr val="C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input</a:t>
            </a:r>
            <a:r>
              <a:rPr lang="en-US" sz="1400" dirty="0">
                <a:solidFill>
                  <a:srgbClr val="C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1400" dirty="0">
                <a:solidFill>
                  <a:srgbClr val="0000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[</a:t>
            </a:r>
            <a:r>
              <a:rPr lang="en-US" sz="1400" dirty="0">
                <a:latin typeface="Consolas" panose="020B0609020204030204" pitchFamily="49" charset="0"/>
                <a:cs typeface="Consolas" panose="020B0609020204030204" pitchFamily="49" charset="0"/>
              </a:rPr>
              <a:t>data_width</a:t>
            </a:r>
            <a:r>
              <a:rPr lang="en-US" sz="1400" dirty="0">
                <a:solidFill>
                  <a:srgbClr val="0000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-</a:t>
            </a:r>
            <a:r>
              <a:rPr lang="en-US" sz="1400" dirty="0">
                <a:solidFill>
                  <a:srgbClr val="7030A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1</a:t>
            </a:r>
            <a:r>
              <a:rPr lang="en-US" sz="1400" dirty="0">
                <a:solidFill>
                  <a:srgbClr val="0000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:</a:t>
            </a:r>
            <a:r>
              <a:rPr lang="en-US" sz="1400" dirty="0">
                <a:solidFill>
                  <a:srgbClr val="7030A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0</a:t>
            </a:r>
            <a:r>
              <a:rPr lang="en-US" sz="1400" dirty="0">
                <a:solidFill>
                  <a:srgbClr val="0000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]</a:t>
            </a:r>
            <a:r>
              <a:rPr lang="en-US" sz="1400" dirty="0">
                <a:latin typeface="Consolas" panose="020B0609020204030204" pitchFamily="49" charset="0"/>
                <a:cs typeface="Consolas" panose="020B0609020204030204" pitchFamily="49" charset="0"/>
              </a:rPr>
              <a:t> din</a:t>
            </a:r>
            <a:r>
              <a:rPr lang="en-US" sz="1400" dirty="0">
                <a:solidFill>
                  <a:srgbClr val="0000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;</a:t>
            </a:r>
          </a:p>
          <a:p>
            <a:r>
              <a:rPr lang="en-US" sz="1400" dirty="0">
                <a:latin typeface="Consolas" panose="020B0609020204030204" pitchFamily="49" charset="0"/>
                <a:cs typeface="Consolas" panose="020B0609020204030204" pitchFamily="49" charset="0"/>
              </a:rPr>
              <a:t>  </a:t>
            </a:r>
            <a:r>
              <a:rPr lang="en-US" sz="1400" b="1" dirty="0">
                <a:solidFill>
                  <a:srgbClr val="C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output</a:t>
            </a:r>
            <a:r>
              <a:rPr lang="en-US" sz="1400" dirty="0">
                <a:solidFill>
                  <a:srgbClr val="C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1400" dirty="0">
                <a:solidFill>
                  <a:srgbClr val="0000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[</a:t>
            </a:r>
            <a:r>
              <a:rPr lang="en-US" sz="1400" dirty="0">
                <a:latin typeface="Consolas" panose="020B0609020204030204" pitchFamily="49" charset="0"/>
                <a:cs typeface="Consolas" panose="020B0609020204030204" pitchFamily="49" charset="0"/>
              </a:rPr>
              <a:t>data_width</a:t>
            </a:r>
            <a:r>
              <a:rPr lang="en-US" sz="1400" dirty="0">
                <a:solidFill>
                  <a:srgbClr val="0000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-</a:t>
            </a:r>
            <a:r>
              <a:rPr lang="en-US" sz="1400" dirty="0">
                <a:solidFill>
                  <a:srgbClr val="7030A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1</a:t>
            </a:r>
            <a:r>
              <a:rPr lang="en-US" sz="1400" dirty="0">
                <a:solidFill>
                  <a:srgbClr val="0000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:</a:t>
            </a:r>
            <a:r>
              <a:rPr lang="en-US" sz="1400" dirty="0">
                <a:solidFill>
                  <a:srgbClr val="7030A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0</a:t>
            </a:r>
            <a:r>
              <a:rPr lang="en-US" sz="1400" dirty="0">
                <a:solidFill>
                  <a:srgbClr val="0000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]</a:t>
            </a:r>
            <a:r>
              <a:rPr lang="en-US" sz="1400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1400" dirty="0" err="1">
                <a:latin typeface="Consolas" panose="020B0609020204030204" pitchFamily="49" charset="0"/>
                <a:cs typeface="Consolas" panose="020B0609020204030204" pitchFamily="49" charset="0"/>
              </a:rPr>
              <a:t>dout</a:t>
            </a:r>
            <a:r>
              <a:rPr lang="en-US" sz="1400" dirty="0">
                <a:solidFill>
                  <a:srgbClr val="0000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;</a:t>
            </a:r>
          </a:p>
          <a:p>
            <a:r>
              <a:rPr lang="en-US" sz="1400" dirty="0">
                <a:latin typeface="Consolas" panose="020B0609020204030204" pitchFamily="49" charset="0"/>
                <a:cs typeface="Consolas" panose="020B0609020204030204" pitchFamily="49" charset="0"/>
              </a:rPr>
              <a:t>  </a:t>
            </a:r>
            <a:r>
              <a:rPr lang="en-US" sz="1400" b="1" dirty="0" err="1">
                <a:solidFill>
                  <a:srgbClr val="C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reg</a:t>
            </a:r>
            <a:r>
              <a:rPr lang="en-US" sz="1400" dirty="0">
                <a:solidFill>
                  <a:srgbClr val="C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1400" dirty="0">
                <a:solidFill>
                  <a:srgbClr val="0000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[</a:t>
            </a:r>
            <a:r>
              <a:rPr lang="en-US" sz="1400" dirty="0">
                <a:latin typeface="Consolas" panose="020B0609020204030204" pitchFamily="49" charset="0"/>
                <a:cs typeface="Consolas" panose="020B0609020204030204" pitchFamily="49" charset="0"/>
              </a:rPr>
              <a:t>data_width</a:t>
            </a:r>
            <a:r>
              <a:rPr lang="en-US" sz="1400" dirty="0">
                <a:solidFill>
                  <a:srgbClr val="0000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-</a:t>
            </a:r>
            <a:r>
              <a:rPr lang="en-US" sz="1400" dirty="0">
                <a:solidFill>
                  <a:srgbClr val="7030A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1</a:t>
            </a:r>
            <a:r>
              <a:rPr lang="en-US" sz="1400" dirty="0">
                <a:solidFill>
                  <a:srgbClr val="0000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:</a:t>
            </a:r>
            <a:r>
              <a:rPr lang="en-US" sz="1400" dirty="0">
                <a:solidFill>
                  <a:srgbClr val="7030A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0</a:t>
            </a:r>
            <a:r>
              <a:rPr lang="en-US" sz="1400" dirty="0">
                <a:solidFill>
                  <a:srgbClr val="0000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]</a:t>
            </a:r>
            <a:r>
              <a:rPr lang="en-US" sz="1400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1400" dirty="0" err="1">
                <a:latin typeface="Consolas" panose="020B0609020204030204" pitchFamily="49" charset="0"/>
                <a:cs typeface="Consolas" panose="020B0609020204030204" pitchFamily="49" charset="0"/>
              </a:rPr>
              <a:t>dout</a:t>
            </a:r>
            <a:r>
              <a:rPr lang="en-US" sz="1400" dirty="0">
                <a:solidFill>
                  <a:srgbClr val="0000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;</a:t>
            </a:r>
          </a:p>
          <a:p>
            <a:endParaRPr lang="en-US" sz="1400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r>
              <a:rPr lang="en-US" sz="1400" dirty="0">
                <a:latin typeface="Consolas" panose="020B0609020204030204" pitchFamily="49" charset="0"/>
                <a:cs typeface="Consolas" panose="020B0609020204030204" pitchFamily="49" charset="0"/>
              </a:rPr>
              <a:t>  </a:t>
            </a:r>
            <a:r>
              <a:rPr lang="en-US" sz="1400" b="1" dirty="0" err="1">
                <a:solidFill>
                  <a:srgbClr val="C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reg</a:t>
            </a:r>
            <a:r>
              <a:rPr lang="en-US" sz="1400" dirty="0">
                <a:solidFill>
                  <a:srgbClr val="C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1400" dirty="0">
                <a:solidFill>
                  <a:srgbClr val="0000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[</a:t>
            </a:r>
            <a:r>
              <a:rPr lang="en-US" sz="1400" dirty="0">
                <a:latin typeface="Consolas" panose="020B0609020204030204" pitchFamily="49" charset="0"/>
                <a:cs typeface="Consolas" panose="020B0609020204030204" pitchFamily="49" charset="0"/>
              </a:rPr>
              <a:t>data_width</a:t>
            </a:r>
            <a:r>
              <a:rPr lang="en-US" sz="1400" dirty="0">
                <a:solidFill>
                  <a:srgbClr val="0000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-</a:t>
            </a:r>
            <a:r>
              <a:rPr lang="en-US" sz="1400" dirty="0">
                <a:solidFill>
                  <a:srgbClr val="7030A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1</a:t>
            </a:r>
            <a:r>
              <a:rPr lang="en-US" sz="1400" dirty="0">
                <a:solidFill>
                  <a:srgbClr val="0000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:</a:t>
            </a:r>
            <a:r>
              <a:rPr lang="en-US" sz="1400" dirty="0">
                <a:solidFill>
                  <a:srgbClr val="7030A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0</a:t>
            </a:r>
            <a:r>
              <a:rPr lang="en-US" sz="1400" dirty="0">
                <a:solidFill>
                  <a:srgbClr val="0000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]</a:t>
            </a:r>
            <a:r>
              <a:rPr lang="en-US" sz="1400" dirty="0">
                <a:latin typeface="Consolas" panose="020B0609020204030204" pitchFamily="49" charset="0"/>
                <a:cs typeface="Consolas" panose="020B0609020204030204" pitchFamily="49" charset="0"/>
              </a:rPr>
              <a:t> mem </a:t>
            </a:r>
            <a:r>
              <a:rPr lang="en-US" sz="1400" dirty="0">
                <a:solidFill>
                  <a:srgbClr val="0000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[</a:t>
            </a:r>
            <a:r>
              <a:rPr lang="en-US" sz="1400" dirty="0">
                <a:solidFill>
                  <a:srgbClr val="7030A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2</a:t>
            </a:r>
            <a:r>
              <a:rPr lang="en-US" sz="1400" dirty="0">
                <a:solidFill>
                  <a:srgbClr val="0000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**</a:t>
            </a:r>
            <a:r>
              <a:rPr lang="en-US" sz="1400" dirty="0">
                <a:latin typeface="Consolas" panose="020B0609020204030204" pitchFamily="49" charset="0"/>
                <a:cs typeface="Consolas" panose="020B0609020204030204" pitchFamily="49" charset="0"/>
              </a:rPr>
              <a:t>addr_width</a:t>
            </a:r>
            <a:r>
              <a:rPr lang="en-US" sz="1400" dirty="0">
                <a:solidFill>
                  <a:srgbClr val="0000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-</a:t>
            </a:r>
            <a:r>
              <a:rPr lang="en-US" sz="1400" dirty="0">
                <a:solidFill>
                  <a:srgbClr val="7030A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1</a:t>
            </a:r>
            <a:r>
              <a:rPr lang="en-US" sz="1400" dirty="0">
                <a:solidFill>
                  <a:srgbClr val="0000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:</a:t>
            </a:r>
            <a:r>
              <a:rPr lang="en-US" sz="1400" dirty="0">
                <a:solidFill>
                  <a:srgbClr val="7030A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0</a:t>
            </a:r>
            <a:r>
              <a:rPr lang="en-US" sz="1400" dirty="0">
                <a:solidFill>
                  <a:srgbClr val="0000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];</a:t>
            </a:r>
          </a:p>
          <a:p>
            <a:endParaRPr lang="en-US" sz="1400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r>
              <a:rPr lang="en-US" sz="1400" dirty="0">
                <a:latin typeface="Consolas" panose="020B0609020204030204" pitchFamily="49" charset="0"/>
                <a:cs typeface="Consolas" panose="020B0609020204030204" pitchFamily="49" charset="0"/>
              </a:rPr>
              <a:t>  </a:t>
            </a:r>
            <a:r>
              <a:rPr lang="en-US" sz="1400" b="1" dirty="0">
                <a:solidFill>
                  <a:srgbClr val="C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initial</a:t>
            </a:r>
            <a:r>
              <a:rPr lang="en-US" sz="1400" dirty="0">
                <a:solidFill>
                  <a:srgbClr val="C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1400" dirty="0">
                <a:solidFill>
                  <a:srgbClr val="00CC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$</a:t>
            </a:r>
            <a:r>
              <a:rPr lang="en-US" sz="1400" dirty="0" err="1">
                <a:solidFill>
                  <a:srgbClr val="00CC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readmemb</a:t>
            </a:r>
            <a:r>
              <a:rPr lang="en-US" sz="1400" dirty="0">
                <a:solidFill>
                  <a:srgbClr val="0000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(</a:t>
            </a:r>
            <a:r>
              <a:rPr lang="en-US" sz="1400" dirty="0">
                <a:latin typeface="Consolas" panose="020B0609020204030204" pitchFamily="49" charset="0"/>
                <a:cs typeface="Consolas" panose="020B0609020204030204" pitchFamily="49" charset="0"/>
              </a:rPr>
              <a:t>filename</a:t>
            </a:r>
            <a:r>
              <a:rPr lang="en-US" sz="1400" dirty="0">
                <a:solidFill>
                  <a:srgbClr val="0000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,</a:t>
            </a:r>
            <a:r>
              <a:rPr lang="en-US" sz="1400" dirty="0">
                <a:latin typeface="Consolas" panose="020B0609020204030204" pitchFamily="49" charset="0"/>
                <a:cs typeface="Consolas" panose="020B0609020204030204" pitchFamily="49" charset="0"/>
              </a:rPr>
              <a:t> mem</a:t>
            </a:r>
            <a:r>
              <a:rPr lang="en-US" sz="1400" dirty="0">
                <a:solidFill>
                  <a:srgbClr val="0000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);</a:t>
            </a:r>
          </a:p>
          <a:p>
            <a:endParaRPr lang="en-US" sz="1400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r>
              <a:rPr lang="en-US" sz="1400" dirty="0">
                <a:latin typeface="Consolas" panose="020B0609020204030204" pitchFamily="49" charset="0"/>
                <a:cs typeface="Consolas" panose="020B0609020204030204" pitchFamily="49" charset="0"/>
              </a:rPr>
              <a:t>  </a:t>
            </a:r>
            <a:r>
              <a:rPr lang="en-US" sz="1400" b="1" dirty="0">
                <a:solidFill>
                  <a:srgbClr val="C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always</a:t>
            </a:r>
            <a:r>
              <a:rPr lang="en-US" sz="1400" dirty="0">
                <a:solidFill>
                  <a:srgbClr val="C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1400" dirty="0">
                <a:solidFill>
                  <a:srgbClr val="0000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@ (</a:t>
            </a:r>
            <a:r>
              <a:rPr lang="en-US" sz="1400" b="1" dirty="0" err="1">
                <a:solidFill>
                  <a:srgbClr val="C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posedge</a:t>
            </a:r>
            <a:r>
              <a:rPr lang="en-US" sz="1400" dirty="0">
                <a:solidFill>
                  <a:srgbClr val="C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1400" dirty="0" err="1">
                <a:latin typeface="Consolas" panose="020B0609020204030204" pitchFamily="49" charset="0"/>
                <a:cs typeface="Consolas" panose="020B0609020204030204" pitchFamily="49" charset="0"/>
              </a:rPr>
              <a:t>clk</a:t>
            </a:r>
            <a:r>
              <a:rPr lang="en-US" sz="1400" dirty="0">
                <a:solidFill>
                  <a:srgbClr val="0000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)</a:t>
            </a:r>
            <a:r>
              <a:rPr lang="en-US" sz="1400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1400" b="1" dirty="0">
                <a:solidFill>
                  <a:srgbClr val="C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begin</a:t>
            </a:r>
          </a:p>
          <a:p>
            <a:r>
              <a:rPr lang="en-US" sz="1400" dirty="0">
                <a:latin typeface="Consolas" panose="020B0609020204030204" pitchFamily="49" charset="0"/>
                <a:cs typeface="Consolas" panose="020B0609020204030204" pitchFamily="49" charset="0"/>
              </a:rPr>
              <a:t>    </a:t>
            </a:r>
            <a:r>
              <a:rPr lang="en-US" sz="1400" b="1" dirty="0">
                <a:solidFill>
                  <a:srgbClr val="C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if</a:t>
            </a:r>
            <a:r>
              <a:rPr lang="en-US" sz="1400" dirty="0">
                <a:solidFill>
                  <a:srgbClr val="C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1400" dirty="0">
                <a:solidFill>
                  <a:srgbClr val="0000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(</a:t>
            </a:r>
            <a:r>
              <a:rPr lang="en-US" sz="1400" dirty="0">
                <a:latin typeface="Consolas" panose="020B0609020204030204" pitchFamily="49" charset="0"/>
                <a:cs typeface="Consolas" panose="020B0609020204030204" pitchFamily="49" charset="0"/>
              </a:rPr>
              <a:t>write</a:t>
            </a:r>
            <a:r>
              <a:rPr lang="en-US" sz="1400" dirty="0">
                <a:solidFill>
                  <a:srgbClr val="0000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)</a:t>
            </a:r>
          </a:p>
          <a:p>
            <a:r>
              <a:rPr lang="en-US" sz="1400" dirty="0">
                <a:latin typeface="Consolas" panose="020B0609020204030204" pitchFamily="49" charset="0"/>
                <a:cs typeface="Consolas" panose="020B0609020204030204" pitchFamily="49" charset="0"/>
              </a:rPr>
              <a:t>      mem</a:t>
            </a:r>
            <a:r>
              <a:rPr lang="en-US" sz="1400" dirty="0">
                <a:solidFill>
                  <a:srgbClr val="0000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[</a:t>
            </a:r>
            <a:r>
              <a:rPr lang="en-US" sz="1400" dirty="0" err="1">
                <a:latin typeface="Consolas" panose="020B0609020204030204" pitchFamily="49" charset="0"/>
                <a:cs typeface="Consolas" panose="020B0609020204030204" pitchFamily="49" charset="0"/>
              </a:rPr>
              <a:t>write_address</a:t>
            </a:r>
            <a:r>
              <a:rPr lang="en-US" sz="1400" dirty="0">
                <a:solidFill>
                  <a:srgbClr val="0000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]</a:t>
            </a:r>
            <a:r>
              <a:rPr lang="en-US" sz="1400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1400" dirty="0">
                <a:solidFill>
                  <a:srgbClr val="0000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&lt;=</a:t>
            </a:r>
            <a:r>
              <a:rPr lang="en-US" sz="1400" dirty="0">
                <a:latin typeface="Consolas" panose="020B0609020204030204" pitchFamily="49" charset="0"/>
                <a:cs typeface="Consolas" panose="020B0609020204030204" pitchFamily="49" charset="0"/>
              </a:rPr>
              <a:t> din</a:t>
            </a:r>
            <a:r>
              <a:rPr lang="en-US" sz="1400" dirty="0">
                <a:solidFill>
                  <a:srgbClr val="0000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;</a:t>
            </a:r>
          </a:p>
          <a:p>
            <a:r>
              <a:rPr lang="en-US" sz="1400" dirty="0">
                <a:latin typeface="Consolas" panose="020B0609020204030204" pitchFamily="49" charset="0"/>
                <a:cs typeface="Consolas" panose="020B0609020204030204" pitchFamily="49" charset="0"/>
              </a:rPr>
              <a:t>    </a:t>
            </a:r>
            <a:r>
              <a:rPr lang="en-US" sz="1400" dirty="0" err="1">
                <a:latin typeface="Consolas" panose="020B0609020204030204" pitchFamily="49" charset="0"/>
                <a:cs typeface="Consolas" panose="020B0609020204030204" pitchFamily="49" charset="0"/>
              </a:rPr>
              <a:t>dout</a:t>
            </a:r>
            <a:r>
              <a:rPr lang="en-US" sz="1400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1400" dirty="0">
                <a:solidFill>
                  <a:srgbClr val="0000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&lt;=</a:t>
            </a:r>
            <a:r>
              <a:rPr lang="en-US" sz="1400" dirty="0">
                <a:latin typeface="Consolas" panose="020B0609020204030204" pitchFamily="49" charset="0"/>
                <a:cs typeface="Consolas" panose="020B0609020204030204" pitchFamily="49" charset="0"/>
              </a:rPr>
              <a:t> mem</a:t>
            </a:r>
            <a:r>
              <a:rPr lang="en-US" sz="1400" dirty="0">
                <a:solidFill>
                  <a:srgbClr val="0000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[</a:t>
            </a:r>
            <a:r>
              <a:rPr lang="en-US" sz="1400" dirty="0" err="1">
                <a:latin typeface="Consolas" panose="020B0609020204030204" pitchFamily="49" charset="0"/>
                <a:cs typeface="Consolas" panose="020B0609020204030204" pitchFamily="49" charset="0"/>
              </a:rPr>
              <a:t>read_address</a:t>
            </a:r>
            <a:r>
              <a:rPr lang="en-US" sz="1400" dirty="0">
                <a:solidFill>
                  <a:srgbClr val="0000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];</a:t>
            </a:r>
            <a:r>
              <a:rPr lang="en-US" sz="1400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1400" i="1" dirty="0">
                <a:solidFill>
                  <a:srgbClr val="008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// </a:t>
            </a:r>
            <a:r>
              <a:rPr lang="en-US" sz="1400" i="1" dirty="0" err="1">
                <a:solidFill>
                  <a:srgbClr val="008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dout</a:t>
            </a:r>
            <a:r>
              <a:rPr lang="en-US" sz="1400" i="1" dirty="0">
                <a:solidFill>
                  <a:srgbClr val="008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doesn't get din in this clock cycle </a:t>
            </a:r>
          </a:p>
          <a:p>
            <a:r>
              <a:rPr lang="en-US" sz="1400" dirty="0">
                <a:latin typeface="Consolas" panose="020B0609020204030204" pitchFamily="49" charset="0"/>
                <a:cs typeface="Consolas" panose="020B0609020204030204" pitchFamily="49" charset="0"/>
              </a:rPr>
              <a:t>                               </a:t>
            </a:r>
            <a:r>
              <a:rPr lang="en-US" sz="1400" i="1" dirty="0">
                <a:solidFill>
                  <a:srgbClr val="008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// (this is due to Verilog non-blocking assignment "&lt;=")</a:t>
            </a:r>
          </a:p>
          <a:p>
            <a:r>
              <a:rPr lang="en-US" sz="1400" dirty="0">
                <a:latin typeface="Consolas" panose="020B0609020204030204" pitchFamily="49" charset="0"/>
                <a:cs typeface="Consolas" panose="020B0609020204030204" pitchFamily="49" charset="0"/>
              </a:rPr>
              <a:t>  </a:t>
            </a:r>
            <a:r>
              <a:rPr lang="en-US" sz="1400" b="1" dirty="0">
                <a:solidFill>
                  <a:srgbClr val="C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end </a:t>
            </a:r>
          </a:p>
          <a:p>
            <a:r>
              <a:rPr lang="en-US" sz="1400" b="1" dirty="0" err="1">
                <a:solidFill>
                  <a:srgbClr val="C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endmodule</a:t>
            </a:r>
            <a:endParaRPr lang="en-US" sz="1400" b="1" dirty="0">
              <a:solidFill>
                <a:srgbClr val="C00000"/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cxnSp>
        <p:nvCxnSpPr>
          <p:cNvPr id="6" name="Straight Arrow Connector 5"/>
          <p:cNvCxnSpPr>
            <a:stCxn id="7" idx="1"/>
          </p:cNvCxnSpPr>
          <p:nvPr/>
        </p:nvCxnSpPr>
        <p:spPr>
          <a:xfrm flipH="1">
            <a:off x="3710296" y="4648200"/>
            <a:ext cx="2309504" cy="30480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6019800" y="4325034"/>
            <a:ext cx="220137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>
                <a:solidFill>
                  <a:srgbClr val="0000FF"/>
                </a:solidFill>
              </a:rPr>
              <a:t>Initializes memory to </a:t>
            </a:r>
          </a:p>
          <a:p>
            <a:r>
              <a:rPr lang="en-US">
                <a:solidFill>
                  <a:srgbClr val="0000FF"/>
                </a:solidFill>
              </a:rPr>
              <a:t>contents of file </a:t>
            </a:r>
          </a:p>
        </p:txBody>
      </p:sp>
      <p:cxnSp>
        <p:nvCxnSpPr>
          <p:cNvPr id="9" name="Straight Arrow Connector 8"/>
          <p:cNvCxnSpPr/>
          <p:nvPr/>
        </p:nvCxnSpPr>
        <p:spPr>
          <a:xfrm flipH="1">
            <a:off x="3206552" y="5158659"/>
            <a:ext cx="2760552" cy="480142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6019029" y="4973993"/>
            <a:ext cx="29370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>
                <a:solidFill>
                  <a:srgbClr val="0000FF"/>
                </a:solidFill>
              </a:rPr>
              <a:t>Writes on rising edge of clock</a:t>
            </a:r>
          </a:p>
        </p:txBody>
      </p:sp>
      <p:cxnSp>
        <p:nvCxnSpPr>
          <p:cNvPr id="13" name="Straight Arrow Connector 12"/>
          <p:cNvCxnSpPr/>
          <p:nvPr/>
        </p:nvCxnSpPr>
        <p:spPr>
          <a:xfrm flipH="1">
            <a:off x="3432076" y="5527991"/>
            <a:ext cx="2535028" cy="339854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6013222" y="5343325"/>
            <a:ext cx="27760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>
                <a:solidFill>
                  <a:srgbClr val="0000FF"/>
                </a:solidFill>
              </a:rPr>
              <a:t>Read data “delayed” 1 cycle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79527" y="884569"/>
            <a:ext cx="7440473" cy="120032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127000">
            <a:solidFill>
              <a:srgbClr val="0000FF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0000FF"/>
                </a:solidFill>
              </a:rPr>
              <a:t>Use ONLY for </a:t>
            </a:r>
            <a:r>
              <a:rPr lang="en-US" sz="2400" b="1" dirty="0" err="1">
                <a:solidFill>
                  <a:srgbClr val="0000FF"/>
                </a:solidFill>
              </a:rPr>
              <a:t>Instruction+Data</a:t>
            </a:r>
            <a:r>
              <a:rPr lang="en-US" sz="2400" b="1" dirty="0">
                <a:solidFill>
                  <a:srgbClr val="0000FF"/>
                </a:solidFill>
              </a:rPr>
              <a:t> Memory added in Lab 7.</a:t>
            </a:r>
          </a:p>
          <a:p>
            <a:r>
              <a:rPr lang="en-US" sz="2400" b="1" dirty="0">
                <a:solidFill>
                  <a:srgbClr val="0000FF"/>
                </a:solidFill>
              </a:rPr>
              <a:t>DO NOT USE FOR REGISTER FILE in Lab 5 or you WILL lose marks! </a:t>
            </a:r>
          </a:p>
        </p:txBody>
      </p:sp>
    </p:spTree>
    <p:extLst>
      <p:ext uri="{BB962C8B-B14F-4D97-AF65-F5344CB8AC3E}">
        <p14:creationId xmlns:p14="http://schemas.microsoft.com/office/powerpoint/2010/main" val="22129280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0" grpId="0"/>
      <p:bldP spid="15" grpId="0"/>
      <p:bldP spid="14" grpId="0" animBg="1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Summary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Verilog </a:t>
            </a:r>
            <a:r>
              <a:rPr lang="en-US" dirty="0" err="1"/>
              <a:t>casex</a:t>
            </a:r>
            <a:r>
              <a:rPr lang="en-US" dirty="0"/>
              <a:t> syntax</a:t>
            </a:r>
          </a:p>
          <a:p>
            <a:r>
              <a:rPr lang="en-US" dirty="0"/>
              <a:t>Some state machines operate on data and it makes sense to use a symbolic state table for these.</a:t>
            </a:r>
          </a:p>
          <a:p>
            <a:r>
              <a:rPr lang="en-US" dirty="0"/>
              <a:t>Common </a:t>
            </a:r>
            <a:r>
              <a:rPr lang="en-US" dirty="0" err="1"/>
              <a:t>datapath</a:t>
            </a:r>
            <a:r>
              <a:rPr lang="en-US" dirty="0"/>
              <a:t> elements and examples</a:t>
            </a:r>
          </a:p>
          <a:p>
            <a:r>
              <a:rPr lang="en-US" dirty="0"/>
              <a:t>Read/</a:t>
            </a:r>
            <a:r>
              <a:rPr lang="en-US"/>
              <a:t>Write memory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875356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85800" y="1921790"/>
            <a:ext cx="6221575" cy="354186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0"/>
              </a:lnSpc>
              <a:spcBef>
                <a:spcPct val="80000"/>
              </a:spcBef>
            </a:pPr>
            <a:endParaRPr lang="en-US" sz="1600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>
              <a:spcBef>
                <a:spcPct val="0"/>
              </a:spcBef>
            </a:pPr>
            <a:r>
              <a:rPr lang="en-US" sz="1600" b="1" dirty="0">
                <a:solidFill>
                  <a:srgbClr val="C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module</a:t>
            </a:r>
            <a:r>
              <a:rPr lang="en-US" sz="1600" dirty="0">
                <a:solidFill>
                  <a:srgbClr val="C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1600" dirty="0">
                <a:latin typeface="Consolas" panose="020B0609020204030204" pitchFamily="49" charset="0"/>
                <a:cs typeface="Consolas" panose="020B0609020204030204" pitchFamily="49" charset="0"/>
              </a:rPr>
              <a:t>prime1</a:t>
            </a:r>
            <a:r>
              <a:rPr lang="en-US" sz="1600" dirty="0">
                <a:solidFill>
                  <a:srgbClr val="0000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(</a:t>
            </a:r>
            <a:r>
              <a:rPr lang="en-US" sz="1600" dirty="0">
                <a:latin typeface="Consolas" panose="020B0609020204030204" pitchFamily="49" charset="0"/>
                <a:cs typeface="Consolas" panose="020B0609020204030204" pitchFamily="49" charset="0"/>
              </a:rPr>
              <a:t>in</a:t>
            </a:r>
            <a:r>
              <a:rPr lang="en-US" sz="1600" dirty="0">
                <a:solidFill>
                  <a:srgbClr val="0000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,</a:t>
            </a:r>
            <a:r>
              <a:rPr lang="en-US" sz="1600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1600" dirty="0" err="1">
                <a:latin typeface="Consolas" panose="020B0609020204030204" pitchFamily="49" charset="0"/>
                <a:cs typeface="Consolas" panose="020B0609020204030204" pitchFamily="49" charset="0"/>
              </a:rPr>
              <a:t>isprime</a:t>
            </a:r>
            <a:r>
              <a:rPr lang="en-US" sz="1600" dirty="0">
                <a:solidFill>
                  <a:srgbClr val="0000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)</a:t>
            </a:r>
            <a:r>
              <a:rPr lang="en-US" sz="1600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1600" dirty="0">
                <a:solidFill>
                  <a:srgbClr val="0000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;</a:t>
            </a:r>
          </a:p>
          <a:p>
            <a:pPr>
              <a:spcBef>
                <a:spcPct val="0"/>
              </a:spcBef>
            </a:pPr>
            <a:r>
              <a:rPr lang="en-US" sz="1600" dirty="0">
                <a:latin typeface="Consolas" panose="020B0609020204030204" pitchFamily="49" charset="0"/>
                <a:cs typeface="Consolas" panose="020B0609020204030204" pitchFamily="49" charset="0"/>
              </a:rPr>
              <a:t>  </a:t>
            </a:r>
            <a:r>
              <a:rPr lang="en-US" sz="1600" b="1" dirty="0">
                <a:solidFill>
                  <a:srgbClr val="C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input</a:t>
            </a:r>
            <a:r>
              <a:rPr lang="en-US" sz="1600" dirty="0">
                <a:solidFill>
                  <a:srgbClr val="C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1600" dirty="0">
                <a:solidFill>
                  <a:srgbClr val="0000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[</a:t>
            </a:r>
            <a:r>
              <a:rPr lang="en-US" sz="1600" dirty="0">
                <a:solidFill>
                  <a:srgbClr val="7030A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3</a:t>
            </a:r>
            <a:r>
              <a:rPr lang="en-US" sz="1600" dirty="0">
                <a:solidFill>
                  <a:srgbClr val="0000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:</a:t>
            </a:r>
            <a:r>
              <a:rPr lang="en-US" sz="1600" dirty="0">
                <a:solidFill>
                  <a:srgbClr val="7030A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0</a:t>
            </a:r>
            <a:r>
              <a:rPr lang="en-US" sz="1600" dirty="0">
                <a:solidFill>
                  <a:srgbClr val="0000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]</a:t>
            </a:r>
            <a:r>
              <a:rPr lang="en-US" sz="1600" dirty="0">
                <a:latin typeface="Consolas" panose="020B0609020204030204" pitchFamily="49" charset="0"/>
                <a:cs typeface="Consolas" panose="020B0609020204030204" pitchFamily="49" charset="0"/>
              </a:rPr>
              <a:t> in </a:t>
            </a:r>
            <a:r>
              <a:rPr lang="en-US" sz="1600" dirty="0">
                <a:solidFill>
                  <a:srgbClr val="0000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;</a:t>
            </a:r>
            <a:r>
              <a:rPr lang="en-US" sz="1600" dirty="0">
                <a:latin typeface="Consolas" panose="020B0609020204030204" pitchFamily="49" charset="0"/>
                <a:cs typeface="Consolas" panose="020B0609020204030204" pitchFamily="49" charset="0"/>
              </a:rPr>
              <a:t>			</a:t>
            </a:r>
            <a:r>
              <a:rPr lang="en-US" sz="1600" i="1" dirty="0">
                <a:solidFill>
                  <a:srgbClr val="008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// 4-bit input</a:t>
            </a:r>
          </a:p>
          <a:p>
            <a:pPr>
              <a:spcBef>
                <a:spcPct val="0"/>
              </a:spcBef>
            </a:pPr>
            <a:r>
              <a:rPr lang="en-US" sz="1600" dirty="0">
                <a:latin typeface="Consolas" panose="020B0609020204030204" pitchFamily="49" charset="0"/>
                <a:cs typeface="Consolas" panose="020B0609020204030204" pitchFamily="49" charset="0"/>
              </a:rPr>
              <a:t>  </a:t>
            </a:r>
            <a:r>
              <a:rPr lang="en-US" sz="1600" b="1" dirty="0">
                <a:solidFill>
                  <a:srgbClr val="C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output</a:t>
            </a:r>
            <a:r>
              <a:rPr lang="en-US" sz="1600" dirty="0">
                <a:latin typeface="Consolas" panose="020B0609020204030204" pitchFamily="49" charset="0"/>
                <a:cs typeface="Consolas" panose="020B0609020204030204" pitchFamily="49" charset="0"/>
              </a:rPr>
              <a:t>      </a:t>
            </a:r>
            <a:r>
              <a:rPr lang="en-US" sz="1600" dirty="0" err="1">
                <a:latin typeface="Consolas" panose="020B0609020204030204" pitchFamily="49" charset="0"/>
                <a:cs typeface="Consolas" panose="020B0609020204030204" pitchFamily="49" charset="0"/>
              </a:rPr>
              <a:t>isprime</a:t>
            </a:r>
            <a:r>
              <a:rPr lang="en-US" sz="1600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1600" dirty="0">
                <a:solidFill>
                  <a:srgbClr val="0000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;</a:t>
            </a:r>
            <a:r>
              <a:rPr lang="en-US" sz="1600" dirty="0">
                <a:latin typeface="Consolas" panose="020B0609020204030204" pitchFamily="49" charset="0"/>
                <a:cs typeface="Consolas" panose="020B0609020204030204" pitchFamily="49" charset="0"/>
              </a:rPr>
              <a:t>		</a:t>
            </a:r>
            <a:r>
              <a:rPr lang="en-US" sz="1600" i="1" dirty="0">
                <a:solidFill>
                  <a:srgbClr val="008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// true if input is prime</a:t>
            </a:r>
          </a:p>
          <a:p>
            <a:pPr>
              <a:spcBef>
                <a:spcPct val="0"/>
              </a:spcBef>
            </a:pPr>
            <a:r>
              <a:rPr lang="en-US" sz="1600" dirty="0">
                <a:latin typeface="Consolas" panose="020B0609020204030204" pitchFamily="49" charset="0"/>
                <a:cs typeface="Consolas" panose="020B0609020204030204" pitchFamily="49" charset="0"/>
              </a:rPr>
              <a:t>  </a:t>
            </a:r>
            <a:r>
              <a:rPr lang="en-US" sz="1600" b="1" dirty="0" err="1">
                <a:solidFill>
                  <a:srgbClr val="C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reg</a:t>
            </a:r>
            <a:r>
              <a:rPr lang="en-US" sz="1600" dirty="0">
                <a:latin typeface="Consolas" panose="020B0609020204030204" pitchFamily="49" charset="0"/>
                <a:cs typeface="Consolas" panose="020B0609020204030204" pitchFamily="49" charset="0"/>
              </a:rPr>
              <a:t>         </a:t>
            </a:r>
            <a:r>
              <a:rPr lang="en-US" sz="1600" dirty="0" err="1">
                <a:latin typeface="Consolas" panose="020B0609020204030204" pitchFamily="49" charset="0"/>
                <a:cs typeface="Consolas" panose="020B0609020204030204" pitchFamily="49" charset="0"/>
              </a:rPr>
              <a:t>isprime</a:t>
            </a:r>
            <a:r>
              <a:rPr lang="en-US" sz="1600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1600" dirty="0">
                <a:solidFill>
                  <a:srgbClr val="0000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;</a:t>
            </a:r>
          </a:p>
          <a:p>
            <a:pPr>
              <a:spcBef>
                <a:spcPct val="0"/>
              </a:spcBef>
            </a:pPr>
            <a:endParaRPr lang="en-US" sz="1600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>
              <a:spcBef>
                <a:spcPct val="0"/>
              </a:spcBef>
            </a:pPr>
            <a:r>
              <a:rPr lang="en-US" sz="1600" dirty="0">
                <a:latin typeface="Consolas" panose="020B0609020204030204" pitchFamily="49" charset="0"/>
                <a:cs typeface="Consolas" panose="020B0609020204030204" pitchFamily="49" charset="0"/>
              </a:rPr>
              <a:t>  </a:t>
            </a:r>
            <a:r>
              <a:rPr lang="en-US" sz="1600" b="1" dirty="0">
                <a:solidFill>
                  <a:srgbClr val="C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always</a:t>
            </a:r>
            <a:r>
              <a:rPr lang="en-US" sz="1600" dirty="0">
                <a:solidFill>
                  <a:srgbClr val="C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1600" dirty="0">
                <a:solidFill>
                  <a:srgbClr val="0000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@(*)</a:t>
            </a:r>
            <a:endParaRPr lang="en-US" sz="1600" b="1" dirty="0">
              <a:solidFill>
                <a:srgbClr val="C00000"/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>
              <a:spcBef>
                <a:spcPct val="0"/>
              </a:spcBef>
            </a:pPr>
            <a:r>
              <a:rPr lang="en-US" sz="1600" dirty="0">
                <a:latin typeface="Consolas" panose="020B0609020204030204" pitchFamily="49" charset="0"/>
                <a:cs typeface="Consolas" panose="020B0609020204030204" pitchFamily="49" charset="0"/>
              </a:rPr>
              <a:t>    </a:t>
            </a:r>
            <a:r>
              <a:rPr lang="en-US" sz="1600" b="1" dirty="0" err="1">
                <a:solidFill>
                  <a:srgbClr val="C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casex</a:t>
            </a:r>
            <a:r>
              <a:rPr lang="en-US" sz="1600" dirty="0">
                <a:solidFill>
                  <a:srgbClr val="0000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(</a:t>
            </a:r>
            <a:r>
              <a:rPr lang="en-US" sz="1600" dirty="0">
                <a:latin typeface="Consolas" panose="020B0609020204030204" pitchFamily="49" charset="0"/>
                <a:cs typeface="Consolas" panose="020B0609020204030204" pitchFamily="49" charset="0"/>
              </a:rPr>
              <a:t>in</a:t>
            </a:r>
            <a:r>
              <a:rPr lang="en-US" sz="1600" dirty="0">
                <a:solidFill>
                  <a:srgbClr val="0000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)</a:t>
            </a:r>
          </a:p>
          <a:p>
            <a:pPr>
              <a:spcBef>
                <a:spcPct val="0"/>
              </a:spcBef>
            </a:pPr>
            <a:r>
              <a:rPr lang="en-US" sz="1600" dirty="0">
                <a:latin typeface="Consolas" panose="020B0609020204030204" pitchFamily="49" charset="0"/>
                <a:cs typeface="Consolas" panose="020B0609020204030204" pitchFamily="49" charset="0"/>
              </a:rPr>
              <a:t>      </a:t>
            </a:r>
            <a:r>
              <a:rPr lang="en-US" sz="1600" dirty="0">
                <a:solidFill>
                  <a:srgbClr val="7030A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4'b0xx1</a:t>
            </a:r>
            <a:r>
              <a:rPr lang="en-US" sz="1600" dirty="0">
                <a:solidFill>
                  <a:srgbClr val="0000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:</a:t>
            </a:r>
            <a:r>
              <a:rPr lang="en-US" sz="1600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1600" dirty="0" err="1">
                <a:latin typeface="Consolas" panose="020B0609020204030204" pitchFamily="49" charset="0"/>
                <a:cs typeface="Consolas" panose="020B0609020204030204" pitchFamily="49" charset="0"/>
              </a:rPr>
              <a:t>isprime</a:t>
            </a:r>
            <a:r>
              <a:rPr lang="en-US" sz="1600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1600" dirty="0">
                <a:solidFill>
                  <a:srgbClr val="0000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=</a:t>
            </a:r>
            <a:r>
              <a:rPr lang="en-US" sz="1600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1600" dirty="0">
                <a:solidFill>
                  <a:srgbClr val="7030A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1</a:t>
            </a:r>
            <a:r>
              <a:rPr lang="en-US" sz="1600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1600" dirty="0">
                <a:solidFill>
                  <a:srgbClr val="0000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;</a:t>
            </a:r>
          </a:p>
          <a:p>
            <a:pPr>
              <a:spcBef>
                <a:spcPct val="0"/>
              </a:spcBef>
            </a:pPr>
            <a:r>
              <a:rPr lang="en-US" sz="1600" dirty="0">
                <a:latin typeface="Consolas" panose="020B0609020204030204" pitchFamily="49" charset="0"/>
                <a:cs typeface="Consolas" panose="020B0609020204030204" pitchFamily="49" charset="0"/>
              </a:rPr>
              <a:t>      </a:t>
            </a:r>
            <a:r>
              <a:rPr lang="en-US" sz="1600" dirty="0">
                <a:solidFill>
                  <a:srgbClr val="7030A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4'b001x</a:t>
            </a:r>
            <a:r>
              <a:rPr lang="en-US" sz="1600" dirty="0">
                <a:solidFill>
                  <a:srgbClr val="0000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:</a:t>
            </a:r>
            <a:r>
              <a:rPr lang="en-US" sz="1600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1600" dirty="0" err="1">
                <a:latin typeface="Consolas" panose="020B0609020204030204" pitchFamily="49" charset="0"/>
                <a:cs typeface="Consolas" panose="020B0609020204030204" pitchFamily="49" charset="0"/>
              </a:rPr>
              <a:t>isprime</a:t>
            </a:r>
            <a:r>
              <a:rPr lang="en-US" sz="1600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1600" dirty="0">
                <a:solidFill>
                  <a:srgbClr val="0000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=</a:t>
            </a:r>
            <a:r>
              <a:rPr lang="en-US" sz="1600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1600" dirty="0">
                <a:solidFill>
                  <a:srgbClr val="7030A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1</a:t>
            </a:r>
            <a:r>
              <a:rPr lang="en-US" sz="1600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1600" dirty="0">
                <a:solidFill>
                  <a:srgbClr val="0000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;</a:t>
            </a:r>
          </a:p>
          <a:p>
            <a:pPr>
              <a:spcBef>
                <a:spcPct val="0"/>
              </a:spcBef>
            </a:pPr>
            <a:r>
              <a:rPr lang="en-US" sz="1600" dirty="0">
                <a:solidFill>
                  <a:srgbClr val="7030A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    4'bx101</a:t>
            </a:r>
            <a:r>
              <a:rPr lang="en-US" sz="1600" dirty="0">
                <a:solidFill>
                  <a:srgbClr val="0000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:</a:t>
            </a:r>
            <a:r>
              <a:rPr lang="en-US" sz="1600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1600" dirty="0" err="1">
                <a:latin typeface="Consolas" panose="020B0609020204030204" pitchFamily="49" charset="0"/>
                <a:cs typeface="Consolas" panose="020B0609020204030204" pitchFamily="49" charset="0"/>
              </a:rPr>
              <a:t>isprime</a:t>
            </a:r>
            <a:r>
              <a:rPr lang="en-US" sz="1600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1600" dirty="0">
                <a:solidFill>
                  <a:srgbClr val="0000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=</a:t>
            </a:r>
            <a:r>
              <a:rPr lang="en-US" sz="1600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1600" dirty="0">
                <a:solidFill>
                  <a:srgbClr val="7030A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1</a:t>
            </a:r>
            <a:r>
              <a:rPr lang="en-US" sz="1600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1600" dirty="0">
                <a:solidFill>
                  <a:srgbClr val="0000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;</a:t>
            </a:r>
          </a:p>
          <a:p>
            <a:pPr>
              <a:spcBef>
                <a:spcPct val="0"/>
              </a:spcBef>
            </a:pPr>
            <a:r>
              <a:rPr lang="en-US" sz="1600" dirty="0">
                <a:latin typeface="Consolas" panose="020B0609020204030204" pitchFamily="49" charset="0"/>
                <a:cs typeface="Consolas" panose="020B0609020204030204" pitchFamily="49" charset="0"/>
              </a:rPr>
              <a:t>      </a:t>
            </a:r>
            <a:r>
              <a:rPr lang="en-US" sz="1600" dirty="0">
                <a:solidFill>
                  <a:srgbClr val="7030A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4'bx011</a:t>
            </a:r>
            <a:r>
              <a:rPr lang="en-US" sz="1600" dirty="0">
                <a:solidFill>
                  <a:srgbClr val="0000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:</a:t>
            </a:r>
            <a:r>
              <a:rPr lang="en-US" sz="1600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1600" dirty="0" err="1">
                <a:latin typeface="Consolas" panose="020B0609020204030204" pitchFamily="49" charset="0"/>
                <a:cs typeface="Consolas" panose="020B0609020204030204" pitchFamily="49" charset="0"/>
              </a:rPr>
              <a:t>isprime</a:t>
            </a:r>
            <a:r>
              <a:rPr lang="en-US" sz="1600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1600" dirty="0">
                <a:solidFill>
                  <a:srgbClr val="0000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=</a:t>
            </a:r>
            <a:r>
              <a:rPr lang="en-US" sz="1600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1600" dirty="0">
                <a:solidFill>
                  <a:srgbClr val="7030A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1</a:t>
            </a:r>
            <a:r>
              <a:rPr lang="en-US" sz="1600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1600" dirty="0">
                <a:solidFill>
                  <a:srgbClr val="0000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;</a:t>
            </a:r>
          </a:p>
          <a:p>
            <a:pPr>
              <a:spcBef>
                <a:spcPct val="0"/>
              </a:spcBef>
            </a:pPr>
            <a:r>
              <a:rPr lang="en-US" sz="1600" dirty="0">
                <a:latin typeface="Consolas" panose="020B0609020204030204" pitchFamily="49" charset="0"/>
                <a:cs typeface="Consolas" panose="020B0609020204030204" pitchFamily="49" charset="0"/>
              </a:rPr>
              <a:t>      </a:t>
            </a:r>
            <a:r>
              <a:rPr lang="en-US" sz="1600" b="1" dirty="0">
                <a:solidFill>
                  <a:srgbClr val="C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default</a:t>
            </a:r>
            <a:r>
              <a:rPr lang="en-US" sz="1600" dirty="0">
                <a:solidFill>
                  <a:srgbClr val="0000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:</a:t>
            </a:r>
            <a:r>
              <a:rPr lang="en-US" sz="1600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1600" dirty="0" err="1">
                <a:latin typeface="Consolas" panose="020B0609020204030204" pitchFamily="49" charset="0"/>
                <a:cs typeface="Consolas" panose="020B0609020204030204" pitchFamily="49" charset="0"/>
              </a:rPr>
              <a:t>isprime</a:t>
            </a:r>
            <a:r>
              <a:rPr lang="en-US" sz="1600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1600" dirty="0">
                <a:solidFill>
                  <a:srgbClr val="0000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=</a:t>
            </a:r>
            <a:r>
              <a:rPr lang="en-US" sz="1600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1600" dirty="0">
                <a:solidFill>
                  <a:srgbClr val="7030A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0</a:t>
            </a:r>
            <a:r>
              <a:rPr lang="en-US" sz="1600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1600" dirty="0">
                <a:solidFill>
                  <a:srgbClr val="0000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;</a:t>
            </a:r>
          </a:p>
          <a:p>
            <a:pPr>
              <a:spcBef>
                <a:spcPct val="0"/>
              </a:spcBef>
            </a:pPr>
            <a:r>
              <a:rPr lang="en-US" sz="1600" dirty="0">
                <a:latin typeface="Consolas" panose="020B0609020204030204" pitchFamily="49" charset="0"/>
                <a:cs typeface="Consolas" panose="020B0609020204030204" pitchFamily="49" charset="0"/>
              </a:rPr>
              <a:t>    </a:t>
            </a:r>
            <a:r>
              <a:rPr lang="en-US" sz="1600" b="1" dirty="0" err="1">
                <a:solidFill>
                  <a:srgbClr val="C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endcase</a:t>
            </a:r>
            <a:endParaRPr lang="en-US" sz="1600" b="1" dirty="0">
              <a:solidFill>
                <a:srgbClr val="C00000"/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>
              <a:spcBef>
                <a:spcPct val="0"/>
              </a:spcBef>
            </a:pPr>
            <a:r>
              <a:rPr lang="en-US" sz="1600" b="1" dirty="0" err="1">
                <a:solidFill>
                  <a:srgbClr val="C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endmodule</a:t>
            </a:r>
            <a:endParaRPr lang="en-US" sz="1600" b="1" dirty="0">
              <a:solidFill>
                <a:srgbClr val="C00000"/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>
                <a:ea typeface="ＭＳ Ｐゴシック" pitchFamily="34" charset="-128"/>
              </a:rPr>
              <a:t>Verilog “</a:t>
            </a:r>
            <a:r>
              <a:rPr lang="en-US" dirty="0" err="1">
                <a:ea typeface="ＭＳ Ｐゴシック" pitchFamily="34" charset="-128"/>
              </a:rPr>
              <a:t>casex</a:t>
            </a:r>
            <a:r>
              <a:rPr lang="en-US" dirty="0">
                <a:ea typeface="ＭＳ Ｐゴシック" pitchFamily="34" charset="-128"/>
              </a:rPr>
              <a:t>” Statement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6324600" y="6488668"/>
            <a:ext cx="1905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Text: Dally §7.1.3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A44075-CB16-5A4C-A36B-DC972FDB6AB8}" type="slidenum">
              <a:rPr lang="en-US" smtClean="0"/>
              <a:t>5</a:t>
            </a:fld>
            <a:endParaRPr lang="en-US"/>
          </a:p>
        </p:txBody>
      </p:sp>
      <p:grpSp>
        <p:nvGrpSpPr>
          <p:cNvPr id="6" name="Group 80"/>
          <p:cNvGrpSpPr>
            <a:grpSpLocks/>
          </p:cNvGrpSpPr>
          <p:nvPr/>
        </p:nvGrpSpPr>
        <p:grpSpPr bwMode="auto">
          <a:xfrm>
            <a:off x="4800600" y="3060957"/>
            <a:ext cx="2741613" cy="2782887"/>
            <a:chOff x="157" y="359"/>
            <a:chExt cx="1727" cy="1753"/>
          </a:xfrm>
        </p:grpSpPr>
        <p:sp>
          <p:nvSpPr>
            <p:cNvPr id="8" name="Rectangle 6"/>
            <p:cNvSpPr>
              <a:spLocks noChangeArrowheads="1"/>
            </p:cNvSpPr>
            <p:nvPr/>
          </p:nvSpPr>
          <p:spPr bwMode="auto">
            <a:xfrm>
              <a:off x="1062" y="717"/>
              <a:ext cx="288" cy="277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 anchor="ctr">
              <a:spAutoFit/>
            </a:bodyPr>
            <a:lstStyle/>
            <a:p>
              <a:endParaRPr lang="en-US"/>
            </a:p>
          </p:txBody>
        </p:sp>
        <p:sp>
          <p:nvSpPr>
            <p:cNvPr id="9" name="Rectangle 7"/>
            <p:cNvSpPr>
              <a:spLocks noChangeArrowheads="1"/>
            </p:cNvSpPr>
            <p:nvPr/>
          </p:nvSpPr>
          <p:spPr bwMode="auto">
            <a:xfrm>
              <a:off x="772" y="717"/>
              <a:ext cx="288" cy="277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 anchor="ctr">
              <a:spAutoFit/>
            </a:bodyPr>
            <a:lstStyle/>
            <a:p>
              <a:endParaRPr lang="en-US"/>
            </a:p>
          </p:txBody>
        </p:sp>
        <p:sp>
          <p:nvSpPr>
            <p:cNvPr id="10" name="Rectangle 8"/>
            <p:cNvSpPr>
              <a:spLocks noChangeArrowheads="1"/>
            </p:cNvSpPr>
            <p:nvPr/>
          </p:nvSpPr>
          <p:spPr bwMode="auto">
            <a:xfrm>
              <a:off x="482" y="717"/>
              <a:ext cx="292" cy="277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 anchor="ctr">
              <a:spAutoFit/>
            </a:bodyPr>
            <a:lstStyle/>
            <a:p>
              <a:endParaRPr lang="en-US"/>
            </a:p>
          </p:txBody>
        </p:sp>
        <p:sp>
          <p:nvSpPr>
            <p:cNvPr id="11" name="Rectangle 9"/>
            <p:cNvSpPr>
              <a:spLocks noChangeArrowheads="1"/>
            </p:cNvSpPr>
            <p:nvPr/>
          </p:nvSpPr>
          <p:spPr bwMode="auto">
            <a:xfrm>
              <a:off x="1350" y="717"/>
              <a:ext cx="290" cy="277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 anchor="ctr">
              <a:spAutoFit/>
            </a:bodyPr>
            <a:lstStyle/>
            <a:p>
              <a:endParaRPr lang="en-US"/>
            </a:p>
          </p:txBody>
        </p:sp>
        <p:sp>
          <p:nvSpPr>
            <p:cNvPr id="12" name="Rectangle 10"/>
            <p:cNvSpPr>
              <a:spLocks noChangeArrowheads="1"/>
            </p:cNvSpPr>
            <p:nvPr/>
          </p:nvSpPr>
          <p:spPr bwMode="auto">
            <a:xfrm>
              <a:off x="772" y="992"/>
              <a:ext cx="288" cy="282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 anchor="ctr">
              <a:spAutoFit/>
            </a:bodyPr>
            <a:lstStyle/>
            <a:p>
              <a:endParaRPr lang="en-US"/>
            </a:p>
          </p:txBody>
        </p:sp>
        <p:sp>
          <p:nvSpPr>
            <p:cNvPr id="13" name="Rectangle 11"/>
            <p:cNvSpPr>
              <a:spLocks noChangeArrowheads="1"/>
            </p:cNvSpPr>
            <p:nvPr/>
          </p:nvSpPr>
          <p:spPr bwMode="auto">
            <a:xfrm>
              <a:off x="482" y="993"/>
              <a:ext cx="292" cy="281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 anchor="ctr">
              <a:spAutoFit/>
            </a:bodyPr>
            <a:lstStyle/>
            <a:p>
              <a:endParaRPr lang="en-US"/>
            </a:p>
          </p:txBody>
        </p:sp>
        <p:sp>
          <p:nvSpPr>
            <p:cNvPr id="14" name="Rectangle 12"/>
            <p:cNvSpPr>
              <a:spLocks noChangeArrowheads="1"/>
            </p:cNvSpPr>
            <p:nvPr/>
          </p:nvSpPr>
          <p:spPr bwMode="auto">
            <a:xfrm>
              <a:off x="1062" y="992"/>
              <a:ext cx="288" cy="282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 anchor="ctr">
              <a:spAutoFit/>
            </a:bodyPr>
            <a:lstStyle/>
            <a:p>
              <a:endParaRPr lang="en-US"/>
            </a:p>
          </p:txBody>
        </p:sp>
        <p:sp>
          <p:nvSpPr>
            <p:cNvPr id="15" name="Rectangle 13"/>
            <p:cNvSpPr>
              <a:spLocks noChangeArrowheads="1"/>
            </p:cNvSpPr>
            <p:nvPr/>
          </p:nvSpPr>
          <p:spPr bwMode="auto">
            <a:xfrm>
              <a:off x="1350" y="992"/>
              <a:ext cx="290" cy="281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 anchor="ctr">
              <a:spAutoFit/>
            </a:bodyPr>
            <a:lstStyle/>
            <a:p>
              <a:endParaRPr lang="en-US"/>
            </a:p>
          </p:txBody>
        </p:sp>
        <p:sp>
          <p:nvSpPr>
            <p:cNvPr id="16" name="Rectangle 14"/>
            <p:cNvSpPr>
              <a:spLocks noChangeArrowheads="1"/>
            </p:cNvSpPr>
            <p:nvPr/>
          </p:nvSpPr>
          <p:spPr bwMode="auto">
            <a:xfrm>
              <a:off x="772" y="1273"/>
              <a:ext cx="288" cy="281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 anchor="ctr">
              <a:spAutoFit/>
            </a:bodyPr>
            <a:lstStyle/>
            <a:p>
              <a:endParaRPr lang="en-US"/>
            </a:p>
          </p:txBody>
        </p:sp>
        <p:sp>
          <p:nvSpPr>
            <p:cNvPr id="17" name="Rectangle 15"/>
            <p:cNvSpPr>
              <a:spLocks noChangeArrowheads="1"/>
            </p:cNvSpPr>
            <p:nvPr/>
          </p:nvSpPr>
          <p:spPr bwMode="auto">
            <a:xfrm>
              <a:off x="482" y="1274"/>
              <a:ext cx="292" cy="280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 anchor="ctr">
              <a:spAutoFit/>
            </a:bodyPr>
            <a:lstStyle/>
            <a:p>
              <a:endParaRPr lang="en-US"/>
            </a:p>
          </p:txBody>
        </p:sp>
        <p:sp>
          <p:nvSpPr>
            <p:cNvPr id="18" name="Rectangle 16"/>
            <p:cNvSpPr>
              <a:spLocks noChangeArrowheads="1"/>
            </p:cNvSpPr>
            <p:nvPr/>
          </p:nvSpPr>
          <p:spPr bwMode="auto">
            <a:xfrm>
              <a:off x="1062" y="1273"/>
              <a:ext cx="288" cy="281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 anchor="ctr">
              <a:spAutoFit/>
            </a:bodyPr>
            <a:lstStyle/>
            <a:p>
              <a:endParaRPr lang="en-US"/>
            </a:p>
          </p:txBody>
        </p:sp>
        <p:sp>
          <p:nvSpPr>
            <p:cNvPr id="19" name="Rectangle 17"/>
            <p:cNvSpPr>
              <a:spLocks noChangeArrowheads="1"/>
            </p:cNvSpPr>
            <p:nvPr/>
          </p:nvSpPr>
          <p:spPr bwMode="auto">
            <a:xfrm>
              <a:off x="1350" y="1273"/>
              <a:ext cx="290" cy="281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 anchor="ctr">
              <a:spAutoFit/>
            </a:bodyPr>
            <a:lstStyle/>
            <a:p>
              <a:endParaRPr lang="en-US"/>
            </a:p>
          </p:txBody>
        </p:sp>
        <p:sp>
          <p:nvSpPr>
            <p:cNvPr id="20" name="Rectangle 18"/>
            <p:cNvSpPr>
              <a:spLocks noChangeArrowheads="1"/>
            </p:cNvSpPr>
            <p:nvPr/>
          </p:nvSpPr>
          <p:spPr bwMode="auto">
            <a:xfrm>
              <a:off x="772" y="1548"/>
              <a:ext cx="288" cy="286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 anchor="ctr">
              <a:spAutoFit/>
            </a:bodyPr>
            <a:lstStyle/>
            <a:p>
              <a:endParaRPr lang="en-US"/>
            </a:p>
          </p:txBody>
        </p:sp>
        <p:sp>
          <p:nvSpPr>
            <p:cNvPr id="21" name="Rectangle 19"/>
            <p:cNvSpPr>
              <a:spLocks noChangeArrowheads="1"/>
            </p:cNvSpPr>
            <p:nvPr/>
          </p:nvSpPr>
          <p:spPr bwMode="auto">
            <a:xfrm>
              <a:off x="482" y="1548"/>
              <a:ext cx="292" cy="286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 anchor="ctr">
              <a:spAutoFit/>
            </a:bodyPr>
            <a:lstStyle/>
            <a:p>
              <a:endParaRPr lang="en-US"/>
            </a:p>
          </p:txBody>
        </p:sp>
        <p:sp>
          <p:nvSpPr>
            <p:cNvPr id="22" name="Rectangle 20"/>
            <p:cNvSpPr>
              <a:spLocks noChangeArrowheads="1"/>
            </p:cNvSpPr>
            <p:nvPr/>
          </p:nvSpPr>
          <p:spPr bwMode="auto">
            <a:xfrm>
              <a:off x="1062" y="1548"/>
              <a:ext cx="288" cy="286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 anchor="ctr">
              <a:spAutoFit/>
            </a:bodyPr>
            <a:lstStyle/>
            <a:p>
              <a:endParaRPr lang="en-US"/>
            </a:p>
          </p:txBody>
        </p:sp>
        <p:sp>
          <p:nvSpPr>
            <p:cNvPr id="23" name="Rectangle 21"/>
            <p:cNvSpPr>
              <a:spLocks noChangeArrowheads="1"/>
            </p:cNvSpPr>
            <p:nvPr/>
          </p:nvSpPr>
          <p:spPr bwMode="auto">
            <a:xfrm>
              <a:off x="1350" y="1548"/>
              <a:ext cx="290" cy="286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 anchor="ctr">
              <a:spAutoFit/>
            </a:bodyPr>
            <a:lstStyle/>
            <a:p>
              <a:endParaRPr lang="en-US"/>
            </a:p>
          </p:txBody>
        </p:sp>
        <p:grpSp>
          <p:nvGrpSpPr>
            <p:cNvPr id="24" name="Group 22"/>
            <p:cNvGrpSpPr>
              <a:grpSpLocks/>
            </p:cNvGrpSpPr>
            <p:nvPr/>
          </p:nvGrpSpPr>
          <p:grpSpPr bwMode="auto">
            <a:xfrm rot="16200000" flipH="1">
              <a:off x="-137" y="1210"/>
              <a:ext cx="1015" cy="156"/>
              <a:chOff x="4259" y="1917"/>
              <a:chExt cx="1015" cy="156"/>
            </a:xfrm>
          </p:grpSpPr>
          <p:sp>
            <p:nvSpPr>
              <p:cNvPr id="63" name="Text Box 23"/>
              <p:cNvSpPr txBox="1">
                <a:spLocks noChangeArrowheads="1"/>
              </p:cNvSpPr>
              <p:nvPr/>
            </p:nvSpPr>
            <p:spPr bwMode="auto">
              <a:xfrm>
                <a:off x="4259" y="1919"/>
                <a:ext cx="142" cy="15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defRPr sz="2000" b="1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1pPr>
                <a:lvl2pPr marL="742950" indent="-285750">
                  <a:defRPr sz="2000" b="1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2pPr>
                <a:lvl3pPr marL="1143000" indent="-228600">
                  <a:defRPr sz="2000" b="1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3pPr>
                <a:lvl4pPr marL="1600200" indent="-228600">
                  <a:defRPr sz="2000" b="1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4pPr>
                <a:lvl5pPr marL="2057400" indent="-228600">
                  <a:defRPr sz="2000" b="1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5pPr>
                <a:lvl6pPr marL="2514600" indent="-228600" algn="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6pPr>
                <a:lvl7pPr marL="2971800" indent="-228600" algn="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7pPr>
                <a:lvl8pPr marL="3429000" indent="-228600" algn="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8pPr>
                <a:lvl9pPr marL="3886200" indent="-228600" algn="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9pPr>
              </a:lstStyle>
              <a:p>
                <a:r>
                  <a:rPr lang="en-US" sz="1600" b="0"/>
                  <a:t>00</a:t>
                </a:r>
              </a:p>
            </p:txBody>
          </p:sp>
          <p:sp>
            <p:nvSpPr>
              <p:cNvPr id="64" name="Text Box 24"/>
              <p:cNvSpPr txBox="1">
                <a:spLocks noChangeArrowheads="1"/>
              </p:cNvSpPr>
              <p:nvPr/>
            </p:nvSpPr>
            <p:spPr bwMode="auto">
              <a:xfrm>
                <a:off x="4547" y="1919"/>
                <a:ext cx="142" cy="15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defRPr sz="2000" b="1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1pPr>
                <a:lvl2pPr marL="742950" indent="-285750">
                  <a:defRPr sz="2000" b="1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2pPr>
                <a:lvl3pPr marL="1143000" indent="-228600">
                  <a:defRPr sz="2000" b="1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3pPr>
                <a:lvl4pPr marL="1600200" indent="-228600">
                  <a:defRPr sz="2000" b="1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4pPr>
                <a:lvl5pPr marL="2057400" indent="-228600">
                  <a:defRPr sz="2000" b="1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5pPr>
                <a:lvl6pPr marL="2514600" indent="-228600" algn="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6pPr>
                <a:lvl7pPr marL="2971800" indent="-228600" algn="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7pPr>
                <a:lvl8pPr marL="3429000" indent="-228600" algn="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8pPr>
                <a:lvl9pPr marL="3886200" indent="-228600" algn="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9pPr>
              </a:lstStyle>
              <a:p>
                <a:pPr algn="ctr"/>
                <a:r>
                  <a:rPr lang="en-US" sz="1600" b="0"/>
                  <a:t>01</a:t>
                </a:r>
              </a:p>
            </p:txBody>
          </p:sp>
          <p:sp>
            <p:nvSpPr>
              <p:cNvPr id="65" name="Text Box 25"/>
              <p:cNvSpPr txBox="1">
                <a:spLocks noChangeArrowheads="1"/>
              </p:cNvSpPr>
              <p:nvPr/>
            </p:nvSpPr>
            <p:spPr bwMode="auto">
              <a:xfrm>
                <a:off x="4852" y="1918"/>
                <a:ext cx="142" cy="15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defRPr sz="2000" b="1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1pPr>
                <a:lvl2pPr marL="742950" indent="-285750">
                  <a:defRPr sz="2000" b="1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2pPr>
                <a:lvl3pPr marL="1143000" indent="-228600">
                  <a:defRPr sz="2000" b="1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3pPr>
                <a:lvl4pPr marL="1600200" indent="-228600">
                  <a:defRPr sz="2000" b="1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4pPr>
                <a:lvl5pPr marL="2057400" indent="-228600">
                  <a:defRPr sz="2000" b="1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5pPr>
                <a:lvl6pPr marL="2514600" indent="-228600" algn="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6pPr>
                <a:lvl7pPr marL="2971800" indent="-228600" algn="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7pPr>
                <a:lvl8pPr marL="3429000" indent="-228600" algn="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8pPr>
                <a:lvl9pPr marL="3886200" indent="-228600" algn="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9pPr>
              </a:lstStyle>
              <a:p>
                <a:pPr algn="ctr"/>
                <a:r>
                  <a:rPr lang="en-US" sz="1600" b="0"/>
                  <a:t>11</a:t>
                </a:r>
              </a:p>
            </p:txBody>
          </p:sp>
          <p:sp>
            <p:nvSpPr>
              <p:cNvPr id="66" name="Text Box 26"/>
              <p:cNvSpPr txBox="1">
                <a:spLocks noChangeArrowheads="1"/>
              </p:cNvSpPr>
              <p:nvPr/>
            </p:nvSpPr>
            <p:spPr bwMode="auto">
              <a:xfrm>
                <a:off x="5132" y="1917"/>
                <a:ext cx="142" cy="15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defRPr sz="2000" b="1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1pPr>
                <a:lvl2pPr marL="742950" indent="-285750">
                  <a:defRPr sz="2000" b="1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2pPr>
                <a:lvl3pPr marL="1143000" indent="-228600">
                  <a:defRPr sz="2000" b="1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3pPr>
                <a:lvl4pPr marL="1600200" indent="-228600">
                  <a:defRPr sz="2000" b="1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4pPr>
                <a:lvl5pPr marL="2057400" indent="-228600">
                  <a:defRPr sz="2000" b="1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5pPr>
                <a:lvl6pPr marL="2514600" indent="-228600" algn="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6pPr>
                <a:lvl7pPr marL="2971800" indent="-228600" algn="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7pPr>
                <a:lvl8pPr marL="3429000" indent="-228600" algn="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8pPr>
                <a:lvl9pPr marL="3886200" indent="-228600" algn="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9pPr>
              </a:lstStyle>
              <a:p>
                <a:pPr algn="ctr"/>
                <a:r>
                  <a:rPr lang="en-US" sz="1600" b="0"/>
                  <a:t>10</a:t>
                </a:r>
              </a:p>
            </p:txBody>
          </p:sp>
        </p:grpSp>
        <p:sp>
          <p:nvSpPr>
            <p:cNvPr id="25" name="Line 27"/>
            <p:cNvSpPr>
              <a:spLocks noChangeShapeType="1"/>
            </p:cNvSpPr>
            <p:nvPr/>
          </p:nvSpPr>
          <p:spPr bwMode="auto">
            <a:xfrm>
              <a:off x="1054" y="1910"/>
              <a:ext cx="586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 anchor="ctr">
              <a:spAutoFit/>
            </a:bodyPr>
            <a:lstStyle/>
            <a:p>
              <a:endParaRPr lang="en-US"/>
            </a:p>
          </p:txBody>
        </p:sp>
        <p:sp>
          <p:nvSpPr>
            <p:cNvPr id="26" name="Line 28"/>
            <p:cNvSpPr>
              <a:spLocks noChangeShapeType="1"/>
            </p:cNvSpPr>
            <p:nvPr/>
          </p:nvSpPr>
          <p:spPr bwMode="auto">
            <a:xfrm>
              <a:off x="774" y="522"/>
              <a:ext cx="576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 anchor="ctr">
              <a:spAutoFit/>
            </a:bodyPr>
            <a:lstStyle/>
            <a:p>
              <a:endParaRPr lang="en-US"/>
            </a:p>
          </p:txBody>
        </p:sp>
        <p:sp>
          <p:nvSpPr>
            <p:cNvPr id="27" name="Line 29"/>
            <p:cNvSpPr>
              <a:spLocks noChangeShapeType="1"/>
            </p:cNvSpPr>
            <p:nvPr/>
          </p:nvSpPr>
          <p:spPr bwMode="auto">
            <a:xfrm rot="-5400000">
              <a:off x="1424" y="1554"/>
              <a:ext cx="572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 anchor="ctr">
              <a:spAutoFit/>
            </a:bodyPr>
            <a:lstStyle/>
            <a:p>
              <a:endParaRPr lang="en-US"/>
            </a:p>
          </p:txBody>
        </p:sp>
        <p:sp>
          <p:nvSpPr>
            <p:cNvPr id="28" name="Line 30"/>
            <p:cNvSpPr>
              <a:spLocks noChangeShapeType="1"/>
            </p:cNvSpPr>
            <p:nvPr/>
          </p:nvSpPr>
          <p:spPr bwMode="auto">
            <a:xfrm rot="-5400000">
              <a:off x="-14" y="1272"/>
              <a:ext cx="572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 anchor="ctr">
              <a:spAutoFit/>
            </a:bodyPr>
            <a:lstStyle/>
            <a:p>
              <a:endParaRPr lang="en-US"/>
            </a:p>
          </p:txBody>
        </p:sp>
        <p:sp>
          <p:nvSpPr>
            <p:cNvPr id="29" name="Text Box 31"/>
            <p:cNvSpPr txBox="1">
              <a:spLocks noChangeArrowheads="1"/>
            </p:cNvSpPr>
            <p:nvPr/>
          </p:nvSpPr>
          <p:spPr bwMode="auto">
            <a:xfrm>
              <a:off x="1029" y="359"/>
              <a:ext cx="71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000" b="1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algn="r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algn="r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algn="r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algn="r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r>
                <a:rPr lang="en-US" sz="1600" b="0"/>
                <a:t>a</a:t>
              </a:r>
            </a:p>
          </p:txBody>
        </p:sp>
        <p:sp>
          <p:nvSpPr>
            <p:cNvPr id="30" name="Text Box 32"/>
            <p:cNvSpPr txBox="1">
              <a:spLocks noChangeArrowheads="1"/>
            </p:cNvSpPr>
            <p:nvPr/>
          </p:nvSpPr>
          <p:spPr bwMode="auto">
            <a:xfrm>
              <a:off x="1314" y="1958"/>
              <a:ext cx="71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000" b="1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algn="r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algn="r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algn="r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algn="r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r>
                <a:rPr lang="en-US" sz="1600" b="0"/>
                <a:t>b</a:t>
              </a:r>
            </a:p>
          </p:txBody>
        </p:sp>
        <p:sp>
          <p:nvSpPr>
            <p:cNvPr id="31" name="Text Box 33"/>
            <p:cNvSpPr txBox="1">
              <a:spLocks noChangeArrowheads="1"/>
            </p:cNvSpPr>
            <p:nvPr/>
          </p:nvSpPr>
          <p:spPr bwMode="auto">
            <a:xfrm rot="-5400000">
              <a:off x="1771" y="1455"/>
              <a:ext cx="71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000" b="1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algn="r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algn="r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algn="r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algn="r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r>
                <a:rPr lang="en-US" sz="1600" b="0"/>
                <a:t>d</a:t>
              </a:r>
            </a:p>
          </p:txBody>
        </p:sp>
        <p:sp>
          <p:nvSpPr>
            <p:cNvPr id="32" name="Text Box 34"/>
            <p:cNvSpPr txBox="1">
              <a:spLocks noChangeArrowheads="1"/>
            </p:cNvSpPr>
            <p:nvPr/>
          </p:nvSpPr>
          <p:spPr bwMode="auto">
            <a:xfrm>
              <a:off x="588" y="769"/>
              <a:ext cx="89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000" b="1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algn="r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algn="r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algn="r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algn="r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algn="ctr"/>
              <a:r>
                <a:rPr lang="en-US" b="0"/>
                <a:t>0</a:t>
              </a:r>
            </a:p>
          </p:txBody>
        </p:sp>
        <p:sp>
          <p:nvSpPr>
            <p:cNvPr id="33" name="Text Box 35"/>
            <p:cNvSpPr txBox="1">
              <a:spLocks noChangeArrowheads="1"/>
            </p:cNvSpPr>
            <p:nvPr/>
          </p:nvSpPr>
          <p:spPr bwMode="auto">
            <a:xfrm>
              <a:off x="589" y="1057"/>
              <a:ext cx="89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000" b="1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algn="r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algn="r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algn="r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algn="r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algn="ctr"/>
              <a:r>
                <a:rPr lang="en-US" b="0"/>
                <a:t>0</a:t>
              </a:r>
            </a:p>
          </p:txBody>
        </p:sp>
        <p:sp>
          <p:nvSpPr>
            <p:cNvPr id="34" name="Text Box 36"/>
            <p:cNvSpPr txBox="1">
              <a:spLocks noChangeArrowheads="1"/>
            </p:cNvSpPr>
            <p:nvPr/>
          </p:nvSpPr>
          <p:spPr bwMode="auto">
            <a:xfrm>
              <a:off x="593" y="1321"/>
              <a:ext cx="89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000" b="1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algn="r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algn="r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algn="r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algn="r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algn="ctr"/>
              <a:r>
                <a:rPr lang="en-US" b="0"/>
                <a:t>0</a:t>
              </a:r>
            </a:p>
          </p:txBody>
        </p:sp>
        <p:sp>
          <p:nvSpPr>
            <p:cNvPr id="35" name="Text Box 37"/>
            <p:cNvSpPr txBox="1">
              <a:spLocks noChangeArrowheads="1"/>
            </p:cNvSpPr>
            <p:nvPr/>
          </p:nvSpPr>
          <p:spPr bwMode="auto">
            <a:xfrm>
              <a:off x="1459" y="1057"/>
              <a:ext cx="89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000" b="1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algn="r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algn="r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algn="r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algn="r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algn="ctr"/>
              <a:r>
                <a:rPr lang="en-US" b="0"/>
                <a:t>0</a:t>
              </a:r>
            </a:p>
          </p:txBody>
        </p:sp>
        <p:sp>
          <p:nvSpPr>
            <p:cNvPr id="36" name="Text Box 38"/>
            <p:cNvSpPr txBox="1">
              <a:spLocks noChangeArrowheads="1"/>
            </p:cNvSpPr>
            <p:nvPr/>
          </p:nvSpPr>
          <p:spPr bwMode="auto">
            <a:xfrm>
              <a:off x="596" y="1601"/>
              <a:ext cx="89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000" b="1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algn="r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algn="r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algn="r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algn="r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algn="ctr"/>
              <a:r>
                <a:rPr lang="en-US" b="0"/>
                <a:t>0</a:t>
              </a:r>
            </a:p>
          </p:txBody>
        </p:sp>
        <p:sp>
          <p:nvSpPr>
            <p:cNvPr id="37" name="Text Box 39"/>
            <p:cNvSpPr txBox="1">
              <a:spLocks noChangeArrowheads="1"/>
            </p:cNvSpPr>
            <p:nvPr/>
          </p:nvSpPr>
          <p:spPr bwMode="auto">
            <a:xfrm>
              <a:off x="869" y="1601"/>
              <a:ext cx="89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000" b="1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algn="r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algn="r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algn="r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algn="r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algn="ctr"/>
              <a:r>
                <a:rPr lang="en-US" b="0"/>
                <a:t>0</a:t>
              </a:r>
            </a:p>
          </p:txBody>
        </p:sp>
        <p:sp>
          <p:nvSpPr>
            <p:cNvPr id="38" name="Text Box 40"/>
            <p:cNvSpPr txBox="1">
              <a:spLocks noChangeArrowheads="1"/>
            </p:cNvSpPr>
            <p:nvPr/>
          </p:nvSpPr>
          <p:spPr bwMode="auto">
            <a:xfrm>
              <a:off x="866" y="769"/>
              <a:ext cx="89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000" b="1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algn="r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algn="r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algn="r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algn="r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algn="ctr"/>
              <a:r>
                <a:rPr lang="en-US" b="0">
                  <a:solidFill>
                    <a:schemeClr val="hlink"/>
                  </a:solidFill>
                </a:rPr>
                <a:t>1</a:t>
              </a:r>
            </a:p>
          </p:txBody>
        </p:sp>
        <p:sp>
          <p:nvSpPr>
            <p:cNvPr id="39" name="Text Box 41"/>
            <p:cNvSpPr txBox="1">
              <a:spLocks noChangeArrowheads="1"/>
            </p:cNvSpPr>
            <p:nvPr/>
          </p:nvSpPr>
          <p:spPr bwMode="auto">
            <a:xfrm>
              <a:off x="866" y="1057"/>
              <a:ext cx="89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000" b="1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algn="r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algn="r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algn="r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algn="r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algn="ctr"/>
              <a:r>
                <a:rPr lang="en-US" b="0">
                  <a:solidFill>
                    <a:schemeClr val="hlink"/>
                  </a:solidFill>
                </a:rPr>
                <a:t>1</a:t>
              </a:r>
            </a:p>
          </p:txBody>
        </p:sp>
        <p:sp>
          <p:nvSpPr>
            <p:cNvPr id="40" name="Text Box 42"/>
            <p:cNvSpPr txBox="1">
              <a:spLocks noChangeArrowheads="1"/>
            </p:cNvSpPr>
            <p:nvPr/>
          </p:nvSpPr>
          <p:spPr bwMode="auto">
            <a:xfrm>
              <a:off x="1168" y="1057"/>
              <a:ext cx="89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000" b="1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algn="r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algn="r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algn="r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algn="r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algn="ctr"/>
              <a:r>
                <a:rPr lang="en-US" b="0">
                  <a:solidFill>
                    <a:schemeClr val="hlink"/>
                  </a:solidFill>
                </a:rPr>
                <a:t>1</a:t>
              </a:r>
            </a:p>
          </p:txBody>
        </p:sp>
        <p:sp>
          <p:nvSpPr>
            <p:cNvPr id="41" name="Text Box 43"/>
            <p:cNvSpPr txBox="1">
              <a:spLocks noChangeArrowheads="1"/>
            </p:cNvSpPr>
            <p:nvPr/>
          </p:nvSpPr>
          <p:spPr bwMode="auto">
            <a:xfrm>
              <a:off x="1169" y="769"/>
              <a:ext cx="89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000" b="1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algn="r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algn="r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algn="r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algn="r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algn="ctr"/>
              <a:r>
                <a:rPr lang="en-US" b="0">
                  <a:solidFill>
                    <a:schemeClr val="hlink"/>
                  </a:solidFill>
                </a:rPr>
                <a:t>1</a:t>
              </a:r>
            </a:p>
          </p:txBody>
        </p:sp>
        <p:sp>
          <p:nvSpPr>
            <p:cNvPr id="42" name="Text Box 44"/>
            <p:cNvSpPr txBox="1">
              <a:spLocks noChangeArrowheads="1"/>
            </p:cNvSpPr>
            <p:nvPr/>
          </p:nvSpPr>
          <p:spPr bwMode="auto">
            <a:xfrm>
              <a:off x="1453" y="768"/>
              <a:ext cx="89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000" b="1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algn="r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algn="r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algn="r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algn="r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algn="ctr"/>
              <a:r>
                <a:rPr lang="en-US" b="0" dirty="0">
                  <a:solidFill>
                    <a:schemeClr val="hlink"/>
                  </a:solidFill>
                </a:rPr>
                <a:t>1</a:t>
              </a:r>
            </a:p>
          </p:txBody>
        </p:sp>
        <p:sp>
          <p:nvSpPr>
            <p:cNvPr id="43" name="Text Box 45"/>
            <p:cNvSpPr txBox="1">
              <a:spLocks noChangeArrowheads="1"/>
            </p:cNvSpPr>
            <p:nvPr/>
          </p:nvSpPr>
          <p:spPr bwMode="auto">
            <a:xfrm>
              <a:off x="866" y="1321"/>
              <a:ext cx="89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000" b="1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algn="r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algn="r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algn="r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algn="r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algn="ctr"/>
              <a:r>
                <a:rPr lang="en-US" b="0">
                  <a:solidFill>
                    <a:schemeClr val="hlink"/>
                  </a:solidFill>
                </a:rPr>
                <a:t>1</a:t>
              </a:r>
            </a:p>
          </p:txBody>
        </p:sp>
        <p:sp>
          <p:nvSpPr>
            <p:cNvPr id="44" name="Text Box 46"/>
            <p:cNvSpPr txBox="1">
              <a:spLocks noChangeArrowheads="1"/>
            </p:cNvSpPr>
            <p:nvPr/>
          </p:nvSpPr>
          <p:spPr bwMode="auto">
            <a:xfrm>
              <a:off x="1170" y="1321"/>
              <a:ext cx="89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000" b="1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algn="r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algn="r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algn="r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algn="r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algn="ctr"/>
              <a:r>
                <a:rPr lang="en-US" b="0"/>
                <a:t>0</a:t>
              </a:r>
            </a:p>
          </p:txBody>
        </p:sp>
        <p:sp>
          <p:nvSpPr>
            <p:cNvPr id="45" name="Text Box 47"/>
            <p:cNvSpPr txBox="1">
              <a:spLocks noChangeArrowheads="1"/>
            </p:cNvSpPr>
            <p:nvPr/>
          </p:nvSpPr>
          <p:spPr bwMode="auto">
            <a:xfrm>
              <a:off x="1452" y="1321"/>
              <a:ext cx="89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000" b="1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algn="r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algn="r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algn="r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algn="r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algn="ctr"/>
              <a:r>
                <a:rPr lang="en-US" b="0"/>
                <a:t>0</a:t>
              </a:r>
            </a:p>
          </p:txBody>
        </p:sp>
        <p:sp>
          <p:nvSpPr>
            <p:cNvPr id="46" name="Text Box 48"/>
            <p:cNvSpPr txBox="1">
              <a:spLocks noChangeArrowheads="1"/>
            </p:cNvSpPr>
            <p:nvPr/>
          </p:nvSpPr>
          <p:spPr bwMode="auto">
            <a:xfrm>
              <a:off x="1171" y="1601"/>
              <a:ext cx="89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000" b="1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algn="r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algn="r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algn="r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algn="r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algn="ctr"/>
              <a:r>
                <a:rPr lang="en-US" b="0">
                  <a:solidFill>
                    <a:schemeClr val="hlink"/>
                  </a:solidFill>
                </a:rPr>
                <a:t>1</a:t>
              </a:r>
            </a:p>
          </p:txBody>
        </p:sp>
        <p:sp>
          <p:nvSpPr>
            <p:cNvPr id="47" name="Text Box 49"/>
            <p:cNvSpPr txBox="1">
              <a:spLocks noChangeArrowheads="1"/>
            </p:cNvSpPr>
            <p:nvPr/>
          </p:nvSpPr>
          <p:spPr bwMode="auto">
            <a:xfrm>
              <a:off x="1453" y="1599"/>
              <a:ext cx="89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000" b="1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algn="r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algn="r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algn="r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algn="r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algn="ctr"/>
              <a:r>
                <a:rPr lang="en-US" b="0"/>
                <a:t>0</a:t>
              </a:r>
            </a:p>
          </p:txBody>
        </p:sp>
        <p:sp>
          <p:nvSpPr>
            <p:cNvPr id="48" name="Line 50"/>
            <p:cNvSpPr>
              <a:spLocks noChangeShapeType="1"/>
            </p:cNvSpPr>
            <p:nvPr/>
          </p:nvSpPr>
          <p:spPr bwMode="auto">
            <a:xfrm>
              <a:off x="255" y="513"/>
              <a:ext cx="227" cy="204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 anchor="ctr">
              <a:spAutoFit/>
            </a:bodyPr>
            <a:lstStyle/>
            <a:p>
              <a:endParaRPr lang="en-US"/>
            </a:p>
          </p:txBody>
        </p:sp>
        <p:sp>
          <p:nvSpPr>
            <p:cNvPr id="49" name="Text Box 51"/>
            <p:cNvSpPr txBox="1">
              <a:spLocks noChangeArrowheads="1"/>
            </p:cNvSpPr>
            <p:nvPr/>
          </p:nvSpPr>
          <p:spPr bwMode="auto">
            <a:xfrm>
              <a:off x="323" y="389"/>
              <a:ext cx="142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000" b="1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algn="r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algn="r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algn="r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algn="r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r>
                <a:rPr lang="en-US" sz="1600" b="0"/>
                <a:t>ba</a:t>
              </a:r>
            </a:p>
          </p:txBody>
        </p:sp>
        <p:sp>
          <p:nvSpPr>
            <p:cNvPr id="50" name="Text Box 52"/>
            <p:cNvSpPr txBox="1">
              <a:spLocks noChangeArrowheads="1"/>
            </p:cNvSpPr>
            <p:nvPr/>
          </p:nvSpPr>
          <p:spPr bwMode="auto">
            <a:xfrm>
              <a:off x="157" y="543"/>
              <a:ext cx="135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000" b="1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algn="r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algn="r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algn="r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algn="r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r>
                <a:rPr lang="en-US" sz="1600" b="0"/>
                <a:t>dc</a:t>
              </a:r>
            </a:p>
          </p:txBody>
        </p:sp>
        <p:sp>
          <p:nvSpPr>
            <p:cNvPr id="51" name="AutoShape 54"/>
            <p:cNvSpPr>
              <a:spLocks noChangeArrowheads="1"/>
            </p:cNvSpPr>
            <p:nvPr/>
          </p:nvSpPr>
          <p:spPr bwMode="auto">
            <a:xfrm>
              <a:off x="1100" y="750"/>
              <a:ext cx="462" cy="206"/>
            </a:xfrm>
            <a:prstGeom prst="roundRect">
              <a:avLst>
                <a:gd name="adj" fmla="val 16667"/>
              </a:avLst>
            </a:prstGeom>
            <a:noFill/>
            <a:ln w="38100">
              <a:solidFill>
                <a:schemeClr val="hlink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 anchor="ctr">
              <a:spAutoFit/>
            </a:bodyPr>
            <a:lstStyle/>
            <a:p>
              <a:endParaRPr lang="en-US"/>
            </a:p>
          </p:txBody>
        </p:sp>
        <p:sp>
          <p:nvSpPr>
            <p:cNvPr id="52" name="AutoShape 59"/>
            <p:cNvSpPr>
              <a:spLocks noChangeArrowheads="1"/>
            </p:cNvSpPr>
            <p:nvPr/>
          </p:nvSpPr>
          <p:spPr bwMode="auto">
            <a:xfrm>
              <a:off x="815" y="1020"/>
              <a:ext cx="202" cy="500"/>
            </a:xfrm>
            <a:prstGeom prst="roundRect">
              <a:avLst>
                <a:gd name="adj" fmla="val 16667"/>
              </a:avLst>
            </a:prstGeom>
            <a:noFill/>
            <a:ln w="38100">
              <a:solidFill>
                <a:schemeClr val="hlink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 anchor="ctr">
              <a:spAutoFit/>
            </a:bodyPr>
            <a:lstStyle/>
            <a:p>
              <a:endParaRPr lang="en-US"/>
            </a:p>
          </p:txBody>
        </p:sp>
        <p:sp>
          <p:nvSpPr>
            <p:cNvPr id="53" name="AutoShape 62"/>
            <p:cNvSpPr>
              <a:spLocks noChangeArrowheads="1"/>
            </p:cNvSpPr>
            <p:nvPr/>
          </p:nvSpPr>
          <p:spPr bwMode="auto">
            <a:xfrm>
              <a:off x="731" y="673"/>
              <a:ext cx="654" cy="640"/>
            </a:xfrm>
            <a:prstGeom prst="roundRect">
              <a:avLst>
                <a:gd name="adj" fmla="val 16667"/>
              </a:avLst>
            </a:prstGeom>
            <a:noFill/>
            <a:ln w="38100">
              <a:solidFill>
                <a:schemeClr val="hlink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 anchor="ctr">
              <a:spAutoFit/>
            </a:bodyPr>
            <a:lstStyle/>
            <a:p>
              <a:endParaRPr lang="en-US"/>
            </a:p>
          </p:txBody>
        </p:sp>
        <p:grpSp>
          <p:nvGrpSpPr>
            <p:cNvPr id="54" name="Group 65"/>
            <p:cNvGrpSpPr>
              <a:grpSpLocks/>
            </p:cNvGrpSpPr>
            <p:nvPr/>
          </p:nvGrpSpPr>
          <p:grpSpPr bwMode="auto">
            <a:xfrm>
              <a:off x="547" y="552"/>
              <a:ext cx="1015" cy="156"/>
              <a:chOff x="4259" y="1917"/>
              <a:chExt cx="1015" cy="156"/>
            </a:xfrm>
          </p:grpSpPr>
          <p:sp>
            <p:nvSpPr>
              <p:cNvPr id="59" name="Text Box 66"/>
              <p:cNvSpPr txBox="1">
                <a:spLocks noChangeArrowheads="1"/>
              </p:cNvSpPr>
              <p:nvPr/>
            </p:nvSpPr>
            <p:spPr bwMode="auto">
              <a:xfrm>
                <a:off x="4259" y="1919"/>
                <a:ext cx="142" cy="15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defRPr sz="2000" b="1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1pPr>
                <a:lvl2pPr marL="742950" indent="-285750">
                  <a:defRPr sz="2000" b="1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2pPr>
                <a:lvl3pPr marL="1143000" indent="-228600">
                  <a:defRPr sz="2000" b="1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3pPr>
                <a:lvl4pPr marL="1600200" indent="-228600">
                  <a:defRPr sz="2000" b="1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4pPr>
                <a:lvl5pPr marL="2057400" indent="-228600">
                  <a:defRPr sz="2000" b="1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5pPr>
                <a:lvl6pPr marL="2514600" indent="-228600" algn="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6pPr>
                <a:lvl7pPr marL="2971800" indent="-228600" algn="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7pPr>
                <a:lvl8pPr marL="3429000" indent="-228600" algn="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8pPr>
                <a:lvl9pPr marL="3886200" indent="-228600" algn="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9pPr>
              </a:lstStyle>
              <a:p>
                <a:r>
                  <a:rPr lang="en-US" sz="1600" b="0"/>
                  <a:t>00</a:t>
                </a:r>
              </a:p>
            </p:txBody>
          </p:sp>
          <p:sp>
            <p:nvSpPr>
              <p:cNvPr id="60" name="Text Box 67"/>
              <p:cNvSpPr txBox="1">
                <a:spLocks noChangeArrowheads="1"/>
              </p:cNvSpPr>
              <p:nvPr/>
            </p:nvSpPr>
            <p:spPr bwMode="auto">
              <a:xfrm>
                <a:off x="4547" y="1919"/>
                <a:ext cx="142" cy="15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defRPr sz="2000" b="1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1pPr>
                <a:lvl2pPr marL="742950" indent="-285750">
                  <a:defRPr sz="2000" b="1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2pPr>
                <a:lvl3pPr marL="1143000" indent="-228600">
                  <a:defRPr sz="2000" b="1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3pPr>
                <a:lvl4pPr marL="1600200" indent="-228600">
                  <a:defRPr sz="2000" b="1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4pPr>
                <a:lvl5pPr marL="2057400" indent="-228600">
                  <a:defRPr sz="2000" b="1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5pPr>
                <a:lvl6pPr marL="2514600" indent="-228600" algn="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6pPr>
                <a:lvl7pPr marL="2971800" indent="-228600" algn="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7pPr>
                <a:lvl8pPr marL="3429000" indent="-228600" algn="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8pPr>
                <a:lvl9pPr marL="3886200" indent="-228600" algn="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9pPr>
              </a:lstStyle>
              <a:p>
                <a:pPr algn="ctr"/>
                <a:r>
                  <a:rPr lang="en-US" sz="1600" b="0"/>
                  <a:t>01</a:t>
                </a:r>
              </a:p>
            </p:txBody>
          </p:sp>
          <p:sp>
            <p:nvSpPr>
              <p:cNvPr id="61" name="Text Box 68"/>
              <p:cNvSpPr txBox="1">
                <a:spLocks noChangeArrowheads="1"/>
              </p:cNvSpPr>
              <p:nvPr/>
            </p:nvSpPr>
            <p:spPr bwMode="auto">
              <a:xfrm>
                <a:off x="4852" y="1918"/>
                <a:ext cx="142" cy="15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defRPr sz="2000" b="1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1pPr>
                <a:lvl2pPr marL="742950" indent="-285750">
                  <a:defRPr sz="2000" b="1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2pPr>
                <a:lvl3pPr marL="1143000" indent="-228600">
                  <a:defRPr sz="2000" b="1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3pPr>
                <a:lvl4pPr marL="1600200" indent="-228600">
                  <a:defRPr sz="2000" b="1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4pPr>
                <a:lvl5pPr marL="2057400" indent="-228600">
                  <a:defRPr sz="2000" b="1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5pPr>
                <a:lvl6pPr marL="2514600" indent="-228600" algn="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6pPr>
                <a:lvl7pPr marL="2971800" indent="-228600" algn="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7pPr>
                <a:lvl8pPr marL="3429000" indent="-228600" algn="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8pPr>
                <a:lvl9pPr marL="3886200" indent="-228600" algn="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9pPr>
              </a:lstStyle>
              <a:p>
                <a:pPr algn="ctr"/>
                <a:r>
                  <a:rPr lang="en-US" sz="1600" b="0"/>
                  <a:t>11</a:t>
                </a:r>
              </a:p>
            </p:txBody>
          </p:sp>
          <p:sp>
            <p:nvSpPr>
              <p:cNvPr id="62" name="Text Box 69"/>
              <p:cNvSpPr txBox="1">
                <a:spLocks noChangeArrowheads="1"/>
              </p:cNvSpPr>
              <p:nvPr/>
            </p:nvSpPr>
            <p:spPr bwMode="auto">
              <a:xfrm>
                <a:off x="5132" y="1917"/>
                <a:ext cx="142" cy="15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defRPr sz="2000" b="1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1pPr>
                <a:lvl2pPr marL="742950" indent="-285750">
                  <a:defRPr sz="2000" b="1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2pPr>
                <a:lvl3pPr marL="1143000" indent="-228600">
                  <a:defRPr sz="2000" b="1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3pPr>
                <a:lvl4pPr marL="1600200" indent="-228600">
                  <a:defRPr sz="2000" b="1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4pPr>
                <a:lvl5pPr marL="2057400" indent="-228600">
                  <a:defRPr sz="2000" b="1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5pPr>
                <a:lvl6pPr marL="2514600" indent="-228600" algn="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6pPr>
                <a:lvl7pPr marL="2971800" indent="-228600" algn="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7pPr>
                <a:lvl8pPr marL="3429000" indent="-228600" algn="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8pPr>
                <a:lvl9pPr marL="3886200" indent="-228600" algn="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9pPr>
              </a:lstStyle>
              <a:p>
                <a:pPr algn="ctr"/>
                <a:r>
                  <a:rPr lang="en-US" sz="1600" b="0"/>
                  <a:t>10</a:t>
                </a:r>
              </a:p>
            </p:txBody>
          </p:sp>
        </p:grpSp>
        <p:sp>
          <p:nvSpPr>
            <p:cNvPr id="55" name="AutoShape 71"/>
            <p:cNvSpPr>
              <a:spLocks noChangeArrowheads="1"/>
            </p:cNvSpPr>
            <p:nvPr/>
          </p:nvSpPr>
          <p:spPr bwMode="auto">
            <a:xfrm flipV="1">
              <a:off x="1103" y="559"/>
              <a:ext cx="202" cy="420"/>
            </a:xfrm>
            <a:prstGeom prst="roundRect">
              <a:avLst>
                <a:gd name="adj" fmla="val 16667"/>
              </a:avLst>
            </a:prstGeom>
            <a:noFill/>
            <a:ln w="38100">
              <a:solidFill>
                <a:schemeClr val="hlink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 anchor="ctr">
              <a:spAutoFit/>
            </a:bodyPr>
            <a:lstStyle/>
            <a:p>
              <a:endParaRPr lang="en-US"/>
            </a:p>
          </p:txBody>
        </p:sp>
        <p:sp>
          <p:nvSpPr>
            <p:cNvPr id="56" name="AutoShape 74"/>
            <p:cNvSpPr>
              <a:spLocks noChangeArrowheads="1"/>
            </p:cNvSpPr>
            <p:nvPr/>
          </p:nvSpPr>
          <p:spPr bwMode="auto">
            <a:xfrm>
              <a:off x="1112" y="1589"/>
              <a:ext cx="202" cy="374"/>
            </a:xfrm>
            <a:prstGeom prst="roundRect">
              <a:avLst>
                <a:gd name="adj" fmla="val 16667"/>
              </a:avLst>
            </a:prstGeom>
            <a:noFill/>
            <a:ln w="38100">
              <a:solidFill>
                <a:schemeClr val="hlink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 anchor="ctr">
              <a:spAutoFit/>
            </a:bodyPr>
            <a:lstStyle/>
            <a:p>
              <a:endParaRPr lang="en-US"/>
            </a:p>
          </p:txBody>
        </p:sp>
        <p:sp>
          <p:nvSpPr>
            <p:cNvPr id="57" name="Rectangle 76"/>
            <p:cNvSpPr>
              <a:spLocks noChangeArrowheads="1"/>
            </p:cNvSpPr>
            <p:nvPr/>
          </p:nvSpPr>
          <p:spPr bwMode="auto">
            <a:xfrm flipV="1">
              <a:off x="1005" y="535"/>
              <a:ext cx="380" cy="4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>
              <a:spAutoFit/>
            </a:bodyPr>
            <a:lstStyle/>
            <a:p>
              <a:endParaRPr lang="en-US"/>
            </a:p>
          </p:txBody>
        </p:sp>
        <p:sp>
          <p:nvSpPr>
            <p:cNvPr id="58" name="Rectangle 77"/>
            <p:cNvSpPr>
              <a:spLocks noChangeArrowheads="1"/>
            </p:cNvSpPr>
            <p:nvPr/>
          </p:nvSpPr>
          <p:spPr bwMode="auto">
            <a:xfrm>
              <a:off x="1017" y="1926"/>
              <a:ext cx="403" cy="6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>
              <a:spAutoFit/>
            </a:bodyPr>
            <a:lstStyle/>
            <a:p>
              <a:endParaRPr lang="en-US"/>
            </a:p>
          </p:txBody>
        </p:sp>
      </p:grpSp>
      <p:graphicFrame>
        <p:nvGraphicFramePr>
          <p:cNvPr id="6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95239757"/>
              </p:ext>
            </p:extLst>
          </p:nvPr>
        </p:nvGraphicFramePr>
        <p:xfrm>
          <a:off x="7696200" y="3710244"/>
          <a:ext cx="695325" cy="1660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3" imgW="266700" imgH="622300" progId="Excel.Sheet.8">
                  <p:embed/>
                </p:oleObj>
              </mc:Choice>
              <mc:Fallback>
                <p:oleObj name="Worksheet" r:id="rId3" imgW="266700" imgH="622300" progId="Excel.Shee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96200" y="3710244"/>
                        <a:ext cx="695325" cy="16605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68" name="Straight Arrow Connector 67"/>
          <p:cNvCxnSpPr/>
          <p:nvPr/>
        </p:nvCxnSpPr>
        <p:spPr>
          <a:xfrm flipV="1">
            <a:off x="3886200" y="3681669"/>
            <a:ext cx="1825625" cy="111524"/>
          </a:xfrm>
          <a:prstGeom prst="straightConnector1">
            <a:avLst/>
          </a:prstGeom>
          <a:ln w="38100">
            <a:solidFill>
              <a:srgbClr val="FF0000"/>
            </a:solidFill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0" name="Straight Arrow Connector 69"/>
          <p:cNvCxnSpPr/>
          <p:nvPr/>
        </p:nvCxnSpPr>
        <p:spPr>
          <a:xfrm>
            <a:off x="3912394" y="4294445"/>
            <a:ext cx="1948656" cy="488750"/>
          </a:xfrm>
          <a:prstGeom prst="straightConnector1">
            <a:avLst/>
          </a:prstGeom>
          <a:ln w="38100">
            <a:solidFill>
              <a:srgbClr val="FF0000"/>
            </a:solidFill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2" name="Straight Arrow Connector 71"/>
          <p:cNvCxnSpPr>
            <a:endCxn id="51" idx="3"/>
          </p:cNvCxnSpPr>
          <p:nvPr/>
        </p:nvCxnSpPr>
        <p:spPr>
          <a:xfrm flipV="1">
            <a:off x="3912394" y="3845182"/>
            <a:ext cx="3118644" cy="187724"/>
          </a:xfrm>
          <a:prstGeom prst="straightConnector1">
            <a:avLst/>
          </a:prstGeom>
          <a:ln w="38100">
            <a:solidFill>
              <a:srgbClr val="FF0000"/>
            </a:solidFill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5" name="Straight Arrow Connector 74"/>
          <p:cNvCxnSpPr>
            <a:endCxn id="56" idx="1"/>
          </p:cNvCxnSpPr>
          <p:nvPr/>
        </p:nvCxnSpPr>
        <p:spPr>
          <a:xfrm>
            <a:off x="3888522" y="4546458"/>
            <a:ext cx="2428141" cy="763987"/>
          </a:xfrm>
          <a:prstGeom prst="straightConnector1">
            <a:avLst/>
          </a:prstGeom>
          <a:ln w="38100">
            <a:solidFill>
              <a:srgbClr val="FF0000"/>
            </a:solidFill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052098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85800" y="1235990"/>
            <a:ext cx="6221575" cy="354186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0"/>
              </a:lnSpc>
              <a:spcBef>
                <a:spcPct val="80000"/>
              </a:spcBef>
            </a:pPr>
            <a:endParaRPr lang="en-US" sz="1600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>
              <a:spcBef>
                <a:spcPct val="0"/>
              </a:spcBef>
            </a:pPr>
            <a:r>
              <a:rPr lang="en-US" sz="1600" b="1" dirty="0">
                <a:solidFill>
                  <a:srgbClr val="C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module</a:t>
            </a:r>
            <a:r>
              <a:rPr lang="en-US" sz="1600" dirty="0">
                <a:solidFill>
                  <a:srgbClr val="C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1600" dirty="0">
                <a:latin typeface="Consolas" panose="020B0609020204030204" pitchFamily="49" charset="0"/>
                <a:cs typeface="Consolas" panose="020B0609020204030204" pitchFamily="49" charset="0"/>
              </a:rPr>
              <a:t>prime1</a:t>
            </a:r>
            <a:r>
              <a:rPr lang="en-US" sz="1600" dirty="0">
                <a:solidFill>
                  <a:srgbClr val="0000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(</a:t>
            </a:r>
            <a:r>
              <a:rPr lang="en-US" sz="1600" dirty="0">
                <a:latin typeface="Consolas" panose="020B0609020204030204" pitchFamily="49" charset="0"/>
                <a:cs typeface="Consolas" panose="020B0609020204030204" pitchFamily="49" charset="0"/>
              </a:rPr>
              <a:t>in</a:t>
            </a:r>
            <a:r>
              <a:rPr lang="en-US" sz="1600" dirty="0">
                <a:solidFill>
                  <a:srgbClr val="0000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,</a:t>
            </a:r>
            <a:r>
              <a:rPr lang="en-US" sz="1600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1600" dirty="0" err="1">
                <a:latin typeface="Consolas" panose="020B0609020204030204" pitchFamily="49" charset="0"/>
                <a:cs typeface="Consolas" panose="020B0609020204030204" pitchFamily="49" charset="0"/>
              </a:rPr>
              <a:t>isprime</a:t>
            </a:r>
            <a:r>
              <a:rPr lang="en-US" sz="1600" dirty="0">
                <a:solidFill>
                  <a:srgbClr val="0000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)</a:t>
            </a:r>
            <a:r>
              <a:rPr lang="en-US" sz="1600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1600" dirty="0">
                <a:solidFill>
                  <a:srgbClr val="0000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;</a:t>
            </a:r>
          </a:p>
          <a:p>
            <a:pPr>
              <a:spcBef>
                <a:spcPct val="0"/>
              </a:spcBef>
            </a:pPr>
            <a:r>
              <a:rPr lang="en-US" sz="1600" dirty="0">
                <a:latin typeface="Consolas" panose="020B0609020204030204" pitchFamily="49" charset="0"/>
                <a:cs typeface="Consolas" panose="020B0609020204030204" pitchFamily="49" charset="0"/>
              </a:rPr>
              <a:t>  </a:t>
            </a:r>
            <a:r>
              <a:rPr lang="en-US" sz="1600" b="1" dirty="0">
                <a:solidFill>
                  <a:srgbClr val="C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input</a:t>
            </a:r>
            <a:r>
              <a:rPr lang="en-US" sz="1600" dirty="0">
                <a:solidFill>
                  <a:srgbClr val="C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1600" dirty="0">
                <a:solidFill>
                  <a:srgbClr val="0000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[</a:t>
            </a:r>
            <a:r>
              <a:rPr lang="en-US" sz="1600" dirty="0">
                <a:solidFill>
                  <a:srgbClr val="7030A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3</a:t>
            </a:r>
            <a:r>
              <a:rPr lang="en-US" sz="1600" dirty="0">
                <a:solidFill>
                  <a:srgbClr val="0000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:</a:t>
            </a:r>
            <a:r>
              <a:rPr lang="en-US" sz="1600" dirty="0">
                <a:solidFill>
                  <a:srgbClr val="7030A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0</a:t>
            </a:r>
            <a:r>
              <a:rPr lang="en-US" sz="1600" dirty="0">
                <a:solidFill>
                  <a:srgbClr val="0000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]</a:t>
            </a:r>
            <a:r>
              <a:rPr lang="en-US" sz="1600" dirty="0">
                <a:latin typeface="Consolas" panose="020B0609020204030204" pitchFamily="49" charset="0"/>
                <a:cs typeface="Consolas" panose="020B0609020204030204" pitchFamily="49" charset="0"/>
              </a:rPr>
              <a:t> in </a:t>
            </a:r>
            <a:r>
              <a:rPr lang="en-US" sz="1600" dirty="0">
                <a:solidFill>
                  <a:srgbClr val="0000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;</a:t>
            </a:r>
            <a:r>
              <a:rPr lang="en-US" sz="1600" dirty="0">
                <a:latin typeface="Consolas" panose="020B0609020204030204" pitchFamily="49" charset="0"/>
                <a:cs typeface="Consolas" panose="020B0609020204030204" pitchFamily="49" charset="0"/>
              </a:rPr>
              <a:t>			</a:t>
            </a:r>
            <a:r>
              <a:rPr lang="en-US" sz="1600" i="1" dirty="0">
                <a:solidFill>
                  <a:srgbClr val="008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// 4-bit input</a:t>
            </a:r>
          </a:p>
          <a:p>
            <a:pPr>
              <a:spcBef>
                <a:spcPct val="0"/>
              </a:spcBef>
            </a:pPr>
            <a:r>
              <a:rPr lang="en-US" sz="1600" dirty="0">
                <a:latin typeface="Consolas" panose="020B0609020204030204" pitchFamily="49" charset="0"/>
                <a:cs typeface="Consolas" panose="020B0609020204030204" pitchFamily="49" charset="0"/>
              </a:rPr>
              <a:t>  </a:t>
            </a:r>
            <a:r>
              <a:rPr lang="en-US" sz="1600" b="1" dirty="0">
                <a:solidFill>
                  <a:srgbClr val="C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output</a:t>
            </a:r>
            <a:r>
              <a:rPr lang="en-US" sz="1600" dirty="0">
                <a:latin typeface="Consolas" panose="020B0609020204030204" pitchFamily="49" charset="0"/>
                <a:cs typeface="Consolas" panose="020B0609020204030204" pitchFamily="49" charset="0"/>
              </a:rPr>
              <a:t>      </a:t>
            </a:r>
            <a:r>
              <a:rPr lang="en-US" sz="1600" dirty="0" err="1">
                <a:latin typeface="Consolas" panose="020B0609020204030204" pitchFamily="49" charset="0"/>
                <a:cs typeface="Consolas" panose="020B0609020204030204" pitchFamily="49" charset="0"/>
              </a:rPr>
              <a:t>isprime</a:t>
            </a:r>
            <a:r>
              <a:rPr lang="en-US" sz="1600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1600" dirty="0">
                <a:solidFill>
                  <a:srgbClr val="0000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;</a:t>
            </a:r>
            <a:r>
              <a:rPr lang="en-US" sz="1600" dirty="0">
                <a:latin typeface="Consolas" panose="020B0609020204030204" pitchFamily="49" charset="0"/>
                <a:cs typeface="Consolas" panose="020B0609020204030204" pitchFamily="49" charset="0"/>
              </a:rPr>
              <a:t>		</a:t>
            </a:r>
            <a:r>
              <a:rPr lang="en-US" sz="1600" i="1" dirty="0">
                <a:solidFill>
                  <a:srgbClr val="008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// true if input is prime</a:t>
            </a:r>
          </a:p>
          <a:p>
            <a:pPr>
              <a:spcBef>
                <a:spcPct val="0"/>
              </a:spcBef>
            </a:pPr>
            <a:r>
              <a:rPr lang="en-US" sz="1600" dirty="0">
                <a:latin typeface="Consolas" panose="020B0609020204030204" pitchFamily="49" charset="0"/>
                <a:cs typeface="Consolas" panose="020B0609020204030204" pitchFamily="49" charset="0"/>
              </a:rPr>
              <a:t>  </a:t>
            </a:r>
            <a:r>
              <a:rPr lang="en-US" sz="1600" b="1" dirty="0" err="1">
                <a:solidFill>
                  <a:srgbClr val="C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reg</a:t>
            </a:r>
            <a:r>
              <a:rPr lang="en-US" sz="1600" dirty="0">
                <a:latin typeface="Consolas" panose="020B0609020204030204" pitchFamily="49" charset="0"/>
                <a:cs typeface="Consolas" panose="020B0609020204030204" pitchFamily="49" charset="0"/>
              </a:rPr>
              <a:t>         </a:t>
            </a:r>
            <a:r>
              <a:rPr lang="en-US" sz="1600" dirty="0" err="1">
                <a:latin typeface="Consolas" panose="020B0609020204030204" pitchFamily="49" charset="0"/>
                <a:cs typeface="Consolas" panose="020B0609020204030204" pitchFamily="49" charset="0"/>
              </a:rPr>
              <a:t>isprime</a:t>
            </a:r>
            <a:r>
              <a:rPr lang="en-US" sz="1600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1600" dirty="0">
                <a:solidFill>
                  <a:srgbClr val="0000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;</a:t>
            </a:r>
          </a:p>
          <a:p>
            <a:pPr>
              <a:spcBef>
                <a:spcPct val="0"/>
              </a:spcBef>
            </a:pPr>
            <a:endParaRPr lang="en-US" sz="1600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>
              <a:spcBef>
                <a:spcPct val="0"/>
              </a:spcBef>
            </a:pPr>
            <a:r>
              <a:rPr lang="en-US" sz="1600" dirty="0">
                <a:latin typeface="Consolas" panose="020B0609020204030204" pitchFamily="49" charset="0"/>
                <a:cs typeface="Consolas" panose="020B0609020204030204" pitchFamily="49" charset="0"/>
              </a:rPr>
              <a:t>  </a:t>
            </a:r>
            <a:r>
              <a:rPr lang="en-US" sz="1600" b="1" dirty="0">
                <a:solidFill>
                  <a:srgbClr val="C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always</a:t>
            </a:r>
            <a:r>
              <a:rPr lang="en-US" sz="1600" dirty="0">
                <a:solidFill>
                  <a:srgbClr val="C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1600" dirty="0">
                <a:solidFill>
                  <a:srgbClr val="0000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@(*)</a:t>
            </a:r>
            <a:endParaRPr lang="en-US" sz="1600" b="1" dirty="0">
              <a:solidFill>
                <a:srgbClr val="C00000"/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>
              <a:spcBef>
                <a:spcPct val="0"/>
              </a:spcBef>
            </a:pPr>
            <a:r>
              <a:rPr lang="en-US" sz="1600" dirty="0">
                <a:latin typeface="Consolas" panose="020B0609020204030204" pitchFamily="49" charset="0"/>
                <a:cs typeface="Consolas" panose="020B0609020204030204" pitchFamily="49" charset="0"/>
              </a:rPr>
              <a:t>    </a:t>
            </a:r>
            <a:r>
              <a:rPr lang="en-US" sz="1600" b="1" dirty="0" err="1">
                <a:solidFill>
                  <a:srgbClr val="C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casex</a:t>
            </a:r>
            <a:r>
              <a:rPr lang="en-US" sz="1600" dirty="0">
                <a:solidFill>
                  <a:srgbClr val="0000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(</a:t>
            </a:r>
            <a:r>
              <a:rPr lang="en-US" sz="1600" dirty="0">
                <a:latin typeface="Consolas" panose="020B0609020204030204" pitchFamily="49" charset="0"/>
                <a:cs typeface="Consolas" panose="020B0609020204030204" pitchFamily="49" charset="0"/>
              </a:rPr>
              <a:t>in</a:t>
            </a:r>
            <a:r>
              <a:rPr lang="en-US" sz="1600" dirty="0">
                <a:solidFill>
                  <a:srgbClr val="0000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)</a:t>
            </a:r>
          </a:p>
          <a:p>
            <a:pPr>
              <a:spcBef>
                <a:spcPct val="0"/>
              </a:spcBef>
            </a:pPr>
            <a:r>
              <a:rPr lang="en-US" sz="1600" dirty="0">
                <a:latin typeface="Consolas" panose="020B0609020204030204" pitchFamily="49" charset="0"/>
                <a:cs typeface="Consolas" panose="020B0609020204030204" pitchFamily="49" charset="0"/>
              </a:rPr>
              <a:t>      </a:t>
            </a:r>
            <a:r>
              <a:rPr lang="en-US" sz="1600" dirty="0">
                <a:solidFill>
                  <a:srgbClr val="7030A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4'b0xx1</a:t>
            </a:r>
            <a:r>
              <a:rPr lang="en-US" sz="1600" dirty="0">
                <a:solidFill>
                  <a:srgbClr val="0000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:</a:t>
            </a:r>
            <a:r>
              <a:rPr lang="en-US" sz="1600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1600" dirty="0" err="1">
                <a:latin typeface="Consolas" panose="020B0609020204030204" pitchFamily="49" charset="0"/>
                <a:cs typeface="Consolas" panose="020B0609020204030204" pitchFamily="49" charset="0"/>
              </a:rPr>
              <a:t>isprime</a:t>
            </a:r>
            <a:r>
              <a:rPr lang="en-US" sz="1600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1600" dirty="0">
                <a:solidFill>
                  <a:srgbClr val="0000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=</a:t>
            </a:r>
            <a:r>
              <a:rPr lang="en-US" sz="1600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1600" dirty="0">
                <a:solidFill>
                  <a:srgbClr val="7030A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1</a:t>
            </a:r>
            <a:r>
              <a:rPr lang="en-US" sz="1600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1600" dirty="0">
                <a:solidFill>
                  <a:srgbClr val="0000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;</a:t>
            </a:r>
          </a:p>
          <a:p>
            <a:pPr>
              <a:spcBef>
                <a:spcPct val="0"/>
              </a:spcBef>
            </a:pPr>
            <a:r>
              <a:rPr lang="en-US" sz="1600" dirty="0">
                <a:latin typeface="Consolas" panose="020B0609020204030204" pitchFamily="49" charset="0"/>
                <a:cs typeface="Consolas" panose="020B0609020204030204" pitchFamily="49" charset="0"/>
              </a:rPr>
              <a:t>      </a:t>
            </a:r>
            <a:r>
              <a:rPr lang="en-US" sz="1600" dirty="0">
                <a:solidFill>
                  <a:srgbClr val="7030A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4'b001x</a:t>
            </a:r>
            <a:r>
              <a:rPr lang="en-US" sz="1600" dirty="0">
                <a:solidFill>
                  <a:srgbClr val="0000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:</a:t>
            </a:r>
            <a:r>
              <a:rPr lang="en-US" sz="1600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1600" dirty="0" err="1">
                <a:latin typeface="Consolas" panose="020B0609020204030204" pitchFamily="49" charset="0"/>
                <a:cs typeface="Consolas" panose="020B0609020204030204" pitchFamily="49" charset="0"/>
              </a:rPr>
              <a:t>isprime</a:t>
            </a:r>
            <a:r>
              <a:rPr lang="en-US" sz="1600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1600" dirty="0">
                <a:solidFill>
                  <a:srgbClr val="0000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=</a:t>
            </a:r>
            <a:r>
              <a:rPr lang="en-US" sz="1600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1600" dirty="0">
                <a:solidFill>
                  <a:srgbClr val="7030A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1</a:t>
            </a:r>
            <a:r>
              <a:rPr lang="en-US" sz="1600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1600" dirty="0">
                <a:solidFill>
                  <a:srgbClr val="0000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;</a:t>
            </a:r>
          </a:p>
          <a:p>
            <a:pPr>
              <a:spcBef>
                <a:spcPct val="0"/>
              </a:spcBef>
            </a:pPr>
            <a:r>
              <a:rPr lang="en-US" sz="1600" dirty="0">
                <a:solidFill>
                  <a:srgbClr val="7030A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    4'bx101</a:t>
            </a:r>
            <a:r>
              <a:rPr lang="en-US" sz="1600" dirty="0">
                <a:solidFill>
                  <a:srgbClr val="0000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:</a:t>
            </a:r>
            <a:r>
              <a:rPr lang="en-US" sz="1600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1600" dirty="0" err="1">
                <a:latin typeface="Consolas" panose="020B0609020204030204" pitchFamily="49" charset="0"/>
                <a:cs typeface="Consolas" panose="020B0609020204030204" pitchFamily="49" charset="0"/>
              </a:rPr>
              <a:t>isprime</a:t>
            </a:r>
            <a:r>
              <a:rPr lang="en-US" sz="1600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1600" dirty="0">
                <a:solidFill>
                  <a:srgbClr val="0000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=</a:t>
            </a:r>
            <a:r>
              <a:rPr lang="en-US" sz="1600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1600" dirty="0">
                <a:solidFill>
                  <a:srgbClr val="7030A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1</a:t>
            </a:r>
            <a:r>
              <a:rPr lang="en-US" sz="1600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1600" dirty="0">
                <a:solidFill>
                  <a:srgbClr val="0000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;</a:t>
            </a:r>
          </a:p>
          <a:p>
            <a:pPr>
              <a:spcBef>
                <a:spcPct val="0"/>
              </a:spcBef>
            </a:pPr>
            <a:r>
              <a:rPr lang="en-US" sz="1600" dirty="0">
                <a:latin typeface="Consolas" panose="020B0609020204030204" pitchFamily="49" charset="0"/>
                <a:cs typeface="Consolas" panose="020B0609020204030204" pitchFamily="49" charset="0"/>
              </a:rPr>
              <a:t>      </a:t>
            </a:r>
            <a:r>
              <a:rPr lang="en-US" sz="1600" dirty="0">
                <a:solidFill>
                  <a:srgbClr val="7030A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4'bx011</a:t>
            </a:r>
            <a:r>
              <a:rPr lang="en-US" sz="1600" dirty="0">
                <a:solidFill>
                  <a:srgbClr val="0000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:</a:t>
            </a:r>
            <a:r>
              <a:rPr lang="en-US" sz="1600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1600" dirty="0" err="1">
                <a:latin typeface="Consolas" panose="020B0609020204030204" pitchFamily="49" charset="0"/>
                <a:cs typeface="Consolas" panose="020B0609020204030204" pitchFamily="49" charset="0"/>
              </a:rPr>
              <a:t>isprime</a:t>
            </a:r>
            <a:r>
              <a:rPr lang="en-US" sz="1600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1600" dirty="0">
                <a:solidFill>
                  <a:srgbClr val="0000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=</a:t>
            </a:r>
            <a:r>
              <a:rPr lang="en-US" sz="1600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1600" dirty="0">
                <a:solidFill>
                  <a:srgbClr val="7030A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1</a:t>
            </a:r>
            <a:r>
              <a:rPr lang="en-US" sz="1600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1600" dirty="0">
                <a:solidFill>
                  <a:srgbClr val="0000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;</a:t>
            </a:r>
          </a:p>
          <a:p>
            <a:pPr>
              <a:spcBef>
                <a:spcPct val="0"/>
              </a:spcBef>
            </a:pPr>
            <a:r>
              <a:rPr lang="en-US" sz="1600" dirty="0">
                <a:latin typeface="Consolas" panose="020B0609020204030204" pitchFamily="49" charset="0"/>
                <a:cs typeface="Consolas" panose="020B0609020204030204" pitchFamily="49" charset="0"/>
              </a:rPr>
              <a:t>      </a:t>
            </a:r>
            <a:r>
              <a:rPr lang="en-US" sz="1600" b="1" dirty="0">
                <a:solidFill>
                  <a:srgbClr val="C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default</a:t>
            </a:r>
            <a:r>
              <a:rPr lang="en-US" sz="1600" dirty="0">
                <a:solidFill>
                  <a:srgbClr val="0000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:</a:t>
            </a:r>
            <a:r>
              <a:rPr lang="en-US" sz="1600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1600" dirty="0" err="1">
                <a:latin typeface="Consolas" panose="020B0609020204030204" pitchFamily="49" charset="0"/>
                <a:cs typeface="Consolas" panose="020B0609020204030204" pitchFamily="49" charset="0"/>
              </a:rPr>
              <a:t>isprime</a:t>
            </a:r>
            <a:r>
              <a:rPr lang="en-US" sz="1600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1600" dirty="0">
                <a:solidFill>
                  <a:srgbClr val="0000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=</a:t>
            </a:r>
            <a:r>
              <a:rPr lang="en-US" sz="1600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1600" dirty="0">
                <a:solidFill>
                  <a:srgbClr val="7030A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0</a:t>
            </a:r>
            <a:r>
              <a:rPr lang="en-US" sz="1600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1600" dirty="0">
                <a:solidFill>
                  <a:srgbClr val="0000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;</a:t>
            </a:r>
          </a:p>
          <a:p>
            <a:pPr>
              <a:spcBef>
                <a:spcPct val="0"/>
              </a:spcBef>
            </a:pPr>
            <a:r>
              <a:rPr lang="en-US" sz="1600" dirty="0">
                <a:latin typeface="Consolas" panose="020B0609020204030204" pitchFamily="49" charset="0"/>
                <a:cs typeface="Consolas" panose="020B0609020204030204" pitchFamily="49" charset="0"/>
              </a:rPr>
              <a:t>    </a:t>
            </a:r>
            <a:r>
              <a:rPr lang="en-US" sz="1600" b="1" dirty="0" err="1">
                <a:solidFill>
                  <a:srgbClr val="C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endcase</a:t>
            </a:r>
            <a:endParaRPr lang="en-US" sz="1600" b="1" dirty="0">
              <a:solidFill>
                <a:srgbClr val="C00000"/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>
              <a:spcBef>
                <a:spcPct val="0"/>
              </a:spcBef>
            </a:pPr>
            <a:r>
              <a:rPr lang="en-US" sz="1600" b="1" dirty="0" err="1">
                <a:solidFill>
                  <a:srgbClr val="C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endmodule</a:t>
            </a:r>
            <a:endParaRPr lang="en-US" sz="1600" b="1" dirty="0">
              <a:solidFill>
                <a:srgbClr val="C00000"/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>
                <a:ea typeface="ＭＳ Ｐゴシック" pitchFamily="34" charset="-128"/>
              </a:rPr>
              <a:t>Verilog “</a:t>
            </a:r>
            <a:r>
              <a:rPr lang="en-US" dirty="0" err="1">
                <a:ea typeface="ＭＳ Ｐゴシック" pitchFamily="34" charset="-128"/>
              </a:rPr>
              <a:t>casex</a:t>
            </a:r>
            <a:r>
              <a:rPr lang="en-US" dirty="0">
                <a:ea typeface="ＭＳ Ｐゴシック" pitchFamily="34" charset="-128"/>
              </a:rPr>
              <a:t>” Statement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6324600" y="6488668"/>
            <a:ext cx="1905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Text: Dally §7.1.3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A44075-CB16-5A4C-A36B-DC972FDB6AB8}" type="slidenum">
              <a:rPr lang="en-US" smtClean="0"/>
              <a:t>6</a:t>
            </a:fld>
            <a:endParaRPr lang="en-US"/>
          </a:p>
        </p:txBody>
      </p:sp>
      <p:grpSp>
        <p:nvGrpSpPr>
          <p:cNvPr id="6" name="Group 80"/>
          <p:cNvGrpSpPr>
            <a:grpSpLocks/>
          </p:cNvGrpSpPr>
          <p:nvPr/>
        </p:nvGrpSpPr>
        <p:grpSpPr bwMode="auto">
          <a:xfrm>
            <a:off x="4800600" y="2375157"/>
            <a:ext cx="2741613" cy="2782887"/>
            <a:chOff x="157" y="359"/>
            <a:chExt cx="1727" cy="1753"/>
          </a:xfrm>
        </p:grpSpPr>
        <p:sp>
          <p:nvSpPr>
            <p:cNvPr id="8" name="Rectangle 6"/>
            <p:cNvSpPr>
              <a:spLocks noChangeArrowheads="1"/>
            </p:cNvSpPr>
            <p:nvPr/>
          </p:nvSpPr>
          <p:spPr bwMode="auto">
            <a:xfrm>
              <a:off x="1062" y="717"/>
              <a:ext cx="288" cy="277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 anchor="ctr">
              <a:spAutoFit/>
            </a:bodyPr>
            <a:lstStyle/>
            <a:p>
              <a:endParaRPr lang="en-US"/>
            </a:p>
          </p:txBody>
        </p:sp>
        <p:sp>
          <p:nvSpPr>
            <p:cNvPr id="9" name="Rectangle 7"/>
            <p:cNvSpPr>
              <a:spLocks noChangeArrowheads="1"/>
            </p:cNvSpPr>
            <p:nvPr/>
          </p:nvSpPr>
          <p:spPr bwMode="auto">
            <a:xfrm>
              <a:off x="772" y="717"/>
              <a:ext cx="288" cy="277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 anchor="ctr">
              <a:spAutoFit/>
            </a:bodyPr>
            <a:lstStyle/>
            <a:p>
              <a:endParaRPr lang="en-US"/>
            </a:p>
          </p:txBody>
        </p:sp>
        <p:sp>
          <p:nvSpPr>
            <p:cNvPr id="10" name="Rectangle 8"/>
            <p:cNvSpPr>
              <a:spLocks noChangeArrowheads="1"/>
            </p:cNvSpPr>
            <p:nvPr/>
          </p:nvSpPr>
          <p:spPr bwMode="auto">
            <a:xfrm>
              <a:off x="482" y="717"/>
              <a:ext cx="292" cy="277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 anchor="ctr">
              <a:spAutoFit/>
            </a:bodyPr>
            <a:lstStyle/>
            <a:p>
              <a:endParaRPr lang="en-US"/>
            </a:p>
          </p:txBody>
        </p:sp>
        <p:sp>
          <p:nvSpPr>
            <p:cNvPr id="11" name="Rectangle 9"/>
            <p:cNvSpPr>
              <a:spLocks noChangeArrowheads="1"/>
            </p:cNvSpPr>
            <p:nvPr/>
          </p:nvSpPr>
          <p:spPr bwMode="auto">
            <a:xfrm>
              <a:off x="1350" y="717"/>
              <a:ext cx="290" cy="277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 anchor="ctr">
              <a:spAutoFit/>
            </a:bodyPr>
            <a:lstStyle/>
            <a:p>
              <a:endParaRPr lang="en-US"/>
            </a:p>
          </p:txBody>
        </p:sp>
        <p:sp>
          <p:nvSpPr>
            <p:cNvPr id="12" name="Rectangle 10"/>
            <p:cNvSpPr>
              <a:spLocks noChangeArrowheads="1"/>
            </p:cNvSpPr>
            <p:nvPr/>
          </p:nvSpPr>
          <p:spPr bwMode="auto">
            <a:xfrm>
              <a:off x="772" y="992"/>
              <a:ext cx="288" cy="282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 anchor="ctr">
              <a:spAutoFit/>
            </a:bodyPr>
            <a:lstStyle/>
            <a:p>
              <a:endParaRPr lang="en-US"/>
            </a:p>
          </p:txBody>
        </p:sp>
        <p:sp>
          <p:nvSpPr>
            <p:cNvPr id="13" name="Rectangle 11"/>
            <p:cNvSpPr>
              <a:spLocks noChangeArrowheads="1"/>
            </p:cNvSpPr>
            <p:nvPr/>
          </p:nvSpPr>
          <p:spPr bwMode="auto">
            <a:xfrm>
              <a:off x="482" y="993"/>
              <a:ext cx="292" cy="281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 anchor="ctr">
              <a:spAutoFit/>
            </a:bodyPr>
            <a:lstStyle/>
            <a:p>
              <a:endParaRPr lang="en-US"/>
            </a:p>
          </p:txBody>
        </p:sp>
        <p:sp>
          <p:nvSpPr>
            <p:cNvPr id="14" name="Rectangle 12"/>
            <p:cNvSpPr>
              <a:spLocks noChangeArrowheads="1"/>
            </p:cNvSpPr>
            <p:nvPr/>
          </p:nvSpPr>
          <p:spPr bwMode="auto">
            <a:xfrm>
              <a:off x="1062" y="992"/>
              <a:ext cx="288" cy="282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 anchor="ctr">
              <a:spAutoFit/>
            </a:bodyPr>
            <a:lstStyle/>
            <a:p>
              <a:endParaRPr lang="en-US"/>
            </a:p>
          </p:txBody>
        </p:sp>
        <p:sp>
          <p:nvSpPr>
            <p:cNvPr id="15" name="Rectangle 13"/>
            <p:cNvSpPr>
              <a:spLocks noChangeArrowheads="1"/>
            </p:cNvSpPr>
            <p:nvPr/>
          </p:nvSpPr>
          <p:spPr bwMode="auto">
            <a:xfrm>
              <a:off x="1350" y="992"/>
              <a:ext cx="290" cy="281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 anchor="ctr">
              <a:spAutoFit/>
            </a:bodyPr>
            <a:lstStyle/>
            <a:p>
              <a:endParaRPr lang="en-US"/>
            </a:p>
          </p:txBody>
        </p:sp>
        <p:sp>
          <p:nvSpPr>
            <p:cNvPr id="16" name="Rectangle 14"/>
            <p:cNvSpPr>
              <a:spLocks noChangeArrowheads="1"/>
            </p:cNvSpPr>
            <p:nvPr/>
          </p:nvSpPr>
          <p:spPr bwMode="auto">
            <a:xfrm>
              <a:off x="772" y="1273"/>
              <a:ext cx="288" cy="281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 anchor="ctr">
              <a:spAutoFit/>
            </a:bodyPr>
            <a:lstStyle/>
            <a:p>
              <a:endParaRPr lang="en-US"/>
            </a:p>
          </p:txBody>
        </p:sp>
        <p:sp>
          <p:nvSpPr>
            <p:cNvPr id="17" name="Rectangle 15"/>
            <p:cNvSpPr>
              <a:spLocks noChangeArrowheads="1"/>
            </p:cNvSpPr>
            <p:nvPr/>
          </p:nvSpPr>
          <p:spPr bwMode="auto">
            <a:xfrm>
              <a:off x="482" y="1274"/>
              <a:ext cx="292" cy="280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 anchor="ctr">
              <a:spAutoFit/>
            </a:bodyPr>
            <a:lstStyle/>
            <a:p>
              <a:endParaRPr lang="en-US"/>
            </a:p>
          </p:txBody>
        </p:sp>
        <p:sp>
          <p:nvSpPr>
            <p:cNvPr id="18" name="Rectangle 16"/>
            <p:cNvSpPr>
              <a:spLocks noChangeArrowheads="1"/>
            </p:cNvSpPr>
            <p:nvPr/>
          </p:nvSpPr>
          <p:spPr bwMode="auto">
            <a:xfrm>
              <a:off x="1062" y="1273"/>
              <a:ext cx="288" cy="281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 anchor="ctr">
              <a:spAutoFit/>
            </a:bodyPr>
            <a:lstStyle/>
            <a:p>
              <a:endParaRPr lang="en-US"/>
            </a:p>
          </p:txBody>
        </p:sp>
        <p:sp>
          <p:nvSpPr>
            <p:cNvPr id="19" name="Rectangle 17"/>
            <p:cNvSpPr>
              <a:spLocks noChangeArrowheads="1"/>
            </p:cNvSpPr>
            <p:nvPr/>
          </p:nvSpPr>
          <p:spPr bwMode="auto">
            <a:xfrm>
              <a:off x="1350" y="1273"/>
              <a:ext cx="290" cy="281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 anchor="ctr">
              <a:spAutoFit/>
            </a:bodyPr>
            <a:lstStyle/>
            <a:p>
              <a:endParaRPr lang="en-US"/>
            </a:p>
          </p:txBody>
        </p:sp>
        <p:sp>
          <p:nvSpPr>
            <p:cNvPr id="20" name="Rectangle 18"/>
            <p:cNvSpPr>
              <a:spLocks noChangeArrowheads="1"/>
            </p:cNvSpPr>
            <p:nvPr/>
          </p:nvSpPr>
          <p:spPr bwMode="auto">
            <a:xfrm>
              <a:off x="772" y="1548"/>
              <a:ext cx="288" cy="286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 anchor="ctr">
              <a:spAutoFit/>
            </a:bodyPr>
            <a:lstStyle/>
            <a:p>
              <a:endParaRPr lang="en-US"/>
            </a:p>
          </p:txBody>
        </p:sp>
        <p:sp>
          <p:nvSpPr>
            <p:cNvPr id="21" name="Rectangle 19"/>
            <p:cNvSpPr>
              <a:spLocks noChangeArrowheads="1"/>
            </p:cNvSpPr>
            <p:nvPr/>
          </p:nvSpPr>
          <p:spPr bwMode="auto">
            <a:xfrm>
              <a:off x="482" y="1548"/>
              <a:ext cx="292" cy="286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 anchor="ctr">
              <a:spAutoFit/>
            </a:bodyPr>
            <a:lstStyle/>
            <a:p>
              <a:endParaRPr lang="en-US"/>
            </a:p>
          </p:txBody>
        </p:sp>
        <p:sp>
          <p:nvSpPr>
            <p:cNvPr id="22" name="Rectangle 20"/>
            <p:cNvSpPr>
              <a:spLocks noChangeArrowheads="1"/>
            </p:cNvSpPr>
            <p:nvPr/>
          </p:nvSpPr>
          <p:spPr bwMode="auto">
            <a:xfrm>
              <a:off x="1062" y="1548"/>
              <a:ext cx="288" cy="286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 anchor="ctr">
              <a:spAutoFit/>
            </a:bodyPr>
            <a:lstStyle/>
            <a:p>
              <a:endParaRPr lang="en-US"/>
            </a:p>
          </p:txBody>
        </p:sp>
        <p:sp>
          <p:nvSpPr>
            <p:cNvPr id="23" name="Rectangle 21"/>
            <p:cNvSpPr>
              <a:spLocks noChangeArrowheads="1"/>
            </p:cNvSpPr>
            <p:nvPr/>
          </p:nvSpPr>
          <p:spPr bwMode="auto">
            <a:xfrm>
              <a:off x="1350" y="1548"/>
              <a:ext cx="290" cy="286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 anchor="ctr">
              <a:spAutoFit/>
            </a:bodyPr>
            <a:lstStyle/>
            <a:p>
              <a:endParaRPr lang="en-US"/>
            </a:p>
          </p:txBody>
        </p:sp>
        <p:grpSp>
          <p:nvGrpSpPr>
            <p:cNvPr id="24" name="Group 22"/>
            <p:cNvGrpSpPr>
              <a:grpSpLocks/>
            </p:cNvGrpSpPr>
            <p:nvPr/>
          </p:nvGrpSpPr>
          <p:grpSpPr bwMode="auto">
            <a:xfrm rot="16200000" flipH="1">
              <a:off x="-137" y="1210"/>
              <a:ext cx="1015" cy="156"/>
              <a:chOff x="4259" y="1917"/>
              <a:chExt cx="1015" cy="156"/>
            </a:xfrm>
          </p:grpSpPr>
          <p:sp>
            <p:nvSpPr>
              <p:cNvPr id="63" name="Text Box 23"/>
              <p:cNvSpPr txBox="1">
                <a:spLocks noChangeArrowheads="1"/>
              </p:cNvSpPr>
              <p:nvPr/>
            </p:nvSpPr>
            <p:spPr bwMode="auto">
              <a:xfrm>
                <a:off x="4259" y="1919"/>
                <a:ext cx="142" cy="15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defRPr sz="2000" b="1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1pPr>
                <a:lvl2pPr marL="742950" indent="-285750">
                  <a:defRPr sz="2000" b="1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2pPr>
                <a:lvl3pPr marL="1143000" indent="-228600">
                  <a:defRPr sz="2000" b="1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3pPr>
                <a:lvl4pPr marL="1600200" indent="-228600">
                  <a:defRPr sz="2000" b="1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4pPr>
                <a:lvl5pPr marL="2057400" indent="-228600">
                  <a:defRPr sz="2000" b="1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5pPr>
                <a:lvl6pPr marL="2514600" indent="-228600" algn="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6pPr>
                <a:lvl7pPr marL="2971800" indent="-228600" algn="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7pPr>
                <a:lvl8pPr marL="3429000" indent="-228600" algn="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8pPr>
                <a:lvl9pPr marL="3886200" indent="-228600" algn="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9pPr>
              </a:lstStyle>
              <a:p>
                <a:r>
                  <a:rPr lang="en-US" sz="1600" b="0"/>
                  <a:t>00</a:t>
                </a:r>
              </a:p>
            </p:txBody>
          </p:sp>
          <p:sp>
            <p:nvSpPr>
              <p:cNvPr id="64" name="Text Box 24"/>
              <p:cNvSpPr txBox="1">
                <a:spLocks noChangeArrowheads="1"/>
              </p:cNvSpPr>
              <p:nvPr/>
            </p:nvSpPr>
            <p:spPr bwMode="auto">
              <a:xfrm>
                <a:off x="4547" y="1919"/>
                <a:ext cx="142" cy="15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defRPr sz="2000" b="1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1pPr>
                <a:lvl2pPr marL="742950" indent="-285750">
                  <a:defRPr sz="2000" b="1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2pPr>
                <a:lvl3pPr marL="1143000" indent="-228600">
                  <a:defRPr sz="2000" b="1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3pPr>
                <a:lvl4pPr marL="1600200" indent="-228600">
                  <a:defRPr sz="2000" b="1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4pPr>
                <a:lvl5pPr marL="2057400" indent="-228600">
                  <a:defRPr sz="2000" b="1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5pPr>
                <a:lvl6pPr marL="2514600" indent="-228600" algn="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6pPr>
                <a:lvl7pPr marL="2971800" indent="-228600" algn="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7pPr>
                <a:lvl8pPr marL="3429000" indent="-228600" algn="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8pPr>
                <a:lvl9pPr marL="3886200" indent="-228600" algn="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9pPr>
              </a:lstStyle>
              <a:p>
                <a:pPr algn="ctr"/>
                <a:r>
                  <a:rPr lang="en-US" sz="1600" b="0"/>
                  <a:t>01</a:t>
                </a:r>
              </a:p>
            </p:txBody>
          </p:sp>
          <p:sp>
            <p:nvSpPr>
              <p:cNvPr id="65" name="Text Box 25"/>
              <p:cNvSpPr txBox="1">
                <a:spLocks noChangeArrowheads="1"/>
              </p:cNvSpPr>
              <p:nvPr/>
            </p:nvSpPr>
            <p:spPr bwMode="auto">
              <a:xfrm>
                <a:off x="4852" y="1918"/>
                <a:ext cx="142" cy="15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defRPr sz="2000" b="1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1pPr>
                <a:lvl2pPr marL="742950" indent="-285750">
                  <a:defRPr sz="2000" b="1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2pPr>
                <a:lvl3pPr marL="1143000" indent="-228600">
                  <a:defRPr sz="2000" b="1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3pPr>
                <a:lvl4pPr marL="1600200" indent="-228600">
                  <a:defRPr sz="2000" b="1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4pPr>
                <a:lvl5pPr marL="2057400" indent="-228600">
                  <a:defRPr sz="2000" b="1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5pPr>
                <a:lvl6pPr marL="2514600" indent="-228600" algn="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6pPr>
                <a:lvl7pPr marL="2971800" indent="-228600" algn="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7pPr>
                <a:lvl8pPr marL="3429000" indent="-228600" algn="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8pPr>
                <a:lvl9pPr marL="3886200" indent="-228600" algn="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9pPr>
              </a:lstStyle>
              <a:p>
                <a:pPr algn="ctr"/>
                <a:r>
                  <a:rPr lang="en-US" sz="1600" b="0"/>
                  <a:t>11</a:t>
                </a:r>
              </a:p>
            </p:txBody>
          </p:sp>
          <p:sp>
            <p:nvSpPr>
              <p:cNvPr id="66" name="Text Box 26"/>
              <p:cNvSpPr txBox="1">
                <a:spLocks noChangeArrowheads="1"/>
              </p:cNvSpPr>
              <p:nvPr/>
            </p:nvSpPr>
            <p:spPr bwMode="auto">
              <a:xfrm>
                <a:off x="5132" y="1917"/>
                <a:ext cx="142" cy="15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defRPr sz="2000" b="1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1pPr>
                <a:lvl2pPr marL="742950" indent="-285750">
                  <a:defRPr sz="2000" b="1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2pPr>
                <a:lvl3pPr marL="1143000" indent="-228600">
                  <a:defRPr sz="2000" b="1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3pPr>
                <a:lvl4pPr marL="1600200" indent="-228600">
                  <a:defRPr sz="2000" b="1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4pPr>
                <a:lvl5pPr marL="2057400" indent="-228600">
                  <a:defRPr sz="2000" b="1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5pPr>
                <a:lvl6pPr marL="2514600" indent="-228600" algn="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6pPr>
                <a:lvl7pPr marL="2971800" indent="-228600" algn="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7pPr>
                <a:lvl8pPr marL="3429000" indent="-228600" algn="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8pPr>
                <a:lvl9pPr marL="3886200" indent="-228600" algn="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9pPr>
              </a:lstStyle>
              <a:p>
                <a:pPr algn="ctr"/>
                <a:r>
                  <a:rPr lang="en-US" sz="1600" b="0"/>
                  <a:t>10</a:t>
                </a:r>
              </a:p>
            </p:txBody>
          </p:sp>
        </p:grpSp>
        <p:sp>
          <p:nvSpPr>
            <p:cNvPr id="25" name="Line 27"/>
            <p:cNvSpPr>
              <a:spLocks noChangeShapeType="1"/>
            </p:cNvSpPr>
            <p:nvPr/>
          </p:nvSpPr>
          <p:spPr bwMode="auto">
            <a:xfrm>
              <a:off x="1054" y="1910"/>
              <a:ext cx="586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 anchor="ctr">
              <a:spAutoFit/>
            </a:bodyPr>
            <a:lstStyle/>
            <a:p>
              <a:endParaRPr lang="en-US"/>
            </a:p>
          </p:txBody>
        </p:sp>
        <p:sp>
          <p:nvSpPr>
            <p:cNvPr id="26" name="Line 28"/>
            <p:cNvSpPr>
              <a:spLocks noChangeShapeType="1"/>
            </p:cNvSpPr>
            <p:nvPr/>
          </p:nvSpPr>
          <p:spPr bwMode="auto">
            <a:xfrm>
              <a:off x="774" y="522"/>
              <a:ext cx="576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 anchor="ctr">
              <a:spAutoFit/>
            </a:bodyPr>
            <a:lstStyle/>
            <a:p>
              <a:endParaRPr lang="en-US"/>
            </a:p>
          </p:txBody>
        </p:sp>
        <p:sp>
          <p:nvSpPr>
            <p:cNvPr id="27" name="Line 29"/>
            <p:cNvSpPr>
              <a:spLocks noChangeShapeType="1"/>
            </p:cNvSpPr>
            <p:nvPr/>
          </p:nvSpPr>
          <p:spPr bwMode="auto">
            <a:xfrm rot="-5400000">
              <a:off x="1424" y="1554"/>
              <a:ext cx="572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 anchor="ctr">
              <a:spAutoFit/>
            </a:bodyPr>
            <a:lstStyle/>
            <a:p>
              <a:endParaRPr lang="en-US"/>
            </a:p>
          </p:txBody>
        </p:sp>
        <p:sp>
          <p:nvSpPr>
            <p:cNvPr id="28" name="Line 30"/>
            <p:cNvSpPr>
              <a:spLocks noChangeShapeType="1"/>
            </p:cNvSpPr>
            <p:nvPr/>
          </p:nvSpPr>
          <p:spPr bwMode="auto">
            <a:xfrm rot="-5400000">
              <a:off x="-14" y="1272"/>
              <a:ext cx="572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 anchor="ctr">
              <a:spAutoFit/>
            </a:bodyPr>
            <a:lstStyle/>
            <a:p>
              <a:endParaRPr lang="en-US"/>
            </a:p>
          </p:txBody>
        </p:sp>
        <p:sp>
          <p:nvSpPr>
            <p:cNvPr id="29" name="Text Box 31"/>
            <p:cNvSpPr txBox="1">
              <a:spLocks noChangeArrowheads="1"/>
            </p:cNvSpPr>
            <p:nvPr/>
          </p:nvSpPr>
          <p:spPr bwMode="auto">
            <a:xfrm>
              <a:off x="1029" y="359"/>
              <a:ext cx="71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000" b="1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algn="r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algn="r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algn="r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algn="r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r>
                <a:rPr lang="en-US" sz="1600" b="0"/>
                <a:t>a</a:t>
              </a:r>
            </a:p>
          </p:txBody>
        </p:sp>
        <p:sp>
          <p:nvSpPr>
            <p:cNvPr id="30" name="Text Box 32"/>
            <p:cNvSpPr txBox="1">
              <a:spLocks noChangeArrowheads="1"/>
            </p:cNvSpPr>
            <p:nvPr/>
          </p:nvSpPr>
          <p:spPr bwMode="auto">
            <a:xfrm>
              <a:off x="1314" y="1958"/>
              <a:ext cx="71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000" b="1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algn="r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algn="r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algn="r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algn="r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r>
                <a:rPr lang="en-US" sz="1600" b="0"/>
                <a:t>b</a:t>
              </a:r>
            </a:p>
          </p:txBody>
        </p:sp>
        <p:sp>
          <p:nvSpPr>
            <p:cNvPr id="31" name="Text Box 33"/>
            <p:cNvSpPr txBox="1">
              <a:spLocks noChangeArrowheads="1"/>
            </p:cNvSpPr>
            <p:nvPr/>
          </p:nvSpPr>
          <p:spPr bwMode="auto">
            <a:xfrm rot="-5400000">
              <a:off x="1771" y="1455"/>
              <a:ext cx="71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000" b="1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algn="r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algn="r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algn="r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algn="r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r>
                <a:rPr lang="en-US" sz="1600" b="0"/>
                <a:t>d</a:t>
              </a:r>
            </a:p>
          </p:txBody>
        </p:sp>
        <p:sp>
          <p:nvSpPr>
            <p:cNvPr id="32" name="Text Box 34"/>
            <p:cNvSpPr txBox="1">
              <a:spLocks noChangeArrowheads="1"/>
            </p:cNvSpPr>
            <p:nvPr/>
          </p:nvSpPr>
          <p:spPr bwMode="auto">
            <a:xfrm>
              <a:off x="588" y="769"/>
              <a:ext cx="89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000" b="1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algn="r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algn="r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algn="r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algn="r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algn="ctr"/>
              <a:r>
                <a:rPr lang="en-US" b="0"/>
                <a:t>0</a:t>
              </a:r>
            </a:p>
          </p:txBody>
        </p:sp>
        <p:sp>
          <p:nvSpPr>
            <p:cNvPr id="33" name="Text Box 35"/>
            <p:cNvSpPr txBox="1">
              <a:spLocks noChangeArrowheads="1"/>
            </p:cNvSpPr>
            <p:nvPr/>
          </p:nvSpPr>
          <p:spPr bwMode="auto">
            <a:xfrm>
              <a:off x="589" y="1057"/>
              <a:ext cx="89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000" b="1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algn="r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algn="r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algn="r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algn="r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algn="ctr"/>
              <a:r>
                <a:rPr lang="en-US" b="0"/>
                <a:t>0</a:t>
              </a:r>
            </a:p>
          </p:txBody>
        </p:sp>
        <p:sp>
          <p:nvSpPr>
            <p:cNvPr id="34" name="Text Box 36"/>
            <p:cNvSpPr txBox="1">
              <a:spLocks noChangeArrowheads="1"/>
            </p:cNvSpPr>
            <p:nvPr/>
          </p:nvSpPr>
          <p:spPr bwMode="auto">
            <a:xfrm>
              <a:off x="593" y="1321"/>
              <a:ext cx="89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000" b="1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algn="r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algn="r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algn="r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algn="r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algn="ctr"/>
              <a:r>
                <a:rPr lang="en-US" b="0"/>
                <a:t>0</a:t>
              </a:r>
            </a:p>
          </p:txBody>
        </p:sp>
        <p:sp>
          <p:nvSpPr>
            <p:cNvPr id="35" name="Text Box 37"/>
            <p:cNvSpPr txBox="1">
              <a:spLocks noChangeArrowheads="1"/>
            </p:cNvSpPr>
            <p:nvPr/>
          </p:nvSpPr>
          <p:spPr bwMode="auto">
            <a:xfrm>
              <a:off x="1459" y="1057"/>
              <a:ext cx="89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000" b="1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algn="r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algn="r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algn="r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algn="r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algn="ctr"/>
              <a:r>
                <a:rPr lang="en-US" b="0"/>
                <a:t>0</a:t>
              </a:r>
            </a:p>
          </p:txBody>
        </p:sp>
        <p:sp>
          <p:nvSpPr>
            <p:cNvPr id="36" name="Text Box 38"/>
            <p:cNvSpPr txBox="1">
              <a:spLocks noChangeArrowheads="1"/>
            </p:cNvSpPr>
            <p:nvPr/>
          </p:nvSpPr>
          <p:spPr bwMode="auto">
            <a:xfrm>
              <a:off x="596" y="1601"/>
              <a:ext cx="89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000" b="1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algn="r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algn="r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algn="r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algn="r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algn="ctr"/>
              <a:r>
                <a:rPr lang="en-US" b="0"/>
                <a:t>0</a:t>
              </a:r>
            </a:p>
          </p:txBody>
        </p:sp>
        <p:sp>
          <p:nvSpPr>
            <p:cNvPr id="37" name="Text Box 39"/>
            <p:cNvSpPr txBox="1">
              <a:spLocks noChangeArrowheads="1"/>
            </p:cNvSpPr>
            <p:nvPr/>
          </p:nvSpPr>
          <p:spPr bwMode="auto">
            <a:xfrm>
              <a:off x="869" y="1601"/>
              <a:ext cx="89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000" b="1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algn="r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algn="r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algn="r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algn="r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algn="ctr"/>
              <a:r>
                <a:rPr lang="en-US" b="0"/>
                <a:t>0</a:t>
              </a:r>
            </a:p>
          </p:txBody>
        </p:sp>
        <p:sp>
          <p:nvSpPr>
            <p:cNvPr id="38" name="Text Box 40"/>
            <p:cNvSpPr txBox="1">
              <a:spLocks noChangeArrowheads="1"/>
            </p:cNvSpPr>
            <p:nvPr/>
          </p:nvSpPr>
          <p:spPr bwMode="auto">
            <a:xfrm>
              <a:off x="866" y="769"/>
              <a:ext cx="89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000" b="1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algn="r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algn="r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algn="r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algn="r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algn="ctr"/>
              <a:r>
                <a:rPr lang="en-US" b="0">
                  <a:solidFill>
                    <a:schemeClr val="hlink"/>
                  </a:solidFill>
                </a:rPr>
                <a:t>1</a:t>
              </a:r>
            </a:p>
          </p:txBody>
        </p:sp>
        <p:sp>
          <p:nvSpPr>
            <p:cNvPr id="39" name="Text Box 41"/>
            <p:cNvSpPr txBox="1">
              <a:spLocks noChangeArrowheads="1"/>
            </p:cNvSpPr>
            <p:nvPr/>
          </p:nvSpPr>
          <p:spPr bwMode="auto">
            <a:xfrm>
              <a:off x="866" y="1057"/>
              <a:ext cx="89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000" b="1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algn="r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algn="r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algn="r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algn="r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algn="ctr"/>
              <a:r>
                <a:rPr lang="en-US" b="0">
                  <a:solidFill>
                    <a:schemeClr val="hlink"/>
                  </a:solidFill>
                </a:rPr>
                <a:t>1</a:t>
              </a:r>
            </a:p>
          </p:txBody>
        </p:sp>
        <p:sp>
          <p:nvSpPr>
            <p:cNvPr id="40" name="Text Box 42"/>
            <p:cNvSpPr txBox="1">
              <a:spLocks noChangeArrowheads="1"/>
            </p:cNvSpPr>
            <p:nvPr/>
          </p:nvSpPr>
          <p:spPr bwMode="auto">
            <a:xfrm>
              <a:off x="1168" y="1057"/>
              <a:ext cx="89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000" b="1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algn="r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algn="r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algn="r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algn="r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algn="ctr"/>
              <a:r>
                <a:rPr lang="en-US" b="0">
                  <a:solidFill>
                    <a:schemeClr val="hlink"/>
                  </a:solidFill>
                </a:rPr>
                <a:t>1</a:t>
              </a:r>
            </a:p>
          </p:txBody>
        </p:sp>
        <p:sp>
          <p:nvSpPr>
            <p:cNvPr id="41" name="Text Box 43"/>
            <p:cNvSpPr txBox="1">
              <a:spLocks noChangeArrowheads="1"/>
            </p:cNvSpPr>
            <p:nvPr/>
          </p:nvSpPr>
          <p:spPr bwMode="auto">
            <a:xfrm>
              <a:off x="1169" y="769"/>
              <a:ext cx="89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000" b="1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algn="r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algn="r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algn="r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algn="r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algn="ctr"/>
              <a:r>
                <a:rPr lang="en-US" b="0">
                  <a:solidFill>
                    <a:schemeClr val="hlink"/>
                  </a:solidFill>
                </a:rPr>
                <a:t>1</a:t>
              </a:r>
            </a:p>
          </p:txBody>
        </p:sp>
        <p:sp>
          <p:nvSpPr>
            <p:cNvPr id="42" name="Text Box 44"/>
            <p:cNvSpPr txBox="1">
              <a:spLocks noChangeArrowheads="1"/>
            </p:cNvSpPr>
            <p:nvPr/>
          </p:nvSpPr>
          <p:spPr bwMode="auto">
            <a:xfrm>
              <a:off x="1453" y="768"/>
              <a:ext cx="89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000" b="1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algn="r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algn="r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algn="r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algn="r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algn="ctr"/>
              <a:r>
                <a:rPr lang="en-US" b="0" dirty="0">
                  <a:solidFill>
                    <a:schemeClr val="hlink"/>
                  </a:solidFill>
                </a:rPr>
                <a:t>1</a:t>
              </a:r>
            </a:p>
          </p:txBody>
        </p:sp>
        <p:sp>
          <p:nvSpPr>
            <p:cNvPr id="43" name="Text Box 45"/>
            <p:cNvSpPr txBox="1">
              <a:spLocks noChangeArrowheads="1"/>
            </p:cNvSpPr>
            <p:nvPr/>
          </p:nvSpPr>
          <p:spPr bwMode="auto">
            <a:xfrm>
              <a:off x="866" y="1321"/>
              <a:ext cx="89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000" b="1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algn="r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algn="r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algn="r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algn="r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algn="ctr"/>
              <a:r>
                <a:rPr lang="en-US" b="0">
                  <a:solidFill>
                    <a:schemeClr val="hlink"/>
                  </a:solidFill>
                </a:rPr>
                <a:t>1</a:t>
              </a:r>
            </a:p>
          </p:txBody>
        </p:sp>
        <p:sp>
          <p:nvSpPr>
            <p:cNvPr id="44" name="Text Box 46"/>
            <p:cNvSpPr txBox="1">
              <a:spLocks noChangeArrowheads="1"/>
            </p:cNvSpPr>
            <p:nvPr/>
          </p:nvSpPr>
          <p:spPr bwMode="auto">
            <a:xfrm>
              <a:off x="1170" y="1321"/>
              <a:ext cx="89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000" b="1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algn="r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algn="r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algn="r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algn="r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algn="ctr"/>
              <a:r>
                <a:rPr lang="en-US" b="0"/>
                <a:t>0</a:t>
              </a:r>
            </a:p>
          </p:txBody>
        </p:sp>
        <p:sp>
          <p:nvSpPr>
            <p:cNvPr id="45" name="Text Box 47"/>
            <p:cNvSpPr txBox="1">
              <a:spLocks noChangeArrowheads="1"/>
            </p:cNvSpPr>
            <p:nvPr/>
          </p:nvSpPr>
          <p:spPr bwMode="auto">
            <a:xfrm>
              <a:off x="1452" y="1321"/>
              <a:ext cx="89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000" b="1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algn="r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algn="r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algn="r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algn="r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algn="ctr"/>
              <a:r>
                <a:rPr lang="en-US" b="0"/>
                <a:t>0</a:t>
              </a:r>
            </a:p>
          </p:txBody>
        </p:sp>
        <p:sp>
          <p:nvSpPr>
            <p:cNvPr id="46" name="Text Box 48"/>
            <p:cNvSpPr txBox="1">
              <a:spLocks noChangeArrowheads="1"/>
            </p:cNvSpPr>
            <p:nvPr/>
          </p:nvSpPr>
          <p:spPr bwMode="auto">
            <a:xfrm>
              <a:off x="1171" y="1601"/>
              <a:ext cx="89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000" b="1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algn="r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algn="r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algn="r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algn="r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algn="ctr"/>
              <a:r>
                <a:rPr lang="en-US" b="0">
                  <a:solidFill>
                    <a:schemeClr val="hlink"/>
                  </a:solidFill>
                </a:rPr>
                <a:t>1</a:t>
              </a:r>
            </a:p>
          </p:txBody>
        </p:sp>
        <p:sp>
          <p:nvSpPr>
            <p:cNvPr id="47" name="Text Box 49"/>
            <p:cNvSpPr txBox="1">
              <a:spLocks noChangeArrowheads="1"/>
            </p:cNvSpPr>
            <p:nvPr/>
          </p:nvSpPr>
          <p:spPr bwMode="auto">
            <a:xfrm>
              <a:off x="1453" y="1599"/>
              <a:ext cx="89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000" b="1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algn="r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algn="r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algn="r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algn="r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algn="ctr"/>
              <a:r>
                <a:rPr lang="en-US" b="0"/>
                <a:t>0</a:t>
              </a:r>
            </a:p>
          </p:txBody>
        </p:sp>
        <p:sp>
          <p:nvSpPr>
            <p:cNvPr id="48" name="Line 50"/>
            <p:cNvSpPr>
              <a:spLocks noChangeShapeType="1"/>
            </p:cNvSpPr>
            <p:nvPr/>
          </p:nvSpPr>
          <p:spPr bwMode="auto">
            <a:xfrm>
              <a:off x="255" y="513"/>
              <a:ext cx="227" cy="204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 anchor="ctr">
              <a:spAutoFit/>
            </a:bodyPr>
            <a:lstStyle/>
            <a:p>
              <a:endParaRPr lang="en-US"/>
            </a:p>
          </p:txBody>
        </p:sp>
        <p:sp>
          <p:nvSpPr>
            <p:cNvPr id="49" name="Text Box 51"/>
            <p:cNvSpPr txBox="1">
              <a:spLocks noChangeArrowheads="1"/>
            </p:cNvSpPr>
            <p:nvPr/>
          </p:nvSpPr>
          <p:spPr bwMode="auto">
            <a:xfrm>
              <a:off x="323" y="389"/>
              <a:ext cx="142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000" b="1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algn="r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algn="r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algn="r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algn="r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r>
                <a:rPr lang="en-US" sz="1600" b="0"/>
                <a:t>ba</a:t>
              </a:r>
            </a:p>
          </p:txBody>
        </p:sp>
        <p:sp>
          <p:nvSpPr>
            <p:cNvPr id="50" name="Text Box 52"/>
            <p:cNvSpPr txBox="1">
              <a:spLocks noChangeArrowheads="1"/>
            </p:cNvSpPr>
            <p:nvPr/>
          </p:nvSpPr>
          <p:spPr bwMode="auto">
            <a:xfrm>
              <a:off x="157" y="543"/>
              <a:ext cx="135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000" b="1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algn="r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algn="r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algn="r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algn="r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r>
                <a:rPr lang="en-US" sz="1600" b="0"/>
                <a:t>dc</a:t>
              </a:r>
            </a:p>
          </p:txBody>
        </p:sp>
        <p:sp>
          <p:nvSpPr>
            <p:cNvPr id="51" name="AutoShape 54"/>
            <p:cNvSpPr>
              <a:spLocks noChangeArrowheads="1"/>
            </p:cNvSpPr>
            <p:nvPr/>
          </p:nvSpPr>
          <p:spPr bwMode="auto">
            <a:xfrm>
              <a:off x="1100" y="750"/>
              <a:ext cx="462" cy="206"/>
            </a:xfrm>
            <a:prstGeom prst="roundRect">
              <a:avLst>
                <a:gd name="adj" fmla="val 16667"/>
              </a:avLst>
            </a:prstGeom>
            <a:noFill/>
            <a:ln w="38100">
              <a:solidFill>
                <a:schemeClr val="hlink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 anchor="ctr">
              <a:spAutoFit/>
            </a:bodyPr>
            <a:lstStyle/>
            <a:p>
              <a:endParaRPr lang="en-US"/>
            </a:p>
          </p:txBody>
        </p:sp>
        <p:sp>
          <p:nvSpPr>
            <p:cNvPr id="52" name="AutoShape 59"/>
            <p:cNvSpPr>
              <a:spLocks noChangeArrowheads="1"/>
            </p:cNvSpPr>
            <p:nvPr/>
          </p:nvSpPr>
          <p:spPr bwMode="auto">
            <a:xfrm>
              <a:off x="815" y="1020"/>
              <a:ext cx="202" cy="500"/>
            </a:xfrm>
            <a:prstGeom prst="roundRect">
              <a:avLst>
                <a:gd name="adj" fmla="val 16667"/>
              </a:avLst>
            </a:prstGeom>
            <a:noFill/>
            <a:ln w="38100">
              <a:solidFill>
                <a:schemeClr val="hlink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 anchor="ctr">
              <a:spAutoFit/>
            </a:bodyPr>
            <a:lstStyle/>
            <a:p>
              <a:endParaRPr lang="en-US"/>
            </a:p>
          </p:txBody>
        </p:sp>
        <p:sp>
          <p:nvSpPr>
            <p:cNvPr id="53" name="AutoShape 62"/>
            <p:cNvSpPr>
              <a:spLocks noChangeArrowheads="1"/>
            </p:cNvSpPr>
            <p:nvPr/>
          </p:nvSpPr>
          <p:spPr bwMode="auto">
            <a:xfrm>
              <a:off x="731" y="673"/>
              <a:ext cx="654" cy="640"/>
            </a:xfrm>
            <a:prstGeom prst="roundRect">
              <a:avLst>
                <a:gd name="adj" fmla="val 16667"/>
              </a:avLst>
            </a:prstGeom>
            <a:noFill/>
            <a:ln w="38100">
              <a:solidFill>
                <a:schemeClr val="hlink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 anchor="ctr">
              <a:spAutoFit/>
            </a:bodyPr>
            <a:lstStyle/>
            <a:p>
              <a:endParaRPr lang="en-US"/>
            </a:p>
          </p:txBody>
        </p:sp>
        <p:grpSp>
          <p:nvGrpSpPr>
            <p:cNvPr id="54" name="Group 65"/>
            <p:cNvGrpSpPr>
              <a:grpSpLocks/>
            </p:cNvGrpSpPr>
            <p:nvPr/>
          </p:nvGrpSpPr>
          <p:grpSpPr bwMode="auto">
            <a:xfrm>
              <a:off x="547" y="552"/>
              <a:ext cx="1015" cy="156"/>
              <a:chOff x="4259" y="1917"/>
              <a:chExt cx="1015" cy="156"/>
            </a:xfrm>
          </p:grpSpPr>
          <p:sp>
            <p:nvSpPr>
              <p:cNvPr id="59" name="Text Box 66"/>
              <p:cNvSpPr txBox="1">
                <a:spLocks noChangeArrowheads="1"/>
              </p:cNvSpPr>
              <p:nvPr/>
            </p:nvSpPr>
            <p:spPr bwMode="auto">
              <a:xfrm>
                <a:off x="4259" y="1919"/>
                <a:ext cx="142" cy="15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defRPr sz="2000" b="1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1pPr>
                <a:lvl2pPr marL="742950" indent="-285750">
                  <a:defRPr sz="2000" b="1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2pPr>
                <a:lvl3pPr marL="1143000" indent="-228600">
                  <a:defRPr sz="2000" b="1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3pPr>
                <a:lvl4pPr marL="1600200" indent="-228600">
                  <a:defRPr sz="2000" b="1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4pPr>
                <a:lvl5pPr marL="2057400" indent="-228600">
                  <a:defRPr sz="2000" b="1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5pPr>
                <a:lvl6pPr marL="2514600" indent="-228600" algn="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6pPr>
                <a:lvl7pPr marL="2971800" indent="-228600" algn="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7pPr>
                <a:lvl8pPr marL="3429000" indent="-228600" algn="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8pPr>
                <a:lvl9pPr marL="3886200" indent="-228600" algn="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9pPr>
              </a:lstStyle>
              <a:p>
                <a:r>
                  <a:rPr lang="en-US" sz="1600" b="0"/>
                  <a:t>00</a:t>
                </a:r>
              </a:p>
            </p:txBody>
          </p:sp>
          <p:sp>
            <p:nvSpPr>
              <p:cNvPr id="60" name="Text Box 67"/>
              <p:cNvSpPr txBox="1">
                <a:spLocks noChangeArrowheads="1"/>
              </p:cNvSpPr>
              <p:nvPr/>
            </p:nvSpPr>
            <p:spPr bwMode="auto">
              <a:xfrm>
                <a:off x="4547" y="1919"/>
                <a:ext cx="142" cy="15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defRPr sz="2000" b="1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1pPr>
                <a:lvl2pPr marL="742950" indent="-285750">
                  <a:defRPr sz="2000" b="1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2pPr>
                <a:lvl3pPr marL="1143000" indent="-228600">
                  <a:defRPr sz="2000" b="1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3pPr>
                <a:lvl4pPr marL="1600200" indent="-228600">
                  <a:defRPr sz="2000" b="1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4pPr>
                <a:lvl5pPr marL="2057400" indent="-228600">
                  <a:defRPr sz="2000" b="1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5pPr>
                <a:lvl6pPr marL="2514600" indent="-228600" algn="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6pPr>
                <a:lvl7pPr marL="2971800" indent="-228600" algn="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7pPr>
                <a:lvl8pPr marL="3429000" indent="-228600" algn="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8pPr>
                <a:lvl9pPr marL="3886200" indent="-228600" algn="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9pPr>
              </a:lstStyle>
              <a:p>
                <a:pPr algn="ctr"/>
                <a:r>
                  <a:rPr lang="en-US" sz="1600" b="0"/>
                  <a:t>01</a:t>
                </a:r>
              </a:p>
            </p:txBody>
          </p:sp>
          <p:sp>
            <p:nvSpPr>
              <p:cNvPr id="61" name="Text Box 68"/>
              <p:cNvSpPr txBox="1">
                <a:spLocks noChangeArrowheads="1"/>
              </p:cNvSpPr>
              <p:nvPr/>
            </p:nvSpPr>
            <p:spPr bwMode="auto">
              <a:xfrm>
                <a:off x="4852" y="1918"/>
                <a:ext cx="142" cy="15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defRPr sz="2000" b="1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1pPr>
                <a:lvl2pPr marL="742950" indent="-285750">
                  <a:defRPr sz="2000" b="1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2pPr>
                <a:lvl3pPr marL="1143000" indent="-228600">
                  <a:defRPr sz="2000" b="1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3pPr>
                <a:lvl4pPr marL="1600200" indent="-228600">
                  <a:defRPr sz="2000" b="1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4pPr>
                <a:lvl5pPr marL="2057400" indent="-228600">
                  <a:defRPr sz="2000" b="1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5pPr>
                <a:lvl6pPr marL="2514600" indent="-228600" algn="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6pPr>
                <a:lvl7pPr marL="2971800" indent="-228600" algn="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7pPr>
                <a:lvl8pPr marL="3429000" indent="-228600" algn="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8pPr>
                <a:lvl9pPr marL="3886200" indent="-228600" algn="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9pPr>
              </a:lstStyle>
              <a:p>
                <a:pPr algn="ctr"/>
                <a:r>
                  <a:rPr lang="en-US" sz="1600" b="0"/>
                  <a:t>11</a:t>
                </a:r>
              </a:p>
            </p:txBody>
          </p:sp>
          <p:sp>
            <p:nvSpPr>
              <p:cNvPr id="62" name="Text Box 69"/>
              <p:cNvSpPr txBox="1">
                <a:spLocks noChangeArrowheads="1"/>
              </p:cNvSpPr>
              <p:nvPr/>
            </p:nvSpPr>
            <p:spPr bwMode="auto">
              <a:xfrm>
                <a:off x="5132" y="1917"/>
                <a:ext cx="142" cy="15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defRPr sz="2000" b="1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1pPr>
                <a:lvl2pPr marL="742950" indent="-285750">
                  <a:defRPr sz="2000" b="1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2pPr>
                <a:lvl3pPr marL="1143000" indent="-228600">
                  <a:defRPr sz="2000" b="1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3pPr>
                <a:lvl4pPr marL="1600200" indent="-228600">
                  <a:defRPr sz="2000" b="1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4pPr>
                <a:lvl5pPr marL="2057400" indent="-228600">
                  <a:defRPr sz="2000" b="1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5pPr>
                <a:lvl6pPr marL="2514600" indent="-228600" algn="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6pPr>
                <a:lvl7pPr marL="2971800" indent="-228600" algn="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7pPr>
                <a:lvl8pPr marL="3429000" indent="-228600" algn="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8pPr>
                <a:lvl9pPr marL="3886200" indent="-228600" algn="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9pPr>
              </a:lstStyle>
              <a:p>
                <a:pPr algn="ctr"/>
                <a:r>
                  <a:rPr lang="en-US" sz="1600" b="0"/>
                  <a:t>10</a:t>
                </a:r>
              </a:p>
            </p:txBody>
          </p:sp>
        </p:grpSp>
        <p:sp>
          <p:nvSpPr>
            <p:cNvPr id="55" name="AutoShape 71"/>
            <p:cNvSpPr>
              <a:spLocks noChangeArrowheads="1"/>
            </p:cNvSpPr>
            <p:nvPr/>
          </p:nvSpPr>
          <p:spPr bwMode="auto">
            <a:xfrm flipV="1">
              <a:off x="1103" y="559"/>
              <a:ext cx="202" cy="420"/>
            </a:xfrm>
            <a:prstGeom prst="roundRect">
              <a:avLst>
                <a:gd name="adj" fmla="val 16667"/>
              </a:avLst>
            </a:prstGeom>
            <a:noFill/>
            <a:ln w="38100">
              <a:solidFill>
                <a:schemeClr val="hlink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 anchor="ctr">
              <a:spAutoFit/>
            </a:bodyPr>
            <a:lstStyle/>
            <a:p>
              <a:endParaRPr lang="en-US"/>
            </a:p>
          </p:txBody>
        </p:sp>
        <p:sp>
          <p:nvSpPr>
            <p:cNvPr id="56" name="AutoShape 74"/>
            <p:cNvSpPr>
              <a:spLocks noChangeArrowheads="1"/>
            </p:cNvSpPr>
            <p:nvPr/>
          </p:nvSpPr>
          <p:spPr bwMode="auto">
            <a:xfrm>
              <a:off x="1112" y="1589"/>
              <a:ext cx="202" cy="374"/>
            </a:xfrm>
            <a:prstGeom prst="roundRect">
              <a:avLst>
                <a:gd name="adj" fmla="val 16667"/>
              </a:avLst>
            </a:prstGeom>
            <a:noFill/>
            <a:ln w="38100">
              <a:solidFill>
                <a:schemeClr val="hlink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 anchor="ctr">
              <a:spAutoFit/>
            </a:bodyPr>
            <a:lstStyle/>
            <a:p>
              <a:endParaRPr lang="en-US"/>
            </a:p>
          </p:txBody>
        </p:sp>
        <p:sp>
          <p:nvSpPr>
            <p:cNvPr id="57" name="Rectangle 76"/>
            <p:cNvSpPr>
              <a:spLocks noChangeArrowheads="1"/>
            </p:cNvSpPr>
            <p:nvPr/>
          </p:nvSpPr>
          <p:spPr bwMode="auto">
            <a:xfrm flipV="1">
              <a:off x="1005" y="535"/>
              <a:ext cx="380" cy="4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>
              <a:spAutoFit/>
            </a:bodyPr>
            <a:lstStyle/>
            <a:p>
              <a:endParaRPr lang="en-US"/>
            </a:p>
          </p:txBody>
        </p:sp>
        <p:sp>
          <p:nvSpPr>
            <p:cNvPr id="58" name="Rectangle 77"/>
            <p:cNvSpPr>
              <a:spLocks noChangeArrowheads="1"/>
            </p:cNvSpPr>
            <p:nvPr/>
          </p:nvSpPr>
          <p:spPr bwMode="auto">
            <a:xfrm>
              <a:off x="1017" y="1926"/>
              <a:ext cx="403" cy="6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>
              <a:spAutoFit/>
            </a:bodyPr>
            <a:lstStyle/>
            <a:p>
              <a:endParaRPr lang="en-US"/>
            </a:p>
          </p:txBody>
        </p:sp>
      </p:grpSp>
      <p:graphicFrame>
        <p:nvGraphicFramePr>
          <p:cNvPr id="6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37948102"/>
              </p:ext>
            </p:extLst>
          </p:nvPr>
        </p:nvGraphicFramePr>
        <p:xfrm>
          <a:off x="7696200" y="3024444"/>
          <a:ext cx="695325" cy="1660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3" imgW="266700" imgH="622300" progId="Excel.Sheet.8">
                  <p:embed/>
                </p:oleObj>
              </mc:Choice>
              <mc:Fallback>
                <p:oleObj name="Worksheet" r:id="rId3" imgW="266700" imgH="622300" progId="Excel.Shee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96200" y="3024444"/>
                        <a:ext cx="695325" cy="16605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71" name="Straight Arrow Connector 70"/>
          <p:cNvCxnSpPr>
            <a:endCxn id="39" idx="1"/>
          </p:cNvCxnSpPr>
          <p:nvPr/>
        </p:nvCxnSpPr>
        <p:spPr>
          <a:xfrm>
            <a:off x="3886200" y="3107393"/>
            <a:ext cx="2039938" cy="528239"/>
          </a:xfrm>
          <a:prstGeom prst="straightConnector1">
            <a:avLst/>
          </a:prstGeom>
          <a:ln w="38100">
            <a:solidFill>
              <a:srgbClr val="FF0000"/>
            </a:solidFill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3" name="Straight Arrow Connector 72"/>
          <p:cNvCxnSpPr>
            <a:endCxn id="39" idx="1"/>
          </p:cNvCxnSpPr>
          <p:nvPr/>
        </p:nvCxnSpPr>
        <p:spPr>
          <a:xfrm>
            <a:off x="3912394" y="3608645"/>
            <a:ext cx="2013744" cy="26987"/>
          </a:xfrm>
          <a:prstGeom prst="straightConnector1">
            <a:avLst/>
          </a:prstGeom>
          <a:ln w="38100">
            <a:solidFill>
              <a:srgbClr val="FF0000"/>
            </a:solidFill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7" name="TextBox 76"/>
          <p:cNvSpPr txBox="1"/>
          <p:nvPr/>
        </p:nvSpPr>
        <p:spPr>
          <a:xfrm>
            <a:off x="457200" y="5172670"/>
            <a:ext cx="7608237" cy="1200329"/>
          </a:xfrm>
          <a:prstGeom prst="rect">
            <a:avLst/>
          </a:prstGeom>
          <a:gradFill>
            <a:gsLst>
              <a:gs pos="0">
                <a:schemeClr val="accent5">
                  <a:lumMod val="5000"/>
                  <a:lumOff val="95000"/>
                </a:schemeClr>
              </a:gs>
              <a:gs pos="74000">
                <a:schemeClr val="accent5">
                  <a:lumMod val="45000"/>
                  <a:lumOff val="55000"/>
                </a:schemeClr>
              </a:gs>
              <a:gs pos="83000">
                <a:schemeClr val="accent5">
                  <a:lumMod val="45000"/>
                  <a:lumOff val="55000"/>
                </a:schemeClr>
              </a:gs>
              <a:gs pos="100000">
                <a:schemeClr val="accent5">
                  <a:lumMod val="30000"/>
                  <a:lumOff val="70000"/>
                </a:schemeClr>
              </a:gs>
            </a:gsLst>
            <a:lin ang="5400000" scaled="1"/>
          </a:gradFill>
          <a:ln>
            <a:solidFill>
              <a:schemeClr val="accent1">
                <a:shade val="95000"/>
                <a:satMod val="105000"/>
              </a:schemeClr>
            </a:solidFill>
          </a:ln>
          <a:effectLst>
            <a:softEdge rad="31750"/>
          </a:effectLst>
        </p:spPr>
        <p:txBody>
          <a:bodyPr wrap="none" rtlCol="0">
            <a:spAutoFit/>
          </a:bodyPr>
          <a:lstStyle/>
          <a:p>
            <a:r>
              <a:rPr lang="en-US" dirty="0"/>
              <a:t>If multiple </a:t>
            </a:r>
            <a:r>
              <a:rPr lang="en-US" i="1" dirty="0"/>
              <a:t>case items </a:t>
            </a:r>
            <a:r>
              <a:rPr lang="en-US" dirty="0"/>
              <a:t>match a given </a:t>
            </a:r>
            <a:r>
              <a:rPr lang="en-US" i="1" dirty="0"/>
              <a:t>case expression </a:t>
            </a:r>
            <a:r>
              <a:rPr lang="en-US" dirty="0"/>
              <a:t>the first case item is used.</a:t>
            </a:r>
          </a:p>
          <a:p>
            <a:endParaRPr lang="en-US" dirty="0"/>
          </a:p>
          <a:p>
            <a:r>
              <a:rPr lang="en-US" dirty="0"/>
              <a:t>E.g., if </a:t>
            </a:r>
            <a:r>
              <a:rPr lang="en-US" dirty="0">
                <a:latin typeface="Consolas" charset="0"/>
                <a:ea typeface="Consolas" charset="0"/>
                <a:cs typeface="Consolas" charset="0"/>
              </a:rPr>
              <a:t>in == 4’b0101 </a:t>
            </a:r>
            <a:r>
              <a:rPr lang="en-US" dirty="0"/>
              <a:t>the line “</a:t>
            </a:r>
            <a:r>
              <a:rPr lang="en-US" dirty="0">
                <a:solidFill>
                  <a:srgbClr val="7030A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4'b0xx1</a:t>
            </a:r>
            <a:r>
              <a:rPr lang="en-US" dirty="0">
                <a:solidFill>
                  <a:srgbClr val="0000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:</a:t>
            </a: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dirty="0" err="1">
                <a:latin typeface="Consolas" panose="020B0609020204030204" pitchFamily="49" charset="0"/>
                <a:cs typeface="Consolas" panose="020B0609020204030204" pitchFamily="49" charset="0"/>
              </a:rPr>
              <a:t>isprime</a:t>
            </a: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dirty="0">
                <a:solidFill>
                  <a:srgbClr val="0000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=</a:t>
            </a: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dirty="0">
                <a:solidFill>
                  <a:srgbClr val="7030A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1</a:t>
            </a: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dirty="0">
                <a:solidFill>
                  <a:srgbClr val="0000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;</a:t>
            </a:r>
            <a:r>
              <a:rPr lang="en-US" dirty="0">
                <a:latin typeface="Calibri" charset="0"/>
                <a:ea typeface="Calibri" charset="0"/>
                <a:cs typeface="Calibri" charset="0"/>
              </a:rPr>
              <a:t>”</a:t>
            </a:r>
            <a:r>
              <a:rPr lang="en-US" dirty="0"/>
              <a:t> is “executed”</a:t>
            </a:r>
          </a:p>
          <a:p>
            <a:r>
              <a:rPr lang="en-US" dirty="0">
                <a:latin typeface="Calibri" charset="0"/>
                <a:ea typeface="Calibri" charset="0"/>
                <a:cs typeface="Calibri" charset="0"/>
              </a:rPr>
              <a:t>and the line “</a:t>
            </a:r>
            <a:r>
              <a:rPr lang="en-US" dirty="0">
                <a:solidFill>
                  <a:srgbClr val="7030A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4'bx101</a:t>
            </a:r>
            <a:r>
              <a:rPr lang="en-US" dirty="0">
                <a:solidFill>
                  <a:srgbClr val="0000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:</a:t>
            </a: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dirty="0" err="1">
                <a:latin typeface="Consolas" panose="020B0609020204030204" pitchFamily="49" charset="0"/>
                <a:cs typeface="Consolas" panose="020B0609020204030204" pitchFamily="49" charset="0"/>
              </a:rPr>
              <a:t>isprime</a:t>
            </a: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dirty="0">
                <a:solidFill>
                  <a:srgbClr val="0000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=</a:t>
            </a: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dirty="0">
                <a:solidFill>
                  <a:srgbClr val="7030A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1</a:t>
            </a: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dirty="0">
                <a:solidFill>
                  <a:srgbClr val="0000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;</a:t>
            </a:r>
            <a:r>
              <a:rPr lang="en-US" dirty="0">
                <a:latin typeface="Calibri" charset="0"/>
                <a:ea typeface="Calibri" charset="0"/>
                <a:cs typeface="Calibri" charset="0"/>
              </a:rPr>
              <a:t>” is “skipped”.</a:t>
            </a:r>
          </a:p>
        </p:txBody>
      </p:sp>
      <p:sp>
        <p:nvSpPr>
          <p:cNvPr id="78" name="Right Arrow 77"/>
          <p:cNvSpPr/>
          <p:nvPr/>
        </p:nvSpPr>
        <p:spPr>
          <a:xfrm>
            <a:off x="762000" y="2995869"/>
            <a:ext cx="457200" cy="225425"/>
          </a:xfrm>
          <a:prstGeom prst="rightArrow">
            <a:avLst/>
          </a:prstGeom>
          <a:gradFill flip="none" rotWithShape="1">
            <a:gsLst>
              <a:gs pos="0">
                <a:schemeClr val="accent5">
                  <a:lumMod val="67000"/>
                </a:schemeClr>
              </a:gs>
              <a:gs pos="48000">
                <a:schemeClr val="accent5">
                  <a:lumMod val="97000"/>
                  <a:lumOff val="3000"/>
                </a:schemeClr>
              </a:gs>
              <a:gs pos="100000">
                <a:schemeClr val="accent5">
                  <a:lumMod val="60000"/>
                  <a:lumOff val="40000"/>
                </a:schemeClr>
              </a:gs>
            </a:gsLst>
            <a:lin ang="16200000" scaled="1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00905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7" grpId="0" animBg="1"/>
      <p:bldP spid="7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/>
              <a:t>Which is better?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7638"/>
            <a:ext cx="8229600" cy="4525963"/>
          </a:xfrm>
        </p:spPr>
        <p:txBody>
          <a:bodyPr/>
          <a:lstStyle/>
          <a:p>
            <a:r>
              <a:rPr lang="en-US" dirty="0"/>
              <a:t>Case?</a:t>
            </a:r>
          </a:p>
          <a:p>
            <a:r>
              <a:rPr lang="en-US" dirty="0" err="1"/>
              <a:t>Casex</a:t>
            </a:r>
            <a:r>
              <a:rPr lang="en-US" dirty="0"/>
              <a:t>?</a:t>
            </a:r>
          </a:p>
          <a:p>
            <a:r>
              <a:rPr lang="en-US" dirty="0"/>
              <a:t>Assign?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A44075-CB16-5A4C-A36B-DC972FDB6AB8}" type="slidenum">
              <a:rPr lang="en-US" smtClean="0"/>
              <a:t>7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3346536" y="1378293"/>
            <a:ext cx="4977645" cy="224221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0"/>
              </a:lnSpc>
              <a:spcBef>
                <a:spcPct val="80000"/>
              </a:spcBef>
            </a:pPr>
            <a:endParaRPr lang="en-US" sz="1400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>
              <a:lnSpc>
                <a:spcPct val="0"/>
              </a:lnSpc>
              <a:spcBef>
                <a:spcPct val="80000"/>
              </a:spcBef>
            </a:pPr>
            <a:r>
              <a:rPr lang="en-US" sz="1400" b="1" dirty="0">
                <a:solidFill>
                  <a:srgbClr val="C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module</a:t>
            </a:r>
            <a:r>
              <a:rPr lang="en-US" sz="1400" dirty="0">
                <a:solidFill>
                  <a:srgbClr val="C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1400" dirty="0">
                <a:latin typeface="Consolas" panose="020B0609020204030204" pitchFamily="49" charset="0"/>
                <a:cs typeface="Consolas" panose="020B0609020204030204" pitchFamily="49" charset="0"/>
              </a:rPr>
              <a:t>prime</a:t>
            </a:r>
            <a:r>
              <a:rPr lang="en-US" sz="1400" dirty="0">
                <a:solidFill>
                  <a:srgbClr val="0000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(</a:t>
            </a:r>
            <a:r>
              <a:rPr lang="en-US" sz="1400" dirty="0">
                <a:latin typeface="Consolas" panose="020B0609020204030204" pitchFamily="49" charset="0"/>
                <a:cs typeface="Consolas" panose="020B0609020204030204" pitchFamily="49" charset="0"/>
              </a:rPr>
              <a:t>in, </a:t>
            </a:r>
            <a:r>
              <a:rPr lang="en-US" sz="1400" dirty="0" err="1">
                <a:latin typeface="Consolas" panose="020B0609020204030204" pitchFamily="49" charset="0"/>
                <a:cs typeface="Consolas" panose="020B0609020204030204" pitchFamily="49" charset="0"/>
              </a:rPr>
              <a:t>isprime</a:t>
            </a:r>
            <a:r>
              <a:rPr lang="en-US" sz="1400" dirty="0">
                <a:solidFill>
                  <a:srgbClr val="0000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)</a:t>
            </a:r>
            <a:r>
              <a:rPr lang="en-US" sz="1400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1400" dirty="0">
                <a:solidFill>
                  <a:srgbClr val="0000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;</a:t>
            </a:r>
          </a:p>
          <a:p>
            <a:pPr>
              <a:lnSpc>
                <a:spcPct val="0"/>
              </a:lnSpc>
              <a:spcBef>
                <a:spcPct val="80000"/>
              </a:spcBef>
            </a:pPr>
            <a:r>
              <a:rPr lang="en-US" sz="1400" dirty="0">
                <a:latin typeface="Consolas" panose="020B0609020204030204" pitchFamily="49" charset="0"/>
                <a:cs typeface="Consolas" panose="020B0609020204030204" pitchFamily="49" charset="0"/>
              </a:rPr>
              <a:t>  </a:t>
            </a:r>
            <a:r>
              <a:rPr lang="en-US" sz="1400" b="1" dirty="0">
                <a:solidFill>
                  <a:srgbClr val="C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input</a:t>
            </a:r>
            <a:r>
              <a:rPr lang="en-US" sz="1400" dirty="0">
                <a:solidFill>
                  <a:srgbClr val="C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1400" dirty="0">
                <a:solidFill>
                  <a:srgbClr val="0000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[</a:t>
            </a:r>
            <a:r>
              <a:rPr lang="en-US" sz="1400" dirty="0">
                <a:solidFill>
                  <a:srgbClr val="7030A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3</a:t>
            </a:r>
            <a:r>
              <a:rPr lang="en-US" sz="1400" dirty="0">
                <a:solidFill>
                  <a:srgbClr val="0000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:</a:t>
            </a:r>
            <a:r>
              <a:rPr lang="en-US" sz="1400" dirty="0">
                <a:solidFill>
                  <a:srgbClr val="7030A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0</a:t>
            </a:r>
            <a:r>
              <a:rPr lang="en-US" sz="1400" dirty="0">
                <a:solidFill>
                  <a:srgbClr val="0000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]</a:t>
            </a:r>
            <a:r>
              <a:rPr lang="en-US" sz="1400" dirty="0">
                <a:latin typeface="Consolas" panose="020B0609020204030204" pitchFamily="49" charset="0"/>
                <a:cs typeface="Consolas" panose="020B0609020204030204" pitchFamily="49" charset="0"/>
              </a:rPr>
              <a:t> in </a:t>
            </a:r>
            <a:r>
              <a:rPr lang="en-US" sz="1400" dirty="0">
                <a:solidFill>
                  <a:srgbClr val="0000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;</a:t>
            </a:r>
            <a:r>
              <a:rPr lang="en-US" sz="1400" dirty="0">
                <a:latin typeface="Consolas" panose="020B0609020204030204" pitchFamily="49" charset="0"/>
                <a:cs typeface="Consolas" panose="020B0609020204030204" pitchFamily="49" charset="0"/>
              </a:rPr>
              <a:t>			</a:t>
            </a:r>
            <a:r>
              <a:rPr lang="en-US" sz="1400" i="1" dirty="0">
                <a:solidFill>
                  <a:srgbClr val="008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// 4-bit input</a:t>
            </a:r>
          </a:p>
          <a:p>
            <a:pPr>
              <a:lnSpc>
                <a:spcPct val="0"/>
              </a:lnSpc>
              <a:spcBef>
                <a:spcPct val="80000"/>
              </a:spcBef>
            </a:pPr>
            <a:r>
              <a:rPr lang="en-US" sz="1400" dirty="0">
                <a:latin typeface="Consolas" panose="020B0609020204030204" pitchFamily="49" charset="0"/>
                <a:cs typeface="Consolas" panose="020B0609020204030204" pitchFamily="49" charset="0"/>
              </a:rPr>
              <a:t>  </a:t>
            </a:r>
            <a:r>
              <a:rPr lang="en-US" sz="1400" b="1" dirty="0">
                <a:solidFill>
                  <a:srgbClr val="C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output</a:t>
            </a:r>
            <a:r>
              <a:rPr lang="en-US" sz="1400" dirty="0">
                <a:latin typeface="Consolas" panose="020B0609020204030204" pitchFamily="49" charset="0"/>
                <a:cs typeface="Consolas" panose="020B0609020204030204" pitchFamily="49" charset="0"/>
              </a:rPr>
              <a:t>      </a:t>
            </a:r>
            <a:r>
              <a:rPr lang="en-US" sz="1400" dirty="0" err="1">
                <a:latin typeface="Consolas" panose="020B0609020204030204" pitchFamily="49" charset="0"/>
                <a:cs typeface="Consolas" panose="020B0609020204030204" pitchFamily="49" charset="0"/>
              </a:rPr>
              <a:t>isprime</a:t>
            </a:r>
            <a:r>
              <a:rPr lang="en-US" sz="1400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1400" dirty="0">
                <a:solidFill>
                  <a:srgbClr val="0000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;</a:t>
            </a:r>
            <a:r>
              <a:rPr lang="en-US" sz="1400" dirty="0">
                <a:latin typeface="Consolas" panose="020B0609020204030204" pitchFamily="49" charset="0"/>
                <a:cs typeface="Consolas" panose="020B0609020204030204" pitchFamily="49" charset="0"/>
              </a:rPr>
              <a:t>	</a:t>
            </a:r>
            <a:r>
              <a:rPr lang="en-US" sz="1400" i="1" dirty="0">
                <a:solidFill>
                  <a:srgbClr val="008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// true if input is prime</a:t>
            </a:r>
          </a:p>
          <a:p>
            <a:pPr>
              <a:lnSpc>
                <a:spcPct val="0"/>
              </a:lnSpc>
              <a:spcBef>
                <a:spcPct val="80000"/>
              </a:spcBef>
            </a:pPr>
            <a:r>
              <a:rPr lang="en-US" sz="1400" dirty="0">
                <a:latin typeface="Consolas" panose="020B0609020204030204" pitchFamily="49" charset="0"/>
                <a:cs typeface="Consolas" panose="020B0609020204030204" pitchFamily="49" charset="0"/>
              </a:rPr>
              <a:t>  </a:t>
            </a:r>
            <a:r>
              <a:rPr lang="en-US" sz="1400" b="1" dirty="0" err="1">
                <a:solidFill>
                  <a:srgbClr val="C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reg</a:t>
            </a:r>
            <a:r>
              <a:rPr lang="en-US" sz="1400" dirty="0">
                <a:latin typeface="Consolas" panose="020B0609020204030204" pitchFamily="49" charset="0"/>
                <a:cs typeface="Consolas" panose="020B0609020204030204" pitchFamily="49" charset="0"/>
              </a:rPr>
              <a:t>         </a:t>
            </a:r>
            <a:r>
              <a:rPr lang="en-US" sz="1400" dirty="0" err="1">
                <a:latin typeface="Consolas" panose="020B0609020204030204" pitchFamily="49" charset="0"/>
                <a:cs typeface="Consolas" panose="020B0609020204030204" pitchFamily="49" charset="0"/>
              </a:rPr>
              <a:t>isprime</a:t>
            </a:r>
            <a:r>
              <a:rPr lang="en-US" sz="1400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1400" dirty="0">
                <a:solidFill>
                  <a:srgbClr val="0000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;</a:t>
            </a:r>
          </a:p>
          <a:p>
            <a:pPr>
              <a:lnSpc>
                <a:spcPct val="0"/>
              </a:lnSpc>
              <a:spcBef>
                <a:spcPct val="80000"/>
              </a:spcBef>
            </a:pPr>
            <a:endParaRPr lang="en-US" sz="1400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>
              <a:lnSpc>
                <a:spcPct val="0"/>
              </a:lnSpc>
              <a:spcBef>
                <a:spcPct val="80000"/>
              </a:spcBef>
            </a:pPr>
            <a:r>
              <a:rPr lang="en-US" sz="1400" dirty="0">
                <a:latin typeface="Consolas" panose="020B0609020204030204" pitchFamily="49" charset="0"/>
                <a:cs typeface="Consolas" panose="020B0609020204030204" pitchFamily="49" charset="0"/>
              </a:rPr>
              <a:t>  </a:t>
            </a:r>
            <a:r>
              <a:rPr lang="en-US" sz="1400" b="1" dirty="0">
                <a:solidFill>
                  <a:srgbClr val="C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always</a:t>
            </a:r>
            <a:r>
              <a:rPr lang="en-US" sz="1400" dirty="0">
                <a:solidFill>
                  <a:srgbClr val="C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1400" dirty="0">
                <a:solidFill>
                  <a:srgbClr val="0000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@(</a:t>
            </a:r>
            <a:r>
              <a:rPr lang="en-US" sz="1400" dirty="0">
                <a:latin typeface="Consolas" panose="020B0609020204030204" pitchFamily="49" charset="0"/>
                <a:cs typeface="Consolas" panose="020B0609020204030204" pitchFamily="49" charset="0"/>
              </a:rPr>
              <a:t>in</a:t>
            </a:r>
            <a:r>
              <a:rPr lang="en-US" sz="1400" dirty="0">
                <a:solidFill>
                  <a:srgbClr val="0000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)</a:t>
            </a:r>
            <a:r>
              <a:rPr lang="en-US" sz="1400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1400" b="1" dirty="0">
                <a:solidFill>
                  <a:srgbClr val="C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begin</a:t>
            </a:r>
          </a:p>
          <a:p>
            <a:pPr>
              <a:lnSpc>
                <a:spcPct val="0"/>
              </a:lnSpc>
              <a:spcBef>
                <a:spcPct val="80000"/>
              </a:spcBef>
            </a:pPr>
            <a:r>
              <a:rPr lang="en-US" sz="1400" dirty="0">
                <a:latin typeface="Consolas" panose="020B0609020204030204" pitchFamily="49" charset="0"/>
                <a:cs typeface="Consolas" panose="020B0609020204030204" pitchFamily="49" charset="0"/>
              </a:rPr>
              <a:t>    </a:t>
            </a:r>
            <a:r>
              <a:rPr lang="en-US" sz="1400" b="1" dirty="0">
                <a:solidFill>
                  <a:srgbClr val="C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case</a:t>
            </a:r>
            <a:r>
              <a:rPr lang="en-US" sz="1400" dirty="0">
                <a:solidFill>
                  <a:srgbClr val="0000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(</a:t>
            </a:r>
            <a:r>
              <a:rPr lang="en-US" sz="1400" dirty="0">
                <a:latin typeface="Consolas" panose="020B0609020204030204" pitchFamily="49" charset="0"/>
                <a:cs typeface="Consolas" panose="020B0609020204030204" pitchFamily="49" charset="0"/>
              </a:rPr>
              <a:t>in</a:t>
            </a:r>
            <a:r>
              <a:rPr lang="en-US" sz="1400" dirty="0">
                <a:solidFill>
                  <a:srgbClr val="0000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)</a:t>
            </a:r>
          </a:p>
          <a:p>
            <a:pPr>
              <a:lnSpc>
                <a:spcPct val="0"/>
              </a:lnSpc>
              <a:spcBef>
                <a:spcPct val="80000"/>
              </a:spcBef>
            </a:pPr>
            <a:r>
              <a:rPr lang="en-US" sz="1400" dirty="0">
                <a:latin typeface="Consolas" panose="020B0609020204030204" pitchFamily="49" charset="0"/>
                <a:cs typeface="Consolas" panose="020B0609020204030204" pitchFamily="49" charset="0"/>
              </a:rPr>
              <a:t>	  </a:t>
            </a:r>
            <a:r>
              <a:rPr lang="en-US" sz="1400" dirty="0">
                <a:solidFill>
                  <a:srgbClr val="7030A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1</a:t>
            </a:r>
            <a:r>
              <a:rPr lang="en-US" sz="1400" dirty="0">
                <a:solidFill>
                  <a:srgbClr val="0000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,</a:t>
            </a:r>
            <a:r>
              <a:rPr lang="en-US" sz="1400" dirty="0">
                <a:solidFill>
                  <a:srgbClr val="7030A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2</a:t>
            </a:r>
            <a:r>
              <a:rPr lang="en-US" sz="1400" dirty="0">
                <a:solidFill>
                  <a:srgbClr val="0000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,</a:t>
            </a:r>
            <a:r>
              <a:rPr lang="en-US" sz="1400" dirty="0">
                <a:solidFill>
                  <a:srgbClr val="7030A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3</a:t>
            </a:r>
            <a:r>
              <a:rPr lang="en-US" sz="1400" dirty="0">
                <a:solidFill>
                  <a:srgbClr val="0000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,</a:t>
            </a:r>
            <a:r>
              <a:rPr lang="en-US" sz="1400" dirty="0">
                <a:solidFill>
                  <a:srgbClr val="7030A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5</a:t>
            </a:r>
            <a:r>
              <a:rPr lang="en-US" sz="1400" dirty="0">
                <a:solidFill>
                  <a:srgbClr val="0000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,</a:t>
            </a:r>
            <a:r>
              <a:rPr lang="en-US" sz="1400" dirty="0">
                <a:solidFill>
                  <a:srgbClr val="7030A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7</a:t>
            </a:r>
            <a:r>
              <a:rPr lang="en-US" sz="1400" dirty="0">
                <a:solidFill>
                  <a:srgbClr val="0000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,</a:t>
            </a:r>
            <a:r>
              <a:rPr lang="en-US" sz="1400" dirty="0">
                <a:solidFill>
                  <a:srgbClr val="7030A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11</a:t>
            </a:r>
            <a:r>
              <a:rPr lang="en-US" sz="1400" dirty="0">
                <a:solidFill>
                  <a:srgbClr val="0000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,</a:t>
            </a:r>
            <a:r>
              <a:rPr lang="en-US" sz="1400" dirty="0">
                <a:solidFill>
                  <a:srgbClr val="7030A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13</a:t>
            </a:r>
            <a:r>
              <a:rPr lang="en-US" sz="1400" dirty="0">
                <a:solidFill>
                  <a:srgbClr val="0000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:</a:t>
            </a:r>
            <a:r>
              <a:rPr lang="en-US" sz="1400" dirty="0">
                <a:latin typeface="Consolas" panose="020B0609020204030204" pitchFamily="49" charset="0"/>
                <a:cs typeface="Consolas" panose="020B0609020204030204" pitchFamily="49" charset="0"/>
              </a:rPr>
              <a:t> 	</a:t>
            </a:r>
            <a:r>
              <a:rPr lang="en-US" sz="1400" dirty="0" err="1">
                <a:latin typeface="Consolas" panose="020B0609020204030204" pitchFamily="49" charset="0"/>
                <a:cs typeface="Consolas" panose="020B0609020204030204" pitchFamily="49" charset="0"/>
              </a:rPr>
              <a:t>isprime</a:t>
            </a:r>
            <a:r>
              <a:rPr lang="en-US" sz="1400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1400" dirty="0">
                <a:solidFill>
                  <a:srgbClr val="0000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=</a:t>
            </a:r>
            <a:r>
              <a:rPr lang="en-US" sz="1400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1400" dirty="0">
                <a:solidFill>
                  <a:srgbClr val="7030A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1'b1</a:t>
            </a:r>
            <a:r>
              <a:rPr lang="en-US" sz="1400" dirty="0">
                <a:latin typeface="Consolas" panose="020B0609020204030204" pitchFamily="49" charset="0"/>
                <a:cs typeface="Consolas" panose="020B0609020204030204" pitchFamily="49" charset="0"/>
              </a:rPr>
              <a:t> ;</a:t>
            </a:r>
          </a:p>
          <a:p>
            <a:pPr>
              <a:lnSpc>
                <a:spcPct val="0"/>
              </a:lnSpc>
              <a:spcBef>
                <a:spcPct val="80000"/>
              </a:spcBef>
            </a:pPr>
            <a:r>
              <a:rPr lang="en-US" sz="1400" dirty="0">
                <a:latin typeface="Consolas" panose="020B0609020204030204" pitchFamily="49" charset="0"/>
                <a:cs typeface="Consolas" panose="020B0609020204030204" pitchFamily="49" charset="0"/>
              </a:rPr>
              <a:t>     </a:t>
            </a:r>
            <a:r>
              <a:rPr lang="en-US" sz="1400" b="1" dirty="0">
                <a:solidFill>
                  <a:srgbClr val="C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default</a:t>
            </a:r>
            <a:r>
              <a:rPr lang="en-US" sz="1400" dirty="0">
                <a:latin typeface="Consolas" panose="020B0609020204030204" pitchFamily="49" charset="0"/>
                <a:cs typeface="Consolas" panose="020B0609020204030204" pitchFamily="49" charset="0"/>
              </a:rPr>
              <a:t>:        	</a:t>
            </a:r>
            <a:r>
              <a:rPr lang="en-US" sz="1400" dirty="0" err="1">
                <a:latin typeface="Consolas" panose="020B0609020204030204" pitchFamily="49" charset="0"/>
                <a:cs typeface="Consolas" panose="020B0609020204030204" pitchFamily="49" charset="0"/>
              </a:rPr>
              <a:t>isprime</a:t>
            </a:r>
            <a:r>
              <a:rPr lang="en-US" sz="1400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1400" dirty="0">
                <a:solidFill>
                  <a:srgbClr val="0000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=</a:t>
            </a:r>
            <a:r>
              <a:rPr lang="en-US" sz="1400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1400" dirty="0">
                <a:solidFill>
                  <a:srgbClr val="7030A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1'b0</a:t>
            </a:r>
            <a:r>
              <a:rPr lang="en-US" sz="1400" dirty="0">
                <a:latin typeface="Consolas" panose="020B0609020204030204" pitchFamily="49" charset="0"/>
                <a:cs typeface="Consolas" panose="020B0609020204030204" pitchFamily="49" charset="0"/>
              </a:rPr>
              <a:t> ;</a:t>
            </a:r>
          </a:p>
          <a:p>
            <a:pPr>
              <a:lnSpc>
                <a:spcPct val="0"/>
              </a:lnSpc>
              <a:spcBef>
                <a:spcPct val="80000"/>
              </a:spcBef>
            </a:pPr>
            <a:r>
              <a:rPr lang="en-US" sz="1400" dirty="0">
                <a:latin typeface="Consolas" panose="020B0609020204030204" pitchFamily="49" charset="0"/>
                <a:cs typeface="Consolas" panose="020B0609020204030204" pitchFamily="49" charset="0"/>
              </a:rPr>
              <a:t>    </a:t>
            </a:r>
            <a:r>
              <a:rPr lang="en-US" sz="1400" b="1" dirty="0" err="1">
                <a:solidFill>
                  <a:srgbClr val="C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endcase</a:t>
            </a:r>
            <a:endParaRPr lang="en-US" sz="1400" b="1" dirty="0">
              <a:solidFill>
                <a:srgbClr val="C00000"/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>
              <a:lnSpc>
                <a:spcPct val="0"/>
              </a:lnSpc>
              <a:spcBef>
                <a:spcPct val="80000"/>
              </a:spcBef>
            </a:pPr>
            <a:r>
              <a:rPr lang="en-US" sz="1400" dirty="0">
                <a:latin typeface="Consolas" panose="020B0609020204030204" pitchFamily="49" charset="0"/>
                <a:cs typeface="Consolas" panose="020B0609020204030204" pitchFamily="49" charset="0"/>
              </a:rPr>
              <a:t>  </a:t>
            </a:r>
            <a:r>
              <a:rPr lang="en-US" sz="1400" b="1" dirty="0">
                <a:solidFill>
                  <a:srgbClr val="C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end</a:t>
            </a:r>
          </a:p>
          <a:p>
            <a:pPr>
              <a:lnSpc>
                <a:spcPct val="0"/>
              </a:lnSpc>
              <a:spcBef>
                <a:spcPct val="80000"/>
              </a:spcBef>
            </a:pPr>
            <a:r>
              <a:rPr lang="en-US" sz="1400" b="1" dirty="0" err="1">
                <a:solidFill>
                  <a:srgbClr val="C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endmodule</a:t>
            </a:r>
            <a:endParaRPr lang="en-US" sz="1200" b="1" dirty="0">
              <a:solidFill>
                <a:srgbClr val="C00000"/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346536" y="4116470"/>
            <a:ext cx="4977645" cy="203350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0"/>
              </a:lnSpc>
              <a:spcBef>
                <a:spcPct val="80000"/>
              </a:spcBef>
            </a:pPr>
            <a:endParaRPr lang="en-US" sz="1400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>
              <a:spcBef>
                <a:spcPct val="0"/>
              </a:spcBef>
            </a:pPr>
            <a:r>
              <a:rPr lang="en-US" sz="1400" b="1" dirty="0">
                <a:solidFill>
                  <a:srgbClr val="C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module</a:t>
            </a:r>
            <a:r>
              <a:rPr lang="en-US" sz="1400" dirty="0">
                <a:solidFill>
                  <a:srgbClr val="C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1400" dirty="0">
                <a:latin typeface="Consolas" panose="020B0609020204030204" pitchFamily="49" charset="0"/>
                <a:cs typeface="Consolas" panose="020B0609020204030204" pitchFamily="49" charset="0"/>
              </a:rPr>
              <a:t>prime</a:t>
            </a:r>
            <a:r>
              <a:rPr lang="en-US" sz="1400" dirty="0">
                <a:solidFill>
                  <a:srgbClr val="0000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(</a:t>
            </a:r>
            <a:r>
              <a:rPr lang="en-US" sz="1400" dirty="0">
                <a:latin typeface="Consolas" panose="020B0609020204030204" pitchFamily="49" charset="0"/>
                <a:cs typeface="Consolas" panose="020B0609020204030204" pitchFamily="49" charset="0"/>
              </a:rPr>
              <a:t>in</a:t>
            </a:r>
            <a:r>
              <a:rPr lang="en-US" sz="1400" dirty="0">
                <a:solidFill>
                  <a:srgbClr val="0000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,</a:t>
            </a:r>
            <a:r>
              <a:rPr lang="en-US" sz="1400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1400" dirty="0" err="1">
                <a:latin typeface="Consolas" panose="020B0609020204030204" pitchFamily="49" charset="0"/>
                <a:cs typeface="Consolas" panose="020B0609020204030204" pitchFamily="49" charset="0"/>
              </a:rPr>
              <a:t>isprime</a:t>
            </a:r>
            <a:r>
              <a:rPr lang="en-US" sz="1400" dirty="0">
                <a:solidFill>
                  <a:srgbClr val="0000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)</a:t>
            </a:r>
            <a:r>
              <a:rPr lang="en-US" sz="1400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1400" dirty="0">
                <a:solidFill>
                  <a:srgbClr val="0000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;</a:t>
            </a:r>
          </a:p>
          <a:p>
            <a:pPr>
              <a:spcBef>
                <a:spcPct val="0"/>
              </a:spcBef>
            </a:pPr>
            <a:r>
              <a:rPr lang="en-US" sz="1400" dirty="0">
                <a:latin typeface="Consolas" panose="020B0609020204030204" pitchFamily="49" charset="0"/>
                <a:cs typeface="Consolas" panose="020B0609020204030204" pitchFamily="49" charset="0"/>
              </a:rPr>
              <a:t>  </a:t>
            </a:r>
            <a:r>
              <a:rPr lang="en-US" sz="1400" b="1" dirty="0">
                <a:solidFill>
                  <a:srgbClr val="C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input</a:t>
            </a:r>
            <a:r>
              <a:rPr lang="en-US" sz="1400" dirty="0">
                <a:solidFill>
                  <a:srgbClr val="C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1400" dirty="0">
                <a:solidFill>
                  <a:srgbClr val="0000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[</a:t>
            </a:r>
            <a:r>
              <a:rPr lang="en-US" sz="1400" dirty="0">
                <a:latin typeface="Consolas" panose="020B0609020204030204" pitchFamily="49" charset="0"/>
                <a:cs typeface="Consolas" panose="020B0609020204030204" pitchFamily="49" charset="0"/>
              </a:rPr>
              <a:t>3</a:t>
            </a:r>
            <a:r>
              <a:rPr lang="en-US" sz="1400" dirty="0">
                <a:solidFill>
                  <a:srgbClr val="0000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:</a:t>
            </a:r>
            <a:r>
              <a:rPr lang="en-US" sz="1400" dirty="0">
                <a:latin typeface="Consolas" panose="020B0609020204030204" pitchFamily="49" charset="0"/>
                <a:cs typeface="Consolas" panose="020B0609020204030204" pitchFamily="49" charset="0"/>
              </a:rPr>
              <a:t>0</a:t>
            </a:r>
            <a:r>
              <a:rPr lang="en-US" sz="1400" dirty="0">
                <a:solidFill>
                  <a:srgbClr val="0000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]</a:t>
            </a:r>
            <a:r>
              <a:rPr lang="en-US" sz="1400" dirty="0">
                <a:latin typeface="Consolas" panose="020B0609020204030204" pitchFamily="49" charset="0"/>
                <a:cs typeface="Consolas" panose="020B0609020204030204" pitchFamily="49" charset="0"/>
              </a:rPr>
              <a:t> in </a:t>
            </a:r>
            <a:r>
              <a:rPr lang="en-US" sz="1400" dirty="0">
                <a:solidFill>
                  <a:srgbClr val="0000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;</a:t>
            </a:r>
            <a:r>
              <a:rPr lang="en-US" sz="1400" dirty="0">
                <a:latin typeface="Consolas" panose="020B0609020204030204" pitchFamily="49" charset="0"/>
                <a:cs typeface="Consolas" panose="020B0609020204030204" pitchFamily="49" charset="0"/>
              </a:rPr>
              <a:t>			</a:t>
            </a:r>
            <a:r>
              <a:rPr lang="en-US" sz="1400" i="1" dirty="0">
                <a:solidFill>
                  <a:srgbClr val="008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// 4-bit input</a:t>
            </a:r>
          </a:p>
          <a:p>
            <a:pPr>
              <a:spcBef>
                <a:spcPct val="0"/>
              </a:spcBef>
            </a:pPr>
            <a:r>
              <a:rPr lang="en-US" sz="1400" dirty="0">
                <a:latin typeface="Consolas" panose="020B0609020204030204" pitchFamily="49" charset="0"/>
                <a:cs typeface="Consolas" panose="020B0609020204030204" pitchFamily="49" charset="0"/>
              </a:rPr>
              <a:t>  </a:t>
            </a:r>
            <a:r>
              <a:rPr lang="en-US" sz="1400" b="1" dirty="0">
                <a:solidFill>
                  <a:srgbClr val="C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output</a:t>
            </a:r>
            <a:r>
              <a:rPr lang="en-US" sz="1400" dirty="0">
                <a:latin typeface="Consolas" panose="020B0609020204030204" pitchFamily="49" charset="0"/>
                <a:cs typeface="Consolas" panose="020B0609020204030204" pitchFamily="49" charset="0"/>
              </a:rPr>
              <a:t>      </a:t>
            </a:r>
            <a:r>
              <a:rPr lang="en-US" sz="1400" dirty="0" err="1">
                <a:latin typeface="Consolas" panose="020B0609020204030204" pitchFamily="49" charset="0"/>
                <a:cs typeface="Consolas" panose="020B0609020204030204" pitchFamily="49" charset="0"/>
              </a:rPr>
              <a:t>isprime</a:t>
            </a:r>
            <a:r>
              <a:rPr lang="en-US" sz="1400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1400" dirty="0">
                <a:solidFill>
                  <a:srgbClr val="0000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;</a:t>
            </a:r>
            <a:r>
              <a:rPr lang="en-US" sz="1400" dirty="0">
                <a:latin typeface="Consolas" panose="020B0609020204030204" pitchFamily="49" charset="0"/>
                <a:cs typeface="Consolas" panose="020B0609020204030204" pitchFamily="49" charset="0"/>
              </a:rPr>
              <a:t>	</a:t>
            </a:r>
            <a:r>
              <a:rPr lang="en-US" sz="1400" i="1" dirty="0">
                <a:solidFill>
                  <a:srgbClr val="008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// true if input is prime</a:t>
            </a:r>
          </a:p>
          <a:p>
            <a:pPr>
              <a:spcBef>
                <a:spcPct val="0"/>
              </a:spcBef>
            </a:pPr>
            <a:endParaRPr lang="en-US" sz="1400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>
              <a:spcBef>
                <a:spcPct val="0"/>
              </a:spcBef>
            </a:pPr>
            <a:r>
              <a:rPr lang="en-US" sz="1400" dirty="0">
                <a:latin typeface="Consolas" panose="020B0609020204030204" pitchFamily="49" charset="0"/>
                <a:cs typeface="Consolas" panose="020B0609020204030204" pitchFamily="49" charset="0"/>
              </a:rPr>
              <a:t>  </a:t>
            </a:r>
            <a:r>
              <a:rPr lang="en-US" sz="1400" b="1" dirty="0">
                <a:solidFill>
                  <a:srgbClr val="C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wire</a:t>
            </a:r>
            <a:r>
              <a:rPr lang="en-US" sz="1400" dirty="0">
                <a:solidFill>
                  <a:srgbClr val="C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1400" dirty="0" err="1">
                <a:latin typeface="Consolas" panose="020B0609020204030204" pitchFamily="49" charset="0"/>
                <a:cs typeface="Consolas" panose="020B0609020204030204" pitchFamily="49" charset="0"/>
              </a:rPr>
              <a:t>isprime</a:t>
            </a:r>
            <a:r>
              <a:rPr lang="en-US" sz="1400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1400" dirty="0">
                <a:solidFill>
                  <a:srgbClr val="0000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=</a:t>
            </a:r>
            <a:r>
              <a:rPr lang="en-US" sz="1400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1400" dirty="0">
                <a:solidFill>
                  <a:srgbClr val="0000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(</a:t>
            </a:r>
            <a:r>
              <a:rPr lang="en-US" sz="1400" dirty="0">
                <a:latin typeface="Consolas" panose="020B0609020204030204" pitchFamily="49" charset="0"/>
                <a:cs typeface="Consolas" panose="020B0609020204030204" pitchFamily="49" charset="0"/>
              </a:rPr>
              <a:t>in</a:t>
            </a:r>
            <a:r>
              <a:rPr lang="en-US" sz="1400" dirty="0">
                <a:solidFill>
                  <a:srgbClr val="0000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[</a:t>
            </a:r>
            <a:r>
              <a:rPr lang="en-US" sz="1400" dirty="0">
                <a:solidFill>
                  <a:srgbClr val="7030A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0</a:t>
            </a:r>
            <a:r>
              <a:rPr lang="en-US" sz="1400" dirty="0">
                <a:solidFill>
                  <a:srgbClr val="0000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]</a:t>
            </a:r>
            <a:r>
              <a:rPr lang="en-US" sz="1400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1400" dirty="0">
                <a:solidFill>
                  <a:srgbClr val="0000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&amp; ~</a:t>
            </a:r>
            <a:r>
              <a:rPr lang="en-US" sz="1400" dirty="0">
                <a:latin typeface="Consolas" panose="020B0609020204030204" pitchFamily="49" charset="0"/>
                <a:cs typeface="Consolas" panose="020B0609020204030204" pitchFamily="49" charset="0"/>
              </a:rPr>
              <a:t>in</a:t>
            </a:r>
            <a:r>
              <a:rPr lang="en-US" sz="1400" dirty="0">
                <a:solidFill>
                  <a:srgbClr val="0000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[</a:t>
            </a:r>
            <a:r>
              <a:rPr lang="en-US" sz="1400" dirty="0">
                <a:latin typeface="Consolas" panose="020B0609020204030204" pitchFamily="49" charset="0"/>
                <a:cs typeface="Consolas" panose="020B0609020204030204" pitchFamily="49" charset="0"/>
              </a:rPr>
              <a:t>3</a:t>
            </a:r>
            <a:r>
              <a:rPr lang="en-US" sz="1400" dirty="0">
                <a:solidFill>
                  <a:srgbClr val="0000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]) |</a:t>
            </a:r>
          </a:p>
          <a:p>
            <a:pPr>
              <a:spcBef>
                <a:spcPct val="0"/>
              </a:spcBef>
            </a:pPr>
            <a:r>
              <a:rPr lang="en-US" sz="1400" dirty="0">
                <a:latin typeface="Consolas" panose="020B0609020204030204" pitchFamily="49" charset="0"/>
                <a:cs typeface="Consolas" panose="020B0609020204030204" pitchFamily="49" charset="0"/>
              </a:rPr>
              <a:t>                 </a:t>
            </a:r>
            <a:r>
              <a:rPr lang="en-US" sz="1400" dirty="0">
                <a:solidFill>
                  <a:srgbClr val="0000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(</a:t>
            </a:r>
            <a:r>
              <a:rPr lang="en-US" sz="1400" dirty="0">
                <a:latin typeface="Consolas" panose="020B0609020204030204" pitchFamily="49" charset="0"/>
                <a:cs typeface="Consolas" panose="020B0609020204030204" pitchFamily="49" charset="0"/>
              </a:rPr>
              <a:t>in</a:t>
            </a:r>
            <a:r>
              <a:rPr lang="en-US" sz="1400" dirty="0">
                <a:solidFill>
                  <a:srgbClr val="0000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[</a:t>
            </a:r>
            <a:r>
              <a:rPr lang="en-US" sz="1400" dirty="0">
                <a:solidFill>
                  <a:srgbClr val="7030A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1</a:t>
            </a:r>
            <a:r>
              <a:rPr lang="en-US" sz="1400" dirty="0">
                <a:solidFill>
                  <a:srgbClr val="0000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]</a:t>
            </a:r>
            <a:r>
              <a:rPr lang="en-US" sz="1400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1400" dirty="0">
                <a:solidFill>
                  <a:srgbClr val="0000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&amp; ~</a:t>
            </a:r>
            <a:r>
              <a:rPr lang="en-US" sz="1400" dirty="0">
                <a:latin typeface="Consolas" panose="020B0609020204030204" pitchFamily="49" charset="0"/>
                <a:cs typeface="Consolas" panose="020B0609020204030204" pitchFamily="49" charset="0"/>
              </a:rPr>
              <a:t>in</a:t>
            </a:r>
            <a:r>
              <a:rPr lang="en-US" sz="1400" dirty="0">
                <a:solidFill>
                  <a:srgbClr val="0000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[</a:t>
            </a:r>
            <a:r>
              <a:rPr lang="en-US" sz="1400" dirty="0">
                <a:latin typeface="Consolas" panose="020B0609020204030204" pitchFamily="49" charset="0"/>
                <a:cs typeface="Consolas" panose="020B0609020204030204" pitchFamily="49" charset="0"/>
              </a:rPr>
              <a:t>2</a:t>
            </a:r>
            <a:r>
              <a:rPr lang="en-US" sz="1400" dirty="0">
                <a:solidFill>
                  <a:srgbClr val="0000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]</a:t>
            </a:r>
            <a:r>
              <a:rPr lang="en-US" sz="1400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1400" dirty="0">
                <a:solidFill>
                  <a:srgbClr val="0000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&amp;</a:t>
            </a:r>
            <a:r>
              <a:rPr lang="en-US" sz="1400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1400" dirty="0">
                <a:solidFill>
                  <a:srgbClr val="0000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~</a:t>
            </a:r>
            <a:r>
              <a:rPr lang="en-US" sz="1400" dirty="0">
                <a:latin typeface="Consolas" panose="020B0609020204030204" pitchFamily="49" charset="0"/>
                <a:cs typeface="Consolas" panose="020B0609020204030204" pitchFamily="49" charset="0"/>
              </a:rPr>
              <a:t>in</a:t>
            </a:r>
            <a:r>
              <a:rPr lang="en-US" sz="1400" dirty="0">
                <a:solidFill>
                  <a:srgbClr val="0000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[</a:t>
            </a:r>
            <a:r>
              <a:rPr lang="en-US" sz="1400" dirty="0">
                <a:latin typeface="Consolas" panose="020B0609020204030204" pitchFamily="49" charset="0"/>
                <a:cs typeface="Consolas" panose="020B0609020204030204" pitchFamily="49" charset="0"/>
              </a:rPr>
              <a:t>3</a:t>
            </a:r>
            <a:r>
              <a:rPr lang="en-US" sz="1400" dirty="0">
                <a:solidFill>
                  <a:srgbClr val="0000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]) |</a:t>
            </a:r>
          </a:p>
          <a:p>
            <a:pPr>
              <a:spcBef>
                <a:spcPct val="0"/>
              </a:spcBef>
            </a:pPr>
            <a:r>
              <a:rPr lang="en-US" sz="1400" dirty="0">
                <a:latin typeface="Consolas" panose="020B0609020204030204" pitchFamily="49" charset="0"/>
                <a:cs typeface="Consolas" panose="020B0609020204030204" pitchFamily="49" charset="0"/>
              </a:rPr>
              <a:t>                 </a:t>
            </a:r>
            <a:r>
              <a:rPr lang="en-US" sz="1400" dirty="0">
                <a:solidFill>
                  <a:srgbClr val="0000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(</a:t>
            </a:r>
            <a:r>
              <a:rPr lang="en-US" sz="1400" dirty="0">
                <a:latin typeface="Consolas" panose="020B0609020204030204" pitchFamily="49" charset="0"/>
                <a:cs typeface="Consolas" panose="020B0609020204030204" pitchFamily="49" charset="0"/>
              </a:rPr>
              <a:t>in</a:t>
            </a:r>
            <a:r>
              <a:rPr lang="en-US" sz="1400" dirty="0">
                <a:solidFill>
                  <a:srgbClr val="0000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[</a:t>
            </a:r>
            <a:r>
              <a:rPr lang="en-US" sz="1400" dirty="0">
                <a:solidFill>
                  <a:srgbClr val="7030A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0</a:t>
            </a:r>
            <a:r>
              <a:rPr lang="en-US" sz="1400" dirty="0">
                <a:solidFill>
                  <a:srgbClr val="0000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]</a:t>
            </a:r>
            <a:r>
              <a:rPr lang="en-US" sz="1400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1400" dirty="0">
                <a:solidFill>
                  <a:srgbClr val="0000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&amp; ~</a:t>
            </a:r>
            <a:r>
              <a:rPr lang="en-US" sz="1400" dirty="0">
                <a:latin typeface="Consolas" panose="020B0609020204030204" pitchFamily="49" charset="0"/>
                <a:cs typeface="Consolas" panose="020B0609020204030204" pitchFamily="49" charset="0"/>
              </a:rPr>
              <a:t>in</a:t>
            </a:r>
            <a:r>
              <a:rPr lang="en-US" sz="1400" dirty="0">
                <a:solidFill>
                  <a:srgbClr val="0000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[</a:t>
            </a:r>
            <a:r>
              <a:rPr lang="en-US" sz="1400" dirty="0">
                <a:latin typeface="Consolas" panose="020B0609020204030204" pitchFamily="49" charset="0"/>
                <a:cs typeface="Consolas" panose="020B0609020204030204" pitchFamily="49" charset="0"/>
              </a:rPr>
              <a:t>1</a:t>
            </a:r>
            <a:r>
              <a:rPr lang="en-US" sz="1400" dirty="0">
                <a:solidFill>
                  <a:srgbClr val="0000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] &amp;</a:t>
            </a:r>
            <a:r>
              <a:rPr lang="en-US" sz="1400" dirty="0">
                <a:latin typeface="Consolas" panose="020B0609020204030204" pitchFamily="49" charset="0"/>
                <a:cs typeface="Consolas" panose="020B0609020204030204" pitchFamily="49" charset="0"/>
              </a:rPr>
              <a:t> in</a:t>
            </a:r>
            <a:r>
              <a:rPr lang="en-US" sz="1400" dirty="0">
                <a:solidFill>
                  <a:srgbClr val="0000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[</a:t>
            </a:r>
            <a:r>
              <a:rPr lang="en-US" sz="1400" dirty="0">
                <a:latin typeface="Consolas" panose="020B0609020204030204" pitchFamily="49" charset="0"/>
                <a:cs typeface="Consolas" panose="020B0609020204030204" pitchFamily="49" charset="0"/>
              </a:rPr>
              <a:t>2</a:t>
            </a:r>
            <a:r>
              <a:rPr lang="en-US" sz="1400" dirty="0">
                <a:solidFill>
                  <a:srgbClr val="0000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]) |</a:t>
            </a:r>
          </a:p>
          <a:p>
            <a:pPr>
              <a:spcBef>
                <a:spcPct val="0"/>
              </a:spcBef>
            </a:pPr>
            <a:r>
              <a:rPr lang="en-US" sz="1400" dirty="0">
                <a:latin typeface="Consolas" panose="020B0609020204030204" pitchFamily="49" charset="0"/>
                <a:cs typeface="Consolas" panose="020B0609020204030204" pitchFamily="49" charset="0"/>
              </a:rPr>
              <a:t>                 </a:t>
            </a:r>
            <a:r>
              <a:rPr lang="en-US" sz="1400" dirty="0">
                <a:solidFill>
                  <a:srgbClr val="0000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(</a:t>
            </a:r>
            <a:r>
              <a:rPr lang="en-US" sz="1400" dirty="0">
                <a:latin typeface="Consolas" panose="020B0609020204030204" pitchFamily="49" charset="0"/>
                <a:cs typeface="Consolas" panose="020B0609020204030204" pitchFamily="49" charset="0"/>
              </a:rPr>
              <a:t>in</a:t>
            </a:r>
            <a:r>
              <a:rPr lang="en-US" sz="1400" dirty="0">
                <a:solidFill>
                  <a:srgbClr val="0000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[</a:t>
            </a:r>
            <a:r>
              <a:rPr lang="en-US" sz="1400" dirty="0">
                <a:solidFill>
                  <a:srgbClr val="7030A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0</a:t>
            </a:r>
            <a:r>
              <a:rPr lang="en-US" sz="1400" dirty="0">
                <a:solidFill>
                  <a:srgbClr val="0000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]</a:t>
            </a:r>
            <a:r>
              <a:rPr lang="en-US" sz="1400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1400" dirty="0">
                <a:solidFill>
                  <a:srgbClr val="0000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&amp;</a:t>
            </a:r>
            <a:r>
              <a:rPr lang="en-US" sz="1400" dirty="0">
                <a:latin typeface="Consolas" panose="020B0609020204030204" pitchFamily="49" charset="0"/>
                <a:cs typeface="Consolas" panose="020B0609020204030204" pitchFamily="49" charset="0"/>
              </a:rPr>
              <a:t> in</a:t>
            </a:r>
            <a:r>
              <a:rPr lang="en-US" sz="1400" dirty="0">
                <a:solidFill>
                  <a:srgbClr val="0000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[</a:t>
            </a:r>
            <a:r>
              <a:rPr lang="en-US" sz="1400" dirty="0">
                <a:latin typeface="Consolas" panose="020B0609020204030204" pitchFamily="49" charset="0"/>
                <a:cs typeface="Consolas" panose="020B0609020204030204" pitchFamily="49" charset="0"/>
              </a:rPr>
              <a:t>1</a:t>
            </a:r>
            <a:r>
              <a:rPr lang="en-US" sz="1400" dirty="0">
                <a:solidFill>
                  <a:srgbClr val="0000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] &amp; ~</a:t>
            </a:r>
            <a:r>
              <a:rPr lang="en-US" sz="1400" dirty="0">
                <a:latin typeface="Consolas" panose="020B0609020204030204" pitchFamily="49" charset="0"/>
                <a:cs typeface="Consolas" panose="020B0609020204030204" pitchFamily="49" charset="0"/>
              </a:rPr>
              <a:t>in</a:t>
            </a:r>
            <a:r>
              <a:rPr lang="en-US" sz="1400" dirty="0">
                <a:solidFill>
                  <a:srgbClr val="0000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[</a:t>
            </a:r>
            <a:r>
              <a:rPr lang="en-US" sz="1400" dirty="0">
                <a:latin typeface="Consolas" panose="020B0609020204030204" pitchFamily="49" charset="0"/>
                <a:cs typeface="Consolas" panose="020B0609020204030204" pitchFamily="49" charset="0"/>
              </a:rPr>
              <a:t>2</a:t>
            </a:r>
            <a:r>
              <a:rPr lang="en-US" sz="1400" dirty="0">
                <a:solidFill>
                  <a:srgbClr val="0000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]) ;</a:t>
            </a:r>
          </a:p>
          <a:p>
            <a:pPr>
              <a:spcBef>
                <a:spcPct val="0"/>
              </a:spcBef>
            </a:pPr>
            <a:r>
              <a:rPr lang="en-US" sz="1400" b="1" dirty="0" err="1">
                <a:solidFill>
                  <a:srgbClr val="C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endmodule</a:t>
            </a:r>
            <a:endParaRPr lang="en-US" sz="1400" b="1" dirty="0">
              <a:solidFill>
                <a:srgbClr val="C00000"/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324600" y="6488668"/>
            <a:ext cx="1905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Text: Dally §7.1.2</a:t>
            </a:r>
          </a:p>
        </p:txBody>
      </p:sp>
    </p:spTree>
    <p:extLst>
      <p:ext uri="{BB962C8B-B14F-4D97-AF65-F5344CB8AC3E}">
        <p14:creationId xmlns:p14="http://schemas.microsoft.com/office/powerpoint/2010/main" val="154665541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Footer Placeholder 2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r>
              <a:rPr lang="en-US" sz="1000" b="0"/>
              <a:t>(c)  2005-2012 W. J. Dally  </a:t>
            </a:r>
            <a:endParaRPr lang="en-US" sz="1400" b="0">
              <a:latin typeface="Times New Roman" pitchFamily="18" charset="0"/>
            </a:endParaRPr>
          </a:p>
        </p:txBody>
      </p:sp>
      <p:sp>
        <p:nvSpPr>
          <p:cNvPr id="46083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>
            <a:noAutofit/>
          </a:bodyPr>
          <a:lstStyle/>
          <a:p>
            <a:r>
              <a:rPr lang="en-US" sz="3200" dirty="0">
                <a:ea typeface="ＭＳ Ｐゴシック" pitchFamily="34" charset="-128"/>
              </a:rPr>
              <a:t>4-bit Prime Number Function in Verilog Code – </a:t>
            </a:r>
            <a:br>
              <a:rPr lang="en-US" sz="3200" dirty="0">
                <a:ea typeface="ＭＳ Ｐゴシック" pitchFamily="34" charset="-128"/>
              </a:rPr>
            </a:br>
            <a:r>
              <a:rPr lang="en-US" sz="3200" dirty="0">
                <a:ea typeface="ＭＳ Ｐゴシック" pitchFamily="34" charset="-128"/>
              </a:rPr>
              <a:t>Result of synthesizing descriptions</a:t>
            </a:r>
          </a:p>
        </p:txBody>
      </p:sp>
      <p:sp>
        <p:nvSpPr>
          <p:cNvPr id="46084" name="Rectangle 3"/>
          <p:cNvSpPr>
            <a:spLocks noChangeArrowheads="1"/>
          </p:cNvSpPr>
          <p:nvPr/>
        </p:nvSpPr>
        <p:spPr bwMode="auto">
          <a:xfrm>
            <a:off x="0" y="1371600"/>
            <a:ext cx="9144000" cy="23492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l" eaLnBrk="1" hangingPunct="1">
              <a:lnSpc>
                <a:spcPct val="0"/>
              </a:lnSpc>
              <a:spcBef>
                <a:spcPct val="80000"/>
              </a:spcBef>
            </a:pPr>
            <a:endParaRPr lang="en-US" sz="1600" dirty="0">
              <a:latin typeface="Courier New" pitchFamily="49" charset="0"/>
            </a:endParaRPr>
          </a:p>
          <a:p>
            <a:pPr algn="l" eaLnBrk="1" hangingPunct="1">
              <a:lnSpc>
                <a:spcPct val="0"/>
              </a:lnSpc>
              <a:spcBef>
                <a:spcPct val="80000"/>
              </a:spcBef>
            </a:pPr>
            <a:r>
              <a:rPr lang="en-US" sz="1600" b="1" dirty="0">
                <a:solidFill>
                  <a:srgbClr val="C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module</a:t>
            </a:r>
            <a:r>
              <a:rPr lang="en-US" sz="1600" dirty="0">
                <a:solidFill>
                  <a:srgbClr val="C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1600" dirty="0" err="1">
                <a:latin typeface="Consolas" panose="020B0609020204030204" pitchFamily="49" charset="0"/>
                <a:cs typeface="Consolas" panose="020B0609020204030204" pitchFamily="49" charset="0"/>
              </a:rPr>
              <a:t>prime_synthesis_output</a:t>
            </a:r>
            <a:r>
              <a:rPr lang="en-US" sz="1600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1600" dirty="0">
                <a:solidFill>
                  <a:srgbClr val="0000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(</a:t>
            </a:r>
            <a:r>
              <a:rPr lang="en-US" sz="1600" dirty="0">
                <a:latin typeface="Consolas" panose="020B0609020204030204" pitchFamily="49" charset="0"/>
                <a:cs typeface="Consolas" panose="020B0609020204030204" pitchFamily="49" charset="0"/>
              </a:rPr>
              <a:t> in</a:t>
            </a:r>
            <a:r>
              <a:rPr lang="en-US" sz="1600" dirty="0">
                <a:solidFill>
                  <a:srgbClr val="0000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,</a:t>
            </a:r>
            <a:r>
              <a:rPr lang="en-US" sz="1600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1600" dirty="0" err="1">
                <a:latin typeface="Consolas" panose="020B0609020204030204" pitchFamily="49" charset="0"/>
                <a:cs typeface="Consolas" panose="020B0609020204030204" pitchFamily="49" charset="0"/>
              </a:rPr>
              <a:t>isprime</a:t>
            </a:r>
            <a:r>
              <a:rPr lang="en-US" sz="1600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1600" dirty="0">
                <a:solidFill>
                  <a:srgbClr val="0000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);</a:t>
            </a:r>
          </a:p>
          <a:p>
            <a:pPr algn="l" eaLnBrk="1" hangingPunct="1">
              <a:lnSpc>
                <a:spcPct val="0"/>
              </a:lnSpc>
              <a:spcBef>
                <a:spcPct val="80000"/>
              </a:spcBef>
            </a:pPr>
            <a:r>
              <a:rPr lang="en-US" sz="1600" b="1" dirty="0">
                <a:solidFill>
                  <a:srgbClr val="C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input</a:t>
            </a:r>
            <a:r>
              <a:rPr lang="en-US" sz="1600" dirty="0">
                <a:latin typeface="Consolas" panose="020B0609020204030204" pitchFamily="49" charset="0"/>
                <a:cs typeface="Consolas" panose="020B0609020204030204" pitchFamily="49" charset="0"/>
              </a:rPr>
              <a:t>  </a:t>
            </a:r>
            <a:r>
              <a:rPr lang="en-US" sz="1600" dirty="0">
                <a:solidFill>
                  <a:srgbClr val="0000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[</a:t>
            </a:r>
            <a:r>
              <a:rPr lang="en-US" sz="1600" dirty="0">
                <a:latin typeface="Consolas" panose="020B0609020204030204" pitchFamily="49" charset="0"/>
                <a:cs typeface="Consolas" panose="020B0609020204030204" pitchFamily="49" charset="0"/>
              </a:rPr>
              <a:t>3</a:t>
            </a:r>
            <a:r>
              <a:rPr lang="en-US" sz="1600" dirty="0">
                <a:solidFill>
                  <a:srgbClr val="0000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:</a:t>
            </a:r>
            <a:r>
              <a:rPr lang="en-US" sz="1600" dirty="0">
                <a:latin typeface="Consolas" panose="020B0609020204030204" pitchFamily="49" charset="0"/>
                <a:cs typeface="Consolas" panose="020B0609020204030204" pitchFamily="49" charset="0"/>
              </a:rPr>
              <a:t>0</a:t>
            </a:r>
            <a:r>
              <a:rPr lang="en-US" sz="1600" dirty="0">
                <a:solidFill>
                  <a:srgbClr val="0000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]</a:t>
            </a:r>
            <a:r>
              <a:rPr lang="en-US" sz="1600" dirty="0">
                <a:latin typeface="Consolas" panose="020B0609020204030204" pitchFamily="49" charset="0"/>
                <a:cs typeface="Consolas" panose="020B0609020204030204" pitchFamily="49" charset="0"/>
              </a:rPr>
              <a:t> in</a:t>
            </a:r>
            <a:r>
              <a:rPr lang="en-US" sz="1600" dirty="0">
                <a:solidFill>
                  <a:srgbClr val="0000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;</a:t>
            </a:r>
          </a:p>
          <a:p>
            <a:pPr algn="l" eaLnBrk="1" hangingPunct="1">
              <a:lnSpc>
                <a:spcPct val="0"/>
              </a:lnSpc>
              <a:spcBef>
                <a:spcPct val="80000"/>
              </a:spcBef>
            </a:pPr>
            <a:r>
              <a:rPr lang="en-US" sz="1600" b="1" dirty="0">
                <a:solidFill>
                  <a:srgbClr val="C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output</a:t>
            </a:r>
            <a:r>
              <a:rPr lang="en-US" sz="1600" dirty="0">
                <a:solidFill>
                  <a:srgbClr val="C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1600" dirty="0" err="1">
                <a:latin typeface="Consolas" panose="020B0609020204030204" pitchFamily="49" charset="0"/>
                <a:cs typeface="Consolas" panose="020B0609020204030204" pitchFamily="49" charset="0"/>
              </a:rPr>
              <a:t>isprime</a:t>
            </a:r>
            <a:r>
              <a:rPr lang="en-US" sz="1600" dirty="0">
                <a:solidFill>
                  <a:srgbClr val="0000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;</a:t>
            </a:r>
          </a:p>
          <a:p>
            <a:pPr algn="l" eaLnBrk="1" hangingPunct="1">
              <a:lnSpc>
                <a:spcPct val="0"/>
              </a:lnSpc>
              <a:spcBef>
                <a:spcPct val="80000"/>
              </a:spcBef>
            </a:pPr>
            <a:r>
              <a:rPr lang="en-US" sz="1600" dirty="0">
                <a:latin typeface="Consolas" panose="020B0609020204030204" pitchFamily="49" charset="0"/>
                <a:cs typeface="Consolas" panose="020B0609020204030204" pitchFamily="49" charset="0"/>
              </a:rPr>
              <a:t>    </a:t>
            </a:r>
            <a:r>
              <a:rPr lang="en-US" sz="1600" b="1" dirty="0">
                <a:solidFill>
                  <a:srgbClr val="C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wire</a:t>
            </a:r>
            <a:r>
              <a:rPr lang="en-US" sz="1600" dirty="0">
                <a:solidFill>
                  <a:srgbClr val="C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1600" dirty="0">
                <a:latin typeface="Consolas" panose="020B0609020204030204" pitchFamily="49" charset="0"/>
                <a:cs typeface="Consolas" panose="020B0609020204030204" pitchFamily="49" charset="0"/>
              </a:rPr>
              <a:t>n1</a:t>
            </a:r>
            <a:r>
              <a:rPr lang="en-US" sz="1600" dirty="0">
                <a:solidFill>
                  <a:srgbClr val="0000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,</a:t>
            </a:r>
            <a:r>
              <a:rPr lang="en-US" sz="1600" dirty="0">
                <a:latin typeface="Consolas" panose="020B0609020204030204" pitchFamily="49" charset="0"/>
                <a:cs typeface="Consolas" panose="020B0609020204030204" pitchFamily="49" charset="0"/>
              </a:rPr>
              <a:t> n2</a:t>
            </a:r>
            <a:r>
              <a:rPr lang="en-US" sz="1600" dirty="0">
                <a:solidFill>
                  <a:srgbClr val="0000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,</a:t>
            </a:r>
            <a:r>
              <a:rPr lang="en-US" sz="1600" dirty="0">
                <a:latin typeface="Consolas" panose="020B0609020204030204" pitchFamily="49" charset="0"/>
                <a:cs typeface="Consolas" panose="020B0609020204030204" pitchFamily="49" charset="0"/>
              </a:rPr>
              <a:t> n3</a:t>
            </a:r>
            <a:r>
              <a:rPr lang="en-US" sz="1600" dirty="0">
                <a:solidFill>
                  <a:srgbClr val="0000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,</a:t>
            </a:r>
            <a:r>
              <a:rPr lang="en-US" sz="1600" dirty="0">
                <a:latin typeface="Consolas" panose="020B0609020204030204" pitchFamily="49" charset="0"/>
                <a:cs typeface="Consolas" panose="020B0609020204030204" pitchFamily="49" charset="0"/>
              </a:rPr>
              <a:t> n4</a:t>
            </a:r>
            <a:r>
              <a:rPr lang="en-US" sz="1600" dirty="0">
                <a:solidFill>
                  <a:srgbClr val="0000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;</a:t>
            </a:r>
          </a:p>
          <a:p>
            <a:pPr algn="l" eaLnBrk="1" hangingPunct="1">
              <a:lnSpc>
                <a:spcPct val="0"/>
              </a:lnSpc>
              <a:spcBef>
                <a:spcPct val="80000"/>
              </a:spcBef>
            </a:pPr>
            <a:r>
              <a:rPr lang="en-US" sz="1600" dirty="0">
                <a:latin typeface="Consolas" panose="020B0609020204030204" pitchFamily="49" charset="0"/>
                <a:cs typeface="Consolas" panose="020B0609020204030204" pitchFamily="49" charset="0"/>
              </a:rPr>
              <a:t>    OAI13 U1 </a:t>
            </a:r>
            <a:r>
              <a:rPr lang="en-US" sz="1600" dirty="0">
                <a:solidFill>
                  <a:srgbClr val="0000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(</a:t>
            </a:r>
            <a:r>
              <a:rPr lang="en-US" sz="1600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1600" dirty="0">
                <a:solidFill>
                  <a:srgbClr val="0000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.</a:t>
            </a:r>
            <a:r>
              <a:rPr lang="en-US" sz="1600" dirty="0">
                <a:latin typeface="Consolas" panose="020B0609020204030204" pitchFamily="49" charset="0"/>
                <a:cs typeface="Consolas" panose="020B0609020204030204" pitchFamily="49" charset="0"/>
              </a:rPr>
              <a:t>A1</a:t>
            </a:r>
            <a:r>
              <a:rPr lang="en-US" sz="1600" dirty="0">
                <a:solidFill>
                  <a:srgbClr val="0000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(</a:t>
            </a:r>
            <a:r>
              <a:rPr lang="en-US" sz="1600" dirty="0">
                <a:latin typeface="Consolas" panose="020B0609020204030204" pitchFamily="49" charset="0"/>
                <a:cs typeface="Consolas" panose="020B0609020204030204" pitchFamily="49" charset="0"/>
              </a:rPr>
              <a:t>n2</a:t>
            </a:r>
            <a:r>
              <a:rPr lang="en-US" sz="1600" dirty="0">
                <a:solidFill>
                  <a:srgbClr val="0000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), .</a:t>
            </a:r>
            <a:r>
              <a:rPr lang="en-US" sz="1600" dirty="0">
                <a:latin typeface="Consolas" panose="020B0609020204030204" pitchFamily="49" charset="0"/>
                <a:cs typeface="Consolas" panose="020B0609020204030204" pitchFamily="49" charset="0"/>
              </a:rPr>
              <a:t>B1</a:t>
            </a:r>
            <a:r>
              <a:rPr lang="en-US" sz="1600" dirty="0">
                <a:solidFill>
                  <a:srgbClr val="0000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(</a:t>
            </a:r>
            <a:r>
              <a:rPr lang="en-US" sz="1600" dirty="0">
                <a:latin typeface="Consolas" panose="020B0609020204030204" pitchFamily="49" charset="0"/>
                <a:cs typeface="Consolas" panose="020B0609020204030204" pitchFamily="49" charset="0"/>
              </a:rPr>
              <a:t>n1</a:t>
            </a:r>
            <a:r>
              <a:rPr lang="en-US" sz="1600" dirty="0">
                <a:solidFill>
                  <a:srgbClr val="0000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), .</a:t>
            </a:r>
            <a:r>
              <a:rPr lang="en-US" sz="1600" dirty="0">
                <a:latin typeface="Consolas" panose="020B0609020204030204" pitchFamily="49" charset="0"/>
                <a:cs typeface="Consolas" panose="020B0609020204030204" pitchFamily="49" charset="0"/>
              </a:rPr>
              <a:t>B2</a:t>
            </a:r>
            <a:r>
              <a:rPr lang="en-US" sz="1600" dirty="0">
                <a:solidFill>
                  <a:srgbClr val="0000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(</a:t>
            </a:r>
            <a:r>
              <a:rPr lang="en-US" sz="1600" dirty="0">
                <a:latin typeface="Consolas" panose="020B0609020204030204" pitchFamily="49" charset="0"/>
                <a:cs typeface="Consolas" panose="020B0609020204030204" pitchFamily="49" charset="0"/>
              </a:rPr>
              <a:t>in</a:t>
            </a:r>
            <a:r>
              <a:rPr lang="en-US" sz="1600" dirty="0">
                <a:solidFill>
                  <a:srgbClr val="0000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[</a:t>
            </a:r>
            <a:r>
              <a:rPr lang="en-US" sz="1600" dirty="0">
                <a:latin typeface="Consolas" panose="020B0609020204030204" pitchFamily="49" charset="0"/>
                <a:cs typeface="Consolas" panose="020B0609020204030204" pitchFamily="49" charset="0"/>
              </a:rPr>
              <a:t>2</a:t>
            </a:r>
            <a:r>
              <a:rPr lang="en-US" sz="1600" dirty="0">
                <a:solidFill>
                  <a:srgbClr val="0000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]), .</a:t>
            </a:r>
            <a:r>
              <a:rPr lang="en-US" sz="1600" dirty="0">
                <a:latin typeface="Consolas" panose="020B0609020204030204" pitchFamily="49" charset="0"/>
                <a:cs typeface="Consolas" panose="020B0609020204030204" pitchFamily="49" charset="0"/>
              </a:rPr>
              <a:t>B3</a:t>
            </a:r>
            <a:r>
              <a:rPr lang="en-US" sz="1600" dirty="0">
                <a:solidFill>
                  <a:srgbClr val="0000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(</a:t>
            </a:r>
            <a:r>
              <a:rPr lang="en-US" sz="1600" dirty="0">
                <a:latin typeface="Consolas" panose="020B0609020204030204" pitchFamily="49" charset="0"/>
                <a:cs typeface="Consolas" panose="020B0609020204030204" pitchFamily="49" charset="0"/>
              </a:rPr>
              <a:t>in</a:t>
            </a:r>
            <a:r>
              <a:rPr lang="en-US" sz="1600" dirty="0">
                <a:solidFill>
                  <a:srgbClr val="0000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[</a:t>
            </a:r>
            <a:r>
              <a:rPr lang="en-US" sz="1600" dirty="0">
                <a:latin typeface="Consolas" panose="020B0609020204030204" pitchFamily="49" charset="0"/>
                <a:cs typeface="Consolas" panose="020B0609020204030204" pitchFamily="49" charset="0"/>
              </a:rPr>
              <a:t>3</a:t>
            </a:r>
            <a:r>
              <a:rPr lang="en-US" sz="1600" dirty="0">
                <a:solidFill>
                  <a:srgbClr val="0000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]), .</a:t>
            </a:r>
            <a:r>
              <a:rPr lang="en-US" sz="1600" dirty="0">
                <a:latin typeface="Consolas" panose="020B0609020204030204" pitchFamily="49" charset="0"/>
                <a:cs typeface="Consolas" panose="020B0609020204030204" pitchFamily="49" charset="0"/>
              </a:rPr>
              <a:t>Y</a:t>
            </a:r>
            <a:r>
              <a:rPr lang="en-US" sz="1600" dirty="0">
                <a:solidFill>
                  <a:srgbClr val="0000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(</a:t>
            </a:r>
            <a:r>
              <a:rPr lang="en-US" sz="1600" dirty="0" err="1">
                <a:latin typeface="Consolas" panose="020B0609020204030204" pitchFamily="49" charset="0"/>
                <a:cs typeface="Consolas" panose="020B0609020204030204" pitchFamily="49" charset="0"/>
              </a:rPr>
              <a:t>isprime</a:t>
            </a:r>
            <a:r>
              <a:rPr lang="en-US" sz="1600" dirty="0">
                <a:solidFill>
                  <a:srgbClr val="0000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) );</a:t>
            </a:r>
          </a:p>
          <a:p>
            <a:pPr algn="l" eaLnBrk="1" hangingPunct="1">
              <a:lnSpc>
                <a:spcPct val="0"/>
              </a:lnSpc>
              <a:spcBef>
                <a:spcPct val="80000"/>
              </a:spcBef>
            </a:pPr>
            <a:r>
              <a:rPr lang="en-US" sz="1600" dirty="0">
                <a:latin typeface="Consolas" panose="020B0609020204030204" pitchFamily="49" charset="0"/>
                <a:cs typeface="Consolas" panose="020B0609020204030204" pitchFamily="49" charset="0"/>
              </a:rPr>
              <a:t>    INV   U2 </a:t>
            </a:r>
            <a:r>
              <a:rPr lang="en-US" sz="1600" dirty="0">
                <a:solidFill>
                  <a:srgbClr val="0000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(</a:t>
            </a:r>
            <a:r>
              <a:rPr lang="en-US" sz="1600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1600" dirty="0">
                <a:solidFill>
                  <a:srgbClr val="0000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.</a:t>
            </a:r>
            <a:r>
              <a:rPr lang="en-US" sz="1600" dirty="0">
                <a:latin typeface="Consolas" panose="020B0609020204030204" pitchFamily="49" charset="0"/>
                <a:cs typeface="Consolas" panose="020B0609020204030204" pitchFamily="49" charset="0"/>
              </a:rPr>
              <a:t>A</a:t>
            </a:r>
            <a:r>
              <a:rPr lang="en-US" sz="1600" dirty="0">
                <a:solidFill>
                  <a:srgbClr val="0000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(</a:t>
            </a:r>
            <a:r>
              <a:rPr lang="en-US" sz="1600" dirty="0">
                <a:latin typeface="Consolas" panose="020B0609020204030204" pitchFamily="49" charset="0"/>
                <a:cs typeface="Consolas" panose="020B0609020204030204" pitchFamily="49" charset="0"/>
              </a:rPr>
              <a:t>in</a:t>
            </a:r>
            <a:r>
              <a:rPr lang="en-US" sz="1600" dirty="0">
                <a:solidFill>
                  <a:srgbClr val="0000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[</a:t>
            </a:r>
            <a:r>
              <a:rPr lang="en-US" sz="1600" dirty="0">
                <a:latin typeface="Consolas" panose="020B0609020204030204" pitchFamily="49" charset="0"/>
                <a:cs typeface="Consolas" panose="020B0609020204030204" pitchFamily="49" charset="0"/>
              </a:rPr>
              <a:t>1</a:t>
            </a:r>
            <a:r>
              <a:rPr lang="en-US" sz="1600" dirty="0">
                <a:solidFill>
                  <a:srgbClr val="0000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]), .</a:t>
            </a:r>
            <a:r>
              <a:rPr lang="en-US" sz="1600" dirty="0">
                <a:latin typeface="Consolas" panose="020B0609020204030204" pitchFamily="49" charset="0"/>
                <a:cs typeface="Consolas" panose="020B0609020204030204" pitchFamily="49" charset="0"/>
              </a:rPr>
              <a:t>Y</a:t>
            </a:r>
            <a:r>
              <a:rPr lang="en-US" sz="1600" dirty="0">
                <a:solidFill>
                  <a:srgbClr val="0000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(</a:t>
            </a:r>
            <a:r>
              <a:rPr lang="en-US" sz="1600" dirty="0">
                <a:latin typeface="Consolas" panose="020B0609020204030204" pitchFamily="49" charset="0"/>
                <a:cs typeface="Consolas" panose="020B0609020204030204" pitchFamily="49" charset="0"/>
              </a:rPr>
              <a:t>n1</a:t>
            </a:r>
            <a:r>
              <a:rPr lang="en-US" sz="1600" dirty="0">
                <a:solidFill>
                  <a:srgbClr val="0000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) );</a:t>
            </a:r>
          </a:p>
          <a:p>
            <a:pPr algn="l" eaLnBrk="1" hangingPunct="1">
              <a:lnSpc>
                <a:spcPct val="0"/>
              </a:lnSpc>
              <a:spcBef>
                <a:spcPct val="80000"/>
              </a:spcBef>
            </a:pPr>
            <a:r>
              <a:rPr lang="en-US" sz="1600" dirty="0">
                <a:latin typeface="Consolas" panose="020B0609020204030204" pitchFamily="49" charset="0"/>
                <a:cs typeface="Consolas" panose="020B0609020204030204" pitchFamily="49" charset="0"/>
              </a:rPr>
              <a:t>    INV   U3 </a:t>
            </a:r>
            <a:r>
              <a:rPr lang="en-US" sz="1600" dirty="0">
                <a:solidFill>
                  <a:srgbClr val="0000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(</a:t>
            </a:r>
            <a:r>
              <a:rPr lang="en-US" sz="1600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1600" dirty="0">
                <a:solidFill>
                  <a:srgbClr val="0000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.</a:t>
            </a:r>
            <a:r>
              <a:rPr lang="en-US" sz="1600" dirty="0">
                <a:latin typeface="Consolas" panose="020B0609020204030204" pitchFamily="49" charset="0"/>
                <a:cs typeface="Consolas" panose="020B0609020204030204" pitchFamily="49" charset="0"/>
              </a:rPr>
              <a:t>A</a:t>
            </a:r>
            <a:r>
              <a:rPr lang="en-US" sz="1600" dirty="0">
                <a:solidFill>
                  <a:srgbClr val="0000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(</a:t>
            </a:r>
            <a:r>
              <a:rPr lang="en-US" sz="1600" dirty="0">
                <a:latin typeface="Consolas" panose="020B0609020204030204" pitchFamily="49" charset="0"/>
                <a:cs typeface="Consolas" panose="020B0609020204030204" pitchFamily="49" charset="0"/>
              </a:rPr>
              <a:t>in</a:t>
            </a:r>
            <a:r>
              <a:rPr lang="en-US" sz="1600" dirty="0">
                <a:solidFill>
                  <a:srgbClr val="0000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[</a:t>
            </a:r>
            <a:r>
              <a:rPr lang="en-US" sz="1600" dirty="0">
                <a:latin typeface="Consolas" panose="020B0609020204030204" pitchFamily="49" charset="0"/>
                <a:cs typeface="Consolas" panose="020B0609020204030204" pitchFamily="49" charset="0"/>
              </a:rPr>
              <a:t>3</a:t>
            </a:r>
            <a:r>
              <a:rPr lang="en-US" sz="1600" dirty="0">
                <a:solidFill>
                  <a:srgbClr val="0000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]), .</a:t>
            </a:r>
            <a:r>
              <a:rPr lang="en-US" sz="1600" dirty="0">
                <a:latin typeface="Consolas" panose="020B0609020204030204" pitchFamily="49" charset="0"/>
                <a:cs typeface="Consolas" panose="020B0609020204030204" pitchFamily="49" charset="0"/>
              </a:rPr>
              <a:t>Y</a:t>
            </a:r>
            <a:r>
              <a:rPr lang="en-US" sz="1600" dirty="0">
                <a:solidFill>
                  <a:srgbClr val="0000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(</a:t>
            </a:r>
            <a:r>
              <a:rPr lang="en-US" sz="1600" dirty="0">
                <a:latin typeface="Consolas" panose="020B0609020204030204" pitchFamily="49" charset="0"/>
                <a:cs typeface="Consolas" panose="020B0609020204030204" pitchFamily="49" charset="0"/>
              </a:rPr>
              <a:t>n3</a:t>
            </a:r>
            <a:r>
              <a:rPr lang="en-US" sz="1600" dirty="0">
                <a:solidFill>
                  <a:srgbClr val="0000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) );</a:t>
            </a:r>
          </a:p>
          <a:p>
            <a:pPr algn="l" eaLnBrk="1" hangingPunct="1">
              <a:lnSpc>
                <a:spcPct val="0"/>
              </a:lnSpc>
              <a:spcBef>
                <a:spcPct val="80000"/>
              </a:spcBef>
            </a:pPr>
            <a:r>
              <a:rPr lang="en-US" sz="1600" dirty="0">
                <a:latin typeface="Consolas" panose="020B0609020204030204" pitchFamily="49" charset="0"/>
                <a:cs typeface="Consolas" panose="020B0609020204030204" pitchFamily="49" charset="0"/>
              </a:rPr>
              <a:t>    XOR2  U4 </a:t>
            </a:r>
            <a:r>
              <a:rPr lang="en-US" sz="1600" dirty="0">
                <a:solidFill>
                  <a:srgbClr val="0000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(</a:t>
            </a:r>
            <a:r>
              <a:rPr lang="en-US" sz="1600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1600" dirty="0">
                <a:solidFill>
                  <a:srgbClr val="0000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.</a:t>
            </a:r>
            <a:r>
              <a:rPr lang="en-US" sz="1600" dirty="0">
                <a:latin typeface="Consolas" panose="020B0609020204030204" pitchFamily="49" charset="0"/>
                <a:cs typeface="Consolas" panose="020B0609020204030204" pitchFamily="49" charset="0"/>
              </a:rPr>
              <a:t>A</a:t>
            </a:r>
            <a:r>
              <a:rPr lang="en-US" sz="1600" dirty="0">
                <a:solidFill>
                  <a:srgbClr val="0000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(</a:t>
            </a:r>
            <a:r>
              <a:rPr lang="en-US" sz="1600" dirty="0">
                <a:latin typeface="Consolas" panose="020B0609020204030204" pitchFamily="49" charset="0"/>
                <a:cs typeface="Consolas" panose="020B0609020204030204" pitchFamily="49" charset="0"/>
              </a:rPr>
              <a:t>in</a:t>
            </a:r>
            <a:r>
              <a:rPr lang="en-US" sz="1600" dirty="0">
                <a:solidFill>
                  <a:srgbClr val="0000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[</a:t>
            </a:r>
            <a:r>
              <a:rPr lang="en-US" sz="1600" dirty="0">
                <a:latin typeface="Consolas" panose="020B0609020204030204" pitchFamily="49" charset="0"/>
                <a:cs typeface="Consolas" panose="020B0609020204030204" pitchFamily="49" charset="0"/>
              </a:rPr>
              <a:t>2</a:t>
            </a:r>
            <a:r>
              <a:rPr lang="en-US" sz="1600" dirty="0">
                <a:solidFill>
                  <a:srgbClr val="0000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]), .</a:t>
            </a:r>
            <a:r>
              <a:rPr lang="en-US" sz="1600" dirty="0">
                <a:latin typeface="Consolas" panose="020B0609020204030204" pitchFamily="49" charset="0"/>
                <a:cs typeface="Consolas" panose="020B0609020204030204" pitchFamily="49" charset="0"/>
              </a:rPr>
              <a:t>B</a:t>
            </a:r>
            <a:r>
              <a:rPr lang="en-US" sz="1600" dirty="0">
                <a:solidFill>
                  <a:srgbClr val="0000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(</a:t>
            </a:r>
            <a:r>
              <a:rPr lang="en-US" sz="1600" dirty="0">
                <a:latin typeface="Consolas" panose="020B0609020204030204" pitchFamily="49" charset="0"/>
                <a:cs typeface="Consolas" panose="020B0609020204030204" pitchFamily="49" charset="0"/>
              </a:rPr>
              <a:t>in</a:t>
            </a:r>
            <a:r>
              <a:rPr lang="en-US" sz="1600" dirty="0">
                <a:solidFill>
                  <a:srgbClr val="0000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[</a:t>
            </a:r>
            <a:r>
              <a:rPr lang="en-US" sz="1600" dirty="0">
                <a:latin typeface="Consolas" panose="020B0609020204030204" pitchFamily="49" charset="0"/>
                <a:cs typeface="Consolas" panose="020B0609020204030204" pitchFamily="49" charset="0"/>
              </a:rPr>
              <a:t>1</a:t>
            </a:r>
            <a:r>
              <a:rPr lang="en-US" sz="1600" dirty="0">
                <a:solidFill>
                  <a:srgbClr val="0000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]), .</a:t>
            </a:r>
            <a:r>
              <a:rPr lang="en-US" sz="1600" dirty="0">
                <a:latin typeface="Consolas" panose="020B0609020204030204" pitchFamily="49" charset="0"/>
                <a:cs typeface="Consolas" panose="020B0609020204030204" pitchFamily="49" charset="0"/>
              </a:rPr>
              <a:t>Y</a:t>
            </a:r>
            <a:r>
              <a:rPr lang="en-US" sz="1600" dirty="0">
                <a:solidFill>
                  <a:srgbClr val="0000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(</a:t>
            </a:r>
            <a:r>
              <a:rPr lang="en-US" sz="1600" dirty="0">
                <a:latin typeface="Consolas" panose="020B0609020204030204" pitchFamily="49" charset="0"/>
                <a:cs typeface="Consolas" panose="020B0609020204030204" pitchFamily="49" charset="0"/>
              </a:rPr>
              <a:t>n4</a:t>
            </a:r>
            <a:r>
              <a:rPr lang="en-US" sz="1600" dirty="0">
                <a:solidFill>
                  <a:srgbClr val="0000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) );</a:t>
            </a:r>
          </a:p>
          <a:p>
            <a:pPr algn="l" eaLnBrk="1" hangingPunct="1">
              <a:lnSpc>
                <a:spcPct val="0"/>
              </a:lnSpc>
              <a:spcBef>
                <a:spcPct val="80000"/>
              </a:spcBef>
            </a:pPr>
            <a:r>
              <a:rPr lang="en-US" sz="1600" dirty="0">
                <a:latin typeface="Consolas" panose="020B0609020204030204" pitchFamily="49" charset="0"/>
                <a:cs typeface="Consolas" panose="020B0609020204030204" pitchFamily="49" charset="0"/>
              </a:rPr>
              <a:t>    OAI12 U5 </a:t>
            </a:r>
            <a:r>
              <a:rPr lang="en-US" sz="1600" dirty="0">
                <a:solidFill>
                  <a:srgbClr val="0000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(</a:t>
            </a:r>
            <a:r>
              <a:rPr lang="en-US" sz="1600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1600" dirty="0">
                <a:solidFill>
                  <a:srgbClr val="0000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.</a:t>
            </a:r>
            <a:r>
              <a:rPr lang="en-US" sz="1600" dirty="0">
                <a:latin typeface="Consolas" panose="020B0609020204030204" pitchFamily="49" charset="0"/>
                <a:cs typeface="Consolas" panose="020B0609020204030204" pitchFamily="49" charset="0"/>
              </a:rPr>
              <a:t>A1</a:t>
            </a:r>
            <a:r>
              <a:rPr lang="en-US" sz="1600" dirty="0">
                <a:solidFill>
                  <a:srgbClr val="0000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(</a:t>
            </a:r>
            <a:r>
              <a:rPr lang="en-US" sz="1600" dirty="0">
                <a:latin typeface="Consolas" panose="020B0609020204030204" pitchFamily="49" charset="0"/>
                <a:cs typeface="Consolas" panose="020B0609020204030204" pitchFamily="49" charset="0"/>
              </a:rPr>
              <a:t>in</a:t>
            </a:r>
            <a:r>
              <a:rPr lang="en-US" sz="1600" dirty="0">
                <a:solidFill>
                  <a:srgbClr val="0000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[</a:t>
            </a:r>
            <a:r>
              <a:rPr lang="en-US" sz="1600" dirty="0">
                <a:latin typeface="Consolas" panose="020B0609020204030204" pitchFamily="49" charset="0"/>
                <a:cs typeface="Consolas" panose="020B0609020204030204" pitchFamily="49" charset="0"/>
              </a:rPr>
              <a:t>0</a:t>
            </a:r>
            <a:r>
              <a:rPr lang="en-US" sz="1600" dirty="0">
                <a:solidFill>
                  <a:srgbClr val="0000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]), .</a:t>
            </a:r>
            <a:r>
              <a:rPr lang="en-US" sz="1600" dirty="0">
                <a:latin typeface="Consolas" panose="020B0609020204030204" pitchFamily="49" charset="0"/>
                <a:cs typeface="Consolas" panose="020B0609020204030204" pitchFamily="49" charset="0"/>
              </a:rPr>
              <a:t>B1</a:t>
            </a:r>
            <a:r>
              <a:rPr lang="en-US" sz="1600" dirty="0">
                <a:solidFill>
                  <a:srgbClr val="0000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(</a:t>
            </a:r>
            <a:r>
              <a:rPr lang="en-US" sz="1600" dirty="0">
                <a:latin typeface="Consolas" panose="020B0609020204030204" pitchFamily="49" charset="0"/>
                <a:cs typeface="Consolas" panose="020B0609020204030204" pitchFamily="49" charset="0"/>
              </a:rPr>
              <a:t>n3</a:t>
            </a:r>
            <a:r>
              <a:rPr lang="en-US" sz="1600" dirty="0">
                <a:solidFill>
                  <a:srgbClr val="0000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), .</a:t>
            </a:r>
            <a:r>
              <a:rPr lang="en-US" sz="1600" dirty="0">
                <a:latin typeface="Consolas" panose="020B0609020204030204" pitchFamily="49" charset="0"/>
                <a:cs typeface="Consolas" panose="020B0609020204030204" pitchFamily="49" charset="0"/>
              </a:rPr>
              <a:t>B2</a:t>
            </a:r>
            <a:r>
              <a:rPr lang="en-US" sz="1600" dirty="0">
                <a:solidFill>
                  <a:srgbClr val="0000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(</a:t>
            </a:r>
            <a:r>
              <a:rPr lang="en-US" sz="1600" dirty="0">
                <a:latin typeface="Consolas" panose="020B0609020204030204" pitchFamily="49" charset="0"/>
                <a:cs typeface="Consolas" panose="020B0609020204030204" pitchFamily="49" charset="0"/>
              </a:rPr>
              <a:t>n4</a:t>
            </a:r>
            <a:r>
              <a:rPr lang="en-US" sz="1600" dirty="0">
                <a:solidFill>
                  <a:srgbClr val="0000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), .</a:t>
            </a:r>
            <a:r>
              <a:rPr lang="en-US" sz="1600" dirty="0">
                <a:latin typeface="Consolas" panose="020B0609020204030204" pitchFamily="49" charset="0"/>
                <a:cs typeface="Consolas" panose="020B0609020204030204" pitchFamily="49" charset="0"/>
              </a:rPr>
              <a:t>Y</a:t>
            </a:r>
            <a:r>
              <a:rPr lang="en-US" sz="1600" dirty="0">
                <a:solidFill>
                  <a:srgbClr val="0000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(</a:t>
            </a:r>
            <a:r>
              <a:rPr lang="en-US" sz="1600" dirty="0">
                <a:latin typeface="Consolas" panose="020B0609020204030204" pitchFamily="49" charset="0"/>
                <a:cs typeface="Consolas" panose="020B0609020204030204" pitchFamily="49" charset="0"/>
              </a:rPr>
              <a:t>n2</a:t>
            </a:r>
            <a:r>
              <a:rPr lang="en-US" sz="1600" dirty="0">
                <a:solidFill>
                  <a:srgbClr val="0000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) );</a:t>
            </a:r>
          </a:p>
          <a:p>
            <a:pPr algn="l" eaLnBrk="1" hangingPunct="1">
              <a:lnSpc>
                <a:spcPct val="0"/>
              </a:lnSpc>
              <a:spcBef>
                <a:spcPct val="80000"/>
              </a:spcBef>
            </a:pPr>
            <a:r>
              <a:rPr lang="en-US" sz="1600" b="1" dirty="0" err="1">
                <a:solidFill>
                  <a:srgbClr val="C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endmodule</a:t>
            </a:r>
            <a:endParaRPr lang="en-US" sz="1600" b="1" dirty="0">
              <a:solidFill>
                <a:srgbClr val="C00000"/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algn="l" eaLnBrk="1" hangingPunct="1">
              <a:lnSpc>
                <a:spcPct val="0"/>
              </a:lnSpc>
              <a:spcBef>
                <a:spcPct val="80000"/>
              </a:spcBef>
            </a:pPr>
            <a:endParaRPr lang="en-US" sz="1600" dirty="0">
              <a:latin typeface="Courier New" pitchFamily="49" charset="0"/>
            </a:endParaRPr>
          </a:p>
        </p:txBody>
      </p:sp>
      <p:graphicFrame>
        <p:nvGraphicFramePr>
          <p:cNvPr id="46085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9882265"/>
              </p:ext>
            </p:extLst>
          </p:nvPr>
        </p:nvGraphicFramePr>
        <p:xfrm>
          <a:off x="1752600" y="3354388"/>
          <a:ext cx="6019800" cy="29702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Visio" r:id="rId3" imgW="3124800" imgH="1541520" progId="Visio.Drawing.6">
                  <p:embed/>
                </p:oleObj>
              </mc:Choice>
              <mc:Fallback>
                <p:oleObj name="Visio" r:id="rId3" imgW="3124800" imgH="1541520" progId="Visio.Drawing.6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52600" y="3354388"/>
                        <a:ext cx="6019800" cy="29702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6324600" y="6488668"/>
            <a:ext cx="1905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Text: Dally §7.1.2</a:t>
            </a:r>
          </a:p>
        </p:txBody>
      </p:sp>
    </p:spTree>
    <p:extLst>
      <p:ext uri="{BB962C8B-B14F-4D97-AF65-F5344CB8AC3E}">
        <p14:creationId xmlns:p14="http://schemas.microsoft.com/office/powerpoint/2010/main" val="204591593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261A1A-96D6-844F-B527-CD98011973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24685" y="-13952"/>
            <a:ext cx="8013879" cy="699752"/>
          </a:xfrm>
        </p:spPr>
        <p:txBody>
          <a:bodyPr>
            <a:normAutofit fontScale="90000"/>
          </a:bodyPr>
          <a:lstStyle/>
          <a:p>
            <a:r>
              <a:rPr lang="en-US" dirty="0"/>
              <a:t>One thing to watch out for…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6CCDD33-7A10-6248-AE4D-5AB61CE505C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3782" y="5486400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lang="en-US" dirty="0">
                <a:solidFill>
                  <a:srgbClr val="FF0000"/>
                </a:solidFill>
              </a:rPr>
              <a:t>If the select input to </a:t>
            </a:r>
            <a:r>
              <a:rPr lang="en-US" dirty="0" err="1">
                <a:solidFill>
                  <a:srgbClr val="FF0000"/>
                </a:solidFill>
              </a:rPr>
              <a:t>casex</a:t>
            </a:r>
            <a:r>
              <a:rPr lang="en-US" dirty="0">
                <a:solidFill>
                  <a:srgbClr val="FF0000"/>
                </a:solidFill>
              </a:rPr>
              <a:t> contains unknowns they will match 0, 1 or x in case labels!</a:t>
            </a:r>
          </a:p>
          <a:p>
            <a:endParaRPr lang="en-US" dirty="0">
              <a:solidFill>
                <a:srgbClr val="FF0000"/>
              </a:solidFill>
            </a:endParaRPr>
          </a:p>
          <a:p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803F06A-D8FA-F54F-B43E-96393CDC7453}"/>
              </a:ext>
            </a:extLst>
          </p:cNvPr>
          <p:cNvSpPr txBox="1"/>
          <p:nvPr/>
        </p:nvSpPr>
        <p:spPr>
          <a:xfrm>
            <a:off x="437882" y="900924"/>
            <a:ext cx="5439310" cy="31107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0"/>
              </a:lnSpc>
              <a:spcBef>
                <a:spcPct val="80000"/>
              </a:spcBef>
            </a:pPr>
            <a:endParaRPr lang="en-US" sz="1400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>
              <a:spcBef>
                <a:spcPct val="0"/>
              </a:spcBef>
            </a:pPr>
            <a:r>
              <a:rPr lang="en-US" sz="1400" b="1" dirty="0">
                <a:solidFill>
                  <a:srgbClr val="C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module</a:t>
            </a:r>
            <a:r>
              <a:rPr lang="en-US" sz="1400" dirty="0">
                <a:solidFill>
                  <a:srgbClr val="C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1400" dirty="0">
                <a:latin typeface="Consolas" panose="020B0609020204030204" pitchFamily="49" charset="0"/>
                <a:cs typeface="Consolas" panose="020B0609020204030204" pitchFamily="49" charset="0"/>
              </a:rPr>
              <a:t>prime1</a:t>
            </a:r>
            <a:r>
              <a:rPr lang="en-US" sz="1400" dirty="0">
                <a:solidFill>
                  <a:srgbClr val="0000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(</a:t>
            </a:r>
            <a:r>
              <a:rPr lang="en-US" sz="1400" dirty="0">
                <a:latin typeface="Consolas" panose="020B0609020204030204" pitchFamily="49" charset="0"/>
                <a:cs typeface="Consolas" panose="020B0609020204030204" pitchFamily="49" charset="0"/>
              </a:rPr>
              <a:t>in</a:t>
            </a:r>
            <a:r>
              <a:rPr lang="en-US" sz="1400" dirty="0">
                <a:solidFill>
                  <a:srgbClr val="0000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,</a:t>
            </a:r>
            <a:r>
              <a:rPr lang="en-US" sz="1400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1400" dirty="0" err="1">
                <a:latin typeface="Consolas" panose="020B0609020204030204" pitchFamily="49" charset="0"/>
                <a:cs typeface="Consolas" panose="020B0609020204030204" pitchFamily="49" charset="0"/>
              </a:rPr>
              <a:t>isprime</a:t>
            </a:r>
            <a:r>
              <a:rPr lang="en-US" sz="1400" dirty="0">
                <a:solidFill>
                  <a:srgbClr val="0000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)</a:t>
            </a:r>
            <a:r>
              <a:rPr lang="en-US" sz="1400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1400" dirty="0">
                <a:solidFill>
                  <a:srgbClr val="0000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;</a:t>
            </a:r>
          </a:p>
          <a:p>
            <a:pPr>
              <a:spcBef>
                <a:spcPct val="0"/>
              </a:spcBef>
            </a:pPr>
            <a:r>
              <a:rPr lang="en-US" sz="1400" dirty="0">
                <a:latin typeface="Consolas" panose="020B0609020204030204" pitchFamily="49" charset="0"/>
                <a:cs typeface="Consolas" panose="020B0609020204030204" pitchFamily="49" charset="0"/>
              </a:rPr>
              <a:t>  </a:t>
            </a:r>
            <a:r>
              <a:rPr lang="en-US" sz="1400" b="1" dirty="0">
                <a:solidFill>
                  <a:srgbClr val="C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input</a:t>
            </a:r>
            <a:r>
              <a:rPr lang="en-US" sz="1400" dirty="0">
                <a:solidFill>
                  <a:srgbClr val="C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1400" dirty="0">
                <a:solidFill>
                  <a:srgbClr val="0000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[</a:t>
            </a:r>
            <a:r>
              <a:rPr lang="en-US" sz="1400" dirty="0">
                <a:solidFill>
                  <a:srgbClr val="7030A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3</a:t>
            </a:r>
            <a:r>
              <a:rPr lang="en-US" sz="1400" dirty="0">
                <a:solidFill>
                  <a:srgbClr val="0000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:</a:t>
            </a:r>
            <a:r>
              <a:rPr lang="en-US" sz="1400" dirty="0">
                <a:solidFill>
                  <a:srgbClr val="7030A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0</a:t>
            </a:r>
            <a:r>
              <a:rPr lang="en-US" sz="1400" dirty="0">
                <a:solidFill>
                  <a:srgbClr val="0000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]</a:t>
            </a:r>
            <a:r>
              <a:rPr lang="en-US" sz="1400" dirty="0">
                <a:latin typeface="Consolas" panose="020B0609020204030204" pitchFamily="49" charset="0"/>
                <a:cs typeface="Consolas" panose="020B0609020204030204" pitchFamily="49" charset="0"/>
              </a:rPr>
              <a:t> in </a:t>
            </a:r>
            <a:r>
              <a:rPr lang="en-US" sz="1400" dirty="0">
                <a:solidFill>
                  <a:srgbClr val="0000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;</a:t>
            </a:r>
            <a:r>
              <a:rPr lang="en-US" sz="1400" dirty="0">
                <a:latin typeface="Consolas" panose="020B0609020204030204" pitchFamily="49" charset="0"/>
                <a:cs typeface="Consolas" panose="020B0609020204030204" pitchFamily="49" charset="0"/>
              </a:rPr>
              <a:t>			</a:t>
            </a:r>
            <a:r>
              <a:rPr lang="en-US" sz="1400" i="1" dirty="0">
                <a:solidFill>
                  <a:srgbClr val="008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// 4-bit input</a:t>
            </a:r>
          </a:p>
          <a:p>
            <a:pPr>
              <a:spcBef>
                <a:spcPct val="0"/>
              </a:spcBef>
            </a:pPr>
            <a:r>
              <a:rPr lang="en-US" sz="1400" dirty="0">
                <a:latin typeface="Consolas" panose="020B0609020204030204" pitchFamily="49" charset="0"/>
                <a:cs typeface="Consolas" panose="020B0609020204030204" pitchFamily="49" charset="0"/>
              </a:rPr>
              <a:t>  </a:t>
            </a:r>
            <a:r>
              <a:rPr lang="en-US" sz="1400" b="1" dirty="0">
                <a:solidFill>
                  <a:srgbClr val="C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output</a:t>
            </a:r>
            <a:r>
              <a:rPr lang="en-US" sz="1400" dirty="0">
                <a:latin typeface="Consolas" panose="020B0609020204030204" pitchFamily="49" charset="0"/>
                <a:cs typeface="Consolas" panose="020B0609020204030204" pitchFamily="49" charset="0"/>
              </a:rPr>
              <a:t>      </a:t>
            </a:r>
            <a:r>
              <a:rPr lang="en-US" sz="1400" dirty="0" err="1">
                <a:latin typeface="Consolas" panose="020B0609020204030204" pitchFamily="49" charset="0"/>
                <a:cs typeface="Consolas" panose="020B0609020204030204" pitchFamily="49" charset="0"/>
              </a:rPr>
              <a:t>isprime</a:t>
            </a:r>
            <a:r>
              <a:rPr lang="en-US" sz="1400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1400" dirty="0">
                <a:solidFill>
                  <a:srgbClr val="0000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;</a:t>
            </a:r>
            <a:r>
              <a:rPr lang="en-US" sz="1400" dirty="0">
                <a:latin typeface="Consolas" panose="020B0609020204030204" pitchFamily="49" charset="0"/>
                <a:cs typeface="Consolas" panose="020B0609020204030204" pitchFamily="49" charset="0"/>
              </a:rPr>
              <a:t>		</a:t>
            </a:r>
            <a:r>
              <a:rPr lang="en-US" sz="1400" i="1" dirty="0">
                <a:solidFill>
                  <a:srgbClr val="008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// true if input is prime</a:t>
            </a:r>
          </a:p>
          <a:p>
            <a:pPr>
              <a:spcBef>
                <a:spcPct val="0"/>
              </a:spcBef>
            </a:pPr>
            <a:r>
              <a:rPr lang="en-US" sz="1400" dirty="0">
                <a:latin typeface="Consolas" panose="020B0609020204030204" pitchFamily="49" charset="0"/>
                <a:cs typeface="Consolas" panose="020B0609020204030204" pitchFamily="49" charset="0"/>
              </a:rPr>
              <a:t>  </a:t>
            </a:r>
            <a:r>
              <a:rPr lang="en-US" sz="1400" b="1" dirty="0" err="1">
                <a:solidFill>
                  <a:srgbClr val="C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reg</a:t>
            </a:r>
            <a:r>
              <a:rPr lang="en-US" sz="1400" dirty="0">
                <a:latin typeface="Consolas" panose="020B0609020204030204" pitchFamily="49" charset="0"/>
                <a:cs typeface="Consolas" panose="020B0609020204030204" pitchFamily="49" charset="0"/>
              </a:rPr>
              <a:t>         </a:t>
            </a:r>
            <a:r>
              <a:rPr lang="en-US" sz="1400" dirty="0" err="1">
                <a:latin typeface="Consolas" panose="020B0609020204030204" pitchFamily="49" charset="0"/>
                <a:cs typeface="Consolas" panose="020B0609020204030204" pitchFamily="49" charset="0"/>
              </a:rPr>
              <a:t>isprime</a:t>
            </a:r>
            <a:r>
              <a:rPr lang="en-US" sz="1400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1400" dirty="0">
                <a:solidFill>
                  <a:srgbClr val="0000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;</a:t>
            </a:r>
          </a:p>
          <a:p>
            <a:pPr>
              <a:spcBef>
                <a:spcPct val="0"/>
              </a:spcBef>
            </a:pPr>
            <a:endParaRPr lang="en-US" sz="1400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>
              <a:spcBef>
                <a:spcPct val="0"/>
              </a:spcBef>
            </a:pPr>
            <a:r>
              <a:rPr lang="en-US" sz="1400" dirty="0">
                <a:latin typeface="Consolas" panose="020B0609020204030204" pitchFamily="49" charset="0"/>
                <a:cs typeface="Consolas" panose="020B0609020204030204" pitchFamily="49" charset="0"/>
              </a:rPr>
              <a:t>  </a:t>
            </a:r>
            <a:r>
              <a:rPr lang="en-US" sz="1400" b="1" dirty="0">
                <a:solidFill>
                  <a:srgbClr val="C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always</a:t>
            </a:r>
            <a:r>
              <a:rPr lang="en-US" sz="1400" dirty="0">
                <a:solidFill>
                  <a:srgbClr val="C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1400" dirty="0">
                <a:solidFill>
                  <a:srgbClr val="0000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@(*)</a:t>
            </a:r>
            <a:endParaRPr lang="en-US" sz="1400" b="1" dirty="0">
              <a:solidFill>
                <a:srgbClr val="C00000"/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>
              <a:spcBef>
                <a:spcPct val="0"/>
              </a:spcBef>
            </a:pPr>
            <a:r>
              <a:rPr lang="en-US" sz="1400" dirty="0">
                <a:latin typeface="Consolas" panose="020B0609020204030204" pitchFamily="49" charset="0"/>
                <a:cs typeface="Consolas" panose="020B0609020204030204" pitchFamily="49" charset="0"/>
              </a:rPr>
              <a:t>    </a:t>
            </a:r>
            <a:r>
              <a:rPr lang="en-US" sz="1400" b="1" dirty="0" err="1">
                <a:solidFill>
                  <a:srgbClr val="C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casex</a:t>
            </a:r>
            <a:r>
              <a:rPr lang="en-US" sz="1400" dirty="0">
                <a:solidFill>
                  <a:srgbClr val="0000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(</a:t>
            </a:r>
            <a:r>
              <a:rPr lang="en-US" sz="1400" dirty="0">
                <a:latin typeface="Consolas" panose="020B0609020204030204" pitchFamily="49" charset="0"/>
                <a:cs typeface="Consolas" panose="020B0609020204030204" pitchFamily="49" charset="0"/>
              </a:rPr>
              <a:t>in</a:t>
            </a:r>
            <a:r>
              <a:rPr lang="en-US" sz="1400" dirty="0">
                <a:solidFill>
                  <a:srgbClr val="0000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)</a:t>
            </a:r>
          </a:p>
          <a:p>
            <a:pPr>
              <a:spcBef>
                <a:spcPct val="0"/>
              </a:spcBef>
            </a:pPr>
            <a:r>
              <a:rPr lang="en-US" sz="1400" dirty="0">
                <a:latin typeface="Consolas" panose="020B0609020204030204" pitchFamily="49" charset="0"/>
                <a:cs typeface="Consolas" panose="020B0609020204030204" pitchFamily="49" charset="0"/>
              </a:rPr>
              <a:t>      </a:t>
            </a:r>
            <a:r>
              <a:rPr lang="en-US" sz="1400" dirty="0">
                <a:solidFill>
                  <a:srgbClr val="7030A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4'b0xx1</a:t>
            </a:r>
            <a:r>
              <a:rPr lang="en-US" sz="1400" dirty="0">
                <a:solidFill>
                  <a:srgbClr val="0000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:</a:t>
            </a:r>
            <a:r>
              <a:rPr lang="en-US" sz="1400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1400" dirty="0" err="1">
                <a:latin typeface="Consolas" panose="020B0609020204030204" pitchFamily="49" charset="0"/>
                <a:cs typeface="Consolas" panose="020B0609020204030204" pitchFamily="49" charset="0"/>
              </a:rPr>
              <a:t>isprime</a:t>
            </a:r>
            <a:r>
              <a:rPr lang="en-US" sz="1400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1400" dirty="0">
                <a:solidFill>
                  <a:srgbClr val="0000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=</a:t>
            </a:r>
            <a:r>
              <a:rPr lang="en-US" sz="1400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1400" dirty="0">
                <a:solidFill>
                  <a:srgbClr val="7030A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1</a:t>
            </a:r>
            <a:r>
              <a:rPr lang="en-US" sz="1400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1400" dirty="0">
                <a:solidFill>
                  <a:srgbClr val="0000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;</a:t>
            </a:r>
          </a:p>
          <a:p>
            <a:pPr>
              <a:spcBef>
                <a:spcPct val="0"/>
              </a:spcBef>
            </a:pPr>
            <a:r>
              <a:rPr lang="en-US" sz="1400" dirty="0">
                <a:latin typeface="Consolas" panose="020B0609020204030204" pitchFamily="49" charset="0"/>
                <a:cs typeface="Consolas" panose="020B0609020204030204" pitchFamily="49" charset="0"/>
              </a:rPr>
              <a:t>      </a:t>
            </a:r>
            <a:r>
              <a:rPr lang="en-US" sz="1400" dirty="0">
                <a:solidFill>
                  <a:srgbClr val="7030A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4'b001x</a:t>
            </a:r>
            <a:r>
              <a:rPr lang="en-US" sz="1400" dirty="0">
                <a:solidFill>
                  <a:srgbClr val="0000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:</a:t>
            </a:r>
            <a:r>
              <a:rPr lang="en-US" sz="1400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1400" dirty="0" err="1">
                <a:latin typeface="Consolas" panose="020B0609020204030204" pitchFamily="49" charset="0"/>
                <a:cs typeface="Consolas" panose="020B0609020204030204" pitchFamily="49" charset="0"/>
              </a:rPr>
              <a:t>isprime</a:t>
            </a:r>
            <a:r>
              <a:rPr lang="en-US" sz="1400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1400" dirty="0">
                <a:solidFill>
                  <a:srgbClr val="0000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=</a:t>
            </a:r>
            <a:r>
              <a:rPr lang="en-US" sz="1400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1400" dirty="0">
                <a:solidFill>
                  <a:srgbClr val="7030A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1</a:t>
            </a:r>
            <a:r>
              <a:rPr lang="en-US" sz="1400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1400" dirty="0">
                <a:solidFill>
                  <a:srgbClr val="0000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;</a:t>
            </a:r>
          </a:p>
          <a:p>
            <a:pPr>
              <a:spcBef>
                <a:spcPct val="0"/>
              </a:spcBef>
            </a:pPr>
            <a:r>
              <a:rPr lang="en-US" sz="1400" dirty="0">
                <a:solidFill>
                  <a:srgbClr val="7030A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    4'bx101</a:t>
            </a:r>
            <a:r>
              <a:rPr lang="en-US" sz="1400" dirty="0">
                <a:solidFill>
                  <a:srgbClr val="0000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:</a:t>
            </a:r>
            <a:r>
              <a:rPr lang="en-US" sz="1400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1400" dirty="0" err="1">
                <a:latin typeface="Consolas" panose="020B0609020204030204" pitchFamily="49" charset="0"/>
                <a:cs typeface="Consolas" panose="020B0609020204030204" pitchFamily="49" charset="0"/>
              </a:rPr>
              <a:t>isprime</a:t>
            </a:r>
            <a:r>
              <a:rPr lang="en-US" sz="1400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1400" dirty="0">
                <a:solidFill>
                  <a:srgbClr val="0000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=</a:t>
            </a:r>
            <a:r>
              <a:rPr lang="en-US" sz="1400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1400" dirty="0">
                <a:solidFill>
                  <a:srgbClr val="7030A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1</a:t>
            </a:r>
            <a:r>
              <a:rPr lang="en-US" sz="1400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1400" dirty="0">
                <a:solidFill>
                  <a:srgbClr val="0000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;</a:t>
            </a:r>
          </a:p>
          <a:p>
            <a:pPr>
              <a:spcBef>
                <a:spcPct val="0"/>
              </a:spcBef>
            </a:pPr>
            <a:r>
              <a:rPr lang="en-US" sz="1400" dirty="0">
                <a:latin typeface="Consolas" panose="020B0609020204030204" pitchFamily="49" charset="0"/>
                <a:cs typeface="Consolas" panose="020B0609020204030204" pitchFamily="49" charset="0"/>
              </a:rPr>
              <a:t>      </a:t>
            </a:r>
            <a:r>
              <a:rPr lang="en-US" sz="1400" dirty="0">
                <a:solidFill>
                  <a:srgbClr val="7030A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4'bx011</a:t>
            </a:r>
            <a:r>
              <a:rPr lang="en-US" sz="1400" dirty="0">
                <a:solidFill>
                  <a:srgbClr val="0000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:</a:t>
            </a:r>
            <a:r>
              <a:rPr lang="en-US" sz="1400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1400" dirty="0" err="1">
                <a:latin typeface="Consolas" panose="020B0609020204030204" pitchFamily="49" charset="0"/>
                <a:cs typeface="Consolas" panose="020B0609020204030204" pitchFamily="49" charset="0"/>
              </a:rPr>
              <a:t>isprime</a:t>
            </a:r>
            <a:r>
              <a:rPr lang="en-US" sz="1400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1400" dirty="0">
                <a:solidFill>
                  <a:srgbClr val="0000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=</a:t>
            </a:r>
            <a:r>
              <a:rPr lang="en-US" sz="1400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1400" dirty="0">
                <a:solidFill>
                  <a:srgbClr val="7030A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1</a:t>
            </a:r>
            <a:r>
              <a:rPr lang="en-US" sz="1400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1400" dirty="0">
                <a:solidFill>
                  <a:srgbClr val="0000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;</a:t>
            </a:r>
          </a:p>
          <a:p>
            <a:pPr>
              <a:spcBef>
                <a:spcPct val="0"/>
              </a:spcBef>
            </a:pPr>
            <a:r>
              <a:rPr lang="en-US" sz="1400" dirty="0">
                <a:latin typeface="Consolas" panose="020B0609020204030204" pitchFamily="49" charset="0"/>
                <a:cs typeface="Consolas" panose="020B0609020204030204" pitchFamily="49" charset="0"/>
              </a:rPr>
              <a:t>      </a:t>
            </a:r>
            <a:r>
              <a:rPr lang="en-US" sz="1400" b="1" dirty="0">
                <a:solidFill>
                  <a:srgbClr val="C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default</a:t>
            </a:r>
            <a:r>
              <a:rPr lang="en-US" sz="1400" dirty="0">
                <a:solidFill>
                  <a:srgbClr val="0000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:</a:t>
            </a:r>
            <a:r>
              <a:rPr lang="en-US" sz="1400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1400" dirty="0" err="1">
                <a:latin typeface="Consolas" panose="020B0609020204030204" pitchFamily="49" charset="0"/>
                <a:cs typeface="Consolas" panose="020B0609020204030204" pitchFamily="49" charset="0"/>
              </a:rPr>
              <a:t>isprime</a:t>
            </a:r>
            <a:r>
              <a:rPr lang="en-US" sz="1400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1400" dirty="0">
                <a:solidFill>
                  <a:srgbClr val="0000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=</a:t>
            </a:r>
            <a:r>
              <a:rPr lang="en-US" sz="1400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1400" dirty="0">
                <a:solidFill>
                  <a:srgbClr val="7030A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0</a:t>
            </a:r>
            <a:r>
              <a:rPr lang="en-US" sz="1400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1400" dirty="0">
                <a:solidFill>
                  <a:srgbClr val="0000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;</a:t>
            </a:r>
          </a:p>
          <a:p>
            <a:pPr>
              <a:spcBef>
                <a:spcPct val="0"/>
              </a:spcBef>
            </a:pPr>
            <a:r>
              <a:rPr lang="en-US" sz="1400" dirty="0">
                <a:latin typeface="Consolas" panose="020B0609020204030204" pitchFamily="49" charset="0"/>
                <a:cs typeface="Consolas" panose="020B0609020204030204" pitchFamily="49" charset="0"/>
              </a:rPr>
              <a:t>    </a:t>
            </a:r>
            <a:r>
              <a:rPr lang="en-US" sz="1400" b="1" dirty="0" err="1">
                <a:solidFill>
                  <a:srgbClr val="C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endcase</a:t>
            </a:r>
            <a:endParaRPr lang="en-US" sz="1400" b="1" dirty="0">
              <a:solidFill>
                <a:srgbClr val="C00000"/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>
              <a:spcBef>
                <a:spcPct val="0"/>
              </a:spcBef>
            </a:pPr>
            <a:r>
              <a:rPr lang="en-US" sz="1400" b="1" dirty="0" err="1">
                <a:solidFill>
                  <a:srgbClr val="C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endmodule</a:t>
            </a:r>
            <a:endParaRPr lang="en-US" sz="1400" b="1" dirty="0">
              <a:solidFill>
                <a:srgbClr val="C00000"/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pic>
        <p:nvPicPr>
          <p:cNvPr id="7" name="Picture 6" descr="A picture containing screenshot&#10;&#10;Description automatically generated">
            <a:extLst>
              <a:ext uri="{FF2B5EF4-FFF2-40B4-BE49-F238E27FC236}">
                <a16:creationId xmlns:a16="http://schemas.microsoft.com/office/drawing/2014/main" id="{0409D912-E164-7247-8AEC-CA28C7B55F1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3782" y="4393719"/>
            <a:ext cx="7797800" cy="838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18414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42504</TotalTime>
  <Words>3980</Words>
  <Application>Microsoft Macintosh PowerPoint</Application>
  <PresentationFormat>On-screen Show (4:3)</PresentationFormat>
  <Paragraphs>868</Paragraphs>
  <Slides>45</Slides>
  <Notes>25</Notes>
  <HiddenSlides>0</HiddenSlides>
  <MMClips>0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3</vt:i4>
      </vt:variant>
      <vt:variant>
        <vt:lpstr>Slide Titles</vt:lpstr>
      </vt:variant>
      <vt:variant>
        <vt:i4>45</vt:i4>
      </vt:variant>
    </vt:vector>
  </HeadingPairs>
  <TitlesOfParts>
    <vt:vector size="56" baseType="lpstr">
      <vt:lpstr>Arial</vt:lpstr>
      <vt:lpstr>Calibri</vt:lpstr>
      <vt:lpstr>Comic Sans MS</vt:lpstr>
      <vt:lpstr>Consolas</vt:lpstr>
      <vt:lpstr>Courier New</vt:lpstr>
      <vt:lpstr>Tahoma</vt:lpstr>
      <vt:lpstr>Times New Roman</vt:lpstr>
      <vt:lpstr>Office Theme</vt:lpstr>
      <vt:lpstr>Worksheet</vt:lpstr>
      <vt:lpstr>Visio</vt:lpstr>
      <vt:lpstr>VISIO</vt:lpstr>
      <vt:lpstr>CPEN 211: Introduction to Microcomputers  Slide Set 11:  Casex;  Read-Write Memory; Datapath State Machines</vt:lpstr>
      <vt:lpstr>Learning Objectives</vt:lpstr>
      <vt:lpstr>Recall: Prime Number Function</vt:lpstr>
      <vt:lpstr>Verilog “casex” Statement</vt:lpstr>
      <vt:lpstr>Verilog “casex” Statement</vt:lpstr>
      <vt:lpstr>Verilog “casex” Statement</vt:lpstr>
      <vt:lpstr>Which is better?</vt:lpstr>
      <vt:lpstr>4-bit Prime Number Function in Verilog Code –  Result of synthesizing descriptions</vt:lpstr>
      <vt:lpstr>One thing to watch out for…</vt:lpstr>
      <vt:lpstr>Datapath State Machines</vt:lpstr>
      <vt:lpstr>An FSM is a state register and two functions</vt:lpstr>
      <vt:lpstr>A Simple Counter</vt:lpstr>
      <vt:lpstr>A Simple Counter</vt:lpstr>
      <vt:lpstr>PowerPoint Presentation</vt:lpstr>
      <vt:lpstr>PowerPoint Presentation</vt:lpstr>
      <vt:lpstr>PowerPoint Presentation</vt:lpstr>
      <vt:lpstr>PowerPoint Presentation</vt:lpstr>
      <vt:lpstr>Make Table Symbolic</vt:lpstr>
      <vt:lpstr>Alternate description (symbolic table)</vt:lpstr>
      <vt:lpstr>PowerPoint Presentation</vt:lpstr>
      <vt:lpstr>Datapath Implementation</vt:lpstr>
      <vt:lpstr>Schematic</vt:lpstr>
      <vt:lpstr>Verilog description</vt:lpstr>
      <vt:lpstr>An Up/Down/Load (UDL) Counter</vt:lpstr>
      <vt:lpstr>Table Version</vt:lpstr>
      <vt:lpstr>Symbolic Table Version</vt:lpstr>
      <vt:lpstr>Schematic of UDL Counter</vt:lpstr>
      <vt:lpstr>PowerPoint Presentation</vt:lpstr>
      <vt:lpstr>PowerPoint Presentation</vt:lpstr>
      <vt:lpstr>PowerPoint Presentation</vt:lpstr>
      <vt:lpstr>PowerPoint Presentation</vt:lpstr>
      <vt:lpstr>Timer module</vt:lpstr>
      <vt:lpstr>PowerPoint Presentation</vt:lpstr>
      <vt:lpstr>Read-Write Memory</vt:lpstr>
      <vt:lpstr>Read-Write Memory</vt:lpstr>
      <vt:lpstr>Read-Write Memory </vt:lpstr>
      <vt:lpstr>Recall: D Latch</vt:lpstr>
      <vt:lpstr>Recall: Timing Diagram for a Level-Sensitive D-Latch</vt:lpstr>
      <vt:lpstr>22-by-3-bit Read-Write Memory</vt:lpstr>
      <vt:lpstr>22-by-3-bit Memory: Read Operation</vt:lpstr>
      <vt:lpstr>22-by-3-bit Memory: Write Operation</vt:lpstr>
      <vt:lpstr>Read-Write Memory in Verilog (DO NOT USE FOR Lab 5 to 7 – see code two slides later)</vt:lpstr>
      <vt:lpstr>Inside the FPGA on your DE1-SoC</vt:lpstr>
      <vt:lpstr>PowerPoint Presentation</vt:lpstr>
      <vt:lpstr>Summary</vt:lpstr>
    </vt:vector>
  </TitlesOfParts>
  <Company>University of British Columbia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EECE 259: Introduction to Microcomputers  Slide Set 4:  Combinational logic in VHDL Combinational Logic Building Blocks</dc:title>
  <dc:creator>Tor M. Aamodt</dc:creator>
  <cp:lastModifiedBy>Tor Aamodt</cp:lastModifiedBy>
  <cp:revision>604</cp:revision>
  <cp:lastPrinted>2015-10-07T19:14:39Z</cp:lastPrinted>
  <dcterms:created xsi:type="dcterms:W3CDTF">2014-08-25T09:22:09Z</dcterms:created>
  <dcterms:modified xsi:type="dcterms:W3CDTF">2023-10-20T00:46:34Z</dcterms:modified>
</cp:coreProperties>
</file>